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2.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25" r:id="rId6"/>
    <p:sldMasterId id="2147483805" r:id="rId7"/>
    <p:sldMasterId id="2147483830" r:id="rId8"/>
    <p:sldMasterId id="2147483842" r:id="rId9"/>
    <p:sldMasterId id="2147483862" r:id="rId10"/>
  </p:sldMasterIdLst>
  <p:notesMasterIdLst>
    <p:notesMasterId r:id="rId150"/>
  </p:notesMasterIdLst>
  <p:sldIdLst>
    <p:sldId id="882" r:id="rId11"/>
    <p:sldId id="539" r:id="rId12"/>
    <p:sldId id="611" r:id="rId13"/>
    <p:sldId id="626" r:id="rId14"/>
    <p:sldId id="627" r:id="rId15"/>
    <p:sldId id="1534" r:id="rId16"/>
    <p:sldId id="1535" r:id="rId17"/>
    <p:sldId id="1536" r:id="rId18"/>
    <p:sldId id="1537" r:id="rId19"/>
    <p:sldId id="942" r:id="rId20"/>
    <p:sldId id="943" r:id="rId21"/>
    <p:sldId id="944" r:id="rId22"/>
    <p:sldId id="932" r:id="rId23"/>
    <p:sldId id="965" r:id="rId24"/>
    <p:sldId id="946" r:id="rId25"/>
    <p:sldId id="947" r:id="rId26"/>
    <p:sldId id="359" r:id="rId27"/>
    <p:sldId id="562" r:id="rId28"/>
    <p:sldId id="565" r:id="rId29"/>
    <p:sldId id="434" r:id="rId30"/>
    <p:sldId id="521" r:id="rId31"/>
    <p:sldId id="1527" r:id="rId32"/>
    <p:sldId id="385" r:id="rId33"/>
    <p:sldId id="1528" r:id="rId34"/>
    <p:sldId id="1529" r:id="rId35"/>
    <p:sldId id="1530" r:id="rId36"/>
    <p:sldId id="1531" r:id="rId37"/>
    <p:sldId id="1532" r:id="rId38"/>
    <p:sldId id="1533" r:id="rId39"/>
    <p:sldId id="546" r:id="rId40"/>
    <p:sldId id="547" r:id="rId41"/>
    <p:sldId id="559" r:id="rId42"/>
    <p:sldId id="560" r:id="rId43"/>
    <p:sldId id="541" r:id="rId44"/>
    <p:sldId id="618" r:id="rId45"/>
    <p:sldId id="635" r:id="rId46"/>
    <p:sldId id="636" r:id="rId47"/>
    <p:sldId id="616" r:id="rId48"/>
    <p:sldId id="617" r:id="rId49"/>
    <p:sldId id="614" r:id="rId50"/>
    <p:sldId id="633" r:id="rId51"/>
    <p:sldId id="637" r:id="rId52"/>
    <p:sldId id="634" r:id="rId53"/>
    <p:sldId id="512" r:id="rId54"/>
    <p:sldId id="1043" r:id="rId55"/>
    <p:sldId id="515" r:id="rId56"/>
    <p:sldId id="952" r:id="rId57"/>
    <p:sldId id="953" r:id="rId58"/>
    <p:sldId id="257" r:id="rId59"/>
    <p:sldId id="969" r:id="rId60"/>
    <p:sldId id="889" r:id="rId61"/>
    <p:sldId id="793" r:id="rId62"/>
    <p:sldId id="881" r:id="rId63"/>
    <p:sldId id="925" r:id="rId64"/>
    <p:sldId id="994" r:id="rId65"/>
    <p:sldId id="1049" r:id="rId66"/>
    <p:sldId id="798" r:id="rId67"/>
    <p:sldId id="899" r:id="rId68"/>
    <p:sldId id="367" r:id="rId69"/>
    <p:sldId id="954" r:id="rId70"/>
    <p:sldId id="911" r:id="rId71"/>
    <p:sldId id="912" r:id="rId72"/>
    <p:sldId id="914" r:id="rId73"/>
    <p:sldId id="1035" r:id="rId74"/>
    <p:sldId id="897" r:id="rId75"/>
    <p:sldId id="858" r:id="rId76"/>
    <p:sldId id="849" r:id="rId77"/>
    <p:sldId id="850" r:id="rId78"/>
    <p:sldId id="996" r:id="rId79"/>
    <p:sldId id="256" r:id="rId80"/>
    <p:sldId id="1519" r:id="rId81"/>
    <p:sldId id="1523" r:id="rId82"/>
    <p:sldId id="1524" r:id="rId83"/>
    <p:sldId id="258" r:id="rId84"/>
    <p:sldId id="1525" r:id="rId85"/>
    <p:sldId id="837" r:id="rId86"/>
    <p:sldId id="859" r:id="rId87"/>
    <p:sldId id="883" r:id="rId88"/>
    <p:sldId id="519" r:id="rId89"/>
    <p:sldId id="520" r:id="rId90"/>
    <p:sldId id="504" r:id="rId91"/>
    <p:sldId id="795" r:id="rId92"/>
    <p:sldId id="928" r:id="rId93"/>
    <p:sldId id="1039" r:id="rId94"/>
    <p:sldId id="1054" r:id="rId95"/>
    <p:sldId id="936" r:id="rId96"/>
    <p:sldId id="335" r:id="rId97"/>
    <p:sldId id="304" r:id="rId98"/>
    <p:sldId id="296" r:id="rId99"/>
    <p:sldId id="930" r:id="rId100"/>
    <p:sldId id="873" r:id="rId101"/>
    <p:sldId id="898" r:id="rId102"/>
    <p:sldId id="915" r:id="rId103"/>
    <p:sldId id="329" r:id="rId104"/>
    <p:sldId id="330" r:id="rId105"/>
    <p:sldId id="916" r:id="rId106"/>
    <p:sldId id="577" r:id="rId107"/>
    <p:sldId id="917" r:id="rId108"/>
    <p:sldId id="578" r:id="rId109"/>
    <p:sldId id="918" r:id="rId110"/>
    <p:sldId id="919" r:id="rId111"/>
    <p:sldId id="283" r:id="rId112"/>
    <p:sldId id="921" r:id="rId113"/>
    <p:sldId id="922" r:id="rId114"/>
    <p:sldId id="923" r:id="rId115"/>
    <p:sldId id="924" r:id="rId116"/>
    <p:sldId id="879" r:id="rId117"/>
    <p:sldId id="370" r:id="rId118"/>
    <p:sldId id="319" r:id="rId119"/>
    <p:sldId id="265" r:id="rId120"/>
    <p:sldId id="376" r:id="rId121"/>
    <p:sldId id="378" r:id="rId122"/>
    <p:sldId id="268" r:id="rId123"/>
    <p:sldId id="269" r:id="rId124"/>
    <p:sldId id="371" r:id="rId125"/>
    <p:sldId id="373" r:id="rId126"/>
    <p:sldId id="880" r:id="rId127"/>
    <p:sldId id="282" r:id="rId128"/>
    <p:sldId id="284" r:id="rId129"/>
    <p:sldId id="374" r:id="rId130"/>
    <p:sldId id="375" r:id="rId131"/>
    <p:sldId id="377" r:id="rId132"/>
    <p:sldId id="372" r:id="rId133"/>
    <p:sldId id="909" r:id="rId134"/>
    <p:sldId id="307" r:id="rId135"/>
    <p:sldId id="877" r:id="rId136"/>
    <p:sldId id="345" r:id="rId137"/>
    <p:sldId id="910" r:id="rId138"/>
    <p:sldId id="796" r:id="rId139"/>
    <p:sldId id="327" r:id="rId140"/>
    <p:sldId id="333" r:id="rId141"/>
    <p:sldId id="369" r:id="rId142"/>
    <p:sldId id="328" r:id="rId143"/>
    <p:sldId id="293" r:id="rId144"/>
    <p:sldId id="878" r:id="rId145"/>
    <p:sldId id="380" r:id="rId146"/>
    <p:sldId id="1031" r:id="rId147"/>
    <p:sldId id="929" r:id="rId148"/>
    <p:sldId id="866" r:id="rId14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020E99-3B26-4796-9050-5F6DD01A5604}" v="6" dt="2023-11-08T08:44:50.8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autoAdjust="0"/>
  </p:normalViewPr>
  <p:slideViewPr>
    <p:cSldViewPr snapToGrid="0" snapToObjects="1">
      <p:cViewPr varScale="1">
        <p:scale>
          <a:sx n="82" d="100"/>
          <a:sy n="82" d="100"/>
        </p:scale>
        <p:origin x="804" y="78"/>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tableStyles" Target="tableStyle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notesMaster" Target="notesMasters/notesMaster1.xml"/><Relationship Id="rId155" Type="http://schemas.microsoft.com/office/2016/11/relationships/changesInfo" Target="changesInfos/changesInfo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slide" Target="slides/slide119.xml"/><Relationship Id="rId137" Type="http://schemas.openxmlformats.org/officeDocument/2006/relationships/slide" Target="slides/slide12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slide" Target="slides/slide122.xml"/><Relationship Id="rId140" Type="http://schemas.openxmlformats.org/officeDocument/2006/relationships/slide" Target="slides/slide130.xml"/><Relationship Id="rId145" Type="http://schemas.openxmlformats.org/officeDocument/2006/relationships/slide" Target="slides/slide135.xml"/><Relationship Id="rId15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presProps" Target="presProps.xml"/><Relationship Id="rId15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Schweiger" userId="19ab1e85a4e4a945" providerId="LiveId" clId="{19020E99-3B26-4796-9050-5F6DD01A5604}"/>
    <pc:docChg chg="undo redo custSel addSld delSld modSld">
      <pc:chgData name="Jeff Schweiger" userId="19ab1e85a4e4a945" providerId="LiveId" clId="{19020E99-3B26-4796-9050-5F6DD01A5604}" dt="2023-11-08T09:29:53.048" v="518" actId="2696"/>
      <pc:docMkLst>
        <pc:docMk/>
      </pc:docMkLst>
      <pc:sldChg chg="add">
        <pc:chgData name="Jeff Schweiger" userId="19ab1e85a4e4a945" providerId="LiveId" clId="{19020E99-3B26-4796-9050-5F6DD01A5604}" dt="2023-11-08T02:49:38.605" v="6"/>
        <pc:sldMkLst>
          <pc:docMk/>
          <pc:sldMk cId="81168731" sldId="256"/>
        </pc:sldMkLst>
      </pc:sldChg>
      <pc:sldChg chg="add">
        <pc:chgData name="Jeff Schweiger" userId="19ab1e85a4e4a945" providerId="LiveId" clId="{19020E99-3B26-4796-9050-5F6DD01A5604}" dt="2023-11-08T02:49:38.605" v="6"/>
        <pc:sldMkLst>
          <pc:docMk/>
          <pc:sldMk cId="4190574750" sldId="257"/>
        </pc:sldMkLst>
      </pc:sldChg>
      <pc:sldChg chg="add">
        <pc:chgData name="Jeff Schweiger" userId="19ab1e85a4e4a945" providerId="LiveId" clId="{19020E99-3B26-4796-9050-5F6DD01A5604}" dt="2023-11-08T02:49:38.605" v="6"/>
        <pc:sldMkLst>
          <pc:docMk/>
          <pc:sldMk cId="3432108481" sldId="258"/>
        </pc:sldMkLst>
      </pc:sldChg>
      <pc:sldChg chg="add">
        <pc:chgData name="Jeff Schweiger" userId="19ab1e85a4e4a945" providerId="LiveId" clId="{19020E99-3B26-4796-9050-5F6DD01A5604}" dt="2023-11-08T02:50:20.855" v="7"/>
        <pc:sldMkLst>
          <pc:docMk/>
          <pc:sldMk cId="1494951046" sldId="265"/>
        </pc:sldMkLst>
      </pc:sldChg>
      <pc:sldChg chg="add">
        <pc:chgData name="Jeff Schweiger" userId="19ab1e85a4e4a945" providerId="LiveId" clId="{19020E99-3B26-4796-9050-5F6DD01A5604}" dt="2023-11-08T02:50:20.855" v="7"/>
        <pc:sldMkLst>
          <pc:docMk/>
          <pc:sldMk cId="1412284768" sldId="268"/>
        </pc:sldMkLst>
      </pc:sldChg>
      <pc:sldChg chg="add">
        <pc:chgData name="Jeff Schweiger" userId="19ab1e85a4e4a945" providerId="LiveId" clId="{19020E99-3B26-4796-9050-5F6DD01A5604}" dt="2023-11-08T02:50:20.855" v="7"/>
        <pc:sldMkLst>
          <pc:docMk/>
          <pc:sldMk cId="2986165929" sldId="269"/>
        </pc:sldMkLst>
      </pc:sldChg>
      <pc:sldChg chg="add">
        <pc:chgData name="Jeff Schweiger" userId="19ab1e85a4e4a945" providerId="LiveId" clId="{19020E99-3B26-4796-9050-5F6DD01A5604}" dt="2023-11-08T02:51:28.892" v="8"/>
        <pc:sldMkLst>
          <pc:docMk/>
          <pc:sldMk cId="743909146" sldId="282"/>
        </pc:sldMkLst>
      </pc:sldChg>
      <pc:sldChg chg="add">
        <pc:chgData name="Jeff Schweiger" userId="19ab1e85a4e4a945" providerId="LiveId" clId="{19020E99-3B26-4796-9050-5F6DD01A5604}" dt="2023-11-08T02:50:20.855" v="7"/>
        <pc:sldMkLst>
          <pc:docMk/>
          <pc:sldMk cId="409209424" sldId="283"/>
        </pc:sldMkLst>
      </pc:sldChg>
      <pc:sldChg chg="add">
        <pc:chgData name="Jeff Schweiger" userId="19ab1e85a4e4a945" providerId="LiveId" clId="{19020E99-3B26-4796-9050-5F6DD01A5604}" dt="2023-11-08T02:51:28.892" v="8"/>
        <pc:sldMkLst>
          <pc:docMk/>
          <pc:sldMk cId="1694640346" sldId="284"/>
        </pc:sldMkLst>
      </pc:sldChg>
      <pc:sldChg chg="add">
        <pc:chgData name="Jeff Schweiger" userId="19ab1e85a4e4a945" providerId="LiveId" clId="{19020E99-3B26-4796-9050-5F6DD01A5604}" dt="2023-11-08T02:53:40.550" v="9"/>
        <pc:sldMkLst>
          <pc:docMk/>
          <pc:sldMk cId="1236211018" sldId="293"/>
        </pc:sldMkLst>
      </pc:sldChg>
      <pc:sldChg chg="add setBg">
        <pc:chgData name="Jeff Schweiger" userId="19ab1e85a4e4a945" providerId="LiveId" clId="{19020E99-3B26-4796-9050-5F6DD01A5604}" dt="2023-11-08T02:49:38.605" v="6"/>
        <pc:sldMkLst>
          <pc:docMk/>
          <pc:sldMk cId="1774132270" sldId="296"/>
        </pc:sldMkLst>
      </pc:sldChg>
      <pc:sldChg chg="add">
        <pc:chgData name="Jeff Schweiger" userId="19ab1e85a4e4a945" providerId="LiveId" clId="{19020E99-3B26-4796-9050-5F6DD01A5604}" dt="2023-11-08T02:49:38.605" v="6"/>
        <pc:sldMkLst>
          <pc:docMk/>
          <pc:sldMk cId="1826214403" sldId="304"/>
        </pc:sldMkLst>
      </pc:sldChg>
      <pc:sldChg chg="add">
        <pc:chgData name="Jeff Schweiger" userId="19ab1e85a4e4a945" providerId="LiveId" clId="{19020E99-3B26-4796-9050-5F6DD01A5604}" dt="2023-11-08T02:51:28.892" v="8"/>
        <pc:sldMkLst>
          <pc:docMk/>
          <pc:sldMk cId="1721349629" sldId="307"/>
        </pc:sldMkLst>
      </pc:sldChg>
      <pc:sldChg chg="add">
        <pc:chgData name="Jeff Schweiger" userId="19ab1e85a4e4a945" providerId="LiveId" clId="{19020E99-3B26-4796-9050-5F6DD01A5604}" dt="2023-11-08T02:50:20.855" v="7"/>
        <pc:sldMkLst>
          <pc:docMk/>
          <pc:sldMk cId="3818831523" sldId="319"/>
        </pc:sldMkLst>
      </pc:sldChg>
      <pc:sldChg chg="add">
        <pc:chgData name="Jeff Schweiger" userId="19ab1e85a4e4a945" providerId="LiveId" clId="{19020E99-3B26-4796-9050-5F6DD01A5604}" dt="2023-11-08T02:53:40.550" v="9"/>
        <pc:sldMkLst>
          <pc:docMk/>
          <pc:sldMk cId="1537705159" sldId="327"/>
        </pc:sldMkLst>
      </pc:sldChg>
      <pc:sldChg chg="add">
        <pc:chgData name="Jeff Schweiger" userId="19ab1e85a4e4a945" providerId="LiveId" clId="{19020E99-3B26-4796-9050-5F6DD01A5604}" dt="2023-11-08T02:53:40.550" v="9"/>
        <pc:sldMkLst>
          <pc:docMk/>
          <pc:sldMk cId="2321434969" sldId="328"/>
        </pc:sldMkLst>
      </pc:sldChg>
      <pc:sldChg chg="add">
        <pc:chgData name="Jeff Schweiger" userId="19ab1e85a4e4a945" providerId="LiveId" clId="{19020E99-3B26-4796-9050-5F6DD01A5604}" dt="2023-11-08T02:50:20.855" v="7"/>
        <pc:sldMkLst>
          <pc:docMk/>
          <pc:sldMk cId="1634841023" sldId="329"/>
        </pc:sldMkLst>
      </pc:sldChg>
      <pc:sldChg chg="add">
        <pc:chgData name="Jeff Schweiger" userId="19ab1e85a4e4a945" providerId="LiveId" clId="{19020E99-3B26-4796-9050-5F6DD01A5604}" dt="2023-11-08T02:50:20.855" v="7"/>
        <pc:sldMkLst>
          <pc:docMk/>
          <pc:sldMk cId="3983332680" sldId="330"/>
        </pc:sldMkLst>
      </pc:sldChg>
      <pc:sldChg chg="add">
        <pc:chgData name="Jeff Schweiger" userId="19ab1e85a4e4a945" providerId="LiveId" clId="{19020E99-3B26-4796-9050-5F6DD01A5604}" dt="2023-11-08T02:53:40.550" v="9"/>
        <pc:sldMkLst>
          <pc:docMk/>
          <pc:sldMk cId="4049179770" sldId="333"/>
        </pc:sldMkLst>
      </pc:sldChg>
      <pc:sldChg chg="add">
        <pc:chgData name="Jeff Schweiger" userId="19ab1e85a4e4a945" providerId="LiveId" clId="{19020E99-3B26-4796-9050-5F6DD01A5604}" dt="2023-11-08T02:49:38.605" v="6"/>
        <pc:sldMkLst>
          <pc:docMk/>
          <pc:sldMk cId="1257797089" sldId="335"/>
        </pc:sldMkLst>
      </pc:sldChg>
      <pc:sldChg chg="add">
        <pc:chgData name="Jeff Schweiger" userId="19ab1e85a4e4a945" providerId="LiveId" clId="{19020E99-3B26-4796-9050-5F6DD01A5604}" dt="2023-11-08T02:51:28.892" v="8"/>
        <pc:sldMkLst>
          <pc:docMk/>
          <pc:sldMk cId="1899227579" sldId="345"/>
        </pc:sldMkLst>
      </pc:sldChg>
      <pc:sldChg chg="add">
        <pc:chgData name="Jeff Schweiger" userId="19ab1e85a4e4a945" providerId="LiveId" clId="{19020E99-3B26-4796-9050-5F6DD01A5604}" dt="2023-11-08T02:49:38.605" v="6"/>
        <pc:sldMkLst>
          <pc:docMk/>
          <pc:sldMk cId="609555385" sldId="367"/>
        </pc:sldMkLst>
      </pc:sldChg>
      <pc:sldChg chg="add setBg">
        <pc:chgData name="Jeff Schweiger" userId="19ab1e85a4e4a945" providerId="LiveId" clId="{19020E99-3B26-4796-9050-5F6DD01A5604}" dt="2023-11-08T02:53:40.550" v="9"/>
        <pc:sldMkLst>
          <pc:docMk/>
          <pc:sldMk cId="2443414045" sldId="369"/>
        </pc:sldMkLst>
      </pc:sldChg>
      <pc:sldChg chg="add">
        <pc:chgData name="Jeff Schweiger" userId="19ab1e85a4e4a945" providerId="LiveId" clId="{19020E99-3B26-4796-9050-5F6DD01A5604}" dt="2023-11-08T02:50:20.855" v="7"/>
        <pc:sldMkLst>
          <pc:docMk/>
          <pc:sldMk cId="3092145167" sldId="370"/>
        </pc:sldMkLst>
      </pc:sldChg>
      <pc:sldChg chg="add">
        <pc:chgData name="Jeff Schweiger" userId="19ab1e85a4e4a945" providerId="LiveId" clId="{19020E99-3B26-4796-9050-5F6DD01A5604}" dt="2023-11-08T02:50:20.855" v="7"/>
        <pc:sldMkLst>
          <pc:docMk/>
          <pc:sldMk cId="1549414374" sldId="371"/>
        </pc:sldMkLst>
      </pc:sldChg>
      <pc:sldChg chg="add">
        <pc:chgData name="Jeff Schweiger" userId="19ab1e85a4e4a945" providerId="LiveId" clId="{19020E99-3B26-4796-9050-5F6DD01A5604}" dt="2023-11-08T02:51:28.892" v="8"/>
        <pc:sldMkLst>
          <pc:docMk/>
          <pc:sldMk cId="2927944939" sldId="372"/>
        </pc:sldMkLst>
      </pc:sldChg>
      <pc:sldChg chg="add">
        <pc:chgData name="Jeff Schweiger" userId="19ab1e85a4e4a945" providerId="LiveId" clId="{19020E99-3B26-4796-9050-5F6DD01A5604}" dt="2023-11-08T02:51:28.892" v="8"/>
        <pc:sldMkLst>
          <pc:docMk/>
          <pc:sldMk cId="752126798" sldId="373"/>
        </pc:sldMkLst>
      </pc:sldChg>
      <pc:sldChg chg="add">
        <pc:chgData name="Jeff Schweiger" userId="19ab1e85a4e4a945" providerId="LiveId" clId="{19020E99-3B26-4796-9050-5F6DD01A5604}" dt="2023-11-08T02:51:28.892" v="8"/>
        <pc:sldMkLst>
          <pc:docMk/>
          <pc:sldMk cId="2392115499" sldId="374"/>
        </pc:sldMkLst>
      </pc:sldChg>
      <pc:sldChg chg="add">
        <pc:chgData name="Jeff Schweiger" userId="19ab1e85a4e4a945" providerId="LiveId" clId="{19020E99-3B26-4796-9050-5F6DD01A5604}" dt="2023-11-08T02:51:28.892" v="8"/>
        <pc:sldMkLst>
          <pc:docMk/>
          <pc:sldMk cId="1551304340" sldId="375"/>
        </pc:sldMkLst>
      </pc:sldChg>
      <pc:sldChg chg="add">
        <pc:chgData name="Jeff Schweiger" userId="19ab1e85a4e4a945" providerId="LiveId" clId="{19020E99-3B26-4796-9050-5F6DD01A5604}" dt="2023-11-08T02:50:20.855" v="7"/>
        <pc:sldMkLst>
          <pc:docMk/>
          <pc:sldMk cId="2732856087" sldId="376"/>
        </pc:sldMkLst>
      </pc:sldChg>
      <pc:sldChg chg="add">
        <pc:chgData name="Jeff Schweiger" userId="19ab1e85a4e4a945" providerId="LiveId" clId="{19020E99-3B26-4796-9050-5F6DD01A5604}" dt="2023-11-08T02:51:28.892" v="8"/>
        <pc:sldMkLst>
          <pc:docMk/>
          <pc:sldMk cId="3445005247" sldId="377"/>
        </pc:sldMkLst>
      </pc:sldChg>
      <pc:sldChg chg="add">
        <pc:chgData name="Jeff Schweiger" userId="19ab1e85a4e4a945" providerId="LiveId" clId="{19020E99-3B26-4796-9050-5F6DD01A5604}" dt="2023-11-08T02:50:20.855" v="7"/>
        <pc:sldMkLst>
          <pc:docMk/>
          <pc:sldMk cId="1970210701" sldId="378"/>
        </pc:sldMkLst>
      </pc:sldChg>
      <pc:sldChg chg="add">
        <pc:chgData name="Jeff Schweiger" userId="19ab1e85a4e4a945" providerId="LiveId" clId="{19020E99-3B26-4796-9050-5F6DD01A5604}" dt="2023-11-08T02:53:40.550" v="9"/>
        <pc:sldMkLst>
          <pc:docMk/>
          <pc:sldMk cId="525986198" sldId="380"/>
        </pc:sldMkLst>
      </pc:sldChg>
      <pc:sldChg chg="add">
        <pc:chgData name="Jeff Schweiger" userId="19ab1e85a4e4a945" providerId="LiveId" clId="{19020E99-3B26-4796-9050-5F6DD01A5604}" dt="2023-11-08T02:49:38.605" v="6"/>
        <pc:sldMkLst>
          <pc:docMk/>
          <pc:sldMk cId="135179873" sldId="504"/>
        </pc:sldMkLst>
      </pc:sldChg>
      <pc:sldChg chg="add">
        <pc:chgData name="Jeff Schweiger" userId="19ab1e85a4e4a945" providerId="LiveId" clId="{19020E99-3B26-4796-9050-5F6DD01A5604}" dt="2023-11-08T02:49:38.605" v="6"/>
        <pc:sldMkLst>
          <pc:docMk/>
          <pc:sldMk cId="2092570431" sldId="512"/>
        </pc:sldMkLst>
      </pc:sldChg>
      <pc:sldChg chg="add">
        <pc:chgData name="Jeff Schweiger" userId="19ab1e85a4e4a945" providerId="LiveId" clId="{19020E99-3B26-4796-9050-5F6DD01A5604}" dt="2023-11-08T02:49:38.605" v="6"/>
        <pc:sldMkLst>
          <pc:docMk/>
          <pc:sldMk cId="4169470733" sldId="515"/>
        </pc:sldMkLst>
      </pc:sldChg>
      <pc:sldChg chg="add">
        <pc:chgData name="Jeff Schweiger" userId="19ab1e85a4e4a945" providerId="LiveId" clId="{19020E99-3B26-4796-9050-5F6DD01A5604}" dt="2023-11-08T02:49:38.605" v="6"/>
        <pc:sldMkLst>
          <pc:docMk/>
          <pc:sldMk cId="1655329274" sldId="519"/>
        </pc:sldMkLst>
      </pc:sldChg>
      <pc:sldChg chg="add">
        <pc:chgData name="Jeff Schweiger" userId="19ab1e85a4e4a945" providerId="LiveId" clId="{19020E99-3B26-4796-9050-5F6DD01A5604}" dt="2023-11-08T02:49:38.605" v="6"/>
        <pc:sldMkLst>
          <pc:docMk/>
          <pc:sldMk cId="2357001441" sldId="520"/>
        </pc:sldMkLst>
      </pc:sldChg>
      <pc:sldChg chg="add">
        <pc:chgData name="Jeff Schweiger" userId="19ab1e85a4e4a945" providerId="LiveId" clId="{19020E99-3B26-4796-9050-5F6DD01A5604}" dt="2023-11-08T02:50:20.855" v="7"/>
        <pc:sldMkLst>
          <pc:docMk/>
          <pc:sldMk cId="4084350979" sldId="577"/>
        </pc:sldMkLst>
      </pc:sldChg>
      <pc:sldChg chg="add">
        <pc:chgData name="Jeff Schweiger" userId="19ab1e85a4e4a945" providerId="LiveId" clId="{19020E99-3B26-4796-9050-5F6DD01A5604}" dt="2023-11-08T02:50:20.855" v="7"/>
        <pc:sldMkLst>
          <pc:docMk/>
          <pc:sldMk cId="4055204912" sldId="578"/>
        </pc:sldMkLst>
      </pc:sldChg>
      <pc:sldChg chg="add">
        <pc:chgData name="Jeff Schweiger" userId="19ab1e85a4e4a945" providerId="LiveId" clId="{19020E99-3B26-4796-9050-5F6DD01A5604}" dt="2023-11-08T02:49:38.605" v="6"/>
        <pc:sldMkLst>
          <pc:docMk/>
          <pc:sldMk cId="4194494024" sldId="793"/>
        </pc:sldMkLst>
      </pc:sldChg>
      <pc:sldChg chg="add setBg">
        <pc:chgData name="Jeff Schweiger" userId="19ab1e85a4e4a945" providerId="LiveId" clId="{19020E99-3B26-4796-9050-5F6DD01A5604}" dt="2023-11-08T02:49:38.605" v="6"/>
        <pc:sldMkLst>
          <pc:docMk/>
          <pc:sldMk cId="1447045067" sldId="795"/>
        </pc:sldMkLst>
      </pc:sldChg>
      <pc:sldChg chg="add">
        <pc:chgData name="Jeff Schweiger" userId="19ab1e85a4e4a945" providerId="LiveId" clId="{19020E99-3B26-4796-9050-5F6DD01A5604}" dt="2023-11-08T02:53:40.550" v="9"/>
        <pc:sldMkLst>
          <pc:docMk/>
          <pc:sldMk cId="1822432089" sldId="796"/>
        </pc:sldMkLst>
      </pc:sldChg>
      <pc:sldChg chg="add">
        <pc:chgData name="Jeff Schweiger" userId="19ab1e85a4e4a945" providerId="LiveId" clId="{19020E99-3B26-4796-9050-5F6DD01A5604}" dt="2023-11-08T02:49:38.605" v="6"/>
        <pc:sldMkLst>
          <pc:docMk/>
          <pc:sldMk cId="3603852337" sldId="798"/>
        </pc:sldMkLst>
      </pc:sldChg>
      <pc:sldChg chg="add">
        <pc:chgData name="Jeff Schweiger" userId="19ab1e85a4e4a945" providerId="LiveId" clId="{19020E99-3B26-4796-9050-5F6DD01A5604}" dt="2023-11-08T02:49:38.605" v="6"/>
        <pc:sldMkLst>
          <pc:docMk/>
          <pc:sldMk cId="257612751" sldId="837"/>
        </pc:sldMkLst>
      </pc:sldChg>
      <pc:sldChg chg="add setBg">
        <pc:chgData name="Jeff Schweiger" userId="19ab1e85a4e4a945" providerId="LiveId" clId="{19020E99-3B26-4796-9050-5F6DD01A5604}" dt="2023-11-08T02:49:38.605" v="6"/>
        <pc:sldMkLst>
          <pc:docMk/>
          <pc:sldMk cId="3746968566" sldId="849"/>
        </pc:sldMkLst>
      </pc:sldChg>
      <pc:sldChg chg="add setBg">
        <pc:chgData name="Jeff Schweiger" userId="19ab1e85a4e4a945" providerId="LiveId" clId="{19020E99-3B26-4796-9050-5F6DD01A5604}" dt="2023-11-08T02:49:38.605" v="6"/>
        <pc:sldMkLst>
          <pc:docMk/>
          <pc:sldMk cId="4057471635" sldId="850"/>
        </pc:sldMkLst>
      </pc:sldChg>
      <pc:sldChg chg="delSp add setBg delDesignElem">
        <pc:chgData name="Jeff Schweiger" userId="19ab1e85a4e4a945" providerId="LiveId" clId="{19020E99-3B26-4796-9050-5F6DD01A5604}" dt="2023-11-08T02:49:38.605" v="6"/>
        <pc:sldMkLst>
          <pc:docMk/>
          <pc:sldMk cId="3911309432" sldId="858"/>
        </pc:sldMkLst>
        <pc:spChg chg="del">
          <ac:chgData name="Jeff Schweiger" userId="19ab1e85a4e4a945" providerId="LiveId" clId="{19020E99-3B26-4796-9050-5F6DD01A5604}" dt="2023-11-08T02:49:38.605" v="6"/>
          <ac:spMkLst>
            <pc:docMk/>
            <pc:sldMk cId="3911309432" sldId="858"/>
            <ac:spMk id="25" creationId="{BCC55ACC-A2F6-403C-A3A4-D59B3734D45F}"/>
          </ac:spMkLst>
        </pc:spChg>
      </pc:sldChg>
      <pc:sldChg chg="add setBg">
        <pc:chgData name="Jeff Schweiger" userId="19ab1e85a4e4a945" providerId="LiveId" clId="{19020E99-3B26-4796-9050-5F6DD01A5604}" dt="2023-11-08T02:49:38.605" v="6"/>
        <pc:sldMkLst>
          <pc:docMk/>
          <pc:sldMk cId="797977956" sldId="859"/>
        </pc:sldMkLst>
      </pc:sldChg>
      <pc:sldChg chg="add">
        <pc:chgData name="Jeff Schweiger" userId="19ab1e85a4e4a945" providerId="LiveId" clId="{19020E99-3B26-4796-9050-5F6DD01A5604}" dt="2023-11-08T02:53:40.550" v="9"/>
        <pc:sldMkLst>
          <pc:docMk/>
          <pc:sldMk cId="2176110484" sldId="866"/>
        </pc:sldMkLst>
      </pc:sldChg>
      <pc:sldChg chg="add">
        <pc:chgData name="Jeff Schweiger" userId="19ab1e85a4e4a945" providerId="LiveId" clId="{19020E99-3B26-4796-9050-5F6DD01A5604}" dt="2023-11-08T02:49:38.605" v="6"/>
        <pc:sldMkLst>
          <pc:docMk/>
          <pc:sldMk cId="367777546" sldId="873"/>
        </pc:sldMkLst>
      </pc:sldChg>
      <pc:sldChg chg="add">
        <pc:chgData name="Jeff Schweiger" userId="19ab1e85a4e4a945" providerId="LiveId" clId="{19020E99-3B26-4796-9050-5F6DD01A5604}" dt="2023-11-08T02:51:28.892" v="8"/>
        <pc:sldMkLst>
          <pc:docMk/>
          <pc:sldMk cId="3428356169" sldId="877"/>
        </pc:sldMkLst>
      </pc:sldChg>
      <pc:sldChg chg="add">
        <pc:chgData name="Jeff Schweiger" userId="19ab1e85a4e4a945" providerId="LiveId" clId="{19020E99-3B26-4796-9050-5F6DD01A5604}" dt="2023-11-08T02:53:40.550" v="9"/>
        <pc:sldMkLst>
          <pc:docMk/>
          <pc:sldMk cId="593467866" sldId="878"/>
        </pc:sldMkLst>
      </pc:sldChg>
      <pc:sldChg chg="add">
        <pc:chgData name="Jeff Schweiger" userId="19ab1e85a4e4a945" providerId="LiveId" clId="{19020E99-3B26-4796-9050-5F6DD01A5604}" dt="2023-11-08T02:50:20.855" v="7"/>
        <pc:sldMkLst>
          <pc:docMk/>
          <pc:sldMk cId="2764978452" sldId="879"/>
        </pc:sldMkLst>
      </pc:sldChg>
      <pc:sldChg chg="add setBg">
        <pc:chgData name="Jeff Schweiger" userId="19ab1e85a4e4a945" providerId="LiveId" clId="{19020E99-3B26-4796-9050-5F6DD01A5604}" dt="2023-11-08T02:51:28.892" v="8"/>
        <pc:sldMkLst>
          <pc:docMk/>
          <pc:sldMk cId="3364078428" sldId="880"/>
        </pc:sldMkLst>
      </pc:sldChg>
      <pc:sldChg chg="add">
        <pc:chgData name="Jeff Schweiger" userId="19ab1e85a4e4a945" providerId="LiveId" clId="{19020E99-3B26-4796-9050-5F6DD01A5604}" dt="2023-11-08T02:49:38.605" v="6"/>
        <pc:sldMkLst>
          <pc:docMk/>
          <pc:sldMk cId="1218821366" sldId="881"/>
        </pc:sldMkLst>
      </pc:sldChg>
      <pc:sldChg chg="delSp add setBg delDesignElem">
        <pc:chgData name="Jeff Schweiger" userId="19ab1e85a4e4a945" providerId="LiveId" clId="{19020E99-3B26-4796-9050-5F6DD01A5604}" dt="2023-11-08T02:49:38.605" v="6"/>
        <pc:sldMkLst>
          <pc:docMk/>
          <pc:sldMk cId="547312984" sldId="883"/>
        </pc:sldMkLst>
        <pc:spChg chg="del">
          <ac:chgData name="Jeff Schweiger" userId="19ab1e85a4e4a945" providerId="LiveId" clId="{19020E99-3B26-4796-9050-5F6DD01A5604}" dt="2023-11-08T02:49:38.605" v="6"/>
          <ac:spMkLst>
            <pc:docMk/>
            <pc:sldMk cId="547312984" sldId="883"/>
            <ac:spMk id="48" creationId="{BCC55ACC-A2F6-403C-A3A4-D59B3734D45F}"/>
          </ac:spMkLst>
        </pc:spChg>
      </pc:sldChg>
      <pc:sldChg chg="add">
        <pc:chgData name="Jeff Schweiger" userId="19ab1e85a4e4a945" providerId="LiveId" clId="{19020E99-3B26-4796-9050-5F6DD01A5604}" dt="2023-11-08T02:49:38.605" v="6"/>
        <pc:sldMkLst>
          <pc:docMk/>
          <pc:sldMk cId="881802418" sldId="889"/>
        </pc:sldMkLst>
      </pc:sldChg>
      <pc:sldChg chg="add setBg">
        <pc:chgData name="Jeff Schweiger" userId="19ab1e85a4e4a945" providerId="LiveId" clId="{19020E99-3B26-4796-9050-5F6DD01A5604}" dt="2023-11-08T02:49:38.605" v="6"/>
        <pc:sldMkLst>
          <pc:docMk/>
          <pc:sldMk cId="1856881744" sldId="897"/>
        </pc:sldMkLst>
      </pc:sldChg>
      <pc:sldChg chg="add">
        <pc:chgData name="Jeff Schweiger" userId="19ab1e85a4e4a945" providerId="LiveId" clId="{19020E99-3B26-4796-9050-5F6DD01A5604}" dt="2023-11-08T02:50:20.855" v="7"/>
        <pc:sldMkLst>
          <pc:docMk/>
          <pc:sldMk cId="3043028010" sldId="898"/>
        </pc:sldMkLst>
      </pc:sldChg>
      <pc:sldChg chg="add">
        <pc:chgData name="Jeff Schweiger" userId="19ab1e85a4e4a945" providerId="LiveId" clId="{19020E99-3B26-4796-9050-5F6DD01A5604}" dt="2023-11-08T02:49:38.605" v="6"/>
        <pc:sldMkLst>
          <pc:docMk/>
          <pc:sldMk cId="2619050187" sldId="899"/>
        </pc:sldMkLst>
      </pc:sldChg>
      <pc:sldChg chg="add">
        <pc:chgData name="Jeff Schweiger" userId="19ab1e85a4e4a945" providerId="LiveId" clId="{19020E99-3B26-4796-9050-5F6DD01A5604}" dt="2023-11-08T02:51:28.892" v="8"/>
        <pc:sldMkLst>
          <pc:docMk/>
          <pc:sldMk cId="2343327845" sldId="909"/>
        </pc:sldMkLst>
      </pc:sldChg>
      <pc:sldChg chg="add setBg">
        <pc:chgData name="Jeff Schweiger" userId="19ab1e85a4e4a945" providerId="LiveId" clId="{19020E99-3B26-4796-9050-5F6DD01A5604}" dt="2023-11-08T02:53:40.550" v="9"/>
        <pc:sldMkLst>
          <pc:docMk/>
          <pc:sldMk cId="1220313148" sldId="910"/>
        </pc:sldMkLst>
      </pc:sldChg>
      <pc:sldChg chg="delSp add setBg delDesignElem">
        <pc:chgData name="Jeff Schweiger" userId="19ab1e85a4e4a945" providerId="LiveId" clId="{19020E99-3B26-4796-9050-5F6DD01A5604}" dt="2023-11-08T02:49:38.605" v="6"/>
        <pc:sldMkLst>
          <pc:docMk/>
          <pc:sldMk cId="89611182" sldId="911"/>
        </pc:sldMkLst>
        <pc:spChg chg="del">
          <ac:chgData name="Jeff Schweiger" userId="19ab1e85a4e4a945" providerId="LiveId" clId="{19020E99-3B26-4796-9050-5F6DD01A5604}" dt="2023-11-08T02:49:38.605" v="6"/>
          <ac:spMkLst>
            <pc:docMk/>
            <pc:sldMk cId="89611182" sldId="911"/>
            <ac:spMk id="25" creationId="{BCC55ACC-A2F6-403C-A3A4-D59B3734D45F}"/>
          </ac:spMkLst>
        </pc:spChg>
      </pc:sldChg>
      <pc:sldChg chg="delSp add setBg delDesignElem">
        <pc:chgData name="Jeff Schweiger" userId="19ab1e85a4e4a945" providerId="LiveId" clId="{19020E99-3B26-4796-9050-5F6DD01A5604}" dt="2023-11-08T02:49:38.605" v="6"/>
        <pc:sldMkLst>
          <pc:docMk/>
          <pc:sldMk cId="287747676" sldId="912"/>
        </pc:sldMkLst>
        <pc:spChg chg="del">
          <ac:chgData name="Jeff Schweiger" userId="19ab1e85a4e4a945" providerId="LiveId" clId="{19020E99-3B26-4796-9050-5F6DD01A5604}" dt="2023-11-08T02:49:38.605" v="6"/>
          <ac:spMkLst>
            <pc:docMk/>
            <pc:sldMk cId="287747676" sldId="912"/>
            <ac:spMk id="25" creationId="{BCC55ACC-A2F6-403C-A3A4-D59B3734D45F}"/>
          </ac:spMkLst>
        </pc:spChg>
      </pc:sldChg>
      <pc:sldChg chg="delSp add setBg delDesignElem">
        <pc:chgData name="Jeff Schweiger" userId="19ab1e85a4e4a945" providerId="LiveId" clId="{19020E99-3B26-4796-9050-5F6DD01A5604}" dt="2023-11-08T02:49:38.605" v="6"/>
        <pc:sldMkLst>
          <pc:docMk/>
          <pc:sldMk cId="2296513858" sldId="914"/>
        </pc:sldMkLst>
        <pc:spChg chg="del">
          <ac:chgData name="Jeff Schweiger" userId="19ab1e85a4e4a945" providerId="LiveId" clId="{19020E99-3B26-4796-9050-5F6DD01A5604}" dt="2023-11-08T02:49:38.605" v="6"/>
          <ac:spMkLst>
            <pc:docMk/>
            <pc:sldMk cId="2296513858" sldId="914"/>
            <ac:spMk id="25" creationId="{BCC55ACC-A2F6-403C-A3A4-D59B3734D45F}"/>
          </ac:spMkLst>
        </pc:spChg>
      </pc:sldChg>
      <pc:sldChg chg="add">
        <pc:chgData name="Jeff Schweiger" userId="19ab1e85a4e4a945" providerId="LiveId" clId="{19020E99-3B26-4796-9050-5F6DD01A5604}" dt="2023-11-08T02:50:20.855" v="7"/>
        <pc:sldMkLst>
          <pc:docMk/>
          <pc:sldMk cId="3798269382" sldId="915"/>
        </pc:sldMkLst>
      </pc:sldChg>
      <pc:sldChg chg="add">
        <pc:chgData name="Jeff Schweiger" userId="19ab1e85a4e4a945" providerId="LiveId" clId="{19020E99-3B26-4796-9050-5F6DD01A5604}" dt="2023-11-08T02:50:20.855" v="7"/>
        <pc:sldMkLst>
          <pc:docMk/>
          <pc:sldMk cId="1861166469" sldId="916"/>
        </pc:sldMkLst>
      </pc:sldChg>
      <pc:sldChg chg="add">
        <pc:chgData name="Jeff Schweiger" userId="19ab1e85a4e4a945" providerId="LiveId" clId="{19020E99-3B26-4796-9050-5F6DD01A5604}" dt="2023-11-08T02:50:20.855" v="7"/>
        <pc:sldMkLst>
          <pc:docMk/>
          <pc:sldMk cId="2235980467" sldId="917"/>
        </pc:sldMkLst>
      </pc:sldChg>
      <pc:sldChg chg="add">
        <pc:chgData name="Jeff Schweiger" userId="19ab1e85a4e4a945" providerId="LiveId" clId="{19020E99-3B26-4796-9050-5F6DD01A5604}" dt="2023-11-08T02:50:20.855" v="7"/>
        <pc:sldMkLst>
          <pc:docMk/>
          <pc:sldMk cId="1408645957" sldId="918"/>
        </pc:sldMkLst>
      </pc:sldChg>
      <pc:sldChg chg="add">
        <pc:chgData name="Jeff Schweiger" userId="19ab1e85a4e4a945" providerId="LiveId" clId="{19020E99-3B26-4796-9050-5F6DD01A5604}" dt="2023-11-08T02:50:20.855" v="7"/>
        <pc:sldMkLst>
          <pc:docMk/>
          <pc:sldMk cId="1603149314" sldId="919"/>
        </pc:sldMkLst>
      </pc:sldChg>
      <pc:sldChg chg="add">
        <pc:chgData name="Jeff Schweiger" userId="19ab1e85a4e4a945" providerId="LiveId" clId="{19020E99-3B26-4796-9050-5F6DD01A5604}" dt="2023-11-08T02:50:20.855" v="7"/>
        <pc:sldMkLst>
          <pc:docMk/>
          <pc:sldMk cId="151300980" sldId="921"/>
        </pc:sldMkLst>
      </pc:sldChg>
      <pc:sldChg chg="add">
        <pc:chgData name="Jeff Schweiger" userId="19ab1e85a4e4a945" providerId="LiveId" clId="{19020E99-3B26-4796-9050-5F6DD01A5604}" dt="2023-11-08T02:50:20.855" v="7"/>
        <pc:sldMkLst>
          <pc:docMk/>
          <pc:sldMk cId="4189389408" sldId="922"/>
        </pc:sldMkLst>
      </pc:sldChg>
      <pc:sldChg chg="add">
        <pc:chgData name="Jeff Schweiger" userId="19ab1e85a4e4a945" providerId="LiveId" clId="{19020E99-3B26-4796-9050-5F6DD01A5604}" dt="2023-11-08T02:50:20.855" v="7"/>
        <pc:sldMkLst>
          <pc:docMk/>
          <pc:sldMk cId="1750039928" sldId="923"/>
        </pc:sldMkLst>
      </pc:sldChg>
      <pc:sldChg chg="add">
        <pc:chgData name="Jeff Schweiger" userId="19ab1e85a4e4a945" providerId="LiveId" clId="{19020E99-3B26-4796-9050-5F6DD01A5604}" dt="2023-11-08T02:50:20.855" v="7"/>
        <pc:sldMkLst>
          <pc:docMk/>
          <pc:sldMk cId="1237138155" sldId="924"/>
        </pc:sldMkLst>
      </pc:sldChg>
      <pc:sldChg chg="add">
        <pc:chgData name="Jeff Schweiger" userId="19ab1e85a4e4a945" providerId="LiveId" clId="{19020E99-3B26-4796-9050-5F6DD01A5604}" dt="2023-11-08T02:49:38.605" v="6"/>
        <pc:sldMkLst>
          <pc:docMk/>
          <pc:sldMk cId="4081156255" sldId="925"/>
        </pc:sldMkLst>
      </pc:sldChg>
      <pc:sldChg chg="add setBg">
        <pc:chgData name="Jeff Schweiger" userId="19ab1e85a4e4a945" providerId="LiveId" clId="{19020E99-3B26-4796-9050-5F6DD01A5604}" dt="2023-11-08T02:49:38.605" v="6"/>
        <pc:sldMkLst>
          <pc:docMk/>
          <pc:sldMk cId="3433557758" sldId="928"/>
        </pc:sldMkLst>
      </pc:sldChg>
      <pc:sldChg chg="add">
        <pc:chgData name="Jeff Schweiger" userId="19ab1e85a4e4a945" providerId="LiveId" clId="{19020E99-3B26-4796-9050-5F6DD01A5604}" dt="2023-11-08T02:53:40.550" v="9"/>
        <pc:sldMkLst>
          <pc:docMk/>
          <pc:sldMk cId="3229787287" sldId="929"/>
        </pc:sldMkLst>
      </pc:sldChg>
      <pc:sldChg chg="add">
        <pc:chgData name="Jeff Schweiger" userId="19ab1e85a4e4a945" providerId="LiveId" clId="{19020E99-3B26-4796-9050-5F6DD01A5604}" dt="2023-11-08T02:49:38.605" v="6"/>
        <pc:sldMkLst>
          <pc:docMk/>
          <pc:sldMk cId="3069196949" sldId="930"/>
        </pc:sldMkLst>
      </pc:sldChg>
      <pc:sldChg chg="add">
        <pc:chgData name="Jeff Schweiger" userId="19ab1e85a4e4a945" providerId="LiveId" clId="{19020E99-3B26-4796-9050-5F6DD01A5604}" dt="2023-11-08T02:49:38.605" v="6"/>
        <pc:sldMkLst>
          <pc:docMk/>
          <pc:sldMk cId="1094378522" sldId="936"/>
        </pc:sldMkLst>
      </pc:sldChg>
      <pc:sldChg chg="add">
        <pc:chgData name="Jeff Schweiger" userId="19ab1e85a4e4a945" providerId="LiveId" clId="{19020E99-3B26-4796-9050-5F6DD01A5604}" dt="2023-11-08T02:49:38.605" v="6"/>
        <pc:sldMkLst>
          <pc:docMk/>
          <pc:sldMk cId="2555906263" sldId="952"/>
        </pc:sldMkLst>
      </pc:sldChg>
      <pc:sldChg chg="add">
        <pc:chgData name="Jeff Schweiger" userId="19ab1e85a4e4a945" providerId="LiveId" clId="{19020E99-3B26-4796-9050-5F6DD01A5604}" dt="2023-11-08T02:49:38.605" v="6"/>
        <pc:sldMkLst>
          <pc:docMk/>
          <pc:sldMk cId="3634425054" sldId="953"/>
        </pc:sldMkLst>
      </pc:sldChg>
      <pc:sldChg chg="add">
        <pc:chgData name="Jeff Schweiger" userId="19ab1e85a4e4a945" providerId="LiveId" clId="{19020E99-3B26-4796-9050-5F6DD01A5604}" dt="2023-11-08T02:49:38.605" v="6"/>
        <pc:sldMkLst>
          <pc:docMk/>
          <pc:sldMk cId="2117734731" sldId="954"/>
        </pc:sldMkLst>
      </pc:sldChg>
      <pc:sldChg chg="add">
        <pc:chgData name="Jeff Schweiger" userId="19ab1e85a4e4a945" providerId="LiveId" clId="{19020E99-3B26-4796-9050-5F6DD01A5604}" dt="2023-11-08T02:49:38.605" v="6"/>
        <pc:sldMkLst>
          <pc:docMk/>
          <pc:sldMk cId="2465001155" sldId="969"/>
        </pc:sldMkLst>
      </pc:sldChg>
      <pc:sldChg chg="add">
        <pc:chgData name="Jeff Schweiger" userId="19ab1e85a4e4a945" providerId="LiveId" clId="{19020E99-3B26-4796-9050-5F6DD01A5604}" dt="2023-11-08T02:49:38.605" v="6"/>
        <pc:sldMkLst>
          <pc:docMk/>
          <pc:sldMk cId="3325414711" sldId="994"/>
        </pc:sldMkLst>
      </pc:sldChg>
      <pc:sldChg chg="delSp add setBg delDesignElem">
        <pc:chgData name="Jeff Schweiger" userId="19ab1e85a4e4a945" providerId="LiveId" clId="{19020E99-3B26-4796-9050-5F6DD01A5604}" dt="2023-11-08T02:49:38.605" v="6"/>
        <pc:sldMkLst>
          <pc:docMk/>
          <pc:sldMk cId="3248190889" sldId="996"/>
        </pc:sldMkLst>
        <pc:spChg chg="del">
          <ac:chgData name="Jeff Schweiger" userId="19ab1e85a4e4a945" providerId="LiveId" clId="{19020E99-3B26-4796-9050-5F6DD01A5604}" dt="2023-11-08T02:49:38.605" v="6"/>
          <ac:spMkLst>
            <pc:docMk/>
            <pc:sldMk cId="3248190889" sldId="996"/>
            <ac:spMk id="25" creationId="{BCC55ACC-A2F6-403C-A3A4-D59B3734D45F}"/>
          </ac:spMkLst>
        </pc:spChg>
      </pc:sldChg>
      <pc:sldChg chg="add">
        <pc:chgData name="Jeff Schweiger" userId="19ab1e85a4e4a945" providerId="LiveId" clId="{19020E99-3B26-4796-9050-5F6DD01A5604}" dt="2023-11-08T02:53:40.550" v="9"/>
        <pc:sldMkLst>
          <pc:docMk/>
          <pc:sldMk cId="2017413677" sldId="1031"/>
        </pc:sldMkLst>
      </pc:sldChg>
      <pc:sldChg chg="add setBg">
        <pc:chgData name="Jeff Schweiger" userId="19ab1e85a4e4a945" providerId="LiveId" clId="{19020E99-3B26-4796-9050-5F6DD01A5604}" dt="2023-11-08T02:49:38.605" v="6"/>
        <pc:sldMkLst>
          <pc:docMk/>
          <pc:sldMk cId="1982440644" sldId="1035"/>
        </pc:sldMkLst>
      </pc:sldChg>
      <pc:sldChg chg="add">
        <pc:chgData name="Jeff Schweiger" userId="19ab1e85a4e4a945" providerId="LiveId" clId="{19020E99-3B26-4796-9050-5F6DD01A5604}" dt="2023-11-08T02:49:38.605" v="6"/>
        <pc:sldMkLst>
          <pc:docMk/>
          <pc:sldMk cId="1990271475" sldId="1039"/>
        </pc:sldMkLst>
      </pc:sldChg>
      <pc:sldChg chg="add">
        <pc:chgData name="Jeff Schweiger" userId="19ab1e85a4e4a945" providerId="LiveId" clId="{19020E99-3B26-4796-9050-5F6DD01A5604}" dt="2023-11-08T02:49:38.605" v="6"/>
        <pc:sldMkLst>
          <pc:docMk/>
          <pc:sldMk cId="789351455" sldId="1043"/>
        </pc:sldMkLst>
      </pc:sldChg>
      <pc:sldChg chg="add">
        <pc:chgData name="Jeff Schweiger" userId="19ab1e85a4e4a945" providerId="LiveId" clId="{19020E99-3B26-4796-9050-5F6DD01A5604}" dt="2023-11-08T02:49:38.605" v="6"/>
        <pc:sldMkLst>
          <pc:docMk/>
          <pc:sldMk cId="3950093352" sldId="1049"/>
        </pc:sldMkLst>
      </pc:sldChg>
      <pc:sldChg chg="add">
        <pc:chgData name="Jeff Schweiger" userId="19ab1e85a4e4a945" providerId="LiveId" clId="{19020E99-3B26-4796-9050-5F6DD01A5604}" dt="2023-11-08T02:49:38.605" v="6"/>
        <pc:sldMkLst>
          <pc:docMk/>
          <pc:sldMk cId="45895246" sldId="1054"/>
        </pc:sldMkLst>
      </pc:sldChg>
      <pc:sldChg chg="add">
        <pc:chgData name="Jeff Schweiger" userId="19ab1e85a4e4a945" providerId="LiveId" clId="{19020E99-3B26-4796-9050-5F6DD01A5604}" dt="2023-11-08T02:49:38.605" v="6"/>
        <pc:sldMkLst>
          <pc:docMk/>
          <pc:sldMk cId="1054350688" sldId="1519"/>
        </pc:sldMkLst>
      </pc:sldChg>
      <pc:sldChg chg="add">
        <pc:chgData name="Jeff Schweiger" userId="19ab1e85a4e4a945" providerId="LiveId" clId="{19020E99-3B26-4796-9050-5F6DD01A5604}" dt="2023-11-08T02:49:38.605" v="6"/>
        <pc:sldMkLst>
          <pc:docMk/>
          <pc:sldMk cId="3201509372" sldId="1523"/>
        </pc:sldMkLst>
      </pc:sldChg>
      <pc:sldChg chg="add">
        <pc:chgData name="Jeff Schweiger" userId="19ab1e85a4e4a945" providerId="LiveId" clId="{19020E99-3B26-4796-9050-5F6DD01A5604}" dt="2023-11-08T02:49:38.605" v="6"/>
        <pc:sldMkLst>
          <pc:docMk/>
          <pc:sldMk cId="1673682483" sldId="1524"/>
        </pc:sldMkLst>
      </pc:sldChg>
      <pc:sldChg chg="add">
        <pc:chgData name="Jeff Schweiger" userId="19ab1e85a4e4a945" providerId="LiveId" clId="{19020E99-3B26-4796-9050-5F6DD01A5604}" dt="2023-11-08T02:49:38.605" v="6"/>
        <pc:sldMkLst>
          <pc:docMk/>
          <pc:sldMk cId="3773011588" sldId="1525"/>
        </pc:sldMkLst>
      </pc:sldChg>
      <pc:sldChg chg="modSp add del mod">
        <pc:chgData name="Jeff Schweiger" userId="19ab1e85a4e4a945" providerId="LiveId" clId="{19020E99-3B26-4796-9050-5F6DD01A5604}" dt="2023-11-08T09:29:53.048" v="518" actId="2696"/>
        <pc:sldMkLst>
          <pc:docMk/>
          <pc:sldMk cId="213350104" sldId="1538"/>
        </pc:sldMkLst>
        <pc:spChg chg="mod">
          <ac:chgData name="Jeff Schweiger" userId="19ab1e85a4e4a945" providerId="LiveId" clId="{19020E99-3B26-4796-9050-5F6DD01A5604}" dt="2023-11-08T08:24:47.485" v="19" actId="20577"/>
          <ac:spMkLst>
            <pc:docMk/>
            <pc:sldMk cId="213350104" sldId="1538"/>
            <ac:spMk id="2" creationId="{00000000-0000-0000-0000-000000000000}"/>
          </ac:spMkLst>
        </pc:spChg>
        <pc:spChg chg="mod">
          <ac:chgData name="Jeff Schweiger" userId="19ab1e85a4e4a945" providerId="LiveId" clId="{19020E99-3B26-4796-9050-5F6DD01A5604}" dt="2023-11-08T09:02:32.503" v="517" actId="20577"/>
          <ac:spMkLst>
            <pc:docMk/>
            <pc:sldMk cId="213350104" sldId="1538"/>
            <ac:spMk id="1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buClrTx/>
            <a:buSzTx/>
            <a:buFontTx/>
            <a:buNone/>
            <a:tabLst/>
          </a:pPr>
          <a:r>
            <a:rPr kumimoji="0" lang="en-US" sz="1400" b="1" i="0" u="none" strike="noStrike" cap="none" normalizeH="0" baseline="0" dirty="0">
              <a:ln/>
              <a:effectLst/>
              <a:latin typeface="Arial Narrow" pitchFamily="34" charset="0"/>
            </a:rPr>
            <a:t>Shane Calendine</a:t>
          </a:r>
        </a:p>
        <a:p>
          <a:pPr marR="0" rtl="0" eaLnBrk="0" fontAlgn="base" latinLnBrk="0" hangingPunct="0">
            <a:buClrTx/>
            <a:buSzTx/>
            <a:buFontTx/>
            <a:buNone/>
            <a:tabLst/>
          </a:pPr>
          <a:r>
            <a:rPr kumimoji="0" lang="en-US" sz="1400" b="1" i="0" u="none" strike="noStrike" cap="none" normalizeH="0" baseline="0" dirty="0">
              <a:ln/>
              <a:effectLst/>
              <a:latin typeface="Arial Narrow" pitchFamily="34" charset="0"/>
            </a:rPr>
            <a:t> </a:t>
          </a:r>
          <a:r>
            <a:rPr lang="en-US" sz="1400" b="1" dirty="0"/>
            <a:t>Vice President Council Operations </a:t>
          </a:r>
          <a:r>
            <a:rPr kumimoji="0" lang="en-US" sz="1400" b="1" i="0" u="none" strike="noStrike" cap="none" normalizeH="0" baseline="0" dirty="0">
              <a:ln/>
              <a:effectLst/>
              <a:latin typeface="Arial Narrow" pitchFamily="34" charset="0"/>
            </a:rPr>
            <a:t>(BSA)</a:t>
          </a:r>
        </a:p>
        <a:p>
          <a:pPr marR="0" rtl="0" eaLnBrk="0" fontAlgn="base" latinLnBrk="0" hangingPunct="0">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2" custScaleX="71898" custScaleY="62229" custLinFactNeighborX="34063" custLinFactNeighborY="26201">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70101" custScaleY="56952" custLinFactX="49141" custLinFactNeighborX="100000" custLinFactNeighborY="4141">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56343" custLinFactNeighborX="-78146" custLinFactNeighborY="4273">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2" custScaleX="49592" custScaleY="44350" custLinFactX="-53139" custLinFactNeighborX="-100000" custLinFactNeighborY="3491">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4544814" y="1617886"/>
          <a:ext cx="651223" cy="1280338"/>
        </a:xfrm>
        <a:custGeom>
          <a:avLst/>
          <a:gdLst/>
          <a:ahLst/>
          <a:cxnLst/>
          <a:rect l="0" t="0" r="0" b="0"/>
          <a:pathLst>
            <a:path>
              <a:moveTo>
                <a:pt x="651223" y="0"/>
              </a:moveTo>
              <a:lnTo>
                <a:pt x="651223" y="1280338"/>
              </a:lnTo>
              <a:lnTo>
                <a:pt x="0" y="1280338"/>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196037" y="1617886"/>
          <a:ext cx="546370" cy="1277926"/>
        </a:xfrm>
        <a:custGeom>
          <a:avLst/>
          <a:gdLst/>
          <a:ahLst/>
          <a:cxnLst/>
          <a:rect l="0" t="0" r="0" b="0"/>
          <a:pathLst>
            <a:path>
              <a:moveTo>
                <a:pt x="0" y="0"/>
              </a:moveTo>
              <a:lnTo>
                <a:pt x="0" y="1277926"/>
              </a:lnTo>
              <a:lnTo>
                <a:pt x="546370" y="1277926"/>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3882335" y="480853"/>
          <a:ext cx="2627404" cy="113703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3882335" y="480853"/>
        <a:ext cx="2627404" cy="1137032"/>
      </dsp:txXfrm>
    </dsp:sp>
    <dsp:sp modelId="{5CB7C62A-6393-453D-A839-67512367AA48}">
      <dsp:nvSpPr>
        <dsp:cNvPr id="0" name=""/>
        <dsp:cNvSpPr/>
      </dsp:nvSpPr>
      <dsp:spPr>
        <a:xfrm>
          <a:off x="5742407" y="2375506"/>
          <a:ext cx="2561736" cy="104061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5742407" y="2375506"/>
        <a:ext cx="2561736" cy="1040612"/>
      </dsp:txXfrm>
    </dsp:sp>
    <dsp:sp modelId="{3C6C0BC6-1B23-47DA-90FC-5BAE7CCCB76A}">
      <dsp:nvSpPr>
        <dsp:cNvPr id="0" name=""/>
        <dsp:cNvSpPr/>
      </dsp:nvSpPr>
      <dsp:spPr>
        <a:xfrm>
          <a:off x="2068005" y="2383481"/>
          <a:ext cx="2476809" cy="1029485"/>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068005" y="2383481"/>
        <a:ext cx="2476809" cy="1029485"/>
      </dsp:txXfrm>
    </dsp:sp>
    <dsp:sp modelId="{2A805936-6D65-44FB-B027-BAB888DB7CFC}">
      <dsp:nvSpPr>
        <dsp:cNvPr id="0" name=""/>
        <dsp:cNvSpPr/>
      </dsp:nvSpPr>
      <dsp:spPr>
        <a:xfrm>
          <a:off x="436136" y="65901"/>
          <a:ext cx="1812265" cy="81035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ct val="35000"/>
            </a:spcAft>
            <a:buClrTx/>
            <a:buSzTx/>
            <a:buFontTx/>
            <a:buNone/>
            <a:tabLst/>
          </a:pPr>
          <a:r>
            <a:rPr kumimoji="0" lang="en-US" sz="1400" b="1" i="0" u="none" strike="noStrike" kern="1200" cap="none" normalizeH="0" baseline="0" dirty="0">
              <a:ln/>
              <a:effectLst/>
              <a:latin typeface="Arial Narrow" pitchFamily="34" charset="0"/>
            </a:rPr>
            <a:t>Shane Calendine</a:t>
          </a:r>
        </a:p>
        <a:p>
          <a:pPr marL="0" marR="0" lvl="0" indent="0" algn="ctr" defTabSz="622300" rtl="0" eaLnBrk="0" fontAlgn="base" latinLnBrk="0" hangingPunct="0">
            <a:lnSpc>
              <a:spcPct val="90000"/>
            </a:lnSpc>
            <a:spcBef>
              <a:spcPct val="0"/>
            </a:spcBef>
            <a:spcAft>
              <a:spcPct val="35000"/>
            </a:spcAft>
            <a:buClrTx/>
            <a:buSzTx/>
            <a:buFontTx/>
            <a:buNone/>
            <a:tabLst/>
          </a:pPr>
          <a:r>
            <a:rPr kumimoji="0" lang="en-US" sz="1400" b="1" i="0" u="none" strike="noStrike" kern="1200" cap="none" normalizeH="0" baseline="0" dirty="0">
              <a:ln/>
              <a:effectLst/>
              <a:latin typeface="Arial Narrow" pitchFamily="34" charset="0"/>
            </a:rPr>
            <a:t> </a:t>
          </a:r>
          <a:r>
            <a:rPr lang="en-US" sz="1400" b="1" kern="1200" dirty="0"/>
            <a:t>Vice President Council Operations </a:t>
          </a:r>
          <a:r>
            <a:rPr kumimoji="0" lang="en-US" sz="14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436136" y="65901"/>
        <a:ext cx="1812265" cy="81035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35.44304" units="1/cm"/>
          <inkml:channelProperty channel="Y" name="resolution" value="35.47297" units="1/cm"/>
          <inkml:channelProperty channel="T" name="resolution" value="1" units="1/dev"/>
        </inkml:channelProperties>
      </inkml:inkSource>
      <inkml:timestamp xml:id="ts0" timeString="2018-02-27T22:24:48.394"/>
    </inkml:context>
    <inkml:brush xml:id="br0">
      <inkml:brushProperty name="width" value="0.035" units="cm"/>
      <inkml:brushProperty name="height" value="0.035" units="cm"/>
      <inkml:brushProperty name="fitToCurve" value="1"/>
    </inkml:brush>
  </inkml:definitions>
  <inkml:trace contextRef="#ctx0" brushRef="#br0">0 0 0</inkml:trace>
  <inkml:trace contextRef="#ctx0" brushRef="#br0" timeOffset="1390.36">1081-1135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dev"/>
          <inkml:channel name="T" type="integer" max="2.14748E9" units="dev"/>
        </inkml:traceFormat>
        <inkml:channelProperties>
          <inkml:channelProperty channel="X" name="resolution" value="1181.21851" units="1/cm"/>
          <inkml:channelProperty channel="Y" name="resolution" value="2093.73804" units="1/cm"/>
          <inkml:channelProperty channel="F" name="resolution" value="6.53591E-7" units="1/dev"/>
          <inkml:channelProperty channel="T" name="resolution" value="1" units="1/dev"/>
        </inkml:channelProperties>
      </inkml:inkSource>
      <inkml:timestamp xml:id="ts0" timeString="2020-04-28T18:35:42.128"/>
    </inkml:context>
    <inkml:brush xml:id="br0">
      <inkml:brushProperty name="width" value="0.05292" units="cm"/>
      <inkml:brushProperty name="height" value="0.05292" units="cm"/>
      <inkml:brushProperty name="color" value="#FF0000"/>
    </inkml:brush>
  </inkml:definitions>
  <inkml:trace contextRef="#ctx0" brushRef="#br0">33201 17273 536 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11/8/2023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a:t>Program encompasses a very broad set of unit based, activity based and support Subcommittees.</a:t>
            </a:r>
          </a:p>
          <a:p>
            <a:endParaRPr lang="en-US" dirty="0"/>
          </a:p>
          <a:p>
            <a:r>
              <a:rPr lang="en-US" dirty="0"/>
              <a:t>We report to the National Operations Leadership Committee (NOLC). Which includes the following committees: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579F4C-39DE-484D-9D6E-0795D4AB7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03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579F4C-39DE-484D-9D6E-0795D4AB7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482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74202" lvl="1" defTabSz="945566">
              <a:defRPr/>
            </a:pPr>
            <a:r>
              <a:rPr lang="en-US" dirty="0"/>
              <a:t>Freddy Norton and Wendy Kurten</a:t>
            </a:r>
          </a:p>
          <a:p>
            <a:pPr marL="474202"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579F4C-39DE-484D-9D6E-0795D4AB7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191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74202"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579F4C-39DE-484D-9D6E-0795D4AB7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003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74202"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579F4C-39DE-484D-9D6E-0795D4AB7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306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74202"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579F4C-39DE-484D-9D6E-0795D4AB7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993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74202"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579F4C-39DE-484D-9D6E-0795D4AB7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941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74202"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579F4C-39DE-484D-9D6E-0795D4AB7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531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7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83759"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759"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601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580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629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427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802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503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448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201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56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5951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795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686435" y="4491646"/>
            <a:ext cx="5606697" cy="42527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27253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28600" indent="-228600">
              <a:buFont typeface="Calibri" pitchFamily="34" charset="0"/>
              <a:buAutoNum type="arabicPeriod"/>
              <a:defRPr/>
            </a:pPr>
            <a:endParaRPr lang="en-US" altLang="en-US" dirty="0"/>
          </a:p>
          <a:p>
            <a:pPr marL="228600" indent="-228600">
              <a:buFont typeface="Calibri" pitchFamily="34" charset="0"/>
              <a:buAutoNum type="arabicPeriod"/>
              <a:defRPr/>
            </a:pPr>
            <a:r>
              <a:rPr lang="en-US" altLang="en-US" dirty="0"/>
              <a:t>The careers &amp; hobbies match the paper version.  So schools and administer the survey either on paper or electronically.</a:t>
            </a:r>
          </a:p>
          <a:p>
            <a:pPr marL="228600" indent="-228600">
              <a:buFont typeface="Calibri" pitchFamily="34" charset="0"/>
              <a:buAutoNum type="arabicPeriod"/>
              <a:defRPr/>
            </a:pPr>
            <a:endParaRPr lang="en-US" altLang="en-US" dirty="0"/>
          </a:p>
          <a:p>
            <a:pPr marL="228600" indent="-228600">
              <a:buFont typeface="Calibri" pitchFamily="34" charset="0"/>
              <a:buAutoNum type="arabicPeriod"/>
              <a:defRPr/>
            </a:pPr>
            <a:r>
              <a:rPr lang="en-US" altLang="en-US" dirty="0"/>
              <a:t>The online version can be accessed from any device that can access the Internet – including smart phones.</a:t>
            </a:r>
          </a:p>
          <a:p>
            <a:pPr marL="228600" indent="-228600">
              <a:buFont typeface="Calibri" pitchFamily="34" charset="0"/>
              <a:buAutoNum type="arabicPeriod"/>
              <a:defRPr/>
            </a:pPr>
            <a:endParaRPr lang="en-US" altLang="en-US" dirty="0"/>
          </a:p>
          <a:p>
            <a:pPr marL="228600" indent="-228600">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28600" indent="-228600">
              <a:buFont typeface="Calibri" pitchFamily="34" charset="0"/>
              <a:buAutoNum type="arabicPeriod"/>
              <a:defRPr/>
            </a:pPr>
            <a:endParaRPr lang="en-US" altLang="en-US" dirty="0"/>
          </a:p>
          <a:p>
            <a:pPr marL="228600" indent="-228600">
              <a:buFont typeface="Calibri" pitchFamily="34" charset="0"/>
              <a:buAutoNum type="arabicPeriod"/>
              <a:defRPr/>
            </a:pPr>
            <a:r>
              <a:rPr lang="en-US" altLang="en-US" dirty="0"/>
              <a:t>Instructions for accessing results can be found in the LFL internal site.</a:t>
            </a:r>
          </a:p>
          <a:p>
            <a:pPr marL="228600" indent="-228600">
              <a:buFont typeface="Calibri" pitchFamily="34" charset="0"/>
              <a:buAutoNum type="arabicPeriod"/>
              <a:defRPr/>
            </a:pPr>
            <a:endParaRPr lang="en-US" altLang="en-US" dirty="0"/>
          </a:p>
          <a:p>
            <a:pPr marL="228600" indent="-228600">
              <a:buFont typeface="Calibri" pitchFamily="34" charset="0"/>
              <a:buAutoNum type="arabicPeriod"/>
              <a:defRPr/>
            </a:pPr>
            <a:r>
              <a:rPr lang="en-US" altLang="en-US" dirty="0"/>
              <a:t>Students 13 yrs. and younger cannot legally complete this survey online. If they enter data, the system will not save it.</a:t>
            </a:r>
          </a:p>
          <a:p>
            <a:pPr marL="228600" indent="-228600">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118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113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28600" indent="-228600" eaLnBrk="1" hangingPunct="1">
              <a:spcBef>
                <a:spcPct val="0"/>
              </a:spcBef>
              <a:buFontTx/>
              <a:buAutoNum type="arabicPeriod"/>
              <a:defRPr/>
            </a:pPr>
            <a:r>
              <a:rPr lang="en-US" altLang="en-US" dirty="0"/>
              <a:t>This is one set of sample results provided at no cost to schools.  Very helpful for Guidance Counselors.</a:t>
            </a:r>
          </a:p>
          <a:p>
            <a:pPr marL="228600" indent="-228600" eaLnBrk="1" hangingPunct="1">
              <a:spcBef>
                <a:spcPct val="0"/>
              </a:spcBef>
              <a:buFontTx/>
              <a:buAutoNum type="arabicPeriod"/>
              <a:defRPr/>
            </a:pPr>
            <a:endParaRPr lang="en-US" altLang="en-US" dirty="0"/>
          </a:p>
          <a:p>
            <a:pPr marL="228600" indent="-228600" eaLnBrk="1" hangingPunct="1">
              <a:spcBef>
                <a:spcPct val="0"/>
              </a:spcBef>
              <a:buFontTx/>
              <a:buAutoNum type="arabicPeriod"/>
              <a:defRPr/>
            </a:pPr>
            <a:r>
              <a:rPr lang="en-US" altLang="en-US" dirty="0"/>
              <a:t>All students, by grade, alphabetically.  Shows:</a:t>
            </a:r>
          </a:p>
          <a:p>
            <a:pPr marL="742950" lvl="1" indent="-285750" eaLnBrk="1" hangingPunct="1">
              <a:spcBef>
                <a:spcPct val="0"/>
              </a:spcBef>
              <a:buFontTx/>
              <a:buChar char="•"/>
              <a:defRPr/>
            </a:pPr>
            <a:r>
              <a:rPr lang="en-US" altLang="en-US" dirty="0"/>
              <a:t>Career interests</a:t>
            </a:r>
          </a:p>
          <a:p>
            <a:pPr marL="742950" lvl="1" indent="-285750" eaLnBrk="1" hangingPunct="1">
              <a:spcBef>
                <a:spcPct val="0"/>
              </a:spcBef>
              <a:buFontTx/>
              <a:buChar char="•"/>
              <a:defRPr/>
            </a:pPr>
            <a:r>
              <a:rPr lang="en-US" altLang="en-US" dirty="0"/>
              <a:t>Hobby interests</a:t>
            </a:r>
          </a:p>
          <a:p>
            <a:pPr marL="742950" lvl="1" indent="-285750" eaLnBrk="1" hangingPunct="1">
              <a:spcBef>
                <a:spcPct val="0"/>
              </a:spcBef>
              <a:buFontTx/>
              <a:buChar char="•"/>
              <a:defRPr/>
            </a:pPr>
            <a:r>
              <a:rPr lang="en-US" altLang="en-US" dirty="0"/>
              <a:t>Post-high school plans</a:t>
            </a:r>
          </a:p>
          <a:p>
            <a:pPr marL="742950" lvl="1" indent="-285750" eaLnBrk="1" hangingPunct="1">
              <a:spcBef>
                <a:spcPct val="0"/>
              </a:spcBef>
              <a:buFontTx/>
              <a:buChar char="•"/>
              <a:defRPr/>
            </a:pPr>
            <a:endParaRPr lang="en-US" altLang="en-US" dirty="0"/>
          </a:p>
          <a:p>
            <a:pPr marL="228600" indent="-228600" eaLnBrk="1" hangingPunct="1">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28600" indent="-228600" eaLnBrk="1" hangingPunct="1">
              <a:spcBef>
                <a:spcPct val="0"/>
              </a:spcBef>
              <a:buFontTx/>
              <a:buAutoNum type="arabicPeriod"/>
              <a:defRPr/>
            </a:pPr>
            <a:endParaRPr lang="en-US" altLang="en-US" dirty="0"/>
          </a:p>
          <a:p>
            <a:pPr marL="228600" indent="-228600" eaLnBrk="1" hangingPunct="1">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26472777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114</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eriod"/>
              <a:defRPr/>
            </a:pPr>
            <a:r>
              <a:rPr lang="en-US" altLang="en-US" dirty="0"/>
              <a:t>This is another set of sample results provided at no cost to schools.  Very helpful for Guidance Counselors.</a:t>
            </a:r>
          </a:p>
          <a:p>
            <a:pPr marL="228600" indent="-228600" eaLnBrk="1" hangingPunct="1">
              <a:spcBef>
                <a:spcPct val="0"/>
              </a:spcBef>
              <a:buFontTx/>
              <a:buAutoNum type="arabicPeriod"/>
              <a:defRPr/>
            </a:pPr>
            <a:endParaRPr lang="en-US" altLang="en-US" dirty="0"/>
          </a:p>
          <a:p>
            <a:pPr marL="228600" indent="-228600" eaLnBrk="1" hangingPunct="1">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28600" indent="-228600" eaLnBrk="1" hangingPunct="1">
              <a:spcBef>
                <a:spcPct val="0"/>
              </a:spcBef>
              <a:buFontTx/>
              <a:buAutoNum type="arabicPeriod"/>
              <a:defRPr/>
            </a:pPr>
            <a:endParaRPr lang="en-US" altLang="en-US" dirty="0"/>
          </a:p>
          <a:p>
            <a:pPr marL="228600" indent="-228600" eaLnBrk="1" hangingPunct="1">
              <a:spcBef>
                <a:spcPct val="0"/>
              </a:spcBef>
              <a:buFontTx/>
              <a:buAutoNum type="arabicPeriod"/>
              <a:defRPr/>
            </a:pPr>
            <a:r>
              <a:rPr lang="en-US" altLang="en-US" dirty="0"/>
              <a:t>The After Graduation Plans is important to Guidance Counselors</a:t>
            </a:r>
          </a:p>
          <a:p>
            <a:pPr marL="685800" lvl="1" indent="-228600" eaLnBrk="1" hangingPunct="1">
              <a:spcBef>
                <a:spcPct val="0"/>
              </a:spcBef>
              <a:buFontTx/>
              <a:buChar char="•"/>
              <a:defRPr/>
            </a:pPr>
            <a:r>
              <a:rPr lang="en-US" altLang="en-US" dirty="0"/>
              <a:t>College</a:t>
            </a:r>
          </a:p>
          <a:p>
            <a:pPr marL="685800" lvl="1" indent="-228600" eaLnBrk="1" hangingPunct="1">
              <a:spcBef>
                <a:spcPct val="0"/>
              </a:spcBef>
              <a:buFontTx/>
              <a:buChar char="•"/>
              <a:defRPr/>
            </a:pPr>
            <a:r>
              <a:rPr lang="en-US" altLang="en-US" dirty="0"/>
              <a:t>Junior college</a:t>
            </a:r>
          </a:p>
          <a:p>
            <a:pPr marL="685800" lvl="1" indent="-228600" eaLnBrk="1" hangingPunct="1">
              <a:spcBef>
                <a:spcPct val="0"/>
              </a:spcBef>
              <a:buFontTx/>
              <a:buChar char="•"/>
              <a:defRPr/>
            </a:pPr>
            <a:r>
              <a:rPr lang="en-US" altLang="en-US" dirty="0"/>
              <a:t>Military Service</a:t>
            </a:r>
          </a:p>
          <a:p>
            <a:pPr marL="685800" lvl="1" indent="-228600" eaLnBrk="1" hangingPunct="1">
              <a:spcBef>
                <a:spcPct val="0"/>
              </a:spcBef>
              <a:buFontTx/>
              <a:buChar char="•"/>
              <a:defRPr/>
            </a:pPr>
            <a:r>
              <a:rPr lang="en-US" altLang="en-US" dirty="0"/>
              <a:t>Technical school</a:t>
            </a:r>
          </a:p>
          <a:p>
            <a:pPr marL="685800" lvl="1" indent="-228600" eaLnBrk="1" hangingPunct="1">
              <a:spcBef>
                <a:spcPct val="0"/>
              </a:spcBef>
              <a:buFontTx/>
              <a:buChar char="•"/>
              <a:defRPr/>
            </a:pPr>
            <a:r>
              <a:rPr lang="en-US" altLang="en-US" dirty="0"/>
              <a:t>Work</a:t>
            </a:r>
          </a:p>
          <a:p>
            <a:pPr marL="685800" lvl="1" indent="-228600" eaLnBrk="1" hangingPunct="1">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85800" lvl="1" indent="-228600" eaLnBrk="1" hangingPunct="1">
              <a:spcBef>
                <a:spcPct val="0"/>
              </a:spcBef>
              <a:buFontTx/>
              <a:buChar char="•"/>
              <a:defRPr/>
            </a:pPr>
            <a:endParaRPr lang="en-US" altLang="en-US" dirty="0"/>
          </a:p>
        </p:txBody>
      </p:sp>
    </p:spTree>
    <p:extLst>
      <p:ext uri="{BB962C8B-B14F-4D97-AF65-F5344CB8AC3E}">
        <p14:creationId xmlns:p14="http://schemas.microsoft.com/office/powerpoint/2010/main" val="3774284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2964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686435" y="4491646"/>
            <a:ext cx="5606697" cy="42527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97004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132</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067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372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E833B1-2A20-4C4C-BE33-B00584E23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269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Dallas:  This will be a Working Session.  In breakout groups we will brainstorm a series of topics with reports back to the whole group.</a:t>
            </a:r>
          </a:p>
          <a:p>
            <a:pPr defTabSz="945566">
              <a:defRPr/>
            </a:pPr>
            <a:endParaRPr lang="en-US" sz="19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579F4C-39DE-484D-9D6E-0795D4AB7F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693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11/8/2023</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3436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11/8/2023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7547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11/8/2023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11/8/2023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11/8/2023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11/8/2023</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64829" y="5264727"/>
            <a:ext cx="3967942" cy="395461"/>
          </a:xfrm>
          <a:prstGeom prst="rect">
            <a:avLst/>
          </a:prstGeom>
        </p:spPr>
        <p:txBody>
          <a:bodyPr anchor="b">
            <a:normAutofit/>
          </a:bodyPr>
          <a:lstStyle>
            <a:lvl1pPr algn="l">
              <a:defRPr sz="2000">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7464829" y="5807291"/>
            <a:ext cx="3967942" cy="365904"/>
          </a:xfrm>
          <a:prstGeom prst="rect">
            <a:avLst/>
          </a:prstGeom>
        </p:spPr>
        <p:txBody>
          <a:bodyPr>
            <a:normAutofit/>
          </a:bodyPr>
          <a:lstStyle>
            <a:lvl1pPr marL="0" indent="0" algn="l">
              <a:buNone/>
              <a:defRPr sz="1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UAS-main.jpg"/>
          <p:cNvPicPr>
            <a:picLocks noChangeAspect="1"/>
          </p:cNvPicPr>
          <p:nvPr userDrawn="1"/>
        </p:nvPicPr>
        <p:blipFill>
          <a:blip r:embed="rId2"/>
          <a:stretch>
            <a:fillRect/>
          </a:stretch>
        </p:blipFill>
        <p:spPr>
          <a:xfrm>
            <a:off x="0" y="-49110"/>
            <a:ext cx="12192000" cy="6907110"/>
          </a:xfrm>
          <a:prstGeom prst="rect">
            <a:avLst/>
          </a:prstGeom>
        </p:spPr>
      </p:pic>
    </p:spTree>
    <p:extLst>
      <p:ext uri="{BB962C8B-B14F-4D97-AF65-F5344CB8AC3E}">
        <p14:creationId xmlns:p14="http://schemas.microsoft.com/office/powerpoint/2010/main" val="409395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p:cNvSpPr>
            <a:spLocks noGrp="1"/>
          </p:cNvSpPr>
          <p:nvPr>
            <p:ph type="title" hasCustomPrompt="1"/>
          </p:nvPr>
        </p:nvSpPr>
        <p:spPr>
          <a:xfrm>
            <a:off x="3119531" y="3515208"/>
            <a:ext cx="5920445" cy="638921"/>
          </a:xfrm>
          <a:prstGeom prst="rect">
            <a:avLst/>
          </a:prstGeom>
        </p:spPr>
        <p:txBody>
          <a:bodyPr>
            <a:normAutofit/>
          </a:bodyPr>
          <a:lstStyle>
            <a:lvl1pPr algn="ctr">
              <a:defRPr sz="4200">
                <a:latin typeface="Cambria" panose="02040503050406030204" pitchFamily="18" charset="0"/>
              </a:defRPr>
            </a:lvl1pPr>
          </a:lstStyle>
          <a:p>
            <a:r>
              <a:rPr lang="en-US" dirty="0"/>
              <a:t>Click to edit section title</a:t>
            </a:r>
          </a:p>
        </p:txBody>
      </p:sp>
      <p:pic>
        <p:nvPicPr>
          <p:cNvPr id="7" name="Picture 6" descr="UAS-interior.jpg"/>
          <p:cNvPicPr>
            <a:picLocks noChangeAspect="1"/>
          </p:cNvPicPr>
          <p:nvPr userDrawn="1"/>
        </p:nvPicPr>
        <p:blipFill>
          <a:blip r:embed="rId4"/>
          <a:stretch>
            <a:fillRect/>
          </a:stretch>
        </p:blipFill>
        <p:spPr>
          <a:xfrm>
            <a:off x="0" y="0"/>
            <a:ext cx="12192000" cy="1591909"/>
          </a:xfrm>
          <a:prstGeom prst="rect">
            <a:avLst/>
          </a:prstGeom>
        </p:spPr>
      </p:pic>
    </p:spTree>
    <p:extLst>
      <p:ext uri="{BB962C8B-B14F-4D97-AF65-F5344CB8AC3E}">
        <p14:creationId xmlns:p14="http://schemas.microsoft.com/office/powerpoint/2010/main" val="30581681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pic>
        <p:nvPicPr>
          <p:cNvPr id="12" name="Picture 11"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345287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pic>
        <p:nvPicPr>
          <p:cNvPr id="7" name="Picture 6"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42082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pic>
        <p:nvPicPr>
          <p:cNvPr id="10" name="Picture 9"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Content Placeholder 2"/>
          <p:cNvSpPr>
            <a:spLocks noGrp="1"/>
          </p:cNvSpPr>
          <p:nvPr>
            <p:ph sz="half" idx="1"/>
          </p:nvPr>
        </p:nvSpPr>
        <p:spPr>
          <a:xfrm>
            <a:off x="838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5" name="Picture 14">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6" name="Picture 15">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7" name="TextBox 16">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29845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6" name="Picture 15"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366807"/>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358169"/>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2" name="Picture 11">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3" name="Picture 12">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4" name="TextBox 13">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924450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8" name="TextBox 7">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139025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11/8/2023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11/8/2023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874" r:id="rId12"/>
    <p:sldLayoutId id="2147483875"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11/8/2023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7845320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11/8/2023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11/8/2023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12"/>
          <p:cNvSpPr txBox="1">
            <a:spLocks/>
          </p:cNvSpPr>
          <p:nvPr userDrawn="1"/>
        </p:nvSpPr>
        <p:spPr>
          <a:xfrm>
            <a:off x="4676791" y="6121581"/>
            <a:ext cx="2838417" cy="301387"/>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Cambria" panose="0204050305040603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National Exploring Live Hour: Unmanned Aircraft Systems</a:t>
            </a:r>
          </a:p>
        </p:txBody>
      </p:sp>
    </p:spTree>
    <p:extLst>
      <p:ext uri="{BB962C8B-B14F-4D97-AF65-F5344CB8AC3E}">
        <p14:creationId xmlns:p14="http://schemas.microsoft.com/office/powerpoint/2010/main" val="237613801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11/8/2023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60.jpg"/><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10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48.xml"/><Relationship Id="rId1" Type="http://schemas.openxmlformats.org/officeDocument/2006/relationships/slideLayout" Target="../slideLayouts/slideLayout23.xml"/><Relationship Id="rId5" Type="http://schemas.openxmlformats.org/officeDocument/2006/relationships/image" Target="../media/image29.png"/><Relationship Id="rId4" Type="http://schemas.openxmlformats.org/officeDocument/2006/relationships/image" Target="../media/image70.jpg"/></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hyperlink" Target="http://www.exploringyourcareer.org/"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77.png"/></Relationships>
</file>

<file path=ppt/slides/_rels/slide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1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hyperlink" Target="http://www.exploring.org/" TargetMode="External"/><Relationship Id="rId4" Type="http://schemas.openxmlformats.org/officeDocument/2006/relationships/image" Target="../media/image46.png"/></Relationships>
</file>

<file path=ppt/slides/_rels/slide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1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82.wmf"/></Relationships>
</file>

<file path=ppt/slides/_rels/slide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127.xml.rels><?xml version="1.0" encoding="UTF-8" standalone="yes"?>
<Relationships xmlns="http://schemas.openxmlformats.org/package/2006/relationships"><Relationship Id="rId3" Type="http://schemas.openxmlformats.org/officeDocument/2006/relationships/hyperlink" Target="http://www.exploringyourcareer.org/" TargetMode="External"/><Relationship Id="rId7" Type="http://schemas.openxmlformats.org/officeDocument/2006/relationships/image" Target="../media/image3200.png"/><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customXml" Target="../ink/ink2.xml"/><Relationship Id="rId5" Type="http://schemas.openxmlformats.org/officeDocument/2006/relationships/image" Target="../media/image29.png"/><Relationship Id="rId4" Type="http://schemas.openxmlformats.org/officeDocument/2006/relationships/image" Target="../media/image70.jpg"/></Relationships>
</file>

<file path=ppt/slides/_rels/slide1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48.jpg"/><Relationship Id="rId4" Type="http://schemas.openxmlformats.org/officeDocument/2006/relationships/image" Target="../media/image31.png"/></Relationships>
</file>

<file path=ppt/slides/_rels/slide1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1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5" Type="http://schemas.openxmlformats.org/officeDocument/2006/relationships/image" Target="../media/image92.JPG"/><Relationship Id="rId4" Type="http://schemas.openxmlformats.org/officeDocument/2006/relationships/image" Target="../media/image91.jpg"/></Relationships>
</file>

<file path=ppt/slides/_rels/slide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1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93.jpg"/></Relationships>
</file>

<file path=ppt/slides/_rels/slide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4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mailto:Bruin1967@aol.com" TargetMode="Externa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NUL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hyperlink" Target="http://www.exploring.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hyperlink" Target="http://filestore.scouting.org/filestore/se-packet/2020-08-10/Exploring-Participant-Policy-FINAL-2.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jpg"/></Relationships>
</file>

<file path=ppt/slides/_rels/slide6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8.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2.jpg"/><Relationship Id="rId5" Type="http://schemas.openxmlformats.org/officeDocument/2006/relationships/image" Target="../media/image29.pn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33.jpg"/><Relationship Id="rId5" Type="http://schemas.openxmlformats.org/officeDocument/2006/relationships/image" Target="../media/image29.png"/><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jpg"/></Relationships>
</file>

<file path=ppt/slides/_rels/slide6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0.jpg"/><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hyperlink" Target="https://advancements.scouting.org/login" TargetMode="External"/><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8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48.jpg"/><Relationship Id="rId4" Type="http://schemas.openxmlformats.org/officeDocument/2006/relationships/image" Target="../media/image31.png"/></Relationships>
</file>

<file path=ppt/slides/_rels/slide8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hyperlink" Target="https://my.scouting.or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hyperlink" Target="https://www.scouting.org/training/youth-protection/venturing/"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exploring.org/" TargetMode="External"/><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hyperlink" Target="https://www.exploring.org/training-safety/" TargetMode="External"/><Relationship Id="rId5" Type="http://schemas.openxmlformats.org/officeDocument/2006/relationships/hyperlink" Target="http://www.exploring.org/wp-content/uploads/2016/12/LFL-safety-first-guidelines-3.21.17.pdf" TargetMode="External"/><Relationship Id="rId4" Type="http://schemas.openxmlformats.org/officeDocument/2006/relationships/hyperlink" Target="https://www.exploring.org/activity-library/"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mailto:exploring@lflmail.org" TargetMode="External"/><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g"/><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hyperlink" Target="https://events.scouting.org/form/C1DDDF92934F4521/"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hyperlink" Target="https://drive.google.com/file/d/1Bo7U0iJ8Ti-bmyIFtxGfG0TIt3dB1xX4/view?usp=sharing"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jpg"/></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57.jpg"/></Relationships>
</file>

<file path=ppt/slides/_rels/slide9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7.png"/></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179046" y="5168090"/>
            <a:ext cx="545649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November 8, 2023</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66107" y="607703"/>
            <a:ext cx="5899499" cy="1539597"/>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Tree>
    <p:extLst>
      <p:ext uri="{BB962C8B-B14F-4D97-AF65-F5344CB8AC3E}">
        <p14:creationId xmlns:p14="http://schemas.microsoft.com/office/powerpoint/2010/main" val="6339923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16031493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6651DFA-D647-4B94-87B3-88BB28EAEFDA}"/>
              </a:ext>
            </a:extLst>
          </p:cNvPr>
          <p:cNvPicPr>
            <a:picLocks noChangeAspect="1"/>
          </p:cNvPicPr>
          <p:nvPr/>
        </p:nvPicPr>
        <p:blipFill>
          <a:blip r:embed="rId4"/>
          <a:stretch>
            <a:fillRect/>
          </a:stretch>
        </p:blipFill>
        <p:spPr>
          <a:xfrm rot="1283093">
            <a:off x="1460434" y="482201"/>
            <a:ext cx="5096698" cy="4084674"/>
          </a:xfrm>
          <a:prstGeom prst="rect">
            <a:avLst/>
          </a:prstGeom>
        </p:spPr>
      </p:pic>
      <p:pic>
        <p:nvPicPr>
          <p:cNvPr id="5" name="Picture 4">
            <a:extLst>
              <a:ext uri="{FF2B5EF4-FFF2-40B4-BE49-F238E27FC236}">
                <a16:creationId xmlns:a16="http://schemas.microsoft.com/office/drawing/2014/main" id="{0B41B1C5-6A71-4B82-A0CA-F8F15935B9E6}"/>
              </a:ext>
            </a:extLst>
          </p:cNvPr>
          <p:cNvPicPr>
            <a:picLocks noChangeAspect="1"/>
          </p:cNvPicPr>
          <p:nvPr/>
        </p:nvPicPr>
        <p:blipFill>
          <a:blip r:embed="rId5"/>
          <a:stretch>
            <a:fillRect/>
          </a:stretch>
        </p:blipFill>
        <p:spPr>
          <a:xfrm rot="18099369">
            <a:off x="6614997" y="880799"/>
            <a:ext cx="5084505" cy="4718713"/>
          </a:xfrm>
          <a:prstGeom prst="rect">
            <a:avLst/>
          </a:prstGeom>
        </p:spPr>
      </p:pic>
      <p:pic>
        <p:nvPicPr>
          <p:cNvPr id="8" name="Picture 7">
            <a:extLst>
              <a:ext uri="{FF2B5EF4-FFF2-40B4-BE49-F238E27FC236}">
                <a16:creationId xmlns:a16="http://schemas.microsoft.com/office/drawing/2014/main" id="{461EF2E9-397E-4C89-82E4-808F6CA7A267}"/>
              </a:ext>
            </a:extLst>
          </p:cNvPr>
          <p:cNvPicPr>
            <a:picLocks noChangeAspect="1"/>
          </p:cNvPicPr>
          <p:nvPr/>
        </p:nvPicPr>
        <p:blipFill>
          <a:blip r:embed="rId6"/>
          <a:stretch>
            <a:fillRect/>
          </a:stretch>
        </p:blipFill>
        <p:spPr>
          <a:xfrm>
            <a:off x="2246042" y="0"/>
            <a:ext cx="7699915" cy="1243692"/>
          </a:xfrm>
          <a:prstGeom prst="rect">
            <a:avLst/>
          </a:prstGeom>
        </p:spPr>
      </p:pic>
    </p:spTree>
    <p:extLst>
      <p:ext uri="{BB962C8B-B14F-4D97-AF65-F5344CB8AC3E}">
        <p14:creationId xmlns:p14="http://schemas.microsoft.com/office/powerpoint/2010/main" val="4092094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513009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418938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500399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71381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27649784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921451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18831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3143990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1494951046"/>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27328560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702107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113</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12284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114</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29861659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154941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75212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3147237" y="2365745"/>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754592" y="4357907"/>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4816548" y="871869"/>
            <a:ext cx="7033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5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33640784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7439091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94640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754326"/>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725302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6" name="Title 1">
            <a:extLst>
              <a:ext uri="{FF2B5EF4-FFF2-40B4-BE49-F238E27FC236}">
                <a16:creationId xmlns:a16="http://schemas.microsoft.com/office/drawing/2014/main" id="{142D55CF-842E-4DE7-B43F-5CF56B7E737B}"/>
              </a:ext>
            </a:extLst>
          </p:cNvPr>
          <p:cNvSpPr txBox="1">
            <a:spLocks/>
          </p:cNvSpPr>
          <p:nvPr/>
        </p:nvSpPr>
        <p:spPr bwMode="auto">
          <a:xfrm>
            <a:off x="1981200" y="243255"/>
            <a:ext cx="8229600" cy="884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j-ea"/>
                <a:cs typeface="+mj-cs"/>
              </a:rPr>
              <a:t>Confidential Information</a:t>
            </a:r>
          </a:p>
        </p:txBody>
      </p:sp>
      <p:pic>
        <p:nvPicPr>
          <p:cNvPr id="8" name="Picture 7">
            <a:extLst>
              <a:ext uri="{FF2B5EF4-FFF2-40B4-BE49-F238E27FC236}">
                <a16:creationId xmlns:a16="http://schemas.microsoft.com/office/drawing/2014/main" id="{01407AF4-1C75-4549-8DD2-1636AFAF8026}"/>
              </a:ext>
            </a:extLst>
          </p:cNvPr>
          <p:cNvPicPr>
            <a:picLocks noChangeAspect="1"/>
          </p:cNvPicPr>
          <p:nvPr/>
        </p:nvPicPr>
        <p:blipFill>
          <a:blip r:embed="rId4"/>
          <a:stretch>
            <a:fillRect/>
          </a:stretch>
        </p:blipFill>
        <p:spPr>
          <a:xfrm>
            <a:off x="2217478" y="2383473"/>
            <a:ext cx="7757045" cy="249824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921154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0921A1DE-6924-4266-B76B-F63DF3817138}"/>
              </a:ext>
            </a:extLst>
          </p:cNvPr>
          <p:cNvPicPr>
            <a:picLocks noChangeAspect="1"/>
          </p:cNvPicPr>
          <p:nvPr/>
        </p:nvPicPr>
        <p:blipFill>
          <a:blip r:embed="rId4"/>
          <a:stretch>
            <a:fillRect/>
          </a:stretch>
        </p:blipFill>
        <p:spPr>
          <a:xfrm>
            <a:off x="3016051" y="2053936"/>
            <a:ext cx="6358679" cy="4804064"/>
          </a:xfrm>
          <a:prstGeom prst="rect">
            <a:avLst/>
          </a:prstGeom>
        </p:spPr>
      </p:pic>
      <p:sp>
        <p:nvSpPr>
          <p:cNvPr id="3" name="TextBox 2">
            <a:extLst>
              <a:ext uri="{FF2B5EF4-FFF2-40B4-BE49-F238E27FC236}">
                <a16:creationId xmlns:a16="http://schemas.microsoft.com/office/drawing/2014/main" id="{046D4ACD-48EB-4D9C-9B14-BA080D53337A}"/>
              </a:ext>
            </a:extLst>
          </p:cNvPr>
          <p:cNvSpPr txBox="1"/>
          <p:nvPr/>
        </p:nvSpPr>
        <p:spPr>
          <a:xfrm>
            <a:off x="2868960" y="467139"/>
            <a:ext cx="6958187"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U.S. Department of Education </a:t>
            </a:r>
            <a:br>
              <a:rPr kumimoji="0" lang="en-US" altLang="en-US" sz="3200" b="1" i="0" u="none" strike="noStrike" kern="1200" cap="none" spc="0" normalizeH="0" baseline="0" noProof="0" dirty="0">
                <a:ln>
                  <a:noFill/>
                </a:ln>
                <a:solidFill>
                  <a:prstClr val="white"/>
                </a:solidFill>
                <a:effectLst/>
                <a:uLnTx/>
                <a:uFillTx/>
                <a:latin typeface="Calibri"/>
                <a:ea typeface="+mn-ea"/>
                <a:cs typeface="+mn-cs"/>
              </a:rPr>
            </a:b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Career Interest Survey Letter of Support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13043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4450052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927944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23433278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134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869911" y="1704758"/>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6321" y="5167035"/>
            <a:ext cx="8237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Survey Available through NDC</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5694870" y="4456293"/>
            <a:ext cx="4829993" cy="13388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5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3171131" y="3985849"/>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34283561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0670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www.exploringyourcareer.org</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CA0DEA56-EB9A-422B-960F-75CBBA231A00}"/>
                  </a:ext>
                </a:extLst>
              </p14:cNvPr>
              <p14:cNvContentPartPr/>
              <p14:nvPr/>
            </p14:nvContentPartPr>
            <p14:xfrm>
              <a:off x="11952360" y="6218280"/>
              <a:ext cx="360" cy="360"/>
            </p14:xfrm>
          </p:contentPart>
        </mc:Choice>
        <mc:Fallback xmlns="">
          <p:pic>
            <p:nvPicPr>
              <p:cNvPr id="4" name="Ink 3">
                <a:extLst>
                  <a:ext uri="{FF2B5EF4-FFF2-40B4-BE49-F238E27FC236}">
                    <a16:creationId xmlns:a16="http://schemas.microsoft.com/office/drawing/2014/main" id="{CA0DEA56-EB9A-422B-960F-75CBBA231A00}"/>
                  </a:ext>
                </a:extLst>
              </p:cNvPr>
              <p:cNvPicPr/>
              <p:nvPr/>
            </p:nvPicPr>
            <p:blipFill>
              <a:blip r:embed="rId7"/>
              <a:stretch>
                <a:fillRect/>
              </a:stretch>
            </p:blipFill>
            <p:spPr>
              <a:xfrm>
                <a:off x="11943000" y="6208920"/>
                <a:ext cx="19080" cy="19080"/>
              </a:xfrm>
              <a:prstGeom prst="rect">
                <a:avLst/>
              </a:prstGeom>
            </p:spPr>
          </p:pic>
        </mc:Fallback>
      </mc:AlternateContent>
    </p:spTree>
    <p:extLst>
      <p:ext uri="{BB962C8B-B14F-4D97-AF65-F5344CB8AC3E}">
        <p14:creationId xmlns:p14="http://schemas.microsoft.com/office/powerpoint/2010/main" val="18992275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2203131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6400-6DBE-43EB-9B1C-96DE73B0D7BA}"/>
              </a:ext>
            </a:extLst>
          </p:cNvPr>
          <p:cNvSpPr>
            <a:spLocks noGrp="1"/>
          </p:cNvSpPr>
          <p:nvPr>
            <p:ph type="title"/>
          </p:nvPr>
        </p:nvSpPr>
        <p:spPr/>
        <p:txBody>
          <a:bodyPr/>
          <a:lstStyle/>
          <a:p>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98658507-2131-441E-8269-CA3B7CC00794}"/>
              </a:ext>
            </a:extLst>
          </p:cNvPr>
          <p:cNvPicPr>
            <a:picLocks noGrp="1" noChangeAspect="1"/>
          </p:cNvPicPr>
          <p:nvPr>
            <p:ph idx="1"/>
          </p:nvPr>
        </p:nvPicPr>
        <p:blipFill>
          <a:blip r:embed="rId2"/>
          <a:stretch>
            <a:fillRect/>
          </a:stretch>
        </p:blipFill>
        <p:spPr>
          <a:xfrm>
            <a:off x="414994" y="110508"/>
            <a:ext cx="11362011" cy="6369204"/>
          </a:xfrm>
        </p:spPr>
      </p:pic>
    </p:spTree>
    <p:extLst>
      <p:ext uri="{BB962C8B-B14F-4D97-AF65-F5344CB8AC3E}">
        <p14:creationId xmlns:p14="http://schemas.microsoft.com/office/powerpoint/2010/main" val="1822432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400692" y="250489"/>
            <a:ext cx="11147461" cy="99417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rgbClr val="FFFF00"/>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rgbClr val="FFFF00"/>
                          </a:solidFill>
                          <a:latin typeface="Arial Black" panose="020B0A04020102020204" pitchFamily="34" charset="0"/>
                          <a:cs typeface="Helvetica" panose="020B0604020202020204" pitchFamily="34" charset="0"/>
                        </a:rPr>
                        <a:t>SCOUTS BSA</a:t>
                      </a:r>
                      <a:endParaRPr lang="en-US" sz="1200" b="0" dirty="0">
                        <a:solidFill>
                          <a:srgbClr val="FFFF00"/>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rgbClr val="FFFF00"/>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rgbClr val="FFFF00"/>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rgbClr val="FFFF00"/>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rgbClr val="FFFF00"/>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rgbClr val="FFFF00"/>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rgbClr val="FFFF00"/>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President </a:t>
                      </a:r>
                      <a:r>
                        <a:rPr lang="en-US" sz="900" b="1" baseline="0" dirty="0">
                          <a:solidFill>
                            <a:srgbClr val="FFFF00"/>
                          </a:solidFill>
                          <a:latin typeface="Helvetica" panose="020B0604020202020204" pitchFamily="34" charset="0"/>
                          <a:cs typeface="Helvetica" panose="020B0604020202020204" pitchFamily="34" charset="0"/>
                        </a:rPr>
                        <a:t> or Agency Nomenclature</a:t>
                      </a:r>
                      <a:endParaRPr lang="en-US" sz="900" b="1" dirty="0">
                        <a:solidFill>
                          <a:srgbClr val="FFFF00"/>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rgbClr val="FFFF00"/>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Participant</a:t>
                      </a:r>
                      <a:r>
                        <a:rPr lang="en-US" sz="900" b="1" baseline="0" dirty="0">
                          <a:solidFill>
                            <a:srgbClr val="FFFF00"/>
                          </a:solidFill>
                          <a:latin typeface="Helvetica" panose="020B0604020202020204" pitchFamily="34" charset="0"/>
                          <a:cs typeface="Helvetica" panose="020B0604020202020204" pitchFamily="34" charset="0"/>
                        </a:rPr>
                        <a:t> or </a:t>
                      </a:r>
                      <a:r>
                        <a:rPr lang="en-US" sz="900" b="1" dirty="0">
                          <a:solidFill>
                            <a:srgbClr val="FFFF00"/>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rgbClr val="FFFF00"/>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rgbClr val="FFFF00"/>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rgbClr val="FFFF00"/>
                          </a:solidFill>
                          <a:latin typeface="Helvetica" panose="020B0604020202020204" pitchFamily="34" charset="0"/>
                          <a:cs typeface="Helvetica" panose="020B0604020202020204" pitchFamily="34" charset="0"/>
                        </a:rPr>
                        <a:t>Participating Org</a:t>
                      </a:r>
                      <a:endParaRPr lang="en-US" sz="900" b="1" dirty="0">
                        <a:solidFill>
                          <a:srgbClr val="FFFF00"/>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rgbClr val="FFFF00"/>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Memorandum</a:t>
                      </a:r>
                      <a:r>
                        <a:rPr lang="en-US" sz="900" b="1" baseline="0" dirty="0">
                          <a:solidFill>
                            <a:srgbClr val="FFFF00"/>
                          </a:solidFill>
                          <a:latin typeface="Helvetica" panose="020B0604020202020204" pitchFamily="34" charset="0"/>
                          <a:cs typeface="Helvetica" panose="020B0604020202020204" pitchFamily="34" charset="0"/>
                        </a:rPr>
                        <a:t> of Understanding (</a:t>
                      </a:r>
                      <a:r>
                        <a:rPr lang="en-US" sz="900" b="1" dirty="0">
                          <a:solidFill>
                            <a:srgbClr val="FFFF00"/>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rgbClr val="FFFF00"/>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rgbClr val="FFFF00"/>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rgbClr val="FFFF00"/>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rgbClr val="FFFF00"/>
                          </a:solidFill>
                          <a:latin typeface="Helvetica" panose="020B0604020202020204" pitchFamily="34" charset="0"/>
                          <a:cs typeface="Helvetica" panose="020B0604020202020204" pitchFamily="34" charset="0"/>
                        </a:rPr>
                        <a:t>RELIGIOUS</a:t>
                      </a:r>
                      <a:r>
                        <a:rPr lang="en-US" sz="1100" b="1" baseline="0" dirty="0">
                          <a:solidFill>
                            <a:srgbClr val="FFFF00"/>
                          </a:solidFill>
                          <a:latin typeface="Helvetica" panose="020B0604020202020204" pitchFamily="34" charset="0"/>
                          <a:cs typeface="Helvetica" panose="020B0604020202020204" pitchFamily="34" charset="0"/>
                        </a:rPr>
                        <a:t> DECLARATION</a:t>
                      </a:r>
                      <a:endParaRPr lang="en-US" sz="1100" b="1" dirty="0">
                        <a:solidFill>
                          <a:srgbClr val="FFFF00"/>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rgbClr val="FFFF00"/>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rgbClr val="FFFF00"/>
                          </a:solidFill>
                          <a:latin typeface="Helvetica" panose="020B0604020202020204" pitchFamily="34" charset="0"/>
                          <a:cs typeface="Helvetica" panose="020B0604020202020204" pitchFamily="34" charset="0"/>
                        </a:rPr>
                        <a:t>Scouts BSA</a:t>
                      </a:r>
                      <a:endParaRPr lang="en-US" sz="900" b="1" dirty="0">
                        <a:solidFill>
                          <a:srgbClr val="FFFF00"/>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rgbClr val="FFFF00"/>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996178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7051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1797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4434140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232143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p:cNvSpPr>
            <a:spLocks noGrp="1"/>
          </p:cNvSpPr>
          <p:nvPr>
            <p:ph type="ctrTitle"/>
          </p:nvPr>
        </p:nvSpPr>
        <p:spPr/>
        <p:txBody>
          <a:bodyPr/>
          <a:lstStyle/>
          <a:p>
            <a:endParaRPr lang="en-US" dirty="0"/>
          </a:p>
        </p:txBody>
      </p:sp>
      <p:pic>
        <p:nvPicPr>
          <p:cNvPr id="8" name="Picture 7"/>
          <p:cNvPicPr>
            <a:picLocks noChangeAspect="1"/>
          </p:cNvPicPr>
          <p:nvPr/>
        </p:nvPicPr>
        <p:blipFill>
          <a:blip r:embed="rId4"/>
          <a:stretch>
            <a:fillRect/>
          </a:stretch>
        </p:blipFill>
        <p:spPr>
          <a:xfrm>
            <a:off x="0" y="1"/>
            <a:ext cx="12174342" cy="6939280"/>
          </a:xfrm>
          <a:prstGeom prst="rect">
            <a:avLst/>
          </a:prstGeom>
        </p:spPr>
      </p:pic>
    </p:spTree>
    <p:extLst>
      <p:ext uri="{BB962C8B-B14F-4D97-AF65-F5344CB8AC3E}">
        <p14:creationId xmlns:p14="http://schemas.microsoft.com/office/powerpoint/2010/main" val="12362110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934678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59861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20174136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2297872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76110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extLst>
              <p:ext uri="{D42A27DB-BD31-4B8C-83A1-F6EECF244321}">
                <p14:modId xmlns:p14="http://schemas.microsoft.com/office/powerpoint/2010/main" val="2362676452"/>
              </p:ext>
            </p:extLst>
          </p:nvPr>
        </p:nvGraphicFramePr>
        <p:xfrm>
          <a:off x="1392658" y="2330993"/>
          <a:ext cx="8304144" cy="3735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617" y="624009"/>
            <a:ext cx="3617881" cy="787215"/>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3" y="1501776"/>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Tree>
    <p:extLst>
      <p:ext uri="{BB962C8B-B14F-4D97-AF65-F5344CB8AC3E}">
        <p14:creationId xmlns:p14="http://schemas.microsoft.com/office/powerpoint/2010/main" val="4209801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83456" y="1987185"/>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C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LFL National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National Executive Board Chair-Elect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Dan Walters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National 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Fred Markham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p>
        </p:txBody>
      </p:sp>
      <p:sp>
        <p:nvSpPr>
          <p:cNvPr id="73" name="Rounded Rectangle 72"/>
          <p:cNvSpPr/>
          <p:nvPr/>
        </p:nvSpPr>
        <p:spPr>
          <a:xfrm>
            <a:off x="9800591" y="3451023"/>
            <a:ext cx="2296160" cy="135272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Vice-Chair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LFL Curriculum Based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758177" y="178602"/>
            <a:ext cx="2286000" cy="7869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8471618" y="5149726"/>
            <a:ext cx="2501850" cy="145257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Vice-Chair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Marketing/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Recruitment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33" name="Rounded Rectangle 32"/>
          <p:cNvSpPr/>
          <p:nvPr/>
        </p:nvSpPr>
        <p:spPr>
          <a:xfrm>
            <a:off x="5982084" y="5149726"/>
            <a:ext cx="2229684" cy="146729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Vice-Chair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Partnerships/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Arial Narrow" panose="020B0606020202030204" pitchFamily="34" charset="0"/>
                <a:cs typeface="Arial" panose="020B0604020202020204" pitchFamily="34" charset="0"/>
              </a:rPr>
              <a:t>Vacant</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Staff Advisor-Tim Anderson (E)</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812" y="139264"/>
            <a:ext cx="5427806" cy="933772"/>
          </a:xfrm>
          <a:prstGeom prst="rect">
            <a:avLst/>
          </a:prstGeom>
        </p:spPr>
      </p:pic>
      <p:sp>
        <p:nvSpPr>
          <p:cNvPr id="43" name="TextBox 42"/>
          <p:cNvSpPr txBox="1"/>
          <p:nvPr/>
        </p:nvSpPr>
        <p:spPr>
          <a:xfrm>
            <a:off x="1992697" y="1289719"/>
            <a:ext cx="77654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p:cNvCxnSpPr>
            <a:cxnSpLocks/>
            <a:stCxn id="24" idx="1"/>
            <a:endCxn id="24" idx="1"/>
          </p:cNvCxnSpPr>
          <p:nvPr/>
        </p:nvCxnSpPr>
        <p:spPr>
          <a:xfrm>
            <a:off x="9758177" y="57208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717463" y="1821548"/>
            <a:ext cx="2296160" cy="77349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3480234" y="5196920"/>
            <a:ext cx="2242000" cy="142010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Vice-Chair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Career Field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Bray Barnes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p:txBody>
      </p:sp>
      <p:cxnSp>
        <p:nvCxnSpPr>
          <p:cNvPr id="57" name="Straight Connector 56"/>
          <p:cNvCxnSpPr>
            <a:cxnSpLocks/>
          </p:cNvCxnSpPr>
          <p:nvPr/>
        </p:nvCxnSpPr>
        <p:spPr>
          <a:xfrm flipV="1">
            <a:off x="2278767" y="3793167"/>
            <a:ext cx="504689" cy="49892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722543" y="1007608"/>
            <a:ext cx="2286000" cy="77349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panose="020B0604020202020204" pitchFamily="34" charset="0"/>
                <a:cs typeface="Arial" panose="020B0604020202020204" pitchFamily="34" charset="0"/>
              </a:rPr>
              <a:t>Executive Board </a:t>
            </a: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Arial" panose="020B0604020202020204" pitchFamily="34" charset="0"/>
                <a:cs typeface="Arial" panose="020B0604020202020204" pitchFamily="34" charset="0"/>
              </a:rPr>
              <a:t>Steven Hardy</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95250" y="3451024"/>
            <a:ext cx="2182441" cy="135272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Vice-Chair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Exploring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Program Chair</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456102" y="502744"/>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897942" y="5237237"/>
            <a:ext cx="2322442" cy="135272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Vice-Chair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Exploring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Program Commissioner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lang="en-US" sz="1200" b="1" dirty="0">
                <a:solidFill>
                  <a:prstClr val="black"/>
                </a:solidFill>
                <a:latin typeface="Arial Narrow" panose="020B0606020202030204" pitchFamily="34" charset="0"/>
                <a:cs typeface="Arial" panose="020B0604020202020204" pitchFamily="34" charset="0"/>
              </a:rPr>
              <a:t>Richard “Dick” Davies</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Staff Advisor-Tim Anderson (E)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p:cNvCxnSpPr>
          <p:nvPr/>
        </p:nvCxnSpPr>
        <p:spPr>
          <a:xfrm flipV="1">
            <a:off x="2538617" y="4127385"/>
            <a:ext cx="662717" cy="10846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p:cNvCxnSpPr>
          <p:nvPr/>
        </p:nvCxnSpPr>
        <p:spPr>
          <a:xfrm flipV="1">
            <a:off x="7087401" y="4127385"/>
            <a:ext cx="19049" cy="102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p:cNvCxnSpPr>
          <p:nvPr/>
        </p:nvCxnSpPr>
        <p:spPr>
          <a:xfrm flipV="1">
            <a:off x="4505958" y="4127385"/>
            <a:ext cx="0" cy="106953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a:stCxn id="32" idx="0"/>
          </p:cNvCxnSpPr>
          <p:nvPr/>
        </p:nvCxnSpPr>
        <p:spPr>
          <a:xfrm flipH="1" flipV="1">
            <a:off x="8990668" y="4127385"/>
            <a:ext cx="731875" cy="1022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a:stCxn id="73" idx="1"/>
          </p:cNvCxnSpPr>
          <p:nvPr/>
        </p:nvCxnSpPr>
        <p:spPr>
          <a:xfrm flipH="1" flipV="1">
            <a:off x="9294826" y="3785735"/>
            <a:ext cx="505765" cy="3416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473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Bruin1967@aol.com</a:t>
            </a:r>
          </a:p>
        </p:txBody>
      </p:sp>
      <p:sp>
        <p:nvSpPr>
          <p:cNvPr id="7" name="Rectangle 6">
            <a:extLst>
              <a:ext uri="{FF2B5EF4-FFF2-40B4-BE49-F238E27FC236}">
                <a16:creationId xmlns:a16="http://schemas.microsoft.com/office/drawing/2014/main" id="{392B370D-ED78-459B-A634-71A292C6CBB7}"/>
              </a:ext>
            </a:extLst>
          </p:cNvPr>
          <p:cNvSpPr/>
          <p:nvPr/>
        </p:nvSpPr>
        <p:spPr>
          <a:xfrm>
            <a:off x="6410324" y="5018089"/>
            <a:ext cx="523247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Vice-Chair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Exploring Program Chair</a:t>
            </a:r>
            <a:endPar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76" y="1848290"/>
            <a:ext cx="5707824" cy="2075570"/>
          </a:xfrm>
          <a:prstGeom prst="rect">
            <a:avLst/>
          </a:prstGeom>
        </p:spPr>
      </p:pic>
      <p:pic>
        <p:nvPicPr>
          <p:cNvPr id="10"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503" y="852218"/>
            <a:ext cx="3166112" cy="3957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7FAF74-BD42-4DE4-85EF-82BCA8AD205A}"/>
              </a:ext>
            </a:extLst>
          </p:cNvPr>
          <p:cNvSpPr txBox="1"/>
          <p:nvPr/>
        </p:nvSpPr>
        <p:spPr>
          <a:xfrm>
            <a:off x="8059238" y="6054746"/>
            <a:ext cx="4552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Bruin1967@aol.com</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4189815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261273"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latin typeface="Calibri"/>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Committee &amp; Subject Matter Experts</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Bruin1967@aol.com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Tree>
    <p:extLst>
      <p:ext uri="{BB962C8B-B14F-4D97-AF65-F5344CB8AC3E}">
        <p14:creationId xmlns:p14="http://schemas.microsoft.com/office/powerpoint/2010/main" val="2342663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752601" y="301624"/>
            <a:ext cx="8632371" cy="4390119"/>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spTree>
    <p:extLst>
      <p:ext uri="{BB962C8B-B14F-4D97-AF65-F5344CB8AC3E}">
        <p14:creationId xmlns:p14="http://schemas.microsoft.com/office/powerpoint/2010/main" val="3804889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36604"/>
            <a:ext cx="8431981" cy="1833711"/>
          </a:xfrm>
        </p:spPr>
        <p:txBody>
          <a:bodyPr>
            <a:normAutofit/>
          </a:bodyPr>
          <a:lstStyle/>
          <a:p>
            <a:pPr algn="l"/>
            <a:r>
              <a:rPr lang="en-US" sz="4000" dirty="0">
                <a:solidFill>
                  <a:srgbClr val="1FC77F"/>
                </a:solidFill>
                <a:latin typeface="Arial Black"/>
                <a:cs typeface="Arial Black"/>
              </a:rPr>
              <a:t>Exploring Membership Growth Opportunity…</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Rectangle 4"/>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latin typeface="Calibri"/>
            </a:endParaRPr>
          </a:p>
          <a:p>
            <a:pPr marL="0" lvl="1"/>
            <a:endParaRPr lang="en-US" b="1" dirty="0">
              <a:solidFill>
                <a:srgbClr val="FFFF00"/>
              </a:solidFill>
              <a:latin typeface="Calibri"/>
            </a:endParaRPr>
          </a:p>
          <a:p>
            <a:pPr marL="690563" lvl="1" indent="-233363">
              <a:buFont typeface="Arial" panose="020B0604020202020204" pitchFamily="34" charset="0"/>
              <a:buChar char="•"/>
            </a:pPr>
            <a:endParaRPr lang="en-US" sz="1400" b="1" dirty="0">
              <a:solidFill>
                <a:srgbClr val="FFFF00"/>
              </a:solidFill>
              <a:latin typeface="Calibri"/>
            </a:endParaRPr>
          </a:p>
        </p:txBody>
      </p:sp>
      <p:graphicFrame>
        <p:nvGraphicFramePr>
          <p:cNvPr id="3" name="Table 2"/>
          <p:cNvGraphicFramePr>
            <a:graphicFrameLocks noGrp="1"/>
          </p:cNvGraphicFramePr>
          <p:nvPr/>
        </p:nvGraphicFramePr>
        <p:xfrm>
          <a:off x="1779166" y="2492828"/>
          <a:ext cx="8420863" cy="2491078"/>
        </p:xfrm>
        <a:graphic>
          <a:graphicData uri="http://schemas.openxmlformats.org/drawingml/2006/table">
            <a:tbl>
              <a:tblPr firstRow="1" firstCol="1" bandRow="1">
                <a:tableStyleId>{5C22544A-7EE6-4342-B048-85BDC9FD1C3A}</a:tableStyleId>
              </a:tblPr>
              <a:tblGrid>
                <a:gridCol w="1127321">
                  <a:extLst>
                    <a:ext uri="{9D8B030D-6E8A-4147-A177-3AD203B41FA5}">
                      <a16:colId xmlns:a16="http://schemas.microsoft.com/office/drawing/2014/main" val="20000"/>
                    </a:ext>
                  </a:extLst>
                </a:gridCol>
                <a:gridCol w="1168082">
                  <a:extLst>
                    <a:ext uri="{9D8B030D-6E8A-4147-A177-3AD203B41FA5}">
                      <a16:colId xmlns:a16="http://schemas.microsoft.com/office/drawing/2014/main" val="20001"/>
                    </a:ext>
                  </a:extLst>
                </a:gridCol>
                <a:gridCol w="1350184">
                  <a:extLst>
                    <a:ext uri="{9D8B030D-6E8A-4147-A177-3AD203B41FA5}">
                      <a16:colId xmlns:a16="http://schemas.microsoft.com/office/drawing/2014/main" val="20002"/>
                    </a:ext>
                  </a:extLst>
                </a:gridCol>
                <a:gridCol w="1350184">
                  <a:extLst>
                    <a:ext uri="{9D8B030D-6E8A-4147-A177-3AD203B41FA5}">
                      <a16:colId xmlns:a16="http://schemas.microsoft.com/office/drawing/2014/main" val="20003"/>
                    </a:ext>
                  </a:extLst>
                </a:gridCol>
                <a:gridCol w="1141990">
                  <a:extLst>
                    <a:ext uri="{9D8B030D-6E8A-4147-A177-3AD203B41FA5}">
                      <a16:colId xmlns:a16="http://schemas.microsoft.com/office/drawing/2014/main" val="20004"/>
                    </a:ext>
                  </a:extLst>
                </a:gridCol>
                <a:gridCol w="1141990">
                  <a:extLst>
                    <a:ext uri="{9D8B030D-6E8A-4147-A177-3AD203B41FA5}">
                      <a16:colId xmlns:a16="http://schemas.microsoft.com/office/drawing/2014/main" val="20005"/>
                    </a:ext>
                  </a:extLst>
                </a:gridCol>
                <a:gridCol w="1141112">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6 Oct 2023</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81</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1,667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1,397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25,835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380</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10,657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314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2,388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13,506</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54,639</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324</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8,438</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p:cNvSpPr txBox="1"/>
          <p:nvPr/>
        </p:nvSpPr>
        <p:spPr>
          <a:xfrm>
            <a:off x="1891127" y="5154384"/>
            <a:ext cx="8196943"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6" name="Up Arrow 5"/>
          <p:cNvSpPr/>
          <p:nvPr/>
        </p:nvSpPr>
        <p:spPr>
          <a:xfrm>
            <a:off x="3766458" y="4082144"/>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10" name="Up Arrow 9"/>
          <p:cNvSpPr/>
          <p:nvPr/>
        </p:nvSpPr>
        <p:spPr>
          <a:xfrm>
            <a:off x="3766458" y="4580180"/>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11" name="Up Arrow 10"/>
          <p:cNvSpPr/>
          <p:nvPr/>
        </p:nvSpPr>
        <p:spPr>
          <a:xfrm>
            <a:off x="5116286" y="4106168"/>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12" name="Up Arrow 11"/>
          <p:cNvSpPr/>
          <p:nvPr/>
        </p:nvSpPr>
        <p:spPr>
          <a:xfrm>
            <a:off x="5133108" y="4580451"/>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13" name="Up Arrow 12"/>
          <p:cNvSpPr/>
          <p:nvPr/>
        </p:nvSpPr>
        <p:spPr>
          <a:xfrm>
            <a:off x="6656615" y="4124580"/>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14" name="Up Arrow 13"/>
          <p:cNvSpPr/>
          <p:nvPr/>
        </p:nvSpPr>
        <p:spPr>
          <a:xfrm>
            <a:off x="6656615" y="4565749"/>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15" name="Up Arrow 14"/>
          <p:cNvSpPr/>
          <p:nvPr/>
        </p:nvSpPr>
        <p:spPr>
          <a:xfrm>
            <a:off x="7815944" y="4125688"/>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16" name="Up Arrow 15"/>
          <p:cNvSpPr/>
          <p:nvPr/>
        </p:nvSpPr>
        <p:spPr>
          <a:xfrm>
            <a:off x="7844144" y="4582666"/>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17" name="Up Arrow 16"/>
          <p:cNvSpPr/>
          <p:nvPr/>
        </p:nvSpPr>
        <p:spPr>
          <a:xfrm>
            <a:off x="8852058" y="4565749"/>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18" name="Up Arrow 17"/>
          <p:cNvSpPr/>
          <p:nvPr/>
        </p:nvSpPr>
        <p:spPr>
          <a:xfrm>
            <a:off x="8822929" y="4125688"/>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19" name="Up Arrow 18"/>
          <p:cNvSpPr/>
          <p:nvPr/>
        </p:nvSpPr>
        <p:spPr>
          <a:xfrm>
            <a:off x="10088070" y="4559331"/>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20" name="Up Arrow 19"/>
          <p:cNvSpPr/>
          <p:nvPr/>
        </p:nvSpPr>
        <p:spPr>
          <a:xfrm>
            <a:off x="10065394" y="4084398"/>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21" name="Up Arrow 20"/>
          <p:cNvSpPr/>
          <p:nvPr/>
        </p:nvSpPr>
        <p:spPr>
          <a:xfrm>
            <a:off x="1915885" y="5566817"/>
            <a:ext cx="185057" cy="219928"/>
          </a:xfrm>
          <a:prstGeom prst="upArrow">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latin typeface="Calibri"/>
            </a:endParaRPr>
          </a:p>
        </p:txBody>
      </p:sp>
      <p:sp>
        <p:nvSpPr>
          <p:cNvPr id="8" name="TextBox 7"/>
          <p:cNvSpPr txBox="1"/>
          <p:nvPr/>
        </p:nvSpPr>
        <p:spPr>
          <a:xfrm>
            <a:off x="2068283" y="5502605"/>
            <a:ext cx="7620000"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Positive upward trend since 8 Sep 2023</a:t>
            </a:r>
            <a:endParaRPr lang="en-US" dirty="0">
              <a:solidFill>
                <a:prstClr val="black"/>
              </a:solidFill>
              <a:latin typeface="Calibri"/>
            </a:endParaRPr>
          </a:p>
        </p:txBody>
      </p:sp>
    </p:spTree>
    <p:extLst>
      <p:ext uri="{BB962C8B-B14F-4D97-AF65-F5344CB8AC3E}">
        <p14:creationId xmlns:p14="http://schemas.microsoft.com/office/powerpoint/2010/main" val="2193355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1752601" y="301623"/>
            <a:ext cx="8632371" cy="5816148"/>
          </a:xfrm>
        </p:spPr>
        <p:txBody>
          <a:bodyPr>
            <a:normAutofit/>
          </a:bodyPr>
          <a:lstStyle/>
          <a:p>
            <a:br>
              <a:rPr lang="en-US" sz="6600" b="1" dirty="0">
                <a:solidFill>
                  <a:srgbClr val="1FC77F"/>
                </a:solidFill>
                <a:latin typeface="Arial Black" panose="020B0A04020102020204" pitchFamily="34" charset="0"/>
                <a:cs typeface="Arial" panose="020B0604020202020204" pitchFamily="34" charset="0"/>
              </a:rPr>
            </a:b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Ideas &amp; Tips*</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72548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744" y="16780"/>
            <a:ext cx="8697685" cy="1325563"/>
          </a:xfrm>
        </p:spPr>
        <p:txBody>
          <a:bodyPr>
            <a:normAutofit/>
          </a:bodyPr>
          <a:lstStyle/>
          <a:p>
            <a:r>
              <a:rPr lang="en-US" sz="3000" b="1" dirty="0">
                <a:latin typeface="Helvetica" panose="020B0604020202020204" pitchFamily="34" charset="0"/>
                <a:cs typeface="Helvetica" panose="020B0604020202020204" pitchFamily="34" charset="0"/>
              </a:rPr>
              <a:t>Exploring Participants as of 6 October 2023</a:t>
            </a:r>
            <a:endParaRPr lang="en-US" sz="3000" b="1" dirty="0">
              <a:solidFill>
                <a:srgbClr val="C00000"/>
              </a:solidFill>
              <a:latin typeface="Arial Black" panose="020B0A04020102020204" pitchFamily="34" charset="0"/>
              <a:cs typeface="Helvetica" panose="020B0604020202020204" pitchFamily="34" charset="0"/>
            </a:endParaRPr>
          </a:p>
        </p:txBody>
      </p:sp>
      <p:sp>
        <p:nvSpPr>
          <p:cNvPr id="17" name="Rectangle 16"/>
          <p:cNvSpPr>
            <a:spLocks noChangeArrowheads="1"/>
          </p:cNvSpPr>
          <p:nvPr/>
        </p:nvSpPr>
        <p:spPr bwMode="auto">
          <a:xfrm>
            <a:off x="2242457" y="1395435"/>
            <a:ext cx="7554686" cy="475899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Helvetica" panose="020B0604020202020204" pitchFamily="34" charset="0"/>
                <a:cs typeface="Helvetica" panose="020B0604020202020204" pitchFamily="34" charset="0"/>
              </a:rPr>
              <a:t>Clubs/Posts = 1,748 </a:t>
            </a:r>
            <a:r>
              <a:rPr lang="en-US" sz="1450" b="1" dirty="0">
                <a:solidFill>
                  <a:srgbClr val="1C81FB"/>
                </a:solidFill>
                <a:latin typeface="Helvetica" panose="020B0604020202020204" pitchFamily="34" charset="0"/>
                <a:cs typeface="Helvetica" panose="020B0604020202020204" pitchFamily="34" charset="0"/>
              </a:rPr>
              <a:t>(+34) </a:t>
            </a:r>
            <a:r>
              <a:rPr lang="en-US" sz="1450" b="1" dirty="0">
                <a:solidFill>
                  <a:prstClr val="black"/>
                </a:solidFill>
                <a:latin typeface="Helvetica" panose="020B0604020202020204" pitchFamily="34" charset="0"/>
                <a:cs typeface="Helvetica" panose="020B0604020202020204" pitchFamily="34" charset="0"/>
              </a:rPr>
              <a:t>Youth = 27,232 </a:t>
            </a:r>
            <a:r>
              <a:rPr lang="en-US" sz="1450" b="1" dirty="0">
                <a:solidFill>
                  <a:srgbClr val="1C81FB"/>
                </a:solidFill>
                <a:latin typeface="Helvetica" panose="020B0604020202020204" pitchFamily="34" charset="0"/>
                <a:cs typeface="Helvetica" panose="020B0604020202020204" pitchFamily="34" charset="0"/>
              </a:rPr>
              <a:t>(+1523) </a:t>
            </a:r>
            <a:r>
              <a:rPr lang="en-US" sz="1450" b="1" dirty="0">
                <a:solidFill>
                  <a:prstClr val="black"/>
                </a:solidFill>
                <a:latin typeface="Helvetica" panose="020B0604020202020204" pitchFamily="34" charset="0"/>
                <a:cs typeface="Helvetica" panose="020B0604020202020204" pitchFamily="34" charset="0"/>
              </a:rPr>
              <a:t>Adults = 11,037 </a:t>
            </a:r>
            <a:r>
              <a:rPr lang="en-US" sz="1450" b="1" dirty="0">
                <a:solidFill>
                  <a:srgbClr val="1C81FB"/>
                </a:solidFill>
                <a:latin typeface="Helvetica" panose="020B0604020202020204" pitchFamily="34" charset="0"/>
                <a:cs typeface="Helvetica" panose="020B0604020202020204" pitchFamily="34" charset="0"/>
              </a:rPr>
              <a:t>(+218)</a:t>
            </a:r>
          </a:p>
          <a:p>
            <a:pPr defTabSz="685800"/>
            <a:endParaRPr lang="en-US" sz="600" b="1" dirty="0">
              <a:solidFill>
                <a:prstClr val="black"/>
              </a:solidFill>
              <a:latin typeface="Helvetica" panose="020B0604020202020204" pitchFamily="34" charset="0"/>
              <a:cs typeface="Helvetica" panose="020B0604020202020204" pitchFamily="34" charset="0"/>
            </a:endParaRPr>
          </a:p>
          <a:p>
            <a:pPr defTabSz="685800"/>
            <a:r>
              <a:rPr lang="en-US" sz="1350" b="1" u="sng" dirty="0">
                <a:solidFill>
                  <a:prstClr val="black"/>
                </a:solidFill>
                <a:latin typeface="Helvetica" panose="020B0604020202020204" pitchFamily="34" charset="0"/>
                <a:cs typeface="Helvetica" panose="020B0604020202020204" pitchFamily="34" charset="0"/>
              </a:rPr>
              <a:t>Career Area</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Units</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Youth</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Arts &amp; Humanities 		         6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204 </a:t>
            </a:r>
            <a:r>
              <a:rPr lang="en-US" sz="1350" b="1" dirty="0">
                <a:solidFill>
                  <a:srgbClr val="0070C0"/>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53 </a:t>
            </a:r>
            <a:endParaRPr lang="en-US" sz="1350" b="1" dirty="0">
              <a:solidFill>
                <a:srgbClr val="1C81FB"/>
              </a:solidFill>
              <a:latin typeface="Helvetica" panose="020B0604020202020204" pitchFamily="34" charset="0"/>
              <a:cs typeface="Helvetica"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Aviation			       43 </a:t>
            </a:r>
            <a:r>
              <a:rPr lang="en-US" sz="1350" b="1" dirty="0">
                <a:solidFill>
                  <a:srgbClr val="1C81FB"/>
                </a:solidFill>
                <a:latin typeface="Helvetica" panose="020B0604020202020204" pitchFamily="34" charset="0"/>
                <a:cs typeface="Helvetica" panose="020B0604020202020204" pitchFamily="34" charset="0"/>
              </a:rPr>
              <a:t>(+1)            </a:t>
            </a:r>
            <a:r>
              <a:rPr lang="en-US" sz="1350" b="1" dirty="0">
                <a:solidFill>
                  <a:prstClr val="black"/>
                </a:solidFill>
                <a:latin typeface="Helvetica" panose="020B0604020202020204" pitchFamily="34" charset="0"/>
                <a:cs typeface="Helvetica" panose="020B0604020202020204" pitchFamily="34" charset="0"/>
              </a:rPr>
              <a:t>571</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(+30)          </a:t>
            </a:r>
            <a:r>
              <a:rPr lang="en-US" sz="1350" b="1" dirty="0">
                <a:solidFill>
                  <a:prstClr val="black"/>
                </a:solidFill>
                <a:latin typeface="Helvetica" panose="020B0604020202020204" pitchFamily="34" charset="0"/>
                <a:cs typeface="Helvetica" panose="020B0604020202020204" pitchFamily="34" charset="0"/>
              </a:rPr>
              <a:t>325 </a:t>
            </a:r>
            <a:r>
              <a:rPr lang="en-US" sz="1350" b="1" dirty="0">
                <a:solidFill>
                  <a:srgbClr val="1C81FB"/>
                </a:solidFill>
                <a:latin typeface="Helvetica" panose="020B0604020202020204" pitchFamily="34" charset="0"/>
                <a:cs typeface="Helvetica" panose="020B0604020202020204" pitchFamily="34" charset="0"/>
              </a:rPr>
              <a:t>(+2)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Business			       12 </a:t>
            </a:r>
            <a:r>
              <a:rPr lang="en-US" sz="1350" b="1" dirty="0">
                <a:solidFill>
                  <a:srgbClr val="C00000"/>
                </a:solidFill>
                <a:latin typeface="Helvetica" panose="020B0604020202020204" pitchFamily="34" charset="0"/>
                <a:cs typeface="Helvetica" panose="020B0604020202020204" pitchFamily="34" charset="0"/>
              </a:rPr>
              <a:t>(-1)</a:t>
            </a:r>
            <a:r>
              <a:rPr lang="en-US" sz="1350" b="1" dirty="0">
                <a:solidFill>
                  <a:prstClr val="black"/>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srgbClr val="0070C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 470 </a:t>
            </a:r>
            <a:r>
              <a:rPr lang="en-US" sz="1350" b="1" dirty="0">
                <a:solidFill>
                  <a:srgbClr val="1C81FB"/>
                </a:solidFill>
                <a:latin typeface="Helvetica" panose="020B0604020202020204" pitchFamily="34" charset="0"/>
                <a:cs typeface="Helvetica" panose="020B0604020202020204" pitchFamily="34" charset="0"/>
              </a:rPr>
              <a:t>(+29)            </a:t>
            </a:r>
            <a:r>
              <a:rPr lang="en-US" sz="1350" b="1" dirty="0">
                <a:solidFill>
                  <a:prstClr val="black"/>
                </a:solidFill>
                <a:latin typeface="Helvetica" panose="020B0604020202020204" pitchFamily="34" charset="0"/>
                <a:cs typeface="Helvetica" panose="020B0604020202020204" pitchFamily="34" charset="0"/>
              </a:rPr>
              <a:t>60 </a:t>
            </a:r>
            <a:r>
              <a:rPr lang="en-US" sz="1350" b="1" dirty="0">
                <a:solidFill>
                  <a:srgbClr val="C00000"/>
                </a:solidFill>
                <a:latin typeface="Helvetica" panose="020B0604020202020204" pitchFamily="34" charset="0"/>
                <a:cs typeface="Helvetica" panose="020B0604020202020204" pitchFamily="34" charset="0"/>
              </a:rPr>
              <a:t>(-6)</a:t>
            </a:r>
            <a:endParaRPr lang="en-US" sz="1350" b="1" dirty="0">
              <a:solidFill>
                <a:srgbClr val="1C81FB"/>
              </a:solidFill>
              <a:latin typeface="Helvetica" panose="020B0604020202020204" pitchFamily="34" charset="0"/>
              <a:cs typeface="Helvetica"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Education			       38 </a:t>
            </a:r>
            <a:r>
              <a:rPr lang="en-US" sz="1350" b="1" dirty="0">
                <a:solidFill>
                  <a:srgbClr val="1C81FB"/>
                </a:solidFill>
                <a:latin typeface="Helvetica" panose="020B0604020202020204" pitchFamily="34" charset="0"/>
                <a:cs typeface="Helvetica" panose="020B0604020202020204" pitchFamily="34" charset="0"/>
              </a:rPr>
              <a:t>(+1)</a:t>
            </a:r>
            <a:r>
              <a:rPr lang="en-US" sz="1350" b="1" dirty="0">
                <a:solidFill>
                  <a:prstClr val="black"/>
                </a:solidFill>
                <a:latin typeface="Helvetica" panose="020B0604020202020204" pitchFamily="34" charset="0"/>
                <a:cs typeface="Helvetica" panose="020B0604020202020204" pitchFamily="34" charset="0"/>
              </a:rPr>
              <a:t>         2,069 </a:t>
            </a:r>
            <a:r>
              <a:rPr lang="en-US" sz="1350" b="1" dirty="0">
                <a:solidFill>
                  <a:srgbClr val="1C81FB"/>
                </a:solidFill>
                <a:latin typeface="Helvetica" panose="020B0604020202020204" pitchFamily="34" charset="0"/>
                <a:cs typeface="Helvetica" panose="020B0604020202020204" pitchFamily="34" charset="0"/>
              </a:rPr>
              <a:t>(+304)        </a:t>
            </a:r>
            <a:r>
              <a:rPr lang="en-US" sz="1350" b="1" dirty="0">
                <a:solidFill>
                  <a:prstClr val="black"/>
                </a:solidFill>
                <a:latin typeface="Helvetica" panose="020B0604020202020204" pitchFamily="34" charset="0"/>
                <a:cs typeface="Helvetica" panose="020B0604020202020204" pitchFamily="34" charset="0"/>
              </a:rPr>
              <a:t>200 </a:t>
            </a:r>
            <a:r>
              <a:rPr lang="en-US" sz="1350" b="1" dirty="0">
                <a:solidFill>
                  <a:srgbClr val="1C81FB"/>
                </a:solidFill>
                <a:latin typeface="Helvetica" panose="020B0604020202020204" pitchFamily="34" charset="0"/>
                <a:cs typeface="Helvetica" panose="020B0604020202020204" pitchFamily="34" charset="0"/>
              </a:rPr>
              <a:t>(+11)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Communications		         5                   113                      30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Engineering &amp; Technology	       29 </a:t>
            </a:r>
            <a:r>
              <a:rPr lang="en-US" sz="1350" b="1" dirty="0">
                <a:solidFill>
                  <a:srgbClr val="C00000"/>
                </a:solidFill>
                <a:latin typeface="Helvetica" panose="020B0604020202020204" pitchFamily="34" charset="0"/>
                <a:cs typeface="Helvetica" panose="020B0604020202020204" pitchFamily="34" charset="0"/>
              </a:rPr>
              <a:t>(-3)             </a:t>
            </a:r>
            <a:r>
              <a:rPr lang="en-US" sz="1350" b="1" dirty="0">
                <a:solidFill>
                  <a:prstClr val="black"/>
                </a:solidFill>
                <a:latin typeface="Helvetica" panose="020B0604020202020204" pitchFamily="34" charset="0"/>
                <a:cs typeface="Helvetica" panose="020B0604020202020204" pitchFamily="34" charset="0"/>
              </a:rPr>
              <a:t>745 </a:t>
            </a:r>
            <a:r>
              <a:rPr lang="en-US" sz="1350" b="1" dirty="0">
                <a:solidFill>
                  <a:srgbClr val="1C81FB"/>
                </a:solidFill>
                <a:latin typeface="Helvetica" panose="020B0604020202020204" pitchFamily="34" charset="0"/>
                <a:cs typeface="Helvetica" panose="020B0604020202020204" pitchFamily="34" charset="0"/>
              </a:rPr>
              <a:t>(+18)          </a:t>
            </a:r>
            <a:r>
              <a:rPr lang="en-US" sz="1350" b="1" dirty="0">
                <a:solidFill>
                  <a:prstClr val="black"/>
                </a:solidFill>
                <a:latin typeface="Helvetica" panose="020B0604020202020204" pitchFamily="34" charset="0"/>
                <a:cs typeface="Helvetica" panose="020B0604020202020204" pitchFamily="34" charset="0"/>
              </a:rPr>
              <a:t>187</a:t>
            </a:r>
            <a:r>
              <a:rPr lang="en-US" sz="1350" b="1" dirty="0">
                <a:solidFill>
                  <a:srgbClr val="C00000"/>
                </a:solidFill>
                <a:latin typeface="Helvetica" panose="020B0604020202020204" pitchFamily="34" charset="0"/>
                <a:cs typeface="Helvetica" panose="020B0604020202020204" pitchFamily="34" charset="0"/>
              </a:rPr>
              <a:t>(-17)</a:t>
            </a:r>
          </a:p>
          <a:p>
            <a:pPr marL="214313" indent="-214313" defTabSz="685800">
              <a:buFont typeface="Arial" panose="020B0604020202020204" pitchFamily="34" charset="0"/>
              <a:buChar char="•"/>
            </a:pPr>
            <a:r>
              <a:rPr lang="en-US" sz="1350" b="1" dirty="0">
                <a:solidFill>
                  <a:srgbClr val="7030A0"/>
                </a:solidFill>
                <a:latin typeface="Helvetica" panose="020B0604020202020204" pitchFamily="34" charset="0"/>
                <a:cs typeface="Helvetica" panose="020B0604020202020204" pitchFamily="34" charset="0"/>
              </a:rPr>
              <a:t>Explorer Clubs		       81 </a:t>
            </a:r>
            <a:r>
              <a:rPr lang="en-US" sz="1350" b="1" dirty="0">
                <a:solidFill>
                  <a:srgbClr val="1C81FB"/>
                </a:solidFill>
                <a:latin typeface="Helvetica" panose="020B0604020202020204" pitchFamily="34" charset="0"/>
                <a:cs typeface="Helvetica" panose="020B0604020202020204" pitchFamily="34" charset="0"/>
              </a:rPr>
              <a:t>(+4)          </a:t>
            </a:r>
            <a:r>
              <a:rPr lang="en-US" sz="1350" b="1" dirty="0">
                <a:solidFill>
                  <a:srgbClr val="7030A0"/>
                </a:solidFill>
                <a:latin typeface="Helvetica" panose="020B0604020202020204" pitchFamily="34" charset="0"/>
                <a:cs typeface="Helvetica" panose="020B0604020202020204" pitchFamily="34" charset="0"/>
              </a:rPr>
              <a:t>1,397 </a:t>
            </a:r>
            <a:r>
              <a:rPr lang="en-US" sz="1350" b="1" dirty="0">
                <a:solidFill>
                  <a:srgbClr val="1C81FB"/>
                </a:solidFill>
                <a:latin typeface="Helvetica" panose="020B0604020202020204" pitchFamily="34" charset="0"/>
                <a:cs typeface="Helvetica" panose="020B0604020202020204" pitchFamily="34" charset="0"/>
              </a:rPr>
              <a:t>(+127)       </a:t>
            </a:r>
            <a:r>
              <a:rPr lang="en-US" sz="1350" b="1" dirty="0">
                <a:solidFill>
                  <a:srgbClr val="7030A0"/>
                </a:solidFill>
                <a:latin typeface="Helvetica" panose="020B0604020202020204" pitchFamily="34" charset="0"/>
                <a:cs typeface="Helvetica" panose="020B0604020202020204" pitchFamily="34" charset="0"/>
              </a:rPr>
              <a:t>380 </a:t>
            </a:r>
            <a:r>
              <a:rPr lang="en-US" sz="1350" b="1" dirty="0">
                <a:solidFill>
                  <a:srgbClr val="1C81FB"/>
                </a:solidFill>
                <a:latin typeface="Helvetica" panose="020B0604020202020204" pitchFamily="34" charset="0"/>
                <a:cs typeface="Helvetica" panose="020B0604020202020204" pitchFamily="34" charset="0"/>
              </a:rPr>
              <a:t>(+16)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Fire/Emergency Services                486 </a:t>
            </a:r>
            <a:r>
              <a:rPr lang="en-US" sz="1350" b="1" dirty="0">
                <a:solidFill>
                  <a:srgbClr val="1C81FB"/>
                </a:solidFill>
                <a:latin typeface="Helvetica" panose="020B0604020202020204" pitchFamily="34" charset="0"/>
                <a:cs typeface="Helvetica" panose="020B0604020202020204" pitchFamily="34" charset="0"/>
              </a:rPr>
              <a:t>(+5)         </a:t>
            </a:r>
            <a:r>
              <a:rPr lang="en-US" sz="1350" b="1" dirty="0">
                <a:solidFill>
                  <a:prstClr val="black"/>
                </a:solidFill>
                <a:latin typeface="Helvetica" panose="020B0604020202020204" pitchFamily="34" charset="0"/>
                <a:cs typeface="Helvetica" panose="020B0604020202020204" pitchFamily="34" charset="0"/>
              </a:rPr>
              <a:t>5,445 </a:t>
            </a:r>
            <a:r>
              <a:rPr lang="en-US" sz="1350" b="1" dirty="0">
                <a:solidFill>
                  <a:srgbClr val="1C81FB"/>
                </a:solidFill>
                <a:latin typeface="Helvetica" panose="020B0604020202020204" pitchFamily="34" charset="0"/>
                <a:cs typeface="Helvetica" panose="020B0604020202020204" pitchFamily="34" charset="0"/>
              </a:rPr>
              <a:t>(+164)     </a:t>
            </a:r>
            <a:r>
              <a:rPr lang="en-US" sz="1350" b="1" dirty="0">
                <a:solidFill>
                  <a:prstClr val="black"/>
                </a:solidFill>
                <a:latin typeface="Helvetica" panose="020B0604020202020204" pitchFamily="34" charset="0"/>
                <a:cs typeface="Helvetica" panose="020B0604020202020204" pitchFamily="34" charset="0"/>
              </a:rPr>
              <a:t>3,244</a:t>
            </a:r>
            <a:r>
              <a:rPr lang="en-US" sz="1350" b="1" dirty="0">
                <a:solidFill>
                  <a:srgbClr val="1C81FB"/>
                </a:solidFill>
                <a:latin typeface="Helvetica" panose="020B0604020202020204" pitchFamily="34" charset="0"/>
                <a:cs typeface="Helvetica" panose="020B0604020202020204" pitchFamily="34" charset="0"/>
              </a:rPr>
              <a:t> (+44)</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General Interest 		        74 </a:t>
            </a:r>
            <a:r>
              <a:rPr lang="en-US" sz="1350" b="1" dirty="0">
                <a:solidFill>
                  <a:srgbClr val="1C81FB"/>
                </a:solidFill>
                <a:latin typeface="Helvetica" panose="020B0604020202020204" pitchFamily="34" charset="0"/>
                <a:cs typeface="Helvetica" panose="020B0604020202020204" pitchFamily="34" charset="0"/>
              </a:rPr>
              <a:t>(+3) </a:t>
            </a:r>
            <a:r>
              <a:rPr lang="en-US" sz="1350" b="1" dirty="0">
                <a:solidFill>
                  <a:prstClr val="black"/>
                </a:solidFill>
                <a:latin typeface="Helvetica" panose="020B0604020202020204" pitchFamily="34" charset="0"/>
                <a:cs typeface="Helvetica" panose="020B0604020202020204" pitchFamily="34" charset="0"/>
              </a:rPr>
              <a:t>	2,091 </a:t>
            </a:r>
            <a:r>
              <a:rPr lang="en-US" sz="1350" b="1" dirty="0">
                <a:solidFill>
                  <a:srgbClr val="1C81FB"/>
                </a:solidFill>
                <a:latin typeface="Helvetica" panose="020B0604020202020204" pitchFamily="34" charset="0"/>
                <a:cs typeface="Helvetica" panose="020B0604020202020204" pitchFamily="34" charset="0"/>
              </a:rPr>
              <a:t>(+46)         </a:t>
            </a:r>
            <a:r>
              <a:rPr lang="en-US" sz="1350" b="1" dirty="0">
                <a:solidFill>
                  <a:prstClr val="black"/>
                </a:solidFill>
                <a:latin typeface="Helvetica" panose="020B0604020202020204" pitchFamily="34" charset="0"/>
                <a:cs typeface="Helvetica" panose="020B0604020202020204" pitchFamily="34" charset="0"/>
              </a:rPr>
              <a:t>471 </a:t>
            </a:r>
            <a:r>
              <a:rPr lang="en-US" sz="1350" b="1" dirty="0">
                <a:solidFill>
                  <a:srgbClr val="1C81FB"/>
                </a:solidFill>
                <a:latin typeface="Helvetica" panose="020B0604020202020204" pitchFamily="34" charset="0"/>
                <a:cs typeface="Helvetica" panose="020B0604020202020204" pitchFamily="34" charset="0"/>
              </a:rPr>
              <a:t>(+21)</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Health Care			        61 </a:t>
            </a:r>
            <a:r>
              <a:rPr lang="en-US" sz="1350" b="1" dirty="0">
                <a:solidFill>
                  <a:srgbClr val="1C81FB"/>
                </a:solidFill>
                <a:latin typeface="Helvetica" panose="020B0604020202020204" pitchFamily="34" charset="0"/>
                <a:cs typeface="Helvetica" panose="020B0604020202020204" pitchFamily="34" charset="0"/>
              </a:rPr>
              <a:t>(+3)         </a:t>
            </a:r>
            <a:r>
              <a:rPr lang="en-US" sz="1350" b="1" dirty="0">
                <a:solidFill>
                  <a:prstClr val="black"/>
                </a:solidFill>
                <a:latin typeface="Helvetica" panose="020B0604020202020204" pitchFamily="34" charset="0"/>
                <a:cs typeface="Helvetica" panose="020B0604020202020204" pitchFamily="34" charset="0"/>
              </a:rPr>
              <a:t>1,752 </a:t>
            </a:r>
            <a:r>
              <a:rPr lang="en-US" sz="1350" b="1" dirty="0">
                <a:solidFill>
                  <a:srgbClr val="1C81FB"/>
                </a:solidFill>
                <a:latin typeface="Helvetica" panose="020B0604020202020204" pitchFamily="34" charset="0"/>
                <a:cs typeface="Helvetica" panose="020B0604020202020204" pitchFamily="34" charset="0"/>
              </a:rPr>
              <a:t>(+332)       </a:t>
            </a:r>
            <a:r>
              <a:rPr lang="en-US" sz="1350" b="1" dirty="0">
                <a:solidFill>
                  <a:prstClr val="black"/>
                </a:solidFill>
                <a:latin typeface="Helvetica" panose="020B0604020202020204" pitchFamily="34" charset="0"/>
                <a:cs typeface="Helvetica" panose="020B0604020202020204" pitchFamily="34" charset="0"/>
              </a:rPr>
              <a:t>344 </a:t>
            </a:r>
            <a:r>
              <a:rPr lang="en-US" sz="1350" b="1" dirty="0">
                <a:solidFill>
                  <a:srgbClr val="1C81FB"/>
                </a:solidFill>
                <a:latin typeface="Helvetica" panose="020B0604020202020204" pitchFamily="34" charset="0"/>
                <a:cs typeface="Helvetica" panose="020B0604020202020204" pitchFamily="34" charset="0"/>
              </a:rPr>
              <a:t>(+16)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Law Enforcement		      699 </a:t>
            </a:r>
            <a:r>
              <a:rPr lang="en-US" sz="1350" b="1" dirty="0">
                <a:solidFill>
                  <a:srgbClr val="1C81FB"/>
                </a:solidFill>
                <a:latin typeface="Helvetica" panose="020B0604020202020204" pitchFamily="34" charset="0"/>
                <a:cs typeface="Helvetica" panose="020B0604020202020204" pitchFamily="34" charset="0"/>
              </a:rPr>
              <a:t>(+11)         </a:t>
            </a:r>
            <a:r>
              <a:rPr lang="en-US" sz="1350" b="1" dirty="0">
                <a:solidFill>
                  <a:prstClr val="black"/>
                </a:solidFill>
                <a:latin typeface="Helvetica" panose="020B0604020202020204" pitchFamily="34" charset="0"/>
                <a:cs typeface="Helvetica" panose="020B0604020202020204" pitchFamily="34" charset="0"/>
              </a:rPr>
              <a:t>7,297 </a:t>
            </a:r>
            <a:r>
              <a:rPr lang="en-US" sz="1350" b="1" dirty="0">
                <a:solidFill>
                  <a:srgbClr val="1C81FB"/>
                </a:solidFill>
                <a:latin typeface="Helvetica" panose="020B0604020202020204" pitchFamily="34" charset="0"/>
                <a:cs typeface="Helvetica" panose="020B0604020202020204" pitchFamily="34" charset="0"/>
              </a:rPr>
              <a:t>(+54)   </a:t>
            </a:r>
            <a:r>
              <a:rPr lang="en-US" sz="1350" b="1" dirty="0">
                <a:solidFill>
                  <a:prstClr val="black"/>
                </a:solidFill>
                <a:latin typeface="Helvetica" panose="020B0604020202020204" pitchFamily="34" charset="0"/>
                <a:cs typeface="Helvetica" panose="020B0604020202020204" pitchFamily="34" charset="0"/>
              </a:rPr>
              <a:t>10,556</a:t>
            </a:r>
            <a:r>
              <a:rPr lang="en-US" sz="1350" b="1" dirty="0">
                <a:solidFill>
                  <a:srgbClr val="1C81FB"/>
                </a:solidFill>
                <a:latin typeface="Helvetica" panose="020B0604020202020204" pitchFamily="34" charset="0"/>
                <a:cs typeface="Helvetica" panose="020B0604020202020204" pitchFamily="34" charset="0"/>
              </a:rPr>
              <a:t> (+3,259)</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Law / Gov’t / Public Service              78 </a:t>
            </a:r>
            <a:r>
              <a:rPr lang="en-US" sz="1350" b="1" dirty="0">
                <a:solidFill>
                  <a:srgbClr val="0070C0"/>
                </a:solidFill>
                <a:latin typeface="Helvetica" panose="020B0604020202020204" pitchFamily="34" charset="0"/>
                <a:cs typeface="Helvetica" panose="020B0604020202020204" pitchFamily="34" charset="0"/>
              </a:rPr>
              <a:t>(+6)   </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2,079 </a:t>
            </a:r>
            <a:r>
              <a:rPr lang="en-US" sz="1350" b="1" dirty="0">
                <a:solidFill>
                  <a:srgbClr val="0070C0"/>
                </a:solidFill>
                <a:latin typeface="Helvetica" panose="020B0604020202020204" pitchFamily="34" charset="0"/>
                <a:cs typeface="Helvetica" panose="020B0604020202020204" pitchFamily="34" charset="0"/>
              </a:rPr>
              <a:t>(+499)      </a:t>
            </a:r>
            <a:r>
              <a:rPr lang="en-US" sz="1350" b="1" dirty="0">
                <a:solidFill>
                  <a:prstClr val="black"/>
                </a:solidFill>
                <a:latin typeface="Helvetica" panose="020B0604020202020204" pitchFamily="34" charset="0"/>
                <a:cs typeface="Helvetica" panose="020B0604020202020204" pitchFamily="34" charset="0"/>
              </a:rPr>
              <a:t>495 </a:t>
            </a:r>
            <a:r>
              <a:rPr lang="en-US" sz="1350" b="1" dirty="0">
                <a:solidFill>
                  <a:srgbClr val="1C81FB"/>
                </a:solidFill>
                <a:latin typeface="Helvetica" panose="020B0604020202020204" pitchFamily="34" charset="0"/>
                <a:cs typeface="Helvetica" panose="020B0604020202020204" pitchFamily="34" charset="0"/>
              </a:rPr>
              <a:t>(+31)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Science			         21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1,281 </a:t>
            </a:r>
            <a:r>
              <a:rPr lang="en-US" sz="1350" b="1" dirty="0">
                <a:solidFill>
                  <a:srgbClr val="1C81FB"/>
                </a:solidFill>
                <a:latin typeface="Helvetica" panose="020B0604020202020204" pitchFamily="34" charset="0"/>
                <a:cs typeface="Helvetica" panose="020B0604020202020204" pitchFamily="34" charset="0"/>
              </a:rPr>
              <a:t>(+1)           </a:t>
            </a:r>
            <a:r>
              <a:rPr lang="en-US" sz="1350" b="1" dirty="0">
                <a:solidFill>
                  <a:prstClr val="black"/>
                </a:solidFill>
                <a:latin typeface="Helvetica" panose="020B0604020202020204" pitchFamily="34" charset="0"/>
                <a:cs typeface="Helvetica" panose="020B0604020202020204" pitchFamily="34" charset="0"/>
              </a:rPr>
              <a:t>105 </a:t>
            </a:r>
            <a:endParaRPr lang="en-US" sz="1350" b="1" dirty="0">
              <a:solidFill>
                <a:srgbClr val="1C81FB"/>
              </a:solidFill>
              <a:latin typeface="Helvetica" panose="020B0604020202020204" pitchFamily="34" charset="0"/>
              <a:cs typeface="Helvetica"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Skilled Trades			         21 </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 	    227 </a:t>
            </a:r>
            <a:r>
              <a:rPr lang="en-US" sz="1350" b="1" dirty="0">
                <a:solidFill>
                  <a:srgbClr val="1C81FB"/>
                </a:solidFill>
                <a:latin typeface="Helvetica" panose="020B0604020202020204" pitchFamily="34" charset="0"/>
                <a:cs typeface="Helvetica" panose="020B0604020202020204" pitchFamily="34" charset="0"/>
              </a:rPr>
              <a:t>(+33)         </a:t>
            </a:r>
            <a:r>
              <a:rPr lang="en-US" sz="1350" b="1" dirty="0">
                <a:solidFill>
                  <a:prstClr val="black"/>
                </a:solidFill>
                <a:latin typeface="Helvetica" panose="020B0604020202020204" pitchFamily="34" charset="0"/>
                <a:cs typeface="Helvetica" panose="020B0604020202020204" pitchFamily="34" charset="0"/>
              </a:rPr>
              <a:t>121 </a:t>
            </a:r>
            <a:r>
              <a:rPr lang="en-US" sz="1350" b="1" dirty="0">
                <a:solidFill>
                  <a:srgbClr val="1C81FB"/>
                </a:solidFill>
                <a:latin typeface="Helvetica" panose="020B0604020202020204" pitchFamily="34" charset="0"/>
                <a:cs typeface="Helvetica" panose="020B0604020202020204" pitchFamily="34" charset="0"/>
              </a:rPr>
              <a:t>(+4)</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Social Services		           4</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129 </a:t>
            </a:r>
            <a:r>
              <a:rPr lang="en-US" sz="1350" b="1" dirty="0">
                <a:solidFill>
                  <a:srgbClr val="1C81FB"/>
                </a:solidFill>
                <a:latin typeface="Helvetica" panose="020B0604020202020204" pitchFamily="34" charset="0"/>
                <a:cs typeface="Helvetica" panose="020B0604020202020204" pitchFamily="34" charset="0"/>
              </a:rPr>
              <a:t>(+2)</a:t>
            </a:r>
            <a:r>
              <a:rPr lang="en-US" sz="1350" b="1" dirty="0">
                <a:solidFill>
                  <a:prstClr val="black"/>
                </a:solidFill>
                <a:latin typeface="Helvetica" panose="020B0604020202020204" pitchFamily="34" charset="0"/>
                <a:cs typeface="Helvetica" panose="020B0604020202020204" pitchFamily="34" charset="0"/>
              </a:rPr>
              <a:t> </a:t>
            </a:r>
            <a:r>
              <a:rPr lang="en-US" sz="1350" b="1" dirty="0">
                <a:solidFill>
                  <a:srgbClr val="FF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27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STEM		                        13 </a:t>
            </a:r>
            <a:r>
              <a:rPr lang="en-US" sz="1350" b="1" dirty="0">
                <a:solidFill>
                  <a:srgbClr val="1C81FB"/>
                </a:solidFill>
                <a:latin typeface="Helvetica" panose="020B0604020202020204" pitchFamily="34" charset="0"/>
                <a:cs typeface="Helvetica" panose="020B0604020202020204" pitchFamily="34" charset="0"/>
              </a:rPr>
              <a:t>(+1)            </a:t>
            </a:r>
            <a:r>
              <a:rPr lang="en-US" sz="1350" b="1" dirty="0">
                <a:solidFill>
                  <a:prstClr val="black"/>
                </a:solidFill>
                <a:latin typeface="Helvetica" panose="020B0604020202020204" pitchFamily="34" charset="0"/>
                <a:cs typeface="Helvetica" panose="020B0604020202020204" pitchFamily="34" charset="0"/>
              </a:rPr>
              <a:t>386 </a:t>
            </a:r>
            <a:r>
              <a:rPr lang="en-US" sz="1350" b="1" dirty="0">
                <a:solidFill>
                  <a:srgbClr val="1C81FB"/>
                </a:solidFill>
                <a:latin typeface="Helvetica" panose="020B0604020202020204" pitchFamily="34" charset="0"/>
                <a:cs typeface="Helvetica" panose="020B0604020202020204" pitchFamily="34" charset="0"/>
              </a:rPr>
              <a:t>(+33)</a:t>
            </a:r>
            <a:r>
              <a:rPr lang="en-US" sz="1350" b="1" dirty="0">
                <a:solidFill>
                  <a:prstClr val="black"/>
                </a:solidFill>
                <a:latin typeface="Helvetica" panose="020B0604020202020204" pitchFamily="34" charset="0"/>
                <a:cs typeface="Helvetica" panose="020B0604020202020204" pitchFamily="34" charset="0"/>
              </a:rPr>
              <a:t>      </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62 </a:t>
            </a:r>
            <a:r>
              <a:rPr lang="en-US" sz="1350" b="1" dirty="0">
                <a:solidFill>
                  <a:srgbClr val="C00000"/>
                </a:solidFill>
                <a:latin typeface="Helvetica" panose="020B0604020202020204" pitchFamily="34" charset="0"/>
                <a:cs typeface="Helvetica" panose="020B0604020202020204" pitchFamily="34" charset="0"/>
              </a:rPr>
              <a:t>(-4)</a:t>
            </a:r>
            <a:endParaRPr lang="en-US" sz="1350" b="1" dirty="0">
              <a:solidFill>
                <a:srgbClr val="FF0000"/>
              </a:solidFill>
              <a:latin typeface="Helvetica" panose="020B0604020202020204" pitchFamily="34" charset="0"/>
              <a:cs typeface="Helvetica"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No Special Interest Selected	          75 </a:t>
            </a:r>
            <a:r>
              <a:rPr lang="en-US" sz="1350" b="1" dirty="0">
                <a:solidFill>
                  <a:srgbClr val="1C81FB"/>
                </a:solidFill>
                <a:latin typeface="Helvetica" panose="020B0604020202020204" pitchFamily="34" charset="0"/>
                <a:cs typeface="Helvetica" panose="020B0604020202020204" pitchFamily="34" charset="0"/>
              </a:rPr>
              <a:t>(+3)         </a:t>
            </a:r>
            <a:r>
              <a:rPr lang="en-US" sz="1350" b="1" dirty="0">
                <a:solidFill>
                  <a:prstClr val="black"/>
                </a:solidFill>
                <a:latin typeface="Helvetica" panose="020B0604020202020204" pitchFamily="34" charset="0"/>
                <a:cs typeface="Helvetica" panose="020B0604020202020204" pitchFamily="34" charset="0"/>
              </a:rPr>
              <a:t>1,223 </a:t>
            </a:r>
            <a:r>
              <a:rPr lang="en-US" sz="1350" b="1" dirty="0">
                <a:solidFill>
                  <a:srgbClr val="1C81FB"/>
                </a:solidFill>
                <a:latin typeface="Helvetica" panose="020B0604020202020204" pitchFamily="34" charset="0"/>
                <a:cs typeface="Helvetica" panose="020B0604020202020204" pitchFamily="34" charset="0"/>
              </a:rPr>
              <a:t>(+183)        </a:t>
            </a:r>
            <a:r>
              <a:rPr lang="en-US" sz="1350" b="1" dirty="0">
                <a:solidFill>
                  <a:prstClr val="black"/>
                </a:solidFill>
                <a:latin typeface="Helvetica" panose="020B0604020202020204" pitchFamily="34" charset="0"/>
                <a:cs typeface="Helvetica" panose="020B0604020202020204" pitchFamily="34" charset="0"/>
              </a:rPr>
              <a:t>445</a:t>
            </a:r>
            <a:r>
              <a:rPr lang="en-US" sz="1350" b="1" dirty="0">
                <a:solidFill>
                  <a:srgbClr val="0070C0"/>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(+20)</a:t>
            </a:r>
          </a:p>
          <a:p>
            <a:pPr marL="214313" indent="-214313" defTabSz="685800">
              <a:buFont typeface="Arial" panose="020B0604020202020204" pitchFamily="34" charset="0"/>
              <a:buChar char="•"/>
            </a:pPr>
            <a:endParaRPr lang="en-US" sz="1500" b="1" dirty="0">
              <a:solidFill>
                <a:prstClr val="white"/>
              </a:solidFill>
              <a:latin typeface="Arial Black" panose="020B0A04020102020204" pitchFamily="34" charset="0"/>
            </a:endParaRPr>
          </a:p>
          <a:p>
            <a:pPr defTabSz="685800"/>
            <a:r>
              <a:rPr lang="en-US" sz="1350" b="1" dirty="0">
                <a:solidFill>
                  <a:srgbClr val="0070C0"/>
                </a:solidFill>
                <a:latin typeface="Arial Black" panose="020B0A04020102020204" pitchFamily="34" charset="0"/>
              </a:rPr>
              <a:t>NOTE: </a:t>
            </a:r>
            <a:r>
              <a:rPr lang="en-US" sz="1350" b="1" dirty="0">
                <a:solidFill>
                  <a:srgbClr val="0070C0"/>
                </a:solidFill>
                <a:latin typeface="Arial" panose="020B0604020202020204" pitchFamily="34" charset="0"/>
                <a:cs typeface="Arial" panose="020B0604020202020204" pitchFamily="34" charset="0"/>
              </a:rPr>
              <a:t>Numbers in parentheses are changes since 8 September 2023 </a:t>
            </a:r>
          </a:p>
          <a:p>
            <a:pPr defTabSz="685800"/>
            <a:endParaRPr lang="en-US" sz="1275" b="1"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3029636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752601" y="998310"/>
            <a:ext cx="8632371" cy="439011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Subject Matter Experts (SMEs)</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&amp; </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Exploring Resource Advisors (ERAs) </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Information</a:t>
            </a:r>
          </a:p>
        </p:txBody>
      </p:sp>
    </p:spTree>
    <p:extLst>
      <p:ext uri="{BB962C8B-B14F-4D97-AF65-F5344CB8AC3E}">
        <p14:creationId xmlns:p14="http://schemas.microsoft.com/office/powerpoint/2010/main" val="2386721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Advisors</a:t>
            </a:r>
          </a:p>
        </p:txBody>
      </p:sp>
      <p:sp>
        <p:nvSpPr>
          <p:cNvPr id="2" name="TextBox 1"/>
          <p:cNvSpPr txBox="1"/>
          <p:nvPr/>
        </p:nvSpPr>
        <p:spPr>
          <a:xfrm>
            <a:off x="1774371" y="3733800"/>
            <a:ext cx="8556172" cy="6924973"/>
          </a:xfrm>
          <a:prstGeom prst="rect">
            <a:avLst/>
          </a:prstGeom>
          <a:no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In support to our sixteen National Service Territories  (NSTs), our National Exploring Program is currently supporting each NST, along with their territory’s councils, with a National Exploring Subject Matter Expert (SME), who serves as that territory’s Exploring Resource Advisor (ERA). </a:t>
            </a:r>
            <a:r>
              <a:rPr lang="en-US" sz="1600" b="1" dirty="0">
                <a:solidFill>
                  <a:srgbClr val="F79646">
                    <a:lumMod val="75000"/>
                  </a:srgbClr>
                </a:solidFill>
                <a:latin typeface="Arial" panose="020B0604020202020204" pitchFamily="34" charset="0"/>
                <a:cs typeface="Arial" panose="020B0604020202020204" pitchFamily="34" charset="0"/>
              </a:rPr>
              <a:t>As a caveat, we do not presume this role is either formally or informally part of the NST organizational structure but rather a service being made available by the National Exploring Program to each NST and/or their councils. </a:t>
            </a:r>
            <a:r>
              <a:rPr lang="en-US" sz="1600" b="1" dirty="0">
                <a:solidFill>
                  <a:srgbClr val="FFFF00"/>
                </a:solidFill>
                <a:latin typeface="Arial" panose="020B0604020202020204" pitchFamily="34" charset="0"/>
                <a:cs typeface="Arial" panose="020B0604020202020204" pitchFamily="34" charset="0"/>
              </a:rPr>
              <a:t>Additionally, we have an ERA dedicated to supporting the California Highway Patrol (CHP) and the councils with CHP Law Enforcement Posts as well as the posts themselves</a:t>
            </a: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solidFill>
                <a:prstClr val="black"/>
              </a:solidFill>
              <a:latin typeface="Calibri"/>
            </a:endParaRPr>
          </a:p>
        </p:txBody>
      </p:sp>
    </p:spTree>
    <p:extLst>
      <p:ext uri="{BB962C8B-B14F-4D97-AF65-F5344CB8AC3E}">
        <p14:creationId xmlns:p14="http://schemas.microsoft.com/office/powerpoint/2010/main" val="3351945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80148"/>
            <a:ext cx="8431981" cy="900712"/>
          </a:xfrm>
        </p:spPr>
        <p:txBody>
          <a:bodyPr>
            <a:normAutofit/>
          </a:bodyPr>
          <a:lstStyle/>
          <a:p>
            <a:pPr algn="l"/>
            <a:r>
              <a:rPr lang="en-US" sz="3100" dirty="0">
                <a:solidFill>
                  <a:srgbClr val="1FC77F"/>
                </a:solidFill>
                <a:latin typeface="Arial Black"/>
                <a:cs typeface="Arial Black"/>
              </a:rPr>
              <a:t>National Service Territories…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8" name="Picture 7"/>
          <p:cNvPicPr>
            <a:picLocks noChangeAspect="1"/>
          </p:cNvPicPr>
          <p:nvPr/>
        </p:nvPicPr>
        <p:blipFill>
          <a:blip r:embed="rId4"/>
          <a:srcRect/>
          <a:stretch/>
        </p:blipFill>
        <p:spPr>
          <a:xfrm>
            <a:off x="1880010" y="882490"/>
            <a:ext cx="8431980" cy="5264130"/>
          </a:xfrm>
          <a:prstGeom prst="rect">
            <a:avLst/>
          </a:prstGeom>
        </p:spPr>
      </p:pic>
    </p:spTree>
    <p:extLst>
      <p:ext uri="{BB962C8B-B14F-4D97-AF65-F5344CB8AC3E}">
        <p14:creationId xmlns:p14="http://schemas.microsoft.com/office/powerpoint/2010/main" val="2922623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20054"/>
            <a:ext cx="8556172"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NST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rgbClr val="F79646">
                    <a:lumMod val="75000"/>
                  </a:srgbClr>
                </a:solidFill>
                <a:latin typeface="Arial" panose="020B0604020202020204" pitchFamily="34" charset="0"/>
                <a:cs typeface="Arial" panose="020B0604020202020204" pitchFamily="34" charset="0"/>
              </a:rPr>
              <a:t>Exploring Resource Advisor (ERA) supporting the NST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NST 2 &amp;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rgbClr val="F79646">
                    <a:lumMod val="75000"/>
                  </a:srgbClr>
                </a:solidFill>
                <a:latin typeface="Arial" panose="020B0604020202020204" pitchFamily="34" charset="0"/>
                <a:cs typeface="Arial" panose="020B0604020202020204" pitchFamily="34" charset="0"/>
              </a:rPr>
              <a:t>Exploring Resource Advisor (ERA) supporting the NST 2 &amp; 3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solidFill>
                <a:prstClr val="black"/>
              </a:solidFill>
              <a:latin typeface="Calibri"/>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NST 4 &amp; 5 ~ Roger Engelbart (Greater St Louis Area Council), who is currently the Assistant Council Commissioner for Training and the Engineering Chair for the Council Exploring Committee, as well as a retired Boeing Engineer involved in Nondestructive Evaluation. </a:t>
            </a:r>
            <a:r>
              <a:rPr lang="en-US" sz="1400" b="1" dirty="0">
                <a:solidFill>
                  <a:srgbClr val="F79646">
                    <a:lumMod val="75000"/>
                  </a:srgbClr>
                </a:solidFill>
                <a:latin typeface="Arial" panose="020B0604020202020204" pitchFamily="34" charset="0"/>
                <a:cs typeface="Arial" panose="020B0604020202020204" pitchFamily="34" charset="0"/>
              </a:rPr>
              <a:t>Exploring Resource Advisor (ERA) supporting the NST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solidFill>
                <a:prstClr val="black"/>
              </a:solidFill>
              <a:latin typeface="Calibri"/>
            </a:endParaRPr>
          </a:p>
        </p:txBody>
      </p:sp>
    </p:spTree>
    <p:extLst>
      <p:ext uri="{BB962C8B-B14F-4D97-AF65-F5344CB8AC3E}">
        <p14:creationId xmlns:p14="http://schemas.microsoft.com/office/powerpoint/2010/main" val="1192484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672210" y="73019"/>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547904"/>
            <a:ext cx="8556172" cy="601703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NST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rgbClr val="F79646">
                    <a:lumMod val="75000"/>
                  </a:srgbClr>
                </a:solidFill>
                <a:latin typeface="Arial" panose="020B0604020202020204" pitchFamily="34" charset="0"/>
                <a:cs typeface="Arial" panose="020B0604020202020204" pitchFamily="34" charset="0"/>
              </a:rPr>
              <a:t>Exploring Resource Advisor (ERA) supporting the NST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NST 7 &amp;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rgbClr val="F79646">
                    <a:lumMod val="75000"/>
                  </a:srgbClr>
                </a:solidFill>
                <a:latin typeface="Arial" panose="020B0604020202020204" pitchFamily="34" charset="0"/>
                <a:cs typeface="Arial" panose="020B0604020202020204" pitchFamily="34" charset="0"/>
              </a:rPr>
              <a:t>Exploring Resource Advisor (ERA) supporting the NST 7 &amp; 8 and councils within those two territories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NST 9 ~ Richard (Rick) Belford, Jr. (Western Massachusetts Council), who is currently the Council Executive Board’s Vice President of Membership, Executive Board member, Exploring Service Team member and a former Associate Advisor and Committee Member for two Posts and a former Scouting Professional District Executive as well as Defense Contracts Management Agency (DCMA) Contracts Manager &amp; retired USAF Chief Master Sergeant . </a:t>
            </a:r>
            <a:r>
              <a:rPr lang="en-US" sz="1350" b="1" dirty="0">
                <a:solidFill>
                  <a:srgbClr val="F79646">
                    <a:lumMod val="75000"/>
                  </a:srgbClr>
                </a:solidFill>
                <a:latin typeface="Arial" panose="020B0604020202020204" pitchFamily="34" charset="0"/>
                <a:cs typeface="Arial" panose="020B0604020202020204" pitchFamily="34" charset="0"/>
              </a:rPr>
              <a:t>Exploring Resource Advisor (ERA) supporting the NST 9 &amp; 11 and councils within those two territories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rebwme234@gmail.com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(860) 749-2028</a:t>
            </a:r>
          </a:p>
          <a:p>
            <a:endParaRPr lang="en-US" dirty="0">
              <a:solidFill>
                <a:prstClr val="black"/>
              </a:solidFill>
              <a:latin typeface="Calibri"/>
            </a:endParaRPr>
          </a:p>
        </p:txBody>
      </p:sp>
    </p:spTree>
    <p:extLst>
      <p:ext uri="{BB962C8B-B14F-4D97-AF65-F5344CB8AC3E}">
        <p14:creationId xmlns:p14="http://schemas.microsoft.com/office/powerpoint/2010/main" val="3223607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656764"/>
            <a:ext cx="8556172" cy="5793894"/>
          </a:xfrm>
          <a:prstGeom prst="rect">
            <a:avLst/>
          </a:prstGeom>
          <a:noFill/>
        </p:spPr>
        <p:txBody>
          <a:bodyPr wrap="square" rtlCol="0">
            <a:spAutoFit/>
          </a:bodyPr>
          <a:lstStyle/>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NST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rgbClr val="F79646">
                    <a:lumMod val="75000"/>
                  </a:srgbClr>
                </a:solidFill>
                <a:latin typeface="Arial" panose="020B0604020202020204" pitchFamily="34" charset="0"/>
                <a:cs typeface="Arial" panose="020B0604020202020204" pitchFamily="34" charset="0"/>
              </a:rPr>
              <a:t>Exploring Resource Advisor (ERA) supporting the NST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NST 11 ~ Richard (Rick) Belford, Jr.</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NST 12 ~ John Brady (Del-Mar-Va Council) who is currently a member on the Council Executive Board, District Vice Chair and Sea Scout Ship 198 Committee Member as well as a former Attorney/Labor Relations Specialist for the State of Delaware &amp; a former Scouting Professional District Executive. </a:t>
            </a:r>
            <a:r>
              <a:rPr lang="en-US" sz="1350" b="1" dirty="0">
                <a:solidFill>
                  <a:srgbClr val="F79646">
                    <a:lumMod val="75000"/>
                  </a:srgbClr>
                </a:solidFill>
                <a:latin typeface="Arial" panose="020B0604020202020204" pitchFamily="34" charset="0"/>
                <a:cs typeface="Arial" panose="020B0604020202020204" pitchFamily="34" charset="0"/>
              </a:rPr>
              <a:t>Exploring Resource Advisor (ERA) supporting the NST 12 &amp; 14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jfbrady13@icloud.com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(302) 228-8566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NST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50" b="1" dirty="0">
                <a:solidFill>
                  <a:srgbClr val="F79646">
                    <a:lumMod val="75000"/>
                  </a:srgbClr>
                </a:solidFill>
                <a:latin typeface="Arial" panose="020B0604020202020204" pitchFamily="34" charset="0"/>
                <a:cs typeface="Arial" panose="020B0604020202020204" pitchFamily="34" charset="0"/>
              </a:rPr>
              <a:t> Exploring Resource Advisor (ERA) supporting the NST 13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(732) 687-7208</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NST 14 ~ John Brady</a:t>
            </a:r>
          </a:p>
          <a:p>
            <a:endParaRPr lang="en-US" dirty="0">
              <a:solidFill>
                <a:prstClr val="black"/>
              </a:solidFill>
              <a:latin typeface="Calibri"/>
            </a:endParaRPr>
          </a:p>
        </p:txBody>
      </p:sp>
    </p:spTree>
    <p:extLst>
      <p:ext uri="{BB962C8B-B14F-4D97-AF65-F5344CB8AC3E}">
        <p14:creationId xmlns:p14="http://schemas.microsoft.com/office/powerpoint/2010/main" val="1219837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9"/>
            <a:ext cx="8556172" cy="3693319"/>
          </a:xfrm>
          <a:prstGeom prst="rect">
            <a:avLst/>
          </a:prstGeom>
          <a:noFill/>
        </p:spPr>
        <p:txBody>
          <a:bodyPr wrap="square" rtlCol="0">
            <a:spAutoFit/>
          </a:bodyPr>
          <a:lstStyle/>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NST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50" b="1" dirty="0">
                <a:solidFill>
                  <a:srgbClr val="F79646">
                    <a:lumMod val="75000"/>
                  </a:srgbClr>
                </a:solidFill>
                <a:latin typeface="Arial" panose="020B0604020202020204" pitchFamily="34" charset="0"/>
                <a:cs typeface="Arial" panose="020B0604020202020204" pitchFamily="34" charset="0"/>
              </a:rPr>
              <a:t>Exploring Resource Advisor (ERA) supporting the NST 15 &amp; 16 and councils within those two territories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treasurecoastscouting@gmail.com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(772) 370-2800</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50" b="1" dirty="0">
                <a:solidFill>
                  <a:srgbClr val="F79646">
                    <a:lumMod val="75000"/>
                  </a:srgbClr>
                </a:solidFill>
                <a:latin typeface="Arial" panose="020B0604020202020204" pitchFamily="34" charset="0"/>
                <a:cs typeface="Arial" panose="020B0604020202020204" pitchFamily="34" charset="0"/>
              </a:rPr>
              <a:t>Exploring Resource Advisor (ERA)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(805) 441-1721</a:t>
            </a:r>
          </a:p>
          <a:p>
            <a:endParaRPr lang="en-US" dirty="0">
              <a:solidFill>
                <a:prstClr val="black"/>
              </a:solidFill>
              <a:latin typeface="Calibri"/>
            </a:endParaRPr>
          </a:p>
        </p:txBody>
      </p:sp>
    </p:spTree>
    <p:extLst>
      <p:ext uri="{BB962C8B-B14F-4D97-AF65-F5344CB8AC3E}">
        <p14:creationId xmlns:p14="http://schemas.microsoft.com/office/powerpoint/2010/main" val="2742765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8"/>
            <a:ext cx="8556172" cy="5201424"/>
          </a:xfrm>
          <a:prstGeom prst="rect">
            <a:avLst/>
          </a:prstGeom>
          <a:noFill/>
        </p:spPr>
        <p:txBody>
          <a:bodyPr wrap="square" rtlCol="0">
            <a:spAutoFit/>
          </a:bodyPr>
          <a:lstStyle/>
          <a:p>
            <a:r>
              <a:rPr lang="en-US" sz="1600" b="1" dirty="0">
                <a:solidFill>
                  <a:srgbClr val="F79646">
                    <a:lumMod val="75000"/>
                  </a:srgbClr>
                </a:solidFill>
                <a:latin typeface="Arial" panose="020B0604020202020204" pitchFamily="34" charset="0"/>
                <a:cs typeface="Arial" panose="020B0604020202020204" pitchFamily="34" charset="0"/>
              </a:rPr>
              <a:t>Additionally, any of these Exploring Resource Advisors are available to any of the NSTs and their councils on the following Exploring Career Fields </a:t>
            </a:r>
            <a:endParaRPr lang="en-US" sz="1600" dirty="0">
              <a:solidFill>
                <a:srgbClr val="F79646">
                  <a:lumMod val="75000"/>
                </a:srgb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endParaRPr lang="en-US" sz="800" b="1" dirty="0">
              <a:solidFill>
                <a:srgbClr val="F79646">
                  <a:lumMod val="75000"/>
                </a:srgb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 and John Brady (Broadcasting &amp; News Reporter)</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John Brady (Law Careers) and Craig Martin &amp; Rick Belford (Military Careers)</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Ken Leedham, Stuart Mahler &amp; Rick Terborch</a:t>
            </a:r>
          </a:p>
          <a:p>
            <a:endParaRPr lang="en-US" sz="800" b="1" dirty="0">
              <a:solidFill>
                <a:srgbClr val="F79646">
                  <a:lumMod val="75000"/>
                </a:srgb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&amp; John Brady (Non-Profit / Not-For-Profit Management) and Suzie Steiner (STEM)</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ERA, assisting your NST, will find the best individual to assist you for other Exploring Career Fields</a:t>
            </a:r>
          </a:p>
          <a:p>
            <a:endParaRPr lang="en-US" dirty="0">
              <a:solidFill>
                <a:prstClr val="black"/>
              </a:solidFill>
              <a:latin typeface="Calibri"/>
            </a:endParaRPr>
          </a:p>
        </p:txBody>
      </p:sp>
    </p:spTree>
    <p:extLst>
      <p:ext uri="{BB962C8B-B14F-4D97-AF65-F5344CB8AC3E}">
        <p14:creationId xmlns:p14="http://schemas.microsoft.com/office/powerpoint/2010/main" val="235262215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672210" y="1520824"/>
            <a:ext cx="8309990" cy="1995261"/>
          </a:xfrm>
        </p:spPr>
        <p:txBody>
          <a:bodyPr>
            <a:normAutofit/>
          </a:bodyPr>
          <a:lstStyle/>
          <a:p>
            <a:r>
              <a:rPr lang="en-US" dirty="0">
                <a:solidFill>
                  <a:srgbClr val="2AB96C"/>
                </a:solidFill>
                <a:latin typeface="Arial Black" panose="020B0A04020102020204" pitchFamily="34" charset="0"/>
              </a:rPr>
              <a:t>National Exploring Program Opportunities</a:t>
            </a:r>
          </a:p>
        </p:txBody>
      </p:sp>
    </p:spTree>
    <p:extLst>
      <p:ext uri="{BB962C8B-B14F-4D97-AF65-F5344CB8AC3E}">
        <p14:creationId xmlns:p14="http://schemas.microsoft.com/office/powerpoint/2010/main" val="3687392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23188"/>
            <a:ext cx="8409746" cy="642970"/>
          </a:xfrm>
        </p:spPr>
        <p:txBody>
          <a:bodyPr>
            <a:normAutofit/>
          </a:bodyPr>
          <a:lstStyle/>
          <a:p>
            <a:pPr algn="l"/>
            <a:r>
              <a:rPr lang="en-US" sz="2800" dirty="0">
                <a:solidFill>
                  <a:srgbClr val="1FC77F"/>
                </a:solidFill>
                <a:latin typeface="Arial Black"/>
                <a:cs typeface="Arial Black"/>
              </a:rPr>
              <a:t>Safety Moment Ideas &amp; Tips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747957" y="771138"/>
            <a:ext cx="8757859" cy="7048083"/>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Ideas for Safety Topics…</a:t>
            </a:r>
          </a:p>
          <a:p>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The possibilities of what to cover in your safety moment are unlimited. Your subject doesn’t even need to be about an Exploring activity or an event or the participating organization’s workplace. Driving, diet, fitness, home emergency preparedness—all are worthy subjects.</a:t>
            </a:r>
          </a:p>
          <a:p>
            <a:pPr marL="628650" lvl="1" indent="-171450">
              <a:buFont typeface="Courier New" panose="02070309020205020404" pitchFamily="49" charset="0"/>
              <a:buChar char="o"/>
            </a:pPr>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If you’re feeling overwhelmed, experiencing a safety topic block, or seeking inspiration from others, there are loads of resources online. For example, the National BSA offers excellent safety moment examples at </a:t>
            </a:r>
            <a:r>
              <a:rPr lang="en-US" u="sng" dirty="0">
                <a:solidFill>
                  <a:srgbClr val="FFFF00"/>
                </a:solidFill>
                <a:latin typeface="Arial" panose="020B0604020202020204" pitchFamily="34" charset="0"/>
                <a:cs typeface="Arial" panose="020B0604020202020204" pitchFamily="34" charset="0"/>
              </a:rPr>
              <a:t>https://www.scouting.org/health-and-safety/safety-moments/</a:t>
            </a:r>
          </a:p>
          <a:p>
            <a:endParaRPr lang="en-US" sz="1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Keep It Fresh &amp; Fun…</a:t>
            </a:r>
          </a:p>
          <a:p>
            <a:endParaRPr lang="en-US" sz="800" b="1" dirty="0">
              <a:solidFill>
                <a:srgbClr val="FFFF00"/>
              </a:solidFill>
              <a:latin typeface="Arial" panose="020B0604020202020204" pitchFamily="34" charset="0"/>
              <a:cs typeface="Arial" panose="020B0604020202020204" pitchFamily="34" charset="0"/>
            </a:endParaRPr>
          </a:p>
          <a:p>
            <a:pPr marL="742950" lvl="2"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Safety moments happen often. To make them effective, vary them in terms of topics, presentation format, and style. You can use videos, first-person narratives, demonstrations, or interactive role play, and be sure to throw in some humor when appropriate</a:t>
            </a:r>
          </a:p>
          <a:p>
            <a:pPr marL="628650" lvl="2" indent="-171450">
              <a:buFont typeface="Courier New" panose="02070309020205020404" pitchFamily="49" charset="0"/>
              <a:buChar char="o"/>
            </a:pPr>
            <a:endParaRPr lang="en-US" dirty="0">
              <a:solidFill>
                <a:srgbClr val="FFFF00"/>
              </a:solidFill>
              <a:latin typeface="Arial" panose="020B0604020202020204" pitchFamily="34" charset="0"/>
              <a:cs typeface="Arial" panose="020B0604020202020204" pitchFamily="34" charset="0"/>
            </a:endParaRPr>
          </a:p>
          <a:p>
            <a:pPr marL="742950" lvl="2"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Keep your Explorers engaged to ensure your safety moment ideas make the maximum impact</a:t>
            </a:r>
          </a:p>
          <a:p>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FFFF00"/>
              </a:solidFill>
              <a:latin typeface="Arial Black" panose="020B0A04020102020204" pitchFamily="34" charset="0"/>
              <a:cs typeface="Arial" panose="020B0604020202020204" pitchFamily="34" charset="0"/>
            </a:endParaRPr>
          </a:p>
          <a:p>
            <a:endPar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67151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US Forest Service – Fire Posts National Expansion </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28914"/>
            <a:ext cx="8556172" cy="590931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BACKGROUND:</a:t>
            </a:r>
          </a:p>
          <a:p>
            <a:pPr marL="576263"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US Forest Service-FIRE has three Explorer Posts in Los Angeles County CA</a:t>
            </a:r>
          </a:p>
          <a:p>
            <a:pPr marL="290513" lvl="1"/>
            <a:endParaRPr lang="en-US" sz="800" dirty="0">
              <a:solidFill>
                <a:srgbClr val="FFFF00"/>
              </a:solidFill>
              <a:latin typeface="Arial" panose="020B0604020202020204" pitchFamily="34" charset="0"/>
              <a:cs typeface="Arial" panose="020B0604020202020204" pitchFamily="34" charset="0"/>
            </a:endParaRPr>
          </a:p>
          <a:p>
            <a:pPr marL="576263"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They want to expand the program to other National Forests across the US and need help from National Exploring Office to make this happen</a:t>
            </a:r>
          </a:p>
          <a:p>
            <a:pPr marL="290513" lvl="1"/>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On 7 Feb 2023, Craig spoke with Oscar Vargas (in Forest Services WO Fire &amp; Management Office in Los Angeles County CA)</a:t>
            </a:r>
          </a:p>
          <a:p>
            <a:pPr marL="576263" lvl="1" indent="-293688">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They have developed a brochure patterned after other Exploring Fire &amp; EMS Post membership recruitment efforts and want National Exploring Office approval to use it, which I requested he sent to me so I could forward to Tim Anderson (National Director of Exploring)</a:t>
            </a:r>
          </a:p>
          <a:p>
            <a:pPr marL="282575" lvl="1"/>
            <a:endParaRPr lang="en-US" sz="800" dirty="0">
              <a:solidFill>
                <a:srgbClr val="FFFF00"/>
              </a:solidFill>
              <a:latin typeface="Arial" panose="020B0604020202020204" pitchFamily="34" charset="0"/>
              <a:cs typeface="Arial" panose="020B0604020202020204" pitchFamily="34" charset="0"/>
            </a:endParaRPr>
          </a:p>
          <a:p>
            <a:pPr marL="576263" lvl="1" indent="-293688">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They are interested in talking with other agencies or organizations points of contact who also have experience in a national Exploring Program presence to glean the best practices from them about growing their programs nationally</a:t>
            </a:r>
          </a:p>
          <a:p>
            <a:pPr marL="576263" lvl="1" indent="-293688">
              <a:buFont typeface="Courier New" panose="02070309020205020404" pitchFamily="49" charset="0"/>
              <a:buChar char="o"/>
            </a:pPr>
            <a:endParaRPr lang="en-US" sz="16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After this conversation, I asked our National Exploring Resource Advisor supporting the NST 3 and their councils to also reach out Oscar</a:t>
            </a:r>
          </a:p>
          <a:p>
            <a:pPr marL="576263"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On 9 Feb 2023, Stuart reached out to Oscar and told him that he had previously assisted the California Highway Patrol to create and train their adult leaders within ten pilot Explorer Posts in the Bay Area. Later CHP expanded their program statewide</a:t>
            </a:r>
          </a:p>
          <a:p>
            <a:pPr marL="742950" lvl="1" indent="-285750">
              <a:buFont typeface="Arial" panose="020B0604020202020204" pitchFamily="34" charset="0"/>
              <a:buChar char="•"/>
            </a:pPr>
            <a:endParaRPr lang="en-US" sz="16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endParaRPr lang="en-US" sz="1600" dirty="0">
              <a:solidFill>
                <a:srgbClr val="FFFF00"/>
              </a:solidFill>
              <a:latin typeface="Arial" panose="020B0604020202020204" pitchFamily="34" charset="0"/>
              <a:cs typeface="Arial" panose="020B0604020202020204" pitchFamily="34" charset="0"/>
            </a:endParaRPr>
          </a:p>
          <a:p>
            <a:endParaRPr lang="en-US" dirty="0">
              <a:solidFill>
                <a:prstClr val="black"/>
              </a:solidFill>
              <a:latin typeface="Calibri"/>
            </a:endParaRPr>
          </a:p>
        </p:txBody>
      </p:sp>
    </p:spTree>
    <p:extLst>
      <p:ext uri="{BB962C8B-B14F-4D97-AF65-F5344CB8AC3E}">
        <p14:creationId xmlns:p14="http://schemas.microsoft.com/office/powerpoint/2010/main" val="3112340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US Forest Service – Fire Posts National Expansion </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28915"/>
            <a:ext cx="8556172" cy="452431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After this conversation, I asked our National Exploring Resource Advisor supporting the NST 3 and their councils to also reach out Oscar (continued)</a:t>
            </a:r>
          </a:p>
          <a:p>
            <a:pPr marL="576263"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On 17 Feb 2023, Stuart reached out again to Oscar and gave him the Reader's Digest version of starting the CHP Exploring Law Enforcement  Program throughout California</a:t>
            </a:r>
          </a:p>
          <a:p>
            <a:pPr marL="290513" lvl="1"/>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On 17 Feb 2023, Oscar sent  Craig a copy of the Forest Service’s propose brochure patterned after other Exploring Fire &amp; EMS Post membership recruitment efforts </a:t>
            </a:r>
          </a:p>
          <a:p>
            <a:pPr marL="576263"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Forward it to Tim Anderson (National Director of Exploring) for approval</a:t>
            </a:r>
          </a:p>
          <a:p>
            <a:pPr marL="290513" lvl="1"/>
            <a:endParaRPr lang="en-US" sz="800" dirty="0">
              <a:solidFill>
                <a:srgbClr val="FFFF00"/>
              </a:solidFill>
              <a:latin typeface="Arial" panose="020B0604020202020204" pitchFamily="34" charset="0"/>
              <a:cs typeface="Arial" panose="020B0604020202020204" pitchFamily="34" charset="0"/>
            </a:endParaRPr>
          </a:p>
          <a:p>
            <a:pPr marL="576263"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Oscar requested again any info or best practices for nationalizing their Explorer program</a:t>
            </a:r>
          </a:p>
          <a:p>
            <a:r>
              <a:rPr lang="en-US" sz="800" dirty="0">
                <a:solidFill>
                  <a:prstClr val="black"/>
                </a:solidFill>
                <a:latin typeface="Calibri"/>
              </a:rPr>
              <a:t> </a:t>
            </a:r>
          </a:p>
          <a:p>
            <a:pPr marL="576263" lvl="1" indent="-285750">
              <a:buFont typeface="Courier New" panose="02070309020205020404" pitchFamily="49" charset="0"/>
              <a:buChar char="o"/>
            </a:pPr>
            <a:r>
              <a:rPr lang="en-US" sz="1600" dirty="0">
                <a:solidFill>
                  <a:srgbClr val="FFFF00"/>
                </a:solidFill>
                <a:latin typeface="Arial" panose="020B0604020202020204" pitchFamily="34" charset="0"/>
                <a:cs typeface="Arial" panose="020B0604020202020204" pitchFamily="34" charset="0"/>
              </a:rPr>
              <a:t>Also wanted to know what the normal/average cost it to register an Explorer across the country. And, can they pay a standard rate for their posts or does the cost change across the country?</a:t>
            </a:r>
          </a:p>
          <a:p>
            <a:pPr marL="290513" lvl="1"/>
            <a:endParaRPr lang="en-US" sz="800" dirty="0">
              <a:solidFill>
                <a:srgbClr val="FFFF00"/>
              </a:solidFill>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en-US" sz="1600" dirty="0">
                <a:solidFill>
                  <a:srgbClr val="F79646">
                    <a:lumMod val="75000"/>
                  </a:srgbClr>
                </a:solidFill>
                <a:latin typeface="Arial" panose="020B0604020202020204" pitchFamily="34" charset="0"/>
                <a:cs typeface="Arial" panose="020B0604020202020204" pitchFamily="34" charset="0"/>
              </a:rPr>
              <a:t>On 2 March 2023, Craig Martin informed (via e-mail) that, per Tim Anderson (National Director of Exploring), the US Forest Service – FIRE proposed brochure was approved for Forest Service use without any caveats </a:t>
            </a:r>
            <a:endParaRPr lang="en-US" dirty="0">
              <a:solidFill>
                <a:srgbClr val="F79646">
                  <a:lumMod val="75000"/>
                </a:srgbClr>
              </a:solidFill>
              <a:latin typeface="Calibri"/>
            </a:endParaRPr>
          </a:p>
        </p:txBody>
      </p:sp>
    </p:spTree>
    <p:extLst>
      <p:ext uri="{BB962C8B-B14F-4D97-AF65-F5344CB8AC3E}">
        <p14:creationId xmlns:p14="http://schemas.microsoft.com/office/powerpoint/2010/main" val="869214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1999"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US Forest Service – Fire Posts National Expansion </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52713"/>
            <a:ext cx="8556172" cy="5924699"/>
          </a:xfrm>
          <a:prstGeom prst="rect">
            <a:avLst/>
          </a:prstGeom>
          <a:noFill/>
        </p:spPr>
        <p:txBody>
          <a:bodyPr wrap="square" rtlCol="0">
            <a:spAutoFit/>
          </a:bodyPr>
          <a:lstStyle/>
          <a:p>
            <a:pPr marL="285750" lvl="1"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On 6 March 2023, </a:t>
            </a:r>
            <a:r>
              <a:rPr lang="en-US" sz="1600" b="1" dirty="0">
                <a:solidFill>
                  <a:srgbClr val="FFFF00"/>
                </a:solidFill>
                <a:latin typeface="Calibri"/>
              </a:rPr>
              <a:t>Dan Walters (National LFL Executive Board Chair-elect, ), Dick Davies (National Exploring Commissioner), Jeff Schweiger (Vice Chair for Marketing &amp; Recruitment, National LFL Executive Board),  Stuart Mahler (National Exploring Resource Advisor supporting  NST 3 &amp; 2) and Craig Martin (National Exploring Committee Chair) had an excellent Zoom with Oscar Vargas &amp; Daphne (Giselle) Denzel-Koehn (the US Forest Service - FIRE representatives) about the expansion of their sponsored posts acros</a:t>
            </a:r>
            <a:r>
              <a:rPr lang="en-US" sz="1600" b="1" dirty="0">
                <a:solidFill>
                  <a:srgbClr val="FFFF00"/>
                </a:solidFill>
                <a:latin typeface="Arial" panose="020B0604020202020204" pitchFamily="34" charset="0"/>
                <a:cs typeface="Arial" panose="020B0604020202020204" pitchFamily="34" charset="0"/>
              </a:rPr>
              <a:t>s </a:t>
            </a:r>
            <a:r>
              <a:rPr lang="en-US" sz="1600" b="1" dirty="0">
                <a:solidFill>
                  <a:srgbClr val="FFFF00"/>
                </a:solidFill>
                <a:latin typeface="Calibri"/>
              </a:rPr>
              <a:t>all their nine regions. (NOTE: Giselle Denzel-Koehn will be the US Forest Service - FIRE lead point of contact with the National Exploring Program and Oscar Vargas will be assisting her)</a:t>
            </a:r>
          </a:p>
          <a:p>
            <a:pPr marL="631825" lvl="2" indent="-285750">
              <a:buFont typeface="Courier New" panose="02070309020205020404" pitchFamily="49" charset="0"/>
              <a:buChar char="o"/>
            </a:pPr>
            <a:r>
              <a:rPr lang="en-US" sz="1550" b="1" dirty="0">
                <a:solidFill>
                  <a:srgbClr val="FFFF00"/>
                </a:solidFill>
                <a:latin typeface="Calibri"/>
              </a:rPr>
              <a:t>As an aside, their posts are a combination of Fire, EMS &amp; Aviation Exploring Career Areas. </a:t>
            </a:r>
          </a:p>
          <a:p>
            <a:pPr marL="631825" lvl="2" indent="-285750">
              <a:buFont typeface="Courier New" panose="02070309020205020404" pitchFamily="49" charset="0"/>
              <a:buChar char="o"/>
            </a:pPr>
            <a:r>
              <a:rPr lang="en-US" sz="1550" b="1" dirty="0">
                <a:solidFill>
                  <a:srgbClr val="FFFF00"/>
                </a:solidFill>
                <a:latin typeface="Calibri"/>
              </a:rPr>
              <a:t>They want their youth &amp; adult membership fees to be identical no matter where each post is located in the United States, i.e., National Fee &amp; council fees is one amount like the California Highway Patrol (CHP) is going to have. </a:t>
            </a:r>
          </a:p>
          <a:p>
            <a:pPr marL="631825" lvl="2" indent="-285750">
              <a:buFont typeface="Courier New" panose="02070309020205020404" pitchFamily="49" charset="0"/>
              <a:buChar char="o"/>
            </a:pPr>
            <a:r>
              <a:rPr lang="en-US" sz="1550" b="1" dirty="0">
                <a:solidFill>
                  <a:srgbClr val="FFFF00"/>
                </a:solidFill>
                <a:latin typeface="Calibri"/>
              </a:rPr>
              <a:t>They understand there is an annual unit renewal when each post renews their MOU. Also, they like the calendar year registration (January thru December) too from a budgetary perspective. We need to obtain agreement ASAP that there is only one council fee (added to the national membership fee of $45) no matter where these posts are located across the nation!! We suggest that additional membership 'council fee' be $20 like the CHP will be getting! How do we make this a reality? </a:t>
            </a:r>
          </a:p>
          <a:p>
            <a:pPr marL="631825" lvl="2" indent="-285750">
              <a:buFont typeface="Courier New" panose="02070309020205020404" pitchFamily="49" charset="0"/>
              <a:buChar char="o"/>
            </a:pPr>
            <a:r>
              <a:rPr lang="en-US" sz="1550" b="1" dirty="0">
                <a:solidFill>
                  <a:srgbClr val="FFFF00"/>
                </a:solidFill>
                <a:latin typeface="Calibri"/>
              </a:rPr>
              <a:t>They were not aware of the Exploring clubs opportunity but they are interested in that possibility. </a:t>
            </a:r>
          </a:p>
          <a:p>
            <a:pPr marL="631825" lvl="2" indent="-285750">
              <a:buFont typeface="Courier New" panose="02070309020205020404" pitchFamily="49" charset="0"/>
              <a:buChar char="o"/>
            </a:pPr>
            <a:r>
              <a:rPr lang="en-US" sz="1550" b="1" dirty="0">
                <a:solidFill>
                  <a:srgbClr val="F79646">
                    <a:lumMod val="75000"/>
                  </a:srgbClr>
                </a:solidFill>
                <a:latin typeface="Calibri"/>
              </a:rPr>
              <a:t>Stuart Mahler (National Exploring SME &amp; National Exploring Resource Advisor) is our primary point of contact from the National Exploring Program Committee. </a:t>
            </a:r>
            <a:endParaRPr lang="en-US" sz="1550" dirty="0">
              <a:solidFill>
                <a:srgbClr val="F79646">
                  <a:lumMod val="75000"/>
                </a:srgbClr>
              </a:solidFill>
              <a:latin typeface="Arial" panose="020B0604020202020204" pitchFamily="34" charset="0"/>
              <a:cs typeface="Arial" panose="020B0604020202020204" pitchFamily="34" charset="0"/>
            </a:endParaRPr>
          </a:p>
          <a:p>
            <a:pPr marL="576263" lvl="1" indent="-285750">
              <a:buFont typeface="Courier New" panose="02070309020205020404" pitchFamily="49" charset="0"/>
              <a:buChar char="o"/>
            </a:pPr>
            <a:endParaRPr lang="en-US" sz="1600" dirty="0">
              <a:solidFill>
                <a:srgbClr val="FFFF00"/>
              </a:solidFill>
              <a:latin typeface="Arial" panose="020B0604020202020204" pitchFamily="34" charset="0"/>
              <a:cs typeface="Arial" panose="020B0604020202020204" pitchFamily="34" charset="0"/>
            </a:endParaRPr>
          </a:p>
          <a:p>
            <a:endParaRPr lang="en-US" dirty="0">
              <a:solidFill>
                <a:prstClr val="black"/>
              </a:solidFill>
              <a:latin typeface="Calibri"/>
            </a:endParaRPr>
          </a:p>
        </p:txBody>
      </p:sp>
    </p:spTree>
    <p:extLst>
      <p:ext uri="{BB962C8B-B14F-4D97-AF65-F5344CB8AC3E}">
        <p14:creationId xmlns:p14="http://schemas.microsoft.com/office/powerpoint/2010/main" val="717463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US Forest Service – Fire Posts National Expansion </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52712"/>
            <a:ext cx="8556172" cy="371640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FF00"/>
                </a:solidFill>
                <a:latin typeface="Arial" panose="020B0604020202020204" pitchFamily="34" charset="0"/>
                <a:cs typeface="Arial" panose="020B0604020202020204" pitchFamily="34" charset="0"/>
              </a:rPr>
              <a:t>To the e-mail that I sent Tim Anderson  (National Director of Exploring) which captured the info on the previous slide, </a:t>
            </a:r>
            <a:r>
              <a:rPr lang="en-US" sz="1550" b="1" dirty="0">
                <a:solidFill>
                  <a:srgbClr val="FFFF00"/>
                </a:solidFill>
                <a:latin typeface="Calibri"/>
              </a:rPr>
              <a:t> </a:t>
            </a:r>
            <a:r>
              <a:rPr lang="en-US" sz="1600" dirty="0">
                <a:solidFill>
                  <a:srgbClr val="FFFF00"/>
                </a:solidFill>
                <a:latin typeface="Arial" panose="020B0604020202020204" pitchFamily="34" charset="0"/>
                <a:cs typeface="Arial" panose="020B0604020202020204" pitchFamily="34" charset="0"/>
              </a:rPr>
              <a:t>Tim responded, “</a:t>
            </a:r>
            <a:r>
              <a:rPr lang="en-US" sz="1600" i="1" dirty="0">
                <a:solidFill>
                  <a:srgbClr val="FFFF00"/>
                </a:solidFill>
                <a:latin typeface="Arial" panose="020B0604020202020204" pitchFamily="34" charset="0"/>
                <a:cs typeface="Arial" panose="020B0604020202020204" pitchFamily="34" charset="0"/>
              </a:rPr>
              <a:t>Craig, lots to unpack here ...can we please get the team </a:t>
            </a:r>
            <a:r>
              <a:rPr lang="en-US" sz="1600" dirty="0">
                <a:solidFill>
                  <a:srgbClr val="FFFF00"/>
                </a:solidFill>
                <a:latin typeface="Arial" panose="020B0604020202020204" pitchFamily="34" charset="0"/>
                <a:cs typeface="Arial" panose="020B0604020202020204" pitchFamily="34" charset="0"/>
              </a:rPr>
              <a:t>[Dan Walters, Dick Davies, Jeff Schweiger, Bray Barnes, Stuart Mahler &amp; Craig Martin] </a:t>
            </a:r>
            <a:r>
              <a:rPr lang="en-US" sz="1600" i="1" dirty="0">
                <a:solidFill>
                  <a:srgbClr val="FFFF00"/>
                </a:solidFill>
                <a:latin typeface="Arial" panose="020B0604020202020204" pitchFamily="34" charset="0"/>
                <a:cs typeface="Arial" panose="020B0604020202020204" pitchFamily="34" charset="0"/>
              </a:rPr>
              <a:t>together (zoom call) to unpack all these requests (have open discussion)? I have some comments/thoughts, and we need to talk through some of the opportunities as it pertains to this partnership. While some things could be similar to CHP, it may be very challenging to replicate that 'exactly' due to unique circumstances. In addition, new partnerships during our bankruptcy creates even more discussion. Anyway, definitely not something we can resolve over texts (will take some collaborative efforts from Bray, Dan, you, etc). Feel free to set up a meeting...." </a:t>
            </a:r>
          </a:p>
          <a:p>
            <a:endParaRPr lang="en-US" sz="800" dirty="0">
              <a:solidFill>
                <a:srgbClr val="F79646">
                  <a:lumMod val="75000"/>
                </a:srgbClr>
              </a:solidFill>
              <a:latin typeface="Calibri"/>
            </a:endParaRPr>
          </a:p>
          <a:p>
            <a:pPr marL="285750" indent="-285750">
              <a:buFont typeface="Arial" panose="020B0604020202020204" pitchFamily="34" charset="0"/>
              <a:buChar char="•"/>
            </a:pPr>
            <a:r>
              <a:rPr lang="en-US" sz="1600" dirty="0">
                <a:solidFill>
                  <a:srgbClr val="F79646">
                    <a:lumMod val="75000"/>
                  </a:srgbClr>
                </a:solidFill>
                <a:latin typeface="Arial" panose="020B0604020202020204" pitchFamily="34" charset="0"/>
                <a:cs typeface="Arial" panose="020B0604020202020204" pitchFamily="34" charset="0"/>
              </a:rPr>
              <a:t>Zoom meeting with Tim Anderson to discuss the above still needs to be scheduled</a:t>
            </a:r>
            <a:endParaRPr lang="en-US" dirty="0">
              <a:solidFill>
                <a:srgbClr val="F79646">
                  <a:lumMod val="75000"/>
                </a:srgbClr>
              </a:solidFill>
              <a:latin typeface="Calibri"/>
            </a:endParaRPr>
          </a:p>
          <a:p>
            <a:pPr marL="0" lvl="1"/>
            <a:endParaRPr lang="en-US" sz="1550" dirty="0">
              <a:solidFill>
                <a:srgbClr val="FFFF00"/>
              </a:solidFill>
              <a:latin typeface="Arial" panose="020B0604020202020204" pitchFamily="34" charset="0"/>
              <a:cs typeface="Arial" panose="020B0604020202020204" pitchFamily="34" charset="0"/>
            </a:endParaRPr>
          </a:p>
          <a:p>
            <a:pPr marL="576263" lvl="1" indent="-285750">
              <a:buFont typeface="Courier New" panose="02070309020205020404" pitchFamily="49" charset="0"/>
              <a:buChar char="o"/>
            </a:pPr>
            <a:endParaRPr lang="en-US" sz="1600" dirty="0">
              <a:solidFill>
                <a:srgbClr val="FFFF00"/>
              </a:solidFill>
              <a:latin typeface="Arial" panose="020B0604020202020204" pitchFamily="34" charset="0"/>
              <a:cs typeface="Arial" panose="020B0604020202020204" pitchFamily="34" charset="0"/>
            </a:endParaRPr>
          </a:p>
          <a:p>
            <a:endParaRPr lang="en-US" dirty="0">
              <a:solidFill>
                <a:prstClr val="black"/>
              </a:solidFill>
              <a:latin typeface="Calibri"/>
            </a:endParaRPr>
          </a:p>
        </p:txBody>
      </p:sp>
    </p:spTree>
    <p:extLst>
      <p:ext uri="{BB962C8B-B14F-4D97-AF65-F5344CB8AC3E}">
        <p14:creationId xmlns:p14="http://schemas.microsoft.com/office/powerpoint/2010/main" val="1680075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25296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672210" y="870857"/>
            <a:ext cx="8309990" cy="3526972"/>
          </a:xfrm>
        </p:spPr>
        <p:txBody>
          <a:bodyPr>
            <a:normAutofit/>
          </a:bodyPr>
          <a:lstStyle/>
          <a:p>
            <a:r>
              <a:rPr lang="en-US" dirty="0">
                <a:solidFill>
                  <a:srgbClr val="2AB96C"/>
                </a:solidFill>
                <a:latin typeface="Arial Black" panose="020B0A04020102020204" pitchFamily="34" charset="0"/>
              </a:rPr>
              <a:t>21 -22 October 2023</a:t>
            </a:r>
            <a:br>
              <a:rPr lang="en-US" dirty="0">
                <a:solidFill>
                  <a:srgbClr val="2AB96C"/>
                </a:solidFill>
                <a:latin typeface="Arial Black" panose="020B0A04020102020204" pitchFamily="34" charset="0"/>
              </a:rPr>
            </a:br>
            <a:r>
              <a:rPr lang="en-US" dirty="0">
                <a:solidFill>
                  <a:srgbClr val="2AB96C"/>
                </a:solidFill>
                <a:latin typeface="Arial Black" panose="020B0A04020102020204" pitchFamily="34" charset="0"/>
              </a:rPr>
              <a:t>National BSA Program Development  Committee (PDC)</a:t>
            </a:r>
            <a:br>
              <a:rPr lang="en-US" dirty="0">
                <a:solidFill>
                  <a:srgbClr val="2AB96C"/>
                </a:solidFill>
                <a:latin typeface="Arial Black" panose="020B0A04020102020204" pitchFamily="34" charset="0"/>
              </a:rPr>
            </a:br>
            <a:r>
              <a:rPr lang="en-US" dirty="0">
                <a:solidFill>
                  <a:srgbClr val="2AB96C"/>
                </a:solidFill>
                <a:latin typeface="Arial Black" panose="020B0A04020102020204" pitchFamily="34" charset="0"/>
              </a:rPr>
              <a:t>In-Person Meeting</a:t>
            </a:r>
          </a:p>
        </p:txBody>
      </p:sp>
    </p:spTree>
    <p:extLst>
      <p:ext uri="{BB962C8B-B14F-4D97-AF65-F5344CB8AC3E}">
        <p14:creationId xmlns:p14="http://schemas.microsoft.com/office/powerpoint/2010/main" val="4074055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37029"/>
            <a:ext cx="12192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p:txBody>
          <a:bodyPr/>
          <a:lstStyle/>
          <a:p>
            <a:fld id="{FC57C27A-EE4A-4978-8E95-10CC52D1657A}" type="slidenum">
              <a:rPr lang="en-US">
                <a:solidFill>
                  <a:prstClr val="black">
                    <a:tint val="75000"/>
                  </a:prstClr>
                </a:solidFill>
                <a:latin typeface="Calibri"/>
              </a:rPr>
              <a:pPr/>
              <a:t>35</a:t>
            </a:fld>
            <a:endParaRPr lang="en-US" dirty="0">
              <a:solidFill>
                <a:prstClr val="black">
                  <a:tint val="75000"/>
                </a:prstClr>
              </a:solidFill>
              <a:latin typeface="Calibri"/>
            </a:endParaRPr>
          </a:p>
        </p:txBody>
      </p:sp>
      <p:sp>
        <p:nvSpPr>
          <p:cNvPr id="6" name="TextBox 5">
            <a:extLst>
              <a:ext uri="{FF2B5EF4-FFF2-40B4-BE49-F238E27FC236}">
                <a16:creationId xmlns:a16="http://schemas.microsoft.com/office/drawing/2014/main" id="{8EB6C6D5-56DF-49B0-9149-5868E8DC4C28}"/>
              </a:ext>
            </a:extLst>
          </p:cNvPr>
          <p:cNvSpPr txBox="1"/>
          <p:nvPr/>
        </p:nvSpPr>
        <p:spPr>
          <a:xfrm>
            <a:off x="1631594" y="299398"/>
            <a:ext cx="8922102" cy="615553"/>
          </a:xfrm>
          <a:prstGeom prst="rect">
            <a:avLst/>
          </a:prstGeom>
          <a:noFill/>
        </p:spPr>
        <p:txBody>
          <a:bodyPr wrap="square" rtlCol="0">
            <a:spAutoFit/>
          </a:bodyPr>
          <a:lstStyle/>
          <a:p>
            <a:pPr algn="ctr"/>
            <a:r>
              <a:rPr lang="en-US" sz="3400" b="1" i="1" dirty="0">
                <a:solidFill>
                  <a:srgbClr val="000099"/>
                </a:solidFill>
                <a:latin typeface="Calibri"/>
                <a:cs typeface="Arial" pitchFamily="34" charset="0"/>
              </a:rPr>
              <a:t>October 2023 In-Person</a:t>
            </a:r>
            <a:r>
              <a:rPr lang="en-US" sz="3400" b="1" i="1" dirty="0">
                <a:solidFill>
                  <a:srgbClr val="4BACC6">
                    <a:lumMod val="50000"/>
                  </a:srgbClr>
                </a:solidFill>
                <a:latin typeface="Calibri"/>
                <a:cs typeface="Arial" pitchFamily="34" charset="0"/>
              </a:rPr>
              <a:t>*</a:t>
            </a:r>
            <a:r>
              <a:rPr lang="en-US" sz="3400" b="1" i="1" dirty="0">
                <a:solidFill>
                  <a:srgbClr val="000099"/>
                </a:solidFill>
                <a:latin typeface="Calibri"/>
                <a:cs typeface="Arial" pitchFamily="34" charset="0"/>
              </a:rPr>
              <a:t> Meeting in Dallas TX</a:t>
            </a:r>
          </a:p>
        </p:txBody>
      </p:sp>
      <p:sp>
        <p:nvSpPr>
          <p:cNvPr id="8" name="TextBox 7">
            <a:extLst>
              <a:ext uri="{FF2B5EF4-FFF2-40B4-BE49-F238E27FC236}">
                <a16:creationId xmlns:a16="http://schemas.microsoft.com/office/drawing/2014/main" id="{A24A7329-EEB0-4ED9-A125-60E0E94E5F4C}"/>
              </a:ext>
            </a:extLst>
          </p:cNvPr>
          <p:cNvSpPr txBox="1"/>
          <p:nvPr/>
        </p:nvSpPr>
        <p:spPr>
          <a:xfrm>
            <a:off x="1843551" y="879170"/>
            <a:ext cx="8269581" cy="8032968"/>
          </a:xfrm>
          <a:prstGeom prst="rect">
            <a:avLst/>
          </a:prstGeom>
          <a:noFill/>
        </p:spPr>
        <p:txBody>
          <a:bodyPr wrap="square" rtlCol="0">
            <a:spAutoFit/>
          </a:bodyPr>
          <a:lstStyle/>
          <a:p>
            <a:pPr>
              <a:spcAft>
                <a:spcPts val="600"/>
              </a:spcAft>
            </a:pPr>
            <a:r>
              <a:rPr lang="en-US" sz="2000" b="1" u="sng" dirty="0">
                <a:solidFill>
                  <a:prstClr val="black"/>
                </a:solidFill>
                <a:latin typeface="Calibri"/>
              </a:rPr>
              <a:t>Saturday October 21</a:t>
            </a:r>
          </a:p>
          <a:p>
            <a:pPr>
              <a:spcAft>
                <a:spcPts val="600"/>
              </a:spcAft>
            </a:pPr>
            <a:r>
              <a:rPr lang="en-US" sz="2000" b="1" dirty="0">
                <a:solidFill>
                  <a:prstClr val="black"/>
                </a:solidFill>
                <a:latin typeface="Calibri"/>
              </a:rPr>
              <a:t>9:00 to 10:00 am		General Committee Items</a:t>
            </a:r>
          </a:p>
          <a:p>
            <a:pPr>
              <a:spcAft>
                <a:spcPts val="600"/>
              </a:spcAft>
            </a:pPr>
            <a:r>
              <a:rPr lang="en-US" sz="2000" b="1" dirty="0">
                <a:solidFill>
                  <a:prstClr val="black"/>
                </a:solidFill>
                <a:latin typeface="Calibri"/>
              </a:rPr>
              <a:t>10:00 to 12:00 pm		Work Session 1 (Work and Report)</a:t>
            </a:r>
          </a:p>
          <a:p>
            <a:pPr>
              <a:spcAft>
                <a:spcPts val="600"/>
              </a:spcAft>
            </a:pPr>
            <a:r>
              <a:rPr lang="en-US" sz="2000" b="1" dirty="0">
                <a:solidFill>
                  <a:prstClr val="black"/>
                </a:solidFill>
                <a:latin typeface="Calibri"/>
              </a:rPr>
              <a:t>12:00 to 1:00 pm		Lunch</a:t>
            </a:r>
          </a:p>
          <a:p>
            <a:pPr>
              <a:spcAft>
                <a:spcPts val="600"/>
              </a:spcAft>
            </a:pPr>
            <a:r>
              <a:rPr lang="en-US" sz="2000" b="1" dirty="0">
                <a:solidFill>
                  <a:prstClr val="black"/>
                </a:solidFill>
                <a:latin typeface="Calibri"/>
              </a:rPr>
              <a:t>1:00 pm to 3:00 pm		Work Session 2 (Work and Report)</a:t>
            </a:r>
          </a:p>
          <a:p>
            <a:pPr>
              <a:spcAft>
                <a:spcPts val="600"/>
              </a:spcAft>
            </a:pPr>
            <a:r>
              <a:rPr lang="en-US" sz="2000" b="1" dirty="0">
                <a:solidFill>
                  <a:prstClr val="black"/>
                </a:solidFill>
                <a:latin typeface="Calibri"/>
              </a:rPr>
              <a:t>3:00 pm to 5:00 pm		Work Session 3 (Work and Report)</a:t>
            </a:r>
          </a:p>
          <a:p>
            <a:pPr>
              <a:spcAft>
                <a:spcPts val="600"/>
              </a:spcAft>
            </a:pPr>
            <a:r>
              <a:rPr lang="en-US" sz="2000" b="1" dirty="0">
                <a:solidFill>
                  <a:prstClr val="black"/>
                </a:solidFill>
                <a:latin typeface="Calibri"/>
              </a:rPr>
              <a:t>6:00 pm 				Dinner</a:t>
            </a:r>
          </a:p>
          <a:p>
            <a:pPr>
              <a:spcAft>
                <a:spcPts val="600"/>
              </a:spcAft>
            </a:pPr>
            <a:endParaRPr lang="en-US" sz="800" b="1" dirty="0">
              <a:solidFill>
                <a:prstClr val="black"/>
              </a:solidFill>
              <a:latin typeface="Calibri"/>
            </a:endParaRPr>
          </a:p>
          <a:p>
            <a:pPr>
              <a:spcAft>
                <a:spcPts val="600"/>
              </a:spcAft>
            </a:pPr>
            <a:r>
              <a:rPr lang="en-US" sz="2000" b="1" u="sng" dirty="0">
                <a:solidFill>
                  <a:prstClr val="black"/>
                </a:solidFill>
                <a:latin typeface="Calibri"/>
              </a:rPr>
              <a:t>Sunday October 22</a:t>
            </a:r>
          </a:p>
          <a:p>
            <a:pPr>
              <a:spcAft>
                <a:spcPts val="600"/>
              </a:spcAft>
            </a:pPr>
            <a:r>
              <a:rPr lang="en-US" sz="2000" b="1" dirty="0">
                <a:solidFill>
                  <a:prstClr val="black"/>
                </a:solidFill>
                <a:latin typeface="Calibri"/>
              </a:rPr>
              <a:t>9:00 to 11:00 am		Work Session 4 (Work and Report)</a:t>
            </a:r>
          </a:p>
          <a:p>
            <a:pPr>
              <a:spcAft>
                <a:spcPts val="600"/>
              </a:spcAft>
            </a:pPr>
            <a:r>
              <a:rPr lang="en-US" sz="2000" b="1" dirty="0">
                <a:solidFill>
                  <a:prstClr val="black"/>
                </a:solidFill>
                <a:latin typeface="Calibri"/>
              </a:rPr>
              <a:t>11:00 to 12:00 pm		Debrief/Wrap-up</a:t>
            </a:r>
          </a:p>
          <a:p>
            <a:pPr>
              <a:spcAft>
                <a:spcPts val="600"/>
              </a:spcAft>
            </a:pPr>
            <a:r>
              <a:rPr lang="en-US" sz="2000" b="1" dirty="0">
                <a:solidFill>
                  <a:prstClr val="black"/>
                </a:solidFill>
                <a:latin typeface="Calibri"/>
              </a:rPr>
              <a:t>12:00 pm 				Adjourn</a:t>
            </a:r>
          </a:p>
          <a:p>
            <a:pPr marL="0" lvl="1">
              <a:spcAft>
                <a:spcPts val="1200"/>
              </a:spcAft>
            </a:pPr>
            <a:endParaRPr lang="en-US" sz="800" b="1" dirty="0">
              <a:solidFill>
                <a:prstClr val="black"/>
              </a:solidFill>
              <a:latin typeface="Calibri"/>
            </a:endParaRPr>
          </a:p>
          <a:p>
            <a:pPr marL="0" lvl="1">
              <a:spcAft>
                <a:spcPts val="1200"/>
              </a:spcAft>
            </a:pPr>
            <a:r>
              <a:rPr lang="en-US" sz="2000" b="1" dirty="0">
                <a:solidFill>
                  <a:srgbClr val="4BACC6">
                    <a:lumMod val="50000"/>
                  </a:srgbClr>
                </a:solidFill>
                <a:latin typeface="Calibri"/>
              </a:rPr>
              <a:t>* In addition to Craig Martin, both Dick Davies &amp; Jeff Schweiger also attended as part of our Exploring Program participation</a:t>
            </a:r>
          </a:p>
          <a:p>
            <a:pPr>
              <a:spcAft>
                <a:spcPts val="1200"/>
              </a:spcAft>
            </a:pPr>
            <a:endParaRPr lang="en-US" sz="2000" b="1" dirty="0">
              <a:solidFill>
                <a:prstClr val="black"/>
              </a:solidFill>
              <a:latin typeface="Calibri"/>
            </a:endParaRPr>
          </a:p>
          <a:p>
            <a:pPr>
              <a:spcAft>
                <a:spcPts val="1200"/>
              </a:spcAft>
            </a:pPr>
            <a:endParaRPr lang="en-US" sz="2000" b="1" dirty="0">
              <a:solidFill>
                <a:prstClr val="black"/>
              </a:solidFill>
              <a:latin typeface="Calibri"/>
            </a:endParaRPr>
          </a:p>
          <a:p>
            <a:pPr marL="342900" indent="-342900">
              <a:spcAft>
                <a:spcPts val="1200"/>
              </a:spcAft>
              <a:buFont typeface="Symbol" panose="05050102010706020507" pitchFamily="18" charset="2"/>
              <a:buChar char=""/>
            </a:pPr>
            <a:endParaRPr lang="en-US" sz="2000" b="1" dirty="0">
              <a:solidFill>
                <a:prstClr val="black"/>
              </a:solidFill>
              <a:latin typeface="Calibri"/>
            </a:endParaRPr>
          </a:p>
          <a:p>
            <a:pPr>
              <a:spcAft>
                <a:spcPts val="600"/>
              </a:spcAft>
            </a:pPr>
            <a:endParaRPr lang="en-US" sz="2000" dirty="0">
              <a:solidFill>
                <a:prstClr val="black"/>
              </a:solidFill>
              <a:latin typeface="Calibri"/>
            </a:endParaRPr>
          </a:p>
          <a:p>
            <a:pPr marL="342900" indent="-342900">
              <a:spcAft>
                <a:spcPts val="600"/>
              </a:spcAft>
              <a:buFont typeface="Symbol" panose="05050102010706020507" pitchFamily="18" charset="2"/>
              <a:buChar char=""/>
            </a:pPr>
            <a:endParaRPr lang="en-US" sz="2000" dirty="0">
              <a:solidFill>
                <a:prstClr val="black"/>
              </a:solidFill>
              <a:latin typeface="Calibri"/>
              <a:ea typeface="Times New Roman" panose="02020603050405020304" pitchFamily="18" charset="0"/>
              <a:cs typeface="Times New Roman" panose="02020603050405020304" pitchFamily="18" charset="0"/>
            </a:endParaRPr>
          </a:p>
          <a:p>
            <a:pPr marL="800100" lvl="1" indent="-342900">
              <a:spcAft>
                <a:spcPts val="1200"/>
              </a:spcAft>
              <a:buFont typeface="Symbol" panose="05050102010706020507" pitchFamily="18" charset="2"/>
              <a:buChar char=""/>
            </a:pPr>
            <a:endParaRPr lang="en-US" sz="2000" b="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19656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1000"/>
                                        <p:tgtEl>
                                          <p:spTgt spid="8">
                                            <p:txEl>
                                              <p:pRg st="5" end="5"/>
                                            </p:txEl>
                                          </p:spTgt>
                                        </p:tgtEl>
                                      </p:cBhvr>
                                    </p:animEffect>
                                    <p:anim calcmode="lin" valueType="num">
                                      <p:cBhvr>
                                        <p:cTn id="3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1000"/>
                                        <p:tgtEl>
                                          <p:spTgt spid="8">
                                            <p:txEl>
                                              <p:pRg st="6" end="6"/>
                                            </p:txEl>
                                          </p:spTgt>
                                        </p:tgtEl>
                                      </p:cBhvr>
                                    </p:animEffect>
                                    <p:anim calcmode="lin" valueType="num">
                                      <p:cBhvr>
                                        <p:cTn id="3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fade">
                                      <p:cBhvr>
                                        <p:cTn id="42" dur="1000"/>
                                        <p:tgtEl>
                                          <p:spTgt spid="8">
                                            <p:txEl>
                                              <p:pRg st="8" end="8"/>
                                            </p:txEl>
                                          </p:spTgt>
                                        </p:tgtEl>
                                      </p:cBhvr>
                                    </p:animEffect>
                                    <p:anim calcmode="lin" valueType="num">
                                      <p:cBhvr>
                                        <p:cTn id="43"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Effect transition="in" filter="fade">
                                      <p:cBhvr>
                                        <p:cTn id="47" dur="1000"/>
                                        <p:tgtEl>
                                          <p:spTgt spid="8">
                                            <p:txEl>
                                              <p:pRg st="9" end="9"/>
                                            </p:txEl>
                                          </p:spTgt>
                                        </p:tgtEl>
                                      </p:cBhvr>
                                    </p:animEffect>
                                    <p:anim calcmode="lin" valueType="num">
                                      <p:cBhvr>
                                        <p:cTn id="48"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9" end="9"/>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8">
                                            <p:txEl>
                                              <p:pRg st="10" end="10"/>
                                            </p:txEl>
                                          </p:spTgt>
                                        </p:tgtEl>
                                        <p:attrNameLst>
                                          <p:attrName>style.visibility</p:attrName>
                                        </p:attrNameLst>
                                      </p:cBhvr>
                                      <p:to>
                                        <p:strVal val="visible"/>
                                      </p:to>
                                    </p:set>
                                    <p:animEffect transition="in" filter="fade">
                                      <p:cBhvr>
                                        <p:cTn id="52" dur="1000"/>
                                        <p:tgtEl>
                                          <p:spTgt spid="8">
                                            <p:txEl>
                                              <p:pRg st="10" end="10"/>
                                            </p:txEl>
                                          </p:spTgt>
                                        </p:tgtEl>
                                      </p:cBhvr>
                                    </p:animEffect>
                                    <p:anim calcmode="lin" valueType="num">
                                      <p:cBhvr>
                                        <p:cTn id="53"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8">
                                            <p:txEl>
                                              <p:pRg st="10" end="10"/>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xEl>
                                              <p:pRg st="11" end="11"/>
                                            </p:txEl>
                                          </p:spTgt>
                                        </p:tgtEl>
                                        <p:attrNameLst>
                                          <p:attrName>style.visibility</p:attrName>
                                        </p:attrNameLst>
                                      </p:cBhvr>
                                      <p:to>
                                        <p:strVal val="visible"/>
                                      </p:to>
                                    </p:set>
                                    <p:animEffect transition="in" filter="fade">
                                      <p:cBhvr>
                                        <p:cTn id="57" dur="1000"/>
                                        <p:tgtEl>
                                          <p:spTgt spid="8">
                                            <p:txEl>
                                              <p:pRg st="11" end="11"/>
                                            </p:txEl>
                                          </p:spTgt>
                                        </p:tgtEl>
                                      </p:cBhvr>
                                    </p:animEffect>
                                    <p:anim calcmode="lin" valueType="num">
                                      <p:cBhvr>
                                        <p:cTn id="58"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59" dur="1000" fill="hold"/>
                                        <p:tgtEl>
                                          <p:spTgt spid="8">
                                            <p:txEl>
                                              <p:pRg st="11" end="11"/>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8">
                                            <p:txEl>
                                              <p:pRg st="13" end="13"/>
                                            </p:txEl>
                                          </p:spTgt>
                                        </p:tgtEl>
                                        <p:attrNameLst>
                                          <p:attrName>style.visibility</p:attrName>
                                        </p:attrNameLst>
                                      </p:cBhvr>
                                      <p:to>
                                        <p:strVal val="visible"/>
                                      </p:to>
                                    </p:set>
                                    <p:animEffect transition="in" filter="fade">
                                      <p:cBhvr>
                                        <p:cTn id="62" dur="1000"/>
                                        <p:tgtEl>
                                          <p:spTgt spid="8">
                                            <p:txEl>
                                              <p:pRg st="13" end="13"/>
                                            </p:txEl>
                                          </p:spTgt>
                                        </p:tgtEl>
                                      </p:cBhvr>
                                    </p:animEffect>
                                    <p:anim calcmode="lin" valueType="num">
                                      <p:cBhvr>
                                        <p:cTn id="63" dur="1000" fill="hold"/>
                                        <p:tgtEl>
                                          <p:spTgt spid="8">
                                            <p:txEl>
                                              <p:pRg st="13" end="13"/>
                                            </p:txEl>
                                          </p:spTgt>
                                        </p:tgtEl>
                                        <p:attrNameLst>
                                          <p:attrName>ppt_x</p:attrName>
                                        </p:attrNameLst>
                                      </p:cBhvr>
                                      <p:tavLst>
                                        <p:tav tm="0">
                                          <p:val>
                                            <p:strVal val="#ppt_x"/>
                                          </p:val>
                                        </p:tav>
                                        <p:tav tm="100000">
                                          <p:val>
                                            <p:strVal val="#ppt_x"/>
                                          </p:val>
                                        </p:tav>
                                      </p:tavLst>
                                    </p:anim>
                                    <p:anim calcmode="lin" valueType="num">
                                      <p:cBhvr>
                                        <p:cTn id="64" dur="1000" fill="hold"/>
                                        <p:tgtEl>
                                          <p:spTgt spid="8">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1524000" y="0"/>
            <a:ext cx="9144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p:txBody>
          <a:bodyPr/>
          <a:lstStyle/>
          <a:p>
            <a:fld id="{FC57C27A-EE4A-4978-8E95-10CC52D1657A}" type="slidenum">
              <a:rPr lang="en-US">
                <a:solidFill>
                  <a:prstClr val="black">
                    <a:tint val="75000"/>
                  </a:prstClr>
                </a:solidFill>
                <a:latin typeface="Calibri"/>
              </a:rPr>
              <a:pPr/>
              <a:t>36</a:t>
            </a:fld>
            <a:endParaRPr lang="en-US" dirty="0">
              <a:solidFill>
                <a:prstClr val="black">
                  <a:tint val="75000"/>
                </a:prstClr>
              </a:solidFill>
              <a:latin typeface="Calibri"/>
            </a:endParaRPr>
          </a:p>
        </p:txBody>
      </p:sp>
      <p:sp>
        <p:nvSpPr>
          <p:cNvPr id="9" name="TextBox 8">
            <a:extLst>
              <a:ext uri="{FF2B5EF4-FFF2-40B4-BE49-F238E27FC236}">
                <a16:creationId xmlns:a16="http://schemas.microsoft.com/office/drawing/2014/main" id="{6EEA76AC-3338-8559-467E-F1C934A9A346}"/>
              </a:ext>
            </a:extLst>
          </p:cNvPr>
          <p:cNvSpPr txBox="1"/>
          <p:nvPr/>
        </p:nvSpPr>
        <p:spPr>
          <a:xfrm>
            <a:off x="2666988" y="496559"/>
            <a:ext cx="6986587" cy="646331"/>
          </a:xfrm>
          <a:prstGeom prst="rect">
            <a:avLst/>
          </a:prstGeom>
          <a:noFill/>
        </p:spPr>
        <p:txBody>
          <a:bodyPr wrap="square">
            <a:spAutoFit/>
          </a:bodyPr>
          <a:lstStyle/>
          <a:p>
            <a:pPr algn="ctr"/>
            <a:r>
              <a:rPr lang="en-US" sz="3600" b="1" i="1" dirty="0">
                <a:solidFill>
                  <a:srgbClr val="000099"/>
                </a:solidFill>
                <a:latin typeface="Calibri"/>
                <a:cs typeface="Arial" pitchFamily="34" charset="0"/>
              </a:rPr>
              <a:t>Program Development Committee</a:t>
            </a:r>
          </a:p>
        </p:txBody>
      </p:sp>
      <p:pic>
        <p:nvPicPr>
          <p:cNvPr id="8" name="Picture 7">
            <a:extLst>
              <a:ext uri="{FF2B5EF4-FFF2-40B4-BE49-F238E27FC236}">
                <a16:creationId xmlns:a16="http://schemas.microsoft.com/office/drawing/2014/main" id="{13F768A9-F1BA-F2EE-5579-8EA51365D49D}"/>
              </a:ext>
            </a:extLst>
          </p:cNvPr>
          <p:cNvPicPr>
            <a:picLocks noChangeAspect="1"/>
          </p:cNvPicPr>
          <p:nvPr/>
        </p:nvPicPr>
        <p:blipFill>
          <a:blip r:embed="rId4"/>
          <a:stretch>
            <a:fillRect/>
          </a:stretch>
        </p:blipFill>
        <p:spPr>
          <a:xfrm>
            <a:off x="1533046" y="1349549"/>
            <a:ext cx="9024106" cy="3197731"/>
          </a:xfrm>
          <a:prstGeom prst="rect">
            <a:avLst/>
          </a:prstGeom>
        </p:spPr>
      </p:pic>
    </p:spTree>
    <p:extLst>
      <p:ext uri="{BB962C8B-B14F-4D97-AF65-F5344CB8AC3E}">
        <p14:creationId xmlns:p14="http://schemas.microsoft.com/office/powerpoint/2010/main" val="2297804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0"/>
            <a:ext cx="12192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p:txBody>
          <a:bodyPr/>
          <a:lstStyle/>
          <a:p>
            <a:fld id="{FC57C27A-EE4A-4978-8E95-10CC52D1657A}" type="slidenum">
              <a:rPr lang="en-US">
                <a:solidFill>
                  <a:prstClr val="black">
                    <a:tint val="75000"/>
                  </a:prstClr>
                </a:solidFill>
                <a:latin typeface="Calibri"/>
              </a:rPr>
              <a:pPr/>
              <a:t>37</a:t>
            </a:fld>
            <a:endParaRPr lang="en-US" dirty="0">
              <a:solidFill>
                <a:prstClr val="black">
                  <a:tint val="75000"/>
                </a:prstClr>
              </a:solidFill>
              <a:latin typeface="Calibri"/>
            </a:endParaRPr>
          </a:p>
        </p:txBody>
      </p:sp>
      <p:sp>
        <p:nvSpPr>
          <p:cNvPr id="6" name="TextBox 5">
            <a:extLst>
              <a:ext uri="{FF2B5EF4-FFF2-40B4-BE49-F238E27FC236}">
                <a16:creationId xmlns:a16="http://schemas.microsoft.com/office/drawing/2014/main" id="{8EB6C6D5-56DF-49B0-9149-5868E8DC4C28}"/>
              </a:ext>
            </a:extLst>
          </p:cNvPr>
          <p:cNvSpPr txBox="1"/>
          <p:nvPr/>
        </p:nvSpPr>
        <p:spPr>
          <a:xfrm>
            <a:off x="1703034" y="386486"/>
            <a:ext cx="8922102" cy="646331"/>
          </a:xfrm>
          <a:prstGeom prst="rect">
            <a:avLst/>
          </a:prstGeom>
          <a:noFill/>
        </p:spPr>
        <p:txBody>
          <a:bodyPr wrap="square" rtlCol="0">
            <a:spAutoFit/>
          </a:bodyPr>
          <a:lstStyle/>
          <a:p>
            <a:pPr algn="ctr"/>
            <a:r>
              <a:rPr lang="en-US" sz="3600" b="1" i="1" dirty="0">
                <a:solidFill>
                  <a:srgbClr val="000099"/>
                </a:solidFill>
                <a:latin typeface="Calibri"/>
                <a:cs typeface="Arial" pitchFamily="34" charset="0"/>
              </a:rPr>
              <a:t>National Operations Leadership Committee</a:t>
            </a:r>
          </a:p>
        </p:txBody>
      </p:sp>
      <p:pic>
        <p:nvPicPr>
          <p:cNvPr id="4" name="Picture 3">
            <a:extLst>
              <a:ext uri="{FF2B5EF4-FFF2-40B4-BE49-F238E27FC236}">
                <a16:creationId xmlns:a16="http://schemas.microsoft.com/office/drawing/2014/main" id="{6D7BED92-4986-57A2-3A59-58CE391CED45}"/>
              </a:ext>
            </a:extLst>
          </p:cNvPr>
          <p:cNvPicPr>
            <a:picLocks noChangeAspect="1"/>
          </p:cNvPicPr>
          <p:nvPr/>
        </p:nvPicPr>
        <p:blipFill>
          <a:blip r:embed="rId4"/>
          <a:stretch>
            <a:fillRect/>
          </a:stretch>
        </p:blipFill>
        <p:spPr>
          <a:xfrm>
            <a:off x="1809841" y="925030"/>
            <a:ext cx="8704744" cy="3931175"/>
          </a:xfrm>
          <a:prstGeom prst="rect">
            <a:avLst/>
          </a:prstGeom>
        </p:spPr>
      </p:pic>
    </p:spTree>
    <p:extLst>
      <p:ext uri="{BB962C8B-B14F-4D97-AF65-F5344CB8AC3E}">
        <p14:creationId xmlns:p14="http://schemas.microsoft.com/office/powerpoint/2010/main" val="3578823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37029"/>
            <a:ext cx="12192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p:txBody>
          <a:bodyPr/>
          <a:lstStyle/>
          <a:p>
            <a:fld id="{FC57C27A-EE4A-4978-8E95-10CC52D1657A}" type="slidenum">
              <a:rPr lang="en-US">
                <a:solidFill>
                  <a:prstClr val="black">
                    <a:tint val="75000"/>
                  </a:prstClr>
                </a:solidFill>
                <a:latin typeface="Calibri"/>
              </a:rPr>
              <a:pPr/>
              <a:t>38</a:t>
            </a:fld>
            <a:endParaRPr lang="en-US" dirty="0">
              <a:solidFill>
                <a:prstClr val="black">
                  <a:tint val="75000"/>
                </a:prstClr>
              </a:solidFill>
              <a:latin typeface="Calibri"/>
            </a:endParaRPr>
          </a:p>
        </p:txBody>
      </p:sp>
      <p:sp>
        <p:nvSpPr>
          <p:cNvPr id="6" name="TextBox 5">
            <a:extLst>
              <a:ext uri="{FF2B5EF4-FFF2-40B4-BE49-F238E27FC236}">
                <a16:creationId xmlns:a16="http://schemas.microsoft.com/office/drawing/2014/main" id="{8EB6C6D5-56DF-49B0-9149-5868E8DC4C28}"/>
              </a:ext>
            </a:extLst>
          </p:cNvPr>
          <p:cNvSpPr txBox="1"/>
          <p:nvPr/>
        </p:nvSpPr>
        <p:spPr>
          <a:xfrm>
            <a:off x="1745898" y="289065"/>
            <a:ext cx="8922102" cy="1200329"/>
          </a:xfrm>
          <a:prstGeom prst="rect">
            <a:avLst/>
          </a:prstGeom>
          <a:noFill/>
        </p:spPr>
        <p:txBody>
          <a:bodyPr wrap="square" rtlCol="0">
            <a:spAutoFit/>
          </a:bodyPr>
          <a:lstStyle/>
          <a:p>
            <a:pPr algn="ctr"/>
            <a:r>
              <a:rPr lang="en-US" sz="3600" b="1" i="1" dirty="0">
                <a:solidFill>
                  <a:srgbClr val="000099"/>
                </a:solidFill>
                <a:latin typeface="Calibri"/>
                <a:cs typeface="Arial" pitchFamily="34" charset="0"/>
              </a:rPr>
              <a:t>Scouting Forward Roadmap</a:t>
            </a:r>
          </a:p>
          <a:p>
            <a:pPr algn="ctr"/>
            <a:endParaRPr lang="en-US" sz="3600" b="1" i="1" dirty="0">
              <a:solidFill>
                <a:srgbClr val="000099"/>
              </a:solidFill>
              <a:latin typeface="Calibri"/>
              <a:cs typeface="Arial" pitchFamily="34" charset="0"/>
            </a:endParaRPr>
          </a:p>
        </p:txBody>
      </p:sp>
      <p:pic>
        <p:nvPicPr>
          <p:cNvPr id="4" name="Picture 3">
            <a:extLst>
              <a:ext uri="{FF2B5EF4-FFF2-40B4-BE49-F238E27FC236}">
                <a16:creationId xmlns:a16="http://schemas.microsoft.com/office/drawing/2014/main" id="{EAA9A8C3-4ADD-27EA-E76C-923CBC36BF5C}"/>
              </a:ext>
            </a:extLst>
          </p:cNvPr>
          <p:cNvPicPr>
            <a:picLocks noChangeAspect="1"/>
          </p:cNvPicPr>
          <p:nvPr/>
        </p:nvPicPr>
        <p:blipFill>
          <a:blip r:embed="rId4"/>
          <a:stretch>
            <a:fillRect/>
          </a:stretch>
        </p:blipFill>
        <p:spPr>
          <a:xfrm>
            <a:off x="1809447" y="889230"/>
            <a:ext cx="8599008" cy="4263539"/>
          </a:xfrm>
          <a:prstGeom prst="rect">
            <a:avLst/>
          </a:prstGeom>
        </p:spPr>
      </p:pic>
    </p:spTree>
    <p:extLst>
      <p:ext uri="{BB962C8B-B14F-4D97-AF65-F5344CB8AC3E}">
        <p14:creationId xmlns:p14="http://schemas.microsoft.com/office/powerpoint/2010/main" val="1539584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37029"/>
            <a:ext cx="12192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p:txBody>
          <a:bodyPr/>
          <a:lstStyle/>
          <a:p>
            <a:fld id="{FC57C27A-EE4A-4978-8E95-10CC52D1657A}" type="slidenum">
              <a:rPr lang="en-US">
                <a:solidFill>
                  <a:prstClr val="black">
                    <a:tint val="75000"/>
                  </a:prstClr>
                </a:solidFill>
                <a:latin typeface="Calibri"/>
              </a:rPr>
              <a:pPr/>
              <a:t>39</a:t>
            </a:fld>
            <a:endParaRPr lang="en-US" dirty="0">
              <a:solidFill>
                <a:prstClr val="black">
                  <a:tint val="75000"/>
                </a:prstClr>
              </a:solidFill>
              <a:latin typeface="Calibri"/>
            </a:endParaRPr>
          </a:p>
        </p:txBody>
      </p:sp>
      <p:sp>
        <p:nvSpPr>
          <p:cNvPr id="6" name="TextBox 5">
            <a:extLst>
              <a:ext uri="{FF2B5EF4-FFF2-40B4-BE49-F238E27FC236}">
                <a16:creationId xmlns:a16="http://schemas.microsoft.com/office/drawing/2014/main" id="{8EB6C6D5-56DF-49B0-9149-5868E8DC4C28}"/>
              </a:ext>
            </a:extLst>
          </p:cNvPr>
          <p:cNvSpPr txBox="1"/>
          <p:nvPr/>
        </p:nvSpPr>
        <p:spPr>
          <a:xfrm>
            <a:off x="1745898" y="386486"/>
            <a:ext cx="8922102" cy="1200329"/>
          </a:xfrm>
          <a:prstGeom prst="rect">
            <a:avLst/>
          </a:prstGeom>
          <a:noFill/>
        </p:spPr>
        <p:txBody>
          <a:bodyPr wrap="square" rtlCol="0">
            <a:spAutoFit/>
          </a:bodyPr>
          <a:lstStyle/>
          <a:p>
            <a:pPr algn="ctr"/>
            <a:r>
              <a:rPr lang="en-US" sz="3600" b="1" i="1" dirty="0">
                <a:solidFill>
                  <a:srgbClr val="000099"/>
                </a:solidFill>
                <a:latin typeface="Calibri"/>
                <a:cs typeface="Arial" pitchFamily="34" charset="0"/>
              </a:rPr>
              <a:t>PDC Priorities 2023-2024</a:t>
            </a:r>
          </a:p>
          <a:p>
            <a:pPr algn="ctr"/>
            <a:endParaRPr lang="en-US" sz="3600" b="1" i="1" dirty="0">
              <a:solidFill>
                <a:srgbClr val="000099"/>
              </a:solidFill>
              <a:latin typeface="Calibri"/>
              <a:cs typeface="Arial" pitchFamily="34" charset="0"/>
            </a:endParaRPr>
          </a:p>
        </p:txBody>
      </p:sp>
      <p:sp>
        <p:nvSpPr>
          <p:cNvPr id="8" name="TextBox 7">
            <a:extLst>
              <a:ext uri="{FF2B5EF4-FFF2-40B4-BE49-F238E27FC236}">
                <a16:creationId xmlns:a16="http://schemas.microsoft.com/office/drawing/2014/main" id="{A24A7329-EEB0-4ED9-A125-60E0E94E5F4C}"/>
              </a:ext>
            </a:extLst>
          </p:cNvPr>
          <p:cNvSpPr txBox="1"/>
          <p:nvPr/>
        </p:nvSpPr>
        <p:spPr>
          <a:xfrm>
            <a:off x="1937167" y="858406"/>
            <a:ext cx="8397723" cy="6535122"/>
          </a:xfrm>
          <a:prstGeom prst="rect">
            <a:avLst/>
          </a:prstGeom>
          <a:noFill/>
        </p:spPr>
        <p:txBody>
          <a:bodyPr wrap="square" rtlCol="0">
            <a:spAutoFit/>
          </a:bodyPr>
          <a:lstStyle/>
          <a:p>
            <a:pPr marL="342900" indent="-342900">
              <a:spcAft>
                <a:spcPts val="800"/>
              </a:spcAft>
              <a:buFont typeface="Symbol" panose="05050102010706020507" pitchFamily="18" charset="2"/>
              <a:buChar char=""/>
            </a:pPr>
            <a:r>
              <a:rPr lang="en-US" b="1" kern="0" dirty="0">
                <a:solidFill>
                  <a:prstClr val="black"/>
                </a:solidFill>
                <a:latin typeface="Calibri"/>
                <a:ea typeface="Georgia" panose="02040502050405020303" pitchFamily="18" charset="0"/>
              </a:rPr>
              <a:t>Relevant Program</a:t>
            </a:r>
          </a:p>
          <a:p>
            <a:pPr marL="742950" lvl="1" indent="-285750">
              <a:spcAft>
                <a:spcPts val="800"/>
              </a:spcAft>
              <a:buFont typeface="Courier New" panose="02070309020205020404" pitchFamily="49" charset="0"/>
              <a:buChar char="o"/>
            </a:pPr>
            <a:r>
              <a:rPr lang="en-US" kern="0" dirty="0">
                <a:solidFill>
                  <a:prstClr val="black"/>
                </a:solidFill>
                <a:latin typeface="Calibri"/>
                <a:ea typeface="Georgia" panose="02040502050405020303" pitchFamily="18" charset="0"/>
              </a:rPr>
              <a:t>Support Councils in helping Units deliver programs as written.</a:t>
            </a:r>
            <a:endParaRPr lang="en-US" b="1" kern="0" dirty="0">
              <a:solidFill>
                <a:prstClr val="black"/>
              </a:solidFill>
              <a:latin typeface="Calibri"/>
              <a:ea typeface="Georgia" panose="02040502050405020303" pitchFamily="18" charset="0"/>
            </a:endParaRPr>
          </a:p>
          <a:p>
            <a:pPr marL="742950" lvl="1" indent="-285750">
              <a:spcBef>
                <a:spcPts val="600"/>
              </a:spcBef>
              <a:spcAft>
                <a:spcPts val="800"/>
              </a:spcAft>
              <a:buFont typeface="Courier New" panose="02070309020205020404" pitchFamily="49" charset="0"/>
              <a:buChar char="o"/>
            </a:pPr>
            <a:r>
              <a:rPr lang="en-US" kern="0" dirty="0">
                <a:solidFill>
                  <a:prstClr val="black"/>
                </a:solidFill>
                <a:latin typeface="Calibri"/>
                <a:ea typeface="Georgia" panose="02040502050405020303" pitchFamily="18" charset="0"/>
              </a:rPr>
              <a:t>Simplify manuals, literature, and resources to make it easier to deliver Scouting programs.</a:t>
            </a:r>
          </a:p>
          <a:p>
            <a:pPr marL="742950" lvl="1" indent="-285750">
              <a:spcBef>
                <a:spcPts val="600"/>
              </a:spcBef>
              <a:spcAft>
                <a:spcPts val="800"/>
              </a:spcAft>
              <a:buFont typeface="Courier New" panose="02070309020205020404" pitchFamily="49" charset="0"/>
              <a:buChar char="o"/>
            </a:pPr>
            <a:r>
              <a:rPr lang="en-US" kern="0" dirty="0">
                <a:solidFill>
                  <a:prstClr val="black"/>
                </a:solidFill>
                <a:latin typeface="Calibri"/>
                <a:ea typeface="Georgia" panose="02040502050405020303" pitchFamily="18" charset="0"/>
              </a:rPr>
              <a:t>Continued focus on diversity, equity and inclusion and creating a welcoming environment for diverse members.</a:t>
            </a:r>
          </a:p>
          <a:p>
            <a:pPr marL="742950" lvl="1" indent="-285750">
              <a:spcBef>
                <a:spcPts val="600"/>
              </a:spcBef>
              <a:spcAft>
                <a:spcPts val="800"/>
              </a:spcAft>
              <a:buFont typeface="Courier New" panose="02070309020205020404" pitchFamily="49" charset="0"/>
              <a:buChar char="o"/>
            </a:pPr>
            <a:r>
              <a:rPr lang="en-US" kern="0" dirty="0">
                <a:solidFill>
                  <a:prstClr val="black"/>
                </a:solidFill>
                <a:latin typeface="Calibri"/>
                <a:ea typeface="Georgia" panose="02040502050405020303" pitchFamily="18" charset="0"/>
              </a:rPr>
              <a:t>Focus on additional program models that provide program in new delivery models.</a:t>
            </a:r>
            <a:endParaRPr lang="en-US" b="1" kern="0" dirty="0">
              <a:solidFill>
                <a:prstClr val="black"/>
              </a:solidFill>
              <a:latin typeface="Calibri"/>
              <a:ea typeface="Georgia" panose="02040502050405020303" pitchFamily="18" charset="0"/>
            </a:endParaRPr>
          </a:p>
          <a:p>
            <a:pPr marL="342900" indent="-342900">
              <a:spcBef>
                <a:spcPts val="600"/>
              </a:spcBef>
              <a:spcAft>
                <a:spcPts val="800"/>
              </a:spcAft>
              <a:buFont typeface="Symbol" panose="05050102010706020507" pitchFamily="18" charset="2"/>
              <a:buChar char=""/>
            </a:pPr>
            <a:r>
              <a:rPr lang="en-US" b="1" kern="0" dirty="0">
                <a:solidFill>
                  <a:prstClr val="black"/>
                </a:solidFill>
                <a:latin typeface="Calibri"/>
                <a:ea typeface="Georgia" panose="02040502050405020303" pitchFamily="18" charset="0"/>
              </a:rPr>
              <a:t>Culture of Safety</a:t>
            </a:r>
          </a:p>
          <a:p>
            <a:pPr marL="742950" lvl="1" indent="-285750">
              <a:spcBef>
                <a:spcPts val="600"/>
              </a:spcBef>
              <a:spcAft>
                <a:spcPts val="800"/>
              </a:spcAft>
              <a:buFont typeface="Courier New" panose="02070309020205020404" pitchFamily="49" charset="0"/>
              <a:buChar char="o"/>
            </a:pPr>
            <a:r>
              <a:rPr lang="en-US" kern="0" dirty="0">
                <a:solidFill>
                  <a:prstClr val="black"/>
                </a:solidFill>
                <a:latin typeface="Calibri"/>
                <a:ea typeface="Georgia" panose="02040502050405020303" pitchFamily="18" charset="0"/>
              </a:rPr>
              <a:t>Promote delivery of all programs as written to improve safety at all levels.</a:t>
            </a:r>
            <a:endParaRPr lang="en-US" b="1" kern="0" dirty="0">
              <a:solidFill>
                <a:prstClr val="black"/>
              </a:solidFill>
              <a:latin typeface="Calibri"/>
              <a:ea typeface="Georgia" panose="02040502050405020303" pitchFamily="18" charset="0"/>
            </a:endParaRPr>
          </a:p>
          <a:p>
            <a:pPr marL="742950" lvl="1" indent="-285750">
              <a:spcBef>
                <a:spcPts val="600"/>
              </a:spcBef>
              <a:spcAft>
                <a:spcPts val="800"/>
              </a:spcAft>
              <a:buFont typeface="Courier New" panose="02070309020205020404" pitchFamily="49" charset="0"/>
              <a:buChar char="o"/>
            </a:pPr>
            <a:r>
              <a:rPr lang="en-US" kern="0" dirty="0">
                <a:solidFill>
                  <a:prstClr val="black"/>
                </a:solidFill>
                <a:latin typeface="Calibri"/>
                <a:ea typeface="Georgia" panose="02040502050405020303" pitchFamily="18" charset="0"/>
              </a:rPr>
              <a:t>Emphasize BSA safety initiatives and industry safety standards.</a:t>
            </a:r>
            <a:endParaRPr lang="en-US" b="1" kern="0" dirty="0">
              <a:solidFill>
                <a:prstClr val="black"/>
              </a:solidFill>
              <a:latin typeface="Calibri"/>
              <a:ea typeface="Georgia" panose="02040502050405020303" pitchFamily="18" charset="0"/>
            </a:endParaRPr>
          </a:p>
          <a:p>
            <a:pPr marL="342900" indent="-342900">
              <a:spcBef>
                <a:spcPts val="600"/>
              </a:spcBef>
              <a:spcAft>
                <a:spcPts val="800"/>
              </a:spcAft>
              <a:buFont typeface="Symbol" panose="05050102010706020507" pitchFamily="18" charset="2"/>
              <a:buChar char=""/>
            </a:pPr>
            <a:r>
              <a:rPr lang="en-US" b="1" kern="0" dirty="0">
                <a:solidFill>
                  <a:prstClr val="black"/>
                </a:solidFill>
                <a:latin typeface="Calibri"/>
                <a:ea typeface="Georgia" panose="02040502050405020303" pitchFamily="18" charset="0"/>
              </a:rPr>
              <a:t>Revitalize BSA Brand</a:t>
            </a:r>
          </a:p>
          <a:p>
            <a:pPr marL="742950" lvl="1" indent="-285750">
              <a:spcBef>
                <a:spcPts val="600"/>
              </a:spcBef>
              <a:spcAft>
                <a:spcPts val="800"/>
              </a:spcAft>
              <a:buFont typeface="Courier New" panose="02070309020205020404" pitchFamily="49" charset="0"/>
              <a:buChar char="o"/>
            </a:pPr>
            <a:r>
              <a:rPr lang="en-US" kern="0" dirty="0">
                <a:solidFill>
                  <a:prstClr val="black"/>
                </a:solidFill>
                <a:latin typeface="Calibri"/>
                <a:ea typeface="Georgia" panose="02040502050405020303" pitchFamily="18" charset="0"/>
              </a:rPr>
              <a:t>As part of Membership Growth, work to eliminate barriers to growth and retention.</a:t>
            </a:r>
            <a:endParaRPr lang="en-US" b="1" kern="0" dirty="0">
              <a:solidFill>
                <a:prstClr val="black"/>
              </a:solidFill>
              <a:latin typeface="Calibri"/>
              <a:ea typeface="Georgia" panose="02040502050405020303" pitchFamily="18" charset="0"/>
            </a:endParaRPr>
          </a:p>
          <a:p>
            <a:endParaRPr lang="en-US" sz="2000" b="1" dirty="0">
              <a:solidFill>
                <a:prstClr val="black"/>
              </a:solidFill>
              <a:latin typeface="Calibri"/>
            </a:endParaRPr>
          </a:p>
          <a:p>
            <a:endParaRPr lang="en-US" sz="2000" b="1" dirty="0">
              <a:solidFill>
                <a:prstClr val="black"/>
              </a:solidFill>
              <a:latin typeface="Calibri"/>
              <a:cs typeface="Arial" panose="020B0604020202020204" pitchFamily="34" charset="0"/>
            </a:endParaRPr>
          </a:p>
          <a:p>
            <a:endParaRPr lang="en-US" sz="2000" b="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000371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72" y="11628"/>
            <a:ext cx="12073128" cy="6883121"/>
          </a:xfrm>
          <a:prstGeom prst="rect">
            <a:avLst/>
          </a:prstGeom>
        </p:spPr>
      </p:pic>
      <p:sp>
        <p:nvSpPr>
          <p:cNvPr id="2" name="Title 1"/>
          <p:cNvSpPr>
            <a:spLocks noGrp="1"/>
          </p:cNvSpPr>
          <p:nvPr>
            <p:ph type="ctrTitle"/>
          </p:nvPr>
        </p:nvSpPr>
        <p:spPr>
          <a:xfrm>
            <a:off x="1902244" y="123188"/>
            <a:ext cx="8409746" cy="642970"/>
          </a:xfrm>
        </p:spPr>
        <p:txBody>
          <a:bodyPr>
            <a:normAutofit/>
          </a:bodyPr>
          <a:lstStyle/>
          <a:p>
            <a:pPr algn="l"/>
            <a:r>
              <a:rPr lang="en-US" sz="2800" dirty="0">
                <a:solidFill>
                  <a:srgbClr val="1FC77F"/>
                </a:solidFill>
                <a:latin typeface="Arial Black"/>
                <a:cs typeface="Arial Black"/>
              </a:rPr>
              <a:t>Safety Moment Ideas &amp; Tips</a:t>
            </a:r>
            <a:r>
              <a:rPr lang="en-US" sz="1200" dirty="0">
                <a:solidFill>
                  <a:srgbClr val="1FC77F"/>
                </a:solidFill>
                <a:latin typeface="Arial Black"/>
                <a:cs typeface="Arial Black"/>
              </a:rPr>
              <a:t> continued</a:t>
            </a:r>
            <a:endParaRPr lang="en-US" sz="28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747957" y="771137"/>
            <a:ext cx="8757859" cy="7140416"/>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Make Your Safety Moment Useful &amp; Personal…</a:t>
            </a:r>
          </a:p>
          <a:p>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Your Explorers &amp; participating organization personnel are an excellent source for topic ideas. Seek suggestions and encourage them to share their own health and safety experiences, or share your own</a:t>
            </a:r>
          </a:p>
          <a:p>
            <a:pPr marL="628650" lvl="1" indent="-171450">
              <a:buFont typeface="Courier New" panose="02070309020205020404" pitchFamily="49" charset="0"/>
              <a:buChar char="o"/>
            </a:pPr>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Personal Explorer or Advisor stories have a particularly strong impact. They often show vulnerability, and vulnerability is linked improved post safety. They’re also a great way to encourage communication and post team building. This is an important part of creating a strong post culture, because safety is a team effort</a:t>
            </a:r>
          </a:p>
          <a:p>
            <a:pPr marL="628650" lvl="1" indent="-171450">
              <a:buFont typeface="Courier New" panose="02070309020205020404" pitchFamily="49" charset="0"/>
              <a:buChar char="o"/>
            </a:pPr>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But certainly don’t shy away from general safety moment ideas. For guidance, look to the weather or upcoming holidays. Winter brings icy surfaces: bring awareness to preventing slip and falls. Summertime is pool time, so address the hazard of drowning and encourage pool safety. If you’re searching for a safety moment of the day, think through the particular risks the participating organization’s workplace environment poses every day</a:t>
            </a:r>
          </a:p>
          <a:p>
            <a:pPr marL="628650" lvl="1" indent="-171450">
              <a:buFont typeface="Courier New" panose="02070309020205020404" pitchFamily="49" charset="0"/>
              <a:buChar char="o"/>
            </a:pPr>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What is most important when choosing a topic is that it be relevant to your Explorers and their needs, and useful</a:t>
            </a:r>
          </a:p>
          <a:p>
            <a:endParaRPr lang="en-US" sz="1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FFFF00"/>
              </a:solidFill>
              <a:latin typeface="Arial Black" panose="020B0A04020102020204" pitchFamily="34" charset="0"/>
              <a:cs typeface="Arial" panose="020B0604020202020204" pitchFamily="34" charset="0"/>
            </a:endParaRPr>
          </a:p>
          <a:p>
            <a:endPar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58252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37029"/>
            <a:ext cx="12192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p:txBody>
          <a:bodyPr/>
          <a:lstStyle/>
          <a:p>
            <a:fld id="{FC57C27A-EE4A-4978-8E95-10CC52D1657A}" type="slidenum">
              <a:rPr lang="en-US">
                <a:solidFill>
                  <a:prstClr val="black">
                    <a:tint val="75000"/>
                  </a:prstClr>
                </a:solidFill>
                <a:latin typeface="Calibri"/>
              </a:rPr>
              <a:pPr/>
              <a:t>40</a:t>
            </a:fld>
            <a:endParaRPr lang="en-US" dirty="0">
              <a:solidFill>
                <a:prstClr val="black">
                  <a:tint val="75000"/>
                </a:prstClr>
              </a:solidFill>
              <a:latin typeface="Calibri"/>
            </a:endParaRPr>
          </a:p>
        </p:txBody>
      </p:sp>
      <p:sp>
        <p:nvSpPr>
          <p:cNvPr id="6" name="TextBox 5">
            <a:extLst>
              <a:ext uri="{FF2B5EF4-FFF2-40B4-BE49-F238E27FC236}">
                <a16:creationId xmlns:a16="http://schemas.microsoft.com/office/drawing/2014/main" id="{8EB6C6D5-56DF-49B0-9149-5868E8DC4C28}"/>
              </a:ext>
            </a:extLst>
          </p:cNvPr>
          <p:cNvSpPr txBox="1"/>
          <p:nvPr/>
        </p:nvSpPr>
        <p:spPr>
          <a:xfrm>
            <a:off x="1745898" y="386486"/>
            <a:ext cx="8922102" cy="1138773"/>
          </a:xfrm>
          <a:prstGeom prst="rect">
            <a:avLst/>
          </a:prstGeom>
          <a:noFill/>
        </p:spPr>
        <p:txBody>
          <a:bodyPr wrap="square" rtlCol="0">
            <a:spAutoFit/>
          </a:bodyPr>
          <a:lstStyle/>
          <a:p>
            <a:pPr algn="ctr"/>
            <a:r>
              <a:rPr lang="en-US" sz="3200" b="1" i="1" dirty="0">
                <a:solidFill>
                  <a:srgbClr val="000099"/>
                </a:solidFill>
                <a:latin typeface="Calibri"/>
                <a:ea typeface="Times New Roman" panose="02020603050405020304" pitchFamily="18" charset="0"/>
              </a:rPr>
              <a:t>Prioritization Process for Working With Scouting U </a:t>
            </a:r>
            <a:endParaRPr lang="en-US" sz="3200" b="1" i="1" dirty="0">
              <a:solidFill>
                <a:srgbClr val="000099"/>
              </a:solidFill>
              <a:latin typeface="Calibri"/>
              <a:cs typeface="Arial" pitchFamily="34" charset="0"/>
            </a:endParaRPr>
          </a:p>
          <a:p>
            <a:pPr algn="ctr"/>
            <a:endParaRPr lang="en-US" sz="3600" b="1" i="1" dirty="0">
              <a:solidFill>
                <a:srgbClr val="000099"/>
              </a:solidFill>
              <a:latin typeface="Calibri"/>
              <a:cs typeface="Arial" pitchFamily="34" charset="0"/>
            </a:endParaRPr>
          </a:p>
        </p:txBody>
      </p:sp>
      <p:sp>
        <p:nvSpPr>
          <p:cNvPr id="8" name="TextBox 7">
            <a:extLst>
              <a:ext uri="{FF2B5EF4-FFF2-40B4-BE49-F238E27FC236}">
                <a16:creationId xmlns:a16="http://schemas.microsoft.com/office/drawing/2014/main" id="{A24A7329-EEB0-4ED9-A125-60E0E94E5F4C}"/>
              </a:ext>
            </a:extLst>
          </p:cNvPr>
          <p:cNvSpPr txBox="1"/>
          <p:nvPr/>
        </p:nvSpPr>
        <p:spPr>
          <a:xfrm>
            <a:off x="1937167" y="649399"/>
            <a:ext cx="8397723" cy="6186309"/>
          </a:xfrm>
          <a:prstGeom prst="rect">
            <a:avLst/>
          </a:prstGeom>
          <a:noFill/>
        </p:spPr>
        <p:txBody>
          <a:bodyPr wrap="square" rtlCol="0">
            <a:spAutoFit/>
          </a:bodyPr>
          <a:lstStyle/>
          <a:p>
            <a:pPr marL="228600" indent="-228600"/>
            <a:r>
              <a:rPr lang="en-US" sz="2400" dirty="0">
                <a:solidFill>
                  <a:prstClr val="black"/>
                </a:solidFill>
                <a:latin typeface="Calibri" panose="020F0502020204030204" pitchFamily="34" charset="0"/>
                <a:ea typeface="Calibri" panose="020F0502020204030204" pitchFamily="34" charset="0"/>
              </a:rPr>
              <a:t> </a:t>
            </a:r>
          </a:p>
          <a:p>
            <a:pPr marL="342900" indent="-342900">
              <a:buFont typeface="Arial" panose="020B0604020202020204" pitchFamily="34" charset="0"/>
              <a:buChar char="•"/>
            </a:pPr>
            <a:r>
              <a:rPr lang="en-US" sz="2400" b="1" dirty="0">
                <a:solidFill>
                  <a:prstClr val="black"/>
                </a:solidFill>
                <a:latin typeface="Calibri" panose="020F0502020204030204" pitchFamily="34" charset="0"/>
                <a:ea typeface="Times New Roman" panose="02020603050405020304" pitchFamily="18" charset="0"/>
              </a:rPr>
              <a:t>Prioritization parameters</a:t>
            </a:r>
            <a:endParaRPr lang="en-US" sz="2400" b="1" dirty="0">
              <a:solidFill>
                <a:prstClr val="black"/>
              </a:solidFill>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en-US" sz="2400" b="1" dirty="0">
                <a:solidFill>
                  <a:prstClr val="black"/>
                </a:solidFill>
                <a:latin typeface="Calibri" panose="020F0502020204030204" pitchFamily="34" charset="0"/>
                <a:ea typeface="Times New Roman" panose="02020603050405020304" pitchFamily="18" charset="0"/>
              </a:rPr>
              <a:t>Major Changes in Program that need to be reflected in training</a:t>
            </a:r>
            <a:endParaRPr lang="en-US" sz="2400" b="1" dirty="0">
              <a:solidFill>
                <a:prstClr val="black"/>
              </a:solidFill>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en-US" sz="2400" b="1" dirty="0">
                <a:solidFill>
                  <a:prstClr val="black"/>
                </a:solidFill>
                <a:latin typeface="Calibri" panose="020F0502020204030204" pitchFamily="34" charset="0"/>
                <a:ea typeface="Times New Roman" panose="02020603050405020304" pitchFamily="18" charset="0"/>
              </a:rPr>
              <a:t>Safety Changes that need to be reflected in training </a:t>
            </a:r>
            <a:endParaRPr lang="en-US" sz="2400" b="1" dirty="0">
              <a:solidFill>
                <a:prstClr val="black"/>
              </a:solidFill>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en-US" sz="2400" b="1" dirty="0">
                <a:solidFill>
                  <a:prstClr val="black"/>
                </a:solidFill>
                <a:latin typeface="Calibri" panose="020F0502020204030204" pitchFamily="34" charset="0"/>
                <a:ea typeface="Times New Roman" panose="02020603050405020304" pitchFamily="18" charset="0"/>
              </a:rPr>
              <a:t>Diversity aspects that need to be reflected in training</a:t>
            </a:r>
            <a:endParaRPr lang="en-US" sz="2400" b="1" dirty="0">
              <a:solidFill>
                <a:prstClr val="black"/>
              </a:solidFill>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en-US" sz="2400" b="1" dirty="0">
                <a:solidFill>
                  <a:prstClr val="black"/>
                </a:solidFill>
                <a:latin typeface="Calibri" panose="020F0502020204030204" pitchFamily="34" charset="0"/>
                <a:ea typeface="Times New Roman" panose="02020603050405020304" pitchFamily="18" charset="0"/>
              </a:rPr>
              <a:t>Training that needs to be moved to new technology platforms</a:t>
            </a:r>
            <a:endParaRPr lang="en-US" sz="2400" b="1" dirty="0">
              <a:solidFill>
                <a:prstClr val="black"/>
              </a:solidFill>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en-US" sz="2400" b="1" dirty="0">
                <a:solidFill>
                  <a:prstClr val="black"/>
                </a:solidFill>
                <a:latin typeface="Calibri" panose="020F0502020204030204" pitchFamily="34" charset="0"/>
                <a:ea typeface="Times New Roman" panose="02020603050405020304" pitchFamily="18" charset="0"/>
              </a:rPr>
              <a:t>Number of participants impacted</a:t>
            </a:r>
            <a:endParaRPr lang="en-US" sz="2400" b="1" dirty="0">
              <a:solidFill>
                <a:prstClr val="black"/>
              </a:solidFill>
              <a:latin typeface="Calibri" panose="020F0502020204030204" pitchFamily="34" charset="0"/>
              <a:ea typeface="Calibri" panose="020F0502020204030204" pitchFamily="34" charset="0"/>
            </a:endParaRPr>
          </a:p>
          <a:p>
            <a:pPr marL="228600"/>
            <a:r>
              <a:rPr lang="en-US" sz="2400" b="1" dirty="0">
                <a:solidFill>
                  <a:prstClr val="black"/>
                </a:solidFill>
                <a:latin typeface="Calibri" panose="020F0502020204030204" pitchFamily="34" charset="0"/>
                <a:ea typeface="Calibri" panose="020F0502020204030204" pitchFamily="34" charset="0"/>
              </a:rPr>
              <a:t> </a:t>
            </a:r>
          </a:p>
          <a:p>
            <a:pPr marL="342900" indent="-342900">
              <a:buFont typeface="Arial" panose="020B0604020202020204" pitchFamily="34" charset="0"/>
              <a:buChar char="•"/>
            </a:pPr>
            <a:r>
              <a:rPr lang="en-US" sz="2400" b="1" dirty="0">
                <a:solidFill>
                  <a:prstClr val="black"/>
                </a:solidFill>
                <a:latin typeface="Calibri" panose="020F0502020204030204" pitchFamily="34" charset="0"/>
                <a:ea typeface="Times New Roman" panose="02020603050405020304" pitchFamily="18" charset="0"/>
              </a:rPr>
              <a:t>Process</a:t>
            </a:r>
            <a:endParaRPr lang="en-US" sz="2400" b="1" dirty="0">
              <a:solidFill>
                <a:prstClr val="black"/>
              </a:solidFill>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en-US" sz="2400" b="1" dirty="0">
                <a:solidFill>
                  <a:prstClr val="black"/>
                </a:solidFill>
                <a:latin typeface="Calibri" panose="020F0502020204030204" pitchFamily="34" charset="0"/>
                <a:ea typeface="Times New Roman" panose="02020603050405020304" pitchFamily="18" charset="0"/>
              </a:rPr>
              <a:t>Recommendations from Subcommittees by Sept 12</a:t>
            </a:r>
            <a:r>
              <a:rPr lang="en-US" sz="2400" b="1" baseline="30000" dirty="0">
                <a:solidFill>
                  <a:prstClr val="black"/>
                </a:solidFill>
                <a:latin typeface="Calibri" panose="020F0502020204030204" pitchFamily="34" charset="0"/>
                <a:ea typeface="Times New Roman" panose="02020603050405020304" pitchFamily="18" charset="0"/>
              </a:rPr>
              <a:t>th</a:t>
            </a:r>
            <a:r>
              <a:rPr lang="en-US" sz="2400" b="1" dirty="0">
                <a:solidFill>
                  <a:prstClr val="black"/>
                </a:solidFill>
                <a:latin typeface="Calibri" panose="020F0502020204030204" pitchFamily="34" charset="0"/>
                <a:ea typeface="Times New Roman" panose="02020603050405020304" pitchFamily="18" charset="0"/>
              </a:rPr>
              <a:t> to Pat including fit with prioritization parameters </a:t>
            </a:r>
            <a:endParaRPr lang="en-US" sz="2400" b="1" dirty="0">
              <a:solidFill>
                <a:prstClr val="black"/>
              </a:solidFill>
              <a:latin typeface="Calibri" panose="020F0502020204030204" pitchFamily="34" charset="0"/>
              <a:ea typeface="Calibri" panose="020F0502020204030204" pitchFamily="34" charset="0"/>
            </a:endParaRPr>
          </a:p>
          <a:p>
            <a:pPr marL="800100" lvl="1" indent="-342900">
              <a:buFont typeface="Arial" panose="020B0604020202020204" pitchFamily="34" charset="0"/>
              <a:buChar char="•"/>
            </a:pPr>
            <a:r>
              <a:rPr lang="en-US" sz="2400" b="1" dirty="0">
                <a:solidFill>
                  <a:prstClr val="black"/>
                </a:solidFill>
                <a:latin typeface="Calibri" panose="020F0502020204030204" pitchFamily="34" charset="0"/>
                <a:ea typeface="Times New Roman" panose="02020603050405020304" pitchFamily="18" charset="0"/>
              </a:rPr>
              <a:t>Will select Top 10 and Second 10 to be sent to Scouting U</a:t>
            </a:r>
            <a:endParaRPr lang="en-US" sz="2400" b="1" dirty="0">
              <a:solidFill>
                <a:prstClr val="black"/>
              </a:solidFill>
              <a:latin typeface="Calibri" panose="020F0502020204030204" pitchFamily="34" charset="0"/>
              <a:ea typeface="Calibri" panose="020F0502020204030204" pitchFamily="34" charset="0"/>
            </a:endParaRPr>
          </a:p>
          <a:p>
            <a:endParaRPr lang="en-US" sz="2000" b="1" dirty="0">
              <a:solidFill>
                <a:prstClr val="black"/>
              </a:solidFill>
              <a:latin typeface="Calibri"/>
            </a:endParaRPr>
          </a:p>
          <a:p>
            <a:endParaRPr lang="en-US" sz="2000" b="1" dirty="0">
              <a:solidFill>
                <a:prstClr val="black"/>
              </a:solidFill>
              <a:latin typeface="Calibri"/>
              <a:cs typeface="Arial" panose="020B0604020202020204" pitchFamily="34" charset="0"/>
            </a:endParaRPr>
          </a:p>
          <a:p>
            <a:endParaRPr lang="en-US" sz="2000" b="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2629401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37029"/>
            <a:ext cx="1225296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p:txBody>
          <a:bodyPr/>
          <a:lstStyle/>
          <a:p>
            <a:fld id="{FC57C27A-EE4A-4978-8E95-10CC52D1657A}" type="slidenum">
              <a:rPr lang="en-US">
                <a:solidFill>
                  <a:prstClr val="black">
                    <a:tint val="75000"/>
                  </a:prstClr>
                </a:solidFill>
                <a:latin typeface="Calibri"/>
              </a:rPr>
              <a:pPr/>
              <a:t>41</a:t>
            </a:fld>
            <a:endParaRPr lang="en-US" dirty="0">
              <a:solidFill>
                <a:prstClr val="black">
                  <a:tint val="75000"/>
                </a:prstClr>
              </a:solidFill>
              <a:latin typeface="Calibri"/>
            </a:endParaRPr>
          </a:p>
        </p:txBody>
      </p:sp>
      <p:sp>
        <p:nvSpPr>
          <p:cNvPr id="6" name="TextBox 5">
            <a:extLst>
              <a:ext uri="{FF2B5EF4-FFF2-40B4-BE49-F238E27FC236}">
                <a16:creationId xmlns:a16="http://schemas.microsoft.com/office/drawing/2014/main" id="{8EB6C6D5-56DF-49B0-9149-5868E8DC4C28}"/>
              </a:ext>
            </a:extLst>
          </p:cNvPr>
          <p:cNvSpPr txBox="1"/>
          <p:nvPr/>
        </p:nvSpPr>
        <p:spPr>
          <a:xfrm>
            <a:off x="1745898" y="386486"/>
            <a:ext cx="8922102" cy="1138773"/>
          </a:xfrm>
          <a:prstGeom prst="rect">
            <a:avLst/>
          </a:prstGeom>
          <a:noFill/>
        </p:spPr>
        <p:txBody>
          <a:bodyPr wrap="square" rtlCol="0">
            <a:spAutoFit/>
          </a:bodyPr>
          <a:lstStyle/>
          <a:p>
            <a:pPr algn="ctr"/>
            <a:r>
              <a:rPr lang="en-US" sz="3200" b="1" i="1" dirty="0">
                <a:solidFill>
                  <a:srgbClr val="000099"/>
                </a:solidFill>
                <a:latin typeface="Calibri"/>
                <a:ea typeface="Times New Roman" panose="02020603050405020304" pitchFamily="18" charset="0"/>
              </a:rPr>
              <a:t>Prioritization Process for Working With Scouting U </a:t>
            </a:r>
            <a:endParaRPr lang="en-US" sz="3200" b="1" i="1" dirty="0">
              <a:solidFill>
                <a:srgbClr val="000099"/>
              </a:solidFill>
              <a:latin typeface="Calibri"/>
              <a:cs typeface="Arial" pitchFamily="34" charset="0"/>
            </a:endParaRPr>
          </a:p>
          <a:p>
            <a:pPr algn="ctr"/>
            <a:endParaRPr lang="en-US" sz="3600" b="1" i="1" dirty="0">
              <a:solidFill>
                <a:srgbClr val="000099"/>
              </a:solidFill>
              <a:latin typeface="Calibri"/>
              <a:cs typeface="Arial" pitchFamily="34" charset="0"/>
            </a:endParaRPr>
          </a:p>
        </p:txBody>
      </p:sp>
      <p:sp>
        <p:nvSpPr>
          <p:cNvPr id="8" name="TextBox 7">
            <a:extLst>
              <a:ext uri="{FF2B5EF4-FFF2-40B4-BE49-F238E27FC236}">
                <a16:creationId xmlns:a16="http://schemas.microsoft.com/office/drawing/2014/main" id="{A24A7329-EEB0-4ED9-A125-60E0E94E5F4C}"/>
              </a:ext>
            </a:extLst>
          </p:cNvPr>
          <p:cNvSpPr txBox="1"/>
          <p:nvPr/>
        </p:nvSpPr>
        <p:spPr>
          <a:xfrm>
            <a:off x="1937167" y="649399"/>
            <a:ext cx="8397723" cy="5970865"/>
          </a:xfrm>
          <a:prstGeom prst="rect">
            <a:avLst/>
          </a:prstGeom>
          <a:noFill/>
        </p:spPr>
        <p:txBody>
          <a:bodyPr wrap="square" rtlCol="0">
            <a:spAutoFit/>
          </a:bodyPr>
          <a:lstStyle/>
          <a:p>
            <a:pPr marL="228600" indent="-228600"/>
            <a:r>
              <a:rPr lang="en-US" sz="2400" dirty="0">
                <a:solidFill>
                  <a:prstClr val="black"/>
                </a:solidFill>
                <a:latin typeface="Calibri" panose="020F0502020204030204" pitchFamily="34" charset="0"/>
                <a:ea typeface="Calibri" panose="020F0502020204030204" pitchFamily="34" charset="0"/>
              </a:rPr>
              <a:t> </a:t>
            </a:r>
          </a:p>
          <a:p>
            <a:r>
              <a:rPr lang="en-US" sz="2000" b="1" dirty="0">
                <a:solidFill>
                  <a:prstClr val="black"/>
                </a:solidFill>
                <a:latin typeface="Arial" panose="020B0604020202020204" pitchFamily="34" charset="0"/>
                <a:ea typeface="Times New Roman" panose="02020603050405020304" pitchFamily="18" charset="0"/>
                <a:cs typeface="Arial" panose="020B0604020202020204" pitchFamily="34" charset="0"/>
              </a:rPr>
              <a:t>On 24 Oct 2023, Pat Noack send the following, “</a:t>
            </a:r>
            <a:r>
              <a:rPr lang="en-US" sz="2000" b="1" u="sng" dirty="0">
                <a:solidFill>
                  <a:prstClr val="black"/>
                </a:solidFill>
                <a:latin typeface="Arial" panose="020B0604020202020204" pitchFamily="34" charset="0"/>
                <a:cs typeface="Arial" panose="020B0604020202020204" pitchFamily="34" charset="0"/>
              </a:rPr>
              <a:t>PDC Training Priorities</a:t>
            </a:r>
            <a:r>
              <a:rPr lang="en-US" sz="2000" b="1" dirty="0">
                <a:solidFill>
                  <a:prstClr val="black"/>
                </a:solidFill>
                <a:latin typeface="Arial" panose="020B0604020202020204" pitchFamily="34" charset="0"/>
                <a:cs typeface="Arial" panose="020B0604020202020204" pitchFamily="34" charset="0"/>
              </a:rPr>
              <a:t> – We’ve continued to work with Scouting U on how to build a stronger relationship with them.  As part of that, we agreed to provide them with our PDC priorities.  I thank everyone for the input into how your Subcommittee’s needs fit the prioritization parameters we established and sent to you (see attached).  Shane, Andrea and I looked at your input and established a three tier system of PDC priorities to share with Scouting U.  Andrea and I were able to meet last week with Tom Giugni, Chair of Scouting U Committee, and Wendy Kurten, Staff Advisor to Scouting U, to describe our results and to get their input as well.  We left that meeting with agreement from them on the priorities (see next slide) and with a plan for moving forward with the First Tier priorities.”</a:t>
            </a:r>
          </a:p>
          <a:p>
            <a:r>
              <a:rPr lang="en-US" sz="1400" b="1" dirty="0">
                <a:solidFill>
                  <a:prstClr val="black"/>
                </a:solidFill>
                <a:latin typeface="Arial" panose="020B0604020202020204" pitchFamily="34" charset="0"/>
                <a:cs typeface="Arial" panose="020B0604020202020204" pitchFamily="34" charset="0"/>
              </a:rPr>
              <a:t> </a:t>
            </a:r>
          </a:p>
          <a:p>
            <a:endParaRPr lang="en-US" sz="2400" b="1" dirty="0">
              <a:solidFill>
                <a:prstClr val="black"/>
              </a:solidFill>
              <a:latin typeface="Calibri" panose="020F0502020204030204" pitchFamily="34" charset="0"/>
              <a:ea typeface="Calibri" panose="020F0502020204030204" pitchFamily="34" charset="0"/>
            </a:endParaRPr>
          </a:p>
          <a:p>
            <a:endParaRPr lang="en-US" sz="2000" b="1" dirty="0">
              <a:solidFill>
                <a:prstClr val="black"/>
              </a:solidFill>
              <a:latin typeface="Calibri"/>
            </a:endParaRPr>
          </a:p>
          <a:p>
            <a:endParaRPr lang="en-US" sz="2000" b="1" dirty="0">
              <a:solidFill>
                <a:prstClr val="black"/>
              </a:solidFill>
              <a:latin typeface="Calibri"/>
              <a:cs typeface="Arial" panose="020B0604020202020204" pitchFamily="34" charset="0"/>
            </a:endParaRPr>
          </a:p>
          <a:p>
            <a:endParaRPr lang="en-US" sz="2000" b="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865141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37029"/>
            <a:ext cx="12192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p:txBody>
          <a:bodyPr/>
          <a:lstStyle/>
          <a:p>
            <a:fld id="{FC57C27A-EE4A-4978-8E95-10CC52D1657A}" type="slidenum">
              <a:rPr lang="en-US">
                <a:solidFill>
                  <a:prstClr val="black">
                    <a:tint val="75000"/>
                  </a:prstClr>
                </a:solidFill>
                <a:latin typeface="Calibri"/>
              </a:rPr>
              <a:pPr/>
              <a:t>42</a:t>
            </a:fld>
            <a:endParaRPr lang="en-US" dirty="0">
              <a:solidFill>
                <a:prstClr val="black">
                  <a:tint val="75000"/>
                </a:prstClr>
              </a:solidFill>
              <a:latin typeface="Calibri"/>
            </a:endParaRPr>
          </a:p>
        </p:txBody>
      </p:sp>
      <p:sp>
        <p:nvSpPr>
          <p:cNvPr id="6" name="TextBox 5">
            <a:extLst>
              <a:ext uri="{FF2B5EF4-FFF2-40B4-BE49-F238E27FC236}">
                <a16:creationId xmlns:a16="http://schemas.microsoft.com/office/drawing/2014/main" id="{8EB6C6D5-56DF-49B0-9149-5868E8DC4C28}"/>
              </a:ext>
            </a:extLst>
          </p:cNvPr>
          <p:cNvSpPr txBox="1"/>
          <p:nvPr/>
        </p:nvSpPr>
        <p:spPr>
          <a:xfrm>
            <a:off x="1745898" y="386486"/>
            <a:ext cx="8922102" cy="1138773"/>
          </a:xfrm>
          <a:prstGeom prst="rect">
            <a:avLst/>
          </a:prstGeom>
          <a:noFill/>
        </p:spPr>
        <p:txBody>
          <a:bodyPr wrap="square" rtlCol="0">
            <a:spAutoFit/>
          </a:bodyPr>
          <a:lstStyle/>
          <a:p>
            <a:pPr algn="ctr"/>
            <a:r>
              <a:rPr lang="en-US" sz="3200" b="1" i="1" dirty="0">
                <a:solidFill>
                  <a:srgbClr val="000099"/>
                </a:solidFill>
                <a:latin typeface="Calibri"/>
                <a:ea typeface="Times New Roman" panose="02020603050405020304" pitchFamily="18" charset="0"/>
              </a:rPr>
              <a:t>Prioritization Process for Working With Scouting U </a:t>
            </a:r>
            <a:endParaRPr lang="en-US" sz="3200" b="1" i="1" dirty="0">
              <a:solidFill>
                <a:srgbClr val="000099"/>
              </a:solidFill>
              <a:latin typeface="Calibri"/>
              <a:cs typeface="Arial" pitchFamily="34" charset="0"/>
            </a:endParaRPr>
          </a:p>
          <a:p>
            <a:pPr algn="ctr"/>
            <a:endParaRPr lang="en-US" sz="3600" b="1" i="1" dirty="0">
              <a:solidFill>
                <a:srgbClr val="000099"/>
              </a:solidFill>
              <a:latin typeface="Calibri"/>
              <a:cs typeface="Arial" pitchFamily="34" charset="0"/>
            </a:endParaRPr>
          </a:p>
        </p:txBody>
      </p:sp>
      <p:pic>
        <p:nvPicPr>
          <p:cNvPr id="3" name="Picture 2"/>
          <p:cNvPicPr>
            <a:picLocks noChangeAspect="1"/>
          </p:cNvPicPr>
          <p:nvPr/>
        </p:nvPicPr>
        <p:blipFill>
          <a:blip r:embed="rId4"/>
          <a:stretch>
            <a:fillRect/>
          </a:stretch>
        </p:blipFill>
        <p:spPr>
          <a:xfrm>
            <a:off x="2079172" y="917576"/>
            <a:ext cx="7990115" cy="5238066"/>
          </a:xfrm>
          <a:prstGeom prst="rect">
            <a:avLst/>
          </a:prstGeom>
        </p:spPr>
      </p:pic>
    </p:spTree>
    <p:extLst>
      <p:ext uri="{BB962C8B-B14F-4D97-AF65-F5344CB8AC3E}">
        <p14:creationId xmlns:p14="http://schemas.microsoft.com/office/powerpoint/2010/main" val="3971761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37029"/>
            <a:ext cx="12192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p:txBody>
          <a:bodyPr/>
          <a:lstStyle/>
          <a:p>
            <a:fld id="{FC57C27A-EE4A-4978-8E95-10CC52D1657A}" type="slidenum">
              <a:rPr lang="en-US">
                <a:solidFill>
                  <a:prstClr val="black">
                    <a:tint val="75000"/>
                  </a:prstClr>
                </a:solidFill>
                <a:latin typeface="Calibri"/>
              </a:rPr>
              <a:pPr/>
              <a:t>43</a:t>
            </a:fld>
            <a:endParaRPr lang="en-US" dirty="0">
              <a:solidFill>
                <a:prstClr val="black">
                  <a:tint val="75000"/>
                </a:prstClr>
              </a:solidFill>
              <a:latin typeface="Calibri"/>
            </a:endParaRPr>
          </a:p>
        </p:txBody>
      </p:sp>
      <p:sp>
        <p:nvSpPr>
          <p:cNvPr id="6" name="TextBox 5">
            <a:extLst>
              <a:ext uri="{FF2B5EF4-FFF2-40B4-BE49-F238E27FC236}">
                <a16:creationId xmlns:a16="http://schemas.microsoft.com/office/drawing/2014/main" id="{8EB6C6D5-56DF-49B0-9149-5868E8DC4C28}"/>
              </a:ext>
            </a:extLst>
          </p:cNvPr>
          <p:cNvSpPr txBox="1"/>
          <p:nvPr/>
        </p:nvSpPr>
        <p:spPr>
          <a:xfrm>
            <a:off x="1745898" y="386486"/>
            <a:ext cx="8922102" cy="1138773"/>
          </a:xfrm>
          <a:prstGeom prst="rect">
            <a:avLst/>
          </a:prstGeom>
          <a:noFill/>
        </p:spPr>
        <p:txBody>
          <a:bodyPr wrap="square" rtlCol="0">
            <a:spAutoFit/>
          </a:bodyPr>
          <a:lstStyle/>
          <a:p>
            <a:pPr algn="ctr"/>
            <a:r>
              <a:rPr lang="en-US" sz="3200" b="1" i="1" dirty="0">
                <a:solidFill>
                  <a:srgbClr val="000099"/>
                </a:solidFill>
                <a:latin typeface="Calibri"/>
                <a:ea typeface="Times New Roman" panose="02020603050405020304" pitchFamily="18" charset="0"/>
              </a:rPr>
              <a:t>Prioritization Process for Working With Scouting U </a:t>
            </a:r>
            <a:endParaRPr lang="en-US" sz="3200" b="1" i="1" dirty="0">
              <a:solidFill>
                <a:srgbClr val="000099"/>
              </a:solidFill>
              <a:latin typeface="Calibri"/>
              <a:cs typeface="Arial" pitchFamily="34" charset="0"/>
            </a:endParaRPr>
          </a:p>
          <a:p>
            <a:pPr algn="ctr"/>
            <a:endParaRPr lang="en-US" sz="3600" b="1" i="1" dirty="0">
              <a:solidFill>
                <a:srgbClr val="000099"/>
              </a:solidFill>
              <a:latin typeface="Calibri"/>
              <a:cs typeface="Arial" pitchFamily="34" charset="0"/>
            </a:endParaRPr>
          </a:p>
        </p:txBody>
      </p:sp>
      <p:sp>
        <p:nvSpPr>
          <p:cNvPr id="8" name="TextBox 7">
            <a:extLst>
              <a:ext uri="{FF2B5EF4-FFF2-40B4-BE49-F238E27FC236}">
                <a16:creationId xmlns:a16="http://schemas.microsoft.com/office/drawing/2014/main" id="{A24A7329-EEB0-4ED9-A125-60E0E94E5F4C}"/>
              </a:ext>
            </a:extLst>
          </p:cNvPr>
          <p:cNvSpPr txBox="1"/>
          <p:nvPr/>
        </p:nvSpPr>
        <p:spPr>
          <a:xfrm>
            <a:off x="1745899" y="649399"/>
            <a:ext cx="8747931" cy="6924973"/>
          </a:xfrm>
          <a:prstGeom prst="rect">
            <a:avLst/>
          </a:prstGeom>
          <a:noFill/>
        </p:spPr>
        <p:txBody>
          <a:bodyPr wrap="square" rtlCol="0">
            <a:spAutoFit/>
          </a:bodyPr>
          <a:lstStyle/>
          <a:p>
            <a:pPr marL="228600" indent="-228600"/>
            <a:r>
              <a:rPr lang="en-US" sz="2400" dirty="0">
                <a:solidFill>
                  <a:prstClr val="black"/>
                </a:solidFill>
                <a:latin typeface="Calibri" panose="020F0502020204030204" pitchFamily="34" charset="0"/>
                <a:ea typeface="Calibri" panose="020F0502020204030204" pitchFamily="34" charset="0"/>
              </a:rPr>
              <a:t> </a:t>
            </a:r>
          </a:p>
          <a:p>
            <a:r>
              <a:rPr lang="en-US" sz="1600" b="1" dirty="0">
                <a:solidFill>
                  <a:prstClr val="black"/>
                </a:solidFill>
                <a:latin typeface="Arial" panose="020B0604020202020204" pitchFamily="34" charset="0"/>
                <a:ea typeface="Times New Roman" panose="02020603050405020304" pitchFamily="18" charset="0"/>
                <a:cs typeface="Arial" panose="020B0604020202020204" pitchFamily="34" charset="0"/>
              </a:rPr>
              <a:t>On 24 Oct 2023, Pat Noack also described the</a:t>
            </a:r>
            <a:r>
              <a:rPr lang="en-US" sz="1600" b="1" dirty="0">
                <a:solidFill>
                  <a:prstClr val="black"/>
                </a:solidFill>
                <a:latin typeface="Arial" panose="020B0604020202020204" pitchFamily="34" charset="0"/>
                <a:cs typeface="Arial" panose="020B0604020202020204" pitchFamily="34" charset="0"/>
              </a:rPr>
              <a:t> moving forward plan as follows:</a:t>
            </a:r>
          </a:p>
          <a:p>
            <a:endParaRPr lang="en-US" sz="800" b="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We will hold a joint planning meeting for each of the 5 First Tier priorities in the first part of Nov 2023</a:t>
            </a:r>
          </a:p>
          <a:p>
            <a:endParaRPr lang="en-US" sz="800" b="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A short Statement of Work will be completed to document:</a:t>
            </a:r>
          </a:p>
          <a:p>
            <a:pPr marL="742950" lvl="1" indent="-285750">
              <a:buFont typeface="Courier New" panose="02070309020205020404" pitchFamily="49" charset="0"/>
              <a:buChar char="o"/>
            </a:pPr>
            <a:r>
              <a:rPr lang="en-US" sz="1600" b="1" dirty="0">
                <a:solidFill>
                  <a:prstClr val="black"/>
                </a:solidFill>
                <a:latin typeface="Arial" panose="020B0604020202020204" pitchFamily="34" charset="0"/>
                <a:cs typeface="Arial" panose="020B0604020202020204" pitchFamily="34" charset="0"/>
              </a:rPr>
              <a:t>The PDC representatives, Scouting U representatives and Other Scouting group representatives (e.g., Safe Scouting) that are needed as part of the work effort</a:t>
            </a:r>
          </a:p>
          <a:p>
            <a:endParaRPr lang="en-US" sz="800" b="1" dirty="0">
              <a:solidFill>
                <a:prstClr val="black"/>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1600" b="1" dirty="0">
                <a:solidFill>
                  <a:prstClr val="black"/>
                </a:solidFill>
                <a:latin typeface="Arial" panose="020B0604020202020204" pitchFamily="34" charset="0"/>
                <a:cs typeface="Arial" panose="020B0604020202020204" pitchFamily="34" charset="0"/>
              </a:rPr>
              <a:t>The scope will be documented so everyone is on the same page for the work effort expected</a:t>
            </a:r>
          </a:p>
          <a:p>
            <a:endParaRPr lang="en-US" sz="800" b="1" dirty="0">
              <a:solidFill>
                <a:prstClr val="black"/>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1600" b="1" dirty="0">
                <a:solidFill>
                  <a:prstClr val="black"/>
                </a:solidFill>
                <a:latin typeface="Arial" panose="020B0604020202020204" pitchFamily="34" charset="0"/>
                <a:cs typeface="Arial" panose="020B0604020202020204" pitchFamily="34" charset="0"/>
              </a:rPr>
              <a:t>Estimated start and end time of the work effort</a:t>
            </a:r>
          </a:p>
          <a:p>
            <a:pPr lvl="1"/>
            <a:endParaRPr lang="en-US" sz="1600" b="1" dirty="0">
              <a:solidFill>
                <a:prstClr val="black"/>
              </a:solidFill>
              <a:latin typeface="Arial" panose="020B0604020202020204" pitchFamily="34" charset="0"/>
              <a:cs typeface="Arial" panose="020B0604020202020204" pitchFamily="34" charset="0"/>
            </a:endParaRPr>
          </a:p>
          <a:p>
            <a:pPr lvl="1"/>
            <a:r>
              <a:rPr lang="en-US" sz="1600" b="1" dirty="0">
                <a:solidFill>
                  <a:prstClr val="black"/>
                </a:solidFill>
                <a:latin typeface="Arial" panose="020B0604020202020204" pitchFamily="34" charset="0"/>
                <a:cs typeface="Arial" panose="020B0604020202020204" pitchFamily="34" charset="0"/>
              </a:rPr>
              <a:t>(Note:  The Statement of Work template is still being developed and will need to be agreed to with Scouting U.  My hope is that it is simple and one page.)</a:t>
            </a:r>
          </a:p>
          <a:p>
            <a:endParaRPr lang="en-US" sz="800" b="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The goal is for everyone to have a better understanding of who is responsible for what, how we will work together, and the timelines we’re looking at</a:t>
            </a:r>
          </a:p>
          <a:p>
            <a:endParaRPr lang="en-US" sz="800" b="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The moving forward plan also anticipates that the priorities might change as PDC’s needs change or because of timing elements of when First Tier work will be ready to go</a:t>
            </a:r>
          </a:p>
          <a:p>
            <a:endParaRPr lang="en-US" sz="2400" b="1" dirty="0">
              <a:solidFill>
                <a:prstClr val="black"/>
              </a:solidFill>
              <a:latin typeface="Calibri" panose="020F0502020204030204" pitchFamily="34" charset="0"/>
              <a:ea typeface="Calibri" panose="020F0502020204030204" pitchFamily="34" charset="0"/>
            </a:endParaRPr>
          </a:p>
          <a:p>
            <a:endParaRPr lang="en-US" sz="2000" b="1" dirty="0">
              <a:solidFill>
                <a:prstClr val="black"/>
              </a:solidFill>
              <a:latin typeface="Calibri"/>
            </a:endParaRPr>
          </a:p>
          <a:p>
            <a:endParaRPr lang="en-US" sz="2000" b="1" dirty="0">
              <a:solidFill>
                <a:prstClr val="black"/>
              </a:solidFill>
              <a:latin typeface="Calibri"/>
              <a:cs typeface="Arial" panose="020B0604020202020204" pitchFamily="34" charset="0"/>
            </a:endParaRPr>
          </a:p>
          <a:p>
            <a:endParaRPr lang="en-US" sz="2000" b="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01903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 y="11628"/>
            <a:ext cx="12106275"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1672210" y="1520824"/>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spTree>
    <p:extLst>
      <p:ext uri="{BB962C8B-B14F-4D97-AF65-F5344CB8AC3E}">
        <p14:creationId xmlns:p14="http://schemas.microsoft.com/office/powerpoint/2010/main" val="2092570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12302"/>
            <a:ext cx="8409746" cy="642970"/>
          </a:xfrm>
        </p:spPr>
        <p:txBody>
          <a:bodyPr>
            <a:normAutofit/>
          </a:bodyPr>
          <a:lstStyle/>
          <a:p>
            <a:pPr algn="l"/>
            <a:r>
              <a:rPr lang="en-US" sz="2800" dirty="0">
                <a:solidFill>
                  <a:srgbClr val="1FC77F"/>
                </a:solidFill>
                <a:latin typeface="Arial Black"/>
                <a:cs typeface="Arial Black"/>
              </a:rPr>
              <a:t>National Exploring Committee Charter…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891126" y="880011"/>
            <a:ext cx="8409746" cy="1938992"/>
          </a:xfrm>
          <a:prstGeom prst="rect">
            <a:avLst/>
          </a:prstGeom>
        </p:spPr>
        <p:txBody>
          <a:bodyPr wrap="square">
            <a:spAutoFit/>
          </a:bodyPr>
          <a:lstStyle/>
          <a:p>
            <a:endParaRPr lang="en-US" sz="800" dirty="0">
              <a:solidFill>
                <a:srgbClr val="FFFF00"/>
              </a:solidFill>
              <a:latin typeface="Arial Black" panose="020B0A04020102020204" pitchFamily="34" charset="0"/>
              <a:ea typeface="Calibri" panose="020F050202020403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pic>
        <p:nvPicPr>
          <p:cNvPr id="4" name="Picture 3"/>
          <p:cNvPicPr>
            <a:picLocks noChangeAspect="1"/>
          </p:cNvPicPr>
          <p:nvPr/>
        </p:nvPicPr>
        <p:blipFill>
          <a:blip r:embed="rId4"/>
          <a:stretch>
            <a:fillRect/>
          </a:stretch>
        </p:blipFill>
        <p:spPr>
          <a:xfrm>
            <a:off x="1763488" y="634577"/>
            <a:ext cx="8643257" cy="5539660"/>
          </a:xfrm>
          <a:prstGeom prst="rect">
            <a:avLst/>
          </a:prstGeom>
        </p:spPr>
      </p:pic>
    </p:spTree>
    <p:extLst>
      <p:ext uri="{BB962C8B-B14F-4D97-AF65-F5344CB8AC3E}">
        <p14:creationId xmlns:p14="http://schemas.microsoft.com/office/powerpoint/2010/main" val="789351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686184" y="650326"/>
            <a:ext cx="8409746" cy="7509748"/>
          </a:xfrm>
          <a:prstGeom prst="rect">
            <a:avLst/>
          </a:prstGeom>
        </p:spPr>
        <p:txBody>
          <a:bodyPr wrap="square">
            <a:spAutoFit/>
          </a:bodyPr>
          <a:lstStyle/>
          <a:p>
            <a:r>
              <a:rPr lang="en-US" sz="3200" b="1" dirty="0">
                <a:solidFill>
                  <a:srgbClr val="FF0000"/>
                </a:solidFill>
                <a:latin typeface="Arial" panose="020B0604020202020204" pitchFamily="34" charset="0"/>
                <a:cs typeface="Arial" panose="020B0604020202020204" pitchFamily="34" charset="0"/>
              </a:rPr>
              <a:t>     Richard (Dick) Davies</a:t>
            </a:r>
          </a:p>
          <a:p>
            <a:r>
              <a:rPr lang="en-US" sz="1400" b="1" dirty="0">
                <a:solidFill>
                  <a:srgbClr val="FFFF00"/>
                </a:solidFill>
                <a:latin typeface="Arial" panose="020B0604020202020204" pitchFamily="34" charset="0"/>
                <a:cs typeface="Arial" panose="020B0604020202020204" pitchFamily="34" charset="0"/>
              </a:rPr>
              <a:t>		Richard.davies.nyc@gmail.com</a:t>
            </a:r>
          </a:p>
          <a:p>
            <a:r>
              <a:rPr lang="en-US" sz="1400" b="1" dirty="0">
                <a:solidFill>
                  <a:srgbClr val="FFFF00"/>
                </a:solidFill>
                <a:latin typeface="Arial" panose="020B0604020202020204" pitchFamily="34" charset="0"/>
                <a:cs typeface="Arial" panose="020B0604020202020204" pitchFamily="34" charset="0"/>
              </a:rPr>
              <a:t>                                  (914) 327-7430</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Recent Scouting History</a:t>
            </a: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Interim Scout Executive for two years Greater </a:t>
            </a:r>
          </a:p>
          <a:p>
            <a:r>
              <a:rPr lang="en-US" sz="1400" b="1" dirty="0">
                <a:solidFill>
                  <a:srgbClr val="FFFF00"/>
                </a:solidFill>
                <a:latin typeface="Arial" panose="020B0604020202020204" pitchFamily="34" charset="0"/>
                <a:cs typeface="Arial" panose="020B0604020202020204" pitchFamily="34" charset="0"/>
              </a:rPr>
              <a:t>    New York Councils ~ 2021 – 2022</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Stepped down as Council Commissioner to take role</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Formerly VP – Membership, VP – Scoutreach and Manhattan Borough President</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from Wisconsin</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Exploring History</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Exploring Chair, National Commissioner Service Team ~ Nov 2022 –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Program Commissioner, National LFL Executive Board ~ Nov 2022 -TBD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Area and Northeast Regional Exploring Chair and Board Member ~ 2018 – 2021 </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Committee ~ 1976 – 1979</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Explorer President ~ 1976-77; Youth Member of National Executive Board</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Professional Career</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Since 2016, angel investor and advisory board member for start-up companies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Consultant to investment management industry</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Most of career on business side of investment management industry (business unit management, client and product development) with Alliance Bernstein and Russell investments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Last ten years through 2016 working with largest 401k and other defined contribution plans around the world.</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4169470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175513" y="4868510"/>
            <a:ext cx="6096000" cy="1508105"/>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Bray Barnes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Vice-Chair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a:t>
            </a: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Career Field Development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BC84E7D2-8A43-482D-8B54-A1063CB353AD}"/>
              </a:ext>
            </a:extLst>
          </p:cNvPr>
          <p:cNvPicPr>
            <a:picLocks noChangeAspect="1"/>
          </p:cNvPicPr>
          <p:nvPr/>
        </p:nvPicPr>
        <p:blipFill>
          <a:blip r:embed="rId3"/>
          <a:stretch>
            <a:fillRect/>
          </a:stretch>
        </p:blipFill>
        <p:spPr>
          <a:xfrm>
            <a:off x="389649" y="1943452"/>
            <a:ext cx="5706351" cy="2078916"/>
          </a:xfrm>
          <a:prstGeom prst="rect">
            <a:avLst/>
          </a:prstGeom>
        </p:spPr>
      </p:pic>
      <p:pic>
        <p:nvPicPr>
          <p:cNvPr id="1026" name="Picture 2">
            <a:extLst>
              <a:ext uri="{FF2B5EF4-FFF2-40B4-BE49-F238E27FC236}">
                <a16:creationId xmlns:a16="http://schemas.microsoft.com/office/drawing/2014/main" id="{981B12BC-6825-436D-B7E4-07193AF06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217" y="1757346"/>
            <a:ext cx="1937324" cy="2905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906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5221826" y="2012916"/>
            <a:ext cx="1748347" cy="114969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Vice Chair </a:t>
            </a:r>
            <a:endParaRPr lang="en-US" sz="1100" b="1" dirty="0">
              <a:solidFill>
                <a:prstClr val="black"/>
              </a:solidFill>
              <a:latin typeface="Arial Narrow" panose="020B0606020202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National Career Field Development Chair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Bray Barnes (V)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Tim Anderson (E)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43" name="TextBox 42"/>
          <p:cNvSpPr txBox="1"/>
          <p:nvPr/>
        </p:nvSpPr>
        <p:spPr>
          <a:xfrm>
            <a:off x="2343150" y="1318874"/>
            <a:ext cx="764702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mn-ea"/>
                <a:cs typeface="+mn-cs"/>
              </a:rPr>
              <a:t>National Exploring Career Field Committee Chairs</a:t>
            </a:r>
          </a:p>
        </p:txBody>
      </p:sp>
      <p:cxnSp>
        <p:nvCxnSpPr>
          <p:cNvPr id="49" name="Straight Connector 48"/>
          <p:cNvCxnSpPr>
            <a:cxnSpLocks/>
            <a:stCxn id="29" idx="2"/>
          </p:cNvCxnSpPr>
          <p:nvPr/>
        </p:nvCxnSpPr>
        <p:spPr>
          <a:xfrm>
            <a:off x="6096000" y="3162612"/>
            <a:ext cx="0" cy="1806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2004291" y="3484596"/>
            <a:ext cx="78498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a:off x="6150916" y="2732313"/>
            <a:ext cx="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D4BFF3F-F051-42FE-A7FF-67ACAFB86933}"/>
                  </a:ext>
                </a:extLst>
              </p14:cNvPr>
              <p14:cNvContentPartPr/>
              <p14:nvPr/>
            </p14:nvContentPartPr>
            <p14:xfrm>
              <a:off x="6288597" y="4249015"/>
              <a:ext cx="389520" cy="408960"/>
            </p14:xfrm>
          </p:contentPart>
        </mc:Choice>
        <mc:Fallback xmlns="">
          <p:pic>
            <p:nvPicPr>
              <p:cNvPr id="5" name="Ink 4">
                <a:extLst>
                  <a:ext uri="{FF2B5EF4-FFF2-40B4-BE49-F238E27FC236}">
                    <a16:creationId xmlns:a16="http://schemas.microsoft.com/office/drawing/2014/main" id="{AD4BFF3F-F051-42FE-A7FF-67ACAFB86933}"/>
                  </a:ext>
                </a:extLst>
              </p:cNvPr>
              <p:cNvPicPr/>
              <p:nvPr/>
            </p:nvPicPr>
            <p:blipFill>
              <a:blip r:embed="rId5"/>
              <a:stretch>
                <a:fillRect/>
              </a:stretch>
            </p:blipFill>
            <p:spPr>
              <a:xfrm>
                <a:off x="6282477" y="4242895"/>
                <a:ext cx="401760" cy="421200"/>
              </a:xfrm>
              <a:prstGeom prst="rect">
                <a:avLst/>
              </a:prstGeom>
            </p:spPr>
          </p:pic>
        </mc:Fallback>
      </mc:AlternateContent>
      <p:sp>
        <p:nvSpPr>
          <p:cNvPr id="13" name="Rectangle: Rounded Corners 12">
            <a:extLst>
              <a:ext uri="{FF2B5EF4-FFF2-40B4-BE49-F238E27FC236}">
                <a16:creationId xmlns:a16="http://schemas.microsoft.com/office/drawing/2014/main" id="{2D0EC80F-E7A0-4D4A-9503-727E4A6D0E57}"/>
              </a:ext>
            </a:extLst>
          </p:cNvPr>
          <p:cNvSpPr/>
          <p:nvPr/>
        </p:nvSpPr>
        <p:spPr>
          <a:xfrm>
            <a:off x="1413164" y="3833583"/>
            <a:ext cx="1210766" cy="91076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Aviation Chair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Hal Shevers (V)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7" name="Rectangle: Rounded Corners 56">
            <a:extLst>
              <a:ext uri="{FF2B5EF4-FFF2-40B4-BE49-F238E27FC236}">
                <a16:creationId xmlns:a16="http://schemas.microsoft.com/office/drawing/2014/main" id="{1BE2EAE4-DC75-405E-A632-ADA98B6880BD}"/>
              </a:ext>
            </a:extLst>
          </p:cNvPr>
          <p:cNvSpPr/>
          <p:nvPr/>
        </p:nvSpPr>
        <p:spPr>
          <a:xfrm>
            <a:off x="2822712" y="3817075"/>
            <a:ext cx="1520687" cy="97659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Arts &amp; Humanities Chair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Lorenzo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Di Bonaventura (V)</a:t>
            </a:r>
            <a:endParaRPr kumimoji="0" lang="en-US" sz="9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8" name="Rectangle: Rounded Corners 57">
            <a:extLst>
              <a:ext uri="{FF2B5EF4-FFF2-40B4-BE49-F238E27FC236}">
                <a16:creationId xmlns:a16="http://schemas.microsoft.com/office/drawing/2014/main" id="{DD59817E-6116-4CF9-A913-ADE8138F345A}"/>
              </a:ext>
            </a:extLst>
          </p:cNvPr>
          <p:cNvSpPr/>
          <p:nvPr/>
        </p:nvSpPr>
        <p:spPr>
          <a:xfrm>
            <a:off x="4615175" y="3816345"/>
            <a:ext cx="1292731" cy="97732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Business Chair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Vacant (V)</a:t>
            </a:r>
          </a:p>
        </p:txBody>
      </p:sp>
      <p:sp>
        <p:nvSpPr>
          <p:cNvPr id="59" name="Rectangle: Rounded Corners 58">
            <a:extLst>
              <a:ext uri="{FF2B5EF4-FFF2-40B4-BE49-F238E27FC236}">
                <a16:creationId xmlns:a16="http://schemas.microsoft.com/office/drawing/2014/main" id="{E31F4E6D-3F72-4631-A3A1-F64EAE361A71}"/>
              </a:ext>
            </a:extLst>
          </p:cNvPr>
          <p:cNvSpPr/>
          <p:nvPr/>
        </p:nvSpPr>
        <p:spPr>
          <a:xfrm>
            <a:off x="6293797" y="3823885"/>
            <a:ext cx="1347956" cy="96855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Communications Chair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Don Dare (V)</a:t>
            </a:r>
          </a:p>
        </p:txBody>
      </p:sp>
      <p:sp>
        <p:nvSpPr>
          <p:cNvPr id="60" name="Rectangle: Rounded Corners 59">
            <a:extLst>
              <a:ext uri="{FF2B5EF4-FFF2-40B4-BE49-F238E27FC236}">
                <a16:creationId xmlns:a16="http://schemas.microsoft.com/office/drawing/2014/main" id="{44A7DBDA-841D-4EEC-8B91-22ABCE3AEA80}"/>
              </a:ext>
            </a:extLst>
          </p:cNvPr>
          <p:cNvSpPr/>
          <p:nvPr/>
        </p:nvSpPr>
        <p:spPr>
          <a:xfrm>
            <a:off x="7897091" y="3848246"/>
            <a:ext cx="1098628" cy="87696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Engineering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Technology Chair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Kurt Kalafsky (V)</a:t>
            </a:r>
          </a:p>
        </p:txBody>
      </p:sp>
      <p:sp>
        <p:nvSpPr>
          <p:cNvPr id="41" name="Rectangle: Rounded Corners 40">
            <a:extLst>
              <a:ext uri="{FF2B5EF4-FFF2-40B4-BE49-F238E27FC236}">
                <a16:creationId xmlns:a16="http://schemas.microsoft.com/office/drawing/2014/main" id="{79D2D35B-95F0-4B4E-A81D-DF9959A6A7BC}"/>
              </a:ext>
            </a:extLst>
          </p:cNvPr>
          <p:cNvSpPr/>
          <p:nvPr/>
        </p:nvSpPr>
        <p:spPr>
          <a:xfrm>
            <a:off x="2702571" y="5238076"/>
            <a:ext cx="1539998" cy="93867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Law &amp; Government Chair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Col. Calvin Lowrie (V)</a:t>
            </a:r>
          </a:p>
        </p:txBody>
      </p:sp>
      <p:sp>
        <p:nvSpPr>
          <p:cNvPr id="42" name="Rectangle: Rounded Corners 41">
            <a:extLst>
              <a:ext uri="{FF2B5EF4-FFF2-40B4-BE49-F238E27FC236}">
                <a16:creationId xmlns:a16="http://schemas.microsoft.com/office/drawing/2014/main" id="{3DCB3386-A191-45BA-AAF1-B6D1DFAA35B3}"/>
              </a:ext>
            </a:extLst>
          </p:cNvPr>
          <p:cNvSpPr/>
          <p:nvPr/>
        </p:nvSpPr>
        <p:spPr>
          <a:xfrm>
            <a:off x="1265482" y="5242002"/>
            <a:ext cx="1253981" cy="92550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Health Care Chair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Nancy DiLiegro (V)</a:t>
            </a:r>
          </a:p>
        </p:txBody>
      </p:sp>
      <p:sp>
        <p:nvSpPr>
          <p:cNvPr id="46" name="Rectangle: Rounded Corners 45">
            <a:extLst>
              <a:ext uri="{FF2B5EF4-FFF2-40B4-BE49-F238E27FC236}">
                <a16:creationId xmlns:a16="http://schemas.microsoft.com/office/drawing/2014/main" id="{63FAB2E6-70FD-47DC-A492-512A5376037A}"/>
              </a:ext>
            </a:extLst>
          </p:cNvPr>
          <p:cNvSpPr/>
          <p:nvPr/>
        </p:nvSpPr>
        <p:spPr>
          <a:xfrm>
            <a:off x="6483927" y="5251239"/>
            <a:ext cx="1125434" cy="92550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Science Chair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John Graham (V)</a:t>
            </a:r>
          </a:p>
        </p:txBody>
      </p:sp>
      <p:sp>
        <p:nvSpPr>
          <p:cNvPr id="47" name="Rectangle: Rounded Corners 46">
            <a:extLst>
              <a:ext uri="{FF2B5EF4-FFF2-40B4-BE49-F238E27FC236}">
                <a16:creationId xmlns:a16="http://schemas.microsoft.com/office/drawing/2014/main" id="{BA28E954-8EC5-4259-83DF-BCB0B63BD44C}"/>
              </a:ext>
            </a:extLst>
          </p:cNvPr>
          <p:cNvSpPr/>
          <p:nvPr/>
        </p:nvSpPr>
        <p:spPr>
          <a:xfrm>
            <a:off x="9273308" y="3854165"/>
            <a:ext cx="1125559" cy="87104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Fire &amp; EMS Chair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Harold A. Schaitberger (V)</a:t>
            </a:r>
          </a:p>
        </p:txBody>
      </p:sp>
      <p:sp>
        <p:nvSpPr>
          <p:cNvPr id="50" name="Rectangle: Rounded Corners 49">
            <a:extLst>
              <a:ext uri="{FF2B5EF4-FFF2-40B4-BE49-F238E27FC236}">
                <a16:creationId xmlns:a16="http://schemas.microsoft.com/office/drawing/2014/main" id="{CBCACA83-597F-4FFF-B027-4912593D544D}"/>
              </a:ext>
            </a:extLst>
          </p:cNvPr>
          <p:cNvSpPr/>
          <p:nvPr/>
        </p:nvSpPr>
        <p:spPr>
          <a:xfrm>
            <a:off x="4600542" y="5269713"/>
            <a:ext cx="1422571" cy="92551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Law Enforcement Chair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50" dirty="0">
                <a:solidFill>
                  <a:prstClr val="black"/>
                </a:solidFill>
                <a:latin typeface="Arial Narrow" panose="020B0606020202030204" pitchFamily="34" charset="0"/>
              </a:rPr>
              <a:t>Paul Vanderplow</a:t>
            </a:r>
            <a:r>
              <a:rPr kumimoji="0" lang="en-US" sz="9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1" name="Rectangle: Rounded Corners 50">
            <a:extLst>
              <a:ext uri="{FF2B5EF4-FFF2-40B4-BE49-F238E27FC236}">
                <a16:creationId xmlns:a16="http://schemas.microsoft.com/office/drawing/2014/main" id="{C65EF3DE-7CD5-47BD-8167-A812E8EF5A14}"/>
              </a:ext>
            </a:extLst>
          </p:cNvPr>
          <p:cNvSpPr/>
          <p:nvPr/>
        </p:nvSpPr>
        <p:spPr>
          <a:xfrm>
            <a:off x="7850908" y="5242002"/>
            <a:ext cx="1287237" cy="92550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Skilled Trades Chair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Brent Booker (V)</a:t>
            </a:r>
          </a:p>
        </p:txBody>
      </p:sp>
      <p:sp>
        <p:nvSpPr>
          <p:cNvPr id="52" name="Rectangle: Rounded Corners 51">
            <a:extLst>
              <a:ext uri="{FF2B5EF4-FFF2-40B4-BE49-F238E27FC236}">
                <a16:creationId xmlns:a16="http://schemas.microsoft.com/office/drawing/2014/main" id="{50860A6B-C8D4-4B0B-A232-D08C87F944F3}"/>
              </a:ext>
            </a:extLst>
          </p:cNvPr>
          <p:cNvSpPr/>
          <p:nvPr/>
        </p:nvSpPr>
        <p:spPr>
          <a:xfrm>
            <a:off x="9287997" y="5261880"/>
            <a:ext cx="1287238" cy="92551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Social Services Chair</a:t>
            </a:r>
          </a:p>
          <a:p>
            <a:pPr algn="ctr">
              <a:defRPr/>
            </a:pPr>
            <a:r>
              <a:rPr lang="en-US" sz="950" dirty="0">
                <a:solidFill>
                  <a:schemeClr val="tx1"/>
                </a:solidFill>
                <a:latin typeface="Arial Narrow" panose="020B0606020202030204" pitchFamily="34" charset="0"/>
                <a:ea typeface="Times New Roman" panose="02020603050405020304" pitchFamily="18" charset="0"/>
              </a:rPr>
              <a:t>Vacant</a:t>
            </a:r>
            <a:r>
              <a:rPr lang="en-US" sz="950" dirty="0">
                <a:solidFill>
                  <a:schemeClr val="tx1"/>
                </a:solidFill>
                <a:effectLst/>
                <a:latin typeface="Arial Narrow" panose="020B0606020202030204" pitchFamily="34" charset="0"/>
                <a:ea typeface="Times New Roman" panose="02020603050405020304" pitchFamily="18" charset="0"/>
              </a:rPr>
              <a:t> (V)</a:t>
            </a:r>
            <a:endParaRPr lang="en-US" sz="950" dirty="0">
              <a:solidFill>
                <a:schemeClr val="tx1"/>
              </a:solidFill>
              <a:effectLst/>
              <a:latin typeface="Arial Narrow" panose="020B0606020202030204" pitchFamily="34" charset="0"/>
              <a:ea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cxnSp>
        <p:nvCxnSpPr>
          <p:cNvPr id="25" name="Straight Connector 24">
            <a:extLst>
              <a:ext uri="{FF2B5EF4-FFF2-40B4-BE49-F238E27FC236}">
                <a16:creationId xmlns:a16="http://schemas.microsoft.com/office/drawing/2014/main" id="{D4C9C733-C774-4A2F-9344-76E3AA177C64}"/>
              </a:ext>
            </a:extLst>
          </p:cNvPr>
          <p:cNvCxnSpPr>
            <a:cxnSpLocks/>
          </p:cNvCxnSpPr>
          <p:nvPr/>
        </p:nvCxnSpPr>
        <p:spPr>
          <a:xfrm>
            <a:off x="8379828" y="3482109"/>
            <a:ext cx="0" cy="379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D1525E5-924D-4574-8F3C-1110DB40A08E}"/>
              </a:ext>
            </a:extLst>
          </p:cNvPr>
          <p:cNvCxnSpPr>
            <a:cxnSpLocks/>
          </p:cNvCxnSpPr>
          <p:nvPr/>
        </p:nvCxnSpPr>
        <p:spPr>
          <a:xfrm>
            <a:off x="1921164" y="4957797"/>
            <a:ext cx="8026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001FC2F-000A-4D54-A9CC-99C08B96298C}"/>
              </a:ext>
            </a:extLst>
          </p:cNvPr>
          <p:cNvCxnSpPr>
            <a:cxnSpLocks/>
          </p:cNvCxnSpPr>
          <p:nvPr/>
        </p:nvCxnSpPr>
        <p:spPr>
          <a:xfrm>
            <a:off x="1922784" y="4961106"/>
            <a:ext cx="0" cy="280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31CC74D-E64C-4740-AE07-6842B6ED8CCD}"/>
              </a:ext>
            </a:extLst>
          </p:cNvPr>
          <p:cNvCxnSpPr>
            <a:cxnSpLocks/>
          </p:cNvCxnSpPr>
          <p:nvPr/>
        </p:nvCxnSpPr>
        <p:spPr>
          <a:xfrm flipH="1">
            <a:off x="9821595" y="3491345"/>
            <a:ext cx="16312" cy="362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CE49B87-FF9F-4956-BD3A-12FC33A58B0E}"/>
              </a:ext>
            </a:extLst>
          </p:cNvPr>
          <p:cNvCxnSpPr>
            <a:cxnSpLocks/>
          </p:cNvCxnSpPr>
          <p:nvPr/>
        </p:nvCxnSpPr>
        <p:spPr>
          <a:xfrm>
            <a:off x="7030513" y="3463636"/>
            <a:ext cx="0" cy="360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4971F3C-38CC-4992-BDF0-219AB0FDE00F}"/>
              </a:ext>
            </a:extLst>
          </p:cNvPr>
          <p:cNvCxnSpPr>
            <a:cxnSpLocks/>
            <a:endCxn id="58" idx="0"/>
          </p:cNvCxnSpPr>
          <p:nvPr/>
        </p:nvCxnSpPr>
        <p:spPr>
          <a:xfrm>
            <a:off x="5253781" y="3501081"/>
            <a:ext cx="7760" cy="31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EBD1043-8273-48F8-B08C-4E2D79017C87}"/>
              </a:ext>
            </a:extLst>
          </p:cNvPr>
          <p:cNvCxnSpPr>
            <a:cxnSpLocks/>
            <a:endCxn id="57" idx="0"/>
          </p:cNvCxnSpPr>
          <p:nvPr/>
        </p:nvCxnSpPr>
        <p:spPr>
          <a:xfrm flipH="1">
            <a:off x="3583056" y="3486665"/>
            <a:ext cx="18766" cy="330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8C614EC-4A8C-4D4F-AE40-45879C20E1B3}"/>
              </a:ext>
            </a:extLst>
          </p:cNvPr>
          <p:cNvCxnSpPr>
            <a:cxnSpLocks/>
            <a:endCxn id="13" idx="0"/>
          </p:cNvCxnSpPr>
          <p:nvPr/>
        </p:nvCxnSpPr>
        <p:spPr>
          <a:xfrm>
            <a:off x="2018547" y="3501081"/>
            <a:ext cx="0" cy="332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97AD630-E9F5-4265-93CE-6ADF0B9946C4}"/>
              </a:ext>
            </a:extLst>
          </p:cNvPr>
          <p:cNvCxnSpPr>
            <a:cxnSpLocks/>
            <a:endCxn id="41" idx="0"/>
          </p:cNvCxnSpPr>
          <p:nvPr/>
        </p:nvCxnSpPr>
        <p:spPr>
          <a:xfrm>
            <a:off x="3472570" y="5007121"/>
            <a:ext cx="0" cy="23095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C0EE797-1B42-4DAF-AE7E-A3CAF3B468FE}"/>
              </a:ext>
            </a:extLst>
          </p:cNvPr>
          <p:cNvCxnSpPr>
            <a:cxnSpLocks/>
          </p:cNvCxnSpPr>
          <p:nvPr/>
        </p:nvCxnSpPr>
        <p:spPr>
          <a:xfrm>
            <a:off x="5185617" y="4973814"/>
            <a:ext cx="0" cy="2794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A73371-99BD-4A29-B38F-4D3D369437A3}"/>
              </a:ext>
            </a:extLst>
          </p:cNvPr>
          <p:cNvCxnSpPr>
            <a:cxnSpLocks/>
            <a:endCxn id="51" idx="0"/>
          </p:cNvCxnSpPr>
          <p:nvPr/>
        </p:nvCxnSpPr>
        <p:spPr>
          <a:xfrm>
            <a:off x="8494527" y="4961106"/>
            <a:ext cx="0" cy="280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D72E714-AC24-45A2-A582-99398996C5B4}"/>
              </a:ext>
            </a:extLst>
          </p:cNvPr>
          <p:cNvCxnSpPr>
            <a:cxnSpLocks/>
          </p:cNvCxnSpPr>
          <p:nvPr/>
        </p:nvCxnSpPr>
        <p:spPr>
          <a:xfrm>
            <a:off x="7083589" y="4932218"/>
            <a:ext cx="0" cy="34673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A120470-953C-4419-9A86-176BBD00F88A}"/>
              </a:ext>
            </a:extLst>
          </p:cNvPr>
          <p:cNvCxnSpPr>
            <a:cxnSpLocks/>
            <a:endCxn id="52" idx="0"/>
          </p:cNvCxnSpPr>
          <p:nvPr/>
        </p:nvCxnSpPr>
        <p:spPr>
          <a:xfrm>
            <a:off x="9931616" y="4959626"/>
            <a:ext cx="0" cy="302254"/>
          </a:xfrm>
          <a:prstGeom prst="line">
            <a:avLst/>
          </a:prstGeom>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44C87263-7E82-42C0-85E1-8B8AF61A1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4256" y="192117"/>
            <a:ext cx="3128726" cy="1138386"/>
          </a:xfrm>
          <a:prstGeom prst="rect">
            <a:avLst/>
          </a:prstGeom>
        </p:spPr>
      </p:pic>
    </p:spTree>
    <p:extLst>
      <p:ext uri="{BB962C8B-B14F-4D97-AF65-F5344CB8AC3E}">
        <p14:creationId xmlns:p14="http://schemas.microsoft.com/office/powerpoint/2010/main" val="3634425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23188"/>
            <a:ext cx="8409746" cy="642970"/>
          </a:xfrm>
        </p:spPr>
        <p:txBody>
          <a:bodyPr>
            <a:normAutofit/>
          </a:bodyPr>
          <a:lstStyle/>
          <a:p>
            <a:pPr algn="l"/>
            <a:r>
              <a:rPr lang="en-US" sz="2800" dirty="0">
                <a:solidFill>
                  <a:srgbClr val="1FC77F"/>
                </a:solidFill>
                <a:latin typeface="Arial Black"/>
                <a:cs typeface="Arial Black"/>
              </a:rPr>
              <a:t>Safety Moment Ideas &amp; Tips</a:t>
            </a:r>
            <a:r>
              <a:rPr lang="en-US" sz="1200" dirty="0">
                <a:solidFill>
                  <a:srgbClr val="1FC77F"/>
                </a:solidFill>
                <a:latin typeface="Arial Black"/>
                <a:cs typeface="Arial Black"/>
              </a:rPr>
              <a:t> continued</a:t>
            </a:r>
            <a:endParaRPr lang="en-US" sz="28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747957" y="771137"/>
            <a:ext cx="8757859" cy="7201972"/>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Anatomy of a Safety Moment</a:t>
            </a:r>
            <a:r>
              <a:rPr lang="en-US" sz="2000" b="1" cap="all" dirty="0">
                <a:solidFill>
                  <a:srgbClr val="FFFF00"/>
                </a:solidFill>
                <a:latin typeface="Arial" panose="020B0604020202020204" pitchFamily="34" charset="0"/>
                <a:cs typeface="Arial" panose="020B0604020202020204" pitchFamily="34" charset="0"/>
              </a:rPr>
              <a:t>…</a:t>
            </a:r>
          </a:p>
          <a:p>
            <a:endParaRPr lang="en-US" sz="800" b="1"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So you’ve homed in on your topic, and it’s one that you feel will be very useful to your post. Now what? You’ve got about five minutes to communicate the message. A few key elements to consider for a successful presentation include the following:</a:t>
            </a:r>
          </a:p>
          <a:p>
            <a:pPr lvl="1"/>
            <a:endParaRPr lang="en-US" sz="800" dirty="0">
              <a:solidFill>
                <a:srgbClr val="FFFF00"/>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1600" dirty="0">
                <a:solidFill>
                  <a:srgbClr val="FFFF00"/>
                </a:solidFill>
                <a:latin typeface="Arial" panose="020B0604020202020204" pitchFamily="34" charset="0"/>
                <a:cs typeface="Arial" panose="020B0604020202020204" pitchFamily="34" charset="0"/>
              </a:rPr>
              <a:t>Provide the “why”: Begin by letting Explorers  know why you chose this topic, why you felt it was relevant to them. If the topic was someone suggestion, say so. Let post know you’re listening</a:t>
            </a:r>
          </a:p>
          <a:p>
            <a:pPr lvl="2"/>
            <a:endParaRPr lang="en-US" sz="800" dirty="0">
              <a:solidFill>
                <a:srgbClr val="FFFF00"/>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1600" dirty="0">
                <a:solidFill>
                  <a:srgbClr val="FFFF00"/>
                </a:solidFill>
                <a:latin typeface="Arial" panose="020B0604020202020204" pitchFamily="34" charset="0"/>
                <a:cs typeface="Arial" panose="020B0604020202020204" pitchFamily="34" charset="0"/>
              </a:rPr>
              <a:t>Make it concise and narrowly focused: You have a couple minutes to present your topic; stay on point and don’t try to cover too much</a:t>
            </a:r>
          </a:p>
          <a:p>
            <a:pPr lvl="2"/>
            <a:endParaRPr lang="en-US" sz="800" dirty="0">
              <a:solidFill>
                <a:srgbClr val="FFFF00"/>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1600" dirty="0">
                <a:solidFill>
                  <a:srgbClr val="FFFF00"/>
                </a:solidFill>
                <a:latin typeface="Arial" panose="020B0604020202020204" pitchFamily="34" charset="0"/>
                <a:cs typeface="Arial" panose="020B0604020202020204" pitchFamily="34" charset="0"/>
              </a:rPr>
              <a:t>Make it conversational: These are not formal safety meetings nor are they a time for you to dictate behavior. Keep the tone friendly and conversational</a:t>
            </a:r>
          </a:p>
          <a:p>
            <a:pPr lvl="2"/>
            <a:endParaRPr lang="en-US" sz="800" dirty="0">
              <a:solidFill>
                <a:srgbClr val="FFFF00"/>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1600" dirty="0">
                <a:solidFill>
                  <a:srgbClr val="FFFF00"/>
                </a:solidFill>
                <a:latin typeface="Arial" panose="020B0604020202020204" pitchFamily="34" charset="0"/>
                <a:cs typeface="Arial" panose="020B0604020202020204" pitchFamily="34" charset="0"/>
              </a:rPr>
              <a:t>Provide takeaways: Give your post ways to implement the topic you’ve presented. This makes your safety moment feel useful and applicable in the real world</a:t>
            </a:r>
          </a:p>
          <a:p>
            <a:pPr lvl="2"/>
            <a:endParaRPr lang="en-US" sz="800" dirty="0">
              <a:solidFill>
                <a:srgbClr val="FFFF00"/>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1600" dirty="0">
                <a:solidFill>
                  <a:srgbClr val="FFFF00"/>
                </a:solidFill>
                <a:latin typeface="Arial" panose="020B0604020202020204" pitchFamily="34" charset="0"/>
                <a:cs typeface="Arial" panose="020B0604020202020204" pitchFamily="34" charset="0"/>
              </a:rPr>
              <a:t>Ask and encourage questions: This is an excellent opportunity for dialog, feedback, and creating community.</a:t>
            </a:r>
          </a:p>
          <a:p>
            <a:r>
              <a:rPr lang="en-US" sz="2000" dirty="0"/>
              <a:t>.</a:t>
            </a:r>
          </a:p>
          <a:p>
            <a:endParaRPr lang="en-US" sz="1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FFFF00"/>
              </a:solidFill>
              <a:latin typeface="Arial Black" panose="020B0A04020102020204" pitchFamily="34" charset="0"/>
              <a:cs typeface="Arial" panose="020B0604020202020204" pitchFamily="34" charset="0"/>
            </a:endParaRPr>
          </a:p>
          <a:p>
            <a:endPar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3907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1326857"/>
            <a:ext cx="12104632" cy="54476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FF0000"/>
                </a:solidFill>
              </a:rPr>
              <a:t>Exploring Program Resources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FF0000"/>
                </a:solidFill>
              </a:rPr>
              <a:t>Awards &amp; Recognition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libri"/>
                <a:hlinkClick r:id="rId4"/>
              </a:rPr>
              <a:t>www.exploring.org</a:t>
            </a:r>
            <a:r>
              <a:rPr lang="en-US" sz="4000" b="1" dirty="0">
                <a:solidFill>
                  <a:srgbClr val="FF0000"/>
                </a:solidFill>
                <a:latin typeface="Calibri"/>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0000"/>
              </a:solidFill>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b="1" dirty="0">
                <a:solidFill>
                  <a:srgbClr val="FF0000"/>
                </a:solidFill>
                <a:latin typeface="Calibri"/>
              </a:rPr>
              <a:t>Simply scroll  to the bottom of the home page and search within the 3 boxes labeled: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b="1" dirty="0">
                <a:solidFill>
                  <a:srgbClr val="FF0000"/>
                </a:solidFill>
                <a:latin typeface="Calibri"/>
              </a:rPr>
              <a:t> “Unit Resources”, Council Resources”, &amp; “Forms”</a:t>
            </a:r>
            <a:endParaRPr kumimoji="0" lang="en-US" sz="2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465001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881802418"/>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8"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6432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uLnTx/>
                <a:uFillTx/>
                <a:latin typeface="Calibri"/>
                <a:ea typeface="+mn-ea"/>
                <a:cs typeface="+mn-cs"/>
              </a:rPr>
              <a:t>2019</a:t>
            </a:r>
            <a:r>
              <a:rPr kumimoji="0" lang="en-US" sz="4400" b="1" i="1" u="sng" strike="noStrike" kern="1200" cap="none" spc="0" normalizeH="0" baseline="0" noProof="0" dirty="0">
                <a:ln>
                  <a:noFill/>
                </a:ln>
                <a:solidFill>
                  <a:srgbClr val="FFFFFF"/>
                </a:solidFill>
                <a:effectLst/>
                <a:uLnTx/>
                <a:uFillTx/>
                <a:latin typeface="Calibri"/>
                <a:ea typeface="+mn-ea"/>
                <a:cs typeface="+mn-cs"/>
              </a:rPr>
              <a:t>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April / </a:t>
            </a:r>
            <a:r>
              <a:rPr kumimoji="0" lang="en-US" sz="3000" b="0" i="0" u="none" strike="noStrike" kern="1200" cap="none" spc="0" normalizeH="0" baseline="0" noProof="0" dirty="0">
                <a:ln>
                  <a:noFill/>
                </a:ln>
                <a:solidFill>
                  <a:srgbClr val="FF0000"/>
                </a:solidFill>
                <a:effectLst/>
                <a:uLnTx/>
                <a:uFillTx/>
                <a:latin typeface="Calibri"/>
                <a:ea typeface="+mn-ea"/>
                <a:cs typeface="+mn-cs"/>
              </a:rPr>
              <a:t>Mickey Boylan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Old North State Council, Greensboro, NC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May / </a:t>
            </a:r>
            <a:r>
              <a:rPr kumimoji="0" lang="en-US" sz="3000" b="0" i="0" u="none" strike="noStrike" kern="1200" cap="none" spc="0" normalizeH="0" baseline="0" noProof="0" dirty="0">
                <a:ln>
                  <a:noFill/>
                </a:ln>
                <a:solidFill>
                  <a:srgbClr val="FF0000"/>
                </a:solidFill>
                <a:effectLst/>
                <a:uLnTx/>
                <a:uFillTx/>
                <a:latin typeface="Calibri"/>
                <a:ea typeface="+mn-ea"/>
                <a:cs typeface="+mn-cs"/>
              </a:rPr>
              <a:t>Daniel Sherwin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Longhorn Council, Ft. Worth, TX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000" b="0" i="0" u="none" strike="noStrike" kern="1200" cap="none" spc="0" normalizeH="0" baseline="0" noProof="0" dirty="0">
                <a:ln>
                  <a:noFill/>
                </a:ln>
                <a:solidFill>
                  <a:srgbClr val="FF0000"/>
                </a:solidFill>
                <a:effectLst/>
                <a:uLnTx/>
                <a:uFillTx/>
                <a:latin typeface="Calibri"/>
                <a:ea typeface="+mn-ea"/>
                <a:cs typeface="+mn-cs"/>
              </a:rPr>
              <a:t>Chief James Pushee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Daniel Webster Council, Manchester, NH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 </a:t>
            </a:r>
            <a:r>
              <a:rPr kumimoji="0" lang="en-US" sz="3000" b="0" i="0" u="none" strike="noStrike" kern="1200" cap="none" spc="0" normalizeH="0" baseline="0" noProof="0" dirty="0">
                <a:ln>
                  <a:noFill/>
                </a:ln>
                <a:solidFill>
                  <a:srgbClr val="FF0000"/>
                </a:solidFill>
                <a:effectLst/>
                <a:uLnTx/>
                <a:uFillTx/>
                <a:latin typeface="Calibri"/>
                <a:ea typeface="+mn-ea"/>
                <a:cs typeface="+mn-cs"/>
              </a:rPr>
              <a:t>Scott Hart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Circle Ten Council, Dallas, TX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 </a:t>
            </a:r>
            <a:r>
              <a:rPr kumimoji="0" lang="en-US" sz="3000" b="0" i="0" u="none" strike="noStrike" kern="1200" cap="none" spc="0" normalizeH="0" baseline="0" noProof="0" dirty="0">
                <a:ln>
                  <a:noFill/>
                </a:ln>
                <a:solidFill>
                  <a:srgbClr val="FF0000"/>
                </a:solidFill>
                <a:effectLst/>
                <a:uLnTx/>
                <a:uFillTx/>
                <a:latin typeface="Calibri"/>
                <a:ea typeface="+mn-ea"/>
                <a:cs typeface="+mn-cs"/>
              </a:rPr>
              <a:t>Dick Davies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Greater New York Council, New York, NY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September / </a:t>
            </a:r>
            <a:r>
              <a:rPr kumimoji="0" lang="en-US" sz="3000" b="0" i="0" u="none" strike="noStrike" kern="1200" cap="none" spc="0" normalizeH="0" baseline="0" noProof="0" dirty="0">
                <a:ln>
                  <a:noFill/>
                </a:ln>
                <a:solidFill>
                  <a:srgbClr val="FF0000"/>
                </a:solidFill>
                <a:effectLst/>
                <a:uLnTx/>
                <a:uFillTx/>
                <a:latin typeface="Calibri"/>
                <a:ea typeface="+mn-ea"/>
                <a:cs typeface="+mn-cs"/>
              </a:rPr>
              <a:t>Sgt. Jose Diaz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Connecticut Rivers Council, East Hartford, 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 </a:t>
            </a:r>
            <a:r>
              <a:rPr kumimoji="0" lang="en-US" sz="3000" b="0" i="0" u="none" strike="noStrike" kern="1200" cap="none" spc="0" normalizeH="0" baseline="0" noProof="0" dirty="0">
                <a:ln>
                  <a:noFill/>
                </a:ln>
                <a:solidFill>
                  <a:srgbClr val="FF0000"/>
                </a:solidFill>
                <a:effectLst/>
                <a:uLnTx/>
                <a:uFillTx/>
                <a:latin typeface="Calibri"/>
                <a:ea typeface="+mn-ea"/>
                <a:cs typeface="+mn-cs"/>
              </a:rPr>
              <a:t>Asst. Chief Martin Birkenfeld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a:ln>
                  <a:noFill/>
                </a:ln>
                <a:solidFill>
                  <a:prstClr val="white"/>
                </a:solidFill>
                <a:effectLst/>
                <a:uLnTx/>
                <a:uFillTx/>
                <a:latin typeface="Calibri"/>
                <a:ea typeface="+mn-ea"/>
                <a:cs typeface="+mn-cs"/>
              </a:rPr>
              <a:t>Golden Spread Council, Amarillo, TX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November/ </a:t>
            </a:r>
            <a:r>
              <a:rPr kumimoji="0" lang="en-US" sz="3000" b="0" i="0" u="none" strike="noStrike" kern="1200" cap="none" spc="0" normalizeH="0" baseline="0" noProof="0" dirty="0">
                <a:ln>
                  <a:noFill/>
                </a:ln>
                <a:solidFill>
                  <a:srgbClr val="FF0000"/>
                </a:solidFill>
                <a:effectLst/>
                <a:uLnTx/>
                <a:uFillTx/>
                <a:latin typeface="Calibri"/>
                <a:ea typeface="+mn-ea"/>
                <a:cs typeface="+mn-cs"/>
              </a:rPr>
              <a:t>Craig Martin</a:t>
            </a:r>
            <a:r>
              <a:rPr kumimoji="0" lang="en-US" sz="2800" b="0" i="0" u="none" strike="noStrike" kern="1200" cap="none" spc="0" normalizeH="0" baseline="0" noProof="0" dirty="0">
                <a:ln>
                  <a:noFill/>
                </a:ln>
                <a:solidFill>
                  <a:prstClr val="white"/>
                </a:solidFill>
                <a:effectLst/>
                <a:uLnTx/>
                <a:uFillTx/>
                <a:latin typeface="Calibri"/>
                <a:ea typeface="+mn-ea"/>
                <a:cs typeface="+mn-cs"/>
              </a:rPr>
              <a:t>/Pikes Peak Council/Colorado Springs, CO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94494024"/>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8"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73866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uLnTx/>
                <a:uFillTx/>
                <a:latin typeface="Calibri"/>
                <a:ea typeface="+mn-ea"/>
                <a:cs typeface="+mn-cs"/>
              </a:rPr>
              <a:t>2020</a:t>
            </a:r>
            <a:r>
              <a:rPr kumimoji="0" lang="en-US" sz="4400" b="1" i="1" u="sng" strike="noStrike" kern="1200" cap="none" spc="0" normalizeH="0" baseline="0" noProof="0" dirty="0">
                <a:ln>
                  <a:noFill/>
                </a:ln>
                <a:solidFill>
                  <a:srgbClr val="FFFFFF"/>
                </a:solidFill>
                <a:effectLst/>
                <a:uLnTx/>
                <a:uFillTx/>
                <a:latin typeface="Calibri"/>
                <a:ea typeface="+mn-ea"/>
                <a:cs typeface="+mn-cs"/>
              </a:rPr>
              <a:t>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April / </a:t>
            </a:r>
            <a:r>
              <a:rPr kumimoji="0" lang="en-US" sz="3000" b="0" i="0" u="none" strike="noStrike" kern="1200" cap="none" spc="0" normalizeH="0" baseline="0" noProof="0" dirty="0">
                <a:ln>
                  <a:noFill/>
                </a:ln>
                <a:solidFill>
                  <a:srgbClr val="FF0000"/>
                </a:solidFill>
                <a:effectLst/>
                <a:uLnTx/>
                <a:uFillTx/>
                <a:latin typeface="Calibri"/>
                <a:ea typeface="+mn-ea"/>
                <a:cs typeface="+mn-cs"/>
              </a:rPr>
              <a:t>Paul Vanderplow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ATF</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May / </a:t>
            </a:r>
            <a:r>
              <a:rPr kumimoji="0" lang="en-US" sz="3000" b="0" i="0" u="none" strike="noStrike" kern="1200" cap="none" spc="0" normalizeH="0" baseline="0" noProof="0" dirty="0">
                <a:ln>
                  <a:noFill/>
                </a:ln>
                <a:solidFill>
                  <a:srgbClr val="FF0000"/>
                </a:solidFill>
                <a:effectLst/>
                <a:uLnTx/>
                <a:uFillTx/>
                <a:latin typeface="Calibri"/>
                <a:ea typeface="+mn-ea"/>
                <a:cs typeface="+mn-cs"/>
              </a:rPr>
              <a:t>Chief Ron Pray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Golden Spread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000" b="0" i="0" u="none" strike="noStrike" kern="1200" cap="none" spc="0" normalizeH="0" baseline="0" noProof="0" dirty="0">
                <a:ln>
                  <a:noFill/>
                </a:ln>
                <a:solidFill>
                  <a:srgbClr val="FF0000"/>
                </a:solidFill>
                <a:effectLst/>
                <a:uLnTx/>
                <a:uFillTx/>
                <a:latin typeface="Calibri"/>
                <a:ea typeface="+mn-ea"/>
                <a:cs typeface="+mn-cs"/>
              </a:rPr>
              <a:t>Dawn Gowen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Costal Georgia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a:t>
            </a:r>
            <a:r>
              <a:rPr kumimoji="0" lang="en-US" sz="3000" b="0" i="0" u="none" strike="noStrike" kern="1200" cap="none" spc="0" normalizeH="0" baseline="0" noProof="0" dirty="0">
                <a:ln>
                  <a:noFill/>
                </a:ln>
                <a:solidFill>
                  <a:srgbClr val="FF0000"/>
                </a:solidFill>
                <a:effectLst/>
                <a:uLnTx/>
                <a:uFillTx/>
                <a:latin typeface="Calibri"/>
                <a:ea typeface="+mn-ea"/>
                <a:cs typeface="+mn-cs"/>
              </a:rPr>
              <a:t>Fred Markham</a:t>
            </a:r>
            <a:r>
              <a:rPr kumimoji="0" lang="en-US" sz="3000" b="1" i="0" u="none" strike="noStrike" kern="1200" cap="none" spc="0" normalizeH="0" baseline="0" noProof="0" dirty="0">
                <a:ln>
                  <a:noFill/>
                </a:ln>
                <a:solidFill>
                  <a:prstClr val="white"/>
                </a:solidFill>
                <a:effectLst/>
                <a:uLnTx/>
                <a:uFillTx/>
                <a:latin typeface="Calibri"/>
                <a:ea typeface="+mn-ea"/>
                <a:cs typeface="+mn-cs"/>
              </a:rPr>
              <a:t>/ Caddo Area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 /</a:t>
            </a:r>
            <a:r>
              <a:rPr kumimoji="0" lang="en-US" sz="3000" b="0" i="0" u="none" strike="noStrike" kern="1200" cap="none" spc="0" normalizeH="0" baseline="0" noProof="0" dirty="0">
                <a:ln>
                  <a:noFill/>
                </a:ln>
                <a:solidFill>
                  <a:srgbClr val="FF0000"/>
                </a:solidFill>
                <a:effectLst/>
                <a:uLnTx/>
                <a:uFillTx/>
                <a:latin typeface="Calibri"/>
                <a:ea typeface="+mn-ea"/>
                <a:cs typeface="+mn-cs"/>
              </a:rPr>
              <a:t>Dan Walters</a:t>
            </a:r>
            <a:r>
              <a:rPr kumimoji="0" lang="en-US" sz="3000" b="0" i="0" u="none" strike="noStrike" kern="1200" cap="none" spc="0" normalizeH="0" baseline="0" noProof="0" dirty="0">
                <a:ln>
                  <a:noFill/>
                </a:ln>
                <a:solidFill>
                  <a:prstClr val="white"/>
                </a:solidFill>
                <a:effectLst/>
                <a:uLnTx/>
                <a:uFillTx/>
                <a:latin typeface="Calibri"/>
                <a:ea typeface="+mn-ea"/>
                <a:cs typeface="+mn-cs"/>
              </a:rPr>
              <a:t>/ Golden Gate Area Council</a:t>
            </a:r>
            <a:endParaRPr kumimoji="0" 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September/</a:t>
            </a:r>
            <a:r>
              <a:rPr kumimoji="0" lang="en-US" sz="3000" b="0" i="0" u="none" strike="noStrike" kern="1200" cap="none" spc="0" normalizeH="0" baseline="0" noProof="0" dirty="0">
                <a:ln>
                  <a:noFill/>
                </a:ln>
                <a:solidFill>
                  <a:srgbClr val="FF0000"/>
                </a:solidFill>
                <a:effectLst/>
                <a:uLnTx/>
                <a:uFillTx/>
                <a:latin typeface="Calibri"/>
                <a:ea typeface="+mn-ea"/>
                <a:cs typeface="+mn-cs"/>
              </a:rPr>
              <a:t>George Denise</a:t>
            </a:r>
            <a:r>
              <a:rPr kumimoji="0" lang="en-US" sz="3200" b="0" i="0" u="none" strike="noStrike" kern="1200" cap="none" spc="0" normalizeH="0" baseline="0" noProof="0" dirty="0">
                <a:ln>
                  <a:noFill/>
                </a:ln>
                <a:solidFill>
                  <a:prstClr val="white"/>
                </a:solidFill>
                <a:effectLst/>
                <a:uLnTx/>
                <a:uFillTx/>
                <a:latin typeface="Calibri"/>
                <a:ea typeface="+mn-ea"/>
                <a:cs typeface="+mn-cs"/>
              </a:rPr>
              <a:t>/ Silicon Valley Monterey Bay Council</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a:t>
            </a:r>
            <a:r>
              <a:rPr kumimoji="0" lang="en-US" sz="3000" b="0" i="0" u="none" strike="noStrike" kern="1200" cap="none" spc="0" normalizeH="0" baseline="0" noProof="0" dirty="0">
                <a:ln>
                  <a:noFill/>
                </a:ln>
                <a:solidFill>
                  <a:srgbClr val="FF0000"/>
                </a:solidFill>
                <a:effectLst/>
                <a:uLnTx/>
                <a:uFillTx/>
                <a:latin typeface="Calibri"/>
                <a:ea typeface="+mn-ea"/>
                <a:cs typeface="+mn-cs"/>
              </a:rPr>
              <a:t>Amanda Clay</a:t>
            </a:r>
            <a:r>
              <a:rPr kumimoji="0" lang="en-US" sz="3000" b="0" i="0" u="none" strike="noStrike" kern="1200" cap="none" spc="0" normalizeH="0" baseline="0" noProof="0" dirty="0">
                <a:ln>
                  <a:noFill/>
                </a:ln>
                <a:solidFill>
                  <a:prstClr val="white"/>
                </a:solidFill>
                <a:effectLst/>
                <a:uLnTx/>
                <a:uFillTx/>
                <a:latin typeface="Calibri"/>
                <a:ea typeface="+mn-ea"/>
                <a:cs typeface="+mn-cs"/>
              </a:rPr>
              <a:t>/ Atlanta Area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November/</a:t>
            </a:r>
            <a:r>
              <a:rPr kumimoji="0" lang="en-US" sz="3000" b="0" i="0" u="none" strike="noStrike" kern="1200" cap="none" spc="0" normalizeH="0" baseline="0" noProof="0" dirty="0">
                <a:ln>
                  <a:noFill/>
                </a:ln>
                <a:solidFill>
                  <a:srgbClr val="FF0000"/>
                </a:solidFill>
                <a:effectLst/>
                <a:uLnTx/>
                <a:uFillTx/>
                <a:latin typeface="Calibri"/>
                <a:ea typeface="+mn-ea"/>
                <a:cs typeface="+mn-cs"/>
              </a:rPr>
              <a:t>LT. Darla Gray</a:t>
            </a:r>
            <a:r>
              <a:rPr kumimoji="0" lang="en-US" sz="3000" b="0" i="0" u="none" strike="noStrike" kern="1200" cap="none" spc="0" normalizeH="0" baseline="0" noProof="0" dirty="0">
                <a:ln>
                  <a:noFill/>
                </a:ln>
                <a:solidFill>
                  <a:prstClr val="white"/>
                </a:solidFill>
                <a:effectLst/>
                <a:uLnTx/>
                <a:uFillTx/>
                <a:latin typeface="Calibri"/>
                <a:ea typeface="+mn-ea"/>
                <a:cs typeface="+mn-cs"/>
              </a:rPr>
              <a:t> / </a:t>
            </a:r>
            <a:r>
              <a:rPr kumimoji="0" lang="en-US" sz="3000" b="0" i="0" u="none" strike="noStrike" kern="1200" cap="none" spc="0" normalizeH="0" baseline="0" noProof="0" dirty="0">
                <a:ln>
                  <a:noFill/>
                </a:ln>
                <a:solidFill>
                  <a:srgbClr val="FF0000"/>
                </a:solidFill>
                <a:effectLst/>
                <a:uLnTx/>
                <a:uFillTx/>
                <a:latin typeface="Calibri"/>
                <a:ea typeface="+mn-ea"/>
                <a:cs typeface="+mn-cs"/>
              </a:rPr>
              <a:t>Greater St. Louis Area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December/</a:t>
            </a:r>
            <a:r>
              <a:rPr kumimoji="0" lang="en-US" sz="3000" b="1" i="0" u="none" strike="noStrike" kern="1200" cap="none" spc="0" normalizeH="0" baseline="0" noProof="0" dirty="0">
                <a:ln>
                  <a:noFill/>
                </a:ln>
                <a:solidFill>
                  <a:srgbClr val="FF0000"/>
                </a:solidFill>
                <a:effectLst/>
                <a:uLnTx/>
                <a:uFillTx/>
                <a:latin typeface="Calibri"/>
                <a:ea typeface="+mn-ea"/>
                <a:cs typeface="+mn-cs"/>
              </a:rPr>
              <a:t>Sgt Erin Lunsford</a:t>
            </a:r>
            <a:r>
              <a:rPr kumimoji="0" lang="en-US" sz="3000" b="1" i="0" u="none" strike="noStrike" kern="1200" cap="none" spc="0" normalizeH="0" baseline="0" noProof="0" dirty="0">
                <a:ln>
                  <a:noFill/>
                </a:ln>
                <a:solidFill>
                  <a:prstClr val="white"/>
                </a:solidFill>
                <a:effectLst/>
                <a:uLnTx/>
                <a:uFillTx/>
                <a:latin typeface="Calibri"/>
                <a:ea typeface="+mn-ea"/>
                <a:cs typeface="+mn-cs"/>
              </a:rPr>
              <a:t>/</a:t>
            </a:r>
            <a:r>
              <a:rPr kumimoji="0" lang="en-US" sz="3000" b="1" i="0" u="none" strike="noStrike" kern="1200" cap="none" spc="0" normalizeH="0" baseline="0" noProof="0" dirty="0">
                <a:ln>
                  <a:noFill/>
                </a:ln>
                <a:solidFill>
                  <a:srgbClr val="FF0000"/>
                </a:solidFill>
                <a:effectLst/>
                <a:uLnTx/>
                <a:uFillTx/>
                <a:latin typeface="Calibri"/>
                <a:ea typeface="+mn-ea"/>
                <a:cs typeface="+mn-cs"/>
              </a:rPr>
              <a:t>Silicon Valley Monterey Bay Council</a:t>
            </a:r>
            <a:endParaRPr kumimoji="0" lang="en-US" sz="30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18821366"/>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8"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50167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uLnTx/>
                <a:uFillTx/>
                <a:latin typeface="Calibri"/>
                <a:ea typeface="+mn-ea"/>
                <a:cs typeface="+mn-cs"/>
              </a:rPr>
              <a:t>2021</a:t>
            </a:r>
            <a:r>
              <a:rPr kumimoji="0" lang="en-US" sz="4400" b="1" i="1" u="sng" strike="noStrike" kern="1200" cap="none" spc="0" normalizeH="0" baseline="0" noProof="0" dirty="0">
                <a:ln>
                  <a:noFill/>
                </a:ln>
                <a:solidFill>
                  <a:srgbClr val="FFFFFF"/>
                </a:solidFill>
                <a:effectLst/>
                <a:uLnTx/>
                <a:uFillTx/>
                <a:latin typeface="Calibri"/>
                <a:ea typeface="+mn-ea"/>
                <a:cs typeface="+mn-cs"/>
              </a:rPr>
              <a:t>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Mike Goldstein</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 Northern Star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 </a:t>
            </a:r>
            <a:r>
              <a:rPr kumimoji="0" lang="en-US" sz="3000" b="1" i="0" u="none" strike="noStrike" kern="1200" cap="none" spc="0" normalizeH="0" baseline="0" noProof="0" dirty="0">
                <a:ln>
                  <a:noFill/>
                </a:ln>
                <a:solidFill>
                  <a:srgbClr val="FF0000"/>
                </a:solidFill>
                <a:effectLst/>
                <a:uLnTx/>
                <a:uFillTx/>
                <a:latin typeface="Calibri"/>
                <a:ea typeface="+mn-ea"/>
                <a:cs typeface="+mn-cs"/>
              </a:rPr>
              <a:t>John Barrett </a:t>
            </a:r>
            <a:r>
              <a:rPr kumimoji="0" lang="en-US" sz="3000" b="0" i="0" u="none" strike="noStrike" kern="1200" cap="none" spc="0" normalizeH="0" baseline="0" noProof="0" dirty="0">
                <a:ln>
                  <a:noFill/>
                </a:ln>
                <a:solidFill>
                  <a:prstClr val="white"/>
                </a:solidFill>
                <a:effectLst/>
                <a:uLnTx/>
                <a:uFillTx/>
                <a:latin typeface="Calibri"/>
                <a:ea typeface="+mn-ea"/>
                <a:cs typeface="+mn-cs"/>
              </a:rPr>
              <a:t>/ Circle Ten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 / </a:t>
            </a:r>
            <a:r>
              <a:rPr kumimoji="0" lang="en-US" sz="3000" b="1" i="0" u="none" strike="noStrike" kern="1200" cap="none" spc="0" normalizeH="0" baseline="0" noProof="0" dirty="0">
                <a:ln>
                  <a:noFill/>
                </a:ln>
                <a:solidFill>
                  <a:srgbClr val="FF0000"/>
                </a:solidFill>
                <a:effectLst/>
                <a:uLnTx/>
                <a:uFillTx/>
                <a:latin typeface="Calibri"/>
                <a:ea typeface="+mn-ea"/>
                <a:cs typeface="+mn-cs"/>
              </a:rPr>
              <a:t>Anthony Jackson </a:t>
            </a:r>
            <a:r>
              <a:rPr kumimoji="0" lang="en-US" sz="3000" b="0" i="0" u="none" strike="noStrike" kern="1200" cap="none" spc="0" normalizeH="0" baseline="0" noProof="0" dirty="0">
                <a:ln>
                  <a:noFill/>
                </a:ln>
                <a:solidFill>
                  <a:prstClr val="white"/>
                </a:solidFill>
                <a:effectLst/>
                <a:uLnTx/>
                <a:uFillTx/>
                <a:latin typeface="Calibri"/>
                <a:ea typeface="+mn-ea"/>
                <a:cs typeface="+mn-cs"/>
              </a:rPr>
              <a:t>/ Michigan Crossroads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September</a:t>
            </a:r>
            <a:r>
              <a:rPr kumimoji="0" lang="en-US" sz="30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 </a:t>
            </a:r>
            <a:r>
              <a:rPr kumimoji="0" lang="en-US" sz="3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Captain Ryan Ira </a:t>
            </a:r>
            <a:r>
              <a:rPr kumimoji="0" lang="en-US" sz="30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a:t>
            </a:r>
            <a:r>
              <a:rPr kumimoji="0" lang="en-US" sz="3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 </a:t>
            </a:r>
            <a:r>
              <a:rPr kumimoji="0" lang="en-US" sz="30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Silicon Valley Monterey Bay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 </a:t>
            </a:r>
            <a:r>
              <a:rPr kumimoji="0" lang="en-US" sz="3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Eirinn Rickard </a:t>
            </a:r>
            <a:r>
              <a:rPr kumimoji="0" lang="en-US" sz="30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 </a:t>
            </a:r>
            <a:r>
              <a:rPr kumimoji="0" lang="en-US" sz="3000" b="1" i="0" u="none" strike="noStrike" kern="1200" cap="none" spc="0" normalizeH="0" baseline="0" noProof="0" dirty="0">
                <a:ln>
                  <a:noFill/>
                </a:ln>
                <a:solidFill>
                  <a:srgbClr val="C00000"/>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Greenwich Council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November/ </a:t>
            </a:r>
            <a:r>
              <a:rPr kumimoji="0" lang="en-US" sz="3000" b="0" i="0" u="none" strike="noStrike" kern="1200" cap="none" spc="0" normalizeH="0" baseline="0" noProof="0" dirty="0">
                <a:ln>
                  <a:noFill/>
                </a:ln>
                <a:solidFill>
                  <a:srgbClr val="FF0000"/>
                </a:solidFill>
                <a:effectLst/>
                <a:uLnTx/>
                <a:uFillTx/>
                <a:latin typeface="Calibri"/>
                <a:ea typeface="Calibri" panose="020F0502020204030204" pitchFamily="34" charset="0"/>
                <a:cs typeface="+mn-cs"/>
              </a:rPr>
              <a:t>Mark Wiesenhahn</a:t>
            </a:r>
            <a:r>
              <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 National LFL/Exploring Board Chair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81156255"/>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739"/>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50167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0000"/>
                </a:solidFill>
                <a:effectLst/>
                <a:uLnTx/>
                <a:uFillTx/>
                <a:latin typeface="Calibri"/>
                <a:ea typeface="+mn-ea"/>
                <a:cs typeface="+mn-cs"/>
              </a:rPr>
              <a:t>2022</a:t>
            </a:r>
            <a:r>
              <a:rPr kumimoji="0" lang="en-US" sz="4400" b="1" i="1" u="sng" strike="noStrike" kern="1200" cap="none" spc="0" normalizeH="0" baseline="0" noProof="0" dirty="0">
                <a:ln>
                  <a:noFill/>
                </a:ln>
                <a:solidFill>
                  <a:srgbClr val="FFFFFF"/>
                </a:solidFill>
                <a:effectLst/>
                <a:uLnTx/>
                <a:uFillTx/>
                <a:latin typeface="Calibri"/>
                <a:ea typeface="+mn-ea"/>
                <a:cs typeface="+mn-cs"/>
              </a:rPr>
              <a:t>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May / </a:t>
            </a:r>
            <a:r>
              <a:rPr kumimoji="0" lang="en-US" sz="3000" b="1" i="0" u="none" strike="noStrike" kern="1200" cap="none" spc="0" normalizeH="0" baseline="0" noProof="0" dirty="0">
                <a:ln>
                  <a:noFill/>
                </a:ln>
                <a:solidFill>
                  <a:srgbClr val="FF0000"/>
                </a:solidFill>
                <a:effectLst/>
                <a:uLnTx/>
                <a:uFillTx/>
                <a:latin typeface="Calibri"/>
                <a:ea typeface="+mn-ea"/>
                <a:cs typeface="+mn-cs"/>
              </a:rPr>
              <a:t>Wiley “Skeet” Gibble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Cherokee Area Council</a:t>
            </a:r>
            <a:endPar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000" b="1" i="0" u="none" strike="noStrike" kern="1200" cap="none" spc="0" normalizeH="0" baseline="0" noProof="0" dirty="0">
                <a:ln>
                  <a:noFill/>
                </a:ln>
                <a:solidFill>
                  <a:srgbClr val="FF0000"/>
                </a:solidFill>
                <a:effectLst/>
                <a:uLnTx/>
                <a:uFillTx/>
                <a:latin typeface="Calibri"/>
                <a:ea typeface="+mn-ea"/>
                <a:cs typeface="+mn-cs"/>
              </a:rPr>
              <a:t>DuWayne “Duwey” Dixon </a:t>
            </a:r>
            <a:r>
              <a:rPr kumimoji="0" lang="en-US" sz="3000" b="0" i="0" u="none" strike="noStrike" kern="1200" cap="none" spc="0" normalizeH="0" baseline="0" noProof="0" dirty="0">
                <a:ln>
                  <a:noFill/>
                </a:ln>
                <a:solidFill>
                  <a:prstClr val="white"/>
                </a:solidFill>
                <a:effectLst/>
                <a:uLnTx/>
                <a:uFillTx/>
                <a:latin typeface="Calibri"/>
                <a:ea typeface="+mn-ea"/>
                <a:cs typeface="+mn-cs"/>
              </a:rPr>
              <a:t>/ Northern Star</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0" i="0" u="none" strike="noStrike" kern="1200" cap="none" spc="0" normalizeH="0" baseline="0" noProof="0" dirty="0">
                <a:ln>
                  <a:noFill/>
                </a:ln>
                <a:solidFill>
                  <a:prstClr val="white"/>
                </a:solidFill>
                <a:effectLst/>
                <a:uLnTx/>
                <a:uFillTx/>
                <a:latin typeface="Calibri"/>
                <a:ea typeface="+mn-ea"/>
                <a:cs typeface="+mn-cs"/>
              </a:rPr>
              <a:t>Council</a:t>
            </a:r>
            <a:endParaRPr kumimoji="0" lang="en-US" sz="30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 </a:t>
            </a:r>
            <a:r>
              <a:rPr kumimoji="0" lang="en-US" sz="3000" b="1" i="0" u="none" strike="noStrike" kern="1200" cap="none" spc="0" normalizeH="0" baseline="0" noProof="0" dirty="0">
                <a:ln>
                  <a:noFill/>
                </a:ln>
                <a:solidFill>
                  <a:srgbClr val="FF0000"/>
                </a:solidFill>
                <a:effectLst/>
                <a:uLnTx/>
                <a:uFillTx/>
                <a:latin typeface="Calibri"/>
                <a:ea typeface="+mn-ea"/>
                <a:cs typeface="+mn-cs"/>
              </a:rPr>
              <a:t> Ronda Williams </a:t>
            </a:r>
            <a:r>
              <a:rPr kumimoji="0" lang="en-US" sz="3000" b="1" i="0" u="none" strike="noStrike" kern="1200" cap="none" spc="0" normalizeH="0" baseline="0" noProof="0" dirty="0">
                <a:ln>
                  <a:noFill/>
                </a:ln>
                <a:solidFill>
                  <a:prstClr val="white"/>
                </a:solidFill>
                <a:effectLst/>
                <a:uLnTx/>
                <a:uFillTx/>
                <a:latin typeface="Calibri"/>
                <a:ea typeface="+mn-ea"/>
                <a:cs typeface="+mn-cs"/>
              </a:rPr>
              <a:t>/ Great Trail Council</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 / </a:t>
            </a:r>
            <a:r>
              <a:rPr kumimoji="0" lang="en-US" sz="3000" b="1" i="0" u="none" strike="noStrike" kern="1200" cap="none" spc="0" normalizeH="0" baseline="0" noProof="0" dirty="0">
                <a:ln>
                  <a:noFill/>
                </a:ln>
                <a:solidFill>
                  <a:srgbClr val="FF0000"/>
                </a:solidFill>
                <a:effectLst/>
                <a:uLnTx/>
                <a:uFillTx/>
                <a:latin typeface="Calibri"/>
                <a:ea typeface="+mn-ea"/>
                <a:cs typeface="+mn-cs"/>
              </a:rPr>
              <a:t> Jeff Schweiger </a:t>
            </a:r>
            <a:r>
              <a:rPr kumimoji="0" lang="en-US" sz="3000" b="1" i="0" u="none" strike="noStrike" kern="1200" cap="none" spc="0" normalizeH="0" baseline="0" noProof="0" dirty="0">
                <a:ln>
                  <a:noFill/>
                </a:ln>
                <a:solidFill>
                  <a:prstClr val="white"/>
                </a:solidFill>
                <a:effectLst/>
                <a:uLnTx/>
                <a:uFillTx/>
                <a:latin typeface="Calibri"/>
                <a:ea typeface="+mn-ea"/>
                <a:cs typeface="+mn-cs"/>
              </a:rPr>
              <a:t>/ National Capital Area Council</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 / </a:t>
            </a:r>
            <a:r>
              <a:rPr kumimoji="0" lang="en-US" sz="3000" b="1" i="0" u="none" strike="noStrike" kern="1200" cap="none" spc="0" normalizeH="0" baseline="0" noProof="0" dirty="0">
                <a:ln>
                  <a:noFill/>
                </a:ln>
                <a:solidFill>
                  <a:srgbClr val="FF0000"/>
                </a:solidFill>
                <a:effectLst/>
                <a:uLnTx/>
                <a:uFillTx/>
                <a:latin typeface="Calibri"/>
                <a:ea typeface="+mn-ea"/>
                <a:cs typeface="+mn-cs"/>
              </a:rPr>
              <a:t>Daric Parent  </a:t>
            </a:r>
            <a:r>
              <a:rPr kumimoji="0" lang="en-US" sz="3000" b="1" i="0" u="none" strike="noStrike" kern="1200" cap="none" spc="0" normalizeH="0" baseline="0" noProof="0" dirty="0">
                <a:ln>
                  <a:noFill/>
                </a:ln>
                <a:solidFill>
                  <a:prstClr val="white"/>
                </a:solidFill>
                <a:effectLst/>
                <a:uLnTx/>
                <a:uFillTx/>
                <a:latin typeface="Calibri"/>
                <a:ea typeface="+mn-ea"/>
                <a:cs typeface="+mn-cs"/>
              </a:rPr>
              <a:t>/  Circle Ten Council</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November/ </a:t>
            </a:r>
            <a:r>
              <a:rPr kumimoji="0" lang="en-US" sz="3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Sergeant Leonardo Gonzalez </a:t>
            </a:r>
            <a:r>
              <a:rPr kumimoji="0" lang="en-US" sz="30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2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Silicon Valley Monterrey Bay Council </a:t>
            </a:r>
            <a:endPar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December/</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000" b="1" i="1"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Heather MacInnes</a:t>
            </a:r>
            <a:r>
              <a:rPr kumimoji="0" lang="en-US" sz="3000" b="1"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 </a:t>
            </a:r>
            <a:r>
              <a:rPr kumimoji="0" lang="en-US" sz="22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rPr>
              <a:t>Western Massachusetts Council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25414711"/>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739"/>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7549" y="1012954"/>
            <a:ext cx="11916383" cy="45550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sng" strike="noStrike" kern="1200" cap="none" spc="0" normalizeH="0" baseline="0" noProof="0" dirty="0">
                <a:ln>
                  <a:noFill/>
                </a:ln>
                <a:solidFill>
                  <a:srgbClr val="FFFFFF"/>
                </a:solidFill>
                <a:effectLst/>
                <a:uLnTx/>
                <a:uFillTx/>
                <a:latin typeface="Calibri"/>
                <a:ea typeface="+mn-ea"/>
                <a:cs typeface="+mn-cs"/>
              </a:rPr>
              <a:t>2023 National Exploring Volunteer(s) of the Month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May / </a:t>
            </a:r>
            <a:r>
              <a:rPr kumimoji="0" lang="en-US" sz="3000" b="1" i="0" u="none" strike="noStrike" kern="1200" cap="none" spc="0" normalizeH="0" baseline="0" noProof="0" dirty="0">
                <a:ln>
                  <a:noFill/>
                </a:ln>
                <a:solidFill>
                  <a:srgbClr val="FF0000"/>
                </a:solidFill>
                <a:effectLst/>
                <a:uLnTx/>
                <a:uFillTx/>
                <a:latin typeface="Calibri"/>
                <a:ea typeface="+mn-ea"/>
                <a:cs typeface="+mn-cs"/>
              </a:rPr>
              <a:t>Stuart Mahler </a:t>
            </a:r>
            <a:r>
              <a:rPr kumimoji="0" lang="en-US" sz="3000" b="0" i="0" u="none" strike="noStrike" kern="1200" cap="none" spc="0" normalizeH="0" baseline="0" noProof="0" dirty="0">
                <a:ln>
                  <a:noFill/>
                </a:ln>
                <a:solidFill>
                  <a:prstClr val="white"/>
                </a:solidFill>
                <a:effectLst/>
                <a:uLnTx/>
                <a:uFillTx/>
                <a:latin typeface="Calibri"/>
                <a:ea typeface="+mn-ea"/>
                <a:cs typeface="+mn-cs"/>
              </a:rPr>
              <a:t>/</a:t>
            </a:r>
            <a:r>
              <a:rPr kumimoji="0" lang="en-US" sz="3000" b="0" i="0" u="none" strike="noStrike" kern="1200" cap="none" spc="0" normalizeH="0" baseline="0" noProof="0" dirty="0">
                <a:ln>
                  <a:noFill/>
                </a:ln>
                <a:solidFill>
                  <a:srgbClr val="FF0000"/>
                </a:solidFill>
                <a:effectLst/>
                <a:uLnTx/>
                <a:uFillTx/>
                <a:latin typeface="Calibri"/>
                <a:ea typeface="+mn-ea"/>
                <a:cs typeface="+mn-cs"/>
              </a:rPr>
              <a:t> </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Golden Gate Area Council</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June / </a:t>
            </a:r>
            <a:r>
              <a:rPr kumimoji="0" lang="en-US" sz="3200" b="1" i="0" u="none" strike="noStrike" kern="1200" cap="none" spc="0" normalizeH="0" baseline="0" noProof="0" dirty="0">
                <a:ln>
                  <a:noFill/>
                </a:ln>
                <a:solidFill>
                  <a:srgbClr val="FF0000"/>
                </a:solidFill>
                <a:effectLst/>
                <a:uLnTx/>
                <a:uFillTx/>
                <a:latin typeface="Calibri"/>
                <a:ea typeface="+mn-ea"/>
                <a:cs typeface="+mn-cs"/>
              </a:rPr>
              <a:t>Richard “Rick” Belford Jr. </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a:ln>
                  <a:noFill/>
                </a:ln>
                <a:solidFill>
                  <a:srgbClr val="FF0000"/>
                </a:solidFill>
                <a:effectLst/>
                <a:uLnTx/>
                <a:uFillTx/>
                <a:latin typeface="Calibri"/>
                <a:ea typeface="+mn-ea"/>
                <a:cs typeface="+mn-cs"/>
              </a:rPr>
              <a:t>Western Massachusetts Council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July / </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August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September/ </a:t>
            </a:r>
            <a:r>
              <a:rPr kumimoji="0" lang="en-US" sz="3000" b="1" i="0" u="none" strike="noStrike" kern="1200" cap="none" spc="0" normalizeH="0" baseline="0" noProof="0" dirty="0">
                <a:ln>
                  <a:noFill/>
                </a:ln>
                <a:solidFill>
                  <a:srgbClr val="FF0000"/>
                </a:solidFill>
                <a:effectLst/>
                <a:uLnTx/>
                <a:uFillTx/>
                <a:latin typeface="Calibri"/>
                <a:ea typeface="+mn-ea"/>
                <a:cs typeface="+mn-cs"/>
              </a:rPr>
              <a:t> </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October / </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i="1" dirty="0">
                <a:solidFill>
                  <a:prstClr val="white"/>
                </a:solidFill>
                <a:latin typeface="Calibri" panose="020F0502020204030204" pitchFamily="34" charset="0"/>
                <a:cs typeface="Calibri" panose="020F0502020204030204" pitchFamily="34" charset="0"/>
              </a:rPr>
              <a:t>December/</a:t>
            </a:r>
            <a:endParaRPr kumimoji="0" lang="en-US" sz="3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0093352"/>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2"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782320" y="843280"/>
            <a:ext cx="10464800" cy="104951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National Exploring Volunteer of the Month</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libri"/>
              </a:rPr>
              <a:t>November</a:t>
            </a:r>
            <a:r>
              <a:rPr kumimoji="0" lang="en-US" sz="4400" b="1" i="0" u="none" strike="noStrike" kern="1200" cap="none" spc="0" normalizeH="0" baseline="0" noProof="0" dirty="0">
                <a:ln>
                  <a:noFill/>
                </a:ln>
                <a:solidFill>
                  <a:prstClr val="white"/>
                </a:solidFill>
                <a:effectLst/>
                <a:uLnTx/>
                <a:uFillTx/>
                <a:latin typeface="Calibri"/>
                <a:ea typeface="+mn-ea"/>
                <a:cs typeface="+mn-cs"/>
              </a:rPr>
              <a:t> 2023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Roger Engelbart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Greater St Louis Area Council </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Calibri"/>
              </a:rPr>
              <a:t>(National Exploring SME)</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 </a:t>
            </a:r>
            <a:r>
              <a:rPr kumimoji="0" lang="en-US" sz="3600" b="1" i="0" u="none" strike="noStrike" kern="1200" cap="none" spc="0" normalizeH="0" baseline="0" noProof="0" dirty="0">
                <a:ln>
                  <a:noFill/>
                </a:ln>
                <a:solidFill>
                  <a:srgbClr val="FF0000"/>
                </a:solidFill>
                <a:effectLst/>
                <a:uLnTx/>
                <a:uFillTx/>
                <a:latin typeface="Century Gothic" panose="020B0502020202020204" pitchFamily="34" charset="0"/>
                <a:ea typeface="Calibri" panose="020F0502020204030204" pitchFamily="34" charset="0"/>
                <a:cs typeface="+mn-cs"/>
              </a:rPr>
              <a:t> </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03852337"/>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619050187"/>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609555385"/>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Moments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Youth / Young Adult Suicide Prevention</a:t>
            </a:r>
            <a:br>
              <a:rPr lang="en-US" sz="6000" dirty="0"/>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Scouting Safety Moments’  Youth Suicide Prevention (see </a:t>
            </a:r>
            <a:r>
              <a:rPr lang="en-US" sz="1800" u="sng" dirty="0">
                <a:solidFill>
                  <a:srgbClr val="1FC77F"/>
                </a:solidFill>
              </a:rPr>
              <a:t>https://www.scouting.org/health-and-safety/safety-moments/youth-suicide-prevention/) </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8019191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287747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9113094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r>
              <a:rPr lang="en-US" sz="2400" b="1" dirty="0">
                <a:solidFill>
                  <a:schemeClr val="bg1"/>
                </a:solidFill>
              </a:rPr>
              <a:t>There is no BeAnExplorer…yet </a:t>
            </a:r>
            <a:r>
              <a:rPr lang="en-US" sz="2400" b="1" dirty="0">
                <a:solidFill>
                  <a:schemeClr val="bg1"/>
                </a:solidFill>
                <a:sym typeface="Wingdings" panose="05000000000000000000" pitchFamily="2" charset="2"/>
              </a:rPr>
              <a:t></a:t>
            </a:r>
            <a:endParaRPr lang="en-US" sz="2400" kern="1200" dirty="0">
              <a:solidFill>
                <a:schemeClr val="bg1"/>
              </a:solidFill>
            </a:endParaRPr>
          </a:p>
        </p:txBody>
      </p:sp>
      <p:pic>
        <p:nvPicPr>
          <p:cNvPr id="8" name="Picture 7">
            <a:extLst>
              <a:ext uri="{FF2B5EF4-FFF2-40B4-BE49-F238E27FC236}">
                <a16:creationId xmlns:a16="http://schemas.microsoft.com/office/drawing/2014/main" id="{35A50D2C-6DEF-4827-B62B-E57C629E9A54}"/>
              </a:ext>
            </a:extLst>
          </p:cNvPr>
          <p:cNvPicPr>
            <a:picLocks noChangeAspect="1"/>
          </p:cNvPicPr>
          <p:nvPr/>
        </p:nvPicPr>
        <p:blipFill>
          <a:blip r:embed="rId4"/>
          <a:stretch>
            <a:fillRect/>
          </a:stretch>
        </p:blipFill>
        <p:spPr>
          <a:xfrm>
            <a:off x="5214892" y="-25121"/>
            <a:ext cx="6954082" cy="6883121"/>
          </a:xfrm>
          <a:prstGeom prst="rect">
            <a:avLst/>
          </a:prstGeom>
        </p:spPr>
      </p:pic>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5"/>
          <a:stretch>
            <a:fillRect/>
          </a:stretch>
        </p:blipFill>
        <p:spPr>
          <a:xfrm>
            <a:off x="5410836" y="643235"/>
            <a:ext cx="859336" cy="859336"/>
          </a:xfrm>
          <a:prstGeom prst="rect">
            <a:avLst/>
          </a:prstGeom>
        </p:spPr>
      </p:pic>
    </p:spTree>
    <p:extLst>
      <p:ext uri="{BB962C8B-B14F-4D97-AF65-F5344CB8AC3E}">
        <p14:creationId xmlns:p14="http://schemas.microsoft.com/office/powerpoint/2010/main" val="3746968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40574716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248190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23188"/>
            <a:ext cx="8409746" cy="642970"/>
          </a:xfrm>
        </p:spPr>
        <p:txBody>
          <a:bodyPr>
            <a:normAutofit/>
          </a:bodyPr>
          <a:lstStyle/>
          <a:p>
            <a:pPr algn="l"/>
            <a:r>
              <a:rPr lang="en-US" sz="2800" b="1" dirty="0">
                <a:solidFill>
                  <a:srgbClr val="1FC77F"/>
                </a:solidFill>
                <a:latin typeface="Arial Black" panose="020B0A04020102020204" pitchFamily="34" charset="0"/>
                <a:cs typeface="Arial" panose="020B0604020202020204" pitchFamily="34" charset="0"/>
              </a:rPr>
              <a:t>Youth / Young Adult Suicide Prevention…</a:t>
            </a:r>
            <a:endParaRPr lang="en-US" sz="28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Rectangle 4"/>
          <p:cNvSpPr/>
          <p:nvPr/>
        </p:nvSpPr>
        <p:spPr>
          <a:xfrm>
            <a:off x="1747957" y="771138"/>
            <a:ext cx="8757859" cy="5786199"/>
          </a:xfrm>
          <a:prstGeom prst="rect">
            <a:avLst/>
          </a:prstGeom>
        </p:spPr>
        <p:txBody>
          <a:bodyPr wrap="square">
            <a:spAutoFit/>
          </a:bodyPr>
          <a:lstStyle/>
          <a:p>
            <a:pPr marL="342900" indent="-342900">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Overview</a:t>
            </a:r>
          </a:p>
          <a:p>
            <a:endParaRPr lang="en-US" sz="1000" b="1" dirty="0">
              <a:solidFill>
                <a:srgbClr val="FFFF00"/>
              </a:solidFill>
              <a:latin typeface="Arial" panose="020B0604020202020204" pitchFamily="34" charset="0"/>
              <a:cs typeface="Arial" panose="020B0604020202020204" pitchFamily="34" charset="0"/>
            </a:endParaRPr>
          </a:p>
          <a:p>
            <a:pPr marL="685800"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Youth &amp; young adult suicidal behavior is a problem that you may encounter in Exploring or with friends of Explorers, but it is often preventable </a:t>
            </a:r>
          </a:p>
          <a:p>
            <a:pPr marL="342900"/>
            <a:endParaRPr lang="en-US" sz="1000" b="1" dirty="0">
              <a:solidFill>
                <a:srgbClr val="FFFF00"/>
              </a:solidFill>
              <a:latin typeface="Arial" panose="020B0604020202020204" pitchFamily="34" charset="0"/>
              <a:cs typeface="Arial" panose="020B0604020202020204" pitchFamily="34" charset="0"/>
            </a:endParaRPr>
          </a:p>
          <a:p>
            <a:pPr marL="685800"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In order to save the life of a youth or young adult at risk, it is important to have a plan in place beforehand, know local professional resources, understand the severity of the problem, look for the signs in the Explorers you lead, understand major risk factors, and know how you can help</a:t>
            </a:r>
          </a:p>
          <a:p>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FFFF00"/>
              </a:solidFill>
              <a:latin typeface="Arial Black" panose="020B0A04020102020204" pitchFamily="34" charset="0"/>
              <a:cs typeface="Arial" panose="020B0604020202020204" pitchFamily="34" charset="0"/>
            </a:endParaRPr>
          </a:p>
          <a:p>
            <a:endParaRPr lang="en-US" sz="20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24364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45C3F-0FCE-ED21-A1EE-48DE6A3E9CB1}"/>
              </a:ext>
            </a:extLst>
          </p:cNvPr>
          <p:cNvPicPr>
            <a:picLocks noChangeAspect="1"/>
          </p:cNvPicPr>
          <p:nvPr/>
        </p:nvPicPr>
        <p:blipFill>
          <a:blip r:embed="rId2">
            <a:extLst>
              <a:ext uri="{28A0092B-C50C-407E-A947-70E740481C1C}">
                <a14:useLocalDpi xmlns:a14="http://schemas.microsoft.com/office/drawing/2010/main" val="0"/>
              </a:ext>
            </a:extLst>
          </a:blip>
          <a:srcRect l="10783" r="10783"/>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a:extLst>
              <a:ext uri="{FF2B5EF4-FFF2-40B4-BE49-F238E27FC236}">
                <a16:creationId xmlns:a16="http://schemas.microsoft.com/office/drawing/2014/main" id="{BFF9B3D5-F43F-C1FF-AE72-3A46C733EBF3}"/>
              </a:ext>
            </a:extLst>
          </p:cNvPr>
          <p:cNvSpPr>
            <a:spLocks noGrp="1"/>
          </p:cNvSpPr>
          <p:nvPr>
            <p:ph type="ctrTitle"/>
          </p:nvPr>
        </p:nvSpPr>
        <p:spPr>
          <a:xfrm>
            <a:off x="477981" y="1122363"/>
            <a:ext cx="4023360" cy="3204134"/>
          </a:xfrm>
        </p:spPr>
        <p:txBody>
          <a:bodyPr anchor="b">
            <a:normAutofit/>
          </a:bodyPr>
          <a:lstStyle/>
          <a:p>
            <a:r>
              <a:rPr lang="en-US" sz="4400" dirty="0"/>
              <a:t>UNIT </a:t>
            </a:r>
            <a:br>
              <a:rPr lang="en-US" sz="4400" dirty="0"/>
            </a:br>
            <a:r>
              <a:rPr lang="en-US" sz="4400" dirty="0"/>
              <a:t>“RENEWAL”</a:t>
            </a:r>
            <a:br>
              <a:rPr lang="en-US" sz="4400" dirty="0"/>
            </a:br>
            <a:endParaRPr lang="en-US" sz="4400" dirty="0"/>
          </a:p>
        </p:txBody>
      </p:sp>
      <p:sp>
        <p:nvSpPr>
          <p:cNvPr id="6" name="Title 1">
            <a:extLst>
              <a:ext uri="{FF2B5EF4-FFF2-40B4-BE49-F238E27FC236}">
                <a16:creationId xmlns:a16="http://schemas.microsoft.com/office/drawing/2014/main" id="{59B841D1-6509-C420-C186-3FAA92194F45}"/>
              </a:ext>
            </a:extLst>
          </p:cNvPr>
          <p:cNvSpPr txBox="1">
            <a:spLocks/>
          </p:cNvSpPr>
          <p:nvPr/>
        </p:nvSpPr>
        <p:spPr>
          <a:xfrm>
            <a:off x="477980" y="4676872"/>
            <a:ext cx="3827753" cy="103465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8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Neue Haas Grotesk Text Pro"/>
                <a:ea typeface="+mj-ea"/>
                <a:cs typeface="+mj-cs"/>
              </a:rPr>
              <a:t>Aug 2023 – Feb 2024 Recharters</a:t>
            </a:r>
          </a:p>
        </p:txBody>
      </p:sp>
    </p:spTree>
    <p:extLst>
      <p:ext uri="{BB962C8B-B14F-4D97-AF65-F5344CB8AC3E}">
        <p14:creationId xmlns:p14="http://schemas.microsoft.com/office/powerpoint/2010/main" val="811687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2CC72456-843E-45B7-8470-67E69513D40D}"/>
              </a:ext>
            </a:extLst>
          </p:cNvPr>
          <p:cNvPicPr>
            <a:picLocks noChangeAspect="1"/>
          </p:cNvPicPr>
          <p:nvPr/>
        </p:nvPicPr>
        <p:blipFill rotWithShape="1">
          <a:blip r:embed="rId2"/>
          <a:srcRect l="17584" t="26159" r="3054" b="13333"/>
          <a:stretch/>
        </p:blipFill>
        <p:spPr>
          <a:xfrm>
            <a:off x="0" y="0"/>
            <a:ext cx="12280392" cy="6863248"/>
          </a:xfrm>
          <a:prstGeom prst="rect">
            <a:avLst/>
          </a:prstGeom>
        </p:spPr>
      </p:pic>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10543506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07293-C5F2-CD3C-A500-9E4073169795}"/>
              </a:ext>
            </a:extLst>
          </p:cNvPr>
          <p:cNvSpPr>
            <a:spLocks noGrp="1"/>
          </p:cNvSpPr>
          <p:nvPr>
            <p:ph type="title"/>
          </p:nvPr>
        </p:nvSpPr>
        <p:spPr>
          <a:xfrm>
            <a:off x="7255564" y="834888"/>
            <a:ext cx="4314645" cy="1268958"/>
          </a:xfrm>
        </p:spPr>
        <p:txBody>
          <a:bodyPr vert="horz" lIns="91440" tIns="45720" rIns="91440" bIns="45720" rtlCol="0" anchor="b">
            <a:normAutofit/>
          </a:bodyPr>
          <a:lstStyle/>
          <a:p>
            <a:r>
              <a:rPr lang="en-US" b="1" dirty="0"/>
              <a:t>Charter Process</a:t>
            </a:r>
          </a:p>
        </p:txBody>
      </p:sp>
      <p:pic>
        <p:nvPicPr>
          <p:cNvPr id="7" name="Picture 6" descr="Calendar on table">
            <a:extLst>
              <a:ext uri="{FF2B5EF4-FFF2-40B4-BE49-F238E27FC236}">
                <a16:creationId xmlns:a16="http://schemas.microsoft.com/office/drawing/2014/main" id="{072031D8-B398-D2AB-D0D2-D386C424B1CC}"/>
              </a:ext>
            </a:extLst>
          </p:cNvPr>
          <p:cNvPicPr>
            <a:picLocks noChangeAspect="1"/>
          </p:cNvPicPr>
          <p:nvPr/>
        </p:nvPicPr>
        <p:blipFill rotWithShape="1">
          <a:blip r:embed="rId2"/>
          <a:srcRect l="226" r="34392"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5" name="TextBox 4">
            <a:extLst>
              <a:ext uri="{FF2B5EF4-FFF2-40B4-BE49-F238E27FC236}">
                <a16:creationId xmlns:a16="http://schemas.microsoft.com/office/drawing/2014/main" id="{7F98F47C-82EA-28F8-8F1D-13E08596714E}"/>
              </a:ext>
            </a:extLst>
          </p:cNvPr>
          <p:cNvSpPr txBox="1"/>
          <p:nvPr/>
        </p:nvSpPr>
        <p:spPr>
          <a:xfrm>
            <a:off x="7255563" y="2557587"/>
            <a:ext cx="4622401" cy="3717317"/>
          </a:xfrm>
          <a:prstGeom prst="rect">
            <a:avLst/>
          </a:prstGeom>
        </p:spPr>
        <p:txBody>
          <a:bodyPr vert="horz" lIns="91440" tIns="45720" rIns="91440" bIns="45720" rtlCol="0" anchor="t">
            <a:normAutofit/>
          </a:bodyPr>
          <a:lstStyle/>
          <a:p>
            <a:pPr marL="3429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Neue Haas Grotesk Text Pro"/>
                <a:ea typeface="+mn-ea"/>
                <a:cs typeface="+mn-cs"/>
              </a:rPr>
              <a:t>Units will continue to renew </a:t>
            </a:r>
            <a:r>
              <a:rPr kumimoji="0" lang="en-US" sz="1800" b="1" i="0" u="none" strike="noStrike" kern="1200" cap="none" spc="0" normalizeH="0" baseline="0" noProof="0" dirty="0">
                <a:ln>
                  <a:noFill/>
                </a:ln>
                <a:solidFill>
                  <a:srgbClr val="000000"/>
                </a:solidFill>
                <a:effectLst/>
                <a:uLnTx/>
                <a:uFillTx/>
                <a:latin typeface="Neue Haas Grotesk Text Pro"/>
                <a:ea typeface="+mn-ea"/>
                <a:cs typeface="+mn-cs"/>
              </a:rPr>
              <a:t>AS IS </a:t>
            </a:r>
            <a:r>
              <a:rPr kumimoji="0" lang="en-US" sz="1800" b="0" i="0" u="none" strike="noStrike" kern="1200" cap="none" spc="0" normalizeH="0" baseline="0" noProof="0" dirty="0">
                <a:ln>
                  <a:noFill/>
                </a:ln>
                <a:solidFill>
                  <a:srgbClr val="000000"/>
                </a:solidFill>
                <a:effectLst/>
                <a:uLnTx/>
                <a:uFillTx/>
                <a:latin typeface="Neue Haas Grotesk Text Pro"/>
                <a:ea typeface="+mn-ea"/>
                <a:cs typeface="+mn-cs"/>
              </a:rPr>
              <a:t>through the February 2024 rechartering</a:t>
            </a:r>
          </a:p>
          <a:p>
            <a:pPr marL="3429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Neue Haas Grotesk Text Pro"/>
                <a:ea typeface="+mn-ea"/>
                <a:cs typeface="+mn-cs"/>
              </a:rPr>
              <a:t>February 2024 units will have a one-month lapse </a:t>
            </a:r>
            <a:r>
              <a:rPr kumimoji="0" lang="en-US" sz="1400" b="0" i="0" u="none" strike="noStrike" kern="1200" cap="none" spc="0" normalizeH="0" baseline="0" noProof="0" dirty="0">
                <a:ln>
                  <a:noFill/>
                </a:ln>
                <a:solidFill>
                  <a:srgbClr val="000000"/>
                </a:solidFill>
                <a:effectLst/>
                <a:uLnTx/>
                <a:uFillTx/>
                <a:latin typeface="Neue Haas Grotesk Text Pro"/>
                <a:ea typeface="+mn-ea"/>
                <a:cs typeface="+mn-cs"/>
              </a:rPr>
              <a:t>(Sept 2023 – Jan 2024 continue to have 2-month lapse)</a:t>
            </a:r>
          </a:p>
          <a:p>
            <a:pPr marL="3429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Neue Haas Grotesk Text Pro"/>
              <a:ea typeface="+mn-ea"/>
              <a:cs typeface="+mn-cs"/>
            </a:endParaRPr>
          </a:p>
          <a:p>
            <a:pPr marL="3429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Neue Haas Grotesk Text Pro"/>
                <a:ea typeface="+mn-ea"/>
                <a:cs typeface="+mn-cs"/>
              </a:rPr>
              <a:t>March 2024 units will be the first to renew using the new unit charter process </a:t>
            </a:r>
            <a:r>
              <a:rPr kumimoji="0" lang="en-US" sz="1400" b="0" i="0" u="none" strike="noStrike" kern="1200" cap="none" spc="0" normalizeH="0" baseline="0" noProof="0" dirty="0">
                <a:ln>
                  <a:noFill/>
                </a:ln>
                <a:solidFill>
                  <a:srgbClr val="000000"/>
                </a:solidFill>
                <a:effectLst/>
                <a:uLnTx/>
                <a:uFillTx/>
                <a:latin typeface="Neue Haas Grotesk Text Pro"/>
                <a:ea typeface="+mn-ea"/>
                <a:cs typeface="+mn-cs"/>
              </a:rPr>
              <a:t>(currently affects 737 units nation-wide)</a:t>
            </a:r>
            <a:endParaRPr kumimoji="0" lang="en-US" sz="1800" b="0" i="0" u="none" strike="noStrike" kern="1200" cap="none" spc="0" normalizeH="0" baseline="0" noProof="0" dirty="0">
              <a:ln>
                <a:noFill/>
              </a:ln>
              <a:solidFill>
                <a:srgbClr val="000000"/>
              </a:solidFill>
              <a:effectLst/>
              <a:uLnTx/>
              <a:uFillTx/>
              <a:latin typeface="Neue Haas Grotesk Text Pro"/>
              <a:ea typeface="+mn-ea"/>
              <a:cs typeface="+mn-cs"/>
            </a:endParaRPr>
          </a:p>
        </p:txBody>
      </p:sp>
      <p:sp>
        <p:nvSpPr>
          <p:cNvPr id="4" name="Slide Number Placeholder 3">
            <a:extLst>
              <a:ext uri="{FF2B5EF4-FFF2-40B4-BE49-F238E27FC236}">
                <a16:creationId xmlns:a16="http://schemas.microsoft.com/office/drawing/2014/main" id="{82AD231F-5714-290C-F104-FC1098610B0D}"/>
              </a:ext>
            </a:extLst>
          </p:cNvPr>
          <p:cNvSpPr>
            <a:spLocks noGrp="1"/>
          </p:cNvSpPr>
          <p:nvPr>
            <p:ph type="sldNum" sz="quarter" idx="12"/>
          </p:nvPr>
        </p:nvSpPr>
        <p:spPr>
          <a:xfrm>
            <a:off x="10512543" y="6356350"/>
            <a:ext cx="1039115"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1200" b="0" i="0" u="none" strike="noStrike" kern="1200" cap="none" spc="0" normalizeH="0" baseline="0" noProof="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72</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32015093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DFF335CA-670F-4BC3-5F6E-8BE097B6C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49" y="0"/>
            <a:ext cx="11216501" cy="6858000"/>
          </a:xfrm>
          <a:prstGeom prst="rect">
            <a:avLst/>
          </a:prstGeom>
        </p:spPr>
      </p:pic>
    </p:spTree>
    <p:extLst>
      <p:ext uri="{BB962C8B-B14F-4D97-AF65-F5344CB8AC3E}">
        <p14:creationId xmlns:p14="http://schemas.microsoft.com/office/powerpoint/2010/main" val="1673682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3E79-E2CC-FAA2-E9EF-891362944DF9}"/>
              </a:ext>
            </a:extLst>
          </p:cNvPr>
          <p:cNvSpPr>
            <a:spLocks noGrp="1"/>
          </p:cNvSpPr>
          <p:nvPr>
            <p:ph type="title"/>
          </p:nvPr>
        </p:nvSpPr>
        <p:spPr>
          <a:xfrm>
            <a:off x="5849388" y="4907629"/>
            <a:ext cx="3212386" cy="1185353"/>
          </a:xfrm>
        </p:spPr>
        <p:txBody>
          <a:bodyPr vert="horz" lIns="91440" tIns="45720" rIns="91440" bIns="45720" rtlCol="0" anchor="ctr">
            <a:normAutofit/>
          </a:bodyPr>
          <a:lstStyle/>
          <a:p>
            <a:endParaRPr lang="en-US" sz="2600" dirty="0">
              <a:solidFill>
                <a:schemeClr val="bg1"/>
              </a:solidFill>
            </a:endParaRPr>
          </a:p>
        </p:txBody>
      </p:sp>
      <p:pic>
        <p:nvPicPr>
          <p:cNvPr id="9" name="Content Placeholder 8" descr="A screenshot of a computer&#10;&#10;Description automatically generated">
            <a:extLst>
              <a:ext uri="{FF2B5EF4-FFF2-40B4-BE49-F238E27FC236}">
                <a16:creationId xmlns:a16="http://schemas.microsoft.com/office/drawing/2014/main" id="{1F7B97FD-A983-DCA8-D556-0D40AA81F0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30697"/>
          </a:xfrm>
        </p:spPr>
      </p:pic>
    </p:spTree>
    <p:extLst>
      <p:ext uri="{BB962C8B-B14F-4D97-AF65-F5344CB8AC3E}">
        <p14:creationId xmlns:p14="http://schemas.microsoft.com/office/powerpoint/2010/main" val="34321084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4F216609-3270-9271-13E5-0A9D373994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28" y="723900"/>
            <a:ext cx="12517719" cy="5410200"/>
          </a:xfrm>
        </p:spPr>
      </p:pic>
    </p:spTree>
    <p:extLst>
      <p:ext uri="{BB962C8B-B14F-4D97-AF65-F5344CB8AC3E}">
        <p14:creationId xmlns:p14="http://schemas.microsoft.com/office/powerpoint/2010/main" val="37730115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800" b="1" dirty="0">
                <a:solidFill>
                  <a:srgbClr val="4472C4"/>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b="1" u="sng" dirty="0">
                <a:solidFill>
                  <a:srgbClr val="4472C4"/>
                </a:solidFill>
                <a:effectLst/>
                <a:latin typeface="Calibri" panose="020F0502020204030204" pitchFamily="34" charset="0"/>
                <a:ea typeface="Calibri" panose="020F0502020204030204" pitchFamily="34" charset="0"/>
                <a:hlinkClick r:id="rId3"/>
              </a:rPr>
              <a:t>https://www.scouting.org/commissioners/internet-rechartering/</a:t>
            </a:r>
            <a:endParaRPr lang="en-US" sz="1800" dirty="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lgn="ctr">
              <a:spcBef>
                <a:spcPts val="0"/>
              </a:spcBef>
              <a:spcAft>
                <a:spcPts val="0"/>
              </a:spcAft>
            </a:pPr>
            <a:r>
              <a:rPr lang="en-US" sz="1800" b="1" u="sng" dirty="0">
                <a:effectLst/>
                <a:latin typeface="Calibri" panose="020F0502020204030204" pitchFamily="34" charset="0"/>
                <a:ea typeface="Calibri" panose="020F0502020204030204" pitchFamily="34" charset="0"/>
              </a:rPr>
              <a:t>Information included is:</a:t>
            </a:r>
            <a:endParaRPr lang="en-US" sz="1800" dirty="0">
              <a:effectLst/>
              <a:latin typeface="Calibri" panose="020F0502020204030204" pitchFamily="34" charset="0"/>
              <a:ea typeface="Calibri" panose="020F0502020204030204" pitchFamily="34" charset="0"/>
            </a:endParaRPr>
          </a:p>
          <a:p>
            <a:pPr marL="342900" marR="0" lvl="0" indent="-342900" algn="ctr">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Training Video</a:t>
            </a:r>
            <a:endParaRPr lang="en-US" sz="1800" dirty="0">
              <a:effectLst/>
              <a:latin typeface="Calibri" panose="020F0502020204030204" pitchFamily="34" charset="0"/>
              <a:ea typeface="Calibri" panose="020F0502020204030204" pitchFamily="34" charset="0"/>
            </a:endParaRPr>
          </a:p>
          <a:p>
            <a:pPr marL="342900" marR="0" lvl="0" indent="-342900" algn="ctr">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FAQ’s</a:t>
            </a:r>
            <a:endParaRPr lang="en-US" sz="1800" dirty="0">
              <a:effectLst/>
              <a:latin typeface="Calibri" panose="020F0502020204030204" pitchFamily="34" charset="0"/>
              <a:ea typeface="Calibri" panose="020F0502020204030204" pitchFamily="34" charset="0"/>
            </a:endParaRPr>
          </a:p>
          <a:p>
            <a:pPr marL="342900" marR="0" lvl="0" indent="-342900" algn="ctr">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User Guides</a:t>
            </a:r>
            <a:endParaRPr lang="en-US" sz="1800" dirty="0">
              <a:effectLst/>
              <a:latin typeface="Calibri" panose="020F0502020204030204" pitchFamily="34" charset="0"/>
              <a:ea typeface="Calibri" panose="020F0502020204030204" pitchFamily="34" charset="0"/>
            </a:endParaRPr>
          </a:p>
          <a:p>
            <a:pPr marL="342900" marR="0" lvl="0" indent="-342900" algn="ctr">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Internet Recharter Guidelines</a:t>
            </a:r>
            <a:endParaRPr lang="en-US" sz="1800" dirty="0">
              <a:effectLst/>
              <a:latin typeface="Calibri" panose="020F0502020204030204" pitchFamily="34" charset="0"/>
              <a:ea typeface="Calibri" panose="020F0502020204030204" pitchFamily="34" charset="0"/>
            </a:endParaRPr>
          </a:p>
          <a:p>
            <a:pPr marL="342900" marR="0" lvl="0" indent="-342900" algn="ctr">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Summary of Enhancements</a:t>
            </a:r>
            <a:endParaRPr lang="en-US" sz="1800" dirty="0">
              <a:effectLst/>
              <a:latin typeface="Calibri" panose="020F0502020204030204" pitchFamily="34" charset="0"/>
              <a:ea typeface="Calibri" panose="020F0502020204030204" pitchFamily="34" charset="0"/>
            </a:endParaRPr>
          </a:p>
          <a:p>
            <a:pPr marL="342900" marR="0" lvl="0" indent="-342900" algn="ctr">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Recharter Demo Tool</a:t>
            </a:r>
            <a:endParaRPr lang="en-US" sz="1800" dirty="0">
              <a:effectLst/>
              <a:latin typeface="Calibri" panose="020F0502020204030204" pitchFamily="34" charset="0"/>
              <a:ea typeface="Calibri" panose="020F0502020204030204" pitchFamily="34" charset="0"/>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1200" b="1" i="1" dirty="0">
              <a:solidFill>
                <a:schemeClr val="bg1"/>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chemeClr val="bg1"/>
                </a:solidFill>
                <a:latin typeface="Arial" panose="020B0604020202020204" pitchFamily="34" charset="0"/>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1015663"/>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Donna Arnold</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Member Data Outsourcing Solutions</a:t>
            </a:r>
          </a:p>
        </p:txBody>
      </p:sp>
      <p:pic>
        <p:nvPicPr>
          <p:cNvPr id="3" name="Picture 2">
            <a:extLst>
              <a:ext uri="{FF2B5EF4-FFF2-40B4-BE49-F238E27FC236}">
                <a16:creationId xmlns:a16="http://schemas.microsoft.com/office/drawing/2014/main" id="{0A9BCFAD-5684-493A-B97D-1CA63B4E2170}"/>
              </a:ext>
            </a:extLst>
          </p:cNvPr>
          <p:cNvPicPr>
            <a:picLocks noChangeAspect="1"/>
          </p:cNvPicPr>
          <p:nvPr/>
        </p:nvPicPr>
        <p:blipFill>
          <a:blip r:embed="rId4"/>
          <a:stretch>
            <a:fillRect/>
          </a:stretch>
        </p:blipFill>
        <p:spPr>
          <a:xfrm>
            <a:off x="1634813" y="3414974"/>
            <a:ext cx="1516051" cy="1516051"/>
          </a:xfrm>
          <a:prstGeom prst="rect">
            <a:avLst/>
          </a:prstGeom>
        </p:spPr>
      </p:pic>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r>
              <a:rPr lang="en-US" dirty="0">
                <a:hlinkClick r:id="rId5"/>
              </a:rPr>
              <a:t>https://advancements.scouting.org/login</a:t>
            </a:r>
            <a:r>
              <a:rPr lang="en-US" dirty="0"/>
              <a:t> </a:t>
            </a:r>
          </a:p>
        </p:txBody>
      </p:sp>
    </p:spTree>
    <p:extLst>
      <p:ext uri="{BB962C8B-B14F-4D97-AF65-F5344CB8AC3E}">
        <p14:creationId xmlns:p14="http://schemas.microsoft.com/office/powerpoint/2010/main" val="2576127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23188"/>
            <a:ext cx="8409746" cy="642970"/>
          </a:xfrm>
        </p:spPr>
        <p:txBody>
          <a:bodyPr>
            <a:normAutofit fontScale="90000"/>
          </a:bodyPr>
          <a:lstStyle/>
          <a:p>
            <a:pPr algn="l"/>
            <a:r>
              <a:rPr lang="en-US" sz="2800" b="1" dirty="0">
                <a:solidFill>
                  <a:srgbClr val="1FC77F"/>
                </a:solidFill>
                <a:latin typeface="Arial Black" panose="020B0A04020102020204" pitchFamily="34" charset="0"/>
                <a:cs typeface="Arial" panose="020B0604020202020204" pitchFamily="34" charset="0"/>
              </a:rPr>
              <a:t>Youth / Young Adult Suicide Prevention </a:t>
            </a:r>
            <a:r>
              <a:rPr lang="en-US" sz="1200" dirty="0">
                <a:solidFill>
                  <a:srgbClr val="1FC77F"/>
                </a:solidFill>
                <a:latin typeface="Arial Black"/>
                <a:cs typeface="Arial Black"/>
              </a:rPr>
              <a:t>continued</a:t>
            </a:r>
            <a:endParaRPr lang="en-US" sz="28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Rectangle 4"/>
          <p:cNvSpPr/>
          <p:nvPr/>
        </p:nvSpPr>
        <p:spPr>
          <a:xfrm>
            <a:off x="1747957" y="771138"/>
            <a:ext cx="8757859" cy="2246769"/>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Risk Factors ~ Youth or young adults with risk factors are more likely to engage in suicidal behavior, while those with protective factors in their families and communities are less likely. While the risk factors don’t directly cause the behavior, research with youth or young adults who have attempted suicide often show that risk factors were present. They include:</a:t>
            </a:r>
            <a:r>
              <a:rPr lang="en-US" sz="2000" b="1" dirty="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FFFF00"/>
              </a:solidFill>
              <a:latin typeface="Arial Black" panose="020B0A04020102020204" pitchFamily="34" charset="0"/>
              <a:cs typeface="Arial" panose="020B0604020202020204" pitchFamily="34" charset="0"/>
            </a:endParaRPr>
          </a:p>
          <a:p>
            <a:endParaRPr lang="en-US" sz="20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
        <p:nvSpPr>
          <p:cNvPr id="8" name="TextBox 7"/>
          <p:cNvSpPr txBox="1"/>
          <p:nvPr/>
        </p:nvSpPr>
        <p:spPr>
          <a:xfrm>
            <a:off x="1785257" y="2723984"/>
            <a:ext cx="4189901" cy="2862322"/>
          </a:xfrm>
          <a:prstGeom prst="rect">
            <a:avLst/>
          </a:prstGeom>
          <a:noFill/>
        </p:spPr>
        <p:txBody>
          <a:bodyPr wrap="square" rtlCol="0">
            <a:spAutoFit/>
          </a:bodyPr>
          <a:lstStyle/>
          <a:p>
            <a:pPr marL="631825" indent="-34290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Mental illness</a:t>
            </a:r>
          </a:p>
          <a:p>
            <a:pPr marL="631825" indent="-34290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Substance abuse</a:t>
            </a:r>
          </a:p>
          <a:p>
            <a:pPr marL="631825" indent="-34290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Previous suicide attempts</a:t>
            </a:r>
          </a:p>
          <a:p>
            <a:pPr marL="631825" indent="-34290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Non-suicidal self-injury</a:t>
            </a:r>
          </a:p>
          <a:p>
            <a:pPr marL="631825" indent="-34290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Low self-esteem</a:t>
            </a:r>
          </a:p>
          <a:p>
            <a:pPr marL="631825" indent="-34290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Having a clear plan for suicide</a:t>
            </a:r>
          </a:p>
          <a:p>
            <a:pPr marL="631825" indent="-34290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Having close proximity to a means of killing oneself</a:t>
            </a:r>
          </a:p>
          <a:p>
            <a:pPr marL="631825" indent="-34290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Severe depression</a:t>
            </a:r>
          </a:p>
          <a:p>
            <a:endParaRPr lang="en-US" dirty="0">
              <a:solidFill>
                <a:prstClr val="black"/>
              </a:solidFill>
              <a:latin typeface="Calibri"/>
            </a:endParaRPr>
          </a:p>
        </p:txBody>
      </p:sp>
      <p:sp>
        <p:nvSpPr>
          <p:cNvPr id="9" name="TextBox 8"/>
          <p:cNvSpPr txBox="1"/>
          <p:nvPr/>
        </p:nvSpPr>
        <p:spPr>
          <a:xfrm>
            <a:off x="6259288" y="2732312"/>
            <a:ext cx="3962398" cy="2862322"/>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Loss of a loved one</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Medical problems</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Family or friend rejection</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Sleep or eating problems</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Withdrawing from friends and social activities</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Expressing a sense of hopelessness</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Being a victim of bullying</a:t>
            </a:r>
          </a:p>
          <a:p>
            <a:endParaRPr lang="en-US" dirty="0">
              <a:solidFill>
                <a:prstClr val="black"/>
              </a:solidFill>
              <a:latin typeface="Calibri"/>
            </a:endParaRPr>
          </a:p>
        </p:txBody>
      </p:sp>
    </p:spTree>
    <p:extLst>
      <p:ext uri="{BB962C8B-B14F-4D97-AF65-F5344CB8AC3E}">
        <p14:creationId xmlns:p14="http://schemas.microsoft.com/office/powerpoint/2010/main" val="39934225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181547" y="183436"/>
            <a:ext cx="7658448" cy="677108"/>
          </a:xfrm>
          <a:prstGeom prst="rect">
            <a:avLst/>
          </a:prstGeom>
          <a:noFill/>
        </p:spPr>
        <p:txBody>
          <a:bodyPr wrap="square" lIns="91440" tIns="45720" rIns="91440" bIns="45720">
            <a:spAutoFit/>
          </a:bodyPr>
          <a:lstStyle/>
          <a:p>
            <a:pPr algn="ctr"/>
            <a:r>
              <a:rPr lang="en-US" sz="3800" dirty="0">
                <a:ln w="0"/>
                <a:solidFill>
                  <a:prstClr val="black"/>
                </a:solidFill>
                <a:effectLst>
                  <a:outerShdw blurRad="38100" dist="19050" dir="2700000" algn="tl" rotWithShape="0">
                    <a:prstClr val="black">
                      <a:alpha val="40000"/>
                    </a:prstClr>
                  </a:outerShdw>
                </a:effectLst>
                <a:latin typeface="Calibri"/>
              </a:rPr>
              <a:t>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1678112" y="840069"/>
            <a:ext cx="8841678" cy="6001643"/>
          </a:xfrm>
          <a:prstGeom prst="rect">
            <a:avLst/>
          </a:prstGeom>
          <a:noFill/>
        </p:spPr>
        <p:txBody>
          <a:bodyPr wrap="square" lIns="91440" tIns="45720" rIns="91440" bIns="45720">
            <a:spAutoFit/>
          </a:bodyPr>
          <a:lstStyle/>
          <a:p>
            <a:pPr marL="514350" indent="-514350">
              <a:buFontTx/>
              <a:buAutoNum type="arabicPeriod"/>
            </a:pPr>
            <a:r>
              <a:rPr lang="en-US" b="1" i="1" dirty="0">
                <a:ln w="0"/>
                <a:solidFill>
                  <a:prstClr val="black"/>
                </a:solidFill>
                <a:effectLst>
                  <a:outerShdw blurRad="38100" dist="19050" dir="2700000" algn="tl" rotWithShape="0">
                    <a:prstClr val="black">
                      <a:alpha val="40000"/>
                    </a:prstClr>
                  </a:outerShdw>
                </a:effectLst>
                <a:latin typeface="Calibri"/>
              </a:rPr>
              <a:t>Career Opportunity Worksheet </a:t>
            </a:r>
            <a:r>
              <a:rPr lang="en-US" dirty="0">
                <a:ln w="0"/>
                <a:solidFill>
                  <a:prstClr val="black"/>
                </a:solidFill>
                <a:effectLst>
                  <a:outerShdw blurRad="38100" dist="19050" dir="2700000" algn="tl" rotWithShape="0">
                    <a:prstClr val="black">
                      <a:alpha val="40000"/>
                    </a:prstClr>
                  </a:outerShdw>
                </a:effectLst>
                <a:latin typeface="Calibri"/>
              </a:rPr>
              <a:t>-- </a:t>
            </a:r>
            <a:r>
              <a:rPr lang="en-US" dirty="0">
                <a:ln w="0"/>
                <a:solidFill>
                  <a:srgbClr val="4F81BD"/>
                </a:solidFill>
                <a:effectLst>
                  <a:outerShdw blurRad="38100" dist="19050" dir="2700000" algn="tl" rotWithShape="0">
                    <a:prstClr val="black">
                      <a:alpha val="40000"/>
                    </a:prstClr>
                  </a:outerShdw>
                </a:effectLst>
                <a:latin typeface="Calibri"/>
                <a:hlinkClick r:id="rId3">
                  <a:extLst>
                    <a:ext uri="{A12FA001-AC4F-418D-AE19-62706E023703}">
                      <ahyp:hlinkClr xmlns:ahyp="http://schemas.microsoft.com/office/drawing/2018/hyperlinkcolor" val="tx"/>
                    </a:ext>
                  </a:extLst>
                </a:hlinkClick>
              </a:rPr>
              <a:t>www.exploring.org</a:t>
            </a:r>
            <a:r>
              <a:rPr lang="en-US" dirty="0">
                <a:ln w="0"/>
                <a:solidFill>
                  <a:prstClr val="black"/>
                </a:solidFill>
                <a:effectLst>
                  <a:outerShdw blurRad="38100" dist="19050" dir="2700000" algn="tl" rotWithShape="0">
                    <a:prstClr val="black">
                      <a:alpha val="40000"/>
                    </a:prstClr>
                  </a:outerShdw>
                </a:effectLst>
                <a:latin typeface="Calibri"/>
              </a:rPr>
              <a:t>  and click on relevant career field icon and scroll to the bottom of the page.</a:t>
            </a:r>
          </a:p>
          <a:p>
            <a:endParaRPr lang="en-US" sz="600" dirty="0">
              <a:ln w="0"/>
              <a:solidFill>
                <a:prstClr val="black"/>
              </a:solidFill>
              <a:effectLst>
                <a:outerShdw blurRad="38100" dist="19050" dir="2700000" algn="tl" rotWithShape="0">
                  <a:prstClr val="black">
                    <a:alpha val="40000"/>
                  </a:prstClr>
                </a:outerShdw>
              </a:effectLst>
              <a:latin typeface="Calibri"/>
            </a:endParaRPr>
          </a:p>
          <a:p>
            <a:pPr marL="457200" indent="-457200">
              <a:buFontTx/>
              <a:buAutoNum type="arabicPeriod" startAt="2"/>
            </a:pPr>
            <a:r>
              <a:rPr lang="en-US" b="1" i="1" dirty="0">
                <a:ln w="0"/>
                <a:solidFill>
                  <a:prstClr val="black"/>
                </a:solidFill>
                <a:effectLst>
                  <a:outerShdw blurRad="38100" dist="19050" dir="2700000" algn="tl" rotWithShape="0">
                    <a:prstClr val="black">
                      <a:alpha val="40000"/>
                    </a:prstClr>
                  </a:outerShdw>
                </a:effectLst>
                <a:latin typeface="Calibri"/>
              </a:rPr>
              <a:t> Activity Library </a:t>
            </a:r>
            <a:r>
              <a:rPr lang="en-US" dirty="0">
                <a:ln w="0"/>
                <a:solidFill>
                  <a:prstClr val="black"/>
                </a:solidFill>
                <a:effectLst>
                  <a:outerShdw blurRad="38100" dist="19050" dir="2700000" algn="tl" rotWithShape="0">
                    <a:prstClr val="black">
                      <a:alpha val="40000"/>
                    </a:prstClr>
                  </a:outerShdw>
                </a:effectLst>
                <a:latin typeface="Calibri"/>
              </a:rPr>
              <a:t>(including Life Skills Section</a:t>
            </a:r>
            <a:r>
              <a:rPr lang="en-US" dirty="0">
                <a:ln w="0"/>
                <a:solidFill>
                  <a:srgbClr val="4F81BD"/>
                </a:solidFill>
                <a:effectLst>
                  <a:outerShdw blurRad="38100" dist="19050" dir="2700000" algn="tl" rotWithShape="0">
                    <a:prstClr val="black">
                      <a:alpha val="40000"/>
                    </a:prstClr>
                  </a:outerShdw>
                </a:effectLst>
                <a:latin typeface="Calibri"/>
              </a:rPr>
              <a:t>) </a:t>
            </a:r>
            <a:r>
              <a:rPr lang="en-US" dirty="0">
                <a:ln w="0"/>
                <a:solidFill>
                  <a:srgbClr val="4F81BD"/>
                </a:solidFill>
                <a:effectLst>
                  <a:outerShdw blurRad="38100" dist="19050" dir="2700000" algn="tl" rotWithShape="0">
                    <a:prstClr val="black">
                      <a:alpha val="40000"/>
                    </a:prstClr>
                  </a:outerShdw>
                </a:effectLst>
                <a:latin typeface="Calibri"/>
                <a:hlinkClick r:id="rId4">
                  <a:extLst>
                    <a:ext uri="{A12FA001-AC4F-418D-AE19-62706E023703}">
                      <ahyp:hlinkClr xmlns:ahyp="http://schemas.microsoft.com/office/drawing/2018/hyperlinkcolor" val="tx"/>
                    </a:ext>
                  </a:extLst>
                </a:hlinkClick>
              </a:rPr>
              <a:t>https://www.exploring.org/activity-library/</a:t>
            </a:r>
            <a:r>
              <a:rPr lang="en-US" dirty="0">
                <a:ln w="0"/>
                <a:solidFill>
                  <a:srgbClr val="4F81BD"/>
                </a:solidFill>
                <a:effectLst>
                  <a:outerShdw blurRad="38100" dist="19050" dir="2700000" algn="tl" rotWithShape="0">
                    <a:prstClr val="black">
                      <a:alpha val="40000"/>
                    </a:prstClr>
                  </a:outerShdw>
                </a:effectLst>
                <a:latin typeface="Calibri"/>
              </a:rPr>
              <a:t> </a:t>
            </a:r>
          </a:p>
          <a:p>
            <a:endParaRPr lang="en-US" sz="600" dirty="0">
              <a:ln w="0"/>
              <a:solidFill>
                <a:prstClr val="black"/>
              </a:solidFill>
              <a:effectLst>
                <a:outerShdw blurRad="38100" dist="19050" dir="2700000" algn="tl" rotWithShape="0">
                  <a:prstClr val="black">
                    <a:alpha val="40000"/>
                  </a:prstClr>
                </a:outerShdw>
              </a:effectLst>
              <a:latin typeface="Calibri"/>
            </a:endParaRPr>
          </a:p>
          <a:p>
            <a:pPr marL="514350" indent="-514350">
              <a:buFontTx/>
              <a:buAutoNum type="arabicPeriod" startAt="3"/>
            </a:pPr>
            <a:r>
              <a:rPr lang="en-US" b="1" i="1" dirty="0">
                <a:ln w="0"/>
                <a:solidFill>
                  <a:prstClr val="black"/>
                </a:solidFill>
                <a:effectLst>
                  <a:outerShdw blurRad="38100" dist="19050" dir="2700000" algn="tl" rotWithShape="0">
                    <a:prstClr val="black">
                      <a:alpha val="40000"/>
                    </a:prstClr>
                  </a:outerShdw>
                </a:effectLst>
                <a:latin typeface="Calibri"/>
              </a:rPr>
              <a:t>Organization’s Resources/Employees</a:t>
            </a:r>
          </a:p>
          <a:p>
            <a:pPr lvl="1"/>
            <a:r>
              <a:rPr lang="en-US" dirty="0">
                <a:ln w="0"/>
                <a:solidFill>
                  <a:prstClr val="black"/>
                </a:solidFill>
                <a:effectLst>
                  <a:outerShdw blurRad="38100" dist="19050" dir="2700000" algn="tl" rotWithShape="0">
                    <a:prstClr val="black">
                      <a:alpha val="40000"/>
                    </a:prstClr>
                  </a:outerShdw>
                </a:effectLst>
                <a:latin typeface="Calibri"/>
              </a:rPr>
              <a:t>  A.   Current work curriculum (developed by the company)</a:t>
            </a:r>
          </a:p>
          <a:p>
            <a:pPr lvl="1"/>
            <a:r>
              <a:rPr lang="en-US" dirty="0">
                <a:ln w="0"/>
                <a:solidFill>
                  <a:prstClr val="black"/>
                </a:solidFill>
                <a:effectLst>
                  <a:outerShdw blurRad="38100" dist="19050" dir="2700000" algn="tl" rotWithShape="0">
                    <a:prstClr val="black">
                      <a:alpha val="40000"/>
                    </a:prstClr>
                  </a:outerShdw>
                </a:effectLst>
                <a:latin typeface="Calibri"/>
              </a:rPr>
              <a:t>  B.   Employee’s expertise/knowledge (Use All-in One Program  </a:t>
            </a:r>
          </a:p>
          <a:p>
            <a:pPr lvl="1"/>
            <a:r>
              <a:rPr lang="en-US" dirty="0">
                <a:ln w="0"/>
                <a:solidFill>
                  <a:prstClr val="black"/>
                </a:solidFill>
                <a:effectLst>
                  <a:outerShdw blurRad="38100" dist="19050" dir="2700000" algn="tl" rotWithShape="0">
                    <a:prstClr val="black">
                      <a:alpha val="40000"/>
                    </a:prstClr>
                  </a:outerShdw>
                </a:effectLst>
                <a:latin typeface="Calibri"/>
              </a:rPr>
              <a:t>         Planning Meeting)</a:t>
            </a:r>
          </a:p>
          <a:p>
            <a:pPr lvl="1"/>
            <a:endParaRPr lang="en-US" sz="600" dirty="0">
              <a:ln w="0"/>
              <a:solidFill>
                <a:prstClr val="black"/>
              </a:solidFill>
              <a:effectLst>
                <a:outerShdw blurRad="38100" dist="19050" dir="2700000" algn="tl" rotWithShape="0">
                  <a:prstClr val="black">
                    <a:alpha val="40000"/>
                  </a:prstClr>
                </a:outerShdw>
              </a:effectLst>
              <a:latin typeface="Calibri"/>
            </a:endParaRPr>
          </a:p>
          <a:p>
            <a:pPr marL="514350" indent="-514350">
              <a:buFontTx/>
              <a:buAutoNum type="arabicPeriod" startAt="3"/>
            </a:pPr>
            <a:r>
              <a:rPr lang="en-US" b="1" i="1" dirty="0">
                <a:ln w="0"/>
                <a:solidFill>
                  <a:prstClr val="black"/>
                </a:solidFill>
                <a:effectLst>
                  <a:outerShdw blurRad="38100" dist="19050" dir="2700000" algn="tl" rotWithShape="0">
                    <a:prstClr val="black">
                      <a:alpha val="40000"/>
                    </a:prstClr>
                  </a:outerShdw>
                </a:effectLst>
                <a:latin typeface="Calibri"/>
              </a:rPr>
              <a:t>Career Achievement Award (Posts) &amp; Career Awareness Award (Clubs) </a:t>
            </a:r>
          </a:p>
          <a:p>
            <a:pPr marL="514350" indent="-514350">
              <a:buFontTx/>
              <a:buAutoNum type="arabicPeriod" startAt="3"/>
            </a:pPr>
            <a:endParaRPr lang="en-US" sz="600" b="1" i="1" dirty="0">
              <a:ln w="0"/>
              <a:solidFill>
                <a:prstClr val="black"/>
              </a:solidFill>
              <a:effectLst>
                <a:outerShdw blurRad="38100" dist="19050" dir="2700000" algn="tl" rotWithShape="0">
                  <a:prstClr val="black">
                    <a:alpha val="40000"/>
                  </a:prstClr>
                </a:outerShdw>
              </a:effectLst>
              <a:latin typeface="Calibri"/>
            </a:endParaRPr>
          </a:p>
          <a:p>
            <a:pPr lvl="1"/>
            <a:r>
              <a:rPr lang="en-US" dirty="0">
                <a:ln w="0"/>
                <a:solidFill>
                  <a:srgbClr val="4F81BD"/>
                </a:solidFill>
                <a:effectLst>
                  <a:outerShdw blurRad="38100" dist="19050" dir="2700000" algn="tl" rotWithShape="0">
                    <a:prstClr val="black">
                      <a:alpha val="40000"/>
                    </a:prstClr>
                  </a:outerShdw>
                </a:effectLst>
                <a:latin typeface="Calibri"/>
                <a:hlinkClick r:id="" action="ppaction://noaction">
                  <a:extLst>
                    <a:ext uri="{A12FA001-AC4F-418D-AE19-62706E023703}">
                      <ahyp:hlinkClr xmlns:ahyp="http://schemas.microsoft.com/office/drawing/2018/hyperlinkcolor" val="tx"/>
                    </a:ext>
                  </a:extLst>
                </a:hlinkClick>
              </a:rPr>
              <a:t>http://www.exploring.org/wp-content/uploads/2017/06/Career-Achievement-Award   </a:t>
            </a:r>
          </a:p>
          <a:p>
            <a:pPr lvl="1"/>
            <a:r>
              <a:rPr lang="en-US" dirty="0">
                <a:ln w="0"/>
                <a:solidFill>
                  <a:srgbClr val="4F81BD"/>
                </a:solidFill>
                <a:effectLst>
                  <a:outerShdw blurRad="38100" dist="19050" dir="2700000" algn="tl" rotWithShape="0">
                    <a:prstClr val="black">
                      <a:alpha val="40000"/>
                    </a:prstClr>
                  </a:outerShdw>
                </a:effectLst>
                <a:latin typeface="Calibri"/>
                <a:hlinkClick r:id="" action="ppaction://noaction">
                  <a:extLst>
                    <a:ext uri="{A12FA001-AC4F-418D-AE19-62706E023703}">
                      <ahyp:hlinkClr xmlns:ahyp="http://schemas.microsoft.com/office/drawing/2018/hyperlinkcolor" val="tx"/>
                    </a:ext>
                  </a:extLst>
                </a:hlinkClick>
              </a:rPr>
              <a:t>May2017.pdf</a:t>
            </a:r>
            <a:r>
              <a:rPr lang="en-US" dirty="0">
                <a:ln w="0"/>
                <a:solidFill>
                  <a:srgbClr val="4F81BD"/>
                </a:solidFill>
                <a:effectLst>
                  <a:outerShdw blurRad="38100" dist="19050" dir="2700000" algn="tl" rotWithShape="0">
                    <a:prstClr val="black">
                      <a:alpha val="40000"/>
                    </a:prstClr>
                  </a:outerShdw>
                </a:effectLst>
                <a:latin typeface="Calibri"/>
              </a:rPr>
              <a:t> </a:t>
            </a:r>
          </a:p>
          <a:p>
            <a:pPr lvl="1"/>
            <a:r>
              <a:rPr lang="en-US" dirty="0">
                <a:ln w="0"/>
                <a:solidFill>
                  <a:srgbClr val="4F81BD"/>
                </a:solidFill>
                <a:effectLst>
                  <a:outerShdw blurRad="38100" dist="19050" dir="2700000" algn="tl" rotWithShape="0">
                    <a:prstClr val="black">
                      <a:alpha val="40000"/>
                    </a:prstClr>
                  </a:outerShdw>
                </a:effectLst>
                <a:latin typeface="Calibri"/>
                <a:hlinkClick r:id="" action="ppaction://noaction">
                  <a:extLst>
                    <a:ext uri="{A12FA001-AC4F-418D-AE19-62706E023703}">
                      <ahyp:hlinkClr xmlns:ahyp="http://schemas.microsoft.com/office/drawing/2018/hyperlinkcolor" val="tx"/>
                    </a:ext>
                  </a:extLst>
                </a:hlinkClick>
              </a:rPr>
              <a:t>http://www.exploring.org/wp-content/uploads/2018/05/Career-Awareness-Award- </a:t>
            </a:r>
          </a:p>
          <a:p>
            <a:pPr lvl="1"/>
            <a:r>
              <a:rPr lang="en-US" dirty="0">
                <a:ln w="0"/>
                <a:solidFill>
                  <a:srgbClr val="4F81BD"/>
                </a:solidFill>
                <a:effectLst>
                  <a:outerShdw blurRad="38100" dist="19050" dir="2700000" algn="tl" rotWithShape="0">
                    <a:prstClr val="black">
                      <a:alpha val="40000"/>
                    </a:prstClr>
                  </a:outerShdw>
                </a:effectLst>
                <a:latin typeface="Calibri"/>
                <a:hlinkClick r:id="" action="ppaction://noaction">
                  <a:extLst>
                    <a:ext uri="{A12FA001-AC4F-418D-AE19-62706E023703}">
                      <ahyp:hlinkClr xmlns:ahyp="http://schemas.microsoft.com/office/drawing/2018/hyperlinkcolor" val="tx"/>
                    </a:ext>
                  </a:extLst>
                </a:hlinkClick>
              </a:rPr>
              <a:t>FINAL.pdf</a:t>
            </a:r>
            <a:r>
              <a:rPr lang="en-US" dirty="0">
                <a:ln w="0"/>
                <a:solidFill>
                  <a:srgbClr val="4F81BD"/>
                </a:solidFill>
                <a:effectLst>
                  <a:outerShdw blurRad="38100" dist="19050" dir="2700000" algn="tl" rotWithShape="0">
                    <a:prstClr val="black">
                      <a:alpha val="40000"/>
                    </a:prstClr>
                  </a:outerShdw>
                </a:effectLst>
                <a:latin typeface="Calibri"/>
              </a:rPr>
              <a:t> </a:t>
            </a:r>
          </a:p>
          <a:p>
            <a:pPr marL="342900" indent="-342900">
              <a:buFontTx/>
              <a:buAutoNum type="arabicPeriod" startAt="5"/>
            </a:pPr>
            <a:r>
              <a:rPr lang="en-US" b="1" i="1" dirty="0">
                <a:ln w="0"/>
                <a:solidFill>
                  <a:prstClr val="black"/>
                </a:solidFill>
                <a:effectLst>
                  <a:outerShdw blurRad="38100" dist="19050" dir="2700000" algn="tl" rotWithShape="0">
                    <a:prstClr val="black">
                      <a:alpha val="40000"/>
                    </a:prstClr>
                  </a:outerShdw>
                </a:effectLst>
                <a:latin typeface="Calibri"/>
              </a:rPr>
              <a:t> Exploring Guidebook for Leaders</a:t>
            </a:r>
            <a:r>
              <a:rPr lang="en-US" dirty="0">
                <a:ln w="0"/>
                <a:solidFill>
                  <a:prstClr val="black"/>
                </a:solidFill>
                <a:effectLst>
                  <a:outerShdw blurRad="38100" dist="19050" dir="2700000" algn="tl" rotWithShape="0">
                    <a:prstClr val="black">
                      <a:alpha val="40000"/>
                    </a:prstClr>
                  </a:outerShdw>
                </a:effectLst>
                <a:latin typeface="Calibri"/>
              </a:rPr>
              <a:t> </a:t>
            </a:r>
            <a:r>
              <a:rPr lang="en-US" dirty="0">
                <a:ln w="0"/>
                <a:solidFill>
                  <a:srgbClr val="4F81BD"/>
                </a:solidFill>
                <a:effectLst>
                  <a:outerShdw blurRad="38100" dist="19050" dir="2700000" algn="tl" rotWithShape="0">
                    <a:prstClr val="black">
                      <a:alpha val="40000"/>
                    </a:prstClr>
                  </a:outerShdw>
                </a:effectLst>
                <a:latin typeface="Calibri"/>
                <a:hlinkClick r:id="" action="ppaction://noaction">
                  <a:extLst>
                    <a:ext uri="{A12FA001-AC4F-418D-AE19-62706E023703}">
                      <ahyp:hlinkClr xmlns:ahyp="http://schemas.microsoft.com/office/drawing/2018/hyperlinkcolor" val="tx"/>
                    </a:ext>
                  </a:extLst>
                </a:hlinkClick>
              </a:rPr>
              <a:t>http://www.exploring.org/wp-  </a:t>
            </a:r>
          </a:p>
          <a:p>
            <a:pPr lvl="1"/>
            <a:r>
              <a:rPr lang="en-US" dirty="0">
                <a:ln w="0"/>
                <a:solidFill>
                  <a:srgbClr val="4F81BD"/>
                </a:solidFill>
                <a:effectLst>
                  <a:outerShdw blurRad="38100" dist="19050" dir="2700000" algn="tl" rotWithShape="0">
                    <a:prstClr val="black">
                      <a:alpha val="40000"/>
                    </a:prstClr>
                  </a:outerShdw>
                </a:effectLst>
                <a:latin typeface="Calibri"/>
                <a:hlinkClick r:id="" action="ppaction://noaction">
                  <a:extLst>
                    <a:ext uri="{A12FA001-AC4F-418D-AE19-62706E023703}">
                      <ahyp:hlinkClr xmlns:ahyp="http://schemas.microsoft.com/office/drawing/2018/hyperlinkcolor" val="tx"/>
                    </a:ext>
                  </a:extLst>
                </a:hlinkClick>
              </a:rPr>
              <a:t>content/uploads/2016/10/Exploring-Guidebook-Sept2017.800-10018.pdf</a:t>
            </a:r>
            <a:r>
              <a:rPr lang="en-US" dirty="0">
                <a:ln w="0"/>
                <a:solidFill>
                  <a:srgbClr val="4F81BD"/>
                </a:solidFill>
                <a:effectLst>
                  <a:outerShdw blurRad="38100" dist="19050" dir="2700000" algn="tl" rotWithShape="0">
                    <a:prstClr val="black">
                      <a:alpha val="40000"/>
                    </a:prstClr>
                  </a:outerShdw>
                </a:effectLst>
                <a:latin typeface="Calibri"/>
              </a:rPr>
              <a:t> </a:t>
            </a:r>
          </a:p>
          <a:p>
            <a:r>
              <a:rPr lang="en-US" dirty="0">
                <a:ln w="0"/>
                <a:solidFill>
                  <a:prstClr val="black"/>
                </a:solidFill>
                <a:effectLst>
                  <a:outerShdw blurRad="38100" dist="19050" dir="2700000" algn="tl" rotWithShape="0">
                    <a:prstClr val="black">
                      <a:alpha val="40000"/>
                    </a:prstClr>
                  </a:outerShdw>
                </a:effectLst>
                <a:latin typeface="Calibri"/>
              </a:rPr>
              <a:t> </a:t>
            </a:r>
          </a:p>
          <a:p>
            <a:pPr marL="342900" indent="-342900">
              <a:buFontTx/>
              <a:buAutoNum type="arabicPeriod" startAt="6"/>
            </a:pPr>
            <a:r>
              <a:rPr lang="en-US" b="1" i="1" dirty="0">
                <a:ln w="0"/>
                <a:solidFill>
                  <a:prstClr val="black"/>
                </a:solidFill>
                <a:effectLst>
                  <a:outerShdw blurRad="38100" dist="19050" dir="2700000" algn="tl" rotWithShape="0">
                    <a:prstClr val="black">
                      <a:alpha val="40000"/>
                    </a:prstClr>
                  </a:outerShdw>
                </a:effectLst>
                <a:latin typeface="Calibri"/>
              </a:rPr>
              <a:t>Safety First Guidelines/Guide to Safe Scouting</a:t>
            </a:r>
            <a:r>
              <a:rPr lang="en-US" b="1" i="1" dirty="0">
                <a:ln w="0"/>
                <a:solidFill>
                  <a:srgbClr val="4F81BD"/>
                </a:solidFill>
                <a:effectLst>
                  <a:outerShdw blurRad="38100" dist="19050" dir="2700000" algn="tl" rotWithShape="0">
                    <a:prstClr val="black">
                      <a:alpha val="40000"/>
                    </a:prstClr>
                  </a:outerShdw>
                </a:effectLst>
                <a:latin typeface="Calibri"/>
              </a:rPr>
              <a:t>  </a:t>
            </a:r>
            <a:r>
              <a:rPr lang="en-US" dirty="0">
                <a:ln w="0"/>
                <a:solidFill>
                  <a:srgbClr val="4F81BD"/>
                </a:solidFill>
                <a:effectLst>
                  <a:outerShdw blurRad="38100" dist="19050" dir="2700000" algn="tl" rotWithShape="0">
                    <a:prstClr val="black">
                      <a:alpha val="40000"/>
                    </a:prstClr>
                  </a:outerShdw>
                </a:effectLst>
                <a:latin typeface="Calibri"/>
                <a:hlinkClick r:id="rId5">
                  <a:extLst>
                    <a:ext uri="{A12FA001-AC4F-418D-AE19-62706E023703}">
                      <ahyp:hlinkClr xmlns:ahyp="http://schemas.microsoft.com/office/drawing/2018/hyperlinkcolor" val="tx"/>
                    </a:ext>
                  </a:extLst>
                </a:hlinkClick>
              </a:rPr>
              <a:t>http://www.exploring.org/wp-	content/uploads/2016/12/LFL-safety-first-guidelines-3.21.17.pdf</a:t>
            </a:r>
            <a:endParaRPr lang="en-US" dirty="0">
              <a:ln w="0"/>
              <a:solidFill>
                <a:srgbClr val="4F81BD"/>
              </a:solidFill>
              <a:effectLst>
                <a:outerShdw blurRad="38100" dist="19050" dir="2700000" algn="tl" rotWithShape="0">
                  <a:prstClr val="black">
                    <a:alpha val="40000"/>
                  </a:prstClr>
                </a:outerShdw>
              </a:effectLst>
              <a:latin typeface="Calibri"/>
            </a:endParaRPr>
          </a:p>
          <a:p>
            <a:r>
              <a:rPr lang="en-US" dirty="0">
                <a:ln w="0"/>
                <a:solidFill>
                  <a:prstClr val="black"/>
                </a:solidFill>
                <a:effectLst>
                  <a:outerShdw blurRad="38100" dist="19050" dir="2700000" algn="tl" rotWithShape="0">
                    <a:prstClr val="black">
                      <a:alpha val="40000"/>
                    </a:prstClr>
                  </a:outerShdw>
                </a:effectLst>
                <a:latin typeface="Calibri"/>
              </a:rPr>
              <a:t> </a:t>
            </a:r>
          </a:p>
          <a:p>
            <a:r>
              <a:rPr lang="en-US" b="1" i="1" dirty="0">
                <a:ln w="0"/>
                <a:solidFill>
                  <a:prstClr val="black"/>
                </a:solidFill>
                <a:effectLst>
                  <a:outerShdw blurRad="38100" dist="19050" dir="2700000" algn="tl" rotWithShape="0">
                    <a:prstClr val="black">
                      <a:alpha val="40000"/>
                    </a:prstClr>
                  </a:outerShdw>
                </a:effectLst>
                <a:latin typeface="Calibri"/>
              </a:rPr>
              <a:t>7.	Online Exploring Adult Leader Specific Training &amp; Youth Protection Training</a:t>
            </a:r>
          </a:p>
          <a:p>
            <a:r>
              <a:rPr lang="en-US" dirty="0">
                <a:ln w="0"/>
                <a:solidFill>
                  <a:prstClr val="black"/>
                </a:solidFill>
                <a:effectLst>
                  <a:outerShdw blurRad="38100" dist="19050" dir="2700000" algn="tl" rotWithShape="0">
                    <a:prstClr val="black">
                      <a:alpha val="40000"/>
                    </a:prstClr>
                  </a:outerShdw>
                </a:effectLst>
                <a:latin typeface="Calibri"/>
              </a:rPr>
              <a:t>	</a:t>
            </a:r>
            <a:r>
              <a:rPr lang="en-US" dirty="0">
                <a:ln w="0"/>
                <a:solidFill>
                  <a:srgbClr val="4F81BD"/>
                </a:solidFill>
                <a:effectLst>
                  <a:outerShdw blurRad="38100" dist="19050" dir="2700000" algn="tl" rotWithShape="0">
                    <a:prstClr val="black">
                      <a:alpha val="40000"/>
                    </a:prstClr>
                  </a:outerShdw>
                </a:effectLst>
                <a:latin typeface="Calibri"/>
                <a:hlinkClick r:id="rId6">
                  <a:extLst>
                    <a:ext uri="{A12FA001-AC4F-418D-AE19-62706E023703}">
                      <ahyp:hlinkClr xmlns:ahyp="http://schemas.microsoft.com/office/drawing/2018/hyperlinkcolor" val="tx"/>
                    </a:ext>
                  </a:extLst>
                </a:hlinkClick>
              </a:rPr>
              <a:t>https://www.exploring.org/training-safety/</a:t>
            </a:r>
            <a:r>
              <a:rPr lang="en-US" dirty="0">
                <a:ln w="0"/>
                <a:solidFill>
                  <a:srgbClr val="4F81BD"/>
                </a:solidFill>
                <a:effectLst>
                  <a:outerShdw blurRad="38100" dist="19050" dir="2700000" algn="tl" rotWithShape="0">
                    <a:prstClr val="black">
                      <a:alpha val="40000"/>
                    </a:prstClr>
                  </a:outerShdw>
                </a:effectLst>
                <a:latin typeface="Calibri"/>
              </a:rPr>
              <a:t> </a:t>
            </a:r>
          </a:p>
        </p:txBody>
      </p:sp>
    </p:spTree>
    <p:extLst>
      <p:ext uri="{BB962C8B-B14F-4D97-AF65-F5344CB8AC3E}">
        <p14:creationId xmlns:p14="http://schemas.microsoft.com/office/powerpoint/2010/main" val="10943785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en-US" sz="2000" dirty="0">
                <a:solidFill>
                  <a:srgbClr val="B1E6FE"/>
                </a:solidFill>
                <a:latin typeface="Arial Black"/>
                <a:cs typeface="Arial Black"/>
              </a:rPr>
              <a:t>	</a:t>
            </a:r>
            <a:r>
              <a:rPr lang="en-US" sz="2000" dirty="0">
                <a:solidFill>
                  <a:schemeClr val="bg1"/>
                </a:solidFill>
                <a:latin typeface="Arial Black"/>
                <a:cs typeface="Arial Black"/>
              </a:rPr>
              <a:t>page	|  @lflexploring</a:t>
            </a:r>
          </a:p>
          <a:p>
            <a:pPr algn="l">
              <a:lnSpc>
                <a:spcPct val="130000"/>
              </a:lnSpc>
            </a:pPr>
            <a:r>
              <a:rPr lang="en-US" sz="2000" dirty="0">
                <a:solidFill>
                  <a:schemeClr val="bg1"/>
                </a:solidFill>
                <a:latin typeface="Arial Black"/>
                <a:cs typeface="Arial Black"/>
              </a:rPr>
              <a:t>	group	|  Exploring Success!</a:t>
            </a:r>
          </a:p>
          <a:p>
            <a:pPr algn="l">
              <a:lnSpc>
                <a:spcPct val="130000"/>
              </a:lnSpc>
            </a:pPr>
            <a:r>
              <a:rPr lang="en-US" sz="2000" dirty="0">
                <a:solidFill>
                  <a:schemeClr val="bg1"/>
                </a:solidFill>
                <a:latin typeface="Arial Black"/>
                <a:cs typeface="Arial Black"/>
              </a:rPr>
              <a:t>	group	|  National Explorer Alumni Association</a:t>
            </a:r>
          </a:p>
          <a:p>
            <a:pPr algn="l">
              <a:lnSpc>
                <a:spcPct val="130000"/>
              </a:lnSpc>
            </a:pPr>
            <a:endParaRPr lang="en-US" sz="2000" dirty="0">
              <a:solidFill>
                <a:srgbClr val="FF0000"/>
              </a:solidFill>
              <a:latin typeface="Arial Black" panose="020B0A04020102020204" pitchFamily="34" charset="0"/>
              <a:cs typeface="Arial Black"/>
            </a:endParaRPr>
          </a:p>
          <a:p>
            <a:pPr algn="l">
              <a:lnSpc>
                <a:spcPct val="130000"/>
              </a:lnSpc>
            </a:pPr>
            <a:r>
              <a:rPr lang="en-US" sz="2000" dirty="0">
                <a:solidFill>
                  <a:srgbClr val="FF0000"/>
                </a:solidFill>
                <a:latin typeface="Arial Black" panose="020B0A04020102020204" pitchFamily="34" charset="0"/>
                <a:cs typeface="Arial Black"/>
              </a:rPr>
              <a:t>	</a:t>
            </a:r>
            <a:r>
              <a:rPr lang="en-US" sz="2000" dirty="0">
                <a:solidFill>
                  <a:srgbClr val="FFFFFF"/>
                </a:solidFill>
                <a:latin typeface="Arial Black" panose="020B0A04020102020204" pitchFamily="34" charset="0"/>
                <a:cs typeface="Arial Black"/>
              </a:rPr>
              <a:t>learningforlifeusa</a:t>
            </a:r>
          </a:p>
          <a:p>
            <a:pPr algn="l">
              <a:lnSpc>
                <a:spcPct val="130000"/>
              </a:lnSpc>
            </a:pPr>
            <a:endParaRPr lang="en-US" sz="2600" dirty="0">
              <a:solidFill>
                <a:srgbClr val="FFC000"/>
              </a:solidFill>
              <a:latin typeface="Arial Black" panose="020B0A04020102020204" pitchFamily="34" charset="0"/>
              <a:cs typeface="Arial Black"/>
            </a:endParaRPr>
          </a:p>
          <a:p>
            <a:pPr algn="l">
              <a:lnSpc>
                <a:spcPct val="130000"/>
              </a:lnSpc>
            </a:pPr>
            <a:r>
              <a:rPr lang="en-US" sz="2600" dirty="0">
                <a:solidFill>
                  <a:srgbClr val="FFC000"/>
                </a:solidFill>
                <a:latin typeface="Arial Black" panose="020B0A04020102020204" pitchFamily="34" charset="0"/>
                <a:cs typeface="Arial Black"/>
              </a:rPr>
              <a:t>	</a:t>
            </a:r>
            <a:r>
              <a:rPr lang="en-US" sz="2000" dirty="0">
                <a:solidFill>
                  <a:schemeClr val="bg1"/>
                </a:solidFill>
                <a:latin typeface="Arial Black" panose="020B0A04020102020204" pitchFamily="34" charset="0"/>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a:solidFill>
                  <a:srgbClr val="1FC77F"/>
                </a:solidFill>
                <a:latin typeface="Arial Black"/>
                <a:cs typeface="Arial Black"/>
              </a:rPr>
              <a:t>STAY CONNECTED</a:t>
            </a:r>
            <a:endParaRPr lang="en-US" sz="4200" dirty="0">
              <a:solidFill>
                <a:srgbClr val="B1E6FE"/>
              </a:solidFill>
              <a:latin typeface="Arial Black"/>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r>
              <a:rPr lang="en-US" sz="4000" b="1" dirty="0">
                <a:hlinkClick r:id="rId7"/>
              </a:rPr>
              <a:t>exploring@lflmail.org</a:t>
            </a:r>
            <a:r>
              <a:rPr lang="en-US" sz="4000" b="1" dirty="0"/>
              <a:t> </a:t>
            </a:r>
          </a:p>
        </p:txBody>
      </p:sp>
    </p:spTree>
    <p:extLst>
      <p:ext uri="{BB962C8B-B14F-4D97-AF65-F5344CB8AC3E}">
        <p14:creationId xmlns:p14="http://schemas.microsoft.com/office/powerpoint/2010/main" val="12577970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18262144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774132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23188"/>
            <a:ext cx="8409746" cy="642970"/>
          </a:xfrm>
        </p:spPr>
        <p:txBody>
          <a:bodyPr>
            <a:normAutofit fontScale="90000"/>
          </a:bodyPr>
          <a:lstStyle/>
          <a:p>
            <a:pPr algn="l"/>
            <a:r>
              <a:rPr lang="en-US" sz="2800" b="1" dirty="0">
                <a:solidFill>
                  <a:srgbClr val="1FC77F"/>
                </a:solidFill>
                <a:latin typeface="Arial Black" panose="020B0A04020102020204" pitchFamily="34" charset="0"/>
                <a:cs typeface="Arial" panose="020B0604020202020204" pitchFamily="34" charset="0"/>
              </a:rPr>
              <a:t>Youth / Young Adult Suicide Prevention </a:t>
            </a:r>
            <a:r>
              <a:rPr lang="en-US" sz="1200" dirty="0">
                <a:solidFill>
                  <a:srgbClr val="1FC77F"/>
                </a:solidFill>
                <a:latin typeface="Arial Black"/>
                <a:cs typeface="Arial Black"/>
              </a:rPr>
              <a:t>continued</a:t>
            </a:r>
            <a:endParaRPr lang="en-US" sz="28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Rectangle 4"/>
          <p:cNvSpPr/>
          <p:nvPr/>
        </p:nvSpPr>
        <p:spPr>
          <a:xfrm>
            <a:off x="1747957" y="705822"/>
            <a:ext cx="8757859" cy="2092881"/>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Protective Factors ~ Youth or young adults with protective factors include family and school connectedness, affiliation with religious organizations, safe schools, academic achievement, positive self-esteem, and active involvement in groups that promote a sense of achievement—such as our Exploring Program</a:t>
            </a:r>
          </a:p>
          <a:p>
            <a:endParaRPr lang="en-US" sz="1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When you suspect that someone might be suicidal:</a:t>
            </a:r>
            <a:r>
              <a:rPr lang="en-US" sz="2000" b="1" dirty="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FFFF00"/>
              </a:solidFill>
              <a:latin typeface="Arial Black" panose="020B0A04020102020204" pitchFamily="34" charset="0"/>
              <a:cs typeface="Arial" panose="020B0604020202020204" pitchFamily="34" charset="0"/>
            </a:endParaRPr>
          </a:p>
        </p:txBody>
      </p:sp>
      <p:sp>
        <p:nvSpPr>
          <p:cNvPr id="3" name="TextBox 2"/>
          <p:cNvSpPr txBox="1"/>
          <p:nvPr/>
        </p:nvSpPr>
        <p:spPr>
          <a:xfrm>
            <a:off x="2100943" y="2786738"/>
            <a:ext cx="4114801" cy="2031325"/>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If you have a plan in place, follow it</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Take every threat seriously</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Don’t be afraid to ask whether the person has considered suicide</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Listen and accept the person at face value</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Don’t give false reassurance</a:t>
            </a:r>
            <a:endParaRPr lang="en-US" dirty="0">
              <a:solidFill>
                <a:prstClr val="black"/>
              </a:solidFill>
              <a:latin typeface="Calibri"/>
            </a:endParaRPr>
          </a:p>
        </p:txBody>
      </p:sp>
      <p:sp>
        <p:nvSpPr>
          <p:cNvPr id="6" name="TextBox 5"/>
          <p:cNvSpPr txBox="1"/>
          <p:nvPr/>
        </p:nvSpPr>
        <p:spPr>
          <a:xfrm>
            <a:off x="6106887" y="2775851"/>
            <a:ext cx="4205104" cy="2308324"/>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Notify the person’s parent or guardian and seek professional help</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Report any abuse to the appropriate authorities</a:t>
            </a:r>
          </a:p>
          <a:p>
            <a:pPr marL="285750"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One easy way to engage a youth or young adult is to simply ask if something is sad, bad, or scary in their life</a:t>
            </a:r>
            <a:endParaRPr lang="en-US" dirty="0">
              <a:solidFill>
                <a:prstClr val="black"/>
              </a:solidFill>
              <a:latin typeface="Calibri"/>
            </a:endParaRPr>
          </a:p>
        </p:txBody>
      </p:sp>
      <p:sp>
        <p:nvSpPr>
          <p:cNvPr id="8" name="TextBox 7"/>
          <p:cNvSpPr txBox="1"/>
          <p:nvPr/>
        </p:nvSpPr>
        <p:spPr>
          <a:xfrm>
            <a:off x="1747957" y="4876799"/>
            <a:ext cx="8757859" cy="1661993"/>
          </a:xfrm>
          <a:prstGeom prst="rect">
            <a:avLst/>
          </a:prstGeom>
          <a:noFill/>
        </p:spPr>
        <p:txBody>
          <a:bodyPr wrap="square" rtlCol="0">
            <a:spAutoFit/>
          </a:bodyPr>
          <a:lstStyle/>
          <a:p>
            <a:pPr marL="171450" indent="-1714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  Resources</a:t>
            </a:r>
          </a:p>
          <a:p>
            <a:pPr marL="685800" indent="-338138">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National Suicide &amp; Crisis Lifeline</a:t>
            </a:r>
            <a:r>
              <a:rPr lang="en-US" sz="1600" dirty="0">
                <a:solidFill>
                  <a:srgbClr val="FFFF00"/>
                </a:solidFill>
                <a:latin typeface="Arial" panose="020B0604020202020204" pitchFamily="34" charset="0"/>
                <a:cs typeface="Arial" panose="020B0604020202020204" pitchFamily="34" charset="0"/>
              </a:rPr>
              <a:t>; telephone: </a:t>
            </a:r>
            <a:r>
              <a:rPr lang="en-US" sz="1600" dirty="0">
                <a:solidFill>
                  <a:srgbClr val="F79646">
                    <a:lumMod val="75000"/>
                  </a:srgbClr>
                </a:solidFill>
                <a:latin typeface="Arial" panose="020B0604020202020204" pitchFamily="34" charset="0"/>
                <a:cs typeface="Arial" panose="020B0604020202020204" pitchFamily="34" charset="0"/>
              </a:rPr>
              <a:t>988</a:t>
            </a:r>
          </a:p>
          <a:p>
            <a:pPr marL="685800" indent="-338138">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Centers for Disease Control and Prevention</a:t>
            </a:r>
            <a:endParaRPr lang="en-US" sz="1600" dirty="0">
              <a:solidFill>
                <a:srgbClr val="FFFF00"/>
              </a:solidFill>
              <a:latin typeface="Arial" panose="020B0604020202020204" pitchFamily="34" charset="0"/>
              <a:cs typeface="Arial" panose="020B0604020202020204" pitchFamily="34" charset="0"/>
            </a:endParaRPr>
          </a:p>
          <a:p>
            <a:pPr marL="685800" indent="-338138">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American Foundation for Suicide Prevention</a:t>
            </a:r>
            <a:endParaRPr lang="en-US" sz="1600" dirty="0">
              <a:solidFill>
                <a:srgbClr val="FFFF00"/>
              </a:solidFill>
              <a:latin typeface="Arial" panose="020B0604020202020204" pitchFamily="34" charset="0"/>
              <a:cs typeface="Arial" panose="020B0604020202020204" pitchFamily="34" charset="0"/>
            </a:endParaRPr>
          </a:p>
          <a:p>
            <a:pPr marL="685800" indent="-338138">
              <a:buFont typeface="Courier New" panose="02070309020205020404" pitchFamily="49" charset="0"/>
              <a:buChar char="o"/>
            </a:pPr>
            <a:r>
              <a:rPr lang="en-US" sz="1600" b="1" dirty="0">
                <a:solidFill>
                  <a:srgbClr val="FFFF00"/>
                </a:solidFill>
                <a:latin typeface="Arial" panose="020B0604020202020204" pitchFamily="34" charset="0"/>
                <a:cs typeface="Arial" panose="020B0604020202020204" pitchFamily="34" charset="0"/>
              </a:rPr>
              <a:t>American Association of Suicidology</a:t>
            </a:r>
            <a:endParaRPr lang="en-US" sz="1600" dirty="0">
              <a:solidFill>
                <a:srgbClr val="FFFF00"/>
              </a:solidFill>
              <a:latin typeface="Arial" panose="020B0604020202020204" pitchFamily="34" charset="0"/>
              <a:cs typeface="Arial" panose="020B0604020202020204" pitchFamily="34" charset="0"/>
            </a:endParaRPr>
          </a:p>
          <a:p>
            <a:endParaRPr lang="en-US" dirty="0">
              <a:solidFill>
                <a:prstClr val="black"/>
              </a:solidFill>
              <a:latin typeface="Calibri"/>
            </a:endParaRPr>
          </a:p>
        </p:txBody>
      </p:sp>
    </p:spTree>
    <p:extLst>
      <p:ext uri="{BB962C8B-B14F-4D97-AF65-F5344CB8AC3E}">
        <p14:creationId xmlns:p14="http://schemas.microsoft.com/office/powerpoint/2010/main" val="34206883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6015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2023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Bold"/>
              <a:ea typeface="+mn-ea"/>
              <a:cs typeface="+mn-cs"/>
            </a:endParaRPr>
          </a:p>
          <a:p>
            <a:pPr algn="ctr" defTabSz="914400">
              <a:defRPr/>
            </a:pPr>
            <a:r>
              <a:rPr lang="en-US" sz="2400" u="sng" dirty="0">
                <a:solidFill>
                  <a:srgbClr val="FFFF00"/>
                </a:solidFill>
                <a:effectLst/>
                <a:latin typeface="Constantia" panose="02030602050306030303"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https://events.scouting.org/form/C1DDDF92934F4521/</a:t>
            </a:r>
            <a:endPar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Bold"/>
              <a:ea typeface="+mn-ea"/>
              <a:cs typeface="+mn-cs"/>
            </a:endParaRPr>
          </a:p>
        </p:txBody>
      </p:sp>
    </p:spTree>
    <p:extLst>
      <p:ext uri="{BB962C8B-B14F-4D97-AF65-F5344CB8AC3E}">
        <p14:creationId xmlns:p14="http://schemas.microsoft.com/office/powerpoint/2010/main" val="3069196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FFFF00"/>
                </a:solidFill>
                <a:latin typeface="Arial Black"/>
                <a:cs typeface="Arial Black"/>
              </a:rPr>
              <a:t>After the Live Hour Discussions</a:t>
            </a:r>
          </a:p>
          <a:p>
            <a:r>
              <a:rPr lang="en-US" sz="3600" dirty="0">
                <a:solidFill>
                  <a:srgbClr val="FFFF00"/>
                </a:solidFill>
                <a:latin typeface="Arial Black"/>
                <a:cs typeface="Arial Black"/>
              </a:rPr>
              <a:t>(Open Dialogue)</a:t>
            </a:r>
          </a:p>
        </p:txBody>
      </p:sp>
    </p:spTree>
    <p:extLst>
      <p:ext uri="{BB962C8B-B14F-4D97-AF65-F5344CB8AC3E}">
        <p14:creationId xmlns:p14="http://schemas.microsoft.com/office/powerpoint/2010/main" val="3677775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753FF5-4147-4FB2-9645-34559B8C5B94}">
  <ds:schemaRefs>
    <ds:schemaRef ds:uri="http://purl.org/dc/elements/1.1/"/>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www.w3.org/XML/1998/namespace"/>
    <ds:schemaRef ds:uri="4088bcce-7c3d-4e86-9daf-847c6549aed6"/>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EE200A-AC6E-49C3-8D91-FBF9CB1DFB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13565</TotalTime>
  <Words>10629</Words>
  <Application>Microsoft Office PowerPoint</Application>
  <PresentationFormat>Widescreen</PresentationFormat>
  <Paragraphs>1215</Paragraphs>
  <Slides>139</Slides>
  <Notes>55</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139</vt:i4>
      </vt:variant>
    </vt:vector>
  </HeadingPairs>
  <TitlesOfParts>
    <vt:vector size="163" baseType="lpstr">
      <vt:lpstr>Arial</vt:lpstr>
      <vt:lpstr>Arial Black</vt:lpstr>
      <vt:lpstr>Arial Narrow</vt:lpstr>
      <vt:lpstr>Calibri</vt:lpstr>
      <vt:lpstr>Calibri Light</vt:lpstr>
      <vt:lpstr>Calibri-Bold</vt:lpstr>
      <vt:lpstr>Calibri-BoldItalic</vt:lpstr>
      <vt:lpstr>Cambria</vt:lpstr>
      <vt:lpstr>Century Gothic</vt:lpstr>
      <vt:lpstr>Constantia</vt:lpstr>
      <vt:lpstr>Courier New</vt:lpstr>
      <vt:lpstr>Helvetica</vt:lpstr>
      <vt:lpstr>Helvetica Neue</vt:lpstr>
      <vt:lpstr>Neue Haas Grotesk Text Pro</vt:lpstr>
      <vt:lpstr>Roboto</vt:lpstr>
      <vt:lpstr>Symbol</vt:lpstr>
      <vt:lpstr>Wingdings</vt:lpstr>
      <vt:lpstr>Office Theme</vt:lpstr>
      <vt:lpstr>1_Office Theme</vt:lpstr>
      <vt:lpstr>4_Office Theme</vt:lpstr>
      <vt:lpstr>7_Office Theme</vt:lpstr>
      <vt:lpstr>8_Office Theme</vt:lpstr>
      <vt:lpstr>9_Office Theme</vt:lpstr>
      <vt:lpstr>3_Office Theme</vt:lpstr>
      <vt:lpstr>PowerPoint Presentation</vt:lpstr>
      <vt:lpstr>  Safety Moment Ideas &amp; Tips*    </vt:lpstr>
      <vt:lpstr>Safety Moment Ideas &amp; Tips</vt:lpstr>
      <vt:lpstr>Safety Moment Ideas &amp; Tips continued</vt:lpstr>
      <vt:lpstr>Safety Moment Ideas &amp; Tips continued</vt:lpstr>
      <vt:lpstr>  Safety Moments ~  Youth / Young Adult Suicide Prevention   * Scouting Safety Moments’  Youth Suicide Prevention (see https://www.scouting.org/health-and-safety/safety-moments/youth-suicide-prevention/)   ) </vt:lpstr>
      <vt:lpstr>Youth / Young Adult Suicide Prevention…</vt:lpstr>
      <vt:lpstr>Youth / Young Adult Suicide Prevention continued</vt:lpstr>
      <vt:lpstr>Youth / Young Adult Suicide Prevention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Exploring Participation Status</vt:lpstr>
      <vt:lpstr>Exploring Membership Growth Opportunity…</vt:lpstr>
      <vt:lpstr>Exploring Participants as of 6 October 2023</vt:lpstr>
      <vt:lpstr>National Exploring  Subject Matter Experts (SMEs) &amp;  Exploring Resource Advisors (ERAs)  Information</vt:lpstr>
      <vt:lpstr>National Exploring Subject Matter Experts &amp; Exploring Resource Advisors</vt:lpstr>
      <vt:lpstr>National Service Territories…</vt:lpstr>
      <vt:lpstr>Current National Exploring SMEs / ERAs Team...</vt:lpstr>
      <vt:lpstr>Current National Exploring SMEs / ERAs Team...</vt:lpstr>
      <vt:lpstr>Current National Exploring SMEs / ERAs Team...</vt:lpstr>
      <vt:lpstr>Current National Exploring SMEs / ERAs Team...</vt:lpstr>
      <vt:lpstr>Current National Exploring SMEs / ERAs Team...</vt:lpstr>
      <vt:lpstr>National Exploring Program Opportunities</vt:lpstr>
      <vt:lpstr>US Forest Service – Fire Posts National Expansion </vt:lpstr>
      <vt:lpstr>US Forest Service – Fire Posts National Expansion </vt:lpstr>
      <vt:lpstr>US Forest Service – Fire Posts National Expansion </vt:lpstr>
      <vt:lpstr>US Forest Service – Fire Posts National Expansion </vt:lpstr>
      <vt:lpstr>21 -22 October 2023 National BSA Program Development  Committee (PDC) In-Person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Exploring Program Committee</vt:lpstr>
      <vt:lpstr>National Exploring Committee Charter…</vt:lpstr>
      <vt:lpstr>National Exploring Program Commissioner</vt:lpstr>
      <vt:lpstr>PowerPoint Presentation</vt:lpstr>
      <vt:lpstr>PowerPoint Presentation</vt:lpstr>
      <vt:lpstr>Barriers to Abuse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  ONLINE REGISTRATION FOR EXPLORING</vt:lpstr>
      <vt:lpstr>Invitation Manager  There is no BeAnExplorer…yet </vt:lpstr>
      <vt:lpstr>Create Account &amp; Complete Application</vt:lpstr>
      <vt:lpstr>  ONLINE RENEWAL/ ”RECHARTERING” FOR EXPLORING</vt:lpstr>
      <vt:lpstr>UNIT  “RENEWAL” </vt:lpstr>
      <vt:lpstr>PowerPoint Presentation</vt:lpstr>
      <vt:lpstr>Charter Process</vt:lpstr>
      <vt:lpstr>PowerPoint Presentation</vt:lpstr>
      <vt:lpstr>PowerPoint Presentation</vt:lpstr>
      <vt:lpstr>PowerPoint Presentation</vt:lpstr>
      <vt:lpstr>PowerPoint Presentation</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Youth Protection Training</vt:lpstr>
      <vt:lpstr>        Exploring Youth Training Update</vt:lpstr>
      <vt:lpstr>PowerPoint Presentation</vt:lpstr>
      <vt:lpstr>PowerPoint Presentation</vt:lpstr>
      <vt:lpstr>Questions?</vt:lpstr>
      <vt:lpstr>Good News from the Field! </vt:lpstr>
      <vt:lpstr>PowerPoint Presentation</vt:lpstr>
      <vt:lpstr>       Exploring at Home (Discuss Best Practices)  Idea Sharing  Questions and Answers from the Field   https://drive.google.com/file/d/1Bo7U0iJ8Ti-bmyIFtxGfG0TIt3dB1xX4/view?usp=sharing </vt:lpstr>
      <vt:lpstr>ADDITIONAL SLIDES FOR COUNCIL USE  All slides will be emailed to each  Exploring Live Hour Participant every month</vt:lpstr>
      <vt:lpstr>Successful Councils… Intentionally Providing a Pathway to Exploring Growth and  Strategic Planning In Your Council </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 “Action Planning” The Beginning of your Strategic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4  Steps/Phases in Organizing a new Post</vt:lpstr>
      <vt:lpstr>PowerPoint Presentation</vt:lpstr>
      <vt:lpstr>MOST IMPORTANT PART OF EACH PHASE?</vt:lpstr>
      <vt:lpstr>PowerPoint Presentation</vt:lpstr>
      <vt:lpstr>PowerPoint Presentation</vt:lpstr>
      <vt:lpstr>PowerPoint Presentation</vt:lpstr>
      <vt:lpstr>PowerPoint Presentation</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Resources to help you…  www.exploring.org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Jeff Schweiger</cp:lastModifiedBy>
  <cp:revision>126</cp:revision>
  <cp:lastPrinted>2022-11-09T18:52:15Z</cp:lastPrinted>
  <dcterms:created xsi:type="dcterms:W3CDTF">2019-08-06T20:23:11Z</dcterms:created>
  <dcterms:modified xsi:type="dcterms:W3CDTF">2023-11-08T09:30:02Z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y fmtid="{D5CDD505-2E9C-101B-9397-08002B2CF9AE}" pid="3" name="MSIP_Label_5d54f1a3-9ed5-415d-ba95-38401c4b8817_Enabled">
    <vt:lpwstr>true</vt:lpwstr>
  </property>
  <property fmtid="{D5CDD505-2E9C-101B-9397-08002B2CF9AE}" pid="4" name="MSIP_Label_5d54f1a3-9ed5-415d-ba95-38401c4b8817_SetDate">
    <vt:lpwstr>2023-11-07T20:18:55Z</vt:lpwstr>
  </property>
  <property fmtid="{D5CDD505-2E9C-101B-9397-08002B2CF9AE}" pid="5" name="MSIP_Label_5d54f1a3-9ed5-415d-ba95-38401c4b8817_Method">
    <vt:lpwstr>Standard</vt:lpwstr>
  </property>
  <property fmtid="{D5CDD505-2E9C-101B-9397-08002B2CF9AE}" pid="6" name="MSIP_Label_5d54f1a3-9ed5-415d-ba95-38401c4b8817_Name">
    <vt:lpwstr>Peraton Proprietary</vt:lpwstr>
  </property>
  <property fmtid="{D5CDD505-2E9C-101B-9397-08002B2CF9AE}" pid="7" name="MSIP_Label_5d54f1a3-9ed5-415d-ba95-38401c4b8817_SiteId">
    <vt:lpwstr>2a6ae295-f13d-4948-ba78-332742ce9097</vt:lpwstr>
  </property>
  <property fmtid="{D5CDD505-2E9C-101B-9397-08002B2CF9AE}" pid="8" name="MSIP_Label_5d54f1a3-9ed5-415d-ba95-38401c4b8817_ActionId">
    <vt:lpwstr>acc3ffae-a7d7-4ba4-ad87-29190cfabfc6</vt:lpwstr>
  </property>
  <property fmtid="{D5CDD505-2E9C-101B-9397-08002B2CF9AE}" pid="9" name="MSIP_Label_5d54f1a3-9ed5-415d-ba95-38401c4b8817_ContentBits">
    <vt:lpwstr>1</vt:lpwstr>
  </property>
</Properties>
</file>