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 id="2147483707" r:id="rId5"/>
    <p:sldMasterId id="2147483720" r:id="rId6"/>
  </p:sldMasterIdLst>
  <p:notesMasterIdLst>
    <p:notesMasterId r:id="rId63"/>
  </p:notesMasterIdLst>
  <p:handoutMasterIdLst>
    <p:handoutMasterId r:id="rId64"/>
  </p:handoutMasterIdLst>
  <p:sldIdLst>
    <p:sldId id="947" r:id="rId7"/>
    <p:sldId id="1575" r:id="rId8"/>
    <p:sldId id="1576" r:id="rId9"/>
    <p:sldId id="1609" r:id="rId10"/>
    <p:sldId id="1610" r:id="rId11"/>
    <p:sldId id="1612" r:id="rId12"/>
    <p:sldId id="1611" r:id="rId13"/>
    <p:sldId id="1613" r:id="rId14"/>
    <p:sldId id="1581" r:id="rId15"/>
    <p:sldId id="1614" r:id="rId16"/>
    <p:sldId id="1615" r:id="rId17"/>
    <p:sldId id="1616" r:id="rId18"/>
    <p:sldId id="1617" r:id="rId19"/>
    <p:sldId id="1618" r:id="rId20"/>
    <p:sldId id="1590" r:id="rId21"/>
    <p:sldId id="1619" r:id="rId22"/>
    <p:sldId id="1620" r:id="rId23"/>
    <p:sldId id="1628" r:id="rId24"/>
    <p:sldId id="1568" r:id="rId25"/>
    <p:sldId id="1621" r:id="rId26"/>
    <p:sldId id="1629" r:id="rId27"/>
    <p:sldId id="1622" r:id="rId28"/>
    <p:sldId id="1623" r:id="rId29"/>
    <p:sldId id="834" r:id="rId30"/>
    <p:sldId id="1625" r:id="rId31"/>
    <p:sldId id="1578" r:id="rId32"/>
    <p:sldId id="1579" r:id="rId33"/>
    <p:sldId id="1632" r:id="rId34"/>
    <p:sldId id="372" r:id="rId35"/>
    <p:sldId id="1624" r:id="rId36"/>
    <p:sldId id="1631" r:id="rId37"/>
    <p:sldId id="1633" r:id="rId38"/>
    <p:sldId id="930" r:id="rId39"/>
    <p:sldId id="1626" r:id="rId40"/>
    <p:sldId id="866" r:id="rId41"/>
    <p:sldId id="1608" r:id="rId42"/>
    <p:sldId id="1580" r:id="rId43"/>
    <p:sldId id="1571" r:id="rId44"/>
    <p:sldId id="282" r:id="rId45"/>
    <p:sldId id="1634" r:id="rId46"/>
    <p:sldId id="1569" r:id="rId47"/>
    <p:sldId id="1635" r:id="rId48"/>
    <p:sldId id="932" r:id="rId49"/>
    <p:sldId id="330" r:id="rId50"/>
    <p:sldId id="916" r:id="rId51"/>
    <p:sldId id="577" r:id="rId52"/>
    <p:sldId id="917" r:id="rId53"/>
    <p:sldId id="1636" r:id="rId54"/>
    <p:sldId id="1570" r:id="rId55"/>
    <p:sldId id="1627" r:id="rId56"/>
    <p:sldId id="511" r:id="rId57"/>
    <p:sldId id="522" r:id="rId58"/>
    <p:sldId id="704" r:id="rId59"/>
    <p:sldId id="630" r:id="rId60"/>
    <p:sldId id="631" r:id="rId61"/>
    <p:sldId id="1606" r:id="rId6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ey Holder" initials="AH" lastIdx="1" clrIdx="0">
    <p:extLst>
      <p:ext uri="{19B8F6BF-5375-455C-9EA6-DF929625EA0E}">
        <p15:presenceInfo xmlns:p15="http://schemas.microsoft.com/office/powerpoint/2012/main" userId="S::asholder@scouting.org::9ed5202c-75b1-45d1-ad03-fb0da7194a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3300"/>
    <a:srgbClr val="B54F26"/>
    <a:srgbClr val="A85105"/>
    <a:srgbClr val="0D4171"/>
    <a:srgbClr val="0069B8"/>
    <a:srgbClr val="9C4308"/>
    <a:srgbClr val="A14003"/>
    <a:srgbClr val="D9840D"/>
    <a:srgbClr val="CC73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3" autoAdjust="0"/>
    <p:restoredTop sz="95493" autoAdjust="0"/>
  </p:normalViewPr>
  <p:slideViewPr>
    <p:cSldViewPr snapToGrid="0">
      <p:cViewPr varScale="1">
        <p:scale>
          <a:sx n="104" d="100"/>
          <a:sy n="104" d="100"/>
        </p:scale>
        <p:origin x="216" y="1280"/>
      </p:cViewPr>
      <p:guideLst/>
    </p:cSldViewPr>
  </p:slideViewPr>
  <p:notesTextViewPr>
    <p:cViewPr>
      <p:scale>
        <a:sx n="3" d="2"/>
        <a:sy n="3" d="2"/>
      </p:scale>
      <p:origin x="0" y="0"/>
    </p:cViewPr>
  </p:notesTextViewPr>
  <p:sorterViewPr>
    <p:cViewPr>
      <p:scale>
        <a:sx n="70" d="100"/>
        <a:sy n="70" d="100"/>
      </p:scale>
      <p:origin x="0" y="-39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NTL-Filestore3\SHARED3\Innovation%20Research\Research%20Evaluation\Voice%20of%20the%20Scout\Presentations%20&amp;%20Reports\2018%20VOS%20Full%20Year%20Reports\Overall\FY%202018%20Report%20Charts%20and%20Graphs%20-%20Overal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272-4685-8456-EA96D2FC0B1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272-4685-8456-EA96D2FC0B1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272-4685-8456-EA96D2FC0B1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272-4685-8456-EA96D2FC0B1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272-4685-8456-EA96D2FC0B1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272-4685-8456-EA96D2FC0B1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272-4685-8456-EA96D2FC0B1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6272-4685-8456-EA96D2FC0B10}"/>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6272-4685-8456-EA96D2FC0B10}"/>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6272-4685-8456-EA96D2FC0B10}"/>
              </c:ext>
            </c:extLst>
          </c:dPt>
          <c:dPt>
            <c:idx val="10"/>
            <c:bubble3D val="0"/>
            <c:spPr>
              <a:solidFill>
                <a:srgbClr val="7030A0"/>
              </a:solidFill>
              <a:ln w="19050">
                <a:solidFill>
                  <a:schemeClr val="lt1"/>
                </a:solidFill>
              </a:ln>
              <a:effectLst/>
            </c:spPr>
            <c:extLst>
              <c:ext xmlns:c16="http://schemas.microsoft.com/office/drawing/2014/chart" uri="{C3380CC4-5D6E-409C-BE32-E72D297353CC}">
                <c16:uniqueId val="{00000015-6272-4685-8456-EA96D2FC0B10}"/>
              </c:ext>
            </c:extLst>
          </c:dPt>
          <c:dLbls>
            <c:dLbl>
              <c:idx val="0"/>
              <c:layout>
                <c:manualLayout>
                  <c:x val="-0.11237469245990304"/>
                  <c:y val="0.1516446545770000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72-4685-8456-EA96D2FC0B10}"/>
                </c:ext>
              </c:extLst>
            </c:dLbl>
            <c:dLbl>
              <c:idx val="1"/>
              <c:layout>
                <c:manualLayout>
                  <c:x val="-0.10650445808421723"/>
                  <c:y val="-0.1336256369768889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72-4685-8456-EA96D2FC0B10}"/>
                </c:ext>
              </c:extLst>
            </c:dLbl>
            <c:dLbl>
              <c:idx val="2"/>
              <c:layout>
                <c:manualLayout>
                  <c:x val="-2.50094919372412E-2"/>
                  <c:y val="-7.691576130028587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72-4685-8456-EA96D2FC0B10}"/>
                </c:ext>
              </c:extLst>
            </c:dLbl>
            <c:dLbl>
              <c:idx val="3"/>
              <c:layout>
                <c:manualLayout>
                  <c:x val="4.522818297847539E-2"/>
                  <c:y val="-8.617648819991990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272-4685-8456-EA96D2FC0B10}"/>
                </c:ext>
              </c:extLst>
            </c:dLbl>
            <c:dLbl>
              <c:idx val="4"/>
              <c:layout>
                <c:manualLayout>
                  <c:x val="8.5861789411760633E-2"/>
                  <c:y val="-0.1180224392988134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272-4685-8456-EA96D2FC0B10}"/>
                </c:ext>
              </c:extLst>
            </c:dLbl>
            <c:dLbl>
              <c:idx val="5"/>
              <c:layout>
                <c:manualLayout>
                  <c:x val="0.10703459641506752"/>
                  <c:y val="-4.898815840653503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272-4685-8456-EA96D2FC0B10}"/>
                </c:ext>
              </c:extLst>
            </c:dLbl>
            <c:dLbl>
              <c:idx val="6"/>
              <c:delete val="1"/>
              <c:extLst>
                <c:ext xmlns:c15="http://schemas.microsoft.com/office/drawing/2012/chart" uri="{CE6537A1-D6FC-4f65-9D91-7224C49458BB}"/>
                <c:ext xmlns:c16="http://schemas.microsoft.com/office/drawing/2014/chart" uri="{C3380CC4-5D6E-409C-BE32-E72D297353CC}">
                  <c16:uniqueId val="{0000000D-6272-4685-8456-EA96D2FC0B10}"/>
                </c:ext>
              </c:extLst>
            </c:dLbl>
            <c:dLbl>
              <c:idx val="7"/>
              <c:layout>
                <c:manualLayout>
                  <c:x val="8.1495897381183194E-2"/>
                  <c:y val="0.16799332970029443"/>
                </c:manualLayout>
              </c:layout>
              <c:tx>
                <c:rich>
                  <a:bodyPr/>
                  <a:lstStyle/>
                  <a:p>
                    <a:r>
                      <a:rPr lang="en-US" dirty="0"/>
                      <a:t>7.3%</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6272-4685-8456-EA96D2FC0B10}"/>
                </c:ext>
              </c:extLst>
            </c:dLbl>
            <c:dLbl>
              <c:idx val="8"/>
              <c:delete val="1"/>
              <c:extLst>
                <c:ext xmlns:c15="http://schemas.microsoft.com/office/drawing/2012/chart" uri="{CE6537A1-D6FC-4f65-9D91-7224C49458BB}"/>
                <c:ext xmlns:c16="http://schemas.microsoft.com/office/drawing/2014/chart" uri="{C3380CC4-5D6E-409C-BE32-E72D297353CC}">
                  <c16:uniqueId val="{00000011-6272-4685-8456-EA96D2FC0B10}"/>
                </c:ext>
              </c:extLst>
            </c:dLbl>
            <c:dLbl>
              <c:idx val="9"/>
              <c:layout>
                <c:manualLayout>
                  <c:x val="7.8167932391332282E-2"/>
                  <c:y val="0.1577506255921928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272-4685-8456-EA96D2FC0B10}"/>
                </c:ext>
              </c:extLst>
            </c:dLbl>
            <c:dLbl>
              <c:idx val="10"/>
              <c:layout>
                <c:manualLayout>
                  <c:x val="2.728635957400552E-2"/>
                  <c:y val="5.303532350400062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272-4685-8456-EA96D2FC0B1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Law Enforcement</c:v>
                </c:pt>
                <c:pt idx="1">
                  <c:v>Fire/EMS</c:v>
                </c:pt>
                <c:pt idx="2">
                  <c:v>Health Care</c:v>
                </c:pt>
                <c:pt idx="3">
                  <c:v>General Interest</c:v>
                </c:pt>
                <c:pt idx="4">
                  <c:v>Education</c:v>
                </c:pt>
                <c:pt idx="5">
                  <c:v>Engineering and Science</c:v>
                </c:pt>
                <c:pt idx="6">
                  <c:v>Law &amp; Government</c:v>
                </c:pt>
                <c:pt idx="7">
                  <c:v>Business</c:v>
                </c:pt>
                <c:pt idx="8">
                  <c:v>Aviation</c:v>
                </c:pt>
                <c:pt idx="9">
                  <c:v>Other Specialties</c:v>
                </c:pt>
                <c:pt idx="10">
                  <c:v>Explorer Clubs</c:v>
                </c:pt>
              </c:strCache>
            </c:strRef>
          </c:cat>
          <c:val>
            <c:numRef>
              <c:f>Sheet1!$B$2:$B$12</c:f>
              <c:numCache>
                <c:formatCode>0.0%</c:formatCode>
                <c:ptCount val="11"/>
                <c:pt idx="0">
                  <c:v>0.27300000000000002</c:v>
                </c:pt>
                <c:pt idx="1">
                  <c:v>0.19800000000000001</c:v>
                </c:pt>
                <c:pt idx="2">
                  <c:v>6.8000000000000005E-2</c:v>
                </c:pt>
                <c:pt idx="3">
                  <c:v>8.4000000000000005E-2</c:v>
                </c:pt>
                <c:pt idx="4">
                  <c:v>9.4E-2</c:v>
                </c:pt>
                <c:pt idx="5">
                  <c:v>8.8999999999999996E-2</c:v>
                </c:pt>
                <c:pt idx="6">
                  <c:v>7.2999999999999995E-2</c:v>
                </c:pt>
                <c:pt idx="7">
                  <c:v>1.9E-2</c:v>
                </c:pt>
                <c:pt idx="8">
                  <c:v>3.1E-2</c:v>
                </c:pt>
                <c:pt idx="9">
                  <c:v>9.4E-2</c:v>
                </c:pt>
                <c:pt idx="10">
                  <c:v>5.1999999999999998E-2</c:v>
                </c:pt>
              </c:numCache>
            </c:numRef>
          </c:val>
          <c:extLst>
            <c:ext xmlns:c16="http://schemas.microsoft.com/office/drawing/2014/chart" uri="{C3380CC4-5D6E-409C-BE32-E72D297353CC}">
              <c16:uniqueId val="{00000016-6272-4685-8456-EA96D2FC0B10}"/>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Current!$C$3</c:f>
              <c:strCache>
                <c:ptCount val="1"/>
                <c:pt idx="0">
                  <c:v>Current</c:v>
                </c:pt>
              </c:strCache>
            </c:strRef>
          </c:tx>
          <c:spPr>
            <a:noFill/>
            <a:ln>
              <a:noFill/>
            </a:ln>
            <a:effectLst/>
          </c:spPr>
          <c:invertIfNegative val="0"/>
          <c:dLbls>
            <c:dLbl>
              <c:idx val="0"/>
              <c:layout>
                <c:manualLayout>
                  <c:x val="-4.6420355246065546E-2"/>
                  <c:y val="-1.0900400338198914E-16"/>
                </c:manualLayout>
              </c:layout>
              <c:spPr>
                <a:solidFill>
                  <a:schemeClr val="accent2">
                    <a:lumMod val="75000"/>
                  </a:schemeClr>
                </a:solid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A77-4177-BCA2-4DCF3CC42DBE}"/>
                </c:ext>
              </c:extLst>
            </c:dLbl>
            <c:dLbl>
              <c:idx val="1"/>
              <c:layout>
                <c:manualLayout>
                  <c:x val="-3.3284067946153115E-2"/>
                  <c:y val="-2.9728707983327426E-3"/>
                </c:manualLayout>
              </c:layout>
              <c:spPr>
                <a:solidFill>
                  <a:schemeClr val="accent6"/>
                </a:solid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77-4177-BCA2-4DCF3CC42DBE}"/>
                </c:ext>
              </c:extLst>
            </c:dLbl>
            <c:dLbl>
              <c:idx val="2"/>
              <c:layout>
                <c:manualLayout>
                  <c:x val="-2.3431852471218796E-2"/>
                  <c:y val="0"/>
                </c:manualLayout>
              </c:layout>
              <c:spPr>
                <a:solidFill>
                  <a:schemeClr val="accent3">
                    <a:lumMod val="75000"/>
                  </a:schemeClr>
                </a:solid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A77-4177-BCA2-4DCF3CC42DBE}"/>
                </c:ext>
              </c:extLst>
            </c:dLbl>
            <c:dLbl>
              <c:idx val="3"/>
              <c:layout>
                <c:manualLayout>
                  <c:x val="-2.1789816558729743E-2"/>
                  <c:y val="-1.0900400338198914E-16"/>
                </c:manualLayout>
              </c:layout>
              <c:spPr>
                <a:solidFill>
                  <a:schemeClr val="accent5">
                    <a:lumMod val="60000"/>
                    <a:lumOff val="40000"/>
                  </a:schemeClr>
                </a:solid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77-4177-BCA2-4DCF3CC42DBE}"/>
                </c:ext>
              </c:extLst>
            </c:dLbl>
            <c:dLbl>
              <c:idx val="4"/>
              <c:layout>
                <c:manualLayout>
                  <c:x val="-1.8505744733751633E-2"/>
                  <c:y val="0"/>
                </c:manualLayout>
              </c:layout>
              <c:spPr>
                <a:solidFill>
                  <a:schemeClr val="tx2">
                    <a:lumMod val="75000"/>
                  </a:schemeClr>
                </a:solid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A77-4177-BCA2-4DCF3CC42DBE}"/>
                </c:ext>
              </c:extLst>
            </c:dLbl>
            <c:dLbl>
              <c:idx val="5"/>
              <c:layout>
                <c:manualLayout>
                  <c:x val="-1.1494251387423375E-2"/>
                  <c:y val="-2.9728707983328515E-3"/>
                </c:manualLayout>
              </c:layout>
              <c:spPr>
                <a:solidFill>
                  <a:schemeClr val="accent2">
                    <a:lumMod val="60000"/>
                    <a:lumOff val="40000"/>
                  </a:schemeClr>
                </a:solid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A77-4177-BCA2-4DCF3CC42DBE}"/>
                </c:ext>
              </c:extLst>
            </c:dLbl>
            <c:dLbl>
              <c:idx val="6"/>
              <c:layout>
                <c:manualLayout>
                  <c:x val="-2.5073888383707971E-2"/>
                  <c:y val="-5.945741596665703E-3"/>
                </c:manualLayout>
              </c:layout>
              <c:spPr>
                <a:solidFill>
                  <a:schemeClr val="accent1"/>
                </a:solid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A77-4177-BCA2-4DCF3CC42DBE}"/>
                </c:ext>
              </c:extLst>
            </c:dLbl>
            <c:dLbl>
              <c:idx val="7"/>
              <c:layout>
                <c:manualLayout>
                  <c:x val="-2.1346466862357819E-2"/>
                  <c:y val="-1.3377684508183002E-2"/>
                </c:manualLayout>
              </c:layout>
              <c:spPr>
                <a:solidFill>
                  <a:schemeClr val="accent3">
                    <a:lumMod val="50000"/>
                  </a:schemeClr>
                </a:solid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477831933357649E-2"/>
                      <c:h val="6.1389781985573384E-2"/>
                    </c:manualLayout>
                  </c15:layout>
                </c:ext>
                <c:ext xmlns:c16="http://schemas.microsoft.com/office/drawing/2014/chart" uri="{C3380CC4-5D6E-409C-BE32-E72D297353CC}">
                  <c16:uniqueId val="{00000007-8A77-4177-BCA2-4DCF3CC42DBE}"/>
                </c:ext>
              </c:extLst>
            </c:dLbl>
            <c:dLbl>
              <c:idx val="8"/>
              <c:layout>
                <c:manualLayout>
                  <c:x val="-5.369457433839205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3A-46F4-9C19-7E021960B041}"/>
                </c:ext>
              </c:extLst>
            </c:dLbl>
            <c:dLbl>
              <c:idx val="9"/>
              <c:layout>
                <c:manualLayout>
                  <c:x val="-8.6535292588173131E-3"/>
                  <c:y val="0"/>
                </c:manualLayout>
              </c:layout>
              <c:spPr>
                <a:solidFill>
                  <a:schemeClr val="bg2">
                    <a:lumMod val="75000"/>
                  </a:schemeClr>
                </a:solid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A77-4177-BCA2-4DCF3CC42DBE}"/>
                </c:ext>
              </c:extLst>
            </c:dLbl>
            <c:dLbl>
              <c:idx val="10"/>
              <c:layout>
                <c:manualLayout>
                  <c:x val="-2.0853856088610982E-3"/>
                  <c:y val="0"/>
                </c:manualLayout>
              </c:layout>
              <c:spPr>
                <a:solidFill>
                  <a:schemeClr val="tx1">
                    <a:lumMod val="65000"/>
                    <a:lumOff val="35000"/>
                  </a:schemeClr>
                </a:solid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A77-4177-BCA2-4DCF3CC42DBE}"/>
                </c:ext>
              </c:extLst>
            </c:dLbl>
            <c:dLbl>
              <c:idx val="11"/>
              <c:layout>
                <c:manualLayout>
                  <c:x val="-7.0114933463282592E-3"/>
                  <c:y val="-2.9728707983328519E-3"/>
                </c:manualLayout>
              </c:layout>
              <c:spPr>
                <a:solidFill>
                  <a:schemeClr val="bg2">
                    <a:lumMod val="50000"/>
                  </a:schemeClr>
                </a:solid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A77-4177-BCA2-4DCF3CC42DBE}"/>
                </c:ext>
              </c:extLst>
            </c:dLbl>
            <c:spPr>
              <a:solidFill>
                <a:schemeClr val="accent2"/>
              </a:solid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Current!$B$4:$B$15</c:f>
              <c:strCache>
                <c:ptCount val="12"/>
                <c:pt idx="0">
                  <c:v>Boy Scouts</c:v>
                </c:pt>
                <c:pt idx="1">
                  <c:v>Chartered Organization Representatives</c:v>
                </c:pt>
                <c:pt idx="2">
                  <c:v>Venturing Volunteers</c:v>
                </c:pt>
                <c:pt idx="3">
                  <c:v>Cub Scout Volunteers</c:v>
                </c:pt>
                <c:pt idx="4">
                  <c:v>Cub Scouts</c:v>
                </c:pt>
                <c:pt idx="5">
                  <c:v>Boy Scout Volunteers</c:v>
                </c:pt>
                <c:pt idx="6">
                  <c:v>Cub Scout Parents</c:v>
                </c:pt>
                <c:pt idx="7">
                  <c:v>Venturers</c:v>
                </c:pt>
                <c:pt idx="8">
                  <c:v>Boy Scout Parents</c:v>
                </c:pt>
                <c:pt idx="9">
                  <c:v>Exploring Advisors</c:v>
                </c:pt>
                <c:pt idx="10">
                  <c:v>Council/District Volunteers</c:v>
                </c:pt>
                <c:pt idx="11">
                  <c:v>Explorers</c:v>
                </c:pt>
              </c:strCache>
            </c:strRef>
          </c:cat>
          <c:val>
            <c:numRef>
              <c:f>Current!$C$4:$C$15</c:f>
              <c:numCache>
                <c:formatCode>0.0</c:formatCode>
                <c:ptCount val="12"/>
                <c:pt idx="0">
                  <c:v>18.2</c:v>
                </c:pt>
                <c:pt idx="1">
                  <c:v>24.7</c:v>
                </c:pt>
                <c:pt idx="2">
                  <c:v>32.700000000000003</c:v>
                </c:pt>
                <c:pt idx="3">
                  <c:v>33.799999999999997</c:v>
                </c:pt>
                <c:pt idx="4">
                  <c:v>34.200000000000003</c:v>
                </c:pt>
                <c:pt idx="5">
                  <c:v>35.4</c:v>
                </c:pt>
                <c:pt idx="6">
                  <c:v>43</c:v>
                </c:pt>
                <c:pt idx="7">
                  <c:v>44.8</c:v>
                </c:pt>
                <c:pt idx="8">
                  <c:v>51.3</c:v>
                </c:pt>
                <c:pt idx="9">
                  <c:v>56.5</c:v>
                </c:pt>
                <c:pt idx="10">
                  <c:v>58.6</c:v>
                </c:pt>
                <c:pt idx="11">
                  <c:v>60.2</c:v>
                </c:pt>
              </c:numCache>
            </c:numRef>
          </c:val>
          <c:extLst>
            <c:ext xmlns:c16="http://schemas.microsoft.com/office/drawing/2014/chart" uri="{C3380CC4-5D6E-409C-BE32-E72D297353CC}">
              <c16:uniqueId val="{0000000B-8A77-4177-BCA2-4DCF3CC42DBE}"/>
            </c:ext>
          </c:extLst>
        </c:ser>
        <c:dLbls>
          <c:showLegendKey val="0"/>
          <c:showVal val="0"/>
          <c:showCatName val="0"/>
          <c:showSerName val="0"/>
          <c:showPercent val="0"/>
          <c:showBubbleSize val="0"/>
        </c:dLbls>
        <c:gapWidth val="182"/>
        <c:axId val="352907528"/>
        <c:axId val="352903608"/>
      </c:barChart>
      <c:catAx>
        <c:axId val="352907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50000"/>
                <a:lumOff val="50000"/>
              </a:schemeClr>
            </a:solidFill>
            <a:prstDash val="lgDash"/>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352903608"/>
        <c:crosses val="autoZero"/>
        <c:auto val="1"/>
        <c:lblAlgn val="ctr"/>
        <c:lblOffset val="100"/>
        <c:noMultiLvlLbl val="0"/>
      </c:catAx>
      <c:valAx>
        <c:axId val="352903608"/>
        <c:scaling>
          <c:orientation val="minMax"/>
          <c:max val="100"/>
          <c:min val="-100"/>
        </c:scaling>
        <c:delete val="0"/>
        <c:axPos val="b"/>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52907528"/>
        <c:crosses val="autoZero"/>
        <c:crossBetween val="midCat"/>
        <c:majorUnit val="25"/>
      </c:valAx>
      <c:spPr>
        <a:noFill/>
        <a:ln>
          <a:noFill/>
        </a:ln>
        <a:effectLst/>
      </c:spPr>
    </c:plotArea>
    <c:plotVisOnly val="1"/>
    <c:dispBlanksAs val="gap"/>
    <c:showDLblsOverMax val="0"/>
  </c:chart>
  <c:spPr>
    <a:noFill/>
    <a:ln w="9525" cap="flat" cmpd="sng" algn="ctr">
      <a:noFill/>
      <a:round/>
    </a:ln>
    <a:effectLst/>
  </c:spPr>
  <c:txPr>
    <a:bodyPr/>
    <a:lstStyle/>
    <a:p>
      <a:pPr>
        <a:defRPr sz="12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National</a:t>
            </a:r>
            <a:r>
              <a:rPr lang="en-US" b="1" baseline="0" dirty="0"/>
              <a:t> </a:t>
            </a:r>
            <a:r>
              <a:rPr lang="en-US" b="1" dirty="0"/>
              <a:t>Membership</a:t>
            </a:r>
            <a:r>
              <a:rPr lang="en-US" b="1" baseline="0" dirty="0"/>
              <a:t> Indexed to 2011</a:t>
            </a:r>
            <a:endParaRPr lang="en-US"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Cubs</c:v>
                </c:pt>
              </c:strCache>
            </c:strRef>
          </c:tx>
          <c:spPr>
            <a:ln w="38100" cap="rnd">
              <a:solidFill>
                <a:schemeClr val="accent1"/>
              </a:solidFill>
              <a:round/>
            </a:ln>
            <a:effectLst/>
          </c:spPr>
          <c:marker>
            <c:symbol val="none"/>
          </c:marker>
          <c:dLbls>
            <c:dLbl>
              <c:idx val="7"/>
              <c:layout>
                <c:manualLayout>
                  <c:x val="0.28502415458937186"/>
                  <c:y val="0.32980660201528805"/>
                </c:manualLayout>
              </c:layout>
              <c:tx>
                <c:rich>
                  <a:bodyPr/>
                  <a:lstStyle/>
                  <a:p>
                    <a:r>
                      <a:rPr lang="en-US" dirty="0"/>
                      <a:t>29</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7DB-4DE7-8A5B-7B2DFD73E9D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Sheet1!$B$2:$B$14</c:f>
              <c:numCache>
                <c:formatCode>General</c:formatCode>
                <c:ptCount val="13"/>
                <c:pt idx="0">
                  <c:v>100</c:v>
                </c:pt>
                <c:pt idx="1">
                  <c:v>97</c:v>
                </c:pt>
                <c:pt idx="2">
                  <c:v>90</c:v>
                </c:pt>
                <c:pt idx="3">
                  <c:v>82</c:v>
                </c:pt>
                <c:pt idx="4">
                  <c:v>80</c:v>
                </c:pt>
                <c:pt idx="5">
                  <c:v>80</c:v>
                </c:pt>
                <c:pt idx="6">
                  <c:v>79</c:v>
                </c:pt>
                <c:pt idx="7">
                  <c:v>78</c:v>
                </c:pt>
                <c:pt idx="8">
                  <c:v>74</c:v>
                </c:pt>
                <c:pt idx="9">
                  <c:v>41</c:v>
                </c:pt>
                <c:pt idx="10">
                  <c:v>33</c:v>
                </c:pt>
                <c:pt idx="11">
                  <c:v>37</c:v>
                </c:pt>
                <c:pt idx="12">
                  <c:v>36</c:v>
                </c:pt>
              </c:numCache>
            </c:numRef>
          </c:val>
          <c:smooth val="0"/>
          <c:extLst>
            <c:ext xmlns:c16="http://schemas.microsoft.com/office/drawing/2014/chart" uri="{C3380CC4-5D6E-409C-BE32-E72D297353CC}">
              <c16:uniqueId val="{00000001-57DB-4DE7-8A5B-7B2DFD73E9D0}"/>
            </c:ext>
          </c:extLst>
        </c:ser>
        <c:ser>
          <c:idx val="1"/>
          <c:order val="1"/>
          <c:tx>
            <c:strRef>
              <c:f>Sheet1!$C$1</c:f>
              <c:strCache>
                <c:ptCount val="1"/>
                <c:pt idx="0">
                  <c:v>Scouts BSA</c:v>
                </c:pt>
              </c:strCache>
            </c:strRef>
          </c:tx>
          <c:spPr>
            <a:ln w="38100" cap="rnd">
              <a:solidFill>
                <a:srgbClr val="FF0000"/>
              </a:solidFill>
              <a:round/>
            </a:ln>
            <a:effectLst/>
          </c:spPr>
          <c:marker>
            <c:symbol val="none"/>
          </c:marker>
          <c:dLbls>
            <c:dLbl>
              <c:idx val="7"/>
              <c:layout>
                <c:manualLayout>
                  <c:x val="0.28502415458937186"/>
                  <c:y val="0.32105067452815661"/>
                </c:manualLayout>
              </c:layout>
              <c:tx>
                <c:rich>
                  <a:bodyPr/>
                  <a:lstStyle/>
                  <a:p>
                    <a:r>
                      <a:rPr lang="en-US" dirty="0"/>
                      <a:t>36</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7DB-4DE7-8A5B-7B2DFD73E9D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Sheet1!$C$2:$C$14</c:f>
              <c:numCache>
                <c:formatCode>General</c:formatCode>
                <c:ptCount val="13"/>
                <c:pt idx="0">
                  <c:v>100</c:v>
                </c:pt>
                <c:pt idx="1">
                  <c:v>100</c:v>
                </c:pt>
                <c:pt idx="2">
                  <c:v>98</c:v>
                </c:pt>
                <c:pt idx="3">
                  <c:v>94</c:v>
                </c:pt>
                <c:pt idx="4">
                  <c:v>92</c:v>
                </c:pt>
                <c:pt idx="5">
                  <c:v>90</c:v>
                </c:pt>
                <c:pt idx="6">
                  <c:v>92</c:v>
                </c:pt>
                <c:pt idx="7">
                  <c:v>87</c:v>
                </c:pt>
                <c:pt idx="8">
                  <c:v>88</c:v>
                </c:pt>
                <c:pt idx="9">
                  <c:v>52</c:v>
                </c:pt>
                <c:pt idx="10">
                  <c:v>48</c:v>
                </c:pt>
                <c:pt idx="11">
                  <c:v>46</c:v>
                </c:pt>
                <c:pt idx="12">
                  <c:v>43</c:v>
                </c:pt>
              </c:numCache>
            </c:numRef>
          </c:val>
          <c:smooth val="0"/>
          <c:extLst>
            <c:ext xmlns:c16="http://schemas.microsoft.com/office/drawing/2014/chart" uri="{C3380CC4-5D6E-409C-BE32-E72D297353CC}">
              <c16:uniqueId val="{00000003-57DB-4DE7-8A5B-7B2DFD73E9D0}"/>
            </c:ext>
          </c:extLst>
        </c:ser>
        <c:ser>
          <c:idx val="2"/>
          <c:order val="2"/>
          <c:tx>
            <c:strRef>
              <c:f>Sheet1!$D$1</c:f>
              <c:strCache>
                <c:ptCount val="1"/>
                <c:pt idx="0">
                  <c:v>Venturers</c:v>
                </c:pt>
              </c:strCache>
            </c:strRef>
          </c:tx>
          <c:spPr>
            <a:ln w="38100" cap="rnd">
              <a:solidFill>
                <a:srgbClr val="00B050"/>
              </a:solidFill>
              <a:round/>
            </a:ln>
            <a:effectLst/>
          </c:spPr>
          <c:marker>
            <c:symbol val="none"/>
          </c:marker>
          <c:dLbls>
            <c:dLbl>
              <c:idx val="7"/>
              <c:layout>
                <c:manualLayout>
                  <c:x val="0.29468599033816423"/>
                  <c:y val="0.1196643423241311"/>
                </c:manualLayout>
              </c:layout>
              <c:tx>
                <c:rich>
                  <a:bodyPr/>
                  <a:lstStyle/>
                  <a:p>
                    <a:r>
                      <a:rPr lang="en-US" dirty="0"/>
                      <a:t>6</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7DB-4DE7-8A5B-7B2DFD73E9D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Sheet1!$D$2:$D$14</c:f>
              <c:numCache>
                <c:formatCode>General</c:formatCode>
                <c:ptCount val="13"/>
                <c:pt idx="0">
                  <c:v>100</c:v>
                </c:pt>
                <c:pt idx="1">
                  <c:v>95</c:v>
                </c:pt>
                <c:pt idx="2">
                  <c:v>83</c:v>
                </c:pt>
                <c:pt idx="3">
                  <c:v>68</c:v>
                </c:pt>
                <c:pt idx="4">
                  <c:v>60</c:v>
                </c:pt>
                <c:pt idx="5">
                  <c:v>58</c:v>
                </c:pt>
                <c:pt idx="6">
                  <c:v>36</c:v>
                </c:pt>
                <c:pt idx="7">
                  <c:v>22</c:v>
                </c:pt>
                <c:pt idx="8">
                  <c:v>17</c:v>
                </c:pt>
                <c:pt idx="9">
                  <c:v>9</c:v>
                </c:pt>
                <c:pt idx="10">
                  <c:v>6</c:v>
                </c:pt>
                <c:pt idx="11">
                  <c:v>6</c:v>
                </c:pt>
                <c:pt idx="12">
                  <c:v>5</c:v>
                </c:pt>
              </c:numCache>
            </c:numRef>
          </c:val>
          <c:smooth val="0"/>
          <c:extLst>
            <c:ext xmlns:c16="http://schemas.microsoft.com/office/drawing/2014/chart" uri="{C3380CC4-5D6E-409C-BE32-E72D297353CC}">
              <c16:uniqueId val="{00000005-57DB-4DE7-8A5B-7B2DFD73E9D0}"/>
            </c:ext>
          </c:extLst>
        </c:ser>
        <c:ser>
          <c:idx val="3"/>
          <c:order val="3"/>
          <c:tx>
            <c:strRef>
              <c:f>Sheet1!$E$1</c:f>
              <c:strCache>
                <c:ptCount val="1"/>
                <c:pt idx="0">
                  <c:v>Explorers</c:v>
                </c:pt>
              </c:strCache>
            </c:strRef>
          </c:tx>
          <c:spPr>
            <a:ln w="38100" cap="rnd">
              <a:solidFill>
                <a:schemeClr val="accent4"/>
              </a:solidFill>
              <a:round/>
            </a:ln>
            <a:effectLst/>
          </c:spPr>
          <c:marker>
            <c:symbol val="none"/>
          </c:marker>
          <c:dLbls>
            <c:dLbl>
              <c:idx val="7"/>
              <c:layout>
                <c:manualLayout>
                  <c:x val="0.28502415458937186"/>
                  <c:y val="0.28310832208391995"/>
                </c:manualLayout>
              </c:layout>
              <c:tx>
                <c:rich>
                  <a:bodyPr/>
                  <a:lstStyle/>
                  <a:p>
                    <a:r>
                      <a:rPr lang="en-US" dirty="0"/>
                      <a:t>43</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7DB-4DE7-8A5B-7B2DFD73E9D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Sheet1!$E$2:$E$14</c:f>
              <c:numCache>
                <c:formatCode>General</c:formatCode>
                <c:ptCount val="13"/>
                <c:pt idx="0">
                  <c:v>100</c:v>
                </c:pt>
                <c:pt idx="1">
                  <c:v>103</c:v>
                </c:pt>
                <c:pt idx="2">
                  <c:v>102</c:v>
                </c:pt>
                <c:pt idx="3">
                  <c:v>98</c:v>
                </c:pt>
                <c:pt idx="4">
                  <c:v>97</c:v>
                </c:pt>
                <c:pt idx="5">
                  <c:v>103</c:v>
                </c:pt>
                <c:pt idx="6">
                  <c:v>98</c:v>
                </c:pt>
                <c:pt idx="7">
                  <c:v>92</c:v>
                </c:pt>
                <c:pt idx="8">
                  <c:v>85</c:v>
                </c:pt>
                <c:pt idx="9">
                  <c:v>44</c:v>
                </c:pt>
                <c:pt idx="10">
                  <c:v>23</c:v>
                </c:pt>
                <c:pt idx="11">
                  <c:v>27</c:v>
                </c:pt>
                <c:pt idx="12">
                  <c:v>30</c:v>
                </c:pt>
              </c:numCache>
            </c:numRef>
          </c:val>
          <c:smooth val="0"/>
          <c:extLst>
            <c:ext xmlns:c16="http://schemas.microsoft.com/office/drawing/2014/chart" uri="{C3380CC4-5D6E-409C-BE32-E72D297353CC}">
              <c16:uniqueId val="{00000007-57DB-4DE7-8A5B-7B2DFD73E9D0}"/>
            </c:ext>
          </c:extLst>
        </c:ser>
        <c:dLbls>
          <c:showLegendKey val="0"/>
          <c:showVal val="0"/>
          <c:showCatName val="0"/>
          <c:showSerName val="0"/>
          <c:showPercent val="0"/>
          <c:showBubbleSize val="0"/>
        </c:dLbls>
        <c:smooth val="0"/>
        <c:axId val="413440864"/>
        <c:axId val="413440080"/>
      </c:lineChart>
      <c:catAx>
        <c:axId val="41344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3440080"/>
        <c:crosses val="autoZero"/>
        <c:auto val="1"/>
        <c:lblAlgn val="ctr"/>
        <c:lblOffset val="100"/>
        <c:noMultiLvlLbl val="0"/>
      </c:catAx>
      <c:valAx>
        <c:axId val="413440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3440864"/>
        <c:crosses val="autoZero"/>
        <c:crossBetween val="between"/>
      </c:valAx>
      <c:spPr>
        <a:noFill/>
        <a:ln w="12700">
          <a:solidFill>
            <a:schemeClr val="tx1"/>
          </a:solid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Members</c:v>
                </c:pt>
              </c:strCache>
            </c:strRef>
          </c:tx>
          <c:spPr>
            <a:solidFill>
              <a:schemeClr val="accent1"/>
            </a:solidFill>
            <a:ln>
              <a:noFill/>
            </a:ln>
            <a:effectLst/>
          </c:spPr>
          <c:invertIfNegative val="0"/>
          <c:dLbls>
            <c:dLbl>
              <c:idx val="2"/>
              <c:layout>
                <c:manualLayout>
                  <c:x val="1.6103059581319269E-3"/>
                  <c:y val="4.32501451277744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55F-B841-ACE5-ED610DD6DD02}"/>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Cubs</c:v>
                </c:pt>
                <c:pt idx="1">
                  <c:v>Scouts</c:v>
                </c:pt>
                <c:pt idx="2">
                  <c:v>Older Youth</c:v>
                </c:pt>
                <c:pt idx="3">
                  <c:v>Total BSA</c:v>
                </c:pt>
              </c:strCache>
            </c:strRef>
          </c:cat>
          <c:val>
            <c:numRef>
              <c:f>Sheet1!$B$2:$B$5</c:f>
              <c:numCache>
                <c:formatCode>0</c:formatCode>
                <c:ptCount val="4"/>
                <c:pt idx="0">
                  <c:v>574.4</c:v>
                </c:pt>
                <c:pt idx="1">
                  <c:v>392.3</c:v>
                </c:pt>
                <c:pt idx="2">
                  <c:v>48.4</c:v>
                </c:pt>
                <c:pt idx="3">
                  <c:v>1015.1</c:v>
                </c:pt>
              </c:numCache>
            </c:numRef>
          </c:val>
          <c:extLst>
            <c:ext xmlns:c16="http://schemas.microsoft.com/office/drawing/2014/chart" uri="{C3380CC4-5D6E-409C-BE32-E72D297353CC}">
              <c16:uniqueId val="{00000000-255F-B841-ACE5-ED610DD6DD02}"/>
            </c:ext>
          </c:extLst>
        </c:ser>
        <c:ser>
          <c:idx val="1"/>
          <c:order val="1"/>
          <c:tx>
            <c:strRef>
              <c:f>Sheet1!$C$1</c:f>
              <c:strCache>
                <c:ptCount val="1"/>
                <c:pt idx="0">
                  <c:v>Goal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Cubs</c:v>
                </c:pt>
                <c:pt idx="1">
                  <c:v>Scouts</c:v>
                </c:pt>
                <c:pt idx="2">
                  <c:v>Older Youth</c:v>
                </c:pt>
                <c:pt idx="3">
                  <c:v>Total BSA</c:v>
                </c:pt>
              </c:strCache>
            </c:strRef>
          </c:cat>
          <c:val>
            <c:numRef>
              <c:f>Sheet1!$C$2:$C$5</c:f>
              <c:numCache>
                <c:formatCode>0</c:formatCode>
                <c:ptCount val="4"/>
                <c:pt idx="0">
                  <c:v>315.39999999999998</c:v>
                </c:pt>
                <c:pt idx="1">
                  <c:v>341.7</c:v>
                </c:pt>
                <c:pt idx="2">
                  <c:v>345.9</c:v>
                </c:pt>
                <c:pt idx="3">
                  <c:v>1003</c:v>
                </c:pt>
              </c:numCache>
            </c:numRef>
          </c:val>
          <c:extLst>
            <c:ext xmlns:c16="http://schemas.microsoft.com/office/drawing/2014/chart" uri="{C3380CC4-5D6E-409C-BE32-E72D297353CC}">
              <c16:uniqueId val="{00000001-255F-B841-ACE5-ED610DD6DD02}"/>
            </c:ext>
          </c:extLst>
        </c:ser>
        <c:dLbls>
          <c:dLblPos val="ctr"/>
          <c:showLegendKey val="0"/>
          <c:showVal val="1"/>
          <c:showCatName val="0"/>
          <c:showSerName val="0"/>
          <c:showPercent val="0"/>
          <c:showBubbleSize val="0"/>
        </c:dLbls>
        <c:gapWidth val="150"/>
        <c:axId val="177430016"/>
        <c:axId val="177446208"/>
      </c:barChart>
      <c:lineChart>
        <c:grouping val="standard"/>
        <c:varyColors val="0"/>
        <c:ser>
          <c:idx val="2"/>
          <c:order val="2"/>
          <c:tx>
            <c:strRef>
              <c:f>Sheet1!$D$1</c:f>
              <c:strCache>
                <c:ptCount val="1"/>
                <c:pt idx="0">
                  <c:v>Penetration</c:v>
                </c:pt>
              </c:strCache>
            </c:strRef>
          </c:tx>
          <c:spPr>
            <a:ln w="28575" cap="rnd">
              <a:solidFill>
                <a:srgbClr val="FF0000"/>
              </a:solidFill>
              <a:round/>
            </a:ln>
            <a:effectLst/>
          </c:spPr>
          <c:marker>
            <c:symbol val="none"/>
          </c:marker>
          <c:dLbls>
            <c:dLbl>
              <c:idx val="0"/>
              <c:layout>
                <c:manualLayout>
                  <c:x val="-3.4384089669950678E-2"/>
                  <c:y val="4.96169224270787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55F-B841-ACE5-ED610DD6DD02}"/>
                </c:ext>
              </c:extLst>
            </c:dLbl>
            <c:dLbl>
              <c:idx val="1"/>
              <c:layout>
                <c:manualLayout>
                  <c:x val="-4.0020160523412833E-2"/>
                  <c:y val="-6.4210134905631377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6.2326828711628438E-2"/>
                      <c:h val="6.8894671018431566E-2"/>
                    </c:manualLayout>
                  </c15:layout>
                </c:ext>
                <c:ext xmlns:c16="http://schemas.microsoft.com/office/drawing/2014/chart" uri="{C3380CC4-5D6E-409C-BE32-E72D297353CC}">
                  <c16:uniqueId val="{00000004-255F-B841-ACE5-ED610DD6DD02}"/>
                </c:ext>
              </c:extLst>
            </c:dLbl>
            <c:dLbl>
              <c:idx val="2"/>
              <c:layout>
                <c:manualLayout>
                  <c:x val="-5.0487149251271124E-2"/>
                  <c:y val="-8.17219898798945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55F-B841-ACE5-ED610DD6DD02}"/>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Cubs</c:v>
                </c:pt>
                <c:pt idx="1">
                  <c:v>Scouts</c:v>
                </c:pt>
                <c:pt idx="2">
                  <c:v>Older Youth</c:v>
                </c:pt>
                <c:pt idx="3">
                  <c:v>Total BSA</c:v>
                </c:pt>
              </c:strCache>
            </c:strRef>
          </c:cat>
          <c:val>
            <c:numRef>
              <c:f>Sheet1!$D$2:$D$5</c:f>
              <c:numCache>
                <c:formatCode>0.0%</c:formatCode>
                <c:ptCount val="4"/>
                <c:pt idx="0">
                  <c:v>3.5999999999999997E-2</c:v>
                </c:pt>
                <c:pt idx="1">
                  <c:v>2.3E-2</c:v>
                </c:pt>
                <c:pt idx="2">
                  <c:v>3.0000000000000001E-3</c:v>
                </c:pt>
                <c:pt idx="3">
                  <c:v>0.02</c:v>
                </c:pt>
              </c:numCache>
            </c:numRef>
          </c:val>
          <c:smooth val="0"/>
          <c:extLst>
            <c:ext xmlns:c16="http://schemas.microsoft.com/office/drawing/2014/chart" uri="{C3380CC4-5D6E-409C-BE32-E72D297353CC}">
              <c16:uniqueId val="{00000002-255F-B841-ACE5-ED610DD6DD02}"/>
            </c:ext>
          </c:extLst>
        </c:ser>
        <c:dLbls>
          <c:dLblPos val="ctr"/>
          <c:showLegendKey val="0"/>
          <c:showVal val="1"/>
          <c:showCatName val="0"/>
          <c:showSerName val="0"/>
          <c:showPercent val="0"/>
          <c:showBubbleSize val="0"/>
        </c:dLbls>
        <c:marker val="1"/>
        <c:smooth val="0"/>
        <c:axId val="694796064"/>
        <c:axId val="694792928"/>
      </c:lineChart>
      <c:catAx>
        <c:axId val="17743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77446208"/>
        <c:crosses val="autoZero"/>
        <c:auto val="1"/>
        <c:lblAlgn val="ctr"/>
        <c:lblOffset val="100"/>
        <c:noMultiLvlLbl val="0"/>
      </c:catAx>
      <c:valAx>
        <c:axId val="177446208"/>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bg1"/>
                    </a:solidFill>
                    <a:latin typeface="+mn-lt"/>
                    <a:ea typeface="+mn-ea"/>
                    <a:cs typeface="+mn-cs"/>
                  </a:defRPr>
                </a:pPr>
                <a:r>
                  <a:rPr lang="en-US"/>
                  <a:t>Members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bg1"/>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77430016"/>
        <c:crosses val="autoZero"/>
        <c:crossBetween val="between"/>
      </c:valAx>
      <c:valAx>
        <c:axId val="69479292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94796064"/>
        <c:crosses val="max"/>
        <c:crossBetween val="between"/>
      </c:valAx>
      <c:catAx>
        <c:axId val="694796064"/>
        <c:scaling>
          <c:orientation val="minMax"/>
        </c:scaling>
        <c:delete val="1"/>
        <c:axPos val="b"/>
        <c:numFmt formatCode="General" sourceLinked="1"/>
        <c:majorTickMark val="out"/>
        <c:minorTickMark val="none"/>
        <c:tickLblPos val="nextTo"/>
        <c:crossAx val="694792928"/>
        <c:crosses val="autoZero"/>
        <c:auto val="1"/>
        <c:lblAlgn val="ctr"/>
        <c:lblOffset val="100"/>
        <c:noMultiLvlLbl val="0"/>
      </c:cat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a:t>(Thousands)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Cubs (-26%)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2011</c:v>
                </c:pt>
                <c:pt idx="1">
                  <c:v>2019</c:v>
                </c:pt>
              </c:numCache>
            </c:numRef>
          </c:cat>
          <c:val>
            <c:numRef>
              <c:f>Sheet1!$B$2:$B$3</c:f>
              <c:numCache>
                <c:formatCode>#,##0</c:formatCode>
                <c:ptCount val="2"/>
                <c:pt idx="0">
                  <c:v>1583</c:v>
                </c:pt>
                <c:pt idx="1">
                  <c:v>1176</c:v>
                </c:pt>
              </c:numCache>
            </c:numRef>
          </c:val>
          <c:extLst>
            <c:ext xmlns:c16="http://schemas.microsoft.com/office/drawing/2014/chart" uri="{C3380CC4-5D6E-409C-BE32-E72D297353CC}">
              <c16:uniqueId val="{00000000-7834-47E6-8309-5F88DFE83555}"/>
            </c:ext>
          </c:extLst>
        </c:ser>
        <c:ser>
          <c:idx val="1"/>
          <c:order val="1"/>
          <c:tx>
            <c:strRef>
              <c:f>Sheet1!$C$1</c:f>
              <c:strCache>
                <c:ptCount val="1"/>
                <c:pt idx="0">
                  <c:v>Scouts (-12%)</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2011</c:v>
                </c:pt>
                <c:pt idx="1">
                  <c:v>2019</c:v>
                </c:pt>
              </c:numCache>
            </c:numRef>
          </c:cat>
          <c:val>
            <c:numRef>
              <c:f>Sheet1!$C$2:$C$3</c:f>
              <c:numCache>
                <c:formatCode>#,##0</c:formatCode>
                <c:ptCount val="2"/>
                <c:pt idx="0">
                  <c:v>910</c:v>
                </c:pt>
                <c:pt idx="1">
                  <c:v>799</c:v>
                </c:pt>
              </c:numCache>
            </c:numRef>
          </c:val>
          <c:extLst>
            <c:ext xmlns:c16="http://schemas.microsoft.com/office/drawing/2014/chart" uri="{C3380CC4-5D6E-409C-BE32-E72D297353CC}">
              <c16:uniqueId val="{00000001-7834-47E6-8309-5F88DFE83555}"/>
            </c:ext>
          </c:extLst>
        </c:ser>
        <c:ser>
          <c:idx val="2"/>
          <c:order val="2"/>
          <c:tx>
            <c:strRef>
              <c:f>Sheet1!$D$1</c:f>
              <c:strCache>
                <c:ptCount val="1"/>
                <c:pt idx="0">
                  <c:v>Young Adult            (-60%)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2011</c:v>
                </c:pt>
                <c:pt idx="1">
                  <c:v>2019</c:v>
                </c:pt>
              </c:numCache>
            </c:numRef>
          </c:cat>
          <c:val>
            <c:numRef>
              <c:f>Sheet1!$D$2:$D$3</c:f>
              <c:numCache>
                <c:formatCode>#,##0</c:formatCode>
                <c:ptCount val="2"/>
                <c:pt idx="0">
                  <c:v>344</c:v>
                </c:pt>
                <c:pt idx="1">
                  <c:v>139</c:v>
                </c:pt>
              </c:numCache>
            </c:numRef>
          </c:val>
          <c:extLst>
            <c:ext xmlns:c16="http://schemas.microsoft.com/office/drawing/2014/chart" uri="{C3380CC4-5D6E-409C-BE32-E72D297353CC}">
              <c16:uniqueId val="{00000002-7834-47E6-8309-5F88DFE83555}"/>
            </c:ext>
          </c:extLst>
        </c:ser>
        <c:dLbls>
          <c:showLegendKey val="0"/>
          <c:showVal val="0"/>
          <c:showCatName val="0"/>
          <c:showSerName val="0"/>
          <c:showPercent val="0"/>
          <c:showBubbleSize val="0"/>
        </c:dLbls>
        <c:gapWidth val="150"/>
        <c:overlap val="100"/>
        <c:axId val="415425424"/>
        <c:axId val="415429344"/>
      </c:barChart>
      <c:catAx>
        <c:axId val="41542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5429344"/>
        <c:crosses val="autoZero"/>
        <c:auto val="1"/>
        <c:lblAlgn val="ctr"/>
        <c:lblOffset val="100"/>
        <c:noMultiLvlLbl val="0"/>
      </c:catAx>
      <c:valAx>
        <c:axId val="415429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5425424"/>
        <c:crosses val="autoZero"/>
        <c:crossBetween val="between"/>
      </c:valAx>
      <c:spPr>
        <a:solidFill>
          <a:schemeClr val="bg1"/>
        </a:solidFill>
        <a:ln>
          <a:noFill/>
        </a:ln>
        <a:effectLst/>
      </c:spPr>
    </c:plotArea>
    <c:legend>
      <c:legendPos val="r"/>
      <c:layout>
        <c:manualLayout>
          <c:xMode val="edge"/>
          <c:yMode val="edge"/>
          <c:x val="0.65048903556897264"/>
          <c:y val="0.37745224160747415"/>
          <c:w val="0.29042191288784946"/>
          <c:h val="0.3610628922419548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a:t>(Thousands)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Explorers (-15%)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2011</c:v>
                </c:pt>
                <c:pt idx="1">
                  <c:v>2019</c:v>
                </c:pt>
                <c:pt idx="2">
                  <c:v>2022</c:v>
                </c:pt>
              </c:numCache>
            </c:numRef>
          </c:cat>
          <c:val>
            <c:numRef>
              <c:f>Sheet1!$B$2:$B$4</c:f>
              <c:numCache>
                <c:formatCode>General</c:formatCode>
                <c:ptCount val="3"/>
                <c:pt idx="0">
                  <c:v>113</c:v>
                </c:pt>
                <c:pt idx="1">
                  <c:v>96</c:v>
                </c:pt>
                <c:pt idx="2">
                  <c:v>31</c:v>
                </c:pt>
              </c:numCache>
            </c:numRef>
          </c:val>
          <c:extLst>
            <c:ext xmlns:c16="http://schemas.microsoft.com/office/drawing/2014/chart" uri="{C3380CC4-5D6E-409C-BE32-E72D297353CC}">
              <c16:uniqueId val="{00000000-E322-464B-8183-3FE8107110F9}"/>
            </c:ext>
          </c:extLst>
        </c:ser>
        <c:ser>
          <c:idx val="1"/>
          <c:order val="1"/>
          <c:tx>
            <c:strRef>
              <c:f>Sheet1!$C$1</c:f>
              <c:strCache>
                <c:ptCount val="1"/>
                <c:pt idx="0">
                  <c:v>Venturers (-83%)</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2011</c:v>
                </c:pt>
                <c:pt idx="1">
                  <c:v>2019</c:v>
                </c:pt>
                <c:pt idx="2">
                  <c:v>2022</c:v>
                </c:pt>
              </c:numCache>
            </c:numRef>
          </c:cat>
          <c:val>
            <c:numRef>
              <c:f>Sheet1!$C$2:$C$4</c:f>
              <c:numCache>
                <c:formatCode>General</c:formatCode>
                <c:ptCount val="3"/>
                <c:pt idx="0">
                  <c:v>231</c:v>
                </c:pt>
                <c:pt idx="1">
                  <c:v>39</c:v>
                </c:pt>
                <c:pt idx="2">
                  <c:v>13</c:v>
                </c:pt>
              </c:numCache>
            </c:numRef>
          </c:val>
          <c:extLst>
            <c:ext xmlns:c16="http://schemas.microsoft.com/office/drawing/2014/chart" uri="{C3380CC4-5D6E-409C-BE32-E72D297353CC}">
              <c16:uniqueId val="{00000001-E322-464B-8183-3FE8107110F9}"/>
            </c:ext>
          </c:extLst>
        </c:ser>
        <c:ser>
          <c:idx val="2"/>
          <c:order val="2"/>
          <c:tx>
            <c:strRef>
              <c:f>Sheet1!$D$1</c:f>
              <c:strCache>
                <c:ptCount val="1"/>
                <c:pt idx="0">
                  <c:v>Sea Scouts</c:v>
                </c:pt>
              </c:strCache>
            </c:strRef>
          </c:tx>
          <c:spPr>
            <a:solidFill>
              <a:schemeClr val="accent2"/>
            </a:solidFill>
            <a:ln>
              <a:noFill/>
            </a:ln>
            <a:effectLst/>
          </c:spPr>
          <c:invertIfNegative val="0"/>
          <c:dLbls>
            <c:delete val="1"/>
          </c:dLbls>
          <c:cat>
            <c:numRef>
              <c:f>Sheet1!$A$2:$A$4</c:f>
              <c:numCache>
                <c:formatCode>General</c:formatCode>
                <c:ptCount val="3"/>
                <c:pt idx="0">
                  <c:v>2011</c:v>
                </c:pt>
                <c:pt idx="1">
                  <c:v>2019</c:v>
                </c:pt>
                <c:pt idx="2">
                  <c:v>2022</c:v>
                </c:pt>
              </c:numCache>
            </c:numRef>
          </c:cat>
          <c:val>
            <c:numRef>
              <c:f>Sheet1!$D$2:$D$4</c:f>
              <c:numCache>
                <c:formatCode>General</c:formatCode>
                <c:ptCount val="3"/>
                <c:pt idx="0">
                  <c:v>0</c:v>
                </c:pt>
                <c:pt idx="1">
                  <c:v>3</c:v>
                </c:pt>
                <c:pt idx="2">
                  <c:v>2</c:v>
                </c:pt>
              </c:numCache>
            </c:numRef>
          </c:val>
          <c:extLst>
            <c:ext xmlns:c16="http://schemas.microsoft.com/office/drawing/2014/chart" uri="{C3380CC4-5D6E-409C-BE32-E72D297353CC}">
              <c16:uniqueId val="{00000002-E322-464B-8183-3FE8107110F9}"/>
            </c:ext>
          </c:extLst>
        </c:ser>
        <c:dLbls>
          <c:dLblPos val="ctr"/>
          <c:showLegendKey val="0"/>
          <c:showVal val="1"/>
          <c:showCatName val="0"/>
          <c:showSerName val="0"/>
          <c:showPercent val="0"/>
          <c:showBubbleSize val="0"/>
        </c:dLbls>
        <c:gapWidth val="150"/>
        <c:overlap val="100"/>
        <c:axId val="415430128"/>
        <c:axId val="415424640"/>
      </c:barChart>
      <c:catAx>
        <c:axId val="41543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5424640"/>
        <c:crosses val="autoZero"/>
        <c:auto val="1"/>
        <c:lblAlgn val="ctr"/>
        <c:lblOffset val="100"/>
        <c:noMultiLvlLbl val="0"/>
      </c:catAx>
      <c:valAx>
        <c:axId val="415424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54301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0.11092</cdr:x>
      <cdr:y>0.44028</cdr:y>
    </cdr:from>
    <cdr:to>
      <cdr:x>0.9312</cdr:x>
      <cdr:y>0.44184</cdr:y>
    </cdr:to>
    <cdr:cxnSp macro="">
      <cdr:nvCxnSpPr>
        <cdr:cNvPr id="3" name="Straight Connector 2">
          <a:extLst xmlns:a="http://schemas.openxmlformats.org/drawingml/2006/main">
            <a:ext uri="{FF2B5EF4-FFF2-40B4-BE49-F238E27FC236}">
              <a16:creationId xmlns:a16="http://schemas.microsoft.com/office/drawing/2014/main" id="{A459E7B6-76FD-E291-BD01-0FE7BAF2B246}"/>
            </a:ext>
          </a:extLst>
        </cdr:cNvPr>
        <cdr:cNvCxnSpPr/>
      </cdr:nvCxnSpPr>
      <cdr:spPr>
        <a:xfrm xmlns:a="http://schemas.openxmlformats.org/drawingml/2006/main" flipV="1">
          <a:off x="874755" y="1915818"/>
          <a:ext cx="6469340" cy="6789"/>
        </a:xfrm>
        <a:prstGeom xmlns:a="http://schemas.openxmlformats.org/drawingml/2006/main" prst="line">
          <a:avLst/>
        </a:prstGeom>
        <a:ln xmlns:a="http://schemas.openxmlformats.org/drawingml/2006/main" w="50800">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0.48029</cdr:x>
      <cdr:y>0.27671</cdr:y>
    </cdr:from>
    <cdr:to>
      <cdr:x>0.71664</cdr:x>
      <cdr:y>0.34691</cdr:y>
    </cdr:to>
    <cdr:sp macro="" textlink="">
      <cdr:nvSpPr>
        <cdr:cNvPr id="2" name="TextBox 1">
          <a:extLst xmlns:a="http://schemas.openxmlformats.org/drawingml/2006/main">
            <a:ext uri="{FF2B5EF4-FFF2-40B4-BE49-F238E27FC236}">
              <a16:creationId xmlns:a16="http://schemas.microsoft.com/office/drawing/2014/main" id="{79B97457-45C8-E34B-86B2-7F67FF7F9CF3}"/>
            </a:ext>
          </a:extLst>
        </cdr:cNvPr>
        <cdr:cNvSpPr txBox="1"/>
      </cdr:nvSpPr>
      <cdr:spPr>
        <a:xfrm xmlns:a="http://schemas.openxmlformats.org/drawingml/2006/main">
          <a:off x="1858126" y="1019562"/>
          <a:ext cx="914376" cy="2586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-25%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BC8C29-EDB5-D8DB-BEC0-622C5ADFCF4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B21DCC3-3560-E5CD-3C44-6A72208D84B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BCF1757-76B6-48AA-A014-97F78B08EA9C}" type="datetimeFigureOut">
              <a:rPr lang="en-US" smtClean="0"/>
              <a:t>5/7/24</a:t>
            </a:fld>
            <a:endParaRPr lang="en-US" dirty="0"/>
          </a:p>
        </p:txBody>
      </p:sp>
      <p:sp>
        <p:nvSpPr>
          <p:cNvPr id="4" name="Footer Placeholder 3">
            <a:extLst>
              <a:ext uri="{FF2B5EF4-FFF2-40B4-BE49-F238E27FC236}">
                <a16:creationId xmlns:a16="http://schemas.microsoft.com/office/drawing/2014/main" id="{BF41CBE3-5A4F-8A99-07AE-1BE95C89F0B2}"/>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6EDF190-0490-3FD7-FE15-4620FEDB3979}"/>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CEA4D34-4E48-4F20-BD4C-D065F39DBD14}" type="slidenum">
              <a:rPr lang="en-US" smtClean="0"/>
              <a:t>‹#›</a:t>
            </a:fld>
            <a:endParaRPr lang="en-US" dirty="0"/>
          </a:p>
        </p:txBody>
      </p:sp>
    </p:spTree>
    <p:extLst>
      <p:ext uri="{BB962C8B-B14F-4D97-AF65-F5344CB8AC3E}">
        <p14:creationId xmlns:p14="http://schemas.microsoft.com/office/powerpoint/2010/main" val="36744637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3165" tIns="46583" rIns="93165" bIns="46583" rtlCol="0"/>
          <a:lstStyle>
            <a:lvl1pPr algn="l">
              <a:defRPr sz="13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65" tIns="46583" rIns="93165" bIns="46583" rtlCol="0"/>
          <a:lstStyle>
            <a:lvl1pPr algn="r">
              <a:defRPr sz="1300"/>
            </a:lvl1pPr>
          </a:lstStyle>
          <a:p>
            <a:fld id="{28B80035-E415-497A-AB8D-6B2F77ECAB80}" type="datetimeFigureOut">
              <a:rPr lang="en-US" smtClean="0"/>
              <a:t>5/7/24</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65" tIns="46583" rIns="93165" bIns="46583"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5" tIns="46583" rIns="93165"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6433"/>
          </a:xfrm>
          <a:prstGeom prst="rect">
            <a:avLst/>
          </a:prstGeom>
        </p:spPr>
        <p:txBody>
          <a:bodyPr vert="horz" lIns="93165" tIns="46583" rIns="93165" bIns="46583"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65" tIns="46583" rIns="93165" bIns="46583" rtlCol="0" anchor="b"/>
          <a:lstStyle>
            <a:lvl1pPr algn="r">
              <a:defRPr sz="1300"/>
            </a:lvl1pPr>
          </a:lstStyle>
          <a:p>
            <a:fld id="{E28D6620-0503-4569-8A3E-9B28ED49E05C}" type="slidenum">
              <a:rPr lang="en-US" smtClean="0"/>
              <a:t>‹#›</a:t>
            </a:fld>
            <a:endParaRPr lang="en-US" dirty="0"/>
          </a:p>
        </p:txBody>
      </p:sp>
    </p:spTree>
    <p:extLst>
      <p:ext uri="{BB962C8B-B14F-4D97-AF65-F5344CB8AC3E}">
        <p14:creationId xmlns:p14="http://schemas.microsoft.com/office/powerpoint/2010/main" val="34988633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E23A31-EF17-447D-9AF9-7B6FD551DD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067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E23A31-EF17-447D-9AF9-7B6FD551DD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3892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89B54-0423-D005-E502-E35A6F0F21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DAC19F-C9FF-F748-BAB9-99A740F62E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1B1A45-AC3F-7D44-A3A1-7210E1A0B547}"/>
              </a:ext>
            </a:extLst>
          </p:cNvPr>
          <p:cNvSpPr>
            <a:spLocks noGrp="1"/>
          </p:cNvSpPr>
          <p:nvPr>
            <p:ph type="body" idx="1"/>
            <p:custDataLst>
              <p:tags r:id="rId1"/>
            </p:custDataLst>
          </p:nvPr>
        </p:nvSpPr>
        <p:spPr/>
        <p:txBody>
          <a:bodyPr/>
          <a:lstStyle/>
          <a:p>
            <a:endParaRPr lang="en-US" dirty="0"/>
          </a:p>
        </p:txBody>
      </p:sp>
      <p:sp>
        <p:nvSpPr>
          <p:cNvPr id="4" name="Slide Number Placeholder 3">
            <a:extLst>
              <a:ext uri="{FF2B5EF4-FFF2-40B4-BE49-F238E27FC236}">
                <a16:creationId xmlns:a16="http://schemas.microsoft.com/office/drawing/2014/main" id="{21AF5DBD-FC23-202E-D2DC-FD68A1C32D7A}"/>
              </a:ext>
            </a:extLst>
          </p:cNvPr>
          <p:cNvSpPr>
            <a:spLocks noGrp="1"/>
          </p:cNvSpPr>
          <p:nvPr>
            <p:ph type="sldNum" sz="quarter" idx="10"/>
          </p:nvPr>
        </p:nvSpPr>
        <p:spPr/>
        <p:txBody>
          <a:bodyPr/>
          <a:lstStyle/>
          <a:p>
            <a:fld id="{76762692-75CE-402E-999C-4FE5E9BDE5EE}" type="slidenum">
              <a:rPr lang="en-US" smtClean="0"/>
              <a:t>15</a:t>
            </a:fld>
            <a:endParaRPr lang="en-US" dirty="0"/>
          </a:p>
        </p:txBody>
      </p:sp>
    </p:spTree>
    <p:extLst>
      <p:ext uri="{BB962C8B-B14F-4D97-AF65-F5344CB8AC3E}">
        <p14:creationId xmlns:p14="http://schemas.microsoft.com/office/powerpoint/2010/main" val="2687229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9EC153-59F8-AA44-B290-32FCADB9045D}" type="slidenum">
              <a:rPr lang="en-US" smtClean="0"/>
              <a:t>24</a:t>
            </a:fld>
            <a:endParaRPr lang="en-US" dirty="0"/>
          </a:p>
        </p:txBody>
      </p:sp>
    </p:spTree>
    <p:extLst>
      <p:ext uri="{BB962C8B-B14F-4D97-AF65-F5344CB8AC3E}">
        <p14:creationId xmlns:p14="http://schemas.microsoft.com/office/powerpoint/2010/main" val="2290531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74739" rtl="0" eaLnBrk="1" fontAlgn="auto" latinLnBrk="0" hangingPunct="1">
              <a:lnSpc>
                <a:spcPct val="100000"/>
              </a:lnSpc>
              <a:spcBef>
                <a:spcPts val="0"/>
              </a:spcBef>
              <a:spcAft>
                <a:spcPts val="0"/>
              </a:spcAft>
              <a:buClrTx/>
              <a:buSzTx/>
              <a:buFontTx/>
              <a:buNone/>
              <a:tabLst/>
              <a:defRPr/>
            </a:pPr>
            <a:fld id="{14E23A31-EF17-447D-9AF9-7B6FD551DD8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739"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583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74739" rtl="0" eaLnBrk="1" fontAlgn="auto" latinLnBrk="0" hangingPunct="1">
              <a:lnSpc>
                <a:spcPct val="100000"/>
              </a:lnSpc>
              <a:spcBef>
                <a:spcPts val="0"/>
              </a:spcBef>
              <a:spcAft>
                <a:spcPts val="0"/>
              </a:spcAft>
              <a:buClrTx/>
              <a:buSzTx/>
              <a:buFontTx/>
              <a:buNone/>
              <a:tabLst/>
              <a:defRPr/>
            </a:pPr>
            <a:fld id="{14E23A31-EF17-447D-9AF9-7B6FD551DD8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739"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233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F02902-E3AC-A848-9BD8-6F0CFB9D59E5}" type="datetimeFigureOut">
              <a:rPr lang="en-US" smtClean="0"/>
              <a:t>5/7/24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D1483D-ED6C-B044-988D-BFFB07945FF5}" type="slidenum">
              <a:rPr lang="en-US" smtClean="0"/>
              <a:t>‹#›</a:t>
            </a:fld>
            <a:endParaRPr lang="en-US" dirty="0"/>
          </a:p>
        </p:txBody>
      </p:sp>
    </p:spTree>
    <p:extLst>
      <p:ext uri="{BB962C8B-B14F-4D97-AF65-F5344CB8AC3E}">
        <p14:creationId xmlns:p14="http://schemas.microsoft.com/office/powerpoint/2010/main" val="263066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02902-E3AC-A848-9BD8-6F0CFB9D59E5}" type="datetimeFigureOut">
              <a:rPr lang="en-US" smtClean="0"/>
              <a:t>5/7/24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D1483D-ED6C-B044-988D-BFFB07945FF5}" type="slidenum">
              <a:rPr lang="en-US" smtClean="0"/>
              <a:t>‹#›</a:t>
            </a:fld>
            <a:endParaRPr lang="en-US" dirty="0"/>
          </a:p>
        </p:txBody>
      </p:sp>
    </p:spTree>
    <p:extLst>
      <p:ext uri="{BB962C8B-B14F-4D97-AF65-F5344CB8AC3E}">
        <p14:creationId xmlns:p14="http://schemas.microsoft.com/office/powerpoint/2010/main" val="3632751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02902-E3AC-A848-9BD8-6F0CFB9D59E5}" type="datetimeFigureOut">
              <a:rPr lang="en-US" smtClean="0"/>
              <a:t>5/7/24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D1483D-ED6C-B044-988D-BFFB07945FF5}" type="slidenum">
              <a:rPr lang="en-US" smtClean="0"/>
              <a:t>‹#›</a:t>
            </a:fld>
            <a:endParaRPr lang="en-US" dirty="0"/>
          </a:p>
        </p:txBody>
      </p:sp>
    </p:spTree>
    <p:extLst>
      <p:ext uri="{BB962C8B-B14F-4D97-AF65-F5344CB8AC3E}">
        <p14:creationId xmlns:p14="http://schemas.microsoft.com/office/powerpoint/2010/main" val="2419555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FEE5FCB-315A-460F-B51D-19C44A59B395}" type="datetimeFigureOut">
              <a:rPr lang="en-US" smtClean="0">
                <a:solidFill>
                  <a:prstClr val="black">
                    <a:tint val="75000"/>
                  </a:prstClr>
                </a:solidFill>
              </a:rPr>
              <a:pPr/>
              <a:t>5/7/24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BFF090-1CC2-4157-AFC3-5FD8495F80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2328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EE5FCB-315A-460F-B51D-19C44A59B395}" type="datetimeFigureOut">
              <a:rPr lang="en-US" smtClean="0">
                <a:solidFill>
                  <a:prstClr val="black">
                    <a:tint val="75000"/>
                  </a:prstClr>
                </a:solidFill>
              </a:rPr>
              <a:pPr/>
              <a:t>5/7/24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BFF090-1CC2-4157-AFC3-5FD8495F80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0865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EE5FCB-315A-460F-B51D-19C44A59B395}" type="datetimeFigureOut">
              <a:rPr lang="en-US" smtClean="0">
                <a:solidFill>
                  <a:prstClr val="black">
                    <a:tint val="75000"/>
                  </a:prstClr>
                </a:solidFill>
              </a:rPr>
              <a:pPr/>
              <a:t>5/7/24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BFF090-1CC2-4157-AFC3-5FD8495F80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7613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EE5FCB-315A-460F-B51D-19C44A59B395}" type="datetimeFigureOut">
              <a:rPr lang="en-US" smtClean="0">
                <a:solidFill>
                  <a:prstClr val="black">
                    <a:tint val="75000"/>
                  </a:prstClr>
                </a:solidFill>
              </a:rPr>
              <a:pPr/>
              <a:t>5/7/24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BFF090-1CC2-4157-AFC3-5FD8495F80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3398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EE5FCB-315A-460F-B51D-19C44A59B395}" type="datetimeFigureOut">
              <a:rPr lang="en-US" smtClean="0">
                <a:solidFill>
                  <a:prstClr val="black">
                    <a:tint val="75000"/>
                  </a:prstClr>
                </a:solidFill>
              </a:rPr>
              <a:pPr/>
              <a:t>5/7/24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BFF090-1CC2-4157-AFC3-5FD8495F80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026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EE5FCB-315A-460F-B51D-19C44A59B395}" type="datetimeFigureOut">
              <a:rPr lang="en-US" smtClean="0">
                <a:solidFill>
                  <a:prstClr val="black">
                    <a:tint val="75000"/>
                  </a:prstClr>
                </a:solidFill>
              </a:rPr>
              <a:pPr/>
              <a:t>5/7/24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BFF090-1CC2-4157-AFC3-5FD8495F80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1984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EE5FCB-315A-460F-B51D-19C44A59B395}" type="datetimeFigureOut">
              <a:rPr lang="en-US" smtClean="0">
                <a:solidFill>
                  <a:prstClr val="black">
                    <a:tint val="75000"/>
                  </a:prstClr>
                </a:solidFill>
              </a:rPr>
              <a:pPr/>
              <a:t>5/7/24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BFF090-1CC2-4157-AFC3-5FD8495F80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6979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FEE5FCB-315A-460F-B51D-19C44A59B395}" type="datetimeFigureOut">
              <a:rPr lang="en-US" smtClean="0">
                <a:solidFill>
                  <a:prstClr val="black">
                    <a:tint val="75000"/>
                  </a:prstClr>
                </a:solidFill>
              </a:rPr>
              <a:pPr/>
              <a:t>5/7/24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BFF090-1CC2-4157-AFC3-5FD8495F80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928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02902-E3AC-A848-9BD8-6F0CFB9D59E5}" type="datetimeFigureOut">
              <a:rPr lang="en-US" smtClean="0"/>
              <a:t>5/7/24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D1483D-ED6C-B044-988D-BFFB07945FF5}" type="slidenum">
              <a:rPr lang="en-US" smtClean="0"/>
              <a:t>‹#›</a:t>
            </a:fld>
            <a:endParaRPr lang="en-US" dirty="0"/>
          </a:p>
        </p:txBody>
      </p:sp>
    </p:spTree>
    <p:extLst>
      <p:ext uri="{BB962C8B-B14F-4D97-AF65-F5344CB8AC3E}">
        <p14:creationId xmlns:p14="http://schemas.microsoft.com/office/powerpoint/2010/main" val="1500460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FEE5FCB-315A-460F-B51D-19C44A59B395}" type="datetimeFigureOut">
              <a:rPr lang="en-US" smtClean="0">
                <a:solidFill>
                  <a:prstClr val="black">
                    <a:tint val="75000"/>
                  </a:prstClr>
                </a:solidFill>
              </a:rPr>
              <a:pPr/>
              <a:t>5/7/24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BFF090-1CC2-4157-AFC3-5FD8495F80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8061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EE5FCB-315A-460F-B51D-19C44A59B395}" type="datetimeFigureOut">
              <a:rPr lang="en-US" smtClean="0">
                <a:solidFill>
                  <a:prstClr val="black">
                    <a:tint val="75000"/>
                  </a:prstClr>
                </a:solidFill>
              </a:rPr>
              <a:pPr/>
              <a:t>5/7/24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BFF090-1CC2-4157-AFC3-5FD8495F80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5208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EE5FCB-315A-460F-B51D-19C44A59B395}" type="datetimeFigureOut">
              <a:rPr lang="en-US" smtClean="0">
                <a:solidFill>
                  <a:prstClr val="black">
                    <a:tint val="75000"/>
                  </a:prstClr>
                </a:solidFill>
              </a:rPr>
              <a:pPr/>
              <a:t>5/7/24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BFF090-1CC2-4157-AFC3-5FD8495F80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5861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261600" cy="1143000"/>
          </a:xfrm>
        </p:spPr>
        <p:txBody>
          <a:bodyPr/>
          <a:lstStyle/>
          <a:p>
            <a:r>
              <a:rPr lang="en-US"/>
              <a:t>Click to edit Master title style</a:t>
            </a:r>
          </a:p>
        </p:txBody>
      </p:sp>
      <p:sp>
        <p:nvSpPr>
          <p:cNvPr id="3" name="Content Placeholder 2"/>
          <p:cNvSpPr>
            <a:spLocks noGrp="1"/>
          </p:cNvSpPr>
          <p:nvPr>
            <p:ph sz="half" idx="1"/>
          </p:nvPr>
        </p:nvSpPr>
        <p:spPr>
          <a:xfrm>
            <a:off x="1016000" y="1905000"/>
            <a:ext cx="50292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48400" y="1905000"/>
            <a:ext cx="50292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48400" y="4000500"/>
            <a:ext cx="50292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016000" y="6391275"/>
            <a:ext cx="2743200" cy="457200"/>
          </a:xfrm>
        </p:spPr>
        <p:txBody>
          <a:bodyPr/>
          <a:lstStyle>
            <a:lvl1pPr>
              <a:defRPr>
                <a:latin typeface="Arial" charset="0"/>
                <a:cs typeface="Arial" charset="0"/>
              </a:defRPr>
            </a:lvl1pPr>
          </a:lstStyle>
          <a:p>
            <a:pPr>
              <a:defRPr/>
            </a:pPr>
            <a:fld id="{9EC6CFB0-526A-4133-B514-D1ED8A411DB7}" type="datetime1">
              <a:rPr lang="en-US">
                <a:solidFill>
                  <a:prstClr val="black">
                    <a:tint val="75000"/>
                  </a:prstClr>
                </a:solidFill>
              </a:rPr>
              <a:pPr>
                <a:defRPr/>
              </a:pPr>
              <a:t>5/7/24</a:t>
            </a:fld>
            <a:endParaRPr lang="en-US" dirty="0">
              <a:solidFill>
                <a:prstClr val="black">
                  <a:tint val="75000"/>
                </a:prstClr>
              </a:solidFill>
            </a:endParaRPr>
          </a:p>
        </p:txBody>
      </p:sp>
      <p:sp>
        <p:nvSpPr>
          <p:cNvPr id="7" name="Footer Placeholder 6"/>
          <p:cNvSpPr>
            <a:spLocks noGrp="1"/>
          </p:cNvSpPr>
          <p:nvPr>
            <p:ph type="ftr" sz="quarter" idx="11"/>
          </p:nvPr>
        </p:nvSpPr>
        <p:spPr>
          <a:xfrm>
            <a:off x="4470400" y="6403975"/>
            <a:ext cx="3860800" cy="457200"/>
          </a:xfrm>
        </p:spPr>
        <p:txBody>
          <a:bodyPr/>
          <a:lstStyle>
            <a:lvl1pPr>
              <a:defRPr/>
            </a:lvl1pPr>
          </a:lstStyle>
          <a:p>
            <a:pPr>
              <a:defRPr/>
            </a:pPr>
            <a:r>
              <a:rPr lang="en-US" dirty="0">
                <a:solidFill>
                  <a:prstClr val="black">
                    <a:tint val="75000"/>
                  </a:prstClr>
                </a:solidFill>
              </a:rPr>
              <a:t>Exploring 2011</a:t>
            </a:r>
          </a:p>
        </p:txBody>
      </p:sp>
      <p:sp>
        <p:nvSpPr>
          <p:cNvPr id="8" name="Slide Number Placeholder 7"/>
          <p:cNvSpPr>
            <a:spLocks noGrp="1"/>
          </p:cNvSpPr>
          <p:nvPr>
            <p:ph type="sldNum" sz="quarter" idx="12"/>
          </p:nvPr>
        </p:nvSpPr>
        <p:spPr>
          <a:xfrm>
            <a:off x="9144000" y="6400800"/>
            <a:ext cx="2133600" cy="457200"/>
          </a:xfrm>
        </p:spPr>
        <p:txBody>
          <a:bodyPr/>
          <a:lstStyle>
            <a:lvl1pPr>
              <a:defRPr smtClean="0"/>
            </a:lvl1pPr>
          </a:lstStyle>
          <a:p>
            <a:pPr>
              <a:defRPr/>
            </a:pPr>
            <a:fld id="{3F650025-498F-47D7-B692-F1DEAE6466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68754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94735B-4945-8A4D-ADD4-CC3228AE4BE3}" type="datetimeFigureOut">
              <a:rPr lang="en-US" smtClean="0"/>
              <a:t>5/7/24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83098-F627-5B4F-9D1B-3166CCBD3A8A}" type="slidenum">
              <a:rPr lang="en-US" smtClean="0"/>
              <a:t>‹#›</a:t>
            </a:fld>
            <a:endParaRPr lang="en-US" dirty="0"/>
          </a:p>
        </p:txBody>
      </p:sp>
    </p:spTree>
    <p:extLst>
      <p:ext uri="{BB962C8B-B14F-4D97-AF65-F5344CB8AC3E}">
        <p14:creationId xmlns:p14="http://schemas.microsoft.com/office/powerpoint/2010/main" val="505298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94735B-4945-8A4D-ADD4-CC3228AE4BE3}" type="datetimeFigureOut">
              <a:rPr lang="en-US" smtClean="0"/>
              <a:t>5/7/24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83098-F627-5B4F-9D1B-3166CCBD3A8A}" type="slidenum">
              <a:rPr lang="en-US" smtClean="0"/>
              <a:t>‹#›</a:t>
            </a:fld>
            <a:endParaRPr lang="en-US" dirty="0"/>
          </a:p>
        </p:txBody>
      </p:sp>
    </p:spTree>
    <p:extLst>
      <p:ext uri="{BB962C8B-B14F-4D97-AF65-F5344CB8AC3E}">
        <p14:creationId xmlns:p14="http://schemas.microsoft.com/office/powerpoint/2010/main" val="2556919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94735B-4945-8A4D-ADD4-CC3228AE4BE3}" type="datetimeFigureOut">
              <a:rPr lang="en-US" smtClean="0"/>
              <a:t>5/7/24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83098-F627-5B4F-9D1B-3166CCBD3A8A}" type="slidenum">
              <a:rPr lang="en-US" smtClean="0"/>
              <a:t>‹#›</a:t>
            </a:fld>
            <a:endParaRPr lang="en-US" dirty="0"/>
          </a:p>
        </p:txBody>
      </p:sp>
    </p:spTree>
    <p:extLst>
      <p:ext uri="{BB962C8B-B14F-4D97-AF65-F5344CB8AC3E}">
        <p14:creationId xmlns:p14="http://schemas.microsoft.com/office/powerpoint/2010/main" val="38197873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94735B-4945-8A4D-ADD4-CC3228AE4BE3}" type="datetimeFigureOut">
              <a:rPr lang="en-US" smtClean="0"/>
              <a:t>5/7/24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83098-F627-5B4F-9D1B-3166CCBD3A8A}" type="slidenum">
              <a:rPr lang="en-US" smtClean="0"/>
              <a:t>‹#›</a:t>
            </a:fld>
            <a:endParaRPr lang="en-US" dirty="0"/>
          </a:p>
        </p:txBody>
      </p:sp>
    </p:spTree>
    <p:extLst>
      <p:ext uri="{BB962C8B-B14F-4D97-AF65-F5344CB8AC3E}">
        <p14:creationId xmlns:p14="http://schemas.microsoft.com/office/powerpoint/2010/main" val="65219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94735B-4945-8A4D-ADD4-CC3228AE4BE3}" type="datetimeFigureOut">
              <a:rPr lang="en-US" smtClean="0"/>
              <a:t>5/7/24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7383098-F627-5B4F-9D1B-3166CCBD3A8A}" type="slidenum">
              <a:rPr lang="en-US" smtClean="0"/>
              <a:t>‹#›</a:t>
            </a:fld>
            <a:endParaRPr lang="en-US" dirty="0"/>
          </a:p>
        </p:txBody>
      </p:sp>
    </p:spTree>
    <p:extLst>
      <p:ext uri="{BB962C8B-B14F-4D97-AF65-F5344CB8AC3E}">
        <p14:creationId xmlns:p14="http://schemas.microsoft.com/office/powerpoint/2010/main" val="8986625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94735B-4945-8A4D-ADD4-CC3228AE4BE3}" type="datetimeFigureOut">
              <a:rPr lang="en-US" smtClean="0"/>
              <a:t>5/7/24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7383098-F627-5B4F-9D1B-3166CCBD3A8A}" type="slidenum">
              <a:rPr lang="en-US" smtClean="0"/>
              <a:t>‹#›</a:t>
            </a:fld>
            <a:endParaRPr lang="en-US" dirty="0"/>
          </a:p>
        </p:txBody>
      </p:sp>
    </p:spTree>
    <p:extLst>
      <p:ext uri="{BB962C8B-B14F-4D97-AF65-F5344CB8AC3E}">
        <p14:creationId xmlns:p14="http://schemas.microsoft.com/office/powerpoint/2010/main" val="2576094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02902-E3AC-A848-9BD8-6F0CFB9D59E5}" type="datetimeFigureOut">
              <a:rPr lang="en-US" smtClean="0"/>
              <a:t>5/7/24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D1483D-ED6C-B044-988D-BFFB07945FF5}" type="slidenum">
              <a:rPr lang="en-US" smtClean="0"/>
              <a:t>‹#›</a:t>
            </a:fld>
            <a:endParaRPr lang="en-US" dirty="0"/>
          </a:p>
        </p:txBody>
      </p:sp>
    </p:spTree>
    <p:extLst>
      <p:ext uri="{BB962C8B-B14F-4D97-AF65-F5344CB8AC3E}">
        <p14:creationId xmlns:p14="http://schemas.microsoft.com/office/powerpoint/2010/main" val="15988935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4735B-4945-8A4D-ADD4-CC3228AE4BE3}" type="datetimeFigureOut">
              <a:rPr lang="en-US" smtClean="0"/>
              <a:t>5/7/24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7383098-F627-5B4F-9D1B-3166CCBD3A8A}" type="slidenum">
              <a:rPr lang="en-US" smtClean="0"/>
              <a:t>‹#›</a:t>
            </a:fld>
            <a:endParaRPr lang="en-US" dirty="0"/>
          </a:p>
        </p:txBody>
      </p:sp>
    </p:spTree>
    <p:extLst>
      <p:ext uri="{BB962C8B-B14F-4D97-AF65-F5344CB8AC3E}">
        <p14:creationId xmlns:p14="http://schemas.microsoft.com/office/powerpoint/2010/main" val="3095135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94735B-4945-8A4D-ADD4-CC3228AE4BE3}" type="datetimeFigureOut">
              <a:rPr lang="en-US" smtClean="0"/>
              <a:t>5/7/24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83098-F627-5B4F-9D1B-3166CCBD3A8A}" type="slidenum">
              <a:rPr lang="en-US" smtClean="0"/>
              <a:t>‹#›</a:t>
            </a:fld>
            <a:endParaRPr lang="en-US" dirty="0"/>
          </a:p>
        </p:txBody>
      </p:sp>
    </p:spTree>
    <p:extLst>
      <p:ext uri="{BB962C8B-B14F-4D97-AF65-F5344CB8AC3E}">
        <p14:creationId xmlns:p14="http://schemas.microsoft.com/office/powerpoint/2010/main" val="1153564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94735B-4945-8A4D-ADD4-CC3228AE4BE3}" type="datetimeFigureOut">
              <a:rPr lang="en-US" smtClean="0"/>
              <a:t>5/7/24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83098-F627-5B4F-9D1B-3166CCBD3A8A}" type="slidenum">
              <a:rPr lang="en-US" smtClean="0"/>
              <a:t>‹#›</a:t>
            </a:fld>
            <a:endParaRPr lang="en-US" dirty="0"/>
          </a:p>
        </p:txBody>
      </p:sp>
    </p:spTree>
    <p:extLst>
      <p:ext uri="{BB962C8B-B14F-4D97-AF65-F5344CB8AC3E}">
        <p14:creationId xmlns:p14="http://schemas.microsoft.com/office/powerpoint/2010/main" val="1070549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94735B-4945-8A4D-ADD4-CC3228AE4BE3}" type="datetimeFigureOut">
              <a:rPr lang="en-US" smtClean="0"/>
              <a:t>5/7/24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83098-F627-5B4F-9D1B-3166CCBD3A8A}" type="slidenum">
              <a:rPr lang="en-US" smtClean="0"/>
              <a:t>‹#›</a:t>
            </a:fld>
            <a:endParaRPr lang="en-US" dirty="0"/>
          </a:p>
        </p:txBody>
      </p:sp>
    </p:spTree>
    <p:extLst>
      <p:ext uri="{BB962C8B-B14F-4D97-AF65-F5344CB8AC3E}">
        <p14:creationId xmlns:p14="http://schemas.microsoft.com/office/powerpoint/2010/main" val="6012699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94735B-4945-8A4D-ADD4-CC3228AE4BE3}" type="datetimeFigureOut">
              <a:rPr lang="en-US" smtClean="0"/>
              <a:t>5/7/24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83098-F627-5B4F-9D1B-3166CCBD3A8A}" type="slidenum">
              <a:rPr lang="en-US" smtClean="0"/>
              <a:t>‹#›</a:t>
            </a:fld>
            <a:endParaRPr lang="en-US" dirty="0"/>
          </a:p>
        </p:txBody>
      </p:sp>
    </p:spTree>
    <p:extLst>
      <p:ext uri="{BB962C8B-B14F-4D97-AF65-F5344CB8AC3E}">
        <p14:creationId xmlns:p14="http://schemas.microsoft.com/office/powerpoint/2010/main" val="2523671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F02902-E3AC-A848-9BD8-6F0CFB9D59E5}" type="datetimeFigureOut">
              <a:rPr lang="en-US" smtClean="0"/>
              <a:t>5/7/24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D1483D-ED6C-B044-988D-BFFB07945FF5}" type="slidenum">
              <a:rPr lang="en-US" smtClean="0"/>
              <a:t>‹#›</a:t>
            </a:fld>
            <a:endParaRPr lang="en-US" dirty="0"/>
          </a:p>
        </p:txBody>
      </p:sp>
    </p:spTree>
    <p:extLst>
      <p:ext uri="{BB962C8B-B14F-4D97-AF65-F5344CB8AC3E}">
        <p14:creationId xmlns:p14="http://schemas.microsoft.com/office/powerpoint/2010/main" val="619604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F02902-E3AC-A848-9BD8-6F0CFB9D59E5}" type="datetimeFigureOut">
              <a:rPr lang="en-US" smtClean="0"/>
              <a:t>5/7/24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D1483D-ED6C-B044-988D-BFFB07945FF5}" type="slidenum">
              <a:rPr lang="en-US" smtClean="0"/>
              <a:t>‹#›</a:t>
            </a:fld>
            <a:endParaRPr lang="en-US" dirty="0"/>
          </a:p>
        </p:txBody>
      </p:sp>
    </p:spTree>
    <p:extLst>
      <p:ext uri="{BB962C8B-B14F-4D97-AF65-F5344CB8AC3E}">
        <p14:creationId xmlns:p14="http://schemas.microsoft.com/office/powerpoint/2010/main" val="3156700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02902-E3AC-A848-9BD8-6F0CFB9D59E5}" type="datetimeFigureOut">
              <a:rPr lang="en-US" smtClean="0"/>
              <a:t>5/7/24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D1483D-ED6C-B044-988D-BFFB07945FF5}" type="slidenum">
              <a:rPr lang="en-US" smtClean="0"/>
              <a:t>‹#›</a:t>
            </a:fld>
            <a:endParaRPr lang="en-US" dirty="0"/>
          </a:p>
        </p:txBody>
      </p:sp>
    </p:spTree>
    <p:extLst>
      <p:ext uri="{BB962C8B-B14F-4D97-AF65-F5344CB8AC3E}">
        <p14:creationId xmlns:p14="http://schemas.microsoft.com/office/powerpoint/2010/main" val="775608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02902-E3AC-A848-9BD8-6F0CFB9D59E5}" type="datetimeFigureOut">
              <a:rPr lang="en-US" smtClean="0"/>
              <a:t>5/7/24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D1483D-ED6C-B044-988D-BFFB07945FF5}" type="slidenum">
              <a:rPr lang="en-US" smtClean="0"/>
              <a:t>‹#›</a:t>
            </a:fld>
            <a:endParaRPr lang="en-US" dirty="0"/>
          </a:p>
        </p:txBody>
      </p:sp>
    </p:spTree>
    <p:extLst>
      <p:ext uri="{BB962C8B-B14F-4D97-AF65-F5344CB8AC3E}">
        <p14:creationId xmlns:p14="http://schemas.microsoft.com/office/powerpoint/2010/main" val="321073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F02902-E3AC-A848-9BD8-6F0CFB9D59E5}" type="datetimeFigureOut">
              <a:rPr lang="en-US" smtClean="0"/>
              <a:t>5/7/24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D1483D-ED6C-B044-988D-BFFB07945FF5}" type="slidenum">
              <a:rPr lang="en-US" smtClean="0"/>
              <a:t>‹#›</a:t>
            </a:fld>
            <a:endParaRPr lang="en-US" dirty="0"/>
          </a:p>
        </p:txBody>
      </p:sp>
    </p:spTree>
    <p:extLst>
      <p:ext uri="{BB962C8B-B14F-4D97-AF65-F5344CB8AC3E}">
        <p14:creationId xmlns:p14="http://schemas.microsoft.com/office/powerpoint/2010/main" val="1372719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F02902-E3AC-A848-9BD8-6F0CFB9D59E5}" type="datetimeFigureOut">
              <a:rPr lang="en-US" smtClean="0"/>
              <a:t>5/7/24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D1483D-ED6C-B044-988D-BFFB07945FF5}" type="slidenum">
              <a:rPr lang="en-US" smtClean="0"/>
              <a:t>‹#›</a:t>
            </a:fld>
            <a:endParaRPr lang="en-US" dirty="0"/>
          </a:p>
        </p:txBody>
      </p:sp>
    </p:spTree>
    <p:extLst>
      <p:ext uri="{BB962C8B-B14F-4D97-AF65-F5344CB8AC3E}">
        <p14:creationId xmlns:p14="http://schemas.microsoft.com/office/powerpoint/2010/main" val="3160611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02902-E3AC-A848-9BD8-6F0CFB9D59E5}" type="datetimeFigureOut">
              <a:rPr lang="en-US" smtClean="0"/>
              <a:t>5/7/24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1483D-ED6C-B044-988D-BFFB07945FF5}" type="slidenum">
              <a:rPr lang="en-US" smtClean="0"/>
              <a:t>‹#›</a:t>
            </a:fld>
            <a:endParaRPr lang="en-US" dirty="0"/>
          </a:p>
        </p:txBody>
      </p:sp>
    </p:spTree>
    <p:extLst>
      <p:ext uri="{BB962C8B-B14F-4D97-AF65-F5344CB8AC3E}">
        <p14:creationId xmlns:p14="http://schemas.microsoft.com/office/powerpoint/2010/main" val="12074997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EFEE5FCB-315A-460F-B51D-19C44A59B395}" type="datetimeFigureOut">
              <a:rPr lang="en-US" smtClean="0">
                <a:solidFill>
                  <a:prstClr val="black">
                    <a:tint val="75000"/>
                  </a:prstClr>
                </a:solidFill>
              </a:rPr>
              <a:pPr defTabSz="685800"/>
              <a:t>5/7/24</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2BFF090-1CC2-4157-AFC3-5FD8495F8016}"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09116874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4735B-4945-8A4D-ADD4-CC3228AE4BE3}" type="datetimeFigureOut">
              <a:rPr lang="en-US" smtClean="0"/>
              <a:t>5/7/24</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83098-F627-5B4F-9D1B-3166CCBD3A8A}" type="slidenum">
              <a:rPr lang="en-US" smtClean="0"/>
              <a:t>‹#›</a:t>
            </a:fld>
            <a:endParaRPr lang="en-US" dirty="0"/>
          </a:p>
        </p:txBody>
      </p:sp>
    </p:spTree>
    <p:extLst>
      <p:ext uri="{BB962C8B-B14F-4D97-AF65-F5344CB8AC3E}">
        <p14:creationId xmlns:p14="http://schemas.microsoft.com/office/powerpoint/2010/main" val="22917162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7.png"/><Relationship Id="rId7" Type="http://schemas.openxmlformats.org/officeDocument/2006/relationships/image" Target="../media/image29.jpe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jp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jpg"/><Relationship Id="rId1" Type="http://schemas.openxmlformats.org/officeDocument/2006/relationships/slideLayout" Target="../slideLayouts/slideLayout12.xml"/><Relationship Id="rId5" Type="http://schemas.openxmlformats.org/officeDocument/2006/relationships/chart" Target="../charts/chart6.xml"/><Relationship Id="rId4" Type="http://schemas.openxmlformats.org/officeDocument/2006/relationships/chart" Target="../charts/chart5.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jpg"/><Relationship Id="rId1" Type="http://schemas.openxmlformats.org/officeDocument/2006/relationships/slideLayout" Target="../slideLayouts/slideLayout24.xml"/><Relationship Id="rId4" Type="http://schemas.openxmlformats.org/officeDocument/2006/relationships/image" Target="../media/image43.jpg"/></Relationships>
</file>

<file path=ppt/slides/_rels/slide4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7.png"/><Relationship Id="rId4" Type="http://schemas.openxmlformats.org/officeDocument/2006/relationships/image" Target="../media/image44.jpeg"/></Relationships>
</file>

<file path=ppt/slides/_rels/slide4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7.png"/><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jpg"/><Relationship Id="rId1" Type="http://schemas.openxmlformats.org/officeDocument/2006/relationships/slideLayout" Target="../slideLayouts/slideLayout24.xml"/><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8.tiff"/><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41758" y="137048"/>
            <a:ext cx="5064058" cy="6555853"/>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51900" y="21772"/>
            <a:ext cx="12192000" cy="6858000"/>
          </a:xfrm>
          <a:prstGeom prst="rect">
            <a:avLst/>
          </a:prstGeom>
          <a:solidFill>
            <a:srgbClr val="231950"/>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31950"/>
                </a:solidFill>
                <a:effectLst/>
                <a:uLnTx/>
                <a:uFillTx/>
                <a:latin typeface="Calibri"/>
                <a:ea typeface="+mn-ea"/>
                <a:cs typeface="+mn-cs"/>
              </a:rPr>
              <a:t>Bruin1967@aol.com</a:t>
            </a:r>
          </a:p>
        </p:txBody>
      </p:sp>
      <p:sp>
        <p:nvSpPr>
          <p:cNvPr id="7" name="Rectangle 6">
            <a:extLst>
              <a:ext uri="{FF2B5EF4-FFF2-40B4-BE49-F238E27FC236}">
                <a16:creationId xmlns:a16="http://schemas.microsoft.com/office/drawing/2014/main" id="{392B370D-ED78-459B-A634-71A292C6CBB7}"/>
              </a:ext>
            </a:extLst>
          </p:cNvPr>
          <p:cNvSpPr/>
          <p:nvPr/>
        </p:nvSpPr>
        <p:spPr>
          <a:xfrm>
            <a:off x="-335284" y="4484004"/>
            <a:ext cx="5232470" cy="2862322"/>
          </a:xfrm>
          <a:prstGeom prst="rect">
            <a:avLst/>
          </a:prstGeom>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Jeff Schweiger</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000" b="1" i="1" dirty="0">
                <a:solidFill>
                  <a:prstClr val="white"/>
                </a:solidFill>
                <a:latin typeface="Arial" panose="020B0604020202020204" pitchFamily="34" charset="0"/>
                <a:cs typeface="Arial" panose="020B0604020202020204" pitchFamily="34" charset="0"/>
              </a:rPr>
              <a:t>National Exploring </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000" b="1" i="1" dirty="0">
                <a:solidFill>
                  <a:prstClr val="white"/>
                </a:solidFill>
                <a:latin typeface="Arial" panose="020B0604020202020204" pitchFamily="34" charset="0"/>
                <a:cs typeface="Arial" panose="020B0604020202020204" pitchFamily="34" charset="0"/>
              </a:rPr>
              <a:t>Membership Growth &amp; </a:t>
            </a:r>
            <a:br>
              <a:rPr lang="en-US" sz="2000" b="1" i="1" dirty="0">
                <a:solidFill>
                  <a:prstClr val="white"/>
                </a:solidFill>
                <a:latin typeface="Arial" panose="020B0604020202020204" pitchFamily="34" charset="0"/>
                <a:cs typeface="Arial" panose="020B0604020202020204" pitchFamily="34" charset="0"/>
              </a:rPr>
            </a:br>
            <a:r>
              <a:rPr lang="en-US" sz="2000" b="1" i="1" dirty="0">
                <a:solidFill>
                  <a:prstClr val="white"/>
                </a:solidFill>
                <a:latin typeface="Arial" panose="020B0604020202020204" pitchFamily="34" charset="0"/>
                <a:cs typeface="Arial" panose="020B0604020202020204" pitchFamily="34" charset="0"/>
              </a:rPr>
              <a:t>Retention Lead</a:t>
            </a:r>
            <a:endParaRPr kumimoji="0" lang="en-US" sz="20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algn="ctr" defTabSz="457200">
              <a:spcBef>
                <a:spcPct val="0"/>
              </a:spcBef>
              <a:defRPr/>
            </a:pPr>
            <a:r>
              <a:rPr kumimoji="0" lang="en-US" sz="2000" b="1" i="0" u="sng"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Scouter.jeff@earthlink.net</a:t>
            </a:r>
          </a:p>
          <a:p>
            <a:pPr algn="ctr" defTabSz="457200">
              <a:spcBef>
                <a:spcPct val="0"/>
              </a:spcBef>
              <a:defRPr/>
            </a:pPr>
            <a:r>
              <a:rPr lang="en-US" sz="2000" b="1" u="sng" dirty="0">
                <a:solidFill>
                  <a:srgbClr val="FFFF00"/>
                </a:solidFill>
                <a:latin typeface="Arial" panose="020B0604020202020204" pitchFamily="34" charset="0"/>
                <a:cs typeface="Arial" panose="020B0604020202020204" pitchFamily="34" charset="0"/>
              </a:rPr>
              <a:t>exploringmarketing@scouting.org</a:t>
            </a:r>
          </a:p>
          <a:p>
            <a:pPr algn="ctr" defTabSz="457200">
              <a:spcBef>
                <a:spcPct val="0"/>
              </a:spcBef>
              <a:defRPr/>
            </a:pPr>
            <a:endParaRPr kumimoji="0" lang="en-US" sz="20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5" name="Picture 14" descr="exploring_wht_transparent-01.png">
            <a:extLst>
              <a:ext uri="{FF2B5EF4-FFF2-40B4-BE49-F238E27FC236}">
                <a16:creationId xmlns:a16="http://schemas.microsoft.com/office/drawing/2014/main" id="{DCBF6824-842B-4AD9-908B-8380BD7CA7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8668" y="44744"/>
            <a:ext cx="4698463" cy="1708530"/>
          </a:xfrm>
          <a:prstGeom prst="rect">
            <a:avLst/>
          </a:prstGeom>
        </p:spPr>
      </p:pic>
      <p:sp>
        <p:nvSpPr>
          <p:cNvPr id="3" name="TextBox 2">
            <a:extLst>
              <a:ext uri="{FF2B5EF4-FFF2-40B4-BE49-F238E27FC236}">
                <a16:creationId xmlns:a16="http://schemas.microsoft.com/office/drawing/2014/main" id="{040455FB-A780-ADDB-2B4C-F3435E92544A}"/>
              </a:ext>
            </a:extLst>
          </p:cNvPr>
          <p:cNvSpPr txBox="1"/>
          <p:nvPr/>
        </p:nvSpPr>
        <p:spPr>
          <a:xfrm>
            <a:off x="4415781" y="1517978"/>
            <a:ext cx="3440750" cy="584775"/>
          </a:xfrm>
          <a:prstGeom prst="rect">
            <a:avLst/>
          </a:prstGeom>
          <a:noFill/>
        </p:spPr>
        <p:txBody>
          <a:bodyPr wrap="none" rtlCol="0">
            <a:spAutoFit/>
          </a:bodyPr>
          <a:lstStyle/>
          <a:p>
            <a:r>
              <a:rPr lang="en-US" sz="3200" u="sng" dirty="0">
                <a:solidFill>
                  <a:schemeClr val="accent6">
                    <a:lumMod val="75000"/>
                  </a:schemeClr>
                </a:solidFill>
              </a:rPr>
              <a:t>www.exploring.org</a:t>
            </a:r>
            <a:r>
              <a:rPr lang="en-US" sz="3200" dirty="0"/>
              <a:t> </a:t>
            </a:r>
          </a:p>
        </p:txBody>
      </p:sp>
      <p:pic>
        <p:nvPicPr>
          <p:cNvPr id="5" name="Picture 4">
            <a:extLst>
              <a:ext uri="{FF2B5EF4-FFF2-40B4-BE49-F238E27FC236}">
                <a16:creationId xmlns:a16="http://schemas.microsoft.com/office/drawing/2014/main" id="{6D800FA2-91E7-667C-A96F-AE0E378B8E9D}"/>
              </a:ext>
            </a:extLst>
          </p:cNvPr>
          <p:cNvPicPr>
            <a:picLocks noChangeAspect="1"/>
          </p:cNvPicPr>
          <p:nvPr/>
        </p:nvPicPr>
        <p:blipFill>
          <a:blip r:embed="rId4"/>
          <a:stretch>
            <a:fillRect/>
          </a:stretch>
        </p:blipFill>
        <p:spPr>
          <a:xfrm>
            <a:off x="8497130" y="778798"/>
            <a:ext cx="3161469" cy="3438490"/>
          </a:xfrm>
          <a:prstGeom prst="rect">
            <a:avLst/>
          </a:prstGeom>
        </p:spPr>
      </p:pic>
      <p:sp>
        <p:nvSpPr>
          <p:cNvPr id="6" name="Rectangle 5">
            <a:extLst>
              <a:ext uri="{FF2B5EF4-FFF2-40B4-BE49-F238E27FC236}">
                <a16:creationId xmlns:a16="http://schemas.microsoft.com/office/drawing/2014/main" id="{7E028D8D-3499-7BED-A4FD-0FAF17938371}"/>
              </a:ext>
            </a:extLst>
          </p:cNvPr>
          <p:cNvSpPr/>
          <p:nvPr/>
        </p:nvSpPr>
        <p:spPr>
          <a:xfrm>
            <a:off x="8087525" y="4526978"/>
            <a:ext cx="4114800" cy="2246769"/>
          </a:xfrm>
          <a:prstGeom prst="rect">
            <a:avLst/>
          </a:prstGeom>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000" b="1" i="1" dirty="0">
                <a:solidFill>
                  <a:prstClr val="white"/>
                </a:solidFill>
                <a:latin typeface="Arial" panose="020B0604020202020204" pitchFamily="34" charset="0"/>
                <a:cs typeface="Arial" panose="020B0604020202020204" pitchFamily="34" charset="0"/>
              </a:rPr>
              <a:t>Richard “Dick” Davies</a:t>
            </a:r>
            <a:endParaRPr kumimoji="0" lang="en-US" sz="20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000" b="1" i="1" dirty="0">
                <a:solidFill>
                  <a:prstClr val="white"/>
                </a:solidFill>
                <a:latin typeface="Arial" panose="020B0604020202020204" pitchFamily="34" charset="0"/>
                <a:cs typeface="Arial" panose="020B0604020202020204" pitchFamily="34" charset="0"/>
              </a:rPr>
              <a:t>National Exploring </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000" b="1" i="1" dirty="0">
                <a:solidFill>
                  <a:prstClr val="white"/>
                </a:solidFill>
                <a:latin typeface="Arial" panose="020B0604020202020204" pitchFamily="34" charset="0"/>
                <a:cs typeface="Arial" panose="020B0604020202020204" pitchFamily="34" charset="0"/>
              </a:rPr>
              <a:t>Program Commissioner</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algn="ctr" defTabSz="457200">
              <a:spcBef>
                <a:spcPct val="0"/>
              </a:spcBef>
              <a:defRPr/>
            </a:pPr>
            <a:r>
              <a:rPr lang="en-US" sz="2000" b="1" u="sng" dirty="0">
                <a:solidFill>
                  <a:srgbClr val="FFFF00"/>
                </a:solidFill>
                <a:latin typeface="Arial" panose="020B0604020202020204" pitchFamily="34" charset="0"/>
                <a:cs typeface="Arial" panose="020B0604020202020204" pitchFamily="34" charset="0"/>
              </a:rPr>
              <a:t>Richard.davies.nyc@gmail.com</a:t>
            </a:r>
            <a:r>
              <a:rPr lang="en-US" sz="2000" b="1" dirty="0">
                <a:solidFill>
                  <a:srgbClr val="FFFF00"/>
                </a:solidFill>
                <a:latin typeface="Arial" panose="020B0604020202020204" pitchFamily="34" charset="0"/>
                <a:cs typeface="Arial" panose="020B0604020202020204" pitchFamily="34" charset="0"/>
              </a:rPr>
              <a:t> </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8942E91F-87BE-877D-D4DB-CBD842B8B1F2}"/>
              </a:ext>
            </a:extLst>
          </p:cNvPr>
          <p:cNvSpPr txBox="1"/>
          <p:nvPr/>
        </p:nvSpPr>
        <p:spPr>
          <a:xfrm>
            <a:off x="3416269" y="2381251"/>
            <a:ext cx="5222906" cy="3200876"/>
          </a:xfrm>
          <a:prstGeom prst="rect">
            <a:avLst/>
          </a:prstGeom>
          <a:noFill/>
        </p:spPr>
        <p:txBody>
          <a:bodyPr wrap="square" rtlCol="0">
            <a:spAutoFit/>
          </a:bodyPr>
          <a:lstStyle/>
          <a:p>
            <a:pPr algn="ctr"/>
            <a:r>
              <a:rPr lang="en-US" sz="2800" dirty="0">
                <a:solidFill>
                  <a:srgbClr val="FFFF00"/>
                </a:solidFill>
                <a:latin typeface="Arial Black" panose="020B0A04020102020204" pitchFamily="34" charset="0"/>
              </a:rPr>
              <a:t>2024 BSA NAM</a:t>
            </a:r>
          </a:p>
          <a:p>
            <a:pPr algn="ctr"/>
            <a:r>
              <a:rPr lang="en-US" sz="1400" dirty="0">
                <a:solidFill>
                  <a:srgbClr val="FFFF00"/>
                </a:solidFill>
                <a:latin typeface="Arial Black" panose="020B0A04020102020204" pitchFamily="34" charset="0"/>
              </a:rPr>
              <a:t> </a:t>
            </a:r>
          </a:p>
          <a:p>
            <a:pPr algn="ctr"/>
            <a:r>
              <a:rPr lang="en-US" sz="2800" dirty="0">
                <a:solidFill>
                  <a:srgbClr val="FFFF00"/>
                </a:solidFill>
                <a:latin typeface="Arial Black" panose="020B0A04020102020204" pitchFamily="34" charset="0"/>
              </a:rPr>
              <a:t>Elective Session 1</a:t>
            </a:r>
          </a:p>
          <a:p>
            <a:pPr algn="ctr"/>
            <a:endParaRPr lang="en-US" sz="1400" dirty="0">
              <a:solidFill>
                <a:srgbClr val="FFFF00"/>
              </a:solidFill>
              <a:latin typeface="Arial Black" panose="020B0A04020102020204" pitchFamily="34" charset="0"/>
            </a:endParaRPr>
          </a:p>
          <a:p>
            <a:pPr algn="ctr"/>
            <a:r>
              <a:rPr lang="en-US" sz="2800" dirty="0">
                <a:solidFill>
                  <a:srgbClr val="FFFF00"/>
                </a:solidFill>
                <a:latin typeface="Arial Black" panose="020B0A04020102020204" pitchFamily="34" charset="0"/>
              </a:rPr>
              <a:t>Exploring ~</a:t>
            </a:r>
          </a:p>
          <a:p>
            <a:pPr algn="ctr"/>
            <a:endParaRPr lang="en-US" sz="1400" dirty="0">
              <a:solidFill>
                <a:srgbClr val="FFFF00"/>
              </a:solidFill>
              <a:latin typeface="Arial Black" panose="020B0A04020102020204" pitchFamily="34" charset="0"/>
            </a:endParaRPr>
          </a:p>
          <a:p>
            <a:pPr algn="ctr"/>
            <a:r>
              <a:rPr lang="en-US" sz="2800" dirty="0">
                <a:solidFill>
                  <a:srgbClr val="FFFF00"/>
                </a:solidFill>
                <a:latin typeface="Arial Black" panose="020B0A04020102020204" pitchFamily="34" charset="0"/>
              </a:rPr>
              <a:t>Creating Membership </a:t>
            </a:r>
          </a:p>
          <a:p>
            <a:pPr algn="ctr"/>
            <a:endParaRPr lang="en-US" sz="1400" dirty="0">
              <a:solidFill>
                <a:srgbClr val="FFFF00"/>
              </a:solidFill>
              <a:latin typeface="Arial Black" panose="020B0A04020102020204" pitchFamily="34" charset="0"/>
            </a:endParaRPr>
          </a:p>
          <a:p>
            <a:pPr algn="ctr"/>
            <a:r>
              <a:rPr lang="en-US" sz="2800" dirty="0">
                <a:solidFill>
                  <a:srgbClr val="FFFF00"/>
                </a:solidFill>
                <a:latin typeface="Arial Black" panose="020B0A04020102020204" pitchFamily="34" charset="0"/>
              </a:rPr>
              <a:t>Growth</a:t>
            </a:r>
          </a:p>
        </p:txBody>
      </p:sp>
      <p:pic>
        <p:nvPicPr>
          <p:cNvPr id="16" name="Picture 15" descr="A person wearing glasses and a striped shirt&#10;&#10;Description automatically generated">
            <a:extLst>
              <a:ext uri="{FF2B5EF4-FFF2-40B4-BE49-F238E27FC236}">
                <a16:creationId xmlns:a16="http://schemas.microsoft.com/office/drawing/2014/main" id="{49FBAE60-A2AC-BCAB-7E69-874556B97B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465" y="778798"/>
            <a:ext cx="2705008" cy="3438490"/>
          </a:xfrm>
          <a:prstGeom prst="rect">
            <a:avLst/>
          </a:prstGeom>
        </p:spPr>
      </p:pic>
    </p:spTree>
    <p:extLst>
      <p:ext uri="{BB962C8B-B14F-4D97-AF65-F5344CB8AC3E}">
        <p14:creationId xmlns:p14="http://schemas.microsoft.com/office/powerpoint/2010/main" val="4189815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1138773"/>
          </a:xfrm>
          <a:prstGeom prst="rect">
            <a:avLst/>
          </a:prstGeom>
          <a:noFill/>
        </p:spPr>
        <p:txBody>
          <a:bodyPr wrap="square" rtlCol="0">
            <a:spAutoFit/>
          </a:bodyPr>
          <a:lstStyle/>
          <a:p>
            <a:pPr defTabSz="457200"/>
            <a:r>
              <a:rPr lang="en-US" sz="4000" b="1" dirty="0">
                <a:solidFill>
                  <a:prstClr val="white"/>
                </a:solidFill>
                <a:latin typeface="Calibri"/>
              </a:rPr>
              <a:t>Leading Career Specialties</a:t>
            </a:r>
            <a:br>
              <a:rPr lang="en-US" sz="4000" b="1" dirty="0">
                <a:solidFill>
                  <a:prstClr val="white"/>
                </a:solidFill>
                <a:latin typeface="Calibri"/>
              </a:rPr>
            </a:br>
            <a:r>
              <a:rPr lang="en-US" sz="2800" b="1" dirty="0">
                <a:solidFill>
                  <a:prstClr val="white"/>
                </a:solidFill>
                <a:latin typeface="Calibri"/>
              </a:rPr>
              <a:t>November 2023 (28,312 Members)</a:t>
            </a:r>
            <a:endParaRPr lang="en-US" sz="4000" b="1" dirty="0">
              <a:solidFill>
                <a:prstClr val="white"/>
              </a:solidFill>
              <a:latin typeface="Calibri"/>
            </a:endParaRPr>
          </a:p>
        </p:txBody>
      </p:sp>
      <p:graphicFrame>
        <p:nvGraphicFramePr>
          <p:cNvPr id="31" name="Content Placeholder 3">
            <a:extLst>
              <a:ext uri="{FF2B5EF4-FFF2-40B4-BE49-F238E27FC236}">
                <a16:creationId xmlns:a16="http://schemas.microsoft.com/office/drawing/2014/main" id="{947A15EF-DC23-BD99-2E83-97D8AF427A1D}"/>
              </a:ext>
            </a:extLst>
          </p:cNvPr>
          <p:cNvGraphicFramePr>
            <a:graphicFrameLocks/>
          </p:cNvGraphicFramePr>
          <p:nvPr>
            <p:extLst>
              <p:ext uri="{D42A27DB-BD31-4B8C-83A1-F6EECF244321}">
                <p14:modId xmlns:p14="http://schemas.microsoft.com/office/powerpoint/2010/main" val="2632048494"/>
              </p:ext>
            </p:extLst>
          </p:nvPr>
        </p:nvGraphicFramePr>
        <p:xfrm>
          <a:off x="2119271" y="1844433"/>
          <a:ext cx="7516906" cy="3974634"/>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a:extLst>
              <a:ext uri="{FF2B5EF4-FFF2-40B4-BE49-F238E27FC236}">
                <a16:creationId xmlns:a16="http://schemas.microsoft.com/office/drawing/2014/main" id="{DC059EBC-0DD2-78CC-7127-ADB75EEFE014}"/>
              </a:ext>
            </a:extLst>
          </p:cNvPr>
          <p:cNvSpPr txBox="1"/>
          <p:nvPr/>
        </p:nvSpPr>
        <p:spPr>
          <a:xfrm>
            <a:off x="7455957" y="2606297"/>
            <a:ext cx="2030877" cy="400110"/>
          </a:xfrm>
          <a:prstGeom prst="rect">
            <a:avLst/>
          </a:prstGeom>
          <a:noFill/>
        </p:spPr>
        <p:txBody>
          <a:bodyPr wrap="none" rtlCol="0">
            <a:spAutoFit/>
          </a:bodyPr>
          <a:lstStyle/>
          <a:p>
            <a:r>
              <a:rPr lang="en-US" sz="2000" dirty="0">
                <a:solidFill>
                  <a:schemeClr val="bg1"/>
                </a:solidFill>
              </a:rPr>
              <a:t>Law Enforcement</a:t>
            </a:r>
          </a:p>
        </p:txBody>
      </p:sp>
      <p:sp>
        <p:nvSpPr>
          <p:cNvPr id="33" name="TextBox 32">
            <a:extLst>
              <a:ext uri="{FF2B5EF4-FFF2-40B4-BE49-F238E27FC236}">
                <a16:creationId xmlns:a16="http://schemas.microsoft.com/office/drawing/2014/main" id="{3EF2C0F5-C2C5-9898-C0ED-760327B16C42}"/>
              </a:ext>
            </a:extLst>
          </p:cNvPr>
          <p:cNvSpPr txBox="1"/>
          <p:nvPr/>
        </p:nvSpPr>
        <p:spPr>
          <a:xfrm>
            <a:off x="7480874" y="4587437"/>
            <a:ext cx="1139864" cy="400110"/>
          </a:xfrm>
          <a:prstGeom prst="rect">
            <a:avLst/>
          </a:prstGeom>
          <a:noFill/>
        </p:spPr>
        <p:txBody>
          <a:bodyPr wrap="none" rtlCol="0">
            <a:spAutoFit/>
          </a:bodyPr>
          <a:lstStyle/>
          <a:p>
            <a:r>
              <a:rPr lang="en-US" sz="2000" dirty="0">
                <a:solidFill>
                  <a:schemeClr val="bg1"/>
                </a:solidFill>
              </a:rPr>
              <a:t>Fire/EMS</a:t>
            </a:r>
          </a:p>
        </p:txBody>
      </p:sp>
      <p:sp>
        <p:nvSpPr>
          <p:cNvPr id="34" name="TextBox 33">
            <a:extLst>
              <a:ext uri="{FF2B5EF4-FFF2-40B4-BE49-F238E27FC236}">
                <a16:creationId xmlns:a16="http://schemas.microsoft.com/office/drawing/2014/main" id="{2212B0C3-6483-D4F2-2814-D420B5F4FF46}"/>
              </a:ext>
            </a:extLst>
          </p:cNvPr>
          <p:cNvSpPr txBox="1"/>
          <p:nvPr/>
        </p:nvSpPr>
        <p:spPr>
          <a:xfrm>
            <a:off x="2329168" y="2068920"/>
            <a:ext cx="2284600" cy="400110"/>
          </a:xfrm>
          <a:prstGeom prst="rect">
            <a:avLst/>
          </a:prstGeom>
          <a:noFill/>
        </p:spPr>
        <p:txBody>
          <a:bodyPr wrap="none" rtlCol="0">
            <a:spAutoFit/>
          </a:bodyPr>
          <a:lstStyle/>
          <a:p>
            <a:r>
              <a:rPr lang="en-US" sz="2000" dirty="0">
                <a:solidFill>
                  <a:schemeClr val="bg1"/>
                </a:solidFill>
              </a:rPr>
              <a:t>All Other Specialties</a:t>
            </a:r>
          </a:p>
        </p:txBody>
      </p:sp>
      <p:sp>
        <p:nvSpPr>
          <p:cNvPr id="35" name="TextBox 34">
            <a:extLst>
              <a:ext uri="{FF2B5EF4-FFF2-40B4-BE49-F238E27FC236}">
                <a16:creationId xmlns:a16="http://schemas.microsoft.com/office/drawing/2014/main" id="{82B8338D-A7BE-B2F0-EF36-7C4DEAF63038}"/>
              </a:ext>
            </a:extLst>
          </p:cNvPr>
          <p:cNvSpPr txBox="1"/>
          <p:nvPr/>
        </p:nvSpPr>
        <p:spPr>
          <a:xfrm>
            <a:off x="1835777" y="3187021"/>
            <a:ext cx="2199898" cy="400110"/>
          </a:xfrm>
          <a:prstGeom prst="rect">
            <a:avLst/>
          </a:prstGeom>
          <a:noFill/>
        </p:spPr>
        <p:txBody>
          <a:bodyPr wrap="none" rtlCol="0">
            <a:spAutoFit/>
          </a:bodyPr>
          <a:lstStyle/>
          <a:p>
            <a:r>
              <a:rPr lang="en-US" sz="2000" dirty="0">
                <a:solidFill>
                  <a:schemeClr val="bg1"/>
                </a:solidFill>
              </a:rPr>
              <a:t>Law &amp; Government</a:t>
            </a:r>
          </a:p>
        </p:txBody>
      </p:sp>
      <p:sp>
        <p:nvSpPr>
          <p:cNvPr id="36" name="TextBox 35">
            <a:extLst>
              <a:ext uri="{FF2B5EF4-FFF2-40B4-BE49-F238E27FC236}">
                <a16:creationId xmlns:a16="http://schemas.microsoft.com/office/drawing/2014/main" id="{15039A4A-61ED-143C-46AD-750BDEFD7121}"/>
              </a:ext>
            </a:extLst>
          </p:cNvPr>
          <p:cNvSpPr txBox="1"/>
          <p:nvPr/>
        </p:nvSpPr>
        <p:spPr>
          <a:xfrm>
            <a:off x="1730237" y="3985946"/>
            <a:ext cx="2305439" cy="400110"/>
          </a:xfrm>
          <a:prstGeom prst="rect">
            <a:avLst/>
          </a:prstGeom>
          <a:noFill/>
        </p:spPr>
        <p:txBody>
          <a:bodyPr wrap="none" rtlCol="0">
            <a:spAutoFit/>
          </a:bodyPr>
          <a:lstStyle/>
          <a:p>
            <a:r>
              <a:rPr lang="en-US" sz="2000" dirty="0">
                <a:solidFill>
                  <a:schemeClr val="bg1"/>
                </a:solidFill>
              </a:rPr>
              <a:t>Science/Engineering</a:t>
            </a:r>
          </a:p>
        </p:txBody>
      </p:sp>
      <p:sp>
        <p:nvSpPr>
          <p:cNvPr id="37" name="TextBox 36">
            <a:extLst>
              <a:ext uri="{FF2B5EF4-FFF2-40B4-BE49-F238E27FC236}">
                <a16:creationId xmlns:a16="http://schemas.microsoft.com/office/drawing/2014/main" id="{235B6AF7-7EE7-E81B-2571-A113C7B78A6A}"/>
              </a:ext>
            </a:extLst>
          </p:cNvPr>
          <p:cNvSpPr txBox="1"/>
          <p:nvPr/>
        </p:nvSpPr>
        <p:spPr>
          <a:xfrm>
            <a:off x="3639799" y="5544542"/>
            <a:ext cx="1870384" cy="400110"/>
          </a:xfrm>
          <a:prstGeom prst="rect">
            <a:avLst/>
          </a:prstGeom>
          <a:noFill/>
        </p:spPr>
        <p:txBody>
          <a:bodyPr wrap="none" rtlCol="0">
            <a:spAutoFit/>
          </a:bodyPr>
          <a:lstStyle/>
          <a:p>
            <a:r>
              <a:rPr lang="en-US" sz="2000" dirty="0">
                <a:solidFill>
                  <a:schemeClr val="bg1"/>
                </a:solidFill>
              </a:rPr>
              <a:t>General Interest</a:t>
            </a:r>
          </a:p>
        </p:txBody>
      </p:sp>
      <p:sp>
        <p:nvSpPr>
          <p:cNvPr id="38" name="TextBox 37">
            <a:extLst>
              <a:ext uri="{FF2B5EF4-FFF2-40B4-BE49-F238E27FC236}">
                <a16:creationId xmlns:a16="http://schemas.microsoft.com/office/drawing/2014/main" id="{1C1EA4EB-B9FA-3E23-1992-9FCBE8C5D2C4}"/>
              </a:ext>
            </a:extLst>
          </p:cNvPr>
          <p:cNvSpPr txBox="1"/>
          <p:nvPr/>
        </p:nvSpPr>
        <p:spPr>
          <a:xfrm>
            <a:off x="3775976" y="1662022"/>
            <a:ext cx="1675587" cy="400110"/>
          </a:xfrm>
          <a:prstGeom prst="rect">
            <a:avLst/>
          </a:prstGeom>
          <a:noFill/>
        </p:spPr>
        <p:txBody>
          <a:bodyPr wrap="none" rtlCol="0">
            <a:spAutoFit/>
          </a:bodyPr>
          <a:lstStyle/>
          <a:p>
            <a:r>
              <a:rPr lang="en-US" sz="2000" dirty="0">
                <a:solidFill>
                  <a:schemeClr val="bg1"/>
                </a:solidFill>
              </a:rPr>
              <a:t>Explorer Clubs</a:t>
            </a:r>
          </a:p>
        </p:txBody>
      </p:sp>
      <p:sp>
        <p:nvSpPr>
          <p:cNvPr id="39" name="TextBox 38">
            <a:extLst>
              <a:ext uri="{FF2B5EF4-FFF2-40B4-BE49-F238E27FC236}">
                <a16:creationId xmlns:a16="http://schemas.microsoft.com/office/drawing/2014/main" id="{8D4A0AB0-10C4-44C5-3E37-16AD048FCB31}"/>
              </a:ext>
            </a:extLst>
          </p:cNvPr>
          <p:cNvSpPr txBox="1"/>
          <p:nvPr/>
        </p:nvSpPr>
        <p:spPr>
          <a:xfrm>
            <a:off x="3241108" y="2451760"/>
            <a:ext cx="1039965" cy="400110"/>
          </a:xfrm>
          <a:prstGeom prst="rect">
            <a:avLst/>
          </a:prstGeom>
          <a:noFill/>
        </p:spPr>
        <p:txBody>
          <a:bodyPr wrap="none" rtlCol="0">
            <a:spAutoFit/>
          </a:bodyPr>
          <a:lstStyle/>
          <a:p>
            <a:r>
              <a:rPr lang="en-US" sz="2000" dirty="0">
                <a:solidFill>
                  <a:schemeClr val="bg1"/>
                </a:solidFill>
              </a:rPr>
              <a:t>Aviation</a:t>
            </a:r>
          </a:p>
        </p:txBody>
      </p:sp>
      <p:sp>
        <p:nvSpPr>
          <p:cNvPr id="40" name="TextBox 39">
            <a:extLst>
              <a:ext uri="{FF2B5EF4-FFF2-40B4-BE49-F238E27FC236}">
                <a16:creationId xmlns:a16="http://schemas.microsoft.com/office/drawing/2014/main" id="{7E067A9E-84A7-34F7-AAAC-8510419129C7}"/>
              </a:ext>
            </a:extLst>
          </p:cNvPr>
          <p:cNvSpPr txBox="1"/>
          <p:nvPr/>
        </p:nvSpPr>
        <p:spPr>
          <a:xfrm>
            <a:off x="3146836" y="2700747"/>
            <a:ext cx="1083951" cy="400110"/>
          </a:xfrm>
          <a:prstGeom prst="rect">
            <a:avLst/>
          </a:prstGeom>
          <a:noFill/>
        </p:spPr>
        <p:txBody>
          <a:bodyPr wrap="none" rtlCol="0">
            <a:spAutoFit/>
          </a:bodyPr>
          <a:lstStyle/>
          <a:p>
            <a:r>
              <a:rPr lang="en-US" sz="2000" dirty="0">
                <a:solidFill>
                  <a:schemeClr val="bg1"/>
                </a:solidFill>
              </a:rPr>
              <a:t>Business</a:t>
            </a:r>
          </a:p>
        </p:txBody>
      </p:sp>
      <p:sp>
        <p:nvSpPr>
          <p:cNvPr id="41" name="TextBox 40">
            <a:extLst>
              <a:ext uri="{FF2B5EF4-FFF2-40B4-BE49-F238E27FC236}">
                <a16:creationId xmlns:a16="http://schemas.microsoft.com/office/drawing/2014/main" id="{787C9BDD-48B4-1191-0AB8-90B60A030F5B}"/>
              </a:ext>
            </a:extLst>
          </p:cNvPr>
          <p:cNvSpPr txBox="1"/>
          <p:nvPr/>
        </p:nvSpPr>
        <p:spPr>
          <a:xfrm>
            <a:off x="2713112" y="5018847"/>
            <a:ext cx="1968359" cy="400110"/>
          </a:xfrm>
          <a:prstGeom prst="rect">
            <a:avLst/>
          </a:prstGeom>
          <a:noFill/>
        </p:spPr>
        <p:txBody>
          <a:bodyPr wrap="none" rtlCol="0">
            <a:spAutoFit/>
          </a:bodyPr>
          <a:lstStyle/>
          <a:p>
            <a:r>
              <a:rPr lang="en-US" sz="2000" dirty="0">
                <a:solidFill>
                  <a:schemeClr val="bg1"/>
                </a:solidFill>
              </a:rPr>
              <a:t>Career Education</a:t>
            </a:r>
          </a:p>
        </p:txBody>
      </p:sp>
      <p:sp>
        <p:nvSpPr>
          <p:cNvPr id="54" name="TextBox 53">
            <a:extLst>
              <a:ext uri="{FF2B5EF4-FFF2-40B4-BE49-F238E27FC236}">
                <a16:creationId xmlns:a16="http://schemas.microsoft.com/office/drawing/2014/main" id="{54C1ED52-52DD-0363-3AC9-655135FB1E0A}"/>
              </a:ext>
            </a:extLst>
          </p:cNvPr>
          <p:cNvSpPr txBox="1"/>
          <p:nvPr/>
        </p:nvSpPr>
        <p:spPr>
          <a:xfrm>
            <a:off x="5986759" y="5696942"/>
            <a:ext cx="1409168" cy="400110"/>
          </a:xfrm>
          <a:prstGeom prst="rect">
            <a:avLst/>
          </a:prstGeom>
          <a:noFill/>
        </p:spPr>
        <p:txBody>
          <a:bodyPr wrap="none" rtlCol="0">
            <a:spAutoFit/>
          </a:bodyPr>
          <a:lstStyle/>
          <a:p>
            <a:r>
              <a:rPr lang="en-US" sz="2000" dirty="0">
                <a:solidFill>
                  <a:schemeClr val="bg1"/>
                </a:solidFill>
              </a:rPr>
              <a:t>Health Care</a:t>
            </a:r>
          </a:p>
        </p:txBody>
      </p:sp>
    </p:spTree>
    <p:extLst>
      <p:ext uri="{BB962C8B-B14F-4D97-AF65-F5344CB8AC3E}">
        <p14:creationId xmlns:p14="http://schemas.microsoft.com/office/powerpoint/2010/main" val="1287671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61"/>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2" name="Rectangle 1">
            <a:extLst>
              <a:ext uri="{FF2B5EF4-FFF2-40B4-BE49-F238E27FC236}">
                <a16:creationId xmlns:a16="http://schemas.microsoft.com/office/drawing/2014/main" id="{83895FD1-94DC-0A30-934A-4058B4C5794F}"/>
              </a:ext>
            </a:extLst>
          </p:cNvPr>
          <p:cNvSpPr/>
          <p:nvPr/>
        </p:nvSpPr>
        <p:spPr>
          <a:xfrm>
            <a:off x="2175122" y="860701"/>
            <a:ext cx="7389090" cy="1540754"/>
          </a:xfrm>
          <a:prstGeom prst="rect">
            <a:avLst/>
          </a:prstGeom>
          <a:noFill/>
          <a:ln w="38100"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1845F50-457F-BB17-6E6B-82AADBD8B19E}"/>
              </a:ext>
            </a:extLst>
          </p:cNvPr>
          <p:cNvSpPr txBox="1"/>
          <p:nvPr/>
        </p:nvSpPr>
        <p:spPr>
          <a:xfrm>
            <a:off x="2700465" y="1092469"/>
            <a:ext cx="6178990" cy="1077218"/>
          </a:xfrm>
          <a:prstGeom prst="rect">
            <a:avLst/>
          </a:prstGeom>
          <a:noFill/>
        </p:spPr>
        <p:txBody>
          <a:bodyPr wrap="square">
            <a:spAutoFit/>
          </a:bodyPr>
          <a:lstStyle/>
          <a:p>
            <a:pPr algn="ctr"/>
            <a:r>
              <a:rPr lang="en-US" sz="3200" b="1" spc="50" dirty="0">
                <a:solidFill>
                  <a:schemeClr val="bg1"/>
                </a:solidFill>
                <a:latin typeface="Halis r black"/>
                <a:cs typeface="Halis r black"/>
              </a:rPr>
              <a:t>PROGRAMS ARE BASED ON </a:t>
            </a:r>
          </a:p>
          <a:p>
            <a:pPr algn="ctr"/>
            <a:r>
              <a:rPr lang="en-US" sz="3200" b="1" spc="50" dirty="0">
                <a:solidFill>
                  <a:schemeClr val="bg1"/>
                </a:solidFill>
                <a:latin typeface="Halis r black"/>
                <a:cs typeface="Halis r black"/>
              </a:rPr>
              <a:t>5 AREAS OF EMPHASIS</a:t>
            </a:r>
          </a:p>
        </p:txBody>
      </p:sp>
      <p:sp>
        <p:nvSpPr>
          <p:cNvPr id="20" name="Rectangle 19">
            <a:extLst>
              <a:ext uri="{FF2B5EF4-FFF2-40B4-BE49-F238E27FC236}">
                <a16:creationId xmlns:a16="http://schemas.microsoft.com/office/drawing/2014/main" id="{F50930A6-77D6-9450-D268-DBBD24FA4AB3}"/>
              </a:ext>
            </a:extLst>
          </p:cNvPr>
          <p:cNvSpPr/>
          <p:nvPr/>
        </p:nvSpPr>
        <p:spPr>
          <a:xfrm>
            <a:off x="1378600" y="5594044"/>
            <a:ext cx="8833606" cy="841146"/>
          </a:xfrm>
          <a:prstGeom prst="rect">
            <a:avLst/>
          </a:prstGeom>
          <a:solidFill>
            <a:srgbClr val="1C81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C81FB"/>
              </a:solidFill>
            </a:endParaRPr>
          </a:p>
        </p:txBody>
      </p:sp>
      <p:pic>
        <p:nvPicPr>
          <p:cNvPr id="21" name="Picture 20" descr="_DSC0422.jpg">
            <a:extLst>
              <a:ext uri="{FF2B5EF4-FFF2-40B4-BE49-F238E27FC236}">
                <a16:creationId xmlns:a16="http://schemas.microsoft.com/office/drawing/2014/main" id="{EB0E631A-0B02-F3D6-ACC4-EB97ABD945C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22665" y="3096285"/>
            <a:ext cx="1516413" cy="2495060"/>
          </a:xfrm>
          <a:prstGeom prst="rect">
            <a:avLst/>
          </a:prstGeom>
        </p:spPr>
      </p:pic>
      <p:pic>
        <p:nvPicPr>
          <p:cNvPr id="22" name="Picture 21" descr="_DSC2153.jpg">
            <a:extLst>
              <a:ext uri="{FF2B5EF4-FFF2-40B4-BE49-F238E27FC236}">
                <a16:creationId xmlns:a16="http://schemas.microsoft.com/office/drawing/2014/main" id="{418204F8-DF2C-9E31-E3E8-EB38AFDA4BB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548685" y="3096285"/>
            <a:ext cx="1807624" cy="2495060"/>
          </a:xfrm>
          <a:prstGeom prst="rect">
            <a:avLst/>
          </a:prstGeom>
        </p:spPr>
      </p:pic>
      <p:pic>
        <p:nvPicPr>
          <p:cNvPr id="23" name="Picture 22" descr="_DSC4539.jpg">
            <a:extLst>
              <a:ext uri="{FF2B5EF4-FFF2-40B4-BE49-F238E27FC236}">
                <a16:creationId xmlns:a16="http://schemas.microsoft.com/office/drawing/2014/main" id="{450B8E10-77BF-F0DE-C1A1-0DF17BACF47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05435" y="3096285"/>
            <a:ext cx="1807624" cy="2495060"/>
          </a:xfrm>
          <a:prstGeom prst="rect">
            <a:avLst/>
          </a:prstGeom>
        </p:spPr>
      </p:pic>
      <p:pic>
        <p:nvPicPr>
          <p:cNvPr id="24" name="Picture 23" descr="_DSC3399.jpg">
            <a:extLst>
              <a:ext uri="{FF2B5EF4-FFF2-40B4-BE49-F238E27FC236}">
                <a16:creationId xmlns:a16="http://schemas.microsoft.com/office/drawing/2014/main" id="{76D2FD09-FA97-630C-5749-80F387A0C45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388204" y="3096285"/>
            <a:ext cx="1817229" cy="2495060"/>
          </a:xfrm>
          <a:prstGeom prst="rect">
            <a:avLst/>
          </a:prstGeom>
        </p:spPr>
      </p:pic>
      <p:pic>
        <p:nvPicPr>
          <p:cNvPr id="26" name="Picture 25" descr="_DSC3812.jpg">
            <a:extLst>
              <a:ext uri="{FF2B5EF4-FFF2-40B4-BE49-F238E27FC236}">
                <a16:creationId xmlns:a16="http://schemas.microsoft.com/office/drawing/2014/main" id="{D418181E-3228-3118-914D-050D954CBFB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365915" y="3096285"/>
            <a:ext cx="1855897" cy="2495060"/>
          </a:xfrm>
          <a:prstGeom prst="rect">
            <a:avLst/>
          </a:prstGeom>
        </p:spPr>
      </p:pic>
      <p:sp>
        <p:nvSpPr>
          <p:cNvPr id="27" name="TextBox 26">
            <a:extLst>
              <a:ext uri="{FF2B5EF4-FFF2-40B4-BE49-F238E27FC236}">
                <a16:creationId xmlns:a16="http://schemas.microsoft.com/office/drawing/2014/main" id="{4282930F-D04B-2730-E49F-56D445A3E1AA}"/>
              </a:ext>
            </a:extLst>
          </p:cNvPr>
          <p:cNvSpPr txBox="1"/>
          <p:nvPr/>
        </p:nvSpPr>
        <p:spPr>
          <a:xfrm>
            <a:off x="1388207" y="5741989"/>
            <a:ext cx="1817229" cy="461665"/>
          </a:xfrm>
          <a:prstGeom prst="rect">
            <a:avLst/>
          </a:prstGeom>
          <a:noFill/>
        </p:spPr>
        <p:txBody>
          <a:bodyPr wrap="square" rtlCol="0">
            <a:spAutoFit/>
          </a:bodyPr>
          <a:lstStyle/>
          <a:p>
            <a:pPr algn="ctr"/>
            <a:r>
              <a:rPr lang="en-US" sz="1200" b="1" dirty="0">
                <a:solidFill>
                  <a:schemeClr val="bg1"/>
                </a:solidFill>
                <a:latin typeface="Halis r black"/>
                <a:cs typeface="Halis r black"/>
              </a:rPr>
              <a:t>CAREER </a:t>
            </a:r>
          </a:p>
          <a:p>
            <a:pPr algn="ctr"/>
            <a:r>
              <a:rPr lang="en-US" sz="1200" b="1" dirty="0">
                <a:solidFill>
                  <a:schemeClr val="bg1"/>
                </a:solidFill>
                <a:latin typeface="Halis r black"/>
                <a:cs typeface="Halis r black"/>
              </a:rPr>
              <a:t>OPPORTUNITIES</a:t>
            </a:r>
          </a:p>
        </p:txBody>
      </p:sp>
      <p:sp>
        <p:nvSpPr>
          <p:cNvPr id="28" name="TextBox 27">
            <a:extLst>
              <a:ext uri="{FF2B5EF4-FFF2-40B4-BE49-F238E27FC236}">
                <a16:creationId xmlns:a16="http://schemas.microsoft.com/office/drawing/2014/main" id="{79091F60-B86A-B7EE-83CE-EFF31C1CF99E}"/>
              </a:ext>
            </a:extLst>
          </p:cNvPr>
          <p:cNvSpPr txBox="1"/>
          <p:nvPr/>
        </p:nvSpPr>
        <p:spPr>
          <a:xfrm>
            <a:off x="3215043" y="5766466"/>
            <a:ext cx="1817230" cy="461665"/>
          </a:xfrm>
          <a:prstGeom prst="rect">
            <a:avLst/>
          </a:prstGeom>
          <a:noFill/>
        </p:spPr>
        <p:txBody>
          <a:bodyPr wrap="square" rtlCol="0">
            <a:spAutoFit/>
          </a:bodyPr>
          <a:lstStyle/>
          <a:p>
            <a:pPr algn="ctr"/>
            <a:r>
              <a:rPr lang="en-US" sz="1200" b="1" dirty="0">
                <a:solidFill>
                  <a:schemeClr val="bg1"/>
                </a:solidFill>
                <a:latin typeface="Halis r black"/>
                <a:cs typeface="Halis r black"/>
              </a:rPr>
              <a:t>LEADERSHIP</a:t>
            </a:r>
          </a:p>
          <a:p>
            <a:pPr algn="ctr"/>
            <a:r>
              <a:rPr lang="en-US" sz="1200" b="1" dirty="0">
                <a:solidFill>
                  <a:schemeClr val="bg1"/>
                </a:solidFill>
                <a:latin typeface="Halis r black"/>
                <a:cs typeface="Halis r black"/>
              </a:rPr>
              <a:t>EXPERIENCE</a:t>
            </a:r>
          </a:p>
        </p:txBody>
      </p:sp>
      <p:sp>
        <p:nvSpPr>
          <p:cNvPr id="29" name="TextBox 28">
            <a:extLst>
              <a:ext uri="{FF2B5EF4-FFF2-40B4-BE49-F238E27FC236}">
                <a16:creationId xmlns:a16="http://schemas.microsoft.com/office/drawing/2014/main" id="{A4F45533-2250-0F54-08F9-94EC24463E19}"/>
              </a:ext>
            </a:extLst>
          </p:cNvPr>
          <p:cNvSpPr txBox="1"/>
          <p:nvPr/>
        </p:nvSpPr>
        <p:spPr>
          <a:xfrm>
            <a:off x="5032273" y="5834321"/>
            <a:ext cx="1817230" cy="276999"/>
          </a:xfrm>
          <a:prstGeom prst="rect">
            <a:avLst/>
          </a:prstGeom>
          <a:noFill/>
        </p:spPr>
        <p:txBody>
          <a:bodyPr wrap="square" rtlCol="0">
            <a:spAutoFit/>
          </a:bodyPr>
          <a:lstStyle/>
          <a:p>
            <a:pPr algn="ctr"/>
            <a:r>
              <a:rPr lang="en-US" sz="1200" b="1" dirty="0">
                <a:solidFill>
                  <a:schemeClr val="bg1"/>
                </a:solidFill>
                <a:latin typeface="Halis r black"/>
                <a:cs typeface="Halis r black"/>
              </a:rPr>
              <a:t>LIFE SKILLS</a:t>
            </a:r>
          </a:p>
        </p:txBody>
      </p:sp>
      <p:sp>
        <p:nvSpPr>
          <p:cNvPr id="30" name="TextBox 29">
            <a:extLst>
              <a:ext uri="{FF2B5EF4-FFF2-40B4-BE49-F238E27FC236}">
                <a16:creationId xmlns:a16="http://schemas.microsoft.com/office/drawing/2014/main" id="{223BCE7C-9BAB-6450-A77B-E2C9BAF3913F}"/>
              </a:ext>
            </a:extLst>
          </p:cNvPr>
          <p:cNvSpPr txBox="1"/>
          <p:nvPr/>
        </p:nvSpPr>
        <p:spPr>
          <a:xfrm>
            <a:off x="6559228" y="5837032"/>
            <a:ext cx="1817230" cy="276999"/>
          </a:xfrm>
          <a:prstGeom prst="rect">
            <a:avLst/>
          </a:prstGeom>
          <a:noFill/>
        </p:spPr>
        <p:txBody>
          <a:bodyPr wrap="square" rtlCol="0">
            <a:spAutoFit/>
          </a:bodyPr>
          <a:lstStyle/>
          <a:p>
            <a:pPr algn="ctr"/>
            <a:r>
              <a:rPr lang="en-US" sz="1200" b="1" dirty="0">
                <a:solidFill>
                  <a:schemeClr val="bg1"/>
                </a:solidFill>
                <a:latin typeface="Halis r black"/>
                <a:cs typeface="Halis r black"/>
              </a:rPr>
              <a:t>CITIZENSHIP</a:t>
            </a:r>
          </a:p>
        </p:txBody>
      </p:sp>
      <p:sp>
        <p:nvSpPr>
          <p:cNvPr id="31" name="TextBox 30">
            <a:extLst>
              <a:ext uri="{FF2B5EF4-FFF2-40B4-BE49-F238E27FC236}">
                <a16:creationId xmlns:a16="http://schemas.microsoft.com/office/drawing/2014/main" id="{DF46B87B-5B00-541F-E309-69F615E08B46}"/>
              </a:ext>
            </a:extLst>
          </p:cNvPr>
          <p:cNvSpPr txBox="1"/>
          <p:nvPr/>
        </p:nvSpPr>
        <p:spPr>
          <a:xfrm>
            <a:off x="8376468" y="5769145"/>
            <a:ext cx="1951987" cy="461665"/>
          </a:xfrm>
          <a:prstGeom prst="rect">
            <a:avLst/>
          </a:prstGeom>
          <a:noFill/>
        </p:spPr>
        <p:txBody>
          <a:bodyPr wrap="square" rtlCol="0">
            <a:spAutoFit/>
          </a:bodyPr>
          <a:lstStyle/>
          <a:p>
            <a:pPr algn="ctr"/>
            <a:r>
              <a:rPr lang="en-US" sz="1200" b="1" dirty="0">
                <a:solidFill>
                  <a:schemeClr val="bg1"/>
                </a:solidFill>
                <a:latin typeface="Halis r black"/>
                <a:cs typeface="Halis r black"/>
              </a:rPr>
              <a:t>CHARACTER </a:t>
            </a:r>
          </a:p>
          <a:p>
            <a:pPr algn="ctr"/>
            <a:r>
              <a:rPr lang="en-US" sz="1200" b="1" dirty="0">
                <a:solidFill>
                  <a:schemeClr val="bg1"/>
                </a:solidFill>
                <a:latin typeface="Halis r black"/>
                <a:cs typeface="Halis r black"/>
              </a:rPr>
              <a:t>EDUCATION</a:t>
            </a:r>
          </a:p>
        </p:txBody>
      </p:sp>
    </p:spTree>
    <p:extLst>
      <p:ext uri="{BB962C8B-B14F-4D97-AF65-F5344CB8AC3E}">
        <p14:creationId xmlns:p14="http://schemas.microsoft.com/office/powerpoint/2010/main" val="399079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40822"/>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861774"/>
          </a:xfrm>
          <a:prstGeom prst="rect">
            <a:avLst/>
          </a:prstGeom>
          <a:noFill/>
        </p:spPr>
        <p:txBody>
          <a:bodyPr wrap="square" rtlCol="0">
            <a:spAutoFit/>
          </a:bodyPr>
          <a:lstStyle/>
          <a:p>
            <a:r>
              <a:rPr lang="en-US" sz="2800" b="1" dirty="0">
                <a:solidFill>
                  <a:schemeClr val="bg1"/>
                </a:solidFill>
              </a:rPr>
              <a:t>Exploring’s Value Proposition</a:t>
            </a:r>
            <a:br>
              <a:rPr lang="en-US" sz="2800" b="1" dirty="0">
                <a:solidFill>
                  <a:schemeClr val="bg1"/>
                </a:solidFill>
              </a:rPr>
            </a:br>
            <a:r>
              <a:rPr lang="en-US" sz="2200" dirty="0">
                <a:solidFill>
                  <a:schemeClr val="accent5"/>
                </a:solidFill>
                <a:ea typeface="+mj-ea"/>
                <a:cs typeface="+mj-cs"/>
              </a:rPr>
              <a:t>Something for Everyone</a:t>
            </a:r>
          </a:p>
        </p:txBody>
      </p:sp>
      <p:sp>
        <p:nvSpPr>
          <p:cNvPr id="2" name="Content Placeholder 2">
            <a:extLst>
              <a:ext uri="{FF2B5EF4-FFF2-40B4-BE49-F238E27FC236}">
                <a16:creationId xmlns:a16="http://schemas.microsoft.com/office/drawing/2014/main" id="{4D9CEA84-8FFF-41D6-AC1B-382E9D247FE6}"/>
              </a:ext>
            </a:extLst>
          </p:cNvPr>
          <p:cNvSpPr txBox="1">
            <a:spLocks/>
          </p:cNvSpPr>
          <p:nvPr/>
        </p:nvSpPr>
        <p:spPr>
          <a:xfrm>
            <a:off x="1423864" y="1527439"/>
            <a:ext cx="8712581" cy="435133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tabLst>
                <a:tab pos="1719263" algn="l"/>
                <a:tab pos="2111375" algn="l"/>
              </a:tabLst>
            </a:pPr>
            <a:r>
              <a:rPr lang="en-US" sz="2800" dirty="0">
                <a:solidFill>
                  <a:schemeClr val="bg1"/>
                </a:solidFill>
              </a:rPr>
              <a:t>Youth:	  Try On Your Future, Lead Others, Fun</a:t>
            </a:r>
          </a:p>
          <a:p>
            <a:pPr algn="l"/>
            <a:r>
              <a:rPr lang="en-US" sz="2800" dirty="0">
                <a:solidFill>
                  <a:schemeClr val="bg1"/>
                </a:solidFill>
              </a:rPr>
              <a:t>Parents: 		 Career For My Child</a:t>
            </a:r>
          </a:p>
          <a:p>
            <a:pPr algn="l"/>
            <a:r>
              <a:rPr lang="en-US" sz="2800" dirty="0">
                <a:solidFill>
                  <a:schemeClr val="bg1"/>
                </a:solidFill>
              </a:rPr>
              <a:t>Sponsors:      Build New Employee Pipeline/Give Back</a:t>
            </a:r>
          </a:p>
          <a:p>
            <a:pPr algn="l"/>
            <a:r>
              <a:rPr lang="en-US" sz="2800" dirty="0">
                <a:solidFill>
                  <a:schemeClr val="bg1"/>
                </a:solidFill>
              </a:rPr>
              <a:t>Schools:	  	 Career &amp; Technical Education (CTE)</a:t>
            </a:r>
          </a:p>
          <a:p>
            <a:pPr algn="l"/>
            <a:r>
              <a:rPr lang="en-US" sz="2800" dirty="0">
                <a:solidFill>
                  <a:schemeClr val="bg1"/>
                </a:solidFill>
              </a:rPr>
              <a:t>Partners:		 Workforce Development</a:t>
            </a:r>
          </a:p>
          <a:p>
            <a:pPr algn="l"/>
            <a:r>
              <a:rPr lang="en-US" sz="2800" dirty="0">
                <a:solidFill>
                  <a:schemeClr val="bg1"/>
                </a:solidFill>
              </a:rPr>
              <a:t>Councils:        New Membership, Volunteers and Funds </a:t>
            </a:r>
          </a:p>
          <a:p>
            <a:pPr algn="l"/>
            <a:r>
              <a:rPr lang="en-US" sz="2800" dirty="0">
                <a:solidFill>
                  <a:schemeClr val="bg1"/>
                </a:solidFill>
              </a:rPr>
              <a:t>Community:  Help for Underserved Diverse Neighborhoods</a:t>
            </a:r>
          </a:p>
          <a:p>
            <a:pPr lvl="3" algn="l"/>
            <a:endParaRPr lang="en-US" dirty="0"/>
          </a:p>
        </p:txBody>
      </p:sp>
    </p:spTree>
    <p:extLst>
      <p:ext uri="{BB962C8B-B14F-4D97-AF65-F5344CB8AC3E}">
        <p14:creationId xmlns:p14="http://schemas.microsoft.com/office/powerpoint/2010/main" val="391499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861774"/>
          </a:xfrm>
          <a:prstGeom prst="rect">
            <a:avLst/>
          </a:prstGeom>
          <a:noFill/>
        </p:spPr>
        <p:txBody>
          <a:bodyPr wrap="square" rtlCol="0">
            <a:spAutoFit/>
          </a:bodyPr>
          <a:lstStyle/>
          <a:p>
            <a:r>
              <a:rPr lang="en-US" sz="2800" b="1" dirty="0">
                <a:solidFill>
                  <a:schemeClr val="bg1"/>
                </a:solidFill>
              </a:rPr>
              <a:t>Exploring: Consistent with B.S.A. Mission/Vision</a:t>
            </a:r>
            <a:br>
              <a:rPr lang="en-US" sz="2800" b="1" dirty="0">
                <a:solidFill>
                  <a:schemeClr val="bg1"/>
                </a:solidFill>
              </a:rPr>
            </a:br>
            <a:endParaRPr lang="en-US" sz="2200" dirty="0">
              <a:solidFill>
                <a:schemeClr val="accent5"/>
              </a:solidFill>
              <a:ea typeface="+mj-ea"/>
              <a:cs typeface="+mj-cs"/>
            </a:endParaRPr>
          </a:p>
        </p:txBody>
      </p:sp>
      <p:sp>
        <p:nvSpPr>
          <p:cNvPr id="3" name="Rectangle 2">
            <a:extLst>
              <a:ext uri="{FF2B5EF4-FFF2-40B4-BE49-F238E27FC236}">
                <a16:creationId xmlns:a16="http://schemas.microsoft.com/office/drawing/2014/main" id="{F4AEB316-12E6-1C80-682D-1FDFE8606DCE}"/>
              </a:ext>
            </a:extLst>
          </p:cNvPr>
          <p:cNvSpPr/>
          <p:nvPr/>
        </p:nvSpPr>
        <p:spPr>
          <a:xfrm>
            <a:off x="1826732" y="1538284"/>
            <a:ext cx="3746126" cy="2369880"/>
          </a:xfrm>
          <a:prstGeom prst="rect">
            <a:avLst/>
          </a:prstGeom>
        </p:spPr>
        <p:txBody>
          <a:bodyPr wrap="square">
            <a:spAutoFit/>
          </a:bodyPr>
          <a:lstStyle/>
          <a:p>
            <a:r>
              <a:rPr lang="en-US" sz="2000" b="1" dirty="0">
                <a:solidFill>
                  <a:schemeClr val="bg1"/>
                </a:solidFill>
                <a:latin typeface="+mj-lt"/>
              </a:rPr>
              <a:t>Mission Statement</a:t>
            </a:r>
          </a:p>
          <a:p>
            <a:endParaRPr lang="en-US" sz="800" dirty="0">
              <a:solidFill>
                <a:schemeClr val="bg1"/>
              </a:solidFill>
              <a:latin typeface="+mj-lt"/>
            </a:endParaRPr>
          </a:p>
          <a:p>
            <a:r>
              <a:rPr lang="en-US" sz="2000" dirty="0">
                <a:solidFill>
                  <a:schemeClr val="bg1"/>
                </a:solidFill>
                <a:latin typeface="+mj-lt"/>
              </a:rPr>
              <a:t>The mission of the Boy Scouts of America is to prepare young people to make </a:t>
            </a:r>
            <a:r>
              <a:rPr lang="en-US" sz="2000" b="1" dirty="0">
                <a:solidFill>
                  <a:schemeClr val="bg1"/>
                </a:solidFill>
                <a:latin typeface="+mj-lt"/>
              </a:rPr>
              <a:t>ethical and moral choices over their lifetimes </a:t>
            </a:r>
            <a:r>
              <a:rPr lang="en-US" sz="2000" dirty="0">
                <a:solidFill>
                  <a:schemeClr val="bg1"/>
                </a:solidFill>
                <a:latin typeface="+mj-lt"/>
              </a:rPr>
              <a:t>by instilling in them the values of the Scout Oath and Law.</a:t>
            </a:r>
          </a:p>
        </p:txBody>
      </p:sp>
      <p:sp>
        <p:nvSpPr>
          <p:cNvPr id="4" name="Rectangle 3">
            <a:extLst>
              <a:ext uri="{FF2B5EF4-FFF2-40B4-BE49-F238E27FC236}">
                <a16:creationId xmlns:a16="http://schemas.microsoft.com/office/drawing/2014/main" id="{38B63573-E615-166A-44B4-C3E9BCC9212D}"/>
              </a:ext>
            </a:extLst>
          </p:cNvPr>
          <p:cNvSpPr/>
          <p:nvPr/>
        </p:nvSpPr>
        <p:spPr>
          <a:xfrm>
            <a:off x="6019412" y="1538284"/>
            <a:ext cx="3779338" cy="2369880"/>
          </a:xfrm>
          <a:prstGeom prst="rect">
            <a:avLst/>
          </a:prstGeom>
        </p:spPr>
        <p:txBody>
          <a:bodyPr wrap="square">
            <a:spAutoFit/>
          </a:bodyPr>
          <a:lstStyle/>
          <a:p>
            <a:r>
              <a:rPr lang="en-US" sz="2000" b="1" dirty="0">
                <a:solidFill>
                  <a:schemeClr val="bg1"/>
                </a:solidFill>
                <a:latin typeface="+mj-lt"/>
              </a:rPr>
              <a:t>Vision Statement</a:t>
            </a:r>
          </a:p>
          <a:p>
            <a:endParaRPr lang="en-US" sz="800" b="1" dirty="0">
              <a:solidFill>
                <a:schemeClr val="bg1"/>
              </a:solidFill>
              <a:latin typeface="+mj-lt"/>
            </a:endParaRPr>
          </a:p>
          <a:p>
            <a:r>
              <a:rPr lang="en-US" sz="2000" dirty="0">
                <a:solidFill>
                  <a:schemeClr val="bg1"/>
                </a:solidFill>
                <a:latin typeface="+mj-lt"/>
              </a:rPr>
              <a:t>The Boy Scouts of America will prepare every eligible youth in America to become a </a:t>
            </a:r>
            <a:r>
              <a:rPr lang="en-US" sz="2000" b="1" dirty="0">
                <a:solidFill>
                  <a:schemeClr val="bg1"/>
                </a:solidFill>
                <a:latin typeface="+mj-lt"/>
              </a:rPr>
              <a:t>responsible, participating citizen and leader </a:t>
            </a:r>
            <a:r>
              <a:rPr lang="en-US" sz="2000" dirty="0">
                <a:solidFill>
                  <a:schemeClr val="bg1"/>
                </a:solidFill>
                <a:latin typeface="+mj-lt"/>
              </a:rPr>
              <a:t>who is guided by the Scout Oath and Law.</a:t>
            </a:r>
          </a:p>
        </p:txBody>
      </p:sp>
      <p:sp>
        <p:nvSpPr>
          <p:cNvPr id="8" name="TextBox 7">
            <a:extLst>
              <a:ext uri="{FF2B5EF4-FFF2-40B4-BE49-F238E27FC236}">
                <a16:creationId xmlns:a16="http://schemas.microsoft.com/office/drawing/2014/main" id="{9DB6564E-FC8E-3C00-AE7B-77646CDF54CC}"/>
              </a:ext>
            </a:extLst>
          </p:cNvPr>
          <p:cNvSpPr txBox="1"/>
          <p:nvPr/>
        </p:nvSpPr>
        <p:spPr>
          <a:xfrm>
            <a:off x="2117672" y="4199037"/>
            <a:ext cx="7382435" cy="1692771"/>
          </a:xfrm>
          <a:prstGeom prst="rect">
            <a:avLst/>
          </a:prstGeom>
          <a:solidFill>
            <a:schemeClr val="accent6">
              <a:lumMod val="75000"/>
            </a:schemeClr>
          </a:solidFill>
        </p:spPr>
        <p:txBody>
          <a:bodyPr wrap="square" rtlCol="0">
            <a:spAutoFit/>
          </a:bodyPr>
          <a:lstStyle/>
          <a:p>
            <a:pPr algn="ctr"/>
            <a:r>
              <a:rPr lang="en-US" sz="2600" dirty="0">
                <a:solidFill>
                  <a:schemeClr val="bg1"/>
                </a:solidFill>
              </a:rPr>
              <a:t>Exploring’s Mission:</a:t>
            </a:r>
            <a:r>
              <a:rPr lang="en-US" sz="2600" dirty="0">
                <a:solidFill>
                  <a:schemeClr val="bg1"/>
                </a:solidFill>
                <a:latin typeface="Calibri"/>
              </a:rPr>
              <a:t> Deliver character-building</a:t>
            </a:r>
          </a:p>
          <a:p>
            <a:pPr algn="ctr"/>
            <a:r>
              <a:rPr lang="en-US" sz="2600" dirty="0">
                <a:solidFill>
                  <a:schemeClr val="bg1"/>
                </a:solidFill>
                <a:latin typeface="Calibri"/>
              </a:rPr>
              <a:t>experiences and mentorship</a:t>
            </a:r>
          </a:p>
          <a:p>
            <a:pPr algn="ctr"/>
            <a:r>
              <a:rPr lang="en-US" sz="2600" dirty="0">
                <a:solidFill>
                  <a:schemeClr val="bg1"/>
                </a:solidFill>
                <a:latin typeface="Calibri"/>
              </a:rPr>
              <a:t>that allow youth to achieve their full potential</a:t>
            </a:r>
          </a:p>
          <a:p>
            <a:pPr algn="ctr"/>
            <a:r>
              <a:rPr lang="en-US" sz="2600" dirty="0">
                <a:solidFill>
                  <a:schemeClr val="bg1"/>
                </a:solidFill>
                <a:latin typeface="Calibri"/>
              </a:rPr>
              <a:t>in both life and work.</a:t>
            </a:r>
          </a:p>
        </p:txBody>
      </p:sp>
    </p:spTree>
    <p:extLst>
      <p:ext uri="{BB962C8B-B14F-4D97-AF65-F5344CB8AC3E}">
        <p14:creationId xmlns:p14="http://schemas.microsoft.com/office/powerpoint/2010/main" val="215845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1000274"/>
          </a:xfrm>
          <a:prstGeom prst="rect">
            <a:avLst/>
          </a:prstGeom>
          <a:noFill/>
        </p:spPr>
        <p:txBody>
          <a:bodyPr wrap="square" rtlCol="0">
            <a:spAutoFit/>
          </a:bodyPr>
          <a:lstStyle/>
          <a:p>
            <a:r>
              <a:rPr lang="en-US" sz="3200" b="1" dirty="0">
                <a:solidFill>
                  <a:schemeClr val="bg1"/>
                </a:solidFill>
              </a:rPr>
              <a:t>NYPD Police Commissioner on Exploring</a:t>
            </a:r>
            <a:br>
              <a:rPr lang="en-US" sz="2800" b="1" dirty="0">
                <a:solidFill>
                  <a:schemeClr val="bg1"/>
                </a:solidFill>
              </a:rPr>
            </a:br>
            <a:r>
              <a:rPr lang="en-US" sz="2700" b="1" dirty="0">
                <a:solidFill>
                  <a:schemeClr val="accent5"/>
                </a:solidFill>
                <a:latin typeface="+mj-lt"/>
                <a:ea typeface="+mj-ea"/>
                <a:cs typeface="+mj-cs"/>
              </a:rPr>
              <a:t>Hundreds of New York City Cops Started in Exploring</a:t>
            </a:r>
          </a:p>
        </p:txBody>
      </p:sp>
      <p:pic>
        <p:nvPicPr>
          <p:cNvPr id="2" name="Picture 1" descr="A person in a suit and tie&#10;&#10;Description automatically generated">
            <a:extLst>
              <a:ext uri="{FF2B5EF4-FFF2-40B4-BE49-F238E27FC236}">
                <a16:creationId xmlns:a16="http://schemas.microsoft.com/office/drawing/2014/main" id="{545B70EE-3F5F-9C35-BAA0-18F96FC0E333}"/>
              </a:ext>
            </a:extLst>
          </p:cNvPr>
          <p:cNvPicPr>
            <a:picLocks noChangeAspect="1"/>
          </p:cNvPicPr>
          <p:nvPr/>
        </p:nvPicPr>
        <p:blipFill>
          <a:blip r:embed="rId4"/>
          <a:stretch>
            <a:fillRect/>
          </a:stretch>
        </p:blipFill>
        <p:spPr>
          <a:xfrm>
            <a:off x="1839125" y="1714360"/>
            <a:ext cx="2794000" cy="3492500"/>
          </a:xfrm>
          <a:prstGeom prst="rect">
            <a:avLst/>
          </a:prstGeom>
        </p:spPr>
      </p:pic>
      <p:sp>
        <p:nvSpPr>
          <p:cNvPr id="9" name="Content Placeholder 2">
            <a:extLst>
              <a:ext uri="{FF2B5EF4-FFF2-40B4-BE49-F238E27FC236}">
                <a16:creationId xmlns:a16="http://schemas.microsoft.com/office/drawing/2014/main" id="{165B8001-9FB3-9BEF-F05E-915BADE1ACFB}"/>
              </a:ext>
            </a:extLst>
          </p:cNvPr>
          <p:cNvSpPr txBox="1">
            <a:spLocks/>
          </p:cNvSpPr>
          <p:nvPr/>
        </p:nvSpPr>
        <p:spPr>
          <a:xfrm>
            <a:off x="5253535" y="1792289"/>
            <a:ext cx="4953552" cy="4249739"/>
          </a:xfrm>
          <a:prstGeom prst="rect">
            <a:avLst/>
          </a:prstGeom>
        </p:spPr>
        <p:txBody>
          <a:bodyPr vert="horz" lIns="91440" tIns="45720" rIns="91440" bIns="45720" rtlCol="0">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l"/>
            <a:r>
              <a:rPr lang="en-US"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“Now it would be nice if some of these Explorers go on to become New York City cops or join another agency, but that’s not really the point, is it? The important thing is that these young people become better citizens and leaders in their communities.”</a:t>
            </a:r>
            <a:endParaRPr lang="en-US" sz="900" dirty="0">
              <a:solidFill>
                <a:schemeClr val="bg1"/>
              </a:solidFill>
            </a:endParaRPr>
          </a:p>
          <a:p>
            <a:pPr algn="l"/>
            <a:r>
              <a:rPr lang="en-US" dirty="0">
                <a:solidFill>
                  <a:schemeClr val="bg1"/>
                </a:solidFill>
              </a:rPr>
              <a:t>			James O’Neill</a:t>
            </a:r>
          </a:p>
        </p:txBody>
      </p:sp>
    </p:spTree>
    <p:extLst>
      <p:ext uri="{BB962C8B-B14F-4D97-AF65-F5344CB8AC3E}">
        <p14:creationId xmlns:p14="http://schemas.microsoft.com/office/powerpoint/2010/main" val="2403179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63290-8F44-80C5-F2E7-AD1D5DD1A305}"/>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AAD9B417-6A22-6E8C-A37F-9D83FC076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13" y="19050"/>
            <a:ext cx="12192000" cy="6883121"/>
          </a:xfrm>
          <a:prstGeom prst="rect">
            <a:avLst/>
          </a:prstGeom>
        </p:spPr>
      </p:pic>
      <p:sp>
        <p:nvSpPr>
          <p:cNvPr id="4" name="Slide Number Placeholder 3">
            <a:extLst>
              <a:ext uri="{FF2B5EF4-FFF2-40B4-BE49-F238E27FC236}">
                <a16:creationId xmlns:a16="http://schemas.microsoft.com/office/drawing/2014/main" id="{9DC21A47-BD0C-10D4-C170-98E3CFA658D3}"/>
              </a:ext>
            </a:extLst>
          </p:cNvPr>
          <p:cNvSpPr>
            <a:spLocks noGrp="1"/>
          </p:cNvSpPr>
          <p:nvPr>
            <p:ph type="sldNum" sz="quarter" idx="12"/>
          </p:nvPr>
        </p:nvSpPr>
        <p:spPr>
          <a:xfrm>
            <a:off x="8008844" y="6320492"/>
            <a:ext cx="2057400" cy="365125"/>
          </a:xfrm>
        </p:spPr>
        <p:txBody>
          <a:bodyPr/>
          <a:lstStyle/>
          <a:p>
            <a:fld id="{36AB2CC1-CBE5-4E63-B591-EF9FD1419072}" type="slidenum">
              <a:rPr lang="en-US" smtClean="0"/>
              <a:t>15</a:t>
            </a:fld>
            <a:endParaRPr lang="en-US" dirty="0"/>
          </a:p>
        </p:txBody>
      </p:sp>
      <p:sp>
        <p:nvSpPr>
          <p:cNvPr id="2" name="Footer Placeholder 1">
            <a:extLst>
              <a:ext uri="{FF2B5EF4-FFF2-40B4-BE49-F238E27FC236}">
                <a16:creationId xmlns:a16="http://schemas.microsoft.com/office/drawing/2014/main" id="{61FEEB7F-30F2-58F6-0D99-EA3B45D5BD46}"/>
              </a:ext>
            </a:extLst>
          </p:cNvPr>
          <p:cNvSpPr>
            <a:spLocks noGrp="1"/>
          </p:cNvSpPr>
          <p:nvPr>
            <p:ph type="ftr" sz="quarter" idx="11"/>
          </p:nvPr>
        </p:nvSpPr>
        <p:spPr>
          <a:xfrm>
            <a:off x="2823168" y="6049810"/>
            <a:ext cx="3086100" cy="365125"/>
          </a:xfrm>
        </p:spPr>
        <p:txBody>
          <a:bodyPr/>
          <a:lstStyle/>
          <a:p>
            <a:r>
              <a:rPr lang="en-US" dirty="0">
                <a:solidFill>
                  <a:schemeClr val="bg1"/>
                </a:solidFill>
              </a:rPr>
              <a:t>2018 - Full Year</a:t>
            </a:r>
          </a:p>
        </p:txBody>
      </p:sp>
      <p:grpSp>
        <p:nvGrpSpPr>
          <p:cNvPr id="3" name="Group 2">
            <a:extLst>
              <a:ext uri="{FF2B5EF4-FFF2-40B4-BE49-F238E27FC236}">
                <a16:creationId xmlns:a16="http://schemas.microsoft.com/office/drawing/2014/main" id="{B0C6B530-EC6C-C5BC-32A1-C20D577F0A93}"/>
              </a:ext>
            </a:extLst>
          </p:cNvPr>
          <p:cNvGrpSpPr/>
          <p:nvPr/>
        </p:nvGrpSpPr>
        <p:grpSpPr>
          <a:xfrm>
            <a:off x="4664944" y="1649142"/>
            <a:ext cx="5070787" cy="4268011"/>
            <a:chOff x="3300038" y="1587147"/>
            <a:chExt cx="5070787" cy="4268011"/>
          </a:xfrm>
        </p:grpSpPr>
        <p:sp>
          <p:nvSpPr>
            <p:cNvPr id="32" name="Rectangle 31">
              <a:extLst>
                <a:ext uri="{FF2B5EF4-FFF2-40B4-BE49-F238E27FC236}">
                  <a16:creationId xmlns:a16="http://schemas.microsoft.com/office/drawing/2014/main" id="{B7BE873E-6BF1-54C7-71E5-24AF1DDB5A95}"/>
                </a:ext>
              </a:extLst>
            </p:cNvPr>
            <p:cNvSpPr/>
            <p:nvPr/>
          </p:nvSpPr>
          <p:spPr>
            <a:xfrm>
              <a:off x="3300038" y="1587149"/>
              <a:ext cx="2460829" cy="4268009"/>
            </a:xfrm>
            <a:prstGeom prst="rect">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5E1915F5-FB92-A203-E218-372BD7E37FE1}"/>
                </a:ext>
              </a:extLst>
            </p:cNvPr>
            <p:cNvSpPr/>
            <p:nvPr/>
          </p:nvSpPr>
          <p:spPr>
            <a:xfrm>
              <a:off x="5760867" y="1587147"/>
              <a:ext cx="1224728" cy="4268009"/>
            </a:xfrm>
            <a:prstGeom prst="rect">
              <a:avLst/>
            </a:prstGeom>
            <a:solidFill>
              <a:srgbClr val="FFF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C2EB580-8B54-F752-0A05-BFC5989CA6C7}"/>
                </a:ext>
              </a:extLst>
            </p:cNvPr>
            <p:cNvSpPr/>
            <p:nvPr/>
          </p:nvSpPr>
          <p:spPr>
            <a:xfrm>
              <a:off x="6952332" y="1587147"/>
              <a:ext cx="1418493" cy="4268009"/>
            </a:xfrm>
            <a:prstGeom prst="rect">
              <a:avLst/>
            </a:prstGeom>
            <a:solidFill>
              <a:srgbClr val="E5F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30" name="Chart 29">
            <a:extLst>
              <a:ext uri="{FF2B5EF4-FFF2-40B4-BE49-F238E27FC236}">
                <a16:creationId xmlns:a16="http://schemas.microsoft.com/office/drawing/2014/main" id="{9ECFE526-8D83-5E64-0702-00F9DAFEF636}"/>
              </a:ext>
            </a:extLst>
          </p:cNvPr>
          <p:cNvGraphicFramePr>
            <a:graphicFrameLocks/>
          </p:cNvGraphicFramePr>
          <p:nvPr>
            <p:extLst>
              <p:ext uri="{D42A27DB-BD31-4B8C-83A1-F6EECF244321}">
                <p14:modId xmlns:p14="http://schemas.microsoft.com/office/powerpoint/2010/main" val="3918716861"/>
              </p:ext>
            </p:extLst>
          </p:nvPr>
        </p:nvGraphicFramePr>
        <p:xfrm>
          <a:off x="2082489" y="1667679"/>
          <a:ext cx="7734301" cy="4271965"/>
        </p:xfrm>
        <a:graphic>
          <a:graphicData uri="http://schemas.openxmlformats.org/drawingml/2006/chart">
            <c:chart xmlns:c="http://schemas.openxmlformats.org/drawingml/2006/chart" xmlns:r="http://schemas.openxmlformats.org/officeDocument/2006/relationships" r:id="rId4"/>
          </a:graphicData>
        </a:graphic>
      </p:graphicFrame>
      <p:sp>
        <p:nvSpPr>
          <p:cNvPr id="5" name="Arrow: Right 4">
            <a:extLst>
              <a:ext uri="{FF2B5EF4-FFF2-40B4-BE49-F238E27FC236}">
                <a16:creationId xmlns:a16="http://schemas.microsoft.com/office/drawing/2014/main" id="{1615CD99-B67F-0AA7-15BE-335D19A039F4}"/>
              </a:ext>
            </a:extLst>
          </p:cNvPr>
          <p:cNvSpPr/>
          <p:nvPr/>
        </p:nvSpPr>
        <p:spPr>
          <a:xfrm>
            <a:off x="2364260" y="1645185"/>
            <a:ext cx="1109219" cy="30911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82C318C9-2BAD-A7B9-B5EA-818E7B0D80D5}"/>
              </a:ext>
            </a:extLst>
          </p:cNvPr>
          <p:cNvSpPr/>
          <p:nvPr/>
        </p:nvSpPr>
        <p:spPr>
          <a:xfrm>
            <a:off x="2364260" y="2353639"/>
            <a:ext cx="999731" cy="30911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AC3D37C-12BA-8958-70E9-A94F2F2292B8}"/>
              </a:ext>
            </a:extLst>
          </p:cNvPr>
          <p:cNvSpPr/>
          <p:nvPr/>
        </p:nvSpPr>
        <p:spPr>
          <a:xfrm>
            <a:off x="8445717" y="1617178"/>
            <a:ext cx="580767" cy="365125"/>
          </a:xfrm>
          <a:prstGeom prst="rect">
            <a:avLst/>
          </a:prstGeom>
          <a:noFill/>
          <a:ln w="28575">
            <a:solidFill>
              <a:srgbClr val="DC1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01242BE-7E29-30FE-2178-52A4F78FE674}"/>
              </a:ext>
            </a:extLst>
          </p:cNvPr>
          <p:cNvSpPr/>
          <p:nvPr/>
        </p:nvSpPr>
        <p:spPr>
          <a:xfrm>
            <a:off x="8350501" y="2297625"/>
            <a:ext cx="580767" cy="365125"/>
          </a:xfrm>
          <a:prstGeom prst="rect">
            <a:avLst/>
          </a:prstGeom>
          <a:noFill/>
          <a:ln w="28575">
            <a:solidFill>
              <a:srgbClr val="DC1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AC5B4539-3299-5A50-8E44-D7E46F8E3F98}"/>
              </a:ext>
            </a:extLst>
          </p:cNvPr>
          <p:cNvPicPr>
            <a:picLocks noChangeAspect="1"/>
          </p:cNvPicPr>
          <p:nvPr/>
        </p:nvPicPr>
        <p:blipFill>
          <a:blip r:embed="rId5"/>
          <a:stretch>
            <a:fillRect/>
          </a:stretch>
        </p:blipFill>
        <p:spPr>
          <a:xfrm>
            <a:off x="10594441" y="6022533"/>
            <a:ext cx="1499746" cy="542591"/>
          </a:xfrm>
          <a:prstGeom prst="rect">
            <a:avLst/>
          </a:prstGeom>
        </p:spPr>
      </p:pic>
      <p:sp>
        <p:nvSpPr>
          <p:cNvPr id="10" name="TextBox 9">
            <a:extLst>
              <a:ext uri="{FF2B5EF4-FFF2-40B4-BE49-F238E27FC236}">
                <a16:creationId xmlns:a16="http://schemas.microsoft.com/office/drawing/2014/main" id="{811E0F27-FBC2-483E-70CD-471A99D65CCE}"/>
              </a:ext>
            </a:extLst>
          </p:cNvPr>
          <p:cNvSpPr txBox="1"/>
          <p:nvPr/>
        </p:nvSpPr>
        <p:spPr>
          <a:xfrm>
            <a:off x="1727356" y="500824"/>
            <a:ext cx="8363824" cy="1015663"/>
          </a:xfrm>
          <a:prstGeom prst="rect">
            <a:avLst/>
          </a:prstGeom>
          <a:noFill/>
        </p:spPr>
        <p:txBody>
          <a:bodyPr wrap="square" rtlCol="0">
            <a:spAutoFit/>
          </a:bodyPr>
          <a:lstStyle/>
          <a:p>
            <a:r>
              <a:rPr lang="en-US" sz="3200" b="1" dirty="0">
                <a:solidFill>
                  <a:schemeClr val="bg1"/>
                </a:solidFill>
              </a:rPr>
              <a:t>How Is The Exploring Experience? </a:t>
            </a:r>
            <a:br>
              <a:rPr lang="en-US" sz="2800" b="1" dirty="0">
                <a:solidFill>
                  <a:schemeClr val="bg1"/>
                </a:solidFill>
              </a:rPr>
            </a:br>
            <a:r>
              <a:rPr lang="en-US" sz="2800" b="1" dirty="0">
                <a:solidFill>
                  <a:schemeClr val="accent5"/>
                </a:solidFill>
              </a:rPr>
              <a:t>Highest Net Promoter Score</a:t>
            </a:r>
            <a:endParaRPr lang="en-US" sz="2700" b="1" dirty="0">
              <a:solidFill>
                <a:schemeClr val="accent5"/>
              </a:solidFill>
              <a:latin typeface="+mj-lt"/>
              <a:ea typeface="+mj-ea"/>
              <a:cs typeface="+mj-cs"/>
            </a:endParaRPr>
          </a:p>
        </p:txBody>
      </p:sp>
      <p:sp>
        <p:nvSpPr>
          <p:cNvPr id="12" name="Rectangle 11">
            <a:extLst>
              <a:ext uri="{FF2B5EF4-FFF2-40B4-BE49-F238E27FC236}">
                <a16:creationId xmlns:a16="http://schemas.microsoft.com/office/drawing/2014/main" id="{5B8467EA-9DB5-86C4-FF50-23A51E469D5E}"/>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68765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1077218"/>
          </a:xfrm>
          <a:prstGeom prst="rect">
            <a:avLst/>
          </a:prstGeom>
          <a:noFill/>
        </p:spPr>
        <p:txBody>
          <a:bodyPr wrap="square" rtlCol="0">
            <a:spAutoFit/>
          </a:bodyPr>
          <a:lstStyle/>
          <a:p>
            <a:r>
              <a:rPr lang="en-US" sz="3200" b="1" dirty="0">
                <a:solidFill>
                  <a:schemeClr val="bg1"/>
                </a:solidFill>
              </a:rPr>
              <a:t>Exploring is very different from Our Traditional B.S.A. Young Adult Programs</a:t>
            </a:r>
            <a:endParaRPr lang="en-US" sz="2700" b="1" dirty="0">
              <a:solidFill>
                <a:schemeClr val="bg1"/>
              </a:solidFill>
              <a:latin typeface="+mj-lt"/>
              <a:ea typeface="+mj-ea"/>
              <a:cs typeface="+mj-cs"/>
            </a:endParaRPr>
          </a:p>
        </p:txBody>
      </p:sp>
      <p:graphicFrame>
        <p:nvGraphicFramePr>
          <p:cNvPr id="3" name="Content Placeholder 4">
            <a:extLst>
              <a:ext uri="{FF2B5EF4-FFF2-40B4-BE49-F238E27FC236}">
                <a16:creationId xmlns:a16="http://schemas.microsoft.com/office/drawing/2014/main" id="{C2672598-F382-F1A6-EEE8-6A0D93E2C0F6}"/>
              </a:ext>
            </a:extLst>
          </p:cNvPr>
          <p:cNvGraphicFramePr>
            <a:graphicFrameLocks/>
          </p:cNvGraphicFramePr>
          <p:nvPr>
            <p:extLst>
              <p:ext uri="{D42A27DB-BD31-4B8C-83A1-F6EECF244321}">
                <p14:modId xmlns:p14="http://schemas.microsoft.com/office/powerpoint/2010/main" val="1260173725"/>
              </p:ext>
            </p:extLst>
          </p:nvPr>
        </p:nvGraphicFramePr>
        <p:xfrm>
          <a:off x="2071173" y="1650247"/>
          <a:ext cx="7464108" cy="4184596"/>
        </p:xfrm>
        <a:graphic>
          <a:graphicData uri="http://schemas.openxmlformats.org/drawingml/2006/table">
            <a:tbl>
              <a:tblPr firstRow="1" bandRow="1">
                <a:tableStyleId>{5C22544A-7EE6-4342-B048-85BDC9FD1C3A}</a:tableStyleId>
              </a:tblPr>
              <a:tblGrid>
                <a:gridCol w="2206308">
                  <a:extLst>
                    <a:ext uri="{9D8B030D-6E8A-4147-A177-3AD203B41FA5}">
                      <a16:colId xmlns:a16="http://schemas.microsoft.com/office/drawing/2014/main" val="1213594396"/>
                    </a:ext>
                  </a:extLst>
                </a:gridCol>
                <a:gridCol w="2628900">
                  <a:extLst>
                    <a:ext uri="{9D8B030D-6E8A-4147-A177-3AD203B41FA5}">
                      <a16:colId xmlns:a16="http://schemas.microsoft.com/office/drawing/2014/main" val="853835230"/>
                    </a:ext>
                  </a:extLst>
                </a:gridCol>
                <a:gridCol w="2628900">
                  <a:extLst>
                    <a:ext uri="{9D8B030D-6E8A-4147-A177-3AD203B41FA5}">
                      <a16:colId xmlns:a16="http://schemas.microsoft.com/office/drawing/2014/main" val="3689178915"/>
                    </a:ext>
                  </a:extLst>
                </a:gridCol>
              </a:tblGrid>
              <a:tr h="602278">
                <a:tc>
                  <a:txBody>
                    <a:bodyPr/>
                    <a:lstStyle/>
                    <a:p>
                      <a:endParaRPr lang="en-US" sz="2000" dirty="0"/>
                    </a:p>
                  </a:txBody>
                  <a:tcPr>
                    <a:noFill/>
                  </a:tcPr>
                </a:tc>
                <a:tc>
                  <a:txBody>
                    <a:bodyPr/>
                    <a:lstStyle/>
                    <a:p>
                      <a:pPr algn="ctr"/>
                      <a:r>
                        <a:rPr lang="en-US" sz="2000" dirty="0"/>
                        <a:t>Venturing and</a:t>
                      </a:r>
                    </a:p>
                    <a:p>
                      <a:pPr algn="ctr"/>
                      <a:r>
                        <a:rPr lang="en-US" sz="2000" dirty="0"/>
                        <a:t>Sea Scouts</a:t>
                      </a:r>
                    </a:p>
                  </a:txBody>
                  <a:tcPr anchor="ctr">
                    <a:solidFill>
                      <a:schemeClr val="accent6">
                        <a:lumMod val="75000"/>
                      </a:schemeClr>
                    </a:solidFill>
                  </a:tcPr>
                </a:tc>
                <a:tc>
                  <a:txBody>
                    <a:bodyPr/>
                    <a:lstStyle/>
                    <a:p>
                      <a:pPr algn="ctr"/>
                      <a:r>
                        <a:rPr lang="en-US" sz="2000" dirty="0"/>
                        <a:t>Exploring</a:t>
                      </a:r>
                    </a:p>
                  </a:txBody>
                  <a:tcPr anchor="ctr">
                    <a:solidFill>
                      <a:schemeClr val="accent2"/>
                    </a:solidFill>
                  </a:tcPr>
                </a:tc>
                <a:extLst>
                  <a:ext uri="{0D108BD9-81ED-4DB2-BD59-A6C34878D82A}">
                    <a16:rowId xmlns:a16="http://schemas.microsoft.com/office/drawing/2014/main" val="3285685086"/>
                  </a:ext>
                </a:extLst>
              </a:tr>
              <a:tr h="393192">
                <a:tc>
                  <a:txBody>
                    <a:bodyPr/>
                    <a:lstStyle/>
                    <a:p>
                      <a:r>
                        <a:rPr lang="en-US" sz="2000" dirty="0"/>
                        <a:t>Mission</a:t>
                      </a:r>
                    </a:p>
                  </a:txBody>
                  <a:tcPr/>
                </a:tc>
                <a:tc gridSpan="2">
                  <a:txBody>
                    <a:bodyPr/>
                    <a:lstStyle/>
                    <a:p>
                      <a:pPr algn="ctr"/>
                      <a:r>
                        <a:rPr lang="en-US" sz="2000" b="1" dirty="0"/>
                        <a:t>Leadership and Character Development</a:t>
                      </a:r>
                    </a:p>
                  </a:txBody>
                  <a:tcPr anchor="ctr"/>
                </a:tc>
                <a:tc hMerge="1">
                  <a:txBody>
                    <a:bodyPr/>
                    <a:lstStyle/>
                    <a:p>
                      <a:endParaRPr lang="en-US" dirty="0"/>
                    </a:p>
                  </a:txBody>
                  <a:tcPr/>
                </a:tc>
                <a:extLst>
                  <a:ext uri="{0D108BD9-81ED-4DB2-BD59-A6C34878D82A}">
                    <a16:rowId xmlns:a16="http://schemas.microsoft.com/office/drawing/2014/main" val="2811349287"/>
                  </a:ext>
                </a:extLst>
              </a:tr>
              <a:tr h="405076">
                <a:tc>
                  <a:txBody>
                    <a:bodyPr/>
                    <a:lstStyle/>
                    <a:p>
                      <a:r>
                        <a:rPr lang="en-US" sz="2000" dirty="0"/>
                        <a:t>Target Age</a:t>
                      </a:r>
                    </a:p>
                  </a:txBody>
                  <a:tcPr/>
                </a:tc>
                <a:tc gridSpan="2">
                  <a:txBody>
                    <a:bodyPr/>
                    <a:lstStyle/>
                    <a:p>
                      <a:pPr algn="ctr"/>
                      <a:r>
                        <a:rPr lang="en-US" sz="2000" b="1" dirty="0"/>
                        <a:t>14-20</a:t>
                      </a:r>
                    </a:p>
                  </a:txBody>
                  <a:tcPr anchor="ctr"/>
                </a:tc>
                <a:tc hMerge="1">
                  <a:txBody>
                    <a:bodyPr/>
                    <a:lstStyle/>
                    <a:p>
                      <a:endParaRPr lang="en-US" dirty="0"/>
                    </a:p>
                  </a:txBody>
                  <a:tcPr/>
                </a:tc>
                <a:extLst>
                  <a:ext uri="{0D108BD9-81ED-4DB2-BD59-A6C34878D82A}">
                    <a16:rowId xmlns:a16="http://schemas.microsoft.com/office/drawing/2014/main" val="1539770571"/>
                  </a:ext>
                </a:extLst>
              </a:tr>
              <a:tr h="393192">
                <a:tc>
                  <a:txBody>
                    <a:bodyPr/>
                    <a:lstStyle/>
                    <a:p>
                      <a:r>
                        <a:rPr lang="en-US" sz="2000" dirty="0"/>
                        <a:t>Recruiting Hook</a:t>
                      </a:r>
                    </a:p>
                  </a:txBody>
                  <a:tcPr/>
                </a:tc>
                <a:tc>
                  <a:txBody>
                    <a:bodyPr/>
                    <a:lstStyle/>
                    <a:p>
                      <a:pPr algn="ctr"/>
                      <a:r>
                        <a:rPr lang="en-US" sz="2000" dirty="0"/>
                        <a:t>Outdoors</a:t>
                      </a:r>
                    </a:p>
                  </a:txBody>
                  <a:tcPr/>
                </a:tc>
                <a:tc>
                  <a:txBody>
                    <a:bodyPr/>
                    <a:lstStyle/>
                    <a:p>
                      <a:pPr algn="ctr"/>
                      <a:r>
                        <a:rPr lang="en-US" sz="2000" dirty="0"/>
                        <a:t>Careers</a:t>
                      </a:r>
                    </a:p>
                  </a:txBody>
                  <a:tcPr/>
                </a:tc>
                <a:extLst>
                  <a:ext uri="{0D108BD9-81ED-4DB2-BD59-A6C34878D82A}">
                    <a16:rowId xmlns:a16="http://schemas.microsoft.com/office/drawing/2014/main" val="3771132768"/>
                  </a:ext>
                </a:extLst>
              </a:tr>
              <a:tr h="393192">
                <a:tc>
                  <a:txBody>
                    <a:bodyPr/>
                    <a:lstStyle/>
                    <a:p>
                      <a:r>
                        <a:rPr lang="en-US" sz="2000" dirty="0"/>
                        <a:t>Chartered Partners and Sponsors</a:t>
                      </a:r>
                    </a:p>
                  </a:txBody>
                  <a:tcPr anchor="ctr"/>
                </a:tc>
                <a:tc>
                  <a:txBody>
                    <a:bodyPr/>
                    <a:lstStyle/>
                    <a:p>
                      <a:pPr algn="ctr"/>
                      <a:r>
                        <a:rPr lang="en-US" sz="2000" dirty="0"/>
                        <a:t>Religious and</a:t>
                      </a:r>
                    </a:p>
                    <a:p>
                      <a:pPr algn="ctr"/>
                      <a:r>
                        <a:rPr lang="en-US" sz="2000" dirty="0"/>
                        <a:t>Civic Organizations</a:t>
                      </a:r>
                    </a:p>
                  </a:txBody>
                  <a:tcPr/>
                </a:tc>
                <a:tc>
                  <a:txBody>
                    <a:bodyPr/>
                    <a:lstStyle/>
                    <a:p>
                      <a:pPr algn="ctr"/>
                      <a:r>
                        <a:rPr lang="en-US" sz="2000" dirty="0"/>
                        <a:t>Businesses and</a:t>
                      </a:r>
                    </a:p>
                    <a:p>
                      <a:pPr algn="ctr"/>
                      <a:r>
                        <a:rPr lang="en-US" sz="2000" dirty="0"/>
                        <a:t>Public Agencies</a:t>
                      </a:r>
                    </a:p>
                  </a:txBody>
                  <a:tcPr/>
                </a:tc>
                <a:extLst>
                  <a:ext uri="{0D108BD9-81ED-4DB2-BD59-A6C34878D82A}">
                    <a16:rowId xmlns:a16="http://schemas.microsoft.com/office/drawing/2014/main" val="92989599"/>
                  </a:ext>
                </a:extLst>
              </a:tr>
              <a:tr h="393192">
                <a:tc>
                  <a:txBody>
                    <a:bodyPr/>
                    <a:lstStyle/>
                    <a:p>
                      <a:r>
                        <a:rPr lang="en-US" sz="2000" dirty="0"/>
                        <a:t>Advancement</a:t>
                      </a:r>
                    </a:p>
                  </a:txBody>
                  <a:tcPr/>
                </a:tc>
                <a:tc>
                  <a:txBody>
                    <a:bodyPr/>
                    <a:lstStyle/>
                    <a:p>
                      <a:pPr algn="ctr"/>
                      <a:r>
                        <a:rPr lang="en-US" sz="2000" dirty="0"/>
                        <a:t>Yes</a:t>
                      </a:r>
                    </a:p>
                  </a:txBody>
                  <a:tcPr/>
                </a:tc>
                <a:tc>
                  <a:txBody>
                    <a:bodyPr/>
                    <a:lstStyle/>
                    <a:p>
                      <a:pPr algn="ctr"/>
                      <a:r>
                        <a:rPr lang="en-US" sz="2000" dirty="0"/>
                        <a:t>Certificate Program</a:t>
                      </a:r>
                    </a:p>
                  </a:txBody>
                  <a:tcPr/>
                </a:tc>
                <a:extLst>
                  <a:ext uri="{0D108BD9-81ED-4DB2-BD59-A6C34878D82A}">
                    <a16:rowId xmlns:a16="http://schemas.microsoft.com/office/drawing/2014/main" val="1177326093"/>
                  </a:ext>
                </a:extLst>
              </a:tr>
              <a:tr h="393192">
                <a:tc>
                  <a:txBody>
                    <a:bodyPr/>
                    <a:lstStyle/>
                    <a:p>
                      <a:r>
                        <a:rPr lang="en-US" sz="2000" dirty="0"/>
                        <a:t>Scout-Like Uniform</a:t>
                      </a:r>
                    </a:p>
                  </a:txBody>
                  <a:tcPr/>
                </a:tc>
                <a:tc>
                  <a:txBody>
                    <a:bodyPr/>
                    <a:lstStyle/>
                    <a:p>
                      <a:pPr algn="ctr"/>
                      <a:r>
                        <a:rPr lang="en-US" sz="2000" dirty="0"/>
                        <a:t>Yes</a:t>
                      </a:r>
                    </a:p>
                  </a:txBody>
                  <a:tcPr/>
                </a:tc>
                <a:tc>
                  <a:txBody>
                    <a:bodyPr/>
                    <a:lstStyle/>
                    <a:p>
                      <a:pPr algn="ctr"/>
                      <a:r>
                        <a:rPr lang="en-US" sz="2000" dirty="0"/>
                        <a:t>Post Identity Attire</a:t>
                      </a:r>
                    </a:p>
                  </a:txBody>
                  <a:tcPr/>
                </a:tc>
                <a:extLst>
                  <a:ext uri="{0D108BD9-81ED-4DB2-BD59-A6C34878D82A}">
                    <a16:rowId xmlns:a16="http://schemas.microsoft.com/office/drawing/2014/main" val="3503617763"/>
                  </a:ext>
                </a:extLst>
              </a:tr>
              <a:tr h="393192">
                <a:tc>
                  <a:txBody>
                    <a:bodyPr/>
                    <a:lstStyle/>
                    <a:p>
                      <a:r>
                        <a:rPr lang="en-US" sz="2000" dirty="0"/>
                        <a:t>Scout Oath &amp; Law</a:t>
                      </a:r>
                    </a:p>
                  </a:txBody>
                  <a:tcPr/>
                </a:tc>
                <a:tc>
                  <a:txBody>
                    <a:bodyPr/>
                    <a:lstStyle/>
                    <a:p>
                      <a:pPr algn="ctr"/>
                      <a:r>
                        <a:rPr lang="en-US" sz="2000" dirty="0"/>
                        <a:t>Yes</a:t>
                      </a:r>
                    </a:p>
                  </a:txBody>
                  <a:tcPr/>
                </a:tc>
                <a:tc>
                  <a:txBody>
                    <a:bodyPr/>
                    <a:lstStyle/>
                    <a:p>
                      <a:pPr algn="ctr"/>
                      <a:r>
                        <a:rPr lang="en-US" sz="2000" dirty="0"/>
                        <a:t>No</a:t>
                      </a:r>
                    </a:p>
                  </a:txBody>
                  <a:tcPr/>
                </a:tc>
                <a:extLst>
                  <a:ext uri="{0D108BD9-81ED-4DB2-BD59-A6C34878D82A}">
                    <a16:rowId xmlns:a16="http://schemas.microsoft.com/office/drawing/2014/main" val="1891831806"/>
                  </a:ext>
                </a:extLst>
              </a:tr>
              <a:tr h="393192">
                <a:tc>
                  <a:txBody>
                    <a:bodyPr/>
                    <a:lstStyle/>
                    <a:p>
                      <a:r>
                        <a:rPr lang="en-US" sz="2000" dirty="0"/>
                        <a:t>Order of the Arrow</a:t>
                      </a:r>
                    </a:p>
                  </a:txBody>
                  <a:tcPr/>
                </a:tc>
                <a:tc>
                  <a:txBody>
                    <a:bodyPr/>
                    <a:lstStyle/>
                    <a:p>
                      <a:pPr algn="ctr"/>
                      <a:r>
                        <a:rPr lang="en-US" sz="2000" dirty="0"/>
                        <a:t>Yes</a:t>
                      </a:r>
                    </a:p>
                  </a:txBody>
                  <a:tcPr/>
                </a:tc>
                <a:tc>
                  <a:txBody>
                    <a:bodyPr/>
                    <a:lstStyle/>
                    <a:p>
                      <a:pPr algn="ctr"/>
                      <a:r>
                        <a:rPr lang="en-US" sz="2000" dirty="0"/>
                        <a:t>No</a:t>
                      </a:r>
                    </a:p>
                  </a:txBody>
                  <a:tcPr/>
                </a:tc>
                <a:extLst>
                  <a:ext uri="{0D108BD9-81ED-4DB2-BD59-A6C34878D82A}">
                    <a16:rowId xmlns:a16="http://schemas.microsoft.com/office/drawing/2014/main" val="2494659111"/>
                  </a:ext>
                </a:extLst>
              </a:tr>
            </a:tbl>
          </a:graphicData>
        </a:graphic>
      </p:graphicFrame>
    </p:spTree>
    <p:extLst>
      <p:ext uri="{BB962C8B-B14F-4D97-AF65-F5344CB8AC3E}">
        <p14:creationId xmlns:p14="http://schemas.microsoft.com/office/powerpoint/2010/main" val="2648633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923330"/>
          </a:xfrm>
          <a:prstGeom prst="rect">
            <a:avLst/>
          </a:prstGeom>
          <a:noFill/>
        </p:spPr>
        <p:txBody>
          <a:bodyPr wrap="square" rtlCol="0">
            <a:spAutoFit/>
          </a:bodyPr>
          <a:lstStyle/>
          <a:p>
            <a:r>
              <a:rPr lang="en-US" sz="3200" b="1" dirty="0">
                <a:solidFill>
                  <a:schemeClr val="bg1"/>
                </a:solidFill>
              </a:rPr>
              <a:t>Issues With Exploring</a:t>
            </a:r>
            <a:br>
              <a:rPr lang="en-US" sz="3200" b="1" dirty="0">
                <a:solidFill>
                  <a:schemeClr val="bg1"/>
                </a:solidFill>
              </a:rPr>
            </a:br>
            <a:r>
              <a:rPr lang="en-US" sz="2200" dirty="0">
                <a:solidFill>
                  <a:schemeClr val="accent5"/>
                </a:solidFill>
                <a:latin typeface="+mj-lt"/>
                <a:ea typeface="+mj-ea"/>
                <a:cs typeface="+mj-cs"/>
              </a:rPr>
              <a:t>Based on Conversations Around the Country</a:t>
            </a:r>
          </a:p>
        </p:txBody>
      </p:sp>
      <p:sp>
        <p:nvSpPr>
          <p:cNvPr id="16" name="TextBox 15">
            <a:extLst>
              <a:ext uri="{FF2B5EF4-FFF2-40B4-BE49-F238E27FC236}">
                <a16:creationId xmlns:a16="http://schemas.microsoft.com/office/drawing/2014/main" id="{2E3688FD-3337-A57B-D772-34204EFEA1FB}"/>
              </a:ext>
            </a:extLst>
          </p:cNvPr>
          <p:cNvSpPr txBox="1"/>
          <p:nvPr/>
        </p:nvSpPr>
        <p:spPr>
          <a:xfrm>
            <a:off x="1581014" y="1905506"/>
            <a:ext cx="8428776" cy="4401205"/>
          </a:xfrm>
          <a:prstGeom prst="rect">
            <a:avLst/>
          </a:prstGeom>
          <a:noFill/>
        </p:spPr>
        <p:txBody>
          <a:bodyPr wrap="square">
            <a:spAutoFit/>
          </a:bodyPr>
          <a:lstStyle/>
          <a:p>
            <a:pPr marL="457200" indent="-457200">
              <a:buFont typeface="Arial" panose="020B0604020202020204" pitchFamily="34" charset="0"/>
              <a:buChar char="•"/>
            </a:pPr>
            <a:r>
              <a:rPr lang="en-US" sz="2800" dirty="0">
                <a:solidFill>
                  <a:schemeClr val="bg1"/>
                </a:solidFill>
                <a:latin typeface="+mj-lt"/>
              </a:rPr>
              <a:t>Not Everyone is Promoting Exploring</a:t>
            </a:r>
          </a:p>
          <a:p>
            <a:pPr marL="457200" indent="-457200">
              <a:buFont typeface="Arial" panose="020B0604020202020204" pitchFamily="34" charset="0"/>
              <a:buChar char="•"/>
            </a:pPr>
            <a:r>
              <a:rPr lang="en-US" sz="2800" dirty="0">
                <a:solidFill>
                  <a:schemeClr val="bg1"/>
                </a:solidFill>
                <a:latin typeface="+mj-lt"/>
              </a:rPr>
              <a:t>It Looks and Feels Different Than Traditional Programs</a:t>
            </a:r>
          </a:p>
          <a:p>
            <a:pPr marL="457200" indent="-457200">
              <a:buFont typeface="Arial" panose="020B0604020202020204" pitchFamily="34" charset="0"/>
              <a:buChar char="•"/>
            </a:pPr>
            <a:r>
              <a:rPr lang="en-US" sz="2800" dirty="0">
                <a:solidFill>
                  <a:schemeClr val="bg1"/>
                </a:solidFill>
                <a:latin typeface="+mj-lt"/>
              </a:rPr>
              <a:t>Not Part of our Mission</a:t>
            </a:r>
          </a:p>
          <a:p>
            <a:pPr marL="457200" indent="-457200">
              <a:buFont typeface="Arial" panose="020B0604020202020204" pitchFamily="34" charset="0"/>
              <a:buChar char="•"/>
            </a:pPr>
            <a:r>
              <a:rPr lang="en-US" sz="2800" dirty="0">
                <a:solidFill>
                  <a:schemeClr val="bg1"/>
                </a:solidFill>
                <a:latin typeface="+mj-lt"/>
              </a:rPr>
              <a:t>There Are No Manuals (But A Program Library)</a:t>
            </a:r>
          </a:p>
          <a:p>
            <a:pPr marL="457200" indent="-457200">
              <a:buFont typeface="Arial" panose="020B0604020202020204" pitchFamily="34" charset="0"/>
              <a:buChar char="•"/>
            </a:pPr>
            <a:r>
              <a:rPr lang="en-US" sz="2800" dirty="0">
                <a:solidFill>
                  <a:schemeClr val="bg1"/>
                </a:solidFill>
                <a:latin typeface="+mj-lt"/>
              </a:rPr>
              <a:t>Our Professionals Have No Experience</a:t>
            </a:r>
          </a:p>
          <a:p>
            <a:pPr marL="457200" indent="-457200">
              <a:buFont typeface="Arial" panose="020B0604020202020204" pitchFamily="34" charset="0"/>
              <a:buChar char="•"/>
            </a:pPr>
            <a:r>
              <a:rPr lang="en-US" sz="2800" dirty="0">
                <a:solidFill>
                  <a:schemeClr val="bg1"/>
                </a:solidFill>
                <a:latin typeface="+mj-lt"/>
              </a:rPr>
              <a:t>We Have Higher Priorities (Family Membership/Survival)</a:t>
            </a:r>
          </a:p>
          <a:p>
            <a:pPr marL="457200" indent="-457200">
              <a:buFont typeface="Arial" panose="020B0604020202020204" pitchFamily="34" charset="0"/>
              <a:buChar char="•"/>
            </a:pPr>
            <a:r>
              <a:rPr lang="en-US" sz="2800" dirty="0">
                <a:solidFill>
                  <a:schemeClr val="bg1"/>
                </a:solidFill>
                <a:latin typeface="+mj-lt"/>
              </a:rPr>
              <a:t>Exploring Doesn’t Fit Our Revenue Model</a:t>
            </a:r>
          </a:p>
          <a:p>
            <a:pPr marL="914400" lvl="1" indent="-457200">
              <a:buFont typeface="Arial" panose="020B0604020202020204" pitchFamily="34" charset="0"/>
              <a:buChar char="•"/>
            </a:pPr>
            <a:r>
              <a:rPr lang="en-US" sz="2800" dirty="0">
                <a:solidFill>
                  <a:schemeClr val="bg1"/>
                </a:solidFill>
                <a:latin typeface="+mj-lt"/>
              </a:rPr>
              <a:t>Don’t Use Camps/Sell Popcorn/Do FOS/Buy Uniforms</a:t>
            </a: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4660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923330"/>
          </a:xfrm>
          <a:prstGeom prst="rect">
            <a:avLst/>
          </a:prstGeom>
          <a:noFill/>
        </p:spPr>
        <p:txBody>
          <a:bodyPr wrap="square" rtlCol="0">
            <a:spAutoFit/>
          </a:bodyPr>
          <a:lstStyle/>
          <a:p>
            <a:r>
              <a:rPr lang="en-US" sz="3200" b="1" dirty="0">
                <a:solidFill>
                  <a:schemeClr val="bg1"/>
                </a:solidFill>
              </a:rPr>
              <a:t>Exploring: Additive to Traditional Programs</a:t>
            </a:r>
            <a:br>
              <a:rPr lang="en-US" sz="3200" b="1" dirty="0">
                <a:solidFill>
                  <a:schemeClr val="bg1"/>
                </a:solidFill>
              </a:rPr>
            </a:br>
            <a:r>
              <a:rPr lang="en-US" sz="2200" b="1" dirty="0">
                <a:solidFill>
                  <a:schemeClr val="accent5"/>
                </a:solidFill>
              </a:rPr>
              <a:t>Benefits to Local Councils</a:t>
            </a:r>
            <a:endParaRPr lang="en-US" sz="2200" dirty="0">
              <a:solidFill>
                <a:schemeClr val="accent5"/>
              </a:solidFill>
              <a:latin typeface="+mj-lt"/>
              <a:ea typeface="+mj-ea"/>
              <a:cs typeface="+mj-cs"/>
            </a:endParaRPr>
          </a:p>
        </p:txBody>
      </p:sp>
      <p:sp>
        <p:nvSpPr>
          <p:cNvPr id="16" name="TextBox 15">
            <a:extLst>
              <a:ext uri="{FF2B5EF4-FFF2-40B4-BE49-F238E27FC236}">
                <a16:creationId xmlns:a16="http://schemas.microsoft.com/office/drawing/2014/main" id="{2E3688FD-3337-A57B-D772-34204EFEA1FB}"/>
              </a:ext>
            </a:extLst>
          </p:cNvPr>
          <p:cNvSpPr txBox="1"/>
          <p:nvPr/>
        </p:nvSpPr>
        <p:spPr>
          <a:xfrm>
            <a:off x="1581014" y="1758768"/>
            <a:ext cx="8428776" cy="4524315"/>
          </a:xfrm>
          <a:prstGeom prst="rect">
            <a:avLst/>
          </a:prstGeom>
          <a:noFill/>
        </p:spPr>
        <p:txBody>
          <a:bodyPr wrap="square">
            <a:spAutoFit/>
          </a:bodyPr>
          <a:lstStyle/>
          <a:p>
            <a:pPr marL="514350" indent="-514350">
              <a:buFont typeface="+mj-lt"/>
              <a:buAutoNum type="arabicPeriod"/>
            </a:pPr>
            <a:r>
              <a:rPr lang="en-US" sz="2800" dirty="0">
                <a:solidFill>
                  <a:schemeClr val="bg1"/>
                </a:solidFill>
                <a:latin typeface="+mj-lt"/>
              </a:rPr>
              <a:t>New Sources of Membership Growth</a:t>
            </a:r>
          </a:p>
          <a:p>
            <a:pPr marL="971550" lvl="1" indent="-514350">
              <a:buFont typeface="Arial" panose="020B0604020202020204" pitchFamily="34" charset="0"/>
              <a:buChar char="•"/>
            </a:pPr>
            <a:r>
              <a:rPr lang="en-US" sz="2400" dirty="0">
                <a:solidFill>
                  <a:schemeClr val="bg1"/>
                </a:solidFill>
                <a:latin typeface="+mj-lt"/>
              </a:rPr>
              <a:t>New entry point in addition to Cubs</a:t>
            </a:r>
          </a:p>
          <a:p>
            <a:pPr marL="514350" indent="-514350">
              <a:buFont typeface="+mj-lt"/>
              <a:buAutoNum type="arabicPeriod"/>
            </a:pPr>
            <a:r>
              <a:rPr lang="en-US" sz="2800" dirty="0">
                <a:solidFill>
                  <a:schemeClr val="bg1"/>
                </a:solidFill>
                <a:latin typeface="+mj-lt"/>
              </a:rPr>
              <a:t>New Source of Senior Volunteer Recruitment</a:t>
            </a:r>
          </a:p>
          <a:p>
            <a:pPr marL="971550" lvl="1" indent="-514350">
              <a:buFont typeface="Arial" panose="020B0604020202020204" pitchFamily="34" charset="0"/>
              <a:buChar char="•"/>
            </a:pPr>
            <a:r>
              <a:rPr lang="en-US" sz="2400" dirty="0">
                <a:solidFill>
                  <a:schemeClr val="bg1"/>
                </a:solidFill>
                <a:latin typeface="+mj-lt"/>
              </a:rPr>
              <a:t>Business and civic leaders with no Scouting history</a:t>
            </a:r>
          </a:p>
          <a:p>
            <a:pPr marL="971550" lvl="1" indent="-514350">
              <a:buFont typeface="Arial" panose="020B0604020202020204" pitchFamily="34" charset="0"/>
              <a:buChar char="•"/>
            </a:pPr>
            <a:r>
              <a:rPr lang="en-US" sz="2400" dirty="0">
                <a:solidFill>
                  <a:schemeClr val="bg1"/>
                </a:solidFill>
                <a:latin typeface="+mj-lt"/>
              </a:rPr>
              <a:t>Candidates specifically interested in high school age youth</a:t>
            </a:r>
          </a:p>
          <a:p>
            <a:pPr marL="514350" indent="-514350">
              <a:buFont typeface="+mj-lt"/>
              <a:buAutoNum type="arabicPeriod"/>
            </a:pPr>
            <a:r>
              <a:rPr lang="en-US" sz="2800" dirty="0">
                <a:solidFill>
                  <a:schemeClr val="bg1"/>
                </a:solidFill>
                <a:latin typeface="+mj-lt"/>
              </a:rPr>
              <a:t>New Sources of Foundation and Corporate Giving</a:t>
            </a:r>
          </a:p>
          <a:p>
            <a:pPr marL="971550" lvl="1" indent="-514350">
              <a:buFont typeface="Arial" panose="020B0604020202020204" pitchFamily="34" charset="0"/>
              <a:buChar char="•"/>
            </a:pPr>
            <a:r>
              <a:rPr lang="en-US" sz="2400" dirty="0">
                <a:solidFill>
                  <a:schemeClr val="bg1"/>
                </a:solidFill>
                <a:latin typeface="+mj-lt"/>
              </a:rPr>
              <a:t>Workforce readiness a hot topic for foundations</a:t>
            </a:r>
          </a:p>
          <a:p>
            <a:pPr marL="971550" lvl="1" indent="-514350">
              <a:buFont typeface="Arial" panose="020B0604020202020204" pitchFamily="34" charset="0"/>
              <a:buChar char="•"/>
            </a:pPr>
            <a:r>
              <a:rPr lang="en-US" sz="2400" dirty="0">
                <a:solidFill>
                  <a:schemeClr val="bg1"/>
                </a:solidFill>
                <a:latin typeface="+mj-lt"/>
              </a:rPr>
              <a:t>Funders looking for “return on investment”</a:t>
            </a:r>
          </a:p>
          <a:p>
            <a:pPr marL="514350" indent="-514350">
              <a:buFont typeface="+mj-lt"/>
              <a:buAutoNum type="arabicPeriod"/>
            </a:pPr>
            <a:r>
              <a:rPr lang="en-US" sz="2800" dirty="0">
                <a:solidFill>
                  <a:schemeClr val="bg1"/>
                </a:solidFill>
                <a:latin typeface="+mj-lt"/>
              </a:rPr>
              <a:t>School Access and Cooperation</a:t>
            </a:r>
          </a:p>
          <a:p>
            <a:pPr marL="514350" indent="-514350">
              <a:buFont typeface="+mj-lt"/>
              <a:buAutoNum type="arabicPeriod"/>
            </a:pPr>
            <a:r>
              <a:rPr lang="en-US" sz="2800" dirty="0">
                <a:solidFill>
                  <a:schemeClr val="bg1"/>
                </a:solidFill>
                <a:latin typeface="+mj-lt"/>
              </a:rPr>
              <a:t>Outreach to Economically Challenged and Underserved Diverse Communities</a:t>
            </a:r>
          </a:p>
        </p:txBody>
      </p:sp>
    </p:spTree>
    <p:extLst>
      <p:ext uri="{BB962C8B-B14F-4D97-AF65-F5344CB8AC3E}">
        <p14:creationId xmlns:p14="http://schemas.microsoft.com/office/powerpoint/2010/main" val="3839273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25C7A-305F-2700-FB1B-2DD478202104}"/>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AF4E5986-2DB0-E203-6099-49E089CE4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61"/>
            <a:ext cx="12192000" cy="6883121"/>
          </a:xfrm>
          <a:prstGeom prst="rect">
            <a:avLst/>
          </a:prstGeom>
        </p:spPr>
      </p:pic>
      <p:sp>
        <p:nvSpPr>
          <p:cNvPr id="25" name="Rectangle 24">
            <a:extLst>
              <a:ext uri="{FF2B5EF4-FFF2-40B4-BE49-F238E27FC236}">
                <a16:creationId xmlns:a16="http://schemas.microsoft.com/office/drawing/2014/main" id="{0BE038EA-D79F-A4F6-B2AD-76CE10D13A9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48FB25C4-AAAF-DF74-DED2-C391EF751A86}"/>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2" name="TextBox 1">
            <a:extLst>
              <a:ext uri="{FF2B5EF4-FFF2-40B4-BE49-F238E27FC236}">
                <a16:creationId xmlns:a16="http://schemas.microsoft.com/office/drawing/2014/main" id="{40567952-16AD-F10B-BE8B-04BEF3B68D15}"/>
              </a:ext>
            </a:extLst>
          </p:cNvPr>
          <p:cNvSpPr txBox="1"/>
          <p:nvPr/>
        </p:nvSpPr>
        <p:spPr>
          <a:xfrm>
            <a:off x="2213280" y="3602464"/>
            <a:ext cx="7390709" cy="707886"/>
          </a:xfrm>
          <a:prstGeom prst="rect">
            <a:avLst/>
          </a:prstGeom>
          <a:noFill/>
        </p:spPr>
        <p:txBody>
          <a:bodyPr wrap="square" rtlCol="0">
            <a:spAutoFit/>
          </a:bodyPr>
          <a:lstStyle/>
          <a:p>
            <a:r>
              <a:rPr lang="en-US" sz="4000" dirty="0">
                <a:solidFill>
                  <a:schemeClr val="bg1"/>
                </a:solidFill>
              </a:rPr>
              <a:t>22 Consecutive Months of Growth</a:t>
            </a:r>
          </a:p>
        </p:txBody>
      </p:sp>
      <p:sp>
        <p:nvSpPr>
          <p:cNvPr id="6" name="TextBox 5">
            <a:extLst>
              <a:ext uri="{FF2B5EF4-FFF2-40B4-BE49-F238E27FC236}">
                <a16:creationId xmlns:a16="http://schemas.microsoft.com/office/drawing/2014/main" id="{8A4FDF65-1F60-5C19-F45B-317F0E518B10}"/>
              </a:ext>
            </a:extLst>
          </p:cNvPr>
          <p:cNvSpPr txBox="1"/>
          <p:nvPr/>
        </p:nvSpPr>
        <p:spPr>
          <a:xfrm>
            <a:off x="3350256" y="2245318"/>
            <a:ext cx="464052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C00000"/>
                </a:solidFill>
                <a:latin typeface="Calibri"/>
              </a:rPr>
              <a:t>CONGRATULATIONS</a:t>
            </a:r>
            <a:endParaRPr kumimoji="0" lang="en-US" sz="4000" b="1" i="0" u="none" strike="noStrike" kern="1200" cap="none" spc="0" normalizeH="0" baseline="0" noProof="0" dirty="0">
              <a:ln>
                <a:noFill/>
              </a:ln>
              <a:solidFill>
                <a:srgbClr val="C00000"/>
              </a:solidFill>
              <a:effectLst/>
              <a:uLnTx/>
              <a:uFillTx/>
              <a:latin typeface="Calibri"/>
              <a:ea typeface="+mn-ea"/>
              <a:cs typeface="+mn-cs"/>
            </a:endParaRPr>
          </a:p>
        </p:txBody>
      </p:sp>
      <p:sp>
        <p:nvSpPr>
          <p:cNvPr id="9" name="TextBox 8">
            <a:extLst>
              <a:ext uri="{FF2B5EF4-FFF2-40B4-BE49-F238E27FC236}">
                <a16:creationId xmlns:a16="http://schemas.microsoft.com/office/drawing/2014/main" id="{048F104A-1A3F-5D52-93E6-E2A581CB1614}"/>
              </a:ext>
            </a:extLst>
          </p:cNvPr>
          <p:cNvSpPr txBox="1"/>
          <p:nvPr/>
        </p:nvSpPr>
        <p:spPr>
          <a:xfrm>
            <a:off x="3238435" y="4154387"/>
            <a:ext cx="4903634" cy="646331"/>
          </a:xfrm>
          <a:prstGeom prst="rect">
            <a:avLst/>
          </a:prstGeom>
          <a:noFill/>
        </p:spPr>
        <p:txBody>
          <a:bodyPr wrap="square">
            <a:spAutoFit/>
          </a:bodyPr>
          <a:lstStyle/>
          <a:p>
            <a:r>
              <a:rPr lang="en-US" sz="3600" dirty="0">
                <a:solidFill>
                  <a:schemeClr val="bg1"/>
                </a:solidFill>
              </a:rPr>
              <a:t>In Membership and Units</a:t>
            </a:r>
          </a:p>
        </p:txBody>
      </p:sp>
      <p:pic>
        <p:nvPicPr>
          <p:cNvPr id="10" name="Picture 9" descr="exploring logo-01.png">
            <a:extLst>
              <a:ext uri="{FF2B5EF4-FFF2-40B4-BE49-F238E27FC236}">
                <a16:creationId xmlns:a16="http://schemas.microsoft.com/office/drawing/2014/main" id="{D08801F8-A3E6-4DD3-5230-8E702D17C3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85254" y="28459"/>
            <a:ext cx="3631397" cy="2897760"/>
          </a:xfrm>
          <a:prstGeom prst="rect">
            <a:avLst/>
          </a:prstGeom>
        </p:spPr>
      </p:pic>
      <p:sp>
        <p:nvSpPr>
          <p:cNvPr id="11" name="TextBox 10">
            <a:extLst>
              <a:ext uri="{FF2B5EF4-FFF2-40B4-BE49-F238E27FC236}">
                <a16:creationId xmlns:a16="http://schemas.microsoft.com/office/drawing/2014/main" id="{8DA55431-DFC4-B9E4-1527-ECF3070274EF}"/>
              </a:ext>
            </a:extLst>
          </p:cNvPr>
          <p:cNvSpPr txBox="1"/>
          <p:nvPr/>
        </p:nvSpPr>
        <p:spPr>
          <a:xfrm>
            <a:off x="3238435" y="5193682"/>
            <a:ext cx="4723785" cy="646331"/>
          </a:xfrm>
          <a:prstGeom prst="rect">
            <a:avLst/>
          </a:prstGeom>
          <a:noFill/>
        </p:spPr>
        <p:txBody>
          <a:bodyPr wrap="square" rtlCol="0">
            <a:spAutoFit/>
          </a:bodyPr>
          <a:lstStyle/>
          <a:p>
            <a:pPr algn="ctr"/>
            <a:r>
              <a:rPr lang="en-US" dirty="0">
                <a:solidFill>
                  <a:schemeClr val="bg1"/>
                </a:solidFill>
              </a:rPr>
              <a:t>*Growth Streak Began In April </a:t>
            </a:r>
            <a:r>
              <a:rPr lang="en-US">
                <a:solidFill>
                  <a:schemeClr val="bg1"/>
                </a:solidFill>
              </a:rPr>
              <a:t>2022 </a:t>
            </a:r>
          </a:p>
          <a:p>
            <a:pPr algn="ctr"/>
            <a:r>
              <a:rPr lang="en-US">
                <a:solidFill>
                  <a:schemeClr val="bg1"/>
                </a:solidFill>
              </a:rPr>
              <a:t>through January </a:t>
            </a:r>
            <a:r>
              <a:rPr lang="en-US" dirty="0">
                <a:solidFill>
                  <a:schemeClr val="bg1"/>
                </a:solidFill>
              </a:rPr>
              <a:t>2024</a:t>
            </a:r>
          </a:p>
        </p:txBody>
      </p:sp>
      <p:sp>
        <p:nvSpPr>
          <p:cNvPr id="12" name="TextBox 11">
            <a:extLst>
              <a:ext uri="{FF2B5EF4-FFF2-40B4-BE49-F238E27FC236}">
                <a16:creationId xmlns:a16="http://schemas.microsoft.com/office/drawing/2014/main" id="{96FF2DD1-E2D4-8C97-6053-4EFC2FC92404}"/>
              </a:ext>
            </a:extLst>
          </p:cNvPr>
          <p:cNvSpPr txBox="1"/>
          <p:nvPr/>
        </p:nvSpPr>
        <p:spPr>
          <a:xfrm>
            <a:off x="2477882" y="2806392"/>
            <a:ext cx="6385274" cy="523220"/>
          </a:xfrm>
          <a:prstGeom prst="rect">
            <a:avLst/>
          </a:prstGeom>
          <a:noFill/>
        </p:spPr>
        <p:txBody>
          <a:bodyPr wrap="none" rtlCol="0">
            <a:spAutoFit/>
          </a:bodyPr>
          <a:lstStyle/>
          <a:p>
            <a:r>
              <a:rPr lang="en-US" sz="2800" dirty="0">
                <a:solidFill>
                  <a:schemeClr val="bg1"/>
                </a:solidFill>
              </a:rPr>
              <a:t>New National Membership Growth Record</a:t>
            </a:r>
          </a:p>
        </p:txBody>
      </p:sp>
    </p:spTree>
    <p:extLst>
      <p:ext uri="{BB962C8B-B14F-4D97-AF65-F5344CB8AC3E}">
        <p14:creationId xmlns:p14="http://schemas.microsoft.com/office/powerpoint/2010/main" val="2004563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41758" y="137048"/>
            <a:ext cx="5064058" cy="6555853"/>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51900" y="0"/>
            <a:ext cx="12192000" cy="6858000"/>
          </a:xfrm>
          <a:prstGeom prst="rect">
            <a:avLst/>
          </a:prstGeom>
          <a:solidFill>
            <a:srgbClr val="231950"/>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31950"/>
                </a:solidFill>
                <a:effectLst/>
                <a:uLnTx/>
                <a:uFillTx/>
                <a:latin typeface="Calibri"/>
                <a:ea typeface="+mn-ea"/>
                <a:cs typeface="+mn-cs"/>
              </a:rPr>
              <a:t>Bruin1967@aol.com</a:t>
            </a:r>
          </a:p>
        </p:txBody>
      </p:sp>
      <p:sp>
        <p:nvSpPr>
          <p:cNvPr id="7" name="Rectangle 6">
            <a:extLst>
              <a:ext uri="{FF2B5EF4-FFF2-40B4-BE49-F238E27FC236}">
                <a16:creationId xmlns:a16="http://schemas.microsoft.com/office/drawing/2014/main" id="{392B370D-ED78-459B-A634-71A292C6CBB7}"/>
              </a:ext>
            </a:extLst>
          </p:cNvPr>
          <p:cNvSpPr/>
          <p:nvPr/>
        </p:nvSpPr>
        <p:spPr>
          <a:xfrm>
            <a:off x="-643102" y="4602459"/>
            <a:ext cx="5232470" cy="2246769"/>
          </a:xfrm>
          <a:prstGeom prst="rect">
            <a:avLst/>
          </a:prstGeom>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Craig Martin</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000" b="1" i="1" dirty="0">
                <a:solidFill>
                  <a:prstClr val="white"/>
                </a:solidFill>
                <a:latin typeface="Arial" panose="020B0604020202020204" pitchFamily="34" charset="0"/>
                <a:cs typeface="Arial" panose="020B0604020202020204" pitchFamily="34" charset="0"/>
              </a:rPr>
              <a:t>National Exploring </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000" b="1" i="1" dirty="0">
                <a:solidFill>
                  <a:prstClr val="white"/>
                </a:solidFill>
                <a:latin typeface="Arial" panose="020B0604020202020204" pitchFamily="34" charset="0"/>
                <a:cs typeface="Arial" panose="020B0604020202020204" pitchFamily="34" charset="0"/>
              </a:rPr>
              <a:t>Program Chair</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algn="ctr" defTabSz="457200">
              <a:spcBef>
                <a:spcPct val="0"/>
              </a:spcBef>
              <a:defRPr/>
            </a:pPr>
            <a:r>
              <a:rPr kumimoji="0" lang="en-US" sz="2000" b="1" i="0" u="sng"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Bruin1967@aol.com</a:t>
            </a:r>
            <a:r>
              <a:rPr kumimoji="0" lang="en-US" sz="20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5" name="Picture 14" descr="exploring_wht_transparent-01.png">
            <a:extLst>
              <a:ext uri="{FF2B5EF4-FFF2-40B4-BE49-F238E27FC236}">
                <a16:creationId xmlns:a16="http://schemas.microsoft.com/office/drawing/2014/main" id="{DCBF6824-842B-4AD9-908B-8380BD7CA7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8668" y="44744"/>
            <a:ext cx="4698463" cy="1708530"/>
          </a:xfrm>
          <a:prstGeom prst="rect">
            <a:avLst/>
          </a:prstGeom>
        </p:spPr>
      </p:pic>
      <p:pic>
        <p:nvPicPr>
          <p:cNvPr id="10" name="Picture 2">
            <a:extLst>
              <a:ext uri="{FF2B5EF4-FFF2-40B4-BE49-F238E27FC236}">
                <a16:creationId xmlns:a16="http://schemas.microsoft.com/office/drawing/2014/main" id="{A26DB2EC-4972-4087-86A9-FB6EC50A7C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722" y="932101"/>
            <a:ext cx="2735546" cy="34194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40455FB-A780-ADDB-2B4C-F3435E92544A}"/>
              </a:ext>
            </a:extLst>
          </p:cNvPr>
          <p:cNvSpPr txBox="1"/>
          <p:nvPr/>
        </p:nvSpPr>
        <p:spPr>
          <a:xfrm>
            <a:off x="4415781" y="1517978"/>
            <a:ext cx="3440750" cy="584775"/>
          </a:xfrm>
          <a:prstGeom prst="rect">
            <a:avLst/>
          </a:prstGeom>
          <a:noFill/>
        </p:spPr>
        <p:txBody>
          <a:bodyPr wrap="none" rtlCol="0">
            <a:spAutoFit/>
          </a:bodyPr>
          <a:lstStyle/>
          <a:p>
            <a:r>
              <a:rPr lang="en-US" sz="3200" u="sng" dirty="0">
                <a:solidFill>
                  <a:schemeClr val="accent6">
                    <a:lumMod val="75000"/>
                  </a:schemeClr>
                </a:solidFill>
              </a:rPr>
              <a:t>www.exploring.org</a:t>
            </a:r>
            <a:r>
              <a:rPr lang="en-US" sz="3200" dirty="0"/>
              <a:t> </a:t>
            </a:r>
          </a:p>
        </p:txBody>
      </p:sp>
      <p:sp>
        <p:nvSpPr>
          <p:cNvPr id="12" name="TextBox 11">
            <a:extLst>
              <a:ext uri="{FF2B5EF4-FFF2-40B4-BE49-F238E27FC236}">
                <a16:creationId xmlns:a16="http://schemas.microsoft.com/office/drawing/2014/main" id="{8942E91F-87BE-877D-D4DB-CBD842B8B1F2}"/>
              </a:ext>
            </a:extLst>
          </p:cNvPr>
          <p:cNvSpPr txBox="1"/>
          <p:nvPr/>
        </p:nvSpPr>
        <p:spPr>
          <a:xfrm>
            <a:off x="3416269" y="2381251"/>
            <a:ext cx="5222906" cy="3200876"/>
          </a:xfrm>
          <a:prstGeom prst="rect">
            <a:avLst/>
          </a:prstGeom>
          <a:noFill/>
        </p:spPr>
        <p:txBody>
          <a:bodyPr wrap="square" rtlCol="0">
            <a:spAutoFit/>
          </a:bodyPr>
          <a:lstStyle/>
          <a:p>
            <a:pPr algn="ctr"/>
            <a:r>
              <a:rPr lang="en-US" sz="2800" dirty="0">
                <a:solidFill>
                  <a:srgbClr val="FFFF00"/>
                </a:solidFill>
                <a:latin typeface="Arial Black" panose="020B0A04020102020204" pitchFamily="34" charset="0"/>
              </a:rPr>
              <a:t>2024 BSA NAM</a:t>
            </a:r>
          </a:p>
          <a:p>
            <a:pPr algn="ctr"/>
            <a:r>
              <a:rPr lang="en-US" sz="1400" dirty="0">
                <a:solidFill>
                  <a:srgbClr val="FFFF00"/>
                </a:solidFill>
                <a:latin typeface="Arial Black" panose="020B0A04020102020204" pitchFamily="34" charset="0"/>
              </a:rPr>
              <a:t> </a:t>
            </a:r>
          </a:p>
          <a:p>
            <a:pPr algn="ctr"/>
            <a:r>
              <a:rPr lang="en-US" sz="2800" dirty="0">
                <a:solidFill>
                  <a:srgbClr val="FFFF00"/>
                </a:solidFill>
                <a:latin typeface="Arial Black" panose="020B0A04020102020204" pitchFamily="34" charset="0"/>
              </a:rPr>
              <a:t>Elective Session 1</a:t>
            </a:r>
          </a:p>
          <a:p>
            <a:pPr algn="ctr"/>
            <a:endParaRPr lang="en-US" sz="1400" dirty="0">
              <a:solidFill>
                <a:srgbClr val="FFFF00"/>
              </a:solidFill>
              <a:latin typeface="Arial Black" panose="020B0A04020102020204" pitchFamily="34" charset="0"/>
            </a:endParaRPr>
          </a:p>
          <a:p>
            <a:pPr algn="ctr"/>
            <a:r>
              <a:rPr lang="en-US" sz="2800" dirty="0">
                <a:solidFill>
                  <a:srgbClr val="FFFF00"/>
                </a:solidFill>
                <a:latin typeface="Arial Black" panose="020B0A04020102020204" pitchFamily="34" charset="0"/>
              </a:rPr>
              <a:t>Exploring ~</a:t>
            </a:r>
          </a:p>
          <a:p>
            <a:pPr algn="ctr"/>
            <a:endParaRPr lang="en-US" sz="1400" dirty="0">
              <a:solidFill>
                <a:srgbClr val="FFFF00"/>
              </a:solidFill>
              <a:latin typeface="Arial Black" panose="020B0A04020102020204" pitchFamily="34" charset="0"/>
            </a:endParaRPr>
          </a:p>
          <a:p>
            <a:pPr algn="ctr"/>
            <a:r>
              <a:rPr lang="en-US" sz="2800" dirty="0">
                <a:solidFill>
                  <a:srgbClr val="FFFF00"/>
                </a:solidFill>
                <a:latin typeface="Arial Black" panose="020B0A04020102020204" pitchFamily="34" charset="0"/>
              </a:rPr>
              <a:t>Creating Membership </a:t>
            </a:r>
          </a:p>
          <a:p>
            <a:pPr algn="ctr"/>
            <a:endParaRPr lang="en-US" sz="1400" dirty="0">
              <a:solidFill>
                <a:srgbClr val="FFFF00"/>
              </a:solidFill>
              <a:latin typeface="Arial Black" panose="020B0A04020102020204" pitchFamily="34" charset="0"/>
            </a:endParaRPr>
          </a:p>
          <a:p>
            <a:pPr algn="ctr"/>
            <a:r>
              <a:rPr lang="en-US" sz="2800" dirty="0">
                <a:solidFill>
                  <a:srgbClr val="FFFF00"/>
                </a:solidFill>
                <a:latin typeface="Arial Black" panose="020B0A04020102020204" pitchFamily="34" charset="0"/>
              </a:rPr>
              <a:t>Growth</a:t>
            </a:r>
          </a:p>
        </p:txBody>
      </p:sp>
      <p:sp>
        <p:nvSpPr>
          <p:cNvPr id="2" name="Rectangle 1">
            <a:extLst>
              <a:ext uri="{FF2B5EF4-FFF2-40B4-BE49-F238E27FC236}">
                <a16:creationId xmlns:a16="http://schemas.microsoft.com/office/drawing/2014/main" id="{F94FE1F9-BD2D-56DE-ECB5-1362E717F197}"/>
              </a:ext>
            </a:extLst>
          </p:cNvPr>
          <p:cNvSpPr/>
          <p:nvPr/>
        </p:nvSpPr>
        <p:spPr>
          <a:xfrm>
            <a:off x="7258043" y="4484004"/>
            <a:ext cx="4985857" cy="2616101"/>
          </a:xfrm>
          <a:prstGeom prst="rect">
            <a:avLst/>
          </a:prstGeom>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100" b="1"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Tim Anderson</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100" b="1"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National Director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100" b="1"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Learning for Life / Exploring &amp;</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100" b="1"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Older Youth Programs</a:t>
            </a:r>
          </a:p>
          <a:p>
            <a:pPr algn="ctr" defTabSz="457200">
              <a:spcBef>
                <a:spcPct val="0"/>
              </a:spcBef>
              <a:defRPr/>
            </a:pPr>
            <a:endParaRPr lang="en-US" sz="1200" b="1" u="sng" dirty="0">
              <a:solidFill>
                <a:srgbClr val="FFFF00"/>
              </a:solidFill>
              <a:latin typeface="Arial" panose="020B0604020202020204" pitchFamily="34" charset="0"/>
              <a:cs typeface="Arial" panose="020B0604020202020204" pitchFamily="34" charset="0"/>
            </a:endParaRPr>
          </a:p>
          <a:p>
            <a:pPr algn="ctr" defTabSz="457200">
              <a:spcBef>
                <a:spcPct val="0"/>
              </a:spcBef>
              <a:defRPr/>
            </a:pPr>
            <a:r>
              <a:rPr lang="en-US" sz="1600" b="1" u="sng" dirty="0">
                <a:solidFill>
                  <a:srgbClr val="FFFF00"/>
                </a:solidFill>
                <a:latin typeface="Arial" panose="020B0604020202020204" pitchFamily="34" charset="0"/>
                <a:cs typeface="Arial" panose="020B0604020202020204" pitchFamily="34" charset="0"/>
              </a:rPr>
              <a:t>Tim.Anderson@lflmail.org</a:t>
            </a:r>
          </a:p>
          <a:p>
            <a:pPr algn="ctr" defTabSz="457200">
              <a:spcBef>
                <a:spcPct val="0"/>
              </a:spcBef>
              <a:defRPr/>
            </a:pPr>
            <a:r>
              <a:rPr lang="en-US" sz="1600" b="1" u="sng" dirty="0">
                <a:solidFill>
                  <a:srgbClr val="FFFF00"/>
                </a:solidFill>
                <a:latin typeface="Arial" panose="020B0604020202020204" pitchFamily="34" charset="0"/>
                <a:cs typeface="Arial" panose="020B0604020202020204" pitchFamily="34" charset="0"/>
              </a:rPr>
              <a:t>Tim.Anderson@scouting.org</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255985BD-4E83-6CA5-2CA9-03410460E650}"/>
              </a:ext>
            </a:extLst>
          </p:cNvPr>
          <p:cNvPicPr>
            <a:picLocks noChangeAspect="1"/>
          </p:cNvPicPr>
          <p:nvPr/>
        </p:nvPicPr>
        <p:blipFill>
          <a:blip r:embed="rId5"/>
          <a:stretch>
            <a:fillRect/>
          </a:stretch>
        </p:blipFill>
        <p:spPr>
          <a:xfrm>
            <a:off x="8618148" y="991770"/>
            <a:ext cx="2893130" cy="3359764"/>
          </a:xfrm>
          <a:prstGeom prst="rect">
            <a:avLst/>
          </a:prstGeom>
        </p:spPr>
      </p:pic>
    </p:spTree>
    <p:extLst>
      <p:ext uri="{BB962C8B-B14F-4D97-AF65-F5344CB8AC3E}">
        <p14:creationId xmlns:p14="http://schemas.microsoft.com/office/powerpoint/2010/main" val="4002145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892552"/>
          </a:xfrm>
          <a:prstGeom prst="rect">
            <a:avLst/>
          </a:prstGeom>
          <a:noFill/>
        </p:spPr>
        <p:txBody>
          <a:bodyPr wrap="square" rtlCol="0">
            <a:spAutoFit/>
          </a:bodyPr>
          <a:lstStyle/>
          <a:p>
            <a:pPr algn="ctr"/>
            <a:r>
              <a:rPr lang="en-US" sz="2800" b="1" dirty="0">
                <a:solidFill>
                  <a:schemeClr val="bg1"/>
                </a:solidFill>
              </a:rPr>
              <a:t>22 Straight Months of Exploring Membership Growth</a:t>
            </a:r>
            <a:br>
              <a:rPr lang="en-US" sz="2800" b="1" dirty="0">
                <a:solidFill>
                  <a:schemeClr val="bg1"/>
                </a:solidFill>
              </a:rPr>
            </a:br>
            <a:r>
              <a:rPr lang="en-US" sz="2400" dirty="0">
                <a:solidFill>
                  <a:schemeClr val="accent5"/>
                </a:solidFill>
                <a:latin typeface="+mj-lt"/>
                <a:ea typeface="+mj-ea"/>
                <a:cs typeface="+mj-cs"/>
              </a:rPr>
              <a:t>Beginning April 2022 – Ended in February </a:t>
            </a:r>
          </a:p>
        </p:txBody>
      </p:sp>
      <p:pic>
        <p:nvPicPr>
          <p:cNvPr id="3" name="Picture 2">
            <a:extLst>
              <a:ext uri="{FF2B5EF4-FFF2-40B4-BE49-F238E27FC236}">
                <a16:creationId xmlns:a16="http://schemas.microsoft.com/office/drawing/2014/main" id="{AB212EB3-6870-69A3-F984-6905985D3C01}"/>
              </a:ext>
            </a:extLst>
          </p:cNvPr>
          <p:cNvPicPr>
            <a:picLocks noChangeAspect="1"/>
          </p:cNvPicPr>
          <p:nvPr/>
        </p:nvPicPr>
        <p:blipFill>
          <a:blip r:embed="rId4"/>
          <a:stretch>
            <a:fillRect/>
          </a:stretch>
        </p:blipFill>
        <p:spPr>
          <a:xfrm>
            <a:off x="1727356" y="1669612"/>
            <a:ext cx="7888908" cy="4352921"/>
          </a:xfrm>
          <a:prstGeom prst="rect">
            <a:avLst/>
          </a:prstGeom>
          <a:solidFill>
            <a:schemeClr val="bg1"/>
          </a:solidFill>
        </p:spPr>
      </p:pic>
      <p:sp>
        <p:nvSpPr>
          <p:cNvPr id="4" name="Up Arrow 2">
            <a:extLst>
              <a:ext uri="{FF2B5EF4-FFF2-40B4-BE49-F238E27FC236}">
                <a16:creationId xmlns:a16="http://schemas.microsoft.com/office/drawing/2014/main" id="{E2048206-57AB-BFA8-CF51-A57D96CE3A17}"/>
              </a:ext>
            </a:extLst>
          </p:cNvPr>
          <p:cNvSpPr/>
          <p:nvPr/>
        </p:nvSpPr>
        <p:spPr>
          <a:xfrm>
            <a:off x="4175624" y="4688657"/>
            <a:ext cx="212651" cy="499731"/>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9621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892552"/>
          </a:xfrm>
          <a:prstGeom prst="rect">
            <a:avLst/>
          </a:prstGeom>
          <a:noFill/>
        </p:spPr>
        <p:txBody>
          <a:bodyPr wrap="square" rtlCol="0">
            <a:spAutoFit/>
          </a:bodyPr>
          <a:lstStyle/>
          <a:p>
            <a:pPr algn="ctr"/>
            <a:r>
              <a:rPr lang="en-US" sz="2800" b="1" dirty="0">
                <a:solidFill>
                  <a:schemeClr val="bg1"/>
                </a:solidFill>
              </a:rPr>
              <a:t>COVID Hurt All Our Programs</a:t>
            </a:r>
            <a:br>
              <a:rPr lang="en-US" sz="2800" b="1" dirty="0">
                <a:solidFill>
                  <a:schemeClr val="bg1"/>
                </a:solidFill>
              </a:rPr>
            </a:br>
            <a:r>
              <a:rPr lang="en-US" sz="2400" b="1" dirty="0">
                <a:solidFill>
                  <a:schemeClr val="accent5"/>
                </a:solidFill>
              </a:rPr>
              <a:t>Exploring Rebounded in Both Youth and Units in 2022-23</a:t>
            </a:r>
            <a:endParaRPr lang="en-US" sz="2400" dirty="0">
              <a:solidFill>
                <a:schemeClr val="accent5"/>
              </a:solidFill>
              <a:latin typeface="+mj-lt"/>
              <a:ea typeface="+mj-ea"/>
              <a:cs typeface="+mj-cs"/>
            </a:endParaRPr>
          </a:p>
        </p:txBody>
      </p:sp>
      <p:graphicFrame>
        <p:nvGraphicFramePr>
          <p:cNvPr id="8" name="Content Placeholder 4">
            <a:extLst>
              <a:ext uri="{FF2B5EF4-FFF2-40B4-BE49-F238E27FC236}">
                <a16:creationId xmlns:a16="http://schemas.microsoft.com/office/drawing/2014/main" id="{E53F3E12-F1E9-CC4D-52FA-EF77537F808D}"/>
              </a:ext>
            </a:extLst>
          </p:cNvPr>
          <p:cNvGraphicFramePr>
            <a:graphicFrameLocks/>
          </p:cNvGraphicFramePr>
          <p:nvPr>
            <p:extLst>
              <p:ext uri="{D42A27DB-BD31-4B8C-83A1-F6EECF244321}">
                <p14:modId xmlns:p14="http://schemas.microsoft.com/office/powerpoint/2010/main" val="3970678991"/>
              </p:ext>
            </p:extLst>
          </p:nvPr>
        </p:nvGraphicFramePr>
        <p:xfrm>
          <a:off x="1852052" y="1620818"/>
          <a:ext cx="78867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39044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892552"/>
          </a:xfrm>
          <a:prstGeom prst="rect">
            <a:avLst/>
          </a:prstGeom>
          <a:noFill/>
        </p:spPr>
        <p:txBody>
          <a:bodyPr wrap="square" rtlCol="0">
            <a:spAutoFit/>
          </a:bodyPr>
          <a:lstStyle/>
          <a:p>
            <a:pPr algn="ctr"/>
            <a:r>
              <a:rPr lang="en-US" sz="2800" b="1" dirty="0">
                <a:solidFill>
                  <a:schemeClr val="bg1"/>
                </a:solidFill>
              </a:rPr>
              <a:t>One-Third of Councils Lost Exploring Membership</a:t>
            </a:r>
            <a:br>
              <a:rPr lang="en-US" sz="2800" b="1" dirty="0">
                <a:solidFill>
                  <a:schemeClr val="bg1"/>
                </a:solidFill>
              </a:rPr>
            </a:br>
            <a:r>
              <a:rPr lang="en-US" sz="2400" b="1" dirty="0">
                <a:solidFill>
                  <a:schemeClr val="accent5"/>
                </a:solidFill>
              </a:rPr>
              <a:t>2023 Yearend Results</a:t>
            </a:r>
            <a:endParaRPr lang="en-US" sz="2400" dirty="0">
              <a:solidFill>
                <a:schemeClr val="accent5"/>
              </a:solidFill>
              <a:latin typeface="+mj-lt"/>
              <a:ea typeface="+mj-ea"/>
              <a:cs typeface="+mj-cs"/>
            </a:endParaRPr>
          </a:p>
        </p:txBody>
      </p:sp>
      <p:graphicFrame>
        <p:nvGraphicFramePr>
          <p:cNvPr id="2" name="Content Placeholder 4">
            <a:extLst>
              <a:ext uri="{FF2B5EF4-FFF2-40B4-BE49-F238E27FC236}">
                <a16:creationId xmlns:a16="http://schemas.microsoft.com/office/drawing/2014/main" id="{150F382F-EB10-9B0A-F267-6EDA8102DFC2}"/>
              </a:ext>
            </a:extLst>
          </p:cNvPr>
          <p:cNvGraphicFramePr>
            <a:graphicFrameLocks/>
          </p:cNvGraphicFramePr>
          <p:nvPr/>
        </p:nvGraphicFramePr>
        <p:xfrm>
          <a:off x="3067051" y="2147889"/>
          <a:ext cx="5076411" cy="33375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589494166"/>
                    </a:ext>
                  </a:extLst>
                </a:gridCol>
                <a:gridCol w="1224998">
                  <a:extLst>
                    <a:ext uri="{9D8B030D-6E8A-4147-A177-3AD203B41FA5}">
                      <a16:colId xmlns:a16="http://schemas.microsoft.com/office/drawing/2014/main" val="835142793"/>
                    </a:ext>
                  </a:extLst>
                </a:gridCol>
                <a:gridCol w="1222513">
                  <a:extLst>
                    <a:ext uri="{9D8B030D-6E8A-4147-A177-3AD203B41FA5}">
                      <a16:colId xmlns:a16="http://schemas.microsoft.com/office/drawing/2014/main" val="3471009910"/>
                    </a:ext>
                  </a:extLst>
                </a:gridCol>
              </a:tblGrid>
              <a:tr h="370840">
                <a:tc>
                  <a:txBody>
                    <a:bodyPr/>
                    <a:lstStyle/>
                    <a:p>
                      <a:pPr algn="r"/>
                      <a:endParaRPr lang="en-US" dirty="0"/>
                    </a:p>
                  </a:txBody>
                  <a:tcPr/>
                </a:tc>
                <a:tc>
                  <a:txBody>
                    <a:bodyPr/>
                    <a:lstStyle/>
                    <a:p>
                      <a:pPr algn="r"/>
                      <a:r>
                        <a:rPr lang="en-US" dirty="0"/>
                        <a:t># Councils</a:t>
                      </a:r>
                    </a:p>
                  </a:txBody>
                  <a:tcPr/>
                </a:tc>
                <a:tc>
                  <a:txBody>
                    <a:bodyPr/>
                    <a:lstStyle/>
                    <a:p>
                      <a:pPr algn="r"/>
                      <a:r>
                        <a:rPr lang="en-US" dirty="0"/>
                        <a:t>Explorers</a:t>
                      </a:r>
                    </a:p>
                  </a:txBody>
                  <a:tcPr/>
                </a:tc>
                <a:extLst>
                  <a:ext uri="{0D108BD9-81ED-4DB2-BD59-A6C34878D82A}">
                    <a16:rowId xmlns:a16="http://schemas.microsoft.com/office/drawing/2014/main" val="3969503052"/>
                  </a:ext>
                </a:extLst>
              </a:tr>
              <a:tr h="370840">
                <a:tc>
                  <a:txBody>
                    <a:bodyPr/>
                    <a:lstStyle/>
                    <a:p>
                      <a:pPr algn="r"/>
                      <a:r>
                        <a:rPr lang="en-US" dirty="0"/>
                        <a:t>Councils + 100 Members</a:t>
                      </a:r>
                    </a:p>
                  </a:txBody>
                  <a:tcPr/>
                </a:tc>
                <a:tc>
                  <a:txBody>
                    <a:bodyPr/>
                    <a:lstStyle/>
                    <a:p>
                      <a:pPr algn="ctr"/>
                      <a:r>
                        <a:rPr lang="en-US" dirty="0"/>
                        <a:t>15</a:t>
                      </a:r>
                    </a:p>
                  </a:txBody>
                  <a:tcPr/>
                </a:tc>
                <a:tc>
                  <a:txBody>
                    <a:bodyPr/>
                    <a:lstStyle/>
                    <a:p>
                      <a:pPr algn="r"/>
                      <a:r>
                        <a:rPr lang="en-US" dirty="0"/>
                        <a:t>2,972</a:t>
                      </a:r>
                    </a:p>
                  </a:txBody>
                  <a:tcPr/>
                </a:tc>
                <a:extLst>
                  <a:ext uri="{0D108BD9-81ED-4DB2-BD59-A6C34878D82A}">
                    <a16:rowId xmlns:a16="http://schemas.microsoft.com/office/drawing/2014/main" val="1621944555"/>
                  </a:ext>
                </a:extLst>
              </a:tr>
              <a:tr h="370840">
                <a:tc>
                  <a:txBody>
                    <a:bodyPr/>
                    <a:lstStyle/>
                    <a:p>
                      <a:pPr algn="r"/>
                      <a:r>
                        <a:rPr lang="en-US" dirty="0"/>
                        <a:t>Other Positive Councils</a:t>
                      </a:r>
                    </a:p>
                  </a:txBody>
                  <a:tcPr/>
                </a:tc>
                <a:tc>
                  <a:txBody>
                    <a:bodyPr/>
                    <a:lstStyle/>
                    <a:p>
                      <a:pPr algn="ctr"/>
                      <a:r>
                        <a:rPr lang="en-US" dirty="0"/>
                        <a:t>113</a:t>
                      </a:r>
                    </a:p>
                  </a:txBody>
                  <a:tcPr/>
                </a:tc>
                <a:tc>
                  <a:txBody>
                    <a:bodyPr/>
                    <a:lstStyle/>
                    <a:p>
                      <a:pPr algn="r"/>
                      <a:r>
                        <a:rPr lang="en-US" dirty="0"/>
                        <a:t>2,888</a:t>
                      </a:r>
                    </a:p>
                  </a:txBody>
                  <a:tcPr/>
                </a:tc>
                <a:extLst>
                  <a:ext uri="{0D108BD9-81ED-4DB2-BD59-A6C34878D82A}">
                    <a16:rowId xmlns:a16="http://schemas.microsoft.com/office/drawing/2014/main" val="1872841800"/>
                  </a:ext>
                </a:extLst>
              </a:tr>
              <a:tr h="370840">
                <a:tc>
                  <a:txBody>
                    <a:bodyPr/>
                    <a:lstStyle/>
                    <a:p>
                      <a:pPr algn="r"/>
                      <a:r>
                        <a:rPr lang="en-US" dirty="0"/>
                        <a:t>Total Positive</a:t>
                      </a:r>
                    </a:p>
                  </a:txBody>
                  <a:tcPr/>
                </a:tc>
                <a:tc>
                  <a:txBody>
                    <a:bodyPr/>
                    <a:lstStyle/>
                    <a:p>
                      <a:pPr algn="ctr"/>
                      <a:r>
                        <a:rPr lang="en-US" u="sng" dirty="0"/>
                        <a:t>128</a:t>
                      </a:r>
                    </a:p>
                  </a:txBody>
                  <a:tcPr/>
                </a:tc>
                <a:tc>
                  <a:txBody>
                    <a:bodyPr/>
                    <a:lstStyle/>
                    <a:p>
                      <a:pPr algn="r"/>
                      <a:r>
                        <a:rPr lang="en-US" u="sng" dirty="0"/>
                        <a:t>5,860</a:t>
                      </a:r>
                    </a:p>
                  </a:txBody>
                  <a:tcPr/>
                </a:tc>
                <a:extLst>
                  <a:ext uri="{0D108BD9-81ED-4DB2-BD59-A6C34878D82A}">
                    <a16:rowId xmlns:a16="http://schemas.microsoft.com/office/drawing/2014/main" val="1598560410"/>
                  </a:ext>
                </a:extLst>
              </a:tr>
              <a:tr h="370840">
                <a:tc>
                  <a:txBody>
                    <a:bodyPr/>
                    <a:lstStyle/>
                    <a:p>
                      <a:pPr algn="r"/>
                      <a:r>
                        <a:rPr lang="en-US" dirty="0"/>
                        <a:t>Councils No change</a:t>
                      </a:r>
                    </a:p>
                  </a:txBody>
                  <a:tcPr/>
                </a:tc>
                <a:tc>
                  <a:txBody>
                    <a:bodyPr/>
                    <a:lstStyle/>
                    <a:p>
                      <a:pPr algn="ctr"/>
                      <a:r>
                        <a:rPr lang="en-US" dirty="0"/>
                        <a:t>34</a:t>
                      </a:r>
                    </a:p>
                  </a:txBody>
                  <a:tcPr/>
                </a:tc>
                <a:tc>
                  <a:txBody>
                    <a:bodyPr/>
                    <a:lstStyle/>
                    <a:p>
                      <a:pPr algn="ctr"/>
                      <a:r>
                        <a:rPr lang="en-US" dirty="0"/>
                        <a:t>- -</a:t>
                      </a:r>
                    </a:p>
                  </a:txBody>
                  <a:tcPr/>
                </a:tc>
                <a:extLst>
                  <a:ext uri="{0D108BD9-81ED-4DB2-BD59-A6C34878D82A}">
                    <a16:rowId xmlns:a16="http://schemas.microsoft.com/office/drawing/2014/main" val="330188970"/>
                  </a:ext>
                </a:extLst>
              </a:tr>
              <a:tr h="370840">
                <a:tc>
                  <a:txBody>
                    <a:bodyPr/>
                    <a:lstStyle/>
                    <a:p>
                      <a:pPr algn="r"/>
                      <a:r>
                        <a:rPr lang="en-US" dirty="0"/>
                        <a:t>Councils –100 Members</a:t>
                      </a:r>
                    </a:p>
                  </a:txBody>
                  <a:tcPr/>
                </a:tc>
                <a:tc>
                  <a:txBody>
                    <a:bodyPr/>
                    <a:lstStyle/>
                    <a:p>
                      <a:pPr algn="ctr"/>
                      <a:r>
                        <a:rPr lang="en-US" dirty="0"/>
                        <a:t>5</a:t>
                      </a:r>
                    </a:p>
                  </a:txBody>
                  <a:tcPr/>
                </a:tc>
                <a:tc>
                  <a:txBody>
                    <a:bodyPr/>
                    <a:lstStyle/>
                    <a:p>
                      <a:pPr algn="r"/>
                      <a:r>
                        <a:rPr lang="en-US" dirty="0">
                          <a:solidFill>
                            <a:srgbClr val="FF0000"/>
                          </a:solidFill>
                        </a:rPr>
                        <a:t>-1,794</a:t>
                      </a:r>
                    </a:p>
                  </a:txBody>
                  <a:tcPr/>
                </a:tc>
                <a:extLst>
                  <a:ext uri="{0D108BD9-81ED-4DB2-BD59-A6C34878D82A}">
                    <a16:rowId xmlns:a16="http://schemas.microsoft.com/office/drawing/2014/main" val="2104637022"/>
                  </a:ext>
                </a:extLst>
              </a:tr>
              <a:tr h="370840">
                <a:tc>
                  <a:txBody>
                    <a:bodyPr/>
                    <a:lstStyle/>
                    <a:p>
                      <a:pPr algn="r"/>
                      <a:r>
                        <a:rPr lang="en-US" dirty="0"/>
                        <a:t>Other Negative Councils</a:t>
                      </a:r>
                    </a:p>
                  </a:txBody>
                  <a:tcPr/>
                </a:tc>
                <a:tc>
                  <a:txBody>
                    <a:bodyPr/>
                    <a:lstStyle/>
                    <a:p>
                      <a:pPr algn="ctr"/>
                      <a:r>
                        <a:rPr lang="en-US" u="sng" dirty="0"/>
                        <a:t>76</a:t>
                      </a:r>
                    </a:p>
                  </a:txBody>
                  <a:tcPr/>
                </a:tc>
                <a:tc>
                  <a:txBody>
                    <a:bodyPr/>
                    <a:lstStyle/>
                    <a:p>
                      <a:pPr algn="r"/>
                      <a:r>
                        <a:rPr lang="en-US" u="sng" dirty="0">
                          <a:solidFill>
                            <a:srgbClr val="FF0000"/>
                          </a:solidFill>
                        </a:rPr>
                        <a:t>-1,489</a:t>
                      </a:r>
                    </a:p>
                  </a:txBody>
                  <a:tcPr/>
                </a:tc>
                <a:extLst>
                  <a:ext uri="{0D108BD9-81ED-4DB2-BD59-A6C34878D82A}">
                    <a16:rowId xmlns:a16="http://schemas.microsoft.com/office/drawing/2014/main" val="2698349189"/>
                  </a:ext>
                </a:extLst>
              </a:tr>
              <a:tr h="370840">
                <a:tc>
                  <a:txBody>
                    <a:bodyPr/>
                    <a:lstStyle/>
                    <a:p>
                      <a:pPr algn="r"/>
                      <a:r>
                        <a:rPr lang="en-US" dirty="0"/>
                        <a:t>Total Negative</a:t>
                      </a:r>
                    </a:p>
                  </a:txBody>
                  <a:tcPr/>
                </a:tc>
                <a:tc>
                  <a:txBody>
                    <a:bodyPr/>
                    <a:lstStyle/>
                    <a:p>
                      <a:pPr algn="ctr"/>
                      <a:r>
                        <a:rPr lang="en-US" u="sng" dirty="0"/>
                        <a:t>81</a:t>
                      </a:r>
                    </a:p>
                  </a:txBody>
                  <a:tcPr/>
                </a:tc>
                <a:tc>
                  <a:txBody>
                    <a:bodyPr/>
                    <a:lstStyle/>
                    <a:p>
                      <a:pPr algn="r"/>
                      <a:r>
                        <a:rPr lang="en-US" u="sng" dirty="0">
                          <a:solidFill>
                            <a:srgbClr val="FF0000"/>
                          </a:solidFill>
                        </a:rPr>
                        <a:t>-3,283</a:t>
                      </a:r>
                    </a:p>
                  </a:txBody>
                  <a:tcPr/>
                </a:tc>
                <a:extLst>
                  <a:ext uri="{0D108BD9-81ED-4DB2-BD59-A6C34878D82A}">
                    <a16:rowId xmlns:a16="http://schemas.microsoft.com/office/drawing/2014/main" val="1976813762"/>
                  </a:ext>
                </a:extLst>
              </a:tr>
              <a:tr h="370840">
                <a:tc>
                  <a:txBody>
                    <a:bodyPr/>
                    <a:lstStyle/>
                    <a:p>
                      <a:pPr algn="r"/>
                      <a:r>
                        <a:rPr lang="en-US" dirty="0"/>
                        <a:t> Total All Councils</a:t>
                      </a:r>
                    </a:p>
                  </a:txBody>
                  <a:tcPr/>
                </a:tc>
                <a:tc>
                  <a:txBody>
                    <a:bodyPr/>
                    <a:lstStyle/>
                    <a:p>
                      <a:pPr algn="ctr"/>
                      <a:r>
                        <a:rPr lang="en-US" dirty="0"/>
                        <a:t>243</a:t>
                      </a:r>
                    </a:p>
                  </a:txBody>
                  <a:tcPr/>
                </a:tc>
                <a:tc>
                  <a:txBody>
                    <a:bodyPr/>
                    <a:lstStyle/>
                    <a:p>
                      <a:pPr algn="r"/>
                      <a:r>
                        <a:rPr lang="en-US" dirty="0"/>
                        <a:t>2,577</a:t>
                      </a:r>
                    </a:p>
                  </a:txBody>
                  <a:tcPr/>
                </a:tc>
                <a:extLst>
                  <a:ext uri="{0D108BD9-81ED-4DB2-BD59-A6C34878D82A}">
                    <a16:rowId xmlns:a16="http://schemas.microsoft.com/office/drawing/2014/main" val="1350047901"/>
                  </a:ext>
                </a:extLst>
              </a:tr>
            </a:tbl>
          </a:graphicData>
        </a:graphic>
      </p:graphicFrame>
    </p:spTree>
    <p:extLst>
      <p:ext uri="{BB962C8B-B14F-4D97-AF65-F5344CB8AC3E}">
        <p14:creationId xmlns:p14="http://schemas.microsoft.com/office/powerpoint/2010/main" val="1232725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892552"/>
          </a:xfrm>
          <a:prstGeom prst="rect">
            <a:avLst/>
          </a:prstGeom>
          <a:noFill/>
        </p:spPr>
        <p:txBody>
          <a:bodyPr wrap="square" rtlCol="0">
            <a:spAutoFit/>
          </a:bodyPr>
          <a:lstStyle/>
          <a:p>
            <a:pPr algn="ctr"/>
            <a:r>
              <a:rPr lang="en-US" sz="2800" b="1" dirty="0">
                <a:solidFill>
                  <a:schemeClr val="bg1"/>
                </a:solidFill>
              </a:rPr>
              <a:t>All Star Exploring Councils – 2023</a:t>
            </a:r>
            <a:br>
              <a:rPr lang="en-US" sz="2800" b="1" dirty="0">
                <a:solidFill>
                  <a:schemeClr val="bg1"/>
                </a:solidFill>
              </a:rPr>
            </a:br>
            <a:r>
              <a:rPr lang="en-US" sz="2400" dirty="0">
                <a:solidFill>
                  <a:schemeClr val="accent5"/>
                </a:solidFill>
              </a:rPr>
              <a:t>Exploring Growth and Intensity &gt; 10% Council Membership</a:t>
            </a:r>
            <a:endParaRPr lang="en-US" sz="2400" dirty="0">
              <a:solidFill>
                <a:schemeClr val="accent5"/>
              </a:solidFill>
              <a:latin typeface="+mj-lt"/>
              <a:ea typeface="+mj-ea"/>
              <a:cs typeface="+mj-cs"/>
            </a:endParaRPr>
          </a:p>
        </p:txBody>
      </p:sp>
      <p:graphicFrame>
        <p:nvGraphicFramePr>
          <p:cNvPr id="2" name="Content Placeholder 4">
            <a:extLst>
              <a:ext uri="{FF2B5EF4-FFF2-40B4-BE49-F238E27FC236}">
                <a16:creationId xmlns:a16="http://schemas.microsoft.com/office/drawing/2014/main" id="{198F29A3-9579-62BF-E93C-5BAC184646F8}"/>
              </a:ext>
            </a:extLst>
          </p:cNvPr>
          <p:cNvGraphicFramePr>
            <a:graphicFrameLocks/>
          </p:cNvGraphicFramePr>
          <p:nvPr>
            <p:extLst>
              <p:ext uri="{D42A27DB-BD31-4B8C-83A1-F6EECF244321}">
                <p14:modId xmlns:p14="http://schemas.microsoft.com/office/powerpoint/2010/main" val="1592943716"/>
              </p:ext>
            </p:extLst>
          </p:nvPr>
        </p:nvGraphicFramePr>
        <p:xfrm>
          <a:off x="2141957" y="1528980"/>
          <a:ext cx="7436301" cy="4676955"/>
        </p:xfrm>
        <a:graphic>
          <a:graphicData uri="http://schemas.openxmlformats.org/drawingml/2006/table">
            <a:tbl>
              <a:tblPr firstRow="1" bandRow="1">
                <a:tableStyleId>{5C22544A-7EE6-4342-B048-85BDC9FD1C3A}</a:tableStyleId>
              </a:tblPr>
              <a:tblGrid>
                <a:gridCol w="1591127">
                  <a:extLst>
                    <a:ext uri="{9D8B030D-6E8A-4147-A177-3AD203B41FA5}">
                      <a16:colId xmlns:a16="http://schemas.microsoft.com/office/drawing/2014/main" val="3441381214"/>
                    </a:ext>
                  </a:extLst>
                </a:gridCol>
                <a:gridCol w="867887">
                  <a:extLst>
                    <a:ext uri="{9D8B030D-6E8A-4147-A177-3AD203B41FA5}">
                      <a16:colId xmlns:a16="http://schemas.microsoft.com/office/drawing/2014/main" val="43873126"/>
                    </a:ext>
                  </a:extLst>
                </a:gridCol>
                <a:gridCol w="1331708">
                  <a:extLst>
                    <a:ext uri="{9D8B030D-6E8A-4147-A177-3AD203B41FA5}">
                      <a16:colId xmlns:a16="http://schemas.microsoft.com/office/drawing/2014/main" val="2870695266"/>
                    </a:ext>
                  </a:extLst>
                </a:gridCol>
                <a:gridCol w="824820">
                  <a:extLst>
                    <a:ext uri="{9D8B030D-6E8A-4147-A177-3AD203B41FA5}">
                      <a16:colId xmlns:a16="http://schemas.microsoft.com/office/drawing/2014/main" val="2795846273"/>
                    </a:ext>
                  </a:extLst>
                </a:gridCol>
                <a:gridCol w="798286">
                  <a:extLst>
                    <a:ext uri="{9D8B030D-6E8A-4147-A177-3AD203B41FA5}">
                      <a16:colId xmlns:a16="http://schemas.microsoft.com/office/drawing/2014/main" val="741248445"/>
                    </a:ext>
                  </a:extLst>
                </a:gridCol>
                <a:gridCol w="943429">
                  <a:extLst>
                    <a:ext uri="{9D8B030D-6E8A-4147-A177-3AD203B41FA5}">
                      <a16:colId xmlns:a16="http://schemas.microsoft.com/office/drawing/2014/main" val="468082602"/>
                    </a:ext>
                  </a:extLst>
                </a:gridCol>
                <a:gridCol w="1079044">
                  <a:extLst>
                    <a:ext uri="{9D8B030D-6E8A-4147-A177-3AD203B41FA5}">
                      <a16:colId xmlns:a16="http://schemas.microsoft.com/office/drawing/2014/main" val="3550673347"/>
                    </a:ext>
                  </a:extLst>
                </a:gridCol>
              </a:tblGrid>
              <a:tr h="334487">
                <a:tc>
                  <a:txBody>
                    <a:bodyPr/>
                    <a:lstStyle/>
                    <a:p>
                      <a:pPr algn="ctr"/>
                      <a:r>
                        <a:rPr lang="en-US" dirty="0"/>
                        <a:t>Council</a:t>
                      </a:r>
                    </a:p>
                  </a:txBody>
                  <a:tcPr anchor="ctr"/>
                </a:tc>
                <a:tc gridSpan="2">
                  <a:txBody>
                    <a:bodyPr/>
                    <a:lstStyle/>
                    <a:p>
                      <a:pPr algn="ctr"/>
                      <a:r>
                        <a:rPr lang="en-US" dirty="0"/>
                        <a:t>Council Membership</a:t>
                      </a:r>
                    </a:p>
                  </a:txBody>
                  <a:tcPr anchor="ctr"/>
                </a:tc>
                <a:tc hMerge="1">
                  <a:txBody>
                    <a:bodyPr/>
                    <a:lstStyle/>
                    <a:p>
                      <a:endParaRPr lang="en-US" dirty="0"/>
                    </a:p>
                  </a:txBody>
                  <a:tcPr/>
                </a:tc>
                <a:tc gridSpan="4">
                  <a:txBody>
                    <a:bodyPr/>
                    <a:lstStyle/>
                    <a:p>
                      <a:pPr algn="ctr"/>
                      <a:r>
                        <a:rPr lang="en-US" dirty="0"/>
                        <a:t>Exploring Membership</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67755887"/>
                  </a:ext>
                </a:extLst>
              </a:tr>
              <a:tr h="509259">
                <a:tc>
                  <a:txBody>
                    <a:bodyPr/>
                    <a:lstStyle/>
                    <a:p>
                      <a:pPr algn="ctr"/>
                      <a:r>
                        <a:rPr lang="en-US" dirty="0">
                          <a:solidFill>
                            <a:schemeClr val="bg1"/>
                          </a:solidFill>
                        </a:rPr>
                        <a:t>HQ City</a:t>
                      </a:r>
                    </a:p>
                  </a:txBody>
                  <a:tcPr anchor="b">
                    <a:solidFill>
                      <a:schemeClr val="accent1"/>
                    </a:solidFill>
                  </a:tcPr>
                </a:tc>
                <a:tc>
                  <a:txBody>
                    <a:bodyPr/>
                    <a:lstStyle/>
                    <a:p>
                      <a:pPr algn="ctr"/>
                      <a:r>
                        <a:rPr lang="en-US" dirty="0">
                          <a:solidFill>
                            <a:schemeClr val="bg1"/>
                          </a:solidFill>
                        </a:rPr>
                        <a:t>Total</a:t>
                      </a:r>
                    </a:p>
                  </a:txBody>
                  <a:tcPr anchor="b">
                    <a:solidFill>
                      <a:schemeClr val="accent1"/>
                    </a:solidFill>
                  </a:tcPr>
                </a:tc>
                <a:tc>
                  <a:txBody>
                    <a:bodyPr/>
                    <a:lstStyle/>
                    <a:p>
                      <a:pPr algn="ctr"/>
                      <a:r>
                        <a:rPr lang="en-US" dirty="0">
                          <a:solidFill>
                            <a:schemeClr val="bg1"/>
                          </a:solidFill>
                        </a:rPr>
                        <a:t>% Growth</a:t>
                      </a:r>
                    </a:p>
                  </a:txBody>
                  <a:tcPr anchor="b">
                    <a:solidFill>
                      <a:schemeClr val="accent1"/>
                    </a:solidFill>
                  </a:tcPr>
                </a:tc>
                <a:tc>
                  <a:txBody>
                    <a:bodyPr/>
                    <a:lstStyle/>
                    <a:p>
                      <a:pPr algn="ctr"/>
                      <a:r>
                        <a:rPr lang="en-US" dirty="0">
                          <a:solidFill>
                            <a:schemeClr val="bg1"/>
                          </a:solidFill>
                        </a:rPr>
                        <a:t>Total</a:t>
                      </a:r>
                    </a:p>
                  </a:txBody>
                  <a:tcPr anchor="b">
                    <a:solidFill>
                      <a:schemeClr val="accent1"/>
                    </a:solidFill>
                  </a:tcPr>
                </a:tc>
                <a:tc>
                  <a:txBody>
                    <a:bodyPr/>
                    <a:lstStyle/>
                    <a:p>
                      <a:pPr algn="ctr"/>
                      <a:r>
                        <a:rPr lang="en-US" dirty="0" err="1">
                          <a:solidFill>
                            <a:schemeClr val="bg1"/>
                          </a:solidFill>
                        </a:rPr>
                        <a:t>Incr</a:t>
                      </a:r>
                      <a:endParaRPr lang="en-US" dirty="0">
                        <a:solidFill>
                          <a:schemeClr val="bg1"/>
                        </a:solidFill>
                      </a:endParaRPr>
                    </a:p>
                  </a:txBody>
                  <a:tcPr anchor="b">
                    <a:solidFill>
                      <a:schemeClr val="accent1"/>
                    </a:solidFill>
                  </a:tcPr>
                </a:tc>
                <a:tc>
                  <a:txBody>
                    <a:bodyPr/>
                    <a:lstStyle/>
                    <a:p>
                      <a:pPr algn="ctr"/>
                      <a:r>
                        <a:rPr lang="en-US">
                          <a:solidFill>
                            <a:schemeClr val="bg1"/>
                          </a:solidFill>
                        </a:rPr>
                        <a:t>% Grow</a:t>
                      </a:r>
                    </a:p>
                  </a:txBody>
                  <a:tcPr anchor="b">
                    <a:solidFill>
                      <a:schemeClr val="accent1"/>
                    </a:solidFill>
                  </a:tcPr>
                </a:tc>
                <a:tc>
                  <a:txBody>
                    <a:bodyPr/>
                    <a:lstStyle/>
                    <a:p>
                      <a:pPr algn="ctr"/>
                      <a:r>
                        <a:rPr lang="en-US">
                          <a:solidFill>
                            <a:schemeClr val="bg1"/>
                          </a:solidFill>
                        </a:rPr>
                        <a:t>% </a:t>
                      </a:r>
                      <a:r>
                        <a:rPr lang="en-US" err="1">
                          <a:solidFill>
                            <a:schemeClr val="bg1"/>
                          </a:solidFill>
                        </a:rPr>
                        <a:t>Expl</a:t>
                      </a:r>
                      <a:endParaRPr lang="en-US">
                        <a:solidFill>
                          <a:schemeClr val="bg1"/>
                        </a:solidFill>
                      </a:endParaRPr>
                    </a:p>
                  </a:txBody>
                  <a:tcPr anchor="b">
                    <a:solidFill>
                      <a:schemeClr val="accent1"/>
                    </a:solidFill>
                  </a:tcPr>
                </a:tc>
                <a:extLst>
                  <a:ext uri="{0D108BD9-81ED-4DB2-BD59-A6C34878D82A}">
                    <a16:rowId xmlns:a16="http://schemas.microsoft.com/office/drawing/2014/main" val="510298281"/>
                  </a:ext>
                </a:extLst>
              </a:tr>
              <a:tr h="316828">
                <a:tc>
                  <a:txBody>
                    <a:bodyPr/>
                    <a:lstStyle/>
                    <a:p>
                      <a:pPr algn="ctr" fontAlgn="b"/>
                      <a:r>
                        <a:rPr lang="en-US" sz="1600" b="0" i="0" u="none" strike="noStrike">
                          <a:solidFill>
                            <a:schemeClr val="tx1"/>
                          </a:solidFill>
                          <a:effectLst/>
                          <a:latin typeface="Calibri" panose="020F0502020204030204" pitchFamily="34" charset="0"/>
                        </a:rPr>
                        <a:t>New York NY</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8,751</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6.9%</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2,657</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365</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15.9%</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30.4%</a:t>
                      </a:r>
                    </a:p>
                  </a:txBody>
                  <a:tcPr marL="9525" marR="9525" marT="9525" marB="0" anchor="b"/>
                </a:tc>
                <a:extLst>
                  <a:ext uri="{0D108BD9-81ED-4DB2-BD59-A6C34878D82A}">
                    <a16:rowId xmlns:a16="http://schemas.microsoft.com/office/drawing/2014/main" val="1573897258"/>
                  </a:ext>
                </a:extLst>
              </a:tr>
              <a:tr h="316828">
                <a:tc>
                  <a:txBody>
                    <a:bodyPr/>
                    <a:lstStyle/>
                    <a:p>
                      <a:pPr algn="ctr" fontAlgn="b"/>
                      <a:r>
                        <a:rPr lang="en-US" sz="1600" b="0" i="0" u="none" strike="noStrike">
                          <a:solidFill>
                            <a:schemeClr val="tx1"/>
                          </a:solidFill>
                          <a:effectLst/>
                          <a:latin typeface="Calibri" panose="020F0502020204030204" pitchFamily="34" charset="0"/>
                        </a:rPr>
                        <a:t>San Angelo TX</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524</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0.8%</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132</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56</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73.7%</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25.2%</a:t>
                      </a:r>
                    </a:p>
                  </a:txBody>
                  <a:tcPr marL="9525" marR="9525" marT="9525" marB="0" anchor="b"/>
                </a:tc>
                <a:extLst>
                  <a:ext uri="{0D108BD9-81ED-4DB2-BD59-A6C34878D82A}">
                    <a16:rowId xmlns:a16="http://schemas.microsoft.com/office/drawing/2014/main" val="4395458"/>
                  </a:ext>
                </a:extLst>
              </a:tr>
              <a:tr h="316828">
                <a:tc>
                  <a:txBody>
                    <a:bodyPr/>
                    <a:lstStyle/>
                    <a:p>
                      <a:pPr algn="ctr" fontAlgn="b"/>
                      <a:r>
                        <a:rPr lang="en-US" sz="1600" b="0" i="0" u="none" strike="noStrike">
                          <a:solidFill>
                            <a:schemeClr val="tx1"/>
                          </a:solidFill>
                          <a:effectLst/>
                          <a:latin typeface="Calibri" panose="020F0502020204030204" pitchFamily="34" charset="0"/>
                        </a:rPr>
                        <a:t>Fresno CA</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1,324</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2.8%</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235</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56</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31.3%</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17.7%</a:t>
                      </a:r>
                    </a:p>
                  </a:txBody>
                  <a:tcPr marL="9525" marR="9525" marT="9525" marB="0" anchor="b"/>
                </a:tc>
                <a:extLst>
                  <a:ext uri="{0D108BD9-81ED-4DB2-BD59-A6C34878D82A}">
                    <a16:rowId xmlns:a16="http://schemas.microsoft.com/office/drawing/2014/main" val="535050481"/>
                  </a:ext>
                </a:extLst>
              </a:tr>
              <a:tr h="316828">
                <a:tc>
                  <a:txBody>
                    <a:bodyPr/>
                    <a:lstStyle/>
                    <a:p>
                      <a:pPr algn="ctr" fontAlgn="b"/>
                      <a:r>
                        <a:rPr lang="en-US" sz="1600" b="0" i="0" u="none" strike="noStrike">
                          <a:solidFill>
                            <a:schemeClr val="tx1"/>
                          </a:solidFill>
                          <a:effectLst/>
                          <a:latin typeface="Calibri" panose="020F0502020204030204" pitchFamily="34" charset="0"/>
                        </a:rPr>
                        <a:t>Harlingen TX</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825</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4.2%</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143</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36</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33.6%</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17.3%</a:t>
                      </a:r>
                    </a:p>
                  </a:txBody>
                  <a:tcPr marL="9525" marR="9525" marT="9525" marB="0" anchor="b"/>
                </a:tc>
                <a:extLst>
                  <a:ext uri="{0D108BD9-81ED-4DB2-BD59-A6C34878D82A}">
                    <a16:rowId xmlns:a16="http://schemas.microsoft.com/office/drawing/2014/main" val="1533131213"/>
                  </a:ext>
                </a:extLst>
              </a:tr>
              <a:tr h="316828">
                <a:tc>
                  <a:txBody>
                    <a:bodyPr/>
                    <a:lstStyle/>
                    <a:p>
                      <a:pPr algn="ctr" fontAlgn="b"/>
                      <a:r>
                        <a:rPr lang="en-US" sz="1600" b="0" i="0" u="none" strike="noStrike">
                          <a:solidFill>
                            <a:schemeClr val="tx1"/>
                          </a:solidFill>
                          <a:effectLst/>
                          <a:latin typeface="Calibri" panose="020F0502020204030204" pitchFamily="34" charset="0"/>
                        </a:rPr>
                        <a:t>Montgomery AL</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1,923</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4.7%</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320</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188</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142.4%</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16.6%</a:t>
                      </a:r>
                    </a:p>
                  </a:txBody>
                  <a:tcPr marL="9525" marR="9525" marT="9525" marB="0" anchor="b"/>
                </a:tc>
                <a:extLst>
                  <a:ext uri="{0D108BD9-81ED-4DB2-BD59-A6C34878D82A}">
                    <a16:rowId xmlns:a16="http://schemas.microsoft.com/office/drawing/2014/main" val="1750230605"/>
                  </a:ext>
                </a:extLst>
              </a:tr>
              <a:tr h="316828">
                <a:tc>
                  <a:txBody>
                    <a:bodyPr/>
                    <a:lstStyle/>
                    <a:p>
                      <a:pPr algn="ctr" fontAlgn="b"/>
                      <a:r>
                        <a:rPr lang="en-US" sz="1600" b="0" i="0" u="none" strike="noStrike">
                          <a:solidFill>
                            <a:schemeClr val="tx1"/>
                          </a:solidFill>
                          <a:effectLst/>
                          <a:latin typeface="Calibri" panose="020F0502020204030204" pitchFamily="34" charset="0"/>
                        </a:rPr>
                        <a:t>Yarmouth Port MA</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894</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4.8%</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146</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116</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386.7%</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16.3%</a:t>
                      </a:r>
                    </a:p>
                  </a:txBody>
                  <a:tcPr marL="9525" marR="9525" marT="9525" marB="0" anchor="b"/>
                </a:tc>
                <a:extLst>
                  <a:ext uri="{0D108BD9-81ED-4DB2-BD59-A6C34878D82A}">
                    <a16:rowId xmlns:a16="http://schemas.microsoft.com/office/drawing/2014/main" val="904721481"/>
                  </a:ext>
                </a:extLst>
              </a:tr>
              <a:tr h="316828">
                <a:tc>
                  <a:txBody>
                    <a:bodyPr/>
                    <a:lstStyle/>
                    <a:p>
                      <a:pPr algn="ctr" fontAlgn="b"/>
                      <a:r>
                        <a:rPr lang="en-US" sz="1600" b="0" i="0" u="none" strike="noStrike">
                          <a:solidFill>
                            <a:schemeClr val="tx1"/>
                          </a:solidFill>
                          <a:effectLst/>
                          <a:latin typeface="Calibri" panose="020F0502020204030204" pitchFamily="34" charset="0"/>
                        </a:rPr>
                        <a:t>Columbia SC</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3,696</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6.0%</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547</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70</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14.7%</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14.8%</a:t>
                      </a:r>
                    </a:p>
                  </a:txBody>
                  <a:tcPr marL="9525" marR="9525" marT="9525" marB="0" anchor="b"/>
                </a:tc>
                <a:extLst>
                  <a:ext uri="{0D108BD9-81ED-4DB2-BD59-A6C34878D82A}">
                    <a16:rowId xmlns:a16="http://schemas.microsoft.com/office/drawing/2014/main" val="4095458619"/>
                  </a:ext>
                </a:extLst>
              </a:tr>
              <a:tr h="316828">
                <a:tc>
                  <a:txBody>
                    <a:bodyPr/>
                    <a:lstStyle/>
                    <a:p>
                      <a:pPr algn="ctr" fontAlgn="b"/>
                      <a:r>
                        <a:rPr lang="en-US" sz="1600" b="0" i="0" u="none" strike="noStrike">
                          <a:solidFill>
                            <a:schemeClr val="tx1"/>
                          </a:solidFill>
                          <a:effectLst/>
                          <a:latin typeface="Calibri" panose="020F0502020204030204" pitchFamily="34" charset="0"/>
                        </a:rPr>
                        <a:t>San Juan PR</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3,727</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4.3%</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543</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55</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11.3%</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14.6%</a:t>
                      </a:r>
                    </a:p>
                  </a:txBody>
                  <a:tcPr marL="9525" marR="9525" marT="9525" marB="0" anchor="b"/>
                </a:tc>
                <a:extLst>
                  <a:ext uri="{0D108BD9-81ED-4DB2-BD59-A6C34878D82A}">
                    <a16:rowId xmlns:a16="http://schemas.microsoft.com/office/drawing/2014/main" val="2316204481"/>
                  </a:ext>
                </a:extLst>
              </a:tr>
              <a:tr h="316828">
                <a:tc>
                  <a:txBody>
                    <a:bodyPr/>
                    <a:lstStyle/>
                    <a:p>
                      <a:pPr algn="ctr" fontAlgn="b"/>
                      <a:r>
                        <a:rPr lang="en-US" sz="1600" b="0" i="0" u="none" strike="noStrike">
                          <a:solidFill>
                            <a:schemeClr val="tx1"/>
                          </a:solidFill>
                          <a:effectLst/>
                          <a:latin typeface="Calibri" panose="020F0502020204030204" pitchFamily="34" charset="0"/>
                        </a:rPr>
                        <a:t>Fairbanks AK</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393</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5.6%</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56</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2</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3.7%</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14.2%</a:t>
                      </a:r>
                    </a:p>
                  </a:txBody>
                  <a:tcPr marL="9525" marR="9525" marT="9525" marB="0" anchor="b"/>
                </a:tc>
                <a:extLst>
                  <a:ext uri="{0D108BD9-81ED-4DB2-BD59-A6C34878D82A}">
                    <a16:rowId xmlns:a16="http://schemas.microsoft.com/office/drawing/2014/main" val="2691458728"/>
                  </a:ext>
                </a:extLst>
              </a:tr>
              <a:tr h="316828">
                <a:tc>
                  <a:txBody>
                    <a:bodyPr/>
                    <a:lstStyle/>
                    <a:p>
                      <a:pPr algn="ctr" fontAlgn="b"/>
                      <a:r>
                        <a:rPr lang="en-US" sz="1600" b="0" i="0" u="none" strike="noStrike">
                          <a:solidFill>
                            <a:schemeClr val="tx1"/>
                          </a:solidFill>
                          <a:effectLst/>
                          <a:latin typeface="Calibri" panose="020F0502020204030204" pitchFamily="34" charset="0"/>
                        </a:rPr>
                        <a:t>Lansing MI</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26,442</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-2.6%</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3,494</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636</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22.3%</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13.2%</a:t>
                      </a:r>
                    </a:p>
                  </a:txBody>
                  <a:tcPr marL="9525" marR="9525" marT="9525" marB="0" anchor="b"/>
                </a:tc>
                <a:extLst>
                  <a:ext uri="{0D108BD9-81ED-4DB2-BD59-A6C34878D82A}">
                    <a16:rowId xmlns:a16="http://schemas.microsoft.com/office/drawing/2014/main" val="3402159672"/>
                  </a:ext>
                </a:extLst>
              </a:tr>
              <a:tr h="316828">
                <a:tc>
                  <a:txBody>
                    <a:bodyPr/>
                    <a:lstStyle/>
                    <a:p>
                      <a:pPr algn="ctr" fontAlgn="b"/>
                      <a:r>
                        <a:rPr lang="en-US" sz="1600" b="0" i="0" u="none" strike="noStrike">
                          <a:solidFill>
                            <a:schemeClr val="tx1"/>
                          </a:solidFill>
                          <a:effectLst/>
                          <a:latin typeface="Calibri" panose="020F0502020204030204" pitchFamily="34" charset="0"/>
                        </a:rPr>
                        <a:t>Westfield MA</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1,822</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9.2%</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222</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136</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158.1%</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12.2%</a:t>
                      </a:r>
                    </a:p>
                  </a:txBody>
                  <a:tcPr marL="9525" marR="9525" marT="9525" marB="0" anchor="b"/>
                </a:tc>
                <a:extLst>
                  <a:ext uri="{0D108BD9-81ED-4DB2-BD59-A6C34878D82A}">
                    <a16:rowId xmlns:a16="http://schemas.microsoft.com/office/drawing/2014/main" val="432163306"/>
                  </a:ext>
                </a:extLst>
              </a:tr>
              <a:tr h="316828">
                <a:tc>
                  <a:txBody>
                    <a:bodyPr/>
                    <a:lstStyle/>
                    <a:p>
                      <a:pPr algn="ctr" fontAlgn="b"/>
                      <a:r>
                        <a:rPr lang="en-US" sz="1600" b="0" i="0" u="none" strike="noStrike">
                          <a:solidFill>
                            <a:schemeClr val="tx1"/>
                          </a:solidFill>
                          <a:effectLst/>
                          <a:latin typeface="Calibri" panose="020F0502020204030204" pitchFamily="34" charset="0"/>
                        </a:rPr>
                        <a:t>Lafayette LA</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1,068</a:t>
                      </a:r>
                    </a:p>
                  </a:txBody>
                  <a:tcPr marL="9525" marR="9525" marT="9525" marB="0" anchor="b"/>
                </a:tc>
                <a:tc>
                  <a:txBody>
                    <a:bodyPr/>
                    <a:lstStyle/>
                    <a:p>
                      <a:pPr algn="ctr" fontAlgn="b"/>
                      <a:r>
                        <a:rPr lang="en-US" sz="1600" b="0" i="0" u="none" strike="noStrike" dirty="0">
                          <a:solidFill>
                            <a:schemeClr val="tx1"/>
                          </a:solidFill>
                          <a:effectLst/>
                          <a:latin typeface="Calibri" panose="020F0502020204030204" pitchFamily="34" charset="0"/>
                        </a:rPr>
                        <a:t>8.1%</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123</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39</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46.4%</a:t>
                      </a:r>
                    </a:p>
                  </a:txBody>
                  <a:tcPr marL="9525" marR="9525" marT="9525" marB="0" anchor="b"/>
                </a:tc>
                <a:tc>
                  <a:txBody>
                    <a:bodyPr/>
                    <a:lstStyle/>
                    <a:p>
                      <a:pPr algn="ctr" fontAlgn="b"/>
                      <a:r>
                        <a:rPr lang="en-US" sz="1600" b="0" i="0" u="none" strike="noStrike" dirty="0">
                          <a:solidFill>
                            <a:schemeClr val="tx1"/>
                          </a:solidFill>
                          <a:effectLst/>
                          <a:latin typeface="Calibri" panose="020F0502020204030204" pitchFamily="34" charset="0"/>
                        </a:rPr>
                        <a:t>11.5%</a:t>
                      </a:r>
                    </a:p>
                  </a:txBody>
                  <a:tcPr marL="9525" marR="9525" marT="9525" marB="0" anchor="b"/>
                </a:tc>
                <a:extLst>
                  <a:ext uri="{0D108BD9-81ED-4DB2-BD59-A6C34878D82A}">
                    <a16:rowId xmlns:a16="http://schemas.microsoft.com/office/drawing/2014/main" val="3705167909"/>
                  </a:ext>
                </a:extLst>
              </a:tr>
            </a:tbl>
          </a:graphicData>
        </a:graphic>
      </p:graphicFrame>
    </p:spTree>
    <p:extLst>
      <p:ext uri="{BB962C8B-B14F-4D97-AF65-F5344CB8AC3E}">
        <p14:creationId xmlns:p14="http://schemas.microsoft.com/office/powerpoint/2010/main" val="1617561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A97EC-E66F-5BEF-995B-28E511E3AD97}"/>
              </a:ext>
            </a:extLst>
          </p:cNvPr>
          <p:cNvSpPr>
            <a:spLocks noGrp="1"/>
          </p:cNvSpPr>
          <p:nvPr>
            <p:ph type="title"/>
          </p:nvPr>
        </p:nvSpPr>
        <p:spPr>
          <a:xfrm>
            <a:off x="2152650" y="365127"/>
            <a:ext cx="8124932" cy="1325563"/>
          </a:xfrm>
        </p:spPr>
        <p:txBody>
          <a:bodyPr>
            <a:normAutofit/>
          </a:bodyPr>
          <a:lstStyle/>
          <a:p>
            <a:pPr algn="l"/>
            <a:r>
              <a:rPr lang="en-US" sz="3100" dirty="0">
                <a:solidFill>
                  <a:schemeClr val="bg1"/>
                </a:solidFill>
                <a:latin typeface="+mn-lt"/>
              </a:rPr>
              <a:t>BSA Doing a Poor Job of Serving Older Youth</a:t>
            </a:r>
            <a:br>
              <a:rPr lang="en-US" sz="6000" dirty="0">
                <a:solidFill>
                  <a:schemeClr val="accent1">
                    <a:lumMod val="75000"/>
                  </a:schemeClr>
                </a:solidFill>
              </a:rPr>
            </a:br>
            <a:r>
              <a:rPr lang="en-US" sz="2200" dirty="0">
                <a:solidFill>
                  <a:schemeClr val="tx2">
                    <a:lumMod val="40000"/>
                    <a:lumOff val="60000"/>
                  </a:schemeClr>
                </a:solidFill>
              </a:rPr>
              <a:t>2% Market Share Standard for Local Councils (Yearend 2023)</a:t>
            </a:r>
          </a:p>
        </p:txBody>
      </p:sp>
      <p:graphicFrame>
        <p:nvGraphicFramePr>
          <p:cNvPr id="5" name="Content Placeholder 4">
            <a:extLst>
              <a:ext uri="{FF2B5EF4-FFF2-40B4-BE49-F238E27FC236}">
                <a16:creationId xmlns:a16="http://schemas.microsoft.com/office/drawing/2014/main" id="{07FA1915-278D-8713-07E0-0049DAD6EB85}"/>
              </a:ext>
            </a:extLst>
          </p:cNvPr>
          <p:cNvGraphicFramePr>
            <a:graphicFrameLocks noGrp="1"/>
          </p:cNvGraphicFramePr>
          <p:nvPr>
            <p:ph idx="1"/>
            <p:extLst>
              <p:ext uri="{D42A27DB-BD31-4B8C-83A1-F6EECF244321}">
                <p14:modId xmlns:p14="http://schemas.microsoft.com/office/powerpoint/2010/main" val="1828333370"/>
              </p:ext>
            </p:extLst>
          </p:nvPr>
        </p:nvGraphicFramePr>
        <p:xfrm>
          <a:off x="2152650" y="1847851"/>
          <a:ext cx="7886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273AE35A-1908-E316-A91F-A8EB6AE49BC2}"/>
              </a:ext>
            </a:extLst>
          </p:cNvPr>
          <p:cNvSpPr>
            <a:spLocks noGrp="1"/>
          </p:cNvSpPr>
          <p:nvPr>
            <p:ph type="sldNum" sz="quarter" idx="12"/>
          </p:nvPr>
        </p:nvSpPr>
        <p:spPr/>
        <p:txBody>
          <a:bodyPr/>
          <a:lstStyle/>
          <a:p>
            <a:endParaRPr lang="en-US" dirty="0"/>
          </a:p>
        </p:txBody>
      </p:sp>
      <p:sp>
        <p:nvSpPr>
          <p:cNvPr id="7" name="TextBox 6">
            <a:extLst>
              <a:ext uri="{FF2B5EF4-FFF2-40B4-BE49-F238E27FC236}">
                <a16:creationId xmlns:a16="http://schemas.microsoft.com/office/drawing/2014/main" id="{55F487A5-972E-3BB9-7E74-43EF88014DC7}"/>
              </a:ext>
            </a:extLst>
          </p:cNvPr>
          <p:cNvSpPr txBox="1"/>
          <p:nvPr/>
        </p:nvSpPr>
        <p:spPr>
          <a:xfrm rot="16200000">
            <a:off x="9467856" y="3788197"/>
            <a:ext cx="1444178" cy="369332"/>
          </a:xfrm>
          <a:prstGeom prst="rect">
            <a:avLst/>
          </a:prstGeom>
          <a:noFill/>
        </p:spPr>
        <p:txBody>
          <a:bodyPr wrap="none" rtlCol="0">
            <a:spAutoFit/>
          </a:bodyPr>
          <a:lstStyle/>
          <a:p>
            <a:r>
              <a:rPr lang="en-US" dirty="0">
                <a:solidFill>
                  <a:schemeClr val="bg1"/>
                </a:solidFill>
              </a:rPr>
              <a:t>Market Share</a:t>
            </a:r>
          </a:p>
        </p:txBody>
      </p:sp>
      <p:sp>
        <p:nvSpPr>
          <p:cNvPr id="8" name="TextBox 7">
            <a:extLst>
              <a:ext uri="{FF2B5EF4-FFF2-40B4-BE49-F238E27FC236}">
                <a16:creationId xmlns:a16="http://schemas.microsoft.com/office/drawing/2014/main" id="{87BFE51F-3F1F-E645-1056-D293AFA8F661}"/>
              </a:ext>
            </a:extLst>
          </p:cNvPr>
          <p:cNvSpPr txBox="1"/>
          <p:nvPr/>
        </p:nvSpPr>
        <p:spPr>
          <a:xfrm>
            <a:off x="7003676" y="3444261"/>
            <a:ext cx="567784" cy="338554"/>
          </a:xfrm>
          <a:prstGeom prst="rect">
            <a:avLst/>
          </a:prstGeom>
          <a:noFill/>
        </p:spPr>
        <p:txBody>
          <a:bodyPr wrap="none" rtlCol="0">
            <a:spAutoFit/>
          </a:bodyPr>
          <a:lstStyle/>
          <a:p>
            <a:r>
              <a:rPr lang="en-US" sz="1600" dirty="0">
                <a:solidFill>
                  <a:schemeClr val="bg1"/>
                </a:solidFill>
              </a:rPr>
              <a:t>Goal</a:t>
            </a:r>
          </a:p>
        </p:txBody>
      </p:sp>
    </p:spTree>
    <p:extLst>
      <p:ext uri="{BB962C8B-B14F-4D97-AF65-F5344CB8AC3E}">
        <p14:creationId xmlns:p14="http://schemas.microsoft.com/office/powerpoint/2010/main" val="1050250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923330"/>
          </a:xfrm>
          <a:prstGeom prst="rect">
            <a:avLst/>
          </a:prstGeom>
          <a:noFill/>
        </p:spPr>
        <p:txBody>
          <a:bodyPr wrap="square" rtlCol="0">
            <a:spAutoFit/>
          </a:bodyPr>
          <a:lstStyle/>
          <a:p>
            <a:r>
              <a:rPr lang="en-US" sz="3200" b="1" dirty="0">
                <a:solidFill>
                  <a:schemeClr val="bg1"/>
                </a:solidFill>
              </a:rPr>
              <a:t>Traits of Successful Exploring Councils</a:t>
            </a:r>
            <a:br>
              <a:rPr lang="en-US" sz="3200" b="1" dirty="0">
                <a:solidFill>
                  <a:schemeClr val="bg1"/>
                </a:solidFill>
              </a:rPr>
            </a:br>
            <a:r>
              <a:rPr lang="en-US" sz="2200" dirty="0">
                <a:solidFill>
                  <a:schemeClr val="accent5"/>
                </a:solidFill>
              </a:rPr>
              <a:t>Exploring is Different and Requires Specialized Attention</a:t>
            </a:r>
            <a:endParaRPr lang="en-US" sz="2200" dirty="0">
              <a:solidFill>
                <a:schemeClr val="accent5"/>
              </a:solidFill>
              <a:latin typeface="+mj-lt"/>
              <a:ea typeface="+mj-ea"/>
              <a:cs typeface="+mj-cs"/>
            </a:endParaRPr>
          </a:p>
        </p:txBody>
      </p:sp>
      <p:sp>
        <p:nvSpPr>
          <p:cNvPr id="16" name="TextBox 15">
            <a:extLst>
              <a:ext uri="{FF2B5EF4-FFF2-40B4-BE49-F238E27FC236}">
                <a16:creationId xmlns:a16="http://schemas.microsoft.com/office/drawing/2014/main" id="{2E3688FD-3337-A57B-D772-34204EFEA1FB}"/>
              </a:ext>
            </a:extLst>
          </p:cNvPr>
          <p:cNvSpPr txBox="1"/>
          <p:nvPr/>
        </p:nvSpPr>
        <p:spPr>
          <a:xfrm>
            <a:off x="1581014" y="1905506"/>
            <a:ext cx="8428776" cy="4093428"/>
          </a:xfrm>
          <a:prstGeom prst="rect">
            <a:avLst/>
          </a:prstGeom>
          <a:noFill/>
        </p:spPr>
        <p:txBody>
          <a:bodyPr wrap="square">
            <a:spAutoFit/>
          </a:bodyPr>
          <a:lstStyle/>
          <a:p>
            <a:pPr marL="457200" indent="-457200">
              <a:buFont typeface="Arial" panose="020B0604020202020204" pitchFamily="34" charset="0"/>
              <a:buChar char="•"/>
            </a:pPr>
            <a:r>
              <a:rPr lang="en-US" sz="2800" dirty="0">
                <a:solidFill>
                  <a:schemeClr val="bg1"/>
                </a:solidFill>
                <a:latin typeface="+mj-lt"/>
              </a:rPr>
              <a:t>Board Support: Goals and Strategy for Exploring</a:t>
            </a:r>
          </a:p>
          <a:p>
            <a:pPr marL="457200" indent="-457200">
              <a:buFont typeface="Arial" panose="020B0604020202020204" pitchFamily="34" charset="0"/>
              <a:buChar char="•"/>
            </a:pPr>
            <a:r>
              <a:rPr lang="en-US" sz="2800" dirty="0">
                <a:solidFill>
                  <a:schemeClr val="bg1"/>
                </a:solidFill>
                <a:latin typeface="+mj-lt"/>
              </a:rPr>
              <a:t>Volunteer Structure and Executive Board Presence</a:t>
            </a:r>
          </a:p>
          <a:p>
            <a:pPr marL="914400" lvl="1" indent="-457200">
              <a:buFont typeface="Arial" panose="020B0604020202020204" pitchFamily="34" charset="0"/>
              <a:buChar char="•"/>
            </a:pPr>
            <a:r>
              <a:rPr lang="en-US" sz="2400" dirty="0">
                <a:solidFill>
                  <a:schemeClr val="bg1"/>
                </a:solidFill>
                <a:latin typeface="+mj-lt"/>
              </a:rPr>
              <a:t>Committee Chair/Vice President</a:t>
            </a:r>
          </a:p>
          <a:p>
            <a:pPr marL="914400" lvl="1" indent="-457200">
              <a:buFont typeface="Arial" panose="020B0604020202020204" pitchFamily="34" charset="0"/>
              <a:buChar char="•"/>
            </a:pPr>
            <a:r>
              <a:rPr lang="en-US" sz="2400" dirty="0">
                <a:solidFill>
                  <a:schemeClr val="bg1"/>
                </a:solidFill>
                <a:latin typeface="+mj-lt"/>
              </a:rPr>
              <a:t>Active committee</a:t>
            </a:r>
          </a:p>
          <a:p>
            <a:pPr marL="914400" lvl="1" indent="-457200">
              <a:buFont typeface="Arial" panose="020B0604020202020204" pitchFamily="34" charset="0"/>
              <a:buChar char="•"/>
            </a:pPr>
            <a:r>
              <a:rPr lang="en-US" sz="2400" dirty="0">
                <a:solidFill>
                  <a:schemeClr val="bg1"/>
                </a:solidFill>
                <a:latin typeface="+mj-lt"/>
              </a:rPr>
              <a:t>Youth leadership (Explorer Officers Association)</a:t>
            </a:r>
          </a:p>
          <a:p>
            <a:pPr marL="457200" indent="-457200">
              <a:buFont typeface="Arial" panose="020B0604020202020204" pitchFamily="34" charset="0"/>
              <a:buChar char="•"/>
            </a:pPr>
            <a:r>
              <a:rPr lang="en-US" sz="2800" dirty="0">
                <a:solidFill>
                  <a:schemeClr val="bg1"/>
                </a:solidFill>
                <a:latin typeface="+mj-lt"/>
              </a:rPr>
              <a:t>Assigned Professional Responsibility</a:t>
            </a:r>
          </a:p>
          <a:p>
            <a:pPr marL="914400" lvl="1" indent="-457200">
              <a:buFont typeface="Arial" panose="020B0604020202020204" pitchFamily="34" charset="0"/>
              <a:buChar char="•"/>
            </a:pPr>
            <a:r>
              <a:rPr lang="en-US" sz="2400" dirty="0">
                <a:solidFill>
                  <a:schemeClr val="bg1"/>
                </a:solidFill>
                <a:latin typeface="+mj-lt"/>
              </a:rPr>
              <a:t>Larger Councils: Full time Exploring Executive(s)</a:t>
            </a:r>
          </a:p>
          <a:p>
            <a:pPr marL="914400" lvl="1" indent="-457200">
              <a:buFont typeface="Arial" panose="020B0604020202020204" pitchFamily="34" charset="0"/>
              <a:buChar char="•"/>
            </a:pPr>
            <a:r>
              <a:rPr lang="en-US" sz="2400" dirty="0">
                <a:solidFill>
                  <a:schemeClr val="bg1"/>
                </a:solidFill>
                <a:latin typeface="+mj-lt"/>
              </a:rPr>
              <a:t>Smaller Councils: Accountable field-serving executive</a:t>
            </a:r>
          </a:p>
          <a:p>
            <a:pPr marL="457200" indent="-457200">
              <a:buFont typeface="Arial" panose="020B0604020202020204" pitchFamily="34" charset="0"/>
              <a:buChar char="•"/>
            </a:pPr>
            <a:r>
              <a:rPr lang="en-US" sz="2800" dirty="0">
                <a:solidFill>
                  <a:schemeClr val="bg1"/>
                </a:solidFill>
                <a:latin typeface="+mj-lt"/>
              </a:rPr>
              <a:t>Dedicated Exploring Division (If Large Enough)</a:t>
            </a:r>
          </a:p>
          <a:p>
            <a:pPr marL="457200" indent="-457200">
              <a:buFont typeface="Arial" panose="020B0604020202020204" pitchFamily="34" charset="0"/>
              <a:buChar char="•"/>
            </a:pPr>
            <a:r>
              <a:rPr lang="en-US" sz="2800" dirty="0">
                <a:solidFill>
                  <a:schemeClr val="bg1"/>
                </a:solidFill>
                <a:latin typeface="+mj-lt"/>
              </a:rPr>
              <a:t>9-Month Hands-On Youth-Led Programs</a:t>
            </a:r>
          </a:p>
        </p:txBody>
      </p:sp>
    </p:spTree>
    <p:extLst>
      <p:ext uri="{BB962C8B-B14F-4D97-AF65-F5344CB8AC3E}">
        <p14:creationId xmlns:p14="http://schemas.microsoft.com/office/powerpoint/2010/main" val="1727757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40822"/>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1323439"/>
          </a:xfrm>
          <a:prstGeom prst="rect">
            <a:avLst/>
          </a:prstGeom>
          <a:noFill/>
        </p:spPr>
        <p:txBody>
          <a:bodyPr wrap="square" rtlCol="0">
            <a:spAutoFit/>
          </a:bodyPr>
          <a:lstStyle/>
          <a:p>
            <a:r>
              <a:rPr lang="en-US" sz="4000" b="1" dirty="0">
                <a:solidFill>
                  <a:schemeClr val="bg1"/>
                </a:solidFill>
              </a:rPr>
              <a:t>Exploring Complements Scouting for Older Scouts</a:t>
            </a:r>
          </a:p>
        </p:txBody>
      </p:sp>
      <p:sp>
        <p:nvSpPr>
          <p:cNvPr id="16" name="TextBox 15">
            <a:extLst>
              <a:ext uri="{FF2B5EF4-FFF2-40B4-BE49-F238E27FC236}">
                <a16:creationId xmlns:a16="http://schemas.microsoft.com/office/drawing/2014/main" id="{2E3688FD-3337-A57B-D772-34204EFEA1FB}"/>
              </a:ext>
            </a:extLst>
          </p:cNvPr>
          <p:cNvSpPr txBox="1"/>
          <p:nvPr/>
        </p:nvSpPr>
        <p:spPr>
          <a:xfrm>
            <a:off x="1715888" y="2232971"/>
            <a:ext cx="8159028" cy="2800767"/>
          </a:xfrm>
          <a:prstGeom prst="rect">
            <a:avLst/>
          </a:prstGeom>
          <a:noFill/>
        </p:spPr>
        <p:txBody>
          <a:bodyPr wrap="square">
            <a:spAutoFit/>
          </a:bodyPr>
          <a:lstStyle/>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Scouting and Exploring are NOT mutually exclusive</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Addresses need for career information/experience</a:t>
            </a:r>
          </a:p>
          <a:p>
            <a:pPr marL="800100" lvl="1"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Wanted and needed by older youth and young adults</a:t>
            </a:r>
          </a:p>
          <a:p>
            <a:pPr marL="800100" lvl="1"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Association with other youth with similar career interests</a:t>
            </a:r>
          </a:p>
          <a:p>
            <a:pPr marL="800100" lvl="1"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Gives opportunity for hands-on experience in career areas with adults working in those areas</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Exploring Emphasis Areas and Methods reinforce the Aims and Methods of Scouting</a:t>
            </a:r>
          </a:p>
        </p:txBody>
      </p:sp>
    </p:spTree>
    <p:extLst>
      <p:ext uri="{BB962C8B-B14F-4D97-AF65-F5344CB8AC3E}">
        <p14:creationId xmlns:p14="http://schemas.microsoft.com/office/powerpoint/2010/main" val="639503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1323439"/>
          </a:xfrm>
          <a:prstGeom prst="rect">
            <a:avLst/>
          </a:prstGeom>
          <a:noFill/>
        </p:spPr>
        <p:txBody>
          <a:bodyPr wrap="square" rtlCol="0">
            <a:spAutoFit/>
          </a:bodyPr>
          <a:lstStyle/>
          <a:p>
            <a:r>
              <a:rPr lang="en-US" sz="4000" b="1" dirty="0">
                <a:solidFill>
                  <a:schemeClr val="bg1"/>
                </a:solidFill>
              </a:rPr>
              <a:t>Exploring Impact on Membership Goals</a:t>
            </a:r>
          </a:p>
        </p:txBody>
      </p:sp>
      <p:sp>
        <p:nvSpPr>
          <p:cNvPr id="16" name="TextBox 15">
            <a:extLst>
              <a:ext uri="{FF2B5EF4-FFF2-40B4-BE49-F238E27FC236}">
                <a16:creationId xmlns:a16="http://schemas.microsoft.com/office/drawing/2014/main" id="{2E3688FD-3337-A57B-D772-34204EFEA1FB}"/>
              </a:ext>
            </a:extLst>
          </p:cNvPr>
          <p:cNvSpPr txBox="1"/>
          <p:nvPr/>
        </p:nvSpPr>
        <p:spPr>
          <a:xfrm>
            <a:off x="1459186" y="1831068"/>
            <a:ext cx="8499626" cy="4401205"/>
          </a:xfrm>
          <a:prstGeom prst="rect">
            <a:avLst/>
          </a:prstGeom>
          <a:noFill/>
        </p:spPr>
        <p:txBody>
          <a:bodyPr wrap="square">
            <a:spAutoFit/>
          </a:bodyPr>
          <a:lstStyle/>
          <a:p>
            <a:pPr marL="457200" indent="-4572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Scouting and Exploring are separate programs with separate National organizations</a:t>
            </a:r>
          </a:p>
          <a:p>
            <a:pPr marL="800100" lvl="1"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Cannot multiple between the programs</a:t>
            </a:r>
          </a:p>
          <a:p>
            <a:pPr marL="800100" lvl="1"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Separate paid membership</a:t>
            </a:r>
          </a:p>
          <a:p>
            <a:pPr marL="800100" lvl="1"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Same member in both programs counts in both programs (i.e., counts twice in membership statistics)</a:t>
            </a:r>
          </a:p>
          <a:p>
            <a:pPr marL="457200" indent="-4572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Appeals to youth and young adults that are not otherwise involved with Scouting</a:t>
            </a:r>
          </a:p>
          <a:p>
            <a:pPr marL="800100" lvl="1"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Underserved diverse communities</a:t>
            </a:r>
          </a:p>
          <a:p>
            <a:pPr marL="800100" lvl="1"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Allows us to serve these additional members</a:t>
            </a:r>
          </a:p>
          <a:p>
            <a:pPr lvl="1"/>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5706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584775"/>
          </a:xfrm>
          <a:prstGeom prst="rect">
            <a:avLst/>
          </a:prstGeom>
          <a:noFill/>
        </p:spPr>
        <p:txBody>
          <a:bodyPr wrap="square" rtlCol="0">
            <a:spAutoFit/>
          </a:bodyPr>
          <a:lstStyle/>
          <a:p>
            <a:r>
              <a:rPr lang="en-US" sz="3200" b="1" dirty="0">
                <a:solidFill>
                  <a:schemeClr val="bg1"/>
                </a:solidFill>
              </a:rPr>
              <a:t>Council Support Steps for Growing Exploring</a:t>
            </a:r>
            <a:endParaRPr lang="en-US" sz="2200" dirty="0">
              <a:solidFill>
                <a:schemeClr val="accent5"/>
              </a:solidFill>
              <a:latin typeface="+mj-lt"/>
              <a:ea typeface="+mj-ea"/>
              <a:cs typeface="+mj-cs"/>
            </a:endParaRPr>
          </a:p>
        </p:txBody>
      </p:sp>
      <p:sp>
        <p:nvSpPr>
          <p:cNvPr id="16" name="TextBox 15">
            <a:extLst>
              <a:ext uri="{FF2B5EF4-FFF2-40B4-BE49-F238E27FC236}">
                <a16:creationId xmlns:a16="http://schemas.microsoft.com/office/drawing/2014/main" id="{2E3688FD-3337-A57B-D772-34204EFEA1FB}"/>
              </a:ext>
            </a:extLst>
          </p:cNvPr>
          <p:cNvSpPr txBox="1"/>
          <p:nvPr/>
        </p:nvSpPr>
        <p:spPr>
          <a:xfrm>
            <a:off x="1581014" y="1497226"/>
            <a:ext cx="8428776" cy="4832092"/>
          </a:xfrm>
          <a:prstGeom prst="rect">
            <a:avLst/>
          </a:prstGeom>
          <a:noFill/>
        </p:spPr>
        <p:txBody>
          <a:bodyPr wrap="square">
            <a:spAutoFit/>
          </a:bodyPr>
          <a:lstStyle/>
          <a:p>
            <a:pPr marL="457200" indent="-457200">
              <a:buFont typeface="Arial" panose="020B0604020202020204" pitchFamily="34" charset="0"/>
              <a:buChar char="•"/>
            </a:pPr>
            <a:r>
              <a:rPr lang="en-US" sz="2800" dirty="0">
                <a:solidFill>
                  <a:schemeClr val="bg1"/>
                </a:solidFill>
              </a:rPr>
              <a:t>Recruit a council Exploring volunteer chair and committee</a:t>
            </a:r>
          </a:p>
          <a:p>
            <a:pPr marL="457200" indent="-457200">
              <a:buFont typeface="Arial" panose="020B0604020202020204" pitchFamily="34" charset="0"/>
              <a:buChar char="•"/>
            </a:pPr>
            <a:r>
              <a:rPr lang="en-US" sz="2800" dirty="0">
                <a:solidFill>
                  <a:schemeClr val="bg1"/>
                </a:solidFill>
              </a:rPr>
              <a:t>Appoint a council Exploring champion “staff advisor”</a:t>
            </a:r>
          </a:p>
          <a:p>
            <a:pPr marL="457200" indent="-457200">
              <a:buFont typeface="Arial" panose="020B0604020202020204" pitchFamily="34" charset="0"/>
              <a:buChar char="•"/>
            </a:pPr>
            <a:r>
              <a:rPr lang="en-US" sz="2800" dirty="0">
                <a:solidFill>
                  <a:schemeClr val="bg1"/>
                </a:solidFill>
              </a:rPr>
              <a:t>Ensure that Exploring is included in the council strategic plan, PDS goals, and council board meetings.</a:t>
            </a:r>
          </a:p>
          <a:p>
            <a:pPr marL="457200" indent="-457200">
              <a:buFont typeface="Arial" panose="020B0604020202020204" pitchFamily="34" charset="0"/>
              <a:buChar char="•"/>
            </a:pPr>
            <a:r>
              <a:rPr lang="en-US" sz="2800" dirty="0">
                <a:solidFill>
                  <a:schemeClr val="bg1"/>
                </a:solidFill>
              </a:rPr>
              <a:t>Promote Exploring to all current customers (i.e.  “Scouts BSA”)</a:t>
            </a:r>
          </a:p>
          <a:p>
            <a:pPr marL="457200" indent="-457200">
              <a:buFont typeface="Arial" panose="020B0604020202020204" pitchFamily="34" charset="0"/>
              <a:buChar char="•"/>
            </a:pPr>
            <a:r>
              <a:rPr lang="en-US" sz="2800" dirty="0">
                <a:solidFill>
                  <a:schemeClr val="bg1"/>
                </a:solidFill>
              </a:rPr>
              <a:t>Integrate Exploring into council activities and events </a:t>
            </a:r>
          </a:p>
          <a:p>
            <a:pPr marL="457200" indent="-457200">
              <a:buFont typeface="Arial" panose="020B0604020202020204" pitchFamily="34" charset="0"/>
              <a:buChar char="•"/>
            </a:pPr>
            <a:r>
              <a:rPr lang="en-US" sz="2800" dirty="0">
                <a:solidFill>
                  <a:schemeClr val="bg1"/>
                </a:solidFill>
              </a:rPr>
              <a:t>Provide regular unit service to Exploring units</a:t>
            </a:r>
          </a:p>
          <a:p>
            <a:pPr marL="457200" indent="-457200">
              <a:buFont typeface="Arial" panose="020B0604020202020204" pitchFamily="34" charset="0"/>
              <a:buChar char="•"/>
            </a:pPr>
            <a:r>
              <a:rPr lang="en-US" sz="2800" dirty="0">
                <a:solidFill>
                  <a:schemeClr val="bg1"/>
                </a:solidFill>
              </a:rPr>
              <a:t>Train key volunteers and staff on the 4 Phases of Post/Club Organization</a:t>
            </a:r>
          </a:p>
        </p:txBody>
      </p:sp>
    </p:spTree>
    <p:extLst>
      <p:ext uri="{BB962C8B-B14F-4D97-AF65-F5344CB8AC3E}">
        <p14:creationId xmlns:p14="http://schemas.microsoft.com/office/powerpoint/2010/main" val="4180969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21"/>
            <a:ext cx="12192000" cy="6883121"/>
          </a:xfrm>
          <a:prstGeom prst="rect">
            <a:avLst/>
          </a:prstGeom>
        </p:spPr>
      </p:pic>
      <p:pic>
        <p:nvPicPr>
          <p:cNvPr id="23" name="Picture 22" descr="exploring_wht_transparent-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7556" y="6401847"/>
            <a:ext cx="897994" cy="326543"/>
          </a:xfrm>
          <a:prstGeom prst="rect">
            <a:avLst/>
          </a:prstGeom>
        </p:spPr>
      </p:pic>
      <p:sp>
        <p:nvSpPr>
          <p:cNvPr id="25" name="Rectangle 24"/>
          <p:cNvSpPr/>
          <p:nvPr/>
        </p:nvSpPr>
        <p:spPr>
          <a:xfrm>
            <a:off x="1672210" y="137047"/>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1943410" y="949892"/>
            <a:ext cx="8562406" cy="55707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	</a:t>
            </a:r>
            <a:r>
              <a:rPr kumimoji="0" lang="en-US" sz="2400" b="1" i="0" u="none" strike="noStrike" kern="1200" cap="none" spc="0" normalizeH="0" baseline="0" noProof="0" dirty="0">
                <a:ln>
                  <a:noFill/>
                </a:ln>
                <a:solidFill>
                  <a:schemeClr val="bg1"/>
                </a:solidFill>
                <a:effectLst/>
                <a:uLnTx/>
                <a:uFillTx/>
                <a:latin typeface="Calibri"/>
                <a:ea typeface="+mn-ea"/>
                <a:cs typeface="+mn-cs"/>
              </a:rPr>
              <a:t>1. </a:t>
            </a:r>
            <a:r>
              <a:rPr kumimoji="0" lang="en-US" sz="2400" b="1" i="0" u="sng" strike="noStrike" kern="1200" cap="none" spc="0" normalizeH="0" baseline="0" noProof="0" dirty="0">
                <a:ln>
                  <a:noFill/>
                </a:ln>
                <a:solidFill>
                  <a:schemeClr val="bg1"/>
                </a:solidFill>
                <a:effectLst/>
                <a:uLnTx/>
                <a:uFillTx/>
                <a:latin typeface="Calibri"/>
                <a:ea typeface="+mn-ea"/>
                <a:cs typeface="+mn-cs"/>
              </a:rPr>
              <a:t>Research-</a:t>
            </a:r>
            <a:r>
              <a:rPr kumimoji="0" lang="en-US" sz="2400" b="0" i="0" u="none" strike="noStrike" kern="1200" cap="none" spc="0" normalizeH="0" baseline="0" noProof="0" dirty="0">
                <a:ln>
                  <a:noFill/>
                </a:ln>
                <a:solidFill>
                  <a:schemeClr val="bg1"/>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	    </a:t>
            </a:r>
            <a:r>
              <a:rPr kumimoji="0" lang="en-US" sz="2400" b="0" i="0" u="none" strike="noStrike" kern="1200" cap="none" spc="0" normalizeH="0" baseline="0" noProof="0" dirty="0">
                <a:ln>
                  <a:noFill/>
                </a:ln>
                <a:solidFill>
                  <a:srgbClr val="FFFF00"/>
                </a:solidFill>
                <a:effectLst/>
                <a:uLnTx/>
                <a:uFillTx/>
                <a:latin typeface="Calibri"/>
                <a:ea typeface="+mn-ea"/>
                <a:cs typeface="+mn-cs"/>
              </a:rPr>
              <a:t>Determine the career interests of potential participants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a:ea typeface="+mn-ea"/>
                <a:cs typeface="+mn-cs"/>
              </a:rPr>
              <a:t>           and develop business/community prospects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	</a:t>
            </a:r>
            <a:r>
              <a:rPr kumimoji="0" lang="en-US" sz="2400" b="1" i="0" u="none" strike="noStrike" kern="1200" cap="none" spc="0" normalizeH="0" baseline="0" noProof="0" dirty="0">
                <a:ln>
                  <a:noFill/>
                </a:ln>
                <a:solidFill>
                  <a:schemeClr val="bg1"/>
                </a:solidFill>
                <a:effectLst/>
                <a:uLnTx/>
                <a:uFillTx/>
                <a:latin typeface="Calibri"/>
                <a:ea typeface="+mn-ea"/>
                <a:cs typeface="+mn-cs"/>
              </a:rPr>
              <a:t>2. </a:t>
            </a:r>
            <a:r>
              <a:rPr kumimoji="0" lang="en-US" sz="2400" b="1" i="0" u="sng" strike="noStrike" kern="1200" cap="none" spc="0" normalizeH="0" baseline="0" noProof="0" dirty="0">
                <a:ln>
                  <a:noFill/>
                </a:ln>
                <a:solidFill>
                  <a:schemeClr val="bg1"/>
                </a:solidFill>
                <a:effectLst/>
                <a:uLnTx/>
                <a:uFillTx/>
                <a:latin typeface="Calibri"/>
                <a:ea typeface="+mn-ea"/>
                <a:cs typeface="+mn-cs"/>
              </a:rPr>
              <a:t>Leadership-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a:ea typeface="+mn-ea"/>
                <a:cs typeface="+mn-cs"/>
              </a:rPr>
              <a:t>	    </a:t>
            </a:r>
            <a:r>
              <a:rPr kumimoji="0" lang="en-US" sz="2400" b="0" i="0" u="none" strike="noStrike" kern="1200" cap="none" spc="0" normalizeH="0" baseline="0" noProof="0" dirty="0">
                <a:ln>
                  <a:noFill/>
                </a:ln>
                <a:solidFill>
                  <a:srgbClr val="FFFF00"/>
                </a:solidFill>
                <a:effectLst/>
                <a:uLnTx/>
                <a:uFillTx/>
                <a:latin typeface="Calibri"/>
                <a:ea typeface="+mn-ea"/>
                <a:cs typeface="+mn-cs"/>
              </a:rPr>
              <a:t>Meeting with the top leadership within the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a:ea typeface="+mn-ea"/>
                <a:cs typeface="+mn-cs"/>
              </a:rPr>
              <a:t>           businesses/community and identifying program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a:ea typeface="+mn-ea"/>
                <a:cs typeface="+mn-cs"/>
              </a:rPr>
              <a:t>           leaders; includes training of leaders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1" i="0" u="none" strike="noStrike" kern="1200" cap="none" spc="0" normalizeH="0" baseline="0" noProof="0" dirty="0">
                <a:ln>
                  <a:noFill/>
                </a:ln>
                <a:solidFill>
                  <a:schemeClr val="bg1"/>
                </a:solidFill>
                <a:effectLst/>
                <a:uLnTx/>
                <a:uFillTx/>
                <a:latin typeface="Calibri"/>
                <a:ea typeface="+mn-ea"/>
                <a:cs typeface="+mn-cs"/>
              </a:rPr>
              <a:t>3. </a:t>
            </a:r>
            <a:r>
              <a:rPr kumimoji="0" lang="en-US" sz="2400" b="1" i="0" u="sng" strike="noStrike" kern="1200" cap="none" spc="0" normalizeH="0" baseline="0" noProof="0" dirty="0">
                <a:ln>
                  <a:noFill/>
                </a:ln>
                <a:solidFill>
                  <a:schemeClr val="bg1"/>
                </a:solidFill>
                <a:effectLst/>
                <a:uLnTx/>
                <a:uFillTx/>
                <a:latin typeface="Calibri"/>
                <a:ea typeface="+mn-ea"/>
                <a:cs typeface="+mn-cs"/>
              </a:rPr>
              <a:t>Program-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0" i="0" u="none" strike="noStrike" kern="1200" cap="none" spc="0" normalizeH="0" baseline="0" noProof="0" dirty="0">
                <a:ln>
                  <a:noFill/>
                </a:ln>
                <a:solidFill>
                  <a:srgbClr val="FFFF00"/>
                </a:solidFill>
                <a:effectLst/>
                <a:uLnTx/>
                <a:uFillTx/>
                <a:latin typeface="Calibri"/>
                <a:ea typeface="+mn-ea"/>
                <a:cs typeface="+mn-cs"/>
              </a:rPr>
              <a:t>Develop the organization’s meeting/program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a:ea typeface="+mn-ea"/>
                <a:cs typeface="+mn-cs"/>
              </a:rPr>
              <a:t>           themes and prepare for an open house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	</a:t>
            </a:r>
            <a:r>
              <a:rPr kumimoji="0" lang="en-US" sz="2400" b="1" i="0" u="none" strike="noStrike" kern="1200" cap="none" spc="0" normalizeH="0" baseline="0" noProof="0" dirty="0">
                <a:ln>
                  <a:noFill/>
                </a:ln>
                <a:solidFill>
                  <a:schemeClr val="bg1"/>
                </a:solidFill>
                <a:effectLst/>
                <a:uLnTx/>
                <a:uFillTx/>
                <a:latin typeface="Calibri"/>
                <a:ea typeface="+mn-ea"/>
                <a:cs typeface="+mn-cs"/>
              </a:rPr>
              <a:t>4. </a:t>
            </a:r>
            <a:r>
              <a:rPr kumimoji="0" lang="en-US" sz="2400" b="1" i="0" u="sng" strike="noStrike" kern="1200" cap="none" spc="0" normalizeH="0" baseline="0" noProof="0" dirty="0">
                <a:ln>
                  <a:noFill/>
                </a:ln>
                <a:solidFill>
                  <a:schemeClr val="bg1"/>
                </a:solidFill>
                <a:effectLst/>
                <a:uLnTx/>
                <a:uFillTx/>
                <a:latin typeface="Calibri"/>
                <a:ea typeface="+mn-ea"/>
                <a:cs typeface="+mn-cs"/>
              </a:rPr>
              <a:t>Participation-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a:ea typeface="+mn-ea"/>
                <a:cs typeface="+mn-cs"/>
              </a:rPr>
              <a:t>	    Recruiting youth through an organized open house and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a:ea typeface="+mn-ea"/>
                <a:cs typeface="+mn-cs"/>
              </a:rPr>
              <a:t>	    involvement of youth in program development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C81FB"/>
              </a:solidFill>
              <a:effectLst/>
              <a:uLnTx/>
              <a:uFillTx/>
              <a:latin typeface="Arial Black" panose="020B0A04020102020204" pitchFamily="34" charset="0"/>
              <a:ea typeface="+mn-ea"/>
              <a:cs typeface="+mn-cs"/>
            </a:endParaRPr>
          </a:p>
        </p:txBody>
      </p:sp>
      <p:sp>
        <p:nvSpPr>
          <p:cNvPr id="9" name="Title 8">
            <a:extLst>
              <a:ext uri="{FF2B5EF4-FFF2-40B4-BE49-F238E27FC236}">
                <a16:creationId xmlns:a16="http://schemas.microsoft.com/office/drawing/2014/main" id="{4D863923-A94A-41E6-93E9-DF63C7408A63}"/>
              </a:ext>
            </a:extLst>
          </p:cNvPr>
          <p:cNvSpPr txBox="1">
            <a:spLocks noGrp="1"/>
          </p:cNvSpPr>
          <p:nvPr>
            <p:ph type="ctrTitle"/>
          </p:nvPr>
        </p:nvSpPr>
        <p:spPr>
          <a:xfrm>
            <a:off x="2102268" y="272148"/>
            <a:ext cx="8114465" cy="646331"/>
          </a:xfrm>
          <a:prstGeom prst="rect">
            <a:avLst/>
          </a:prstGeom>
          <a:noFill/>
        </p:spPr>
        <p:txBody>
          <a:bodyPr wrap="none" rtlCol="0">
            <a:spAutoFit/>
          </a:bodyPr>
          <a:lstStyle/>
          <a:p>
            <a:r>
              <a:rPr lang="en-US" sz="3600" b="1" dirty="0">
                <a:solidFill>
                  <a:prstClr val="white"/>
                </a:solidFill>
              </a:rPr>
              <a:t>4  Steps/Phases In Organizing A New Post</a:t>
            </a:r>
          </a:p>
        </p:txBody>
      </p:sp>
    </p:spTree>
    <p:extLst>
      <p:ext uri="{BB962C8B-B14F-4D97-AF65-F5344CB8AC3E}">
        <p14:creationId xmlns:p14="http://schemas.microsoft.com/office/powerpoint/2010/main" val="2927944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707886"/>
          </a:xfrm>
          <a:prstGeom prst="rect">
            <a:avLst/>
          </a:prstGeom>
          <a:noFill/>
        </p:spPr>
        <p:txBody>
          <a:bodyPr wrap="square" rtlCol="0">
            <a:spAutoFit/>
          </a:bodyPr>
          <a:lstStyle/>
          <a:p>
            <a:r>
              <a:rPr lang="en-US" sz="4000" b="1" dirty="0">
                <a:solidFill>
                  <a:schemeClr val="bg1"/>
                </a:solidFill>
              </a:rPr>
              <a:t>What is Exploring?</a:t>
            </a:r>
          </a:p>
        </p:txBody>
      </p:sp>
      <p:sp>
        <p:nvSpPr>
          <p:cNvPr id="16" name="TextBox 15">
            <a:extLst>
              <a:ext uri="{FF2B5EF4-FFF2-40B4-BE49-F238E27FC236}">
                <a16:creationId xmlns:a16="http://schemas.microsoft.com/office/drawing/2014/main" id="{2E3688FD-3337-A57B-D772-34204EFEA1FB}"/>
              </a:ext>
            </a:extLst>
          </p:cNvPr>
          <p:cNvSpPr txBox="1"/>
          <p:nvPr/>
        </p:nvSpPr>
        <p:spPr>
          <a:xfrm>
            <a:off x="1593410" y="1509114"/>
            <a:ext cx="8428776" cy="4893647"/>
          </a:xfrm>
          <a:prstGeom prst="rect">
            <a:avLst/>
          </a:prstGeom>
          <a:noFill/>
        </p:spPr>
        <p:txBody>
          <a:bodyPr wrap="square">
            <a:spAutoFit/>
          </a:bodyPr>
          <a:lstStyle/>
          <a:p>
            <a:pPr marL="342900" indent="-342900">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A career education program for young men and women</a:t>
            </a:r>
          </a:p>
          <a:p>
            <a:pPr marL="800100" lvl="1" indent="-342900">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Helps them make more informed decisions about future careers</a:t>
            </a:r>
          </a:p>
          <a:p>
            <a:pPr marL="342900" indent="-342900">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Exploring serves two different age groups, both coed. </a:t>
            </a:r>
          </a:p>
          <a:p>
            <a:pPr marL="342900" indent="-342900">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Exploring Clubs serve middle schoolers, aged 10 – 13, in sixth through eighth grades. Exploring Posts serve older youth 14 – 20 years old. </a:t>
            </a:r>
          </a:p>
          <a:p>
            <a:pPr marL="342900" indent="-342900">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The program model is the same for both age groups:</a:t>
            </a:r>
          </a:p>
          <a:p>
            <a:pPr marL="800100" lvl="1" indent="-342900">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Hands-on and interactive character and career activities are facilitated by trained business leaders in your local community.</a:t>
            </a:r>
          </a:p>
          <a:p>
            <a:pPr marL="342900" indent="-342900">
              <a:buFont typeface="Arial" panose="020B0604020202020204" pitchFamily="34" charset="0"/>
              <a:buChar char="•"/>
            </a:pP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1796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923330"/>
          </a:xfrm>
          <a:prstGeom prst="rect">
            <a:avLst/>
          </a:prstGeom>
          <a:noFill/>
        </p:spPr>
        <p:txBody>
          <a:bodyPr wrap="square" rtlCol="0">
            <a:spAutoFit/>
          </a:bodyPr>
          <a:lstStyle/>
          <a:p>
            <a:r>
              <a:rPr lang="en-US" sz="3200" b="1" dirty="0">
                <a:solidFill>
                  <a:schemeClr val="bg1"/>
                </a:solidFill>
              </a:rPr>
              <a:t>What Are Metrics of a Healthy Post?</a:t>
            </a:r>
            <a:br>
              <a:rPr lang="en-US" sz="3200" b="1" dirty="0">
                <a:solidFill>
                  <a:schemeClr val="bg1"/>
                </a:solidFill>
              </a:rPr>
            </a:br>
            <a:endParaRPr lang="en-US" sz="2200" dirty="0">
              <a:solidFill>
                <a:schemeClr val="accent5"/>
              </a:solidFill>
              <a:latin typeface="+mj-lt"/>
              <a:ea typeface="+mj-ea"/>
              <a:cs typeface="+mj-cs"/>
            </a:endParaRPr>
          </a:p>
        </p:txBody>
      </p:sp>
      <p:sp>
        <p:nvSpPr>
          <p:cNvPr id="16" name="TextBox 15">
            <a:extLst>
              <a:ext uri="{FF2B5EF4-FFF2-40B4-BE49-F238E27FC236}">
                <a16:creationId xmlns:a16="http://schemas.microsoft.com/office/drawing/2014/main" id="{2E3688FD-3337-A57B-D772-34204EFEA1FB}"/>
              </a:ext>
            </a:extLst>
          </p:cNvPr>
          <p:cNvSpPr txBox="1"/>
          <p:nvPr/>
        </p:nvSpPr>
        <p:spPr>
          <a:xfrm>
            <a:off x="1581014" y="1905506"/>
            <a:ext cx="8428776" cy="2677656"/>
          </a:xfrm>
          <a:prstGeom prst="rect">
            <a:avLst/>
          </a:prstGeom>
          <a:noFill/>
        </p:spPr>
        <p:txBody>
          <a:bodyPr wrap="square">
            <a:spAutoFit/>
          </a:bodyPr>
          <a:lstStyle/>
          <a:p>
            <a:pPr marL="457200" indent="-457200">
              <a:buFont typeface="Arial" panose="020B0604020202020204" pitchFamily="34" charset="0"/>
              <a:buChar char="•"/>
            </a:pPr>
            <a:r>
              <a:rPr lang="en-US" sz="2800" dirty="0">
                <a:solidFill>
                  <a:schemeClr val="bg1"/>
                </a:solidFill>
                <a:latin typeface="+mj-lt"/>
              </a:rPr>
              <a:t>Key Leaders Trained (Advisor and Committee Chair)</a:t>
            </a:r>
          </a:p>
          <a:p>
            <a:pPr marL="457200" indent="-457200">
              <a:buFont typeface="Arial" panose="020B0604020202020204" pitchFamily="34" charset="0"/>
              <a:buChar char="•"/>
            </a:pPr>
            <a:r>
              <a:rPr lang="en-US" sz="2800" dirty="0">
                <a:solidFill>
                  <a:schemeClr val="bg1"/>
                </a:solidFill>
                <a:latin typeface="+mj-lt"/>
              </a:rPr>
              <a:t>At Least 7 Members</a:t>
            </a:r>
          </a:p>
          <a:p>
            <a:pPr marL="457200" indent="-457200">
              <a:buFont typeface="Arial" panose="020B0604020202020204" pitchFamily="34" charset="0"/>
              <a:buChar char="•"/>
            </a:pPr>
            <a:r>
              <a:rPr lang="en-US" sz="2800" dirty="0">
                <a:solidFill>
                  <a:schemeClr val="bg1"/>
                </a:solidFill>
                <a:latin typeface="+mj-lt"/>
              </a:rPr>
              <a:t>Membership Growth or 15 Explorers</a:t>
            </a:r>
          </a:p>
          <a:p>
            <a:pPr marL="457200" indent="-457200">
              <a:buFont typeface="Arial" panose="020B0604020202020204" pitchFamily="34" charset="0"/>
              <a:buChar char="•"/>
            </a:pPr>
            <a:r>
              <a:rPr lang="en-US" sz="2800" dirty="0">
                <a:solidFill>
                  <a:schemeClr val="bg1"/>
                </a:solidFill>
                <a:latin typeface="+mj-lt"/>
              </a:rPr>
              <a:t>Solid Retention </a:t>
            </a:r>
          </a:p>
          <a:p>
            <a:pPr marL="457200" indent="-457200">
              <a:buFont typeface="Arial" panose="020B0604020202020204" pitchFamily="34" charset="0"/>
              <a:buChar char="•"/>
            </a:pPr>
            <a:r>
              <a:rPr lang="en-US" sz="2800" dirty="0">
                <a:solidFill>
                  <a:schemeClr val="bg1"/>
                </a:solidFill>
                <a:latin typeface="+mj-lt"/>
              </a:rPr>
              <a:t>Elected and Trained Post Officers</a:t>
            </a:r>
          </a:p>
          <a:p>
            <a:pPr marL="457200" indent="-457200">
              <a:buFont typeface="Arial" panose="020B0604020202020204" pitchFamily="34" charset="0"/>
              <a:buChar char="•"/>
            </a:pPr>
            <a:r>
              <a:rPr lang="en-US" sz="2800" dirty="0">
                <a:solidFill>
                  <a:schemeClr val="bg1"/>
                </a:solidFill>
                <a:latin typeface="+mj-lt"/>
              </a:rPr>
              <a:t>Annual Post “Super Activity”</a:t>
            </a:r>
          </a:p>
        </p:txBody>
      </p:sp>
    </p:spTree>
    <p:extLst>
      <p:ext uri="{BB962C8B-B14F-4D97-AF65-F5344CB8AC3E}">
        <p14:creationId xmlns:p14="http://schemas.microsoft.com/office/powerpoint/2010/main" val="1061809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AAC65-AFB9-15AE-4BA9-979D89EAE6F4}"/>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EF5321-D4FE-98C1-C049-170D9104B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68" y="-12561"/>
            <a:ext cx="12192000" cy="6883121"/>
          </a:xfrm>
          <a:prstGeom prst="rect">
            <a:avLst/>
          </a:prstGeom>
        </p:spPr>
      </p:pic>
      <p:sp>
        <p:nvSpPr>
          <p:cNvPr id="25" name="Rectangle 24">
            <a:extLst>
              <a:ext uri="{FF2B5EF4-FFF2-40B4-BE49-F238E27FC236}">
                <a16:creationId xmlns:a16="http://schemas.microsoft.com/office/drawing/2014/main" id="{B32862BB-1DA3-D5D9-433C-2ABBE73DAF99}"/>
              </a:ext>
            </a:extLst>
          </p:cNvPr>
          <p:cNvSpPr/>
          <p:nvPr/>
        </p:nvSpPr>
        <p:spPr>
          <a:xfrm>
            <a:off x="1448906" y="420226"/>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808D3A6A-A5FD-4D76-51DD-6607850AB1FC}"/>
              </a:ext>
            </a:extLst>
          </p:cNvPr>
          <p:cNvPicPr>
            <a:picLocks noChangeAspect="1"/>
          </p:cNvPicPr>
          <p:nvPr/>
        </p:nvPicPr>
        <p:blipFill>
          <a:blip r:embed="rId3"/>
          <a:stretch>
            <a:fillRect/>
          </a:stretch>
        </p:blipFill>
        <p:spPr>
          <a:xfrm>
            <a:off x="10651720" y="6110629"/>
            <a:ext cx="1499746" cy="542591"/>
          </a:xfrm>
          <a:prstGeom prst="rect">
            <a:avLst/>
          </a:prstGeom>
        </p:spPr>
      </p:pic>
      <p:sp>
        <p:nvSpPr>
          <p:cNvPr id="9" name="TextBox 8">
            <a:extLst>
              <a:ext uri="{FF2B5EF4-FFF2-40B4-BE49-F238E27FC236}">
                <a16:creationId xmlns:a16="http://schemas.microsoft.com/office/drawing/2014/main" id="{7DF8A796-8647-C671-DBCD-339F72660D6B}"/>
              </a:ext>
            </a:extLst>
          </p:cNvPr>
          <p:cNvSpPr txBox="1"/>
          <p:nvPr/>
        </p:nvSpPr>
        <p:spPr>
          <a:xfrm flipH="1">
            <a:off x="2262636" y="966768"/>
            <a:ext cx="7206143" cy="584775"/>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National Coordinated Partnerships</a:t>
            </a:r>
            <a:endParaRPr lang="en-US" sz="3600" dirty="0">
              <a:solidFill>
                <a:schemeClr val="bg1"/>
              </a:solidFill>
            </a:endParaRPr>
          </a:p>
        </p:txBody>
      </p:sp>
      <p:sp>
        <p:nvSpPr>
          <p:cNvPr id="5" name="TextBox 4">
            <a:extLst>
              <a:ext uri="{FF2B5EF4-FFF2-40B4-BE49-F238E27FC236}">
                <a16:creationId xmlns:a16="http://schemas.microsoft.com/office/drawing/2014/main" id="{3070CD0D-61E9-9E04-7E1F-F364F7129A64}"/>
              </a:ext>
            </a:extLst>
          </p:cNvPr>
          <p:cNvSpPr txBox="1"/>
          <p:nvPr/>
        </p:nvSpPr>
        <p:spPr>
          <a:xfrm>
            <a:off x="2936147" y="3833769"/>
            <a:ext cx="5301842" cy="369332"/>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32132128-3EEE-75B6-E2B6-149A9F88FEDF}"/>
              </a:ext>
            </a:extLst>
          </p:cNvPr>
          <p:cNvSpPr txBox="1"/>
          <p:nvPr/>
        </p:nvSpPr>
        <p:spPr>
          <a:xfrm>
            <a:off x="1459186" y="1831068"/>
            <a:ext cx="8499626" cy="4678204"/>
          </a:xfrm>
          <a:prstGeom prst="rect">
            <a:avLst/>
          </a:prstGeom>
          <a:noFill/>
        </p:spPr>
        <p:txBody>
          <a:bodyPr wrap="square">
            <a:spAutoFit/>
          </a:bodyPr>
          <a:lstStyle/>
          <a:p>
            <a:pPr marL="633413" indent="-342900" fontAlgn="base">
              <a:spcBef>
                <a:spcPct val="0"/>
              </a:spcBef>
              <a:spcAft>
                <a:spcPct val="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California Highway Patrol (CHP).  The CHP Explorer Program has Posts throughout California.  Contact National Exploring Committee representative</a:t>
            </a:r>
            <a:r>
              <a:rPr lang="en-US" dirty="0">
                <a:solidFill>
                  <a:srgbClr val="FFFF00"/>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Rick </a:t>
            </a:r>
            <a:r>
              <a:rPr lang="en-US" sz="2000" dirty="0" err="1">
                <a:solidFill>
                  <a:schemeClr val="bg1"/>
                </a:solidFill>
                <a:latin typeface="Arial" panose="020B0604020202020204" pitchFamily="34" charset="0"/>
                <a:cs typeface="Arial" panose="020B0604020202020204" pitchFamily="34" charset="0"/>
              </a:rPr>
              <a:t>TerBorch</a:t>
            </a:r>
            <a:r>
              <a:rPr lang="en-US" sz="2000" dirty="0">
                <a:solidFill>
                  <a:srgbClr val="FFFF00"/>
                </a:solidFill>
                <a:latin typeface="Arial" panose="020B0604020202020204" pitchFamily="34" charset="0"/>
                <a:cs typeface="Arial" panose="020B0604020202020204" pitchFamily="34" charset="0"/>
              </a:rPr>
              <a:t>, </a:t>
            </a:r>
            <a:r>
              <a:rPr lang="en-US" sz="2000" u="sng" dirty="0">
                <a:solidFill>
                  <a:srgbClr val="FFFF00"/>
                </a:solidFill>
                <a:latin typeface="Arial" panose="020B0604020202020204" pitchFamily="34" charset="0"/>
                <a:cs typeface="Arial" panose="020B0604020202020204" pitchFamily="34" charset="0"/>
              </a:rPr>
              <a:t>rterborch@earthlink.net</a:t>
            </a:r>
            <a:r>
              <a:rPr lang="en-US" sz="2000" dirty="0">
                <a:solidFill>
                  <a:schemeClr val="bg1"/>
                </a:solidFill>
                <a:latin typeface="Arial" panose="020B0604020202020204" pitchFamily="34" charset="0"/>
                <a:cs typeface="Arial" panose="020B0604020202020204" pitchFamily="34" charset="0"/>
              </a:rPr>
              <a:t>,</a:t>
            </a:r>
            <a:r>
              <a:rPr lang="en-US" dirty="0">
                <a:solidFill>
                  <a:schemeClr val="bg1"/>
                </a:solidFill>
                <a:latin typeface="Arial" panose="020B0604020202020204" pitchFamily="34" charset="0"/>
                <a:cs typeface="Arial" panose="020B0604020202020204" pitchFamily="34" charset="0"/>
              </a:rPr>
              <a:t> (805) 441-1721 for more information</a:t>
            </a:r>
          </a:p>
          <a:p>
            <a:pPr marL="633413" indent="-342900" fontAlgn="base">
              <a:spcBef>
                <a:spcPct val="0"/>
              </a:spcBef>
              <a:spcAft>
                <a:spcPct val="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The US Forest Service (USFS) is interested in creating additional Posts throughout the country. Contact National Exploring Committee representative Stuart Mahler, </a:t>
            </a:r>
            <a:r>
              <a:rPr lang="en-US" sz="2000" u="sng" dirty="0">
                <a:solidFill>
                  <a:srgbClr val="FFFF00"/>
                </a:solidFill>
                <a:latin typeface="Arial" panose="020B0604020202020204" pitchFamily="34" charset="0"/>
                <a:cs typeface="Arial" panose="020B0604020202020204" pitchFamily="34" charset="0"/>
              </a:rPr>
              <a:t>mdc.stuart@gmail.com</a:t>
            </a:r>
            <a:r>
              <a:rPr lang="en-US" sz="2000" dirty="0">
                <a:solidFill>
                  <a:schemeClr val="bg1"/>
                </a:solidFill>
                <a:latin typeface="Arial" panose="020B0604020202020204" pitchFamily="34" charset="0"/>
                <a:cs typeface="Arial" panose="020B0604020202020204" pitchFamily="34" charset="0"/>
              </a:rPr>
              <a:t>, (925) 519-6957 for more information</a:t>
            </a:r>
          </a:p>
          <a:p>
            <a:pPr marL="633413" indent="-342900" fontAlgn="base">
              <a:spcBef>
                <a:spcPct val="0"/>
              </a:spcBef>
              <a:spcAft>
                <a:spcPct val="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US Department of Homeland Security, Customs and Border Protection (CBP) has Posts throughout the country.  Contact Jeff Schweiger, </a:t>
            </a:r>
            <a:r>
              <a:rPr lang="en-US" sz="2000" u="sng" dirty="0">
                <a:solidFill>
                  <a:srgbClr val="FFFF00"/>
                </a:solidFill>
                <a:latin typeface="Arial" panose="020B0604020202020204" pitchFamily="34" charset="0"/>
                <a:cs typeface="Arial" panose="020B0604020202020204" pitchFamily="34" charset="0"/>
              </a:rPr>
              <a:t>scouter.jeff@earthlink.net</a:t>
            </a:r>
            <a:r>
              <a:rPr lang="en-US" sz="2000" dirty="0">
                <a:solidFill>
                  <a:srgbClr val="FFFF00"/>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or</a:t>
            </a:r>
            <a:r>
              <a:rPr lang="en-US" sz="2000" dirty="0">
                <a:solidFill>
                  <a:srgbClr val="FFFF00"/>
                </a:solidFill>
                <a:latin typeface="Arial" panose="020B0604020202020204" pitchFamily="34" charset="0"/>
                <a:cs typeface="Arial" panose="020B0604020202020204" pitchFamily="34" charset="0"/>
              </a:rPr>
              <a:t> </a:t>
            </a:r>
            <a:r>
              <a:rPr lang="en-US" sz="2000" u="sng" dirty="0">
                <a:solidFill>
                  <a:srgbClr val="FFFF00"/>
                </a:solidFill>
                <a:latin typeface="Arial" panose="020B0604020202020204" pitchFamily="34" charset="0"/>
                <a:cs typeface="Arial" panose="020B0604020202020204" pitchFamily="34" charset="0"/>
              </a:rPr>
              <a:t>exploringmarketing@scouting.org</a:t>
            </a:r>
            <a:r>
              <a:rPr lang="en-US" sz="2000" dirty="0">
                <a:solidFill>
                  <a:schemeClr val="bg1"/>
                </a:solidFill>
                <a:latin typeface="Arial" panose="020B0604020202020204" pitchFamily="34" charset="0"/>
                <a:cs typeface="Arial" panose="020B0604020202020204" pitchFamily="34" charset="0"/>
              </a:rPr>
              <a:t>, (703) 472-0669 for more information</a:t>
            </a:r>
          </a:p>
          <a:p>
            <a:pPr marL="290513" fontAlgn="base">
              <a:spcBef>
                <a:spcPct val="0"/>
              </a:spcBef>
              <a:spcAft>
                <a:spcPct val="0"/>
              </a:spcAft>
            </a:pPr>
            <a:endParaRPr lang="en-US" sz="20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b="1" dirty="0">
                <a:solidFill>
                  <a:srgbClr val="FFFF00"/>
                </a:solidFill>
                <a:latin typeface="Arial" panose="020B0604020202020204" pitchFamily="34" charset="0"/>
                <a:cs typeface="Arial" panose="020B0604020202020204" pitchFamily="34" charset="0"/>
              </a:rPr>
              <a:t> </a:t>
            </a: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6389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923330"/>
          </a:xfrm>
          <a:prstGeom prst="rect">
            <a:avLst/>
          </a:prstGeom>
          <a:noFill/>
        </p:spPr>
        <p:txBody>
          <a:bodyPr wrap="square" rtlCol="0">
            <a:spAutoFit/>
          </a:bodyPr>
          <a:lstStyle/>
          <a:p>
            <a:r>
              <a:rPr lang="en-US" sz="3200" b="1" dirty="0">
                <a:solidFill>
                  <a:schemeClr val="bg1"/>
                </a:solidFill>
              </a:rPr>
              <a:t>New Exploring Developments</a:t>
            </a:r>
          </a:p>
          <a:p>
            <a:pPr algn="ctr"/>
            <a:r>
              <a:rPr lang="en-US" sz="2200" dirty="0">
                <a:solidFill>
                  <a:schemeClr val="accent5"/>
                </a:solidFill>
              </a:rPr>
              <a:t>Coming Soon</a:t>
            </a:r>
            <a:endParaRPr lang="en-US" sz="2200" dirty="0">
              <a:solidFill>
                <a:schemeClr val="accent5"/>
              </a:solidFill>
              <a:latin typeface="+mj-lt"/>
              <a:ea typeface="+mj-ea"/>
              <a:cs typeface="+mj-cs"/>
            </a:endParaRPr>
          </a:p>
        </p:txBody>
      </p:sp>
      <p:sp>
        <p:nvSpPr>
          <p:cNvPr id="16" name="TextBox 15">
            <a:extLst>
              <a:ext uri="{FF2B5EF4-FFF2-40B4-BE49-F238E27FC236}">
                <a16:creationId xmlns:a16="http://schemas.microsoft.com/office/drawing/2014/main" id="{2E3688FD-3337-A57B-D772-34204EFEA1FB}"/>
              </a:ext>
            </a:extLst>
          </p:cNvPr>
          <p:cNvSpPr txBox="1"/>
          <p:nvPr/>
        </p:nvSpPr>
        <p:spPr>
          <a:xfrm>
            <a:off x="1581014" y="1905506"/>
            <a:ext cx="8428776" cy="3847207"/>
          </a:xfrm>
          <a:prstGeom prst="rect">
            <a:avLst/>
          </a:prstGeom>
          <a:noFill/>
        </p:spPr>
        <p:txBody>
          <a:bodyPr wrap="square">
            <a:spAutoFit/>
          </a:bodyPr>
          <a:lstStyle/>
          <a:p>
            <a:pPr marL="457200" indent="-457200">
              <a:buFont typeface="Arial" panose="020B0604020202020204" pitchFamily="34" charset="0"/>
              <a:buChar char="•"/>
            </a:pPr>
            <a:r>
              <a:rPr lang="en-US" sz="2800" dirty="0">
                <a:solidFill>
                  <a:schemeClr val="bg1"/>
                </a:solidFill>
                <a:latin typeface="+mj-lt"/>
              </a:rPr>
              <a:t>American Airlines</a:t>
            </a:r>
          </a:p>
          <a:p>
            <a:pPr marL="457200" indent="-457200">
              <a:buFont typeface="Arial" panose="020B0604020202020204" pitchFamily="34" charset="0"/>
              <a:buChar char="•"/>
            </a:pPr>
            <a:r>
              <a:rPr lang="en-US" sz="2800" dirty="0">
                <a:solidFill>
                  <a:schemeClr val="bg1"/>
                </a:solidFill>
                <a:latin typeface="+mj-lt"/>
              </a:rPr>
              <a:t>Leadership Certificate For Individual Explorers</a:t>
            </a:r>
          </a:p>
          <a:p>
            <a:pPr marL="457200" indent="-457200">
              <a:buFont typeface="Arial" panose="020B0604020202020204" pitchFamily="34" charset="0"/>
              <a:buChar char="•"/>
            </a:pPr>
            <a:r>
              <a:rPr lang="en-US" sz="2800" dirty="0">
                <a:solidFill>
                  <a:schemeClr val="bg1"/>
                </a:solidFill>
                <a:latin typeface="+mj-lt"/>
              </a:rPr>
              <a:t>National Youth Delegate Conference</a:t>
            </a:r>
          </a:p>
          <a:p>
            <a:pPr marL="457200" indent="-457200">
              <a:buFont typeface="Arial" panose="020B0604020202020204" pitchFamily="34" charset="0"/>
              <a:buChar char="•"/>
            </a:pPr>
            <a:r>
              <a:rPr lang="en-US" sz="2800" dirty="0">
                <a:solidFill>
                  <a:schemeClr val="bg1"/>
                </a:solidFill>
                <a:latin typeface="+mj-lt"/>
              </a:rPr>
              <a:t>Restructured Volunteer Specialty Program Committees</a:t>
            </a:r>
          </a:p>
          <a:p>
            <a:pPr marL="457200" indent="-457200">
              <a:buFont typeface="Arial" panose="020B0604020202020204" pitchFamily="34" charset="0"/>
              <a:buChar char="•"/>
            </a:pPr>
            <a:r>
              <a:rPr lang="en-US" sz="2800" dirty="0">
                <a:solidFill>
                  <a:schemeClr val="bg1"/>
                </a:solidFill>
                <a:latin typeface="+mj-lt"/>
              </a:rPr>
              <a:t>Adult Recognition Programs</a:t>
            </a:r>
          </a:p>
          <a:p>
            <a:pPr marL="457200" indent="-457200">
              <a:buFont typeface="Arial" panose="020B0604020202020204" pitchFamily="34" charset="0"/>
              <a:buChar char="•"/>
            </a:pPr>
            <a:r>
              <a:rPr lang="en-US" sz="2800" dirty="0">
                <a:solidFill>
                  <a:schemeClr val="bg1"/>
                </a:solidFill>
                <a:latin typeface="+mj-lt"/>
              </a:rPr>
              <a:t>Enhanced Commissioner Program Pages</a:t>
            </a:r>
          </a:p>
          <a:p>
            <a:pPr marL="914400" lvl="1" indent="-457200">
              <a:buFont typeface="Arial" panose="020B0604020202020204" pitchFamily="34" charset="0"/>
              <a:buChar char="•"/>
            </a:pPr>
            <a:r>
              <a:rPr lang="en-US" sz="2400" dirty="0">
                <a:solidFill>
                  <a:schemeClr val="bg1"/>
                </a:solidFill>
                <a:latin typeface="+mj-lt"/>
              </a:rPr>
              <a:t>https://www.scouting.org/commissioners/exploring-for-commissioners/</a:t>
            </a:r>
          </a:p>
        </p:txBody>
      </p:sp>
    </p:spTree>
    <p:extLst>
      <p:ext uri="{BB962C8B-B14F-4D97-AF65-F5344CB8AC3E}">
        <p14:creationId xmlns:p14="http://schemas.microsoft.com/office/powerpoint/2010/main" val="107452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33" y="88040"/>
            <a:ext cx="12192000" cy="6883121"/>
          </a:xfrm>
          <a:prstGeom prst="rect">
            <a:avLst/>
          </a:prstGeom>
        </p:spPr>
      </p:pic>
      <p:sp>
        <p:nvSpPr>
          <p:cNvPr id="25" name="Rectangle 24"/>
          <p:cNvSpPr/>
          <p:nvPr/>
        </p:nvSpPr>
        <p:spPr>
          <a:xfrm>
            <a:off x="1615284" y="543967"/>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F0AF709C-1557-4749-B8BA-43008FE0CFB9}"/>
              </a:ext>
            </a:extLst>
          </p:cNvPr>
          <p:cNvSpPr txBox="1"/>
          <p:nvPr/>
        </p:nvSpPr>
        <p:spPr>
          <a:xfrm>
            <a:off x="2065105" y="308225"/>
            <a:ext cx="8065213" cy="749435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libri-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Bold"/>
                <a:ea typeface="+mn-ea"/>
                <a:cs typeface="+mn-cs"/>
              </a:rPr>
              <a:t>Monthly Training for Professionals &amp; Volunteers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alibri-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Bold"/>
                <a:ea typeface="+mn-ea"/>
                <a:cs typeface="+mn-cs"/>
              </a:rPr>
              <a:t>2024 NATIONAL EXPLORING LIVE HOURS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The National Exploring Live Hour is a monthly Zoom video conference that will help engage and equip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Exploring volunteers and professionals to grow, support, and learn more about Exploring. Each month the National Exploring Live Hour will be led by our National Exploring Chair and the National Director of Exploring. The live hours will include sharing best practices and ideas that are happening within our councils, highlighting successful growth campaigns, and inspiring new ideas through various trainings. This will also offer an opportunity for local councils to collaborate with territory and national counterparts to generate innovative solutions to real-life Exploring challenges.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Bold"/>
                <a:ea typeface="+mn-ea"/>
                <a:cs typeface="+mn-cs"/>
              </a:rPr>
              <a:t>National Exploring Live Hour Schedule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white"/>
                </a:solidFill>
                <a:effectLst/>
                <a:uLnTx/>
                <a:uFillTx/>
                <a:latin typeface="Calibri-BoldItalic"/>
                <a:ea typeface="+mn-ea"/>
                <a:cs typeface="+mn-cs"/>
              </a:rPr>
              <a:t>1:00 PM – 2:00 PM Central Standard Time, Monthly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dirty="0">
              <a:ln>
                <a:noFill/>
              </a:ln>
              <a:solidFill>
                <a:prstClr val="white"/>
              </a:solidFill>
              <a:effectLst/>
              <a:uLnTx/>
              <a:uFillTx/>
              <a:latin typeface="Calibri-BoldItal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FF00"/>
                </a:solidFill>
                <a:effectLst/>
                <a:latin typeface="Constantia" panose="02030602050306030303" pitchFamily="18" charset="0"/>
                <a:ea typeface="Aptos" panose="020B0004020202020204" pitchFamily="34" charset="0"/>
                <a:cs typeface="Aptos" panose="020B0004020202020204" pitchFamily="34" charset="0"/>
              </a:rPr>
              <a:t> </a:t>
            </a:r>
            <a:r>
              <a:rPr lang="en-US" sz="2800" u="sng" dirty="0">
                <a:solidFill>
                  <a:srgbClr val="FFFF00"/>
                </a:solidFill>
                <a:effectLst/>
                <a:latin typeface="Constantia" panose="02030602050306030303" pitchFamily="18" charset="0"/>
                <a:ea typeface="Aptos" panose="020B0004020202020204" pitchFamily="34" charset="0"/>
                <a:cs typeface="Aptos" panose="020B0004020202020204" pitchFamily="34" charset="0"/>
              </a:rPr>
              <a:t>https://reservations.scouting.org/profile/144800</a:t>
            </a:r>
            <a:endParaRPr lang="en-US" sz="2800" b="1" i="1" dirty="0">
              <a:solidFill>
                <a:srgbClr val="FFFF00"/>
              </a:solidFill>
              <a:latin typeface="Calibri-BoldItalic"/>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dirty="0">
              <a:ln>
                <a:noFill/>
              </a:ln>
              <a:solidFill>
                <a:prstClr val="white"/>
              </a:solidFill>
              <a:effectLst/>
              <a:uLnTx/>
              <a:uFillTx/>
              <a:latin typeface="Calibri-BoldItal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Bold"/>
              <a:ea typeface="+mn-ea"/>
              <a:cs typeface="+mn-cs"/>
            </a:endParaRPr>
          </a:p>
        </p:txBody>
      </p:sp>
      <p:pic>
        <p:nvPicPr>
          <p:cNvPr id="3" name="Picture 2">
            <a:extLst>
              <a:ext uri="{FF2B5EF4-FFF2-40B4-BE49-F238E27FC236}">
                <a16:creationId xmlns:a16="http://schemas.microsoft.com/office/drawing/2014/main" id="{57CB3F7E-2EFB-75E3-5C6F-7473454FEC74}"/>
              </a:ext>
            </a:extLst>
          </p:cNvPr>
          <p:cNvPicPr>
            <a:picLocks noChangeAspect="1"/>
          </p:cNvPicPr>
          <p:nvPr/>
        </p:nvPicPr>
        <p:blipFill>
          <a:blip r:embed="rId3"/>
          <a:stretch>
            <a:fillRect/>
          </a:stretch>
        </p:blipFill>
        <p:spPr>
          <a:xfrm>
            <a:off x="10767464" y="6077073"/>
            <a:ext cx="1499746" cy="542591"/>
          </a:xfrm>
          <a:prstGeom prst="rect">
            <a:avLst/>
          </a:prstGeom>
        </p:spPr>
      </p:pic>
    </p:spTree>
    <p:extLst>
      <p:ext uri="{BB962C8B-B14F-4D97-AF65-F5344CB8AC3E}">
        <p14:creationId xmlns:p14="http://schemas.microsoft.com/office/powerpoint/2010/main" val="3069196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584775"/>
          </a:xfrm>
          <a:prstGeom prst="rect">
            <a:avLst/>
          </a:prstGeom>
          <a:noFill/>
        </p:spPr>
        <p:txBody>
          <a:bodyPr wrap="square" rtlCol="0">
            <a:spAutoFit/>
          </a:bodyPr>
          <a:lstStyle/>
          <a:p>
            <a:r>
              <a:rPr lang="en-US" sz="3200" b="1" dirty="0">
                <a:solidFill>
                  <a:schemeClr val="bg1"/>
                </a:solidFill>
              </a:rPr>
              <a:t>National Exploring Subject Matter Experts</a:t>
            </a:r>
          </a:p>
        </p:txBody>
      </p:sp>
      <p:sp>
        <p:nvSpPr>
          <p:cNvPr id="16" name="TextBox 15">
            <a:extLst>
              <a:ext uri="{FF2B5EF4-FFF2-40B4-BE49-F238E27FC236}">
                <a16:creationId xmlns:a16="http://schemas.microsoft.com/office/drawing/2014/main" id="{2E3688FD-3337-A57B-D772-34204EFEA1FB}"/>
              </a:ext>
            </a:extLst>
          </p:cNvPr>
          <p:cNvSpPr txBox="1"/>
          <p:nvPr/>
        </p:nvSpPr>
        <p:spPr>
          <a:xfrm>
            <a:off x="1581014" y="1905506"/>
            <a:ext cx="8428776" cy="3046988"/>
          </a:xfrm>
          <a:prstGeom prst="rect">
            <a:avLst/>
          </a:prstGeom>
          <a:noFill/>
        </p:spPr>
        <p:txBody>
          <a:bodyPr wrap="square">
            <a:spAutoFit/>
          </a:bodyPr>
          <a:lstStyle/>
          <a:p>
            <a:pPr marL="457200" indent="-457200">
              <a:buFont typeface="Arial" panose="020B0604020202020204" pitchFamily="34" charset="0"/>
              <a:buChar char="•"/>
            </a:pPr>
            <a:r>
              <a:rPr lang="en-US" sz="2400" dirty="0">
                <a:solidFill>
                  <a:schemeClr val="bg1"/>
                </a:solidFill>
                <a:latin typeface="+mj-lt"/>
              </a:rPr>
              <a:t>National Exploring Subject Matter Experts (SMEs), also known as Exploring Resource Associate Advisors (RAAs)  have been assigned to support the Council Service Territories</a:t>
            </a:r>
          </a:p>
          <a:p>
            <a:pPr marL="457200" indent="-457200">
              <a:buFont typeface="Arial" panose="020B0604020202020204" pitchFamily="34" charset="0"/>
              <a:buChar char="•"/>
            </a:pPr>
            <a:r>
              <a:rPr lang="en-US" sz="2400" dirty="0">
                <a:solidFill>
                  <a:schemeClr val="bg1"/>
                </a:solidFill>
                <a:latin typeface="+mj-lt"/>
              </a:rPr>
              <a:t>Not part of the CST organizational structure but rather a service being made available by the National Exploring Program to each CST and their councils</a:t>
            </a:r>
          </a:p>
          <a:p>
            <a:pPr marL="457200" indent="-457200">
              <a:buFont typeface="Arial" panose="020B0604020202020204" pitchFamily="34" charset="0"/>
              <a:buChar char="•"/>
            </a:pPr>
            <a:r>
              <a:rPr lang="en-US" sz="2400" dirty="0">
                <a:solidFill>
                  <a:schemeClr val="bg1"/>
                </a:solidFill>
                <a:latin typeface="+mj-lt"/>
              </a:rPr>
              <a:t>Additionally, a National Exploring RAA has been dedicated to support the California Highway Patrol (CHP) Exploring Program</a:t>
            </a:r>
          </a:p>
        </p:txBody>
      </p:sp>
    </p:spTree>
    <p:extLst>
      <p:ext uri="{BB962C8B-B14F-4D97-AF65-F5344CB8AC3E}">
        <p14:creationId xmlns:p14="http://schemas.microsoft.com/office/powerpoint/2010/main" val="3666052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21"/>
            <a:ext cx="12192000" cy="6883121"/>
          </a:xfrm>
          <a:prstGeom prst="rect">
            <a:avLst/>
          </a:prstGeom>
        </p:spPr>
      </p:pic>
      <p:sp>
        <p:nvSpPr>
          <p:cNvPr id="2" name="Title 1"/>
          <p:cNvSpPr>
            <a:spLocks noGrp="1"/>
          </p:cNvSpPr>
          <p:nvPr>
            <p:ph type="ctrTitle"/>
          </p:nvPr>
        </p:nvSpPr>
        <p:spPr>
          <a:xfrm>
            <a:off x="1889680" y="821993"/>
            <a:ext cx="8477701" cy="519082"/>
          </a:xfrm>
        </p:spPr>
        <p:txBody>
          <a:bodyPr>
            <a:noAutofit/>
          </a:bodyPr>
          <a:lstStyle/>
          <a:p>
            <a:r>
              <a:rPr lang="en-US" sz="4200" dirty="0">
                <a:solidFill>
                  <a:srgbClr val="1FC77F"/>
                </a:solidFill>
                <a:latin typeface="Arial Black"/>
                <a:cs typeface="Arial Black"/>
              </a:rPr>
              <a:t>Resources to help you… </a:t>
            </a:r>
            <a:br>
              <a:rPr lang="en-US" sz="4200" dirty="0">
                <a:solidFill>
                  <a:srgbClr val="1FC77F"/>
                </a:solidFill>
                <a:latin typeface="Arial Black"/>
                <a:cs typeface="Arial Black"/>
              </a:rPr>
            </a:br>
            <a:r>
              <a:rPr lang="en-US" sz="4200" dirty="0">
                <a:solidFill>
                  <a:schemeClr val="bg1"/>
                </a:solidFill>
                <a:latin typeface="Arial Black"/>
                <a:cs typeface="Arial Black"/>
              </a:rPr>
              <a:t>www.exploring.org </a:t>
            </a:r>
          </a:p>
        </p:txBody>
      </p:sp>
      <p:pic>
        <p:nvPicPr>
          <p:cNvPr id="23" name="Picture 22" descr="exploring_wht_transparent-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7556" y="6401847"/>
            <a:ext cx="897994" cy="326543"/>
          </a:xfrm>
          <a:prstGeom prst="rect">
            <a:avLst/>
          </a:prstGeom>
        </p:spPr>
      </p:pic>
      <p:sp>
        <p:nvSpPr>
          <p:cNvPr id="25" name="Rectangle 24"/>
          <p:cNvSpPr/>
          <p:nvPr/>
        </p:nvSpPr>
        <p:spPr>
          <a:xfrm>
            <a:off x="1672210" y="137047"/>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8"/>
          <p:cNvPicPr>
            <a:picLocks noChangeAspect="1"/>
          </p:cNvPicPr>
          <p:nvPr/>
        </p:nvPicPr>
        <p:blipFill>
          <a:blip r:embed="rId4"/>
          <a:stretch>
            <a:fillRect/>
          </a:stretch>
        </p:blipFill>
        <p:spPr>
          <a:xfrm>
            <a:off x="2238618" y="1982132"/>
            <a:ext cx="7700790" cy="4225526"/>
          </a:xfrm>
          <a:prstGeom prst="rect">
            <a:avLst/>
          </a:prstGeom>
        </p:spPr>
      </p:pic>
      <p:sp>
        <p:nvSpPr>
          <p:cNvPr id="6" name="Arrow: Left 5">
            <a:extLst>
              <a:ext uri="{FF2B5EF4-FFF2-40B4-BE49-F238E27FC236}">
                <a16:creationId xmlns:a16="http://schemas.microsoft.com/office/drawing/2014/main" id="{C2725ECC-E42D-4614-9C4A-F3E3E1B65A15}"/>
              </a:ext>
            </a:extLst>
          </p:cNvPr>
          <p:cNvSpPr/>
          <p:nvPr/>
        </p:nvSpPr>
        <p:spPr>
          <a:xfrm>
            <a:off x="4423145" y="3593804"/>
            <a:ext cx="414669" cy="202019"/>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Arrow: Left 15">
            <a:extLst>
              <a:ext uri="{FF2B5EF4-FFF2-40B4-BE49-F238E27FC236}">
                <a16:creationId xmlns:a16="http://schemas.microsoft.com/office/drawing/2014/main" id="{80542378-6957-43E6-A861-B0B1D79A34DE}"/>
              </a:ext>
            </a:extLst>
          </p:cNvPr>
          <p:cNvSpPr/>
          <p:nvPr/>
        </p:nvSpPr>
        <p:spPr>
          <a:xfrm>
            <a:off x="3405963" y="4309729"/>
            <a:ext cx="414669" cy="202019"/>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Arrow: Left 16">
            <a:extLst>
              <a:ext uri="{FF2B5EF4-FFF2-40B4-BE49-F238E27FC236}">
                <a16:creationId xmlns:a16="http://schemas.microsoft.com/office/drawing/2014/main" id="{85DB2374-ACF1-490A-A267-8AB182AB3F02}"/>
              </a:ext>
            </a:extLst>
          </p:cNvPr>
          <p:cNvSpPr/>
          <p:nvPr/>
        </p:nvSpPr>
        <p:spPr>
          <a:xfrm>
            <a:off x="3405963" y="4862623"/>
            <a:ext cx="414669" cy="202019"/>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Arrow: Left 17">
            <a:extLst>
              <a:ext uri="{FF2B5EF4-FFF2-40B4-BE49-F238E27FC236}">
                <a16:creationId xmlns:a16="http://schemas.microsoft.com/office/drawing/2014/main" id="{1E3AE9B6-0E4C-4C3B-99AD-02B75BD27CEC}"/>
              </a:ext>
            </a:extLst>
          </p:cNvPr>
          <p:cNvSpPr/>
          <p:nvPr/>
        </p:nvSpPr>
        <p:spPr>
          <a:xfrm>
            <a:off x="6633859" y="2879650"/>
            <a:ext cx="414669" cy="202019"/>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Arrow: Left 18">
            <a:extLst>
              <a:ext uri="{FF2B5EF4-FFF2-40B4-BE49-F238E27FC236}">
                <a16:creationId xmlns:a16="http://schemas.microsoft.com/office/drawing/2014/main" id="{4ADE6602-DEC9-4564-967F-8B447DB41A63}"/>
              </a:ext>
            </a:extLst>
          </p:cNvPr>
          <p:cNvSpPr/>
          <p:nvPr/>
        </p:nvSpPr>
        <p:spPr>
          <a:xfrm>
            <a:off x="6426525" y="4660604"/>
            <a:ext cx="414669" cy="202019"/>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Arrow: Left 19">
            <a:extLst>
              <a:ext uri="{FF2B5EF4-FFF2-40B4-BE49-F238E27FC236}">
                <a16:creationId xmlns:a16="http://schemas.microsoft.com/office/drawing/2014/main" id="{3013B29A-D984-4395-A4C0-AA8113AFEB35}"/>
              </a:ext>
            </a:extLst>
          </p:cNvPr>
          <p:cNvSpPr/>
          <p:nvPr/>
        </p:nvSpPr>
        <p:spPr>
          <a:xfrm>
            <a:off x="5990591" y="5064642"/>
            <a:ext cx="414669" cy="202019"/>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Arrow: Left 20">
            <a:extLst>
              <a:ext uri="{FF2B5EF4-FFF2-40B4-BE49-F238E27FC236}">
                <a16:creationId xmlns:a16="http://schemas.microsoft.com/office/drawing/2014/main" id="{6E5DC27B-662E-44E3-A23C-6365190FA10C}"/>
              </a:ext>
            </a:extLst>
          </p:cNvPr>
          <p:cNvSpPr/>
          <p:nvPr/>
        </p:nvSpPr>
        <p:spPr>
          <a:xfrm>
            <a:off x="6219190" y="5401339"/>
            <a:ext cx="414669" cy="152400"/>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Arrow: Left 21">
            <a:extLst>
              <a:ext uri="{FF2B5EF4-FFF2-40B4-BE49-F238E27FC236}">
                <a16:creationId xmlns:a16="http://schemas.microsoft.com/office/drawing/2014/main" id="{1652B026-A72E-4782-9022-13EEEE429145}"/>
              </a:ext>
            </a:extLst>
          </p:cNvPr>
          <p:cNvSpPr/>
          <p:nvPr/>
        </p:nvSpPr>
        <p:spPr>
          <a:xfrm>
            <a:off x="3198628" y="2535503"/>
            <a:ext cx="414669" cy="202019"/>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76110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628"/>
            <a:ext cx="9144000" cy="6883121"/>
          </a:xfrm>
          <a:prstGeom prst="rect">
            <a:avLst/>
          </a:prstGeom>
        </p:spPr>
      </p:pic>
      <p:pic>
        <p:nvPicPr>
          <p:cNvPr id="23" name="Picture 22" descr="exploring_wht_transparent-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7556" y="6290694"/>
            <a:ext cx="1560093" cy="567306"/>
          </a:xfrm>
          <a:prstGeom prst="rect">
            <a:avLst/>
          </a:prstGeom>
        </p:spPr>
      </p:pic>
      <p:sp>
        <p:nvSpPr>
          <p:cNvPr id="25" name="Rectangle 24"/>
          <p:cNvSpPr/>
          <p:nvPr/>
        </p:nvSpPr>
        <p:spPr>
          <a:xfrm>
            <a:off x="1672210" y="137047"/>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1900810" y="1694989"/>
            <a:ext cx="8309990" cy="2343606"/>
          </a:xfrm>
        </p:spPr>
        <p:txBody>
          <a:bodyPr>
            <a:normAutofit/>
          </a:bodyPr>
          <a:lstStyle/>
          <a:p>
            <a:r>
              <a:rPr lang="en-US" sz="7200" dirty="0">
                <a:solidFill>
                  <a:srgbClr val="2AB96C"/>
                </a:solidFill>
                <a:latin typeface="Arial Black" panose="020B0A04020102020204" pitchFamily="34" charset="0"/>
              </a:rPr>
              <a:t>Back-Up Slides</a:t>
            </a:r>
          </a:p>
        </p:txBody>
      </p:sp>
    </p:spTree>
    <p:extLst>
      <p:ext uri="{BB962C8B-B14F-4D97-AF65-F5344CB8AC3E}">
        <p14:creationId xmlns:p14="http://schemas.microsoft.com/office/powerpoint/2010/main" val="4071402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707886"/>
          </a:xfrm>
          <a:prstGeom prst="rect">
            <a:avLst/>
          </a:prstGeom>
          <a:noFill/>
        </p:spPr>
        <p:txBody>
          <a:bodyPr wrap="square" rtlCol="0">
            <a:spAutoFit/>
          </a:bodyPr>
          <a:lstStyle/>
          <a:p>
            <a:r>
              <a:rPr lang="en-US" sz="4000" b="1" dirty="0">
                <a:solidFill>
                  <a:schemeClr val="bg1"/>
                </a:solidFill>
              </a:rPr>
              <a:t>A Little History</a:t>
            </a:r>
          </a:p>
        </p:txBody>
      </p:sp>
      <p:sp>
        <p:nvSpPr>
          <p:cNvPr id="2" name="Content Placeholder 2">
            <a:extLst>
              <a:ext uri="{FF2B5EF4-FFF2-40B4-BE49-F238E27FC236}">
                <a16:creationId xmlns:a16="http://schemas.microsoft.com/office/drawing/2014/main" id="{42FC4210-38E0-B2A4-A943-8C71998B90DA}"/>
              </a:ext>
            </a:extLst>
          </p:cNvPr>
          <p:cNvSpPr txBox="1">
            <a:spLocks/>
          </p:cNvSpPr>
          <p:nvPr/>
        </p:nvSpPr>
        <p:spPr>
          <a:xfrm>
            <a:off x="1831818" y="1371601"/>
            <a:ext cx="8607582" cy="45259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US" sz="2600" b="1" dirty="0">
                <a:solidFill>
                  <a:srgbClr val="1C81FB"/>
                </a:solidFill>
                <a:latin typeface="Arial" panose="020B0604020202020204" pitchFamily="34" charset="0"/>
                <a:cs typeface="Arial" panose="020B0604020202020204" pitchFamily="34" charset="0"/>
              </a:rPr>
              <a:t>1940’s</a:t>
            </a:r>
            <a:r>
              <a:rPr lang="en-US" sz="2600" dirty="0">
                <a:solidFill>
                  <a:schemeClr val="bg1"/>
                </a:solidFill>
                <a:latin typeface="Arial" panose="020B0604020202020204" pitchFamily="34" charset="0"/>
                <a:cs typeface="Arial" panose="020B0604020202020204" pitchFamily="34" charset="0"/>
              </a:rPr>
              <a:t> Sea Scouting, Exploring &amp; Air Scouts</a:t>
            </a:r>
          </a:p>
          <a:p>
            <a:pPr algn="l">
              <a:spcBef>
                <a:spcPts val="0"/>
              </a:spcBef>
            </a:pPr>
            <a:r>
              <a:rPr lang="en-US" sz="2600" b="1" dirty="0">
                <a:solidFill>
                  <a:srgbClr val="1C81FB"/>
                </a:solidFill>
                <a:latin typeface="Arial" panose="020B0604020202020204" pitchFamily="34" charset="0"/>
                <a:cs typeface="Arial" panose="020B0604020202020204" pitchFamily="34" charset="0"/>
              </a:rPr>
              <a:t>1950’s</a:t>
            </a:r>
            <a:r>
              <a:rPr lang="en-US" sz="2600" dirty="0">
                <a:solidFill>
                  <a:schemeClr val="bg1"/>
                </a:solidFill>
                <a:latin typeface="Arial" panose="020B0604020202020204" pitchFamily="34" charset="0"/>
                <a:cs typeface="Arial" panose="020B0604020202020204" pitchFamily="34" charset="0"/>
              </a:rPr>
              <a:t> Youth automatically an Explorer at age 14</a:t>
            </a:r>
          </a:p>
          <a:p>
            <a:pPr algn="l">
              <a:spcBef>
                <a:spcPts val="0"/>
              </a:spcBef>
            </a:pPr>
            <a:r>
              <a:rPr lang="en-US" sz="2600" b="1" dirty="0">
                <a:solidFill>
                  <a:srgbClr val="1C81FB"/>
                </a:solidFill>
                <a:latin typeface="Arial" panose="020B0604020202020204" pitchFamily="34" charset="0"/>
                <a:cs typeface="Arial" panose="020B0604020202020204" pitchFamily="34" charset="0"/>
              </a:rPr>
              <a:t>1960’s</a:t>
            </a:r>
            <a:r>
              <a:rPr lang="en-US" sz="2600" dirty="0">
                <a:solidFill>
                  <a:schemeClr val="bg1"/>
                </a:solidFill>
                <a:latin typeface="Arial" panose="020B0604020202020204" pitchFamily="34" charset="0"/>
                <a:cs typeface="Arial" panose="020B0604020202020204" pitchFamily="34" charset="0"/>
              </a:rPr>
              <a:t> Career Exploring introduced</a:t>
            </a:r>
          </a:p>
          <a:p>
            <a:pPr algn="l">
              <a:spcBef>
                <a:spcPts val="0"/>
              </a:spcBef>
            </a:pPr>
            <a:r>
              <a:rPr lang="en-US" sz="2600" b="1" dirty="0">
                <a:solidFill>
                  <a:srgbClr val="1C81FB"/>
                </a:solidFill>
                <a:latin typeface="Arial" panose="020B0604020202020204" pitchFamily="34" charset="0"/>
                <a:cs typeface="Arial" panose="020B0604020202020204" pitchFamily="34" charset="0"/>
              </a:rPr>
              <a:t>1970‘s</a:t>
            </a:r>
            <a:r>
              <a:rPr lang="en-US" sz="2600" dirty="0">
                <a:solidFill>
                  <a:schemeClr val="bg1"/>
                </a:solidFill>
                <a:latin typeface="Arial" panose="020B0604020202020204" pitchFamily="34" charset="0"/>
                <a:cs typeface="Arial" panose="020B0604020202020204" pitchFamily="34" charset="0"/>
              </a:rPr>
              <a:t> Women joined Exploring as adult leaders and 	       		   youth Members. National Youth Officers</a:t>
            </a:r>
          </a:p>
          <a:p>
            <a:pPr marL="514350" indent="-514350" algn="l">
              <a:spcBef>
                <a:spcPts val="0"/>
              </a:spcBef>
            </a:pPr>
            <a:r>
              <a:rPr lang="en-US" sz="2600" b="1" dirty="0">
                <a:solidFill>
                  <a:srgbClr val="1C81FB"/>
                </a:solidFill>
                <a:latin typeface="Arial" panose="020B0604020202020204" pitchFamily="34" charset="0"/>
                <a:cs typeface="Arial" panose="020B0604020202020204" pitchFamily="34" charset="0"/>
              </a:rPr>
              <a:t>1980’s</a:t>
            </a:r>
            <a:r>
              <a:rPr lang="en-US" sz="2600" dirty="0">
                <a:solidFill>
                  <a:schemeClr val="bg1"/>
                </a:solidFill>
                <a:latin typeface="Arial" panose="020B0604020202020204" pitchFamily="34" charset="0"/>
                <a:cs typeface="Arial" panose="020B0604020202020204" pitchFamily="34" charset="0"/>
              </a:rPr>
              <a:t> 17 Career and Traditional Program Clusters</a:t>
            </a:r>
          </a:p>
          <a:p>
            <a:pPr algn="l">
              <a:spcBef>
                <a:spcPts val="0"/>
              </a:spcBef>
            </a:pPr>
            <a:r>
              <a:rPr lang="en-US" sz="2600" b="1" dirty="0">
                <a:solidFill>
                  <a:srgbClr val="1C81FB"/>
                </a:solidFill>
                <a:latin typeface="Arial" panose="020B0604020202020204" pitchFamily="34" charset="0"/>
                <a:cs typeface="Arial" panose="020B0604020202020204" pitchFamily="34" charset="0"/>
              </a:rPr>
              <a:t>1991</a:t>
            </a:r>
            <a:r>
              <a:rPr lang="en-US" sz="2600" dirty="0">
                <a:solidFill>
                  <a:schemeClr val="bg1"/>
                </a:solidFill>
                <a:latin typeface="Arial" panose="020B0604020202020204" pitchFamily="34" charset="0"/>
                <a:cs typeface="Arial" panose="020B0604020202020204" pitchFamily="34" charset="0"/>
              </a:rPr>
              <a:t> Curriculum-based Learning for Life Program started</a:t>
            </a:r>
          </a:p>
          <a:p>
            <a:pPr marL="514350" indent="-514350" algn="l">
              <a:spcBef>
                <a:spcPts val="0"/>
              </a:spcBef>
            </a:pPr>
            <a:r>
              <a:rPr lang="en-US" sz="2600" b="1" dirty="0">
                <a:solidFill>
                  <a:srgbClr val="1C81FB"/>
                </a:solidFill>
                <a:latin typeface="Arial" panose="020B0604020202020204" pitchFamily="34" charset="0"/>
                <a:cs typeface="Arial" panose="020B0604020202020204" pitchFamily="34" charset="0"/>
              </a:rPr>
              <a:t>1998 </a:t>
            </a:r>
            <a:r>
              <a:rPr lang="en-US" sz="2600" dirty="0">
                <a:solidFill>
                  <a:schemeClr val="bg1"/>
                </a:solidFill>
                <a:latin typeface="Arial" panose="020B0604020202020204" pitchFamily="34" charset="0"/>
                <a:cs typeface="Arial" panose="020B0604020202020204" pitchFamily="34" charset="0"/>
              </a:rPr>
              <a:t>12 Career Exploring Fields Move to LFL.</a:t>
            </a:r>
          </a:p>
          <a:p>
            <a:pPr marL="514350" indent="-514350" algn="l">
              <a:spcBef>
                <a:spcPts val="0"/>
              </a:spcBef>
            </a:pPr>
            <a:r>
              <a:rPr lang="en-US" sz="2600" dirty="0">
                <a:solidFill>
                  <a:schemeClr val="bg1"/>
                </a:solidFill>
                <a:latin typeface="Arial" panose="020B0604020202020204" pitchFamily="34" charset="0"/>
                <a:cs typeface="Arial" panose="020B0604020202020204" pitchFamily="34" charset="0"/>
              </a:rPr>
              <a:t>          Venturing started with 5 traditional fields</a:t>
            </a:r>
          </a:p>
          <a:p>
            <a:pPr marL="514350" indent="-514350" algn="l">
              <a:spcBef>
                <a:spcPts val="0"/>
              </a:spcBef>
            </a:pPr>
            <a:r>
              <a:rPr lang="en-US" sz="2600" b="1" dirty="0">
                <a:solidFill>
                  <a:srgbClr val="1C81FB"/>
                </a:solidFill>
                <a:latin typeface="Arial" panose="020B0604020202020204" pitchFamily="34" charset="0"/>
                <a:cs typeface="Arial" panose="020B0604020202020204" pitchFamily="34" charset="0"/>
              </a:rPr>
              <a:t>2013</a:t>
            </a:r>
            <a:r>
              <a:rPr lang="en-US" sz="2600" dirty="0">
                <a:solidFill>
                  <a:schemeClr val="bg1"/>
                </a:solidFill>
                <a:latin typeface="Arial" panose="020B0604020202020204" pitchFamily="34" charset="0"/>
                <a:cs typeface="Arial" panose="020B0604020202020204" pitchFamily="34" charset="0"/>
              </a:rPr>
              <a:t>	Exploring Club program started ages 10-13</a:t>
            </a:r>
          </a:p>
          <a:p>
            <a:pPr marL="514350" indent="-514350"/>
            <a:endParaRPr lang="en-US" sz="2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084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4FC33-D316-915F-2F8A-8313674286EA}"/>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6057A542-B53F-CC5B-9583-6005F694D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959"/>
            <a:ext cx="12192000" cy="6883121"/>
          </a:xfrm>
          <a:prstGeom prst="rect">
            <a:avLst/>
          </a:prstGeom>
        </p:spPr>
      </p:pic>
      <p:pic>
        <p:nvPicPr>
          <p:cNvPr id="23" name="Picture 22" descr="exploring_wht_transparent-01.png">
            <a:extLst>
              <a:ext uri="{FF2B5EF4-FFF2-40B4-BE49-F238E27FC236}">
                <a16:creationId xmlns:a16="http://schemas.microsoft.com/office/drawing/2014/main" id="{39041EE1-AF94-816A-DDCA-3E4F01BABA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7556" y="6401847"/>
            <a:ext cx="897994" cy="326543"/>
          </a:xfrm>
          <a:prstGeom prst="rect">
            <a:avLst/>
          </a:prstGeom>
        </p:spPr>
      </p:pic>
      <p:sp>
        <p:nvSpPr>
          <p:cNvPr id="25" name="Rectangle 24">
            <a:extLst>
              <a:ext uri="{FF2B5EF4-FFF2-40B4-BE49-F238E27FC236}">
                <a16:creationId xmlns:a16="http://schemas.microsoft.com/office/drawing/2014/main" id="{90577B62-D9B5-CBDB-07A6-5663E26E5C87}"/>
              </a:ext>
            </a:extLst>
          </p:cNvPr>
          <p:cNvSpPr/>
          <p:nvPr/>
        </p:nvSpPr>
        <p:spPr>
          <a:xfrm>
            <a:off x="1672210" y="137047"/>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C10AAF12-C025-FF24-4AF5-FC0C992548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7912" y="2086226"/>
            <a:ext cx="2462128" cy="2462128"/>
          </a:xfrm>
          <a:prstGeom prst="rect">
            <a:avLst/>
          </a:prstGeom>
        </p:spPr>
      </p:pic>
      <p:pic>
        <p:nvPicPr>
          <p:cNvPr id="6" name="Picture 5">
            <a:extLst>
              <a:ext uri="{FF2B5EF4-FFF2-40B4-BE49-F238E27FC236}">
                <a16:creationId xmlns:a16="http://schemas.microsoft.com/office/drawing/2014/main" id="{38D497CA-E9E1-9A3F-4FF8-A81B82E84722}"/>
              </a:ext>
            </a:extLst>
          </p:cNvPr>
          <p:cNvPicPr>
            <a:picLocks noChangeAspect="1"/>
          </p:cNvPicPr>
          <p:nvPr/>
        </p:nvPicPr>
        <p:blipFill>
          <a:blip r:embed="rId5"/>
          <a:stretch>
            <a:fillRect/>
          </a:stretch>
        </p:blipFill>
        <p:spPr>
          <a:xfrm>
            <a:off x="4664276" y="335881"/>
            <a:ext cx="2474841" cy="1058073"/>
          </a:xfrm>
          <a:prstGeom prst="rect">
            <a:avLst/>
          </a:prstGeom>
        </p:spPr>
      </p:pic>
      <p:sp>
        <p:nvSpPr>
          <p:cNvPr id="8" name="TextBox 7"/>
          <p:cNvSpPr txBox="1">
            <a:spLocks noChangeArrowheads="1"/>
          </p:cNvSpPr>
          <p:nvPr/>
        </p:nvSpPr>
        <p:spPr bwMode="auto">
          <a:xfrm>
            <a:off x="2604607" y="1284897"/>
            <a:ext cx="74004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3600" b="1" i="0" u="sng" strike="noStrike" kern="1200" cap="none" spc="0" normalizeH="0" baseline="0" noProof="0" dirty="0">
                <a:ln>
                  <a:noFill/>
                </a:ln>
                <a:solidFill>
                  <a:srgbClr val="FFFF00"/>
                </a:solidFill>
                <a:effectLst/>
                <a:uLnTx/>
                <a:uFillTx/>
                <a:latin typeface="Arial" panose="020B0604020202020204" pitchFamily="34" charset="0"/>
                <a:ea typeface="+mn-ea"/>
                <a:cs typeface="+mn-cs"/>
              </a:rPr>
              <a:t>www.exploringyourcareer.com</a:t>
            </a:r>
            <a:r>
              <a:rPr kumimoji="0" lang="en-US" altLang="en-US" sz="3600" b="1" i="0" u="none" strike="noStrike" kern="1200" cap="none" spc="0" normalizeH="0" baseline="0" noProof="0" dirty="0">
                <a:ln>
                  <a:noFill/>
                </a:ln>
                <a:solidFill>
                  <a:srgbClr val="44546A"/>
                </a:solidFill>
                <a:effectLst/>
                <a:uLnTx/>
                <a:uFillTx/>
                <a:latin typeface="Arial" panose="020B0604020202020204" pitchFamily="34" charset="0"/>
                <a:ea typeface="+mn-ea"/>
                <a:cs typeface="+mn-cs"/>
              </a:rPr>
              <a:t>    </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3600" b="0" i="0" u="none" strike="noStrike" kern="1200" cap="none" spc="0" normalizeH="0" baseline="0" noProof="0" dirty="0">
              <a:ln>
                <a:noFill/>
              </a:ln>
              <a:solidFill>
                <a:srgbClr val="44546A"/>
              </a:solidFill>
              <a:effectLst/>
              <a:uLnTx/>
              <a:uFillTx/>
              <a:latin typeface="Arial" panose="020B0604020202020204" pitchFamily="34" charset="0"/>
              <a:ea typeface="+mn-ea"/>
              <a:cs typeface="+mn-cs"/>
            </a:endParaRPr>
          </a:p>
        </p:txBody>
      </p:sp>
      <p:sp>
        <p:nvSpPr>
          <p:cNvPr id="52227" name="TextBox 2"/>
          <p:cNvSpPr txBox="1">
            <a:spLocks noChangeArrowheads="1"/>
          </p:cNvSpPr>
          <p:nvPr/>
        </p:nvSpPr>
        <p:spPr bwMode="auto">
          <a:xfrm>
            <a:off x="1658718" y="5405752"/>
            <a:ext cx="84859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TRY IT NOW!</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Use QR code or simply type address in web browser</a:t>
            </a:r>
          </a:p>
        </p:txBody>
      </p:sp>
      <p:sp>
        <p:nvSpPr>
          <p:cNvPr id="10" name="Rectangle 9">
            <a:extLst>
              <a:ext uri="{FF2B5EF4-FFF2-40B4-BE49-F238E27FC236}">
                <a16:creationId xmlns:a16="http://schemas.microsoft.com/office/drawing/2014/main" id="{3C60AD23-E2E6-E597-ED58-CA30E6FA33E5}"/>
              </a:ext>
            </a:extLst>
          </p:cNvPr>
          <p:cNvSpPr/>
          <p:nvPr/>
        </p:nvSpPr>
        <p:spPr>
          <a:xfrm>
            <a:off x="2278729" y="4694243"/>
            <a:ext cx="7245958" cy="353943"/>
          </a:xfrm>
          <a:prstGeom prst="rect">
            <a:avLst/>
          </a:prstGeom>
          <a:noFill/>
        </p:spPr>
        <p:txBody>
          <a:bodyPr wrap="none" lIns="91440" tIns="45720" rIns="91440" bIns="45720">
            <a:spAutoFit/>
          </a:bodyPr>
          <a:lstStyle/>
          <a:p>
            <a:pPr algn="ctr"/>
            <a:r>
              <a:rPr lang="en-US" sz="1700" dirty="0">
                <a:ln w="0"/>
                <a:solidFill>
                  <a:schemeClr val="bg1"/>
                </a:solidFill>
                <a:effectLst>
                  <a:outerShdw blurRad="38100" dist="19050" dir="2700000" algn="tl" rotWithShape="0">
                    <a:schemeClr val="dk1">
                      <a:alpha val="40000"/>
                    </a:schemeClr>
                  </a:outerShdw>
                </a:effectLst>
              </a:rPr>
              <a:t>Online Career Interest Survey for youth who are at least 13 years of age or older</a:t>
            </a:r>
            <a:endParaRPr lang="en-US" sz="17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4828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72"/>
            <a:ext cx="12192000" cy="6883121"/>
          </a:xfrm>
          <a:prstGeom prst="rect">
            <a:avLst/>
          </a:prstGeom>
        </p:spPr>
      </p:pic>
      <p:pic>
        <p:nvPicPr>
          <p:cNvPr id="23" name="Picture 22" descr="exploring_wht_transparent-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1126" y="6212744"/>
            <a:ext cx="1335269" cy="485552"/>
          </a:xfrm>
          <a:prstGeom prst="rect">
            <a:avLst/>
          </a:prstGeom>
        </p:spPr>
      </p:pic>
      <p:sp>
        <p:nvSpPr>
          <p:cNvPr id="25" name="Rectangle 24"/>
          <p:cNvSpPr/>
          <p:nvPr/>
        </p:nvSpPr>
        <p:spPr>
          <a:xfrm>
            <a:off x="1470874" y="379823"/>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rotWithShape="1">
          <a:blip r:embed="rId4"/>
          <a:srcRect l="32332" t="8007" r="32462" b="10001"/>
          <a:stretch/>
        </p:blipFill>
        <p:spPr>
          <a:xfrm>
            <a:off x="2286231" y="1494996"/>
            <a:ext cx="2971801" cy="38931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2364276" y="471381"/>
            <a:ext cx="7449475" cy="63094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00C87D"/>
                </a:solidFill>
                <a:effectLst/>
                <a:uLnTx/>
                <a:uFillTx/>
                <a:latin typeface="Arial" panose="020B0604020202020204" pitchFamily="34" charset="0"/>
                <a:ea typeface="+mn-ea"/>
                <a:cs typeface="Arial" panose="020B0604020202020204" pitchFamily="34" charset="0"/>
              </a:rPr>
              <a:t>Career Interest Survey Guidebook</a:t>
            </a:r>
          </a:p>
        </p:txBody>
      </p:sp>
      <p:sp>
        <p:nvSpPr>
          <p:cNvPr id="14" name="Subtitle 5"/>
          <p:cNvSpPr txBox="1">
            <a:spLocks/>
          </p:cNvSpPr>
          <p:nvPr/>
        </p:nvSpPr>
        <p:spPr>
          <a:xfrm>
            <a:off x="5515873" y="1931240"/>
            <a:ext cx="4887722" cy="3642503"/>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7175" marR="0" lvl="0" indent="-257175" algn="l" defTabSz="914400" rtl="0" eaLnBrk="1" fontAlgn="auto" latinLnBrk="0" hangingPunct="1">
              <a:lnSpc>
                <a:spcPct val="90000"/>
              </a:lnSpc>
              <a:spcBef>
                <a:spcPts val="1000"/>
              </a:spcBef>
              <a:spcAft>
                <a:spcPts val="9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Be sure you have the most recent version</a:t>
            </a:r>
          </a:p>
          <a:p>
            <a:pPr marL="257175" marR="0" lvl="0" indent="-257175" algn="l" defTabSz="914400" rtl="0" eaLnBrk="1" fontAlgn="auto" latinLnBrk="0" hangingPunct="1">
              <a:lnSpc>
                <a:spcPct val="90000"/>
              </a:lnSpc>
              <a:spcBef>
                <a:spcPts val="1000"/>
              </a:spcBef>
              <a:spcAft>
                <a:spcPts val="9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Download at </a:t>
            </a:r>
            <a:r>
              <a:rPr kumimoji="0" lang="en-US" sz="1800" b="1" i="0" u="sng"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www.exploring.org</a:t>
            </a:r>
          </a:p>
          <a:p>
            <a:pPr marL="257175" marR="0" lvl="0" indent="-257175" algn="l" defTabSz="914400" rtl="0" eaLnBrk="1" fontAlgn="auto" latinLnBrk="0" hangingPunct="1">
              <a:lnSpc>
                <a:spcPct val="90000"/>
              </a:lnSpc>
              <a:spcBef>
                <a:spcPts val="1000"/>
              </a:spcBef>
              <a:spcAft>
                <a:spcPts val="9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One stop shop for all CIS resources</a:t>
            </a:r>
          </a:p>
          <a:p>
            <a:pPr marL="257175" marR="0" lvl="0" indent="-257175" algn="l" defTabSz="914400" rtl="0" eaLnBrk="1" fontAlgn="auto" latinLnBrk="0" hangingPunct="1">
              <a:lnSpc>
                <a:spcPct val="90000"/>
              </a:lnSpc>
              <a:spcBef>
                <a:spcPts val="1000"/>
              </a:spcBef>
              <a:spcAft>
                <a:spcPts val="9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Table of Contents</a:t>
            </a:r>
          </a:p>
          <a:p>
            <a:pPr marL="714375" marR="0" lvl="1" indent="-257175" algn="l" defTabSz="914400" rtl="0" eaLnBrk="1" fontAlgn="auto" latinLnBrk="0" hangingPunct="1">
              <a:lnSpc>
                <a:spcPct val="90000"/>
              </a:lnSpc>
              <a:spcBef>
                <a:spcPts val="500"/>
              </a:spcBef>
              <a:spcAft>
                <a:spcPts val="9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Page 5  |  At A Glance</a:t>
            </a:r>
          </a:p>
          <a:p>
            <a:pPr marL="714375" marR="0" lvl="1" indent="-257175" algn="l" defTabSz="914400" rtl="0" eaLnBrk="1" fontAlgn="auto" latinLnBrk="0" hangingPunct="1">
              <a:lnSpc>
                <a:spcPct val="90000"/>
              </a:lnSpc>
              <a:spcBef>
                <a:spcPts val="500"/>
              </a:spcBef>
              <a:spcAft>
                <a:spcPts val="9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Page 7  |  Overcoming Objections</a:t>
            </a:r>
          </a:p>
          <a:p>
            <a:pPr marL="714375" marR="0" lvl="1" indent="-257175" algn="l" defTabSz="914400" rtl="0" eaLnBrk="1" fontAlgn="auto" latinLnBrk="0" hangingPunct="1">
              <a:lnSpc>
                <a:spcPct val="90000"/>
              </a:lnSpc>
              <a:spcBef>
                <a:spcPts val="500"/>
              </a:spcBef>
              <a:spcAft>
                <a:spcPts val="9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Page 44  |  Appendix</a:t>
            </a:r>
          </a:p>
        </p:txBody>
      </p:sp>
    </p:spTree>
    <p:extLst>
      <p:ext uri="{BB962C8B-B14F-4D97-AF65-F5344CB8AC3E}">
        <p14:creationId xmlns:p14="http://schemas.microsoft.com/office/powerpoint/2010/main" val="4101241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1261884"/>
          </a:xfrm>
          <a:prstGeom prst="rect">
            <a:avLst/>
          </a:prstGeom>
          <a:noFill/>
        </p:spPr>
        <p:txBody>
          <a:bodyPr wrap="square" rtlCol="0">
            <a:spAutoFit/>
          </a:bodyPr>
          <a:lstStyle/>
          <a:p>
            <a:r>
              <a:rPr lang="en-US" sz="4000" b="1" dirty="0">
                <a:solidFill>
                  <a:schemeClr val="bg1"/>
                </a:solidFill>
              </a:rPr>
              <a:t>The Importance of an Origin Story</a:t>
            </a:r>
          </a:p>
          <a:p>
            <a:r>
              <a:rPr lang="en-US" sz="3600" dirty="0">
                <a:solidFill>
                  <a:schemeClr val="accent5"/>
                </a:solidFill>
              </a:rPr>
              <a:t>Hewlett-Packard (Palo Alto, California)</a:t>
            </a:r>
            <a:endParaRPr lang="en-US" sz="3600" b="1" dirty="0">
              <a:solidFill>
                <a:schemeClr val="bg1"/>
              </a:solidFill>
            </a:endParaRPr>
          </a:p>
        </p:txBody>
      </p:sp>
      <p:pic>
        <p:nvPicPr>
          <p:cNvPr id="2" name="Picture 2" descr="CAW Architects - - Hewlett-Packard House And Garage">
            <a:extLst>
              <a:ext uri="{FF2B5EF4-FFF2-40B4-BE49-F238E27FC236}">
                <a16:creationId xmlns:a16="http://schemas.microsoft.com/office/drawing/2014/main" id="{883D21D2-01A4-410D-B8AE-56DE1C4381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1873" y="2365666"/>
            <a:ext cx="3781304" cy="27457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hapter Eighteen: Where it all began, Palo Alto, February 2014">
            <a:extLst>
              <a:ext uri="{FF2B5EF4-FFF2-40B4-BE49-F238E27FC236}">
                <a16:creationId xmlns:a16="http://schemas.microsoft.com/office/drawing/2014/main" id="{69F52ABC-5886-C2AD-5D4A-24E65A97AA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7871" y="2365666"/>
            <a:ext cx="4122666" cy="274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269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72"/>
            <a:ext cx="12192000" cy="6883121"/>
          </a:xfrm>
          <a:prstGeom prst="rect">
            <a:avLst/>
          </a:prstGeom>
        </p:spPr>
      </p:pic>
      <p:pic>
        <p:nvPicPr>
          <p:cNvPr id="23" name="Picture 22" descr="exploring_wht_transparent-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1126" y="6212744"/>
            <a:ext cx="1335269" cy="485552"/>
          </a:xfrm>
          <a:prstGeom prst="rect">
            <a:avLst/>
          </a:prstGeom>
        </p:spPr>
      </p:pic>
      <p:pic>
        <p:nvPicPr>
          <p:cNvPr id="3" name="Picture 2" descr="A blue and white document&#10;&#10;Description automatically generated">
            <a:extLst>
              <a:ext uri="{FF2B5EF4-FFF2-40B4-BE49-F238E27FC236}">
                <a16:creationId xmlns:a16="http://schemas.microsoft.com/office/drawing/2014/main" id="{43302A51-7973-6450-8E3D-9CB40ABAB7CD}"/>
              </a:ext>
            </a:extLst>
          </p:cNvPr>
          <p:cNvPicPr>
            <a:picLocks noChangeAspect="1"/>
          </p:cNvPicPr>
          <p:nvPr/>
        </p:nvPicPr>
        <p:blipFill>
          <a:blip r:embed="rId4"/>
          <a:stretch>
            <a:fillRect/>
          </a:stretch>
        </p:blipFill>
        <p:spPr>
          <a:xfrm>
            <a:off x="1396182" y="675908"/>
            <a:ext cx="9210908" cy="5546472"/>
          </a:xfrm>
          <a:prstGeom prst="rect">
            <a:avLst/>
          </a:prstGeom>
        </p:spPr>
      </p:pic>
    </p:spTree>
    <p:extLst>
      <p:ext uri="{BB962C8B-B14F-4D97-AF65-F5344CB8AC3E}">
        <p14:creationId xmlns:p14="http://schemas.microsoft.com/office/powerpoint/2010/main" val="36721432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5" y="734019"/>
            <a:ext cx="8363824" cy="707886"/>
          </a:xfrm>
          <a:prstGeom prst="rect">
            <a:avLst/>
          </a:prstGeom>
          <a:noFill/>
        </p:spPr>
        <p:txBody>
          <a:bodyPr wrap="square" rtlCol="0">
            <a:spAutoFit/>
          </a:bodyPr>
          <a:lstStyle/>
          <a:p>
            <a:r>
              <a:rPr lang="en-US" sz="4000" b="1" dirty="0">
                <a:solidFill>
                  <a:schemeClr val="bg1"/>
                </a:solidFill>
              </a:rPr>
              <a:t>THE EXPLORING VALUE PROPOSITION</a:t>
            </a:r>
          </a:p>
        </p:txBody>
      </p:sp>
      <p:sp>
        <p:nvSpPr>
          <p:cNvPr id="3" name="TextBox 2">
            <a:extLst>
              <a:ext uri="{FF2B5EF4-FFF2-40B4-BE49-F238E27FC236}">
                <a16:creationId xmlns:a16="http://schemas.microsoft.com/office/drawing/2014/main" id="{914B41D0-92AE-71D7-4EA5-F58453DBDA6C}"/>
              </a:ext>
            </a:extLst>
          </p:cNvPr>
          <p:cNvSpPr txBox="1"/>
          <p:nvPr/>
        </p:nvSpPr>
        <p:spPr>
          <a:xfrm>
            <a:off x="3586560" y="2566311"/>
            <a:ext cx="3276859" cy="553998"/>
          </a:xfrm>
          <a:prstGeom prst="rect">
            <a:avLst/>
          </a:prstGeom>
          <a:noFill/>
        </p:spPr>
        <p:txBody>
          <a:bodyPr wrap="none" rtlCol="0">
            <a:spAutoFit/>
          </a:bodyPr>
          <a:lstStyle/>
          <a:p>
            <a:r>
              <a:rPr lang="en-US" sz="3000" dirty="0">
                <a:solidFill>
                  <a:schemeClr val="bg1"/>
                </a:solidFill>
              </a:rPr>
              <a:t>Exploring Sells Itself</a:t>
            </a:r>
          </a:p>
        </p:txBody>
      </p:sp>
      <p:sp>
        <p:nvSpPr>
          <p:cNvPr id="4" name="TextBox 3">
            <a:extLst>
              <a:ext uri="{FF2B5EF4-FFF2-40B4-BE49-F238E27FC236}">
                <a16:creationId xmlns:a16="http://schemas.microsoft.com/office/drawing/2014/main" id="{20BF586F-FC12-7669-7DEC-DF73C6875C80}"/>
              </a:ext>
            </a:extLst>
          </p:cNvPr>
          <p:cNvSpPr txBox="1"/>
          <p:nvPr/>
        </p:nvSpPr>
        <p:spPr>
          <a:xfrm>
            <a:off x="2944108" y="1470031"/>
            <a:ext cx="4924618" cy="553998"/>
          </a:xfrm>
          <a:prstGeom prst="rect">
            <a:avLst/>
          </a:prstGeom>
          <a:noFill/>
        </p:spPr>
        <p:txBody>
          <a:bodyPr wrap="none" rtlCol="0">
            <a:spAutoFit/>
          </a:bodyPr>
          <a:lstStyle/>
          <a:p>
            <a:r>
              <a:rPr lang="en-US" sz="3000" dirty="0">
                <a:solidFill>
                  <a:schemeClr val="bg1"/>
                </a:solidFill>
              </a:rPr>
              <a:t>Everyone Cares About Careers </a:t>
            </a:r>
          </a:p>
        </p:txBody>
      </p:sp>
      <p:sp>
        <p:nvSpPr>
          <p:cNvPr id="11" name="TextBox 10">
            <a:extLst>
              <a:ext uri="{FF2B5EF4-FFF2-40B4-BE49-F238E27FC236}">
                <a16:creationId xmlns:a16="http://schemas.microsoft.com/office/drawing/2014/main" id="{B96599AC-EF1D-4481-8280-9464A2F374F0}"/>
              </a:ext>
            </a:extLst>
          </p:cNvPr>
          <p:cNvSpPr txBox="1"/>
          <p:nvPr/>
        </p:nvSpPr>
        <p:spPr>
          <a:xfrm>
            <a:off x="1876733" y="1973119"/>
            <a:ext cx="7837338" cy="553998"/>
          </a:xfrm>
          <a:prstGeom prst="rect">
            <a:avLst/>
          </a:prstGeom>
          <a:noFill/>
        </p:spPr>
        <p:txBody>
          <a:bodyPr wrap="none" rtlCol="0">
            <a:spAutoFit/>
          </a:bodyPr>
          <a:lstStyle/>
          <a:p>
            <a:r>
              <a:rPr lang="en-US" sz="3000" dirty="0">
                <a:solidFill>
                  <a:schemeClr val="bg1"/>
                </a:solidFill>
              </a:rPr>
              <a:t>Potential Unit Leaders Are Career Program Ready</a:t>
            </a:r>
          </a:p>
        </p:txBody>
      </p:sp>
      <p:sp>
        <p:nvSpPr>
          <p:cNvPr id="12" name="TextBox 11">
            <a:extLst>
              <a:ext uri="{FF2B5EF4-FFF2-40B4-BE49-F238E27FC236}">
                <a16:creationId xmlns:a16="http://schemas.microsoft.com/office/drawing/2014/main" id="{AC843DDF-A19A-38BB-20B1-3B182A74E1D8}"/>
              </a:ext>
            </a:extLst>
          </p:cNvPr>
          <p:cNvSpPr txBox="1"/>
          <p:nvPr/>
        </p:nvSpPr>
        <p:spPr>
          <a:xfrm>
            <a:off x="2320443" y="3367058"/>
            <a:ext cx="6885218" cy="707886"/>
          </a:xfrm>
          <a:prstGeom prst="rect">
            <a:avLst/>
          </a:prstGeom>
          <a:noFill/>
        </p:spPr>
        <p:txBody>
          <a:bodyPr wrap="none" rtlCol="0">
            <a:spAutoFit/>
          </a:bodyPr>
          <a:lstStyle/>
          <a:p>
            <a:r>
              <a:rPr lang="en-US" sz="4000" b="1" dirty="0">
                <a:solidFill>
                  <a:schemeClr val="bg1"/>
                </a:solidFill>
              </a:rPr>
              <a:t>BUILDING NEW RELATIONSHIPS</a:t>
            </a:r>
          </a:p>
        </p:txBody>
      </p:sp>
      <p:sp>
        <p:nvSpPr>
          <p:cNvPr id="13" name="TextBox 12">
            <a:extLst>
              <a:ext uri="{FF2B5EF4-FFF2-40B4-BE49-F238E27FC236}">
                <a16:creationId xmlns:a16="http://schemas.microsoft.com/office/drawing/2014/main" id="{D08F970E-7C9B-CDCE-39B4-87B75396CEDB}"/>
              </a:ext>
            </a:extLst>
          </p:cNvPr>
          <p:cNvSpPr txBox="1"/>
          <p:nvPr/>
        </p:nvSpPr>
        <p:spPr>
          <a:xfrm>
            <a:off x="2633550" y="4153332"/>
            <a:ext cx="5800691" cy="553998"/>
          </a:xfrm>
          <a:prstGeom prst="rect">
            <a:avLst/>
          </a:prstGeom>
          <a:noFill/>
        </p:spPr>
        <p:txBody>
          <a:bodyPr wrap="none" rtlCol="0">
            <a:spAutoFit/>
          </a:bodyPr>
          <a:lstStyle/>
          <a:p>
            <a:r>
              <a:rPr lang="en-US" sz="3000" dirty="0">
                <a:solidFill>
                  <a:schemeClr val="bg1">
                    <a:lumMod val="95000"/>
                  </a:schemeClr>
                </a:solidFill>
              </a:rPr>
              <a:t>Recruiting Top CEOs (Council Board)</a:t>
            </a:r>
          </a:p>
        </p:txBody>
      </p:sp>
      <p:sp>
        <p:nvSpPr>
          <p:cNvPr id="14" name="TextBox 13">
            <a:extLst>
              <a:ext uri="{FF2B5EF4-FFF2-40B4-BE49-F238E27FC236}">
                <a16:creationId xmlns:a16="http://schemas.microsoft.com/office/drawing/2014/main" id="{78441769-F54A-1C0F-4F5A-FF063098B537}"/>
              </a:ext>
            </a:extLst>
          </p:cNvPr>
          <p:cNvSpPr txBox="1"/>
          <p:nvPr/>
        </p:nvSpPr>
        <p:spPr>
          <a:xfrm>
            <a:off x="2864619" y="4641573"/>
            <a:ext cx="5087483" cy="553998"/>
          </a:xfrm>
          <a:prstGeom prst="rect">
            <a:avLst/>
          </a:prstGeom>
          <a:noFill/>
        </p:spPr>
        <p:txBody>
          <a:bodyPr wrap="none" rtlCol="0">
            <a:spAutoFit/>
          </a:bodyPr>
          <a:lstStyle/>
          <a:p>
            <a:r>
              <a:rPr lang="en-US" sz="3000" dirty="0">
                <a:solidFill>
                  <a:schemeClr val="bg1"/>
                </a:solidFill>
              </a:rPr>
              <a:t>Partnering With Top Businesses</a:t>
            </a:r>
          </a:p>
        </p:txBody>
      </p:sp>
      <p:sp>
        <p:nvSpPr>
          <p:cNvPr id="15" name="TextBox 14">
            <a:extLst>
              <a:ext uri="{FF2B5EF4-FFF2-40B4-BE49-F238E27FC236}">
                <a16:creationId xmlns:a16="http://schemas.microsoft.com/office/drawing/2014/main" id="{963F034F-EAD5-84FC-FB75-0DDCF1F7F729}"/>
              </a:ext>
            </a:extLst>
          </p:cNvPr>
          <p:cNvSpPr txBox="1"/>
          <p:nvPr/>
        </p:nvSpPr>
        <p:spPr>
          <a:xfrm>
            <a:off x="2969263" y="5133506"/>
            <a:ext cx="4931030" cy="553998"/>
          </a:xfrm>
          <a:prstGeom prst="rect">
            <a:avLst/>
          </a:prstGeom>
          <a:noFill/>
        </p:spPr>
        <p:txBody>
          <a:bodyPr wrap="none" rtlCol="0">
            <a:spAutoFit/>
          </a:bodyPr>
          <a:lstStyle/>
          <a:p>
            <a:r>
              <a:rPr lang="en-US" sz="3000" dirty="0">
                <a:solidFill>
                  <a:schemeClr val="bg1"/>
                </a:solidFill>
              </a:rPr>
              <a:t>Creating New Funding Sources</a:t>
            </a:r>
          </a:p>
        </p:txBody>
      </p:sp>
    </p:spTree>
    <p:extLst>
      <p:ext uri="{BB962C8B-B14F-4D97-AF65-F5344CB8AC3E}">
        <p14:creationId xmlns:p14="http://schemas.microsoft.com/office/powerpoint/2010/main" val="1793888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72"/>
            <a:ext cx="12192000" cy="6883121"/>
          </a:xfrm>
          <a:prstGeom prst="rect">
            <a:avLst/>
          </a:prstGeom>
        </p:spPr>
      </p:pic>
      <p:pic>
        <p:nvPicPr>
          <p:cNvPr id="23" name="Picture 22" descr="exploring_wht_transparent-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1126" y="6212744"/>
            <a:ext cx="1335269" cy="485552"/>
          </a:xfrm>
          <a:prstGeom prst="rect">
            <a:avLst/>
          </a:prstGeom>
        </p:spPr>
      </p:pic>
      <p:sp>
        <p:nvSpPr>
          <p:cNvPr id="25" name="Rectangle 24"/>
          <p:cNvSpPr/>
          <p:nvPr/>
        </p:nvSpPr>
        <p:spPr>
          <a:xfrm>
            <a:off x="1470874" y="379823"/>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C9DE7C6-14EA-6896-3DCC-6B8BD769616F}"/>
              </a:ext>
            </a:extLst>
          </p:cNvPr>
          <p:cNvSpPr txBox="1"/>
          <p:nvPr/>
        </p:nvSpPr>
        <p:spPr>
          <a:xfrm>
            <a:off x="1727356" y="500824"/>
            <a:ext cx="8363824" cy="923330"/>
          </a:xfrm>
          <a:prstGeom prst="rect">
            <a:avLst/>
          </a:prstGeom>
          <a:noFill/>
        </p:spPr>
        <p:txBody>
          <a:bodyPr wrap="square" rtlCol="0">
            <a:spAutoFit/>
          </a:bodyPr>
          <a:lstStyle/>
          <a:p>
            <a:r>
              <a:rPr lang="en-US" sz="3200" b="1" dirty="0">
                <a:solidFill>
                  <a:schemeClr val="bg1"/>
                </a:solidFill>
              </a:rPr>
              <a:t>Exploring Membership Quite Stable (Pre-COVID)</a:t>
            </a:r>
            <a:br>
              <a:rPr lang="en-US" sz="3200" b="1" dirty="0">
                <a:solidFill>
                  <a:schemeClr val="bg1"/>
                </a:solidFill>
              </a:rPr>
            </a:br>
            <a:r>
              <a:rPr lang="en-US" sz="2200" b="1" dirty="0">
                <a:solidFill>
                  <a:schemeClr val="accent5"/>
                </a:solidFill>
              </a:rPr>
              <a:t>Our Third Largest Program (With Limited Support)</a:t>
            </a:r>
            <a:endParaRPr lang="en-US" sz="2200" dirty="0">
              <a:solidFill>
                <a:schemeClr val="accent5"/>
              </a:solidFill>
              <a:latin typeface="+mj-lt"/>
              <a:ea typeface="+mj-ea"/>
              <a:cs typeface="+mj-cs"/>
            </a:endParaRPr>
          </a:p>
        </p:txBody>
      </p:sp>
      <p:sp>
        <p:nvSpPr>
          <p:cNvPr id="4" name="Text Placeholder 2">
            <a:extLst>
              <a:ext uri="{FF2B5EF4-FFF2-40B4-BE49-F238E27FC236}">
                <a16:creationId xmlns:a16="http://schemas.microsoft.com/office/drawing/2014/main" id="{F5A3FC35-2C08-9F44-C291-DBF4DE90B00F}"/>
              </a:ext>
            </a:extLst>
          </p:cNvPr>
          <p:cNvSpPr txBox="1">
            <a:spLocks/>
          </p:cNvSpPr>
          <p:nvPr/>
        </p:nvSpPr>
        <p:spPr>
          <a:xfrm>
            <a:off x="2153842" y="1573583"/>
            <a:ext cx="3868340" cy="823912"/>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2000" dirty="0">
                <a:solidFill>
                  <a:schemeClr val="bg1"/>
                </a:solidFill>
              </a:rPr>
              <a:t>Total BSA Youth Membership</a:t>
            </a:r>
          </a:p>
        </p:txBody>
      </p:sp>
      <p:graphicFrame>
        <p:nvGraphicFramePr>
          <p:cNvPr id="5" name="Content Placeholder 7">
            <a:extLst>
              <a:ext uri="{FF2B5EF4-FFF2-40B4-BE49-F238E27FC236}">
                <a16:creationId xmlns:a16="http://schemas.microsoft.com/office/drawing/2014/main" id="{989DA41F-ABC1-D987-032D-40B63AB8C5F5}"/>
              </a:ext>
            </a:extLst>
          </p:cNvPr>
          <p:cNvGraphicFramePr>
            <a:graphicFrameLocks/>
          </p:cNvGraphicFramePr>
          <p:nvPr>
            <p:extLst>
              <p:ext uri="{D42A27DB-BD31-4B8C-83A1-F6EECF244321}">
                <p14:modId xmlns:p14="http://schemas.microsoft.com/office/powerpoint/2010/main" val="471533750"/>
              </p:ext>
            </p:extLst>
          </p:nvPr>
        </p:nvGraphicFramePr>
        <p:xfrm>
          <a:off x="2154239" y="2397495"/>
          <a:ext cx="3868737" cy="368458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Placeholder 4">
            <a:extLst>
              <a:ext uri="{FF2B5EF4-FFF2-40B4-BE49-F238E27FC236}">
                <a16:creationId xmlns:a16="http://schemas.microsoft.com/office/drawing/2014/main" id="{C18E35A4-EB81-4CE2-13B6-C27A265F4A9B}"/>
              </a:ext>
            </a:extLst>
          </p:cNvPr>
          <p:cNvSpPr txBox="1">
            <a:spLocks/>
          </p:cNvSpPr>
          <p:nvPr/>
        </p:nvSpPr>
        <p:spPr>
          <a:xfrm>
            <a:off x="6153151" y="1573583"/>
            <a:ext cx="3887391" cy="823912"/>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2000" dirty="0">
                <a:solidFill>
                  <a:schemeClr val="bg1"/>
                </a:solidFill>
              </a:rPr>
              <a:t>Co-Ed Young Adult Programs</a:t>
            </a:r>
          </a:p>
        </p:txBody>
      </p:sp>
      <p:graphicFrame>
        <p:nvGraphicFramePr>
          <p:cNvPr id="8" name="Content Placeholder 8">
            <a:extLst>
              <a:ext uri="{FF2B5EF4-FFF2-40B4-BE49-F238E27FC236}">
                <a16:creationId xmlns:a16="http://schemas.microsoft.com/office/drawing/2014/main" id="{BCDF4553-CA20-C712-3020-0415165914AA}"/>
              </a:ext>
            </a:extLst>
          </p:cNvPr>
          <p:cNvGraphicFramePr>
            <a:graphicFrameLocks/>
          </p:cNvGraphicFramePr>
          <p:nvPr>
            <p:extLst>
              <p:ext uri="{D42A27DB-BD31-4B8C-83A1-F6EECF244321}">
                <p14:modId xmlns:p14="http://schemas.microsoft.com/office/powerpoint/2010/main" val="1203432312"/>
              </p:ext>
            </p:extLst>
          </p:nvPr>
        </p:nvGraphicFramePr>
        <p:xfrm>
          <a:off x="6153150" y="2397495"/>
          <a:ext cx="3887788" cy="3684588"/>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Elbow Connector 13">
            <a:extLst>
              <a:ext uri="{FF2B5EF4-FFF2-40B4-BE49-F238E27FC236}">
                <a16:creationId xmlns:a16="http://schemas.microsoft.com/office/drawing/2014/main" id="{46163FC4-2C2F-4DE8-7749-DF7F0A8BBDDA}"/>
              </a:ext>
            </a:extLst>
          </p:cNvPr>
          <p:cNvCxnSpPr>
            <a:cxnSpLocks/>
          </p:cNvCxnSpPr>
          <p:nvPr/>
        </p:nvCxnSpPr>
        <p:spPr>
          <a:xfrm>
            <a:off x="3420181" y="3182444"/>
            <a:ext cx="462009" cy="40666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72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dissolv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dissolve">
                                      <p:cBhvr>
                                        <p:cTn id="18" dur="500"/>
                                        <p:tgtEl>
                                          <p:spTgt spid="6">
                                            <p:txEl>
                                              <p:pRg st="0" end="0"/>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5" grpId="0">
        <p:bldAsOne/>
      </p:bldGraphic>
      <p:bldP spid="6" grpId="0" build="p"/>
      <p:bldGraphic spid="8"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21"/>
            <a:ext cx="12192000" cy="6883121"/>
          </a:xfrm>
          <a:prstGeom prst="rect">
            <a:avLst/>
          </a:prstGeom>
        </p:spPr>
      </p:pic>
      <p:pic>
        <p:nvPicPr>
          <p:cNvPr id="23" name="Picture 22" descr="exploring_wht_transparent-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68" y="6466654"/>
            <a:ext cx="897995" cy="326543"/>
          </a:xfrm>
          <a:prstGeom prst="rect">
            <a:avLst/>
          </a:prstGeom>
        </p:spPr>
      </p:pic>
      <p:sp>
        <p:nvSpPr>
          <p:cNvPr id="6" name="Title 1">
            <a:extLst>
              <a:ext uri="{FF2B5EF4-FFF2-40B4-BE49-F238E27FC236}">
                <a16:creationId xmlns:a16="http://schemas.microsoft.com/office/drawing/2014/main" id="{7D00888D-DF2F-4460-8D84-DB911CA4A6A6}"/>
              </a:ext>
            </a:extLst>
          </p:cNvPr>
          <p:cNvSpPr txBox="1">
            <a:spLocks/>
          </p:cNvSpPr>
          <p:nvPr/>
        </p:nvSpPr>
        <p:spPr>
          <a:xfrm>
            <a:off x="400692" y="250489"/>
            <a:ext cx="11147461" cy="99417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indent="0" defTabSz="457200" fontAlgn="auto">
              <a:lnSpc>
                <a:spcPct val="90000"/>
              </a:lnSpc>
              <a:spcBef>
                <a:spcPct val="0"/>
              </a:spcBef>
              <a:spcAft>
                <a:spcPts val="0"/>
              </a:spcAft>
              <a:buClrTx/>
              <a:buSzTx/>
              <a:buFontTx/>
              <a:buNone/>
              <a:tabLst/>
              <a:defRPr/>
            </a:pPr>
            <a:r>
              <a:rPr lang="en-US" sz="4000" b="1" dirty="0">
                <a:solidFill>
                  <a:prstClr val="white"/>
                </a:solidFill>
                <a:latin typeface="Calibri"/>
                <a:ea typeface="+mn-ea"/>
                <a:cs typeface="+mn-cs"/>
              </a:rPr>
              <a:t>Exploring Nomenclature Comparison</a:t>
            </a:r>
          </a:p>
        </p:txBody>
      </p:sp>
      <p:graphicFrame>
        <p:nvGraphicFramePr>
          <p:cNvPr id="8" name="Content Placeholder 5">
            <a:extLst>
              <a:ext uri="{FF2B5EF4-FFF2-40B4-BE49-F238E27FC236}">
                <a16:creationId xmlns:a16="http://schemas.microsoft.com/office/drawing/2014/main" id="{64D44DFD-D6B3-4AD4-B785-322610858AFE}"/>
              </a:ext>
            </a:extLst>
          </p:cNvPr>
          <p:cNvGraphicFramePr>
            <a:graphicFrameLocks/>
          </p:cNvGraphicFramePr>
          <p:nvPr>
            <p:extLst>
              <p:ext uri="{D42A27DB-BD31-4B8C-83A1-F6EECF244321}">
                <p14:modId xmlns:p14="http://schemas.microsoft.com/office/powerpoint/2010/main" val="869938406"/>
              </p:ext>
            </p:extLst>
          </p:nvPr>
        </p:nvGraphicFramePr>
        <p:xfrm>
          <a:off x="1047963" y="1244662"/>
          <a:ext cx="10150868" cy="5157189"/>
        </p:xfrm>
        <a:graphic>
          <a:graphicData uri="http://schemas.openxmlformats.org/drawingml/2006/table">
            <a:tbl>
              <a:tblPr firstRow="1" bandRow="1"/>
              <a:tblGrid>
                <a:gridCol w="2262601">
                  <a:extLst>
                    <a:ext uri="{9D8B030D-6E8A-4147-A177-3AD203B41FA5}">
                      <a16:colId xmlns:a16="http://schemas.microsoft.com/office/drawing/2014/main" val="20000"/>
                    </a:ext>
                  </a:extLst>
                </a:gridCol>
                <a:gridCol w="1974480">
                  <a:extLst>
                    <a:ext uri="{9D8B030D-6E8A-4147-A177-3AD203B41FA5}">
                      <a16:colId xmlns:a16="http://schemas.microsoft.com/office/drawing/2014/main" val="20001"/>
                    </a:ext>
                  </a:extLst>
                </a:gridCol>
                <a:gridCol w="1789997">
                  <a:extLst>
                    <a:ext uri="{9D8B030D-6E8A-4147-A177-3AD203B41FA5}">
                      <a16:colId xmlns:a16="http://schemas.microsoft.com/office/drawing/2014/main" val="20002"/>
                    </a:ext>
                  </a:extLst>
                </a:gridCol>
                <a:gridCol w="1857970">
                  <a:extLst>
                    <a:ext uri="{9D8B030D-6E8A-4147-A177-3AD203B41FA5}">
                      <a16:colId xmlns:a16="http://schemas.microsoft.com/office/drawing/2014/main" val="76403790"/>
                    </a:ext>
                  </a:extLst>
                </a:gridCol>
                <a:gridCol w="2265820">
                  <a:extLst>
                    <a:ext uri="{9D8B030D-6E8A-4147-A177-3AD203B41FA5}">
                      <a16:colId xmlns:a16="http://schemas.microsoft.com/office/drawing/2014/main" val="20003"/>
                    </a:ext>
                  </a:extLst>
                </a:gridCol>
              </a:tblGrid>
              <a:tr h="551836">
                <a:tc>
                  <a:txBody>
                    <a:bodyPr/>
                    <a:lstStyle>
                      <a:lvl1pPr marL="0" algn="l" defTabSz="457189" rtl="0" eaLnBrk="1" latinLnBrk="0" hangingPunct="1">
                        <a:defRPr sz="1800" b="1" kern="1200">
                          <a:solidFill>
                            <a:schemeClr val="lt1"/>
                          </a:solidFill>
                          <a:latin typeface="Calibri" panose="020F0502020204030204"/>
                        </a:defRPr>
                      </a:lvl1pPr>
                      <a:lvl2pPr marL="457189" algn="l" defTabSz="457189" rtl="0" eaLnBrk="1" latinLnBrk="0" hangingPunct="1">
                        <a:defRPr sz="1800" b="1" kern="1200">
                          <a:solidFill>
                            <a:schemeClr val="lt1"/>
                          </a:solidFill>
                          <a:latin typeface="Calibri" panose="020F0502020204030204"/>
                        </a:defRPr>
                      </a:lvl2pPr>
                      <a:lvl3pPr marL="914377" algn="l" defTabSz="457189" rtl="0" eaLnBrk="1" latinLnBrk="0" hangingPunct="1">
                        <a:defRPr sz="1800" b="1" kern="1200">
                          <a:solidFill>
                            <a:schemeClr val="lt1"/>
                          </a:solidFill>
                          <a:latin typeface="Calibri" panose="020F0502020204030204"/>
                        </a:defRPr>
                      </a:lvl3pPr>
                      <a:lvl4pPr marL="1371566" algn="l" defTabSz="457189" rtl="0" eaLnBrk="1" latinLnBrk="0" hangingPunct="1">
                        <a:defRPr sz="1800" b="1" kern="1200">
                          <a:solidFill>
                            <a:schemeClr val="lt1"/>
                          </a:solidFill>
                          <a:latin typeface="Calibri" panose="020F0502020204030204"/>
                        </a:defRPr>
                      </a:lvl4pPr>
                      <a:lvl5pPr marL="1828754" algn="l" defTabSz="457189" rtl="0" eaLnBrk="1" latinLnBrk="0" hangingPunct="1">
                        <a:defRPr sz="1800" b="1" kern="1200">
                          <a:solidFill>
                            <a:schemeClr val="lt1"/>
                          </a:solidFill>
                          <a:latin typeface="Calibri" panose="020F0502020204030204"/>
                        </a:defRPr>
                      </a:lvl5pPr>
                      <a:lvl6pPr marL="2285943" algn="l" defTabSz="457189" rtl="0" eaLnBrk="1" latinLnBrk="0" hangingPunct="1">
                        <a:defRPr sz="1800" b="1" kern="1200">
                          <a:solidFill>
                            <a:schemeClr val="lt1"/>
                          </a:solidFill>
                          <a:latin typeface="Calibri" panose="020F0502020204030204"/>
                        </a:defRPr>
                      </a:lvl6pPr>
                      <a:lvl7pPr marL="2743131" algn="l" defTabSz="457189" rtl="0" eaLnBrk="1" latinLnBrk="0" hangingPunct="1">
                        <a:defRPr sz="1800" b="1" kern="1200">
                          <a:solidFill>
                            <a:schemeClr val="lt1"/>
                          </a:solidFill>
                          <a:latin typeface="Calibri" panose="020F0502020204030204"/>
                        </a:defRPr>
                      </a:lvl7pPr>
                      <a:lvl8pPr marL="3200320" algn="l" defTabSz="457189" rtl="0" eaLnBrk="1" latinLnBrk="0" hangingPunct="1">
                        <a:defRPr sz="1800" b="1" kern="1200">
                          <a:solidFill>
                            <a:schemeClr val="lt1"/>
                          </a:solidFill>
                          <a:latin typeface="Calibri" panose="020F0502020204030204"/>
                        </a:defRPr>
                      </a:lvl8pPr>
                      <a:lvl9pPr marL="3657509" algn="l" defTabSz="457189" rtl="0" eaLnBrk="1" latinLnBrk="0" hangingPunct="1">
                        <a:defRPr sz="1800" b="1" kern="1200">
                          <a:solidFill>
                            <a:schemeClr val="lt1"/>
                          </a:solidFill>
                          <a:latin typeface="Calibri" panose="020F0502020204030204"/>
                        </a:defRPr>
                      </a:lvl9pPr>
                    </a:lstStyle>
                    <a:p>
                      <a:pPr algn="ctr"/>
                      <a:endParaRPr lang="en-US" sz="12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b="1" kern="1200">
                          <a:solidFill>
                            <a:schemeClr val="lt1"/>
                          </a:solidFill>
                          <a:latin typeface="Calibri" panose="020F0502020204030204"/>
                        </a:defRPr>
                      </a:lvl1pPr>
                      <a:lvl2pPr marL="457189" algn="l" defTabSz="457189" rtl="0" eaLnBrk="1" latinLnBrk="0" hangingPunct="1">
                        <a:defRPr sz="1800" b="1" kern="1200">
                          <a:solidFill>
                            <a:schemeClr val="lt1"/>
                          </a:solidFill>
                          <a:latin typeface="Calibri" panose="020F0502020204030204"/>
                        </a:defRPr>
                      </a:lvl2pPr>
                      <a:lvl3pPr marL="914377" algn="l" defTabSz="457189" rtl="0" eaLnBrk="1" latinLnBrk="0" hangingPunct="1">
                        <a:defRPr sz="1800" b="1" kern="1200">
                          <a:solidFill>
                            <a:schemeClr val="lt1"/>
                          </a:solidFill>
                          <a:latin typeface="Calibri" panose="020F0502020204030204"/>
                        </a:defRPr>
                      </a:lvl3pPr>
                      <a:lvl4pPr marL="1371566" algn="l" defTabSz="457189" rtl="0" eaLnBrk="1" latinLnBrk="0" hangingPunct="1">
                        <a:defRPr sz="1800" b="1" kern="1200">
                          <a:solidFill>
                            <a:schemeClr val="lt1"/>
                          </a:solidFill>
                          <a:latin typeface="Calibri" panose="020F0502020204030204"/>
                        </a:defRPr>
                      </a:lvl4pPr>
                      <a:lvl5pPr marL="1828754" algn="l" defTabSz="457189" rtl="0" eaLnBrk="1" latinLnBrk="0" hangingPunct="1">
                        <a:defRPr sz="1800" b="1" kern="1200">
                          <a:solidFill>
                            <a:schemeClr val="lt1"/>
                          </a:solidFill>
                          <a:latin typeface="Calibri" panose="020F0502020204030204"/>
                        </a:defRPr>
                      </a:lvl5pPr>
                      <a:lvl6pPr marL="2285943" algn="l" defTabSz="457189" rtl="0" eaLnBrk="1" latinLnBrk="0" hangingPunct="1">
                        <a:defRPr sz="1800" b="1" kern="1200">
                          <a:solidFill>
                            <a:schemeClr val="lt1"/>
                          </a:solidFill>
                          <a:latin typeface="Calibri" panose="020F0502020204030204"/>
                        </a:defRPr>
                      </a:lvl6pPr>
                      <a:lvl7pPr marL="2743131" algn="l" defTabSz="457189" rtl="0" eaLnBrk="1" latinLnBrk="0" hangingPunct="1">
                        <a:defRPr sz="1800" b="1" kern="1200">
                          <a:solidFill>
                            <a:schemeClr val="lt1"/>
                          </a:solidFill>
                          <a:latin typeface="Calibri" panose="020F0502020204030204"/>
                        </a:defRPr>
                      </a:lvl7pPr>
                      <a:lvl8pPr marL="3200320" algn="l" defTabSz="457189" rtl="0" eaLnBrk="1" latinLnBrk="0" hangingPunct="1">
                        <a:defRPr sz="1800" b="1" kern="1200">
                          <a:solidFill>
                            <a:schemeClr val="lt1"/>
                          </a:solidFill>
                          <a:latin typeface="Calibri" panose="020F0502020204030204"/>
                        </a:defRPr>
                      </a:lvl8pPr>
                      <a:lvl9pPr marL="3657509" algn="l" defTabSz="457189" rtl="0" eaLnBrk="1" latinLnBrk="0" hangingPunct="1">
                        <a:defRPr sz="1800" b="1" kern="1200">
                          <a:solidFill>
                            <a:schemeClr val="lt1"/>
                          </a:solidFill>
                          <a:latin typeface="Calibri" panose="020F0502020204030204"/>
                        </a:defRPr>
                      </a:lvl9pPr>
                    </a:lstStyle>
                    <a:p>
                      <a:pPr algn="ctr"/>
                      <a:r>
                        <a:rPr lang="en-US" sz="1200" b="0" baseline="0" dirty="0">
                          <a:solidFill>
                            <a:schemeClr val="bg1"/>
                          </a:solidFill>
                          <a:latin typeface="Arial Black" panose="020B0A04020102020204" pitchFamily="34" charset="0"/>
                          <a:cs typeface="Helvetica" panose="020B0604020202020204" pitchFamily="34" charset="0"/>
                        </a:rPr>
                        <a:t>SCOUTS BSA</a:t>
                      </a:r>
                      <a:endParaRPr lang="en-US" sz="1200" b="0" dirty="0">
                        <a:solidFill>
                          <a:schemeClr val="bg1"/>
                        </a:solidFill>
                        <a:latin typeface="Arial Black" panose="020B0A04020102020204" pitchFamily="34" charset="0"/>
                        <a:cs typeface="Helvetica" panose="020B0604020202020204" pitchFamily="34"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b="1" kern="1200">
                          <a:solidFill>
                            <a:schemeClr val="lt1"/>
                          </a:solidFill>
                          <a:latin typeface="Calibri" panose="020F0502020204030204"/>
                        </a:defRPr>
                      </a:lvl1pPr>
                      <a:lvl2pPr marL="457189" algn="l" defTabSz="457189" rtl="0" eaLnBrk="1" latinLnBrk="0" hangingPunct="1">
                        <a:defRPr sz="1800" b="1" kern="1200">
                          <a:solidFill>
                            <a:schemeClr val="lt1"/>
                          </a:solidFill>
                          <a:latin typeface="Calibri" panose="020F0502020204030204"/>
                        </a:defRPr>
                      </a:lvl2pPr>
                      <a:lvl3pPr marL="914377" algn="l" defTabSz="457189" rtl="0" eaLnBrk="1" latinLnBrk="0" hangingPunct="1">
                        <a:defRPr sz="1800" b="1" kern="1200">
                          <a:solidFill>
                            <a:schemeClr val="lt1"/>
                          </a:solidFill>
                          <a:latin typeface="Calibri" panose="020F0502020204030204"/>
                        </a:defRPr>
                      </a:lvl3pPr>
                      <a:lvl4pPr marL="1371566" algn="l" defTabSz="457189" rtl="0" eaLnBrk="1" latinLnBrk="0" hangingPunct="1">
                        <a:defRPr sz="1800" b="1" kern="1200">
                          <a:solidFill>
                            <a:schemeClr val="lt1"/>
                          </a:solidFill>
                          <a:latin typeface="Calibri" panose="020F0502020204030204"/>
                        </a:defRPr>
                      </a:lvl4pPr>
                      <a:lvl5pPr marL="1828754" algn="l" defTabSz="457189" rtl="0" eaLnBrk="1" latinLnBrk="0" hangingPunct="1">
                        <a:defRPr sz="1800" b="1" kern="1200">
                          <a:solidFill>
                            <a:schemeClr val="lt1"/>
                          </a:solidFill>
                          <a:latin typeface="Calibri" panose="020F0502020204030204"/>
                        </a:defRPr>
                      </a:lvl5pPr>
                      <a:lvl6pPr marL="2285943" algn="l" defTabSz="457189" rtl="0" eaLnBrk="1" latinLnBrk="0" hangingPunct="1">
                        <a:defRPr sz="1800" b="1" kern="1200">
                          <a:solidFill>
                            <a:schemeClr val="lt1"/>
                          </a:solidFill>
                          <a:latin typeface="Calibri" panose="020F0502020204030204"/>
                        </a:defRPr>
                      </a:lvl6pPr>
                      <a:lvl7pPr marL="2743131" algn="l" defTabSz="457189" rtl="0" eaLnBrk="1" latinLnBrk="0" hangingPunct="1">
                        <a:defRPr sz="1800" b="1" kern="1200">
                          <a:solidFill>
                            <a:schemeClr val="lt1"/>
                          </a:solidFill>
                          <a:latin typeface="Calibri" panose="020F0502020204030204"/>
                        </a:defRPr>
                      </a:lvl7pPr>
                      <a:lvl8pPr marL="3200320" algn="l" defTabSz="457189" rtl="0" eaLnBrk="1" latinLnBrk="0" hangingPunct="1">
                        <a:defRPr sz="1800" b="1" kern="1200">
                          <a:solidFill>
                            <a:schemeClr val="lt1"/>
                          </a:solidFill>
                          <a:latin typeface="Calibri" panose="020F0502020204030204"/>
                        </a:defRPr>
                      </a:lvl8pPr>
                      <a:lvl9pPr marL="3657509" algn="l" defTabSz="457189" rtl="0" eaLnBrk="1" latinLnBrk="0" hangingPunct="1">
                        <a:defRPr sz="1800" b="1" kern="1200">
                          <a:solidFill>
                            <a:schemeClr val="lt1"/>
                          </a:solidFill>
                          <a:latin typeface="Calibri" panose="020F0502020204030204"/>
                        </a:defRPr>
                      </a:lvl9pPr>
                    </a:lstStyle>
                    <a:p>
                      <a:pPr algn="ctr"/>
                      <a:r>
                        <a:rPr lang="en-US" sz="1200" b="0" dirty="0">
                          <a:solidFill>
                            <a:schemeClr val="bg1"/>
                          </a:solidFill>
                          <a:latin typeface="Arial Black" panose="020B0A04020102020204" pitchFamily="34" charset="0"/>
                          <a:cs typeface="Helvetica" panose="020B0604020202020204" pitchFamily="34" charset="0"/>
                        </a:rPr>
                        <a:t>VENTURING</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b="1" kern="1200">
                          <a:solidFill>
                            <a:schemeClr val="lt1"/>
                          </a:solidFill>
                          <a:latin typeface="Calibri" panose="020F0502020204030204"/>
                        </a:defRPr>
                      </a:lvl1pPr>
                      <a:lvl2pPr marL="457189" algn="l" defTabSz="457189" rtl="0" eaLnBrk="1" latinLnBrk="0" hangingPunct="1">
                        <a:defRPr sz="1800" b="1" kern="1200">
                          <a:solidFill>
                            <a:schemeClr val="lt1"/>
                          </a:solidFill>
                          <a:latin typeface="Calibri" panose="020F0502020204030204"/>
                        </a:defRPr>
                      </a:lvl2pPr>
                      <a:lvl3pPr marL="914377" algn="l" defTabSz="457189" rtl="0" eaLnBrk="1" latinLnBrk="0" hangingPunct="1">
                        <a:defRPr sz="1800" b="1" kern="1200">
                          <a:solidFill>
                            <a:schemeClr val="lt1"/>
                          </a:solidFill>
                          <a:latin typeface="Calibri" panose="020F0502020204030204"/>
                        </a:defRPr>
                      </a:lvl3pPr>
                      <a:lvl4pPr marL="1371566" algn="l" defTabSz="457189" rtl="0" eaLnBrk="1" latinLnBrk="0" hangingPunct="1">
                        <a:defRPr sz="1800" b="1" kern="1200">
                          <a:solidFill>
                            <a:schemeClr val="lt1"/>
                          </a:solidFill>
                          <a:latin typeface="Calibri" panose="020F0502020204030204"/>
                        </a:defRPr>
                      </a:lvl4pPr>
                      <a:lvl5pPr marL="1828754" algn="l" defTabSz="457189" rtl="0" eaLnBrk="1" latinLnBrk="0" hangingPunct="1">
                        <a:defRPr sz="1800" b="1" kern="1200">
                          <a:solidFill>
                            <a:schemeClr val="lt1"/>
                          </a:solidFill>
                          <a:latin typeface="Calibri" panose="020F0502020204030204"/>
                        </a:defRPr>
                      </a:lvl5pPr>
                      <a:lvl6pPr marL="2285943" algn="l" defTabSz="457189" rtl="0" eaLnBrk="1" latinLnBrk="0" hangingPunct="1">
                        <a:defRPr sz="1800" b="1" kern="1200">
                          <a:solidFill>
                            <a:schemeClr val="lt1"/>
                          </a:solidFill>
                          <a:latin typeface="Calibri" panose="020F0502020204030204"/>
                        </a:defRPr>
                      </a:lvl6pPr>
                      <a:lvl7pPr marL="2743131" algn="l" defTabSz="457189" rtl="0" eaLnBrk="1" latinLnBrk="0" hangingPunct="1">
                        <a:defRPr sz="1800" b="1" kern="1200">
                          <a:solidFill>
                            <a:schemeClr val="lt1"/>
                          </a:solidFill>
                          <a:latin typeface="Calibri" panose="020F0502020204030204"/>
                        </a:defRPr>
                      </a:lvl7pPr>
                      <a:lvl8pPr marL="3200320" algn="l" defTabSz="457189" rtl="0" eaLnBrk="1" latinLnBrk="0" hangingPunct="1">
                        <a:defRPr sz="1800" b="1" kern="1200">
                          <a:solidFill>
                            <a:schemeClr val="lt1"/>
                          </a:solidFill>
                          <a:latin typeface="Calibri" panose="020F0502020204030204"/>
                        </a:defRPr>
                      </a:lvl8pPr>
                      <a:lvl9pPr marL="3657509" algn="l" defTabSz="457189" rtl="0" eaLnBrk="1" latinLnBrk="0" hangingPunct="1">
                        <a:defRPr sz="1800" b="1" kern="1200">
                          <a:solidFill>
                            <a:schemeClr val="lt1"/>
                          </a:solidFill>
                          <a:latin typeface="Calibri" panose="020F0502020204030204"/>
                        </a:defRPr>
                      </a:lvl9pPr>
                    </a:lstStyle>
                    <a:p>
                      <a:pPr algn="ctr"/>
                      <a:r>
                        <a:rPr lang="en-US" sz="1200" b="0" dirty="0">
                          <a:solidFill>
                            <a:schemeClr val="bg1"/>
                          </a:solidFill>
                          <a:latin typeface="Arial Black" panose="020B0A04020102020204" pitchFamily="34" charset="0"/>
                          <a:cs typeface="Helvetica" panose="020B0604020202020204" pitchFamily="34" charset="0"/>
                        </a:rPr>
                        <a:t>SEA SCOUTS</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b="1" kern="1200">
                          <a:solidFill>
                            <a:schemeClr val="lt1"/>
                          </a:solidFill>
                          <a:latin typeface="Calibri" panose="020F0502020204030204"/>
                        </a:defRPr>
                      </a:lvl1pPr>
                      <a:lvl2pPr marL="457189" algn="l" defTabSz="457189" rtl="0" eaLnBrk="1" latinLnBrk="0" hangingPunct="1">
                        <a:defRPr sz="1800" b="1" kern="1200">
                          <a:solidFill>
                            <a:schemeClr val="lt1"/>
                          </a:solidFill>
                          <a:latin typeface="Calibri" panose="020F0502020204030204"/>
                        </a:defRPr>
                      </a:lvl2pPr>
                      <a:lvl3pPr marL="914377" algn="l" defTabSz="457189" rtl="0" eaLnBrk="1" latinLnBrk="0" hangingPunct="1">
                        <a:defRPr sz="1800" b="1" kern="1200">
                          <a:solidFill>
                            <a:schemeClr val="lt1"/>
                          </a:solidFill>
                          <a:latin typeface="Calibri" panose="020F0502020204030204"/>
                        </a:defRPr>
                      </a:lvl3pPr>
                      <a:lvl4pPr marL="1371566" algn="l" defTabSz="457189" rtl="0" eaLnBrk="1" latinLnBrk="0" hangingPunct="1">
                        <a:defRPr sz="1800" b="1" kern="1200">
                          <a:solidFill>
                            <a:schemeClr val="lt1"/>
                          </a:solidFill>
                          <a:latin typeface="Calibri" panose="020F0502020204030204"/>
                        </a:defRPr>
                      </a:lvl4pPr>
                      <a:lvl5pPr marL="1828754" algn="l" defTabSz="457189" rtl="0" eaLnBrk="1" latinLnBrk="0" hangingPunct="1">
                        <a:defRPr sz="1800" b="1" kern="1200">
                          <a:solidFill>
                            <a:schemeClr val="lt1"/>
                          </a:solidFill>
                          <a:latin typeface="Calibri" panose="020F0502020204030204"/>
                        </a:defRPr>
                      </a:lvl5pPr>
                      <a:lvl6pPr marL="2285943" algn="l" defTabSz="457189" rtl="0" eaLnBrk="1" latinLnBrk="0" hangingPunct="1">
                        <a:defRPr sz="1800" b="1" kern="1200">
                          <a:solidFill>
                            <a:schemeClr val="lt1"/>
                          </a:solidFill>
                          <a:latin typeface="Calibri" panose="020F0502020204030204"/>
                        </a:defRPr>
                      </a:lvl6pPr>
                      <a:lvl7pPr marL="2743131" algn="l" defTabSz="457189" rtl="0" eaLnBrk="1" latinLnBrk="0" hangingPunct="1">
                        <a:defRPr sz="1800" b="1" kern="1200">
                          <a:solidFill>
                            <a:schemeClr val="lt1"/>
                          </a:solidFill>
                          <a:latin typeface="Calibri" panose="020F0502020204030204"/>
                        </a:defRPr>
                      </a:lvl7pPr>
                      <a:lvl8pPr marL="3200320" algn="l" defTabSz="457189" rtl="0" eaLnBrk="1" latinLnBrk="0" hangingPunct="1">
                        <a:defRPr sz="1800" b="1" kern="1200">
                          <a:solidFill>
                            <a:schemeClr val="lt1"/>
                          </a:solidFill>
                          <a:latin typeface="Calibri" panose="020F0502020204030204"/>
                        </a:defRPr>
                      </a:lvl8pPr>
                      <a:lvl9pPr marL="3657509" algn="l" defTabSz="457189" rtl="0" eaLnBrk="1" latinLnBrk="0" hangingPunct="1">
                        <a:defRPr sz="1800" b="1" kern="1200">
                          <a:solidFill>
                            <a:schemeClr val="lt1"/>
                          </a:solidFill>
                          <a:latin typeface="Calibri" panose="020F0502020204030204"/>
                        </a:defRPr>
                      </a:lvl9pPr>
                    </a:lstStyle>
                    <a:p>
                      <a:pPr algn="ctr"/>
                      <a:r>
                        <a:rPr lang="en-US" sz="1200" b="0" dirty="0">
                          <a:solidFill>
                            <a:schemeClr val="bg1"/>
                          </a:solidFill>
                          <a:latin typeface="Arial Black" panose="020B0A04020102020204" pitchFamily="34" charset="0"/>
                          <a:cs typeface="Helvetica" panose="020B0604020202020204" pitchFamily="34" charset="0"/>
                        </a:rPr>
                        <a:t>EXPLORING</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92413">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chemeClr val="bg1"/>
                          </a:solidFill>
                          <a:latin typeface="Helvetica" panose="020B0604020202020204" pitchFamily="34" charset="0"/>
                          <a:cs typeface="Helvetica" panose="020B0604020202020204" pitchFamily="34" charset="0"/>
                        </a:rPr>
                        <a:t>UNIT</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Troop</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Crew</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Ship</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Club/Post</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1"/>
                  </a:ext>
                </a:extLst>
              </a:tr>
              <a:tr h="292413">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chemeClr val="bg1"/>
                          </a:solidFill>
                          <a:latin typeface="Helvetica" panose="020B0604020202020204" pitchFamily="34" charset="0"/>
                          <a:cs typeface="Helvetica" panose="020B0604020202020204" pitchFamily="34" charset="0"/>
                        </a:rPr>
                        <a:t>LEADER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Scoutmaster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Advisor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Skipper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Sponsor/Advisor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2"/>
                  </a:ext>
                </a:extLst>
              </a:tr>
              <a:tr h="446723">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chemeClr val="bg1"/>
                          </a:solidFill>
                          <a:latin typeface="Helvetica" panose="020B0604020202020204" pitchFamily="34" charset="0"/>
                          <a:cs typeface="Helvetica" panose="020B0604020202020204" pitchFamily="34" charset="0"/>
                        </a:rPr>
                        <a:t>YOUTH LEADER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Senior Patrol Leader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President</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Boatswain</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President </a:t>
                      </a:r>
                      <a:r>
                        <a:rPr lang="en-US" sz="900" b="1" baseline="0" dirty="0">
                          <a:solidFill>
                            <a:schemeClr val="bg1"/>
                          </a:solidFill>
                          <a:latin typeface="Helvetica" panose="020B0604020202020204" pitchFamily="34" charset="0"/>
                          <a:cs typeface="Helvetica" panose="020B0604020202020204" pitchFamily="34" charset="0"/>
                        </a:rPr>
                        <a:t> or Agency Nomenclature</a:t>
                      </a:r>
                      <a:endParaRPr lang="en-US" sz="900" b="1" dirty="0">
                        <a:solidFill>
                          <a:schemeClr val="bg1"/>
                        </a:solidFill>
                        <a:latin typeface="Helvetica" panose="020B0604020202020204" pitchFamily="34" charset="0"/>
                        <a:cs typeface="Helvetica" panose="020B0604020202020204" pitchFamily="34"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3"/>
                  </a:ext>
                </a:extLst>
              </a:tr>
              <a:tr h="499932">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chemeClr val="bg1"/>
                          </a:solidFill>
                          <a:latin typeface="Helvetica" panose="020B0604020202020204" pitchFamily="34" charset="0"/>
                          <a:cs typeface="Helvetica" panose="020B0604020202020204" pitchFamily="34" charset="0"/>
                        </a:rPr>
                        <a:t>YOUTH PARTICIPANT</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Scout</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Venturer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Sea Scout</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Participant</a:t>
                      </a:r>
                      <a:r>
                        <a:rPr lang="en-US" sz="900" b="1" baseline="0" dirty="0">
                          <a:solidFill>
                            <a:schemeClr val="bg1"/>
                          </a:solidFill>
                          <a:latin typeface="Helvetica" panose="020B0604020202020204" pitchFamily="34" charset="0"/>
                          <a:cs typeface="Helvetica" panose="020B0604020202020204" pitchFamily="34" charset="0"/>
                        </a:rPr>
                        <a:t> or </a:t>
                      </a:r>
                      <a:r>
                        <a:rPr lang="en-US" sz="900" b="1" dirty="0">
                          <a:solidFill>
                            <a:schemeClr val="bg1"/>
                          </a:solidFill>
                          <a:latin typeface="Helvetica" panose="020B0604020202020204" pitchFamily="34" charset="0"/>
                          <a:cs typeface="Helvetica" panose="020B0604020202020204" pitchFamily="34" charset="0"/>
                        </a:rPr>
                        <a:t>Explorer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4"/>
                  </a:ext>
                </a:extLst>
              </a:tr>
              <a:tr h="446723">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chemeClr val="bg1"/>
                          </a:solidFill>
                          <a:latin typeface="Helvetica" panose="020B0604020202020204" pitchFamily="34" charset="0"/>
                          <a:cs typeface="Helvetica" panose="020B0604020202020204" pitchFamily="34" charset="0"/>
                        </a:rPr>
                        <a:t>RE-REGISTRATION</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Charter Renewal</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Charter Renewal</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Charter Renewal</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MOU Renewal</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5"/>
                  </a:ext>
                </a:extLst>
              </a:tr>
              <a:tr h="292413">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chemeClr val="bg1"/>
                          </a:solidFill>
                          <a:latin typeface="Helvetica" panose="020B0604020202020204" pitchFamily="34" charset="0"/>
                          <a:cs typeface="Helvetica" panose="020B0604020202020204" pitchFamily="34" charset="0"/>
                        </a:rPr>
                        <a:t>SPONSOR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Chartered Org</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Chartered Org</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Charter Org</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baseline="0" dirty="0">
                          <a:solidFill>
                            <a:schemeClr val="bg1"/>
                          </a:solidFill>
                          <a:latin typeface="Helvetica" panose="020B0604020202020204" pitchFamily="34" charset="0"/>
                          <a:cs typeface="Helvetica" panose="020B0604020202020204" pitchFamily="34" charset="0"/>
                        </a:rPr>
                        <a:t>Participating Org</a:t>
                      </a:r>
                      <a:endParaRPr lang="en-US" sz="900" b="1" dirty="0">
                        <a:solidFill>
                          <a:schemeClr val="bg1"/>
                        </a:solidFill>
                        <a:latin typeface="Helvetica" panose="020B0604020202020204" pitchFamily="34" charset="0"/>
                        <a:cs typeface="Helvetica" panose="020B0604020202020204" pitchFamily="34"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6"/>
                  </a:ext>
                </a:extLst>
              </a:tr>
              <a:tr h="499932">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chemeClr val="bg1"/>
                          </a:solidFill>
                          <a:latin typeface="Helvetica" panose="020B0604020202020204" pitchFamily="34" charset="0"/>
                          <a:cs typeface="Helvetica" panose="020B0604020202020204" pitchFamily="34" charset="0"/>
                        </a:rPr>
                        <a:t>SPONSORING AGREEMENT</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Charter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Charter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Charter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Memorandum</a:t>
                      </a:r>
                      <a:r>
                        <a:rPr lang="en-US" sz="900" b="1" baseline="0" dirty="0">
                          <a:solidFill>
                            <a:schemeClr val="bg1"/>
                          </a:solidFill>
                          <a:latin typeface="Helvetica" panose="020B0604020202020204" pitchFamily="34" charset="0"/>
                          <a:cs typeface="Helvetica" panose="020B0604020202020204" pitchFamily="34" charset="0"/>
                        </a:rPr>
                        <a:t> of Understanding (</a:t>
                      </a:r>
                      <a:r>
                        <a:rPr lang="en-US" sz="900" b="1" dirty="0">
                          <a:solidFill>
                            <a:schemeClr val="bg1"/>
                          </a:solidFill>
                          <a:latin typeface="Helvetica" panose="020B0604020202020204" pitchFamily="34" charset="0"/>
                          <a:cs typeface="Helvetica" panose="020B0604020202020204" pitchFamily="34" charset="0"/>
                        </a:rPr>
                        <a:t>MOU)</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7"/>
                  </a:ext>
                </a:extLst>
              </a:tr>
              <a:tr h="292413">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chemeClr val="bg1"/>
                          </a:solidFill>
                          <a:latin typeface="Helvetica" panose="020B0604020202020204" pitchFamily="34" charset="0"/>
                          <a:cs typeface="Helvetica" panose="020B0604020202020204" pitchFamily="34" charset="0"/>
                        </a:rPr>
                        <a:t>UNIT SERVICE</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Commissioner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Commissioner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Commissioner</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Service Team</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8"/>
                  </a:ext>
                </a:extLst>
              </a:tr>
              <a:tr h="292413">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chemeClr val="bg1"/>
                          </a:solidFill>
                          <a:latin typeface="Helvetica" panose="020B0604020202020204" pitchFamily="34" charset="0"/>
                          <a:cs typeface="Helvetica" panose="020B0604020202020204" pitchFamily="34" charset="0"/>
                        </a:rPr>
                        <a:t>YOUTH RUN</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Yes</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Yes</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Yes</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Yes</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9"/>
                  </a:ext>
                </a:extLst>
              </a:tr>
              <a:tr h="292413">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chemeClr val="bg1"/>
                          </a:solidFill>
                          <a:latin typeface="Helvetica" panose="020B0604020202020204" pitchFamily="34" charset="0"/>
                          <a:cs typeface="Helvetica" panose="020B0604020202020204" pitchFamily="34" charset="0"/>
                        </a:rPr>
                        <a:t>AGE SPAN</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11-18</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13-20</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13 - 20</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11-13/14-20</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10"/>
                  </a:ext>
                </a:extLst>
              </a:tr>
              <a:tr h="499932">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chemeClr val="bg1"/>
                          </a:solidFill>
                          <a:latin typeface="Helvetica" panose="020B0604020202020204" pitchFamily="34" charset="0"/>
                          <a:cs typeface="Helvetica" panose="020B0604020202020204" pitchFamily="34" charset="0"/>
                        </a:rPr>
                        <a:t>RELIGIOUS</a:t>
                      </a:r>
                      <a:r>
                        <a:rPr lang="en-US" sz="1100" b="1" baseline="0" dirty="0">
                          <a:solidFill>
                            <a:schemeClr val="bg1"/>
                          </a:solidFill>
                          <a:latin typeface="Helvetica" panose="020B0604020202020204" pitchFamily="34" charset="0"/>
                          <a:cs typeface="Helvetica" panose="020B0604020202020204" pitchFamily="34" charset="0"/>
                        </a:rPr>
                        <a:t> DECLARATION</a:t>
                      </a:r>
                      <a:endParaRPr lang="en-US" sz="1100" b="1" dirty="0">
                        <a:solidFill>
                          <a:schemeClr val="bg1"/>
                        </a:solidFill>
                        <a:latin typeface="Helvetica" panose="020B0604020202020204" pitchFamily="34" charset="0"/>
                        <a:cs typeface="Helvetica" panose="020B0604020202020204" pitchFamily="34"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Duty to God</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Duty to God</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Duty to God</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None</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12"/>
                  </a:ext>
                </a:extLst>
              </a:tr>
              <a:tr h="457633">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1100" b="1" dirty="0">
                          <a:solidFill>
                            <a:schemeClr val="bg1"/>
                          </a:solidFill>
                          <a:latin typeface="Helvetica" panose="020B0604020202020204" pitchFamily="34" charset="0"/>
                          <a:cs typeface="Helvetica" panose="020B0604020202020204" pitchFamily="34" charset="0"/>
                        </a:rPr>
                        <a:t>UNIFORM</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baseline="0" dirty="0">
                          <a:solidFill>
                            <a:schemeClr val="bg1"/>
                          </a:solidFill>
                          <a:latin typeface="Helvetica" panose="020B0604020202020204" pitchFamily="34" charset="0"/>
                          <a:cs typeface="Helvetica" panose="020B0604020202020204" pitchFamily="34" charset="0"/>
                        </a:rPr>
                        <a:t>Scouts BSA</a:t>
                      </a:r>
                      <a:endParaRPr lang="en-US" sz="900" b="1" dirty="0">
                        <a:solidFill>
                          <a:schemeClr val="bg1"/>
                        </a:solidFill>
                        <a:latin typeface="Helvetica" panose="020B0604020202020204" pitchFamily="34" charset="0"/>
                        <a:cs typeface="Helvetica" panose="020B0604020202020204" pitchFamily="34"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Venturing (Unit Selected) </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Sea Scouts (Unit Selected)</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189" rtl="0" eaLnBrk="1" latinLnBrk="0" hangingPunct="1">
                        <a:defRPr sz="1800" kern="1200">
                          <a:solidFill>
                            <a:schemeClr val="dk1"/>
                          </a:solidFill>
                          <a:latin typeface="Calibri" panose="020F0502020204030204"/>
                        </a:defRPr>
                      </a:lvl1pPr>
                      <a:lvl2pPr marL="457189" algn="l" defTabSz="457189" rtl="0" eaLnBrk="1" latinLnBrk="0" hangingPunct="1">
                        <a:defRPr sz="1800" kern="1200">
                          <a:solidFill>
                            <a:schemeClr val="dk1"/>
                          </a:solidFill>
                          <a:latin typeface="Calibri" panose="020F0502020204030204"/>
                        </a:defRPr>
                      </a:lvl2pPr>
                      <a:lvl3pPr marL="914377" algn="l" defTabSz="457189" rtl="0" eaLnBrk="1" latinLnBrk="0" hangingPunct="1">
                        <a:defRPr sz="1800" kern="1200">
                          <a:solidFill>
                            <a:schemeClr val="dk1"/>
                          </a:solidFill>
                          <a:latin typeface="Calibri" panose="020F0502020204030204"/>
                        </a:defRPr>
                      </a:lvl3pPr>
                      <a:lvl4pPr marL="1371566" algn="l" defTabSz="457189" rtl="0" eaLnBrk="1" latinLnBrk="0" hangingPunct="1">
                        <a:defRPr sz="1800" kern="1200">
                          <a:solidFill>
                            <a:schemeClr val="dk1"/>
                          </a:solidFill>
                          <a:latin typeface="Calibri" panose="020F0502020204030204"/>
                        </a:defRPr>
                      </a:lvl4pPr>
                      <a:lvl5pPr marL="1828754" algn="l" defTabSz="457189" rtl="0" eaLnBrk="1" latinLnBrk="0" hangingPunct="1">
                        <a:defRPr sz="1800" kern="1200">
                          <a:solidFill>
                            <a:schemeClr val="dk1"/>
                          </a:solidFill>
                          <a:latin typeface="Calibri" panose="020F0502020204030204"/>
                        </a:defRPr>
                      </a:lvl5pPr>
                      <a:lvl6pPr marL="2285943" algn="l" defTabSz="457189" rtl="0" eaLnBrk="1" latinLnBrk="0" hangingPunct="1">
                        <a:defRPr sz="1800" kern="1200">
                          <a:solidFill>
                            <a:schemeClr val="dk1"/>
                          </a:solidFill>
                          <a:latin typeface="Calibri" panose="020F0502020204030204"/>
                        </a:defRPr>
                      </a:lvl6pPr>
                      <a:lvl7pPr marL="2743131" algn="l" defTabSz="457189" rtl="0" eaLnBrk="1" latinLnBrk="0" hangingPunct="1">
                        <a:defRPr sz="1800" kern="1200">
                          <a:solidFill>
                            <a:schemeClr val="dk1"/>
                          </a:solidFill>
                          <a:latin typeface="Calibri" panose="020F0502020204030204"/>
                        </a:defRPr>
                      </a:lvl7pPr>
                      <a:lvl8pPr marL="3200320" algn="l" defTabSz="457189" rtl="0" eaLnBrk="1" latinLnBrk="0" hangingPunct="1">
                        <a:defRPr sz="1800" kern="1200">
                          <a:solidFill>
                            <a:schemeClr val="dk1"/>
                          </a:solidFill>
                          <a:latin typeface="Calibri" panose="020F0502020204030204"/>
                        </a:defRPr>
                      </a:lvl8pPr>
                      <a:lvl9pPr marL="3657509" algn="l" defTabSz="457189" rtl="0" eaLnBrk="1" latinLnBrk="0" hangingPunct="1">
                        <a:defRPr sz="1800" kern="1200">
                          <a:solidFill>
                            <a:schemeClr val="dk1"/>
                          </a:solidFill>
                          <a:latin typeface="Calibri" panose="020F0502020204030204"/>
                        </a:defRPr>
                      </a:lvl9pPr>
                    </a:lstStyle>
                    <a:p>
                      <a:pPr algn="ctr"/>
                      <a:r>
                        <a:rPr lang="en-US" sz="900" b="1" dirty="0">
                          <a:solidFill>
                            <a:schemeClr val="bg1"/>
                          </a:solidFill>
                          <a:latin typeface="Helvetica" panose="020B0604020202020204" pitchFamily="34" charset="0"/>
                          <a:cs typeface="Helvetica" panose="020B0604020202020204" pitchFamily="34" charset="0"/>
                        </a:rPr>
                        <a:t>Club/Post Selected, not required</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996178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18"/>
            <a:ext cx="12192000" cy="6883121"/>
          </a:xfrm>
          <a:prstGeom prst="rect">
            <a:avLst/>
          </a:prstGeom>
        </p:spPr>
      </p:pic>
      <p:pic>
        <p:nvPicPr>
          <p:cNvPr id="23" name="Picture 22" descr="exploring_wht_transparent-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2973" y="6280915"/>
            <a:ext cx="1252476" cy="455445"/>
          </a:xfrm>
          <a:prstGeom prst="rect">
            <a:avLst/>
          </a:prstGeom>
        </p:spPr>
      </p:pic>
      <p:sp>
        <p:nvSpPr>
          <p:cNvPr id="25" name="Rectangle 24"/>
          <p:cNvSpPr/>
          <p:nvPr/>
        </p:nvSpPr>
        <p:spPr>
          <a:xfrm>
            <a:off x="1526796" y="35659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itle 1"/>
          <p:cNvSpPr>
            <a:spLocks noGrp="1"/>
          </p:cNvSpPr>
          <p:nvPr>
            <p:ph type="ctrTitle"/>
          </p:nvPr>
        </p:nvSpPr>
        <p:spPr>
          <a:xfrm>
            <a:off x="2495554" y="1308859"/>
            <a:ext cx="7392179" cy="519083"/>
          </a:xfrm>
        </p:spPr>
        <p:txBody>
          <a:bodyPr>
            <a:noAutofit/>
          </a:bodyPr>
          <a:lstStyle/>
          <a:p>
            <a:pPr lvl="0"/>
            <a:br>
              <a:rPr lang="en-US" b="1" dirty="0">
                <a:solidFill>
                  <a:srgbClr val="FF0000"/>
                </a:solidFill>
                <a:latin typeface="Arial Black" panose="020B0A04020102020204" pitchFamily="34" charset="0"/>
              </a:rPr>
            </a:br>
            <a:r>
              <a:rPr lang="en-US" b="1" dirty="0">
                <a:solidFill>
                  <a:srgbClr val="FF0000"/>
                </a:solidFill>
                <a:latin typeface="Arial Black" panose="020B0A04020102020204" pitchFamily="34" charset="0"/>
              </a:rPr>
              <a:t>12 Keys To Success</a:t>
            </a:r>
            <a:br>
              <a:rPr lang="en-US" dirty="0"/>
            </a:br>
            <a:endParaRPr lang="en-US" dirty="0">
              <a:solidFill>
                <a:srgbClr val="FFFFFF"/>
              </a:solidFill>
              <a:latin typeface="Arial Black"/>
              <a:cs typeface="Arial Black"/>
            </a:endParaRPr>
          </a:p>
        </p:txBody>
      </p:sp>
      <p:pic>
        <p:nvPicPr>
          <p:cNvPr id="3" name="Picture 2">
            <a:extLst>
              <a:ext uri="{FF2B5EF4-FFF2-40B4-BE49-F238E27FC236}">
                <a16:creationId xmlns:a16="http://schemas.microsoft.com/office/drawing/2014/main" id="{4D5512F7-6500-4EAB-8418-1263E92C7D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0694" y="1942407"/>
            <a:ext cx="5030611" cy="3395663"/>
          </a:xfrm>
          <a:prstGeom prst="rect">
            <a:avLst/>
          </a:prstGeom>
        </p:spPr>
      </p:pic>
      <p:sp>
        <p:nvSpPr>
          <p:cNvPr id="2" name="Title 1">
            <a:extLst>
              <a:ext uri="{FF2B5EF4-FFF2-40B4-BE49-F238E27FC236}">
                <a16:creationId xmlns:a16="http://schemas.microsoft.com/office/drawing/2014/main" id="{E02EEF5A-0FF9-82F9-E167-4A010E6C942E}"/>
              </a:ext>
            </a:extLst>
          </p:cNvPr>
          <p:cNvSpPr txBox="1">
            <a:spLocks/>
          </p:cNvSpPr>
          <p:nvPr/>
        </p:nvSpPr>
        <p:spPr>
          <a:xfrm>
            <a:off x="2399909" y="5603146"/>
            <a:ext cx="7392179" cy="519083"/>
          </a:xfrm>
          <a:prstGeom prst="rect">
            <a:avLst/>
          </a:prstGeom>
        </p:spPr>
        <p:txBody>
          <a:bodyPr vert="horz" lIns="91440" tIns="45720" rIns="91440" bIns="45720" rtlCol="0" anchor="ctr">
            <a:no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br>
              <a:rPr lang="en-US" b="1" dirty="0">
                <a:solidFill>
                  <a:schemeClr val="bg1"/>
                </a:solidFill>
              </a:rPr>
            </a:br>
            <a:r>
              <a:rPr lang="en-US" sz="2200" b="1" dirty="0">
                <a:solidFill>
                  <a:schemeClr val="bg1"/>
                </a:solidFill>
              </a:rPr>
              <a:t>Providing a Pathway to Exploring Growth and </a:t>
            </a:r>
            <a:br>
              <a:rPr lang="en-US" sz="2200" b="1" dirty="0">
                <a:solidFill>
                  <a:schemeClr val="bg1"/>
                </a:solidFill>
              </a:rPr>
            </a:br>
            <a:r>
              <a:rPr lang="en-US" sz="2200" b="1" dirty="0">
                <a:solidFill>
                  <a:schemeClr val="bg1"/>
                </a:solidFill>
              </a:rPr>
              <a:t>Strategic Planning In Your Council</a:t>
            </a:r>
            <a:br>
              <a:rPr lang="en-US" dirty="0"/>
            </a:br>
            <a:endParaRPr lang="en-US" sz="4200" dirty="0">
              <a:solidFill>
                <a:srgbClr val="FFFFFF"/>
              </a:solidFill>
              <a:latin typeface="Arial Black"/>
              <a:cs typeface="Arial Black"/>
            </a:endParaRPr>
          </a:p>
        </p:txBody>
      </p:sp>
      <p:sp>
        <p:nvSpPr>
          <p:cNvPr id="5" name="TextBox 4">
            <a:extLst>
              <a:ext uri="{FF2B5EF4-FFF2-40B4-BE49-F238E27FC236}">
                <a16:creationId xmlns:a16="http://schemas.microsoft.com/office/drawing/2014/main" id="{F493A31C-6D4D-AC08-2A0C-C6681FAE7261}"/>
              </a:ext>
            </a:extLst>
          </p:cNvPr>
          <p:cNvSpPr txBox="1"/>
          <p:nvPr/>
        </p:nvSpPr>
        <p:spPr>
          <a:xfrm>
            <a:off x="3889816" y="425705"/>
            <a:ext cx="6470587" cy="1046440"/>
          </a:xfrm>
          <a:prstGeom prst="rect">
            <a:avLst/>
          </a:prstGeom>
          <a:noFill/>
        </p:spPr>
        <p:txBody>
          <a:bodyPr wrap="square">
            <a:spAutoFit/>
          </a:bodyPr>
          <a:lstStyle/>
          <a:p>
            <a:r>
              <a:rPr lang="en-US" sz="4400" b="1" dirty="0">
                <a:solidFill>
                  <a:schemeClr val="bg1"/>
                </a:solidFill>
              </a:rPr>
              <a:t>Successful Councils</a:t>
            </a:r>
            <a:br>
              <a:rPr lang="en-US" b="1" dirty="0">
                <a:solidFill>
                  <a:schemeClr val="bg1"/>
                </a:solidFill>
              </a:rPr>
            </a:br>
            <a:endParaRPr lang="en-US" dirty="0"/>
          </a:p>
        </p:txBody>
      </p:sp>
    </p:spTree>
    <p:extLst>
      <p:ext uri="{BB962C8B-B14F-4D97-AF65-F5344CB8AC3E}">
        <p14:creationId xmlns:p14="http://schemas.microsoft.com/office/powerpoint/2010/main" val="32391206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118"/>
            <a:ext cx="12192000" cy="6883121"/>
          </a:xfrm>
          <a:prstGeom prst="rect">
            <a:avLst/>
          </a:prstGeom>
        </p:spPr>
      </p:pic>
      <p:sp>
        <p:nvSpPr>
          <p:cNvPr id="25" name="Rectangle 24"/>
          <p:cNvSpPr/>
          <p:nvPr/>
        </p:nvSpPr>
        <p:spPr>
          <a:xfrm>
            <a:off x="1672214" y="137053"/>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itle 1"/>
          <p:cNvSpPr>
            <a:spLocks noGrp="1"/>
          </p:cNvSpPr>
          <p:nvPr>
            <p:ph type="ctrTitle"/>
          </p:nvPr>
        </p:nvSpPr>
        <p:spPr>
          <a:xfrm>
            <a:off x="2854373" y="2915355"/>
            <a:ext cx="7392179" cy="519083"/>
          </a:xfrm>
        </p:spPr>
        <p:txBody>
          <a:bodyPr>
            <a:noAutofit/>
          </a:bodyPr>
          <a:lstStyle/>
          <a:p>
            <a:pPr lvl="0" algn="l"/>
            <a:br>
              <a:rPr lang="en-US" sz="2900" dirty="0">
                <a:solidFill>
                  <a:schemeClr val="bg1"/>
                </a:solidFill>
              </a:rPr>
            </a:br>
            <a:br>
              <a:rPr lang="en-US" sz="2900" dirty="0">
                <a:solidFill>
                  <a:schemeClr val="bg1"/>
                </a:solidFill>
              </a:rPr>
            </a:br>
            <a:r>
              <a:rPr lang="en-US" sz="2900" dirty="0">
                <a:solidFill>
                  <a:schemeClr val="bg1"/>
                </a:solidFill>
              </a:rPr>
              <a:t>1.  Recruit a council Exploring volunteer   </a:t>
            </a:r>
            <a:br>
              <a:rPr lang="en-US" sz="2900" dirty="0">
                <a:solidFill>
                  <a:schemeClr val="bg1"/>
                </a:solidFill>
              </a:rPr>
            </a:br>
            <a:r>
              <a:rPr lang="en-US" sz="2900" dirty="0">
                <a:solidFill>
                  <a:schemeClr val="bg1"/>
                </a:solidFill>
              </a:rPr>
              <a:t>      chair and committee</a:t>
            </a:r>
            <a:br>
              <a:rPr lang="en-US" sz="2900" dirty="0">
                <a:solidFill>
                  <a:schemeClr val="bg1"/>
                </a:solidFill>
              </a:rPr>
            </a:br>
            <a:br>
              <a:rPr lang="en-US" sz="2900" dirty="0">
                <a:solidFill>
                  <a:schemeClr val="bg1"/>
                </a:solidFill>
              </a:rPr>
            </a:br>
            <a:r>
              <a:rPr lang="en-US" sz="2900" dirty="0">
                <a:solidFill>
                  <a:schemeClr val="bg1"/>
                </a:solidFill>
              </a:rPr>
              <a:t>2.  Appoint a council Exploring champion </a:t>
            </a:r>
            <a:br>
              <a:rPr lang="en-US" sz="2900" dirty="0">
                <a:solidFill>
                  <a:schemeClr val="bg1"/>
                </a:solidFill>
              </a:rPr>
            </a:br>
            <a:r>
              <a:rPr lang="en-US" sz="2900" dirty="0">
                <a:solidFill>
                  <a:schemeClr val="bg1"/>
                </a:solidFill>
              </a:rPr>
              <a:t>     “staff advisor”</a:t>
            </a:r>
            <a:br>
              <a:rPr lang="en-US" sz="2900" dirty="0">
                <a:solidFill>
                  <a:schemeClr val="bg1"/>
                </a:solidFill>
              </a:rPr>
            </a:br>
            <a:br>
              <a:rPr lang="en-US" sz="2900" dirty="0">
                <a:solidFill>
                  <a:schemeClr val="bg1"/>
                </a:solidFill>
              </a:rPr>
            </a:br>
            <a:r>
              <a:rPr lang="en-US" sz="2900" dirty="0">
                <a:solidFill>
                  <a:schemeClr val="bg1"/>
                </a:solidFill>
              </a:rPr>
              <a:t>3.  Create a public presence for Exploring </a:t>
            </a:r>
            <a:br>
              <a:rPr lang="en-US" sz="2900" dirty="0">
                <a:solidFill>
                  <a:schemeClr val="bg1"/>
                </a:solidFill>
              </a:rPr>
            </a:br>
            <a:r>
              <a:rPr lang="en-US" sz="2900" dirty="0">
                <a:solidFill>
                  <a:schemeClr val="bg1"/>
                </a:solidFill>
              </a:rPr>
              <a:t>      on the council website, newsletters, &amp; social </a:t>
            </a:r>
            <a:br>
              <a:rPr lang="en-US" sz="2900" dirty="0">
                <a:solidFill>
                  <a:schemeClr val="bg1"/>
                </a:solidFill>
              </a:rPr>
            </a:br>
            <a:r>
              <a:rPr lang="en-US" sz="2900" dirty="0">
                <a:solidFill>
                  <a:schemeClr val="bg1"/>
                </a:solidFill>
              </a:rPr>
              <a:t>      media </a:t>
            </a:r>
            <a:br>
              <a:rPr lang="en-US" sz="2900" dirty="0">
                <a:solidFill>
                  <a:schemeClr val="bg1"/>
                </a:solidFill>
              </a:rPr>
            </a:br>
            <a:br>
              <a:rPr lang="en-US" sz="2900" dirty="0">
                <a:solidFill>
                  <a:schemeClr val="bg1"/>
                </a:solidFill>
              </a:rPr>
            </a:br>
            <a:r>
              <a:rPr lang="en-US" sz="2900" dirty="0">
                <a:solidFill>
                  <a:schemeClr val="bg1"/>
                </a:solidFill>
              </a:rPr>
              <a:t>4.  Train key volunteers and staff on the 4 </a:t>
            </a:r>
            <a:br>
              <a:rPr lang="en-US" sz="2900" dirty="0">
                <a:solidFill>
                  <a:schemeClr val="bg1"/>
                </a:solidFill>
              </a:rPr>
            </a:br>
            <a:r>
              <a:rPr lang="en-US" sz="2900" dirty="0">
                <a:solidFill>
                  <a:schemeClr val="bg1"/>
                </a:solidFill>
              </a:rPr>
              <a:t>      Phases of Post/Club Organization</a:t>
            </a:r>
            <a:br>
              <a:rPr lang="en-US" sz="2900" dirty="0">
                <a:solidFill>
                  <a:schemeClr val="bg1"/>
                </a:solidFill>
              </a:rPr>
            </a:br>
            <a:br>
              <a:rPr lang="en-US" sz="3200" dirty="0">
                <a:solidFill>
                  <a:schemeClr val="bg1"/>
                </a:solidFill>
              </a:rPr>
            </a:br>
            <a:endParaRPr lang="en-US" sz="3200" dirty="0">
              <a:solidFill>
                <a:srgbClr val="FFFFFF"/>
              </a:solidFill>
              <a:latin typeface="Arial Black"/>
              <a:cs typeface="Arial Black"/>
            </a:endParaRPr>
          </a:p>
        </p:txBody>
      </p:sp>
      <p:pic>
        <p:nvPicPr>
          <p:cNvPr id="1030" name="Picture 6" descr="What Are the Six Important Keys to Success to Follow?">
            <a:extLst>
              <a:ext uri="{FF2B5EF4-FFF2-40B4-BE49-F238E27FC236}">
                <a16:creationId xmlns:a16="http://schemas.microsoft.com/office/drawing/2014/main" id="{5204E93E-1F74-43FB-871D-ADB8B9D680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1696" y="875285"/>
            <a:ext cx="1277255" cy="8107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469A401-9D4D-9FF3-1CFA-738F4551373F}"/>
              </a:ext>
            </a:extLst>
          </p:cNvPr>
          <p:cNvPicPr>
            <a:picLocks noChangeAspect="1"/>
          </p:cNvPicPr>
          <p:nvPr/>
        </p:nvPicPr>
        <p:blipFill>
          <a:blip r:embed="rId5"/>
          <a:stretch>
            <a:fillRect/>
          </a:stretch>
        </p:blipFill>
        <p:spPr>
          <a:xfrm>
            <a:off x="10678289" y="6185805"/>
            <a:ext cx="1499746" cy="542591"/>
          </a:xfrm>
          <a:prstGeom prst="rect">
            <a:avLst/>
          </a:prstGeom>
        </p:spPr>
      </p:pic>
    </p:spTree>
    <p:extLst>
      <p:ext uri="{BB962C8B-B14F-4D97-AF65-F5344CB8AC3E}">
        <p14:creationId xmlns:p14="http://schemas.microsoft.com/office/powerpoint/2010/main" val="4088061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75" y="-12561"/>
            <a:ext cx="12192000" cy="6883121"/>
          </a:xfrm>
          <a:prstGeom prst="rect">
            <a:avLst/>
          </a:prstGeom>
        </p:spPr>
      </p:pic>
      <p:sp>
        <p:nvSpPr>
          <p:cNvPr id="25" name="Rectangle 24"/>
          <p:cNvSpPr/>
          <p:nvPr/>
        </p:nvSpPr>
        <p:spPr>
          <a:xfrm>
            <a:off x="1679196" y="271277"/>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itle 1"/>
          <p:cNvSpPr>
            <a:spLocks noGrp="1"/>
          </p:cNvSpPr>
          <p:nvPr>
            <p:ph type="ctrTitle"/>
          </p:nvPr>
        </p:nvSpPr>
        <p:spPr>
          <a:xfrm>
            <a:off x="2392927" y="2915356"/>
            <a:ext cx="7392179" cy="519083"/>
          </a:xfrm>
        </p:spPr>
        <p:txBody>
          <a:bodyPr>
            <a:noAutofit/>
          </a:bodyPr>
          <a:lstStyle/>
          <a:p>
            <a:pPr lvl="0" algn="l"/>
            <a:br>
              <a:rPr lang="en-US" sz="2900" dirty="0">
                <a:solidFill>
                  <a:schemeClr val="bg1"/>
                </a:solidFill>
              </a:rPr>
            </a:br>
            <a:br>
              <a:rPr lang="en-US" sz="2900" dirty="0">
                <a:solidFill>
                  <a:schemeClr val="bg1"/>
                </a:solidFill>
              </a:rPr>
            </a:br>
            <a:r>
              <a:rPr lang="en-US" sz="2900" dirty="0">
                <a:solidFill>
                  <a:schemeClr val="bg1"/>
                </a:solidFill>
              </a:rPr>
              <a:t>5.   Set specific goals for Career Interest </a:t>
            </a:r>
            <a:br>
              <a:rPr lang="en-US" sz="2900" dirty="0">
                <a:solidFill>
                  <a:schemeClr val="bg1"/>
                </a:solidFill>
              </a:rPr>
            </a:br>
            <a:r>
              <a:rPr lang="en-US" sz="2900" dirty="0">
                <a:solidFill>
                  <a:schemeClr val="bg1"/>
                </a:solidFill>
              </a:rPr>
              <a:t>      Surveys or gathering of data from select   </a:t>
            </a:r>
            <a:br>
              <a:rPr lang="en-US" sz="2900" dirty="0">
                <a:solidFill>
                  <a:schemeClr val="bg1"/>
                </a:solidFill>
              </a:rPr>
            </a:br>
            <a:r>
              <a:rPr lang="en-US" sz="2900" dirty="0">
                <a:solidFill>
                  <a:schemeClr val="bg1"/>
                </a:solidFill>
              </a:rPr>
              <a:t>      high schools</a:t>
            </a:r>
            <a:br>
              <a:rPr lang="en-US" sz="2900" dirty="0">
                <a:solidFill>
                  <a:schemeClr val="bg1"/>
                </a:solidFill>
              </a:rPr>
            </a:br>
            <a:br>
              <a:rPr lang="en-US" sz="2900" dirty="0">
                <a:solidFill>
                  <a:schemeClr val="bg1"/>
                </a:solidFill>
              </a:rPr>
            </a:br>
            <a:r>
              <a:rPr lang="en-US" sz="2900" dirty="0">
                <a:solidFill>
                  <a:schemeClr val="bg1"/>
                </a:solidFill>
              </a:rPr>
              <a:t>6.   Set goals to host open houses for all </a:t>
            </a:r>
            <a:br>
              <a:rPr lang="en-US" sz="2900" dirty="0">
                <a:solidFill>
                  <a:schemeClr val="bg1"/>
                </a:solidFill>
              </a:rPr>
            </a:br>
            <a:r>
              <a:rPr lang="en-US" sz="2900" dirty="0">
                <a:solidFill>
                  <a:schemeClr val="bg1"/>
                </a:solidFill>
              </a:rPr>
              <a:t>      Posts/Clubs</a:t>
            </a:r>
            <a:br>
              <a:rPr lang="en-US" sz="2900" dirty="0">
                <a:solidFill>
                  <a:schemeClr val="bg1"/>
                </a:solidFill>
              </a:rPr>
            </a:br>
            <a:br>
              <a:rPr lang="en-US" sz="2900" dirty="0">
                <a:solidFill>
                  <a:schemeClr val="bg1"/>
                </a:solidFill>
              </a:rPr>
            </a:br>
            <a:r>
              <a:rPr lang="en-US" sz="2900" dirty="0">
                <a:solidFill>
                  <a:schemeClr val="bg1"/>
                </a:solidFill>
              </a:rPr>
              <a:t>7.   Create a campaign to emphasize Post/Club   </a:t>
            </a:r>
            <a:br>
              <a:rPr lang="en-US" sz="2900" dirty="0">
                <a:solidFill>
                  <a:schemeClr val="bg1"/>
                </a:solidFill>
              </a:rPr>
            </a:br>
            <a:r>
              <a:rPr lang="en-US" sz="2900" dirty="0">
                <a:solidFill>
                  <a:schemeClr val="bg1"/>
                </a:solidFill>
              </a:rPr>
              <a:t>      unit support through Service Teams or </a:t>
            </a:r>
            <a:br>
              <a:rPr lang="en-US" sz="2900" dirty="0">
                <a:solidFill>
                  <a:schemeClr val="bg1"/>
                </a:solidFill>
              </a:rPr>
            </a:br>
            <a:r>
              <a:rPr lang="en-US" sz="2900" dirty="0">
                <a:solidFill>
                  <a:schemeClr val="bg1"/>
                </a:solidFill>
              </a:rPr>
              <a:t>      Commissioners</a:t>
            </a:r>
            <a:br>
              <a:rPr lang="en-US" sz="2900" dirty="0">
                <a:solidFill>
                  <a:schemeClr val="bg1"/>
                </a:solidFill>
              </a:rPr>
            </a:br>
            <a:br>
              <a:rPr lang="en-US" sz="2900" dirty="0">
                <a:solidFill>
                  <a:schemeClr val="bg1"/>
                </a:solidFill>
              </a:rPr>
            </a:br>
            <a:r>
              <a:rPr lang="en-US" sz="2900" dirty="0">
                <a:solidFill>
                  <a:schemeClr val="bg1"/>
                </a:solidFill>
              </a:rPr>
              <a:t>8.    Integrate Exploring into council </a:t>
            </a:r>
            <a:br>
              <a:rPr lang="en-US" sz="2900" dirty="0">
                <a:solidFill>
                  <a:schemeClr val="bg1"/>
                </a:solidFill>
              </a:rPr>
            </a:br>
            <a:r>
              <a:rPr lang="en-US" sz="2900" dirty="0">
                <a:solidFill>
                  <a:schemeClr val="bg1"/>
                </a:solidFill>
              </a:rPr>
              <a:t>       activities and events</a:t>
            </a:r>
            <a:br>
              <a:rPr lang="en-US" sz="2900" dirty="0"/>
            </a:br>
            <a:br>
              <a:rPr lang="en-US" sz="2000" dirty="0"/>
            </a:br>
            <a:endParaRPr lang="en-US" sz="2000" dirty="0">
              <a:solidFill>
                <a:srgbClr val="FFFFFF"/>
              </a:solidFill>
              <a:latin typeface="Arial Black"/>
              <a:cs typeface="Arial Black"/>
            </a:endParaRPr>
          </a:p>
        </p:txBody>
      </p:sp>
      <p:pic>
        <p:nvPicPr>
          <p:cNvPr id="2" name="Picture 1">
            <a:extLst>
              <a:ext uri="{FF2B5EF4-FFF2-40B4-BE49-F238E27FC236}">
                <a16:creationId xmlns:a16="http://schemas.microsoft.com/office/drawing/2014/main" id="{62D765FF-70C3-4633-9236-A542B666EB75}"/>
              </a:ext>
            </a:extLst>
          </p:cNvPr>
          <p:cNvPicPr>
            <a:picLocks noChangeAspect="1"/>
          </p:cNvPicPr>
          <p:nvPr/>
        </p:nvPicPr>
        <p:blipFill>
          <a:blip r:embed="rId4"/>
          <a:stretch>
            <a:fillRect/>
          </a:stretch>
        </p:blipFill>
        <p:spPr>
          <a:xfrm>
            <a:off x="9005953" y="5381674"/>
            <a:ext cx="1420414" cy="902733"/>
          </a:xfrm>
          <a:prstGeom prst="rect">
            <a:avLst/>
          </a:prstGeom>
        </p:spPr>
      </p:pic>
      <p:pic>
        <p:nvPicPr>
          <p:cNvPr id="3" name="Picture 2">
            <a:extLst>
              <a:ext uri="{FF2B5EF4-FFF2-40B4-BE49-F238E27FC236}">
                <a16:creationId xmlns:a16="http://schemas.microsoft.com/office/drawing/2014/main" id="{4589925B-645E-95B2-ABD5-4D5F3941DF84}"/>
              </a:ext>
            </a:extLst>
          </p:cNvPr>
          <p:cNvPicPr>
            <a:picLocks noChangeAspect="1"/>
          </p:cNvPicPr>
          <p:nvPr/>
        </p:nvPicPr>
        <p:blipFill>
          <a:blip r:embed="rId5"/>
          <a:stretch>
            <a:fillRect/>
          </a:stretch>
        </p:blipFill>
        <p:spPr>
          <a:xfrm>
            <a:off x="10692254" y="6075678"/>
            <a:ext cx="1499746" cy="542591"/>
          </a:xfrm>
          <a:prstGeom prst="rect">
            <a:avLst/>
          </a:prstGeom>
        </p:spPr>
      </p:pic>
    </p:spTree>
    <p:extLst>
      <p:ext uri="{BB962C8B-B14F-4D97-AF65-F5344CB8AC3E}">
        <p14:creationId xmlns:p14="http://schemas.microsoft.com/office/powerpoint/2010/main" val="23897956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18"/>
            <a:ext cx="12192000" cy="6883121"/>
          </a:xfrm>
          <a:prstGeom prst="rect">
            <a:avLst/>
          </a:prstGeom>
        </p:spPr>
      </p:pic>
      <p:pic>
        <p:nvPicPr>
          <p:cNvPr id="23" name="Picture 22" descr="exploring_wht_transparent-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8558" y="6216243"/>
            <a:ext cx="1500705" cy="545710"/>
          </a:xfrm>
          <a:prstGeom prst="rect">
            <a:avLst/>
          </a:prstGeom>
        </p:spPr>
      </p:pic>
      <p:sp>
        <p:nvSpPr>
          <p:cNvPr id="25" name="Rectangle 24"/>
          <p:cNvSpPr/>
          <p:nvPr/>
        </p:nvSpPr>
        <p:spPr>
          <a:xfrm>
            <a:off x="1672214" y="137053"/>
            <a:ext cx="8833607" cy="6540584"/>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itle 1"/>
          <p:cNvSpPr>
            <a:spLocks noGrp="1"/>
          </p:cNvSpPr>
          <p:nvPr>
            <p:ph type="ctrTitle"/>
          </p:nvPr>
        </p:nvSpPr>
        <p:spPr>
          <a:xfrm>
            <a:off x="2495554" y="1170446"/>
            <a:ext cx="7392179" cy="519083"/>
          </a:xfrm>
        </p:spPr>
        <p:txBody>
          <a:bodyPr>
            <a:noAutofit/>
          </a:bodyPr>
          <a:lstStyle/>
          <a:p>
            <a:pPr lvl="0" algn="l"/>
            <a:br>
              <a:rPr lang="en-US" sz="2900" dirty="0">
                <a:solidFill>
                  <a:schemeClr val="bg1"/>
                </a:solidFill>
              </a:rPr>
            </a:br>
            <a:br>
              <a:rPr lang="en-US" sz="2900" dirty="0">
                <a:solidFill>
                  <a:schemeClr val="bg1"/>
                </a:solidFill>
              </a:rPr>
            </a:br>
            <a:br>
              <a:rPr lang="en-US" sz="2900" dirty="0">
                <a:solidFill>
                  <a:schemeClr val="bg1"/>
                </a:solidFill>
              </a:rPr>
            </a:br>
            <a:br>
              <a:rPr lang="en-US" sz="2900" dirty="0">
                <a:solidFill>
                  <a:schemeClr val="bg1"/>
                </a:solidFill>
              </a:rPr>
            </a:br>
            <a:br>
              <a:rPr lang="en-US" sz="2900" dirty="0">
                <a:solidFill>
                  <a:schemeClr val="bg1"/>
                </a:solidFill>
              </a:rPr>
            </a:br>
            <a:br>
              <a:rPr lang="en-US" sz="2900" dirty="0">
                <a:solidFill>
                  <a:schemeClr val="bg1"/>
                </a:solidFill>
              </a:rPr>
            </a:br>
            <a:br>
              <a:rPr lang="en-US" sz="2900" dirty="0">
                <a:solidFill>
                  <a:schemeClr val="bg1"/>
                </a:solidFill>
              </a:rPr>
            </a:br>
            <a:br>
              <a:rPr lang="en-US" sz="2900" dirty="0">
                <a:solidFill>
                  <a:schemeClr val="bg1"/>
                </a:solidFill>
              </a:rPr>
            </a:br>
            <a:br>
              <a:rPr lang="en-US" sz="2900" dirty="0">
                <a:solidFill>
                  <a:schemeClr val="bg1"/>
                </a:solidFill>
              </a:rPr>
            </a:br>
            <a:br>
              <a:rPr lang="en-US" sz="2900" dirty="0">
                <a:solidFill>
                  <a:schemeClr val="bg1"/>
                </a:solidFill>
              </a:rPr>
            </a:br>
            <a:br>
              <a:rPr lang="en-US" sz="2900" dirty="0">
                <a:solidFill>
                  <a:schemeClr val="bg1"/>
                </a:solidFill>
              </a:rPr>
            </a:br>
            <a:br>
              <a:rPr lang="en-US" sz="2900" dirty="0">
                <a:solidFill>
                  <a:schemeClr val="bg1"/>
                </a:solidFill>
              </a:rPr>
            </a:br>
            <a:br>
              <a:rPr lang="en-US" sz="2900" dirty="0">
                <a:solidFill>
                  <a:schemeClr val="bg1"/>
                </a:solidFill>
              </a:rPr>
            </a:br>
            <a:br>
              <a:rPr lang="en-US" sz="2900" dirty="0">
                <a:solidFill>
                  <a:schemeClr val="bg1"/>
                </a:solidFill>
              </a:rPr>
            </a:br>
            <a:br>
              <a:rPr lang="en-US" sz="2900" dirty="0">
                <a:solidFill>
                  <a:schemeClr val="bg1"/>
                </a:solidFill>
              </a:rPr>
            </a:br>
            <a:r>
              <a:rPr lang="en-US" sz="2900" dirty="0">
                <a:solidFill>
                  <a:schemeClr val="bg1"/>
                </a:solidFill>
              </a:rPr>
              <a:t>9.    Promote Exploring to all current </a:t>
            </a:r>
            <a:br>
              <a:rPr lang="en-US" sz="2900" dirty="0">
                <a:solidFill>
                  <a:schemeClr val="bg1"/>
                </a:solidFill>
              </a:rPr>
            </a:br>
            <a:r>
              <a:rPr lang="en-US" sz="2900" dirty="0">
                <a:solidFill>
                  <a:schemeClr val="bg1"/>
                </a:solidFill>
              </a:rPr>
              <a:t>       customers (i.e.  “Scouts BSA”)</a:t>
            </a:r>
            <a:br>
              <a:rPr lang="en-US" sz="2900" dirty="0">
                <a:solidFill>
                  <a:schemeClr val="bg1"/>
                </a:solidFill>
              </a:rPr>
            </a:br>
            <a:br>
              <a:rPr lang="en-US" sz="2900" dirty="0">
                <a:solidFill>
                  <a:schemeClr val="bg1"/>
                </a:solidFill>
              </a:rPr>
            </a:br>
            <a:r>
              <a:rPr lang="en-US" sz="2900" dirty="0">
                <a:solidFill>
                  <a:schemeClr val="bg1"/>
                </a:solidFill>
              </a:rPr>
              <a:t>10.  Host a council community cultivation event,   </a:t>
            </a:r>
            <a:br>
              <a:rPr lang="en-US" sz="2900" dirty="0">
                <a:solidFill>
                  <a:schemeClr val="bg1"/>
                </a:solidFill>
              </a:rPr>
            </a:br>
            <a:r>
              <a:rPr lang="en-US" sz="2900" dirty="0">
                <a:solidFill>
                  <a:schemeClr val="bg1"/>
                </a:solidFill>
              </a:rPr>
              <a:t>        focusing on a specific career.</a:t>
            </a:r>
            <a:br>
              <a:rPr lang="en-US" sz="2900" dirty="0">
                <a:solidFill>
                  <a:schemeClr val="bg1"/>
                </a:solidFill>
              </a:rPr>
            </a:br>
            <a:br>
              <a:rPr lang="en-US" sz="2900" dirty="0">
                <a:solidFill>
                  <a:schemeClr val="bg1"/>
                </a:solidFill>
              </a:rPr>
            </a:br>
            <a:r>
              <a:rPr lang="en-US" sz="2900" dirty="0">
                <a:solidFill>
                  <a:schemeClr val="bg1"/>
                </a:solidFill>
              </a:rPr>
              <a:t>11.  Recruit Council Executive Board to help </a:t>
            </a:r>
            <a:br>
              <a:rPr lang="en-US" sz="2900" dirty="0">
                <a:solidFill>
                  <a:schemeClr val="bg1"/>
                </a:solidFill>
              </a:rPr>
            </a:br>
            <a:r>
              <a:rPr lang="en-US" sz="2900" dirty="0">
                <a:solidFill>
                  <a:schemeClr val="bg1"/>
                </a:solidFill>
              </a:rPr>
              <a:t>        open doors within the community and to </a:t>
            </a:r>
            <a:br>
              <a:rPr lang="en-US" sz="2900" dirty="0">
                <a:solidFill>
                  <a:schemeClr val="bg1"/>
                </a:solidFill>
              </a:rPr>
            </a:br>
            <a:r>
              <a:rPr lang="en-US" sz="2900" dirty="0">
                <a:solidFill>
                  <a:schemeClr val="bg1"/>
                </a:solidFill>
              </a:rPr>
              <a:t>        help create a list of businesses to match the </a:t>
            </a:r>
            <a:br>
              <a:rPr lang="en-US" sz="2900" dirty="0">
                <a:solidFill>
                  <a:schemeClr val="bg1"/>
                </a:solidFill>
              </a:rPr>
            </a:br>
            <a:r>
              <a:rPr lang="en-US" sz="2900" dirty="0">
                <a:solidFill>
                  <a:schemeClr val="bg1"/>
                </a:solidFill>
              </a:rPr>
              <a:t>        Career Interest Survey results.</a:t>
            </a:r>
            <a:br>
              <a:rPr lang="en-US" sz="2900" dirty="0">
                <a:solidFill>
                  <a:schemeClr val="bg1"/>
                </a:solidFill>
              </a:rPr>
            </a:br>
            <a:br>
              <a:rPr lang="en-US" sz="2900" dirty="0">
                <a:solidFill>
                  <a:schemeClr val="bg1"/>
                </a:solidFill>
              </a:rPr>
            </a:br>
            <a:r>
              <a:rPr lang="en-US" sz="2900" dirty="0">
                <a:solidFill>
                  <a:schemeClr val="bg1"/>
                </a:solidFill>
              </a:rPr>
              <a:t>12.   Ensure that Exploring is included in the </a:t>
            </a:r>
            <a:br>
              <a:rPr lang="en-US" sz="2900" dirty="0">
                <a:solidFill>
                  <a:schemeClr val="bg1"/>
                </a:solidFill>
              </a:rPr>
            </a:br>
            <a:r>
              <a:rPr lang="en-US" sz="2900" dirty="0">
                <a:solidFill>
                  <a:schemeClr val="bg1"/>
                </a:solidFill>
              </a:rPr>
              <a:t>         council strategic plan, PDS goals, and </a:t>
            </a:r>
            <a:br>
              <a:rPr lang="en-US" sz="2900" dirty="0">
                <a:solidFill>
                  <a:schemeClr val="bg1"/>
                </a:solidFill>
              </a:rPr>
            </a:br>
            <a:r>
              <a:rPr lang="en-US" sz="2900" dirty="0">
                <a:solidFill>
                  <a:schemeClr val="bg1"/>
                </a:solidFill>
              </a:rPr>
              <a:t>         council board meetings.</a:t>
            </a:r>
            <a:br>
              <a:rPr lang="en-US" sz="2900" dirty="0">
                <a:solidFill>
                  <a:schemeClr val="bg1"/>
                </a:solidFill>
              </a:rPr>
            </a:br>
            <a:br>
              <a:rPr lang="en-US" sz="2900" dirty="0">
                <a:solidFill>
                  <a:schemeClr val="bg1"/>
                </a:solidFill>
              </a:rPr>
            </a:br>
            <a:br>
              <a:rPr lang="en-US" sz="2900" dirty="0">
                <a:solidFill>
                  <a:schemeClr val="bg1"/>
                </a:solidFill>
              </a:rPr>
            </a:br>
            <a:br>
              <a:rPr lang="en-US" sz="2900" dirty="0">
                <a:solidFill>
                  <a:schemeClr val="bg1"/>
                </a:solidFill>
              </a:rPr>
            </a:br>
            <a:br>
              <a:rPr lang="en-US" sz="2900" dirty="0">
                <a:solidFill>
                  <a:schemeClr val="bg1"/>
                </a:solidFill>
              </a:rPr>
            </a:br>
            <a:br>
              <a:rPr lang="en-US" sz="2000" dirty="0">
                <a:solidFill>
                  <a:schemeClr val="bg1"/>
                </a:solidFill>
              </a:rPr>
            </a:br>
            <a:br>
              <a:rPr lang="en-US" sz="2000" dirty="0">
                <a:solidFill>
                  <a:schemeClr val="bg1"/>
                </a:solidFill>
              </a:rPr>
            </a:br>
            <a:endParaRPr lang="en-US" sz="2000" dirty="0">
              <a:solidFill>
                <a:schemeClr val="bg1"/>
              </a:solidFill>
              <a:latin typeface="Arial Black"/>
              <a:cs typeface="Arial Black"/>
            </a:endParaRPr>
          </a:p>
        </p:txBody>
      </p:sp>
      <p:pic>
        <p:nvPicPr>
          <p:cNvPr id="2" name="Picture 1">
            <a:extLst>
              <a:ext uri="{FF2B5EF4-FFF2-40B4-BE49-F238E27FC236}">
                <a16:creationId xmlns:a16="http://schemas.microsoft.com/office/drawing/2014/main" id="{C4F4464D-1470-4F27-8C32-A127015F0C57}"/>
              </a:ext>
            </a:extLst>
          </p:cNvPr>
          <p:cNvPicPr>
            <a:picLocks noChangeAspect="1"/>
          </p:cNvPicPr>
          <p:nvPr/>
        </p:nvPicPr>
        <p:blipFill>
          <a:blip r:embed="rId4"/>
          <a:stretch>
            <a:fillRect/>
          </a:stretch>
        </p:blipFill>
        <p:spPr>
          <a:xfrm>
            <a:off x="8717975" y="369951"/>
            <a:ext cx="1478802" cy="939841"/>
          </a:xfrm>
          <a:prstGeom prst="rect">
            <a:avLst/>
          </a:prstGeom>
        </p:spPr>
      </p:pic>
    </p:spTree>
    <p:extLst>
      <p:ext uri="{BB962C8B-B14F-4D97-AF65-F5344CB8AC3E}">
        <p14:creationId xmlns:p14="http://schemas.microsoft.com/office/powerpoint/2010/main" val="3975764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72"/>
            <a:ext cx="12192000" cy="6883121"/>
          </a:xfrm>
          <a:prstGeom prst="rect">
            <a:avLst/>
          </a:prstGeom>
        </p:spPr>
      </p:pic>
      <p:pic>
        <p:nvPicPr>
          <p:cNvPr id="23" name="Picture 22" descr="exploring_wht_transparent-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1126" y="6212744"/>
            <a:ext cx="1335269" cy="485552"/>
          </a:xfrm>
          <a:prstGeom prst="rect">
            <a:avLst/>
          </a:prstGeom>
        </p:spPr>
      </p:pic>
      <p:sp>
        <p:nvSpPr>
          <p:cNvPr id="25" name="Rectangle 24"/>
          <p:cNvSpPr/>
          <p:nvPr/>
        </p:nvSpPr>
        <p:spPr>
          <a:xfrm>
            <a:off x="1470874" y="379823"/>
            <a:ext cx="8833606" cy="6207790"/>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C9DE7C6-14EA-6896-3DCC-6B8BD769616F}"/>
              </a:ext>
            </a:extLst>
          </p:cNvPr>
          <p:cNvSpPr txBox="1"/>
          <p:nvPr/>
        </p:nvSpPr>
        <p:spPr>
          <a:xfrm>
            <a:off x="1705765" y="351707"/>
            <a:ext cx="8363824" cy="954107"/>
          </a:xfrm>
          <a:prstGeom prst="rect">
            <a:avLst/>
          </a:prstGeom>
          <a:noFill/>
        </p:spPr>
        <p:txBody>
          <a:bodyPr wrap="square" rtlCol="0">
            <a:spAutoFit/>
          </a:bodyPr>
          <a:lstStyle/>
          <a:p>
            <a:r>
              <a:rPr lang="en-US" sz="3200" b="1" dirty="0">
                <a:solidFill>
                  <a:schemeClr val="bg1"/>
                </a:solidFill>
              </a:rPr>
              <a:t>Exploring Clubs</a:t>
            </a:r>
          </a:p>
          <a:p>
            <a:r>
              <a:rPr lang="en-US" sz="2400" dirty="0">
                <a:solidFill>
                  <a:schemeClr val="accent5"/>
                </a:solidFill>
              </a:rPr>
              <a:t>2013 Response to DOE Guidance on Early Career Education</a:t>
            </a:r>
            <a:endParaRPr lang="en-US" sz="2200" dirty="0">
              <a:solidFill>
                <a:schemeClr val="accent5"/>
              </a:solidFill>
              <a:latin typeface="+mj-lt"/>
              <a:ea typeface="+mj-ea"/>
              <a:cs typeface="+mj-cs"/>
            </a:endParaRPr>
          </a:p>
        </p:txBody>
      </p:sp>
      <p:sp>
        <p:nvSpPr>
          <p:cNvPr id="2" name="TextBox 1">
            <a:extLst>
              <a:ext uri="{FF2B5EF4-FFF2-40B4-BE49-F238E27FC236}">
                <a16:creationId xmlns:a16="http://schemas.microsoft.com/office/drawing/2014/main" id="{50C9C353-100C-0D38-E5B2-70A83309B154}"/>
              </a:ext>
            </a:extLst>
          </p:cNvPr>
          <p:cNvSpPr txBox="1"/>
          <p:nvPr/>
        </p:nvSpPr>
        <p:spPr>
          <a:xfrm>
            <a:off x="2415839" y="1172656"/>
            <a:ext cx="2228880" cy="461665"/>
          </a:xfrm>
          <a:prstGeom prst="rect">
            <a:avLst/>
          </a:prstGeom>
          <a:noFill/>
        </p:spPr>
        <p:txBody>
          <a:bodyPr wrap="none" rtlCol="0">
            <a:spAutoFit/>
          </a:bodyPr>
          <a:lstStyle/>
          <a:p>
            <a:r>
              <a:rPr lang="en-US" sz="2400" b="1" dirty="0">
                <a:solidFill>
                  <a:schemeClr val="bg1"/>
                </a:solidFill>
              </a:rPr>
              <a:t>What Are They?</a:t>
            </a:r>
          </a:p>
        </p:txBody>
      </p:sp>
      <p:sp>
        <p:nvSpPr>
          <p:cNvPr id="10" name="TextBox 9">
            <a:extLst>
              <a:ext uri="{FF2B5EF4-FFF2-40B4-BE49-F238E27FC236}">
                <a16:creationId xmlns:a16="http://schemas.microsoft.com/office/drawing/2014/main" id="{DD1E58EB-C2D9-9919-43C3-36CA6EF5E6CF}"/>
              </a:ext>
            </a:extLst>
          </p:cNvPr>
          <p:cNvSpPr txBox="1"/>
          <p:nvPr/>
        </p:nvSpPr>
        <p:spPr>
          <a:xfrm>
            <a:off x="6636670" y="1180931"/>
            <a:ext cx="2917786" cy="461665"/>
          </a:xfrm>
          <a:prstGeom prst="rect">
            <a:avLst/>
          </a:prstGeom>
          <a:noFill/>
        </p:spPr>
        <p:txBody>
          <a:bodyPr wrap="none" rtlCol="0">
            <a:spAutoFit/>
          </a:bodyPr>
          <a:lstStyle/>
          <a:p>
            <a:r>
              <a:rPr lang="en-US" sz="2400" b="1" dirty="0">
                <a:solidFill>
                  <a:schemeClr val="bg1"/>
                </a:solidFill>
              </a:rPr>
              <a:t>What’s The Program?</a:t>
            </a:r>
          </a:p>
        </p:txBody>
      </p:sp>
      <p:sp>
        <p:nvSpPr>
          <p:cNvPr id="11" name="TextBox 10">
            <a:extLst>
              <a:ext uri="{FF2B5EF4-FFF2-40B4-BE49-F238E27FC236}">
                <a16:creationId xmlns:a16="http://schemas.microsoft.com/office/drawing/2014/main" id="{6280937D-B9EE-5CF9-FF2D-0CCB8404241E}"/>
              </a:ext>
            </a:extLst>
          </p:cNvPr>
          <p:cNvSpPr txBox="1"/>
          <p:nvPr/>
        </p:nvSpPr>
        <p:spPr>
          <a:xfrm>
            <a:off x="2003209" y="1640976"/>
            <a:ext cx="3389376" cy="4862870"/>
          </a:xfrm>
          <a:prstGeom prst="rect">
            <a:avLst/>
          </a:prstGeom>
          <a:noFill/>
          <a:ln w="38100">
            <a:solidFill>
              <a:schemeClr val="accent1">
                <a:lumMod val="75000"/>
              </a:schemeClr>
            </a:solidFill>
          </a:ln>
        </p:spPr>
        <p:txBody>
          <a:bodyPr wrap="square" rtlCol="0">
            <a:spAutoFit/>
          </a:bodyPr>
          <a:lstStyle/>
          <a:p>
            <a:r>
              <a:rPr lang="en-US" dirty="0">
                <a:solidFill>
                  <a:schemeClr val="bg1"/>
                </a:solidFill>
              </a:rPr>
              <a:t>6-th – 8</a:t>
            </a:r>
            <a:r>
              <a:rPr lang="en-US" baseline="30000" dirty="0">
                <a:solidFill>
                  <a:schemeClr val="bg1"/>
                </a:solidFill>
              </a:rPr>
              <a:t>th</a:t>
            </a:r>
            <a:r>
              <a:rPr lang="en-US" dirty="0">
                <a:solidFill>
                  <a:schemeClr val="bg1"/>
                </a:solidFill>
              </a:rPr>
              <a:t> Graders</a:t>
            </a:r>
          </a:p>
          <a:p>
            <a:endParaRPr lang="en-US" sz="800" dirty="0">
              <a:solidFill>
                <a:schemeClr val="bg1"/>
              </a:solidFill>
            </a:endParaRPr>
          </a:p>
          <a:p>
            <a:r>
              <a:rPr lang="en-US" dirty="0">
                <a:solidFill>
                  <a:schemeClr val="bg1"/>
                </a:solidFill>
              </a:rPr>
              <a:t>Sponsors Provide Program</a:t>
            </a:r>
          </a:p>
          <a:p>
            <a:pPr marL="285750" indent="-285750">
              <a:buFont typeface="Arial" panose="020B0604020202020204" pitchFamily="34" charset="0"/>
              <a:buChar char="•"/>
            </a:pPr>
            <a:r>
              <a:rPr lang="en-US" dirty="0">
                <a:solidFill>
                  <a:schemeClr val="bg1"/>
                </a:solidFill>
              </a:rPr>
              <a:t>Schools/PTAs</a:t>
            </a:r>
          </a:p>
          <a:p>
            <a:pPr marL="285750" indent="-285750">
              <a:buFont typeface="Arial" panose="020B0604020202020204" pitchFamily="34" charset="0"/>
              <a:buChar char="•"/>
            </a:pPr>
            <a:r>
              <a:rPr lang="en-US" dirty="0">
                <a:solidFill>
                  <a:schemeClr val="bg1"/>
                </a:solidFill>
              </a:rPr>
              <a:t>Civic Organizations</a:t>
            </a:r>
          </a:p>
          <a:p>
            <a:pPr marL="285750" indent="-285750">
              <a:buFont typeface="Arial" panose="020B0604020202020204" pitchFamily="34" charset="0"/>
              <a:buChar char="•"/>
            </a:pPr>
            <a:r>
              <a:rPr lang="en-US" dirty="0">
                <a:solidFill>
                  <a:schemeClr val="bg1"/>
                </a:solidFill>
              </a:rPr>
              <a:t>Businesses/Agencies</a:t>
            </a:r>
          </a:p>
          <a:p>
            <a:endParaRPr lang="en-US" sz="800" dirty="0">
              <a:solidFill>
                <a:schemeClr val="bg1"/>
              </a:solidFill>
            </a:endParaRPr>
          </a:p>
          <a:p>
            <a:r>
              <a:rPr lang="en-US" dirty="0">
                <a:solidFill>
                  <a:schemeClr val="bg1"/>
                </a:solidFill>
              </a:rPr>
              <a:t>Leaders Register and Train</a:t>
            </a:r>
          </a:p>
          <a:p>
            <a:endParaRPr lang="en-US" sz="800" dirty="0">
              <a:solidFill>
                <a:schemeClr val="bg1"/>
              </a:solidFill>
            </a:endParaRPr>
          </a:p>
          <a:p>
            <a:r>
              <a:rPr lang="en-US" dirty="0">
                <a:solidFill>
                  <a:schemeClr val="bg1"/>
                </a:solidFill>
              </a:rPr>
              <a:t>Safety First/YPT Policies Apply</a:t>
            </a:r>
          </a:p>
          <a:p>
            <a:pPr marL="285750" indent="-285750">
              <a:buFont typeface="Arial" panose="020B0604020202020204" pitchFamily="34" charset="0"/>
              <a:buChar char="•"/>
            </a:pPr>
            <a:r>
              <a:rPr lang="en-US" dirty="0">
                <a:solidFill>
                  <a:schemeClr val="bg1"/>
                </a:solidFill>
              </a:rPr>
              <a:t>Some Activities Prohibited</a:t>
            </a:r>
          </a:p>
          <a:p>
            <a:endParaRPr lang="en-US" sz="800" dirty="0">
              <a:solidFill>
                <a:schemeClr val="bg1"/>
              </a:solidFill>
            </a:endParaRPr>
          </a:p>
          <a:p>
            <a:r>
              <a:rPr lang="en-US" dirty="0">
                <a:solidFill>
                  <a:schemeClr val="bg1"/>
                </a:solidFill>
              </a:rPr>
              <a:t>Structure</a:t>
            </a:r>
          </a:p>
          <a:p>
            <a:pPr marL="285750" indent="-285750">
              <a:buFont typeface="Arial" panose="020B0604020202020204" pitchFamily="34" charset="0"/>
              <a:buChar char="•"/>
            </a:pPr>
            <a:r>
              <a:rPr lang="en-US" dirty="0">
                <a:solidFill>
                  <a:schemeClr val="bg1"/>
                </a:solidFill>
              </a:rPr>
              <a:t>Standalone Clubs</a:t>
            </a:r>
          </a:p>
          <a:p>
            <a:pPr marL="285750" indent="-285750">
              <a:buFont typeface="Arial" panose="020B0604020202020204" pitchFamily="34" charset="0"/>
              <a:buChar char="•"/>
            </a:pPr>
            <a:r>
              <a:rPr lang="en-US" dirty="0">
                <a:solidFill>
                  <a:schemeClr val="bg1"/>
                </a:solidFill>
              </a:rPr>
              <a:t>Attached to Explorer Post</a:t>
            </a:r>
          </a:p>
          <a:p>
            <a:pPr marL="742950" lvl="1" indent="-285750">
              <a:buFont typeface="Wingdings" pitchFamily="2" charset="2"/>
              <a:buChar char="Ø"/>
            </a:pPr>
            <a:r>
              <a:rPr lang="en-US" dirty="0">
                <a:solidFill>
                  <a:schemeClr val="bg1"/>
                </a:solidFill>
              </a:rPr>
              <a:t>Explorers Act as Mentors</a:t>
            </a:r>
          </a:p>
          <a:p>
            <a:endParaRPr lang="en-US" sz="800" dirty="0">
              <a:solidFill>
                <a:schemeClr val="bg1"/>
              </a:solidFill>
            </a:endParaRPr>
          </a:p>
          <a:p>
            <a:r>
              <a:rPr lang="en-US" dirty="0">
                <a:solidFill>
                  <a:schemeClr val="bg1"/>
                </a:solidFill>
              </a:rPr>
              <a:t>Donations May Fund Registration</a:t>
            </a:r>
          </a:p>
          <a:p>
            <a:pPr marL="285750" indent="-285750">
              <a:buFont typeface="Arial" panose="020B0604020202020204" pitchFamily="34" charset="0"/>
              <a:buChar char="•"/>
            </a:pPr>
            <a:r>
              <a:rPr lang="en-US" dirty="0">
                <a:solidFill>
                  <a:schemeClr val="bg1"/>
                </a:solidFill>
              </a:rPr>
              <a:t>ScoutReach Similarities</a:t>
            </a:r>
          </a:p>
          <a:p>
            <a:pPr marL="285750" indent="-285750">
              <a:buFont typeface="Arial" panose="020B0604020202020204" pitchFamily="34" charset="0"/>
              <a:buChar char="•"/>
            </a:pPr>
            <a:r>
              <a:rPr lang="en-US" dirty="0">
                <a:solidFill>
                  <a:schemeClr val="bg1"/>
                </a:solidFill>
              </a:rPr>
              <a:t>May Focus On At-Risk Youth</a:t>
            </a:r>
          </a:p>
        </p:txBody>
      </p:sp>
      <p:sp>
        <p:nvSpPr>
          <p:cNvPr id="12" name="TextBox 11">
            <a:extLst>
              <a:ext uri="{FF2B5EF4-FFF2-40B4-BE49-F238E27FC236}">
                <a16:creationId xmlns:a16="http://schemas.microsoft.com/office/drawing/2014/main" id="{19F1D17A-CD86-E790-732A-483A573F8894}"/>
              </a:ext>
            </a:extLst>
          </p:cNvPr>
          <p:cNvSpPr txBox="1"/>
          <p:nvPr/>
        </p:nvSpPr>
        <p:spPr>
          <a:xfrm>
            <a:off x="6410332" y="1676318"/>
            <a:ext cx="3389376" cy="4308872"/>
          </a:xfrm>
          <a:prstGeom prst="rect">
            <a:avLst/>
          </a:prstGeom>
          <a:noFill/>
          <a:ln w="38100">
            <a:solidFill>
              <a:schemeClr val="accent1">
                <a:lumMod val="75000"/>
              </a:schemeClr>
            </a:solidFill>
          </a:ln>
        </p:spPr>
        <p:txBody>
          <a:bodyPr wrap="square" rtlCol="0">
            <a:spAutoFit/>
          </a:bodyPr>
          <a:lstStyle/>
          <a:p>
            <a:r>
              <a:rPr lang="en-US" dirty="0">
                <a:solidFill>
                  <a:schemeClr val="bg1"/>
                </a:solidFill>
              </a:rPr>
              <a:t>Multi-Career or Single Specialty</a:t>
            </a:r>
          </a:p>
          <a:p>
            <a:endParaRPr lang="en-US" sz="800" dirty="0">
              <a:solidFill>
                <a:schemeClr val="bg1"/>
              </a:solidFill>
            </a:endParaRPr>
          </a:p>
          <a:p>
            <a:r>
              <a:rPr lang="en-US" dirty="0">
                <a:solidFill>
                  <a:schemeClr val="bg1"/>
                </a:solidFill>
              </a:rPr>
              <a:t>Like Posts: Hands-On Interactive</a:t>
            </a:r>
          </a:p>
          <a:p>
            <a:endParaRPr lang="en-US" sz="800" dirty="0">
              <a:solidFill>
                <a:schemeClr val="bg1"/>
              </a:solidFill>
            </a:endParaRPr>
          </a:p>
          <a:p>
            <a:r>
              <a:rPr lang="en-US" dirty="0">
                <a:solidFill>
                  <a:schemeClr val="bg1"/>
                </a:solidFill>
              </a:rPr>
              <a:t>Typically After-School</a:t>
            </a:r>
          </a:p>
          <a:p>
            <a:pPr marL="285750" indent="-285750">
              <a:buFont typeface="Arial" panose="020B0604020202020204" pitchFamily="34" charset="0"/>
              <a:buChar char="•"/>
            </a:pPr>
            <a:r>
              <a:rPr lang="en-US" dirty="0">
                <a:solidFill>
                  <a:schemeClr val="bg1"/>
                </a:solidFill>
              </a:rPr>
              <a:t>Classroom Setting + Field Trip</a:t>
            </a:r>
          </a:p>
          <a:p>
            <a:endParaRPr lang="en-US" sz="800" dirty="0">
              <a:solidFill>
                <a:schemeClr val="bg1"/>
              </a:solidFill>
            </a:endParaRPr>
          </a:p>
          <a:p>
            <a:r>
              <a:rPr lang="en-US" dirty="0">
                <a:solidFill>
                  <a:schemeClr val="bg1"/>
                </a:solidFill>
              </a:rPr>
              <a:t>Lesson Plans Available 6</a:t>
            </a:r>
            <a:r>
              <a:rPr lang="en-US" baseline="30000" dirty="0">
                <a:solidFill>
                  <a:schemeClr val="bg1"/>
                </a:solidFill>
              </a:rPr>
              <a:t>th</a:t>
            </a:r>
            <a:r>
              <a:rPr lang="en-US" dirty="0">
                <a:solidFill>
                  <a:schemeClr val="bg1"/>
                </a:solidFill>
              </a:rPr>
              <a:t> &amp; 7th</a:t>
            </a:r>
          </a:p>
          <a:p>
            <a:endParaRPr lang="en-US" sz="800" dirty="0">
              <a:solidFill>
                <a:schemeClr val="bg1"/>
              </a:solidFill>
            </a:endParaRPr>
          </a:p>
          <a:p>
            <a:r>
              <a:rPr lang="en-US" dirty="0">
                <a:solidFill>
                  <a:schemeClr val="bg1"/>
                </a:solidFill>
              </a:rPr>
              <a:t>May Include Soft Skills</a:t>
            </a:r>
          </a:p>
          <a:p>
            <a:pPr marL="285750" indent="-285750">
              <a:buFont typeface="Arial" panose="020B0604020202020204" pitchFamily="34" charset="0"/>
              <a:buChar char="•"/>
            </a:pPr>
            <a:r>
              <a:rPr lang="en-US" dirty="0">
                <a:solidFill>
                  <a:schemeClr val="bg1"/>
                </a:solidFill>
              </a:rPr>
              <a:t>Interviewing, Presentation</a:t>
            </a:r>
          </a:p>
          <a:p>
            <a:pPr marL="285750" indent="-285750">
              <a:buFont typeface="Arial" panose="020B0604020202020204" pitchFamily="34" charset="0"/>
              <a:buChar char="•"/>
            </a:pPr>
            <a:r>
              <a:rPr lang="en-US" dirty="0">
                <a:solidFill>
                  <a:schemeClr val="bg1"/>
                </a:solidFill>
              </a:rPr>
              <a:t>Resume Writing</a:t>
            </a:r>
          </a:p>
          <a:p>
            <a:endParaRPr lang="en-US" sz="800" dirty="0">
              <a:solidFill>
                <a:schemeClr val="bg1"/>
              </a:solidFill>
            </a:endParaRPr>
          </a:p>
          <a:p>
            <a:r>
              <a:rPr lang="en-US" dirty="0">
                <a:solidFill>
                  <a:schemeClr val="bg1"/>
                </a:solidFill>
              </a:rPr>
              <a:t>Single Specialty Examples</a:t>
            </a:r>
          </a:p>
          <a:p>
            <a:pPr marL="285750" indent="-285750">
              <a:buFont typeface="Arial" panose="020B0604020202020204" pitchFamily="34" charset="0"/>
              <a:buChar char="•"/>
            </a:pPr>
            <a:r>
              <a:rPr lang="en-US" dirty="0">
                <a:solidFill>
                  <a:schemeClr val="bg1"/>
                </a:solidFill>
              </a:rPr>
              <a:t>Law Enforcement/Fire &amp; EMS</a:t>
            </a:r>
          </a:p>
          <a:p>
            <a:pPr marL="285750" indent="-285750">
              <a:buFont typeface="Arial" panose="020B0604020202020204" pitchFamily="34" charset="0"/>
              <a:buChar char="•"/>
            </a:pPr>
            <a:r>
              <a:rPr lang="en-US" dirty="0">
                <a:solidFill>
                  <a:schemeClr val="bg1"/>
                </a:solidFill>
              </a:rPr>
              <a:t>Engineering</a:t>
            </a:r>
          </a:p>
          <a:p>
            <a:pPr marL="285750" indent="-285750">
              <a:buFont typeface="Arial" panose="020B0604020202020204" pitchFamily="34" charset="0"/>
              <a:buChar char="•"/>
            </a:pPr>
            <a:r>
              <a:rPr lang="en-US" dirty="0">
                <a:solidFill>
                  <a:schemeClr val="bg1"/>
                </a:solidFill>
              </a:rPr>
              <a:t>Robotics</a:t>
            </a:r>
          </a:p>
          <a:p>
            <a:pPr marL="285750" indent="-285750">
              <a:buFont typeface="Arial" panose="020B0604020202020204" pitchFamily="34" charset="0"/>
              <a:buChar char="•"/>
            </a:pPr>
            <a:r>
              <a:rPr lang="en-US" dirty="0">
                <a:solidFill>
                  <a:schemeClr val="bg1"/>
                </a:solidFill>
              </a:rPr>
              <a:t>Circus/Dance &amp; Theater</a:t>
            </a:r>
          </a:p>
        </p:txBody>
      </p:sp>
    </p:spTree>
    <p:extLst>
      <p:ext uri="{BB962C8B-B14F-4D97-AF65-F5344CB8AC3E}">
        <p14:creationId xmlns:p14="http://schemas.microsoft.com/office/powerpoint/2010/main" val="25797863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796A0-A79A-C165-96C0-2C841FB0C252}"/>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7DFAE516-267F-E255-8168-8C8492583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3" y="0"/>
            <a:ext cx="12192000" cy="6883121"/>
          </a:xfrm>
          <a:prstGeom prst="rect">
            <a:avLst/>
          </a:prstGeom>
        </p:spPr>
      </p:pic>
      <p:sp>
        <p:nvSpPr>
          <p:cNvPr id="25" name="Rectangle 24">
            <a:extLst>
              <a:ext uri="{FF2B5EF4-FFF2-40B4-BE49-F238E27FC236}">
                <a16:creationId xmlns:a16="http://schemas.microsoft.com/office/drawing/2014/main" id="{795BEF54-71DE-6F11-425D-7C6BE6512586}"/>
              </a:ext>
            </a:extLst>
          </p:cNvPr>
          <p:cNvSpPr/>
          <p:nvPr/>
        </p:nvSpPr>
        <p:spPr>
          <a:xfrm>
            <a:off x="1448906" y="420226"/>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Partial Circle 5">
            <a:extLst>
              <a:ext uri="{FF2B5EF4-FFF2-40B4-BE49-F238E27FC236}">
                <a16:creationId xmlns:a16="http://schemas.microsoft.com/office/drawing/2014/main" id="{882FBF4E-E8BD-DB29-BF9B-5385C5B0E63E}"/>
              </a:ext>
            </a:extLst>
          </p:cNvPr>
          <p:cNvSpPr/>
          <p:nvPr/>
        </p:nvSpPr>
        <p:spPr>
          <a:xfrm>
            <a:off x="1630902" y="1092657"/>
            <a:ext cx="5491052" cy="5139947"/>
          </a:xfrm>
          <a:prstGeom prst="pi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a:ea typeface="+mn-ea"/>
                <a:cs typeface="+mn-cs"/>
              </a:rPr>
              <a:t>                               INSERT HERE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COUNCIL/DISTRICT YEARLY MEMBERSHIP PLANS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(Recruitment/Retention Cycle)</a:t>
            </a:r>
          </a:p>
        </p:txBody>
      </p:sp>
      <p:sp>
        <p:nvSpPr>
          <p:cNvPr id="8" name="Isosceles Triangle 7">
            <a:extLst>
              <a:ext uri="{FF2B5EF4-FFF2-40B4-BE49-F238E27FC236}">
                <a16:creationId xmlns:a16="http://schemas.microsoft.com/office/drawing/2014/main" id="{19E8CAC8-082A-E4A3-EA1C-6B46A011B48A}"/>
              </a:ext>
            </a:extLst>
          </p:cNvPr>
          <p:cNvSpPr/>
          <p:nvPr/>
        </p:nvSpPr>
        <p:spPr>
          <a:xfrm rot="14420856">
            <a:off x="4460422" y="703141"/>
            <a:ext cx="2088599" cy="2238423"/>
          </a:xfrm>
          <a:prstGeom prst="triangle">
            <a:avLst>
              <a:gd name="adj" fmla="val 54873"/>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OPEN HOUSES</a:t>
            </a:r>
          </a:p>
        </p:txBody>
      </p:sp>
      <p:sp>
        <p:nvSpPr>
          <p:cNvPr id="12" name="Isosceles Triangle 11">
            <a:extLst>
              <a:ext uri="{FF2B5EF4-FFF2-40B4-BE49-F238E27FC236}">
                <a16:creationId xmlns:a16="http://schemas.microsoft.com/office/drawing/2014/main" id="{1CC81E13-F9FE-43BC-F612-681460EAF38C}"/>
              </a:ext>
            </a:extLst>
          </p:cNvPr>
          <p:cNvSpPr/>
          <p:nvPr/>
        </p:nvSpPr>
        <p:spPr>
          <a:xfrm rot="16634951">
            <a:off x="6188805" y="1667766"/>
            <a:ext cx="2091234" cy="2598431"/>
          </a:xfrm>
          <a:prstGeom prst="triangle">
            <a:avLst>
              <a:gd name="adj" fmla="val 51030"/>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Career Interest Surveys</a:t>
            </a:r>
          </a:p>
        </p:txBody>
      </p:sp>
      <p:pic>
        <p:nvPicPr>
          <p:cNvPr id="2" name="Picture 1">
            <a:extLst>
              <a:ext uri="{FF2B5EF4-FFF2-40B4-BE49-F238E27FC236}">
                <a16:creationId xmlns:a16="http://schemas.microsoft.com/office/drawing/2014/main" id="{CF599C71-61B9-0D1B-BC76-1658F31F751A}"/>
              </a:ext>
            </a:extLst>
          </p:cNvPr>
          <p:cNvPicPr>
            <a:picLocks noChangeAspect="1"/>
          </p:cNvPicPr>
          <p:nvPr/>
        </p:nvPicPr>
        <p:blipFill>
          <a:blip r:embed="rId3"/>
          <a:stretch>
            <a:fillRect/>
          </a:stretch>
        </p:blipFill>
        <p:spPr>
          <a:xfrm>
            <a:off x="10651720" y="6110629"/>
            <a:ext cx="1499746" cy="542591"/>
          </a:xfrm>
          <a:prstGeom prst="rect">
            <a:avLst/>
          </a:prstGeom>
        </p:spPr>
      </p:pic>
      <p:sp>
        <p:nvSpPr>
          <p:cNvPr id="3" name="TextBox 2">
            <a:extLst>
              <a:ext uri="{FF2B5EF4-FFF2-40B4-BE49-F238E27FC236}">
                <a16:creationId xmlns:a16="http://schemas.microsoft.com/office/drawing/2014/main" id="{E83E6096-901A-7308-78D1-1FD0F44FC6E4}"/>
              </a:ext>
            </a:extLst>
          </p:cNvPr>
          <p:cNvSpPr txBox="1"/>
          <p:nvPr/>
        </p:nvSpPr>
        <p:spPr>
          <a:xfrm>
            <a:off x="6994018" y="4629164"/>
            <a:ext cx="2904991" cy="1077218"/>
          </a:xfrm>
          <a:prstGeom prst="rect">
            <a:avLst/>
          </a:prstGeom>
          <a:noFill/>
        </p:spPr>
        <p:txBody>
          <a:bodyPr wrap="square" rtlCol="0">
            <a:spAutoFit/>
          </a:bodyPr>
          <a:lstStyle/>
          <a:p>
            <a:pPr algn="ctr"/>
            <a:r>
              <a:rPr lang="en-US" sz="3200" b="1" dirty="0">
                <a:solidFill>
                  <a:srgbClr val="C00000"/>
                </a:solidFill>
              </a:rPr>
              <a:t>MOST IMPORTANT</a:t>
            </a:r>
          </a:p>
        </p:txBody>
      </p:sp>
    </p:spTree>
    <p:extLst>
      <p:ext uri="{BB962C8B-B14F-4D97-AF65-F5344CB8AC3E}">
        <p14:creationId xmlns:p14="http://schemas.microsoft.com/office/powerpoint/2010/main" val="2821380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72"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707886"/>
          </a:xfrm>
          <a:prstGeom prst="rect">
            <a:avLst/>
          </a:prstGeom>
          <a:noFill/>
        </p:spPr>
        <p:txBody>
          <a:bodyPr wrap="square" rtlCol="0">
            <a:spAutoFit/>
          </a:bodyPr>
          <a:lstStyle/>
          <a:p>
            <a:r>
              <a:rPr lang="en-US" sz="4000" b="1" dirty="0">
                <a:solidFill>
                  <a:schemeClr val="bg1"/>
                </a:solidFill>
              </a:rPr>
              <a:t>BSA and Exploring Origin Stories?</a:t>
            </a:r>
          </a:p>
        </p:txBody>
      </p:sp>
      <p:sp>
        <p:nvSpPr>
          <p:cNvPr id="4" name="Text Placeholder 2">
            <a:extLst>
              <a:ext uri="{FF2B5EF4-FFF2-40B4-BE49-F238E27FC236}">
                <a16:creationId xmlns:a16="http://schemas.microsoft.com/office/drawing/2014/main" id="{E16B560E-33F6-6F9F-0A54-05FE79927D41}"/>
              </a:ext>
            </a:extLst>
          </p:cNvPr>
          <p:cNvSpPr txBox="1">
            <a:spLocks/>
          </p:cNvSpPr>
          <p:nvPr/>
        </p:nvSpPr>
        <p:spPr>
          <a:xfrm>
            <a:off x="1782654" y="1400718"/>
            <a:ext cx="3868340" cy="823912"/>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solidFill>
                  <a:schemeClr val="bg1"/>
                </a:solidFill>
              </a:rPr>
              <a:t>William D. Boyce</a:t>
            </a:r>
          </a:p>
        </p:txBody>
      </p:sp>
      <p:pic>
        <p:nvPicPr>
          <p:cNvPr id="8" name="Content Placeholder 9">
            <a:extLst>
              <a:ext uri="{FF2B5EF4-FFF2-40B4-BE49-F238E27FC236}">
                <a16:creationId xmlns:a16="http://schemas.microsoft.com/office/drawing/2014/main" id="{CE974D5E-D3B3-F616-00A1-DBAC2BCCC838}"/>
              </a:ext>
            </a:extLst>
          </p:cNvPr>
          <p:cNvPicPr>
            <a:picLocks noChangeAspect="1"/>
          </p:cNvPicPr>
          <p:nvPr/>
        </p:nvPicPr>
        <p:blipFill>
          <a:blip r:embed="rId4"/>
          <a:stretch>
            <a:fillRect/>
          </a:stretch>
        </p:blipFill>
        <p:spPr>
          <a:xfrm>
            <a:off x="2035250" y="2132790"/>
            <a:ext cx="3453681" cy="4090768"/>
          </a:xfrm>
          <a:prstGeom prst="rect">
            <a:avLst/>
          </a:prstGeom>
        </p:spPr>
      </p:pic>
      <p:sp>
        <p:nvSpPr>
          <p:cNvPr id="9" name="Text Placeholder 4">
            <a:extLst>
              <a:ext uri="{FF2B5EF4-FFF2-40B4-BE49-F238E27FC236}">
                <a16:creationId xmlns:a16="http://schemas.microsoft.com/office/drawing/2014/main" id="{7B39109B-9F3C-3C70-DC51-91310541CBC6}"/>
              </a:ext>
            </a:extLst>
          </p:cNvPr>
          <p:cNvSpPr txBox="1">
            <a:spLocks/>
          </p:cNvSpPr>
          <p:nvPr/>
        </p:nvSpPr>
        <p:spPr>
          <a:xfrm>
            <a:off x="5754716" y="1403479"/>
            <a:ext cx="3986817" cy="823912"/>
          </a:xfrm>
          <a:prstGeom prst="rect">
            <a:avLst/>
          </a:prstGeom>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solidFill>
                  <a:schemeClr val="bg1"/>
                </a:solidFill>
              </a:rPr>
              <a:t>William H. Spurgeon III</a:t>
            </a:r>
          </a:p>
        </p:txBody>
      </p:sp>
      <p:pic>
        <p:nvPicPr>
          <p:cNvPr id="10" name="Content Placeholder 7">
            <a:extLst>
              <a:ext uri="{FF2B5EF4-FFF2-40B4-BE49-F238E27FC236}">
                <a16:creationId xmlns:a16="http://schemas.microsoft.com/office/drawing/2014/main" id="{2FFDADF9-68A9-E7BF-A42D-CBC6B195A958}"/>
              </a:ext>
            </a:extLst>
          </p:cNvPr>
          <p:cNvPicPr>
            <a:picLocks noChangeAspect="1"/>
          </p:cNvPicPr>
          <p:nvPr/>
        </p:nvPicPr>
        <p:blipFill>
          <a:blip r:embed="rId5"/>
          <a:stretch>
            <a:fillRect/>
          </a:stretch>
        </p:blipFill>
        <p:spPr>
          <a:xfrm>
            <a:off x="6059106" y="2136526"/>
            <a:ext cx="3471982" cy="4078736"/>
          </a:xfrm>
          <a:prstGeom prst="rect">
            <a:avLst/>
          </a:prstGeom>
        </p:spPr>
      </p:pic>
    </p:spTree>
    <p:extLst>
      <p:ext uri="{BB962C8B-B14F-4D97-AF65-F5344CB8AC3E}">
        <p14:creationId xmlns:p14="http://schemas.microsoft.com/office/powerpoint/2010/main" val="102397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dissolve">
                                      <p:cBhvr>
                                        <p:cTn id="15" dur="500"/>
                                        <p:tgtEl>
                                          <p:spTgt spid="9">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AAC65-AFB9-15AE-4BA9-979D89EAE6F4}"/>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EF5321-D4FE-98C1-C049-170D9104B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68" y="-12561"/>
            <a:ext cx="12192000" cy="6883121"/>
          </a:xfrm>
          <a:prstGeom prst="rect">
            <a:avLst/>
          </a:prstGeom>
        </p:spPr>
      </p:pic>
      <p:sp>
        <p:nvSpPr>
          <p:cNvPr id="25" name="Rectangle 24">
            <a:extLst>
              <a:ext uri="{FF2B5EF4-FFF2-40B4-BE49-F238E27FC236}">
                <a16:creationId xmlns:a16="http://schemas.microsoft.com/office/drawing/2014/main" id="{B32862BB-1DA3-D5D9-433C-2ABBE73DAF99}"/>
              </a:ext>
            </a:extLst>
          </p:cNvPr>
          <p:cNvSpPr/>
          <p:nvPr/>
        </p:nvSpPr>
        <p:spPr>
          <a:xfrm>
            <a:off x="1448906" y="420226"/>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808D3A6A-A5FD-4D76-51DD-6607850AB1FC}"/>
              </a:ext>
            </a:extLst>
          </p:cNvPr>
          <p:cNvPicPr>
            <a:picLocks noChangeAspect="1"/>
          </p:cNvPicPr>
          <p:nvPr/>
        </p:nvPicPr>
        <p:blipFill>
          <a:blip r:embed="rId3"/>
          <a:stretch>
            <a:fillRect/>
          </a:stretch>
        </p:blipFill>
        <p:spPr>
          <a:xfrm>
            <a:off x="10651720" y="6110629"/>
            <a:ext cx="1499746" cy="542591"/>
          </a:xfrm>
          <a:prstGeom prst="rect">
            <a:avLst/>
          </a:prstGeom>
        </p:spPr>
      </p:pic>
      <p:sp>
        <p:nvSpPr>
          <p:cNvPr id="9" name="TextBox 8">
            <a:extLst>
              <a:ext uri="{FF2B5EF4-FFF2-40B4-BE49-F238E27FC236}">
                <a16:creationId xmlns:a16="http://schemas.microsoft.com/office/drawing/2014/main" id="{7DF8A796-8647-C671-DBCD-339F72660D6B}"/>
              </a:ext>
            </a:extLst>
          </p:cNvPr>
          <p:cNvSpPr txBox="1"/>
          <p:nvPr/>
        </p:nvSpPr>
        <p:spPr>
          <a:xfrm flipH="1">
            <a:off x="2262636" y="966768"/>
            <a:ext cx="7206143" cy="892552"/>
          </a:xfrm>
          <a:prstGeom prst="rect">
            <a:avLst/>
          </a:prstGeom>
          <a:noFill/>
        </p:spPr>
        <p:txBody>
          <a:bodyPr wrap="square" rtlCol="0">
            <a:spAutoFit/>
          </a:bodyPr>
          <a:lstStyle/>
          <a:p>
            <a:pPr algn="ctr"/>
            <a:r>
              <a:rPr lang="en-US" sz="2400" b="1" dirty="0">
                <a:solidFill>
                  <a:srgbClr val="FFFF00"/>
                </a:solidFill>
                <a:latin typeface="Arial" panose="020B0604020202020204" pitchFamily="34" charset="0"/>
                <a:cs typeface="Arial" panose="020B0604020202020204" pitchFamily="34" charset="0"/>
              </a:rPr>
              <a:t>US Department of Agriculture Forest Service</a:t>
            </a:r>
          </a:p>
          <a:p>
            <a:pPr algn="ctr"/>
            <a:r>
              <a:rPr lang="en-US" sz="2800" b="1" dirty="0">
                <a:solidFill>
                  <a:srgbClr val="FFFF00"/>
                </a:solidFill>
                <a:latin typeface="Arial" panose="020B0604020202020204" pitchFamily="34" charset="0"/>
                <a:cs typeface="Arial" panose="020B0604020202020204" pitchFamily="34" charset="0"/>
              </a:rPr>
              <a:t>(USDAFS)</a:t>
            </a:r>
            <a:endParaRPr lang="en-US" sz="2800" dirty="0"/>
          </a:p>
        </p:txBody>
      </p:sp>
      <p:sp>
        <p:nvSpPr>
          <p:cNvPr id="10" name="TextBox 9">
            <a:extLst>
              <a:ext uri="{FF2B5EF4-FFF2-40B4-BE49-F238E27FC236}">
                <a16:creationId xmlns:a16="http://schemas.microsoft.com/office/drawing/2014/main" id="{3D68F4BC-A05A-15E5-26CE-189249270DDC}"/>
              </a:ext>
            </a:extLst>
          </p:cNvPr>
          <p:cNvSpPr txBox="1"/>
          <p:nvPr/>
        </p:nvSpPr>
        <p:spPr>
          <a:xfrm>
            <a:off x="2052506" y="2356323"/>
            <a:ext cx="7755523" cy="1409617"/>
          </a:xfrm>
          <a:prstGeom prst="rect">
            <a:avLst/>
          </a:prstGeom>
          <a:noFill/>
        </p:spPr>
        <p:txBody>
          <a:bodyPr wrap="square" rtlCol="0">
            <a:spAutoFit/>
          </a:bodyPr>
          <a:lstStyle/>
          <a:p>
            <a:pPr marL="0" marR="0" algn="just">
              <a:lnSpc>
                <a:spcPct val="107000"/>
              </a:lnSpc>
              <a:spcBef>
                <a:spcPts val="0"/>
              </a:spcBef>
              <a:spcAft>
                <a:spcPts val="800"/>
              </a:spcAft>
            </a:pPr>
            <a:r>
              <a:rPr lang="en-US" sz="2000" dirty="0">
                <a:solidFill>
                  <a:schemeClr val="accent6">
                    <a:lumMod val="75000"/>
                  </a:schemeClr>
                </a:solidFill>
                <a:effectLst/>
                <a:latin typeface="Arial" panose="020B0604020202020204" pitchFamily="34" charset="0"/>
                <a:ea typeface="Arial" panose="020B0604020202020204" pitchFamily="34" charset="0"/>
              </a:rPr>
              <a:t>The US Department of Agriculture-Forest Service (USDAFS) is interested </a:t>
            </a:r>
            <a:r>
              <a:rPr lang="en-US" sz="2000" dirty="0">
                <a:solidFill>
                  <a:schemeClr val="accent6">
                    <a:lumMod val="75000"/>
                  </a:schemeClr>
                </a:solidFill>
                <a:latin typeface="Arial" panose="020B0604020202020204" pitchFamily="34" charset="0"/>
                <a:ea typeface="Arial" panose="020B0604020202020204" pitchFamily="34" charset="0"/>
              </a:rPr>
              <a:t>in </a:t>
            </a:r>
            <a:r>
              <a:rPr lang="en-US" sz="2000" dirty="0">
                <a:solidFill>
                  <a:schemeClr val="accent6">
                    <a:lumMod val="75000"/>
                  </a:schemeClr>
                </a:solidFill>
                <a:effectLst/>
                <a:latin typeface="Arial" panose="020B0604020202020204" pitchFamily="34" charset="0"/>
                <a:ea typeface="Arial" panose="020B0604020202020204" pitchFamily="34" charset="0"/>
              </a:rPr>
              <a:t>creating additional Posts </a:t>
            </a:r>
            <a:r>
              <a:rPr lang="en-US" sz="2000" dirty="0">
                <a:solidFill>
                  <a:schemeClr val="accent6">
                    <a:lumMod val="75000"/>
                  </a:schemeClr>
                </a:solidFill>
                <a:latin typeface="Arial" panose="020B0604020202020204" pitchFamily="34" charset="0"/>
                <a:ea typeface="Arial" panose="020B0604020202020204" pitchFamily="34" charset="0"/>
              </a:rPr>
              <a:t>throughout the country.  </a:t>
            </a:r>
            <a:r>
              <a:rPr lang="en-US" sz="2000" dirty="0">
                <a:solidFill>
                  <a:schemeClr val="accent6">
                    <a:lumMod val="75000"/>
                  </a:schemeClr>
                </a:solidFill>
                <a:effectLst/>
                <a:latin typeface="Arial" panose="020B0604020202020204" pitchFamily="34" charset="0"/>
                <a:ea typeface="Arial" panose="020B0604020202020204" pitchFamily="34" charset="0"/>
              </a:rPr>
              <a:t>This is an excellent opportunity to continue to grow Exploring within your council.</a:t>
            </a:r>
            <a:endParaRPr lang="en-US" sz="2000" dirty="0">
              <a:solidFill>
                <a:schemeClr val="accent6">
                  <a:lumMod val="75000"/>
                </a:schemeClr>
              </a:solidFill>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3070CD0D-61E9-9E04-7E1F-F364F7129A64}"/>
              </a:ext>
            </a:extLst>
          </p:cNvPr>
          <p:cNvSpPr txBox="1"/>
          <p:nvPr/>
        </p:nvSpPr>
        <p:spPr>
          <a:xfrm>
            <a:off x="2936147" y="3833769"/>
            <a:ext cx="5301842" cy="369332"/>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A23E77C3-E24D-779C-D080-CF25F3FCD0C1}"/>
              </a:ext>
            </a:extLst>
          </p:cNvPr>
          <p:cNvSpPr txBox="1"/>
          <p:nvPr/>
        </p:nvSpPr>
        <p:spPr>
          <a:xfrm>
            <a:off x="2052506" y="4018435"/>
            <a:ext cx="7853493" cy="2170851"/>
          </a:xfrm>
          <a:prstGeom prst="rect">
            <a:avLst/>
          </a:prstGeom>
          <a:noFill/>
        </p:spPr>
        <p:txBody>
          <a:bodyPr wrap="square" rtlCol="0">
            <a:spAutoFit/>
          </a:bodyPr>
          <a:lstStyle/>
          <a:p>
            <a:pPr marL="0" marR="0" algn="just">
              <a:lnSpc>
                <a:spcPct val="107000"/>
              </a:lnSpc>
              <a:spcBef>
                <a:spcPts val="0"/>
              </a:spcBef>
              <a:spcAft>
                <a:spcPts val="800"/>
              </a:spcAft>
            </a:pPr>
            <a:r>
              <a:rPr lang="en-US" sz="2000" dirty="0">
                <a:solidFill>
                  <a:schemeClr val="bg1"/>
                </a:solidFill>
                <a:effectLst/>
                <a:latin typeface="Arial" panose="020B0604020202020204" pitchFamily="34" charset="0"/>
                <a:ea typeface="Arial" panose="020B0604020202020204" pitchFamily="34" charset="0"/>
              </a:rPr>
              <a:t>If your council has a National Forest within its boundaries, please contact Stuart Mahler, National Exploring Subject Matter Expert &amp; National Exploring Resource Advisor, who is also representing the National Exploring Program Committee as our primary POC with the USDAFS representatives. Stuart may be contacted at:</a:t>
            </a:r>
          </a:p>
          <a:p>
            <a:pPr marL="0" marR="0" algn="just">
              <a:lnSpc>
                <a:spcPct val="107000"/>
              </a:lnSpc>
              <a:spcBef>
                <a:spcPts val="0"/>
              </a:spcBef>
              <a:spcAft>
                <a:spcPts val="800"/>
              </a:spcAft>
            </a:pPr>
            <a:r>
              <a:rPr lang="en-US" sz="2000" dirty="0">
                <a:solidFill>
                  <a:schemeClr val="bg1"/>
                </a:solidFill>
                <a:effectLst/>
                <a:latin typeface="Arial" panose="020B0604020202020204" pitchFamily="34" charset="0"/>
                <a:ea typeface="Arial" panose="020B0604020202020204" pitchFamily="34" charset="0"/>
              </a:rPr>
              <a:t> (925) 519-6957 or </a:t>
            </a:r>
            <a:r>
              <a:rPr lang="en-US" sz="2000" u="sng" dirty="0">
                <a:solidFill>
                  <a:schemeClr val="bg1"/>
                </a:solidFill>
                <a:effectLst/>
                <a:latin typeface="Arial" panose="020B0604020202020204" pitchFamily="34" charset="0"/>
                <a:ea typeface="Arial" panose="020B0604020202020204" pitchFamily="34" charset="0"/>
              </a:rPr>
              <a:t>mdc.stuart@gmail.com</a:t>
            </a:r>
            <a:r>
              <a:rPr lang="en-US" sz="2000" dirty="0">
                <a:solidFill>
                  <a:schemeClr val="bg1"/>
                </a:solidFill>
                <a:effectLst/>
                <a:latin typeface="Arial" panose="020B0604020202020204" pitchFamily="34" charset="0"/>
                <a:ea typeface="Arial" panose="020B0604020202020204" pitchFamily="34" charset="0"/>
              </a:rPr>
              <a:t> </a:t>
            </a:r>
            <a:endParaRPr lang="en-US" sz="2000"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350042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628"/>
            <a:ext cx="9144000" cy="6883121"/>
          </a:xfrm>
          <a:prstGeom prst="rect">
            <a:avLst/>
          </a:prstGeom>
        </p:spPr>
      </p:pic>
      <p:pic>
        <p:nvPicPr>
          <p:cNvPr id="23" name="Picture 22" descr="exploring_wht_transparent-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7556" y="6290694"/>
            <a:ext cx="1560093" cy="567306"/>
          </a:xfrm>
          <a:prstGeom prst="rect">
            <a:avLst/>
          </a:prstGeom>
        </p:spPr>
      </p:pic>
      <p:sp>
        <p:nvSpPr>
          <p:cNvPr id="25" name="Rectangle 24"/>
          <p:cNvSpPr/>
          <p:nvPr/>
        </p:nvSpPr>
        <p:spPr>
          <a:xfrm>
            <a:off x="1672210" y="137047"/>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1900810" y="312503"/>
            <a:ext cx="8309990" cy="2343606"/>
          </a:xfrm>
        </p:spPr>
        <p:txBody>
          <a:bodyPr>
            <a:normAutofit/>
          </a:bodyPr>
          <a:lstStyle/>
          <a:p>
            <a:r>
              <a:rPr lang="en-US" sz="3600" dirty="0">
                <a:solidFill>
                  <a:srgbClr val="2AB96C"/>
                </a:solidFill>
                <a:latin typeface="Arial Black" panose="020B0A04020102020204" pitchFamily="34" charset="0"/>
              </a:rPr>
              <a:t>National Exploring Subject Matter Experts / Exploring Resource Associate Advisors</a:t>
            </a:r>
          </a:p>
        </p:txBody>
      </p:sp>
      <p:sp>
        <p:nvSpPr>
          <p:cNvPr id="2" name="TextBox 1"/>
          <p:cNvSpPr txBox="1"/>
          <p:nvPr/>
        </p:nvSpPr>
        <p:spPr>
          <a:xfrm>
            <a:off x="1774371" y="2960913"/>
            <a:ext cx="8556172" cy="7171194"/>
          </a:xfrm>
          <a:prstGeom prst="rect">
            <a:avLst/>
          </a:prstGeom>
          <a:noFill/>
        </p:spPr>
        <p:txBody>
          <a:bodyPr wrap="square" rtlCol="0">
            <a:spAutoFit/>
          </a:bodyPr>
          <a:lstStyle/>
          <a:p>
            <a:r>
              <a:rPr lang="en-US" sz="1600" b="1" dirty="0">
                <a:solidFill>
                  <a:srgbClr val="FFFF00"/>
                </a:solidFill>
                <a:latin typeface="Arial" panose="020B0604020202020204" pitchFamily="34" charset="0"/>
                <a:cs typeface="Arial" panose="020B0604020202020204" pitchFamily="34" charset="0"/>
              </a:rPr>
              <a:t>In support to our fourteen Council Service Territories</a:t>
            </a:r>
            <a:r>
              <a:rPr lang="en-US" sz="1600" b="1" dirty="0">
                <a:solidFill>
                  <a:schemeClr val="accent6">
                    <a:lumMod val="75000"/>
                  </a:schemeClr>
                </a:solidFill>
                <a:latin typeface="Arial" panose="020B0604020202020204" pitchFamily="34" charset="0"/>
                <a:cs typeface="Arial" panose="020B0604020202020204" pitchFamily="34" charset="0"/>
              </a:rPr>
              <a:t> </a:t>
            </a:r>
            <a:r>
              <a:rPr lang="en-US" sz="1600" b="1" dirty="0">
                <a:solidFill>
                  <a:srgbClr val="FFFF00"/>
                </a:solidFill>
                <a:latin typeface="Arial" panose="020B0604020202020204" pitchFamily="34" charset="0"/>
                <a:cs typeface="Arial" panose="020B0604020202020204" pitchFamily="34" charset="0"/>
              </a:rPr>
              <a:t> (CSTs), formerly National Service Territories (NSTs), our National Exploring Program is currently supporting each CST, along with their territory’s councils, with a National Exploring Subject Matter Expert (SME), who serves as that territory’s National Exploring Resource Associate Advisor (RAA). As a caveat, we do not presume this role is either formally or informally part of the CST organizational structure but rather a service being made available by the National Exploring Program to each CST and their councils. Additionally, we have an National Exploring RAA dedicated to supporting the California Highway Patrol (CHP) and the councils with CHP Law Enforcement Posts as well as the posts themselves</a:t>
            </a:r>
          </a:p>
          <a:p>
            <a:endParaRPr lang="en-US" sz="1600" b="1" dirty="0">
              <a:solidFill>
                <a:srgbClr val="FFFF00"/>
              </a:solidFill>
              <a:latin typeface="Arial" panose="020B0604020202020204" pitchFamily="34" charset="0"/>
              <a:cs typeface="Arial" panose="020B0604020202020204" pitchFamily="34" charset="0"/>
            </a:endParaRPr>
          </a:p>
          <a:p>
            <a:endParaRPr lang="en-US" sz="1400" b="1" dirty="0">
              <a:solidFill>
                <a:srgbClr val="FFFF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b="1" dirty="0">
              <a:solidFill>
                <a:srgbClr val="FFFF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b="1" dirty="0">
              <a:solidFill>
                <a:srgbClr val="FFFF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b="1" dirty="0">
              <a:solidFill>
                <a:srgbClr val="FFFF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b="1" dirty="0">
              <a:solidFill>
                <a:srgbClr val="FFFF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b="1" dirty="0">
              <a:solidFill>
                <a:srgbClr val="FFFF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b="1" dirty="0">
              <a:solidFill>
                <a:srgbClr val="FFFF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b="1" dirty="0">
              <a:solidFill>
                <a:srgbClr val="FFFF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b="1" dirty="0">
              <a:solidFill>
                <a:srgbClr val="FFFF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b="1" dirty="0">
              <a:solidFill>
                <a:srgbClr val="FFFF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b="1" dirty="0">
              <a:solidFill>
                <a:srgbClr val="FFFF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b="1" dirty="0">
              <a:solidFill>
                <a:srgbClr val="FFFF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b="1" dirty="0">
              <a:solidFill>
                <a:srgbClr val="FFFF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b="1" dirty="0">
              <a:solidFill>
                <a:srgbClr val="FFFF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b="1" dirty="0">
              <a:solidFill>
                <a:srgbClr val="FFFF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b="1" dirty="0">
              <a:solidFill>
                <a:srgbClr val="FFFF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b="1" dirty="0">
              <a:solidFill>
                <a:srgbClr val="FFFF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b="1" dirty="0">
              <a:solidFill>
                <a:srgbClr val="FFFF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b="1" dirty="0">
              <a:solidFill>
                <a:srgbClr val="FFFF0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910141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628"/>
            <a:ext cx="9144000" cy="6883121"/>
          </a:xfrm>
          <a:prstGeom prst="rect">
            <a:avLst/>
          </a:prstGeom>
        </p:spPr>
      </p:pic>
      <p:pic>
        <p:nvPicPr>
          <p:cNvPr id="23" name="Picture 22" descr="exploring_wht_transparent-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7556" y="6290694"/>
            <a:ext cx="1560093" cy="567306"/>
          </a:xfrm>
          <a:prstGeom prst="rect">
            <a:avLst/>
          </a:prstGeom>
        </p:spPr>
      </p:pic>
      <p:sp>
        <p:nvSpPr>
          <p:cNvPr id="25" name="Rectangle 24"/>
          <p:cNvSpPr/>
          <p:nvPr/>
        </p:nvSpPr>
        <p:spPr>
          <a:xfrm>
            <a:off x="1672210" y="137047"/>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1672210" y="116562"/>
            <a:ext cx="8833606" cy="961124"/>
          </a:xfrm>
        </p:spPr>
        <p:txBody>
          <a:bodyPr>
            <a:normAutofit/>
          </a:bodyPr>
          <a:lstStyle/>
          <a:p>
            <a:r>
              <a:rPr lang="en-US" sz="2400" b="1" dirty="0">
                <a:solidFill>
                  <a:srgbClr val="1FC77F"/>
                </a:solidFill>
                <a:latin typeface="Arial Black" panose="020B0A04020102020204" pitchFamily="34" charset="0"/>
              </a:rPr>
              <a:t>Current National Exploring SMEs / RAAs Team...</a:t>
            </a:r>
            <a:endParaRPr lang="en-US" sz="2400" b="1" dirty="0">
              <a:solidFill>
                <a:srgbClr val="1FC77F"/>
              </a:solidFill>
              <a:latin typeface="Arial Black" panose="020B0A04020102020204" pitchFamily="34" charset="0"/>
              <a:cs typeface="Arial" panose="020B0604020202020204" pitchFamily="34" charset="0"/>
            </a:endParaRPr>
          </a:p>
        </p:txBody>
      </p:sp>
      <p:sp>
        <p:nvSpPr>
          <p:cNvPr id="2" name="TextBox 1"/>
          <p:cNvSpPr txBox="1"/>
          <p:nvPr/>
        </p:nvSpPr>
        <p:spPr>
          <a:xfrm>
            <a:off x="1774371" y="981979"/>
            <a:ext cx="8556172" cy="5355312"/>
          </a:xfrm>
          <a:prstGeom prst="rect">
            <a:avLst/>
          </a:prstGeom>
          <a:noFill/>
        </p:spPr>
        <p:txBody>
          <a:bodyPr wrap="square" rtlCol="0">
            <a:spAutoFit/>
          </a:bodyPr>
          <a:lstStyle/>
          <a:p>
            <a:pPr marL="285750" indent="-285750" eaLnBrk="0" fontAlgn="base" hangingPunct="0">
              <a:spcBef>
                <a:spcPct val="0"/>
              </a:spcBef>
              <a:spcAft>
                <a:spcPct val="0"/>
              </a:spcAft>
              <a:buFont typeface="Arial" panose="020B0604020202020204" pitchFamily="34" charset="0"/>
              <a:buChar char="•"/>
            </a:pPr>
            <a:r>
              <a:rPr lang="en-US" altLang="en-US" sz="1400" b="1" dirty="0">
                <a:solidFill>
                  <a:srgbClr val="FFFF00"/>
                </a:solidFill>
                <a:latin typeface="Arial" panose="020B0604020202020204" pitchFamily="34" charset="0"/>
                <a:cs typeface="Arial" panose="020B0604020202020204" pitchFamily="34" charset="0"/>
              </a:rPr>
              <a:t>CST 1 ~ Suzie Steiner (Mountain West Council), who is currently an Advisor for an Exploring STEM / Robotics Post, which also encompasses trades such as  machining &amp; welding and business careers, and has previously been an assistant district commissioner, assistant &amp; roundtable commissioner and Cub Scout den leader. </a:t>
            </a:r>
            <a:r>
              <a:rPr lang="en-US" altLang="en-US" sz="1400" b="1" dirty="0">
                <a:solidFill>
                  <a:schemeClr val="accent6">
                    <a:lumMod val="75000"/>
                  </a:schemeClr>
                </a:solidFill>
                <a:latin typeface="Arial" panose="020B0604020202020204" pitchFamily="34" charset="0"/>
                <a:cs typeface="Arial" panose="020B0604020202020204" pitchFamily="34" charset="0"/>
              </a:rPr>
              <a:t>National</a:t>
            </a:r>
            <a:r>
              <a:rPr lang="en-US" altLang="en-US" sz="1400" b="1" dirty="0">
                <a:solidFill>
                  <a:srgbClr val="FFFF00"/>
                </a:solidFill>
                <a:latin typeface="Arial" panose="020B0604020202020204" pitchFamily="34" charset="0"/>
                <a:cs typeface="Arial" panose="020B0604020202020204" pitchFamily="34" charset="0"/>
              </a:rPr>
              <a:t> </a:t>
            </a:r>
            <a:r>
              <a:rPr lang="en-US" altLang="en-US" sz="1400" b="1" dirty="0">
                <a:solidFill>
                  <a:schemeClr val="accent6">
                    <a:lumMod val="75000"/>
                  </a:schemeClr>
                </a:solidFill>
                <a:latin typeface="Arial" panose="020B0604020202020204" pitchFamily="34" charset="0"/>
                <a:cs typeface="Arial" panose="020B0604020202020204" pitchFamily="34" charset="0"/>
              </a:rPr>
              <a:t>Exploring Resource Associate Advisor (RAA) supporting the CST 1 and councils within the territory</a:t>
            </a:r>
          </a:p>
          <a:p>
            <a:pPr marL="576263" indent="-285750" fontAlgn="base">
              <a:spcBef>
                <a:spcPct val="0"/>
              </a:spcBef>
              <a:spcAft>
                <a:spcPct val="0"/>
              </a:spcAft>
              <a:buFont typeface="Courier New" panose="02070309020205020404" pitchFamily="49" charset="0"/>
              <a:buChar char="o"/>
            </a:pPr>
            <a:r>
              <a:rPr lang="en-US" altLang="en-US" sz="1400" b="1" u="sng" dirty="0">
                <a:solidFill>
                  <a:srgbClr val="FFFF00"/>
                </a:solidFill>
                <a:latin typeface="Arial" panose="020B0604020202020204" pitchFamily="34" charset="0"/>
                <a:cs typeface="Arial" panose="020B0604020202020204" pitchFamily="34" charset="0"/>
              </a:rPr>
              <a:t>suzie@openlabidaho.org</a:t>
            </a:r>
          </a:p>
          <a:p>
            <a:pPr marL="576263" indent="-285750" fontAlgn="base">
              <a:spcBef>
                <a:spcPct val="0"/>
              </a:spcBef>
              <a:spcAft>
                <a:spcPct val="0"/>
              </a:spcAft>
              <a:buFont typeface="Courier New" panose="02070309020205020404" pitchFamily="49" charset="0"/>
              <a:buChar char="o"/>
            </a:pPr>
            <a:r>
              <a:rPr lang="en-US" altLang="en-US" sz="1400" b="1" u="sng" dirty="0">
                <a:solidFill>
                  <a:srgbClr val="FFFF00"/>
                </a:solidFill>
                <a:latin typeface="Arial" panose="020B0604020202020204" pitchFamily="34" charset="0"/>
                <a:cs typeface="Arial" panose="020B0604020202020204" pitchFamily="34" charset="0"/>
              </a:rPr>
              <a:t>((208) 869-2403</a:t>
            </a:r>
          </a:p>
          <a:p>
            <a:pPr lvl="0"/>
            <a:endParaRPr lang="en-US" sz="800" b="1" dirty="0">
              <a:solidFill>
                <a:srgbClr val="FFFF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solidFill>
                  <a:srgbClr val="FFFF00"/>
                </a:solidFill>
                <a:latin typeface="Arial" panose="020B0604020202020204" pitchFamily="34" charset="0"/>
                <a:cs typeface="Arial" panose="020B0604020202020204" pitchFamily="34" charset="0"/>
              </a:rPr>
              <a:t>CST 3~ Stuart Mahler (Golden Gate Area Council), who is currently an Assistant Council Commissioner and LFL Council Exploring Chair and Executive Board Member as well as a retired police officer, an advisor in the 1987 Law Enforcement  Exploring National Academy, staff member on three National Exploring Law Enforcement Exploring Conferences and Law Enforcement Explorer in his youth. </a:t>
            </a:r>
            <a:r>
              <a:rPr lang="en-US" sz="1400" b="1" dirty="0">
                <a:solidFill>
                  <a:schemeClr val="accent6">
                    <a:lumMod val="75000"/>
                  </a:schemeClr>
                </a:solidFill>
                <a:latin typeface="Arial" panose="020B0604020202020204" pitchFamily="34" charset="0"/>
                <a:cs typeface="Arial" panose="020B0604020202020204" pitchFamily="34" charset="0"/>
              </a:rPr>
              <a:t>National Exploring Resource Advisor (RAA) supporting the CST 3 and councils within those two territories </a:t>
            </a:r>
          </a:p>
          <a:p>
            <a:pPr marL="576263" indent="-285750" fontAlgn="base">
              <a:spcBef>
                <a:spcPct val="0"/>
              </a:spcBef>
              <a:spcAft>
                <a:spcPct val="0"/>
              </a:spcAft>
              <a:buFont typeface="Courier New" panose="02070309020205020404" pitchFamily="49" charset="0"/>
              <a:buChar char="o"/>
            </a:pPr>
            <a:r>
              <a:rPr lang="en-US" sz="1400" b="1" u="sng" dirty="0">
                <a:solidFill>
                  <a:srgbClr val="FFFF00"/>
                </a:solidFill>
                <a:latin typeface="Arial" panose="020B0604020202020204" pitchFamily="34" charset="0"/>
                <a:cs typeface="Arial" panose="020B0604020202020204" pitchFamily="34" charset="0"/>
              </a:rPr>
              <a:t>mdc.stuart@gmail.com  </a:t>
            </a:r>
          </a:p>
          <a:p>
            <a:pPr marL="576263" indent="-285750" fontAlgn="base">
              <a:spcBef>
                <a:spcPct val="0"/>
              </a:spcBef>
              <a:spcAft>
                <a:spcPct val="0"/>
              </a:spcAft>
              <a:buFont typeface="Courier New" panose="02070309020205020404" pitchFamily="49" charset="0"/>
              <a:buChar char="o"/>
            </a:pPr>
            <a:r>
              <a:rPr lang="en-US" sz="1400" b="1" u="sng" dirty="0">
                <a:solidFill>
                  <a:srgbClr val="FFFF00"/>
                </a:solidFill>
                <a:latin typeface="Arial" panose="020B0604020202020204" pitchFamily="34" charset="0"/>
                <a:cs typeface="Arial" panose="020B0604020202020204" pitchFamily="34" charset="0"/>
              </a:rPr>
              <a:t>(925) 519-6957</a:t>
            </a:r>
          </a:p>
          <a:p>
            <a:endParaRPr lang="en-US" sz="800" dirty="0"/>
          </a:p>
          <a:p>
            <a:pPr marL="285750" indent="-285750">
              <a:buFont typeface="Arial" panose="020B0604020202020204" pitchFamily="34" charset="0"/>
              <a:buChar char="•"/>
            </a:pPr>
            <a:r>
              <a:rPr lang="en-US" sz="1400" b="1" dirty="0">
                <a:solidFill>
                  <a:srgbClr val="FFFF00"/>
                </a:solidFill>
                <a:latin typeface="Arial" panose="020B0604020202020204" pitchFamily="34" charset="0"/>
                <a:cs typeface="Arial" panose="020B0604020202020204" pitchFamily="34" charset="0"/>
              </a:rPr>
              <a:t>CST 4 &amp; 5 ~ Roger </a:t>
            </a:r>
            <a:r>
              <a:rPr lang="en-US" sz="1400" b="1" dirty="0" err="1">
                <a:solidFill>
                  <a:srgbClr val="FFFF00"/>
                </a:solidFill>
                <a:latin typeface="Arial" panose="020B0604020202020204" pitchFamily="34" charset="0"/>
                <a:cs typeface="Arial" panose="020B0604020202020204" pitchFamily="34" charset="0"/>
              </a:rPr>
              <a:t>Engelbart</a:t>
            </a:r>
            <a:r>
              <a:rPr lang="en-US" sz="1400" b="1" dirty="0">
                <a:solidFill>
                  <a:srgbClr val="FFFF00"/>
                </a:solidFill>
                <a:latin typeface="Arial" panose="020B0604020202020204" pitchFamily="34" charset="0"/>
                <a:cs typeface="Arial" panose="020B0604020202020204" pitchFamily="34" charset="0"/>
              </a:rPr>
              <a:t> (Greater St Louis Area Council), who is currently the Assistant Council Commissioner for Training and the Engineering Chair for the Council Exploring Committee, as well as a retired Boeing Engineer involved in Nondestructive Evaluation. </a:t>
            </a:r>
            <a:r>
              <a:rPr lang="en-US" sz="1400" b="1" dirty="0">
                <a:solidFill>
                  <a:schemeClr val="accent6">
                    <a:lumMod val="75000"/>
                  </a:schemeClr>
                </a:solidFill>
                <a:latin typeface="Arial" panose="020B0604020202020204" pitchFamily="34" charset="0"/>
                <a:cs typeface="Arial" panose="020B0604020202020204" pitchFamily="34" charset="0"/>
              </a:rPr>
              <a:t>National </a:t>
            </a:r>
            <a:r>
              <a:rPr lang="en-US" altLang="en-US" sz="1400" b="1" dirty="0">
                <a:solidFill>
                  <a:schemeClr val="accent6">
                    <a:lumMod val="75000"/>
                  </a:schemeClr>
                </a:solidFill>
                <a:latin typeface="Arial" panose="020B0604020202020204" pitchFamily="34" charset="0"/>
                <a:cs typeface="Arial" panose="020B0604020202020204" pitchFamily="34" charset="0"/>
              </a:rPr>
              <a:t>Exploring Resource Associate Advisor (RAA) </a:t>
            </a:r>
            <a:r>
              <a:rPr lang="en-US" sz="1400" b="1" dirty="0">
                <a:solidFill>
                  <a:schemeClr val="accent6">
                    <a:lumMod val="75000"/>
                  </a:schemeClr>
                </a:solidFill>
                <a:latin typeface="Arial" panose="020B0604020202020204" pitchFamily="34" charset="0"/>
                <a:cs typeface="Arial" panose="020B0604020202020204" pitchFamily="34" charset="0"/>
              </a:rPr>
              <a:t>supporting the CST 4 &amp; 5  and councils within those two territories </a:t>
            </a:r>
          </a:p>
          <a:p>
            <a:pPr marL="576263" indent="-285750" fontAlgn="base">
              <a:spcBef>
                <a:spcPct val="0"/>
              </a:spcBef>
              <a:spcAft>
                <a:spcPct val="0"/>
              </a:spcAft>
              <a:buFont typeface="Courier New" panose="02070309020205020404" pitchFamily="49" charset="0"/>
              <a:buChar char="o"/>
            </a:pPr>
            <a:r>
              <a:rPr lang="en-US" sz="1400" b="1" u="sng" dirty="0">
                <a:solidFill>
                  <a:srgbClr val="FFFF00"/>
                </a:solidFill>
                <a:latin typeface="Arial" panose="020B0604020202020204" pitchFamily="34" charset="0"/>
                <a:cs typeface="Arial" panose="020B0604020202020204" pitchFamily="34" charset="0"/>
              </a:rPr>
              <a:t>engelbart301@sbcglobal.net</a:t>
            </a:r>
          </a:p>
          <a:p>
            <a:pPr marL="576263" indent="-285750" fontAlgn="base">
              <a:spcBef>
                <a:spcPct val="0"/>
              </a:spcBef>
              <a:spcAft>
                <a:spcPct val="0"/>
              </a:spcAft>
              <a:buFont typeface="Courier New" panose="02070309020205020404" pitchFamily="49" charset="0"/>
              <a:buChar char="o"/>
            </a:pPr>
            <a:r>
              <a:rPr lang="en-US" sz="1400" b="1" u="sng" dirty="0">
                <a:solidFill>
                  <a:srgbClr val="FFFF00"/>
                </a:solidFill>
                <a:latin typeface="Arial" panose="020B0604020202020204" pitchFamily="34" charset="0"/>
                <a:cs typeface="Arial" panose="020B0604020202020204" pitchFamily="34" charset="0"/>
              </a:rPr>
              <a:t>(314) 920-8968</a:t>
            </a:r>
          </a:p>
          <a:p>
            <a:endParaRPr lang="en-US" dirty="0"/>
          </a:p>
        </p:txBody>
      </p:sp>
    </p:spTree>
    <p:extLst>
      <p:ext uri="{BB962C8B-B14F-4D97-AF65-F5344CB8AC3E}">
        <p14:creationId xmlns:p14="http://schemas.microsoft.com/office/powerpoint/2010/main" val="3360260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628"/>
            <a:ext cx="9144000" cy="6883121"/>
          </a:xfrm>
          <a:prstGeom prst="rect">
            <a:avLst/>
          </a:prstGeom>
        </p:spPr>
      </p:pic>
      <p:pic>
        <p:nvPicPr>
          <p:cNvPr id="23" name="Picture 22" descr="exploring_wht_transparent-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7556" y="6290694"/>
            <a:ext cx="1560093" cy="567306"/>
          </a:xfrm>
          <a:prstGeom prst="rect">
            <a:avLst/>
          </a:prstGeom>
        </p:spPr>
      </p:pic>
      <p:sp>
        <p:nvSpPr>
          <p:cNvPr id="25" name="Rectangle 24"/>
          <p:cNvSpPr/>
          <p:nvPr/>
        </p:nvSpPr>
        <p:spPr>
          <a:xfrm>
            <a:off x="1672210" y="137047"/>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1672210" y="192762"/>
            <a:ext cx="8833606" cy="625541"/>
          </a:xfrm>
        </p:spPr>
        <p:txBody>
          <a:bodyPr>
            <a:normAutofit/>
          </a:bodyPr>
          <a:lstStyle/>
          <a:p>
            <a:r>
              <a:rPr lang="en-US" sz="2400" b="1" dirty="0">
                <a:solidFill>
                  <a:srgbClr val="1FC77F"/>
                </a:solidFill>
                <a:latin typeface="Arial Black" panose="020B0A04020102020204" pitchFamily="34" charset="0"/>
              </a:rPr>
              <a:t>Current National Exploring SMEs / ERAs Team...</a:t>
            </a:r>
            <a:endParaRPr lang="en-US" sz="2400" b="1" dirty="0">
              <a:solidFill>
                <a:srgbClr val="1FC77F"/>
              </a:solidFill>
              <a:latin typeface="Arial Black" panose="020B0A04020102020204" pitchFamily="34" charset="0"/>
              <a:cs typeface="Arial" panose="020B0604020202020204" pitchFamily="34" charset="0"/>
            </a:endParaRPr>
          </a:p>
        </p:txBody>
      </p:sp>
      <p:sp>
        <p:nvSpPr>
          <p:cNvPr id="2" name="TextBox 1"/>
          <p:cNvSpPr txBox="1"/>
          <p:nvPr/>
        </p:nvSpPr>
        <p:spPr>
          <a:xfrm>
            <a:off x="1774371" y="841821"/>
            <a:ext cx="8556172" cy="5809283"/>
          </a:xfrm>
          <a:prstGeom prst="rect">
            <a:avLst/>
          </a:prstGeom>
          <a:noFill/>
        </p:spPr>
        <p:txBody>
          <a:bodyPr wrap="square" rtlCol="0">
            <a:spAutoFit/>
          </a:bodyPr>
          <a:lstStyle/>
          <a:p>
            <a:pPr marL="285750" indent="-285750" eaLnBrk="0" fontAlgn="base" hangingPunct="0">
              <a:spcBef>
                <a:spcPct val="0"/>
              </a:spcBef>
              <a:spcAft>
                <a:spcPct val="0"/>
              </a:spcAft>
              <a:buFont typeface="Arial" panose="020B0604020202020204" pitchFamily="34" charset="0"/>
              <a:buChar char="•"/>
            </a:pPr>
            <a:r>
              <a:rPr lang="en-US" sz="1350" b="1" dirty="0">
                <a:solidFill>
                  <a:srgbClr val="FFFF00"/>
                </a:solidFill>
                <a:latin typeface="Arial" panose="020B0604020202020204" pitchFamily="34" charset="0"/>
                <a:cs typeface="Arial" panose="020B0604020202020204" pitchFamily="34" charset="0"/>
              </a:rPr>
              <a:t>CST 6 ~ Richard (Dick) Davies (Glacier's Edge Council) who is the National Exploring Commissioner, Exploring Chair for the National Commissioner Service Team &amp; National Exploring Program Committee Vice-Chair, as well as VP - Development in Glacier's Edge Council (Madison, WI), Greater New York Councils Executive Board Member,  former Interim Scout Executive for the Greater New York Councils (2021 &amp; 2022), past Northeast Region Exploring Chair and Board Member, and, in his youth, National Explorer President (1976-77) &amp; Youth Member of National Executive Board. </a:t>
            </a:r>
            <a:r>
              <a:rPr lang="en-US" sz="1350" b="1" dirty="0">
                <a:solidFill>
                  <a:schemeClr val="accent6">
                    <a:lumMod val="75000"/>
                  </a:schemeClr>
                </a:solidFill>
                <a:latin typeface="Arial" panose="020B0604020202020204" pitchFamily="34" charset="0"/>
                <a:cs typeface="Arial" panose="020B0604020202020204" pitchFamily="34" charset="0"/>
              </a:rPr>
              <a:t>National</a:t>
            </a:r>
            <a:r>
              <a:rPr lang="en-US" sz="1350" b="1" dirty="0">
                <a:solidFill>
                  <a:srgbClr val="FFFF00"/>
                </a:solidFill>
                <a:latin typeface="Arial" panose="020B0604020202020204" pitchFamily="34" charset="0"/>
                <a:cs typeface="Arial" panose="020B0604020202020204" pitchFamily="34" charset="0"/>
              </a:rPr>
              <a:t> </a:t>
            </a:r>
            <a:r>
              <a:rPr lang="en-US" altLang="en-US" sz="1350" b="1" dirty="0">
                <a:solidFill>
                  <a:schemeClr val="accent6">
                    <a:lumMod val="75000"/>
                  </a:schemeClr>
                </a:solidFill>
                <a:latin typeface="Arial" panose="020B0604020202020204" pitchFamily="34" charset="0"/>
                <a:cs typeface="Arial" panose="020B0604020202020204" pitchFamily="34" charset="0"/>
              </a:rPr>
              <a:t>Exploring Resource Associate Advisor (RAA) </a:t>
            </a:r>
            <a:r>
              <a:rPr lang="en-US" sz="1350" b="1" dirty="0">
                <a:solidFill>
                  <a:schemeClr val="accent6">
                    <a:lumMod val="75000"/>
                  </a:schemeClr>
                </a:solidFill>
                <a:latin typeface="Arial" panose="020B0604020202020204" pitchFamily="34" charset="0"/>
                <a:cs typeface="Arial" panose="020B0604020202020204" pitchFamily="34" charset="0"/>
              </a:rPr>
              <a:t>supporting the CST 6  and councils within the territory</a:t>
            </a:r>
          </a:p>
          <a:p>
            <a:pPr marL="576263" indent="-285750" fontAlgn="base">
              <a:spcBef>
                <a:spcPct val="0"/>
              </a:spcBef>
              <a:spcAft>
                <a:spcPct val="0"/>
              </a:spcAft>
              <a:buFont typeface="Courier New" panose="02070309020205020404" pitchFamily="49" charset="0"/>
              <a:buChar char="o"/>
            </a:pPr>
            <a:r>
              <a:rPr lang="en-US" sz="1350" b="1" u="sng" dirty="0">
                <a:solidFill>
                  <a:srgbClr val="FFFF00"/>
                </a:solidFill>
                <a:latin typeface="Arial" panose="020B0604020202020204" pitchFamily="34" charset="0"/>
                <a:cs typeface="Arial" panose="020B0604020202020204" pitchFamily="34" charset="0"/>
              </a:rPr>
              <a:t>richard.davies.nyc@gmail.com</a:t>
            </a:r>
          </a:p>
          <a:p>
            <a:pPr marL="576263" indent="-285750" fontAlgn="base">
              <a:spcBef>
                <a:spcPct val="0"/>
              </a:spcBef>
              <a:spcAft>
                <a:spcPct val="0"/>
              </a:spcAft>
              <a:buFont typeface="Courier New" panose="02070309020205020404" pitchFamily="49" charset="0"/>
              <a:buChar char="o"/>
            </a:pPr>
            <a:r>
              <a:rPr lang="en-US" sz="1350" b="1" u="sng" dirty="0">
                <a:solidFill>
                  <a:srgbClr val="FFFF00"/>
                </a:solidFill>
                <a:latin typeface="Arial" panose="020B0604020202020204" pitchFamily="34" charset="0"/>
                <a:cs typeface="Arial" panose="020B0604020202020204" pitchFamily="34" charset="0"/>
              </a:rPr>
              <a:t>(914) 327-7430</a:t>
            </a:r>
          </a:p>
          <a:p>
            <a:pPr eaLnBrk="0" fontAlgn="base" hangingPunct="0">
              <a:spcBef>
                <a:spcPct val="0"/>
              </a:spcBef>
              <a:spcAft>
                <a:spcPct val="0"/>
              </a:spcAft>
            </a:pPr>
            <a:r>
              <a:rPr lang="en-US" sz="800" b="1" dirty="0">
                <a:solidFill>
                  <a:srgbClr val="FFFF0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350" b="1" dirty="0">
                <a:solidFill>
                  <a:srgbClr val="FFFF00"/>
                </a:solidFill>
                <a:latin typeface="Arial" panose="020B0604020202020204" pitchFamily="34" charset="0"/>
                <a:cs typeface="Arial" panose="020B0604020202020204" pitchFamily="34" charset="0"/>
              </a:rPr>
              <a:t>CST 7 ~ Don Decker (Bay Area Council) - Eagle Scout, </a:t>
            </a:r>
            <a:r>
              <a:rPr lang="en-US" sz="1350" b="1" dirty="0" err="1">
                <a:solidFill>
                  <a:srgbClr val="FFFF00"/>
                </a:solidFill>
                <a:latin typeface="Arial" panose="020B0604020202020204" pitchFamily="34" charset="0"/>
                <a:cs typeface="Arial" panose="020B0604020202020204" pitchFamily="34" charset="0"/>
              </a:rPr>
              <a:t>Woodbadge</a:t>
            </a:r>
            <a:r>
              <a:rPr lang="en-US" sz="1350" b="1" dirty="0">
                <a:solidFill>
                  <a:srgbClr val="FFFF00"/>
                </a:solidFill>
                <a:latin typeface="Arial" panose="020B0604020202020204" pitchFamily="34" charset="0"/>
                <a:cs typeface="Arial" panose="020B0604020202020204" pitchFamily="34" charset="0"/>
              </a:rPr>
              <a:t> staff member, retired BSA Professional Scouter, Business and Banking Explorer as a youth, and currently a full time Agriculture Specialist, US Customs and Border Protection Agency. </a:t>
            </a:r>
            <a:r>
              <a:rPr lang="en-US" sz="1350" b="1" dirty="0">
                <a:solidFill>
                  <a:schemeClr val="accent6">
                    <a:lumMod val="75000"/>
                  </a:schemeClr>
                </a:solidFill>
                <a:latin typeface="Arial" panose="020B0604020202020204" pitchFamily="34" charset="0"/>
                <a:cs typeface="Arial" panose="020B0604020202020204" pitchFamily="34" charset="0"/>
              </a:rPr>
              <a:t>National </a:t>
            </a:r>
            <a:r>
              <a:rPr lang="en-US" altLang="en-US" sz="1350" b="1" dirty="0">
                <a:solidFill>
                  <a:schemeClr val="accent6">
                    <a:lumMod val="75000"/>
                  </a:schemeClr>
                </a:solidFill>
                <a:latin typeface="Arial" panose="020B0604020202020204" pitchFamily="34" charset="0"/>
                <a:cs typeface="Arial" panose="020B0604020202020204" pitchFamily="34" charset="0"/>
              </a:rPr>
              <a:t>Exploring Resource Associate Advisor (RAA) </a:t>
            </a:r>
            <a:r>
              <a:rPr lang="en-US" sz="1350" b="1" dirty="0">
                <a:solidFill>
                  <a:schemeClr val="accent6">
                    <a:lumMod val="75000"/>
                  </a:schemeClr>
                </a:solidFill>
                <a:latin typeface="Arial" panose="020B0604020202020204" pitchFamily="34" charset="0"/>
                <a:cs typeface="Arial" panose="020B0604020202020204" pitchFamily="34" charset="0"/>
              </a:rPr>
              <a:t>supporting the CST  7 and councils within the territory </a:t>
            </a:r>
            <a:endParaRPr lang="en-US" sz="1350" b="1" dirty="0">
              <a:solidFill>
                <a:srgbClr val="FFFF00"/>
              </a:solidFill>
              <a:latin typeface="Arial" panose="020B0604020202020204" pitchFamily="34" charset="0"/>
              <a:cs typeface="Arial" panose="020B0604020202020204" pitchFamily="34" charset="0"/>
            </a:endParaRPr>
          </a:p>
          <a:p>
            <a:pPr marL="576263" indent="-285750" fontAlgn="base">
              <a:spcBef>
                <a:spcPct val="0"/>
              </a:spcBef>
              <a:spcAft>
                <a:spcPct val="0"/>
              </a:spcAft>
              <a:buFont typeface="Courier New" panose="02070309020205020404" pitchFamily="49" charset="0"/>
              <a:buChar char="o"/>
            </a:pPr>
            <a:r>
              <a:rPr lang="en-US" sz="1350" b="1" u="sng" dirty="0">
                <a:solidFill>
                  <a:srgbClr val="FFFF00"/>
                </a:solidFill>
                <a:latin typeface="Arial" panose="020B0604020202020204" pitchFamily="34" charset="0"/>
                <a:cs typeface="Arial" panose="020B0604020202020204" pitchFamily="34" charset="0"/>
              </a:rPr>
              <a:t>donedecker@gmail.com</a:t>
            </a:r>
          </a:p>
          <a:p>
            <a:pPr marL="576263" indent="-285750" fontAlgn="base">
              <a:spcBef>
                <a:spcPct val="0"/>
              </a:spcBef>
              <a:spcAft>
                <a:spcPct val="0"/>
              </a:spcAft>
              <a:buFont typeface="Courier New" panose="02070309020205020404" pitchFamily="49" charset="0"/>
              <a:buChar char="o"/>
            </a:pPr>
            <a:r>
              <a:rPr lang="en-US" sz="1350" b="1" u="sng" dirty="0">
                <a:solidFill>
                  <a:srgbClr val="FFFF00"/>
                </a:solidFill>
                <a:latin typeface="Arial" panose="020B0604020202020204" pitchFamily="34" charset="0"/>
                <a:cs typeface="Arial" panose="020B0604020202020204" pitchFamily="34" charset="0"/>
              </a:rPr>
              <a:t>( 832) 266-7145</a:t>
            </a:r>
          </a:p>
          <a:p>
            <a:pPr eaLnBrk="0" fontAlgn="base" hangingPunct="0">
              <a:spcBef>
                <a:spcPct val="0"/>
              </a:spcBef>
              <a:spcAft>
                <a:spcPct val="0"/>
              </a:spcAft>
            </a:pPr>
            <a:endParaRPr lang="en-US" sz="800" b="1" dirty="0">
              <a:solidFill>
                <a:srgbClr val="FFFF00"/>
              </a:solidFill>
              <a:latin typeface="Arial" panose="020B0604020202020204" pitchFamily="34" charset="0"/>
              <a:cs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pPr>
            <a:r>
              <a:rPr lang="en-US" sz="1350" b="1" dirty="0">
                <a:solidFill>
                  <a:srgbClr val="FFFF00"/>
                </a:solidFill>
                <a:latin typeface="Arial" panose="020B0604020202020204" pitchFamily="34" charset="0"/>
                <a:cs typeface="Arial" panose="020B0604020202020204" pitchFamily="34" charset="0"/>
              </a:rPr>
              <a:t>CST  8 ~ Craig Martin (Pathway to the Rockies Council), who is the National Exploring Program Committee Chair as well as a retired Senior Systems Engineer supporting Department of Defense satellite programs and a retired USAF Colonel with extensive experience building, testing, launching &amp; operating US Air Force satellites and testing air-to-air &amp; air-to-ground missile systems. </a:t>
            </a:r>
            <a:r>
              <a:rPr lang="en-US" sz="1350" b="1" dirty="0">
                <a:solidFill>
                  <a:schemeClr val="accent6">
                    <a:lumMod val="75000"/>
                  </a:schemeClr>
                </a:solidFill>
                <a:latin typeface="Arial" panose="020B0604020202020204" pitchFamily="34" charset="0"/>
                <a:cs typeface="Arial" panose="020B0604020202020204" pitchFamily="34" charset="0"/>
              </a:rPr>
              <a:t>National </a:t>
            </a:r>
            <a:r>
              <a:rPr lang="en-US" altLang="en-US" sz="1350" b="1" dirty="0">
                <a:solidFill>
                  <a:schemeClr val="accent6">
                    <a:lumMod val="75000"/>
                  </a:schemeClr>
                </a:solidFill>
                <a:latin typeface="Arial" panose="020B0604020202020204" pitchFamily="34" charset="0"/>
                <a:cs typeface="Arial" panose="020B0604020202020204" pitchFamily="34" charset="0"/>
              </a:rPr>
              <a:t>Exploring Resource Associate Advisor (RAA)</a:t>
            </a:r>
            <a:r>
              <a:rPr lang="en-US" sz="1350" b="1" dirty="0">
                <a:solidFill>
                  <a:schemeClr val="accent6">
                    <a:lumMod val="75000"/>
                  </a:schemeClr>
                </a:solidFill>
                <a:latin typeface="Arial" panose="020B0604020202020204" pitchFamily="34" charset="0"/>
                <a:cs typeface="Arial" panose="020B0604020202020204" pitchFamily="34" charset="0"/>
              </a:rPr>
              <a:t> supporting the CST  8 and councils within the territory </a:t>
            </a:r>
          </a:p>
          <a:p>
            <a:pPr marL="576263" indent="-285750" fontAlgn="base">
              <a:spcBef>
                <a:spcPct val="0"/>
              </a:spcBef>
              <a:spcAft>
                <a:spcPct val="0"/>
              </a:spcAft>
              <a:buFont typeface="Courier New" panose="02070309020205020404" pitchFamily="49" charset="0"/>
              <a:buChar char="o"/>
            </a:pPr>
            <a:r>
              <a:rPr lang="en-US" sz="1350" b="1" u="sng" dirty="0">
                <a:solidFill>
                  <a:srgbClr val="FFFF00"/>
                </a:solidFill>
                <a:latin typeface="Arial" panose="020B0604020202020204" pitchFamily="34" charset="0"/>
                <a:cs typeface="Arial" panose="020B0604020202020204" pitchFamily="34" charset="0"/>
              </a:rPr>
              <a:t>bruin1967@aol.com</a:t>
            </a:r>
          </a:p>
          <a:p>
            <a:pPr marL="576263" indent="-285750" fontAlgn="base">
              <a:spcBef>
                <a:spcPct val="0"/>
              </a:spcBef>
              <a:spcAft>
                <a:spcPct val="0"/>
              </a:spcAft>
              <a:buFont typeface="Courier New" panose="02070309020205020404" pitchFamily="49" charset="0"/>
              <a:buChar char="o"/>
            </a:pPr>
            <a:r>
              <a:rPr lang="en-US" sz="1350" b="1" u="sng" dirty="0">
                <a:solidFill>
                  <a:srgbClr val="FFFF00"/>
                </a:solidFill>
                <a:latin typeface="Arial" panose="020B0604020202020204" pitchFamily="34" charset="0"/>
                <a:cs typeface="Arial" panose="020B0604020202020204" pitchFamily="34" charset="0"/>
              </a:rPr>
              <a:t>(719) 331-6406</a:t>
            </a:r>
          </a:p>
          <a:p>
            <a:pPr marL="290513" fontAlgn="base">
              <a:spcBef>
                <a:spcPct val="0"/>
              </a:spcBef>
              <a:spcAft>
                <a:spcPct val="0"/>
              </a:spcAft>
            </a:pPr>
            <a:endParaRPr lang="en-US" sz="800" b="1" u="sng" dirty="0">
              <a:solidFill>
                <a:srgbClr val="FFFF0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7920241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628"/>
            <a:ext cx="9144000" cy="6883121"/>
          </a:xfrm>
          <a:prstGeom prst="rect">
            <a:avLst/>
          </a:prstGeom>
        </p:spPr>
      </p:pic>
      <p:pic>
        <p:nvPicPr>
          <p:cNvPr id="23" name="Picture 22" descr="exploring_wht_transparent-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7556" y="6290694"/>
            <a:ext cx="1560093" cy="567306"/>
          </a:xfrm>
          <a:prstGeom prst="rect">
            <a:avLst/>
          </a:prstGeom>
        </p:spPr>
      </p:pic>
      <p:sp>
        <p:nvSpPr>
          <p:cNvPr id="25" name="Rectangle 24"/>
          <p:cNvSpPr/>
          <p:nvPr/>
        </p:nvSpPr>
        <p:spPr>
          <a:xfrm>
            <a:off x="1672210" y="137047"/>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1672210" y="168269"/>
            <a:ext cx="8833606" cy="625541"/>
          </a:xfrm>
        </p:spPr>
        <p:txBody>
          <a:bodyPr>
            <a:normAutofit/>
          </a:bodyPr>
          <a:lstStyle/>
          <a:p>
            <a:r>
              <a:rPr lang="en-US" sz="2400" b="1" dirty="0">
                <a:solidFill>
                  <a:srgbClr val="1FC77F"/>
                </a:solidFill>
                <a:latin typeface="Arial Black" panose="020B0A04020102020204" pitchFamily="34" charset="0"/>
              </a:rPr>
              <a:t>Current National Exploring SMEs / ERAs Team...</a:t>
            </a:r>
            <a:endParaRPr lang="en-US" sz="2400" b="1" dirty="0">
              <a:solidFill>
                <a:srgbClr val="1FC77F"/>
              </a:solidFill>
              <a:latin typeface="Arial Black" panose="020B0A04020102020204" pitchFamily="34" charset="0"/>
              <a:cs typeface="Arial" panose="020B0604020202020204" pitchFamily="34" charset="0"/>
            </a:endParaRPr>
          </a:p>
        </p:txBody>
      </p:sp>
      <p:sp>
        <p:nvSpPr>
          <p:cNvPr id="2" name="TextBox 1"/>
          <p:cNvSpPr txBox="1"/>
          <p:nvPr/>
        </p:nvSpPr>
        <p:spPr>
          <a:xfrm>
            <a:off x="1774371" y="641791"/>
            <a:ext cx="8556172" cy="5601533"/>
          </a:xfrm>
          <a:prstGeom prst="rect">
            <a:avLst/>
          </a:prstGeom>
          <a:noFill/>
        </p:spPr>
        <p:txBody>
          <a:bodyPr wrap="square" rtlCol="0">
            <a:spAutoFit/>
          </a:bodyPr>
          <a:lstStyle/>
          <a:p>
            <a:pPr lvl="0"/>
            <a:endParaRPr lang="en-US" sz="1350" b="1" dirty="0">
              <a:solidFill>
                <a:srgbClr val="FFFF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350" b="1" dirty="0">
                <a:solidFill>
                  <a:srgbClr val="FFFF00"/>
                </a:solidFill>
                <a:latin typeface="Arial" panose="020B0604020202020204" pitchFamily="34" charset="0"/>
                <a:cs typeface="Arial" panose="020B0604020202020204" pitchFamily="34" charset="0"/>
              </a:rPr>
              <a:t>CST 9 ~ Richard (Rick) Belford, Jr. (Western Massachusetts Council), who is currently the Vice President of Membership, Executive Board member, and Exploring Service Team member. Also a former Associate Advisor and Committee Member for two Posts and a former Scouting Professional/District Executive. Retired DOD/Federal employee and retired USAF Chief Master Sergeant. </a:t>
            </a:r>
            <a:r>
              <a:rPr lang="en-US" sz="1350" b="1" dirty="0">
                <a:solidFill>
                  <a:schemeClr val="accent6">
                    <a:lumMod val="75000"/>
                  </a:schemeClr>
                </a:solidFill>
                <a:latin typeface="Arial" panose="020B0604020202020204" pitchFamily="34" charset="0"/>
                <a:cs typeface="Arial" panose="020B0604020202020204" pitchFamily="34" charset="0"/>
              </a:rPr>
              <a:t>National Exploring Resource Associate Advisor (RAA) supporting the CST 9 &amp; 11 and councils within those two territories </a:t>
            </a:r>
          </a:p>
          <a:p>
            <a:pPr marL="576263" indent="-285750" fontAlgn="base">
              <a:spcBef>
                <a:spcPct val="0"/>
              </a:spcBef>
              <a:spcAft>
                <a:spcPct val="0"/>
              </a:spcAft>
              <a:buFont typeface="Courier New" panose="02070309020205020404" pitchFamily="49" charset="0"/>
              <a:buChar char="o"/>
            </a:pPr>
            <a:r>
              <a:rPr lang="en-US" sz="1350" b="1" u="sng" dirty="0">
                <a:solidFill>
                  <a:srgbClr val="FFFF00"/>
                </a:solidFill>
                <a:latin typeface="Arial" panose="020B0604020202020204" pitchFamily="34" charset="0"/>
                <a:cs typeface="Arial" panose="020B0604020202020204" pitchFamily="34" charset="0"/>
              </a:rPr>
              <a:t>rebwme234@gmail.com</a:t>
            </a:r>
          </a:p>
          <a:p>
            <a:pPr marL="576263" indent="-285750" fontAlgn="base">
              <a:spcBef>
                <a:spcPct val="0"/>
              </a:spcBef>
              <a:spcAft>
                <a:spcPct val="0"/>
              </a:spcAft>
              <a:buFont typeface="Courier New" panose="02070309020205020404" pitchFamily="49" charset="0"/>
              <a:buChar char="o"/>
            </a:pPr>
            <a:r>
              <a:rPr lang="en-US" sz="1350" b="1" u="sng" dirty="0">
                <a:solidFill>
                  <a:srgbClr val="FFFF00"/>
                </a:solidFill>
                <a:latin typeface="Arial" panose="020B0604020202020204" pitchFamily="34" charset="0"/>
                <a:cs typeface="Arial" panose="020B0604020202020204" pitchFamily="34" charset="0"/>
              </a:rPr>
              <a:t>(860) 749-2028</a:t>
            </a:r>
          </a:p>
          <a:p>
            <a:pPr marL="290513" fontAlgn="base">
              <a:spcBef>
                <a:spcPct val="0"/>
              </a:spcBef>
              <a:spcAft>
                <a:spcPct val="0"/>
              </a:spcAft>
            </a:pPr>
            <a:endParaRPr lang="en-US" sz="800" b="1" u="sng" dirty="0">
              <a:solidFill>
                <a:srgbClr val="FFFF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350" b="1" dirty="0">
                <a:solidFill>
                  <a:srgbClr val="FFFF00"/>
                </a:solidFill>
                <a:latin typeface="Arial" panose="020B0604020202020204" pitchFamily="34" charset="0"/>
                <a:cs typeface="Arial" panose="020B0604020202020204" pitchFamily="34" charset="0"/>
              </a:rPr>
              <a:t>CST 10 ~ Joseph (Joe) Marinelli (Seneca Waterways Council), who is the Council Executive Committee’s &amp; Board’s former Vice President of Exploring, past President of the Finger Lakes Council  and Executive Director, Finger Lakes STEM  Hub as well as a retired Regional Supervising Superintendent &amp; BOCES (service agency) CEO for 25 school districts in upstate New York. </a:t>
            </a:r>
            <a:r>
              <a:rPr lang="en-US" sz="1350" b="1" dirty="0">
                <a:solidFill>
                  <a:schemeClr val="accent6">
                    <a:lumMod val="75000"/>
                  </a:schemeClr>
                </a:solidFill>
                <a:latin typeface="Arial" panose="020B0604020202020204" pitchFamily="34" charset="0"/>
                <a:cs typeface="Arial" panose="020B0604020202020204" pitchFamily="34" charset="0"/>
              </a:rPr>
              <a:t>National Exploring Resource Associate Advisor (RAA) ) supporting the CST 10 and councils within the territory</a:t>
            </a:r>
          </a:p>
          <a:p>
            <a:pPr marL="576263" indent="-285750" fontAlgn="base">
              <a:spcBef>
                <a:spcPct val="0"/>
              </a:spcBef>
              <a:spcAft>
                <a:spcPct val="0"/>
              </a:spcAft>
              <a:buFont typeface="Courier New" panose="02070309020205020404" pitchFamily="49" charset="0"/>
              <a:buChar char="o"/>
            </a:pPr>
            <a:r>
              <a:rPr lang="en-US" sz="1350" b="1" u="sng" dirty="0">
                <a:solidFill>
                  <a:srgbClr val="FFFF00"/>
                </a:solidFill>
                <a:latin typeface="Arial" panose="020B0604020202020204" pitchFamily="34" charset="0"/>
                <a:cs typeface="Arial" panose="020B0604020202020204" pitchFamily="34" charset="0"/>
              </a:rPr>
              <a:t>josephjmarinelli@aol.com</a:t>
            </a:r>
          </a:p>
          <a:p>
            <a:pPr marL="576263" indent="-285750" fontAlgn="base">
              <a:spcBef>
                <a:spcPct val="0"/>
              </a:spcBef>
              <a:spcAft>
                <a:spcPct val="0"/>
              </a:spcAft>
              <a:buFont typeface="Courier New" panose="02070309020205020404" pitchFamily="49" charset="0"/>
              <a:buChar char="o"/>
            </a:pPr>
            <a:r>
              <a:rPr lang="en-US" sz="1350" b="1" u="sng" dirty="0">
                <a:solidFill>
                  <a:srgbClr val="FFFF00"/>
                </a:solidFill>
                <a:latin typeface="Arial" panose="020B0604020202020204" pitchFamily="34" charset="0"/>
                <a:cs typeface="Arial" panose="020B0604020202020204" pitchFamily="34" charset="0"/>
              </a:rPr>
              <a:t>(585) 704-4659</a:t>
            </a:r>
          </a:p>
          <a:p>
            <a:r>
              <a:rPr lang="en-US" sz="800" b="1" dirty="0">
                <a:solidFill>
                  <a:srgbClr val="FFFF0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350" b="1" dirty="0">
                <a:solidFill>
                  <a:srgbClr val="FFFF00"/>
                </a:solidFill>
                <a:latin typeface="Arial" panose="020B0604020202020204" pitchFamily="34" charset="0"/>
                <a:cs typeface="Arial" panose="020B0604020202020204" pitchFamily="34" charset="0"/>
              </a:rPr>
              <a:t>CST 12 ~ John Brady (Del-Mar-</a:t>
            </a:r>
            <a:r>
              <a:rPr lang="en-US" sz="1350" b="1" dirty="0" err="1">
                <a:solidFill>
                  <a:srgbClr val="FFFF00"/>
                </a:solidFill>
                <a:latin typeface="Arial" panose="020B0604020202020204" pitchFamily="34" charset="0"/>
                <a:cs typeface="Arial" panose="020B0604020202020204" pitchFamily="34" charset="0"/>
              </a:rPr>
              <a:t>Va</a:t>
            </a:r>
            <a:r>
              <a:rPr lang="en-US" sz="1350" b="1" dirty="0">
                <a:solidFill>
                  <a:srgbClr val="FFFF00"/>
                </a:solidFill>
                <a:latin typeface="Arial" panose="020B0604020202020204" pitchFamily="34" charset="0"/>
                <a:cs typeface="Arial" panose="020B0604020202020204" pitchFamily="34" charset="0"/>
              </a:rPr>
              <a:t> Council) who is currently a member on the Council Executive Board, District Vice Chair and Sea Scout Ship 198 Committee Member as well as a former Attorney/Labor Relations Specialist for the State of Delaware &amp; a former Scouting Professional District Executive. </a:t>
            </a:r>
            <a:r>
              <a:rPr lang="en-US" sz="1350" b="1" dirty="0">
                <a:solidFill>
                  <a:schemeClr val="accent6">
                    <a:lumMod val="75000"/>
                  </a:schemeClr>
                </a:solidFill>
                <a:latin typeface="Arial" panose="020B0604020202020204" pitchFamily="34" charset="0"/>
                <a:cs typeface="Arial" panose="020B0604020202020204" pitchFamily="34" charset="0"/>
              </a:rPr>
              <a:t>National Exploring Resource Associate Advisor (RAA) supporting the CST 12 &amp; 14 and councils within those two territories</a:t>
            </a:r>
          </a:p>
          <a:p>
            <a:pPr marL="576263" indent="-285750" fontAlgn="base">
              <a:spcBef>
                <a:spcPct val="0"/>
              </a:spcBef>
              <a:spcAft>
                <a:spcPct val="0"/>
              </a:spcAft>
              <a:buFont typeface="Courier New" panose="02070309020205020404" pitchFamily="49" charset="0"/>
              <a:buChar char="o"/>
            </a:pPr>
            <a:r>
              <a:rPr lang="en-US" sz="1350" b="1" u="sng" dirty="0">
                <a:solidFill>
                  <a:srgbClr val="FFFF00"/>
                </a:solidFill>
                <a:latin typeface="Arial" panose="020B0604020202020204" pitchFamily="34" charset="0"/>
                <a:cs typeface="Arial" panose="020B0604020202020204" pitchFamily="34" charset="0"/>
              </a:rPr>
              <a:t>jfbradygroup@gmail.com</a:t>
            </a:r>
          </a:p>
          <a:p>
            <a:pPr marL="576263" indent="-285750" fontAlgn="base">
              <a:spcBef>
                <a:spcPct val="0"/>
              </a:spcBef>
              <a:spcAft>
                <a:spcPct val="0"/>
              </a:spcAft>
              <a:buFont typeface="Courier New" panose="02070309020205020404" pitchFamily="49" charset="0"/>
              <a:buChar char="o"/>
            </a:pPr>
            <a:r>
              <a:rPr lang="en-US" sz="1350" b="1" u="sng" dirty="0">
                <a:solidFill>
                  <a:srgbClr val="FFFF00"/>
                </a:solidFill>
                <a:latin typeface="Arial" panose="020B0604020202020204" pitchFamily="34" charset="0"/>
                <a:cs typeface="Arial" panose="020B0604020202020204" pitchFamily="34" charset="0"/>
              </a:rPr>
              <a:t>(302) 271-4700</a:t>
            </a:r>
          </a:p>
          <a:p>
            <a:endParaRPr lang="en-US" dirty="0"/>
          </a:p>
        </p:txBody>
      </p:sp>
    </p:spTree>
    <p:extLst>
      <p:ext uri="{BB962C8B-B14F-4D97-AF65-F5344CB8AC3E}">
        <p14:creationId xmlns:p14="http://schemas.microsoft.com/office/powerpoint/2010/main" val="1843261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loringPPT_slide1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628"/>
            <a:ext cx="9144000" cy="6883121"/>
          </a:xfrm>
          <a:prstGeom prst="rect">
            <a:avLst/>
          </a:prstGeom>
        </p:spPr>
      </p:pic>
      <p:pic>
        <p:nvPicPr>
          <p:cNvPr id="23" name="Picture 22" descr="exploring_wht_transparent-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7556" y="6290694"/>
            <a:ext cx="1560093" cy="567306"/>
          </a:xfrm>
          <a:prstGeom prst="rect">
            <a:avLst/>
          </a:prstGeom>
        </p:spPr>
      </p:pic>
      <p:sp>
        <p:nvSpPr>
          <p:cNvPr id="25" name="Rectangle 24"/>
          <p:cNvSpPr/>
          <p:nvPr/>
        </p:nvSpPr>
        <p:spPr>
          <a:xfrm>
            <a:off x="1672210" y="137047"/>
            <a:ext cx="8833606"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1672210" y="-57614"/>
            <a:ext cx="8833606" cy="961124"/>
          </a:xfrm>
        </p:spPr>
        <p:txBody>
          <a:bodyPr>
            <a:normAutofit/>
          </a:bodyPr>
          <a:lstStyle/>
          <a:p>
            <a:r>
              <a:rPr lang="en-US" sz="2400" b="1" dirty="0">
                <a:solidFill>
                  <a:srgbClr val="1FC77F"/>
                </a:solidFill>
                <a:latin typeface="Arial Black" panose="020B0A04020102020204" pitchFamily="34" charset="0"/>
              </a:rPr>
              <a:t>Current National Exploring SMEs / ERAs Team...</a:t>
            </a:r>
            <a:endParaRPr lang="en-US" sz="2400" b="1" dirty="0">
              <a:solidFill>
                <a:srgbClr val="1FC77F"/>
              </a:solidFill>
              <a:latin typeface="Arial Black" panose="020B0A04020102020204" pitchFamily="34" charset="0"/>
              <a:cs typeface="Arial" panose="020B0604020202020204" pitchFamily="34" charset="0"/>
            </a:endParaRPr>
          </a:p>
        </p:txBody>
      </p:sp>
      <p:sp>
        <p:nvSpPr>
          <p:cNvPr id="2" name="TextBox 1"/>
          <p:cNvSpPr txBox="1"/>
          <p:nvPr/>
        </p:nvSpPr>
        <p:spPr>
          <a:xfrm>
            <a:off x="1774371" y="656764"/>
            <a:ext cx="8556172" cy="5978560"/>
          </a:xfrm>
          <a:prstGeom prst="rect">
            <a:avLst/>
          </a:prstGeom>
          <a:noFill/>
        </p:spPr>
        <p:txBody>
          <a:bodyPr wrap="square" rtlCol="0">
            <a:spAutoFit/>
          </a:bodyPr>
          <a:lstStyle/>
          <a:p>
            <a:pPr marL="285750" indent="-285750">
              <a:buFont typeface="Arial" panose="020B0604020202020204" pitchFamily="34" charset="0"/>
              <a:buChar char="•"/>
            </a:pPr>
            <a:r>
              <a:rPr lang="en-US" sz="1350" b="1" dirty="0">
                <a:solidFill>
                  <a:srgbClr val="FFFF00"/>
                </a:solidFill>
                <a:latin typeface="Arial" panose="020B0604020202020204" pitchFamily="34" charset="0"/>
                <a:cs typeface="Arial" panose="020B0604020202020204" pitchFamily="34" charset="0"/>
              </a:rPr>
              <a:t>CST 13 ~ Linda Hassler (Monmouth Council) who is currently a member of her Monmouth Council Board of Directors and Troop 140 Committee Member as well as an Assistant Professor at Rutgers’ School of Nursing, former Northeast Region Area 5 Exploring Chair, former Exploring Post Advisor and a Tennis Explorer in her youth.</a:t>
            </a:r>
            <a:r>
              <a:rPr lang="en-US" sz="1350" b="1" dirty="0">
                <a:solidFill>
                  <a:schemeClr val="accent6">
                    <a:lumMod val="75000"/>
                  </a:schemeClr>
                </a:solidFill>
                <a:latin typeface="Arial" panose="020B0604020202020204" pitchFamily="34" charset="0"/>
                <a:cs typeface="Arial" panose="020B0604020202020204" pitchFamily="34" charset="0"/>
              </a:rPr>
              <a:t> National Exploring Resource Associate Advisor (RAA) supporting the CST 13 and councils within the territory</a:t>
            </a:r>
          </a:p>
          <a:p>
            <a:pPr marL="576263" indent="-285750" fontAlgn="base">
              <a:spcBef>
                <a:spcPct val="0"/>
              </a:spcBef>
              <a:spcAft>
                <a:spcPct val="0"/>
              </a:spcAft>
              <a:buFont typeface="Courier New" panose="02070309020205020404" pitchFamily="49" charset="0"/>
              <a:buChar char="o"/>
            </a:pPr>
            <a:r>
              <a:rPr lang="en-US" sz="1350" b="1" u="sng" dirty="0">
                <a:solidFill>
                  <a:srgbClr val="FFFF00"/>
                </a:solidFill>
                <a:latin typeface="Arial" panose="020B0604020202020204" pitchFamily="34" charset="0"/>
                <a:cs typeface="Arial" panose="020B0604020202020204" pitchFamily="34" charset="0"/>
              </a:rPr>
              <a:t>Lindajhassler@gmail.com</a:t>
            </a:r>
          </a:p>
          <a:p>
            <a:pPr marL="576263" indent="-285750" fontAlgn="base">
              <a:spcBef>
                <a:spcPct val="0"/>
              </a:spcBef>
              <a:spcAft>
                <a:spcPct val="0"/>
              </a:spcAft>
              <a:buFont typeface="Courier New" panose="02070309020205020404" pitchFamily="49" charset="0"/>
              <a:buChar char="o"/>
            </a:pPr>
            <a:r>
              <a:rPr lang="en-US" sz="1350" b="1" u="sng" dirty="0">
                <a:solidFill>
                  <a:srgbClr val="FFFF00"/>
                </a:solidFill>
                <a:latin typeface="Arial" panose="020B0604020202020204" pitchFamily="34" charset="0"/>
                <a:cs typeface="Arial" panose="020B0604020202020204" pitchFamily="34" charset="0"/>
              </a:rPr>
              <a:t>(732) 687-7208</a:t>
            </a:r>
          </a:p>
          <a:p>
            <a:r>
              <a:rPr lang="en-US" sz="1350" b="1" dirty="0">
                <a:solidFill>
                  <a:srgbClr val="FFFF0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350" b="1" dirty="0">
                <a:solidFill>
                  <a:srgbClr val="FFFF00"/>
                </a:solidFill>
                <a:latin typeface="Arial" panose="020B0604020202020204" pitchFamily="34" charset="0"/>
                <a:cs typeface="Arial" panose="020B0604020202020204" pitchFamily="34" charset="0"/>
              </a:rPr>
              <a:t>CST 14 ~ John Brady</a:t>
            </a:r>
          </a:p>
          <a:p>
            <a:endParaRPr lang="en-US" sz="800" b="1" dirty="0">
              <a:solidFill>
                <a:srgbClr val="FFFF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350" b="1" dirty="0">
                <a:solidFill>
                  <a:srgbClr val="FFFF00"/>
                </a:solidFill>
                <a:latin typeface="Arial" panose="020B0604020202020204" pitchFamily="34" charset="0"/>
                <a:cs typeface="Arial" panose="020B0604020202020204" pitchFamily="34" charset="0"/>
              </a:rPr>
              <a:t>CST 15 &amp; 16 ~ Kenneth (Ken) Leedham (Gulf Stream Council) who is currently a District Commissioners, Exploring service team member, associate post advisor, merit badge counselor and Wood Badge staff member as well as a full-time police officer and Law Enforcement Explorer in his youth. </a:t>
            </a:r>
            <a:r>
              <a:rPr lang="en-US" sz="1350" b="1" dirty="0">
                <a:solidFill>
                  <a:schemeClr val="accent6">
                    <a:lumMod val="75000"/>
                  </a:schemeClr>
                </a:solidFill>
                <a:latin typeface="Arial" panose="020B0604020202020204" pitchFamily="34" charset="0"/>
                <a:cs typeface="Arial" panose="020B0604020202020204" pitchFamily="34" charset="0"/>
              </a:rPr>
              <a:t>National Exploring Resource Associate Advisor (RAA) supporting the CST 15 &amp; 16 and councils within those two territories </a:t>
            </a:r>
          </a:p>
          <a:p>
            <a:pPr marL="576263" indent="-285750" fontAlgn="base">
              <a:spcBef>
                <a:spcPct val="0"/>
              </a:spcBef>
              <a:spcAft>
                <a:spcPct val="0"/>
              </a:spcAft>
              <a:buFont typeface="Courier New" panose="02070309020205020404" pitchFamily="49" charset="0"/>
              <a:buChar char="o"/>
            </a:pPr>
            <a:r>
              <a:rPr lang="en-US" sz="1350" b="1" u="sng" dirty="0">
                <a:solidFill>
                  <a:srgbClr val="FFFF00"/>
                </a:solidFill>
                <a:latin typeface="Arial" panose="020B0604020202020204" pitchFamily="34" charset="0"/>
                <a:cs typeface="Arial" panose="020B0604020202020204" pitchFamily="34" charset="0"/>
              </a:rPr>
              <a:t>treasurecoastscouting@gmail.com </a:t>
            </a:r>
          </a:p>
          <a:p>
            <a:pPr marL="576263" indent="-285750" fontAlgn="base">
              <a:spcBef>
                <a:spcPct val="0"/>
              </a:spcBef>
              <a:spcAft>
                <a:spcPct val="0"/>
              </a:spcAft>
              <a:buFont typeface="Courier New" panose="02070309020205020404" pitchFamily="49" charset="0"/>
              <a:buChar char="o"/>
            </a:pPr>
            <a:r>
              <a:rPr lang="en-US" sz="1350" b="1" u="sng" dirty="0">
                <a:solidFill>
                  <a:srgbClr val="FFFF00"/>
                </a:solidFill>
                <a:latin typeface="Arial" panose="020B0604020202020204" pitchFamily="34" charset="0"/>
                <a:cs typeface="Arial" panose="020B0604020202020204" pitchFamily="34" charset="0"/>
              </a:rPr>
              <a:t>(772) 370-2800</a:t>
            </a:r>
          </a:p>
          <a:p>
            <a:r>
              <a:rPr lang="en-US" sz="1350" b="1" dirty="0">
                <a:solidFill>
                  <a:srgbClr val="FFFF0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350" b="1" dirty="0">
                <a:solidFill>
                  <a:srgbClr val="FFFF00"/>
                </a:solidFill>
                <a:latin typeface="Arial" panose="020B0604020202020204" pitchFamily="34" charset="0"/>
                <a:cs typeface="Arial" panose="020B0604020202020204" pitchFamily="34" charset="0"/>
              </a:rPr>
              <a:t>CHP ~ Rick TerBorch (Los Padres Council), who is the former National Service Territory (NST) 3 Commissioner, Assistant Council Commissioner and Council Executive Board Member as well as a retired Chief of Police in Arroyo Grande, CA, past Los Padres Council President &amp; Council Commissioner, past National Law Enforcement Exploring Committee Member, Exploring Advisor and over 35+ years in Law Enforcement Exploring. </a:t>
            </a:r>
            <a:r>
              <a:rPr lang="en-US" sz="1350" b="1" dirty="0">
                <a:solidFill>
                  <a:schemeClr val="accent6">
                    <a:lumMod val="75000"/>
                  </a:schemeClr>
                </a:solidFill>
                <a:latin typeface="Arial" panose="020B0604020202020204" pitchFamily="34" charset="0"/>
                <a:cs typeface="Arial" panose="020B0604020202020204" pitchFamily="34" charset="0"/>
              </a:rPr>
              <a:t>National Exploring Resource Associate Advisor (RAA) supporting the California Highway Patrol (CHP) and the councils with CHP Law Enforcement Posts.</a:t>
            </a:r>
          </a:p>
          <a:p>
            <a:pPr marL="576263" indent="-285750" fontAlgn="base">
              <a:spcBef>
                <a:spcPct val="0"/>
              </a:spcBef>
              <a:spcAft>
                <a:spcPct val="0"/>
              </a:spcAft>
              <a:buFont typeface="Courier New" panose="02070309020205020404" pitchFamily="49" charset="0"/>
              <a:buChar char="o"/>
            </a:pPr>
            <a:r>
              <a:rPr lang="en-US" sz="1350" b="1" u="sng" dirty="0">
                <a:solidFill>
                  <a:srgbClr val="FFFF00"/>
                </a:solidFill>
                <a:latin typeface="Arial" panose="020B0604020202020204" pitchFamily="34" charset="0"/>
                <a:cs typeface="Arial" panose="020B0604020202020204" pitchFamily="34" charset="0"/>
              </a:rPr>
              <a:t>rterborch@earthlink.net</a:t>
            </a:r>
          </a:p>
          <a:p>
            <a:pPr marL="576263" indent="-285750" fontAlgn="base">
              <a:spcBef>
                <a:spcPct val="0"/>
              </a:spcBef>
              <a:spcAft>
                <a:spcPct val="0"/>
              </a:spcAft>
              <a:buFont typeface="Courier New" panose="02070309020205020404" pitchFamily="49" charset="0"/>
              <a:buChar char="o"/>
            </a:pPr>
            <a:r>
              <a:rPr lang="en-US" sz="1350" b="1" u="sng" dirty="0">
                <a:solidFill>
                  <a:srgbClr val="FFFF00"/>
                </a:solidFill>
                <a:latin typeface="Arial" panose="020B0604020202020204" pitchFamily="34" charset="0"/>
                <a:cs typeface="Arial" panose="020B0604020202020204" pitchFamily="34" charset="0"/>
              </a:rPr>
              <a:t>(805) 441-1721</a:t>
            </a:r>
          </a:p>
          <a:p>
            <a:endParaRPr lang="en-US" dirty="0"/>
          </a:p>
        </p:txBody>
      </p:sp>
    </p:spTree>
    <p:extLst>
      <p:ext uri="{BB962C8B-B14F-4D97-AF65-F5344CB8AC3E}">
        <p14:creationId xmlns:p14="http://schemas.microsoft.com/office/powerpoint/2010/main" val="24185479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1"/>
            <a:ext cx="9144000" cy="6858000"/>
          </a:xfrm>
          <a:prstGeom prst="rect">
            <a:avLst/>
          </a:prstGeom>
          <a:solidFill>
            <a:srgbClr val="202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1524000" y="0"/>
            <a:ext cx="9144000" cy="6858000"/>
          </a:xfrm>
          <a:prstGeom prst="rect">
            <a:avLst/>
          </a:prstGeom>
        </p:spPr>
      </p:pic>
      <p:sp>
        <p:nvSpPr>
          <p:cNvPr id="2" name="Slide Number Placeholder 1">
            <a:extLst>
              <a:ext uri="{FF2B5EF4-FFF2-40B4-BE49-F238E27FC236}">
                <a16:creationId xmlns:a16="http://schemas.microsoft.com/office/drawing/2014/main" id="{37E180CF-0470-4228-6FCF-D6208D4368D0}"/>
              </a:ext>
            </a:extLst>
          </p:cNvPr>
          <p:cNvSpPr>
            <a:spLocks noGrp="1"/>
          </p:cNvSpPr>
          <p:nvPr>
            <p:ph type="sldNum" sz="quarter" idx="12"/>
          </p:nvPr>
        </p:nvSpPr>
        <p:spPr>
          <a:xfrm>
            <a:off x="7981950" y="6356352"/>
            <a:ext cx="2057400" cy="365125"/>
          </a:xfrm>
        </p:spPr>
        <p:txBody>
          <a:bodyPr>
            <a:normAutofit/>
          </a:bodyPr>
          <a:lstStyle/>
          <a:p>
            <a:pPr>
              <a:spcAft>
                <a:spcPts val="600"/>
              </a:spcAft>
            </a:pPr>
            <a:fld id="{98D1483D-ED6C-B044-988D-BFFB07945FF5}" type="slidenum">
              <a:rPr lang="en-US" sz="1050"/>
              <a:pPr>
                <a:spcAft>
                  <a:spcPts val="600"/>
                </a:spcAft>
              </a:pPr>
              <a:t>56</a:t>
            </a:fld>
            <a:endParaRPr lang="en-US" sz="1050"/>
          </a:p>
        </p:txBody>
      </p:sp>
      <p:sp>
        <p:nvSpPr>
          <p:cNvPr id="12" name="Freeform: Shape 11">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79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3" name="Picture 2">
            <a:extLst>
              <a:ext uri="{FF2B5EF4-FFF2-40B4-BE49-F238E27FC236}">
                <a16:creationId xmlns:a16="http://schemas.microsoft.com/office/drawing/2014/main" id="{AA363F3A-B6A7-0FBB-1468-ABED533E0756}"/>
              </a:ext>
            </a:extLst>
          </p:cNvPr>
          <p:cNvPicPr>
            <a:picLocks noChangeAspect="1"/>
          </p:cNvPicPr>
          <p:nvPr/>
        </p:nvPicPr>
        <p:blipFill>
          <a:blip r:embed="rId3"/>
          <a:stretch>
            <a:fillRect/>
          </a:stretch>
        </p:blipFill>
        <p:spPr>
          <a:xfrm>
            <a:off x="3796619" y="1172029"/>
            <a:ext cx="4513942" cy="4513942"/>
          </a:xfrm>
          <a:prstGeom prst="rect">
            <a:avLst/>
          </a:prstGeom>
        </p:spPr>
      </p:pic>
    </p:spTree>
    <p:extLst>
      <p:ext uri="{BB962C8B-B14F-4D97-AF65-F5344CB8AC3E}">
        <p14:creationId xmlns:p14="http://schemas.microsoft.com/office/powerpoint/2010/main" val="3684194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954107"/>
          </a:xfrm>
          <a:prstGeom prst="rect">
            <a:avLst/>
          </a:prstGeom>
          <a:noFill/>
        </p:spPr>
        <p:txBody>
          <a:bodyPr wrap="square" rtlCol="0">
            <a:spAutoFit/>
          </a:bodyPr>
          <a:lstStyle/>
          <a:p>
            <a:r>
              <a:rPr lang="en-US" sz="2800" b="1" dirty="0">
                <a:solidFill>
                  <a:schemeClr val="bg1"/>
                </a:solidFill>
              </a:rPr>
              <a:t>Where Did Contemporary Exploring Come From?</a:t>
            </a:r>
          </a:p>
          <a:p>
            <a:r>
              <a:rPr lang="en-US" sz="2800" dirty="0">
                <a:solidFill>
                  <a:schemeClr val="accent5"/>
                </a:solidFill>
              </a:rPr>
              <a:t>Interesting Parallels With Family Scouting</a:t>
            </a:r>
            <a:endParaRPr lang="en-US" sz="2800" b="1" dirty="0">
              <a:solidFill>
                <a:schemeClr val="bg1"/>
              </a:solidFill>
            </a:endParaRPr>
          </a:p>
        </p:txBody>
      </p:sp>
      <p:sp>
        <p:nvSpPr>
          <p:cNvPr id="16" name="TextBox 15">
            <a:extLst>
              <a:ext uri="{FF2B5EF4-FFF2-40B4-BE49-F238E27FC236}">
                <a16:creationId xmlns:a16="http://schemas.microsoft.com/office/drawing/2014/main" id="{2E3688FD-3337-A57B-D772-34204EFEA1FB}"/>
              </a:ext>
            </a:extLst>
          </p:cNvPr>
          <p:cNvSpPr txBox="1"/>
          <p:nvPr/>
        </p:nvSpPr>
        <p:spPr>
          <a:xfrm>
            <a:off x="1593410" y="1509114"/>
            <a:ext cx="8428776" cy="4893647"/>
          </a:xfrm>
          <a:prstGeom prst="rect">
            <a:avLst/>
          </a:prstGeom>
          <a:noFill/>
        </p:spPr>
        <p:txBody>
          <a:bodyPr wrap="square">
            <a:spAutoFit/>
          </a:bodyPr>
          <a:lstStyle/>
          <a:p>
            <a:pPr marL="342900" indent="-342900">
              <a:buFont typeface="Arial" panose="020B0604020202020204" pitchFamily="34" charset="0"/>
              <a:buChar char="•"/>
            </a:pPr>
            <a:r>
              <a:rPr lang="en-US" sz="2400" dirty="0">
                <a:solidFill>
                  <a:schemeClr val="bg1"/>
                </a:solidFill>
                <a:latin typeface="+mj-lt"/>
              </a:rPr>
              <a:t>B.S.A. Research on Serving Teenage Boys</a:t>
            </a:r>
          </a:p>
          <a:p>
            <a:pPr lvl="1">
              <a:buFontTx/>
              <a:buChar char="-"/>
            </a:pPr>
            <a:r>
              <a:rPr lang="en-US" sz="2400" dirty="0">
                <a:solidFill>
                  <a:schemeClr val="bg1"/>
                </a:solidFill>
                <a:latin typeface="+mj-lt"/>
              </a:rPr>
              <a:t>University of Michigan (1955)</a:t>
            </a:r>
          </a:p>
          <a:p>
            <a:pPr lvl="1">
              <a:buFontTx/>
              <a:buChar char="-"/>
            </a:pPr>
            <a:r>
              <a:rPr lang="en-US" sz="2400" dirty="0">
                <a:solidFill>
                  <a:schemeClr val="bg1"/>
                </a:solidFill>
                <a:latin typeface="+mj-lt"/>
              </a:rPr>
              <a:t>Study update by Daniel </a:t>
            </a:r>
            <a:r>
              <a:rPr lang="en-US" sz="2400" dirty="0" err="1">
                <a:solidFill>
                  <a:schemeClr val="bg1"/>
                </a:solidFill>
                <a:latin typeface="+mj-lt"/>
              </a:rPr>
              <a:t>Yankelovich</a:t>
            </a:r>
            <a:r>
              <a:rPr lang="en-US" sz="2400" dirty="0">
                <a:solidFill>
                  <a:schemeClr val="bg1"/>
                </a:solidFill>
                <a:latin typeface="+mj-lt"/>
              </a:rPr>
              <a:t> (Mid 1960s)</a:t>
            </a:r>
          </a:p>
          <a:p>
            <a:pPr marL="342900" indent="-342900">
              <a:buFont typeface="Arial" panose="020B0604020202020204" pitchFamily="34" charset="0"/>
              <a:buChar char="•"/>
            </a:pPr>
            <a:r>
              <a:rPr lang="en-US" sz="2400" dirty="0">
                <a:solidFill>
                  <a:schemeClr val="bg1"/>
                </a:solidFill>
                <a:latin typeface="+mj-lt"/>
              </a:rPr>
              <a:t>Findings The Same In Both Studies</a:t>
            </a:r>
          </a:p>
          <a:p>
            <a:pPr lvl="1">
              <a:buFontTx/>
              <a:buChar char="-"/>
            </a:pPr>
            <a:r>
              <a:rPr lang="en-US" sz="2400" dirty="0">
                <a:solidFill>
                  <a:schemeClr val="bg1"/>
                </a:solidFill>
                <a:latin typeface="+mj-lt"/>
              </a:rPr>
              <a:t>Outdoors was not the primary appeal; uniforms not cool</a:t>
            </a:r>
          </a:p>
          <a:p>
            <a:pPr lvl="1">
              <a:buFontTx/>
              <a:buChar char="-"/>
            </a:pPr>
            <a:r>
              <a:rPr lang="en-US" sz="2400" dirty="0">
                <a:solidFill>
                  <a:schemeClr val="bg1"/>
                </a:solidFill>
                <a:latin typeface="+mj-lt"/>
              </a:rPr>
              <a:t>Over 80% not getting enough guidance on careers</a:t>
            </a:r>
          </a:p>
          <a:p>
            <a:pPr lvl="1">
              <a:buFontTx/>
              <a:buChar char="-"/>
            </a:pPr>
            <a:r>
              <a:rPr lang="en-US" sz="2400" dirty="0">
                <a:solidFill>
                  <a:schemeClr val="bg1"/>
                </a:solidFill>
                <a:latin typeface="+mj-lt"/>
              </a:rPr>
              <a:t>Wanted to participate in activities with girls!</a:t>
            </a:r>
          </a:p>
          <a:p>
            <a:pPr marL="342900" indent="-342900">
              <a:buFont typeface="Arial" panose="020B0604020202020204" pitchFamily="34" charset="0"/>
              <a:buChar char="•"/>
            </a:pPr>
            <a:r>
              <a:rPr lang="en-US" sz="2400" dirty="0">
                <a:solidFill>
                  <a:schemeClr val="bg1"/>
                </a:solidFill>
                <a:latin typeface="+mj-lt"/>
              </a:rPr>
              <a:t>“Experimentation” in Orange County, California</a:t>
            </a:r>
          </a:p>
          <a:p>
            <a:pPr lvl="1">
              <a:buFontTx/>
              <a:buChar char="-"/>
            </a:pPr>
            <a:r>
              <a:rPr lang="en-US" sz="2400" dirty="0">
                <a:solidFill>
                  <a:schemeClr val="bg1"/>
                </a:solidFill>
                <a:latin typeface="+mj-lt"/>
              </a:rPr>
              <a:t>Career program focus within ”Explorer Scout” programs</a:t>
            </a:r>
          </a:p>
          <a:p>
            <a:pPr lvl="1">
              <a:buFontTx/>
              <a:buChar char="-"/>
            </a:pPr>
            <a:r>
              <a:rPr lang="en-US" sz="2400" dirty="0">
                <a:solidFill>
                  <a:schemeClr val="bg1"/>
                </a:solidFill>
                <a:latin typeface="+mj-lt"/>
              </a:rPr>
              <a:t>Surreptitiously registering young women</a:t>
            </a:r>
          </a:p>
          <a:p>
            <a:pPr lvl="1">
              <a:buFontTx/>
              <a:buChar char="-"/>
            </a:pPr>
            <a:r>
              <a:rPr lang="en-US" sz="2400" dirty="0">
                <a:solidFill>
                  <a:schemeClr val="bg1"/>
                </a:solidFill>
                <a:latin typeface="+mj-lt"/>
              </a:rPr>
              <a:t>Led by National Executive Board member Bill Spurgeon</a:t>
            </a:r>
          </a:p>
          <a:p>
            <a:pPr marL="342900" indent="-342900">
              <a:buFont typeface="Arial" panose="020B0604020202020204" pitchFamily="34" charset="0"/>
              <a:buChar char="•"/>
            </a:pPr>
            <a:r>
              <a:rPr lang="en-US" sz="2400" dirty="0">
                <a:solidFill>
                  <a:schemeClr val="bg1"/>
                </a:solidFill>
                <a:latin typeface="+mj-lt"/>
              </a:rPr>
              <a:t>After Two Year Pilot: Co-ed April 1971</a:t>
            </a:r>
          </a:p>
          <a:p>
            <a:pPr marL="342900" indent="-342900">
              <a:buFont typeface="Arial" panose="020B0604020202020204" pitchFamily="34" charset="0"/>
              <a:buChar char="•"/>
            </a:pP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897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72"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707886"/>
          </a:xfrm>
          <a:prstGeom prst="rect">
            <a:avLst/>
          </a:prstGeom>
          <a:noFill/>
        </p:spPr>
        <p:txBody>
          <a:bodyPr wrap="square" rtlCol="0">
            <a:spAutoFit/>
          </a:bodyPr>
          <a:lstStyle/>
          <a:p>
            <a:r>
              <a:rPr lang="en-US" sz="4000" b="1" dirty="0">
                <a:solidFill>
                  <a:schemeClr val="bg1"/>
                </a:solidFill>
              </a:rPr>
              <a:t>Birth of Contemporary Exploring</a:t>
            </a:r>
          </a:p>
        </p:txBody>
      </p:sp>
      <p:sp>
        <p:nvSpPr>
          <p:cNvPr id="2" name="Text Placeholder 2">
            <a:extLst>
              <a:ext uri="{FF2B5EF4-FFF2-40B4-BE49-F238E27FC236}">
                <a16:creationId xmlns:a16="http://schemas.microsoft.com/office/drawing/2014/main" id="{15CF545A-7C09-2553-F2BF-FF252D3A2BF0}"/>
              </a:ext>
            </a:extLst>
          </p:cNvPr>
          <p:cNvSpPr txBox="1">
            <a:spLocks/>
          </p:cNvSpPr>
          <p:nvPr/>
        </p:nvSpPr>
        <p:spPr>
          <a:xfrm>
            <a:off x="2153842" y="1302786"/>
            <a:ext cx="3868340" cy="82391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solidFill>
                  <a:schemeClr val="bg1"/>
                </a:solidFill>
              </a:rPr>
              <a:t>1960s</a:t>
            </a:r>
          </a:p>
        </p:txBody>
      </p:sp>
      <p:sp>
        <p:nvSpPr>
          <p:cNvPr id="3" name="Text Placeholder 4">
            <a:extLst>
              <a:ext uri="{FF2B5EF4-FFF2-40B4-BE49-F238E27FC236}">
                <a16:creationId xmlns:a16="http://schemas.microsoft.com/office/drawing/2014/main" id="{1186C901-B5BA-AAE2-09B3-4122D9EAA5A3}"/>
              </a:ext>
            </a:extLst>
          </p:cNvPr>
          <p:cNvSpPr txBox="1">
            <a:spLocks/>
          </p:cNvSpPr>
          <p:nvPr/>
        </p:nvSpPr>
        <p:spPr>
          <a:xfrm>
            <a:off x="6153151" y="1318555"/>
            <a:ext cx="3887391" cy="82391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solidFill>
                  <a:schemeClr val="bg1"/>
                </a:solidFill>
              </a:rPr>
              <a:t>1971 and Beyond</a:t>
            </a:r>
          </a:p>
        </p:txBody>
      </p:sp>
      <p:pic>
        <p:nvPicPr>
          <p:cNvPr id="11" name="Content Placeholder 11">
            <a:extLst>
              <a:ext uri="{FF2B5EF4-FFF2-40B4-BE49-F238E27FC236}">
                <a16:creationId xmlns:a16="http://schemas.microsoft.com/office/drawing/2014/main" id="{7978CB93-5DFB-DA31-FAC2-7C092D3F3E27}"/>
              </a:ext>
            </a:extLst>
          </p:cNvPr>
          <p:cNvPicPr>
            <a:picLocks noChangeAspect="1"/>
          </p:cNvPicPr>
          <p:nvPr/>
        </p:nvPicPr>
        <p:blipFill>
          <a:blip r:embed="rId4"/>
          <a:stretch>
            <a:fillRect/>
          </a:stretch>
        </p:blipFill>
        <p:spPr>
          <a:xfrm>
            <a:off x="2335980" y="2268586"/>
            <a:ext cx="3504065" cy="3951393"/>
          </a:xfrm>
          <a:prstGeom prst="rect">
            <a:avLst/>
          </a:prstGeom>
        </p:spPr>
      </p:pic>
      <p:sp>
        <p:nvSpPr>
          <p:cNvPr id="12" name="Slide Number Placeholder 3">
            <a:extLst>
              <a:ext uri="{FF2B5EF4-FFF2-40B4-BE49-F238E27FC236}">
                <a16:creationId xmlns:a16="http://schemas.microsoft.com/office/drawing/2014/main" id="{BCB6E9D9-DFAB-D8D6-72B3-C7C859CFCB76}"/>
              </a:ext>
            </a:extLst>
          </p:cNvPr>
          <p:cNvSpPr>
            <a:spLocks noGrp="1"/>
          </p:cNvSpPr>
          <p:nvPr>
            <p:ph type="sldNum" sz="quarter" idx="12"/>
          </p:nvPr>
        </p:nvSpPr>
        <p:spPr>
          <a:xfrm>
            <a:off x="9637059" y="6356352"/>
            <a:ext cx="402291" cy="365125"/>
          </a:xfrm>
        </p:spPr>
        <p:txBody>
          <a:bodyPr/>
          <a:lstStyle/>
          <a:p>
            <a:fld id="{98D1483D-ED6C-B044-988D-BFFB07945FF5}" type="slidenum">
              <a:rPr lang="en-US" smtClean="0"/>
              <a:t>7</a:t>
            </a:fld>
            <a:endParaRPr lang="en-US" dirty="0"/>
          </a:p>
        </p:txBody>
      </p:sp>
      <p:pic>
        <p:nvPicPr>
          <p:cNvPr id="13" name="Content Placeholder 8" descr="A couple of people walking on a beach&#10;&#10;Description automatically generated">
            <a:extLst>
              <a:ext uri="{FF2B5EF4-FFF2-40B4-BE49-F238E27FC236}">
                <a16:creationId xmlns:a16="http://schemas.microsoft.com/office/drawing/2014/main" id="{40843D77-6E7D-C5A1-3289-C25D8FC2EC65}"/>
              </a:ext>
            </a:extLst>
          </p:cNvPr>
          <p:cNvPicPr>
            <a:picLocks noChangeAspect="1"/>
          </p:cNvPicPr>
          <p:nvPr/>
        </p:nvPicPr>
        <p:blipFill>
          <a:blip r:embed="rId5"/>
          <a:stretch>
            <a:fillRect/>
          </a:stretch>
        </p:blipFill>
        <p:spPr>
          <a:xfrm>
            <a:off x="6534912" y="2353863"/>
            <a:ext cx="3029528" cy="3866115"/>
          </a:xfrm>
          <a:prstGeom prst="rect">
            <a:avLst/>
          </a:prstGeom>
        </p:spPr>
      </p:pic>
    </p:spTree>
    <p:extLst>
      <p:ext uri="{BB962C8B-B14F-4D97-AF65-F5344CB8AC3E}">
        <p14:creationId xmlns:p14="http://schemas.microsoft.com/office/powerpoint/2010/main" val="208895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584775"/>
          </a:xfrm>
          <a:prstGeom prst="rect">
            <a:avLst/>
          </a:prstGeom>
          <a:noFill/>
        </p:spPr>
        <p:txBody>
          <a:bodyPr wrap="square" rtlCol="0">
            <a:spAutoFit/>
          </a:bodyPr>
          <a:lstStyle/>
          <a:p>
            <a:r>
              <a:rPr lang="en-US" sz="3200" b="1" dirty="0">
                <a:solidFill>
                  <a:schemeClr val="bg1"/>
                </a:solidFill>
              </a:rPr>
              <a:t>What Happened To Exploring?</a:t>
            </a:r>
          </a:p>
        </p:txBody>
      </p:sp>
      <p:sp>
        <p:nvSpPr>
          <p:cNvPr id="16" name="TextBox 15">
            <a:extLst>
              <a:ext uri="{FF2B5EF4-FFF2-40B4-BE49-F238E27FC236}">
                <a16:creationId xmlns:a16="http://schemas.microsoft.com/office/drawing/2014/main" id="{2E3688FD-3337-A57B-D772-34204EFEA1FB}"/>
              </a:ext>
            </a:extLst>
          </p:cNvPr>
          <p:cNvSpPr txBox="1"/>
          <p:nvPr/>
        </p:nvSpPr>
        <p:spPr>
          <a:xfrm>
            <a:off x="1593410" y="1509114"/>
            <a:ext cx="8428776" cy="5170646"/>
          </a:xfrm>
          <a:prstGeom prst="rect">
            <a:avLst/>
          </a:prstGeom>
          <a:noFill/>
        </p:spPr>
        <p:txBody>
          <a:bodyPr wrap="square">
            <a:spAutoFit/>
          </a:bodyPr>
          <a:lstStyle/>
          <a:p>
            <a:pPr marL="457200" indent="-457200">
              <a:buFont typeface="Arial" panose="020B0604020202020204" pitchFamily="34" charset="0"/>
              <a:buChar char="•"/>
            </a:pPr>
            <a:r>
              <a:rPr lang="en-US" sz="2400" dirty="0">
                <a:solidFill>
                  <a:schemeClr val="bg1"/>
                </a:solidFill>
                <a:latin typeface="+mj-lt"/>
              </a:rPr>
              <a:t>1980’s 17 Career and Traditional Program Clusters</a:t>
            </a:r>
          </a:p>
          <a:p>
            <a:pPr marL="457200" indent="-457200">
              <a:buFont typeface="Arial" panose="020B0604020202020204" pitchFamily="34" charset="0"/>
              <a:buChar char="•"/>
            </a:pPr>
            <a:r>
              <a:rPr lang="en-US" sz="2400" dirty="0">
                <a:solidFill>
                  <a:schemeClr val="bg1"/>
                </a:solidFill>
                <a:latin typeface="+mj-lt"/>
              </a:rPr>
              <a:t>Curriculum-based </a:t>
            </a:r>
            <a:r>
              <a:rPr lang="en-US" sz="2400" i="1" dirty="0">
                <a:solidFill>
                  <a:schemeClr val="bg1"/>
                </a:solidFill>
                <a:latin typeface="+mj-lt"/>
              </a:rPr>
              <a:t>Learning for Life </a:t>
            </a:r>
            <a:r>
              <a:rPr lang="en-US" sz="2400" dirty="0">
                <a:solidFill>
                  <a:schemeClr val="bg1"/>
                </a:solidFill>
                <a:latin typeface="+mj-lt"/>
              </a:rPr>
              <a:t>Program started (1991)</a:t>
            </a:r>
          </a:p>
          <a:p>
            <a:pPr marL="457200" indent="-457200">
              <a:buFont typeface="Arial" panose="020B0604020202020204" pitchFamily="34" charset="0"/>
              <a:buChar char="•"/>
            </a:pPr>
            <a:r>
              <a:rPr lang="en-US" sz="2400" dirty="0">
                <a:solidFill>
                  <a:schemeClr val="bg1"/>
                </a:solidFill>
                <a:latin typeface="+mj-lt"/>
              </a:rPr>
              <a:t>Venturing Split Off In 1998; Remained Traditional B.S.A.</a:t>
            </a:r>
          </a:p>
          <a:p>
            <a:pPr marL="457200" indent="-457200">
              <a:buFont typeface="Arial" panose="020B0604020202020204" pitchFamily="34" charset="0"/>
              <a:buChar char="•"/>
            </a:pPr>
            <a:r>
              <a:rPr lang="en-US" sz="2400" dirty="0">
                <a:solidFill>
                  <a:schemeClr val="bg1"/>
                </a:solidFill>
                <a:latin typeface="+mj-lt"/>
              </a:rPr>
              <a:t>Exploring Joined </a:t>
            </a:r>
            <a:r>
              <a:rPr lang="en-US" sz="2400" i="1" dirty="0">
                <a:solidFill>
                  <a:schemeClr val="bg1"/>
                </a:solidFill>
                <a:latin typeface="+mj-lt"/>
              </a:rPr>
              <a:t>Learning for Life</a:t>
            </a:r>
            <a:r>
              <a:rPr lang="en-US" sz="2400" dirty="0">
                <a:solidFill>
                  <a:schemeClr val="bg1"/>
                </a:solidFill>
                <a:latin typeface="+mj-lt"/>
              </a:rPr>
              <a:t>, an Affiliate of the B.S.A.</a:t>
            </a:r>
          </a:p>
          <a:p>
            <a:pPr lvl="1">
              <a:buFontTx/>
              <a:buChar char="-"/>
            </a:pPr>
            <a:r>
              <a:rPr lang="en-US" sz="2000" dirty="0">
                <a:solidFill>
                  <a:schemeClr val="bg1"/>
                </a:solidFill>
                <a:latin typeface="+mj-lt"/>
              </a:rPr>
              <a:t>12 Career Exploring Fields</a:t>
            </a:r>
          </a:p>
          <a:p>
            <a:pPr lvl="1">
              <a:buFontTx/>
              <a:buChar char="-"/>
            </a:pPr>
            <a:r>
              <a:rPr lang="en-US" sz="2000" dirty="0">
                <a:solidFill>
                  <a:schemeClr val="bg1"/>
                </a:solidFill>
                <a:latin typeface="+mj-lt"/>
              </a:rPr>
              <a:t>Separate 501(c)3 non-profit formed in 1992</a:t>
            </a:r>
          </a:p>
          <a:p>
            <a:pPr lvl="1">
              <a:buFontTx/>
              <a:buChar char="-"/>
            </a:pPr>
            <a:r>
              <a:rPr lang="en-US" sz="2000" dirty="0">
                <a:solidFill>
                  <a:schemeClr val="bg1"/>
                </a:solidFill>
                <a:latin typeface="+mj-lt"/>
              </a:rPr>
              <a:t>Original mission of running in-school programs</a:t>
            </a:r>
          </a:p>
          <a:p>
            <a:pPr lvl="1">
              <a:buFontTx/>
              <a:buChar char="-"/>
            </a:pPr>
            <a:r>
              <a:rPr lang="en-US" sz="2000" dirty="0">
                <a:solidFill>
                  <a:schemeClr val="bg1"/>
                </a:solidFill>
                <a:latin typeface="+mj-lt"/>
              </a:rPr>
              <a:t>Curriculum based</a:t>
            </a:r>
          </a:p>
          <a:p>
            <a:pPr lvl="1">
              <a:buFontTx/>
              <a:buChar char="-"/>
            </a:pPr>
            <a:r>
              <a:rPr lang="en-US" sz="2000" dirty="0">
                <a:solidFill>
                  <a:schemeClr val="bg1"/>
                </a:solidFill>
                <a:latin typeface="+mj-lt"/>
              </a:rPr>
              <a:t>No Duty to God requirement</a:t>
            </a:r>
          </a:p>
          <a:p>
            <a:pPr marL="457200" indent="-457200">
              <a:buFont typeface="Arial" panose="020B0604020202020204" pitchFamily="34" charset="0"/>
              <a:buChar char="•"/>
            </a:pPr>
            <a:r>
              <a:rPr lang="en-US" sz="2400" dirty="0">
                <a:solidFill>
                  <a:schemeClr val="bg1"/>
                </a:solidFill>
                <a:latin typeface="+mj-lt"/>
              </a:rPr>
              <a:t>Why the Change?</a:t>
            </a:r>
          </a:p>
          <a:p>
            <a:pPr lvl="1">
              <a:buFontTx/>
              <a:buChar char="-"/>
            </a:pPr>
            <a:r>
              <a:rPr lang="en-US" sz="2000" dirty="0">
                <a:solidFill>
                  <a:schemeClr val="bg1"/>
                </a:solidFill>
                <a:latin typeface="+mj-lt"/>
              </a:rPr>
              <a:t>Membership standards challenging for Exploring</a:t>
            </a:r>
          </a:p>
          <a:p>
            <a:pPr lvl="1">
              <a:buFontTx/>
              <a:buChar char="-"/>
            </a:pPr>
            <a:r>
              <a:rPr lang="en-US" sz="2000" dirty="0">
                <a:solidFill>
                  <a:schemeClr val="bg1"/>
                </a:solidFill>
                <a:latin typeface="+mj-lt"/>
              </a:rPr>
              <a:t>Protect ”Duty to God” requirement in traditional programs</a:t>
            </a:r>
          </a:p>
          <a:p>
            <a:pPr marL="457200" indent="-457200">
              <a:buFont typeface="Arial" panose="020B0604020202020204" pitchFamily="34" charset="0"/>
              <a:buChar char="•"/>
            </a:pPr>
            <a:r>
              <a:rPr lang="en-US" sz="2400" dirty="0">
                <a:solidFill>
                  <a:schemeClr val="bg1"/>
                </a:solidFill>
                <a:latin typeface="+mj-lt"/>
              </a:rPr>
              <a:t>For A Period, Not Counted as Membership (“below the line”)</a:t>
            </a:r>
          </a:p>
          <a:p>
            <a:pPr lvl="1">
              <a:buFont typeface="Wingdings" pitchFamily="2" charset="2"/>
              <a:buChar char="Ø"/>
            </a:pPr>
            <a:r>
              <a:rPr lang="en-US" sz="2000" b="1" dirty="0">
                <a:solidFill>
                  <a:srgbClr val="FF0000"/>
                </a:solidFill>
                <a:latin typeface="+mj-lt"/>
              </a:rPr>
              <a:t>Fully counts now!!</a:t>
            </a:r>
          </a:p>
          <a:p>
            <a:pPr marL="342900" indent="-342900">
              <a:buFont typeface="Arial" panose="020B0604020202020204" pitchFamily="34" charset="0"/>
              <a:buChar char="•"/>
            </a:pP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6853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1DFB-3F35-9D02-0463-52C168E8BD1F}"/>
            </a:ext>
          </a:extLst>
        </p:cNvPr>
        <p:cNvGrpSpPr/>
        <p:nvPr/>
      </p:nvGrpSpPr>
      <p:grpSpPr>
        <a:xfrm>
          <a:off x="0" y="0"/>
          <a:ext cx="0" cy="0"/>
          <a:chOff x="0" y="0"/>
          <a:chExt cx="0" cy="0"/>
        </a:xfrm>
      </p:grpSpPr>
      <p:pic>
        <p:nvPicPr>
          <p:cNvPr id="7" name="Picture 6" descr="ExploringPPT_slide1BG.jpg">
            <a:extLst>
              <a:ext uri="{FF2B5EF4-FFF2-40B4-BE49-F238E27FC236}">
                <a16:creationId xmlns:a16="http://schemas.microsoft.com/office/drawing/2014/main" id="{5C77ADF4-182F-12C1-F599-3748B00C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 y="19050"/>
            <a:ext cx="12192000" cy="6883121"/>
          </a:xfrm>
          <a:prstGeom prst="rect">
            <a:avLst/>
          </a:prstGeom>
        </p:spPr>
      </p:pic>
      <p:sp>
        <p:nvSpPr>
          <p:cNvPr id="25" name="Rectangle 24">
            <a:extLst>
              <a:ext uri="{FF2B5EF4-FFF2-40B4-BE49-F238E27FC236}">
                <a16:creationId xmlns:a16="http://schemas.microsoft.com/office/drawing/2014/main" id="{52D3D6A2-439E-F8DA-C928-2BB4853E1907}"/>
              </a:ext>
            </a:extLst>
          </p:cNvPr>
          <p:cNvSpPr/>
          <p:nvPr/>
        </p:nvSpPr>
        <p:spPr>
          <a:xfrm>
            <a:off x="1378599" y="381248"/>
            <a:ext cx="8833607" cy="6075697"/>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60B8EB3-7EE6-B484-C535-698E58AEF314}"/>
              </a:ext>
            </a:extLst>
          </p:cNvPr>
          <p:cNvPicPr>
            <a:picLocks noChangeAspect="1"/>
          </p:cNvPicPr>
          <p:nvPr/>
        </p:nvPicPr>
        <p:blipFill>
          <a:blip r:embed="rId3"/>
          <a:stretch>
            <a:fillRect/>
          </a:stretch>
        </p:blipFill>
        <p:spPr>
          <a:xfrm>
            <a:off x="10594441" y="6022533"/>
            <a:ext cx="1499746" cy="542591"/>
          </a:xfrm>
          <a:prstGeom prst="rect">
            <a:avLst/>
          </a:prstGeom>
        </p:spPr>
      </p:pic>
      <p:sp>
        <p:nvSpPr>
          <p:cNvPr id="6" name="TextBox 5">
            <a:extLst>
              <a:ext uri="{FF2B5EF4-FFF2-40B4-BE49-F238E27FC236}">
                <a16:creationId xmlns:a16="http://schemas.microsoft.com/office/drawing/2014/main" id="{B2E44BA1-AA85-112A-48D5-DDF59E8CBE7A}"/>
              </a:ext>
            </a:extLst>
          </p:cNvPr>
          <p:cNvSpPr txBox="1"/>
          <p:nvPr/>
        </p:nvSpPr>
        <p:spPr>
          <a:xfrm>
            <a:off x="1727356" y="500824"/>
            <a:ext cx="8363824" cy="707886"/>
          </a:xfrm>
          <a:prstGeom prst="rect">
            <a:avLst/>
          </a:prstGeom>
          <a:noFill/>
        </p:spPr>
        <p:txBody>
          <a:bodyPr wrap="square" rtlCol="0">
            <a:spAutoFit/>
          </a:bodyPr>
          <a:lstStyle/>
          <a:p>
            <a:pPr defTabSz="457200"/>
            <a:r>
              <a:rPr lang="en-US" sz="4000" b="1" dirty="0">
                <a:solidFill>
                  <a:prstClr val="white"/>
                </a:solidFill>
                <a:latin typeface="Calibri"/>
              </a:rPr>
              <a:t>Twelve Career Fields</a:t>
            </a:r>
          </a:p>
        </p:txBody>
      </p:sp>
      <p:pic>
        <p:nvPicPr>
          <p:cNvPr id="3" name="Picture 2">
            <a:extLst>
              <a:ext uri="{FF2B5EF4-FFF2-40B4-BE49-F238E27FC236}">
                <a16:creationId xmlns:a16="http://schemas.microsoft.com/office/drawing/2014/main" id="{FF021773-A9C6-089A-A868-5D0B5CB1F3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5317" y="1193987"/>
            <a:ext cx="1828753" cy="1822425"/>
          </a:xfrm>
          <a:prstGeom prst="rect">
            <a:avLst/>
          </a:prstGeom>
        </p:spPr>
      </p:pic>
      <p:pic>
        <p:nvPicPr>
          <p:cNvPr id="4" name="Picture 3">
            <a:extLst>
              <a:ext uri="{FF2B5EF4-FFF2-40B4-BE49-F238E27FC236}">
                <a16:creationId xmlns:a16="http://schemas.microsoft.com/office/drawing/2014/main" id="{DEDD982F-3B38-C99B-758A-D54F623E13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4853" y="1285599"/>
            <a:ext cx="1822425" cy="1822425"/>
          </a:xfrm>
          <a:prstGeom prst="rect">
            <a:avLst/>
          </a:prstGeom>
        </p:spPr>
      </p:pic>
      <p:pic>
        <p:nvPicPr>
          <p:cNvPr id="8" name="Picture 7">
            <a:extLst>
              <a:ext uri="{FF2B5EF4-FFF2-40B4-BE49-F238E27FC236}">
                <a16:creationId xmlns:a16="http://schemas.microsoft.com/office/drawing/2014/main" id="{FDFEC8D1-8733-3165-B483-C2FB2A4154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6355" y="1164146"/>
            <a:ext cx="1828753" cy="1822425"/>
          </a:xfrm>
          <a:prstGeom prst="rect">
            <a:avLst/>
          </a:prstGeom>
        </p:spPr>
      </p:pic>
      <p:pic>
        <p:nvPicPr>
          <p:cNvPr id="9" name="Picture 8">
            <a:extLst>
              <a:ext uri="{FF2B5EF4-FFF2-40B4-BE49-F238E27FC236}">
                <a16:creationId xmlns:a16="http://schemas.microsoft.com/office/drawing/2014/main" id="{293FD9F2-BAC5-F878-C714-EF04E84D0A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13925" y="1262709"/>
            <a:ext cx="1717951" cy="1353491"/>
          </a:xfrm>
          <a:prstGeom prst="rect">
            <a:avLst/>
          </a:prstGeom>
        </p:spPr>
      </p:pic>
      <p:pic>
        <p:nvPicPr>
          <p:cNvPr id="10" name="Picture 9">
            <a:extLst>
              <a:ext uri="{FF2B5EF4-FFF2-40B4-BE49-F238E27FC236}">
                <a16:creationId xmlns:a16="http://schemas.microsoft.com/office/drawing/2014/main" id="{872FB170-0BBD-94BF-6282-08FAB57825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61375" y="2993802"/>
            <a:ext cx="1707768" cy="1707768"/>
          </a:xfrm>
          <a:prstGeom prst="rect">
            <a:avLst/>
          </a:prstGeom>
        </p:spPr>
      </p:pic>
      <p:pic>
        <p:nvPicPr>
          <p:cNvPr id="11" name="Picture 10">
            <a:extLst>
              <a:ext uri="{FF2B5EF4-FFF2-40B4-BE49-F238E27FC236}">
                <a16:creationId xmlns:a16="http://schemas.microsoft.com/office/drawing/2014/main" id="{B97D6CB9-0523-39AA-8F8A-B52163FB20D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54252" y="2964429"/>
            <a:ext cx="1822425" cy="1828753"/>
          </a:xfrm>
          <a:prstGeom prst="rect">
            <a:avLst/>
          </a:prstGeom>
        </p:spPr>
      </p:pic>
      <p:pic>
        <p:nvPicPr>
          <p:cNvPr id="12" name="Picture 11">
            <a:extLst>
              <a:ext uri="{FF2B5EF4-FFF2-40B4-BE49-F238E27FC236}">
                <a16:creationId xmlns:a16="http://schemas.microsoft.com/office/drawing/2014/main" id="{64B2163B-0EA9-B01F-2AE2-3D18FAA154A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24633" y="2872817"/>
            <a:ext cx="1828753" cy="1828753"/>
          </a:xfrm>
          <a:prstGeom prst="rect">
            <a:avLst/>
          </a:prstGeom>
        </p:spPr>
      </p:pic>
      <p:pic>
        <p:nvPicPr>
          <p:cNvPr id="13" name="Picture 12">
            <a:extLst>
              <a:ext uri="{FF2B5EF4-FFF2-40B4-BE49-F238E27FC236}">
                <a16:creationId xmlns:a16="http://schemas.microsoft.com/office/drawing/2014/main" id="{F7B0A987-EC43-06F1-EBBD-CCC193761D6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03125" y="2876310"/>
            <a:ext cx="1828753" cy="1828753"/>
          </a:xfrm>
          <a:prstGeom prst="rect">
            <a:avLst/>
          </a:prstGeom>
        </p:spPr>
      </p:pic>
      <p:pic>
        <p:nvPicPr>
          <p:cNvPr id="14" name="Picture 13">
            <a:extLst>
              <a:ext uri="{FF2B5EF4-FFF2-40B4-BE49-F238E27FC236}">
                <a16:creationId xmlns:a16="http://schemas.microsoft.com/office/drawing/2014/main" id="{284FF616-BA25-A0F6-E682-C23D9710DF0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68402" y="4692461"/>
            <a:ext cx="1828753" cy="1828753"/>
          </a:xfrm>
          <a:prstGeom prst="rect">
            <a:avLst/>
          </a:prstGeom>
        </p:spPr>
      </p:pic>
      <p:pic>
        <p:nvPicPr>
          <p:cNvPr id="15" name="Picture 14">
            <a:extLst>
              <a:ext uri="{FF2B5EF4-FFF2-40B4-BE49-F238E27FC236}">
                <a16:creationId xmlns:a16="http://schemas.microsoft.com/office/drawing/2014/main" id="{F778D993-AFC4-6644-0203-19A2421BA68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50686" y="4797859"/>
            <a:ext cx="1822425" cy="1828753"/>
          </a:xfrm>
          <a:prstGeom prst="rect">
            <a:avLst/>
          </a:prstGeom>
        </p:spPr>
      </p:pic>
      <p:pic>
        <p:nvPicPr>
          <p:cNvPr id="16" name="Picture 15">
            <a:extLst>
              <a:ext uri="{FF2B5EF4-FFF2-40B4-BE49-F238E27FC236}">
                <a16:creationId xmlns:a16="http://schemas.microsoft.com/office/drawing/2014/main" id="{D4C53777-65E3-93D5-A931-731C7F49D15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76355" y="4757418"/>
            <a:ext cx="1828753" cy="1828753"/>
          </a:xfrm>
          <a:prstGeom prst="rect">
            <a:avLst/>
          </a:prstGeom>
        </p:spPr>
      </p:pic>
      <p:pic>
        <p:nvPicPr>
          <p:cNvPr id="17" name="Picture 16">
            <a:extLst>
              <a:ext uri="{FF2B5EF4-FFF2-40B4-BE49-F238E27FC236}">
                <a16:creationId xmlns:a16="http://schemas.microsoft.com/office/drawing/2014/main" id="{C90093B3-2E20-F74B-9AC8-34576172C17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05678" y="4714600"/>
            <a:ext cx="1828753" cy="1828753"/>
          </a:xfrm>
          <a:prstGeom prst="rect">
            <a:avLst/>
          </a:prstGeom>
        </p:spPr>
      </p:pic>
    </p:spTree>
    <p:extLst>
      <p:ext uri="{BB962C8B-B14F-4D97-AF65-F5344CB8AC3E}">
        <p14:creationId xmlns:p14="http://schemas.microsoft.com/office/powerpoint/2010/main" val="9528389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f8b2b7e-0c82-4391-a171-c22d3e27a3c5">
      <UserInfo>
        <DisplayName>Carlo Laurore</DisplayName>
        <AccountId>19</AccountId>
        <AccountType/>
      </UserInfo>
      <UserInfo>
        <DisplayName>James Owens</DisplayName>
        <AccountId>15</AccountId>
        <AccountType/>
      </UserInfo>
      <UserInfo>
        <DisplayName>Chasity McReynolds</DisplayName>
        <AccountId>14</AccountId>
        <AccountType/>
      </UserInfo>
      <UserInfo>
        <DisplayName>Chandor Martinez</DisplayName>
        <AccountId>18</AccountId>
        <AccountType/>
      </UserInfo>
      <UserInfo>
        <DisplayName>Matt Henry</DisplayName>
        <AccountId>28</AccountId>
        <AccountType/>
      </UserInfo>
      <UserInfo>
        <DisplayName>Kristin Alexander</DisplayName>
        <AccountId>29</AccountId>
        <AccountType/>
      </UserInfo>
      <UserInfo>
        <DisplayName>Colin French</DisplayName>
        <AccountId>30</AccountId>
        <AccountType/>
      </UserInfo>
      <UserInfo>
        <DisplayName>Ashley Holder</DisplayName>
        <AccountId>12</AccountId>
        <AccountType/>
      </UserInfo>
    </SharedWithUsers>
    <lcf76f155ced4ddcb4097134ff3c332f xmlns="e11748fe-6a19-4bed-b67c-c259607b2fdc">
      <Terms xmlns="http://schemas.microsoft.com/office/infopath/2007/PartnerControls"/>
    </lcf76f155ced4ddcb4097134ff3c332f>
    <TaxCatchAll xmlns="0f8b2b7e-0c82-4391-a171-c22d3e27a3c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BE104BE43814C4CB00A73245B1DCC77" ma:contentTypeVersion="16" ma:contentTypeDescription="Create a new document." ma:contentTypeScope="" ma:versionID="e85658443015a5530c20b5da723236ff">
  <xsd:schema xmlns:xsd="http://www.w3.org/2001/XMLSchema" xmlns:xs="http://www.w3.org/2001/XMLSchema" xmlns:p="http://schemas.microsoft.com/office/2006/metadata/properties" xmlns:ns2="e11748fe-6a19-4bed-b67c-c259607b2fdc" xmlns:ns3="0f8b2b7e-0c82-4391-a171-c22d3e27a3c5" targetNamespace="http://schemas.microsoft.com/office/2006/metadata/properties" ma:root="true" ma:fieldsID="94ffcf86b9d9db5e6df789ae8db83f97" ns2:_="" ns3:_="">
    <xsd:import namespace="e11748fe-6a19-4bed-b67c-c259607b2fdc"/>
    <xsd:import namespace="0f8b2b7e-0c82-4391-a171-c22d3e27a3c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748fe-6a19-4bed-b67c-c259607b2f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79308d4-bde5-4dca-adcb-0162404f863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f8b2b7e-0c82-4391-a171-c22d3e27a3c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5c7a36d-fe9d-4cef-88e9-5c1a63945b43}" ma:internalName="TaxCatchAll" ma:showField="CatchAllData" ma:web="0f8b2b7e-0c82-4391-a171-c22d3e27a3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396D30-7D35-4FD0-ADC8-BF442133F41B}">
  <ds:schemaRefs>
    <ds:schemaRef ds:uri="http://purl.org/dc/elements/1.1/"/>
    <ds:schemaRef ds:uri="http://schemas.microsoft.com/office/2006/metadata/properties"/>
    <ds:schemaRef ds:uri="0f8b2b7e-0c82-4391-a171-c22d3e27a3c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11748fe-6a19-4bed-b67c-c259607b2fdc"/>
    <ds:schemaRef ds:uri="http://www.w3.org/XML/1998/namespace"/>
    <ds:schemaRef ds:uri="http://purl.org/dc/dcmitype/"/>
  </ds:schemaRefs>
</ds:datastoreItem>
</file>

<file path=customXml/itemProps2.xml><?xml version="1.0" encoding="utf-8"?>
<ds:datastoreItem xmlns:ds="http://schemas.openxmlformats.org/officeDocument/2006/customXml" ds:itemID="{C28CEF5A-D7D6-4519-9D07-AD653C0C1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1748fe-6a19-4bed-b67c-c259607b2fdc"/>
    <ds:schemaRef ds:uri="0f8b2b7e-0c82-4391-a171-c22d3e27a3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886430-28D3-40EA-870D-97777580AB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117366</TotalTime>
  <Words>4351</Words>
  <Application>Microsoft Macintosh PowerPoint</Application>
  <PresentationFormat>Widescreen</PresentationFormat>
  <Paragraphs>687</Paragraphs>
  <Slides>56</Slides>
  <Notes>6</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56</vt:i4>
      </vt:variant>
    </vt:vector>
  </HeadingPairs>
  <TitlesOfParts>
    <vt:vector size="70" baseType="lpstr">
      <vt:lpstr>Arial</vt:lpstr>
      <vt:lpstr>Arial Black</vt:lpstr>
      <vt:lpstr>Calibri</vt:lpstr>
      <vt:lpstr>Calibri Light</vt:lpstr>
      <vt:lpstr>Calibri-Bold</vt:lpstr>
      <vt:lpstr>Calibri-BoldItalic</vt:lpstr>
      <vt:lpstr>Constantia</vt:lpstr>
      <vt:lpstr>Courier New</vt:lpstr>
      <vt:lpstr>Halis r black</vt:lpstr>
      <vt:lpstr>Helvetica</vt:lpstr>
      <vt:lpstr>Wingdings</vt:lpstr>
      <vt:lpstr>2_Office Theme</vt:lpstr>
      <vt:lpstr>9_Office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BSA Doing a Poor Job of Serving Older Youth 2% Market Share Standard for Local Councils (Yearend 2023)</vt:lpstr>
      <vt:lpstr>PowerPoint Presentation</vt:lpstr>
      <vt:lpstr>PowerPoint Presentation</vt:lpstr>
      <vt:lpstr>PowerPoint Presentation</vt:lpstr>
      <vt:lpstr>PowerPoint Presentation</vt:lpstr>
      <vt:lpstr>4  Steps/Phases In Organizing A New Post</vt:lpstr>
      <vt:lpstr>PowerPoint Presentation</vt:lpstr>
      <vt:lpstr>PowerPoint Presentation</vt:lpstr>
      <vt:lpstr>PowerPoint Presentation</vt:lpstr>
      <vt:lpstr>PowerPoint Presentation</vt:lpstr>
      <vt:lpstr>PowerPoint Presentation</vt:lpstr>
      <vt:lpstr>Resources to help you…  www.exploring.org </vt:lpstr>
      <vt:lpstr>Back-Up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12 Keys To Success </vt:lpstr>
      <vt:lpstr>  1.  Recruit a council Exploring volunteer          chair and committee  2.  Appoint a council Exploring champion       “staff advisor”  3.  Create a public presence for Exploring        on the council website, newsletters, &amp; social        media   4.  Train key volunteers and staff on the 4        Phases of Post/Club Organization  </vt:lpstr>
      <vt:lpstr>  5.   Set specific goals for Career Interest        Surveys or gathering of data from select          high schools  6.   Set goals to host open houses for all        Posts/Clubs  7.   Create a campaign to emphasize Post/Club          unit support through Service Teams or        Commissioners  8.    Integrate Exploring into council         activities and events  </vt:lpstr>
      <vt:lpstr>               9.    Promote Exploring to all current         customers (i.e.  “Scouts BSA”)  10.  Host a council community cultivation event,            focusing on a specific career.  11.  Recruit Council Executive Board to help          open doors within the community and to          help create a list of businesses to match the          Career Interest Survey results.  12.   Ensure that Exploring is included in the           council strategic plan, PDS goals, and           council board meetings.       </vt:lpstr>
      <vt:lpstr>PowerPoint Presentation</vt:lpstr>
      <vt:lpstr>PowerPoint Presentation</vt:lpstr>
      <vt:lpstr>PowerPoint Presentation</vt:lpstr>
      <vt:lpstr>National Exploring Subject Matter Experts / Exploring Resource Associate Advisors</vt:lpstr>
      <vt:lpstr>Current National Exploring SMEs / RAAs Team...</vt:lpstr>
      <vt:lpstr>Current National Exploring SMEs / ERAs Team...</vt:lpstr>
      <vt:lpstr>Current National Exploring SMEs / ERAs Team...</vt:lpstr>
      <vt:lpstr>Current National Exploring SMEs / ERAs Team...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National Annual Meeting  Even name</dc:title>
  <dc:creator>Michael Ramsey</dc:creator>
  <cp:lastModifiedBy>Richard Davies</cp:lastModifiedBy>
  <cp:revision>218</cp:revision>
  <cp:lastPrinted>2024-04-09T14:27:23Z</cp:lastPrinted>
  <dcterms:created xsi:type="dcterms:W3CDTF">2021-05-12T17:48:43Z</dcterms:created>
  <dcterms:modified xsi:type="dcterms:W3CDTF">2024-05-07T13:43:05Z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0x01010047BD28F255EC0D4D884605D9EC84D5D9</vt:lpwstr>
  </property>
</Properties>
</file>