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25" r:id="rId6"/>
    <p:sldMasterId id="2147483777" r:id="rId7"/>
    <p:sldMasterId id="2147483790" r:id="rId8"/>
    <p:sldMasterId id="2147483805" r:id="rId9"/>
    <p:sldMasterId id="2147483818" r:id="rId10"/>
    <p:sldMasterId id="2147483830" r:id="rId11"/>
    <p:sldMasterId id="2147483842" r:id="rId12"/>
    <p:sldMasterId id="2147483850" r:id="rId13"/>
    <p:sldMasterId id="2147483862" r:id="rId14"/>
    <p:sldMasterId id="2147483874" r:id="rId15"/>
    <p:sldMasterId id="2147483886" r:id="rId16"/>
  </p:sldMasterIdLst>
  <p:notesMasterIdLst>
    <p:notesMasterId r:id="rId180"/>
  </p:notesMasterIdLst>
  <p:sldIdLst>
    <p:sldId id="882" r:id="rId17"/>
    <p:sldId id="942" r:id="rId18"/>
    <p:sldId id="943" r:id="rId19"/>
    <p:sldId id="944" r:id="rId20"/>
    <p:sldId id="1730" r:id="rId21"/>
    <p:sldId id="1731" r:id="rId22"/>
    <p:sldId id="1793" r:id="rId23"/>
    <p:sldId id="1794" r:id="rId24"/>
    <p:sldId id="1795" r:id="rId25"/>
    <p:sldId id="539" r:id="rId26"/>
    <p:sldId id="611" r:id="rId27"/>
    <p:sldId id="1768" r:id="rId28"/>
    <p:sldId id="1769" r:id="rId29"/>
    <p:sldId id="798" r:id="rId30"/>
    <p:sldId id="1770" r:id="rId31"/>
    <p:sldId id="1771" r:id="rId32"/>
    <p:sldId id="1772" r:id="rId33"/>
    <p:sldId id="1773" r:id="rId34"/>
    <p:sldId id="1774" r:id="rId35"/>
    <p:sldId id="1775" r:id="rId36"/>
    <p:sldId id="1776" r:id="rId37"/>
    <p:sldId id="1777" r:id="rId38"/>
    <p:sldId id="1778" r:id="rId39"/>
    <p:sldId id="1779" r:id="rId40"/>
    <p:sldId id="1780" r:id="rId41"/>
    <p:sldId id="1781" r:id="rId42"/>
    <p:sldId id="1782" r:id="rId43"/>
    <p:sldId id="1783" r:id="rId44"/>
    <p:sldId id="1784" r:id="rId45"/>
    <p:sldId id="1785" r:id="rId46"/>
    <p:sldId id="1786" r:id="rId47"/>
    <p:sldId id="1787" r:id="rId48"/>
    <p:sldId id="1788" r:id="rId49"/>
    <p:sldId id="1789" r:id="rId50"/>
    <p:sldId id="1790" r:id="rId51"/>
    <p:sldId id="1791" r:id="rId52"/>
    <p:sldId id="1792" r:id="rId53"/>
    <p:sldId id="1742" r:id="rId54"/>
    <p:sldId id="1529" r:id="rId55"/>
    <p:sldId id="1528" r:id="rId56"/>
    <p:sldId id="1527" r:id="rId57"/>
    <p:sldId id="1750" r:id="rId58"/>
    <p:sldId id="1661" r:id="rId59"/>
    <p:sldId id="1662" r:id="rId60"/>
    <p:sldId id="972" r:id="rId61"/>
    <p:sldId id="257" r:id="rId62"/>
    <p:sldId id="1763" r:id="rId63"/>
    <p:sldId id="793" r:id="rId64"/>
    <p:sldId id="881" r:id="rId65"/>
    <p:sldId id="925" r:id="rId66"/>
    <p:sldId id="994" r:id="rId67"/>
    <p:sldId id="1049" r:id="rId68"/>
    <p:sldId id="1765" r:id="rId69"/>
    <p:sldId id="1766" r:id="rId70"/>
    <p:sldId id="1764" r:id="rId71"/>
    <p:sldId id="367" r:id="rId72"/>
    <p:sldId id="899" r:id="rId73"/>
    <p:sldId id="335" r:id="rId74"/>
    <p:sldId id="304" r:id="rId75"/>
    <p:sldId id="1554" r:id="rId76"/>
    <p:sldId id="873" r:id="rId77"/>
    <p:sldId id="296" r:id="rId78"/>
    <p:sldId id="954" r:id="rId79"/>
    <p:sldId id="1693" r:id="rId80"/>
    <p:sldId id="911" r:id="rId81"/>
    <p:sldId id="1544" r:id="rId82"/>
    <p:sldId id="914" r:id="rId83"/>
    <p:sldId id="1035" r:id="rId84"/>
    <p:sldId id="897" r:id="rId85"/>
    <p:sldId id="1555" r:id="rId86"/>
    <p:sldId id="883" r:id="rId87"/>
    <p:sldId id="519" r:id="rId88"/>
    <p:sldId id="520" r:id="rId89"/>
    <p:sldId id="504" r:id="rId90"/>
    <p:sldId id="795" r:id="rId91"/>
    <p:sldId id="928" r:id="rId92"/>
    <p:sldId id="1039" r:id="rId93"/>
    <p:sldId id="1054" r:id="rId94"/>
    <p:sldId id="1541" r:id="rId95"/>
    <p:sldId id="898" r:id="rId96"/>
    <p:sldId id="915" r:id="rId97"/>
    <p:sldId id="918" r:id="rId98"/>
    <p:sldId id="329" r:id="rId99"/>
    <p:sldId id="330" r:id="rId100"/>
    <p:sldId id="916" r:id="rId101"/>
    <p:sldId id="577" r:id="rId102"/>
    <p:sldId id="917" r:id="rId103"/>
    <p:sldId id="578" r:id="rId104"/>
    <p:sldId id="1694" r:id="rId105"/>
    <p:sldId id="278" r:id="rId106"/>
    <p:sldId id="1695" r:id="rId107"/>
    <p:sldId id="1638" r:id="rId108"/>
    <p:sldId id="1696" r:id="rId109"/>
    <p:sldId id="1697" r:id="rId110"/>
    <p:sldId id="1698" r:id="rId111"/>
    <p:sldId id="1699" r:id="rId112"/>
    <p:sldId id="1700" r:id="rId113"/>
    <p:sldId id="1701" r:id="rId114"/>
    <p:sldId id="1702" r:id="rId115"/>
    <p:sldId id="1703" r:id="rId116"/>
    <p:sldId id="1704" r:id="rId117"/>
    <p:sldId id="1705" r:id="rId118"/>
    <p:sldId id="1706" r:id="rId119"/>
    <p:sldId id="1707" r:id="rId120"/>
    <p:sldId id="1708" r:id="rId121"/>
    <p:sldId id="1709" r:id="rId122"/>
    <p:sldId id="1710" r:id="rId123"/>
    <p:sldId id="1711" r:id="rId124"/>
    <p:sldId id="1712" r:id="rId125"/>
    <p:sldId id="1713" r:id="rId126"/>
    <p:sldId id="1714" r:id="rId127"/>
    <p:sldId id="1715" r:id="rId128"/>
    <p:sldId id="1658" r:id="rId129"/>
    <p:sldId id="1660" r:id="rId130"/>
    <p:sldId id="1716" r:id="rId131"/>
    <p:sldId id="1717" r:id="rId132"/>
    <p:sldId id="1718" r:id="rId133"/>
    <p:sldId id="968" r:id="rId134"/>
    <p:sldId id="324" r:id="rId135"/>
    <p:sldId id="326" r:id="rId136"/>
    <p:sldId id="960" r:id="rId137"/>
    <p:sldId id="1663" r:id="rId138"/>
    <p:sldId id="1664" r:id="rId139"/>
    <p:sldId id="969" r:id="rId140"/>
    <p:sldId id="936" r:id="rId141"/>
    <p:sldId id="1666" r:id="rId142"/>
    <p:sldId id="979" r:id="rId143"/>
    <p:sldId id="1667" r:id="rId144"/>
    <p:sldId id="1668" r:id="rId145"/>
    <p:sldId id="1719" r:id="rId146"/>
    <p:sldId id="1720" r:id="rId147"/>
    <p:sldId id="1670" r:id="rId148"/>
    <p:sldId id="1754" r:id="rId149"/>
    <p:sldId id="1755" r:id="rId150"/>
    <p:sldId id="1756" r:id="rId151"/>
    <p:sldId id="1757" r:id="rId152"/>
    <p:sldId id="1758" r:id="rId153"/>
    <p:sldId id="1655" r:id="rId154"/>
    <p:sldId id="1637" r:id="rId155"/>
    <p:sldId id="1759" r:id="rId156"/>
    <p:sldId id="1639" r:id="rId157"/>
    <p:sldId id="1640" r:id="rId158"/>
    <p:sldId id="1641" r:id="rId159"/>
    <p:sldId id="1642" r:id="rId160"/>
    <p:sldId id="1643" r:id="rId161"/>
    <p:sldId id="1644" r:id="rId162"/>
    <p:sldId id="1645" r:id="rId163"/>
    <p:sldId id="1646" r:id="rId164"/>
    <p:sldId id="1647" r:id="rId165"/>
    <p:sldId id="1648" r:id="rId166"/>
    <p:sldId id="1649" r:id="rId167"/>
    <p:sldId id="1650" r:id="rId168"/>
    <p:sldId id="1651" r:id="rId169"/>
    <p:sldId id="1652" r:id="rId170"/>
    <p:sldId id="1653" r:id="rId171"/>
    <p:sldId id="1656" r:id="rId172"/>
    <p:sldId id="1760" r:id="rId173"/>
    <p:sldId id="1761" r:id="rId174"/>
    <p:sldId id="1762" r:id="rId175"/>
    <p:sldId id="1657" r:id="rId176"/>
    <p:sldId id="1553" r:id="rId177"/>
    <p:sldId id="1519" r:id="rId178"/>
    <p:sldId id="859" r:id="rId17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737F43-A2A0-4E06-8034-D1DE126A3740}" v="2" dt="2024-10-09T17:11:32.5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53" autoAdjust="0"/>
    <p:restoredTop sz="94660" autoAdjust="0"/>
  </p:normalViewPr>
  <p:slideViewPr>
    <p:cSldViewPr snapToGrid="0" snapToObjects="1">
      <p:cViewPr varScale="1">
        <p:scale>
          <a:sx n="74" d="100"/>
          <a:sy n="74" d="100"/>
        </p:scale>
        <p:origin x="304" y="56"/>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07" Type="http://schemas.openxmlformats.org/officeDocument/2006/relationships/slide" Target="slides/slide91.xml"/><Relationship Id="rId11" Type="http://schemas.openxmlformats.org/officeDocument/2006/relationships/slideMaster" Target="slideMasters/slideMaster8.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2.xml"/><Relationship Id="rId95" Type="http://schemas.openxmlformats.org/officeDocument/2006/relationships/slide" Target="slides/slide79.xml"/><Relationship Id="rId160" Type="http://schemas.openxmlformats.org/officeDocument/2006/relationships/slide" Target="slides/slide144.xml"/><Relationship Id="rId181" Type="http://schemas.openxmlformats.org/officeDocument/2006/relationships/presProps" Target="presProps.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slide" Target="slides/slide155.xml"/><Relationship Id="rId12" Type="http://schemas.openxmlformats.org/officeDocument/2006/relationships/slideMaster" Target="slideMasters/slideMaster9.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82" Type="http://schemas.openxmlformats.org/officeDocument/2006/relationships/viewProps" Target="viewProps.xml"/><Relationship Id="rId6" Type="http://schemas.openxmlformats.org/officeDocument/2006/relationships/slideMaster" Target="slideMasters/slideMaster3.xml"/><Relationship Id="rId23" Type="http://schemas.openxmlformats.org/officeDocument/2006/relationships/slide" Target="slides/slide7.xml"/><Relationship Id="rId119" Type="http://schemas.openxmlformats.org/officeDocument/2006/relationships/slide" Target="slides/slide103.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183"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5" Type="http://schemas.openxmlformats.org/officeDocument/2006/relationships/slideMaster" Target="slideMasters/slideMaster12.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7.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notesMaster" Target="notesMasters/notesMaster1.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6" Type="http://schemas.openxmlformats.org/officeDocument/2006/relationships/slideMaster" Target="slideMasters/slideMaster13.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microsoft.com/office/2015/10/relationships/revisionInfo" Target="revisionInfo.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 Type="http://schemas.openxmlformats.org/officeDocument/2006/relationships/customXml" Target="../customXml/item1.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Anderson" userId="29931dd9-6a8d-4aea-9bcf-bec880f70870" providerId="ADAL" clId="{28737F43-A2A0-4E06-8034-D1DE126A3740}"/>
    <pc:docChg chg="delSld modSld">
      <pc:chgData name="Tim Anderson" userId="29931dd9-6a8d-4aea-9bcf-bec880f70870" providerId="ADAL" clId="{28737F43-A2A0-4E06-8034-D1DE126A3740}" dt="2024-10-09T17:21:53.491" v="89" actId="5793"/>
      <pc:docMkLst>
        <pc:docMk/>
      </pc:docMkLst>
      <pc:sldChg chg="del">
        <pc:chgData name="Tim Anderson" userId="29931dd9-6a8d-4aea-9bcf-bec880f70870" providerId="ADAL" clId="{28737F43-A2A0-4E06-8034-D1DE126A3740}" dt="2024-10-09T16:26:43.863" v="2" actId="47"/>
        <pc:sldMkLst>
          <pc:docMk/>
          <pc:sldMk cId="4169470733" sldId="515"/>
        </pc:sldMkLst>
      </pc:sldChg>
      <pc:sldChg chg="modSp mod">
        <pc:chgData name="Tim Anderson" userId="29931dd9-6a8d-4aea-9bcf-bec880f70870" providerId="ADAL" clId="{28737F43-A2A0-4E06-8034-D1DE126A3740}" dt="2024-10-09T16:27:21.862" v="6" actId="14100"/>
        <pc:sldMkLst>
          <pc:docMk/>
          <pc:sldMk cId="572548545" sldId="539"/>
        </pc:sldMkLst>
        <pc:picChg chg="mod">
          <ac:chgData name="Tim Anderson" userId="29931dd9-6a8d-4aea-9bcf-bec880f70870" providerId="ADAL" clId="{28737F43-A2A0-4E06-8034-D1DE126A3740}" dt="2024-10-09T16:27:21.862" v="6" actId="14100"/>
          <ac:picMkLst>
            <pc:docMk/>
            <pc:sldMk cId="572548545" sldId="539"/>
            <ac:picMk id="7" creationId="{00000000-0000-0000-0000-000000000000}"/>
          </ac:picMkLst>
        </pc:picChg>
      </pc:sldChg>
      <pc:sldChg chg="modSp mod">
        <pc:chgData name="Tim Anderson" userId="29931dd9-6a8d-4aea-9bcf-bec880f70870" providerId="ADAL" clId="{28737F43-A2A0-4E06-8034-D1DE126A3740}" dt="2024-10-09T16:27:33.811" v="9" actId="14100"/>
        <pc:sldMkLst>
          <pc:docMk/>
          <pc:sldMk cId="1367151359" sldId="611"/>
        </pc:sldMkLst>
        <pc:picChg chg="mod">
          <ac:chgData name="Tim Anderson" userId="29931dd9-6a8d-4aea-9bcf-bec880f70870" providerId="ADAL" clId="{28737F43-A2A0-4E06-8034-D1DE126A3740}" dt="2024-10-09T16:27:33.811" v="9" actId="14100"/>
          <ac:picMkLst>
            <pc:docMk/>
            <pc:sldMk cId="1367151359" sldId="611"/>
            <ac:picMk id="7" creationId="{00000000-0000-0000-0000-000000000000}"/>
          </ac:picMkLst>
        </pc:picChg>
      </pc:sldChg>
      <pc:sldChg chg="modSp mod">
        <pc:chgData name="Tim Anderson" userId="29931dd9-6a8d-4aea-9bcf-bec880f70870" providerId="ADAL" clId="{28737F43-A2A0-4E06-8034-D1DE126A3740}" dt="2024-10-09T16:27:52.008" v="13" actId="14100"/>
        <pc:sldMkLst>
          <pc:docMk/>
          <pc:sldMk cId="2845368368" sldId="798"/>
        </pc:sldMkLst>
        <pc:picChg chg="mod">
          <ac:chgData name="Tim Anderson" userId="29931dd9-6a8d-4aea-9bcf-bec880f70870" providerId="ADAL" clId="{28737F43-A2A0-4E06-8034-D1DE126A3740}" dt="2024-10-09T16:27:52.008" v="13" actId="14100"/>
          <ac:picMkLst>
            <pc:docMk/>
            <pc:sldMk cId="2845368368" sldId="798"/>
            <ac:picMk id="7" creationId="{00000000-0000-0000-0000-000000000000}"/>
          </ac:picMkLst>
        </pc:picChg>
      </pc:sldChg>
      <pc:sldChg chg="del">
        <pc:chgData name="Tim Anderson" userId="29931dd9-6a8d-4aea-9bcf-bec880f70870" providerId="ADAL" clId="{28737F43-A2A0-4E06-8034-D1DE126A3740}" dt="2024-10-09T16:26:42.307" v="1" actId="47"/>
        <pc:sldMkLst>
          <pc:docMk/>
          <pc:sldMk cId="4189815449" sldId="947"/>
        </pc:sldMkLst>
      </pc:sldChg>
      <pc:sldChg chg="modSp mod">
        <pc:chgData name="Tim Anderson" userId="29931dd9-6a8d-4aea-9bcf-bec880f70870" providerId="ADAL" clId="{28737F43-A2A0-4E06-8034-D1DE126A3740}" dt="2024-10-09T17:15:55.605" v="81" actId="20577"/>
        <pc:sldMkLst>
          <pc:docMk/>
          <pc:sldMk cId="2117734731" sldId="954"/>
        </pc:sldMkLst>
        <pc:spChg chg="mod">
          <ac:chgData name="Tim Anderson" userId="29931dd9-6a8d-4aea-9bcf-bec880f70870" providerId="ADAL" clId="{28737F43-A2A0-4E06-8034-D1DE126A3740}" dt="2024-10-09T17:15:55.605" v="81" actId="20577"/>
          <ac:spMkLst>
            <pc:docMk/>
            <pc:sldMk cId="2117734731" sldId="954"/>
            <ac:spMk id="10" creationId="{00000000-0000-0000-0000-000000000000}"/>
          </ac:spMkLst>
        </pc:spChg>
      </pc:sldChg>
      <pc:sldChg chg="del">
        <pc:chgData name="Tim Anderson" userId="29931dd9-6a8d-4aea-9bcf-bec880f70870" providerId="ADAL" clId="{28737F43-A2A0-4E06-8034-D1DE126A3740}" dt="2024-10-09T16:26:40.907" v="0" actId="47"/>
        <pc:sldMkLst>
          <pc:docMk/>
          <pc:sldMk cId="3678478551" sldId="1692"/>
        </pc:sldMkLst>
      </pc:sldChg>
      <pc:sldChg chg="modSp del mod">
        <pc:chgData name="Tim Anderson" userId="29931dd9-6a8d-4aea-9bcf-bec880f70870" providerId="ADAL" clId="{28737F43-A2A0-4E06-8034-D1DE126A3740}" dt="2024-10-09T17:13:39.230" v="60" actId="47"/>
        <pc:sldMkLst>
          <pc:docMk/>
          <pc:sldMk cId="97458802" sldId="1767"/>
        </pc:sldMkLst>
        <pc:picChg chg="mod">
          <ac:chgData name="Tim Anderson" userId="29931dd9-6a8d-4aea-9bcf-bec880f70870" providerId="ADAL" clId="{28737F43-A2A0-4E06-8034-D1DE126A3740}" dt="2024-10-09T16:27:13.192" v="4" actId="14100"/>
          <ac:picMkLst>
            <pc:docMk/>
            <pc:sldMk cId="97458802" sldId="1767"/>
            <ac:picMk id="14" creationId="{00000000-0000-0000-0000-000000000000}"/>
          </ac:picMkLst>
        </pc:picChg>
      </pc:sldChg>
      <pc:sldChg chg="modSp mod">
        <pc:chgData name="Tim Anderson" userId="29931dd9-6a8d-4aea-9bcf-bec880f70870" providerId="ADAL" clId="{28737F43-A2A0-4E06-8034-D1DE126A3740}" dt="2024-10-09T17:17:35.456" v="83" actId="14100"/>
        <pc:sldMkLst>
          <pc:docMk/>
          <pc:sldMk cId="1512545140" sldId="1768"/>
        </pc:sldMkLst>
        <pc:picChg chg="mod">
          <ac:chgData name="Tim Anderson" userId="29931dd9-6a8d-4aea-9bcf-bec880f70870" providerId="ADAL" clId="{28737F43-A2A0-4E06-8034-D1DE126A3740}" dt="2024-10-09T17:17:35.456" v="83" actId="14100"/>
          <ac:picMkLst>
            <pc:docMk/>
            <pc:sldMk cId="1512545140" sldId="1768"/>
            <ac:picMk id="7" creationId="{00000000-0000-0000-0000-000000000000}"/>
          </ac:picMkLst>
        </pc:picChg>
      </pc:sldChg>
      <pc:sldChg chg="modSp mod">
        <pc:chgData name="Tim Anderson" userId="29931dd9-6a8d-4aea-9bcf-bec880f70870" providerId="ADAL" clId="{28737F43-A2A0-4E06-8034-D1DE126A3740}" dt="2024-10-09T16:27:44.738" v="11" actId="14100"/>
        <pc:sldMkLst>
          <pc:docMk/>
          <pc:sldMk cId="3109904116" sldId="1769"/>
        </pc:sldMkLst>
        <pc:picChg chg="mod">
          <ac:chgData name="Tim Anderson" userId="29931dd9-6a8d-4aea-9bcf-bec880f70870" providerId="ADAL" clId="{28737F43-A2A0-4E06-8034-D1DE126A3740}" dt="2024-10-09T16:27:44.738" v="11" actId="14100"/>
          <ac:picMkLst>
            <pc:docMk/>
            <pc:sldMk cId="3109904116" sldId="1769"/>
            <ac:picMk id="7" creationId="{00000000-0000-0000-0000-000000000000}"/>
          </ac:picMkLst>
        </pc:picChg>
      </pc:sldChg>
      <pc:sldChg chg="modSp mod">
        <pc:chgData name="Tim Anderson" userId="29931dd9-6a8d-4aea-9bcf-bec880f70870" providerId="ADAL" clId="{28737F43-A2A0-4E06-8034-D1DE126A3740}" dt="2024-10-09T16:28:00.346" v="16" actId="14100"/>
        <pc:sldMkLst>
          <pc:docMk/>
          <pc:sldMk cId="3849947625" sldId="1770"/>
        </pc:sldMkLst>
        <pc:picChg chg="mod">
          <ac:chgData name="Tim Anderson" userId="29931dd9-6a8d-4aea-9bcf-bec880f70870" providerId="ADAL" clId="{28737F43-A2A0-4E06-8034-D1DE126A3740}" dt="2024-10-09T16:28:00.346" v="16" actId="14100"/>
          <ac:picMkLst>
            <pc:docMk/>
            <pc:sldMk cId="3849947625" sldId="1770"/>
            <ac:picMk id="7" creationId="{00000000-0000-0000-0000-000000000000}"/>
          </ac:picMkLst>
        </pc:picChg>
      </pc:sldChg>
      <pc:sldChg chg="modSp mod">
        <pc:chgData name="Tim Anderson" userId="29931dd9-6a8d-4aea-9bcf-bec880f70870" providerId="ADAL" clId="{28737F43-A2A0-4E06-8034-D1DE126A3740}" dt="2024-10-09T16:28:07.050" v="18" actId="14100"/>
        <pc:sldMkLst>
          <pc:docMk/>
          <pc:sldMk cId="350053741" sldId="1771"/>
        </pc:sldMkLst>
        <pc:picChg chg="mod">
          <ac:chgData name="Tim Anderson" userId="29931dd9-6a8d-4aea-9bcf-bec880f70870" providerId="ADAL" clId="{28737F43-A2A0-4E06-8034-D1DE126A3740}" dt="2024-10-09T16:28:07.050" v="18" actId="14100"/>
          <ac:picMkLst>
            <pc:docMk/>
            <pc:sldMk cId="350053741" sldId="1771"/>
            <ac:picMk id="7" creationId="{00000000-0000-0000-0000-000000000000}"/>
          </ac:picMkLst>
        </pc:picChg>
      </pc:sldChg>
      <pc:sldChg chg="modSp mod">
        <pc:chgData name="Tim Anderson" userId="29931dd9-6a8d-4aea-9bcf-bec880f70870" providerId="ADAL" clId="{28737F43-A2A0-4E06-8034-D1DE126A3740}" dt="2024-10-09T16:28:14.377" v="20" actId="14100"/>
        <pc:sldMkLst>
          <pc:docMk/>
          <pc:sldMk cId="691584809" sldId="1772"/>
        </pc:sldMkLst>
        <pc:picChg chg="mod">
          <ac:chgData name="Tim Anderson" userId="29931dd9-6a8d-4aea-9bcf-bec880f70870" providerId="ADAL" clId="{28737F43-A2A0-4E06-8034-D1DE126A3740}" dt="2024-10-09T16:28:14.377" v="20" actId="14100"/>
          <ac:picMkLst>
            <pc:docMk/>
            <pc:sldMk cId="691584809" sldId="1772"/>
            <ac:picMk id="7" creationId="{00000000-0000-0000-0000-000000000000}"/>
          </ac:picMkLst>
        </pc:picChg>
      </pc:sldChg>
      <pc:sldChg chg="modSp mod">
        <pc:chgData name="Tim Anderson" userId="29931dd9-6a8d-4aea-9bcf-bec880f70870" providerId="ADAL" clId="{28737F43-A2A0-4E06-8034-D1DE126A3740}" dt="2024-10-09T16:28:24.367" v="22" actId="14100"/>
        <pc:sldMkLst>
          <pc:docMk/>
          <pc:sldMk cId="2669899100" sldId="1774"/>
        </pc:sldMkLst>
        <pc:picChg chg="mod">
          <ac:chgData name="Tim Anderson" userId="29931dd9-6a8d-4aea-9bcf-bec880f70870" providerId="ADAL" clId="{28737F43-A2A0-4E06-8034-D1DE126A3740}" dt="2024-10-09T16:28:24.367" v="22" actId="14100"/>
          <ac:picMkLst>
            <pc:docMk/>
            <pc:sldMk cId="2669899100" sldId="1774"/>
            <ac:picMk id="7" creationId="{00000000-0000-0000-0000-000000000000}"/>
          </ac:picMkLst>
        </pc:picChg>
      </pc:sldChg>
      <pc:sldChg chg="modSp mod">
        <pc:chgData name="Tim Anderson" userId="29931dd9-6a8d-4aea-9bcf-bec880f70870" providerId="ADAL" clId="{28737F43-A2A0-4E06-8034-D1DE126A3740}" dt="2024-10-09T16:28:31.415" v="24" actId="14100"/>
        <pc:sldMkLst>
          <pc:docMk/>
          <pc:sldMk cId="3836797555" sldId="1775"/>
        </pc:sldMkLst>
        <pc:picChg chg="mod">
          <ac:chgData name="Tim Anderson" userId="29931dd9-6a8d-4aea-9bcf-bec880f70870" providerId="ADAL" clId="{28737F43-A2A0-4E06-8034-D1DE126A3740}" dt="2024-10-09T16:28:31.415" v="24" actId="14100"/>
          <ac:picMkLst>
            <pc:docMk/>
            <pc:sldMk cId="3836797555" sldId="1775"/>
            <ac:picMk id="7" creationId="{00000000-0000-0000-0000-000000000000}"/>
          </ac:picMkLst>
        </pc:picChg>
      </pc:sldChg>
      <pc:sldChg chg="modSp mod">
        <pc:chgData name="Tim Anderson" userId="29931dd9-6a8d-4aea-9bcf-bec880f70870" providerId="ADAL" clId="{28737F43-A2A0-4E06-8034-D1DE126A3740}" dt="2024-10-09T16:28:39.232" v="26" actId="14100"/>
        <pc:sldMkLst>
          <pc:docMk/>
          <pc:sldMk cId="4003821246" sldId="1776"/>
        </pc:sldMkLst>
        <pc:picChg chg="mod">
          <ac:chgData name="Tim Anderson" userId="29931dd9-6a8d-4aea-9bcf-bec880f70870" providerId="ADAL" clId="{28737F43-A2A0-4E06-8034-D1DE126A3740}" dt="2024-10-09T16:28:39.232" v="26" actId="14100"/>
          <ac:picMkLst>
            <pc:docMk/>
            <pc:sldMk cId="4003821246" sldId="1776"/>
            <ac:picMk id="7" creationId="{00000000-0000-0000-0000-000000000000}"/>
          </ac:picMkLst>
        </pc:picChg>
      </pc:sldChg>
      <pc:sldChg chg="modSp mod">
        <pc:chgData name="Tim Anderson" userId="29931dd9-6a8d-4aea-9bcf-bec880f70870" providerId="ADAL" clId="{28737F43-A2A0-4E06-8034-D1DE126A3740}" dt="2024-10-09T16:28:47.850" v="28" actId="14100"/>
        <pc:sldMkLst>
          <pc:docMk/>
          <pc:sldMk cId="2631311408" sldId="1777"/>
        </pc:sldMkLst>
        <pc:picChg chg="mod">
          <ac:chgData name="Tim Anderson" userId="29931dd9-6a8d-4aea-9bcf-bec880f70870" providerId="ADAL" clId="{28737F43-A2A0-4E06-8034-D1DE126A3740}" dt="2024-10-09T16:28:47.850" v="28" actId="14100"/>
          <ac:picMkLst>
            <pc:docMk/>
            <pc:sldMk cId="2631311408" sldId="1777"/>
            <ac:picMk id="7" creationId="{00000000-0000-0000-0000-000000000000}"/>
          </ac:picMkLst>
        </pc:picChg>
      </pc:sldChg>
      <pc:sldChg chg="modSp mod">
        <pc:chgData name="Tim Anderson" userId="29931dd9-6a8d-4aea-9bcf-bec880f70870" providerId="ADAL" clId="{28737F43-A2A0-4E06-8034-D1DE126A3740}" dt="2024-10-09T16:28:56.280" v="30" actId="14100"/>
        <pc:sldMkLst>
          <pc:docMk/>
          <pc:sldMk cId="2768696871" sldId="1778"/>
        </pc:sldMkLst>
        <pc:picChg chg="mod">
          <ac:chgData name="Tim Anderson" userId="29931dd9-6a8d-4aea-9bcf-bec880f70870" providerId="ADAL" clId="{28737F43-A2A0-4E06-8034-D1DE126A3740}" dt="2024-10-09T16:28:56.280" v="30" actId="14100"/>
          <ac:picMkLst>
            <pc:docMk/>
            <pc:sldMk cId="2768696871" sldId="1778"/>
            <ac:picMk id="7" creationId="{00000000-0000-0000-0000-000000000000}"/>
          </ac:picMkLst>
        </pc:picChg>
      </pc:sldChg>
      <pc:sldChg chg="modSp mod">
        <pc:chgData name="Tim Anderson" userId="29931dd9-6a8d-4aea-9bcf-bec880f70870" providerId="ADAL" clId="{28737F43-A2A0-4E06-8034-D1DE126A3740}" dt="2024-10-09T16:29:05.266" v="32" actId="14100"/>
        <pc:sldMkLst>
          <pc:docMk/>
          <pc:sldMk cId="3498623902" sldId="1779"/>
        </pc:sldMkLst>
        <pc:picChg chg="mod">
          <ac:chgData name="Tim Anderson" userId="29931dd9-6a8d-4aea-9bcf-bec880f70870" providerId="ADAL" clId="{28737F43-A2A0-4E06-8034-D1DE126A3740}" dt="2024-10-09T16:29:05.266" v="32" actId="14100"/>
          <ac:picMkLst>
            <pc:docMk/>
            <pc:sldMk cId="3498623902" sldId="1779"/>
            <ac:picMk id="7" creationId="{00000000-0000-0000-0000-000000000000}"/>
          </ac:picMkLst>
        </pc:picChg>
      </pc:sldChg>
      <pc:sldChg chg="modSp mod">
        <pc:chgData name="Tim Anderson" userId="29931dd9-6a8d-4aea-9bcf-bec880f70870" providerId="ADAL" clId="{28737F43-A2A0-4E06-8034-D1DE126A3740}" dt="2024-10-09T16:29:12.344" v="34" actId="14100"/>
        <pc:sldMkLst>
          <pc:docMk/>
          <pc:sldMk cId="1190352862" sldId="1780"/>
        </pc:sldMkLst>
        <pc:picChg chg="mod">
          <ac:chgData name="Tim Anderson" userId="29931dd9-6a8d-4aea-9bcf-bec880f70870" providerId="ADAL" clId="{28737F43-A2A0-4E06-8034-D1DE126A3740}" dt="2024-10-09T16:29:12.344" v="34" actId="14100"/>
          <ac:picMkLst>
            <pc:docMk/>
            <pc:sldMk cId="1190352862" sldId="1780"/>
            <ac:picMk id="7" creationId="{00000000-0000-0000-0000-000000000000}"/>
          </ac:picMkLst>
        </pc:picChg>
      </pc:sldChg>
      <pc:sldChg chg="modSp mod">
        <pc:chgData name="Tim Anderson" userId="29931dd9-6a8d-4aea-9bcf-bec880f70870" providerId="ADAL" clId="{28737F43-A2A0-4E06-8034-D1DE126A3740}" dt="2024-10-09T16:29:19.335" v="36" actId="14100"/>
        <pc:sldMkLst>
          <pc:docMk/>
          <pc:sldMk cId="3216880266" sldId="1781"/>
        </pc:sldMkLst>
        <pc:picChg chg="mod">
          <ac:chgData name="Tim Anderson" userId="29931dd9-6a8d-4aea-9bcf-bec880f70870" providerId="ADAL" clId="{28737F43-A2A0-4E06-8034-D1DE126A3740}" dt="2024-10-09T16:29:19.335" v="36" actId="14100"/>
          <ac:picMkLst>
            <pc:docMk/>
            <pc:sldMk cId="3216880266" sldId="1781"/>
            <ac:picMk id="7" creationId="{00000000-0000-0000-0000-000000000000}"/>
          </ac:picMkLst>
        </pc:picChg>
      </pc:sldChg>
      <pc:sldChg chg="modSp mod">
        <pc:chgData name="Tim Anderson" userId="29931dd9-6a8d-4aea-9bcf-bec880f70870" providerId="ADAL" clId="{28737F43-A2A0-4E06-8034-D1DE126A3740}" dt="2024-10-09T16:29:29.408" v="38" actId="14100"/>
        <pc:sldMkLst>
          <pc:docMk/>
          <pc:sldMk cId="1281060869" sldId="1782"/>
        </pc:sldMkLst>
        <pc:picChg chg="mod">
          <ac:chgData name="Tim Anderson" userId="29931dd9-6a8d-4aea-9bcf-bec880f70870" providerId="ADAL" clId="{28737F43-A2A0-4E06-8034-D1DE126A3740}" dt="2024-10-09T16:29:29.408" v="38" actId="14100"/>
          <ac:picMkLst>
            <pc:docMk/>
            <pc:sldMk cId="1281060869" sldId="1782"/>
            <ac:picMk id="7" creationId="{00000000-0000-0000-0000-000000000000}"/>
          </ac:picMkLst>
        </pc:picChg>
      </pc:sldChg>
      <pc:sldChg chg="modSp mod">
        <pc:chgData name="Tim Anderson" userId="29931dd9-6a8d-4aea-9bcf-bec880f70870" providerId="ADAL" clId="{28737F43-A2A0-4E06-8034-D1DE126A3740}" dt="2024-10-09T16:29:39.982" v="40" actId="14100"/>
        <pc:sldMkLst>
          <pc:docMk/>
          <pc:sldMk cId="1547223880" sldId="1783"/>
        </pc:sldMkLst>
        <pc:picChg chg="mod">
          <ac:chgData name="Tim Anderson" userId="29931dd9-6a8d-4aea-9bcf-bec880f70870" providerId="ADAL" clId="{28737F43-A2A0-4E06-8034-D1DE126A3740}" dt="2024-10-09T16:29:39.982" v="40" actId="14100"/>
          <ac:picMkLst>
            <pc:docMk/>
            <pc:sldMk cId="1547223880" sldId="1783"/>
            <ac:picMk id="7" creationId="{00000000-0000-0000-0000-000000000000}"/>
          </ac:picMkLst>
        </pc:picChg>
      </pc:sldChg>
      <pc:sldChg chg="modSp mod">
        <pc:chgData name="Tim Anderson" userId="29931dd9-6a8d-4aea-9bcf-bec880f70870" providerId="ADAL" clId="{28737F43-A2A0-4E06-8034-D1DE126A3740}" dt="2024-10-09T16:29:46.331" v="42" actId="14100"/>
        <pc:sldMkLst>
          <pc:docMk/>
          <pc:sldMk cId="2944575159" sldId="1784"/>
        </pc:sldMkLst>
        <pc:picChg chg="mod">
          <ac:chgData name="Tim Anderson" userId="29931dd9-6a8d-4aea-9bcf-bec880f70870" providerId="ADAL" clId="{28737F43-A2A0-4E06-8034-D1DE126A3740}" dt="2024-10-09T16:29:46.331" v="42" actId="14100"/>
          <ac:picMkLst>
            <pc:docMk/>
            <pc:sldMk cId="2944575159" sldId="1784"/>
            <ac:picMk id="2" creationId="{00000000-0000-0000-0000-000000000000}"/>
          </ac:picMkLst>
        </pc:picChg>
      </pc:sldChg>
      <pc:sldChg chg="modSp mod">
        <pc:chgData name="Tim Anderson" userId="29931dd9-6a8d-4aea-9bcf-bec880f70870" providerId="ADAL" clId="{28737F43-A2A0-4E06-8034-D1DE126A3740}" dt="2024-10-09T16:29:53.640" v="44" actId="14100"/>
        <pc:sldMkLst>
          <pc:docMk/>
          <pc:sldMk cId="2892831798" sldId="1785"/>
        </pc:sldMkLst>
        <pc:picChg chg="mod">
          <ac:chgData name="Tim Anderson" userId="29931dd9-6a8d-4aea-9bcf-bec880f70870" providerId="ADAL" clId="{28737F43-A2A0-4E06-8034-D1DE126A3740}" dt="2024-10-09T16:29:53.640" v="44" actId="14100"/>
          <ac:picMkLst>
            <pc:docMk/>
            <pc:sldMk cId="2892831798" sldId="1785"/>
            <ac:picMk id="7" creationId="{00000000-0000-0000-0000-000000000000}"/>
          </ac:picMkLst>
        </pc:picChg>
      </pc:sldChg>
      <pc:sldChg chg="modSp mod">
        <pc:chgData name="Tim Anderson" userId="29931dd9-6a8d-4aea-9bcf-bec880f70870" providerId="ADAL" clId="{28737F43-A2A0-4E06-8034-D1DE126A3740}" dt="2024-10-09T16:30:02.029" v="46" actId="14100"/>
        <pc:sldMkLst>
          <pc:docMk/>
          <pc:sldMk cId="1598115735" sldId="1786"/>
        </pc:sldMkLst>
        <pc:picChg chg="mod">
          <ac:chgData name="Tim Anderson" userId="29931dd9-6a8d-4aea-9bcf-bec880f70870" providerId="ADAL" clId="{28737F43-A2A0-4E06-8034-D1DE126A3740}" dt="2024-10-09T16:30:02.029" v="46" actId="14100"/>
          <ac:picMkLst>
            <pc:docMk/>
            <pc:sldMk cId="1598115735" sldId="1786"/>
            <ac:picMk id="7" creationId="{00000000-0000-0000-0000-000000000000}"/>
          </ac:picMkLst>
        </pc:picChg>
      </pc:sldChg>
      <pc:sldChg chg="modSp mod">
        <pc:chgData name="Tim Anderson" userId="29931dd9-6a8d-4aea-9bcf-bec880f70870" providerId="ADAL" clId="{28737F43-A2A0-4E06-8034-D1DE126A3740}" dt="2024-10-09T16:30:08.835" v="48" actId="14100"/>
        <pc:sldMkLst>
          <pc:docMk/>
          <pc:sldMk cId="2940973366" sldId="1787"/>
        </pc:sldMkLst>
        <pc:picChg chg="mod">
          <ac:chgData name="Tim Anderson" userId="29931dd9-6a8d-4aea-9bcf-bec880f70870" providerId="ADAL" clId="{28737F43-A2A0-4E06-8034-D1DE126A3740}" dt="2024-10-09T16:30:08.835" v="48" actId="14100"/>
          <ac:picMkLst>
            <pc:docMk/>
            <pc:sldMk cId="2940973366" sldId="1787"/>
            <ac:picMk id="7" creationId="{00000000-0000-0000-0000-000000000000}"/>
          </ac:picMkLst>
        </pc:picChg>
      </pc:sldChg>
      <pc:sldChg chg="modSp mod">
        <pc:chgData name="Tim Anderson" userId="29931dd9-6a8d-4aea-9bcf-bec880f70870" providerId="ADAL" clId="{28737F43-A2A0-4E06-8034-D1DE126A3740}" dt="2024-10-09T16:30:16.873" v="50" actId="14100"/>
        <pc:sldMkLst>
          <pc:docMk/>
          <pc:sldMk cId="176153769" sldId="1788"/>
        </pc:sldMkLst>
        <pc:picChg chg="mod">
          <ac:chgData name="Tim Anderson" userId="29931dd9-6a8d-4aea-9bcf-bec880f70870" providerId="ADAL" clId="{28737F43-A2A0-4E06-8034-D1DE126A3740}" dt="2024-10-09T16:30:16.873" v="50" actId="14100"/>
          <ac:picMkLst>
            <pc:docMk/>
            <pc:sldMk cId="176153769" sldId="1788"/>
            <ac:picMk id="7" creationId="{00000000-0000-0000-0000-000000000000}"/>
          </ac:picMkLst>
        </pc:picChg>
      </pc:sldChg>
      <pc:sldChg chg="modSp mod">
        <pc:chgData name="Tim Anderson" userId="29931dd9-6a8d-4aea-9bcf-bec880f70870" providerId="ADAL" clId="{28737F43-A2A0-4E06-8034-D1DE126A3740}" dt="2024-10-09T16:30:24.939" v="52" actId="14100"/>
        <pc:sldMkLst>
          <pc:docMk/>
          <pc:sldMk cId="1833294451" sldId="1789"/>
        </pc:sldMkLst>
        <pc:picChg chg="mod">
          <ac:chgData name="Tim Anderson" userId="29931dd9-6a8d-4aea-9bcf-bec880f70870" providerId="ADAL" clId="{28737F43-A2A0-4E06-8034-D1DE126A3740}" dt="2024-10-09T16:30:24.939" v="52" actId="14100"/>
          <ac:picMkLst>
            <pc:docMk/>
            <pc:sldMk cId="1833294451" sldId="1789"/>
            <ac:picMk id="7" creationId="{00000000-0000-0000-0000-000000000000}"/>
          </ac:picMkLst>
        </pc:picChg>
      </pc:sldChg>
      <pc:sldChg chg="modSp mod">
        <pc:chgData name="Tim Anderson" userId="29931dd9-6a8d-4aea-9bcf-bec880f70870" providerId="ADAL" clId="{28737F43-A2A0-4E06-8034-D1DE126A3740}" dt="2024-10-09T17:20:46.929" v="87" actId="255"/>
        <pc:sldMkLst>
          <pc:docMk/>
          <pc:sldMk cId="241061412" sldId="1790"/>
        </pc:sldMkLst>
        <pc:spChg chg="mod">
          <ac:chgData name="Tim Anderson" userId="29931dd9-6a8d-4aea-9bcf-bec880f70870" providerId="ADAL" clId="{28737F43-A2A0-4E06-8034-D1DE126A3740}" dt="2024-10-09T17:20:46.929" v="87" actId="255"/>
          <ac:spMkLst>
            <pc:docMk/>
            <pc:sldMk cId="241061412" sldId="1790"/>
            <ac:spMk id="2" creationId="{00000000-0000-0000-0000-000000000000}"/>
          </ac:spMkLst>
        </pc:spChg>
        <pc:picChg chg="mod">
          <ac:chgData name="Tim Anderson" userId="29931dd9-6a8d-4aea-9bcf-bec880f70870" providerId="ADAL" clId="{28737F43-A2A0-4E06-8034-D1DE126A3740}" dt="2024-10-09T17:18:05.840" v="85" actId="14100"/>
          <ac:picMkLst>
            <pc:docMk/>
            <pc:sldMk cId="241061412" sldId="1790"/>
            <ac:picMk id="7" creationId="{00000000-0000-0000-0000-000000000000}"/>
          </ac:picMkLst>
        </pc:picChg>
      </pc:sldChg>
      <pc:sldChg chg="modSp mod">
        <pc:chgData name="Tim Anderson" userId="29931dd9-6a8d-4aea-9bcf-bec880f70870" providerId="ADAL" clId="{28737F43-A2A0-4E06-8034-D1DE126A3740}" dt="2024-10-09T17:21:53.491" v="89" actId="5793"/>
        <pc:sldMkLst>
          <pc:docMk/>
          <pc:sldMk cId="4119154320" sldId="1791"/>
        </pc:sldMkLst>
        <pc:spChg chg="mod">
          <ac:chgData name="Tim Anderson" userId="29931dd9-6a8d-4aea-9bcf-bec880f70870" providerId="ADAL" clId="{28737F43-A2A0-4E06-8034-D1DE126A3740}" dt="2024-10-09T17:21:53.491" v="89" actId="5793"/>
          <ac:spMkLst>
            <pc:docMk/>
            <pc:sldMk cId="4119154320" sldId="1791"/>
            <ac:spMk id="3" creationId="{00000000-0000-0000-0000-000000000000}"/>
          </ac:spMkLst>
        </pc:spChg>
        <pc:picChg chg="mod">
          <ac:chgData name="Tim Anderson" userId="29931dd9-6a8d-4aea-9bcf-bec880f70870" providerId="ADAL" clId="{28737F43-A2A0-4E06-8034-D1DE126A3740}" dt="2024-10-09T16:30:32.158" v="54" actId="14100"/>
          <ac:picMkLst>
            <pc:docMk/>
            <pc:sldMk cId="4119154320" sldId="1791"/>
            <ac:picMk id="7" creationId="{00000000-0000-0000-0000-000000000000}"/>
          </ac:picMkLst>
        </pc:picChg>
      </pc:sldChg>
      <pc:sldChg chg="modSp mod">
        <pc:chgData name="Tim Anderson" userId="29931dd9-6a8d-4aea-9bcf-bec880f70870" providerId="ADAL" clId="{28737F43-A2A0-4E06-8034-D1DE126A3740}" dt="2024-10-09T16:30:42.812" v="56" actId="14100"/>
        <pc:sldMkLst>
          <pc:docMk/>
          <pc:sldMk cId="720112971" sldId="1792"/>
        </pc:sldMkLst>
        <pc:picChg chg="mod">
          <ac:chgData name="Tim Anderson" userId="29931dd9-6a8d-4aea-9bcf-bec880f70870" providerId="ADAL" clId="{28737F43-A2A0-4E06-8034-D1DE126A3740}" dt="2024-10-09T16:30:42.812" v="56" actId="14100"/>
          <ac:picMkLst>
            <pc:docMk/>
            <pc:sldMk cId="720112971" sldId="1792"/>
            <ac:picMk id="7" creationId="{00000000-0000-0000-0000-000000000000}"/>
          </ac:picMkLst>
        </pc:picChg>
      </pc:sldChg>
      <pc:sldChg chg="modSp mod">
        <pc:chgData name="Tim Anderson" userId="29931dd9-6a8d-4aea-9bcf-bec880f70870" providerId="ADAL" clId="{28737F43-A2A0-4E06-8034-D1DE126A3740}" dt="2024-10-09T17:12:53.041" v="59" actId="207"/>
        <pc:sldMkLst>
          <pc:docMk/>
          <pc:sldMk cId="2965377694" sldId="1793"/>
        </pc:sldMkLst>
        <pc:spChg chg="mod">
          <ac:chgData name="Tim Anderson" userId="29931dd9-6a8d-4aea-9bcf-bec880f70870" providerId="ADAL" clId="{28737F43-A2A0-4E06-8034-D1DE126A3740}" dt="2024-10-09T17:12:53.041" v="59" actId="207"/>
          <ac:spMkLst>
            <pc:docMk/>
            <pc:sldMk cId="2965377694" sldId="1793"/>
            <ac:spMk id="8" creationId="{F598E036-4942-2307-68D5-74E29E43829C}"/>
          </ac:spMkLst>
        </pc:spChg>
      </pc:sldChg>
      <pc:sldChg chg="del">
        <pc:chgData name="Tim Anderson" userId="29931dd9-6a8d-4aea-9bcf-bec880f70870" providerId="ADAL" clId="{28737F43-A2A0-4E06-8034-D1DE126A3740}" dt="2024-10-09T17:11:45.222" v="57" actId="47"/>
        <pc:sldMkLst>
          <pc:docMk/>
          <pc:sldMk cId="2465001155" sldId="179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rgbClr val="FF0000"/>
              </a:solidFill>
              <a:latin typeface="Arial Narrow" pitchFamily="34" charset="0"/>
            </a:rPr>
            <a:t>Vacant</a:t>
          </a:r>
        </a:p>
        <a:p>
          <a:r>
            <a:rPr lang="en-US" sz="1400" b="1" i="1" dirty="0">
              <a:solidFill>
                <a:srgbClr val="FF0000"/>
              </a:solidFill>
              <a:latin typeface="Arial Narrow" pitchFamily="34" charset="0"/>
            </a:rPr>
            <a:t>Project Coordinator</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spcAft>
              <a:spcPct val="35000"/>
            </a:spcAft>
            <a:buClrTx/>
            <a:buSzTx/>
            <a:buFontTx/>
            <a:buNone/>
            <a:tabLst/>
          </a:pPr>
          <a:endParaRPr kumimoji="0" lang="en-US" sz="14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John Mosby</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Asst. Chief Scout Executive &amp; EVP</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(BSA)</a:t>
          </a:r>
        </a:p>
        <a:p>
          <a:pPr marR="0" rtl="0" eaLnBrk="0" fontAlgn="base" latinLnBrk="0" hangingPunct="0">
            <a:spcAft>
              <a:spcPts val="0"/>
            </a:spcAft>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Shane Calendine</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 </a:t>
          </a:r>
          <a:r>
            <a:rPr lang="en-US" sz="1100" b="1" dirty="0"/>
            <a:t>Vice President Council Operations </a:t>
          </a:r>
          <a:r>
            <a:rPr kumimoji="0" lang="en-US" sz="1100" b="1" i="0" u="none" strike="noStrike" cap="none" normalizeH="0" baseline="0" dirty="0">
              <a:ln/>
              <a:effectLst/>
              <a:latin typeface="Arial Narrow" pitchFamily="34" charset="0"/>
            </a:rPr>
            <a:t>(BSA)</a:t>
          </a:r>
        </a:p>
        <a:p>
          <a:pPr marR="0" rtl="0" eaLnBrk="0" fontAlgn="base" latinLnBrk="0" hangingPunct="0">
            <a:spcAft>
              <a:spcPct val="35000"/>
            </a:spcAft>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2" custScaleX="71898" custScaleY="62229" custLinFactNeighborX="16444" custLinFactNeighborY="25350">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51811" custScaleY="56952" custLinFactNeighborX="85243" custLinFactNeighborY="8642">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67777" custScaleY="56343" custLinFactNeighborX="-85801" custLinFactNeighborY="8642">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2" custScaleX="49789" custScaleY="63140" custLinFactX="-69499" custLinFactNeighborX="-100000" custLinFactNeighborY="4100">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Lst>
  <dgm:cxnLst>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8A9306C7-AB18-406B-962D-1765E13B6B02}" type="presOf" srcId="{116F11D4-D278-48DE-9BCE-CC80073CF620}" destId="{91993678-E076-4176-938B-A86222054178}"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5257018" y="1865840"/>
          <a:ext cx="334454" cy="1602605"/>
        </a:xfrm>
        <a:custGeom>
          <a:avLst/>
          <a:gdLst/>
          <a:ahLst/>
          <a:cxnLst/>
          <a:rect l="0" t="0" r="0" b="0"/>
          <a:pathLst>
            <a:path>
              <a:moveTo>
                <a:pt x="334454" y="0"/>
              </a:moveTo>
              <a:lnTo>
                <a:pt x="334454" y="1602605"/>
              </a:lnTo>
              <a:lnTo>
                <a:pt x="0"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5591472" y="1865840"/>
          <a:ext cx="276196" cy="1602605"/>
        </a:xfrm>
        <a:custGeom>
          <a:avLst/>
          <a:gdLst/>
          <a:ahLst/>
          <a:cxnLst/>
          <a:rect l="0" t="0" r="0" b="0"/>
          <a:pathLst>
            <a:path>
              <a:moveTo>
                <a:pt x="0" y="0"/>
              </a:moveTo>
              <a:lnTo>
                <a:pt x="0" y="1602605"/>
              </a:lnTo>
              <a:lnTo>
                <a:pt x="276196"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4061109" y="541283"/>
          <a:ext cx="3060727" cy="132455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4061109" y="541283"/>
        <a:ext cx="3060727" cy="1324557"/>
      </dsp:txXfrm>
    </dsp:sp>
    <dsp:sp modelId="{5CB7C62A-6393-453D-A839-67512367AA48}">
      <dsp:nvSpPr>
        <dsp:cNvPr id="0" name=""/>
        <dsp:cNvSpPr/>
      </dsp:nvSpPr>
      <dsp:spPr>
        <a:xfrm>
          <a:off x="5867669" y="2862329"/>
          <a:ext cx="2205615" cy="1212235"/>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latin typeface="Arial Narrow" pitchFamily="34" charset="0"/>
            </a:rPr>
            <a:t>Vacant</a:t>
          </a:r>
        </a:p>
        <a:p>
          <a:pPr marL="0" lvl="0" indent="0" algn="ctr" defTabSz="622300">
            <a:lnSpc>
              <a:spcPct val="90000"/>
            </a:lnSpc>
            <a:spcBef>
              <a:spcPct val="0"/>
            </a:spcBef>
            <a:spcAft>
              <a:spcPct val="35000"/>
            </a:spcAft>
            <a:buNone/>
          </a:pPr>
          <a:r>
            <a:rPr lang="en-US" sz="1400" b="1" i="1" kern="1200" dirty="0">
              <a:solidFill>
                <a:srgbClr val="FF0000"/>
              </a:solidFill>
              <a:latin typeface="Arial Narrow" pitchFamily="34" charset="0"/>
            </a:rPr>
            <a:t>Project Coordinator</a:t>
          </a:r>
        </a:p>
      </dsp:txBody>
      <dsp:txXfrm>
        <a:off x="5867669" y="2862329"/>
        <a:ext cx="2205615" cy="1212235"/>
      </dsp:txXfrm>
    </dsp:sp>
    <dsp:sp modelId="{3C6C0BC6-1B23-47DA-90FC-5BAE7CCCB76A}">
      <dsp:nvSpPr>
        <dsp:cNvPr id="0" name=""/>
        <dsp:cNvSpPr/>
      </dsp:nvSpPr>
      <dsp:spPr>
        <a:xfrm>
          <a:off x="2371723" y="2868810"/>
          <a:ext cx="2885294" cy="1199272"/>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2371723" y="2868810"/>
        <a:ext cx="2885294" cy="1199272"/>
      </dsp:txXfrm>
    </dsp:sp>
    <dsp:sp modelId="{2A805936-6D65-44FB-B027-BAB888DB7CFC}">
      <dsp:nvSpPr>
        <dsp:cNvPr id="0" name=""/>
        <dsp:cNvSpPr/>
      </dsp:nvSpPr>
      <dsp:spPr>
        <a:xfrm>
          <a:off x="100144" y="88973"/>
          <a:ext cx="2119538" cy="134394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14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John Mosby</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Asst. Chief Scout Executive &amp; EVP</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ts val="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Shane Calendine</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 </a:t>
          </a:r>
          <a:r>
            <a:rPr lang="en-US" sz="1100" b="1" kern="1200" dirty="0"/>
            <a:t>Vice President Council Operations </a:t>
          </a: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100144" y="88973"/>
        <a:ext cx="2119538" cy="134394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10/9/2024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427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802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503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448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251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201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703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156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703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32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38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915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106</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107</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228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129</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891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463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876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9917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6268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854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833B1-2A20-4C4C-BE33-B00584E23331}"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179849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anose="020F0502020204030204" pitchFamily="34" charset="0"/>
              </a:rPr>
              <a:t>.This is the Scouting Forward Roadmap developed by the National Board to set the direction they see for the BSA</a:t>
            </a:r>
            <a:endParaRPr lang="en-US" b="0" dirty="0"/>
          </a:p>
        </p:txBody>
      </p:sp>
      <p:sp>
        <p:nvSpPr>
          <p:cNvPr id="4" name="Slide Number Placeholder 3"/>
          <p:cNvSpPr>
            <a:spLocks noGrp="1"/>
          </p:cNvSpPr>
          <p:nvPr>
            <p:ph type="sldNum" sz="quarter" idx="10"/>
          </p:nvPr>
        </p:nvSpPr>
        <p:spPr/>
        <p:txBody>
          <a:bodyPr/>
          <a:lstStyle/>
          <a:p>
            <a:fld id="{B5579F4C-39DE-484D-9D6E-0795D4AB7FC1}"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790245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580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629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7" name="Picture 6">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8" name="TextBox 7">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139025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10/9/2024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10/9/2024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10/9/2024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10/9/2024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10/9/2024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10/9/2024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10/9/2024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10/9/2024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10/9/2024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C1FC-56F8-E3CB-8EBF-B508158A1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8067E3-9056-23DB-DDDC-C0AAA3817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EAD422-6330-8ECC-AE35-D259A4091AC9}"/>
              </a:ext>
            </a:extLst>
          </p:cNvPr>
          <p:cNvSpPr>
            <a:spLocks noGrp="1"/>
          </p:cNvSpPr>
          <p:nvPr>
            <p:ph type="dt" sz="half" idx="10"/>
          </p:nvPr>
        </p:nvSpPr>
        <p:spPr/>
        <p:txBody>
          <a:bodyPr/>
          <a:lstStyle/>
          <a:p>
            <a:fld id="{3B8E2E91-24B8-4D20-9521-FF3232087948}" type="datetimeFigureOut">
              <a:rPr lang="en-US" smtClean="0"/>
              <a:t>10/9/2024</a:t>
            </a:fld>
            <a:endParaRPr lang="en-US"/>
          </a:p>
        </p:txBody>
      </p:sp>
      <p:sp>
        <p:nvSpPr>
          <p:cNvPr id="5" name="Footer Placeholder 4">
            <a:extLst>
              <a:ext uri="{FF2B5EF4-FFF2-40B4-BE49-F238E27FC236}">
                <a16:creationId xmlns:a16="http://schemas.microsoft.com/office/drawing/2014/main" id="{57057C8C-B98A-6640-6D7E-C86CEDE13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8C3CA-90EA-E48F-EE90-0032A76DC9C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526442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67B2-5765-B0C5-CE78-0DDC6D68B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CBC75-D08A-4B2C-7F1A-D87566580E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D6D52-A8C5-1B5B-6CB8-38469FE8592E}"/>
              </a:ext>
            </a:extLst>
          </p:cNvPr>
          <p:cNvSpPr>
            <a:spLocks noGrp="1"/>
          </p:cNvSpPr>
          <p:nvPr>
            <p:ph type="dt" sz="half" idx="10"/>
          </p:nvPr>
        </p:nvSpPr>
        <p:spPr/>
        <p:txBody>
          <a:bodyPr/>
          <a:lstStyle/>
          <a:p>
            <a:fld id="{3B8E2E91-24B8-4D20-9521-FF3232087948}" type="datetimeFigureOut">
              <a:rPr lang="en-US" smtClean="0"/>
              <a:t>10/9/2024</a:t>
            </a:fld>
            <a:endParaRPr lang="en-US"/>
          </a:p>
        </p:txBody>
      </p:sp>
      <p:sp>
        <p:nvSpPr>
          <p:cNvPr id="5" name="Footer Placeholder 4">
            <a:extLst>
              <a:ext uri="{FF2B5EF4-FFF2-40B4-BE49-F238E27FC236}">
                <a16:creationId xmlns:a16="http://schemas.microsoft.com/office/drawing/2014/main" id="{08FC3366-0D5F-3C74-8FE8-986869081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B126F-AD29-0DD6-CEC6-FC76C89595F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0320786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B0A-DAF1-23AF-6986-0C1B122775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B4274-E9D8-B7CB-9EF9-44B672CA2E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CE6B14-4ECE-3B61-B0E0-EFBE56188D10}"/>
              </a:ext>
            </a:extLst>
          </p:cNvPr>
          <p:cNvSpPr>
            <a:spLocks noGrp="1"/>
          </p:cNvSpPr>
          <p:nvPr>
            <p:ph type="dt" sz="half" idx="10"/>
          </p:nvPr>
        </p:nvSpPr>
        <p:spPr/>
        <p:txBody>
          <a:bodyPr/>
          <a:lstStyle/>
          <a:p>
            <a:fld id="{3B8E2E91-24B8-4D20-9521-FF3232087948}" type="datetimeFigureOut">
              <a:rPr lang="en-US" smtClean="0"/>
              <a:t>10/9/2024</a:t>
            </a:fld>
            <a:endParaRPr lang="en-US"/>
          </a:p>
        </p:txBody>
      </p:sp>
      <p:sp>
        <p:nvSpPr>
          <p:cNvPr id="5" name="Footer Placeholder 4">
            <a:extLst>
              <a:ext uri="{FF2B5EF4-FFF2-40B4-BE49-F238E27FC236}">
                <a16:creationId xmlns:a16="http://schemas.microsoft.com/office/drawing/2014/main" id="{D37D27D7-1C0C-AE4A-66DF-B5BBA33A8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4455C-FAF8-43B4-F727-55961535791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303860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60AC-FF52-EFF6-02DE-DDA3BABDB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633538-DC2F-749B-7F80-BD82176B85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7DC30D-D18F-FD81-1283-F8F4157B89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7653C-749B-E0C7-72CA-C8DB082CB4FE}"/>
              </a:ext>
            </a:extLst>
          </p:cNvPr>
          <p:cNvSpPr>
            <a:spLocks noGrp="1"/>
          </p:cNvSpPr>
          <p:nvPr>
            <p:ph type="dt" sz="half" idx="10"/>
          </p:nvPr>
        </p:nvSpPr>
        <p:spPr/>
        <p:txBody>
          <a:bodyPr/>
          <a:lstStyle/>
          <a:p>
            <a:fld id="{3B8E2E91-24B8-4D20-9521-FF3232087948}" type="datetimeFigureOut">
              <a:rPr lang="en-US" smtClean="0"/>
              <a:t>10/9/2024</a:t>
            </a:fld>
            <a:endParaRPr lang="en-US"/>
          </a:p>
        </p:txBody>
      </p:sp>
      <p:sp>
        <p:nvSpPr>
          <p:cNvPr id="6" name="Footer Placeholder 5">
            <a:extLst>
              <a:ext uri="{FF2B5EF4-FFF2-40B4-BE49-F238E27FC236}">
                <a16:creationId xmlns:a16="http://schemas.microsoft.com/office/drawing/2014/main" id="{9F7694F0-5BAB-CF5A-B5DB-699DE7B38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F57AB-D2E1-FBDA-B9BE-40F90C1E91DF}"/>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0173539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8FCF-D410-7609-D750-6FD3D24CAD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669E63-0457-40F1-9EDC-8BE1A4199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B304C-FC14-AAA7-ADC6-F8409C8E7B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AC791B-793E-29D9-2534-9530474299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0C9D4E-D7B2-EEFA-F543-DCD029A426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DA11BF-0142-D7F5-213C-C9F20A0438CB}"/>
              </a:ext>
            </a:extLst>
          </p:cNvPr>
          <p:cNvSpPr>
            <a:spLocks noGrp="1"/>
          </p:cNvSpPr>
          <p:nvPr>
            <p:ph type="dt" sz="half" idx="10"/>
          </p:nvPr>
        </p:nvSpPr>
        <p:spPr/>
        <p:txBody>
          <a:bodyPr/>
          <a:lstStyle/>
          <a:p>
            <a:fld id="{3B8E2E91-24B8-4D20-9521-FF3232087948}" type="datetimeFigureOut">
              <a:rPr lang="en-US" smtClean="0"/>
              <a:t>10/9/2024</a:t>
            </a:fld>
            <a:endParaRPr lang="en-US"/>
          </a:p>
        </p:txBody>
      </p:sp>
      <p:sp>
        <p:nvSpPr>
          <p:cNvPr id="8" name="Footer Placeholder 7">
            <a:extLst>
              <a:ext uri="{FF2B5EF4-FFF2-40B4-BE49-F238E27FC236}">
                <a16:creationId xmlns:a16="http://schemas.microsoft.com/office/drawing/2014/main" id="{3965CA18-9EF1-DD3C-6258-BF30141DD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6FD5D-4D99-8CA3-1231-A18EBC8AE16D}"/>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5881344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4460-05F0-6EA0-F587-D0DC3E4D6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E15A7C-D6C1-78BA-FEBE-81AF64946895}"/>
              </a:ext>
            </a:extLst>
          </p:cNvPr>
          <p:cNvSpPr>
            <a:spLocks noGrp="1"/>
          </p:cNvSpPr>
          <p:nvPr>
            <p:ph type="dt" sz="half" idx="10"/>
          </p:nvPr>
        </p:nvSpPr>
        <p:spPr/>
        <p:txBody>
          <a:bodyPr/>
          <a:lstStyle/>
          <a:p>
            <a:fld id="{3B8E2E91-24B8-4D20-9521-FF3232087948}" type="datetimeFigureOut">
              <a:rPr lang="en-US" smtClean="0"/>
              <a:t>10/9/2024</a:t>
            </a:fld>
            <a:endParaRPr lang="en-US"/>
          </a:p>
        </p:txBody>
      </p:sp>
      <p:sp>
        <p:nvSpPr>
          <p:cNvPr id="4" name="Footer Placeholder 3">
            <a:extLst>
              <a:ext uri="{FF2B5EF4-FFF2-40B4-BE49-F238E27FC236}">
                <a16:creationId xmlns:a16="http://schemas.microsoft.com/office/drawing/2014/main" id="{3DEB9772-35D9-0F5D-1070-423F42FAF7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5FACE4-1FFF-5BB5-8AE6-D9D12F2073D4}"/>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06786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0093E-9927-DD6B-0608-21EC387F7A0A}"/>
              </a:ext>
            </a:extLst>
          </p:cNvPr>
          <p:cNvSpPr>
            <a:spLocks noGrp="1"/>
          </p:cNvSpPr>
          <p:nvPr>
            <p:ph type="dt" sz="half" idx="10"/>
          </p:nvPr>
        </p:nvSpPr>
        <p:spPr/>
        <p:txBody>
          <a:bodyPr/>
          <a:lstStyle/>
          <a:p>
            <a:fld id="{3B8E2E91-24B8-4D20-9521-FF3232087948}" type="datetimeFigureOut">
              <a:rPr lang="en-US" smtClean="0"/>
              <a:t>10/9/2024</a:t>
            </a:fld>
            <a:endParaRPr lang="en-US"/>
          </a:p>
        </p:txBody>
      </p:sp>
      <p:sp>
        <p:nvSpPr>
          <p:cNvPr id="3" name="Footer Placeholder 2">
            <a:extLst>
              <a:ext uri="{FF2B5EF4-FFF2-40B4-BE49-F238E27FC236}">
                <a16:creationId xmlns:a16="http://schemas.microsoft.com/office/drawing/2014/main" id="{DA4B7724-67E3-B6FE-B34B-F1CAC1C712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136EA6-A521-D113-7A1F-AA5B3BB1A199}"/>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2124238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9706-FBE0-8B4D-E64B-AB88DAF8D6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4ADE14-1ABB-6C8F-E1B8-E99DA02925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FFBF0F-A2F5-3066-5E09-48668C15F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19AA6-BB43-9709-F61D-E5657C364425}"/>
              </a:ext>
            </a:extLst>
          </p:cNvPr>
          <p:cNvSpPr>
            <a:spLocks noGrp="1"/>
          </p:cNvSpPr>
          <p:nvPr>
            <p:ph type="dt" sz="half" idx="10"/>
          </p:nvPr>
        </p:nvSpPr>
        <p:spPr/>
        <p:txBody>
          <a:bodyPr/>
          <a:lstStyle/>
          <a:p>
            <a:fld id="{3B8E2E91-24B8-4D20-9521-FF3232087948}" type="datetimeFigureOut">
              <a:rPr lang="en-US" smtClean="0"/>
              <a:t>10/9/2024</a:t>
            </a:fld>
            <a:endParaRPr lang="en-US"/>
          </a:p>
        </p:txBody>
      </p:sp>
      <p:sp>
        <p:nvSpPr>
          <p:cNvPr id="6" name="Footer Placeholder 5">
            <a:extLst>
              <a:ext uri="{FF2B5EF4-FFF2-40B4-BE49-F238E27FC236}">
                <a16:creationId xmlns:a16="http://schemas.microsoft.com/office/drawing/2014/main" id="{0E7BDC6E-DFBA-9752-0675-E664F1E139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BB964-3F15-CBDB-BEEC-17BF65758F4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6214771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FC3A-D1D9-0A9A-CD74-A6B7130E1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6FA534-2E46-EDC0-9DF1-29F429FC0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4833A-4C2F-2312-63FC-BC32FBF0C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4CAA1-6895-AFD0-3887-F8DFCA617B60}"/>
              </a:ext>
            </a:extLst>
          </p:cNvPr>
          <p:cNvSpPr>
            <a:spLocks noGrp="1"/>
          </p:cNvSpPr>
          <p:nvPr>
            <p:ph type="dt" sz="half" idx="10"/>
          </p:nvPr>
        </p:nvSpPr>
        <p:spPr/>
        <p:txBody>
          <a:bodyPr/>
          <a:lstStyle/>
          <a:p>
            <a:fld id="{3B8E2E91-24B8-4D20-9521-FF3232087948}" type="datetimeFigureOut">
              <a:rPr lang="en-US" smtClean="0"/>
              <a:t>10/9/2024</a:t>
            </a:fld>
            <a:endParaRPr lang="en-US"/>
          </a:p>
        </p:txBody>
      </p:sp>
      <p:sp>
        <p:nvSpPr>
          <p:cNvPr id="6" name="Footer Placeholder 5">
            <a:extLst>
              <a:ext uri="{FF2B5EF4-FFF2-40B4-BE49-F238E27FC236}">
                <a16:creationId xmlns:a16="http://schemas.microsoft.com/office/drawing/2014/main" id="{E0FCA16A-0562-B733-0D41-78AB91BCBA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A16EB-ED55-2C9D-60C1-EBF473FCEB6A}"/>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3861951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3189-B1E3-7687-41BC-2292D0F0A8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CCF02-5F3B-DD8A-4533-633C046B6B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B3F3A-E087-D601-8FCE-0C0F9404BFC3}"/>
              </a:ext>
            </a:extLst>
          </p:cNvPr>
          <p:cNvSpPr>
            <a:spLocks noGrp="1"/>
          </p:cNvSpPr>
          <p:nvPr>
            <p:ph type="dt" sz="half" idx="10"/>
          </p:nvPr>
        </p:nvSpPr>
        <p:spPr/>
        <p:txBody>
          <a:bodyPr/>
          <a:lstStyle/>
          <a:p>
            <a:fld id="{3B8E2E91-24B8-4D20-9521-FF3232087948}" type="datetimeFigureOut">
              <a:rPr lang="en-US" smtClean="0"/>
              <a:t>10/9/2024</a:t>
            </a:fld>
            <a:endParaRPr lang="en-US"/>
          </a:p>
        </p:txBody>
      </p:sp>
      <p:sp>
        <p:nvSpPr>
          <p:cNvPr id="5" name="Footer Placeholder 4">
            <a:extLst>
              <a:ext uri="{FF2B5EF4-FFF2-40B4-BE49-F238E27FC236}">
                <a16:creationId xmlns:a16="http://schemas.microsoft.com/office/drawing/2014/main" id="{D7DC8976-4566-841E-2395-3B6399F43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E3383-B824-C113-8401-F8A267379F9B}"/>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6247668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0D297-B736-67D8-4C87-A27553739A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FF49A8-7836-6A85-3E9A-B8FD051620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506F1-5279-8AA5-CC23-F2E43FA489C8}"/>
              </a:ext>
            </a:extLst>
          </p:cNvPr>
          <p:cNvSpPr>
            <a:spLocks noGrp="1"/>
          </p:cNvSpPr>
          <p:nvPr>
            <p:ph type="dt" sz="half" idx="10"/>
          </p:nvPr>
        </p:nvSpPr>
        <p:spPr/>
        <p:txBody>
          <a:bodyPr/>
          <a:lstStyle/>
          <a:p>
            <a:fld id="{3B8E2E91-24B8-4D20-9521-FF3232087948}" type="datetimeFigureOut">
              <a:rPr lang="en-US" smtClean="0"/>
              <a:t>10/9/2024</a:t>
            </a:fld>
            <a:endParaRPr lang="en-US"/>
          </a:p>
        </p:txBody>
      </p:sp>
      <p:sp>
        <p:nvSpPr>
          <p:cNvPr id="5" name="Footer Placeholder 4">
            <a:extLst>
              <a:ext uri="{FF2B5EF4-FFF2-40B4-BE49-F238E27FC236}">
                <a16:creationId xmlns:a16="http://schemas.microsoft.com/office/drawing/2014/main" id="{0F672791-0D62-3C73-7B9D-033D485AB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E4F0C-7A1D-EC2A-E4ED-28BDA4F4E832}"/>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84690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10/9/2024</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10/9/2024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10/9/2024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10/9/2024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10/9/2024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10/9/2024</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10/9/2024</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10/9/2024</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10/9/2024</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10/9/2024</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10/9/2024</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10/9/2024</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10/9/2024</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10/9/2024</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10/9/2024</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10/9/2024</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10/9/2024</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64829" y="5264727"/>
            <a:ext cx="3967942" cy="395461"/>
          </a:xfrm>
          <a:prstGeom prst="rect">
            <a:avLst/>
          </a:prstGeom>
        </p:spPr>
        <p:txBody>
          <a:bodyPr anchor="b">
            <a:normAutofit/>
          </a:bodyPr>
          <a:lstStyle>
            <a:lvl1pPr algn="l">
              <a:defRPr sz="2000">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7464829" y="5807291"/>
            <a:ext cx="3967942" cy="365904"/>
          </a:xfrm>
          <a:prstGeom prst="rect">
            <a:avLst/>
          </a:prstGeom>
        </p:spPr>
        <p:txBody>
          <a:bodyPr>
            <a:normAutofit/>
          </a:bodyPr>
          <a:lstStyle>
            <a:lvl1pPr marL="0" indent="0" algn="l">
              <a:buNone/>
              <a:defRPr sz="18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UAS-main.jpg"/>
          <p:cNvPicPr>
            <a:picLocks noChangeAspect="1"/>
          </p:cNvPicPr>
          <p:nvPr userDrawn="1"/>
        </p:nvPicPr>
        <p:blipFill>
          <a:blip r:embed="rId2"/>
          <a:stretch>
            <a:fillRect/>
          </a:stretch>
        </p:blipFill>
        <p:spPr>
          <a:xfrm>
            <a:off x="0" y="-49110"/>
            <a:ext cx="12192000" cy="6907110"/>
          </a:xfrm>
          <a:prstGeom prst="rect">
            <a:avLst/>
          </a:prstGeom>
        </p:spPr>
      </p:pic>
    </p:spTree>
    <p:extLst>
      <p:ext uri="{BB962C8B-B14F-4D97-AF65-F5344CB8AC3E}">
        <p14:creationId xmlns:p14="http://schemas.microsoft.com/office/powerpoint/2010/main" val="40939515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p:cNvSpPr>
            <a:spLocks noGrp="1"/>
          </p:cNvSpPr>
          <p:nvPr>
            <p:ph type="title" hasCustomPrompt="1"/>
          </p:nvPr>
        </p:nvSpPr>
        <p:spPr>
          <a:xfrm>
            <a:off x="3119531" y="3515208"/>
            <a:ext cx="5920445" cy="638921"/>
          </a:xfrm>
          <a:prstGeom prst="rect">
            <a:avLst/>
          </a:prstGeom>
        </p:spPr>
        <p:txBody>
          <a:bodyPr>
            <a:normAutofit/>
          </a:bodyPr>
          <a:lstStyle>
            <a:lvl1pPr algn="ctr">
              <a:defRPr sz="4200">
                <a:latin typeface="Cambria" panose="02040503050406030204" pitchFamily="18" charset="0"/>
              </a:defRPr>
            </a:lvl1pPr>
          </a:lstStyle>
          <a:p>
            <a:r>
              <a:rPr lang="en-US" dirty="0"/>
              <a:t>Click to edit section title</a:t>
            </a:r>
          </a:p>
        </p:txBody>
      </p:sp>
      <p:pic>
        <p:nvPicPr>
          <p:cNvPr id="7" name="Picture 6" descr="UAS-interior.jpg"/>
          <p:cNvPicPr>
            <a:picLocks noChangeAspect="1"/>
          </p:cNvPicPr>
          <p:nvPr userDrawn="1"/>
        </p:nvPicPr>
        <p:blipFill>
          <a:blip r:embed="rId4"/>
          <a:stretch>
            <a:fillRect/>
          </a:stretch>
        </p:blipFill>
        <p:spPr>
          <a:xfrm>
            <a:off x="0" y="0"/>
            <a:ext cx="12192000" cy="1591909"/>
          </a:xfrm>
          <a:prstGeom prst="rect">
            <a:avLst/>
          </a:prstGeom>
        </p:spPr>
      </p:pic>
    </p:spTree>
    <p:extLst>
      <p:ext uri="{BB962C8B-B14F-4D97-AF65-F5344CB8AC3E}">
        <p14:creationId xmlns:p14="http://schemas.microsoft.com/office/powerpoint/2010/main" val="3058168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pic>
        <p:nvPicPr>
          <p:cNvPr id="12" name="Picture 11"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037619"/>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7pPr>
            <a:lvl8pPr marL="3200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atin typeface="Cambria" panose="02040503050406030204" pitchFamily="18" charset="0"/>
              </a:defRPr>
            </a:lvl8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Sixth level</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Seventh level</a:t>
            </a: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Eighth level</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345287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pic>
        <p:nvPicPr>
          <p:cNvPr id="7" name="Picture 6"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4208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pic>
        <p:nvPicPr>
          <p:cNvPr id="10" name="Picture 9"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Content Placeholder 2"/>
          <p:cNvSpPr>
            <a:spLocks noGrp="1"/>
          </p:cNvSpPr>
          <p:nvPr>
            <p:ph sz="half" idx="1"/>
          </p:nvPr>
        </p:nvSpPr>
        <p:spPr>
          <a:xfrm>
            <a:off x="838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5" name="Picture 14">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6" name="Picture 15">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7" name="TextBox 16">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29845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6" name="Picture 15"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366807"/>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358169"/>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2" name="Picture 11">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3" name="Picture 12">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4" name="TextBox 13">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9244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10/9/2024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10/9/2024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10/9/2024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10/9/2024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F6D4C-0641-2B9F-193D-AC83A3ECF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7C37E2-4E55-6AC5-361A-96F6533A5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8C5C2-E37E-B925-69DA-21D37B231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8E2E91-24B8-4D20-9521-FF3232087948}" type="datetimeFigureOut">
              <a:rPr lang="en-US" smtClean="0"/>
              <a:t>10/9/2024</a:t>
            </a:fld>
            <a:endParaRPr lang="en-US"/>
          </a:p>
        </p:txBody>
      </p:sp>
      <p:sp>
        <p:nvSpPr>
          <p:cNvPr id="5" name="Footer Placeholder 4">
            <a:extLst>
              <a:ext uri="{FF2B5EF4-FFF2-40B4-BE49-F238E27FC236}">
                <a16:creationId xmlns:a16="http://schemas.microsoft.com/office/drawing/2014/main" id="{D419003D-A67E-D6A0-ED8B-8E604AEF49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8B2367B-00FB-1DD3-9019-C447833B0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27A7E8-376B-47D8-9A40-9F6221CF8E7A}" type="slidenum">
              <a:rPr lang="en-US" smtClean="0"/>
              <a:t>‹#›</a:t>
            </a:fld>
            <a:endParaRPr lang="en-US"/>
          </a:p>
        </p:txBody>
      </p:sp>
    </p:spTree>
    <p:extLst>
      <p:ext uri="{BB962C8B-B14F-4D97-AF65-F5344CB8AC3E}">
        <p14:creationId xmlns:p14="http://schemas.microsoft.com/office/powerpoint/2010/main" val="2706684935"/>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10/9/2024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10/9/2024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78453206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10/9/2024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10/9/2024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10/9/2024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10/9/2024</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10/9/2024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12"/>
          <p:cNvSpPr txBox="1">
            <a:spLocks/>
          </p:cNvSpPr>
          <p:nvPr userDrawn="1"/>
        </p:nvSpPr>
        <p:spPr>
          <a:xfrm>
            <a:off x="4676791" y="6121581"/>
            <a:ext cx="2838417" cy="301387"/>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Cambria" panose="0204050305040603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National Exploring Live Hour: Unmanned Aircraft Systems</a:t>
            </a:r>
          </a:p>
        </p:txBody>
      </p:sp>
    </p:spTree>
    <p:extLst>
      <p:ext uri="{BB962C8B-B14F-4D97-AF65-F5344CB8AC3E}">
        <p14:creationId xmlns:p14="http://schemas.microsoft.com/office/powerpoint/2010/main" val="237613801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100.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34.xml"/><Relationship Id="rId1" Type="http://schemas.openxmlformats.org/officeDocument/2006/relationships/slideLayout" Target="../slideLayouts/slideLayout45.xml"/><Relationship Id="rId5" Type="http://schemas.openxmlformats.org/officeDocument/2006/relationships/image" Target="../media/image27.png"/><Relationship Id="rId4" Type="http://schemas.openxmlformats.org/officeDocument/2006/relationships/image" Target="../media/image55.jpg"/></Relationships>
</file>

<file path=ppt/slides/_rels/slide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1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52.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hyperlink" Target="http://www.exploringyourcareer.org/"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10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57.xml"/><Relationship Id="rId4" Type="http://schemas.openxmlformats.org/officeDocument/2006/relationships/image" Target="../media/image62.png"/></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41.png"/></Relationships>
</file>

<file path=ppt/slides/_rels/slide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60.xml"/><Relationship Id="rId4" Type="http://schemas.openxmlformats.org/officeDocument/2006/relationships/image" Target="../media/image64.png"/></Relationships>
</file>

<file path=ppt/slides/_rels/slide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5.wmf"/></Relationships>
</file>

<file path=ppt/slides/_rels/slide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25.jpg"/></Relationships>
</file>

<file path=ppt/slides/_rels/slide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s>
</file>

<file path=ppt/slides/_rels/slide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5" Type="http://schemas.openxmlformats.org/officeDocument/2006/relationships/hyperlink" Target="http://www.joinexploring.org/" TargetMode="External"/><Relationship Id="rId4" Type="http://schemas.openxmlformats.org/officeDocument/2006/relationships/image" Target="../media/image26.png"/></Relationships>
</file>

<file path=ppt/slides/_rels/slide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7.jpeg"/></Relationships>
</file>

<file path=ppt/slides/_rels/slide1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8.png"/></Relationships>
</file>

<file path=ppt/slides/_rels/slide1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9.xml"/><Relationship Id="rId1" Type="http://schemas.openxmlformats.org/officeDocument/2006/relationships/slideLayout" Target="../slideLayouts/slideLayout84.xml"/><Relationship Id="rId5" Type="http://schemas.openxmlformats.org/officeDocument/2006/relationships/image" Target="../media/image41.png"/><Relationship Id="rId4" Type="http://schemas.openxmlformats.org/officeDocument/2006/relationships/image" Target="../media/image40.png"/></Relationships>
</file>

<file path=ppt/slides/_rels/slide1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5.png"/></Relationships>
</file>

<file path=ppt/slides/_rels/slide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25.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12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70.jpg"/></Relationships>
</file>

<file path=ppt/slides/_rels/slide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1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3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76.jpg"/></Relationships>
</file>

<file path=ppt/slides/_rels/slide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1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g"/></Relationships>
</file>

<file path=ppt/slides/_rels/slide1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79.png"/></Relationships>
</file>

<file path=ppt/slides/_rels/slide1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3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g"/></Relationships>
</file>

<file path=ppt/slides/_rels/slide1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1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1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 Id="rId4" Type="http://schemas.openxmlformats.org/officeDocument/2006/relationships/image" Target="../media/image19.png"/></Relationships>
</file>

<file path=ppt/slides/_rels/slide16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89.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3.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hyperlink" Target="https://www.exploring.org/wp-content/uploads/2019/01/EOA-Administration-Guide-Final.pdf" TargetMode="External"/><Relationship Id="rId4" Type="http://schemas.openxmlformats.org/officeDocument/2006/relationships/hyperlink" Target="https://www.exploring.org/wp-content/uploads/2016/10/Exploring-Guidebook-Sept2017.800-10018.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123.xml"/><Relationship Id="rId4" Type="http://schemas.openxmlformats.org/officeDocument/2006/relationships/hyperlink" Target="https://www.scouting.org/training/youth-protection/venturin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25.jp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5" Type="http://schemas.openxmlformats.org/officeDocument/2006/relationships/hyperlink" Target="http://www.joinexploring.org/" TargetMode="Externa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12.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13.xml"/><Relationship Id="rId6" Type="http://schemas.openxmlformats.org/officeDocument/2006/relationships/hyperlink" Target="http://www.exploring.org/" TargetMode="External"/><Relationship Id="rId5" Type="http://schemas.openxmlformats.org/officeDocument/2006/relationships/hyperlink" Target="http://bit.ly/ExpVolMonth" TargetMode="Externa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13.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13.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13.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13.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13.xml"/><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13.xml"/><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13.xml"/></Relationships>
</file>

<file path=ppt/slides/_rels/slide5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13.xml"/><Relationship Id="rId6" Type="http://schemas.openxmlformats.org/officeDocument/2006/relationships/hyperlink" Target="http://www.exploring.org/" TargetMode="External"/><Relationship Id="rId5" Type="http://schemas.openxmlformats.org/officeDocument/2006/relationships/hyperlink" Target="http://bit.ly/ExpVolMonth" TargetMode="External"/><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exploring@lflmail.org" TargetMode="External"/><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hyperlink" Target="https://reservations.scouting.org/profile/form/index.cfm?PKformID=0x144800abcd"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hyperlink" Target="https://drive.google.com/file/d/1Bo7U0iJ8Ti-bmyIFtxGfG0TIt3dB1xX4/view?usp=sharin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hyperlink" Target="http://filestore.scouting.org/filestore/se-packet/2020-08-10/Exploring-Participant-Policy-FINAL-2.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g"/></Relationships>
</file>

<file path=ppt/slides/_rels/slide67.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14.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35.png"/></Relationships>
</file>

<file path=ppt/slides/_rels/slide6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6.jpg"/><Relationship Id="rId5" Type="http://schemas.openxmlformats.org/officeDocument/2006/relationships/image" Target="../media/image27.png"/><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37.jpg"/><Relationship Id="rId5" Type="http://schemas.openxmlformats.org/officeDocument/2006/relationships/image" Target="../media/image2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39.jpg"/></Relationships>
</file>

<file path=ppt/slides/_rels/slide7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5.png"/></Relationships>
</file>

<file path=ppt/slides/_rels/slide7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84.xml"/><Relationship Id="rId5" Type="http://schemas.openxmlformats.org/officeDocument/2006/relationships/image" Target="../media/image41.png"/><Relationship Id="rId4" Type="http://schemas.openxmlformats.org/officeDocument/2006/relationships/image" Target="../media/image40.png"/></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101.xml"/><Relationship Id="rId4" Type="http://schemas.openxmlformats.org/officeDocument/2006/relationships/hyperlink" Target="https://my.scouting.or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101.xml"/><Relationship Id="rId4" Type="http://schemas.openxmlformats.org/officeDocument/2006/relationships/hyperlink" Target="https://www.scouting.org/training/youth-protection/venturing/"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jpg"/></Relationships>
</file>

<file path=ppt/slides/_rels/slide8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44.jpg"/><Relationship Id="rId4" Type="http://schemas.openxmlformats.org/officeDocument/2006/relationships/image" Target="../media/image8.png"/></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45.jpg"/></Relationships>
</file>

<file path=ppt/slides/_rels/slide8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46.jpeg"/><Relationship Id="rId4" Type="http://schemas.openxmlformats.org/officeDocument/2006/relationships/image" Target="../media/image8.png"/></Relationships>
</file>

<file path=ppt/slides/_rels/slide8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8.png"/></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46.jpeg"/></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hyperlink" Target="http://www.exploringyourcareer.com/"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1321653" y="5168090"/>
            <a:ext cx="5171287"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C00000"/>
                </a:solidFill>
              </a:rPr>
              <a:t>October 9</a:t>
            </a:r>
            <a:r>
              <a:rPr lang="en-US" sz="5400" b="1" baseline="30000" dirty="0">
                <a:ln w="22225">
                  <a:solidFill>
                    <a:schemeClr val="accent2"/>
                  </a:solidFill>
                  <a:prstDash val="solid"/>
                </a:ln>
                <a:solidFill>
                  <a:srgbClr val="C00000"/>
                </a:solidFill>
              </a:rPr>
              <a:t>th</a:t>
            </a:r>
            <a:r>
              <a:rPr lang="en-US" sz="5400" b="1" dirty="0">
                <a:ln w="22225">
                  <a:solidFill>
                    <a:schemeClr val="accent2"/>
                  </a:solidFill>
                  <a:prstDash val="solid"/>
                </a:ln>
                <a:solidFill>
                  <a:srgbClr val="C00000"/>
                </a:solidFill>
              </a:rPr>
              <a:t>, 2024</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Concussions</a:t>
            </a:r>
            <a:r>
              <a:rPr lang="en-US" sz="4900" b="1" dirty="0">
                <a:solidFill>
                  <a:srgbClr val="1FC77F"/>
                </a:solidFill>
                <a:latin typeface="Arial Black" panose="020B0A04020102020204" pitchFamily="34" charset="0"/>
                <a:cs typeface="Arial" panose="020B0604020202020204" pitchFamily="34" charset="0"/>
              </a:rPr>
              <a:t>*</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1800" b="1" dirty="0">
                <a:solidFill>
                  <a:srgbClr val="1FC77F"/>
                </a:solidFill>
                <a:latin typeface="Arial" panose="020B0604020202020204" pitchFamily="34" charset="0"/>
                <a:cs typeface="Arial" panose="020B0604020202020204" pitchFamily="34" charset="0"/>
              </a:rPr>
              <a:t>*</a:t>
            </a:r>
            <a:r>
              <a:rPr lang="en-US" sz="1800" dirty="0">
                <a:solidFill>
                  <a:srgbClr val="1FC77F"/>
                </a:solidFill>
                <a:latin typeface="Arial" panose="020B0604020202020204" pitchFamily="34" charset="0"/>
                <a:cs typeface="Arial" panose="020B0604020202020204" pitchFamily="34" charset="0"/>
              </a:rPr>
              <a:t> Scouting America Safety Moments ~ </a:t>
            </a:r>
            <a:r>
              <a:rPr lang="en-US" sz="1800" u="sng" dirty="0">
                <a:solidFill>
                  <a:srgbClr val="1FC77F"/>
                </a:solidFill>
                <a:latin typeface="Arial" panose="020B0604020202020204" pitchFamily="34" charset="0"/>
                <a:cs typeface="Arial" panose="020B0604020202020204" pitchFamily="34" charset="0"/>
              </a:rPr>
              <a:t>https://www.scouting.org/health-and-safety/safety-moments/concussions/</a:t>
            </a:r>
            <a:br>
              <a:rPr lang="en-US" sz="3200" dirty="0"/>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725485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4228825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5189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6537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2794157433"/>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0558045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531379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106</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983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107</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67729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21230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37783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88504"/>
            <a:ext cx="8409746" cy="706188"/>
          </a:xfrm>
        </p:spPr>
        <p:txBody>
          <a:bodyPr>
            <a:normAutofit/>
          </a:bodyPr>
          <a:lstStyle/>
          <a:p>
            <a:pPr algn="l"/>
            <a:r>
              <a:rPr lang="en-US" sz="4000" b="1" dirty="0">
                <a:solidFill>
                  <a:srgbClr val="1FC77F"/>
                </a:solidFill>
                <a:latin typeface="Arial Black" panose="020B0A04020102020204" pitchFamily="34" charset="0"/>
                <a:cs typeface="Arial" panose="020B0604020202020204" pitchFamily="34" charset="0"/>
              </a:rPr>
              <a:t>Concussions…</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4156599"/>
            <a:ext cx="8757859" cy="1938992"/>
          </a:xfrm>
          <a:prstGeom prst="rect">
            <a:avLst/>
          </a:prstGeom>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A concussion, also known as a traumatic brain injury (TBI), is an injury that results from a blow to the head causing an alteration of brain function. Concussions may also be due to falls or blows to the body that cause the brain to move quickly back and forth.</a:t>
            </a:r>
          </a:p>
        </p:txBody>
      </p:sp>
      <p:pic>
        <p:nvPicPr>
          <p:cNvPr id="3" name="Picture 2"/>
          <p:cNvPicPr>
            <a:picLocks noChangeAspect="1"/>
          </p:cNvPicPr>
          <p:nvPr/>
        </p:nvPicPr>
        <p:blipFill>
          <a:blip r:embed="rId4"/>
          <a:stretch>
            <a:fillRect/>
          </a:stretch>
        </p:blipFill>
        <p:spPr>
          <a:xfrm>
            <a:off x="1853790" y="1045648"/>
            <a:ext cx="8458200" cy="2959994"/>
          </a:xfrm>
          <a:prstGeom prst="rect">
            <a:avLst/>
          </a:prstGeom>
        </p:spPr>
      </p:pic>
    </p:spTree>
    <p:extLst>
      <p:ext uri="{BB962C8B-B14F-4D97-AF65-F5344CB8AC3E}">
        <p14:creationId xmlns:p14="http://schemas.microsoft.com/office/powerpoint/2010/main" val="13671513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0110089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12628314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46732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42114812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7371257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169677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747957" y="-29222"/>
            <a:ext cx="8658786" cy="959546"/>
          </a:xfrm>
        </p:spPr>
        <p:txBody>
          <a:bodyPr>
            <a:normAutofit/>
          </a:bodyPr>
          <a:lstStyle/>
          <a:p>
            <a:pPr algn="l"/>
            <a:r>
              <a:rPr lang="en-US" sz="3200" b="1" dirty="0">
                <a:solidFill>
                  <a:srgbClr val="1FC77F"/>
                </a:solidFill>
                <a:latin typeface="Arial Black" panose="020B0A04020102020204" pitchFamily="34" charset="0"/>
                <a:cs typeface="Arial" panose="020B0604020202020204" pitchFamily="34" charset="0"/>
              </a:rPr>
              <a:t>Concussions General Info… </a:t>
            </a:r>
            <a:endParaRPr lang="en-US" sz="32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8" y="683866"/>
            <a:ext cx="8757859" cy="2985433"/>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Concussions are difficult to diagnose and are often called “invisible injuries.” It is important to note that in 90 percent of all youth-related concussions, there is no loss of consciousness. Most people with concussions recover quickly and fully, but for some the symptoms can last for days, weeks, or longer. Recovery may be slower among young children and teenagers. Those who have had a concussion in the past are at greater risk for another one, and recovery may take longer the second time.</a:t>
            </a:r>
          </a:p>
          <a:p>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Signs and symptoms of a concussion injury may include:</a:t>
            </a:r>
          </a:p>
        </p:txBody>
      </p:sp>
      <p:sp>
        <p:nvSpPr>
          <p:cNvPr id="3" name="TextBox 2"/>
          <p:cNvSpPr txBox="1"/>
          <p:nvPr/>
        </p:nvSpPr>
        <p:spPr>
          <a:xfrm>
            <a:off x="2133601" y="3647526"/>
            <a:ext cx="3821992" cy="2308324"/>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Headache (the most common symptom)</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Confusion</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Forgetfulness</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Dizziness</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Loss of balance or coordination</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Nausea/vomiting</a:t>
            </a:r>
          </a:p>
          <a:p>
            <a:endParaRPr lang="en-US" dirty="0"/>
          </a:p>
        </p:txBody>
      </p:sp>
      <p:sp>
        <p:nvSpPr>
          <p:cNvPr id="4" name="TextBox 3"/>
          <p:cNvSpPr txBox="1"/>
          <p:nvPr/>
        </p:nvSpPr>
        <p:spPr>
          <a:xfrm>
            <a:off x="6117778" y="3636640"/>
            <a:ext cx="4071257" cy="2308324"/>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Blurry or double vision</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Sensitivity to light or noise</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Sleepiness or lethargy</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Personality changes</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Loss of consciousness, brief or prolonged (Note: This does not occur with all concussions.)</a:t>
            </a:r>
          </a:p>
          <a:p>
            <a:endParaRPr lang="en-US" dirty="0"/>
          </a:p>
        </p:txBody>
      </p:sp>
    </p:spTree>
    <p:extLst>
      <p:ext uri="{BB962C8B-B14F-4D97-AF65-F5344CB8AC3E}">
        <p14:creationId xmlns:p14="http://schemas.microsoft.com/office/powerpoint/2010/main" val="15125451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sp>
        <p:nvSpPr>
          <p:cNvPr id="2" name="Title 1"/>
          <p:cNvSpPr>
            <a:spLocks noGrp="1"/>
          </p:cNvSpPr>
          <p:nvPr>
            <p:ph type="ctrTitle"/>
          </p:nvPr>
        </p:nvSpPr>
        <p:spPr>
          <a:xfrm>
            <a:off x="1672211" y="191475"/>
            <a:ext cx="8833604" cy="703933"/>
          </a:xfrm>
        </p:spPr>
        <p:txBody>
          <a:bodyPr>
            <a:normAutofit fontScale="90000"/>
          </a:bodyPr>
          <a:lstStyle/>
          <a:p>
            <a:pPr algn="l"/>
            <a:br>
              <a:rPr lang="en-US" sz="40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Concussions Treatment</a:t>
            </a:r>
            <a:br>
              <a:rPr lang="en-US" sz="4000" dirty="0">
                <a:solidFill>
                  <a:srgbClr val="FFFF00"/>
                </a:solidFill>
                <a:latin typeface="Arial" panose="020B0604020202020204" pitchFamily="34" charset="0"/>
                <a:cs typeface="Arial" panose="020B0604020202020204" pitchFamily="34" charset="0"/>
              </a:rPr>
            </a:b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803781"/>
            <a:ext cx="8757859" cy="5616922"/>
          </a:xfrm>
          <a:prstGeom prst="rect">
            <a:avLst/>
          </a:prstGeom>
        </p:spPr>
        <p:txBody>
          <a:bodyPr wrap="square">
            <a:spAutoFit/>
          </a:bodyPr>
          <a:lstStyle/>
          <a:p>
            <a:pPr marL="285750" indent="-285750">
              <a:buFont typeface="Arial" panose="020B0604020202020204" pitchFamily="34" charset="0"/>
              <a:buChar char="•"/>
            </a:pPr>
            <a:r>
              <a:rPr lang="en-US" sz="1900" dirty="0">
                <a:solidFill>
                  <a:srgbClr val="FFFF00"/>
                </a:solidFill>
                <a:latin typeface="Arial" panose="020B0604020202020204" pitchFamily="34" charset="0"/>
                <a:cs typeface="Arial" panose="020B0604020202020204" pitchFamily="34" charset="0"/>
              </a:rPr>
              <a:t>Rest in a quiet, darkened area, such as a tent away from activities. Adult leaders should monitor the patient for any change in symptoms. Keep the patient calm and quiet. Allow them to sleep if needed—it is no longer recommended to keep someone with a concussion awake. Limit reading and use of electronics</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900" dirty="0">
                <a:solidFill>
                  <a:srgbClr val="FFFF00"/>
                </a:solidFill>
                <a:latin typeface="Arial" panose="020B0604020202020204" pitchFamily="34" charset="0"/>
                <a:cs typeface="Arial" panose="020B0604020202020204" pitchFamily="34" charset="0"/>
              </a:rPr>
              <a:t>If symptoms persist for more than 24 hours or become worse, or if new symptoms appear, the person needs to be evaluated by a physician even if it requires evacuation or removal from an activity. Immediate evacuation should occur if…</a:t>
            </a:r>
          </a:p>
          <a:p>
            <a:endParaRPr lang="en-US" sz="800" dirty="0">
              <a:solidFill>
                <a:srgbClr val="FFFF0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sz="1600" dirty="0">
                <a:solidFill>
                  <a:srgbClr val="FFFF00"/>
                </a:solidFill>
                <a:latin typeface="Arial" panose="020B0604020202020204" pitchFamily="34" charset="0"/>
                <a:cs typeface="Arial" panose="020B0604020202020204" pitchFamily="34" charset="0"/>
              </a:rPr>
              <a:t>The headache becomes worse</a:t>
            </a:r>
          </a:p>
          <a:p>
            <a:pPr marL="742950" lvl="1" indent="-285750">
              <a:buFont typeface="Courier New" panose="02070309020205020404" pitchFamily="49" charset="0"/>
              <a:buChar char="o"/>
            </a:pPr>
            <a:r>
              <a:rPr lang="en-US" sz="1600" dirty="0">
                <a:solidFill>
                  <a:srgbClr val="FFFF00"/>
                </a:solidFill>
                <a:latin typeface="Arial" panose="020B0604020202020204" pitchFamily="34" charset="0"/>
                <a:cs typeface="Arial" panose="020B0604020202020204" pitchFamily="34" charset="0"/>
              </a:rPr>
              <a:t>There is repeated vomiting</a:t>
            </a:r>
          </a:p>
          <a:p>
            <a:pPr marL="742950" lvl="1" indent="-285750">
              <a:buFont typeface="Courier New" panose="02070309020205020404" pitchFamily="49" charset="0"/>
              <a:buChar char="o"/>
            </a:pPr>
            <a:r>
              <a:rPr lang="en-US" sz="1600" dirty="0">
                <a:solidFill>
                  <a:srgbClr val="FFFF00"/>
                </a:solidFill>
                <a:latin typeface="Arial" panose="020B0604020202020204" pitchFamily="34" charset="0"/>
                <a:cs typeface="Arial" panose="020B0604020202020204" pitchFamily="34" charset="0"/>
              </a:rPr>
              <a:t>The patient suffers a seizure</a:t>
            </a:r>
          </a:p>
          <a:p>
            <a:pPr marL="742950" lvl="1" indent="-285750">
              <a:buFont typeface="Courier New" panose="02070309020205020404" pitchFamily="49" charset="0"/>
              <a:buChar char="o"/>
            </a:pPr>
            <a:r>
              <a:rPr lang="en-US" sz="1600" dirty="0">
                <a:solidFill>
                  <a:srgbClr val="FFFF00"/>
                </a:solidFill>
                <a:latin typeface="Arial" panose="020B0604020202020204" pitchFamily="34" charset="0"/>
                <a:cs typeface="Arial" panose="020B0604020202020204" pitchFamily="34" charset="0"/>
              </a:rPr>
              <a:t>Drowsiness increases or the patient can’t be awakened</a:t>
            </a:r>
          </a:p>
          <a:p>
            <a:pPr marL="742950" lvl="1" indent="-285750">
              <a:buFont typeface="Courier New" panose="02070309020205020404" pitchFamily="49" charset="0"/>
              <a:buChar char="o"/>
            </a:pPr>
            <a:r>
              <a:rPr lang="en-US" sz="1600" dirty="0">
                <a:solidFill>
                  <a:srgbClr val="FFFF00"/>
                </a:solidFill>
                <a:latin typeface="Arial" panose="020B0604020202020204" pitchFamily="34" charset="0"/>
                <a:cs typeface="Arial" panose="020B0604020202020204" pitchFamily="34" charset="0"/>
              </a:rPr>
              <a:t>Speech is slurred</a:t>
            </a:r>
          </a:p>
          <a:p>
            <a:pPr marL="742950" lvl="1" indent="-285750">
              <a:buFont typeface="Courier New" panose="02070309020205020404" pitchFamily="49" charset="0"/>
              <a:buChar char="o"/>
            </a:pPr>
            <a:r>
              <a:rPr lang="en-US" sz="1600" dirty="0">
                <a:solidFill>
                  <a:srgbClr val="FFFF00"/>
                </a:solidFill>
                <a:latin typeface="Arial" panose="020B0604020202020204" pitchFamily="34" charset="0"/>
                <a:cs typeface="Arial" panose="020B0604020202020204" pitchFamily="34" charset="0"/>
              </a:rPr>
              <a:t>The patient seems confused or irritable</a:t>
            </a:r>
          </a:p>
          <a:p>
            <a:pPr marL="742950" lvl="1" indent="-285750">
              <a:buFont typeface="Courier New" panose="02070309020205020404" pitchFamily="49" charset="0"/>
              <a:buChar char="o"/>
            </a:pPr>
            <a:r>
              <a:rPr lang="en-US" sz="1600" dirty="0">
                <a:solidFill>
                  <a:srgbClr val="FFFF00"/>
                </a:solidFill>
                <a:latin typeface="Arial" panose="020B0604020202020204" pitchFamily="34" charset="0"/>
                <a:cs typeface="Arial" panose="020B0604020202020204" pitchFamily="34" charset="0"/>
              </a:rPr>
              <a:t>There is increased dizziness or imbalance</a:t>
            </a:r>
          </a:p>
          <a:p>
            <a:pPr marL="742950" lvl="1" indent="-285750">
              <a:buFont typeface="Courier New" panose="02070309020205020404" pitchFamily="49" charset="0"/>
              <a:buChar char="o"/>
            </a:pPr>
            <a:r>
              <a:rPr lang="en-US" sz="1600" dirty="0">
                <a:solidFill>
                  <a:srgbClr val="FFFF00"/>
                </a:solidFill>
                <a:latin typeface="Arial" panose="020B0604020202020204" pitchFamily="34" charset="0"/>
                <a:cs typeface="Arial" panose="020B0604020202020204" pitchFamily="34" charset="0"/>
              </a:rPr>
              <a:t>The patient feels weakness or numbness in the arms or legs</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900" dirty="0">
                <a:solidFill>
                  <a:srgbClr val="FFFF00"/>
                </a:solidFill>
                <a:latin typeface="Arial" panose="020B0604020202020204" pitchFamily="34" charset="0"/>
                <a:cs typeface="Arial" panose="020B0604020202020204" pitchFamily="34" charset="0"/>
              </a:rPr>
              <a:t>Anyone with a suspected concussion should be evaluated by a physician</a:t>
            </a:r>
          </a:p>
          <a:p>
            <a:pPr marL="285750" indent="-285750">
              <a:buFont typeface="Arial" panose="020B0604020202020204" pitchFamily="34" charset="0"/>
              <a:buChar char="•"/>
            </a:pP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99041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3688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7692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5469" y="1600200"/>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444854852"/>
      </p:ext>
    </p:extLst>
  </p:cSld>
  <p:clrMapOvr>
    <a:overrideClrMapping bg1="dk1" tx1="lt1" bg2="dk2" tx2="lt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8" name="Picture 7">
            <a:extLst>
              <a:ext uri="{FF2B5EF4-FFF2-40B4-BE49-F238E27FC236}">
                <a16:creationId xmlns:a16="http://schemas.microsoft.com/office/drawing/2014/main" id="{35A50D2C-6DEF-4827-B62B-E57C629E9A54}"/>
              </a:ext>
            </a:extLst>
          </p:cNvPr>
          <p:cNvPicPr>
            <a:picLocks noChangeAspect="1"/>
          </p:cNvPicPr>
          <p:nvPr/>
        </p:nvPicPr>
        <p:blipFill>
          <a:blip r:embed="rId4"/>
          <a:stretch>
            <a:fillRect/>
          </a:stretch>
        </p:blipFill>
        <p:spPr>
          <a:xfrm>
            <a:off x="5214892" y="-25121"/>
            <a:ext cx="6954082" cy="6883121"/>
          </a:xfrm>
          <a:prstGeom prst="rect">
            <a:avLst/>
          </a:prstGeom>
        </p:spPr>
      </p:pic>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5"/>
          <a:stretch>
            <a:fillRect/>
          </a:stretch>
        </p:blipFill>
        <p:spPr>
          <a:xfrm>
            <a:off x="5410836" y="643235"/>
            <a:ext cx="859336" cy="859336"/>
          </a:xfrm>
          <a:prstGeom prst="rect">
            <a:avLst/>
          </a:prstGeom>
        </p:spPr>
      </p:pic>
    </p:spTree>
    <p:extLst>
      <p:ext uri="{BB962C8B-B14F-4D97-AF65-F5344CB8AC3E}">
        <p14:creationId xmlns:p14="http://schemas.microsoft.com/office/powerpoint/2010/main" val="42721328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2078514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7558" y="728830"/>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Membership and Unit</a:t>
            </a:r>
            <a:br>
              <a:rPr lang="en-US" sz="6000" b="1" dirty="0">
                <a:solidFill>
                  <a:srgbClr val="FF0000"/>
                </a:solidFill>
              </a:rPr>
            </a:br>
            <a:r>
              <a:rPr lang="en-US" sz="6000" b="1" dirty="0">
                <a:solidFill>
                  <a:srgbClr val="FF0000"/>
                </a:solidFill>
              </a:rPr>
              <a:t>Online Renewal</a:t>
            </a:r>
            <a:br>
              <a:rPr lang="en-US" sz="6000" b="1" dirty="0">
                <a:solidFill>
                  <a:srgbClr val="FF0000"/>
                </a:solidFill>
              </a:rPr>
            </a:b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4214091143"/>
      </p:ext>
    </p:extLst>
  </p:cSld>
  <p:clrMapOvr>
    <a:overrideClrMapping bg1="dk1" tx1="lt1" bg2="dk2" tx2="lt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Organization Manager</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86425" y="656155"/>
            <a:ext cx="8375904"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32448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86425" y="656155"/>
            <a:ext cx="8375904"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02951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749171" y="656155"/>
            <a:ext cx="7857647"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96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sp>
        <p:nvSpPr>
          <p:cNvPr id="2" name="Title 1"/>
          <p:cNvSpPr>
            <a:spLocks noGrp="1"/>
          </p:cNvSpPr>
          <p:nvPr>
            <p:ph type="ctrTitle"/>
          </p:nvPr>
        </p:nvSpPr>
        <p:spPr>
          <a:xfrm>
            <a:off x="1672211" y="191475"/>
            <a:ext cx="8833604" cy="703933"/>
          </a:xfrm>
        </p:spPr>
        <p:txBody>
          <a:bodyPr>
            <a:normAutofit fontScale="90000"/>
          </a:bodyPr>
          <a:lstStyle/>
          <a:p>
            <a:pPr algn="l"/>
            <a:br>
              <a:rPr lang="en-US" sz="40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Concussions Prevention</a:t>
            </a:r>
            <a:br>
              <a:rPr lang="en-US" sz="4000" dirty="0">
                <a:solidFill>
                  <a:srgbClr val="FFFF00"/>
                </a:solidFill>
                <a:latin typeface="Arial" panose="020B0604020202020204" pitchFamily="34" charset="0"/>
                <a:cs typeface="Arial" panose="020B0604020202020204" pitchFamily="34" charset="0"/>
              </a:rPr>
            </a:b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803781"/>
            <a:ext cx="8757859" cy="6432530"/>
          </a:xfrm>
          <a:prstGeom prst="rect">
            <a:avLst/>
          </a:prstGeom>
        </p:spPr>
        <p:txBody>
          <a:bodyPr wrap="square">
            <a:spAutoFit/>
          </a:bodyPr>
          <a:lstStyle/>
          <a:p>
            <a:pPr marL="285750" indent="-285750">
              <a:buFont typeface="Arial" panose="020B0604020202020204" pitchFamily="34" charset="0"/>
              <a:buChar char="•"/>
            </a:pPr>
            <a:r>
              <a:rPr lang="en-US" dirty="0">
                <a:solidFill>
                  <a:schemeClr val="accent6">
                    <a:lumMod val="75000"/>
                  </a:schemeClr>
                </a:solidFill>
                <a:latin typeface="Arial" panose="020B0604020202020204" pitchFamily="34" charset="0"/>
                <a:cs typeface="Arial" panose="020B0604020202020204" pitchFamily="34" charset="0"/>
              </a:rPr>
              <a:t>HELMET SAFETY TIPS </a:t>
            </a:r>
            <a:r>
              <a:rPr lang="en-US" dirty="0">
                <a:solidFill>
                  <a:srgbClr val="FFFF00"/>
                </a:solidFill>
                <a:latin typeface="Arial" panose="020B0604020202020204" pitchFamily="34" charset="0"/>
                <a:cs typeface="Arial" panose="020B0604020202020204" pitchFamily="34" charset="0"/>
              </a:rPr>
              <a:t>~ Always wear the right helmet for your activity and that it fits correctly. </a:t>
            </a:r>
            <a:r>
              <a:rPr lang="en-US" u="sng" dirty="0">
                <a:solidFill>
                  <a:srgbClr val="FFFF00"/>
                </a:solidFill>
                <a:latin typeface="Arial" panose="020B0604020202020204" pitchFamily="34" charset="0"/>
                <a:cs typeface="Arial" panose="020B0604020202020204" pitchFamily="34" charset="0"/>
              </a:rPr>
              <a:t>Wearing a helmet</a:t>
            </a:r>
            <a:r>
              <a:rPr lang="en-US" dirty="0">
                <a:solidFill>
                  <a:srgbClr val="FFFF00"/>
                </a:solidFill>
                <a:latin typeface="Arial" panose="020B0604020202020204" pitchFamily="34" charset="0"/>
                <a:cs typeface="Arial" panose="020B0604020202020204" pitchFamily="34" charset="0"/>
              </a:rPr>
              <a:t> is a must to help reduce the risk of a serious brain injury or skull fracture while bicycling, skateboarding, skiing or snowboarding, riding on a scooter, motorcycle or ATV, and playing sports like tackle football. Replace helmets that have been damaged. Be cautious of helmet-related products that may overstate injury-prevention benefits, such as products claiming they can prevent all concussion</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accent6">
                    <a:lumMod val="75000"/>
                  </a:schemeClr>
                </a:solidFill>
                <a:latin typeface="Arial" panose="020B0604020202020204" pitchFamily="34" charset="0"/>
                <a:cs typeface="Arial" panose="020B0604020202020204" pitchFamily="34" charset="0"/>
              </a:rPr>
              <a:t>RECREATIONAL VEHICLE SAFETY TIPS </a:t>
            </a:r>
            <a:r>
              <a:rPr lang="en-US" dirty="0">
                <a:solidFill>
                  <a:srgbClr val="FFFF00"/>
                </a:solidFill>
                <a:latin typeface="Arial" panose="020B0604020202020204" pitchFamily="34" charset="0"/>
                <a:cs typeface="Arial" panose="020B0604020202020204" pitchFamily="34" charset="0"/>
              </a:rPr>
              <a:t>~ Follow the latest guidance on all-terrain vehicle (ATV) safety. No child younger than 16 years of age should operate or ride as a passenger on an ATV</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accent6">
                    <a:lumMod val="75000"/>
                  </a:schemeClr>
                </a:solidFill>
                <a:latin typeface="Arial" panose="020B0604020202020204" pitchFamily="34" charset="0"/>
                <a:cs typeface="Arial" panose="020B0604020202020204" pitchFamily="34" charset="0"/>
              </a:rPr>
              <a:t>MOTOR VEHICLE SAFETY TIPS </a:t>
            </a:r>
            <a:r>
              <a:rPr lang="en-US" dirty="0">
                <a:solidFill>
                  <a:srgbClr val="FFFF00"/>
                </a:solidFill>
                <a:latin typeface="Arial" panose="020B0604020202020204" pitchFamily="34" charset="0"/>
                <a:cs typeface="Arial" panose="020B0604020202020204" pitchFamily="34" charset="0"/>
              </a:rPr>
              <a:t>~ Always wear your seatbelt and ensure your child is always properly buckled up in a car seat, booster seat or seat belt — whichever is appropriate for their age and size. Avoid reusing a car seat that shows signs of damage, has been recalled or expired, has been involved in a crash, or lacks essential information such as an expiration date, model number, or instructions</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accent6">
                    <a:lumMod val="75000"/>
                  </a:schemeClr>
                </a:solidFill>
                <a:latin typeface="Arial" panose="020B0604020202020204" pitchFamily="34" charset="0"/>
                <a:cs typeface="Arial" panose="020B0604020202020204" pitchFamily="34" charset="0"/>
              </a:rPr>
              <a:t>PLAYGROUND SAFETY TIPS </a:t>
            </a:r>
            <a:r>
              <a:rPr lang="en-US" dirty="0">
                <a:solidFill>
                  <a:srgbClr val="FFFF00"/>
                </a:solidFill>
                <a:latin typeface="Arial" panose="020B0604020202020204" pitchFamily="34" charset="0"/>
                <a:cs typeface="Arial" panose="020B0604020202020204" pitchFamily="34" charset="0"/>
              </a:rPr>
              <a:t>~ Have your child use playgrounds with soft material under them like mulch or sand, not grass or dirt.</a:t>
            </a:r>
          </a:p>
          <a:p>
            <a:pPr marL="285750" indent="-285750">
              <a:buFont typeface="Arial" panose="020B0604020202020204" pitchFamily="34" charset="0"/>
              <a:buChar char="•"/>
            </a:pPr>
            <a:endParaRPr lang="en-US"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536836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775262"/>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00847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Council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656155"/>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65082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Council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656155"/>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843136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email&#10;&#10;Description automatically generated">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7582" y="625476"/>
            <a:ext cx="6650182" cy="60960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58612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58265" y="1198563"/>
            <a:ext cx="9858375" cy="446087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75040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479357" y="883708"/>
            <a:ext cx="7233285"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04618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44691" y="883708"/>
            <a:ext cx="5702618"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455292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325456" y="958320"/>
            <a:ext cx="4994434"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093362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68180" y="926407"/>
            <a:ext cx="6875820"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60977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65825" y="883546"/>
            <a:ext cx="5113695"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4914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6" y="22514"/>
            <a:ext cx="12226506" cy="6883121"/>
          </a:xfrm>
          <a:prstGeom prst="rect">
            <a:avLst/>
          </a:prstGeom>
        </p:spPr>
      </p:pic>
      <p:sp>
        <p:nvSpPr>
          <p:cNvPr id="2" name="Title 1"/>
          <p:cNvSpPr>
            <a:spLocks noGrp="1"/>
          </p:cNvSpPr>
          <p:nvPr>
            <p:ph type="ctrTitle"/>
          </p:nvPr>
        </p:nvSpPr>
        <p:spPr>
          <a:xfrm>
            <a:off x="1672210" y="390191"/>
            <a:ext cx="8758950" cy="642970"/>
          </a:xfrm>
        </p:spPr>
        <p:txBody>
          <a:bodyPr>
            <a:noAutofit/>
          </a:bodyPr>
          <a:lstStyle/>
          <a:p>
            <a:pPr algn="l"/>
            <a:r>
              <a:rPr lang="en-US" sz="3600" b="1" dirty="0">
                <a:solidFill>
                  <a:srgbClr val="1FC77F"/>
                </a:solidFill>
                <a:latin typeface="Arial Black" panose="020B0A04020102020204" pitchFamily="34" charset="0"/>
                <a:cs typeface="Arial" panose="020B0604020202020204" pitchFamily="34" charset="0"/>
              </a:rPr>
              <a:t>Concussions Resources…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1384990"/>
            <a:ext cx="8757859" cy="3970318"/>
          </a:xfrm>
          <a:prstGeom prst="rect">
            <a:avLst/>
          </a:prstGeom>
        </p:spPr>
        <p:txBody>
          <a:bodyPr wrap="square">
            <a:spAutoFit/>
          </a:bodyPr>
          <a:lstStyle/>
          <a:p>
            <a:pPr marL="342900" indent="-342900">
              <a:buFont typeface="Arial" panose="020B0604020202020204" pitchFamily="34" charset="0"/>
              <a:buChar char="•"/>
            </a:pPr>
            <a:r>
              <a:rPr lang="en-US" sz="2800" dirty="0">
                <a:solidFill>
                  <a:schemeClr val="accent6">
                    <a:lumMod val="75000"/>
                  </a:schemeClr>
                </a:solidFill>
                <a:latin typeface="Arial" panose="020B0604020202020204" pitchFamily="34" charset="0"/>
                <a:cs typeface="Arial" panose="020B0604020202020204" pitchFamily="34" charset="0"/>
              </a:rPr>
              <a:t>CDC Brain Injury Basics </a:t>
            </a:r>
            <a:r>
              <a:rPr lang="en-US" sz="2800" dirty="0">
                <a:solidFill>
                  <a:srgbClr val="FFFF00"/>
                </a:solidFill>
                <a:latin typeface="Arial" panose="020B0604020202020204" pitchFamily="34" charset="0"/>
                <a:cs typeface="Arial" panose="020B0604020202020204" pitchFamily="34" charset="0"/>
              </a:rPr>
              <a:t>~ </a:t>
            </a:r>
            <a:r>
              <a:rPr lang="en-US" sz="2800" u="sng" dirty="0">
                <a:solidFill>
                  <a:srgbClr val="FFFF00"/>
                </a:solidFill>
                <a:latin typeface="Arial" panose="020B0604020202020204" pitchFamily="34" charset="0"/>
                <a:cs typeface="Arial" panose="020B0604020202020204" pitchFamily="34" charset="0"/>
              </a:rPr>
              <a:t>https://www.cdc.gov/heads-up/about/index.html</a:t>
            </a:r>
          </a:p>
          <a:p>
            <a:pPr marL="342900" indent="-342900">
              <a:buFont typeface="Arial" panose="020B0604020202020204" pitchFamily="34" charset="0"/>
              <a:buChar char="•"/>
            </a:pPr>
            <a:endParaRPr lang="en-US" sz="2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solidFill>
                  <a:schemeClr val="accent6">
                    <a:lumMod val="75000"/>
                  </a:schemeClr>
                </a:solidFill>
                <a:latin typeface="Arial" panose="020B0604020202020204" pitchFamily="34" charset="0"/>
                <a:cs typeface="Arial" panose="020B0604020202020204" pitchFamily="34" charset="0"/>
              </a:rPr>
              <a:t>Nationwide Children’s Hospital </a:t>
            </a:r>
            <a:r>
              <a:rPr lang="en-US" sz="2800" dirty="0">
                <a:solidFill>
                  <a:srgbClr val="FFFF00"/>
                </a:solidFill>
                <a:latin typeface="Arial" panose="020B0604020202020204" pitchFamily="34" charset="0"/>
                <a:cs typeface="Arial" panose="020B0604020202020204" pitchFamily="34" charset="0"/>
              </a:rPr>
              <a:t>~ </a:t>
            </a:r>
            <a:r>
              <a:rPr lang="en-US" sz="2800" u="sng" dirty="0">
                <a:solidFill>
                  <a:srgbClr val="FFFF00"/>
                </a:solidFill>
                <a:latin typeface="Arial" panose="020B0604020202020204" pitchFamily="34" charset="0"/>
                <a:cs typeface="Arial" panose="020B0604020202020204" pitchFamily="34" charset="0"/>
              </a:rPr>
              <a:t>https://www.scouting.org/health-and-safety/safety-moments/concussions/</a:t>
            </a:r>
          </a:p>
          <a:p>
            <a:endParaRPr lang="en-US" sz="2800" u="sng"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solidFill>
                  <a:schemeClr val="accent6">
                    <a:lumMod val="75000"/>
                  </a:schemeClr>
                </a:solidFill>
                <a:latin typeface="Arial" panose="020B0604020202020204" pitchFamily="34" charset="0"/>
                <a:cs typeface="Arial" panose="020B0604020202020204" pitchFamily="34" charset="0"/>
              </a:rPr>
              <a:t>CDC Preventing Concussions </a:t>
            </a:r>
            <a:r>
              <a:rPr lang="en-US" sz="2800" dirty="0">
                <a:solidFill>
                  <a:srgbClr val="FFFF00"/>
                </a:solidFill>
                <a:latin typeface="Arial" panose="020B0604020202020204" pitchFamily="34" charset="0"/>
                <a:cs typeface="Arial" panose="020B0604020202020204" pitchFamily="34" charset="0"/>
              </a:rPr>
              <a:t>~ </a:t>
            </a:r>
            <a:r>
              <a:rPr lang="en-US" sz="2800" u="sng" dirty="0">
                <a:solidFill>
                  <a:srgbClr val="FFFF00"/>
                </a:solidFill>
                <a:latin typeface="Arial" panose="020B0604020202020204" pitchFamily="34" charset="0"/>
                <a:cs typeface="Arial" panose="020B0604020202020204" pitchFamily="34" charset="0"/>
              </a:rPr>
              <a:t>https://www.cdc.gov/heads-up/prevention/index.html</a:t>
            </a:r>
          </a:p>
        </p:txBody>
      </p:sp>
    </p:spTree>
    <p:extLst>
      <p:ext uri="{BB962C8B-B14F-4D97-AF65-F5344CB8AC3E}">
        <p14:creationId xmlns:p14="http://schemas.microsoft.com/office/powerpoint/2010/main" val="384994762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29150" y="829652"/>
            <a:ext cx="8230850"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37464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91547" y="839626"/>
            <a:ext cx="11395628" cy="482775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850745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63222" y="734850"/>
            <a:ext cx="6604553" cy="583810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771877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91846" y="738282"/>
            <a:ext cx="6261653" cy="583810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41513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89289" y="1197785"/>
            <a:ext cx="8606654" cy="415526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212097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52156" y="958320"/>
            <a:ext cx="7487687" cy="507400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998057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Reports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36024" y="788608"/>
            <a:ext cx="8476706"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72401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Who have Renewed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0518907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20754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909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4"/>
            <a:ext cx="8632371" cy="2637520"/>
          </a:xfrm>
        </p:spPr>
        <p:txBody>
          <a:bodyPr>
            <a:normAutofit/>
          </a:bodyPr>
          <a:lstStyle/>
          <a:p>
            <a:r>
              <a:rPr lang="en-US" sz="4000" b="1" dirty="0">
                <a:solidFill>
                  <a:srgbClr val="1FC77F"/>
                </a:solidFill>
                <a:latin typeface="Arial Black" panose="020B0A04020102020204" pitchFamily="34" charset="0"/>
                <a:cs typeface="Arial" panose="020B0604020202020204" pitchFamily="34" charset="0"/>
              </a:rPr>
              <a:t>Current Exploring Participation Status</a:t>
            </a:r>
          </a:p>
        </p:txBody>
      </p:sp>
      <p:pic>
        <p:nvPicPr>
          <p:cNvPr id="2" name="Picture 1"/>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35005374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341952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https://www.scouting.org/resources/unit-and-membership-renewal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Help and FAQ’s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Tree>
    <p:extLst>
      <p:ext uri="{BB962C8B-B14F-4D97-AF65-F5344CB8AC3E}">
        <p14:creationId xmlns:p14="http://schemas.microsoft.com/office/powerpoint/2010/main" val="5904285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2CC72456-843E-45B7-8470-67E69513D40D}"/>
              </a:ext>
            </a:extLst>
          </p:cNvPr>
          <p:cNvPicPr>
            <a:picLocks noChangeAspect="1"/>
          </p:cNvPicPr>
          <p:nvPr/>
        </p:nvPicPr>
        <p:blipFill rotWithShape="1">
          <a:blip r:embed="rId2"/>
          <a:srcRect l="17584" t="26159" r="3054" b="13333"/>
          <a:stretch/>
        </p:blipFill>
        <p:spPr>
          <a:xfrm>
            <a:off x="0" y="0"/>
            <a:ext cx="12280392" cy="6863248"/>
          </a:xfrm>
          <a:prstGeom prst="rect">
            <a:avLst/>
          </a:prstGeom>
        </p:spPr>
      </p:pic>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spTree>
    <p:extLst>
      <p:ext uri="{BB962C8B-B14F-4D97-AF65-F5344CB8AC3E}">
        <p14:creationId xmlns:p14="http://schemas.microsoft.com/office/powerpoint/2010/main" val="44686333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40692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36604"/>
            <a:ext cx="8431981" cy="1833711"/>
          </a:xfrm>
        </p:spPr>
        <p:txBody>
          <a:bodyPr>
            <a:normAutofit/>
          </a:bodyPr>
          <a:lstStyle/>
          <a:p>
            <a:pPr algn="l"/>
            <a:r>
              <a:rPr lang="en-US" sz="4000" dirty="0">
                <a:solidFill>
                  <a:srgbClr val="1FC77F"/>
                </a:solidFill>
                <a:latin typeface="Arial Black"/>
                <a:cs typeface="Arial Black"/>
              </a:rPr>
              <a:t>Exploring Membership Growth Opportunity…</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1091301"/>
            <a:ext cx="8409746" cy="1477328"/>
          </a:xfrm>
          <a:prstGeom prst="rect">
            <a:avLst/>
          </a:prstGeom>
        </p:spPr>
        <p:txBody>
          <a:bodyPr wrap="square">
            <a:spAutoFit/>
          </a:bodyPr>
          <a:lstStyle/>
          <a:p>
            <a:pPr marL="0" lvl="1"/>
            <a:endParaRPr lang="en-US" sz="2000" b="1" dirty="0">
              <a:solidFill>
                <a:srgbClr val="FFFF00"/>
              </a:solidFill>
              <a:latin typeface="Arial Black" panose="020B0A04020102020204" pitchFamily="34" charset="0"/>
            </a:endParaRPr>
          </a:p>
          <a:p>
            <a:pPr marL="0" lvl="1"/>
            <a:endParaRPr lang="en-US" sz="2000" dirty="0">
              <a:solidFill>
                <a:srgbClr val="FFFF00"/>
              </a:solidFill>
              <a:latin typeface="Arial Black" panose="020B0A04020102020204" pitchFamily="34" charset="0"/>
            </a:endParaRPr>
          </a:p>
          <a:p>
            <a:pPr marL="0" lvl="1"/>
            <a:endParaRPr lang="en-US" b="1" dirty="0">
              <a:solidFill>
                <a:srgbClr val="FFFF00"/>
              </a:solidFill>
            </a:endParaRPr>
          </a:p>
          <a:p>
            <a:pPr marL="0" lvl="1"/>
            <a:endParaRPr lang="en-US" b="1" dirty="0">
              <a:solidFill>
                <a:srgbClr val="FFFF00"/>
              </a:solidFill>
            </a:endParaRPr>
          </a:p>
          <a:p>
            <a:pPr marL="690563" lvl="1" indent="-233363">
              <a:buFont typeface="Arial" panose="020B0604020202020204" pitchFamily="34" charset="0"/>
              <a:buChar char="•"/>
            </a:pPr>
            <a:endParaRPr lang="en-US" sz="1400" b="1" dirty="0">
              <a:solidFill>
                <a:srgbClr val="FFFF00"/>
              </a:solidFill>
            </a:endParaRPr>
          </a:p>
        </p:txBody>
      </p:sp>
      <p:graphicFrame>
        <p:nvGraphicFramePr>
          <p:cNvPr id="3" name="Table 2"/>
          <p:cNvGraphicFramePr>
            <a:graphicFrameLocks noGrp="1"/>
          </p:cNvGraphicFramePr>
          <p:nvPr/>
        </p:nvGraphicFramePr>
        <p:xfrm>
          <a:off x="1764338" y="2492828"/>
          <a:ext cx="8649350" cy="2491078"/>
        </p:xfrm>
        <a:graphic>
          <a:graphicData uri="http://schemas.openxmlformats.org/drawingml/2006/table">
            <a:tbl>
              <a:tblPr firstRow="1" firstCol="1" bandRow="1">
                <a:tableStyleId>{5C22544A-7EE6-4342-B048-85BDC9FD1C3A}</a:tableStyleId>
              </a:tblPr>
              <a:tblGrid>
                <a:gridCol w="1157910">
                  <a:extLst>
                    <a:ext uri="{9D8B030D-6E8A-4147-A177-3AD203B41FA5}">
                      <a16:colId xmlns:a16="http://schemas.microsoft.com/office/drawing/2014/main" val="20000"/>
                    </a:ext>
                  </a:extLst>
                </a:gridCol>
                <a:gridCol w="1199776">
                  <a:extLst>
                    <a:ext uri="{9D8B030D-6E8A-4147-A177-3AD203B41FA5}">
                      <a16:colId xmlns:a16="http://schemas.microsoft.com/office/drawing/2014/main" val="20001"/>
                    </a:ext>
                  </a:extLst>
                </a:gridCol>
                <a:gridCol w="1386819">
                  <a:extLst>
                    <a:ext uri="{9D8B030D-6E8A-4147-A177-3AD203B41FA5}">
                      <a16:colId xmlns:a16="http://schemas.microsoft.com/office/drawing/2014/main" val="20002"/>
                    </a:ext>
                  </a:extLst>
                </a:gridCol>
                <a:gridCol w="1386819">
                  <a:extLst>
                    <a:ext uri="{9D8B030D-6E8A-4147-A177-3AD203B41FA5}">
                      <a16:colId xmlns:a16="http://schemas.microsoft.com/office/drawing/2014/main" val="20003"/>
                    </a:ext>
                  </a:extLst>
                </a:gridCol>
                <a:gridCol w="1172976">
                  <a:extLst>
                    <a:ext uri="{9D8B030D-6E8A-4147-A177-3AD203B41FA5}">
                      <a16:colId xmlns:a16="http://schemas.microsoft.com/office/drawing/2014/main" val="20004"/>
                    </a:ext>
                  </a:extLst>
                </a:gridCol>
                <a:gridCol w="1172976">
                  <a:extLst>
                    <a:ext uri="{9D8B030D-6E8A-4147-A177-3AD203B41FA5}">
                      <a16:colId xmlns:a16="http://schemas.microsoft.com/office/drawing/2014/main" val="20005"/>
                    </a:ext>
                  </a:extLst>
                </a:gridCol>
                <a:gridCol w="1172074">
                  <a:extLst>
                    <a:ext uri="{9D8B030D-6E8A-4147-A177-3AD203B41FA5}">
                      <a16:colId xmlns:a16="http://schemas.microsoft.com/office/drawing/2014/main" val="20006"/>
                    </a:ext>
                  </a:extLst>
                </a:gridCol>
              </a:tblGrid>
              <a:tr h="631971">
                <a:tc rowSpan="2">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As of…</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Units</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Youth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Adult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72262">
                <a:tc vMerge="1">
                  <a:txBody>
                    <a:bodyPr/>
                    <a:lstStyle/>
                    <a:p>
                      <a:endParaRPr lang="en-US"/>
                    </a:p>
                  </a:txBody>
                  <a:tcP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97597">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31 Jan 2020 *</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395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4,055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14,903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80,474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704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19,095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88505">
                <a:tc>
                  <a:txBody>
                    <a:bodyPr/>
                    <a:lstStyle/>
                    <a:p>
                      <a:pPr marL="0" marR="0" indent="0" algn="r" defTabSz="457200" rtl="0" eaLnBrk="1" latinLnBrk="0" hangingPunct="1">
                        <a:lnSpc>
                          <a:spcPct val="107000"/>
                        </a:lnSpc>
                        <a:spcBef>
                          <a:spcPts val="0"/>
                        </a:spcBef>
                        <a:spcAft>
                          <a:spcPts val="0"/>
                        </a:spcAft>
                      </a:pP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indent="0" algn="r" defTabSz="457200" rtl="0" eaLnBrk="1" latinLnBrk="0" hangingPunct="1">
                        <a:lnSpc>
                          <a:spcPct val="107000"/>
                        </a:lnSpc>
                        <a:spcBef>
                          <a:spcPts val="0"/>
                        </a:spcBef>
                        <a:spcAft>
                          <a:spcPts val="0"/>
                        </a:spcAft>
                      </a:pPr>
                      <a:r>
                        <a:rPr lang="en-US" sz="1200" b="1" kern="1200" dirty="0">
                          <a:solidFill>
                            <a:schemeClr val="tx1"/>
                          </a:solidFill>
                          <a:effectLst/>
                          <a:latin typeface="Arial" panose="020B0604020202020204" pitchFamily="34" charset="0"/>
                          <a:ea typeface="+mn-ea"/>
                          <a:cs typeface="Arial" panose="020B0604020202020204" pitchFamily="34" charset="0"/>
                        </a:rPr>
                        <a:t>18</a:t>
                      </a:r>
                      <a:r>
                        <a:rPr lang="en-US" sz="1200" b="1" kern="1200" baseline="0" dirty="0">
                          <a:solidFill>
                            <a:schemeClr val="tx1"/>
                          </a:solidFill>
                          <a:effectLst/>
                          <a:latin typeface="Arial" panose="020B0604020202020204" pitchFamily="34" charset="0"/>
                          <a:ea typeface="+mn-ea"/>
                          <a:cs typeface="Arial" panose="020B0604020202020204" pitchFamily="34" charset="0"/>
                        </a:rPr>
                        <a:t> Sep </a:t>
                      </a:r>
                      <a:r>
                        <a:rPr lang="en-US" sz="1200" b="1" kern="1200" dirty="0">
                          <a:solidFill>
                            <a:schemeClr val="tx1"/>
                          </a:solidFill>
                          <a:effectLst/>
                          <a:latin typeface="Arial" panose="020B0604020202020204" pitchFamily="34" charset="0"/>
                          <a:ea typeface="+mn-ea"/>
                          <a:cs typeface="Arial" panose="020B0604020202020204" pitchFamily="34" charset="0"/>
                        </a:rPr>
                        <a:t>2024</a:t>
                      </a: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186</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1,539</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4,331</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25,223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858</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10,021</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00743">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Opportunity</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209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2,516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10,572</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55,251</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154+</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9,074</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TextBox 3"/>
          <p:cNvSpPr txBox="1"/>
          <p:nvPr/>
        </p:nvSpPr>
        <p:spPr>
          <a:xfrm>
            <a:off x="1891127" y="5154384"/>
            <a:ext cx="8196943" cy="369332"/>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Just before the COVID-19 Pandemic shut-down all in-person meetings </a:t>
            </a:r>
          </a:p>
        </p:txBody>
      </p:sp>
      <p:sp>
        <p:nvSpPr>
          <p:cNvPr id="8" name="TextBox 7"/>
          <p:cNvSpPr txBox="1"/>
          <p:nvPr/>
        </p:nvSpPr>
        <p:spPr>
          <a:xfrm>
            <a:off x="2013853" y="5502605"/>
            <a:ext cx="7620000" cy="369332"/>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Negative downward trend since 26 August 2024</a:t>
            </a:r>
            <a:endParaRPr lang="en-US" dirty="0"/>
          </a:p>
        </p:txBody>
      </p:sp>
      <p:sp>
        <p:nvSpPr>
          <p:cNvPr id="19" name="Up Arrow 18"/>
          <p:cNvSpPr/>
          <p:nvPr/>
        </p:nvSpPr>
        <p:spPr>
          <a:xfrm flipV="1">
            <a:off x="1921325" y="5560109"/>
            <a:ext cx="185057" cy="219928"/>
          </a:xfrm>
          <a:prstGeom prst="upArrow">
            <a:avLst/>
          </a:prstGeom>
          <a:solidFill>
            <a:schemeClr val="accent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0" name="Up Arrow 19"/>
          <p:cNvSpPr/>
          <p:nvPr/>
        </p:nvSpPr>
        <p:spPr>
          <a:xfrm rot="10800000" flipV="1">
            <a:off x="3817539" y="4106168"/>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1" name="Up Arrow 20"/>
          <p:cNvSpPr/>
          <p:nvPr/>
        </p:nvSpPr>
        <p:spPr>
          <a:xfrm rot="10800000" flipV="1">
            <a:off x="5175459" y="4125688"/>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7" name="Up Arrow 26"/>
          <p:cNvSpPr/>
          <p:nvPr/>
        </p:nvSpPr>
        <p:spPr>
          <a:xfrm rot="10800000" flipV="1">
            <a:off x="7940299" y="4114802"/>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8" name="Up Arrow 27"/>
          <p:cNvSpPr/>
          <p:nvPr/>
        </p:nvSpPr>
        <p:spPr>
          <a:xfrm rot="10800000" flipV="1">
            <a:off x="8977101" y="4125688"/>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7" name="Up Arrow 16"/>
          <p:cNvSpPr/>
          <p:nvPr/>
        </p:nvSpPr>
        <p:spPr>
          <a:xfrm flipV="1">
            <a:off x="6688767" y="4125688"/>
            <a:ext cx="185057" cy="219928"/>
          </a:xfrm>
          <a:prstGeom prst="upArrow">
            <a:avLst/>
          </a:prstGeom>
          <a:solidFill>
            <a:schemeClr val="accent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8" name="Up Arrow 17"/>
          <p:cNvSpPr/>
          <p:nvPr/>
        </p:nvSpPr>
        <p:spPr>
          <a:xfrm flipV="1">
            <a:off x="10279329" y="4125689"/>
            <a:ext cx="185057" cy="219928"/>
          </a:xfrm>
          <a:prstGeom prst="upArrow">
            <a:avLst/>
          </a:prstGeom>
          <a:solidFill>
            <a:schemeClr val="accent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Tree>
    <p:extLst>
      <p:ext uri="{BB962C8B-B14F-4D97-AF65-F5344CB8AC3E}">
        <p14:creationId xmlns:p14="http://schemas.microsoft.com/office/powerpoint/2010/main" val="691584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744" y="16780"/>
            <a:ext cx="8697685" cy="1325563"/>
          </a:xfrm>
        </p:spPr>
        <p:txBody>
          <a:bodyPr>
            <a:normAutofit/>
          </a:bodyPr>
          <a:lstStyle/>
          <a:p>
            <a:r>
              <a:rPr lang="en-US" sz="2800" b="1" dirty="0">
                <a:latin typeface="Helvetica" panose="020B0604020202020204" pitchFamily="34" charset="0"/>
                <a:cs typeface="Helvetica" panose="020B0604020202020204" pitchFamily="34" charset="0"/>
              </a:rPr>
              <a:t>Exploring Participants as of 18 September 2024</a:t>
            </a:r>
            <a:endParaRPr lang="en-US" sz="2800" b="1" dirty="0">
              <a:solidFill>
                <a:srgbClr val="C00000"/>
              </a:solidFill>
              <a:latin typeface="Arial Black" panose="020B0A04020102020204" pitchFamily="34" charset="0"/>
              <a:cs typeface="Helvetica" panose="020B0604020202020204" pitchFamily="34" charset="0"/>
            </a:endParaRPr>
          </a:p>
        </p:txBody>
      </p:sp>
      <p:sp>
        <p:nvSpPr>
          <p:cNvPr id="17" name="Rectangle 16"/>
          <p:cNvSpPr>
            <a:spLocks noChangeArrowheads="1"/>
          </p:cNvSpPr>
          <p:nvPr/>
        </p:nvSpPr>
        <p:spPr bwMode="auto">
          <a:xfrm>
            <a:off x="2242457" y="876063"/>
            <a:ext cx="7554686" cy="579774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a:r>
              <a:rPr lang="en-US" sz="1450" b="1" dirty="0">
                <a:solidFill>
                  <a:prstClr val="black"/>
                </a:solidFill>
                <a:latin typeface="Helvetica" panose="020B0604020202020204" pitchFamily="34" charset="0"/>
                <a:cs typeface="Helvetica" panose="020B0604020202020204" pitchFamily="34" charset="0"/>
              </a:rPr>
              <a:t>Clubs/Posts = 1,725 </a:t>
            </a:r>
            <a:r>
              <a:rPr lang="en-US" sz="1450" b="1" dirty="0">
                <a:solidFill>
                  <a:srgbClr val="0070C0"/>
                </a:solidFill>
                <a:latin typeface="Helvetica" panose="020B0604020202020204" pitchFamily="34" charset="0"/>
                <a:cs typeface="Helvetica" panose="020B0604020202020204" pitchFamily="34" charset="0"/>
              </a:rPr>
              <a:t>(+13) </a:t>
            </a:r>
            <a:r>
              <a:rPr lang="en-US" sz="1450" b="1" dirty="0">
                <a:solidFill>
                  <a:prstClr val="black"/>
                </a:solidFill>
                <a:latin typeface="Helvetica" panose="020B0604020202020204" pitchFamily="34" charset="0"/>
                <a:cs typeface="Helvetica" panose="020B0604020202020204" pitchFamily="34" charset="0"/>
              </a:rPr>
              <a:t>Youth = 29,554 </a:t>
            </a:r>
            <a:r>
              <a:rPr lang="en-US" sz="1450" b="1" dirty="0">
                <a:solidFill>
                  <a:srgbClr val="0070C0"/>
                </a:solidFill>
                <a:latin typeface="Helvetica" panose="020B0604020202020204" pitchFamily="34" charset="0"/>
                <a:cs typeface="Helvetica" panose="020B0604020202020204" pitchFamily="34" charset="0"/>
              </a:rPr>
              <a:t>(+512) </a:t>
            </a:r>
            <a:r>
              <a:rPr lang="en-US" sz="1450" b="1" dirty="0">
                <a:solidFill>
                  <a:prstClr val="black"/>
                </a:solidFill>
                <a:latin typeface="Helvetica" panose="020B0604020202020204" pitchFamily="34" charset="0"/>
                <a:cs typeface="Helvetica" panose="020B0604020202020204" pitchFamily="34" charset="0"/>
              </a:rPr>
              <a:t>Adults = 10,879 </a:t>
            </a:r>
            <a:r>
              <a:rPr lang="en-US" sz="1450" b="1" dirty="0">
                <a:solidFill>
                  <a:srgbClr val="C00000"/>
                </a:solidFill>
                <a:latin typeface="Helvetica" panose="020B0604020202020204" pitchFamily="34" charset="0"/>
                <a:cs typeface="Helvetica" panose="020B0604020202020204" pitchFamily="34" charset="0"/>
              </a:rPr>
              <a:t>(-1)</a:t>
            </a:r>
          </a:p>
          <a:p>
            <a:pPr defTabSz="685800"/>
            <a:endParaRPr lang="en-US" sz="600" b="1" dirty="0">
              <a:solidFill>
                <a:prstClr val="black"/>
              </a:solidFill>
              <a:latin typeface="Helvetica" panose="020B0604020202020204" pitchFamily="34" charset="0"/>
              <a:cs typeface="Helvetica" panose="020B0604020202020204" pitchFamily="34" charset="0"/>
            </a:endParaRPr>
          </a:p>
          <a:p>
            <a:pPr defTabSz="685800"/>
            <a:r>
              <a:rPr lang="en-US" sz="1350" b="1" u="sng" dirty="0">
                <a:solidFill>
                  <a:prstClr val="black"/>
                </a:solidFill>
                <a:latin typeface="Helvetica" panose="020B0604020202020204" pitchFamily="34" charset="0"/>
                <a:cs typeface="Helvetica" panose="020B0604020202020204" pitchFamily="34" charset="0"/>
              </a:rPr>
              <a:t>Career Area</a:t>
            </a:r>
            <a:r>
              <a:rPr lang="en-US" sz="1350" b="1" dirty="0">
                <a:solidFill>
                  <a:prstClr val="black"/>
                </a:solidFill>
                <a:latin typeface="Helvetica" panose="020B0604020202020204" pitchFamily="34" charset="0"/>
                <a:cs typeface="Helvetica" panose="020B0604020202020204" pitchFamily="34" charset="0"/>
              </a:rPr>
              <a:t>			    </a:t>
            </a:r>
            <a:r>
              <a:rPr lang="en-US" sz="1350" b="1" u="sng" dirty="0">
                <a:solidFill>
                  <a:prstClr val="black"/>
                </a:solidFill>
                <a:latin typeface="Helvetica" panose="020B0604020202020204" pitchFamily="34" charset="0"/>
                <a:cs typeface="Helvetica" panose="020B0604020202020204" pitchFamily="34" charset="0"/>
              </a:rPr>
              <a:t>Units</a:t>
            </a:r>
            <a:r>
              <a:rPr lang="en-US" sz="1350" b="1" dirty="0">
                <a:solidFill>
                  <a:prstClr val="black"/>
                </a:solidFill>
                <a:latin typeface="Helvetica" panose="020B0604020202020204" pitchFamily="34" charset="0"/>
                <a:cs typeface="Helvetica" panose="020B0604020202020204" pitchFamily="34" charset="0"/>
              </a:rPr>
              <a:t>	              </a:t>
            </a:r>
            <a:r>
              <a:rPr lang="en-US" sz="1350" b="1" u="sng" dirty="0">
                <a:solidFill>
                  <a:prstClr val="black"/>
                </a:solidFill>
                <a:latin typeface="Helvetica" panose="020B0604020202020204" pitchFamily="34" charset="0"/>
                <a:cs typeface="Helvetica" panose="020B0604020202020204" pitchFamily="34" charset="0"/>
              </a:rPr>
              <a:t>Youth</a:t>
            </a:r>
            <a:r>
              <a:rPr lang="en-US" sz="1350" b="1" dirty="0">
                <a:solidFill>
                  <a:prstClr val="black"/>
                </a:solidFill>
                <a:latin typeface="Helvetica" panose="020B0604020202020204" pitchFamily="34" charset="0"/>
                <a:cs typeface="Helvetica" panose="020B0604020202020204" pitchFamily="34" charset="0"/>
              </a:rPr>
              <a:t>	          </a:t>
            </a:r>
            <a:r>
              <a:rPr lang="en-US" sz="1350" b="1" u="sng" dirty="0">
                <a:solidFill>
                  <a:prstClr val="black"/>
                </a:solidFill>
                <a:latin typeface="Helvetica" panose="020B0604020202020204" pitchFamily="34" charset="0"/>
                <a:cs typeface="Helvetica" panose="020B0604020202020204" pitchFamily="34" charset="0"/>
              </a:rPr>
              <a:t>Adults</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Arts &amp; Humanities 		         5       </a:t>
            </a:r>
            <a:r>
              <a:rPr lang="en-US" sz="1350" b="1" dirty="0">
                <a:solidFill>
                  <a:srgbClr val="1C81FB"/>
                </a:solidFill>
                <a:latin typeface="Helvetica" panose="020B0604020202020204" pitchFamily="34" charset="0"/>
                <a:cs typeface="Helvetica" panose="020B0604020202020204" pitchFamily="34" charset="0"/>
              </a:rPr>
              <a:t>          </a:t>
            </a:r>
            <a:r>
              <a:rPr lang="en-US" sz="1350" b="1" dirty="0">
                <a:latin typeface="Helvetica" panose="020B0604020202020204" pitchFamily="34" charset="0"/>
                <a:cs typeface="Helvetica" panose="020B0604020202020204" pitchFamily="34" charset="0"/>
              </a:rPr>
              <a:t> 168         </a:t>
            </a:r>
            <a:r>
              <a:rPr lang="en-US" sz="1350" b="1" dirty="0">
                <a:solidFill>
                  <a:srgbClr val="1C81FB"/>
                </a:solidFill>
                <a:latin typeface="Helvetica" panose="020B0604020202020204" pitchFamily="34" charset="0"/>
                <a:cs typeface="Helvetica" panose="020B0604020202020204" pitchFamily="34" charset="0"/>
              </a:rPr>
              <a:t> </a:t>
            </a:r>
            <a:r>
              <a:rPr lang="en-US" sz="1350" b="1" dirty="0">
                <a:solidFill>
                  <a:srgbClr val="0070C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53 </a:t>
            </a:r>
            <a:r>
              <a:rPr lang="en-US" sz="1350" b="1" dirty="0">
                <a:solidFill>
                  <a:srgbClr val="1C81FB"/>
                </a:solidFill>
                <a:latin typeface="Helvetica" panose="020B0604020202020204" pitchFamily="34" charset="0"/>
                <a:cs typeface="Helvetica" panose="020B0604020202020204" pitchFamily="34" charset="0"/>
              </a:rPr>
              <a:t>(+1)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Aviation			       43 </a:t>
            </a:r>
            <a:r>
              <a:rPr lang="en-US" sz="1350" b="1" dirty="0">
                <a:solidFill>
                  <a:srgbClr val="0070C0"/>
                </a:solidFill>
                <a:latin typeface="Helvetica" panose="020B0604020202020204" pitchFamily="34" charset="0"/>
                <a:cs typeface="Helvetica" panose="020B0604020202020204" pitchFamily="34" charset="0"/>
              </a:rPr>
              <a:t>(+1)</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668</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srgbClr val="1C81FB"/>
                </a:solidFill>
                <a:latin typeface="Helvetica" panose="020B0604020202020204" pitchFamily="34" charset="0"/>
                <a:cs typeface="Helvetica" panose="020B0604020202020204" pitchFamily="34" charset="0"/>
              </a:rPr>
              <a:t>(+16)           </a:t>
            </a:r>
            <a:r>
              <a:rPr lang="en-US" sz="1350" b="1" dirty="0">
                <a:latin typeface="Helvetica" panose="020B0604020202020204" pitchFamily="34" charset="0"/>
                <a:cs typeface="Helvetica" panose="020B0604020202020204" pitchFamily="34" charset="0"/>
              </a:rPr>
              <a:t>344</a:t>
            </a:r>
            <a:r>
              <a:rPr lang="en-US" sz="1350" b="1" dirty="0">
                <a:solidFill>
                  <a:srgbClr val="0070C0"/>
                </a:solidFill>
                <a:latin typeface="Helvetica" panose="020B0604020202020204" pitchFamily="34" charset="0"/>
                <a:cs typeface="Helvetica" panose="020B0604020202020204" pitchFamily="34" charset="0"/>
              </a:rPr>
              <a:t> (+10)</a:t>
            </a:r>
            <a:r>
              <a:rPr lang="en-US" sz="1350" b="1" dirty="0">
                <a:latin typeface="Helvetica" panose="020B0604020202020204" pitchFamily="34" charset="0"/>
                <a:cs typeface="Helvetica" panose="020B0604020202020204" pitchFamily="34" charset="0"/>
              </a:rPr>
              <a:t> </a:t>
            </a:r>
            <a:endParaRPr lang="en-US" sz="1350" b="1" dirty="0">
              <a:solidFill>
                <a:srgbClr val="C00000"/>
              </a:solidFill>
              <a:latin typeface="Helvetica" panose="020B0604020202020204" pitchFamily="34" charset="0"/>
              <a:cs typeface="Helvetica"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Business			       13 </a:t>
            </a:r>
            <a:r>
              <a:rPr lang="en-US" sz="1350" b="1" dirty="0">
                <a:solidFill>
                  <a:srgbClr val="1C81FB"/>
                </a:solidFill>
                <a:latin typeface="Helvetica" panose="020B0604020202020204" pitchFamily="34" charset="0"/>
                <a:cs typeface="Helvetica" panose="020B0604020202020204" pitchFamily="34" charset="0"/>
              </a:rPr>
              <a:t>(+2)           </a:t>
            </a:r>
            <a:r>
              <a:rPr lang="en-US" sz="1350" b="1" dirty="0">
                <a:solidFill>
                  <a:prstClr val="black"/>
                </a:solidFill>
                <a:latin typeface="Helvetica" panose="020B0604020202020204" pitchFamily="34" charset="0"/>
                <a:cs typeface="Helvetica" panose="020B0604020202020204" pitchFamily="34" charset="0"/>
              </a:rPr>
              <a:t>522 </a:t>
            </a:r>
            <a:r>
              <a:rPr lang="en-US" sz="1350" b="1" dirty="0">
                <a:solidFill>
                  <a:srgbClr val="0070C0"/>
                </a:solidFill>
                <a:latin typeface="Helvetica" panose="020B0604020202020204" pitchFamily="34" charset="0"/>
                <a:cs typeface="Helvetica" panose="020B0604020202020204" pitchFamily="34" charset="0"/>
              </a:rPr>
              <a:t>(+39)             </a:t>
            </a:r>
            <a:r>
              <a:rPr lang="en-US" sz="1350" b="1" dirty="0">
                <a:latin typeface="Helvetica" panose="020B0604020202020204" pitchFamily="34" charset="0"/>
                <a:cs typeface="Helvetica" panose="020B0604020202020204" pitchFamily="34" charset="0"/>
              </a:rPr>
              <a:t> 65 </a:t>
            </a:r>
            <a:r>
              <a:rPr lang="en-US" sz="1350" b="1" dirty="0">
                <a:solidFill>
                  <a:srgbClr val="1C81FB"/>
                </a:solidFill>
                <a:latin typeface="Helvetica" panose="020B0604020202020204" pitchFamily="34" charset="0"/>
                <a:cs typeface="Helvetica" panose="020B0604020202020204" pitchFamily="34" charset="0"/>
              </a:rPr>
              <a:t>(+9)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Education			       35 </a:t>
            </a:r>
            <a:r>
              <a:rPr lang="en-US" sz="1350" b="1" dirty="0">
                <a:solidFill>
                  <a:srgbClr val="1C81FB"/>
                </a:solidFill>
                <a:latin typeface="Helvetica" panose="020B0604020202020204" pitchFamily="34" charset="0"/>
                <a:cs typeface="Helvetica" panose="020B0604020202020204" pitchFamily="34" charset="0"/>
              </a:rPr>
              <a:t>(+1)      </a:t>
            </a:r>
            <a:r>
              <a:rPr lang="en-US" sz="1350" b="1" dirty="0">
                <a:solidFill>
                  <a:prstClr val="black"/>
                </a:solidFill>
                <a:latin typeface="Helvetica" panose="020B0604020202020204" pitchFamily="34" charset="0"/>
                <a:cs typeface="Helvetica" panose="020B0604020202020204" pitchFamily="34" charset="0"/>
              </a:rPr>
              <a:t>  1,475 </a:t>
            </a:r>
            <a:r>
              <a:rPr lang="en-US" sz="1350" b="1" dirty="0">
                <a:solidFill>
                  <a:srgbClr val="1C81FB"/>
                </a:solidFill>
                <a:latin typeface="Helvetica" panose="020B0604020202020204" pitchFamily="34" charset="0"/>
                <a:cs typeface="Helvetica" panose="020B0604020202020204" pitchFamily="34" charset="0"/>
              </a:rPr>
              <a:t>(+245)          </a:t>
            </a:r>
            <a:r>
              <a:rPr lang="en-US" sz="1350" b="1" dirty="0">
                <a:latin typeface="Helvetica" panose="020B0604020202020204" pitchFamily="34" charset="0"/>
                <a:cs typeface="Helvetica" panose="020B0604020202020204" pitchFamily="34" charset="0"/>
              </a:rPr>
              <a:t>191 </a:t>
            </a:r>
            <a:r>
              <a:rPr lang="en-US" sz="1350" b="1" dirty="0">
                <a:solidFill>
                  <a:srgbClr val="1C81FB"/>
                </a:solidFill>
                <a:latin typeface="Helvetica" panose="020B0604020202020204" pitchFamily="34" charset="0"/>
                <a:cs typeface="Helvetica" panose="020B0604020202020204" pitchFamily="34" charset="0"/>
              </a:rPr>
              <a:t>(+4)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Communications		         5                   106        </a:t>
            </a:r>
            <a:r>
              <a:rPr lang="en-US" sz="1350" b="1" dirty="0">
                <a:solidFill>
                  <a:srgbClr val="1C81FB"/>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35 </a:t>
            </a:r>
            <a:r>
              <a:rPr lang="en-US" sz="1350" b="1" dirty="0">
                <a:solidFill>
                  <a:srgbClr val="1C81FB"/>
                </a:solidFill>
                <a:latin typeface="Helvetica" panose="020B0604020202020204" pitchFamily="34" charset="0"/>
                <a:cs typeface="Helvetica" panose="020B0604020202020204" pitchFamily="34" charset="0"/>
              </a:rPr>
              <a:t>(+2)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Engineering &amp; Technology	       25</a:t>
            </a:r>
            <a:r>
              <a:rPr lang="en-US" sz="1350" b="1" dirty="0">
                <a:solidFill>
                  <a:srgbClr val="1C81FB"/>
                </a:solidFill>
                <a:latin typeface="Helvetica" panose="020B0604020202020204" pitchFamily="34" charset="0"/>
                <a:cs typeface="Helvetica" panose="020B0604020202020204" pitchFamily="34" charset="0"/>
              </a:rPr>
              <a:t> (+1)</a:t>
            </a:r>
            <a:r>
              <a:rPr lang="en-US" sz="1350" b="1" dirty="0">
                <a:solidFill>
                  <a:prstClr val="black"/>
                </a:solidFill>
                <a:latin typeface="Helvetica" panose="020B0604020202020204" pitchFamily="34" charset="0"/>
                <a:cs typeface="Helvetica" panose="020B0604020202020204" pitchFamily="34" charset="0"/>
              </a:rPr>
              <a:t> </a:t>
            </a:r>
            <a:r>
              <a:rPr lang="en-US" sz="1350" b="1" dirty="0">
                <a:solidFill>
                  <a:srgbClr val="C00000"/>
                </a:solidFill>
                <a:latin typeface="Helvetica" panose="020B0604020202020204" pitchFamily="34" charset="0"/>
                <a:cs typeface="Helvetica" panose="020B0604020202020204" pitchFamily="34" charset="0"/>
              </a:rPr>
              <a:t>           </a:t>
            </a:r>
            <a:r>
              <a:rPr lang="en-US" sz="1350" b="1" dirty="0">
                <a:latin typeface="Helvetica" panose="020B0604020202020204" pitchFamily="34" charset="0"/>
                <a:cs typeface="Helvetica" panose="020B0604020202020204" pitchFamily="34" charset="0"/>
              </a:rPr>
              <a:t>602 </a:t>
            </a:r>
            <a:r>
              <a:rPr lang="en-US" sz="1350" b="1" dirty="0">
                <a:solidFill>
                  <a:srgbClr val="1C81FB"/>
                </a:solidFill>
                <a:latin typeface="Helvetica" panose="020B0604020202020204" pitchFamily="34" charset="0"/>
                <a:cs typeface="Helvetica" panose="020B0604020202020204" pitchFamily="34" charset="0"/>
              </a:rPr>
              <a:t>(+10)           </a:t>
            </a:r>
            <a:r>
              <a:rPr lang="en-US" sz="1350" b="1" dirty="0">
                <a:solidFill>
                  <a:prstClr val="black"/>
                </a:solidFill>
                <a:latin typeface="Helvetica" panose="020B0604020202020204" pitchFamily="34" charset="0"/>
                <a:cs typeface="Helvetica" panose="020B0604020202020204" pitchFamily="34" charset="0"/>
              </a:rPr>
              <a:t>161 </a:t>
            </a:r>
            <a:r>
              <a:rPr lang="en-US" sz="1350" b="1" dirty="0">
                <a:solidFill>
                  <a:srgbClr val="1C81FB"/>
                </a:solidFill>
                <a:latin typeface="Helvetica" panose="020B0604020202020204" pitchFamily="34" charset="0"/>
                <a:cs typeface="Helvetica" panose="020B0604020202020204" pitchFamily="34" charset="0"/>
              </a:rPr>
              <a:t>(+2)</a:t>
            </a:r>
          </a:p>
          <a:p>
            <a:pPr marL="214313" indent="-214313" defTabSz="685800">
              <a:buFont typeface="Arial" panose="020B0604020202020204" pitchFamily="34" charset="0"/>
              <a:buChar char="•"/>
            </a:pPr>
            <a:r>
              <a:rPr lang="en-US" sz="1350" b="1" dirty="0">
                <a:solidFill>
                  <a:srgbClr val="7030A0"/>
                </a:solidFill>
                <a:latin typeface="Helvetica" panose="020B0604020202020204" pitchFamily="34" charset="0"/>
                <a:cs typeface="Helvetica" panose="020B0604020202020204" pitchFamily="34" charset="0"/>
              </a:rPr>
              <a:t>Explorer Clubs		     186 </a:t>
            </a:r>
            <a:r>
              <a:rPr lang="en-US" sz="1350" b="1" dirty="0">
                <a:solidFill>
                  <a:srgbClr val="0070C0"/>
                </a:solidFill>
                <a:latin typeface="Helvetica" panose="020B0604020202020204" pitchFamily="34" charset="0"/>
                <a:cs typeface="Helvetica" panose="020B0604020202020204" pitchFamily="34" charset="0"/>
              </a:rPr>
              <a:t>(+3)         </a:t>
            </a:r>
            <a:r>
              <a:rPr lang="en-US" sz="1350" b="1" dirty="0">
                <a:solidFill>
                  <a:srgbClr val="7030A0"/>
                </a:solidFill>
                <a:latin typeface="Helvetica" panose="020B0604020202020204" pitchFamily="34" charset="0"/>
                <a:cs typeface="Helvetica" panose="020B0604020202020204" pitchFamily="34" charset="0"/>
              </a:rPr>
              <a:t>4,331 </a:t>
            </a:r>
            <a:r>
              <a:rPr lang="en-US" sz="1350" b="1" dirty="0">
                <a:solidFill>
                  <a:srgbClr val="C00000"/>
                </a:solidFill>
                <a:latin typeface="Helvetica" panose="020B0604020202020204" pitchFamily="34" charset="0"/>
                <a:cs typeface="Helvetica" panose="020B0604020202020204" pitchFamily="34" charset="0"/>
              </a:rPr>
              <a:t>(-51)            </a:t>
            </a:r>
            <a:r>
              <a:rPr lang="en-US" sz="1350" b="1" dirty="0">
                <a:solidFill>
                  <a:srgbClr val="7030A0"/>
                </a:solidFill>
                <a:latin typeface="Helvetica" panose="020B0604020202020204" pitchFamily="34" charset="0"/>
                <a:cs typeface="Helvetica" panose="020B0604020202020204" pitchFamily="34" charset="0"/>
              </a:rPr>
              <a:t>858 </a:t>
            </a:r>
            <a:r>
              <a:rPr lang="en-US" sz="1350" b="1" dirty="0">
                <a:solidFill>
                  <a:srgbClr val="0070C0"/>
                </a:solidFill>
                <a:latin typeface="Helvetica" panose="020B0604020202020204" pitchFamily="34" charset="0"/>
                <a:cs typeface="Helvetica" panose="020B0604020202020204" pitchFamily="34" charset="0"/>
              </a:rPr>
              <a:t>(+11)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Fire/Emergency Services                455 </a:t>
            </a:r>
            <a:r>
              <a:rPr lang="en-US" sz="1350" b="1" dirty="0">
                <a:solidFill>
                  <a:srgbClr val="1C81FB"/>
                </a:solidFill>
                <a:latin typeface="Helvetica" panose="020B0604020202020204" pitchFamily="34" charset="0"/>
                <a:cs typeface="Helvetica" panose="020B0604020202020204" pitchFamily="34" charset="0"/>
              </a:rPr>
              <a:t>(+3)        </a:t>
            </a:r>
            <a:r>
              <a:rPr lang="en-US" sz="1350" b="1" dirty="0">
                <a:solidFill>
                  <a:prstClr val="black"/>
                </a:solidFill>
                <a:latin typeface="Helvetica" panose="020B0604020202020204" pitchFamily="34" charset="0"/>
                <a:cs typeface="Helvetica" panose="020B0604020202020204" pitchFamily="34" charset="0"/>
              </a:rPr>
              <a:t>5,489 </a:t>
            </a:r>
            <a:r>
              <a:rPr lang="en-US" sz="1350" b="1" dirty="0">
                <a:solidFill>
                  <a:srgbClr val="0070C0"/>
                </a:solidFill>
                <a:latin typeface="Helvetica" panose="020B0604020202020204" pitchFamily="34" charset="0"/>
                <a:cs typeface="Helvetica" panose="020B0604020202020204" pitchFamily="34" charset="0"/>
              </a:rPr>
              <a:t>(+106)       </a:t>
            </a:r>
            <a:r>
              <a:rPr lang="en-US" sz="1350" b="1" dirty="0">
                <a:latin typeface="Helvetica" panose="020B0604020202020204" pitchFamily="34" charset="0"/>
                <a:cs typeface="Helvetica" panose="020B0604020202020204" pitchFamily="34" charset="0"/>
              </a:rPr>
              <a:t>3,015 </a:t>
            </a:r>
            <a:r>
              <a:rPr lang="en-US" sz="1350" b="1" dirty="0">
                <a:solidFill>
                  <a:srgbClr val="C00000"/>
                </a:solidFill>
                <a:latin typeface="Helvetica" panose="020B0604020202020204" pitchFamily="34" charset="0"/>
                <a:cs typeface="Helvetica" panose="020B0604020202020204" pitchFamily="34" charset="0"/>
              </a:rPr>
              <a:t>(-5</a:t>
            </a:r>
            <a:r>
              <a:rPr lang="en-US" sz="1350" b="1" dirty="0">
                <a:solidFill>
                  <a:srgbClr val="1C81FB"/>
                </a:solidFill>
                <a:latin typeface="Helvetica" panose="020B0604020202020204" pitchFamily="34" charset="0"/>
                <a:cs typeface="Helvetica"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General Interest 		        </a:t>
            </a:r>
            <a:r>
              <a:rPr lang="en-US" sz="1350" b="1" dirty="0">
                <a:latin typeface="Helvetica" panose="020B0604020202020204" pitchFamily="34" charset="0"/>
                <a:cs typeface="Helvetica" panose="020B0604020202020204" pitchFamily="34" charset="0"/>
              </a:rPr>
              <a:t>62 </a:t>
            </a:r>
            <a:r>
              <a:rPr lang="en-US" sz="1350" b="1" dirty="0">
                <a:solidFill>
                  <a:srgbClr val="C00000"/>
                </a:solidFill>
                <a:latin typeface="Helvetica" panose="020B0604020202020204" pitchFamily="34" charset="0"/>
                <a:cs typeface="Helvetica" panose="020B0604020202020204" pitchFamily="34" charset="0"/>
              </a:rPr>
              <a:t>(-2)         </a:t>
            </a:r>
            <a:r>
              <a:rPr lang="en-US" sz="1350" b="1" dirty="0">
                <a:solidFill>
                  <a:prstClr val="black"/>
                </a:solidFill>
                <a:latin typeface="Helvetica" panose="020B0604020202020204" pitchFamily="34" charset="0"/>
                <a:cs typeface="Helvetica" panose="020B0604020202020204" pitchFamily="34" charset="0"/>
              </a:rPr>
              <a:t>1,936 </a:t>
            </a:r>
            <a:r>
              <a:rPr lang="en-US" sz="1350" b="1" dirty="0">
                <a:solidFill>
                  <a:srgbClr val="C00000"/>
                </a:solidFill>
                <a:latin typeface="Helvetica" panose="020B0604020202020204" pitchFamily="34" charset="0"/>
                <a:cs typeface="Helvetica" panose="020B0604020202020204" pitchFamily="34" charset="0"/>
              </a:rPr>
              <a:t>(-27)             </a:t>
            </a:r>
            <a:r>
              <a:rPr lang="en-US" sz="1350" b="1" dirty="0">
                <a:latin typeface="Helvetica" panose="020B0604020202020204" pitchFamily="34" charset="0"/>
                <a:cs typeface="Helvetica" panose="020B0604020202020204" pitchFamily="34" charset="0"/>
              </a:rPr>
              <a:t>387 </a:t>
            </a:r>
            <a:r>
              <a:rPr lang="en-US" sz="1350" b="1" dirty="0">
                <a:solidFill>
                  <a:srgbClr val="C00000"/>
                </a:solidFill>
                <a:latin typeface="Helvetica" panose="020B0604020202020204" pitchFamily="34" charset="0"/>
                <a:cs typeface="Helvetica" panose="020B0604020202020204" pitchFamily="34" charset="0"/>
              </a:rPr>
              <a:t>(-9)</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Health Care			        53       </a:t>
            </a:r>
            <a:r>
              <a:rPr lang="en-US" sz="1350" b="1" dirty="0">
                <a:solidFill>
                  <a:srgbClr val="0070C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1,569 </a:t>
            </a:r>
            <a:r>
              <a:rPr lang="en-US" sz="1350" b="1" dirty="0">
                <a:solidFill>
                  <a:srgbClr val="1C81FB"/>
                </a:solidFill>
                <a:latin typeface="Helvetica" panose="020B0604020202020204" pitchFamily="34" charset="0"/>
                <a:cs typeface="Helvetica" panose="020B0604020202020204" pitchFamily="34" charset="0"/>
              </a:rPr>
              <a:t>(+53)            </a:t>
            </a:r>
            <a:r>
              <a:rPr lang="en-US" sz="1350" b="1" dirty="0">
                <a:solidFill>
                  <a:prstClr val="black"/>
                </a:solidFill>
                <a:latin typeface="Helvetica" panose="020B0604020202020204" pitchFamily="34" charset="0"/>
                <a:cs typeface="Helvetica" panose="020B0604020202020204" pitchFamily="34" charset="0"/>
              </a:rPr>
              <a:t>286 </a:t>
            </a:r>
            <a:r>
              <a:rPr lang="en-US" sz="1350" b="1" dirty="0">
                <a:solidFill>
                  <a:srgbClr val="C00000"/>
                </a:solidFill>
                <a:latin typeface="Helvetica" panose="020B0604020202020204" pitchFamily="34" charset="0"/>
                <a:cs typeface="Helvetica" panose="020B0604020202020204" pitchFamily="34" charset="0"/>
              </a:rPr>
              <a:t>(-3)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Law Enforcement		      651 </a:t>
            </a:r>
            <a:r>
              <a:rPr lang="en-US" sz="1350" b="1" dirty="0">
                <a:solidFill>
                  <a:srgbClr val="1C81FB"/>
                </a:solidFill>
                <a:latin typeface="Helvetica" panose="020B0604020202020204" pitchFamily="34" charset="0"/>
                <a:cs typeface="Helvetica" panose="020B0604020202020204" pitchFamily="34" charset="0"/>
              </a:rPr>
              <a:t>(+1)        </a:t>
            </a:r>
            <a:r>
              <a:rPr lang="en-US" sz="1350" b="1" dirty="0">
                <a:latin typeface="Helvetica" panose="020B0604020202020204" pitchFamily="34" charset="0"/>
                <a:cs typeface="Helvetica" panose="020B0604020202020204" pitchFamily="34" charset="0"/>
              </a:rPr>
              <a:t>7,532 </a:t>
            </a:r>
            <a:r>
              <a:rPr lang="en-US" sz="1350" b="1" dirty="0">
                <a:solidFill>
                  <a:srgbClr val="1C81FB"/>
                </a:solidFill>
                <a:latin typeface="Helvetica" panose="020B0604020202020204" pitchFamily="34" charset="0"/>
                <a:cs typeface="Helvetica" panose="020B0604020202020204" pitchFamily="34" charset="0"/>
              </a:rPr>
              <a:t>(+26)           </a:t>
            </a:r>
            <a:r>
              <a:rPr lang="en-US" sz="1350" b="1" dirty="0">
                <a:latin typeface="Helvetica" panose="020B0604020202020204" pitchFamily="34" charset="0"/>
                <a:cs typeface="Helvetica" panose="020B0604020202020204" pitchFamily="34" charset="0"/>
              </a:rPr>
              <a:t>4,224 </a:t>
            </a:r>
            <a:r>
              <a:rPr lang="en-US" sz="1350" b="1" dirty="0">
                <a:solidFill>
                  <a:srgbClr val="C00000"/>
                </a:solidFill>
                <a:latin typeface="Helvetica" panose="020B0604020202020204" pitchFamily="34" charset="0"/>
                <a:cs typeface="Helvetica" panose="020B0604020202020204" pitchFamily="34" charset="0"/>
              </a:rPr>
              <a:t>(-25)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Law / Gov’t / Public Service              71 </a:t>
            </a:r>
            <a:r>
              <a:rPr lang="en-US" sz="1350" b="1" dirty="0">
                <a:solidFill>
                  <a:srgbClr val="1C81FB"/>
                </a:solidFill>
                <a:latin typeface="Helvetica" panose="020B0604020202020204" pitchFamily="34" charset="0"/>
                <a:cs typeface="Helvetica" panose="020B0604020202020204" pitchFamily="34" charset="0"/>
              </a:rPr>
              <a:t>(+1)        </a:t>
            </a:r>
            <a:r>
              <a:rPr lang="en-US" sz="1350" b="1" dirty="0">
                <a:latin typeface="Helvetica" panose="020B0604020202020204" pitchFamily="34" charset="0"/>
                <a:cs typeface="Helvetica" panose="020B0604020202020204" pitchFamily="34" charset="0"/>
              </a:rPr>
              <a:t>2,498</a:t>
            </a:r>
            <a:r>
              <a:rPr lang="en-US" sz="1350" b="1" dirty="0">
                <a:solidFill>
                  <a:srgbClr val="FF0000"/>
                </a:solidFill>
                <a:latin typeface="Helvetica" panose="020B0604020202020204" pitchFamily="34" charset="0"/>
                <a:cs typeface="Helvetica" panose="020B0604020202020204" pitchFamily="34" charset="0"/>
              </a:rPr>
              <a:t> </a:t>
            </a:r>
            <a:r>
              <a:rPr lang="en-US" sz="1350" b="1" dirty="0">
                <a:solidFill>
                  <a:srgbClr val="1C81FB"/>
                </a:solidFill>
                <a:latin typeface="Helvetica" panose="020B0604020202020204" pitchFamily="34" charset="0"/>
                <a:cs typeface="Helvetica" panose="020B0604020202020204" pitchFamily="34" charset="0"/>
              </a:rPr>
              <a:t>(+57)              </a:t>
            </a:r>
            <a:r>
              <a:rPr lang="en-US" sz="1350" b="1" dirty="0">
                <a:solidFill>
                  <a:prstClr val="black"/>
                </a:solidFill>
                <a:latin typeface="Helvetica" panose="020B0604020202020204" pitchFamily="34" charset="0"/>
                <a:cs typeface="Helvetica" panose="020B0604020202020204" pitchFamily="34" charset="0"/>
              </a:rPr>
              <a:t>467 </a:t>
            </a:r>
            <a:r>
              <a:rPr lang="en-US" sz="1350" b="1" dirty="0">
                <a:solidFill>
                  <a:srgbClr val="0070C0"/>
                </a:solidFill>
                <a:latin typeface="Helvetica" panose="020B0604020202020204" pitchFamily="34" charset="0"/>
                <a:cs typeface="Helvetica" panose="020B0604020202020204" pitchFamily="34" charset="0"/>
              </a:rPr>
              <a:t>(+7) </a:t>
            </a:r>
          </a:p>
          <a:p>
            <a:pPr marL="214313" indent="-214313" defTabSz="685800">
              <a:buFont typeface="Arial" panose="020B0604020202020204" pitchFamily="34" charset="0"/>
              <a:buChar char="•"/>
            </a:pPr>
            <a:r>
              <a:rPr lang="en-US" sz="1350" b="1" dirty="0">
                <a:latin typeface="Helvetica" panose="020B0604020202020204" pitchFamily="34" charset="0"/>
                <a:cs typeface="Helvetica" panose="020B0604020202020204" pitchFamily="34" charset="0"/>
              </a:rPr>
              <a:t>Sailing &amp; Boating 		          1		    38		      5</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Science			        18       </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1,131 </a:t>
            </a:r>
            <a:r>
              <a:rPr lang="en-US" sz="1350" b="1" dirty="0">
                <a:solidFill>
                  <a:srgbClr val="C00000"/>
                </a:solidFill>
                <a:latin typeface="Helvetica" panose="020B0604020202020204" pitchFamily="34" charset="0"/>
                <a:cs typeface="Helvetica" panose="020B0604020202020204" pitchFamily="34" charset="0"/>
              </a:rPr>
              <a:t>(-5)</a:t>
            </a:r>
            <a:r>
              <a:rPr lang="en-US" sz="1350" b="1" dirty="0">
                <a:solidFill>
                  <a:prstClr val="black"/>
                </a:solidFill>
                <a:latin typeface="Helvetica" panose="020B0604020202020204" pitchFamily="34" charset="0"/>
                <a:cs typeface="Helvetica" panose="020B0604020202020204" pitchFamily="34" charset="0"/>
              </a:rPr>
              <a:t>   </a:t>
            </a:r>
            <a:r>
              <a:rPr lang="en-US" sz="1350" b="1" dirty="0">
                <a:solidFill>
                  <a:srgbClr val="1C81FB"/>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93 </a:t>
            </a:r>
            <a:r>
              <a:rPr lang="en-US" sz="1350" b="1" dirty="0">
                <a:solidFill>
                  <a:srgbClr val="1C81FB"/>
                </a:solidFill>
                <a:latin typeface="Helvetica" panose="020B0604020202020204" pitchFamily="34" charset="0"/>
                <a:cs typeface="Helvetica" panose="020B0604020202020204" pitchFamily="34" charset="0"/>
              </a:rPr>
              <a:t>(+1)</a:t>
            </a:r>
            <a:r>
              <a:rPr lang="en-US" sz="1350" b="1" dirty="0">
                <a:solidFill>
                  <a:srgbClr val="C00000"/>
                </a:solidFill>
                <a:latin typeface="Helvetica" panose="020B0604020202020204" pitchFamily="34" charset="0"/>
                <a:cs typeface="Helvetica" panose="020B0604020202020204" pitchFamily="34" charset="0"/>
              </a:rPr>
              <a:t> </a:t>
            </a:r>
          </a:p>
          <a:p>
            <a:pPr marL="228600" indent="-228600"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Skilled Trades		        17       </a:t>
            </a:r>
            <a:r>
              <a:rPr lang="en-US" sz="1350" b="1" dirty="0">
                <a:solidFill>
                  <a:srgbClr val="1C81FB"/>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221 </a:t>
            </a:r>
            <a:r>
              <a:rPr lang="en-US" sz="1350" b="1" dirty="0">
                <a:solidFill>
                  <a:srgbClr val="1C81FB"/>
                </a:solidFill>
                <a:latin typeface="Helvetica" panose="020B0604020202020204" pitchFamily="34" charset="0"/>
                <a:cs typeface="Helvetica" panose="020B0604020202020204" pitchFamily="34" charset="0"/>
              </a:rPr>
              <a:t>(+1)               </a:t>
            </a:r>
            <a:r>
              <a:rPr lang="en-US" sz="1350" b="1" dirty="0">
                <a:latin typeface="Helvetica" panose="020B0604020202020204" pitchFamily="34" charset="0"/>
                <a:cs typeface="Helvetica" panose="020B0604020202020204" pitchFamily="34" charset="0"/>
              </a:rPr>
              <a:t>132 </a:t>
            </a:r>
            <a:r>
              <a:rPr lang="en-US" sz="1350" b="1" dirty="0">
                <a:solidFill>
                  <a:srgbClr val="C00000"/>
                </a:solidFill>
                <a:latin typeface="Helvetica" panose="020B0604020202020204" pitchFamily="34" charset="0"/>
                <a:cs typeface="Helvetica" panose="020B0604020202020204" pitchFamily="34" charset="0"/>
              </a:rPr>
              <a:t>(-3)         </a:t>
            </a:r>
          </a:p>
          <a:p>
            <a:pPr marL="228600" indent="-228600"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Social Services		          4</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140 </a:t>
            </a:r>
            <a:r>
              <a:rPr lang="en-US" sz="1350" b="1" dirty="0">
                <a:solidFill>
                  <a:srgbClr val="1C81FB"/>
                </a:solidFill>
                <a:latin typeface="Helvetica" panose="020B0604020202020204" pitchFamily="34" charset="0"/>
                <a:cs typeface="Helvetica" panose="020B0604020202020204" pitchFamily="34" charset="0"/>
              </a:rPr>
              <a:t>(+31)               </a:t>
            </a:r>
            <a:r>
              <a:rPr lang="en-US" sz="1350" b="1" dirty="0">
                <a:latin typeface="Helvetica" panose="020B0604020202020204" pitchFamily="34" charset="0"/>
                <a:cs typeface="Helvetica" panose="020B0604020202020204" pitchFamily="34" charset="0"/>
              </a:rPr>
              <a:t>32 </a:t>
            </a:r>
            <a:r>
              <a:rPr lang="en-US" sz="1350" b="1" dirty="0">
                <a:solidFill>
                  <a:srgbClr val="1C81FB"/>
                </a:solidFill>
                <a:latin typeface="Helvetica" panose="020B0604020202020204" pitchFamily="34" charset="0"/>
                <a:cs typeface="Helvetica" panose="020B0604020202020204" pitchFamily="34" charset="0"/>
              </a:rPr>
              <a:t>(+2)</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STEM		                         7            </a:t>
            </a:r>
            <a:r>
              <a:rPr lang="en-US" sz="1350" b="1" dirty="0">
                <a:solidFill>
                  <a:srgbClr val="C00000"/>
                </a:solidFill>
                <a:latin typeface="Helvetica" panose="020B0604020202020204" pitchFamily="34" charset="0"/>
                <a:cs typeface="Helvetica" panose="020B0604020202020204" pitchFamily="34" charset="0"/>
              </a:rPr>
              <a:t>       </a:t>
            </a:r>
            <a:r>
              <a:rPr lang="en-US" sz="1350" b="1" dirty="0">
                <a:latin typeface="Helvetica" panose="020B0604020202020204" pitchFamily="34" charset="0"/>
                <a:cs typeface="Helvetica" panose="020B0604020202020204" pitchFamily="34" charset="0"/>
              </a:rPr>
              <a:t>301 </a:t>
            </a:r>
            <a:r>
              <a:rPr lang="en-US" sz="1350" b="1" dirty="0">
                <a:solidFill>
                  <a:srgbClr val="1C81FB"/>
                </a:solidFill>
                <a:latin typeface="Helvetica" panose="020B0604020202020204" pitchFamily="34" charset="0"/>
                <a:cs typeface="Helvetica" panose="020B0604020202020204" pitchFamily="34" charset="0"/>
              </a:rPr>
              <a:t>       </a:t>
            </a:r>
            <a:r>
              <a:rPr lang="en-US" sz="1350" b="1" dirty="0">
                <a:solidFill>
                  <a:srgbClr val="C00000"/>
                </a:solidFill>
                <a:latin typeface="Helvetica" panose="020B0604020202020204" pitchFamily="34" charset="0"/>
                <a:cs typeface="Helvetica" panose="020B0604020202020204" pitchFamily="34" charset="0"/>
              </a:rPr>
              <a:t>	   </a:t>
            </a:r>
            <a:r>
              <a:rPr lang="en-US" sz="1350" b="1" dirty="0">
                <a:latin typeface="Helvetica" panose="020B0604020202020204" pitchFamily="34" charset="0"/>
                <a:cs typeface="Helvetica" panose="020B0604020202020204" pitchFamily="34" charset="0"/>
              </a:rPr>
              <a:t> 67 </a:t>
            </a:r>
            <a:r>
              <a:rPr lang="en-US" sz="1350" b="1" dirty="0">
                <a:solidFill>
                  <a:srgbClr val="C00000"/>
                </a:solidFill>
                <a:latin typeface="Helvetica" panose="020B0604020202020204" pitchFamily="34" charset="0"/>
                <a:cs typeface="Helvetica" panose="020B0604020202020204" pitchFamily="34" charset="0"/>
              </a:rPr>
              <a:t>(-2)</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No Special Interest Selected	         73 </a:t>
            </a:r>
            <a:r>
              <a:rPr lang="en-US" sz="1350" b="1" dirty="0">
                <a:solidFill>
                  <a:srgbClr val="1C81FB"/>
                </a:solidFill>
                <a:latin typeface="Helvetica" panose="020B0604020202020204" pitchFamily="34" charset="0"/>
                <a:cs typeface="Helvetica" panose="020B0604020202020204" pitchFamily="34" charset="0"/>
              </a:rPr>
              <a:t>(+1)           </a:t>
            </a:r>
            <a:r>
              <a:rPr lang="en-US" sz="1350" b="1" dirty="0">
                <a:latin typeface="Helvetica" panose="020B0604020202020204" pitchFamily="34" charset="0"/>
                <a:cs typeface="Helvetica" panose="020B0604020202020204" pitchFamily="34" charset="0"/>
              </a:rPr>
              <a:t>827 </a:t>
            </a:r>
            <a:r>
              <a:rPr lang="en-US" sz="1350" b="1" dirty="0">
                <a:solidFill>
                  <a:srgbClr val="1C81FB"/>
                </a:solidFill>
                <a:latin typeface="Helvetica" panose="020B0604020202020204" pitchFamily="34" charset="0"/>
                <a:cs typeface="Helvetica" panose="020B0604020202020204" pitchFamily="34" charset="0"/>
              </a:rPr>
              <a:t>(+11)             </a:t>
            </a:r>
            <a:r>
              <a:rPr lang="en-US" sz="1350" b="1" dirty="0">
                <a:solidFill>
                  <a:prstClr val="black"/>
                </a:solidFill>
                <a:latin typeface="Helvetica" panose="020B0604020202020204" pitchFamily="34" charset="0"/>
                <a:cs typeface="Helvetica" panose="020B0604020202020204" pitchFamily="34" charset="0"/>
              </a:rPr>
              <a:t>465 </a:t>
            </a:r>
            <a:r>
              <a:rPr lang="en-US" sz="1350" b="1" dirty="0">
                <a:solidFill>
                  <a:srgbClr val="1C81FB"/>
                </a:solidFill>
                <a:latin typeface="Helvetica" panose="020B0604020202020204" pitchFamily="34" charset="0"/>
                <a:cs typeface="Helvetica" panose="020B0604020202020204" pitchFamily="34" charset="0"/>
              </a:rPr>
              <a:t>(+1)</a:t>
            </a:r>
          </a:p>
          <a:p>
            <a:pPr marL="214313" indent="-214313" defTabSz="685800">
              <a:buFont typeface="Arial" panose="020B0604020202020204" pitchFamily="34" charset="0"/>
              <a:buChar char="•"/>
            </a:pPr>
            <a:endParaRPr lang="en-US" sz="1500" b="1" dirty="0">
              <a:solidFill>
                <a:prstClr val="white"/>
              </a:solidFill>
              <a:latin typeface="Arial Black" panose="020B0A04020102020204" pitchFamily="34" charset="0"/>
            </a:endParaRPr>
          </a:p>
          <a:p>
            <a:pPr defTabSz="685800"/>
            <a:r>
              <a:rPr lang="en-US" sz="1350" b="1" dirty="0">
                <a:solidFill>
                  <a:srgbClr val="0070C0"/>
                </a:solidFill>
                <a:latin typeface="Arial Black" panose="020B0A04020102020204" pitchFamily="34" charset="0"/>
              </a:rPr>
              <a:t>NOTE: </a:t>
            </a:r>
            <a:r>
              <a:rPr lang="en-US" sz="1350" b="1" dirty="0">
                <a:solidFill>
                  <a:srgbClr val="0070C0"/>
                </a:solidFill>
                <a:latin typeface="Arial" panose="020B0604020202020204" pitchFamily="34" charset="0"/>
                <a:cs typeface="Arial" panose="020B0604020202020204" pitchFamily="34" charset="0"/>
              </a:rPr>
              <a:t>Numbers in parentheses are changes since 26 August 2024 (Jeff </a:t>
            </a:r>
            <a:r>
              <a:rPr lang="en-US" sz="1350" b="1" dirty="0" err="1">
                <a:solidFill>
                  <a:srgbClr val="0070C0"/>
                </a:solidFill>
                <a:latin typeface="Arial" panose="020B0604020202020204" pitchFamily="34" charset="0"/>
                <a:cs typeface="Arial" panose="020B0604020202020204" pitchFamily="34" charset="0"/>
              </a:rPr>
              <a:t>Schweiger</a:t>
            </a:r>
            <a:r>
              <a:rPr lang="en-US" sz="1350" b="1" dirty="0">
                <a:solidFill>
                  <a:srgbClr val="0070C0"/>
                </a:solidFill>
                <a:latin typeface="Arial" panose="020B0604020202020204" pitchFamily="34" charset="0"/>
                <a:cs typeface="Arial" panose="020B0604020202020204" pitchFamily="34" charset="0"/>
              </a:rPr>
              <a:t>, National Exploring Membership &amp; Retention Lead, discovered that previous reports had under-counted clubs &amp; over-counted posts because currently 105 clubs do not reflect “0999” special interest code (SIC) which will require each of these clubs’ council registrar to correct)</a:t>
            </a:r>
          </a:p>
          <a:p>
            <a:pPr defTabSz="685800"/>
            <a:endParaRPr lang="en-US" sz="1275" b="1" dirty="0">
              <a:solidFill>
                <a:prstClr val="white"/>
              </a:solidFill>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fld id="{47383098-F627-5B4F-9D1B-3166CCBD3A8A}" type="slidenum">
              <a:rPr lang="en-US" smtClean="0"/>
              <a:t>18</a:t>
            </a:fld>
            <a:endParaRPr lang="en-US"/>
          </a:p>
        </p:txBody>
      </p:sp>
    </p:spTree>
    <p:extLst>
      <p:ext uri="{BB962C8B-B14F-4D97-AF65-F5344CB8AC3E}">
        <p14:creationId xmlns:p14="http://schemas.microsoft.com/office/powerpoint/2010/main" val="950358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5" y="11628"/>
            <a:ext cx="12252385"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79044" y="769700"/>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19657"/>
            <a:ext cx="2350508" cy="2222726"/>
          </a:xfrm>
          <a:prstGeom prst="rect">
            <a:avLst/>
          </a:prstGeom>
        </p:spPr>
      </p:pic>
    </p:spTree>
    <p:extLst>
      <p:ext uri="{BB962C8B-B14F-4D97-AF65-F5344CB8AC3E}">
        <p14:creationId xmlns:p14="http://schemas.microsoft.com/office/powerpoint/2010/main" val="2669899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08F9F303-D213-4823-A100-97B232C5BBD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66107" y="607703"/>
            <a:ext cx="5899499" cy="1539597"/>
          </a:xfrm>
          <a:prstGeom prst="rect">
            <a:avLst/>
          </a:prstGeom>
          <a:noFill/>
          <a:ln>
            <a:noFill/>
          </a:ln>
        </p:spPr>
      </p:pic>
      <p:sp>
        <p:nvSpPr>
          <p:cNvPr id="9" name="TextBox 8">
            <a:extLst>
              <a:ext uri="{FF2B5EF4-FFF2-40B4-BE49-F238E27FC236}">
                <a16:creationId xmlns:a16="http://schemas.microsoft.com/office/drawing/2014/main" id="{09435FD4-7F96-406E-A645-DE08FD61696D}"/>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Tree>
    <p:extLst>
      <p:ext uri="{BB962C8B-B14F-4D97-AF65-F5344CB8AC3E}">
        <p14:creationId xmlns:p14="http://schemas.microsoft.com/office/powerpoint/2010/main" val="633992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72211" y="684062"/>
            <a:ext cx="8833605" cy="5886227"/>
          </a:xfrm>
          <a:prstGeom prst="rect">
            <a:avLst/>
          </a:prstGeom>
        </p:spPr>
        <p:txBody>
          <a:bodyPr wrap="square">
            <a:spAutoFit/>
          </a:bodyPr>
          <a:lstStyle/>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Chair </a:t>
            </a:r>
            <a:r>
              <a:rPr lang="en-US" sz="1550" b="1" dirty="0">
                <a:solidFill>
                  <a:schemeClr val="accent6">
                    <a:lumMod val="75000"/>
                  </a:schemeClr>
                </a:solidFill>
                <a:latin typeface="Arial" panose="020B0604020202020204" pitchFamily="34" charset="0"/>
                <a:cs typeface="Arial" panose="020B0604020202020204" pitchFamily="34" charset="0"/>
              </a:rPr>
              <a:t>Craig Martin</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Commissioner </a:t>
            </a:r>
            <a:r>
              <a:rPr lang="en-US" sz="1550" b="1" dirty="0">
                <a:solidFill>
                  <a:schemeClr val="accent6">
                    <a:lumMod val="75000"/>
                  </a:schemeClr>
                </a:solidFill>
                <a:latin typeface="Arial" panose="020B0604020202020204" pitchFamily="34" charset="0"/>
                <a:cs typeface="Arial" panose="020B0604020202020204" pitchFamily="34" charset="0"/>
              </a:rPr>
              <a:t>Richard (Dick) Davies</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Membership Growth / Retention Lead </a:t>
            </a:r>
            <a:r>
              <a:rPr lang="en-US" sz="1550" b="1" dirty="0">
                <a:solidFill>
                  <a:schemeClr val="accent6">
                    <a:lumMod val="75000"/>
                  </a:schemeClr>
                </a:solidFill>
                <a:latin typeface="Arial" panose="020B0604020202020204" pitchFamily="34" charset="0"/>
                <a:cs typeface="Arial" panose="020B0604020202020204" pitchFamily="34" charset="0"/>
              </a:rPr>
              <a:t>Jeffrey (Jeff) </a:t>
            </a:r>
            <a:r>
              <a:rPr lang="en-US" sz="1550" b="1" dirty="0" err="1">
                <a:solidFill>
                  <a:schemeClr val="accent6">
                    <a:lumMod val="75000"/>
                  </a:schemeClr>
                </a:solidFill>
                <a:latin typeface="Arial" panose="020B0604020202020204" pitchFamily="34" charset="0"/>
                <a:cs typeface="Arial" panose="020B0604020202020204" pitchFamily="34" charset="0"/>
              </a:rPr>
              <a:t>Schweiger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Awards &amp; Recognition Lead </a:t>
            </a:r>
            <a:r>
              <a:rPr lang="en-US" sz="1550" b="1" dirty="0">
                <a:solidFill>
                  <a:schemeClr val="accent6">
                    <a:lumMod val="75000"/>
                  </a:schemeClr>
                </a:solidFill>
                <a:latin typeface="Arial" panose="020B0604020202020204" pitchFamily="34" charset="0"/>
                <a:cs typeface="Arial" panose="020B0604020202020204" pitchFamily="34" charset="0"/>
              </a:rPr>
              <a:t>Richard (Rick) Belford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Training Lead </a:t>
            </a:r>
            <a:r>
              <a:rPr lang="en-US" sz="1550" b="1" dirty="0">
                <a:solidFill>
                  <a:schemeClr val="accent6">
                    <a:lumMod val="75000"/>
                  </a:schemeClr>
                </a:solidFill>
                <a:latin typeface="Arial" panose="020B0604020202020204" pitchFamily="34" charset="0"/>
                <a:cs typeface="Arial" panose="020B0604020202020204" pitchFamily="34" charset="0"/>
              </a:rPr>
              <a:t>Roger Engelbart</a:t>
            </a:r>
            <a:endParaRPr lang="en-US" sz="155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Health &amp; Safety  / YPT Lead </a:t>
            </a:r>
            <a:r>
              <a:rPr lang="en-US" sz="1550" b="1" dirty="0">
                <a:solidFill>
                  <a:schemeClr val="accent6">
                    <a:lumMod val="75000"/>
                  </a:schemeClr>
                </a:solidFill>
                <a:latin typeface="Arial" panose="020B0604020202020204" pitchFamily="34" charset="0"/>
                <a:cs typeface="Arial" panose="020B0604020202020204" pitchFamily="34" charset="0"/>
              </a:rPr>
              <a:t>Linda Hassler</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Marketing  / Communications Lead (Website / Social Media)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Materials &amp; Literature Lead </a:t>
            </a:r>
            <a:r>
              <a:rPr lang="en-US" sz="1550" b="1" dirty="0">
                <a:solidFill>
                  <a:schemeClr val="accent6">
                    <a:lumMod val="75000"/>
                  </a:schemeClr>
                </a:solidFill>
                <a:latin typeface="Arial" panose="020B0604020202020204" pitchFamily="34" charset="0"/>
                <a:cs typeface="Arial" panose="020B0604020202020204" pitchFamily="34" charset="0"/>
              </a:rPr>
              <a:t>Timothy (Tim) Buckles</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Career  Fields Development Lead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Officer Advisor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Chair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Partnerships / Relationships Lead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Resource Advisor </a:t>
            </a:r>
            <a:r>
              <a:rPr lang="en-US" sz="1550" b="1" dirty="0">
                <a:solidFill>
                  <a:schemeClr val="accent6">
                    <a:lumMod val="75000"/>
                  </a:schemeClr>
                </a:solidFill>
                <a:latin typeface="Arial" panose="020B0604020202020204" pitchFamily="34" charset="0"/>
                <a:cs typeface="Arial" panose="020B0604020202020204" pitchFamily="34" charset="0"/>
              </a:rPr>
              <a:t>Stuart Mahler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550" b="1" dirty="0">
                <a:solidFill>
                  <a:schemeClr val="accent6">
                    <a:lumMod val="75000"/>
                  </a:schemeClr>
                </a:solidFill>
                <a:latin typeface="Arial" panose="020B0604020202020204" pitchFamily="34" charset="0"/>
                <a:cs typeface="Arial" panose="020B0604020202020204" pitchFamily="34" charset="0"/>
              </a:rPr>
              <a:t>TBD</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John Brady</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Don Deeker</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Kenneth (Ken) Leedham</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Joseph  (Joe) Marinelli</a:t>
            </a:r>
            <a:r>
              <a:rPr lang="en-US" sz="1550" b="1" dirty="0">
                <a:solidFill>
                  <a:srgbClr val="FFFF00"/>
                </a:solidFill>
                <a:latin typeface="Arial" panose="020B0604020202020204" pitchFamily="34" charset="0"/>
                <a:cs typeface="Arial" panose="020B0604020202020204" pitchFamily="34" charset="0"/>
              </a:rPr>
              <a:t> </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Suzie Steiner</a:t>
            </a:r>
            <a:endParaRPr lang="en-US" sz="1550" b="1" dirty="0">
              <a:solidFill>
                <a:srgbClr val="FFFF00"/>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Rick TerBorch</a:t>
            </a:r>
            <a:endParaRPr lang="en-US" sz="1550" b="1" dirty="0">
              <a:solidFill>
                <a:srgbClr val="FFFF00"/>
              </a:solidFill>
              <a:latin typeface="Arial" panose="020B0604020202020204" pitchFamily="34" charset="0"/>
              <a:cs typeface="Arial" panose="020B0604020202020204" pitchFamily="34" charset="0"/>
            </a:endParaRPr>
          </a:p>
          <a:p>
            <a:r>
              <a:rPr lang="en-US" sz="155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Note: Welcome recommendations from National Exploring Live Hour Participants</a:t>
            </a: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836797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p:cNvSpPr txBox="1"/>
          <p:nvPr/>
        </p:nvSpPr>
        <p:spPr>
          <a:xfrm>
            <a:off x="1774371" y="2841179"/>
            <a:ext cx="8556172" cy="7755969"/>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In support to our fourteen Council Service Territories</a:t>
            </a:r>
            <a:r>
              <a:rPr lang="en-US" b="1" dirty="0">
                <a:solidFill>
                  <a:schemeClr val="accent6">
                    <a:lumMod val="75000"/>
                  </a:schemeClr>
                </a:solidFill>
                <a:latin typeface="Arial" panose="020B0604020202020204" pitchFamily="34" charset="0"/>
                <a:cs typeface="Arial" panose="020B0604020202020204" pitchFamily="34" charset="0"/>
              </a:rPr>
              <a:t> </a:t>
            </a:r>
            <a:r>
              <a:rPr lang="en-US" b="1" dirty="0">
                <a:solidFill>
                  <a:srgbClr val="FFFF00"/>
                </a:solidFill>
                <a:latin typeface="Arial" panose="020B0604020202020204" pitchFamily="34" charset="0"/>
                <a:cs typeface="Arial" panose="020B0604020202020204" pitchFamily="34" charset="0"/>
              </a:rPr>
              <a:t> (CSTs), formerly National Service Territories (NSTs) , our National Exploring Program is currently supporting each CST, along with their territory’s councils, with a National Exploring Subject Matter Expert (SME), who serves as that territory’s National Exploring Resource Associate Advisor (RAA). As a caveat, we do not presume this role is either formally or informally part of the CST organizational structure but rather a service being made available by the National Exploring Program to each CST and/or their councils. Additionally, we have an National Exploring RAA dedicated to supporting the California Highway Patrol (CHP) and the councils with CHP Law Enforcement Posts as well as the posts themselves</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003821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2631311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20054"/>
            <a:ext cx="8556172" cy="5355312"/>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chemeClr val="accent6">
                    <a:lumMod val="75000"/>
                  </a:scheme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supporting the CST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chemeClr val="accent6">
                    <a:lumMod val="75000"/>
                  </a:schemeClr>
                </a:solidFill>
                <a:latin typeface="Arial" panose="020B0604020202020204" pitchFamily="34" charset="0"/>
                <a:cs typeface="Arial" panose="020B0604020202020204" pitchFamily="34" charset="0"/>
              </a:rPr>
              <a:t>National Exploring Resource Advisor (RAA) supporting the CST 3 and councils within the territory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a:t>
            </a:r>
            <a:r>
              <a:rPr lang="en-US" sz="1400" b="1" dirty="0">
                <a:solidFill>
                  <a:schemeClr val="accent6">
                    <a:lumMod val="75000"/>
                  </a:schemeClr>
                </a:solidFill>
                <a:latin typeface="Arial" panose="020B0604020202020204" pitchFamily="34" charset="0"/>
                <a:cs typeface="Arial" panose="020B0604020202020204" pitchFamily="34" charset="0"/>
              </a:rPr>
              <a:t>National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400" b="1" dirty="0">
                <a:solidFill>
                  <a:schemeClr val="accent6">
                    <a:lumMod val="75000"/>
                  </a:schemeClr>
                </a:solidFill>
                <a:latin typeface="Arial" panose="020B0604020202020204" pitchFamily="34" charset="0"/>
                <a:cs typeface="Arial" panose="020B0604020202020204" pitchFamily="34" charset="0"/>
              </a:rPr>
              <a:t>supporting the CST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p>
        </p:txBody>
      </p:sp>
    </p:spTree>
    <p:extLst>
      <p:ext uri="{BB962C8B-B14F-4D97-AF65-F5344CB8AC3E}">
        <p14:creationId xmlns:p14="http://schemas.microsoft.com/office/powerpoint/2010/main" val="2768696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41821"/>
            <a:ext cx="8556172" cy="5809283"/>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chemeClr val="accent6">
                    <a:lumMod val="75000"/>
                  </a:scheme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7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defTabSz="914400"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a:t>
            </a:r>
            <a:r>
              <a:rPr lang="en-US" sz="1350" b="1" dirty="0">
                <a:solidFill>
                  <a:schemeClr val="accent6">
                    <a:lumMod val="75000"/>
                  </a:schemeClr>
                </a:solidFill>
                <a:latin typeface="Arial" panose="020B0604020202020204" pitchFamily="34" charset="0"/>
                <a:cs typeface="Arial" panose="020B0604020202020204" pitchFamily="34" charset="0"/>
              </a:rPr>
              <a:t> supporting the CST  8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98623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036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722073"/>
            <a:ext cx="8556172" cy="5893921"/>
          </a:xfrm>
          <a:prstGeom prst="rect">
            <a:avLst/>
          </a:prstGeom>
          <a:noFill/>
        </p:spPr>
        <p:txBody>
          <a:bodyPr wrap="square" rtlCol="0">
            <a:spAutoFit/>
          </a:bodyPr>
          <a:lstStyle/>
          <a:p>
            <a:pPr lvl="0"/>
            <a:endParaRPr lang="en-US" sz="13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9 ~ Richard (Rick) Belford, Jr. (Western Massachusetts Council), who is currently the Vice President of Membership, Executive Board member, and Exploring Service Team member. Also a former Associate Advisor and Committee Member for two Posts and a former Scouting Professional/District Executive. Retired DOD/Federal employee and retired USAF Chief Master Sergeant.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9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rebwme234@gmail.com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(860) 402-4836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 supporting the CST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John Brady (Del-Mar-</a:t>
            </a:r>
            <a:r>
              <a:rPr lang="en-US" sz="1350" b="1" dirty="0" err="1">
                <a:solidFill>
                  <a:srgbClr val="FFFF00"/>
                </a:solidFill>
                <a:latin typeface="Arial" panose="020B0604020202020204" pitchFamily="34" charset="0"/>
                <a:cs typeface="Arial" panose="020B0604020202020204" pitchFamily="34" charset="0"/>
              </a:rPr>
              <a:t>Va</a:t>
            </a:r>
            <a:r>
              <a:rPr lang="en-US" sz="1350" b="1" dirty="0">
                <a:solidFill>
                  <a:srgbClr val="FFFF00"/>
                </a:solidFill>
                <a:latin typeface="Arial" panose="020B0604020202020204" pitchFamily="34" charset="0"/>
                <a:cs typeface="Arial" panose="020B0604020202020204" pitchFamily="34" charset="0"/>
              </a:rPr>
              <a:t> Council) who is currently a member on the Council Executive Board, District Vice Chair and Sea Scout Ship 198 Committee Member as well as a former Attorney/Labor Relations Specialist for the State of Delaware &amp; a former Scouting Professional District Executive.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12 &amp; 14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jfbradygroup@gmail.com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(302) 381-8728</a:t>
            </a:r>
          </a:p>
          <a:p>
            <a:endParaRPr lang="en-US" dirty="0"/>
          </a:p>
        </p:txBody>
      </p:sp>
    </p:spTree>
    <p:extLst>
      <p:ext uri="{BB962C8B-B14F-4D97-AF65-F5344CB8AC3E}">
        <p14:creationId xmlns:p14="http://schemas.microsoft.com/office/powerpoint/2010/main" val="1190352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656764"/>
            <a:ext cx="8556172" cy="5978560"/>
          </a:xfrm>
          <a:prstGeom prst="rect">
            <a:avLst/>
          </a:prstGeom>
          <a:noFill/>
        </p:spPr>
        <p:txBody>
          <a:bodyPr wrap="square" rtlCol="0">
            <a:spAutoFit/>
          </a:bodyPr>
          <a:lstStyle/>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50" b="1" dirty="0">
                <a:solidFill>
                  <a:schemeClr val="accent6">
                    <a:lumMod val="75000"/>
                  </a:schemeClr>
                </a:solidFill>
                <a:latin typeface="Arial" panose="020B0604020202020204" pitchFamily="34" charset="0"/>
                <a:cs typeface="Arial" panose="020B0604020202020204" pitchFamily="34" charset="0"/>
              </a:rPr>
              <a:t> National Exploring Resource Associate Advisor (RAA) supporting the CST 13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(732) 687-7208</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14 ~ John Brady</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15 &amp; 16 ~ Kenneth (Ken) Leedham (Gulf Stream Council) who is currently a District Commissioners, Exploring service team member, associate post advisor, merit badge counselor and Wood Badge staff member as well as a full-time police officer and Law Enforcement Explorer in his youth.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15 &amp; 16 and councils within those two territories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treasurecoastscouting@gmail.com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(772) 370-2800</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CHP ~ Rick TerBorch (Los Padres Council),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(805) 441-1721</a:t>
            </a:r>
          </a:p>
          <a:p>
            <a:endParaRPr lang="en-US" dirty="0"/>
          </a:p>
        </p:txBody>
      </p:sp>
    </p:spTree>
    <p:extLst>
      <p:ext uri="{BB962C8B-B14F-4D97-AF65-F5344CB8AC3E}">
        <p14:creationId xmlns:p14="http://schemas.microsoft.com/office/powerpoint/2010/main" val="3216880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8"/>
            <a:ext cx="8556172" cy="5201424"/>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Additionally, any of these National Exploring  RAAs are available to any of the CSTs and their councils on the following Exploring Career Fields </a:t>
            </a:r>
            <a:endParaRPr lang="en-US" sz="1600"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 and John Brady (Broadcasting &amp; News Reporter)</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John Brady (Law Careers) and Craig Martin &amp; Rick Belford (Military Careers)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Ken Leedham, Stuart Mahler &amp; Rick Terborch</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&amp; John Brady (Non-Profit / Not-For-Profit Management) and Suzie Steiner (STEM)</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National Exploring RAA, assisting your CST, will find the best individual to assist you for other Exploring Career Fields</a:t>
            </a:r>
          </a:p>
          <a:p>
            <a:endParaRPr lang="en-US" dirty="0"/>
          </a:p>
        </p:txBody>
      </p:sp>
    </p:spTree>
    <p:extLst>
      <p:ext uri="{BB962C8B-B14F-4D97-AF65-F5344CB8AC3E}">
        <p14:creationId xmlns:p14="http://schemas.microsoft.com/office/powerpoint/2010/main" val="1281060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National Exploring Program Priorities Mapped to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BSA Roadmap (2024-2025)</a:t>
            </a:r>
            <a:br>
              <a:rPr lang="en-US" dirty="0"/>
            </a:br>
            <a:endParaRPr lang="en-US" dirty="0">
              <a:latin typeface="Arial Black" panose="020B0A04020102020204" pitchFamily="34" charset="0"/>
            </a:endParaRPr>
          </a:p>
        </p:txBody>
      </p:sp>
    </p:spTree>
    <p:extLst>
      <p:ext uri="{BB962C8B-B14F-4D97-AF65-F5344CB8AC3E}">
        <p14:creationId xmlns:p14="http://schemas.microsoft.com/office/powerpoint/2010/main" val="1547223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37029"/>
            <a:ext cx="12192000" cy="6876224"/>
          </a:xfrm>
          <a:prstGeom prst="rect">
            <a:avLst/>
          </a:prstGeom>
          <a:noFill/>
          <a:ln w="9525">
            <a:noFill/>
            <a:miter lim="800000"/>
            <a:headEnd/>
            <a:tailEnd/>
          </a:ln>
          <a:effectLst/>
        </p:spPr>
      </p:pic>
      <p:sp>
        <p:nvSpPr>
          <p:cNvPr id="7" name="Slide Number Placeholder 6">
            <a:extLst>
              <a:ext uri="{FF2B5EF4-FFF2-40B4-BE49-F238E27FC236}">
                <a16:creationId xmlns:a16="http://schemas.microsoft.com/office/drawing/2014/main" id="{1583CB83-D322-4FE2-920C-C8240C278A57}"/>
              </a:ext>
            </a:extLst>
          </p:cNvPr>
          <p:cNvSpPr>
            <a:spLocks noGrp="1"/>
          </p:cNvSpPr>
          <p:nvPr>
            <p:ph type="sldNum" sz="quarter" idx="12"/>
          </p:nvPr>
        </p:nvSpPr>
        <p:spPr>
          <a:xfrm>
            <a:off x="4119634"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C57C27A-EE4A-4978-8E95-10CC52D1657A}" type="slidenum">
              <a:rPr lang="en-US" smtClean="0">
                <a:solidFill>
                  <a:prstClr val="black">
                    <a:tint val="75000"/>
                  </a:prstClr>
                </a:solidFill>
              </a:rPr>
              <a:pPr/>
              <a:t>29</a:t>
            </a:fld>
            <a:endParaRPr lang="en-US">
              <a:solidFill>
                <a:prstClr val="black">
                  <a:tint val="75000"/>
                </a:prstClr>
              </a:solidFill>
            </a:endParaRPr>
          </a:p>
        </p:txBody>
      </p:sp>
      <p:pic>
        <p:nvPicPr>
          <p:cNvPr id="8" name="Picture 7">
            <a:extLst>
              <a:ext uri="{FF2B5EF4-FFF2-40B4-BE49-F238E27FC236}">
                <a16:creationId xmlns:a16="http://schemas.microsoft.com/office/drawing/2014/main" id="{C0DE1B06-3538-9A4A-20A1-DBB5AF26C546}"/>
              </a:ext>
            </a:extLst>
          </p:cNvPr>
          <p:cNvPicPr>
            <a:picLocks noChangeAspect="1"/>
          </p:cNvPicPr>
          <p:nvPr/>
        </p:nvPicPr>
        <p:blipFill rotWithShape="1">
          <a:blip r:embed="rId4"/>
          <a:srcRect t="4124" b="5941"/>
          <a:stretch/>
        </p:blipFill>
        <p:spPr>
          <a:xfrm>
            <a:off x="2161266" y="1186705"/>
            <a:ext cx="7869471" cy="4182035"/>
          </a:xfrm>
          <a:prstGeom prst="rect">
            <a:avLst/>
          </a:prstGeom>
        </p:spPr>
      </p:pic>
    </p:spTree>
    <p:extLst>
      <p:ext uri="{BB962C8B-B14F-4D97-AF65-F5344CB8AC3E}">
        <p14:creationId xmlns:p14="http://schemas.microsoft.com/office/powerpoint/2010/main" val="2944575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8D695C1-758F-4C5B-8A65-AA39C77B350B}"/>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99B52F59-25C2-445B-902F-9B6B42D19646}"/>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314399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2024741" y="965648"/>
            <a:ext cx="2536373" cy="3954695"/>
          </a:xfrm>
        </p:spPr>
        <p:txBody>
          <a:bodyPr>
            <a:normAutofit/>
          </a:bodyPr>
          <a:lstStyle/>
          <a:p>
            <a:r>
              <a:rPr lang="en-US" sz="2300" b="1" dirty="0">
                <a:solidFill>
                  <a:srgbClr val="1FC77F"/>
                </a:solidFill>
                <a:latin typeface="Arial Black" panose="020B0A04020102020204" pitchFamily="34" charset="0"/>
              </a:rPr>
              <a:t>National Exploring Priorities mapped to BSA Roadmap</a:t>
            </a:r>
            <a:endParaRPr lang="en-US" sz="2300" b="1" dirty="0">
              <a:solidFill>
                <a:srgbClr val="1FC77F"/>
              </a:solidFill>
              <a:latin typeface="Arial Black" panose="020B0A040201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4802018" y="137047"/>
            <a:ext cx="5027779" cy="6075697"/>
          </a:xfrm>
          <a:prstGeom prst="rect">
            <a:avLst/>
          </a:prstGeom>
        </p:spPr>
      </p:pic>
    </p:spTree>
    <p:extLst>
      <p:ext uri="{BB962C8B-B14F-4D97-AF65-F5344CB8AC3E}">
        <p14:creationId xmlns:p14="http://schemas.microsoft.com/office/powerpoint/2010/main" val="2892831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917"/>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17714"/>
            <a:ext cx="8833606" cy="544286"/>
          </a:xfrm>
        </p:spPr>
        <p:txBody>
          <a:bodyPr>
            <a:normAutofit/>
          </a:bodyPr>
          <a:lstStyle/>
          <a:p>
            <a:r>
              <a:rPr lang="en-US" sz="2300" b="1" dirty="0">
                <a:solidFill>
                  <a:srgbClr val="1FC77F"/>
                </a:solidFill>
                <a:latin typeface="Arial Black" panose="020B0A04020102020204" pitchFamily="34" charset="0"/>
              </a:rPr>
              <a:t>National Exploring Priorities mapped to BSA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656765"/>
            <a:ext cx="8556172" cy="6186309"/>
          </a:xfrm>
          <a:prstGeom prst="rect">
            <a:avLst/>
          </a:prstGeom>
          <a:noFill/>
        </p:spPr>
        <p:txBody>
          <a:bodyPr wrap="square" rtlCol="0">
            <a:spAutoFit/>
          </a:bodyPr>
          <a:lstStyle/>
          <a:p>
            <a:pPr marL="457200" indent="-457200">
              <a:buAutoNum type="arabicPeriod"/>
            </a:pPr>
            <a:r>
              <a:rPr lang="en-US" sz="2000" u="sng" dirty="0">
                <a:solidFill>
                  <a:schemeClr val="accent6">
                    <a:lumMod val="75000"/>
                  </a:schemeClr>
                </a:solidFill>
                <a:latin typeface="Arial Black" panose="020B0A04020102020204" pitchFamily="34" charset="0"/>
                <a:cs typeface="Arial" panose="020B0604020202020204" pitchFamily="34" charset="0"/>
              </a:rPr>
              <a:t>Become the National Leader in Youth Safety</a:t>
            </a:r>
          </a:p>
          <a:p>
            <a:pPr lvl="0"/>
            <a:endParaRPr lang="en-US" sz="800"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#1 2024 Priority (Safety First Guidelines </a:t>
            </a:r>
            <a:r>
              <a:rPr lang="en-US" sz="1600" b="1" dirty="0">
                <a:solidFill>
                  <a:schemeClr val="accent6">
                    <a:lumMod val="75000"/>
                  </a:schemeClr>
                </a:solidFill>
                <a:latin typeface="Arial" panose="020B0604020202020204" pitchFamily="34" charset="0"/>
                <a:cs typeface="Arial" panose="020B0604020202020204" pitchFamily="34" charset="0"/>
              </a:rPr>
              <a:t>[see slide 33]</a:t>
            </a:r>
            <a:r>
              <a:rPr lang="en-US" sz="1600" b="1" dirty="0">
                <a:solidFill>
                  <a:srgbClr val="FFFF00"/>
                </a:solidFill>
                <a:latin typeface="Arial" panose="020B0604020202020204" pitchFamily="34" charset="0"/>
                <a:cs typeface="Arial" panose="020B0604020202020204" pitchFamily="34" charset="0"/>
              </a:rPr>
              <a:t>), the National Exploring Committee’s Health &amp; Safety &amp; YPT Lead, along with the Learning for Life Curriculum-Based Program Committee representative, will assist the BSA Health and Safety Team in updating the “Safety First Learning for Life Guidelines”</a:t>
            </a:r>
          </a:p>
          <a:p>
            <a:pPr marL="1033463" lvl="1" indent="-285750">
              <a:buSzPct val="125000"/>
              <a:buFont typeface="Courier New" panose="02070309020205020404" pitchFamily="49" charset="0"/>
              <a:buChar char="o"/>
              <a:tabLst>
                <a:tab pos="1033463" algn="l"/>
              </a:tabLst>
            </a:pPr>
            <a:r>
              <a:rPr lang="en-US" sz="1400" b="1" dirty="0">
                <a:solidFill>
                  <a:schemeClr val="accent6">
                    <a:lumMod val="75000"/>
                  </a:schemeClr>
                </a:solidFill>
                <a:latin typeface="Arial" panose="020B0604020202020204" pitchFamily="34" charset="0"/>
                <a:cs typeface="Arial" panose="020B0604020202020204" pitchFamily="34" charset="0"/>
              </a:rPr>
              <a:t>On 18 June 2024, Tim Anderson conducted a kick-off Zoom with Linda Hassler &amp; her review team</a:t>
            </a:r>
          </a:p>
          <a:p>
            <a:pPr marL="1033463" lvl="1" indent="-285750">
              <a:buSzPct val="125000"/>
              <a:buFont typeface="Courier New" panose="02070309020205020404" pitchFamily="49" charset="0"/>
              <a:buChar char="o"/>
              <a:tabLst>
                <a:tab pos="1033463" algn="l"/>
              </a:tabLst>
            </a:pPr>
            <a:r>
              <a:rPr lang="en-US" sz="1400" b="1" dirty="0">
                <a:solidFill>
                  <a:schemeClr val="accent6">
                    <a:lumMod val="75000"/>
                  </a:schemeClr>
                </a:solidFill>
                <a:latin typeface="Arial" panose="020B0604020202020204" pitchFamily="34" charset="0"/>
                <a:cs typeface="Arial" panose="020B0604020202020204" pitchFamily="34" charset="0"/>
              </a:rPr>
              <a:t>On 14 August 2024, Tim Anderson held way-ahead discussion with Linda Hassler &amp; Craig Martin where we decided to meet weekly to review each page in the guidelines for required updates and once we’ve reviewed the entire guidelines would share recommended updates with Linda’s review team for their review and comments</a:t>
            </a:r>
          </a:p>
          <a:p>
            <a:pPr marL="1033463" lvl="1" indent="-285750">
              <a:buSzPct val="125000"/>
              <a:buFont typeface="Courier New" panose="02070309020205020404" pitchFamily="49" charset="0"/>
              <a:buChar char="o"/>
              <a:tabLst>
                <a:tab pos="1033463" algn="l"/>
              </a:tabLst>
            </a:pPr>
            <a:r>
              <a:rPr lang="en-US" sz="1400" b="1" dirty="0">
                <a:solidFill>
                  <a:schemeClr val="accent6">
                    <a:lumMod val="75000"/>
                  </a:schemeClr>
                </a:solidFill>
                <a:latin typeface="Arial" panose="020B0604020202020204" pitchFamily="34" charset="0"/>
                <a:cs typeface="Arial" panose="020B0604020202020204" pitchFamily="34" charset="0"/>
              </a:rPr>
              <a:t>Tim, Linda &amp; Craig are trying to meet weekly to identify required guidelines updates with last meeting on 7 October 2024 and next meeting on 14 October 2024</a:t>
            </a:r>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2"/>
            </a:pPr>
            <a:r>
              <a:rPr lang="en-US" sz="2000" u="sng" dirty="0">
                <a:solidFill>
                  <a:schemeClr val="accent6">
                    <a:lumMod val="75000"/>
                  </a:schemeClr>
                </a:solidFill>
                <a:latin typeface="Arial Black" panose="020B0A04020102020204" pitchFamily="34" charset="0"/>
                <a:cs typeface="Arial" panose="020B0604020202020204" pitchFamily="34" charset="0"/>
              </a:rPr>
              <a:t>Change the Way We Work Together</a:t>
            </a:r>
          </a:p>
          <a:p>
            <a:endParaRPr lang="en-US" sz="800" u="sng" dirty="0">
              <a:solidFill>
                <a:schemeClr val="accent6">
                  <a:lumMod val="75000"/>
                </a:schemeClr>
              </a:solidFill>
              <a:latin typeface="Arial Black" panose="020B0A040201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#7 2024 Priority (Orientation Briefing),  our National Exploring Committee Chair, in collaboration with National Exploring Commissioner and National Director of Exploring, and, under the direction of the National Exploring Committee’s Training Lead, will create an orientation briefing for new committee members, National Exploring Subject Matter Experts (SMEs), and National Exploring Resource Associate Advisors (RAA) that includes collaboration expectations</a:t>
            </a:r>
          </a:p>
          <a:p>
            <a:pPr marL="914400" lvl="1" indent="-457200">
              <a:buFont typeface="Arial" panose="020B0604020202020204" pitchFamily="34" charset="0"/>
              <a:buChar char="•"/>
            </a:pPr>
            <a:endParaRPr lang="en-US" sz="2000" u="sng" dirty="0">
              <a:solidFill>
                <a:schemeClr val="accent6">
                  <a:lumMod val="75000"/>
                </a:scheme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8115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286"/>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01517" y="239492"/>
            <a:ext cx="8833606" cy="696686"/>
          </a:xfrm>
        </p:spPr>
        <p:txBody>
          <a:bodyPr>
            <a:normAutofit/>
          </a:bodyPr>
          <a:lstStyle/>
          <a:p>
            <a:r>
              <a:rPr lang="en-US" sz="2300" b="1" dirty="0">
                <a:solidFill>
                  <a:srgbClr val="1FC77F"/>
                </a:solidFill>
                <a:latin typeface="Arial Black" panose="020B0A04020102020204" pitchFamily="34" charset="0"/>
              </a:rPr>
              <a:t>National Exploring Priorities mapped to BSA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63593"/>
            <a:ext cx="8731445" cy="5847755"/>
          </a:xfrm>
          <a:prstGeom prst="rect">
            <a:avLst/>
          </a:prstGeom>
          <a:noFill/>
        </p:spPr>
        <p:txBody>
          <a:bodyPr wrap="square" rtlCol="0">
            <a:spAutoFit/>
          </a:bodyPr>
          <a:lstStyle/>
          <a:p>
            <a:pPr lvl="1"/>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3"/>
            </a:pPr>
            <a:r>
              <a:rPr lang="en-US" sz="2000" u="sng" dirty="0">
                <a:solidFill>
                  <a:schemeClr val="accent6">
                    <a:lumMod val="75000"/>
                  </a:schemeClr>
                </a:solidFill>
                <a:latin typeface="Arial Black" panose="020B0A04020102020204" pitchFamily="34" charset="0"/>
                <a:cs typeface="Arial" panose="020B0604020202020204" pitchFamily="34" charset="0"/>
              </a:rPr>
              <a:t>Make Our Programs Highly Relevant to Today’s Youth </a:t>
            </a:r>
            <a:endParaRPr lang="en-US" sz="2000" dirty="0">
              <a:solidFill>
                <a:schemeClr val="accent6">
                  <a:lumMod val="75000"/>
                </a:schemeClr>
              </a:solidFill>
              <a:latin typeface="Arial Black" panose="020B0A04020102020204" pitchFamily="34" charset="0"/>
              <a:cs typeface="Arial" panose="020B0604020202020204" pitchFamily="34" charset="0"/>
            </a:endParaRPr>
          </a:p>
          <a:p>
            <a:endParaRPr lang="en-US" sz="800" u="sng" dirty="0">
              <a:solidFill>
                <a:schemeClr val="accent6">
                  <a:lumMod val="75000"/>
                </a:schemeClr>
              </a:solidFill>
              <a:latin typeface="Arial Black" panose="020B0A040201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#3 2024 Priority (Exploring Leadership Experience), the National Exploring Committee’s Training and Awards &amp; Recognition Leads will work with the Scouting University point of contact on the incorporation of our edits into the Exploring Leadership Experience (ELE) Guidebook.  This project will help provide a Nationally recognized recognition program for our Exploring youth</a:t>
            </a:r>
          </a:p>
          <a:p>
            <a:pPr marL="1033463" lvl="1" indent="-285750">
              <a:buSzPct val="125000"/>
              <a:buFont typeface="Courier New" panose="02070309020205020404" pitchFamily="49" charset="0"/>
              <a:buChar char="o"/>
              <a:tabLst>
                <a:tab pos="1033463" algn="l"/>
              </a:tabLst>
            </a:pPr>
            <a:r>
              <a:rPr lang="en-US" altLang="en-US" sz="1400" b="1" dirty="0">
                <a:solidFill>
                  <a:schemeClr val="accent6">
                    <a:lumMod val="75000"/>
                  </a:schemeClr>
                </a:solidFill>
                <a:latin typeface="Arial" panose="020B0604020202020204" pitchFamily="34" charset="0"/>
                <a:cs typeface="Arial" panose="020B0604020202020204" pitchFamily="34" charset="0"/>
              </a:rPr>
              <a:t>On 18 June 2024 &amp; 20 August 2024, Tim Anderson  </a:t>
            </a:r>
            <a:r>
              <a:rPr lang="en-US" sz="1400" b="1" dirty="0">
                <a:solidFill>
                  <a:schemeClr val="accent6">
                    <a:lumMod val="75000"/>
                  </a:schemeClr>
                </a:solidFill>
                <a:latin typeface="Arial" panose="020B0604020202020204" pitchFamily="34" charset="0"/>
                <a:cs typeface="Arial" panose="020B0604020202020204" pitchFamily="34" charset="0"/>
              </a:rPr>
              <a:t>met with Rick Belford, Roger </a:t>
            </a:r>
            <a:r>
              <a:rPr lang="en-US" sz="1400" b="1" dirty="0" err="1">
                <a:solidFill>
                  <a:schemeClr val="accent6">
                    <a:lumMod val="75000"/>
                  </a:schemeClr>
                </a:solidFill>
                <a:latin typeface="Arial" panose="020B0604020202020204" pitchFamily="34" charset="0"/>
                <a:cs typeface="Arial" panose="020B0604020202020204" pitchFamily="34" charset="0"/>
              </a:rPr>
              <a:t>Engelbart</a:t>
            </a:r>
            <a:r>
              <a:rPr lang="en-US" sz="1400" b="1" dirty="0">
                <a:solidFill>
                  <a:schemeClr val="accent6">
                    <a:lumMod val="75000"/>
                  </a:schemeClr>
                </a:solidFill>
                <a:latin typeface="Arial" panose="020B0604020202020204" pitchFamily="34" charset="0"/>
                <a:cs typeface="Arial" panose="020B0604020202020204" pitchFamily="34" charset="0"/>
              </a:rPr>
              <a:t>  &amp; Craig Martin to discuss the way-ahead on updating the Guidebook and develop a Statement of Work (see slides 36 &amp; 38) for working with Scouting U</a:t>
            </a:r>
          </a:p>
          <a:p>
            <a:pPr marL="1033463" lvl="1" indent="-285750">
              <a:buSzPct val="125000"/>
              <a:buFont typeface="Courier New" panose="02070309020205020404" pitchFamily="49" charset="0"/>
              <a:buChar char="o"/>
              <a:tabLst>
                <a:tab pos="1033463" algn="l"/>
              </a:tabLst>
            </a:pPr>
            <a:r>
              <a:rPr lang="en-US" sz="1400" b="1" dirty="0">
                <a:solidFill>
                  <a:schemeClr val="accent6">
                    <a:lumMod val="75000"/>
                  </a:schemeClr>
                </a:solidFill>
                <a:latin typeface="Arial" panose="020B0604020202020204" pitchFamily="34" charset="0"/>
                <a:cs typeface="Arial" panose="020B0604020202020204" pitchFamily="34" charset="0"/>
              </a:rPr>
              <a:t>On 4 September 2024, held Guidebook Update Review with Tim Anderson </a:t>
            </a:r>
          </a:p>
          <a:p>
            <a:pPr marL="1033463" lvl="1" indent="-285750">
              <a:buSzPct val="125000"/>
              <a:buFont typeface="Courier New" panose="02070309020205020404" pitchFamily="49" charset="0"/>
              <a:buChar char="o"/>
              <a:tabLst>
                <a:tab pos="1033463" algn="l"/>
              </a:tabLst>
            </a:pPr>
            <a:r>
              <a:rPr lang="en-US" sz="1400" b="1" dirty="0">
                <a:solidFill>
                  <a:schemeClr val="accent6">
                    <a:lumMod val="75000"/>
                  </a:schemeClr>
                </a:solidFill>
                <a:latin typeface="Arial" panose="020B0604020202020204" pitchFamily="34" charset="0"/>
                <a:cs typeface="Arial" panose="020B0604020202020204" pitchFamily="34" charset="0"/>
              </a:rPr>
              <a:t>We are also reviewing the 13 ELE Leadership Skills Modules for any required updates</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#4 2024-2025 Priority (National Career Field Chairs/Committees), the National Exploring Program will reconstitute each of our twelve National Exploring Career Committees with a committee chair and committee members to help support our councils with Exploring Career Field Development materials</a:t>
            </a:r>
          </a:p>
          <a:p>
            <a:pPr marL="1033463" lvl="1" indent="-285750">
              <a:buSzPct val="125000"/>
              <a:buFont typeface="Courier New" panose="02070309020205020404" pitchFamily="49" charset="0"/>
              <a:buChar char="o"/>
              <a:tabLst>
                <a:tab pos="1033463" algn="l"/>
              </a:tabLst>
            </a:pPr>
            <a:r>
              <a:rPr lang="en-US" sz="1400" b="1" dirty="0">
                <a:solidFill>
                  <a:schemeClr val="accent6">
                    <a:lumMod val="75000"/>
                  </a:schemeClr>
                </a:solidFill>
                <a:latin typeface="Arial" panose="020B0604020202020204" pitchFamily="34" charset="0"/>
                <a:cs typeface="Arial" panose="020B0604020202020204" pitchFamily="34" charset="0"/>
              </a:rPr>
              <a:t>On Monday (May 20, 2024), held Zoom meeting to discuss reconstituting National Aviation Exploring Career Committee</a:t>
            </a:r>
            <a:r>
              <a:rPr lang="en-US" sz="1400" dirty="0">
                <a:solidFill>
                  <a:schemeClr val="accent6">
                    <a:lumMod val="75000"/>
                  </a:schemeClr>
                </a:solidFill>
              </a:rPr>
              <a:t> </a:t>
            </a:r>
            <a:r>
              <a:rPr lang="en-US" sz="1400" b="1" dirty="0">
                <a:solidFill>
                  <a:schemeClr val="accent6">
                    <a:lumMod val="75000"/>
                  </a:schemeClr>
                </a:solidFill>
                <a:latin typeface="Arial" panose="020B0604020202020204" pitchFamily="34" charset="0"/>
                <a:cs typeface="Arial" panose="020B0604020202020204" pitchFamily="34" charset="0"/>
              </a:rPr>
              <a:t>with five potential committee members</a:t>
            </a:r>
          </a:p>
          <a:p>
            <a:pPr marL="1033463" lvl="1" indent="-285750">
              <a:buSzPct val="125000"/>
              <a:buFont typeface="Courier New" panose="02070309020205020404" pitchFamily="49" charset="0"/>
              <a:buChar char="o"/>
              <a:tabLst>
                <a:tab pos="1033463" algn="l"/>
              </a:tabLst>
            </a:pPr>
            <a:r>
              <a:rPr lang="en-US" sz="1400" b="1" dirty="0">
                <a:solidFill>
                  <a:schemeClr val="accent6">
                    <a:lumMod val="75000"/>
                  </a:schemeClr>
                </a:solidFill>
                <a:latin typeface="Arial" panose="020B0604020202020204" pitchFamily="34" charset="0"/>
                <a:cs typeface="Arial" panose="020B0604020202020204" pitchFamily="34" charset="0"/>
              </a:rPr>
              <a:t>Recruited Chief Roger Stearns, Texas A&amp;M – San Antonio Police Department as first member of the National Law Enforcement Exploring Career Committee</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2000" u="sng" dirty="0">
              <a:solidFill>
                <a:schemeClr val="accent6">
                  <a:lumMod val="75000"/>
                </a:scheme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0973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300" b="1" dirty="0">
                <a:solidFill>
                  <a:srgbClr val="1FC77F"/>
                </a:solidFill>
                <a:latin typeface="Arial Black" panose="020B0A04020102020204" pitchFamily="34" charset="0"/>
              </a:rPr>
              <a:t>Proposed Exploring Career Committee Responsibilities</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9"/>
            <a:ext cx="8731445" cy="6217087"/>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National Exploring Program needs to reconstitute each of the </a:t>
            </a:r>
            <a:r>
              <a:rPr lang="en-US" sz="1600" b="1" u="sng" dirty="0">
                <a:solidFill>
                  <a:schemeClr val="accent6">
                    <a:lumMod val="75000"/>
                  </a:schemeClr>
                </a:solidFill>
                <a:latin typeface="Arial" panose="020B0604020202020204" pitchFamily="34" charset="0"/>
                <a:cs typeface="Arial" panose="020B0604020202020204" pitchFamily="34" charset="0"/>
              </a:rPr>
              <a:t>twelve National Exploring Career Committees </a:t>
            </a:r>
            <a:r>
              <a:rPr lang="en-US" sz="1600" b="1" dirty="0">
                <a:solidFill>
                  <a:schemeClr val="accent6">
                    <a:lumMod val="75000"/>
                  </a:schemeClr>
                </a:solidFill>
                <a:latin typeface="Arial" panose="020B0604020202020204" pitchFamily="34" charset="0"/>
                <a:cs typeface="Arial" panose="020B0604020202020204" pitchFamily="34" charset="0"/>
              </a:rPr>
              <a:t>with committee chair and committees member </a:t>
            </a:r>
            <a:r>
              <a:rPr lang="en-US" sz="1600" b="1" u="sng" dirty="0">
                <a:solidFill>
                  <a:schemeClr val="accent6">
                    <a:lumMod val="75000"/>
                  </a:schemeClr>
                </a:solidFill>
                <a:latin typeface="Arial" panose="020B0604020202020204" pitchFamily="34" charset="0"/>
                <a:cs typeface="Arial" panose="020B0604020202020204" pitchFamily="34" charset="0"/>
              </a:rPr>
              <a:t>who will</a:t>
            </a:r>
            <a:r>
              <a:rPr lang="en-US" sz="1600" b="1" dirty="0">
                <a:solidFill>
                  <a:schemeClr val="accent6">
                    <a:lumMod val="75000"/>
                  </a:schemeClr>
                </a:solidFill>
                <a:latin typeface="Arial" panose="020B0604020202020204" pitchFamily="34" charset="0"/>
                <a:cs typeface="Arial" panose="020B0604020202020204" pitchFamily="34" charset="0"/>
              </a:rPr>
              <a:t> …</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Be responsible for the material related to their career field within the Exploring Home Page’s Activity Library</a:t>
            </a:r>
          </a:p>
          <a:p>
            <a:pPr lvl="0"/>
            <a:endParaRPr lang="en-US" sz="9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Periodically (at least annually) review their career field materials to insure that it is up-to-date and inform the National Director of Exploring and National Exploring Program Chair the results of their review</a:t>
            </a:r>
          </a:p>
          <a:p>
            <a:pPr lvl="0"/>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Update (as required) their out-of-date career field materials and alert the National Director of Exploring and National Exploring Program Chair when update has been accomplish and on the Exploring Homepage  </a:t>
            </a:r>
          </a:p>
          <a:p>
            <a:pPr lvl="0"/>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Add new career material, as appropriate, to assist club sponsors &amp; post advisors in delivering career unique experiences &amp; activities for their explorers, and alert the National Director of Exploring and National Exploring Program Chair when this new material has been inserted into their career field area on the Exploring Homepage</a:t>
            </a:r>
          </a:p>
          <a:p>
            <a:pPr lvl="0"/>
            <a:r>
              <a:rPr lang="en-US" sz="900" b="1" dirty="0">
                <a:solidFill>
                  <a:srgbClr val="FFFF00"/>
                </a:solidFill>
                <a:latin typeface="Arial" panose="020B0604020202020204" pitchFamily="34" charset="0"/>
                <a:cs typeface="Arial" panose="020B0604020202020204" pitchFamily="34" charset="0"/>
              </a:rPr>
              <a:t> </a:t>
            </a:r>
            <a:endParaRPr lang="en-US" sz="9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Meet quarterly with the National Exploring Program Committee to inform them of their career committee's current activities and future plans</a:t>
            </a:r>
          </a:p>
          <a:p>
            <a:pPr lvl="0"/>
            <a:endParaRPr lang="en-US" sz="800" dirty="0">
              <a:solidFill>
                <a:srgbClr val="FFFF00"/>
              </a:solidFill>
              <a:latin typeface="Arial" panose="020B0604020202020204" pitchFamily="34" charset="0"/>
              <a:cs typeface="Arial" panose="020B0604020202020204" pitchFamily="34" charset="0"/>
            </a:endParaRPr>
          </a:p>
          <a:p>
            <a:pPr marL="285750" lvl="1"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Work to increase the total number of Explorers participating in the career field and establish or increase the funding for Exploring scholarships within the career field</a:t>
            </a:r>
          </a:p>
          <a:p>
            <a:pPr marL="342900" lvl="1" indent="-342900">
              <a:buFont typeface="Arial" panose="020B0604020202020204" pitchFamily="34" charset="0"/>
              <a:buChar char="•"/>
            </a:pPr>
            <a:endParaRPr lang="en-US" sz="2000" u="sng" dirty="0">
              <a:solidFill>
                <a:schemeClr val="accent6">
                  <a:lumMod val="75000"/>
                </a:scheme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153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300" b="1" dirty="0">
                <a:solidFill>
                  <a:srgbClr val="1FC77F"/>
                </a:solidFill>
                <a:latin typeface="Arial Black" panose="020B0A04020102020204" pitchFamily="34" charset="0"/>
              </a:rPr>
              <a:t>Proposed Exploring Career Committee Responsibilities </a:t>
            </a:r>
            <a:r>
              <a:rPr lang="en-US" sz="1000" b="1" dirty="0">
                <a:solidFill>
                  <a:srgbClr val="1FC77F"/>
                </a:solidFill>
                <a:latin typeface="Arial" panose="020B0604020202020204" pitchFamily="34" charset="0"/>
                <a:cs typeface="Arial" panose="020B0604020202020204" pitchFamily="34" charset="0"/>
              </a:rPr>
              <a:t>continued</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9"/>
            <a:ext cx="8731445" cy="5709255"/>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National Exploring Program needs to reconstitute each of the </a:t>
            </a:r>
            <a:r>
              <a:rPr lang="en-US" sz="1600" b="1" u="sng" dirty="0">
                <a:solidFill>
                  <a:schemeClr val="accent6">
                    <a:lumMod val="75000"/>
                  </a:schemeClr>
                </a:solidFill>
                <a:latin typeface="Arial" panose="020B0604020202020204" pitchFamily="34" charset="0"/>
                <a:cs typeface="Arial" panose="020B0604020202020204" pitchFamily="34" charset="0"/>
              </a:rPr>
              <a:t>twelve National Exploring Career Committees </a:t>
            </a:r>
            <a:r>
              <a:rPr lang="en-US" sz="1600" b="1" dirty="0">
                <a:solidFill>
                  <a:schemeClr val="accent6">
                    <a:lumMod val="75000"/>
                  </a:schemeClr>
                </a:solidFill>
                <a:latin typeface="Arial" panose="020B0604020202020204" pitchFamily="34" charset="0"/>
                <a:cs typeface="Arial" panose="020B0604020202020204" pitchFamily="34" charset="0"/>
              </a:rPr>
              <a:t>with committee chair and committees member </a:t>
            </a:r>
            <a:r>
              <a:rPr lang="en-US" sz="1600" b="1" u="sng" dirty="0">
                <a:solidFill>
                  <a:schemeClr val="accent6">
                    <a:lumMod val="75000"/>
                  </a:schemeClr>
                </a:solidFill>
                <a:latin typeface="Arial" panose="020B0604020202020204" pitchFamily="34" charset="0"/>
                <a:cs typeface="Arial" panose="020B0604020202020204" pitchFamily="34" charset="0"/>
              </a:rPr>
              <a:t>who will</a:t>
            </a:r>
            <a:r>
              <a:rPr lang="en-US" sz="1600" b="1" dirty="0">
                <a:solidFill>
                  <a:schemeClr val="accent6">
                    <a:lumMod val="75000"/>
                  </a:schemeClr>
                </a:solidFill>
                <a:latin typeface="Arial" panose="020B0604020202020204" pitchFamily="34" charset="0"/>
                <a:cs typeface="Arial" panose="020B0604020202020204" pitchFamily="34" charset="0"/>
              </a:rPr>
              <a:t> …</a:t>
            </a:r>
          </a:p>
          <a:p>
            <a:endParaRPr lang="en-US" sz="800" dirty="0">
              <a:solidFill>
                <a:srgbClr val="FFFF00"/>
              </a:solidFill>
              <a:latin typeface="Arial" panose="020B0604020202020204" pitchFamily="34" charset="0"/>
              <a:cs typeface="Arial" panose="020B0604020202020204" pitchFamily="34" charset="0"/>
            </a:endParaRPr>
          </a:p>
          <a:p>
            <a:pPr lvl="0"/>
            <a:endParaRPr lang="en-US" sz="9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Gather and provide useful data specific to the career field for targeted geographic areas.  This data would be designed to help councils identify and establish potential membership growth campaigns.  It will also encourage the offering of the Exploring program in job markets that have predicted future shortfalls for employees within a particular career</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Become an active promoter of Exploring within your area of influence, while also helping to promote national campaigns and events, such as Exploring Explosion (</a:t>
            </a:r>
            <a:r>
              <a:rPr lang="en-US" sz="1600" b="1" u="sng" dirty="0">
                <a:solidFill>
                  <a:srgbClr val="FFFF00"/>
                </a:solidFill>
                <a:latin typeface="Arial" panose="020B0604020202020204" pitchFamily="34" charset="0"/>
                <a:cs typeface="Arial" panose="020B0604020202020204" pitchFamily="34" charset="0"/>
              </a:rPr>
              <a:t>www.exploringexplosion.org</a:t>
            </a:r>
            <a:r>
              <a:rPr lang="en-US" sz="1600" b="1" dirty="0">
                <a:solidFill>
                  <a:srgbClr val="FFFF00"/>
                </a:solidFill>
                <a:latin typeface="Arial" panose="020B0604020202020204" pitchFamily="34" charset="0"/>
                <a:cs typeface="Arial" panose="020B0604020202020204" pitchFamily="34" charset="0"/>
              </a:rPr>
              <a:t>). These efforts should result in growth in number of registered Explorers within the career field</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If possible, secure financial resources from industry groups &amp; national career associations to market and support the career field specialties </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Generate real proactive promotion from industry &amp; national career associations players to support the formation new Exploring clubs &amp; posts</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As appropriate, support national and/or territorial events in their career specialties</a:t>
            </a:r>
          </a:p>
          <a:p>
            <a:pPr marL="342900" lvl="1" indent="-342900">
              <a:buFont typeface="Arial" panose="020B0604020202020204" pitchFamily="34" charset="0"/>
              <a:buChar char="•"/>
            </a:pPr>
            <a:endParaRPr lang="en-US" sz="2000" u="sng" dirty="0">
              <a:solidFill>
                <a:schemeClr val="accent6">
                  <a:lumMod val="75000"/>
                </a:scheme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3294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1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23289" y="250373"/>
            <a:ext cx="8833606" cy="696686"/>
          </a:xfrm>
        </p:spPr>
        <p:txBody>
          <a:bodyPr>
            <a:normAutofit/>
          </a:bodyPr>
          <a:lstStyle/>
          <a:p>
            <a:r>
              <a:rPr lang="en-US" sz="2300" b="1" dirty="0">
                <a:solidFill>
                  <a:srgbClr val="1FC77F"/>
                </a:solidFill>
                <a:latin typeface="Arial Black" panose="020B0A04020102020204" pitchFamily="34" charset="0"/>
              </a:rPr>
              <a:t>National Exploring Priorities mapped to BSA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1" y="722074"/>
            <a:ext cx="8833605" cy="5570756"/>
          </a:xfrm>
          <a:prstGeom prst="rect">
            <a:avLst/>
          </a:prstGeom>
          <a:noFill/>
        </p:spPr>
        <p:txBody>
          <a:bodyPr wrap="square" rtlCol="0">
            <a:spAutoFit/>
          </a:bodyPr>
          <a:lstStyle/>
          <a:p>
            <a:pPr lvl="1"/>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3"/>
            </a:pPr>
            <a:r>
              <a:rPr lang="en-US" sz="2000" u="sng" dirty="0">
                <a:solidFill>
                  <a:schemeClr val="accent6">
                    <a:lumMod val="75000"/>
                  </a:schemeClr>
                </a:solidFill>
                <a:latin typeface="Arial Black" panose="020B0A04020102020204" pitchFamily="34" charset="0"/>
                <a:cs typeface="Arial" panose="020B0604020202020204" pitchFamily="34" charset="0"/>
              </a:rPr>
              <a:t>Make Our Programs Highly Relevant to Today’s Youth </a:t>
            </a:r>
            <a:endParaRPr lang="en-US" sz="2000" dirty="0">
              <a:solidFill>
                <a:schemeClr val="accent6">
                  <a:lumMod val="75000"/>
                </a:schemeClr>
              </a:solidFill>
              <a:latin typeface="Arial Black" panose="020B0A04020102020204" pitchFamily="34" charset="0"/>
              <a:cs typeface="Arial" panose="020B0604020202020204" pitchFamily="34" charset="0"/>
            </a:endParaRPr>
          </a:p>
          <a:p>
            <a:r>
              <a:rPr lang="en-US" sz="1000" dirty="0">
                <a:solidFill>
                  <a:schemeClr val="accent6">
                    <a:lumMod val="75000"/>
                  </a:schemeClr>
                </a:solidFill>
                <a:latin typeface="Arial Black" panose="020B0A04020102020204" pitchFamily="34" charset="0"/>
                <a:cs typeface="Arial" panose="020B0604020202020204" pitchFamily="34" charset="0"/>
              </a:rPr>
              <a:t>																	</a:t>
            </a:r>
          </a:p>
          <a:p>
            <a:r>
              <a:rPr lang="en-US" sz="1400" dirty="0">
                <a:solidFill>
                  <a:schemeClr val="accent6">
                    <a:lumMod val="75000"/>
                  </a:schemeClr>
                </a:solidFill>
                <a:latin typeface="Arial Black" panose="020B0A04020102020204" pitchFamily="34" charset="0"/>
                <a:cs typeface="Arial" panose="020B0604020202020204" pitchFamily="34" charset="0"/>
              </a:rPr>
              <a:t>(continued)</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#6 2024 -2025 Priority (NEOA-National Exploring Officer’s Association), create a youth and volunteer organizational chart approved by the LFL Board to ensure that Exploring recruits National Youth Officer representation similar to other Older Youth Programs.</a:t>
            </a:r>
          </a:p>
          <a:p>
            <a:pPr marL="914400" lvl="1" indent="-457200">
              <a:buFont typeface="Arial" panose="020B0604020202020204" pitchFamily="34" charset="0"/>
              <a:buChar char="•"/>
            </a:pPr>
            <a:endParaRPr lang="en-US" sz="2000" u="sng" dirty="0">
              <a:solidFill>
                <a:schemeClr val="accent6">
                  <a:lumMod val="75000"/>
                </a:schemeClr>
              </a:solidFill>
              <a:latin typeface="Arial Black" panose="020B0A04020102020204" pitchFamily="34" charset="0"/>
              <a:cs typeface="Arial" panose="020B0604020202020204" pitchFamily="34" charset="0"/>
            </a:endParaRPr>
          </a:p>
          <a:p>
            <a:pPr marL="457200" indent="-457200">
              <a:buFont typeface="+mj-lt"/>
              <a:buAutoNum type="arabicPeriod" startAt="4"/>
            </a:pPr>
            <a:r>
              <a:rPr lang="en-US" sz="2000" u="sng" dirty="0">
                <a:solidFill>
                  <a:schemeClr val="accent6">
                    <a:lumMod val="75000"/>
                  </a:schemeClr>
                </a:solidFill>
                <a:latin typeface="Arial Black" panose="020B0A04020102020204" pitchFamily="34" charset="0"/>
                <a:cs typeface="Arial" panose="020B0604020202020204" pitchFamily="34" charset="0"/>
              </a:rPr>
              <a:t>Broaden Our Appeal and Revitalize Our Brand</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#5 2024 Priority (National Exploring Commissioner) ,the National Exploring Commissioner will serve as the Exploring Chair on the National Commissioner Service Team and will be working through them to promote the value of the Exploring Program.  In addition, the Exploring Commissioner will promote the need for active unit service to our existing Exploring units and provide at least quarterly updates on Exploring to CST Commissioners for further distribution to Councils.</a:t>
            </a:r>
          </a:p>
          <a:p>
            <a:pPr marL="1033463" lvl="1" indent="-285750">
              <a:buSzPct val="125000"/>
              <a:buFont typeface="Courier New" panose="02070309020205020404" pitchFamily="49" charset="0"/>
              <a:buChar char="o"/>
              <a:tabLst>
                <a:tab pos="1033463" algn="l"/>
              </a:tabLst>
            </a:pPr>
            <a:r>
              <a:rPr lang="en-US" sz="1400" b="1" dirty="0">
                <a:solidFill>
                  <a:schemeClr val="accent6">
                    <a:lumMod val="75000"/>
                  </a:schemeClr>
                </a:solidFill>
                <a:latin typeface="Arial" panose="020B0604020202020204" pitchFamily="34" charset="0"/>
                <a:cs typeface="Arial" panose="020B0604020202020204" pitchFamily="34" charset="0"/>
              </a:rPr>
              <a:t>When Exploring  Journey to Excellence sunsets on 31 December 2024, National Exploring Commissioner Dick Davies proposed “Quality Guidelines for Sustainable Effective Explorer Posts” to replace it (see slides 41 &amp; 42)</a:t>
            </a:r>
          </a:p>
          <a:p>
            <a:pPr marL="747713" lvl="1">
              <a:buSzPct val="125000"/>
              <a:tabLst>
                <a:tab pos="1033463" algn="l"/>
              </a:tabLst>
            </a:pPr>
            <a:endParaRPr lang="en-US" sz="1400" b="1" dirty="0">
              <a:solidFill>
                <a:schemeClr val="accent6">
                  <a:lumMod val="75000"/>
                </a:schemeClr>
              </a:solidFill>
              <a:latin typeface="Arial" panose="020B06040202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61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p:cNvSpPr txBox="1"/>
          <p:nvPr/>
        </p:nvSpPr>
        <p:spPr>
          <a:xfrm>
            <a:off x="1774372" y="1208315"/>
            <a:ext cx="8731445" cy="5262979"/>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Quality Guidelines Leading to Sustainable Effective Explorer Posts</a:t>
            </a:r>
            <a:endParaRPr lang="en-US"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first three of five metrics: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a:pPr>
            <a:r>
              <a:rPr lang="en-US" sz="1600" b="1" u="sng" dirty="0">
                <a:solidFill>
                  <a:schemeClr val="accent6">
                    <a:lumMod val="75000"/>
                  </a:schemeClr>
                </a:solidFill>
                <a:latin typeface="Arial" panose="020B0604020202020204" pitchFamily="34" charset="0"/>
                <a:cs typeface="Arial" panose="020B0604020202020204" pitchFamily="34" charset="0"/>
              </a:rPr>
              <a:t>Trained Adult Leaders</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Training would be desirable for all adult leaders but at a minimum, the Post Advisor and Committee Chair should complete online training on the basics of running an Explorer Post, including critical youth protection policies. It’s easy to appreciate why adult leadership would benefit from an introductory orientation to Exploring</a:t>
            </a:r>
            <a:r>
              <a:rPr lang="en-US" dirty="0">
                <a:solidFill>
                  <a:srgbClr val="FFFF00"/>
                </a:solidFill>
                <a:latin typeface="Arial" panose="020B0604020202020204" pitchFamily="34" charset="0"/>
                <a:cs typeface="Arial" panose="020B0604020202020204" pitchFamily="34" charset="0"/>
              </a:rPr>
              <a:t>.</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2"/>
            </a:pPr>
            <a:r>
              <a:rPr lang="en-US" sz="1600" b="1" u="sng" dirty="0">
                <a:solidFill>
                  <a:schemeClr val="accent6">
                    <a:lumMod val="75000"/>
                  </a:schemeClr>
                </a:solidFill>
                <a:latin typeface="Arial" panose="020B0604020202020204" pitchFamily="34" charset="0"/>
                <a:cs typeface="Arial" panose="020B0604020202020204" pitchFamily="34" charset="0"/>
              </a:rPr>
              <a:t>Minimum Membership of 7</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Posts which start with or can’t sustain membership of at least 7 are unlikely to survive to the next year and may lack the critical mass to run exciting, captivating programs. Several Post members are likely to drift away for various reasons during the year and may not show up for additional years in their Post.</a:t>
            </a:r>
          </a:p>
          <a:p>
            <a:r>
              <a:rPr lang="en-US" sz="800" dirty="0">
                <a:latin typeface="Arial" panose="020B0604020202020204" pitchFamily="34" charset="0"/>
                <a:cs typeface="Arial" panose="020B0604020202020204" pitchFamily="34" charset="0"/>
              </a:rPr>
              <a:t> </a:t>
            </a:r>
          </a:p>
          <a:p>
            <a:pPr marL="342900" indent="-342900">
              <a:buFont typeface="+mj-lt"/>
              <a:buAutoNum type="arabicPeriod" startAt="3"/>
            </a:pPr>
            <a:r>
              <a:rPr lang="en-US" b="1" u="sng" dirty="0">
                <a:solidFill>
                  <a:schemeClr val="accent6">
                    <a:lumMod val="75000"/>
                  </a:schemeClr>
                </a:solidFill>
                <a:latin typeface="Arial" panose="020B0604020202020204" pitchFamily="34" charset="0"/>
                <a:cs typeface="Arial" panose="020B0604020202020204" pitchFamily="34" charset="0"/>
              </a:rPr>
              <a:t>Growing Membership</a:t>
            </a:r>
            <a:r>
              <a:rPr lang="en-US" dirty="0">
                <a:solidFill>
                  <a:schemeClr val="accent6">
                    <a:lumMod val="75000"/>
                  </a:schemeClr>
                </a:solidFill>
                <a:latin typeface="Arial" panose="020B0604020202020204" pitchFamily="34" charset="0"/>
                <a:cs typeface="Arial" panose="020B0604020202020204" pitchFamily="34" charset="0"/>
              </a:rPr>
              <a:t> </a:t>
            </a:r>
            <a:r>
              <a:rPr lang="en-US" b="1" dirty="0">
                <a:solidFill>
                  <a:schemeClr val="accent6">
                    <a:lumMod val="75000"/>
                  </a:schemeClr>
                </a:solidFill>
                <a:latin typeface="Arial" panose="020B0604020202020204" pitchFamily="34" charset="0"/>
                <a:cs typeface="Arial" panose="020B0604020202020204" pitchFamily="34" charset="0"/>
              </a:rPr>
              <a:t>(or at Least Maintain 15 Members)</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Growing youth membership is a sign of a healthy Post especially for Posts below 15 in size. At that point, sponsor program resources may be maxed out. Importantly the Post has likely reached the scale to survive natural attrition.</a:t>
            </a:r>
          </a:p>
          <a:p>
            <a:r>
              <a:rPr lang="en-US"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4119154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266762"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 </a:t>
            </a:r>
            <a:r>
              <a:rPr lang="en-US" sz="1200" b="1" dirty="0">
                <a:solidFill>
                  <a:srgbClr val="1FC77F"/>
                </a:solidFill>
                <a:latin typeface="Arial Black" panose="020B0A04020102020204" pitchFamily="34" charset="0"/>
              </a:rPr>
              <a:t>continued</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p:cNvSpPr txBox="1"/>
          <p:nvPr/>
        </p:nvSpPr>
        <p:spPr>
          <a:xfrm>
            <a:off x="1774372" y="1132113"/>
            <a:ext cx="8731445" cy="5293757"/>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Quality Guidelines Leading to Sustainable Effective Explorer Posts</a:t>
            </a:r>
            <a:endParaRPr lang="en-US" dirty="0">
              <a:solidFill>
                <a:schemeClr val="accent6">
                  <a:lumMod val="75000"/>
                </a:schemeClr>
              </a:solidFill>
              <a:latin typeface="Arial" panose="020B0604020202020204" pitchFamily="34" charset="0"/>
              <a:cs typeface="Arial" panose="020B0604020202020204" pitchFamily="34" charset="0"/>
            </a:endParaRPr>
          </a:p>
          <a:p>
            <a:r>
              <a:rPr lang="en-US" sz="800" b="1" dirty="0">
                <a:latin typeface="Arial" panose="020B0604020202020204" pitchFamily="34" charset="0"/>
                <a:cs typeface="Arial" panose="020B0604020202020204" pitchFamily="34" charset="0"/>
              </a:rPr>
              <a:t> </a:t>
            </a:r>
            <a:endParaRPr lang="en-US" sz="800" dirty="0">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last two of five metrics: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4"/>
            </a:pPr>
            <a:r>
              <a:rPr lang="en-US" sz="1600" b="1" u="sng" dirty="0">
                <a:solidFill>
                  <a:schemeClr val="accent6">
                    <a:lumMod val="75000"/>
                  </a:schemeClr>
                </a:solidFill>
                <a:latin typeface="Arial" panose="020B0604020202020204" pitchFamily="34" charset="0"/>
                <a:cs typeface="Arial" panose="020B0604020202020204" pitchFamily="34" charset="0"/>
              </a:rPr>
              <a:t>Trained Youth Leaders</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Exploring is a hands-on youth led program with the mentorship and program support of adult advisors. Leadership development is an important element of emphasis of the program. The election of youth officers (or their appointment in the case of some public safety agencies) is an important method of Exploring. It motivates youth to stay involved for multiple years as they move up in the Post and learn important life skills leading teams.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5"/>
            </a:pPr>
            <a:r>
              <a:rPr lang="en-US" sz="1600" b="1" u="sng" dirty="0">
                <a:solidFill>
                  <a:schemeClr val="accent6">
                    <a:lumMod val="75000"/>
                  </a:schemeClr>
                </a:solidFill>
                <a:latin typeface="Arial" panose="020B0604020202020204" pitchFamily="34" charset="0"/>
                <a:cs typeface="Arial" panose="020B0604020202020204" pitchFamily="34" charset="0"/>
              </a:rPr>
              <a:t>Annual </a:t>
            </a:r>
            <a:r>
              <a:rPr lang="en-US" sz="1600" b="1" u="sng" dirty="0" err="1">
                <a:solidFill>
                  <a:schemeClr val="accent6">
                    <a:lumMod val="75000"/>
                  </a:schemeClr>
                </a:solidFill>
                <a:latin typeface="Arial" panose="020B0604020202020204" pitchFamily="34" charset="0"/>
                <a:cs typeface="Arial" panose="020B0604020202020204" pitchFamily="34" charset="0"/>
              </a:rPr>
              <a:t>Superactivity</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the program highlight in a Post’s annual activity calendar. It involves special planning and coordination and may involve travel and possibly overnight stays. Examples include a special tour of a major career-oriented site or participation in another Council’s Exploring event or competition. A special event of this type makes it more likely the Explorer will return to the Post in the new school year.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important in improving youth </a:t>
            </a:r>
            <a:r>
              <a:rPr lang="en-US" dirty="0">
                <a:solidFill>
                  <a:srgbClr val="FFFF00"/>
                </a:solidFill>
                <a:latin typeface="Arial" panose="020B0604020202020204" pitchFamily="34" charset="0"/>
                <a:cs typeface="Arial" panose="020B0604020202020204" pitchFamily="34" charset="0"/>
              </a:rPr>
              <a:t>retention</a:t>
            </a:r>
            <a:r>
              <a:rPr lang="en-US" dirty="0">
                <a:solidFill>
                  <a:srgbClr val="FFFF00"/>
                </a:solidFill>
              </a:rPr>
              <a:t>.</a:t>
            </a:r>
          </a:p>
          <a:p>
            <a:endParaRPr lang="en-US" sz="800" dirty="0"/>
          </a:p>
          <a:p>
            <a:r>
              <a:rPr lang="en-US" dirty="0">
                <a:solidFill>
                  <a:schemeClr val="accent6">
                    <a:lumMod val="75000"/>
                  </a:schemeClr>
                </a:solidFill>
                <a:latin typeface="Arial Black" panose="020B0A04020102020204" pitchFamily="34" charset="0"/>
              </a:rPr>
              <a:t>During 26 August 2024 meeting, National Exploring Committee endorsed these metric as written with no additions.</a:t>
            </a:r>
          </a:p>
        </p:txBody>
      </p:sp>
    </p:spTree>
    <p:extLst>
      <p:ext uri="{BB962C8B-B14F-4D97-AF65-F5344CB8AC3E}">
        <p14:creationId xmlns:p14="http://schemas.microsoft.com/office/powerpoint/2010/main" val="720112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374469" y="1019089"/>
            <a:ext cx="12104632" cy="60324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      Topic(s) of the Month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a:p>
            <a:pPr lvl="3" algn="ctr">
              <a:defRPr/>
            </a:pPr>
            <a:r>
              <a:rPr lang="en-US" sz="3600" b="1" dirty="0">
                <a:solidFill>
                  <a:srgbClr val="FF0000"/>
                </a:solidFill>
              </a:rPr>
              <a:t>Safety First Review/Journey to Excellence/</a:t>
            </a:r>
          </a:p>
          <a:p>
            <a:pPr lvl="3" algn="ctr">
              <a:defRPr/>
            </a:pPr>
            <a:r>
              <a:rPr lang="en-US" sz="3600" b="1" dirty="0">
                <a:solidFill>
                  <a:srgbClr val="FF0000"/>
                </a:solidFill>
              </a:rPr>
              <a:t> Exploring Officer’s Association</a:t>
            </a:r>
            <a:endParaRPr lang="en-US" sz="3600" b="1" dirty="0">
              <a:solidFill>
                <a:srgbClr val="FF0000"/>
              </a:solidFill>
              <a:latin typeface="Calibri" panose="020F0502020204030204" pitchFamily="34" charset="0"/>
              <a:ea typeface="Calibri" panose="020F0502020204030204" pitchFamily="34" charset="0"/>
            </a:endParaRPr>
          </a:p>
          <a:p>
            <a:pPr lvl="3" algn="ctr">
              <a:defRPr/>
            </a:pPr>
            <a:endParaRPr lang="en-US" sz="4000" b="1" dirty="0">
              <a:solidFill>
                <a:srgbClr val="FF0000"/>
              </a:solidFill>
              <a:latin typeface="Calibri" panose="020F0502020204030204" pitchFamily="34" charset="0"/>
              <a:ea typeface="Calibri" panose="020F0502020204030204" pitchFamily="34" charset="0"/>
            </a:endParaRPr>
          </a:p>
          <a:p>
            <a:pPr lvl="3" algn="ctr">
              <a:defRPr/>
            </a:pPr>
            <a:r>
              <a:rPr lang="en-US" sz="4000" b="1" dirty="0">
                <a:solidFill>
                  <a:schemeClr val="bg1"/>
                </a:solidFill>
                <a:latin typeface="Calibri" panose="020F0502020204030204" pitchFamily="34" charset="0"/>
                <a:ea typeface="Calibri" panose="020F0502020204030204" pitchFamily="34" charset="0"/>
              </a:rPr>
              <a:t>Tim Anderson</a:t>
            </a:r>
            <a:endParaRPr lang="en-US" sz="4000" b="1" dirty="0">
              <a:solidFill>
                <a:schemeClr val="bg1"/>
              </a:solidFill>
              <a:effectLst/>
              <a:latin typeface="Calibri" panose="020F0502020204030204" pitchFamily="34" charset="0"/>
              <a:ea typeface="Calibri" panose="020F0502020204030204" pitchFamily="34" charset="0"/>
            </a:endParaRPr>
          </a:p>
          <a:p>
            <a:pPr marL="1943100" lvl="3" indent="-571500">
              <a:buFont typeface="Arial" panose="020B0604020202020204" pitchFamily="34" charset="0"/>
              <a:buChar char="•"/>
              <a:defRPr/>
            </a:pPr>
            <a:endParaRPr lang="en-US" sz="3600" b="1" dirty="0">
              <a:solidFill>
                <a:srgbClr val="FF0000"/>
              </a:solidFill>
              <a:effectLst/>
              <a:latin typeface="Calibri" panose="020F0502020204030204" pitchFamily="34" charset="0"/>
              <a:ea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49221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4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57688" y="1577023"/>
            <a:ext cx="12104632" cy="3416320"/>
          </a:xfrm>
          <a:prstGeom prst="rect">
            <a:avLst/>
          </a:prstGeom>
          <a:noFill/>
        </p:spPr>
        <p:txBody>
          <a:bodyPr wrap="square" rtlCol="0">
            <a:spAutoFit/>
          </a:bodyPr>
          <a:lstStyle/>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SAFETY FIRST UPDATES</a:t>
            </a: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LFL Corporation</a:t>
            </a: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LFL Curriculum-BASED</a:t>
            </a: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Exploring</a:t>
            </a: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215968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3F976D92-FEDC-4B5D-907E-4E6E7E3CC688}"/>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9F715C6C-6163-4CF1-A398-F36394C56031}"/>
              </a:ext>
            </a:extLst>
          </p:cNvPr>
          <p:cNvSpPr txBox="1"/>
          <p:nvPr/>
        </p:nvSpPr>
        <p:spPr>
          <a:xfrm>
            <a:off x="669533" y="1677953"/>
            <a:ext cx="10852933" cy="1754326"/>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3B9AC3C-7B32-4A47-8C52-825427FAAA1B}"/>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172530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7368" y="196797"/>
            <a:ext cx="12104632" cy="5447645"/>
          </a:xfrm>
          <a:prstGeom prst="rect">
            <a:avLst/>
          </a:prstGeom>
          <a:noFill/>
        </p:spPr>
        <p:txBody>
          <a:bodyPr wrap="square" rtlCol="0">
            <a:spAutoFit/>
          </a:bodyPr>
          <a:lstStyle/>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Journey to Excellence </a:t>
            </a: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(JTE) unit recognition program to be retired</a:t>
            </a: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Effective December 31, 2024, the Journey to Excellence unit recognition program will be retired. Moving forward, metrics for Scouting and Exploring unit </a:t>
            </a:r>
            <a:r>
              <a:rPr kumimoji="0" lang="en-US" sz="2400" b="0" i="0" u="none" strike="noStrike" kern="1200" cap="none" spc="-25"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success will be seamlessly integrated into unit leader support materials and resources. These metrics will be consistent with those used by the Commissioner corps to support Scouting and Exploring units.   This new approach aims to provide a consistent and more streamlined and effective method for evaluating and enhancing unit performance. Feedback from unit leaders and survey results played a crucial role in making this decision. We believe this transition will better support our unit leaders and ultimately improve the experience for all participants as we continue to develop and deliver relevant programs. Units can continue to purchase 2024 Journey to Excellence recognition items through December 31, 2025.</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1311172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57688" y="1577023"/>
            <a:ext cx="12104632" cy="646331"/>
          </a:xfrm>
          <a:prstGeom prst="rect">
            <a:avLst/>
          </a:prstGeom>
          <a:noFill/>
        </p:spPr>
        <p:txBody>
          <a:bodyPr wrap="square" rtlCol="0">
            <a:spAutoFit/>
          </a:bodyPr>
          <a:lstStyle/>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p:txBody>
      </p:sp>
      <p:sp>
        <p:nvSpPr>
          <p:cNvPr id="2" name="TextBox 1">
            <a:extLst>
              <a:ext uri="{FF2B5EF4-FFF2-40B4-BE49-F238E27FC236}">
                <a16:creationId xmlns:a16="http://schemas.microsoft.com/office/drawing/2014/main" id="{C39EDA1B-26FD-D39D-F2E7-708A9D52286A}"/>
              </a:ext>
            </a:extLst>
          </p:cNvPr>
          <p:cNvSpPr txBox="1"/>
          <p:nvPr/>
        </p:nvSpPr>
        <p:spPr>
          <a:xfrm>
            <a:off x="2998381" y="1541653"/>
            <a:ext cx="559249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EXPLORING OFFICER’S ASSOCIATION</a:t>
            </a:r>
          </a:p>
        </p:txBody>
      </p:sp>
      <p:sp>
        <p:nvSpPr>
          <p:cNvPr id="5" name="TextBox 4">
            <a:extLst>
              <a:ext uri="{FF2B5EF4-FFF2-40B4-BE49-F238E27FC236}">
                <a16:creationId xmlns:a16="http://schemas.microsoft.com/office/drawing/2014/main" id="{93E45DFB-C829-7677-BC51-38ED33A7F76D}"/>
              </a:ext>
            </a:extLst>
          </p:cNvPr>
          <p:cNvSpPr txBox="1"/>
          <p:nvPr/>
        </p:nvSpPr>
        <p:spPr>
          <a:xfrm>
            <a:off x="2408927" y="2505670"/>
            <a:ext cx="6267090"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https://www.exploring.org/wp-content/uploads/2016/10/Exploring-Guidebook-Sept2017.800-10018.pdf</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TextBox 5">
            <a:extLst>
              <a:ext uri="{FF2B5EF4-FFF2-40B4-BE49-F238E27FC236}">
                <a16:creationId xmlns:a16="http://schemas.microsoft.com/office/drawing/2014/main" id="{8AA1DA1D-5F1E-12D7-48CC-573D9A8DCC66}"/>
              </a:ext>
            </a:extLst>
          </p:cNvPr>
          <p:cNvSpPr txBox="1"/>
          <p:nvPr/>
        </p:nvSpPr>
        <p:spPr>
          <a:xfrm>
            <a:off x="1012654" y="5140320"/>
            <a:ext cx="90311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5"/>
              </a:rPr>
              <a:t>https://www.exploring.org/wp-content/uploads/2019/01/EOA-Administration-Guide-Final.pdf</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9" name="TextBox 8">
            <a:extLst>
              <a:ext uri="{FF2B5EF4-FFF2-40B4-BE49-F238E27FC236}">
                <a16:creationId xmlns:a16="http://schemas.microsoft.com/office/drawing/2014/main" id="{5874E466-B09B-B0CB-3E90-1CF7F52A12AE}"/>
              </a:ext>
            </a:extLst>
          </p:cNvPr>
          <p:cNvSpPr txBox="1"/>
          <p:nvPr/>
        </p:nvSpPr>
        <p:spPr>
          <a:xfrm>
            <a:off x="792935" y="4171003"/>
            <a:ext cx="1060612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EXPLORING OFFICER’S ASSOCIATION ADMINISTRATION  GUIDE</a:t>
            </a:r>
          </a:p>
        </p:txBody>
      </p:sp>
    </p:spTree>
    <p:extLst>
      <p:ext uri="{BB962C8B-B14F-4D97-AF65-F5344CB8AC3E}">
        <p14:creationId xmlns:p14="http://schemas.microsoft.com/office/powerpoint/2010/main" val="2546373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595012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802703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967828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5893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884380" y="346031"/>
            <a:ext cx="642324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National Exploring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Volunteer of the Month</a:t>
            </a:r>
          </a:p>
        </p:txBody>
      </p:sp>
      <p:sp>
        <p:nvSpPr>
          <p:cNvPr id="2" name="Rectangle 1">
            <a:extLst>
              <a:ext uri="{FF2B5EF4-FFF2-40B4-BE49-F238E27FC236}">
                <a16:creationId xmlns:a16="http://schemas.microsoft.com/office/drawing/2014/main" id="{223BA1FE-79B5-469E-8838-76901A581ACA}"/>
              </a:ext>
            </a:extLst>
          </p:cNvPr>
          <p:cNvSpPr/>
          <p:nvPr/>
        </p:nvSpPr>
        <p:spPr>
          <a:xfrm>
            <a:off x="2646568" y="4319883"/>
            <a:ext cx="6647077" cy="123110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Nominees should be submitted using the link below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hlinkClick r:id="rId5"/>
              </a:rPr>
              <a:t>http://bit.ly/ExpVolMonth</a:t>
            </a: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551167" y="2184258"/>
            <a:ext cx="508966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 National Volunteer of the Month will be recognized on </a:t>
            </a:r>
            <a:r>
              <a:rPr kumimoji="0" lang="en-US" sz="2400" b="0" i="0" u="sng" strike="noStrike" kern="1200" cap="none" spc="0" normalizeH="0" baseline="0" noProof="0" dirty="0">
                <a:ln>
                  <a:noFill/>
                </a:ln>
                <a:solidFill>
                  <a:srgbClr val="FFFFFF"/>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www.exploring.org</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and will receive a certificate and polo shirt from the National Exploring Team!</a:t>
            </a:r>
          </a:p>
        </p:txBody>
      </p:sp>
    </p:spTree>
    <p:extLst>
      <p:ext uri="{BB962C8B-B14F-4D97-AF65-F5344CB8AC3E}">
        <p14:creationId xmlns:p14="http://schemas.microsoft.com/office/powerpoint/2010/main" val="491121917"/>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8"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7549" y="1012954"/>
            <a:ext cx="11916383" cy="6432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0000"/>
                </a:solidFill>
                <a:effectLst/>
                <a:uLnTx/>
                <a:uFillTx/>
                <a:latin typeface="Calibri"/>
                <a:ea typeface="+mn-ea"/>
                <a:cs typeface="+mn-cs"/>
              </a:rPr>
              <a:t>2019</a:t>
            </a:r>
            <a:r>
              <a:rPr kumimoji="0" lang="en-US" sz="4400" b="1" i="1" u="sng" strike="noStrike" kern="1200" cap="none" spc="0" normalizeH="0" baseline="0" noProof="0" dirty="0">
                <a:ln>
                  <a:noFill/>
                </a:ln>
                <a:solidFill>
                  <a:srgbClr val="FFFFFF"/>
                </a:solidFill>
                <a:effectLst/>
                <a:uLnTx/>
                <a:uFillTx/>
                <a:latin typeface="Calibri"/>
                <a:ea typeface="+mn-ea"/>
                <a:cs typeface="+mn-cs"/>
              </a:rPr>
              <a:t> National Exploring Volunteer(s) of the Month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April / </a:t>
            </a:r>
            <a:r>
              <a:rPr kumimoji="0" lang="en-US" sz="3000" b="0" i="0" u="none" strike="noStrike" kern="1200" cap="none" spc="0" normalizeH="0" baseline="0" noProof="0" dirty="0">
                <a:ln>
                  <a:noFill/>
                </a:ln>
                <a:solidFill>
                  <a:srgbClr val="FF0000"/>
                </a:solidFill>
                <a:effectLst/>
                <a:uLnTx/>
                <a:uFillTx/>
                <a:latin typeface="Calibri"/>
                <a:ea typeface="+mn-ea"/>
                <a:cs typeface="+mn-cs"/>
              </a:rPr>
              <a:t>Mickey Boylan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Old North State Council, Greensboro, NC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May / </a:t>
            </a:r>
            <a:r>
              <a:rPr kumimoji="0" lang="en-US" sz="3000" b="0" i="0" u="none" strike="noStrike" kern="1200" cap="none" spc="0" normalizeH="0" baseline="0" noProof="0" dirty="0">
                <a:ln>
                  <a:noFill/>
                </a:ln>
                <a:solidFill>
                  <a:srgbClr val="FF0000"/>
                </a:solidFill>
                <a:effectLst/>
                <a:uLnTx/>
                <a:uFillTx/>
                <a:latin typeface="Calibri"/>
                <a:ea typeface="+mn-ea"/>
                <a:cs typeface="+mn-cs"/>
              </a:rPr>
              <a:t>Daniel Sherwin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Longhorn Council, Ft. Worth, TX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June / </a:t>
            </a:r>
            <a:r>
              <a:rPr kumimoji="0" lang="en-US" sz="3000" b="0" i="0" u="none" strike="noStrike" kern="1200" cap="none" spc="0" normalizeH="0" baseline="0" noProof="0" dirty="0">
                <a:ln>
                  <a:noFill/>
                </a:ln>
                <a:solidFill>
                  <a:srgbClr val="FF0000"/>
                </a:solidFill>
                <a:effectLst/>
                <a:uLnTx/>
                <a:uFillTx/>
                <a:latin typeface="Calibri"/>
                <a:ea typeface="+mn-ea"/>
                <a:cs typeface="+mn-cs"/>
              </a:rPr>
              <a:t>Chief James Pushee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Daniel Webster Council, Manchester, NH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July / </a:t>
            </a:r>
            <a:r>
              <a:rPr kumimoji="0" lang="en-US" sz="3000" b="0" i="0" u="none" strike="noStrike" kern="1200" cap="none" spc="0" normalizeH="0" baseline="0" noProof="0" dirty="0">
                <a:ln>
                  <a:noFill/>
                </a:ln>
                <a:solidFill>
                  <a:srgbClr val="FF0000"/>
                </a:solidFill>
                <a:effectLst/>
                <a:uLnTx/>
                <a:uFillTx/>
                <a:latin typeface="Calibri"/>
                <a:ea typeface="+mn-ea"/>
                <a:cs typeface="+mn-cs"/>
              </a:rPr>
              <a:t>Scott Hart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Circle Ten Council, Dallas, TX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August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 </a:t>
            </a:r>
            <a:r>
              <a:rPr kumimoji="0" lang="en-US" sz="3000" b="0" i="0" u="none" strike="noStrike" kern="1200" cap="none" spc="0" normalizeH="0" baseline="0" noProof="0" dirty="0">
                <a:ln>
                  <a:noFill/>
                </a:ln>
                <a:solidFill>
                  <a:srgbClr val="FF0000"/>
                </a:solidFill>
                <a:effectLst/>
                <a:uLnTx/>
                <a:uFillTx/>
                <a:latin typeface="Calibri"/>
                <a:ea typeface="+mn-ea"/>
                <a:cs typeface="+mn-cs"/>
              </a:rPr>
              <a:t>Dick Davies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Greater New York Council, New York, NY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September / </a:t>
            </a:r>
            <a:r>
              <a:rPr kumimoji="0" lang="en-US" sz="3000" b="0" i="0" u="none" strike="noStrike" kern="1200" cap="none" spc="0" normalizeH="0" baseline="0" noProof="0" dirty="0">
                <a:ln>
                  <a:noFill/>
                </a:ln>
                <a:solidFill>
                  <a:srgbClr val="FF0000"/>
                </a:solidFill>
                <a:effectLst/>
                <a:uLnTx/>
                <a:uFillTx/>
                <a:latin typeface="Calibri"/>
                <a:ea typeface="+mn-ea"/>
                <a:cs typeface="+mn-cs"/>
              </a:rPr>
              <a:t>Sgt. Jose Diaz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Connecticut Rivers Council, East Hartford,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October/ </a:t>
            </a:r>
            <a:r>
              <a:rPr kumimoji="0" lang="en-US" sz="3000" b="0" i="0" u="none" strike="noStrike" kern="1200" cap="none" spc="0" normalizeH="0" baseline="0" noProof="0" dirty="0">
                <a:ln>
                  <a:noFill/>
                </a:ln>
                <a:solidFill>
                  <a:srgbClr val="FF0000"/>
                </a:solidFill>
                <a:effectLst/>
                <a:uLnTx/>
                <a:uFillTx/>
                <a:latin typeface="Calibri"/>
                <a:ea typeface="+mn-ea"/>
                <a:cs typeface="+mn-cs"/>
              </a:rPr>
              <a:t>Asst. Chief Martin Birkenfeld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a:ln>
                  <a:noFill/>
                </a:ln>
                <a:solidFill>
                  <a:prstClr val="white"/>
                </a:solidFill>
                <a:effectLst/>
                <a:uLnTx/>
                <a:uFillTx/>
                <a:latin typeface="Calibri"/>
                <a:ea typeface="+mn-ea"/>
                <a:cs typeface="+mn-cs"/>
              </a:rPr>
              <a:t>Golden Spread Council, Amarillo, TX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November/ </a:t>
            </a:r>
            <a:r>
              <a:rPr kumimoji="0" lang="en-US" sz="3000" b="0" i="0" u="none" strike="noStrike" kern="1200" cap="none" spc="0" normalizeH="0" baseline="0" noProof="0" dirty="0">
                <a:ln>
                  <a:noFill/>
                </a:ln>
                <a:solidFill>
                  <a:srgbClr val="FF0000"/>
                </a:solidFill>
                <a:effectLst/>
                <a:uLnTx/>
                <a:uFillTx/>
                <a:latin typeface="Calibri"/>
                <a:ea typeface="+mn-ea"/>
                <a:cs typeface="+mn-cs"/>
              </a:rPr>
              <a:t>Craig Martin</a:t>
            </a:r>
            <a:r>
              <a:rPr kumimoji="0" lang="en-US" sz="2800" b="0" i="0" u="none" strike="noStrike" kern="1200" cap="none" spc="0" normalizeH="0" baseline="0" noProof="0" dirty="0">
                <a:ln>
                  <a:noFill/>
                </a:ln>
                <a:solidFill>
                  <a:prstClr val="white"/>
                </a:solidFill>
                <a:effectLst/>
                <a:uLnTx/>
                <a:uFillTx/>
                <a:latin typeface="Calibri"/>
                <a:ea typeface="+mn-ea"/>
                <a:cs typeface="+mn-cs"/>
              </a:rPr>
              <a:t>/Pikes Peak Council/Colorado Springs, CO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94494024"/>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8"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7549" y="1012954"/>
            <a:ext cx="11916383" cy="738663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0000"/>
                </a:solidFill>
                <a:effectLst/>
                <a:uLnTx/>
                <a:uFillTx/>
                <a:latin typeface="Calibri"/>
                <a:ea typeface="+mn-ea"/>
                <a:cs typeface="+mn-cs"/>
              </a:rPr>
              <a:t>2020</a:t>
            </a:r>
            <a:r>
              <a:rPr kumimoji="0" lang="en-US" sz="4400" b="1" i="1" u="sng" strike="noStrike" kern="1200" cap="none" spc="0" normalizeH="0" baseline="0" noProof="0" dirty="0">
                <a:ln>
                  <a:noFill/>
                </a:ln>
                <a:solidFill>
                  <a:srgbClr val="FFFFFF"/>
                </a:solidFill>
                <a:effectLst/>
                <a:uLnTx/>
                <a:uFillTx/>
                <a:latin typeface="Calibri"/>
                <a:ea typeface="+mn-ea"/>
                <a:cs typeface="+mn-cs"/>
              </a:rPr>
              <a:t> National Exploring Volunteer(s) of the Month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April / </a:t>
            </a:r>
            <a:r>
              <a:rPr kumimoji="0" lang="en-US" sz="3000" b="0" i="0" u="none" strike="noStrike" kern="1200" cap="none" spc="0" normalizeH="0" baseline="0" noProof="0" dirty="0">
                <a:ln>
                  <a:noFill/>
                </a:ln>
                <a:solidFill>
                  <a:srgbClr val="FF0000"/>
                </a:solidFill>
                <a:effectLst/>
                <a:uLnTx/>
                <a:uFillTx/>
                <a:latin typeface="Calibri"/>
                <a:ea typeface="+mn-ea"/>
                <a:cs typeface="+mn-cs"/>
              </a:rPr>
              <a:t>Paul Vanderplow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ATF</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May / </a:t>
            </a:r>
            <a:r>
              <a:rPr kumimoji="0" lang="en-US" sz="3000" b="0" i="0" u="none" strike="noStrike" kern="1200" cap="none" spc="0" normalizeH="0" baseline="0" noProof="0" dirty="0">
                <a:ln>
                  <a:noFill/>
                </a:ln>
                <a:solidFill>
                  <a:srgbClr val="FF0000"/>
                </a:solidFill>
                <a:effectLst/>
                <a:uLnTx/>
                <a:uFillTx/>
                <a:latin typeface="Calibri"/>
                <a:ea typeface="+mn-ea"/>
                <a:cs typeface="+mn-cs"/>
              </a:rPr>
              <a:t>Chief Ron Pray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Golden Spread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June / </a:t>
            </a:r>
            <a:r>
              <a:rPr kumimoji="0" lang="en-US" sz="3000" b="0" i="0" u="none" strike="noStrike" kern="1200" cap="none" spc="0" normalizeH="0" baseline="0" noProof="0" dirty="0">
                <a:ln>
                  <a:noFill/>
                </a:ln>
                <a:solidFill>
                  <a:srgbClr val="FF0000"/>
                </a:solidFill>
                <a:effectLst/>
                <a:uLnTx/>
                <a:uFillTx/>
                <a:latin typeface="Calibri"/>
                <a:ea typeface="+mn-ea"/>
                <a:cs typeface="+mn-cs"/>
              </a:rPr>
              <a:t>Dawn Gowen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Costal Georgia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July /</a:t>
            </a:r>
            <a:r>
              <a:rPr kumimoji="0" lang="en-US" sz="3000" b="0" i="0" u="none" strike="noStrike" kern="1200" cap="none" spc="0" normalizeH="0" baseline="0" noProof="0" dirty="0">
                <a:ln>
                  <a:noFill/>
                </a:ln>
                <a:solidFill>
                  <a:srgbClr val="FF0000"/>
                </a:solidFill>
                <a:effectLst/>
                <a:uLnTx/>
                <a:uFillTx/>
                <a:latin typeface="Calibri"/>
                <a:ea typeface="+mn-ea"/>
                <a:cs typeface="+mn-cs"/>
              </a:rPr>
              <a:t>Fred Markham</a:t>
            </a:r>
            <a:r>
              <a:rPr kumimoji="0" lang="en-US" sz="3000" b="1" i="0" u="none" strike="noStrike" kern="1200" cap="none" spc="0" normalizeH="0" baseline="0" noProof="0" dirty="0">
                <a:ln>
                  <a:noFill/>
                </a:ln>
                <a:solidFill>
                  <a:prstClr val="white"/>
                </a:solidFill>
                <a:effectLst/>
                <a:uLnTx/>
                <a:uFillTx/>
                <a:latin typeface="Calibri"/>
                <a:ea typeface="+mn-ea"/>
                <a:cs typeface="+mn-cs"/>
              </a:rPr>
              <a:t>/ Caddo Area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August /</a:t>
            </a:r>
            <a:r>
              <a:rPr kumimoji="0" lang="en-US" sz="3000" b="0" i="0" u="none" strike="noStrike" kern="1200" cap="none" spc="0" normalizeH="0" baseline="0" noProof="0" dirty="0">
                <a:ln>
                  <a:noFill/>
                </a:ln>
                <a:solidFill>
                  <a:srgbClr val="FF0000"/>
                </a:solidFill>
                <a:effectLst/>
                <a:uLnTx/>
                <a:uFillTx/>
                <a:latin typeface="Calibri"/>
                <a:ea typeface="+mn-ea"/>
                <a:cs typeface="+mn-cs"/>
              </a:rPr>
              <a:t>Dan Walters</a:t>
            </a:r>
            <a:r>
              <a:rPr kumimoji="0" lang="en-US" sz="3000" b="0" i="0" u="none" strike="noStrike" kern="1200" cap="none" spc="0" normalizeH="0" baseline="0" noProof="0" dirty="0">
                <a:ln>
                  <a:noFill/>
                </a:ln>
                <a:solidFill>
                  <a:prstClr val="white"/>
                </a:solidFill>
                <a:effectLst/>
                <a:uLnTx/>
                <a:uFillTx/>
                <a:latin typeface="Calibri"/>
                <a:ea typeface="+mn-ea"/>
                <a:cs typeface="+mn-cs"/>
              </a:rPr>
              <a:t>/ Golden Gate Area Council</a:t>
            </a:r>
            <a:endParaRPr kumimoji="0" 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September/</a:t>
            </a:r>
            <a:r>
              <a:rPr kumimoji="0" lang="en-US" sz="3000" b="0" i="0" u="none" strike="noStrike" kern="1200" cap="none" spc="0" normalizeH="0" baseline="0" noProof="0" dirty="0">
                <a:ln>
                  <a:noFill/>
                </a:ln>
                <a:solidFill>
                  <a:srgbClr val="FF0000"/>
                </a:solidFill>
                <a:effectLst/>
                <a:uLnTx/>
                <a:uFillTx/>
                <a:latin typeface="Calibri"/>
                <a:ea typeface="+mn-ea"/>
                <a:cs typeface="+mn-cs"/>
              </a:rPr>
              <a:t>George Denise</a:t>
            </a:r>
            <a:r>
              <a:rPr kumimoji="0" lang="en-US" sz="3200" b="0" i="0" u="none" strike="noStrike" kern="1200" cap="none" spc="0" normalizeH="0" baseline="0" noProof="0" dirty="0">
                <a:ln>
                  <a:noFill/>
                </a:ln>
                <a:solidFill>
                  <a:prstClr val="white"/>
                </a:solidFill>
                <a:effectLst/>
                <a:uLnTx/>
                <a:uFillTx/>
                <a:latin typeface="Calibri"/>
                <a:ea typeface="+mn-ea"/>
                <a:cs typeface="+mn-cs"/>
              </a:rPr>
              <a:t>/ Silicon Valley Monterey Bay Council</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October/</a:t>
            </a:r>
            <a:r>
              <a:rPr kumimoji="0" lang="en-US" sz="3000" b="0" i="0" u="none" strike="noStrike" kern="1200" cap="none" spc="0" normalizeH="0" baseline="0" noProof="0" dirty="0">
                <a:ln>
                  <a:noFill/>
                </a:ln>
                <a:solidFill>
                  <a:srgbClr val="FF0000"/>
                </a:solidFill>
                <a:effectLst/>
                <a:uLnTx/>
                <a:uFillTx/>
                <a:latin typeface="Calibri"/>
                <a:ea typeface="+mn-ea"/>
                <a:cs typeface="+mn-cs"/>
              </a:rPr>
              <a:t>Amanda Clay</a:t>
            </a:r>
            <a:r>
              <a:rPr kumimoji="0" lang="en-US" sz="3000" b="0" i="0" u="none" strike="noStrike" kern="1200" cap="none" spc="0" normalizeH="0" baseline="0" noProof="0" dirty="0">
                <a:ln>
                  <a:noFill/>
                </a:ln>
                <a:solidFill>
                  <a:prstClr val="white"/>
                </a:solidFill>
                <a:effectLst/>
                <a:uLnTx/>
                <a:uFillTx/>
                <a:latin typeface="Calibri"/>
                <a:ea typeface="+mn-ea"/>
                <a:cs typeface="+mn-cs"/>
              </a:rPr>
              <a:t>/ Atlanta Area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November/</a:t>
            </a:r>
            <a:r>
              <a:rPr kumimoji="0" lang="en-US" sz="3000" b="0" i="0" u="none" strike="noStrike" kern="1200" cap="none" spc="0" normalizeH="0" baseline="0" noProof="0" dirty="0">
                <a:ln>
                  <a:noFill/>
                </a:ln>
                <a:solidFill>
                  <a:srgbClr val="FF0000"/>
                </a:solidFill>
                <a:effectLst/>
                <a:uLnTx/>
                <a:uFillTx/>
                <a:latin typeface="Calibri"/>
                <a:ea typeface="+mn-ea"/>
                <a:cs typeface="+mn-cs"/>
              </a:rPr>
              <a:t>LT. Darla Gray</a:t>
            </a:r>
            <a:r>
              <a:rPr kumimoji="0" lang="en-US" sz="3000" b="0" i="0" u="none" strike="noStrike" kern="1200" cap="none" spc="0" normalizeH="0" baseline="0" noProof="0" dirty="0">
                <a:ln>
                  <a:noFill/>
                </a:ln>
                <a:solidFill>
                  <a:prstClr val="white"/>
                </a:solidFill>
                <a:effectLst/>
                <a:uLnTx/>
                <a:uFillTx/>
                <a:latin typeface="Calibri"/>
                <a:ea typeface="+mn-ea"/>
                <a:cs typeface="+mn-cs"/>
              </a:rPr>
              <a:t> / </a:t>
            </a:r>
            <a:r>
              <a:rPr kumimoji="0" lang="en-US" sz="3000" b="0" i="0" u="none" strike="noStrike" kern="1200" cap="none" spc="0" normalizeH="0" baseline="0" noProof="0" dirty="0">
                <a:ln>
                  <a:noFill/>
                </a:ln>
                <a:solidFill>
                  <a:srgbClr val="FF0000"/>
                </a:solidFill>
                <a:effectLst/>
                <a:uLnTx/>
                <a:uFillTx/>
                <a:latin typeface="Calibri"/>
                <a:ea typeface="+mn-ea"/>
                <a:cs typeface="+mn-cs"/>
              </a:rPr>
              <a:t>Greater St. Louis Area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December/</a:t>
            </a:r>
            <a:r>
              <a:rPr kumimoji="0" lang="en-US" sz="3000" b="1" i="0" u="none" strike="noStrike" kern="1200" cap="none" spc="0" normalizeH="0" baseline="0" noProof="0" dirty="0">
                <a:ln>
                  <a:noFill/>
                </a:ln>
                <a:solidFill>
                  <a:srgbClr val="FF0000"/>
                </a:solidFill>
                <a:effectLst/>
                <a:uLnTx/>
                <a:uFillTx/>
                <a:latin typeface="Calibri"/>
                <a:ea typeface="+mn-ea"/>
                <a:cs typeface="+mn-cs"/>
              </a:rPr>
              <a:t>Sgt Erin Lunsford</a:t>
            </a:r>
            <a:r>
              <a:rPr kumimoji="0" lang="en-US" sz="3000" b="1" i="0" u="none" strike="noStrike" kern="1200" cap="none" spc="0" normalizeH="0" baseline="0" noProof="0" dirty="0">
                <a:ln>
                  <a:noFill/>
                </a:ln>
                <a:solidFill>
                  <a:prstClr val="white"/>
                </a:solidFill>
                <a:effectLst/>
                <a:uLnTx/>
                <a:uFillTx/>
                <a:latin typeface="Calibri"/>
                <a:ea typeface="+mn-ea"/>
                <a:cs typeface="+mn-cs"/>
              </a:rPr>
              <a:t>/</a:t>
            </a:r>
            <a:r>
              <a:rPr kumimoji="0" lang="en-US" sz="3000" b="1" i="0" u="none" strike="noStrike" kern="1200" cap="none" spc="0" normalizeH="0" baseline="0" noProof="0" dirty="0">
                <a:ln>
                  <a:noFill/>
                </a:ln>
                <a:solidFill>
                  <a:srgbClr val="FF0000"/>
                </a:solidFill>
                <a:effectLst/>
                <a:uLnTx/>
                <a:uFillTx/>
                <a:latin typeface="Calibri"/>
                <a:ea typeface="+mn-ea"/>
                <a:cs typeface="+mn-cs"/>
              </a:rPr>
              <a:t>Silicon Valley Monterey Bay Council</a:t>
            </a:r>
            <a:endParaRPr kumimoji="0" lang="en-US" sz="30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18821366"/>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386149F-F064-48C6-89C2-0460CFEC0190}"/>
              </a:ext>
            </a:extLst>
          </p:cNvPr>
          <p:cNvGraphicFramePr/>
          <p:nvPr/>
        </p:nvGraphicFramePr>
        <p:xfrm>
          <a:off x="378668" y="1887778"/>
          <a:ext cx="10648453" cy="435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8FD4CA3-E0C4-4CCA-8AE1-085FF0080B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617" y="624009"/>
            <a:ext cx="3617881" cy="787215"/>
          </a:xfrm>
          <a:prstGeom prst="rect">
            <a:avLst/>
          </a:prstGeom>
        </p:spPr>
      </p:pic>
      <p:sp>
        <p:nvSpPr>
          <p:cNvPr id="7" name="TextBox 6">
            <a:extLst>
              <a:ext uri="{FF2B5EF4-FFF2-40B4-BE49-F238E27FC236}">
                <a16:creationId xmlns:a16="http://schemas.microsoft.com/office/drawing/2014/main" id="{21CB9C55-89EF-4CF3-9346-8835C73715F7}"/>
              </a:ext>
            </a:extLst>
          </p:cNvPr>
          <p:cNvSpPr txBox="1"/>
          <p:nvPr/>
        </p:nvSpPr>
        <p:spPr>
          <a:xfrm>
            <a:off x="2175013" y="1501776"/>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spTree>
    <p:extLst>
      <p:ext uri="{BB962C8B-B14F-4D97-AF65-F5344CB8AC3E}">
        <p14:creationId xmlns:p14="http://schemas.microsoft.com/office/powerpoint/2010/main" val="480780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8"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7549" y="1012954"/>
            <a:ext cx="11916383" cy="50167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0000"/>
                </a:solidFill>
                <a:effectLst/>
                <a:uLnTx/>
                <a:uFillTx/>
                <a:latin typeface="Calibri"/>
                <a:ea typeface="+mn-ea"/>
                <a:cs typeface="+mn-cs"/>
              </a:rPr>
              <a:t>2021</a:t>
            </a:r>
            <a:r>
              <a:rPr kumimoji="0" lang="en-US" sz="4400" b="1" i="1" u="sng" strike="noStrike" kern="1200" cap="none" spc="0" normalizeH="0" baseline="0" noProof="0" dirty="0">
                <a:ln>
                  <a:noFill/>
                </a:ln>
                <a:solidFill>
                  <a:srgbClr val="FFFFFF"/>
                </a:solidFill>
                <a:effectLst/>
                <a:uLnTx/>
                <a:uFillTx/>
                <a:latin typeface="Calibri"/>
                <a:ea typeface="+mn-ea"/>
                <a:cs typeface="+mn-cs"/>
              </a:rPr>
              <a:t> National Exploring Volunteer(s) of the Month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June / </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Mike Goldstein</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 Northern Star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July / </a:t>
            </a:r>
            <a:r>
              <a:rPr kumimoji="0" lang="en-US" sz="3000" b="1" i="0" u="none" strike="noStrike" kern="1200" cap="none" spc="0" normalizeH="0" baseline="0" noProof="0" dirty="0">
                <a:ln>
                  <a:noFill/>
                </a:ln>
                <a:solidFill>
                  <a:srgbClr val="FF0000"/>
                </a:solidFill>
                <a:effectLst/>
                <a:uLnTx/>
                <a:uFillTx/>
                <a:latin typeface="Calibri"/>
                <a:ea typeface="+mn-ea"/>
                <a:cs typeface="+mn-cs"/>
              </a:rPr>
              <a:t>John Barrett </a:t>
            </a:r>
            <a:r>
              <a:rPr kumimoji="0" lang="en-US" sz="3000" b="0" i="0" u="none" strike="noStrike" kern="1200" cap="none" spc="0" normalizeH="0" baseline="0" noProof="0" dirty="0">
                <a:ln>
                  <a:noFill/>
                </a:ln>
                <a:solidFill>
                  <a:prstClr val="white"/>
                </a:solidFill>
                <a:effectLst/>
                <a:uLnTx/>
                <a:uFillTx/>
                <a:latin typeface="Calibri"/>
                <a:ea typeface="+mn-ea"/>
                <a:cs typeface="+mn-cs"/>
              </a:rPr>
              <a:t>/ Circle Ten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August / </a:t>
            </a:r>
            <a:r>
              <a:rPr kumimoji="0" lang="en-US" sz="3000" b="1" i="0" u="none" strike="noStrike" kern="1200" cap="none" spc="0" normalizeH="0" baseline="0" noProof="0" dirty="0">
                <a:ln>
                  <a:noFill/>
                </a:ln>
                <a:solidFill>
                  <a:srgbClr val="FF0000"/>
                </a:solidFill>
                <a:effectLst/>
                <a:uLnTx/>
                <a:uFillTx/>
                <a:latin typeface="Calibri"/>
                <a:ea typeface="+mn-ea"/>
                <a:cs typeface="+mn-cs"/>
              </a:rPr>
              <a:t>Anthony Jackson </a:t>
            </a:r>
            <a:r>
              <a:rPr kumimoji="0" lang="en-US" sz="3000" b="0" i="0" u="none" strike="noStrike" kern="1200" cap="none" spc="0" normalizeH="0" baseline="0" noProof="0" dirty="0">
                <a:ln>
                  <a:noFill/>
                </a:ln>
                <a:solidFill>
                  <a:prstClr val="white"/>
                </a:solidFill>
                <a:effectLst/>
                <a:uLnTx/>
                <a:uFillTx/>
                <a:latin typeface="Calibri"/>
                <a:ea typeface="+mn-ea"/>
                <a:cs typeface="+mn-cs"/>
              </a:rPr>
              <a:t>/ Michigan Crossroads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September</a:t>
            </a:r>
            <a:r>
              <a:rPr kumimoji="0" lang="en-US" sz="30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 </a:t>
            </a:r>
            <a:r>
              <a:rPr kumimoji="0" lang="en-US" sz="3000" b="1" i="0" u="none" strike="noStrike" kern="1200" cap="none" spc="0" normalizeH="0" baseline="0" noProof="0" dirty="0">
                <a:ln>
                  <a:noFill/>
                </a:ln>
                <a:solidFill>
                  <a:srgbClr val="FF0000"/>
                </a:solidFill>
                <a:effectLst/>
                <a:uLnTx/>
                <a:uFillTx/>
                <a:latin typeface="Calibri"/>
                <a:ea typeface="Calibri" panose="020F0502020204030204" pitchFamily="34" charset="0"/>
                <a:cs typeface="+mn-cs"/>
              </a:rPr>
              <a:t>Captain Ryan Ira </a:t>
            </a:r>
            <a:r>
              <a:rPr kumimoji="0" lang="en-US" sz="30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a:t>
            </a:r>
            <a:r>
              <a:rPr kumimoji="0" lang="en-US" sz="3000" b="1" i="0" u="none" strike="noStrike" kern="1200" cap="none" spc="0" normalizeH="0" baseline="0" noProof="0" dirty="0">
                <a:ln>
                  <a:noFill/>
                </a:ln>
                <a:solidFill>
                  <a:srgbClr val="FF0000"/>
                </a:solidFill>
                <a:effectLst/>
                <a:uLnTx/>
                <a:uFillTx/>
                <a:latin typeface="Calibri"/>
                <a:ea typeface="Calibri" panose="020F0502020204030204" pitchFamily="34" charset="0"/>
                <a:cs typeface="+mn-cs"/>
              </a:rPr>
              <a:t> </a:t>
            </a:r>
            <a:r>
              <a:rPr kumimoji="0" lang="en-US" sz="30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Silicon Valley Monterey Bay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October/ </a:t>
            </a:r>
            <a:r>
              <a:rPr kumimoji="0" lang="en-US" sz="3000" b="1" i="0" u="none" strike="noStrike" kern="1200" cap="none" spc="0" normalizeH="0" baseline="0" noProof="0" dirty="0">
                <a:ln>
                  <a:noFill/>
                </a:ln>
                <a:solidFill>
                  <a:srgbClr val="FF0000"/>
                </a:solidFill>
                <a:effectLst/>
                <a:uLnTx/>
                <a:uFillTx/>
                <a:latin typeface="Calibri"/>
                <a:ea typeface="Calibri" panose="020F0502020204030204" pitchFamily="34" charset="0"/>
                <a:cs typeface="+mn-cs"/>
              </a:rPr>
              <a:t>Eirinn Rickard </a:t>
            </a:r>
            <a:r>
              <a:rPr kumimoji="0" lang="en-US" sz="30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 </a:t>
            </a:r>
            <a:r>
              <a:rPr kumimoji="0" lang="en-US" sz="3000" b="1" i="0" u="none" strike="noStrike" kern="1200" cap="none" spc="0" normalizeH="0" baseline="0" noProof="0" dirty="0">
                <a:ln>
                  <a:noFill/>
                </a:ln>
                <a:solidFill>
                  <a:srgbClr val="C00000"/>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Greenwich Council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November/ </a:t>
            </a:r>
            <a:r>
              <a:rPr kumimoji="0" lang="en-US" sz="3000" b="0" i="0" u="none" strike="noStrike" kern="1200" cap="none" spc="0" normalizeH="0" baseline="0" noProof="0" dirty="0">
                <a:ln>
                  <a:noFill/>
                </a:ln>
                <a:solidFill>
                  <a:srgbClr val="FF0000"/>
                </a:solidFill>
                <a:effectLst/>
                <a:uLnTx/>
                <a:uFillTx/>
                <a:latin typeface="Calibri"/>
                <a:ea typeface="Calibri" panose="020F0502020204030204" pitchFamily="34" charset="0"/>
                <a:cs typeface="+mn-cs"/>
              </a:rPr>
              <a:t>Mark Wiesenhahn</a:t>
            </a:r>
            <a:r>
              <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 National LFL/Exploring Board Chair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81156255"/>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739"/>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7549" y="1012954"/>
            <a:ext cx="11916383" cy="50167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0000"/>
                </a:solidFill>
                <a:effectLst/>
                <a:uLnTx/>
                <a:uFillTx/>
                <a:latin typeface="Calibri"/>
                <a:ea typeface="+mn-ea"/>
                <a:cs typeface="+mn-cs"/>
              </a:rPr>
              <a:t>2022</a:t>
            </a:r>
            <a:r>
              <a:rPr kumimoji="0" lang="en-US" sz="4400" b="1" i="1" u="sng" strike="noStrike" kern="1200" cap="none" spc="0" normalizeH="0" baseline="0" noProof="0" dirty="0">
                <a:ln>
                  <a:noFill/>
                </a:ln>
                <a:solidFill>
                  <a:srgbClr val="FFFFFF"/>
                </a:solidFill>
                <a:effectLst/>
                <a:uLnTx/>
                <a:uFillTx/>
                <a:latin typeface="Calibri"/>
                <a:ea typeface="+mn-ea"/>
                <a:cs typeface="+mn-cs"/>
              </a:rPr>
              <a:t> National Exploring Volunteer(s) of the Month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May / </a:t>
            </a:r>
            <a:r>
              <a:rPr kumimoji="0" lang="en-US" sz="3000" b="1" i="0" u="none" strike="noStrike" kern="1200" cap="none" spc="0" normalizeH="0" baseline="0" noProof="0" dirty="0">
                <a:ln>
                  <a:noFill/>
                </a:ln>
                <a:solidFill>
                  <a:srgbClr val="FF0000"/>
                </a:solidFill>
                <a:effectLst/>
                <a:uLnTx/>
                <a:uFillTx/>
                <a:latin typeface="Calibri"/>
                <a:ea typeface="+mn-ea"/>
                <a:cs typeface="+mn-cs"/>
              </a:rPr>
              <a:t>Wiley “Skeet” Gibble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Cherokee Area Council</a:t>
            </a:r>
            <a:endPar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June / </a:t>
            </a:r>
            <a:r>
              <a:rPr kumimoji="0" lang="en-US" sz="3000" b="1" i="0" u="none" strike="noStrike" kern="1200" cap="none" spc="0" normalizeH="0" baseline="0" noProof="0" dirty="0">
                <a:ln>
                  <a:noFill/>
                </a:ln>
                <a:solidFill>
                  <a:srgbClr val="FF0000"/>
                </a:solidFill>
                <a:effectLst/>
                <a:uLnTx/>
                <a:uFillTx/>
                <a:latin typeface="Calibri"/>
                <a:ea typeface="+mn-ea"/>
                <a:cs typeface="+mn-cs"/>
              </a:rPr>
              <a:t>DuWayne “Duwey” Dixon </a:t>
            </a:r>
            <a:r>
              <a:rPr kumimoji="0" lang="en-US" sz="3000" b="0" i="0" u="none" strike="noStrike" kern="1200" cap="none" spc="0" normalizeH="0" baseline="0" noProof="0" dirty="0">
                <a:ln>
                  <a:noFill/>
                </a:ln>
                <a:solidFill>
                  <a:prstClr val="white"/>
                </a:solidFill>
                <a:effectLst/>
                <a:uLnTx/>
                <a:uFillTx/>
                <a:latin typeface="Calibri"/>
                <a:ea typeface="+mn-ea"/>
                <a:cs typeface="+mn-cs"/>
              </a:rPr>
              <a:t>/ Northern Star</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Council</a:t>
            </a:r>
            <a:endPar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July / </a:t>
            </a:r>
            <a:r>
              <a:rPr kumimoji="0" lang="en-US" sz="3000" b="1" i="0" u="none" strike="noStrike" kern="1200" cap="none" spc="0" normalizeH="0" baseline="0" noProof="0" dirty="0">
                <a:ln>
                  <a:noFill/>
                </a:ln>
                <a:solidFill>
                  <a:srgbClr val="FF0000"/>
                </a:solidFill>
                <a:effectLst/>
                <a:uLnTx/>
                <a:uFillTx/>
                <a:latin typeface="Calibri"/>
                <a:ea typeface="+mn-ea"/>
                <a:cs typeface="+mn-cs"/>
              </a:rPr>
              <a:t> Ronda Williams </a:t>
            </a:r>
            <a:r>
              <a:rPr kumimoji="0" lang="en-US" sz="3000" b="1" i="0" u="none" strike="noStrike" kern="1200" cap="none" spc="0" normalizeH="0" baseline="0" noProof="0" dirty="0">
                <a:ln>
                  <a:noFill/>
                </a:ln>
                <a:solidFill>
                  <a:prstClr val="white"/>
                </a:solidFill>
                <a:effectLst/>
                <a:uLnTx/>
                <a:uFillTx/>
                <a:latin typeface="Calibri"/>
                <a:ea typeface="+mn-ea"/>
                <a:cs typeface="+mn-cs"/>
              </a:rPr>
              <a:t>/ Great Trail Council</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August / </a:t>
            </a:r>
            <a:r>
              <a:rPr kumimoji="0" lang="en-US" sz="3000" b="1" i="0" u="none" strike="noStrike" kern="1200" cap="none" spc="0" normalizeH="0" baseline="0" noProof="0" dirty="0">
                <a:ln>
                  <a:noFill/>
                </a:ln>
                <a:solidFill>
                  <a:srgbClr val="FF0000"/>
                </a:solidFill>
                <a:effectLst/>
                <a:uLnTx/>
                <a:uFillTx/>
                <a:latin typeface="Calibri"/>
                <a:ea typeface="+mn-ea"/>
                <a:cs typeface="+mn-cs"/>
              </a:rPr>
              <a:t> Jeff Schweiger </a:t>
            </a:r>
            <a:r>
              <a:rPr kumimoji="0" lang="en-US" sz="3000" b="1" i="0" u="none" strike="noStrike" kern="1200" cap="none" spc="0" normalizeH="0" baseline="0" noProof="0" dirty="0">
                <a:ln>
                  <a:noFill/>
                </a:ln>
                <a:solidFill>
                  <a:prstClr val="white"/>
                </a:solidFill>
                <a:effectLst/>
                <a:uLnTx/>
                <a:uFillTx/>
                <a:latin typeface="Calibri"/>
                <a:ea typeface="+mn-ea"/>
                <a:cs typeface="+mn-cs"/>
              </a:rPr>
              <a:t>/ National Capital Area Council</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October / </a:t>
            </a:r>
            <a:r>
              <a:rPr kumimoji="0" lang="en-US" sz="3000" b="1" i="0" u="none" strike="noStrike" kern="1200" cap="none" spc="0" normalizeH="0" baseline="0" noProof="0" dirty="0">
                <a:ln>
                  <a:noFill/>
                </a:ln>
                <a:solidFill>
                  <a:srgbClr val="FF0000"/>
                </a:solidFill>
                <a:effectLst/>
                <a:uLnTx/>
                <a:uFillTx/>
                <a:latin typeface="Calibri"/>
                <a:ea typeface="+mn-ea"/>
                <a:cs typeface="+mn-cs"/>
              </a:rPr>
              <a:t>Daric Parent  </a:t>
            </a:r>
            <a:r>
              <a:rPr kumimoji="0" lang="en-US" sz="3000" b="1" i="0" u="none" strike="noStrike" kern="1200" cap="none" spc="0" normalizeH="0" baseline="0" noProof="0" dirty="0">
                <a:ln>
                  <a:noFill/>
                </a:ln>
                <a:solidFill>
                  <a:prstClr val="white"/>
                </a:solidFill>
                <a:effectLst/>
                <a:uLnTx/>
                <a:uFillTx/>
                <a:latin typeface="Calibri"/>
                <a:ea typeface="+mn-ea"/>
                <a:cs typeface="+mn-cs"/>
              </a:rPr>
              <a:t>/  Circle Ten Council</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November/ </a:t>
            </a:r>
            <a:r>
              <a:rPr kumimoji="0" lang="en-US" sz="3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Sergeant Leonardo Gonzalez </a:t>
            </a:r>
            <a:r>
              <a:rPr kumimoji="0" lang="en-US" sz="30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2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Silicon Valley Monterrey Bay Council </a:t>
            </a:r>
            <a:endPar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December/</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rPr>
              <a:t>Heather MacInnes</a:t>
            </a:r>
            <a:r>
              <a:rPr kumimoji="0" lang="en-US" sz="3000" b="1"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sz="22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Western Massachusetts Council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1"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25414711"/>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739"/>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7549" y="1012954"/>
            <a:ext cx="11916383" cy="273921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FFFF"/>
                </a:solidFill>
                <a:effectLst/>
                <a:uLnTx/>
                <a:uFillTx/>
                <a:latin typeface="Calibri"/>
                <a:ea typeface="+mn-ea"/>
                <a:cs typeface="+mn-cs"/>
              </a:rPr>
              <a:t>2023 National Exploring Volunteer(s) of the Month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May / </a:t>
            </a:r>
            <a:r>
              <a:rPr kumimoji="0" lang="en-US" sz="3000" b="1" i="0" u="none" strike="noStrike" kern="1200" cap="none" spc="0" normalizeH="0" baseline="0" noProof="0" dirty="0">
                <a:ln>
                  <a:noFill/>
                </a:ln>
                <a:solidFill>
                  <a:srgbClr val="FF0000"/>
                </a:solidFill>
                <a:effectLst/>
                <a:uLnTx/>
                <a:uFillTx/>
                <a:latin typeface="Calibri"/>
                <a:ea typeface="+mn-ea"/>
                <a:cs typeface="+mn-cs"/>
              </a:rPr>
              <a:t>Stuart Mahler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Golden Gate Area Council</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June / </a:t>
            </a:r>
            <a:r>
              <a:rPr kumimoji="0" lang="en-US" sz="3200" b="1" i="0" u="none" strike="noStrike" kern="1200" cap="none" spc="0" normalizeH="0" baseline="0" noProof="0" dirty="0">
                <a:ln>
                  <a:noFill/>
                </a:ln>
                <a:solidFill>
                  <a:srgbClr val="FF0000"/>
                </a:solidFill>
                <a:effectLst/>
                <a:uLnTx/>
                <a:uFillTx/>
                <a:latin typeface="Calibri"/>
                <a:ea typeface="+mn-ea"/>
                <a:cs typeface="+mn-cs"/>
              </a:rPr>
              <a:t>Richard “Rick” Belford Jr. </a:t>
            </a:r>
            <a:r>
              <a:rPr kumimoji="0" lang="en-US" sz="3200" b="1" i="0" u="none" strike="noStrike" kern="1200" cap="none" spc="0" normalizeH="0" baseline="0" noProof="0" dirty="0">
                <a:ln>
                  <a:noFill/>
                </a:ln>
                <a:solidFill>
                  <a:prstClr val="white"/>
                </a:solidFill>
                <a:effectLst/>
                <a:uLnTx/>
                <a:uFillTx/>
                <a:latin typeface="Calibri"/>
                <a:ea typeface="+mn-ea"/>
                <a:cs typeface="+mn-cs"/>
              </a:rPr>
              <a:t>/ </a:t>
            </a:r>
            <a:r>
              <a:rPr kumimoji="0" lang="en-US" sz="3200" b="1" i="0" u="none" strike="noStrike" kern="1200" cap="none" spc="0" normalizeH="0" baseline="0" noProof="0" dirty="0">
                <a:ln>
                  <a:noFill/>
                </a:ln>
                <a:solidFill>
                  <a:srgbClr val="FF0000"/>
                </a:solidFill>
                <a:effectLst/>
                <a:uLnTx/>
                <a:uFillTx/>
                <a:latin typeface="Calibri"/>
                <a:ea typeface="+mn-ea"/>
                <a:cs typeface="+mn-cs"/>
              </a:rPr>
              <a:t>Western Massachusetts Council</a:t>
            </a:r>
          </a:p>
          <a:p>
            <a:pPr>
              <a:defRPr/>
            </a:pPr>
            <a:r>
              <a:rPr kumimoji="0" lang="en-US" sz="30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November/ </a:t>
            </a:r>
            <a:r>
              <a:rPr lang="en-US" sz="32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Roger Engelbart</a:t>
            </a:r>
            <a:r>
              <a:rPr lang="en-US" sz="3200" b="1"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en-US" sz="32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Greater St Louis Area Council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50093352"/>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739"/>
            <a:ext cx="12192000" cy="7141739"/>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7549" y="1012954"/>
            <a:ext cx="11916383" cy="270843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FFFF"/>
                </a:solidFill>
                <a:effectLst/>
                <a:uLnTx/>
                <a:uFillTx/>
                <a:latin typeface="Calibri"/>
                <a:ea typeface="+mn-ea"/>
                <a:cs typeface="+mn-cs"/>
              </a:rPr>
              <a:t>2024 National Exploring Volunteer(s) of the Month</a:t>
            </a:r>
          </a:p>
          <a:p>
            <a:pPr>
              <a:defRPr/>
            </a:pPr>
            <a:r>
              <a:rPr lang="en-US" sz="3000" dirty="0">
                <a:solidFill>
                  <a:schemeClr val="bg1"/>
                </a:solidFill>
                <a:latin typeface="Calibri"/>
              </a:rPr>
              <a:t>September</a:t>
            </a:r>
            <a:r>
              <a:rPr kumimoji="0" lang="en-US" sz="3000" b="0" i="0" u="none" strike="noStrike" kern="1200" cap="none" spc="0" normalizeH="0" baseline="0" noProof="0" dirty="0">
                <a:ln>
                  <a:noFill/>
                </a:ln>
                <a:solidFill>
                  <a:srgbClr val="C00000"/>
                </a:solidFill>
                <a:effectLst/>
                <a:uLnTx/>
                <a:uFillTx/>
                <a:latin typeface="Calibri"/>
                <a:ea typeface="+mn-ea"/>
                <a:cs typeface="+mn-cs"/>
              </a:rPr>
              <a:t> / Kenneth A. White</a:t>
            </a:r>
            <a:r>
              <a:rPr kumimoji="0" lang="en-US" sz="3000" b="1" i="0" u="none" strike="noStrike" kern="1200" cap="none" spc="0" normalizeH="0" baseline="0" noProof="0" dirty="0">
                <a:ln>
                  <a:noFill/>
                </a:ln>
                <a:solidFill>
                  <a:srgbClr val="C00000"/>
                </a:solidFill>
                <a:effectLst/>
                <a:uLnTx/>
                <a:uFillTx/>
                <a:latin typeface="Calibri"/>
                <a:ea typeface="+mn-ea"/>
                <a:cs typeface="+mn-cs"/>
              </a:rPr>
              <a:t> </a:t>
            </a:r>
            <a:r>
              <a:rPr kumimoji="0" lang="en-US" sz="30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C00000"/>
                </a:solidFill>
                <a:effectLst/>
                <a:uLnTx/>
                <a:uFillTx/>
                <a:latin typeface="Century Gothic" panose="020B0502020202020204" pitchFamily="34" charset="0"/>
                <a:ea typeface="Aptos" panose="020B0004020202020204" pitchFamily="34" charset="0"/>
                <a:cs typeface="Aptos" panose="020B0004020202020204" pitchFamily="34" charset="0"/>
              </a:rPr>
              <a:t>Western Massachusetts Council #234</a:t>
            </a:r>
            <a:endParaRPr kumimoji="0" lang="en-US" sz="2400" b="1" i="0" u="none" strike="noStrike" kern="1200" cap="none" spc="0" normalizeH="0" baseline="0" noProof="0" dirty="0">
              <a:ln>
                <a:noFill/>
              </a:ln>
              <a:solidFill>
                <a:srgbClr val="C00000"/>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defRPr/>
            </a:pPr>
            <a:r>
              <a:rPr lang="en-US" sz="32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29725234"/>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2"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782320" y="843280"/>
            <a:ext cx="10464800" cy="71096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National Exploring Volunteer of the Month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 </a:t>
            </a:r>
            <a:r>
              <a:rPr kumimoji="0" lang="en-US" sz="3600" b="1" i="0" u="none" strike="noStrike" kern="1200" cap="none" spc="0" normalizeH="0" baseline="0" noProof="0" dirty="0">
                <a:ln>
                  <a:noFill/>
                </a:ln>
                <a:solidFill>
                  <a:srgbClr val="FF0000"/>
                </a:solidFill>
                <a:effectLst/>
                <a:uLnTx/>
                <a:uFillTx/>
                <a:latin typeface="Century Gothic" panose="020B0502020202020204" pitchFamily="34" charset="0"/>
                <a:ea typeface="Calibri" panose="020F0502020204030204" pitchFamily="34" charset="0"/>
                <a:cs typeface="+mn-cs"/>
              </a:rPr>
              <a:t> </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27940988"/>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63600" y="1213950"/>
            <a:ext cx="10464800" cy="547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white"/>
                </a:solidFill>
                <a:effectLst/>
                <a:uLnTx/>
                <a:uFillTx/>
                <a:latin typeface="Calibri"/>
                <a:ea typeface="+mn-ea"/>
                <a:cs typeface="+mn-cs"/>
              </a:rPr>
              <a:t>George Denise completed his Exploring Fast Start training on 1/01/2011 and his most recent position is Service Team Chair for my district since February 2018. He has been involved with every aspect from FOS and volunteer recruitment to membership, product sales, program and unit service. George helped Exploring District achieved significant growth in our FOS campaign and 5% membership growth last year. We are at 61% of our FOS goal for the year, second highest percentage in our council. As we shelter-in-place, he secured a dynamic guest speaker for our Science Night and saved us $650 in shipping cost in our Make A Mask Challenge. His efforts made it possible for us to donate thousands of pieces of protective medical gear to 7 medical facilities in 2 counties. He supported a 15 year old Scout in the Medical Explorer program whom has wanted to make a difference. What started as a local mask-making challenge turned into a multi-city effort through connections of Scouting friends in Dallas, TX and Orange County, CA to Santa Clara county</a:t>
            </a:r>
            <a:r>
              <a:rPr kumimoji="0" lang="en-US" sz="25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CBCBE75-7EA0-47CA-AECC-EFFF2A063FAB}"/>
              </a:ext>
            </a:extLst>
          </p:cNvPr>
          <p:cNvSpPr/>
          <p:nvPr/>
        </p:nvSpPr>
        <p:spPr>
          <a:xfrm>
            <a:off x="1564507" y="287380"/>
            <a:ext cx="879586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Example Nomination Write-Up</a:t>
            </a:r>
          </a:p>
        </p:txBody>
      </p:sp>
    </p:spTree>
    <p:extLst>
      <p:ext uri="{BB962C8B-B14F-4D97-AF65-F5344CB8AC3E}">
        <p14:creationId xmlns:p14="http://schemas.microsoft.com/office/powerpoint/2010/main" val="2102305642"/>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884380" y="346031"/>
            <a:ext cx="642324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National Exploring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Volunteer of the Month</a:t>
            </a:r>
          </a:p>
        </p:txBody>
      </p:sp>
      <p:sp>
        <p:nvSpPr>
          <p:cNvPr id="2" name="Rectangle 1">
            <a:extLst>
              <a:ext uri="{FF2B5EF4-FFF2-40B4-BE49-F238E27FC236}">
                <a16:creationId xmlns:a16="http://schemas.microsoft.com/office/drawing/2014/main" id="{223BA1FE-79B5-469E-8838-76901A581ACA}"/>
              </a:ext>
            </a:extLst>
          </p:cNvPr>
          <p:cNvSpPr/>
          <p:nvPr/>
        </p:nvSpPr>
        <p:spPr>
          <a:xfrm>
            <a:off x="2646568" y="4319883"/>
            <a:ext cx="6647077" cy="123110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Nominees should be submitted using the link below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hlinkClick r:id="rId5"/>
              </a:rPr>
              <a:t>http://bit.ly/ExpVolMonth</a:t>
            </a: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551167" y="2184258"/>
            <a:ext cx="508966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 National Volunteer of the Month will be recognized on </a:t>
            </a:r>
            <a:r>
              <a:rPr kumimoji="0" lang="en-US" sz="2400" b="0" i="0" u="sng" strike="noStrike" kern="1200" cap="none" spc="0" normalizeH="0" baseline="0" noProof="0" dirty="0">
                <a:ln>
                  <a:noFill/>
                </a:ln>
                <a:solidFill>
                  <a:srgbClr val="FFFFFF"/>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www.exploring.org</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and will receive a certificate and polo shirt from the National Exploring Team!</a:t>
            </a:r>
          </a:p>
        </p:txBody>
      </p:sp>
    </p:spTree>
    <p:extLst>
      <p:ext uri="{BB962C8B-B14F-4D97-AF65-F5344CB8AC3E}">
        <p14:creationId xmlns:p14="http://schemas.microsoft.com/office/powerpoint/2010/main" val="609555385"/>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63600" y="1213950"/>
            <a:ext cx="10464800" cy="547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white"/>
                </a:solidFill>
                <a:effectLst/>
                <a:uLnTx/>
                <a:uFillTx/>
                <a:latin typeface="Calibri"/>
                <a:ea typeface="+mn-ea"/>
                <a:cs typeface="+mn-cs"/>
              </a:rPr>
              <a:t>George Denise completed his Exploring Fast Start training on 1/01/2011 and his most recent position is Service Team Chair for my district since February 2018. He has been involved with every aspect from FOS and volunteer recruitment to membership, product sales, program and unit service. George helped Exploring District achieved significant growth in our FOS campaign and 5% membership growth last year. We are at 61% of our FOS goal for the year, second highest percentage in our council. As we shelter-in-place, he secured a dynamic guest speaker for our Science Night and saved us $650 in shipping cost in our Make A Mask Challenge. His efforts made it possible for us to donate thousands of pieces of protective medical gear to 7 medical facilities in 2 counties. He supported a 15 year old Scout in the Medical Explorer program whom has wanted to make a difference. What started as a local mask-making challenge turned into a multi-city effort through connections of Scouting friends in Dallas, TX and Orange County, CA to Santa Clara county</a:t>
            </a:r>
            <a:r>
              <a:rPr kumimoji="0" lang="en-US" sz="25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CBCBE75-7EA0-47CA-AECC-EFFF2A063FAB}"/>
              </a:ext>
            </a:extLst>
          </p:cNvPr>
          <p:cNvSpPr/>
          <p:nvPr/>
        </p:nvSpPr>
        <p:spPr>
          <a:xfrm>
            <a:off x="1564507" y="287380"/>
            <a:ext cx="879586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Example Nomination Write-Up</a:t>
            </a:r>
          </a:p>
        </p:txBody>
      </p:sp>
    </p:spTree>
    <p:extLst>
      <p:ext uri="{BB962C8B-B14F-4D97-AF65-F5344CB8AC3E}">
        <p14:creationId xmlns:p14="http://schemas.microsoft.com/office/powerpoint/2010/main" val="2619050187"/>
      </p:ext>
    </p:extLst>
  </p:cSld>
  <p:clrMapOvr>
    <a:masterClrMapping/>
  </p:clrMapOvr>
  <p:transition spd="slow">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743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746969" y="2465239"/>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rial" panose="020B0604020202020204" pitchFamily="34" charset="0"/>
                <a:cs typeface="Arial" panose="020B0604020202020204" pitchFamily="34" charset="0"/>
              </a:rPr>
              <a:t>(Board Member)</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31950"/>
                </a:solidFill>
                <a:latin typeface="Arial" panose="020B0604020202020204" pitchFamily="34" charset="0"/>
                <a:cs typeface="Arial" panose="020B0604020202020204" pitchFamily="34" charset="0"/>
              </a:rPr>
              <a:t>Bernard “Bernie” Lockard</a:t>
            </a: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algn="ctr">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a:t>
            </a:r>
          </a:p>
          <a:p>
            <a:pPr algn="ctr">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rial" panose="020B0604020202020204" pitchFamily="34" charset="0"/>
                <a:cs typeface="Arial" panose="020B0604020202020204" pitchFamily="34" charset="0"/>
              </a:rPr>
              <a:t>(Board Member)</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a:p>
            <a:pPr algn="ctr">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p:txBody>
      </p:sp>
      <p:sp>
        <p:nvSpPr>
          <p:cNvPr id="73" name="Rounded Rectangle 72"/>
          <p:cNvSpPr/>
          <p:nvPr/>
        </p:nvSpPr>
        <p:spPr>
          <a:xfrm>
            <a:off x="9554055" y="3308938"/>
            <a:ext cx="2548081"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National Learning for Life </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Curriculum Based 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Dr. Helen Stiff-Williams (V</a:t>
            </a:r>
            <a:r>
              <a:rPr lang="en-US" sz="1200" b="1" dirty="0">
                <a:solidFill>
                  <a:prstClr val="black"/>
                </a:solidFill>
                <a:latin typeface="Arial Narrow" panose="020B060602020203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p:cNvSpPr/>
          <p:nvPr/>
        </p:nvSpPr>
        <p:spPr>
          <a:xfrm>
            <a:off x="9940705" y="40255"/>
            <a:ext cx="2067838" cy="68983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p:cNvSpPr/>
          <p:nvPr/>
        </p:nvSpPr>
        <p:spPr>
          <a:xfrm>
            <a:off x="7240844" y="5779861"/>
            <a:ext cx="2517332"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Marketing &amp; Technology</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a:t>
            </a:r>
          </a:p>
        </p:txBody>
      </p:sp>
      <p:sp>
        <p:nvSpPr>
          <p:cNvPr id="33" name="Rounded Rectangle 32"/>
          <p:cNvSpPr/>
          <p:nvPr/>
        </p:nvSpPr>
        <p:spPr>
          <a:xfrm>
            <a:off x="4742139" y="5743554"/>
            <a:ext cx="2410558"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Partnerships</a:t>
            </a:r>
            <a:r>
              <a:rPr lang="en-US" sz="1200" b="1" dirty="0">
                <a:solidFill>
                  <a:srgbClr val="C00000"/>
                </a:solidFill>
                <a:latin typeface="Arial Narrow" panose="020B0606020202030204" pitchFamily="34" charset="0"/>
                <a:cs typeface="Arial" panose="020B0604020202020204" pitchFamily="34" charset="0"/>
              </a:rPr>
              <a:t> &amp; </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Relationships</a:t>
            </a:r>
            <a:r>
              <a:rPr lang="en-US" sz="1200" b="1" dirty="0">
                <a:solidFill>
                  <a:srgbClr val="C00000"/>
                </a:solidFill>
                <a:latin typeface="Arial Narrow" panose="020B0606020202030204" pitchFamily="34" charset="0"/>
                <a:cs typeface="Arial" panose="020B0604020202020204" pitchFamily="34" charset="0"/>
              </a:rPr>
              <a:t> Chair</a:t>
            </a: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3812" y="139264"/>
            <a:ext cx="5427806" cy="933772"/>
          </a:xfrm>
          <a:prstGeom prst="rect">
            <a:avLst/>
          </a:prstGeom>
        </p:spPr>
      </p:pic>
      <p:sp>
        <p:nvSpPr>
          <p:cNvPr id="43" name="TextBox 42"/>
          <p:cNvSpPr txBox="1"/>
          <p:nvPr/>
        </p:nvSpPr>
        <p:spPr>
          <a:xfrm>
            <a:off x="1992697" y="1289719"/>
            <a:ext cx="77654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EXECUTIVE BOARD</a:t>
            </a:r>
          </a:p>
        </p:txBody>
      </p:sp>
      <p:cxnSp>
        <p:nvCxnSpPr>
          <p:cNvPr id="48" name="Straight Connector 47"/>
          <p:cNvCxnSpPr>
            <a:cxnSpLocks/>
            <a:stCxn id="24" idx="1"/>
            <a:endCxn id="24" idx="1"/>
          </p:cNvCxnSpPr>
          <p:nvPr/>
        </p:nvCxnSpPr>
        <p:spPr>
          <a:xfrm>
            <a:off x="9940705" y="38517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9935625" y="1676466"/>
            <a:ext cx="2067838" cy="7546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p:cNvSpPr/>
          <p:nvPr/>
        </p:nvSpPr>
        <p:spPr>
          <a:xfrm>
            <a:off x="2220603" y="5767151"/>
            <a:ext cx="2433389"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Fundraising &amp;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Vacant</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(V)</a:t>
            </a:r>
          </a:p>
        </p:txBody>
      </p:sp>
      <p:cxnSp>
        <p:nvCxnSpPr>
          <p:cNvPr id="57" name="Straight Connector 56"/>
          <p:cNvCxnSpPr>
            <a:cxnSpLocks/>
          </p:cNvCxnSpPr>
          <p:nvPr/>
        </p:nvCxnSpPr>
        <p:spPr>
          <a:xfrm flipV="1">
            <a:off x="2254218" y="3494351"/>
            <a:ext cx="504689" cy="49892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03CA632F-FB1D-41F4-BAC9-EF6EAFF62F9F}"/>
              </a:ext>
            </a:extLst>
          </p:cNvPr>
          <p:cNvSpPr/>
          <p:nvPr/>
        </p:nvSpPr>
        <p:spPr>
          <a:xfrm>
            <a:off x="9935625" y="868463"/>
            <a:ext cx="2067838" cy="61630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A1108A63-585C-414E-BC90-5B50AE7601DA}"/>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A26664A-1475-4D57-9255-F9F91C81D192}"/>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8965058E-25A1-4D9C-82B0-B7275417B60C}"/>
              </a:ext>
            </a:extLst>
          </p:cNvPr>
          <p:cNvSpPr/>
          <p:nvPr/>
        </p:nvSpPr>
        <p:spPr>
          <a:xfrm>
            <a:off x="53085" y="3308938"/>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p:txBody>
      </p:sp>
      <p:sp>
        <p:nvSpPr>
          <p:cNvPr id="39" name="Rounded Rectangle 23">
            <a:extLst>
              <a:ext uri="{FF2B5EF4-FFF2-40B4-BE49-F238E27FC236}">
                <a16:creationId xmlns:a16="http://schemas.microsoft.com/office/drawing/2014/main" id="{ED017034-1005-4B64-8140-6334C7FA14FB}"/>
              </a:ext>
            </a:extLst>
          </p:cNvPr>
          <p:cNvSpPr/>
          <p:nvPr/>
        </p:nvSpPr>
        <p:spPr>
          <a:xfrm>
            <a:off x="262050" y="330835"/>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Employee/Professional</a:t>
            </a:r>
          </a:p>
        </p:txBody>
      </p:sp>
      <p:sp>
        <p:nvSpPr>
          <p:cNvPr id="40" name="Rounded Rectangle 72">
            <a:extLst>
              <a:ext uri="{FF2B5EF4-FFF2-40B4-BE49-F238E27FC236}">
                <a16:creationId xmlns:a16="http://schemas.microsoft.com/office/drawing/2014/main" id="{2D03901C-8D6D-461A-A7E2-5156D21176D1}"/>
              </a:ext>
            </a:extLst>
          </p:cNvPr>
          <p:cNvSpPr/>
          <p:nvPr/>
        </p:nvSpPr>
        <p:spPr>
          <a:xfrm>
            <a:off x="57966" y="4641484"/>
            <a:ext cx="2563568"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FC3713EC-61B3-D590-FF81-43EC5F1AFE10}"/>
              </a:ext>
            </a:extLst>
          </p:cNvPr>
          <p:cNvCxnSpPr>
            <a:cxnSpLocks/>
            <a:stCxn id="40" idx="3"/>
          </p:cNvCxnSpPr>
          <p:nvPr/>
        </p:nvCxnSpPr>
        <p:spPr>
          <a:xfrm flipV="1">
            <a:off x="2621534" y="4510424"/>
            <a:ext cx="232739" cy="6121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7FFC0CD-4E48-84FC-3F58-908ED740283B}"/>
              </a:ext>
            </a:extLst>
          </p:cNvPr>
          <p:cNvCxnSpPr>
            <a:cxnSpLocks/>
            <a:stCxn id="33" idx="0"/>
          </p:cNvCxnSpPr>
          <p:nvPr/>
        </p:nvCxnSpPr>
        <p:spPr>
          <a:xfrm flipH="1" flipV="1">
            <a:off x="5945644" y="4597085"/>
            <a:ext cx="1774" cy="1146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AE355E-61DC-2A58-7C33-4F844B9B0CB5}"/>
              </a:ext>
            </a:extLst>
          </p:cNvPr>
          <p:cNvCxnSpPr>
            <a:cxnSpLocks/>
            <a:stCxn id="50" idx="0"/>
          </p:cNvCxnSpPr>
          <p:nvPr/>
        </p:nvCxnSpPr>
        <p:spPr>
          <a:xfrm flipV="1">
            <a:off x="3437298" y="4690377"/>
            <a:ext cx="25645" cy="1076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71A11E-F8E9-0A71-98A5-6E230F01C600}"/>
              </a:ext>
            </a:extLst>
          </p:cNvPr>
          <p:cNvCxnSpPr>
            <a:cxnSpLocks/>
          </p:cNvCxnSpPr>
          <p:nvPr/>
        </p:nvCxnSpPr>
        <p:spPr>
          <a:xfrm flipV="1">
            <a:off x="8360936" y="4646064"/>
            <a:ext cx="0" cy="1133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B0A5C2-E522-1461-3227-BD9A85A30943}"/>
              </a:ext>
            </a:extLst>
          </p:cNvPr>
          <p:cNvCxnSpPr>
            <a:cxnSpLocks/>
            <a:stCxn id="73" idx="1"/>
          </p:cNvCxnSpPr>
          <p:nvPr/>
        </p:nvCxnSpPr>
        <p:spPr>
          <a:xfrm flipH="1" flipV="1">
            <a:off x="9265845" y="3439300"/>
            <a:ext cx="288210" cy="376832"/>
          </a:xfrm>
          <a:prstGeom prst="line">
            <a:avLst/>
          </a:prstGeom>
        </p:spPr>
        <p:style>
          <a:lnRef idx="1">
            <a:schemeClr val="accent1"/>
          </a:lnRef>
          <a:fillRef idx="0">
            <a:schemeClr val="accent1"/>
          </a:fillRef>
          <a:effectRef idx="0">
            <a:schemeClr val="accent1"/>
          </a:effectRef>
          <a:fontRef idx="minor">
            <a:schemeClr val="tx1"/>
          </a:fontRef>
        </p:style>
      </p:cxnSp>
      <p:sp>
        <p:nvSpPr>
          <p:cNvPr id="36" name="Rounded Rectangle 49">
            <a:extLst>
              <a:ext uri="{FF2B5EF4-FFF2-40B4-BE49-F238E27FC236}">
                <a16:creationId xmlns:a16="http://schemas.microsoft.com/office/drawing/2014/main" id="{6B72D897-84E5-2A8C-356D-0FC177550A2C}"/>
              </a:ext>
            </a:extLst>
          </p:cNvPr>
          <p:cNvSpPr/>
          <p:nvPr/>
        </p:nvSpPr>
        <p:spPr>
          <a:xfrm>
            <a:off x="9451821" y="4605626"/>
            <a:ext cx="2650316"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r>
              <a:rPr lang="en-US" sz="1200" b="1" dirty="0">
                <a:solidFill>
                  <a:srgbClr val="C00000"/>
                </a:solidFill>
                <a:latin typeface="Arial Narrow" panose="020B0606020202030204" pitchFamily="34" charset="0"/>
                <a:cs typeface="Arial" panose="020B0604020202020204" pitchFamily="34" charset="0"/>
              </a:rPr>
              <a:t>Membership &amp; Retention Chair</a:t>
            </a: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Vacant</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(V)</a:t>
            </a:r>
          </a:p>
        </p:txBody>
      </p:sp>
      <p:cxnSp>
        <p:nvCxnSpPr>
          <p:cNvPr id="58" name="Straight Connector 57">
            <a:extLst>
              <a:ext uri="{FF2B5EF4-FFF2-40B4-BE49-F238E27FC236}">
                <a16:creationId xmlns:a16="http://schemas.microsoft.com/office/drawing/2014/main" id="{30E6F83E-2E58-7851-E382-90BBA34325FD}"/>
              </a:ext>
            </a:extLst>
          </p:cNvPr>
          <p:cNvCxnSpPr>
            <a:cxnSpLocks/>
            <a:endCxn id="36" idx="1"/>
          </p:cNvCxnSpPr>
          <p:nvPr/>
        </p:nvCxnSpPr>
        <p:spPr>
          <a:xfrm>
            <a:off x="9025600" y="4605439"/>
            <a:ext cx="426221" cy="50738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580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0AF709C-1557-4749-B8BA-43008FE0CFB9}"/>
              </a:ext>
            </a:extLst>
          </p:cNvPr>
          <p:cNvSpPr txBox="1"/>
          <p:nvPr/>
        </p:nvSpPr>
        <p:spPr>
          <a:xfrm>
            <a:off x="2065105" y="308225"/>
            <a:ext cx="8065213" cy="52322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2024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Bold"/>
                <a:ea typeface="+mn-ea"/>
                <a:cs typeface="+mn-cs"/>
                <a:hlinkClick r:id="rId4"/>
              </a:rPr>
              <a:t>https://reservations.scouting.org/profile/form/index.cfm?PKformID=0x144800abcd</a:t>
            </a:r>
            <a:r>
              <a:rPr kumimoji="0" lang="en-US" sz="1600" b="1" i="0" u="none" strike="noStrike" kern="1200" cap="none" spc="0" normalizeH="0" baseline="0" noProof="0" dirty="0">
                <a:ln>
                  <a:noFill/>
                </a:ln>
                <a:solidFill>
                  <a:prstClr val="white"/>
                </a:solidFill>
                <a:effectLst/>
                <a:uLnTx/>
                <a:uFillTx/>
                <a:latin typeface="Calibri-Bold"/>
                <a:ea typeface="+mn-ea"/>
                <a:cs typeface="+mn-cs"/>
              </a:rPr>
              <a:t> </a:t>
            </a:r>
          </a:p>
        </p:txBody>
      </p:sp>
    </p:spTree>
    <p:extLst>
      <p:ext uri="{BB962C8B-B14F-4D97-AF65-F5344CB8AC3E}">
        <p14:creationId xmlns:p14="http://schemas.microsoft.com/office/powerpoint/2010/main" val="4133137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After the Live Hour Discussions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(Open Dialogue)</a:t>
            </a:r>
          </a:p>
        </p:txBody>
      </p:sp>
    </p:spTree>
    <p:extLst>
      <p:ext uri="{BB962C8B-B14F-4D97-AF65-F5344CB8AC3E}">
        <p14:creationId xmlns:p14="http://schemas.microsoft.com/office/powerpoint/2010/main" val="167518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50015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1143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1892466"/>
            <a:ext cx="7634959" cy="29930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OF OCTOBER 2024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EXPLORING LIVE HOUR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832845" y="1879181"/>
            <a:ext cx="3834432" cy="4185761"/>
          </a:xfrm>
          <a:prstGeom prst="rect">
            <a:avLst/>
          </a:prstGeom>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(1972)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Order of the Arrow Vigil Honor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Cubmaster</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Pack Committee Chairman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Assistant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Scoutmaster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Wood Badge Course Director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NYLT Course Director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District Chairman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Laurel Highlands Council’s Board of Directors (2013 - 2014)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2019 World Jamboree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Chair, National Venturing Committee (2020 - 2022)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2023 &amp; 2017 National Jamboree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Eagle Scout Association Scholarship Committee (2013 - Present)             </a:t>
            </a:r>
          </a:p>
        </p:txBody>
      </p:sp>
      <p:sp>
        <p:nvSpPr>
          <p:cNvPr id="3" name="TextBox 2"/>
          <p:cNvSpPr txBox="1"/>
          <p:nvPr/>
        </p:nvSpPr>
        <p:spPr>
          <a:xfrm>
            <a:off x="5821868" y="2111794"/>
            <a:ext cx="4683947" cy="2031325"/>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BSA Recognition…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Award of Merit – 1998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Beaver – 2001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Distinguished Citizen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Rockefeller Award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Antelope – 2014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Outstanding Eagle Scout Award - 2015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Venturing Leadership Award – 2022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Buffalo - 2024 </a:t>
            </a:r>
          </a:p>
        </p:txBody>
      </p:sp>
      <p:sp>
        <p:nvSpPr>
          <p:cNvPr id="4" name="TextBox 3"/>
          <p:cNvSpPr txBox="1"/>
          <p:nvPr/>
        </p:nvSpPr>
        <p:spPr>
          <a:xfrm>
            <a:off x="5821869" y="4249060"/>
            <a:ext cx="4683947" cy="1815882"/>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Personal…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Married to Robyn L. </a:t>
            </a: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Ashbridge</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father of five and grandfather of seven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The Lockard Company, Indiana, PA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905697BD-F092-6659-E1FB-DA8448A37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A5C47A-CB26-2957-6A3D-9C666A40CCBC}"/>
              </a:ext>
            </a:extLst>
          </p:cNvPr>
          <p:cNvSpPr txBox="1"/>
          <p:nvPr/>
        </p:nvSpPr>
        <p:spPr>
          <a:xfrm>
            <a:off x="1706859" y="791177"/>
            <a:ext cx="6887591" cy="5001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196B24">
                    <a:lumMod val="60000"/>
                    <a:lumOff val="40000"/>
                  </a:srgbClr>
                </a:solidFill>
                <a:effectLst/>
                <a:uLnTx/>
                <a:uFillTx/>
                <a:latin typeface="Calibri"/>
                <a:ea typeface="+mn-ea"/>
                <a:cs typeface="+mn-cs"/>
              </a:rPr>
              <a:t>National Learning for Life Executive Board Chair</a:t>
            </a:r>
          </a:p>
        </p:txBody>
      </p:sp>
      <p:sp>
        <p:nvSpPr>
          <p:cNvPr id="8" name="TextBox 7">
            <a:extLst>
              <a:ext uri="{FF2B5EF4-FFF2-40B4-BE49-F238E27FC236}">
                <a16:creationId xmlns:a16="http://schemas.microsoft.com/office/drawing/2014/main" id="{F598E036-4942-2307-68D5-74E29E43829C}"/>
              </a:ext>
            </a:extLst>
          </p:cNvPr>
          <p:cNvSpPr txBox="1"/>
          <p:nvPr/>
        </p:nvSpPr>
        <p:spPr>
          <a:xfrm>
            <a:off x="8628510" y="1717051"/>
            <a:ext cx="16008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Bernie Lockard</a:t>
            </a:r>
          </a:p>
        </p:txBody>
      </p:sp>
    </p:spTree>
    <p:extLst>
      <p:ext uri="{BB962C8B-B14F-4D97-AF65-F5344CB8AC3E}">
        <p14:creationId xmlns:p14="http://schemas.microsoft.com/office/powerpoint/2010/main" val="29653776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A26DB2EC-4972-4087-86A9-FB6EC50A7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2862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Starting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686184" y="650326"/>
            <a:ext cx="8409746" cy="75097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Richard (Dick) Davies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Richard.davies.nyc@gmail.com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(914) 327-7430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Interim Scout Executive for two years Greater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New York Councils ~ 2021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Stepped down as Council Commissioner to take role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Formerly VP – Membership, VP – Scoutreach and Manhattan Borough President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from Wisconsin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Nov 2022 –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Commissioner, National LFL Executive Board ~ Nov 2022 -TBD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Area and Northeast Regional Exploring Chair and Board Member ~ 2018 – 2021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 ~ 1976 – 1979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Explorer President ~ 1976-77; Youth Member of National Executive Board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Since 2016, angel investor and advisory board member for start-up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Consultant to investment management industry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Most of career on business side of investment management industry (business unit management, client and product development) with Alliance Bernstein and Russell investments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Last ten years through 2016 working with largest 401k and other defined contribution plans around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310B252C-2DB2-C6DE-535B-551BC79C819B}"/>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5866082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16023440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21493239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29205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4153950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2886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3126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4275516"/>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customXml/itemProps3.xml><?xml version="1.0" encoding="utf-8"?>
<ds:datastoreItem xmlns:ds="http://schemas.openxmlformats.org/officeDocument/2006/customXml" ds:itemID="{3FEE200A-AC6E-49C3-8D91-FBF9CB1DFB31}">
  <ds:schemaRefs>
    <ds:schemaRef ds:uri="http://schemas.microsoft.com/sharepoint/v3/contenttype/forms"/>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15126</TotalTime>
  <Words>12059</Words>
  <Application>Microsoft Office PowerPoint</Application>
  <PresentationFormat>Widescreen</PresentationFormat>
  <Paragraphs>1332</Paragraphs>
  <Slides>163</Slides>
  <Notes>48</Notes>
  <HiddenSlides>0</HiddenSlides>
  <MMClips>0</MMClips>
  <ScaleCrop>false</ScaleCrop>
  <HeadingPairs>
    <vt:vector size="6" baseType="variant">
      <vt:variant>
        <vt:lpstr>Fonts Used</vt:lpstr>
      </vt:variant>
      <vt:variant>
        <vt:i4>20</vt:i4>
      </vt:variant>
      <vt:variant>
        <vt:lpstr>Theme</vt:lpstr>
      </vt:variant>
      <vt:variant>
        <vt:i4>13</vt:i4>
      </vt:variant>
      <vt:variant>
        <vt:lpstr>Slide Titles</vt:lpstr>
      </vt:variant>
      <vt:variant>
        <vt:i4>163</vt:i4>
      </vt:variant>
    </vt:vector>
  </HeadingPairs>
  <TitlesOfParts>
    <vt:vector size="196" baseType="lpstr">
      <vt:lpstr>Aptos</vt:lpstr>
      <vt:lpstr>Aptos Display</vt:lpstr>
      <vt:lpstr>Arial</vt:lpstr>
      <vt:lpstr>Arial Black</vt:lpstr>
      <vt:lpstr>Arial Narrow</vt:lpstr>
      <vt:lpstr>Arial-Black</vt:lpstr>
      <vt:lpstr>Calibri</vt:lpstr>
      <vt:lpstr>Calibri Light</vt:lpstr>
      <vt:lpstr>Calibri-Bold</vt:lpstr>
      <vt:lpstr>Calibri-BoldItalic</vt:lpstr>
      <vt:lpstr>Cambria</vt:lpstr>
      <vt:lpstr>Century Gothic</vt:lpstr>
      <vt:lpstr>Courier New</vt:lpstr>
      <vt:lpstr>Halis r black</vt:lpstr>
      <vt:lpstr>Helvetica</vt:lpstr>
      <vt:lpstr>Helvetica Neue</vt:lpstr>
      <vt:lpstr>Neue Haas Grotesk Text Pro</vt:lpstr>
      <vt:lpstr>Roboto</vt:lpstr>
      <vt:lpstr>Symbol</vt:lpstr>
      <vt:lpstr>Wingdings</vt:lpstr>
      <vt:lpstr>Office Theme</vt:lpstr>
      <vt:lpstr>1_Office Theme</vt:lpstr>
      <vt:lpstr>4_Office Theme</vt:lpstr>
      <vt:lpstr>5_Office Theme</vt:lpstr>
      <vt:lpstr>6_Office Theme</vt:lpstr>
      <vt:lpstr>7_Office Theme</vt:lpstr>
      <vt:lpstr>2_Office Theme</vt:lpstr>
      <vt:lpstr>8_Office Theme</vt:lpstr>
      <vt:lpstr>9_Office Theme</vt:lpstr>
      <vt:lpstr>10_Office Theme</vt:lpstr>
      <vt:lpstr>3_Office Theme</vt:lpstr>
      <vt:lpstr>11_Office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National Exploring Program Chair</vt:lpstr>
      <vt:lpstr>National Exploring Program Commissioner</vt:lpstr>
      <vt:lpstr> Safety Moment ~  Concussions*    * Scouting America Safety Moments ~ https://www.scouting.org/health-and-safety/safety-moments/concussions/  ) </vt:lpstr>
      <vt:lpstr>Concussions…</vt:lpstr>
      <vt:lpstr>Concussions General Info… </vt:lpstr>
      <vt:lpstr> Concussions Treatment </vt:lpstr>
      <vt:lpstr> Concussions Prevention </vt:lpstr>
      <vt:lpstr>Concussions Resources…</vt:lpstr>
      <vt:lpstr>Current Exploring Participation Status</vt:lpstr>
      <vt:lpstr>Exploring Membership Growth Opportunity…</vt:lpstr>
      <vt:lpstr>Exploring Participants as of 18 September 2024</vt:lpstr>
      <vt:lpstr>National Exploring Program Committee</vt:lpstr>
      <vt:lpstr>Nat’l Exploring Committee Members…</vt:lpstr>
      <vt:lpstr>National Exploring Subject Matter Experts &amp; Exploring Resource Associate Advisors</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Current National Exploring SMEs / RAAs Team...</vt:lpstr>
      <vt:lpstr>National Exploring Program Priorities Mapped to  BSA Roadmap (2024-2025) </vt:lpstr>
      <vt:lpstr>PowerPoint Presentation</vt:lpstr>
      <vt:lpstr>National Exploring Priorities mapped to BSA Roadmap</vt:lpstr>
      <vt:lpstr>National Exploring Priorities mapped to BSA Roadmap</vt:lpstr>
      <vt:lpstr>National Exploring Priorities mapped to BSA Roadmap</vt:lpstr>
      <vt:lpstr>Proposed Exploring Career Committee Responsibilities</vt:lpstr>
      <vt:lpstr>Proposed Exploring Career Committee Responsibilities continued</vt:lpstr>
      <vt:lpstr>National Exploring Priorities mapped to BSA Roadmap</vt:lpstr>
      <vt:lpstr>Proposed Exploring Post Metrics from National Exploring Program Commissioner Dick Davies</vt:lpstr>
      <vt:lpstr>Proposed Exploring Post Metrics from National Exploring Program Commissioner Dick Davies continued</vt:lpstr>
      <vt:lpstr>PowerPoint Presentation</vt:lpstr>
      <vt:lpstr>PowerPoint Presentation</vt:lpstr>
      <vt:lpstr>PowerPoint Presentation</vt:lpstr>
      <vt:lpstr>PowerPoint Presentation</vt:lpstr>
      <vt:lpstr>        Exploring Youth Training Update</vt:lpstr>
      <vt:lpstr>PowerPoint Presentation</vt:lpstr>
      <vt:lpstr>PowerPoint Presentation</vt:lpstr>
      <vt:lpstr>PowerPoint Presentation</vt:lpstr>
      <vt:lpstr>Barriers to Abuse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       Exploring at Home (Discuss Best Practices)  Idea Sharing  Questions and Answers from the Field   https://drive.google.com/file/d/1Bo7U0iJ8Ti-bmyIFtxGfG0TIt3dB1xX4/view?usp=sharing </vt:lpstr>
      <vt:lpstr>Good News from the Field! </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Youth Protection Training</vt:lpstr>
      <vt:lpstr>        Exploring Youth Training Update</vt:lpstr>
      <vt:lpstr>PowerPoint Presentation</vt:lpstr>
      <vt:lpstr>ADDITIONAL SLIDES FOR COUNCIL USE  All slides will be emailed to each  Exploring Live Hour Participant every month</vt:lpstr>
      <vt:lpstr>Successful Councils… Intentionally Providing a Pathway to Exploring Growth and  Strategic Planning In Your Council </vt:lpstr>
      <vt:lpstr> “Action Planning” The Beginning of your Strategic Plan</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lpstr>  ONLINE REGISTRATION FOR EXPLORING</vt:lpstr>
      <vt:lpstr>Invitation Manager  </vt:lpstr>
      <vt:lpstr>Create Account &amp; Complete Application</vt:lpstr>
      <vt:lpstr>  Membership and Unit Online Renewal  FOR EXPLORING</vt:lpstr>
      <vt:lpstr> Organization Manager</vt:lpstr>
      <vt:lpstr> Unit Renewal - Post View</vt:lpstr>
      <vt:lpstr> Unit Renewal - Post View</vt:lpstr>
      <vt:lpstr> Unit Renewal - Post View</vt:lpstr>
      <vt:lpstr> Unit Renewal - Council View</vt:lpstr>
      <vt:lpstr> Unit Renewal - Council View</vt:lpstr>
      <vt:lpstr> Member Renewal – Member/Parent</vt:lpstr>
      <vt:lpstr> Member Renewal – Member/Parent</vt:lpstr>
      <vt:lpstr> Member Renewal – Member/Parent</vt:lpstr>
      <vt:lpstr> Member Renewal – Member/Parent</vt:lpstr>
      <vt:lpstr> Member Renewal – Member/Parent</vt:lpstr>
      <vt:lpstr> Member Renewal – Member/Parent</vt:lpstr>
      <vt:lpstr> Member Renewal – Unit Pay</vt:lpstr>
      <vt:lpstr> Member Renewal – Unit Pay</vt:lpstr>
      <vt:lpstr> Member Renewal – Unit Pay</vt:lpstr>
      <vt:lpstr> Member Renewal – Unit Pay</vt:lpstr>
      <vt:lpstr> Member Renewal – Unit Pay</vt:lpstr>
      <vt:lpstr> Member Renewal – Unit Pay</vt:lpstr>
      <vt:lpstr> Member Renewal – Unit Pay</vt:lpstr>
      <vt:lpstr>Renewal Membership – Reports </vt:lpstr>
      <vt:lpstr>Renewal Membership – Members Who have Renewed </vt:lpstr>
      <vt:lpstr>Renewal Membership – Members Due to Renew Report </vt:lpstr>
      <vt:lpstr>Auto Renewal Membership – Members Opt-Out Report </vt:lpstr>
      <vt:lpstr>Auto Renewal Membership – Members Opt-Out Report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Tim Anderson</cp:lastModifiedBy>
  <cp:revision>132</cp:revision>
  <cp:lastPrinted>2024-04-10T15:03:18Z</cp:lastPrinted>
  <dcterms:created xsi:type="dcterms:W3CDTF">2019-08-06T20:23:11Z</dcterms:created>
  <dcterms:modified xsi:type="dcterms:W3CDTF">2024-10-09T17:21:59Z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