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8" r:id="rId5"/>
    <p:sldMasterId id="2147483725" r:id="rId6"/>
    <p:sldMasterId id="2147483777" r:id="rId7"/>
    <p:sldMasterId id="2147483790" r:id="rId8"/>
    <p:sldMasterId id="2147483805" r:id="rId9"/>
    <p:sldMasterId id="2147483818" r:id="rId10"/>
    <p:sldMasterId id="2147483830" r:id="rId11"/>
    <p:sldMasterId id="2147483842" r:id="rId12"/>
    <p:sldMasterId id="2147483850" r:id="rId13"/>
    <p:sldMasterId id="2147483862" r:id="rId14"/>
    <p:sldMasterId id="2147483874" r:id="rId15"/>
    <p:sldMasterId id="2147483886" r:id="rId16"/>
  </p:sldMasterIdLst>
  <p:notesMasterIdLst>
    <p:notesMasterId r:id="rId170"/>
  </p:notesMasterIdLst>
  <p:sldIdLst>
    <p:sldId id="882" r:id="rId17"/>
    <p:sldId id="942" r:id="rId18"/>
    <p:sldId id="943" r:id="rId19"/>
    <p:sldId id="944" r:id="rId20"/>
    <p:sldId id="1730" r:id="rId21"/>
    <p:sldId id="1731" r:id="rId22"/>
    <p:sldId id="1793" r:id="rId23"/>
    <p:sldId id="1794" r:id="rId24"/>
    <p:sldId id="1795" r:id="rId25"/>
    <p:sldId id="539" r:id="rId26"/>
    <p:sldId id="611" r:id="rId27"/>
    <p:sldId id="659" r:id="rId28"/>
    <p:sldId id="706" r:id="rId29"/>
    <p:sldId id="643" r:id="rId30"/>
    <p:sldId id="726" r:id="rId31"/>
    <p:sldId id="741" r:id="rId32"/>
    <p:sldId id="679" r:id="rId33"/>
    <p:sldId id="590" r:id="rId34"/>
    <p:sldId id="571" r:id="rId35"/>
    <p:sldId id="511" r:id="rId36"/>
    <p:sldId id="740" r:id="rId37"/>
    <p:sldId id="522" r:id="rId38"/>
    <p:sldId id="704" r:id="rId39"/>
    <p:sldId id="630" r:id="rId40"/>
    <p:sldId id="631" r:id="rId41"/>
    <p:sldId id="632" r:id="rId42"/>
    <p:sldId id="799" r:id="rId43"/>
    <p:sldId id="693" r:id="rId44"/>
    <p:sldId id="710" r:id="rId45"/>
    <p:sldId id="725" r:id="rId46"/>
    <p:sldId id="711" r:id="rId47"/>
    <p:sldId id="749" r:id="rId48"/>
    <p:sldId id="750" r:id="rId49"/>
    <p:sldId id="786" r:id="rId50"/>
    <p:sldId id="782" r:id="rId51"/>
    <p:sldId id="783" r:id="rId52"/>
    <p:sldId id="712" r:id="rId53"/>
    <p:sldId id="1796" r:id="rId54"/>
    <p:sldId id="1529" r:id="rId55"/>
    <p:sldId id="1528" r:id="rId56"/>
    <p:sldId id="1750" r:id="rId57"/>
    <p:sldId id="1661" r:id="rId58"/>
    <p:sldId id="1662" r:id="rId59"/>
    <p:sldId id="972" r:id="rId60"/>
    <p:sldId id="257" r:id="rId61"/>
    <p:sldId id="367" r:id="rId62"/>
    <p:sldId id="899" r:id="rId63"/>
    <p:sldId id="335" r:id="rId64"/>
    <p:sldId id="304" r:id="rId65"/>
    <p:sldId id="1554" r:id="rId66"/>
    <p:sldId id="873" r:id="rId67"/>
    <p:sldId id="296" r:id="rId68"/>
    <p:sldId id="954" r:id="rId69"/>
    <p:sldId id="1693" r:id="rId70"/>
    <p:sldId id="911" r:id="rId71"/>
    <p:sldId id="1544" r:id="rId72"/>
    <p:sldId id="914" r:id="rId73"/>
    <p:sldId id="1035" r:id="rId74"/>
    <p:sldId id="897" r:id="rId75"/>
    <p:sldId id="1555" r:id="rId76"/>
    <p:sldId id="883" r:id="rId77"/>
    <p:sldId id="519" r:id="rId78"/>
    <p:sldId id="520" r:id="rId79"/>
    <p:sldId id="504" r:id="rId80"/>
    <p:sldId id="795" r:id="rId81"/>
    <p:sldId id="928" r:id="rId82"/>
    <p:sldId id="1039" r:id="rId83"/>
    <p:sldId id="1054" r:id="rId84"/>
    <p:sldId id="1541" r:id="rId85"/>
    <p:sldId id="898" r:id="rId86"/>
    <p:sldId id="915" r:id="rId87"/>
    <p:sldId id="918" r:id="rId88"/>
    <p:sldId id="329" r:id="rId89"/>
    <p:sldId id="330" r:id="rId90"/>
    <p:sldId id="916" r:id="rId91"/>
    <p:sldId id="577" r:id="rId92"/>
    <p:sldId id="917" r:id="rId93"/>
    <p:sldId id="578" r:id="rId94"/>
    <p:sldId id="1694" r:id="rId95"/>
    <p:sldId id="278" r:id="rId96"/>
    <p:sldId id="1695" r:id="rId97"/>
    <p:sldId id="1638" r:id="rId98"/>
    <p:sldId id="1696" r:id="rId99"/>
    <p:sldId id="1697" r:id="rId100"/>
    <p:sldId id="1698" r:id="rId101"/>
    <p:sldId id="1699" r:id="rId102"/>
    <p:sldId id="1700" r:id="rId103"/>
    <p:sldId id="1701" r:id="rId104"/>
    <p:sldId id="1702" r:id="rId105"/>
    <p:sldId id="1703" r:id="rId106"/>
    <p:sldId id="1704" r:id="rId107"/>
    <p:sldId id="1705" r:id="rId108"/>
    <p:sldId id="1706" r:id="rId109"/>
    <p:sldId id="1707" r:id="rId110"/>
    <p:sldId id="1708" r:id="rId111"/>
    <p:sldId id="1709" r:id="rId112"/>
    <p:sldId id="1710" r:id="rId113"/>
    <p:sldId id="1711" r:id="rId114"/>
    <p:sldId id="1712" r:id="rId115"/>
    <p:sldId id="1713" r:id="rId116"/>
    <p:sldId id="1714" r:id="rId117"/>
    <p:sldId id="1715" r:id="rId118"/>
    <p:sldId id="1658" r:id="rId119"/>
    <p:sldId id="1660" r:id="rId120"/>
    <p:sldId id="1716" r:id="rId121"/>
    <p:sldId id="1717" r:id="rId122"/>
    <p:sldId id="1718" r:id="rId123"/>
    <p:sldId id="968" r:id="rId124"/>
    <p:sldId id="324" r:id="rId125"/>
    <p:sldId id="326" r:id="rId126"/>
    <p:sldId id="960" r:id="rId127"/>
    <p:sldId id="1663" r:id="rId128"/>
    <p:sldId id="1664" r:id="rId129"/>
    <p:sldId id="969" r:id="rId130"/>
    <p:sldId id="936" r:id="rId131"/>
    <p:sldId id="1666" r:id="rId132"/>
    <p:sldId id="979" r:id="rId133"/>
    <p:sldId id="1667" r:id="rId134"/>
    <p:sldId id="1668" r:id="rId135"/>
    <p:sldId id="1719" r:id="rId136"/>
    <p:sldId id="1720" r:id="rId137"/>
    <p:sldId id="1670" r:id="rId138"/>
    <p:sldId id="1754" r:id="rId139"/>
    <p:sldId id="1755" r:id="rId140"/>
    <p:sldId id="1756" r:id="rId141"/>
    <p:sldId id="1757" r:id="rId142"/>
    <p:sldId id="1758" r:id="rId143"/>
    <p:sldId id="1655" r:id="rId144"/>
    <p:sldId id="1637" r:id="rId145"/>
    <p:sldId id="1759" r:id="rId146"/>
    <p:sldId id="1639" r:id="rId147"/>
    <p:sldId id="1640" r:id="rId148"/>
    <p:sldId id="1641" r:id="rId149"/>
    <p:sldId id="1642" r:id="rId150"/>
    <p:sldId id="1643" r:id="rId151"/>
    <p:sldId id="1644" r:id="rId152"/>
    <p:sldId id="1645" r:id="rId153"/>
    <p:sldId id="1646" r:id="rId154"/>
    <p:sldId id="1647" r:id="rId155"/>
    <p:sldId id="1648" r:id="rId156"/>
    <p:sldId id="1649" r:id="rId157"/>
    <p:sldId id="1650" r:id="rId158"/>
    <p:sldId id="1651" r:id="rId159"/>
    <p:sldId id="1652" r:id="rId160"/>
    <p:sldId id="1653" r:id="rId161"/>
    <p:sldId id="1656" r:id="rId162"/>
    <p:sldId id="1760" r:id="rId163"/>
    <p:sldId id="1761" r:id="rId164"/>
    <p:sldId id="1762" r:id="rId165"/>
    <p:sldId id="1657" r:id="rId166"/>
    <p:sldId id="1553" r:id="rId167"/>
    <p:sldId id="1519" r:id="rId168"/>
    <p:sldId id="859" r:id="rId16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31950"/>
    <a:srgbClr val="1C81FB"/>
    <a:srgbClr val="B1E6FE"/>
    <a:srgbClr val="898B8E"/>
    <a:srgbClr val="1FC77F"/>
    <a:srgbClr val="2AB9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F90712-CDDC-4B7C-B031-8D356D591FAB}" v="4" dt="2024-11-13T17:27:00.8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53" autoAdjust="0"/>
    <p:restoredTop sz="94660" autoAdjust="0"/>
  </p:normalViewPr>
  <p:slideViewPr>
    <p:cSldViewPr snapToGrid="0" snapToObjects="1">
      <p:cViewPr varScale="1">
        <p:scale>
          <a:sx n="104" d="100"/>
          <a:sy n="104" d="100"/>
        </p:scale>
        <p:origin x="258" y="108"/>
      </p:cViewPr>
      <p:guideLst>
        <p:guide orient="horz" pos="2184"/>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38" Type="http://schemas.openxmlformats.org/officeDocument/2006/relationships/slide" Target="slides/slide122.xml"/><Relationship Id="rId159" Type="http://schemas.openxmlformats.org/officeDocument/2006/relationships/slide" Target="slides/slide143.xml"/><Relationship Id="rId170" Type="http://schemas.openxmlformats.org/officeDocument/2006/relationships/notesMaster" Target="notesMasters/notesMaster1.xml"/><Relationship Id="rId107" Type="http://schemas.openxmlformats.org/officeDocument/2006/relationships/slide" Target="slides/slide91.xml"/><Relationship Id="rId11" Type="http://schemas.openxmlformats.org/officeDocument/2006/relationships/slideMaster" Target="slideMasters/slideMaster8.xml"/><Relationship Id="rId32" Type="http://schemas.openxmlformats.org/officeDocument/2006/relationships/slide" Target="slides/slide16.xml"/><Relationship Id="rId53" Type="http://schemas.openxmlformats.org/officeDocument/2006/relationships/slide" Target="slides/slide37.xml"/><Relationship Id="rId74" Type="http://schemas.openxmlformats.org/officeDocument/2006/relationships/slide" Target="slides/slide58.xml"/><Relationship Id="rId128" Type="http://schemas.openxmlformats.org/officeDocument/2006/relationships/slide" Target="slides/slide112.xml"/><Relationship Id="rId149" Type="http://schemas.openxmlformats.org/officeDocument/2006/relationships/slide" Target="slides/slide133.xml"/><Relationship Id="rId5" Type="http://schemas.openxmlformats.org/officeDocument/2006/relationships/slideMaster" Target="slideMasters/slideMaster2.xml"/><Relationship Id="rId95" Type="http://schemas.openxmlformats.org/officeDocument/2006/relationships/slide" Target="slides/slide79.xml"/><Relationship Id="rId160" Type="http://schemas.openxmlformats.org/officeDocument/2006/relationships/slide" Target="slides/slide144.xml"/><Relationship Id="rId22" Type="http://schemas.openxmlformats.org/officeDocument/2006/relationships/slide" Target="slides/slide6.xml"/><Relationship Id="rId43" Type="http://schemas.openxmlformats.org/officeDocument/2006/relationships/slide" Target="slides/slide27.xml"/><Relationship Id="rId64" Type="http://schemas.openxmlformats.org/officeDocument/2006/relationships/slide" Target="slides/slide48.xml"/><Relationship Id="rId118" Type="http://schemas.openxmlformats.org/officeDocument/2006/relationships/slide" Target="slides/slide102.xml"/><Relationship Id="rId139" Type="http://schemas.openxmlformats.org/officeDocument/2006/relationships/slide" Target="slides/slide123.xml"/><Relationship Id="rId85" Type="http://schemas.openxmlformats.org/officeDocument/2006/relationships/slide" Target="slides/slide69.xml"/><Relationship Id="rId150" Type="http://schemas.openxmlformats.org/officeDocument/2006/relationships/slide" Target="slides/slide134.xml"/><Relationship Id="rId171" Type="http://schemas.openxmlformats.org/officeDocument/2006/relationships/presProps" Target="presProps.xml"/><Relationship Id="rId12" Type="http://schemas.openxmlformats.org/officeDocument/2006/relationships/slideMaster" Target="slideMasters/slideMaster9.xml"/><Relationship Id="rId33" Type="http://schemas.openxmlformats.org/officeDocument/2006/relationships/slide" Target="slides/slide17.xml"/><Relationship Id="rId108" Type="http://schemas.openxmlformats.org/officeDocument/2006/relationships/slide" Target="slides/slide92.xml"/><Relationship Id="rId129" Type="http://schemas.openxmlformats.org/officeDocument/2006/relationships/slide" Target="slides/slide113.xml"/><Relationship Id="rId54" Type="http://schemas.openxmlformats.org/officeDocument/2006/relationships/slide" Target="slides/slide38.xml"/><Relationship Id="rId75" Type="http://schemas.openxmlformats.org/officeDocument/2006/relationships/slide" Target="slides/slide59.xml"/><Relationship Id="rId96" Type="http://schemas.openxmlformats.org/officeDocument/2006/relationships/slide" Target="slides/slide80.xml"/><Relationship Id="rId140" Type="http://schemas.openxmlformats.org/officeDocument/2006/relationships/slide" Target="slides/slide124.xml"/><Relationship Id="rId161" Type="http://schemas.openxmlformats.org/officeDocument/2006/relationships/slide" Target="slides/slide145.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slide" Target="slides/slide103.xml"/><Relationship Id="rId44" Type="http://schemas.openxmlformats.org/officeDocument/2006/relationships/slide" Target="slides/slide28.xml"/><Relationship Id="rId60" Type="http://schemas.openxmlformats.org/officeDocument/2006/relationships/slide" Target="slides/slide44.xml"/><Relationship Id="rId65" Type="http://schemas.openxmlformats.org/officeDocument/2006/relationships/slide" Target="slides/slide49.xml"/><Relationship Id="rId81" Type="http://schemas.openxmlformats.org/officeDocument/2006/relationships/slide" Target="slides/slide65.xml"/><Relationship Id="rId86" Type="http://schemas.openxmlformats.org/officeDocument/2006/relationships/slide" Target="slides/slide70.xml"/><Relationship Id="rId130" Type="http://schemas.openxmlformats.org/officeDocument/2006/relationships/slide" Target="slides/slide114.xml"/><Relationship Id="rId135" Type="http://schemas.openxmlformats.org/officeDocument/2006/relationships/slide" Target="slides/slide119.xml"/><Relationship Id="rId151" Type="http://schemas.openxmlformats.org/officeDocument/2006/relationships/slide" Target="slides/slide135.xml"/><Relationship Id="rId156" Type="http://schemas.openxmlformats.org/officeDocument/2006/relationships/slide" Target="slides/slide140.xml"/><Relationship Id="rId172" Type="http://schemas.openxmlformats.org/officeDocument/2006/relationships/viewProps" Target="viewProps.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167" Type="http://schemas.openxmlformats.org/officeDocument/2006/relationships/slide" Target="slides/slide151.xml"/><Relationship Id="rId7" Type="http://schemas.openxmlformats.org/officeDocument/2006/relationships/slideMaster" Target="slideMasters/slideMaster4.xml"/><Relationship Id="rId71" Type="http://schemas.openxmlformats.org/officeDocument/2006/relationships/slide" Target="slides/slide55.xml"/><Relationship Id="rId92" Type="http://schemas.openxmlformats.org/officeDocument/2006/relationships/slide" Target="slides/slide76.xml"/><Relationship Id="rId162" Type="http://schemas.openxmlformats.org/officeDocument/2006/relationships/slide" Target="slides/slide146.xml"/><Relationship Id="rId2" Type="http://schemas.openxmlformats.org/officeDocument/2006/relationships/customXml" Target="../customXml/item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157" Type="http://schemas.openxmlformats.org/officeDocument/2006/relationships/slide" Target="slides/slide141.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slide" Target="slides/slide136.xml"/><Relationship Id="rId173" Type="http://schemas.openxmlformats.org/officeDocument/2006/relationships/theme" Target="theme/theme1.xml"/><Relationship Id="rId19" Type="http://schemas.openxmlformats.org/officeDocument/2006/relationships/slide" Target="slides/slide3.xml"/><Relationship Id="rId14" Type="http://schemas.openxmlformats.org/officeDocument/2006/relationships/slideMaster" Target="slideMasters/slideMaster11.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3" Type="http://schemas.openxmlformats.org/officeDocument/2006/relationships/customXml" Target="../customXml/item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74" Type="http://schemas.openxmlformats.org/officeDocument/2006/relationships/tableStyles" Target="tableStyles.xml"/><Relationship Id="rId15" Type="http://schemas.openxmlformats.org/officeDocument/2006/relationships/slideMaster" Target="slideMasters/slideMaster12.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7.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48" Type="http://schemas.openxmlformats.org/officeDocument/2006/relationships/slide" Target="slides/slide132.xml"/><Relationship Id="rId164" Type="http://schemas.openxmlformats.org/officeDocument/2006/relationships/slide" Target="slides/slide148.xml"/><Relationship Id="rId169" Type="http://schemas.openxmlformats.org/officeDocument/2006/relationships/slide" Target="slides/slide153.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0.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slide" Target="slides/slide138.xml"/><Relationship Id="rId175" Type="http://schemas.microsoft.com/office/2016/11/relationships/changesInfo" Target="changesInfos/changesInfo1.xml"/><Relationship Id="rId16" Type="http://schemas.openxmlformats.org/officeDocument/2006/relationships/slideMaster" Target="slideMasters/slideMaster13.xml"/><Relationship Id="rId37" Type="http://schemas.openxmlformats.org/officeDocument/2006/relationships/slide" Target="slides/slide21.xml"/><Relationship Id="rId58" Type="http://schemas.openxmlformats.org/officeDocument/2006/relationships/slide" Target="slides/slide42.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44" Type="http://schemas.openxmlformats.org/officeDocument/2006/relationships/slide" Target="slides/slide128.xml"/><Relationship Id="rId90" Type="http://schemas.openxmlformats.org/officeDocument/2006/relationships/slide" Target="slides/slide74.xml"/><Relationship Id="rId165" Type="http://schemas.openxmlformats.org/officeDocument/2006/relationships/slide" Target="slides/slide149.xml"/><Relationship Id="rId27" Type="http://schemas.openxmlformats.org/officeDocument/2006/relationships/slide" Target="slides/slide11.xml"/><Relationship Id="rId48" Type="http://schemas.openxmlformats.org/officeDocument/2006/relationships/slide" Target="slides/slide32.xml"/><Relationship Id="rId69" Type="http://schemas.openxmlformats.org/officeDocument/2006/relationships/slide" Target="slides/slide53.xml"/><Relationship Id="rId113" Type="http://schemas.openxmlformats.org/officeDocument/2006/relationships/slide" Target="slides/slide97.xml"/><Relationship Id="rId134" Type="http://schemas.openxmlformats.org/officeDocument/2006/relationships/slide" Target="slides/slide118.xml"/><Relationship Id="rId80" Type="http://schemas.openxmlformats.org/officeDocument/2006/relationships/slide" Target="slides/slide64.xml"/><Relationship Id="rId155" Type="http://schemas.openxmlformats.org/officeDocument/2006/relationships/slide" Target="slides/slide139.xml"/><Relationship Id="rId176" Type="http://schemas.microsoft.com/office/2015/10/relationships/revisionInfo" Target="revisionInfo.xml"/><Relationship Id="rId17" Type="http://schemas.openxmlformats.org/officeDocument/2006/relationships/slide" Target="slides/slide1.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24" Type="http://schemas.openxmlformats.org/officeDocument/2006/relationships/slide" Target="slides/slide108.xml"/><Relationship Id="rId70" Type="http://schemas.openxmlformats.org/officeDocument/2006/relationships/slide" Target="slides/slide54.xml"/><Relationship Id="rId91" Type="http://schemas.openxmlformats.org/officeDocument/2006/relationships/slide" Target="slides/slide75.xml"/><Relationship Id="rId145" Type="http://schemas.openxmlformats.org/officeDocument/2006/relationships/slide" Target="slides/slide129.xml"/><Relationship Id="rId166" Type="http://schemas.openxmlformats.org/officeDocument/2006/relationships/slide" Target="slides/slide1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Anderson" userId="29931dd9-6a8d-4aea-9bcf-bec880f70870" providerId="ADAL" clId="{8CF90712-CDDC-4B7C-B031-8D356D591FAB}"/>
    <pc:docChg chg="custSel delSld modSld">
      <pc:chgData name="Tim Anderson" userId="29931dd9-6a8d-4aea-9bcf-bec880f70870" providerId="ADAL" clId="{8CF90712-CDDC-4B7C-B031-8D356D591FAB}" dt="2024-11-13T17:43:01.899" v="163" actId="47"/>
      <pc:docMkLst>
        <pc:docMk/>
      </pc:docMkLst>
      <pc:sldChg chg="del">
        <pc:chgData name="Tim Anderson" userId="29931dd9-6a8d-4aea-9bcf-bec880f70870" providerId="ADAL" clId="{8CF90712-CDDC-4B7C-B031-8D356D591FAB}" dt="2024-11-13T17:15:49.808" v="35" actId="47"/>
        <pc:sldMkLst>
          <pc:docMk/>
          <pc:sldMk cId="2342663775" sldId="359"/>
        </pc:sldMkLst>
      </pc:sldChg>
      <pc:sldChg chg="modSp mod">
        <pc:chgData name="Tim Anderson" userId="29931dd9-6a8d-4aea-9bcf-bec880f70870" providerId="ADAL" clId="{8CF90712-CDDC-4B7C-B031-8D356D591FAB}" dt="2024-11-13T17:19:29.350" v="80" actId="14100"/>
        <pc:sldMkLst>
          <pc:docMk/>
          <pc:sldMk cId="191014108" sldId="511"/>
        </pc:sldMkLst>
        <pc:picChg chg="mod">
          <ac:chgData name="Tim Anderson" userId="29931dd9-6a8d-4aea-9bcf-bec880f70870" providerId="ADAL" clId="{8CF90712-CDDC-4B7C-B031-8D356D591FAB}" dt="2024-11-13T17:19:29.350" v="80" actId="14100"/>
          <ac:picMkLst>
            <pc:docMk/>
            <pc:sldMk cId="191014108" sldId="511"/>
            <ac:picMk id="7" creationId="{00000000-0000-0000-0000-000000000000}"/>
          </ac:picMkLst>
        </pc:picChg>
      </pc:sldChg>
      <pc:sldChg chg="modSp mod">
        <pc:chgData name="Tim Anderson" userId="29931dd9-6a8d-4aea-9bcf-bec880f70870" providerId="ADAL" clId="{8CF90712-CDDC-4B7C-B031-8D356D591FAB}" dt="2024-11-13T17:20:11.422" v="87" actId="20577"/>
        <pc:sldMkLst>
          <pc:docMk/>
          <pc:sldMk cId="336026040" sldId="522"/>
        </pc:sldMkLst>
        <pc:spChg chg="mod">
          <ac:chgData name="Tim Anderson" userId="29931dd9-6a8d-4aea-9bcf-bec880f70870" providerId="ADAL" clId="{8CF90712-CDDC-4B7C-B031-8D356D591FAB}" dt="2024-11-13T17:20:11.422" v="87" actId="20577"/>
          <ac:spMkLst>
            <pc:docMk/>
            <pc:sldMk cId="336026040" sldId="522"/>
            <ac:spMk id="2" creationId="{00000000-0000-0000-0000-000000000000}"/>
          </ac:spMkLst>
        </pc:spChg>
        <pc:picChg chg="mod">
          <ac:chgData name="Tim Anderson" userId="29931dd9-6a8d-4aea-9bcf-bec880f70870" providerId="ADAL" clId="{8CF90712-CDDC-4B7C-B031-8D356D591FAB}" dt="2024-11-13T17:19:59.311" v="86" actId="14100"/>
          <ac:picMkLst>
            <pc:docMk/>
            <pc:sldMk cId="336026040" sldId="522"/>
            <ac:picMk id="7" creationId="{00000000-0000-0000-0000-000000000000}"/>
          </ac:picMkLst>
        </pc:picChg>
      </pc:sldChg>
      <pc:sldChg chg="modSp del mod">
        <pc:chgData name="Tim Anderson" userId="29931dd9-6a8d-4aea-9bcf-bec880f70870" providerId="ADAL" clId="{8CF90712-CDDC-4B7C-B031-8D356D591FAB}" dt="2024-11-13T17:16:19.628" v="56" actId="14100"/>
        <pc:sldMkLst>
          <pc:docMk/>
          <pc:sldMk cId="572548545" sldId="539"/>
        </pc:sldMkLst>
        <pc:picChg chg="mod">
          <ac:chgData name="Tim Anderson" userId="29931dd9-6a8d-4aea-9bcf-bec880f70870" providerId="ADAL" clId="{8CF90712-CDDC-4B7C-B031-8D356D591FAB}" dt="2024-11-13T17:16:19.628" v="56" actId="14100"/>
          <ac:picMkLst>
            <pc:docMk/>
            <pc:sldMk cId="572548545" sldId="539"/>
            <ac:picMk id="7" creationId="{00000000-0000-0000-0000-000000000000}"/>
          </ac:picMkLst>
        </pc:picChg>
      </pc:sldChg>
      <pc:sldChg chg="modSp mod">
        <pc:chgData name="Tim Anderson" userId="29931dd9-6a8d-4aea-9bcf-bec880f70870" providerId="ADAL" clId="{8CF90712-CDDC-4B7C-B031-8D356D591FAB}" dt="2024-11-13T17:18:21.628" v="78" actId="14100"/>
        <pc:sldMkLst>
          <pc:docMk/>
          <pc:sldMk cId="234454622" sldId="571"/>
        </pc:sldMkLst>
        <pc:picChg chg="mod">
          <ac:chgData name="Tim Anderson" userId="29931dd9-6a8d-4aea-9bcf-bec880f70870" providerId="ADAL" clId="{8CF90712-CDDC-4B7C-B031-8D356D591FAB}" dt="2024-11-13T17:18:21.628" v="78" actId="14100"/>
          <ac:picMkLst>
            <pc:docMk/>
            <pc:sldMk cId="234454622" sldId="571"/>
            <ac:picMk id="7" creationId="{00000000-0000-0000-0000-000000000000}"/>
          </ac:picMkLst>
        </pc:picChg>
      </pc:sldChg>
      <pc:sldChg chg="modSp mod">
        <pc:chgData name="Tim Anderson" userId="29931dd9-6a8d-4aea-9bcf-bec880f70870" providerId="ADAL" clId="{8CF90712-CDDC-4B7C-B031-8D356D591FAB}" dt="2024-11-13T17:18:15.076" v="76" actId="14100"/>
        <pc:sldMkLst>
          <pc:docMk/>
          <pc:sldMk cId="4284270421" sldId="590"/>
        </pc:sldMkLst>
        <pc:spChg chg="mod">
          <ac:chgData name="Tim Anderson" userId="29931dd9-6a8d-4aea-9bcf-bec880f70870" providerId="ADAL" clId="{8CF90712-CDDC-4B7C-B031-8D356D591FAB}" dt="2024-11-13T17:14:29.100" v="12" actId="27636"/>
          <ac:spMkLst>
            <pc:docMk/>
            <pc:sldMk cId="4284270421" sldId="590"/>
            <ac:spMk id="4" creationId="{00000000-0000-0000-0000-000000000000}"/>
          </ac:spMkLst>
        </pc:spChg>
        <pc:picChg chg="mod">
          <ac:chgData name="Tim Anderson" userId="29931dd9-6a8d-4aea-9bcf-bec880f70870" providerId="ADAL" clId="{8CF90712-CDDC-4B7C-B031-8D356D591FAB}" dt="2024-11-13T17:18:15.076" v="76" actId="14100"/>
          <ac:picMkLst>
            <pc:docMk/>
            <pc:sldMk cId="4284270421" sldId="590"/>
            <ac:picMk id="7" creationId="{00000000-0000-0000-0000-000000000000}"/>
          </ac:picMkLst>
        </pc:picChg>
      </pc:sldChg>
      <pc:sldChg chg="modSp del mod">
        <pc:chgData name="Tim Anderson" userId="29931dd9-6a8d-4aea-9bcf-bec880f70870" providerId="ADAL" clId="{8CF90712-CDDC-4B7C-B031-8D356D591FAB}" dt="2024-11-13T17:17:18.988" v="67" actId="14100"/>
        <pc:sldMkLst>
          <pc:docMk/>
          <pc:sldMk cId="1367151359" sldId="611"/>
        </pc:sldMkLst>
        <pc:spChg chg="mod">
          <ac:chgData name="Tim Anderson" userId="29931dd9-6a8d-4aea-9bcf-bec880f70870" providerId="ADAL" clId="{8CF90712-CDDC-4B7C-B031-8D356D591FAB}" dt="2024-11-13T17:17:18.988" v="67" actId="14100"/>
          <ac:spMkLst>
            <pc:docMk/>
            <pc:sldMk cId="1367151359" sldId="611"/>
            <ac:spMk id="2" creationId="{00000000-0000-0000-0000-000000000000}"/>
          </ac:spMkLst>
        </pc:spChg>
        <pc:picChg chg="mod">
          <ac:chgData name="Tim Anderson" userId="29931dd9-6a8d-4aea-9bcf-bec880f70870" providerId="ADAL" clId="{8CF90712-CDDC-4B7C-B031-8D356D591FAB}" dt="2024-11-13T17:16:27.580" v="58" actId="14100"/>
          <ac:picMkLst>
            <pc:docMk/>
            <pc:sldMk cId="1367151359" sldId="611"/>
            <ac:picMk id="7" creationId="{00000000-0000-0000-0000-000000000000}"/>
          </ac:picMkLst>
        </pc:picChg>
      </pc:sldChg>
      <pc:sldChg chg="modSp mod">
        <pc:chgData name="Tim Anderson" userId="29931dd9-6a8d-4aea-9bcf-bec880f70870" providerId="ADAL" clId="{8CF90712-CDDC-4B7C-B031-8D356D591FAB}" dt="2024-11-13T17:20:41.462" v="91" actId="14100"/>
        <pc:sldMkLst>
          <pc:docMk/>
          <pc:sldMk cId="184326165" sldId="630"/>
        </pc:sldMkLst>
        <pc:picChg chg="mod">
          <ac:chgData name="Tim Anderson" userId="29931dd9-6a8d-4aea-9bcf-bec880f70870" providerId="ADAL" clId="{8CF90712-CDDC-4B7C-B031-8D356D591FAB}" dt="2024-11-13T17:20:41.462" v="91" actId="14100"/>
          <ac:picMkLst>
            <pc:docMk/>
            <pc:sldMk cId="184326165" sldId="630"/>
            <ac:picMk id="7" creationId="{00000000-0000-0000-0000-000000000000}"/>
          </ac:picMkLst>
        </pc:picChg>
      </pc:sldChg>
      <pc:sldChg chg="modSp mod">
        <pc:chgData name="Tim Anderson" userId="29931dd9-6a8d-4aea-9bcf-bec880f70870" providerId="ADAL" clId="{8CF90712-CDDC-4B7C-B031-8D356D591FAB}" dt="2024-11-13T17:20:50.525" v="93" actId="14100"/>
        <pc:sldMkLst>
          <pc:docMk/>
          <pc:sldMk cId="2418547990" sldId="631"/>
        </pc:sldMkLst>
        <pc:picChg chg="mod">
          <ac:chgData name="Tim Anderson" userId="29931dd9-6a8d-4aea-9bcf-bec880f70870" providerId="ADAL" clId="{8CF90712-CDDC-4B7C-B031-8D356D591FAB}" dt="2024-11-13T17:20:50.525" v="93" actId="14100"/>
          <ac:picMkLst>
            <pc:docMk/>
            <pc:sldMk cId="2418547990" sldId="631"/>
            <ac:picMk id="7" creationId="{00000000-0000-0000-0000-000000000000}"/>
          </ac:picMkLst>
        </pc:picChg>
      </pc:sldChg>
      <pc:sldChg chg="modSp mod">
        <pc:chgData name="Tim Anderson" userId="29931dd9-6a8d-4aea-9bcf-bec880f70870" providerId="ADAL" clId="{8CF90712-CDDC-4B7C-B031-8D356D591FAB}" dt="2024-11-13T17:21:04.374" v="95" actId="14100"/>
        <pc:sldMkLst>
          <pc:docMk/>
          <pc:sldMk cId="230111915" sldId="632"/>
        </pc:sldMkLst>
        <pc:picChg chg="mod">
          <ac:chgData name="Tim Anderson" userId="29931dd9-6a8d-4aea-9bcf-bec880f70870" providerId="ADAL" clId="{8CF90712-CDDC-4B7C-B031-8D356D591FAB}" dt="2024-11-13T17:21:04.374" v="95" actId="14100"/>
          <ac:picMkLst>
            <pc:docMk/>
            <pc:sldMk cId="230111915" sldId="632"/>
            <ac:picMk id="7" creationId="{00000000-0000-0000-0000-000000000000}"/>
          </ac:picMkLst>
        </pc:picChg>
      </pc:sldChg>
      <pc:sldChg chg="modSp del mod">
        <pc:chgData name="Tim Anderson" userId="29931dd9-6a8d-4aea-9bcf-bec880f70870" providerId="ADAL" clId="{8CF90712-CDDC-4B7C-B031-8D356D591FAB}" dt="2024-11-13T17:16:53.662" v="64" actId="14100"/>
        <pc:sldMkLst>
          <pc:docMk/>
          <pc:sldMk cId="1879301432" sldId="643"/>
        </pc:sldMkLst>
        <pc:picChg chg="mod">
          <ac:chgData name="Tim Anderson" userId="29931dd9-6a8d-4aea-9bcf-bec880f70870" providerId="ADAL" clId="{8CF90712-CDDC-4B7C-B031-8D356D591FAB}" dt="2024-11-13T17:16:53.662" v="64" actId="14100"/>
          <ac:picMkLst>
            <pc:docMk/>
            <pc:sldMk cId="1879301432" sldId="643"/>
            <ac:picMk id="7" creationId="{00000000-0000-0000-0000-000000000000}"/>
          </ac:picMkLst>
        </pc:picChg>
      </pc:sldChg>
      <pc:sldChg chg="modSp del mod">
        <pc:chgData name="Tim Anderson" userId="29931dd9-6a8d-4aea-9bcf-bec880f70870" providerId="ADAL" clId="{8CF90712-CDDC-4B7C-B031-8D356D591FAB}" dt="2024-11-13T17:17:28.054" v="68" actId="1076"/>
        <pc:sldMkLst>
          <pc:docMk/>
          <pc:sldMk cId="237474942" sldId="659"/>
        </pc:sldMkLst>
        <pc:spChg chg="mod">
          <ac:chgData name="Tim Anderson" userId="29931dd9-6a8d-4aea-9bcf-bec880f70870" providerId="ADAL" clId="{8CF90712-CDDC-4B7C-B031-8D356D591FAB}" dt="2024-11-13T17:17:28.054" v="68" actId="1076"/>
          <ac:spMkLst>
            <pc:docMk/>
            <pc:sldMk cId="237474942" sldId="659"/>
            <ac:spMk id="2" creationId="{00000000-0000-0000-0000-000000000000}"/>
          </ac:spMkLst>
        </pc:spChg>
        <pc:picChg chg="mod">
          <ac:chgData name="Tim Anderson" userId="29931dd9-6a8d-4aea-9bcf-bec880f70870" providerId="ADAL" clId="{8CF90712-CDDC-4B7C-B031-8D356D591FAB}" dt="2024-11-13T17:16:37.456" v="60" actId="14100"/>
          <ac:picMkLst>
            <pc:docMk/>
            <pc:sldMk cId="237474942" sldId="659"/>
            <ac:picMk id="7" creationId="{00000000-0000-0000-0000-000000000000}"/>
          </ac:picMkLst>
        </pc:picChg>
      </pc:sldChg>
      <pc:sldChg chg="modSp mod">
        <pc:chgData name="Tim Anderson" userId="29931dd9-6a8d-4aea-9bcf-bec880f70870" providerId="ADAL" clId="{8CF90712-CDDC-4B7C-B031-8D356D591FAB}" dt="2024-11-13T17:21:30.438" v="100" actId="14100"/>
        <pc:sldMkLst>
          <pc:docMk/>
          <pc:sldMk cId="2665281292" sldId="693"/>
        </pc:sldMkLst>
        <pc:picChg chg="mod">
          <ac:chgData name="Tim Anderson" userId="29931dd9-6a8d-4aea-9bcf-bec880f70870" providerId="ADAL" clId="{8CF90712-CDDC-4B7C-B031-8D356D591FAB}" dt="2024-11-13T17:21:30.438" v="100" actId="14100"/>
          <ac:picMkLst>
            <pc:docMk/>
            <pc:sldMk cId="2665281292" sldId="693"/>
            <ac:picMk id="2" creationId="{00000000-0000-0000-0000-000000000000}"/>
          </ac:picMkLst>
        </pc:picChg>
      </pc:sldChg>
      <pc:sldChg chg="modSp mod">
        <pc:chgData name="Tim Anderson" userId="29931dd9-6a8d-4aea-9bcf-bec880f70870" providerId="ADAL" clId="{8CF90712-CDDC-4B7C-B031-8D356D591FAB}" dt="2024-11-13T17:20:29.551" v="89" actId="14100"/>
        <pc:sldMkLst>
          <pc:docMk/>
          <pc:sldMk cId="792024164" sldId="704"/>
        </pc:sldMkLst>
        <pc:picChg chg="mod">
          <ac:chgData name="Tim Anderson" userId="29931dd9-6a8d-4aea-9bcf-bec880f70870" providerId="ADAL" clId="{8CF90712-CDDC-4B7C-B031-8D356D591FAB}" dt="2024-11-13T17:20:29.551" v="89" actId="14100"/>
          <ac:picMkLst>
            <pc:docMk/>
            <pc:sldMk cId="792024164" sldId="704"/>
            <ac:picMk id="7" creationId="{00000000-0000-0000-0000-000000000000}"/>
          </ac:picMkLst>
        </pc:picChg>
      </pc:sldChg>
      <pc:sldChg chg="modSp del mod">
        <pc:chgData name="Tim Anderson" userId="29931dd9-6a8d-4aea-9bcf-bec880f70870" providerId="ADAL" clId="{8CF90712-CDDC-4B7C-B031-8D356D591FAB}" dt="2024-11-13T17:17:41.932" v="70" actId="1076"/>
        <pc:sldMkLst>
          <pc:docMk/>
          <pc:sldMk cId="532478150" sldId="706"/>
        </pc:sldMkLst>
        <pc:spChg chg="mod">
          <ac:chgData name="Tim Anderson" userId="29931dd9-6a8d-4aea-9bcf-bec880f70870" providerId="ADAL" clId="{8CF90712-CDDC-4B7C-B031-8D356D591FAB}" dt="2024-11-13T17:17:41.932" v="70" actId="1076"/>
          <ac:spMkLst>
            <pc:docMk/>
            <pc:sldMk cId="532478150" sldId="706"/>
            <ac:spMk id="2" creationId="{00000000-0000-0000-0000-000000000000}"/>
          </ac:spMkLst>
        </pc:spChg>
        <pc:picChg chg="mod">
          <ac:chgData name="Tim Anderson" userId="29931dd9-6a8d-4aea-9bcf-bec880f70870" providerId="ADAL" clId="{8CF90712-CDDC-4B7C-B031-8D356D591FAB}" dt="2024-11-13T17:17:38.358" v="69" actId="1076"/>
          <ac:picMkLst>
            <pc:docMk/>
            <pc:sldMk cId="532478150" sldId="706"/>
            <ac:picMk id="7" creationId="{00000000-0000-0000-0000-000000000000}"/>
          </ac:picMkLst>
        </pc:picChg>
      </pc:sldChg>
      <pc:sldChg chg="modSp mod">
        <pc:chgData name="Tim Anderson" userId="29931dd9-6a8d-4aea-9bcf-bec880f70870" providerId="ADAL" clId="{8CF90712-CDDC-4B7C-B031-8D356D591FAB}" dt="2024-11-13T17:21:37.781" v="102" actId="14100"/>
        <pc:sldMkLst>
          <pc:docMk/>
          <pc:sldMk cId="3848329330" sldId="710"/>
        </pc:sldMkLst>
        <pc:picChg chg="mod">
          <ac:chgData name="Tim Anderson" userId="29931dd9-6a8d-4aea-9bcf-bec880f70870" providerId="ADAL" clId="{8CF90712-CDDC-4B7C-B031-8D356D591FAB}" dt="2024-11-13T17:21:37.781" v="102" actId="14100"/>
          <ac:picMkLst>
            <pc:docMk/>
            <pc:sldMk cId="3848329330" sldId="710"/>
            <ac:picMk id="7" creationId="{00000000-0000-0000-0000-000000000000}"/>
          </ac:picMkLst>
        </pc:picChg>
      </pc:sldChg>
      <pc:sldChg chg="modSp mod">
        <pc:chgData name="Tim Anderson" userId="29931dd9-6a8d-4aea-9bcf-bec880f70870" providerId="ADAL" clId="{8CF90712-CDDC-4B7C-B031-8D356D591FAB}" dt="2024-11-13T17:21:51.030" v="106" actId="14100"/>
        <pc:sldMkLst>
          <pc:docMk/>
          <pc:sldMk cId="1668801452" sldId="711"/>
        </pc:sldMkLst>
        <pc:picChg chg="mod">
          <ac:chgData name="Tim Anderson" userId="29931dd9-6a8d-4aea-9bcf-bec880f70870" providerId="ADAL" clId="{8CF90712-CDDC-4B7C-B031-8D356D591FAB}" dt="2024-11-13T17:21:51.030" v="106" actId="14100"/>
          <ac:picMkLst>
            <pc:docMk/>
            <pc:sldMk cId="1668801452" sldId="711"/>
            <ac:picMk id="7" creationId="{00000000-0000-0000-0000-000000000000}"/>
          </ac:picMkLst>
        </pc:picChg>
      </pc:sldChg>
      <pc:sldChg chg="modSp mod">
        <pc:chgData name="Tim Anderson" userId="29931dd9-6a8d-4aea-9bcf-bec880f70870" providerId="ADAL" clId="{8CF90712-CDDC-4B7C-B031-8D356D591FAB}" dt="2024-11-13T17:22:31.996" v="118" actId="14100"/>
        <pc:sldMkLst>
          <pc:docMk/>
          <pc:sldMk cId="3851176546" sldId="712"/>
        </pc:sldMkLst>
        <pc:picChg chg="mod">
          <ac:chgData name="Tim Anderson" userId="29931dd9-6a8d-4aea-9bcf-bec880f70870" providerId="ADAL" clId="{8CF90712-CDDC-4B7C-B031-8D356D591FAB}" dt="2024-11-13T17:22:31.996" v="118" actId="14100"/>
          <ac:picMkLst>
            <pc:docMk/>
            <pc:sldMk cId="3851176546" sldId="712"/>
            <ac:picMk id="7" creationId="{00000000-0000-0000-0000-000000000000}"/>
          </ac:picMkLst>
        </pc:picChg>
      </pc:sldChg>
      <pc:sldChg chg="modSp mod">
        <pc:chgData name="Tim Anderson" userId="29931dd9-6a8d-4aea-9bcf-bec880f70870" providerId="ADAL" clId="{8CF90712-CDDC-4B7C-B031-8D356D591FAB}" dt="2024-11-13T17:21:44.391" v="104" actId="14100"/>
        <pc:sldMkLst>
          <pc:docMk/>
          <pc:sldMk cId="3974715960" sldId="725"/>
        </pc:sldMkLst>
        <pc:picChg chg="mod">
          <ac:chgData name="Tim Anderson" userId="29931dd9-6a8d-4aea-9bcf-bec880f70870" providerId="ADAL" clId="{8CF90712-CDDC-4B7C-B031-8D356D591FAB}" dt="2024-11-13T17:21:44.391" v="104" actId="14100"/>
          <ac:picMkLst>
            <pc:docMk/>
            <pc:sldMk cId="3974715960" sldId="725"/>
            <ac:picMk id="7" creationId="{00000000-0000-0000-0000-000000000000}"/>
          </ac:picMkLst>
        </pc:picChg>
      </pc:sldChg>
      <pc:sldChg chg="modSp mod">
        <pc:chgData name="Tim Anderson" userId="29931dd9-6a8d-4aea-9bcf-bec880f70870" providerId="ADAL" clId="{8CF90712-CDDC-4B7C-B031-8D356D591FAB}" dt="2024-11-13T17:17:55.163" v="72" actId="1076"/>
        <pc:sldMkLst>
          <pc:docMk/>
          <pc:sldMk cId="1121899203" sldId="726"/>
        </pc:sldMkLst>
        <pc:spChg chg="mod">
          <ac:chgData name="Tim Anderson" userId="29931dd9-6a8d-4aea-9bcf-bec880f70870" providerId="ADAL" clId="{8CF90712-CDDC-4B7C-B031-8D356D591FAB}" dt="2024-11-13T17:17:52.742" v="71" actId="14100"/>
          <ac:spMkLst>
            <pc:docMk/>
            <pc:sldMk cId="1121899203" sldId="726"/>
            <ac:spMk id="4" creationId="{00000000-0000-0000-0000-000000000000}"/>
          </ac:spMkLst>
        </pc:spChg>
        <pc:picChg chg="mod">
          <ac:chgData name="Tim Anderson" userId="29931dd9-6a8d-4aea-9bcf-bec880f70870" providerId="ADAL" clId="{8CF90712-CDDC-4B7C-B031-8D356D591FAB}" dt="2024-11-13T17:17:55.163" v="72" actId="1076"/>
          <ac:picMkLst>
            <pc:docMk/>
            <pc:sldMk cId="1121899203" sldId="726"/>
            <ac:picMk id="2" creationId="{00000000-0000-0000-0000-000000000000}"/>
          </ac:picMkLst>
        </pc:picChg>
        <pc:picChg chg="mod">
          <ac:chgData name="Tim Anderson" userId="29931dd9-6a8d-4aea-9bcf-bec880f70870" providerId="ADAL" clId="{8CF90712-CDDC-4B7C-B031-8D356D591FAB}" dt="2024-11-13T17:17:00.403" v="66" actId="14100"/>
          <ac:picMkLst>
            <pc:docMk/>
            <pc:sldMk cId="1121899203" sldId="726"/>
            <ac:picMk id="7" creationId="{00000000-0000-0000-0000-000000000000}"/>
          </ac:picMkLst>
        </pc:picChg>
      </pc:sldChg>
      <pc:sldChg chg="modSp mod">
        <pc:chgData name="Tim Anderson" userId="29931dd9-6a8d-4aea-9bcf-bec880f70870" providerId="ADAL" clId="{8CF90712-CDDC-4B7C-B031-8D356D591FAB}" dt="2024-11-13T17:19:50.342" v="84" actId="1076"/>
        <pc:sldMkLst>
          <pc:docMk/>
          <pc:sldMk cId="2151839122" sldId="740"/>
        </pc:sldMkLst>
        <pc:spChg chg="mod">
          <ac:chgData name="Tim Anderson" userId="29931dd9-6a8d-4aea-9bcf-bec880f70870" providerId="ADAL" clId="{8CF90712-CDDC-4B7C-B031-8D356D591FAB}" dt="2024-11-13T17:19:50.342" v="84" actId="1076"/>
          <ac:spMkLst>
            <pc:docMk/>
            <pc:sldMk cId="2151839122" sldId="740"/>
            <ac:spMk id="2" creationId="{00000000-0000-0000-0000-000000000000}"/>
          </ac:spMkLst>
        </pc:spChg>
        <pc:picChg chg="mod">
          <ac:chgData name="Tim Anderson" userId="29931dd9-6a8d-4aea-9bcf-bec880f70870" providerId="ADAL" clId="{8CF90712-CDDC-4B7C-B031-8D356D591FAB}" dt="2024-11-13T17:19:42.542" v="83" actId="1076"/>
          <ac:picMkLst>
            <pc:docMk/>
            <pc:sldMk cId="2151839122" sldId="740"/>
            <ac:picMk id="4" creationId="{00000000-0000-0000-0000-000000000000}"/>
          </ac:picMkLst>
        </pc:picChg>
        <pc:picChg chg="mod">
          <ac:chgData name="Tim Anderson" userId="29931dd9-6a8d-4aea-9bcf-bec880f70870" providerId="ADAL" clId="{8CF90712-CDDC-4B7C-B031-8D356D591FAB}" dt="2024-11-13T17:19:37.406" v="82" actId="14100"/>
          <ac:picMkLst>
            <pc:docMk/>
            <pc:sldMk cId="2151839122" sldId="740"/>
            <ac:picMk id="7" creationId="{00000000-0000-0000-0000-000000000000}"/>
          </ac:picMkLst>
        </pc:picChg>
      </pc:sldChg>
      <pc:sldChg chg="modSp mod">
        <pc:chgData name="Tim Anderson" userId="29931dd9-6a8d-4aea-9bcf-bec880f70870" providerId="ADAL" clId="{8CF90712-CDDC-4B7C-B031-8D356D591FAB}" dt="2024-11-13T17:18:04.428" v="74" actId="14100"/>
        <pc:sldMkLst>
          <pc:docMk/>
          <pc:sldMk cId="2876673739" sldId="741"/>
        </pc:sldMkLst>
        <pc:picChg chg="mod">
          <ac:chgData name="Tim Anderson" userId="29931dd9-6a8d-4aea-9bcf-bec880f70870" providerId="ADAL" clId="{8CF90712-CDDC-4B7C-B031-8D356D591FAB}" dt="2024-11-13T17:18:04.428" v="74" actId="14100"/>
          <ac:picMkLst>
            <pc:docMk/>
            <pc:sldMk cId="2876673739" sldId="741"/>
            <ac:picMk id="7" creationId="{00000000-0000-0000-0000-000000000000}"/>
          </ac:picMkLst>
        </pc:picChg>
      </pc:sldChg>
      <pc:sldChg chg="modSp mod">
        <pc:chgData name="Tim Anderson" userId="29931dd9-6a8d-4aea-9bcf-bec880f70870" providerId="ADAL" clId="{8CF90712-CDDC-4B7C-B031-8D356D591FAB}" dt="2024-11-13T17:21:57.492" v="108" actId="14100"/>
        <pc:sldMkLst>
          <pc:docMk/>
          <pc:sldMk cId="2497704846" sldId="749"/>
        </pc:sldMkLst>
        <pc:picChg chg="mod">
          <ac:chgData name="Tim Anderson" userId="29931dd9-6a8d-4aea-9bcf-bec880f70870" providerId="ADAL" clId="{8CF90712-CDDC-4B7C-B031-8D356D591FAB}" dt="2024-11-13T17:21:57.492" v="108" actId="14100"/>
          <ac:picMkLst>
            <pc:docMk/>
            <pc:sldMk cId="2497704846" sldId="749"/>
            <ac:picMk id="7" creationId="{00000000-0000-0000-0000-000000000000}"/>
          </ac:picMkLst>
        </pc:picChg>
      </pc:sldChg>
      <pc:sldChg chg="modSp mod">
        <pc:chgData name="Tim Anderson" userId="29931dd9-6a8d-4aea-9bcf-bec880f70870" providerId="ADAL" clId="{8CF90712-CDDC-4B7C-B031-8D356D591FAB}" dt="2024-11-13T17:22:04.180" v="110" actId="14100"/>
        <pc:sldMkLst>
          <pc:docMk/>
          <pc:sldMk cId="1915041346" sldId="750"/>
        </pc:sldMkLst>
        <pc:picChg chg="mod">
          <ac:chgData name="Tim Anderson" userId="29931dd9-6a8d-4aea-9bcf-bec880f70870" providerId="ADAL" clId="{8CF90712-CDDC-4B7C-B031-8D356D591FAB}" dt="2024-11-13T17:22:04.180" v="110" actId="14100"/>
          <ac:picMkLst>
            <pc:docMk/>
            <pc:sldMk cId="1915041346" sldId="750"/>
            <ac:picMk id="7" creationId="{00000000-0000-0000-0000-000000000000}"/>
          </ac:picMkLst>
        </pc:picChg>
      </pc:sldChg>
      <pc:sldChg chg="modSp mod">
        <pc:chgData name="Tim Anderson" userId="29931dd9-6a8d-4aea-9bcf-bec880f70870" providerId="ADAL" clId="{8CF90712-CDDC-4B7C-B031-8D356D591FAB}" dt="2024-11-13T17:22:17.860" v="114" actId="14100"/>
        <pc:sldMkLst>
          <pc:docMk/>
          <pc:sldMk cId="1555732338" sldId="782"/>
        </pc:sldMkLst>
        <pc:picChg chg="mod">
          <ac:chgData name="Tim Anderson" userId="29931dd9-6a8d-4aea-9bcf-bec880f70870" providerId="ADAL" clId="{8CF90712-CDDC-4B7C-B031-8D356D591FAB}" dt="2024-11-13T17:22:17.860" v="114" actId="14100"/>
          <ac:picMkLst>
            <pc:docMk/>
            <pc:sldMk cId="1555732338" sldId="782"/>
            <ac:picMk id="7" creationId="{00000000-0000-0000-0000-000000000000}"/>
          </ac:picMkLst>
        </pc:picChg>
      </pc:sldChg>
      <pc:sldChg chg="modSp mod">
        <pc:chgData name="Tim Anderson" userId="29931dd9-6a8d-4aea-9bcf-bec880f70870" providerId="ADAL" clId="{8CF90712-CDDC-4B7C-B031-8D356D591FAB}" dt="2024-11-13T17:22:24.396" v="116" actId="14100"/>
        <pc:sldMkLst>
          <pc:docMk/>
          <pc:sldMk cId="4003656997" sldId="783"/>
        </pc:sldMkLst>
        <pc:picChg chg="mod">
          <ac:chgData name="Tim Anderson" userId="29931dd9-6a8d-4aea-9bcf-bec880f70870" providerId="ADAL" clId="{8CF90712-CDDC-4B7C-B031-8D356D591FAB}" dt="2024-11-13T17:22:24.396" v="116" actId="14100"/>
          <ac:picMkLst>
            <pc:docMk/>
            <pc:sldMk cId="4003656997" sldId="783"/>
            <ac:picMk id="7" creationId="{00000000-0000-0000-0000-000000000000}"/>
          </ac:picMkLst>
        </pc:picChg>
      </pc:sldChg>
      <pc:sldChg chg="modSp mod">
        <pc:chgData name="Tim Anderson" userId="29931dd9-6a8d-4aea-9bcf-bec880f70870" providerId="ADAL" clId="{8CF90712-CDDC-4B7C-B031-8D356D591FAB}" dt="2024-11-13T17:22:09.397" v="112" actId="14100"/>
        <pc:sldMkLst>
          <pc:docMk/>
          <pc:sldMk cId="974233161" sldId="786"/>
        </pc:sldMkLst>
        <pc:picChg chg="mod">
          <ac:chgData name="Tim Anderson" userId="29931dd9-6a8d-4aea-9bcf-bec880f70870" providerId="ADAL" clId="{8CF90712-CDDC-4B7C-B031-8D356D591FAB}" dt="2024-11-13T17:22:09.397" v="112" actId="14100"/>
          <ac:picMkLst>
            <pc:docMk/>
            <pc:sldMk cId="974233161" sldId="786"/>
            <ac:picMk id="7" creationId="{00000000-0000-0000-0000-000000000000}"/>
          </ac:picMkLst>
        </pc:picChg>
      </pc:sldChg>
      <pc:sldChg chg="del">
        <pc:chgData name="Tim Anderson" userId="29931dd9-6a8d-4aea-9bcf-bec880f70870" providerId="ADAL" clId="{8CF90712-CDDC-4B7C-B031-8D356D591FAB}" dt="2024-11-13T17:42:41.104" v="156" actId="47"/>
        <pc:sldMkLst>
          <pc:docMk/>
          <pc:sldMk cId="4194494024" sldId="793"/>
        </pc:sldMkLst>
      </pc:sldChg>
      <pc:sldChg chg="del">
        <pc:chgData name="Tim Anderson" userId="29931dd9-6a8d-4aea-9bcf-bec880f70870" providerId="ADAL" clId="{8CF90712-CDDC-4B7C-B031-8D356D591FAB}" dt="2024-11-13T17:13:12.640" v="8" actId="47"/>
        <pc:sldMkLst>
          <pc:docMk/>
          <pc:sldMk cId="2845368368" sldId="798"/>
        </pc:sldMkLst>
      </pc:sldChg>
      <pc:sldChg chg="modSp mod">
        <pc:chgData name="Tim Anderson" userId="29931dd9-6a8d-4aea-9bcf-bec880f70870" providerId="ADAL" clId="{8CF90712-CDDC-4B7C-B031-8D356D591FAB}" dt="2024-11-13T17:21:21.920" v="98" actId="14100"/>
        <pc:sldMkLst>
          <pc:docMk/>
          <pc:sldMk cId="320308124" sldId="799"/>
        </pc:sldMkLst>
        <pc:spChg chg="mod">
          <ac:chgData name="Tim Anderson" userId="29931dd9-6a8d-4aea-9bcf-bec880f70870" providerId="ADAL" clId="{8CF90712-CDDC-4B7C-B031-8D356D591FAB}" dt="2024-11-13T17:21:11.910" v="96" actId="1076"/>
          <ac:spMkLst>
            <pc:docMk/>
            <pc:sldMk cId="320308124" sldId="799"/>
            <ac:spMk id="4" creationId="{00000000-0000-0000-0000-000000000000}"/>
          </ac:spMkLst>
        </pc:spChg>
        <pc:picChg chg="mod">
          <ac:chgData name="Tim Anderson" userId="29931dd9-6a8d-4aea-9bcf-bec880f70870" providerId="ADAL" clId="{8CF90712-CDDC-4B7C-B031-8D356D591FAB}" dt="2024-11-13T17:21:21.920" v="98" actId="14100"/>
          <ac:picMkLst>
            <pc:docMk/>
            <pc:sldMk cId="320308124" sldId="799"/>
            <ac:picMk id="7" creationId="{00000000-0000-0000-0000-000000000000}"/>
          </ac:picMkLst>
        </pc:picChg>
      </pc:sldChg>
      <pc:sldChg chg="del">
        <pc:chgData name="Tim Anderson" userId="29931dd9-6a8d-4aea-9bcf-bec880f70870" providerId="ADAL" clId="{8CF90712-CDDC-4B7C-B031-8D356D591FAB}" dt="2024-11-13T17:42:43.342" v="157" actId="47"/>
        <pc:sldMkLst>
          <pc:docMk/>
          <pc:sldMk cId="1218821366" sldId="881"/>
        </pc:sldMkLst>
      </pc:sldChg>
      <pc:sldChg chg="modSp mod">
        <pc:chgData name="Tim Anderson" userId="29931dd9-6a8d-4aea-9bcf-bec880f70870" providerId="ADAL" clId="{8CF90712-CDDC-4B7C-B031-8D356D591FAB}" dt="2024-11-13T17:15:58.862" v="53" actId="20577"/>
        <pc:sldMkLst>
          <pc:docMk/>
          <pc:sldMk cId="852748643" sldId="882"/>
        </pc:sldMkLst>
        <pc:spChg chg="mod">
          <ac:chgData name="Tim Anderson" userId="29931dd9-6a8d-4aea-9bcf-bec880f70870" providerId="ADAL" clId="{8CF90712-CDDC-4B7C-B031-8D356D591FAB}" dt="2024-11-13T17:15:58.862" v="53" actId="20577"/>
          <ac:spMkLst>
            <pc:docMk/>
            <pc:sldMk cId="852748643" sldId="882"/>
            <ac:spMk id="5" creationId="{CAF789A2-1D0C-4508-9DE0-9AAFADD8C21F}"/>
          </ac:spMkLst>
        </pc:spChg>
      </pc:sldChg>
      <pc:sldChg chg="del">
        <pc:chgData name="Tim Anderson" userId="29931dd9-6a8d-4aea-9bcf-bec880f70870" providerId="ADAL" clId="{8CF90712-CDDC-4B7C-B031-8D356D591FAB}" dt="2024-11-13T17:42:45.873" v="158" actId="47"/>
        <pc:sldMkLst>
          <pc:docMk/>
          <pc:sldMk cId="4081156255" sldId="925"/>
        </pc:sldMkLst>
      </pc:sldChg>
      <pc:sldChg chg="modSp mod">
        <pc:chgData name="Tim Anderson" userId="29931dd9-6a8d-4aea-9bcf-bec880f70870" providerId="ADAL" clId="{8CF90712-CDDC-4B7C-B031-8D356D591FAB}" dt="2024-11-13T17:37:48.502" v="154" actId="20577"/>
        <pc:sldMkLst>
          <pc:docMk/>
          <pc:sldMk cId="2117734731" sldId="954"/>
        </pc:sldMkLst>
        <pc:spChg chg="mod">
          <ac:chgData name="Tim Anderson" userId="29931dd9-6a8d-4aea-9bcf-bec880f70870" providerId="ADAL" clId="{8CF90712-CDDC-4B7C-B031-8D356D591FAB}" dt="2024-11-13T17:37:48.502" v="154" actId="20577"/>
          <ac:spMkLst>
            <pc:docMk/>
            <pc:sldMk cId="2117734731" sldId="954"/>
            <ac:spMk id="10" creationId="{00000000-0000-0000-0000-000000000000}"/>
          </ac:spMkLst>
        </pc:spChg>
      </pc:sldChg>
      <pc:sldChg chg="del">
        <pc:chgData name="Tim Anderson" userId="29931dd9-6a8d-4aea-9bcf-bec880f70870" providerId="ADAL" clId="{8CF90712-CDDC-4B7C-B031-8D356D591FAB}" dt="2024-11-13T17:42:47.223" v="159" actId="47"/>
        <pc:sldMkLst>
          <pc:docMk/>
          <pc:sldMk cId="3325414711" sldId="994"/>
        </pc:sldMkLst>
      </pc:sldChg>
      <pc:sldChg chg="del">
        <pc:chgData name="Tim Anderson" userId="29931dd9-6a8d-4aea-9bcf-bec880f70870" providerId="ADAL" clId="{8CF90712-CDDC-4B7C-B031-8D356D591FAB}" dt="2024-11-13T17:42:48.184" v="160" actId="47"/>
        <pc:sldMkLst>
          <pc:docMk/>
          <pc:sldMk cId="3950093352" sldId="1049"/>
        </pc:sldMkLst>
      </pc:sldChg>
      <pc:sldChg chg="del">
        <pc:chgData name="Tim Anderson" userId="29931dd9-6a8d-4aea-9bcf-bec880f70870" providerId="ADAL" clId="{8CF90712-CDDC-4B7C-B031-8D356D591FAB}" dt="2024-11-13T17:23:14.663" v="138" actId="47"/>
        <pc:sldMkLst>
          <pc:docMk/>
          <pc:sldMk cId="2546373271" sldId="1527"/>
        </pc:sldMkLst>
      </pc:sldChg>
      <pc:sldChg chg="modSp del mod">
        <pc:chgData name="Tim Anderson" userId="29931dd9-6a8d-4aea-9bcf-bec880f70870" providerId="ADAL" clId="{8CF90712-CDDC-4B7C-B031-8D356D591FAB}" dt="2024-11-13T17:27:06.180" v="139" actId="47"/>
        <pc:sldMkLst>
          <pc:docMk/>
          <pc:sldMk cId="1749221467" sldId="1742"/>
        </pc:sldMkLst>
        <pc:spChg chg="mod">
          <ac:chgData name="Tim Anderson" userId="29931dd9-6a8d-4aea-9bcf-bec880f70870" providerId="ADAL" clId="{8CF90712-CDDC-4B7C-B031-8D356D591FAB}" dt="2024-11-13T17:22:50.534" v="137" actId="20577"/>
          <ac:spMkLst>
            <pc:docMk/>
            <pc:sldMk cId="1749221467" sldId="1742"/>
            <ac:spMk id="3" creationId="{82C08D27-B6DC-449E-859F-135C2BC1C73A}"/>
          </ac:spMkLst>
        </pc:spChg>
      </pc:sldChg>
      <pc:sldChg chg="del">
        <pc:chgData name="Tim Anderson" userId="29931dd9-6a8d-4aea-9bcf-bec880f70870" providerId="ADAL" clId="{8CF90712-CDDC-4B7C-B031-8D356D591FAB}" dt="2024-11-13T17:42:39.605" v="155" actId="47"/>
        <pc:sldMkLst>
          <pc:docMk/>
          <pc:sldMk cId="491121917" sldId="1763"/>
        </pc:sldMkLst>
      </pc:sldChg>
      <pc:sldChg chg="del">
        <pc:chgData name="Tim Anderson" userId="29931dd9-6a8d-4aea-9bcf-bec880f70870" providerId="ADAL" clId="{8CF90712-CDDC-4B7C-B031-8D356D591FAB}" dt="2024-11-13T17:43:01.899" v="163" actId="47"/>
        <pc:sldMkLst>
          <pc:docMk/>
          <pc:sldMk cId="2102305642" sldId="1764"/>
        </pc:sldMkLst>
      </pc:sldChg>
      <pc:sldChg chg="del">
        <pc:chgData name="Tim Anderson" userId="29931dd9-6a8d-4aea-9bcf-bec880f70870" providerId="ADAL" clId="{8CF90712-CDDC-4B7C-B031-8D356D591FAB}" dt="2024-11-13T17:42:49.578" v="161" actId="47"/>
        <pc:sldMkLst>
          <pc:docMk/>
          <pc:sldMk cId="1629725234" sldId="1765"/>
        </pc:sldMkLst>
      </pc:sldChg>
      <pc:sldChg chg="del">
        <pc:chgData name="Tim Anderson" userId="29931dd9-6a8d-4aea-9bcf-bec880f70870" providerId="ADAL" clId="{8CF90712-CDDC-4B7C-B031-8D356D591FAB}" dt="2024-11-13T17:42:50.999" v="162" actId="47"/>
        <pc:sldMkLst>
          <pc:docMk/>
          <pc:sldMk cId="2027940988" sldId="1766"/>
        </pc:sldMkLst>
      </pc:sldChg>
      <pc:sldChg chg="del">
        <pc:chgData name="Tim Anderson" userId="29931dd9-6a8d-4aea-9bcf-bec880f70870" providerId="ADAL" clId="{8CF90712-CDDC-4B7C-B031-8D356D591FAB}" dt="2024-11-13T17:12:46.439" v="2" actId="47"/>
        <pc:sldMkLst>
          <pc:docMk/>
          <pc:sldMk cId="1512545140" sldId="1768"/>
        </pc:sldMkLst>
      </pc:sldChg>
      <pc:sldChg chg="del">
        <pc:chgData name="Tim Anderson" userId="29931dd9-6a8d-4aea-9bcf-bec880f70870" providerId="ADAL" clId="{8CF90712-CDDC-4B7C-B031-8D356D591FAB}" dt="2024-11-13T17:13:04.591" v="6" actId="47"/>
        <pc:sldMkLst>
          <pc:docMk/>
          <pc:sldMk cId="3109904116" sldId="1769"/>
        </pc:sldMkLst>
      </pc:sldChg>
      <pc:sldChg chg="del">
        <pc:chgData name="Tim Anderson" userId="29931dd9-6a8d-4aea-9bcf-bec880f70870" providerId="ADAL" clId="{8CF90712-CDDC-4B7C-B031-8D356D591FAB}" dt="2024-11-13T17:13:42.732" v="11" actId="47"/>
        <pc:sldMkLst>
          <pc:docMk/>
          <pc:sldMk cId="3849947625" sldId="1770"/>
        </pc:sldMkLst>
      </pc:sldChg>
      <pc:sldChg chg="del">
        <pc:chgData name="Tim Anderson" userId="29931dd9-6a8d-4aea-9bcf-bec880f70870" providerId="ADAL" clId="{8CF90712-CDDC-4B7C-B031-8D356D591FAB}" dt="2024-11-13T17:14:45.542" v="13" actId="47"/>
        <pc:sldMkLst>
          <pc:docMk/>
          <pc:sldMk cId="350053741" sldId="1771"/>
        </pc:sldMkLst>
      </pc:sldChg>
      <pc:sldChg chg="del">
        <pc:chgData name="Tim Anderson" userId="29931dd9-6a8d-4aea-9bcf-bec880f70870" providerId="ADAL" clId="{8CF90712-CDDC-4B7C-B031-8D356D591FAB}" dt="2024-11-13T17:14:46.904" v="14" actId="47"/>
        <pc:sldMkLst>
          <pc:docMk/>
          <pc:sldMk cId="691584809" sldId="1772"/>
        </pc:sldMkLst>
      </pc:sldChg>
      <pc:sldChg chg="del">
        <pc:chgData name="Tim Anderson" userId="29931dd9-6a8d-4aea-9bcf-bec880f70870" providerId="ADAL" clId="{8CF90712-CDDC-4B7C-B031-8D356D591FAB}" dt="2024-11-13T17:14:48.091" v="15" actId="47"/>
        <pc:sldMkLst>
          <pc:docMk/>
          <pc:sldMk cId="950358545" sldId="1773"/>
        </pc:sldMkLst>
      </pc:sldChg>
      <pc:sldChg chg="del">
        <pc:chgData name="Tim Anderson" userId="29931dd9-6a8d-4aea-9bcf-bec880f70870" providerId="ADAL" clId="{8CF90712-CDDC-4B7C-B031-8D356D591FAB}" dt="2024-11-13T17:14:49.901" v="16" actId="47"/>
        <pc:sldMkLst>
          <pc:docMk/>
          <pc:sldMk cId="2669899100" sldId="1774"/>
        </pc:sldMkLst>
      </pc:sldChg>
      <pc:sldChg chg="del">
        <pc:chgData name="Tim Anderson" userId="29931dd9-6a8d-4aea-9bcf-bec880f70870" providerId="ADAL" clId="{8CF90712-CDDC-4B7C-B031-8D356D591FAB}" dt="2024-11-13T17:14:53.341" v="17" actId="47"/>
        <pc:sldMkLst>
          <pc:docMk/>
          <pc:sldMk cId="3836797555" sldId="1775"/>
        </pc:sldMkLst>
      </pc:sldChg>
      <pc:sldChg chg="del">
        <pc:chgData name="Tim Anderson" userId="29931dd9-6a8d-4aea-9bcf-bec880f70870" providerId="ADAL" clId="{8CF90712-CDDC-4B7C-B031-8D356D591FAB}" dt="2024-11-13T17:14:54.494" v="18" actId="47"/>
        <pc:sldMkLst>
          <pc:docMk/>
          <pc:sldMk cId="4003821246" sldId="1776"/>
        </pc:sldMkLst>
      </pc:sldChg>
      <pc:sldChg chg="del">
        <pc:chgData name="Tim Anderson" userId="29931dd9-6a8d-4aea-9bcf-bec880f70870" providerId="ADAL" clId="{8CF90712-CDDC-4B7C-B031-8D356D591FAB}" dt="2024-11-13T17:14:55.664" v="19" actId="47"/>
        <pc:sldMkLst>
          <pc:docMk/>
          <pc:sldMk cId="2631311408" sldId="1777"/>
        </pc:sldMkLst>
      </pc:sldChg>
      <pc:sldChg chg="del">
        <pc:chgData name="Tim Anderson" userId="29931dd9-6a8d-4aea-9bcf-bec880f70870" providerId="ADAL" clId="{8CF90712-CDDC-4B7C-B031-8D356D591FAB}" dt="2024-11-13T17:14:57.224" v="20" actId="47"/>
        <pc:sldMkLst>
          <pc:docMk/>
          <pc:sldMk cId="2768696871" sldId="1778"/>
        </pc:sldMkLst>
      </pc:sldChg>
      <pc:sldChg chg="del">
        <pc:chgData name="Tim Anderson" userId="29931dd9-6a8d-4aea-9bcf-bec880f70870" providerId="ADAL" clId="{8CF90712-CDDC-4B7C-B031-8D356D591FAB}" dt="2024-11-13T17:14:58.711" v="21" actId="47"/>
        <pc:sldMkLst>
          <pc:docMk/>
          <pc:sldMk cId="3498623902" sldId="1779"/>
        </pc:sldMkLst>
      </pc:sldChg>
      <pc:sldChg chg="del">
        <pc:chgData name="Tim Anderson" userId="29931dd9-6a8d-4aea-9bcf-bec880f70870" providerId="ADAL" clId="{8CF90712-CDDC-4B7C-B031-8D356D591FAB}" dt="2024-11-13T17:14:59.871" v="22" actId="47"/>
        <pc:sldMkLst>
          <pc:docMk/>
          <pc:sldMk cId="1190352862" sldId="1780"/>
        </pc:sldMkLst>
      </pc:sldChg>
      <pc:sldChg chg="del">
        <pc:chgData name="Tim Anderson" userId="29931dd9-6a8d-4aea-9bcf-bec880f70870" providerId="ADAL" clId="{8CF90712-CDDC-4B7C-B031-8D356D591FAB}" dt="2024-11-13T17:15:01.012" v="23" actId="47"/>
        <pc:sldMkLst>
          <pc:docMk/>
          <pc:sldMk cId="3216880266" sldId="1781"/>
        </pc:sldMkLst>
      </pc:sldChg>
      <pc:sldChg chg="del">
        <pc:chgData name="Tim Anderson" userId="29931dd9-6a8d-4aea-9bcf-bec880f70870" providerId="ADAL" clId="{8CF90712-CDDC-4B7C-B031-8D356D591FAB}" dt="2024-11-13T17:15:02.130" v="24" actId="47"/>
        <pc:sldMkLst>
          <pc:docMk/>
          <pc:sldMk cId="1281060869" sldId="1782"/>
        </pc:sldMkLst>
      </pc:sldChg>
      <pc:sldChg chg="del">
        <pc:chgData name="Tim Anderson" userId="29931dd9-6a8d-4aea-9bcf-bec880f70870" providerId="ADAL" clId="{8CF90712-CDDC-4B7C-B031-8D356D591FAB}" dt="2024-11-13T17:15:03.304" v="25" actId="47"/>
        <pc:sldMkLst>
          <pc:docMk/>
          <pc:sldMk cId="1547223880" sldId="1783"/>
        </pc:sldMkLst>
      </pc:sldChg>
      <pc:sldChg chg="del">
        <pc:chgData name="Tim Anderson" userId="29931dd9-6a8d-4aea-9bcf-bec880f70870" providerId="ADAL" clId="{8CF90712-CDDC-4B7C-B031-8D356D591FAB}" dt="2024-11-13T17:15:04.871" v="26" actId="47"/>
        <pc:sldMkLst>
          <pc:docMk/>
          <pc:sldMk cId="2944575159" sldId="1784"/>
        </pc:sldMkLst>
      </pc:sldChg>
      <pc:sldChg chg="del">
        <pc:chgData name="Tim Anderson" userId="29931dd9-6a8d-4aea-9bcf-bec880f70870" providerId="ADAL" clId="{8CF90712-CDDC-4B7C-B031-8D356D591FAB}" dt="2024-11-13T17:15:06.314" v="27" actId="47"/>
        <pc:sldMkLst>
          <pc:docMk/>
          <pc:sldMk cId="2892831798" sldId="1785"/>
        </pc:sldMkLst>
      </pc:sldChg>
      <pc:sldChg chg="del">
        <pc:chgData name="Tim Anderson" userId="29931dd9-6a8d-4aea-9bcf-bec880f70870" providerId="ADAL" clId="{8CF90712-CDDC-4B7C-B031-8D356D591FAB}" dt="2024-11-13T17:15:07.569" v="28" actId="47"/>
        <pc:sldMkLst>
          <pc:docMk/>
          <pc:sldMk cId="1598115735" sldId="1786"/>
        </pc:sldMkLst>
      </pc:sldChg>
      <pc:sldChg chg="del">
        <pc:chgData name="Tim Anderson" userId="29931dd9-6a8d-4aea-9bcf-bec880f70870" providerId="ADAL" clId="{8CF90712-CDDC-4B7C-B031-8D356D591FAB}" dt="2024-11-13T17:15:08.872" v="29" actId="47"/>
        <pc:sldMkLst>
          <pc:docMk/>
          <pc:sldMk cId="2940973366" sldId="1787"/>
        </pc:sldMkLst>
      </pc:sldChg>
      <pc:sldChg chg="del">
        <pc:chgData name="Tim Anderson" userId="29931dd9-6a8d-4aea-9bcf-bec880f70870" providerId="ADAL" clId="{8CF90712-CDDC-4B7C-B031-8D356D591FAB}" dt="2024-11-13T17:15:10.196" v="30" actId="47"/>
        <pc:sldMkLst>
          <pc:docMk/>
          <pc:sldMk cId="176153769" sldId="1788"/>
        </pc:sldMkLst>
      </pc:sldChg>
      <pc:sldChg chg="del">
        <pc:chgData name="Tim Anderson" userId="29931dd9-6a8d-4aea-9bcf-bec880f70870" providerId="ADAL" clId="{8CF90712-CDDC-4B7C-B031-8D356D591FAB}" dt="2024-11-13T17:15:11.420" v="31" actId="47"/>
        <pc:sldMkLst>
          <pc:docMk/>
          <pc:sldMk cId="1833294451" sldId="1789"/>
        </pc:sldMkLst>
      </pc:sldChg>
      <pc:sldChg chg="del">
        <pc:chgData name="Tim Anderson" userId="29931dd9-6a8d-4aea-9bcf-bec880f70870" providerId="ADAL" clId="{8CF90712-CDDC-4B7C-B031-8D356D591FAB}" dt="2024-11-13T17:15:18.593" v="32" actId="47"/>
        <pc:sldMkLst>
          <pc:docMk/>
          <pc:sldMk cId="241061412" sldId="1790"/>
        </pc:sldMkLst>
      </pc:sldChg>
      <pc:sldChg chg="del">
        <pc:chgData name="Tim Anderson" userId="29931dd9-6a8d-4aea-9bcf-bec880f70870" providerId="ADAL" clId="{8CF90712-CDDC-4B7C-B031-8D356D591FAB}" dt="2024-11-13T17:15:20.018" v="33" actId="47"/>
        <pc:sldMkLst>
          <pc:docMk/>
          <pc:sldMk cId="4119154320" sldId="1791"/>
        </pc:sldMkLst>
      </pc:sldChg>
      <pc:sldChg chg="del">
        <pc:chgData name="Tim Anderson" userId="29931dd9-6a8d-4aea-9bcf-bec880f70870" providerId="ADAL" clId="{8CF90712-CDDC-4B7C-B031-8D356D591FAB}" dt="2024-11-13T17:15:21.356" v="34" actId="47"/>
        <pc:sldMkLst>
          <pc:docMk/>
          <pc:sldMk cId="720112971" sldId="1792"/>
        </pc:sldMkLst>
      </pc:sldChg>
      <pc:sldChg chg="del">
        <pc:chgData name="Tim Anderson" userId="29931dd9-6a8d-4aea-9bcf-bec880f70870" providerId="ADAL" clId="{8CF90712-CDDC-4B7C-B031-8D356D591FAB}" dt="2024-11-13T17:13:40.890" v="10" actId="47"/>
        <pc:sldMkLst>
          <pc:docMk/>
          <pc:sldMk cId="3599181719" sldId="1796"/>
        </pc:sldMkLst>
      </pc:sldChg>
      <pc:sldChg chg="del">
        <pc:chgData name="Tim Anderson" userId="29931dd9-6a8d-4aea-9bcf-bec880f70870" providerId="ADAL" clId="{8CF90712-CDDC-4B7C-B031-8D356D591FAB}" dt="2024-11-13T17:13:07.643" v="7" actId="47"/>
        <pc:sldMkLst>
          <pc:docMk/>
          <pc:sldMk cId="268771126" sldId="179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D9911D-D24D-48F1-943B-9142347D470F}" type="doc">
      <dgm:prSet loTypeId="urn:microsoft.com/office/officeart/2005/8/layout/orgChart1" loCatId="hierarchy" qsTypeId="urn:microsoft.com/office/officeart/2005/8/quickstyle/simple3" qsCatId="simple" csTypeId="urn:microsoft.com/office/officeart/2005/8/colors/accent2_5" csCatId="accent2" phldr="1"/>
      <dgm:spPr/>
      <dgm:t>
        <a:bodyPr/>
        <a:lstStyle/>
        <a:p>
          <a:endParaRPr lang="en-US"/>
        </a:p>
      </dgm:t>
    </dgm:pt>
    <dgm:pt modelId="{116F11D4-D278-48DE-9BCE-CC80073CF620}">
      <dgm:prSet custT="1"/>
      <dgm:spPr>
        <a:solidFill>
          <a:srgbClr val="B1E6FE"/>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effectLst/>
            <a:latin typeface="Arial Narrow" pitchFamily="34" charset="0"/>
          </a:endParaRPr>
        </a:p>
      </dgm:t>
    </dgm:pt>
    <dgm:pt modelId="{3CECF2CC-FF03-42BD-BC51-36508F81DC3C}" type="parTrans" cxnId="{C295C918-C0AC-48E6-BA2D-BDA4956B4918}">
      <dgm:prSet/>
      <dgm:spPr/>
      <dgm:t>
        <a:bodyPr/>
        <a:lstStyle/>
        <a:p>
          <a:endParaRPr lang="en-US"/>
        </a:p>
      </dgm:t>
    </dgm:pt>
    <dgm:pt modelId="{D69304D1-99E2-4927-A0E4-3E02A72AF9E4}" type="sibTrans" cxnId="{C295C918-C0AC-48E6-BA2D-BDA4956B4918}">
      <dgm:prSet/>
      <dgm:spPr/>
      <dgm:t>
        <a:bodyPr/>
        <a:lstStyle/>
        <a:p>
          <a:endParaRPr lang="en-US"/>
        </a:p>
      </dgm:t>
    </dgm:pt>
    <dgm:pt modelId="{573EC456-7B55-4EA5-8E49-710089F9388E}" type="asst">
      <dgm:prSet custT="1"/>
      <dgm:spPr>
        <a:solidFill>
          <a:srgbClr val="B1E6FE"/>
        </a:solidFill>
      </dgm:spPr>
      <dgm:t>
        <a:bodyPr/>
        <a:lstStyle/>
        <a:p>
          <a:r>
            <a:rPr lang="en-US" sz="1400" b="1" dirty="0">
              <a:solidFill>
                <a:srgbClr val="FF0000"/>
              </a:solidFill>
              <a:latin typeface="Arial Narrow" pitchFamily="34" charset="0"/>
            </a:rPr>
            <a:t>Vacant</a:t>
          </a:r>
        </a:p>
        <a:p>
          <a:r>
            <a:rPr lang="en-US" sz="1400" b="1" i="1" dirty="0">
              <a:solidFill>
                <a:srgbClr val="FF0000"/>
              </a:solidFill>
              <a:latin typeface="Arial Narrow" pitchFamily="34" charset="0"/>
            </a:rPr>
            <a:t>Project Coordinator</a:t>
          </a:r>
        </a:p>
      </dgm:t>
    </dgm:pt>
    <dgm:pt modelId="{3164D01E-CEE5-4A01-B6DF-2B8710CF6BF1}" type="parTrans" cxnId="{30BF9C63-13A1-4DB9-9485-772DAADB492C}">
      <dgm:prSet/>
      <dgm:spPr/>
      <dgm:t>
        <a:bodyPr/>
        <a:lstStyle/>
        <a:p>
          <a:endParaRPr lang="en-US" b="0"/>
        </a:p>
      </dgm:t>
    </dgm:pt>
    <dgm:pt modelId="{C24244C5-2A82-4E67-89C1-379EC3A0AB27}" type="sibTrans" cxnId="{30BF9C63-13A1-4DB9-9485-772DAADB492C}">
      <dgm:prSet/>
      <dgm:spPr/>
      <dgm:t>
        <a:bodyPr/>
        <a:lstStyle/>
        <a:p>
          <a:endParaRPr lang="en-US"/>
        </a:p>
      </dgm:t>
    </dgm:pt>
    <dgm:pt modelId="{41CE4E73-B187-4E43-BBB2-829CC9782FE2}">
      <dgm:prSet custT="1"/>
      <dgm:spPr>
        <a:solidFill>
          <a:srgbClr val="B1E6FE"/>
        </a:solidFill>
      </dgm:spPr>
      <dgm:t>
        <a:bodyPr/>
        <a:lstStyle/>
        <a:p>
          <a:pPr marR="0" rtl="0" eaLnBrk="0" fontAlgn="base" latinLnBrk="0" hangingPunct="0">
            <a:spcAft>
              <a:spcPct val="35000"/>
            </a:spcAft>
            <a:buClrTx/>
            <a:buSzTx/>
            <a:buFontTx/>
            <a:buNone/>
            <a:tabLst/>
          </a:pPr>
          <a:endParaRPr kumimoji="0" lang="en-US" sz="1400" b="1" i="0" u="none" strike="noStrike" cap="none" normalizeH="0" baseline="0" dirty="0">
            <a:ln/>
            <a:effectLst/>
            <a:latin typeface="Arial Narrow" pitchFamily="34" charset="0"/>
          </a:endParaRP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John Mosby</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Asst. Chief Scout Executive &amp; EVP</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(BSA)</a:t>
          </a:r>
        </a:p>
        <a:p>
          <a:pPr marR="0" rtl="0" eaLnBrk="0" fontAlgn="base" latinLnBrk="0" hangingPunct="0">
            <a:spcAft>
              <a:spcPts val="0"/>
            </a:spcAft>
            <a:buClrTx/>
            <a:buSzTx/>
            <a:buFontTx/>
            <a:buNone/>
            <a:tabLst/>
          </a:pPr>
          <a:endParaRPr kumimoji="0" lang="en-US" sz="1100" b="1" i="0" u="none" strike="noStrike" cap="none" normalizeH="0" baseline="0" dirty="0">
            <a:ln/>
            <a:effectLst/>
            <a:latin typeface="Arial Narrow" pitchFamily="34" charset="0"/>
          </a:endParaRP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Shane Calendine</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 </a:t>
          </a:r>
          <a:r>
            <a:rPr lang="en-US" sz="1100" b="1" dirty="0"/>
            <a:t>Vice President Council Operations </a:t>
          </a:r>
          <a:r>
            <a:rPr kumimoji="0" lang="en-US" sz="1100" b="1" i="0" u="none" strike="noStrike" cap="none" normalizeH="0" baseline="0" dirty="0">
              <a:ln/>
              <a:effectLst/>
              <a:latin typeface="Arial Narrow" pitchFamily="34" charset="0"/>
            </a:rPr>
            <a:t>(BSA)</a:t>
          </a:r>
        </a:p>
        <a:p>
          <a:pPr marR="0" rtl="0" eaLnBrk="0" fontAlgn="base" latinLnBrk="0" hangingPunct="0">
            <a:spcAft>
              <a:spcPct val="35000"/>
            </a:spcAft>
            <a:buClrTx/>
            <a:buSzTx/>
            <a:buFontTx/>
            <a:buNone/>
            <a:tabLst/>
          </a:pPr>
          <a:endParaRPr kumimoji="0" lang="en-US" sz="900" b="0" i="0" u="none" strike="noStrike" cap="none" normalizeH="0" baseline="0" dirty="0">
            <a:ln/>
            <a:effectLst/>
            <a:latin typeface="Arial Narrow" pitchFamily="34" charset="0"/>
          </a:endParaRPr>
        </a:p>
      </dgm:t>
    </dgm:pt>
    <dgm:pt modelId="{8F6BA993-8E18-4DFD-B071-51E7F430FFFA}" type="parTrans" cxnId="{7400DAB3-74BF-488C-AB88-5BFFF41B3108}">
      <dgm:prSet/>
      <dgm:spPr/>
      <dgm:t>
        <a:bodyPr/>
        <a:lstStyle/>
        <a:p>
          <a:endParaRPr lang="en-US"/>
        </a:p>
      </dgm:t>
    </dgm:pt>
    <dgm:pt modelId="{A8DB8C49-05EA-4B21-9D9B-920E03D781B6}" type="sibTrans" cxnId="{7400DAB3-74BF-488C-AB88-5BFFF41B3108}">
      <dgm:prSet/>
      <dgm:spPr/>
      <dgm:t>
        <a:bodyPr/>
        <a:lstStyle/>
        <a:p>
          <a:endParaRPr lang="en-US"/>
        </a:p>
      </dgm:t>
    </dgm:pt>
    <dgm:pt modelId="{F589F313-64B5-4CB5-AC41-12C5F17F9A93}" type="asst">
      <dgm:prSet custT="1"/>
      <dgm:spPr>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spcFirstLastPara="0" vert="horz" wrap="square" lIns="8890" tIns="8890" rIns="8890" bIns="8890" numCol="1" spcCol="1270" anchor="ctr" anchorCtr="0"/>
        <a:lstStyle/>
        <a:p>
          <a:pPr marL="0" lvl="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gm:t>
    </dgm:pt>
    <dgm:pt modelId="{4D2D44BA-01C3-4011-871E-F1D3784E135D}" type="parTrans" cxnId="{1088F25D-38FB-47A3-A7D5-18FEF4737ECD}">
      <dgm:prSet/>
      <dgm:spPr/>
      <dgm:t>
        <a:bodyPr/>
        <a:lstStyle/>
        <a:p>
          <a:endParaRPr lang="en-US"/>
        </a:p>
      </dgm:t>
    </dgm:pt>
    <dgm:pt modelId="{57F6163D-6C5F-4D8E-BB70-AD379F2E74DD}" type="sibTrans" cxnId="{1088F25D-38FB-47A3-A7D5-18FEF4737ECD}">
      <dgm:prSet/>
      <dgm:spPr/>
      <dgm:t>
        <a:bodyPr/>
        <a:lstStyle/>
        <a:p>
          <a:endParaRPr lang="en-US"/>
        </a:p>
      </dgm:t>
    </dgm:pt>
    <dgm:pt modelId="{B65E883C-D9C3-4457-B574-282CF65135C3}" type="pres">
      <dgm:prSet presAssocID="{BCD9911D-D24D-48F1-943B-9142347D470F}" presName="hierChild1" presStyleCnt="0">
        <dgm:presLayoutVars>
          <dgm:orgChart val="1"/>
          <dgm:chPref val="1"/>
          <dgm:dir/>
          <dgm:animOne val="branch"/>
          <dgm:animLvl val="lvl"/>
          <dgm:resizeHandles/>
        </dgm:presLayoutVars>
      </dgm:prSet>
      <dgm:spPr/>
    </dgm:pt>
    <dgm:pt modelId="{E9FD9F57-8AB9-4517-933E-53EDDE38EC04}" type="pres">
      <dgm:prSet presAssocID="{116F11D4-D278-48DE-9BCE-CC80073CF620}" presName="hierRoot1" presStyleCnt="0">
        <dgm:presLayoutVars>
          <dgm:hierBranch/>
        </dgm:presLayoutVars>
      </dgm:prSet>
      <dgm:spPr/>
    </dgm:pt>
    <dgm:pt modelId="{935B677A-BCDA-4C7E-BA01-ABC891533376}" type="pres">
      <dgm:prSet presAssocID="{116F11D4-D278-48DE-9BCE-CC80073CF620}" presName="rootComposite1" presStyleCnt="0"/>
      <dgm:spPr/>
    </dgm:pt>
    <dgm:pt modelId="{41D23F3A-F93D-480C-80B8-0ECDA666F854}" type="pres">
      <dgm:prSet presAssocID="{116F11D4-D278-48DE-9BCE-CC80073CF620}" presName="rootText1" presStyleLbl="node0" presStyleIdx="0" presStyleCnt="2" custScaleX="71898" custScaleY="62229" custLinFactNeighborX="16444" custLinFactNeighborY="25350">
        <dgm:presLayoutVars>
          <dgm:chPref val="3"/>
        </dgm:presLayoutVars>
      </dgm:prSet>
      <dgm:spPr/>
    </dgm:pt>
    <dgm:pt modelId="{91993678-E076-4176-938B-A86222054178}" type="pres">
      <dgm:prSet presAssocID="{116F11D4-D278-48DE-9BCE-CC80073CF620}" presName="rootConnector1" presStyleLbl="node1" presStyleIdx="0" presStyleCnt="0"/>
      <dgm:spPr/>
    </dgm:pt>
    <dgm:pt modelId="{786A6515-B666-4E9A-99C6-88A9A3212771}" type="pres">
      <dgm:prSet presAssocID="{116F11D4-D278-48DE-9BCE-CC80073CF620}" presName="hierChild2" presStyleCnt="0"/>
      <dgm:spPr/>
    </dgm:pt>
    <dgm:pt modelId="{D490EF74-E0C9-4BEB-AA5D-3635EB8F7003}" type="pres">
      <dgm:prSet presAssocID="{116F11D4-D278-48DE-9BCE-CC80073CF620}" presName="hierChild3" presStyleCnt="0"/>
      <dgm:spPr/>
    </dgm:pt>
    <dgm:pt modelId="{4506A535-937D-4AD6-AA49-16E4647A1AEA}" type="pres">
      <dgm:prSet presAssocID="{3164D01E-CEE5-4A01-B6DF-2B8710CF6BF1}" presName="Name111" presStyleLbl="parChTrans1D2" presStyleIdx="0" presStyleCnt="2"/>
      <dgm:spPr/>
    </dgm:pt>
    <dgm:pt modelId="{7E5FACD6-191E-49EA-923E-895D1CBD91EF}" type="pres">
      <dgm:prSet presAssocID="{573EC456-7B55-4EA5-8E49-710089F9388E}" presName="hierRoot3" presStyleCnt="0">
        <dgm:presLayoutVars>
          <dgm:hierBranch val="init"/>
        </dgm:presLayoutVars>
      </dgm:prSet>
      <dgm:spPr/>
    </dgm:pt>
    <dgm:pt modelId="{D4B61E6F-82F8-40C9-898C-369BCA84817E}" type="pres">
      <dgm:prSet presAssocID="{573EC456-7B55-4EA5-8E49-710089F9388E}" presName="rootComposite3" presStyleCnt="0"/>
      <dgm:spPr/>
    </dgm:pt>
    <dgm:pt modelId="{5CB7C62A-6393-453D-A839-67512367AA48}" type="pres">
      <dgm:prSet presAssocID="{573EC456-7B55-4EA5-8E49-710089F9388E}" presName="rootText3" presStyleLbl="asst1" presStyleIdx="0" presStyleCnt="2" custScaleX="51811" custScaleY="56952" custLinFactNeighborX="85243" custLinFactNeighborY="8642">
        <dgm:presLayoutVars>
          <dgm:chPref val="3"/>
        </dgm:presLayoutVars>
      </dgm:prSet>
      <dgm:spPr/>
    </dgm:pt>
    <dgm:pt modelId="{D815FF9F-E0A7-4C2F-98A5-9F14895D32AC}" type="pres">
      <dgm:prSet presAssocID="{573EC456-7B55-4EA5-8E49-710089F9388E}" presName="rootConnector3" presStyleLbl="asst1" presStyleIdx="0" presStyleCnt="2"/>
      <dgm:spPr/>
    </dgm:pt>
    <dgm:pt modelId="{761AB51F-5CCD-4D13-9DF1-D90257976AD2}" type="pres">
      <dgm:prSet presAssocID="{573EC456-7B55-4EA5-8E49-710089F9388E}" presName="hierChild6" presStyleCnt="0"/>
      <dgm:spPr/>
    </dgm:pt>
    <dgm:pt modelId="{74DA78A3-0D74-4F04-9714-2760E4489B82}" type="pres">
      <dgm:prSet presAssocID="{573EC456-7B55-4EA5-8E49-710089F9388E}" presName="hierChild7" presStyleCnt="0"/>
      <dgm:spPr/>
    </dgm:pt>
    <dgm:pt modelId="{827149E6-14E5-4DAC-B4F4-7FC418E2F8ED}" type="pres">
      <dgm:prSet presAssocID="{4D2D44BA-01C3-4011-871E-F1D3784E135D}" presName="Name111" presStyleLbl="parChTrans1D2" presStyleIdx="1" presStyleCnt="2"/>
      <dgm:spPr/>
    </dgm:pt>
    <dgm:pt modelId="{88AAAE16-54D4-4511-8477-776FC469BE5D}" type="pres">
      <dgm:prSet presAssocID="{F589F313-64B5-4CB5-AC41-12C5F17F9A93}" presName="hierRoot3" presStyleCnt="0">
        <dgm:presLayoutVars>
          <dgm:hierBranch val="init"/>
        </dgm:presLayoutVars>
      </dgm:prSet>
      <dgm:spPr/>
    </dgm:pt>
    <dgm:pt modelId="{C7AA1EF1-EA81-4881-984C-8A20B9E74819}" type="pres">
      <dgm:prSet presAssocID="{F589F313-64B5-4CB5-AC41-12C5F17F9A93}" presName="rootComposite3" presStyleCnt="0"/>
      <dgm:spPr/>
    </dgm:pt>
    <dgm:pt modelId="{3C6C0BC6-1B23-47DA-90FC-5BAE7CCCB76A}" type="pres">
      <dgm:prSet presAssocID="{F589F313-64B5-4CB5-AC41-12C5F17F9A93}" presName="rootText3" presStyleLbl="asst1" presStyleIdx="1" presStyleCnt="2" custScaleX="67777" custScaleY="56343" custLinFactNeighborX="-85801" custLinFactNeighborY="8642">
        <dgm:presLayoutVars>
          <dgm:chPref val="3"/>
        </dgm:presLayoutVars>
      </dgm:prSet>
      <dgm:spPr>
        <a:xfrm>
          <a:off x="2395617" y="2247503"/>
          <a:ext cx="1859227" cy="929613"/>
        </a:xfrm>
        <a:prstGeom prst="rect">
          <a:avLst/>
        </a:prstGeom>
      </dgm:spPr>
    </dgm:pt>
    <dgm:pt modelId="{E64B15EC-CD09-4C83-81F0-92E24172360A}" type="pres">
      <dgm:prSet presAssocID="{F589F313-64B5-4CB5-AC41-12C5F17F9A93}" presName="rootConnector3" presStyleLbl="asst1" presStyleIdx="1" presStyleCnt="2"/>
      <dgm:spPr/>
    </dgm:pt>
    <dgm:pt modelId="{0707A7E0-6492-4B2B-AFD1-7DD6C3768683}" type="pres">
      <dgm:prSet presAssocID="{F589F313-64B5-4CB5-AC41-12C5F17F9A93}" presName="hierChild6" presStyleCnt="0"/>
      <dgm:spPr/>
    </dgm:pt>
    <dgm:pt modelId="{3566110B-84CC-4169-BE0B-52401A5E3CF9}" type="pres">
      <dgm:prSet presAssocID="{F589F313-64B5-4CB5-AC41-12C5F17F9A93}" presName="hierChild7" presStyleCnt="0"/>
      <dgm:spPr/>
    </dgm:pt>
    <dgm:pt modelId="{36046CD8-E682-4767-9F0A-872F439DE2F8}" type="pres">
      <dgm:prSet presAssocID="{41CE4E73-B187-4E43-BBB2-829CC9782FE2}" presName="hierRoot1" presStyleCnt="0">
        <dgm:presLayoutVars>
          <dgm:hierBranch val="init"/>
        </dgm:presLayoutVars>
      </dgm:prSet>
      <dgm:spPr/>
    </dgm:pt>
    <dgm:pt modelId="{8BDCA5DE-ADE8-40B9-849D-4777809A0208}" type="pres">
      <dgm:prSet presAssocID="{41CE4E73-B187-4E43-BBB2-829CC9782FE2}" presName="rootComposite1" presStyleCnt="0"/>
      <dgm:spPr/>
    </dgm:pt>
    <dgm:pt modelId="{2A805936-6D65-44FB-B027-BAB888DB7CFC}" type="pres">
      <dgm:prSet presAssocID="{41CE4E73-B187-4E43-BBB2-829CC9782FE2}" presName="rootText1" presStyleLbl="node0" presStyleIdx="1" presStyleCnt="2" custScaleX="49789" custScaleY="63140" custLinFactX="-69499" custLinFactNeighborX="-100000" custLinFactNeighborY="4100">
        <dgm:presLayoutVars>
          <dgm:chPref val="3"/>
        </dgm:presLayoutVars>
      </dgm:prSet>
      <dgm:spPr/>
    </dgm:pt>
    <dgm:pt modelId="{D37B727B-1D08-49FB-AD88-C48B7FDF7D70}" type="pres">
      <dgm:prSet presAssocID="{41CE4E73-B187-4E43-BBB2-829CC9782FE2}" presName="rootConnector1" presStyleLbl="node1" presStyleIdx="0" presStyleCnt="0"/>
      <dgm:spPr/>
    </dgm:pt>
    <dgm:pt modelId="{BF45D131-63B8-4833-8CF3-120E7EDEE13A}" type="pres">
      <dgm:prSet presAssocID="{41CE4E73-B187-4E43-BBB2-829CC9782FE2}" presName="hierChild2" presStyleCnt="0"/>
      <dgm:spPr/>
    </dgm:pt>
    <dgm:pt modelId="{847FCBAC-5750-4549-B122-ADCF8744ABE2}" type="pres">
      <dgm:prSet presAssocID="{41CE4E73-B187-4E43-BBB2-829CC9782FE2}" presName="hierChild3" presStyleCnt="0"/>
      <dgm:spPr/>
    </dgm:pt>
  </dgm:ptLst>
  <dgm:cxnLst>
    <dgm:cxn modelId="{72E8A306-EDE4-466D-AEA9-70A42E148027}" type="presOf" srcId="{41CE4E73-B187-4E43-BBB2-829CC9782FE2}" destId="{D37B727B-1D08-49FB-AD88-C48B7FDF7D70}" srcOrd="1" destOrd="0" presId="urn:microsoft.com/office/officeart/2005/8/layout/orgChart1"/>
    <dgm:cxn modelId="{30274A0A-57C5-479A-8E0B-28FAD2C5248C}" type="presOf" srcId="{573EC456-7B55-4EA5-8E49-710089F9388E}" destId="{D815FF9F-E0A7-4C2F-98A5-9F14895D32AC}" srcOrd="1" destOrd="0" presId="urn:microsoft.com/office/officeart/2005/8/layout/orgChart1"/>
    <dgm:cxn modelId="{C295C918-C0AC-48E6-BA2D-BDA4956B4918}" srcId="{BCD9911D-D24D-48F1-943B-9142347D470F}" destId="{116F11D4-D278-48DE-9BCE-CC80073CF620}" srcOrd="0" destOrd="0" parTransId="{3CECF2CC-FF03-42BD-BC51-36508F81DC3C}" sibTransId="{D69304D1-99E2-4927-A0E4-3E02A72AF9E4}"/>
    <dgm:cxn modelId="{1088F25D-38FB-47A3-A7D5-18FEF4737ECD}" srcId="{116F11D4-D278-48DE-9BCE-CC80073CF620}" destId="{F589F313-64B5-4CB5-AC41-12C5F17F9A93}" srcOrd="1" destOrd="0" parTransId="{4D2D44BA-01C3-4011-871E-F1D3784E135D}" sibTransId="{57F6163D-6C5F-4D8E-BB70-AD379F2E74DD}"/>
    <dgm:cxn modelId="{30BF9C63-13A1-4DB9-9485-772DAADB492C}" srcId="{116F11D4-D278-48DE-9BCE-CC80073CF620}" destId="{573EC456-7B55-4EA5-8E49-710089F9388E}" srcOrd="0" destOrd="0" parTransId="{3164D01E-CEE5-4A01-B6DF-2B8710CF6BF1}" sibTransId="{C24244C5-2A82-4E67-89C1-379EC3A0AB27}"/>
    <dgm:cxn modelId="{0BFD897F-7EBF-41AD-B975-7989C201911E}" type="presOf" srcId="{3164D01E-CEE5-4A01-B6DF-2B8710CF6BF1}" destId="{4506A535-937D-4AD6-AA49-16E4647A1AEA}" srcOrd="0" destOrd="0" presId="urn:microsoft.com/office/officeart/2005/8/layout/orgChart1"/>
    <dgm:cxn modelId="{5B81CF85-0400-4E3E-A546-025E151ABB39}" type="presOf" srcId="{BCD9911D-D24D-48F1-943B-9142347D470F}" destId="{B65E883C-D9C3-4457-B574-282CF65135C3}" srcOrd="0" destOrd="0" presId="urn:microsoft.com/office/officeart/2005/8/layout/orgChart1"/>
    <dgm:cxn modelId="{524271A4-1ACB-4676-B8B1-9CC3AFF31BAF}" type="presOf" srcId="{F589F313-64B5-4CB5-AC41-12C5F17F9A93}" destId="{3C6C0BC6-1B23-47DA-90FC-5BAE7CCCB76A}" srcOrd="0" destOrd="0" presId="urn:microsoft.com/office/officeart/2005/8/layout/orgChart1"/>
    <dgm:cxn modelId="{CE4DA6AC-991F-4441-94EE-3BF3427EA0A7}" type="presOf" srcId="{41CE4E73-B187-4E43-BBB2-829CC9782FE2}" destId="{2A805936-6D65-44FB-B027-BAB888DB7CFC}" srcOrd="0" destOrd="0" presId="urn:microsoft.com/office/officeart/2005/8/layout/orgChart1"/>
    <dgm:cxn modelId="{7400DAB3-74BF-488C-AB88-5BFFF41B3108}" srcId="{BCD9911D-D24D-48F1-943B-9142347D470F}" destId="{41CE4E73-B187-4E43-BBB2-829CC9782FE2}" srcOrd="1" destOrd="0" parTransId="{8F6BA993-8E18-4DFD-B071-51E7F430FFFA}" sibTransId="{A8DB8C49-05EA-4B21-9D9B-920E03D781B6}"/>
    <dgm:cxn modelId="{CE1B2BB8-6D23-4D3F-B297-B39355C54592}" type="presOf" srcId="{116F11D4-D278-48DE-9BCE-CC80073CF620}" destId="{41D23F3A-F93D-480C-80B8-0ECDA666F854}" srcOrd="0" destOrd="0" presId="urn:microsoft.com/office/officeart/2005/8/layout/orgChart1"/>
    <dgm:cxn modelId="{99FF2EBB-FCBA-4FE8-8053-015971F5CCF0}" type="presOf" srcId="{573EC456-7B55-4EA5-8E49-710089F9388E}" destId="{5CB7C62A-6393-453D-A839-67512367AA48}" srcOrd="0" destOrd="0" presId="urn:microsoft.com/office/officeart/2005/8/layout/orgChart1"/>
    <dgm:cxn modelId="{8A9306C7-AB18-406B-962D-1765E13B6B02}" type="presOf" srcId="{116F11D4-D278-48DE-9BCE-CC80073CF620}" destId="{91993678-E076-4176-938B-A86222054178}" srcOrd="1" destOrd="0" presId="urn:microsoft.com/office/officeart/2005/8/layout/orgChart1"/>
    <dgm:cxn modelId="{93C509DD-74C9-4325-9B82-DE1733FC5EE9}" type="presOf" srcId="{4D2D44BA-01C3-4011-871E-F1D3784E135D}" destId="{827149E6-14E5-4DAC-B4F4-7FC418E2F8ED}" srcOrd="0" destOrd="0" presId="urn:microsoft.com/office/officeart/2005/8/layout/orgChart1"/>
    <dgm:cxn modelId="{F98903F6-82B6-463D-B34E-EB828D231EA3}" type="presOf" srcId="{F589F313-64B5-4CB5-AC41-12C5F17F9A93}" destId="{E64B15EC-CD09-4C83-81F0-92E24172360A}" srcOrd="1" destOrd="0" presId="urn:microsoft.com/office/officeart/2005/8/layout/orgChart1"/>
    <dgm:cxn modelId="{A0BC3E41-9E97-4DFA-9D66-9B1F01C1526A}" type="presParOf" srcId="{B65E883C-D9C3-4457-B574-282CF65135C3}" destId="{E9FD9F57-8AB9-4517-933E-53EDDE38EC04}" srcOrd="0" destOrd="0" presId="urn:microsoft.com/office/officeart/2005/8/layout/orgChart1"/>
    <dgm:cxn modelId="{DD0C4648-F568-4A6E-8558-F3402D6E1B7F}" type="presParOf" srcId="{E9FD9F57-8AB9-4517-933E-53EDDE38EC04}" destId="{935B677A-BCDA-4C7E-BA01-ABC891533376}" srcOrd="0" destOrd="0" presId="urn:microsoft.com/office/officeart/2005/8/layout/orgChart1"/>
    <dgm:cxn modelId="{53F0964A-BA99-474D-992B-D30EFECC3269}" type="presParOf" srcId="{935B677A-BCDA-4C7E-BA01-ABC891533376}" destId="{41D23F3A-F93D-480C-80B8-0ECDA666F854}" srcOrd="0" destOrd="0" presId="urn:microsoft.com/office/officeart/2005/8/layout/orgChart1"/>
    <dgm:cxn modelId="{5FD3ED5B-DB2D-4AF5-8873-C9F89CBD9C98}" type="presParOf" srcId="{935B677A-BCDA-4C7E-BA01-ABC891533376}" destId="{91993678-E076-4176-938B-A86222054178}" srcOrd="1" destOrd="0" presId="urn:microsoft.com/office/officeart/2005/8/layout/orgChart1"/>
    <dgm:cxn modelId="{39C46299-BD5F-4F51-BAD9-2774F726B3E7}" type="presParOf" srcId="{E9FD9F57-8AB9-4517-933E-53EDDE38EC04}" destId="{786A6515-B666-4E9A-99C6-88A9A3212771}" srcOrd="1" destOrd="0" presId="urn:microsoft.com/office/officeart/2005/8/layout/orgChart1"/>
    <dgm:cxn modelId="{58B3211F-8095-4933-B29D-52EB0F470E21}" type="presParOf" srcId="{E9FD9F57-8AB9-4517-933E-53EDDE38EC04}" destId="{D490EF74-E0C9-4BEB-AA5D-3635EB8F7003}" srcOrd="2" destOrd="0" presId="urn:microsoft.com/office/officeart/2005/8/layout/orgChart1"/>
    <dgm:cxn modelId="{70E396C0-75A9-4CA2-B905-04760853A9F4}" type="presParOf" srcId="{D490EF74-E0C9-4BEB-AA5D-3635EB8F7003}" destId="{4506A535-937D-4AD6-AA49-16E4647A1AEA}" srcOrd="0" destOrd="0" presId="urn:microsoft.com/office/officeart/2005/8/layout/orgChart1"/>
    <dgm:cxn modelId="{C7BDEAE6-55C7-4C87-B609-F9900F3314A7}" type="presParOf" srcId="{D490EF74-E0C9-4BEB-AA5D-3635EB8F7003}" destId="{7E5FACD6-191E-49EA-923E-895D1CBD91EF}" srcOrd="1" destOrd="0" presId="urn:microsoft.com/office/officeart/2005/8/layout/orgChart1"/>
    <dgm:cxn modelId="{BE7BF2AA-004C-4190-9630-463E6FE6BB7E}" type="presParOf" srcId="{7E5FACD6-191E-49EA-923E-895D1CBD91EF}" destId="{D4B61E6F-82F8-40C9-898C-369BCA84817E}" srcOrd="0" destOrd="0" presId="urn:microsoft.com/office/officeart/2005/8/layout/orgChart1"/>
    <dgm:cxn modelId="{9AA409AA-8A2F-4045-A9BC-AB42458C79B0}" type="presParOf" srcId="{D4B61E6F-82F8-40C9-898C-369BCA84817E}" destId="{5CB7C62A-6393-453D-A839-67512367AA48}" srcOrd="0" destOrd="0" presId="urn:microsoft.com/office/officeart/2005/8/layout/orgChart1"/>
    <dgm:cxn modelId="{F6E45283-B080-4A67-A89C-8DAE856268DF}" type="presParOf" srcId="{D4B61E6F-82F8-40C9-898C-369BCA84817E}" destId="{D815FF9F-E0A7-4C2F-98A5-9F14895D32AC}" srcOrd="1" destOrd="0" presId="urn:microsoft.com/office/officeart/2005/8/layout/orgChart1"/>
    <dgm:cxn modelId="{8CCB7DDF-6709-4A6B-BBBC-2B2635AF4995}" type="presParOf" srcId="{7E5FACD6-191E-49EA-923E-895D1CBD91EF}" destId="{761AB51F-5CCD-4D13-9DF1-D90257976AD2}" srcOrd="1" destOrd="0" presId="urn:microsoft.com/office/officeart/2005/8/layout/orgChart1"/>
    <dgm:cxn modelId="{3A4D841D-1A3C-4958-88BC-682E56B1A6ED}" type="presParOf" srcId="{7E5FACD6-191E-49EA-923E-895D1CBD91EF}" destId="{74DA78A3-0D74-4F04-9714-2760E4489B82}" srcOrd="2" destOrd="0" presId="urn:microsoft.com/office/officeart/2005/8/layout/orgChart1"/>
    <dgm:cxn modelId="{4E1B5C12-A11A-41DF-8720-E077D82C7A60}" type="presParOf" srcId="{D490EF74-E0C9-4BEB-AA5D-3635EB8F7003}" destId="{827149E6-14E5-4DAC-B4F4-7FC418E2F8ED}" srcOrd="2" destOrd="0" presId="urn:microsoft.com/office/officeart/2005/8/layout/orgChart1"/>
    <dgm:cxn modelId="{6ACF2755-1E56-41B0-9D3F-743C1082530D}" type="presParOf" srcId="{D490EF74-E0C9-4BEB-AA5D-3635EB8F7003}" destId="{88AAAE16-54D4-4511-8477-776FC469BE5D}" srcOrd="3" destOrd="0" presId="urn:microsoft.com/office/officeart/2005/8/layout/orgChart1"/>
    <dgm:cxn modelId="{70288F54-B471-4C9E-B0A9-BBBCC506819D}" type="presParOf" srcId="{88AAAE16-54D4-4511-8477-776FC469BE5D}" destId="{C7AA1EF1-EA81-4881-984C-8A20B9E74819}" srcOrd="0" destOrd="0" presId="urn:microsoft.com/office/officeart/2005/8/layout/orgChart1"/>
    <dgm:cxn modelId="{3B953B0C-73CD-453D-AF50-5A56FC40DCB3}" type="presParOf" srcId="{C7AA1EF1-EA81-4881-984C-8A20B9E74819}" destId="{3C6C0BC6-1B23-47DA-90FC-5BAE7CCCB76A}" srcOrd="0" destOrd="0" presId="urn:microsoft.com/office/officeart/2005/8/layout/orgChart1"/>
    <dgm:cxn modelId="{A78F9730-2BA8-426D-9BBA-02F694D0B811}" type="presParOf" srcId="{C7AA1EF1-EA81-4881-984C-8A20B9E74819}" destId="{E64B15EC-CD09-4C83-81F0-92E24172360A}" srcOrd="1" destOrd="0" presId="urn:microsoft.com/office/officeart/2005/8/layout/orgChart1"/>
    <dgm:cxn modelId="{D45D24C5-8869-420E-9A95-33FCE46F932F}" type="presParOf" srcId="{88AAAE16-54D4-4511-8477-776FC469BE5D}" destId="{0707A7E0-6492-4B2B-AFD1-7DD6C3768683}" srcOrd="1" destOrd="0" presId="urn:microsoft.com/office/officeart/2005/8/layout/orgChart1"/>
    <dgm:cxn modelId="{1A691750-ECE8-4ADE-B1AE-2DAF2DFD32C8}" type="presParOf" srcId="{88AAAE16-54D4-4511-8477-776FC469BE5D}" destId="{3566110B-84CC-4169-BE0B-52401A5E3CF9}" srcOrd="2" destOrd="0" presId="urn:microsoft.com/office/officeart/2005/8/layout/orgChart1"/>
    <dgm:cxn modelId="{05576231-CF3A-4899-8DCA-9333D801FFCE}" type="presParOf" srcId="{B65E883C-D9C3-4457-B574-282CF65135C3}" destId="{36046CD8-E682-4767-9F0A-872F439DE2F8}" srcOrd="1" destOrd="0" presId="urn:microsoft.com/office/officeart/2005/8/layout/orgChart1"/>
    <dgm:cxn modelId="{A5F94736-2C65-4922-A33C-E04201F3DDCF}" type="presParOf" srcId="{36046CD8-E682-4767-9F0A-872F439DE2F8}" destId="{8BDCA5DE-ADE8-40B9-849D-4777809A0208}" srcOrd="0" destOrd="0" presId="urn:microsoft.com/office/officeart/2005/8/layout/orgChart1"/>
    <dgm:cxn modelId="{53E779D5-E38B-44E3-B107-DF79ABF5FDA8}" type="presParOf" srcId="{8BDCA5DE-ADE8-40B9-849D-4777809A0208}" destId="{2A805936-6D65-44FB-B027-BAB888DB7CFC}" srcOrd="0" destOrd="0" presId="urn:microsoft.com/office/officeart/2005/8/layout/orgChart1"/>
    <dgm:cxn modelId="{EA0203B7-5371-4322-B020-9C42B3A7248A}" type="presParOf" srcId="{8BDCA5DE-ADE8-40B9-849D-4777809A0208}" destId="{D37B727B-1D08-49FB-AD88-C48B7FDF7D70}" srcOrd="1" destOrd="0" presId="urn:microsoft.com/office/officeart/2005/8/layout/orgChart1"/>
    <dgm:cxn modelId="{9AE9B64A-6B0B-4E6D-A865-902D8BE1F65F}" type="presParOf" srcId="{36046CD8-E682-4767-9F0A-872F439DE2F8}" destId="{BF45D131-63B8-4833-8CF3-120E7EDEE13A}" srcOrd="1" destOrd="0" presId="urn:microsoft.com/office/officeart/2005/8/layout/orgChart1"/>
    <dgm:cxn modelId="{9883B1A0-8724-48B5-8874-BDF5F1E6B1FD}" type="presParOf" srcId="{36046CD8-E682-4767-9F0A-872F439DE2F8}" destId="{847FCBAC-5750-4549-B122-ADCF8744ABE2}" srcOrd="2" destOrd="0" presId="urn:microsoft.com/office/officeart/2005/8/layout/orgChar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149E6-14E5-4DAC-B4F4-7FC418E2F8ED}">
      <dsp:nvSpPr>
        <dsp:cNvPr id="0" name=""/>
        <dsp:cNvSpPr/>
      </dsp:nvSpPr>
      <dsp:spPr>
        <a:xfrm>
          <a:off x="5257018" y="1865840"/>
          <a:ext cx="334454" cy="1602605"/>
        </a:xfrm>
        <a:custGeom>
          <a:avLst/>
          <a:gdLst/>
          <a:ahLst/>
          <a:cxnLst/>
          <a:rect l="0" t="0" r="0" b="0"/>
          <a:pathLst>
            <a:path>
              <a:moveTo>
                <a:pt x="334454" y="0"/>
              </a:moveTo>
              <a:lnTo>
                <a:pt x="334454" y="1602605"/>
              </a:lnTo>
              <a:lnTo>
                <a:pt x="0" y="160260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06A535-937D-4AD6-AA49-16E4647A1AEA}">
      <dsp:nvSpPr>
        <dsp:cNvPr id="0" name=""/>
        <dsp:cNvSpPr/>
      </dsp:nvSpPr>
      <dsp:spPr>
        <a:xfrm>
          <a:off x="5591472" y="1865840"/>
          <a:ext cx="276196" cy="1602605"/>
        </a:xfrm>
        <a:custGeom>
          <a:avLst/>
          <a:gdLst/>
          <a:ahLst/>
          <a:cxnLst/>
          <a:rect l="0" t="0" r="0" b="0"/>
          <a:pathLst>
            <a:path>
              <a:moveTo>
                <a:pt x="0" y="0"/>
              </a:moveTo>
              <a:lnTo>
                <a:pt x="0" y="1602605"/>
              </a:lnTo>
              <a:lnTo>
                <a:pt x="276196" y="160260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D23F3A-F93D-480C-80B8-0ECDA666F854}">
      <dsp:nvSpPr>
        <dsp:cNvPr id="0" name=""/>
        <dsp:cNvSpPr/>
      </dsp:nvSpPr>
      <dsp:spPr>
        <a:xfrm>
          <a:off x="4061109" y="541283"/>
          <a:ext cx="3060727" cy="132455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kern="1200"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kern="1200"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kern="1200" cap="none" normalizeH="0" baseline="0" dirty="0">
            <a:ln/>
            <a:effectLst/>
            <a:latin typeface="Arial Narrow" pitchFamily="34" charset="0"/>
          </a:endParaRPr>
        </a:p>
      </dsp:txBody>
      <dsp:txXfrm>
        <a:off x="4061109" y="541283"/>
        <a:ext cx="3060727" cy="1324557"/>
      </dsp:txXfrm>
    </dsp:sp>
    <dsp:sp modelId="{5CB7C62A-6393-453D-A839-67512367AA48}">
      <dsp:nvSpPr>
        <dsp:cNvPr id="0" name=""/>
        <dsp:cNvSpPr/>
      </dsp:nvSpPr>
      <dsp:spPr>
        <a:xfrm>
          <a:off x="5867669" y="2862329"/>
          <a:ext cx="2205615" cy="1212235"/>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0000"/>
              </a:solidFill>
              <a:latin typeface="Arial Narrow" pitchFamily="34" charset="0"/>
            </a:rPr>
            <a:t>Vacant</a:t>
          </a:r>
        </a:p>
        <a:p>
          <a:pPr marL="0" lvl="0" indent="0" algn="ctr" defTabSz="622300">
            <a:lnSpc>
              <a:spcPct val="90000"/>
            </a:lnSpc>
            <a:spcBef>
              <a:spcPct val="0"/>
            </a:spcBef>
            <a:spcAft>
              <a:spcPct val="35000"/>
            </a:spcAft>
            <a:buNone/>
          </a:pPr>
          <a:r>
            <a:rPr lang="en-US" sz="1400" b="1" i="1" kern="1200" dirty="0">
              <a:solidFill>
                <a:srgbClr val="FF0000"/>
              </a:solidFill>
              <a:latin typeface="Arial Narrow" pitchFamily="34" charset="0"/>
            </a:rPr>
            <a:t>Project Coordinator</a:t>
          </a:r>
        </a:p>
      </dsp:txBody>
      <dsp:txXfrm>
        <a:off x="5867669" y="2862329"/>
        <a:ext cx="2205615" cy="1212235"/>
      </dsp:txXfrm>
    </dsp:sp>
    <dsp:sp modelId="{3C6C0BC6-1B23-47DA-90FC-5BAE7CCCB76A}">
      <dsp:nvSpPr>
        <dsp:cNvPr id="0" name=""/>
        <dsp:cNvSpPr/>
      </dsp:nvSpPr>
      <dsp:spPr>
        <a:xfrm>
          <a:off x="2371723" y="2868810"/>
          <a:ext cx="2885294" cy="1199272"/>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indent="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sp:txBody>
      <dsp:txXfrm>
        <a:off x="2371723" y="2868810"/>
        <a:ext cx="2885294" cy="1199272"/>
      </dsp:txXfrm>
    </dsp:sp>
    <dsp:sp modelId="{2A805936-6D65-44FB-B027-BAB888DB7CFC}">
      <dsp:nvSpPr>
        <dsp:cNvPr id="0" name=""/>
        <dsp:cNvSpPr/>
      </dsp:nvSpPr>
      <dsp:spPr>
        <a:xfrm>
          <a:off x="100144" y="88973"/>
          <a:ext cx="2119538" cy="134394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marR="0" lvl="0" indent="0" algn="ctr" defTabSz="622300" rtl="0" eaLnBrk="0" fontAlgn="base" latinLnBrk="0" hangingPunct="0">
            <a:lnSpc>
              <a:spcPct val="90000"/>
            </a:lnSpc>
            <a:spcBef>
              <a:spcPct val="0"/>
            </a:spcBef>
            <a:spcAft>
              <a:spcPct val="35000"/>
            </a:spcAft>
            <a:buClrTx/>
            <a:buSzTx/>
            <a:buFontTx/>
            <a:buNone/>
            <a:tabLst/>
          </a:pPr>
          <a:endParaRPr kumimoji="0" lang="en-US" sz="1400" b="1" i="0" u="none" strike="noStrike" kern="1200" cap="none" normalizeH="0" baseline="0" dirty="0">
            <a:ln/>
            <a:effectLst/>
            <a:latin typeface="Arial Narrow" pitchFamily="34" charset="0"/>
          </a:endParaRP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John Mosby</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Asst. Chief Scout Executive &amp; EVP</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(BSA)</a:t>
          </a:r>
        </a:p>
        <a:p>
          <a:pPr marL="0" marR="0" lvl="0" indent="0" algn="ctr" defTabSz="622300" rtl="0" eaLnBrk="0" fontAlgn="base" latinLnBrk="0" hangingPunct="0">
            <a:lnSpc>
              <a:spcPct val="90000"/>
            </a:lnSpc>
            <a:spcBef>
              <a:spcPct val="0"/>
            </a:spcBef>
            <a:spcAft>
              <a:spcPts val="0"/>
            </a:spcAft>
            <a:buClrTx/>
            <a:buSzTx/>
            <a:buFontTx/>
            <a:buNone/>
            <a:tabLst/>
          </a:pPr>
          <a:endParaRPr kumimoji="0" lang="en-US" sz="1100" b="1" i="0" u="none" strike="noStrike" kern="1200" cap="none" normalizeH="0" baseline="0" dirty="0">
            <a:ln/>
            <a:effectLst/>
            <a:latin typeface="Arial Narrow" pitchFamily="34" charset="0"/>
          </a:endParaRP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Shane Calendine</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 </a:t>
          </a:r>
          <a:r>
            <a:rPr lang="en-US" sz="1100" b="1" kern="1200" dirty="0"/>
            <a:t>Vice President Council Operations </a:t>
          </a:r>
          <a:r>
            <a:rPr kumimoji="0" lang="en-US" sz="1100" b="1" i="0" u="none" strike="noStrike" kern="1200" cap="none" normalizeH="0" baseline="0" dirty="0">
              <a:ln/>
              <a:effectLst/>
              <a:latin typeface="Arial Narrow" pitchFamily="34" charset="0"/>
            </a:rPr>
            <a:t>(BSA)</a:t>
          </a:r>
        </a:p>
        <a:p>
          <a:pPr marL="0" marR="0" lvl="0" indent="0" algn="ctr" defTabSz="622300" rtl="0" eaLnBrk="0" fontAlgn="base" latinLnBrk="0" hangingPunct="0">
            <a:lnSpc>
              <a:spcPct val="90000"/>
            </a:lnSpc>
            <a:spcBef>
              <a:spcPct val="0"/>
            </a:spcBef>
            <a:spcAft>
              <a:spcPct val="35000"/>
            </a:spcAft>
            <a:buClrTx/>
            <a:buSzTx/>
            <a:buFontTx/>
            <a:buNone/>
            <a:tabLst/>
          </a:pPr>
          <a:endParaRPr kumimoji="0" lang="en-US" sz="900" b="0" i="0" u="none" strike="noStrike" kern="1200" cap="none" normalizeH="0" baseline="0" dirty="0">
            <a:ln/>
            <a:effectLst/>
            <a:latin typeface="Arial Narrow" pitchFamily="34" charset="0"/>
          </a:endParaRPr>
        </a:p>
      </dsp:txBody>
      <dsp:txXfrm>
        <a:off x="100144" y="88973"/>
        <a:ext cx="2119538" cy="134394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E202FF8-82EE-4E81-84B2-53C76BD2D3C7}" type="datetimeFigureOut">
              <a:rPr lang="en-US" smtClean="0"/>
              <a:t>11/12/2024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C29CC4D-5BAC-43E7-82B8-A8A05C1090B5}" type="slidenum">
              <a:rPr lang="en-US" smtClean="0"/>
              <a:t>‹#›</a:t>
            </a:fld>
            <a:endParaRPr lang="en-US" dirty="0"/>
          </a:p>
        </p:txBody>
      </p:sp>
    </p:spTree>
    <p:extLst>
      <p:ext uri="{BB962C8B-B14F-4D97-AF65-F5344CB8AC3E}">
        <p14:creationId xmlns:p14="http://schemas.microsoft.com/office/powerpoint/2010/main" val="1683961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977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538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011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431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034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729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014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856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08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226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AFFILIATION STATEMENT </a:t>
            </a:r>
          </a:p>
          <a:p>
            <a:r>
              <a:rPr lang="en-US" dirty="0"/>
              <a:t>Learning for Life is one of the programs that local Boy Scouts of America councils are authorized to deliver, with local executive board approval. Learning for Life is an affiliate of the Boy Scouts of America that is comprised of both a written character education curriculum for PreK – 12th graders and students with special needs, as well as Interactive career Exploring programs for 6th graders thru 20 year olds. Youth participation is open to any youth in the prescribed age group for that particular Program. Adults, 21 years of age and older, are selected by participating organizations for involvement in the Learning for Life programs. Color, race, religion, gender, sexual orientation, ethnic background, disability, economic status or citizenship is not criteria for participation by youth or adults. Youth and adults involved with Learning for Life programs, including Exploring, are registered with Learning for Life as participants. Learning for Life participants are not members of the Boy Scouts of America. Learning for Life, a District of Columbia non‐profit corporation, is a separate 501(c)(3) Corporation, with a Board of Directors that is separate from the Boy Scouts of America. While they have different policies, there are occasions when local Learning for Life and Traditional BSA programs may participate in an event. Both programs will be required to follow the appropriate guidelines, especially regarding safety. Completion of training, registration and annual fees are program specific and not transferable between programs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320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473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450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181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CBE04696-88C2-4651-9022-F094ADD5E72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410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47713" y="1181100"/>
            <a:ext cx="5670550"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xfrm>
            <a:off x="701690" y="4566507"/>
            <a:ext cx="5731290" cy="43236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A “QR” or Quick Response code was created to take students directly to the survey site.  It is available on posters, post cards, business cards, and book marks.</a:t>
            </a:r>
          </a:p>
          <a:p>
            <a:endParaRPr lang="en-US" altLang="en-US" dirty="0"/>
          </a:p>
          <a:p>
            <a:r>
              <a:rPr lang="en-US" altLang="en-US" dirty="0"/>
              <a:t>How do you use this? Email it to all teachers, they can open it from email and project it one screen for students to use their smartphones!</a:t>
            </a:r>
          </a:p>
        </p:txBody>
      </p:sp>
      <p:sp>
        <p:nvSpPr>
          <p:cNvPr id="12390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2029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Calibri" pitchFamily="34" charset="0"/>
              <a:buNone/>
              <a:defRPr/>
            </a:pPr>
            <a:r>
              <a:rPr lang="en-US" altLang="en-US" b="1" dirty="0"/>
              <a:t>REFER TO HANDOUT IN YOUR FOLDER.</a:t>
            </a:r>
          </a:p>
          <a:p>
            <a:pPr>
              <a:buFont typeface="Calibri" pitchFamily="34" charset="0"/>
              <a:buNone/>
              <a:defRPr/>
            </a:pPr>
            <a:endParaRPr lang="en-US" altLang="en-US" dirty="0"/>
          </a:p>
          <a:p>
            <a:pPr>
              <a:buFont typeface="Calibri" pitchFamily="34" charset="0"/>
              <a:buNone/>
              <a:defRPr/>
            </a:pPr>
            <a:r>
              <a:rPr lang="en-US" altLang="en-US" dirty="0"/>
              <a:t>This is a screen shot of the new Online Career Interest Survey that was activated on Jan 1, 2012.</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careers &amp; hobbies match the paper version.  So schools and administer the survey either on paper or electronically.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online version can be accessed from any device that can access the Internet – including smart phones.</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Results are sent instantly to a secure website where councils can access the results and provide them to schools in the same format as the paper survey.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Instructions for accessing results can be found in the LFL internal site.</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Students 13 yrs. and younger cannot legally complete this survey online. If they enter data, the system will not save it.</a:t>
            </a:r>
          </a:p>
          <a:p>
            <a:pPr marL="232943" indent="-232943">
              <a:buFont typeface="Calibri" pitchFamily="34" charset="0"/>
              <a:buAutoNum type="arabicPeriod"/>
              <a:defRPr/>
            </a:pPr>
            <a:r>
              <a:rPr lang="en-US" altLang="en-US" dirty="0"/>
              <a:t>You can also add schools/colleges to</a:t>
            </a:r>
            <a:r>
              <a:rPr lang="en-US" altLang="en-US" baseline="0" dirty="0"/>
              <a:t> this list if they do not populate when you put in your respective zip code. Simply e-mail us at exploring@lflmail.org and request your specific school to be added, with zip code</a:t>
            </a:r>
            <a:endParaRPr lang="en-US" altLang="en-US" dirty="0"/>
          </a:p>
        </p:txBody>
      </p:sp>
      <p:sp>
        <p:nvSpPr>
          <p:cNvPr id="125956"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1774"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12730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DF84B87B-4C1F-4BEB-99B5-B7CDBB802F4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96</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i="1" dirty="0"/>
              <a:t> No matter the survey format you use, the reports are generated the same way.</a:t>
            </a:r>
          </a:p>
          <a:p>
            <a:pPr eaLnBrk="1" hangingPunct="1">
              <a:spcBef>
                <a:spcPct val="0"/>
              </a:spcBef>
              <a:defRPr/>
            </a:pPr>
            <a:endParaRPr lang="en-US" altLang="en-US" i="1" dirty="0"/>
          </a:p>
          <a:p>
            <a:pPr eaLnBrk="1" hangingPunct="1">
              <a:spcBef>
                <a:spcPct val="0"/>
              </a:spcBef>
              <a:defRPr/>
            </a:pPr>
            <a:r>
              <a:rPr lang="en-US" altLang="en-US" i="1" dirty="0"/>
              <a:t>**GOOD data</a:t>
            </a:r>
            <a:r>
              <a:rPr lang="en-US" altLang="en-US" i="1" baseline="0" dirty="0"/>
              <a:t> to establish credibility at/during your sales call</a:t>
            </a:r>
            <a:endParaRPr lang="en-US" altLang="en-US" i="1" dirty="0"/>
          </a:p>
          <a:p>
            <a:pPr eaLnBrk="1" hangingPunct="1">
              <a:spcBef>
                <a:spcPct val="0"/>
              </a:spcBef>
              <a:defRPr/>
            </a:pPr>
            <a:endParaRPr lang="en-US" altLang="en-US" i="1" dirty="0"/>
          </a:p>
          <a:p>
            <a:pPr marL="232943" indent="-232943">
              <a:spcBef>
                <a:spcPct val="0"/>
              </a:spcBef>
              <a:buFontTx/>
              <a:buAutoNum type="arabicPeriod"/>
              <a:defRPr/>
            </a:pPr>
            <a:r>
              <a:rPr lang="en-US" altLang="en-US" dirty="0"/>
              <a:t>This is one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All students, by grade, alphabetically.  Shows:</a:t>
            </a:r>
          </a:p>
          <a:p>
            <a:pPr marL="757066" lvl="1" indent="-291179">
              <a:spcBef>
                <a:spcPct val="0"/>
              </a:spcBef>
              <a:buFontTx/>
              <a:buChar char="•"/>
              <a:defRPr/>
            </a:pPr>
            <a:r>
              <a:rPr lang="en-US" altLang="en-US" dirty="0"/>
              <a:t>Career interests</a:t>
            </a:r>
          </a:p>
          <a:p>
            <a:pPr marL="757066" lvl="1" indent="-291179">
              <a:spcBef>
                <a:spcPct val="0"/>
              </a:spcBef>
              <a:buFontTx/>
              <a:buChar char="•"/>
              <a:defRPr/>
            </a:pPr>
            <a:r>
              <a:rPr lang="en-US" altLang="en-US" dirty="0"/>
              <a:t>Hobby interests</a:t>
            </a:r>
          </a:p>
          <a:p>
            <a:pPr marL="757066" lvl="1" indent="-291179">
              <a:spcBef>
                <a:spcPct val="0"/>
              </a:spcBef>
              <a:buFontTx/>
              <a:buChar char="•"/>
              <a:defRPr/>
            </a:pPr>
            <a:r>
              <a:rPr lang="en-US" altLang="en-US" dirty="0"/>
              <a:t>Post-high school plans</a:t>
            </a:r>
          </a:p>
          <a:p>
            <a:pPr marL="757066" lvl="1" indent="-291179">
              <a:spcBef>
                <a:spcPct val="0"/>
              </a:spcBef>
              <a:buFontTx/>
              <a:buChar char="•"/>
              <a:defRPr/>
            </a:pPr>
            <a:endParaRPr lang="en-US" altLang="en-US" dirty="0"/>
          </a:p>
          <a:p>
            <a:pPr marL="232943" indent="-232943">
              <a:spcBef>
                <a:spcPct val="0"/>
              </a:spcBef>
              <a:buFontTx/>
              <a:buAutoNum type="arabicPeriod"/>
              <a:defRPr/>
            </a:pPr>
            <a:r>
              <a:rPr lang="en-US" altLang="en-US" dirty="0"/>
              <a:t>Other results include all students interested in each career (all the attorneys, architects, dentists, electricians, etc).  Helpful for Guidance Counselor planning, career speakers, college days and college fairs.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u="sng" dirty="0"/>
              <a:t>Be sure to return results to the Guidance Counselor when you say you will </a:t>
            </a:r>
            <a:r>
              <a:rPr lang="en-US" altLang="en-US" dirty="0"/>
              <a:t>– under promise and over deliver.  Do not promise results in one week if you cannot do it.  Say 2-3 weeks, then they will be very happy if they do receive them in a week or ten days.</a:t>
            </a:r>
          </a:p>
        </p:txBody>
      </p:sp>
    </p:spTree>
    <p:extLst>
      <p:ext uri="{BB962C8B-B14F-4D97-AF65-F5344CB8AC3E}">
        <p14:creationId xmlns:p14="http://schemas.microsoft.com/office/powerpoint/2010/main" val="33141045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CAF663E2-3561-41F7-B1FA-F82813AD95C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97</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2943" indent="-232943">
              <a:spcBef>
                <a:spcPct val="0"/>
              </a:spcBef>
              <a:buFontTx/>
              <a:buAutoNum type="arabicPeriod"/>
              <a:defRPr/>
            </a:pPr>
            <a:r>
              <a:rPr lang="en-US" altLang="en-US" dirty="0"/>
              <a:t>This is another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This report includes all students interested in each career (all the attorneys, architects, dentists, electricians, etc.).  Helpful for Guidance Counselor planning and career speakers.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The After Graduation Plans is important to Guidance Counselors</a:t>
            </a:r>
          </a:p>
          <a:p>
            <a:pPr marL="698830" lvl="1" indent="-232943">
              <a:spcBef>
                <a:spcPct val="0"/>
              </a:spcBef>
              <a:buFontTx/>
              <a:buChar char="•"/>
              <a:defRPr/>
            </a:pPr>
            <a:r>
              <a:rPr lang="en-US" altLang="en-US" dirty="0"/>
              <a:t>College</a:t>
            </a:r>
          </a:p>
          <a:p>
            <a:pPr marL="698830" lvl="1" indent="-232943">
              <a:spcBef>
                <a:spcPct val="0"/>
              </a:spcBef>
              <a:buFontTx/>
              <a:buChar char="•"/>
              <a:defRPr/>
            </a:pPr>
            <a:r>
              <a:rPr lang="en-US" altLang="en-US" dirty="0"/>
              <a:t>Junior college</a:t>
            </a:r>
          </a:p>
          <a:p>
            <a:pPr marL="698830" lvl="1" indent="-232943">
              <a:spcBef>
                <a:spcPct val="0"/>
              </a:spcBef>
              <a:buFontTx/>
              <a:buChar char="•"/>
              <a:defRPr/>
            </a:pPr>
            <a:r>
              <a:rPr lang="en-US" altLang="en-US" dirty="0"/>
              <a:t>Military Service</a:t>
            </a:r>
          </a:p>
          <a:p>
            <a:pPr marL="698830" lvl="1" indent="-232943">
              <a:spcBef>
                <a:spcPct val="0"/>
              </a:spcBef>
              <a:buFontTx/>
              <a:buChar char="•"/>
              <a:defRPr/>
            </a:pPr>
            <a:r>
              <a:rPr lang="en-US" altLang="en-US" dirty="0"/>
              <a:t>Technical school</a:t>
            </a:r>
          </a:p>
          <a:p>
            <a:pPr marL="698830" lvl="1" indent="-232943">
              <a:spcBef>
                <a:spcPct val="0"/>
              </a:spcBef>
              <a:buFontTx/>
              <a:buChar char="•"/>
              <a:defRPr/>
            </a:pPr>
            <a:r>
              <a:rPr lang="en-US" altLang="en-US" dirty="0"/>
              <a:t>Work</a:t>
            </a:r>
          </a:p>
          <a:p>
            <a:pPr marL="698830" lvl="1" indent="-232943">
              <a:spcBef>
                <a:spcPct val="0"/>
              </a:spcBef>
              <a:buFontTx/>
              <a:buChar char="•"/>
              <a:defRPr/>
            </a:pPr>
            <a:r>
              <a:rPr lang="en-US" altLang="en-US" dirty="0"/>
              <a:t>Other</a:t>
            </a:r>
          </a:p>
          <a:p>
            <a:pPr lvl="1" eaLnBrk="1" hangingPunct="1">
              <a:spcBef>
                <a:spcPct val="0"/>
              </a:spcBef>
              <a:defRPr/>
            </a:pPr>
            <a:endParaRPr lang="en-US" altLang="en-US" dirty="0"/>
          </a:p>
          <a:p>
            <a:pPr lvl="1" eaLnBrk="1" hangingPunct="1">
              <a:spcBef>
                <a:spcPct val="0"/>
              </a:spcBef>
              <a:defRPr/>
            </a:pPr>
            <a:r>
              <a:rPr lang="en-US" altLang="en-US" dirty="0"/>
              <a:t>Why are these reports help full to the school…to you?</a:t>
            </a:r>
          </a:p>
          <a:p>
            <a:pPr marL="698830" lvl="1" indent="-232943">
              <a:spcBef>
                <a:spcPct val="0"/>
              </a:spcBef>
              <a:buFontTx/>
              <a:buChar char="•"/>
              <a:defRPr/>
            </a:pPr>
            <a:endParaRPr lang="en-US" altLang="en-US" dirty="0"/>
          </a:p>
        </p:txBody>
      </p:sp>
    </p:spTree>
    <p:extLst>
      <p:ext uri="{BB962C8B-B14F-4D97-AF65-F5344CB8AC3E}">
        <p14:creationId xmlns:p14="http://schemas.microsoft.com/office/powerpoint/2010/main" val="27391805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063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915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5128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6915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pPr defTabSz="465887">
              <a:defRPr/>
            </a:pPr>
            <a:r>
              <a:rPr lang="en-US" i="1" dirty="0"/>
              <a:t>BE SURE TO DELETE THE CALENDARS/SLIDES</a:t>
            </a:r>
            <a:r>
              <a:rPr lang="en-US" i="1" baseline="0" dirty="0"/>
              <a:t> THAT ARE NOT RELEVANT TO THE CAREER INDUSTRY TO WHICH YOU’RE PRESENTING.</a:t>
            </a:r>
            <a:endParaRPr lang="en-US" i="1" dirty="0"/>
          </a:p>
          <a:p>
            <a:endParaRPr lang="en-US" dirty="0"/>
          </a:p>
          <a:p>
            <a:r>
              <a:rPr lang="en-US" dirty="0"/>
              <a:t>Remind</a:t>
            </a:r>
            <a:r>
              <a:rPr lang="en-US" baseline="0" dirty="0"/>
              <a:t> the audience that they have flexibility is setting the schedule for their own program. Here are some options:</a:t>
            </a:r>
          </a:p>
          <a:p>
            <a:pPr marL="174708" indent="-174708">
              <a:buFont typeface="Arial" panose="020B0604020202020204" pitchFamily="34" charset="0"/>
              <a:buChar char="•"/>
            </a:pPr>
            <a:r>
              <a:rPr lang="en-US" baseline="0" dirty="0"/>
              <a:t>Year round – may or may not include summer</a:t>
            </a:r>
          </a:p>
          <a:p>
            <a:pPr marL="174708" indent="-174708">
              <a:buFont typeface="Arial" panose="020B0604020202020204" pitchFamily="34" charset="0"/>
              <a:buChar char="•"/>
            </a:pPr>
            <a:r>
              <a:rPr lang="en-US" baseline="0" dirty="0"/>
              <a:t>Weekly</a:t>
            </a:r>
          </a:p>
          <a:p>
            <a:pPr marL="174708" indent="-174708">
              <a:buFont typeface="Arial" panose="020B0604020202020204" pitchFamily="34" charset="0"/>
              <a:buChar char="•"/>
            </a:pPr>
            <a:r>
              <a:rPr lang="en-US" baseline="0" dirty="0"/>
              <a:t>Monthly</a:t>
            </a:r>
          </a:p>
          <a:p>
            <a:pPr marL="174708" indent="-174708">
              <a:buFont typeface="Arial" panose="020B0604020202020204" pitchFamily="34" charset="0"/>
              <a:buChar char="•"/>
            </a:pPr>
            <a:r>
              <a:rPr lang="en-US" baseline="0" dirty="0"/>
              <a:t>3 months at a time, different group of youth each time, </a:t>
            </a:r>
            <a:r>
              <a:rPr lang="en-US" dirty="0"/>
              <a:t>3 times per year</a:t>
            </a:r>
            <a:endParaRPr lang="en-US" baseline="0" dirty="0"/>
          </a:p>
          <a:p>
            <a:pPr marL="174708" indent="-174708">
              <a:buFont typeface="Arial" panose="020B0604020202020204" pitchFamily="34" charset="0"/>
              <a:buChar char="•"/>
            </a:pPr>
            <a:r>
              <a:rPr lang="en-US" baseline="0" dirty="0"/>
              <a:t>Weeknights or weekends</a:t>
            </a:r>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D19EC153-59F8-AA44-B290-32FCADB9045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40125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r>
              <a:rPr lang="en-US" dirty="0"/>
              <a:t>Program planning is also a service that is provided by the local Boy Scout Council.  This</a:t>
            </a:r>
            <a:r>
              <a:rPr lang="en-US" baseline="0" dirty="0"/>
              <a:t> Activity Library is an all new supplement to the process.  You will find it on www.exploring.org </a:t>
            </a:r>
            <a:endParaRPr lang="en-US" dirty="0"/>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E65D203F-F2DE-4B00-9069-DF3D48615C26}"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119</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0350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8918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4638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876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9917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6268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854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228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7518" rtl="0" eaLnBrk="1" fontAlgn="auto" latinLnBrk="0" hangingPunct="1">
              <a:lnSpc>
                <a:spcPct val="100000"/>
              </a:lnSpc>
              <a:spcBef>
                <a:spcPts val="0"/>
              </a:spcBef>
              <a:spcAft>
                <a:spcPts val="0"/>
              </a:spcAft>
              <a:buClrTx/>
              <a:buSzTx/>
              <a:buFontTx/>
              <a:buNone/>
              <a:tabLst/>
              <a:defRPr/>
            </a:pPr>
            <a:fld id="{A3349A74-215D-4B92-820C-0151977C784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7518"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E833B1-2A20-4C4C-BE33-B00584E23331}"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179849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Calibri" panose="020F0502020204030204" pitchFamily="34" charset="0"/>
              </a:rPr>
              <a:t>.This is the Scouting Forward Roadmap developed by the National Board to set the direction they see for the BSA</a:t>
            </a:r>
            <a:endParaRPr lang="en-US" b="0" dirty="0"/>
          </a:p>
        </p:txBody>
      </p:sp>
      <p:sp>
        <p:nvSpPr>
          <p:cNvPr id="4" name="Slide Number Placeholder 3"/>
          <p:cNvSpPr>
            <a:spLocks noGrp="1"/>
          </p:cNvSpPr>
          <p:nvPr>
            <p:ph type="sldNum" sz="quarter" idx="10"/>
          </p:nvPr>
        </p:nvSpPr>
        <p:spPr/>
        <p:txBody>
          <a:bodyPr/>
          <a:lstStyle/>
          <a:p>
            <a:fld id="{B5579F4C-39DE-484D-9D6E-0795D4AB7FC1}"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790245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156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703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5.jpe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78789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9655535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2"/>
          <a:srcRect t="76452" r="74500"/>
          <a:stretch/>
        </p:blipFill>
        <p:spPr>
          <a:xfrm>
            <a:off x="1" y="5871882"/>
            <a:ext cx="1898388" cy="986117"/>
          </a:xfrm>
          <a:prstGeom prst="rect">
            <a:avLst/>
          </a:prstGeom>
        </p:spPr>
      </p:pic>
      <p:pic>
        <p:nvPicPr>
          <p:cNvPr id="7" name="Picture 6">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3"/>
          <a:srcRect l="69540" t="38157"/>
          <a:stretch/>
        </p:blipFill>
        <p:spPr>
          <a:xfrm>
            <a:off x="8484524" y="5863244"/>
            <a:ext cx="3713138" cy="1005171"/>
          </a:xfrm>
          <a:prstGeom prst="rect">
            <a:avLst/>
          </a:prstGeom>
        </p:spPr>
      </p:pic>
      <p:sp>
        <p:nvSpPr>
          <p:cNvPr id="8" name="TextBox 7">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8139025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11/12/2024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17848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11/12/2024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0703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11/12/2024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13010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11/12/2024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76335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solidFill>
                  <a:prstClr val="black">
                    <a:tint val="75000"/>
                  </a:prstClr>
                </a:solidFill>
              </a:rPr>
              <a:pPr/>
              <a:t>11/12/2024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18040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solidFill>
                  <a:prstClr val="black">
                    <a:tint val="75000"/>
                  </a:prstClr>
                </a:solidFill>
              </a:rPr>
              <a:pPr/>
              <a:t>11/12/2024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74454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solidFill>
                  <a:prstClr val="black">
                    <a:tint val="75000"/>
                  </a:prstClr>
                </a:solidFill>
              </a:rPr>
              <a:pPr/>
              <a:t>11/12/2024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5442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11/12/2024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58022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11/12/2024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5645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278005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11/12/2024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12863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11/12/2024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28109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1E65E9-5FE9-4503-9D8F-A794DEE93552}" type="datetimeFigureOut">
              <a:rPr lang="en-US" smtClean="0"/>
              <a:t>11/12/2024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0017623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11/12/2024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0989271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1E65E9-5FE9-4503-9D8F-A794DEE93552}" type="datetimeFigureOut">
              <a:rPr lang="en-US" smtClean="0"/>
              <a:t>11/12/2024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6216106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1E65E9-5FE9-4503-9D8F-A794DEE93552}" type="datetimeFigureOut">
              <a:rPr lang="en-US" smtClean="0"/>
              <a:t>11/12/2024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8750138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1E65E9-5FE9-4503-9D8F-A794DEE93552}" type="datetimeFigureOut">
              <a:rPr lang="en-US" smtClean="0"/>
              <a:t>11/12/2024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1257994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1E65E9-5FE9-4503-9D8F-A794DEE93552}" type="datetimeFigureOut">
              <a:rPr lang="en-US" smtClean="0"/>
              <a:t>11/12/2024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915259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1E65E9-5FE9-4503-9D8F-A794DEE93552}" type="datetimeFigureOut">
              <a:rPr lang="en-US" smtClean="0"/>
              <a:t>11/12/2024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595170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11/12/2024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4120577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850557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11/12/2024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6896592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11/12/2024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106206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11/12/2024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8988064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CC7439-281D-4B1B-983C-49F8028DC4F9}" type="datetime1">
              <a:rPr lang="en-US" smtClean="0">
                <a:solidFill>
                  <a:prstClr val="black">
                    <a:tint val="75000"/>
                  </a:prstClr>
                </a:solidFill>
              </a:rPr>
              <a:t>11/12/2024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94508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A88F80-B6CE-48B3-AF22-F67FC591CB34}" type="datetime1">
              <a:rPr lang="en-US" smtClean="0">
                <a:solidFill>
                  <a:prstClr val="black">
                    <a:tint val="75000"/>
                  </a:prstClr>
                </a:solidFill>
              </a:rPr>
              <a:t>11/12/2024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63023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E7E9B2-18C6-4BE0-BDA1-52D1D7456A7F}" type="datetime1">
              <a:rPr lang="en-US" smtClean="0">
                <a:solidFill>
                  <a:prstClr val="black">
                    <a:tint val="75000"/>
                  </a:prstClr>
                </a:solidFill>
              </a:rPr>
              <a:t>11/12/2024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86447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130BB5-4568-445E-B779-4D3A3546E588}" type="datetime1">
              <a:rPr lang="en-US" smtClean="0">
                <a:solidFill>
                  <a:prstClr val="black">
                    <a:tint val="75000"/>
                  </a:prstClr>
                </a:solidFill>
              </a:rPr>
              <a:t>11/12/2024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67688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D4470E-03D6-404F-AAD5-206BF091CADA}" type="datetime1">
              <a:rPr lang="en-US" smtClean="0">
                <a:solidFill>
                  <a:prstClr val="black">
                    <a:tint val="75000"/>
                  </a:prstClr>
                </a:solidFill>
              </a:rPr>
              <a:t>11/12/2024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32215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47E6FC-E0E3-4181-B9AE-C3047D2A5F43}" type="datetime1">
              <a:rPr lang="en-US" smtClean="0">
                <a:solidFill>
                  <a:prstClr val="black">
                    <a:tint val="75000"/>
                  </a:prstClr>
                </a:solidFill>
              </a:rPr>
              <a:t>11/12/2024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53876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EFD07-7394-4E85-9C02-B7A3E21ECEAF}" type="datetime1">
              <a:rPr lang="en-US" smtClean="0">
                <a:solidFill>
                  <a:prstClr val="black">
                    <a:tint val="75000"/>
                  </a:prstClr>
                </a:solidFill>
              </a:rPr>
              <a:t>11/12/2024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6494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4698046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681736-7175-4BA8-9225-720B5E8A538F}" type="datetime1">
              <a:rPr lang="en-US" smtClean="0">
                <a:solidFill>
                  <a:prstClr val="black">
                    <a:tint val="75000"/>
                  </a:prstClr>
                </a:solidFill>
              </a:rPr>
              <a:t>11/12/2024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68646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BD68CAA-8DF3-4D60-B197-B2B4B2F7FE80}" type="datetime1">
              <a:rPr lang="en-US" smtClean="0">
                <a:solidFill>
                  <a:prstClr val="black">
                    <a:tint val="75000"/>
                  </a:prstClr>
                </a:solidFill>
              </a:rPr>
              <a:t>11/12/2024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83503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8D55F0-8703-4670-95F4-4C96664A21F8}" type="datetime1">
              <a:rPr lang="en-US" smtClean="0">
                <a:solidFill>
                  <a:prstClr val="black">
                    <a:tint val="75000"/>
                  </a:prstClr>
                </a:solidFill>
              </a:rPr>
              <a:t>11/12/2024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65230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104D6-DAE3-4A2D-A8CA-2C6B7C1B4236}" type="datetime1">
              <a:rPr lang="en-US" smtClean="0">
                <a:solidFill>
                  <a:prstClr val="black">
                    <a:tint val="75000"/>
                  </a:prstClr>
                </a:solidFill>
              </a:rPr>
              <a:t>11/12/2024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4962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BC1FC-56F8-E3CB-8EBF-B508158A1B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8067E3-9056-23DB-DDDC-C0AAA3817C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EAD422-6330-8ECC-AE35-D259A4091AC9}"/>
              </a:ext>
            </a:extLst>
          </p:cNvPr>
          <p:cNvSpPr>
            <a:spLocks noGrp="1"/>
          </p:cNvSpPr>
          <p:nvPr>
            <p:ph type="dt" sz="half" idx="10"/>
          </p:nvPr>
        </p:nvSpPr>
        <p:spPr/>
        <p:txBody>
          <a:bodyPr/>
          <a:lstStyle/>
          <a:p>
            <a:fld id="{3B8E2E91-24B8-4D20-9521-FF3232087948}" type="datetimeFigureOut">
              <a:rPr lang="en-US" smtClean="0"/>
              <a:t>11/12/2024</a:t>
            </a:fld>
            <a:endParaRPr lang="en-US"/>
          </a:p>
        </p:txBody>
      </p:sp>
      <p:sp>
        <p:nvSpPr>
          <p:cNvPr id="5" name="Footer Placeholder 4">
            <a:extLst>
              <a:ext uri="{FF2B5EF4-FFF2-40B4-BE49-F238E27FC236}">
                <a16:creationId xmlns:a16="http://schemas.microsoft.com/office/drawing/2014/main" id="{57057C8C-B98A-6640-6D7E-C86CEDE131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A8C3CA-90EA-E48F-EE90-0032A76DC9C1}"/>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35264422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767B2-5765-B0C5-CE78-0DDC6D68BA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8CBC75-D08A-4B2C-7F1A-D87566580E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DD6D52-A8C5-1B5B-6CB8-38469FE8592E}"/>
              </a:ext>
            </a:extLst>
          </p:cNvPr>
          <p:cNvSpPr>
            <a:spLocks noGrp="1"/>
          </p:cNvSpPr>
          <p:nvPr>
            <p:ph type="dt" sz="half" idx="10"/>
          </p:nvPr>
        </p:nvSpPr>
        <p:spPr/>
        <p:txBody>
          <a:bodyPr/>
          <a:lstStyle/>
          <a:p>
            <a:fld id="{3B8E2E91-24B8-4D20-9521-FF3232087948}" type="datetimeFigureOut">
              <a:rPr lang="en-US" smtClean="0"/>
              <a:t>11/12/2024</a:t>
            </a:fld>
            <a:endParaRPr lang="en-US"/>
          </a:p>
        </p:txBody>
      </p:sp>
      <p:sp>
        <p:nvSpPr>
          <p:cNvPr id="5" name="Footer Placeholder 4">
            <a:extLst>
              <a:ext uri="{FF2B5EF4-FFF2-40B4-BE49-F238E27FC236}">
                <a16:creationId xmlns:a16="http://schemas.microsoft.com/office/drawing/2014/main" id="{08FC3366-0D5F-3C74-8FE8-986869081E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8B126F-AD29-0DD6-CEC6-FC76C89595F0}"/>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0320786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1EB0A-DAF1-23AF-6986-0C1B122775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FB4274-E9D8-B7CB-9EF9-44B672CA2EB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CE6B14-4ECE-3B61-B0E0-EFBE56188D10}"/>
              </a:ext>
            </a:extLst>
          </p:cNvPr>
          <p:cNvSpPr>
            <a:spLocks noGrp="1"/>
          </p:cNvSpPr>
          <p:nvPr>
            <p:ph type="dt" sz="half" idx="10"/>
          </p:nvPr>
        </p:nvSpPr>
        <p:spPr/>
        <p:txBody>
          <a:bodyPr/>
          <a:lstStyle/>
          <a:p>
            <a:fld id="{3B8E2E91-24B8-4D20-9521-FF3232087948}" type="datetimeFigureOut">
              <a:rPr lang="en-US" smtClean="0"/>
              <a:t>11/12/2024</a:t>
            </a:fld>
            <a:endParaRPr lang="en-US"/>
          </a:p>
        </p:txBody>
      </p:sp>
      <p:sp>
        <p:nvSpPr>
          <p:cNvPr id="5" name="Footer Placeholder 4">
            <a:extLst>
              <a:ext uri="{FF2B5EF4-FFF2-40B4-BE49-F238E27FC236}">
                <a16:creationId xmlns:a16="http://schemas.microsoft.com/office/drawing/2014/main" id="{D37D27D7-1C0C-AE4A-66DF-B5BBA33A8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34455C-FAF8-43B4-F727-559615357910}"/>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4303860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C60AC-FF52-EFF6-02DE-DDA3BABDB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633538-DC2F-749B-7F80-BD82176B85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7DC30D-D18F-FD81-1283-F8F4157B89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B7653C-749B-E0C7-72CA-C8DB082CB4FE}"/>
              </a:ext>
            </a:extLst>
          </p:cNvPr>
          <p:cNvSpPr>
            <a:spLocks noGrp="1"/>
          </p:cNvSpPr>
          <p:nvPr>
            <p:ph type="dt" sz="half" idx="10"/>
          </p:nvPr>
        </p:nvSpPr>
        <p:spPr/>
        <p:txBody>
          <a:bodyPr/>
          <a:lstStyle/>
          <a:p>
            <a:fld id="{3B8E2E91-24B8-4D20-9521-FF3232087948}" type="datetimeFigureOut">
              <a:rPr lang="en-US" smtClean="0"/>
              <a:t>11/12/2024</a:t>
            </a:fld>
            <a:endParaRPr lang="en-US"/>
          </a:p>
        </p:txBody>
      </p:sp>
      <p:sp>
        <p:nvSpPr>
          <p:cNvPr id="6" name="Footer Placeholder 5">
            <a:extLst>
              <a:ext uri="{FF2B5EF4-FFF2-40B4-BE49-F238E27FC236}">
                <a16:creationId xmlns:a16="http://schemas.microsoft.com/office/drawing/2014/main" id="{9F7694F0-5BAB-CF5A-B5DB-699DE7B38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6F57AB-D2E1-FBDA-B9BE-40F90C1E91DF}"/>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0173539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8FCF-D410-7609-D750-6FD3D24CAD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669E63-0457-40F1-9EDC-8BE1A41996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0B304C-FC14-AAA7-ADC6-F8409C8E7B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AC791B-793E-29D9-2534-9530474299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0C9D4E-D7B2-EEFA-F543-DCD029A426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DA11BF-0142-D7F5-213C-C9F20A0438CB}"/>
              </a:ext>
            </a:extLst>
          </p:cNvPr>
          <p:cNvSpPr>
            <a:spLocks noGrp="1"/>
          </p:cNvSpPr>
          <p:nvPr>
            <p:ph type="dt" sz="half" idx="10"/>
          </p:nvPr>
        </p:nvSpPr>
        <p:spPr/>
        <p:txBody>
          <a:bodyPr/>
          <a:lstStyle/>
          <a:p>
            <a:fld id="{3B8E2E91-24B8-4D20-9521-FF3232087948}" type="datetimeFigureOut">
              <a:rPr lang="en-US" smtClean="0"/>
              <a:t>11/12/2024</a:t>
            </a:fld>
            <a:endParaRPr lang="en-US"/>
          </a:p>
        </p:txBody>
      </p:sp>
      <p:sp>
        <p:nvSpPr>
          <p:cNvPr id="8" name="Footer Placeholder 7">
            <a:extLst>
              <a:ext uri="{FF2B5EF4-FFF2-40B4-BE49-F238E27FC236}">
                <a16:creationId xmlns:a16="http://schemas.microsoft.com/office/drawing/2014/main" id="{3965CA18-9EF1-DD3C-6258-BF30141DDA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06FD5D-4D99-8CA3-1231-A18EBC8AE16D}"/>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58813445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04460-05F0-6EA0-F587-D0DC3E4D66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E15A7C-D6C1-78BA-FEBE-81AF64946895}"/>
              </a:ext>
            </a:extLst>
          </p:cNvPr>
          <p:cNvSpPr>
            <a:spLocks noGrp="1"/>
          </p:cNvSpPr>
          <p:nvPr>
            <p:ph type="dt" sz="half" idx="10"/>
          </p:nvPr>
        </p:nvSpPr>
        <p:spPr/>
        <p:txBody>
          <a:bodyPr/>
          <a:lstStyle/>
          <a:p>
            <a:fld id="{3B8E2E91-24B8-4D20-9521-FF3232087948}" type="datetimeFigureOut">
              <a:rPr lang="en-US" smtClean="0"/>
              <a:t>11/12/2024</a:t>
            </a:fld>
            <a:endParaRPr lang="en-US"/>
          </a:p>
        </p:txBody>
      </p:sp>
      <p:sp>
        <p:nvSpPr>
          <p:cNvPr id="4" name="Footer Placeholder 3">
            <a:extLst>
              <a:ext uri="{FF2B5EF4-FFF2-40B4-BE49-F238E27FC236}">
                <a16:creationId xmlns:a16="http://schemas.microsoft.com/office/drawing/2014/main" id="{3DEB9772-35D9-0F5D-1070-423F42FAF7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5FACE4-1FFF-5BB5-8AE6-D9D12F2073D4}"/>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306786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5970585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40093E-9927-DD6B-0608-21EC387F7A0A}"/>
              </a:ext>
            </a:extLst>
          </p:cNvPr>
          <p:cNvSpPr>
            <a:spLocks noGrp="1"/>
          </p:cNvSpPr>
          <p:nvPr>
            <p:ph type="dt" sz="half" idx="10"/>
          </p:nvPr>
        </p:nvSpPr>
        <p:spPr/>
        <p:txBody>
          <a:bodyPr/>
          <a:lstStyle/>
          <a:p>
            <a:fld id="{3B8E2E91-24B8-4D20-9521-FF3232087948}" type="datetimeFigureOut">
              <a:rPr lang="en-US" smtClean="0"/>
              <a:t>11/12/2024</a:t>
            </a:fld>
            <a:endParaRPr lang="en-US"/>
          </a:p>
        </p:txBody>
      </p:sp>
      <p:sp>
        <p:nvSpPr>
          <p:cNvPr id="3" name="Footer Placeholder 2">
            <a:extLst>
              <a:ext uri="{FF2B5EF4-FFF2-40B4-BE49-F238E27FC236}">
                <a16:creationId xmlns:a16="http://schemas.microsoft.com/office/drawing/2014/main" id="{DA4B7724-67E3-B6FE-B34B-F1CAC1C712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136EA6-A521-D113-7A1F-AA5B3BB1A199}"/>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421242386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9706-FBE0-8B4D-E64B-AB88DAF8D6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4ADE14-1ABB-6C8F-E1B8-E99DA02925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FFBF0F-A2F5-3066-5E09-48668C15F1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A19AA6-BB43-9709-F61D-E5657C364425}"/>
              </a:ext>
            </a:extLst>
          </p:cNvPr>
          <p:cNvSpPr>
            <a:spLocks noGrp="1"/>
          </p:cNvSpPr>
          <p:nvPr>
            <p:ph type="dt" sz="half" idx="10"/>
          </p:nvPr>
        </p:nvSpPr>
        <p:spPr/>
        <p:txBody>
          <a:bodyPr/>
          <a:lstStyle/>
          <a:p>
            <a:fld id="{3B8E2E91-24B8-4D20-9521-FF3232087948}" type="datetimeFigureOut">
              <a:rPr lang="en-US" smtClean="0"/>
              <a:t>11/12/2024</a:t>
            </a:fld>
            <a:endParaRPr lang="en-US"/>
          </a:p>
        </p:txBody>
      </p:sp>
      <p:sp>
        <p:nvSpPr>
          <p:cNvPr id="6" name="Footer Placeholder 5">
            <a:extLst>
              <a:ext uri="{FF2B5EF4-FFF2-40B4-BE49-F238E27FC236}">
                <a16:creationId xmlns:a16="http://schemas.microsoft.com/office/drawing/2014/main" id="{0E7BDC6E-DFBA-9752-0675-E664F1E139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BB964-3F15-CBDB-BEEC-17BF65758F41}"/>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6214771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FC3A-D1D9-0A9A-CD74-A6B7130E15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6FA534-2E46-EDC0-9DF1-29F429FC06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64833A-4C2F-2312-63FC-BC32FBF0C1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94CAA1-6895-AFD0-3887-F8DFCA617B60}"/>
              </a:ext>
            </a:extLst>
          </p:cNvPr>
          <p:cNvSpPr>
            <a:spLocks noGrp="1"/>
          </p:cNvSpPr>
          <p:nvPr>
            <p:ph type="dt" sz="half" idx="10"/>
          </p:nvPr>
        </p:nvSpPr>
        <p:spPr/>
        <p:txBody>
          <a:bodyPr/>
          <a:lstStyle/>
          <a:p>
            <a:fld id="{3B8E2E91-24B8-4D20-9521-FF3232087948}" type="datetimeFigureOut">
              <a:rPr lang="en-US" smtClean="0"/>
              <a:t>11/12/2024</a:t>
            </a:fld>
            <a:endParaRPr lang="en-US"/>
          </a:p>
        </p:txBody>
      </p:sp>
      <p:sp>
        <p:nvSpPr>
          <p:cNvPr id="6" name="Footer Placeholder 5">
            <a:extLst>
              <a:ext uri="{FF2B5EF4-FFF2-40B4-BE49-F238E27FC236}">
                <a16:creationId xmlns:a16="http://schemas.microsoft.com/office/drawing/2014/main" id="{E0FCA16A-0562-B733-0D41-78AB91BCBA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A16EB-ED55-2C9D-60C1-EBF473FCEB6A}"/>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3861951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83189-B1E3-7687-41BC-2292D0F0A8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ACCF02-5F3B-DD8A-4533-633C046B6B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B3F3A-E087-D601-8FCE-0C0F9404BFC3}"/>
              </a:ext>
            </a:extLst>
          </p:cNvPr>
          <p:cNvSpPr>
            <a:spLocks noGrp="1"/>
          </p:cNvSpPr>
          <p:nvPr>
            <p:ph type="dt" sz="half" idx="10"/>
          </p:nvPr>
        </p:nvSpPr>
        <p:spPr/>
        <p:txBody>
          <a:bodyPr/>
          <a:lstStyle/>
          <a:p>
            <a:fld id="{3B8E2E91-24B8-4D20-9521-FF3232087948}" type="datetimeFigureOut">
              <a:rPr lang="en-US" smtClean="0"/>
              <a:t>11/12/2024</a:t>
            </a:fld>
            <a:endParaRPr lang="en-US"/>
          </a:p>
        </p:txBody>
      </p:sp>
      <p:sp>
        <p:nvSpPr>
          <p:cNvPr id="5" name="Footer Placeholder 4">
            <a:extLst>
              <a:ext uri="{FF2B5EF4-FFF2-40B4-BE49-F238E27FC236}">
                <a16:creationId xmlns:a16="http://schemas.microsoft.com/office/drawing/2014/main" id="{D7DC8976-4566-841E-2395-3B6399F435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E3383-B824-C113-8401-F8A267379F9B}"/>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6247668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00D297-B736-67D8-4C87-A27553739A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FF49A8-7836-6A85-3E9A-B8FD051620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506F1-5279-8AA5-CC23-F2E43FA489C8}"/>
              </a:ext>
            </a:extLst>
          </p:cNvPr>
          <p:cNvSpPr>
            <a:spLocks noGrp="1"/>
          </p:cNvSpPr>
          <p:nvPr>
            <p:ph type="dt" sz="half" idx="10"/>
          </p:nvPr>
        </p:nvSpPr>
        <p:spPr/>
        <p:txBody>
          <a:bodyPr/>
          <a:lstStyle/>
          <a:p>
            <a:fld id="{3B8E2E91-24B8-4D20-9521-FF3232087948}" type="datetimeFigureOut">
              <a:rPr lang="en-US" smtClean="0"/>
              <a:t>11/12/2024</a:t>
            </a:fld>
            <a:endParaRPr lang="en-US"/>
          </a:p>
        </p:txBody>
      </p:sp>
      <p:sp>
        <p:nvSpPr>
          <p:cNvPr id="5" name="Footer Placeholder 4">
            <a:extLst>
              <a:ext uri="{FF2B5EF4-FFF2-40B4-BE49-F238E27FC236}">
                <a16:creationId xmlns:a16="http://schemas.microsoft.com/office/drawing/2014/main" id="{0F672791-0D62-3C73-7B9D-033D485AB1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4E4F0C-7A1D-EC2A-E4ED-28BDA4F4E832}"/>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484690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75255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513034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94893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327277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55794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25719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181641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94079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630173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993673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163934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564945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94004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47856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258393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46353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58004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91023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04582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076002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903481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5012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3257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90158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22654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49549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6304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1107631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17278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73143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4778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41415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51746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11/12/2024</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584889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11/12/2024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92626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11/12/2024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12273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11/12/2024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15578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11/12/2024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3707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72698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144A6-96FC-DF4E-8ACA-55E1D10FA5AB}" type="datetimeFigureOut">
              <a:rPr lang="en-US" smtClean="0">
                <a:solidFill>
                  <a:prstClr val="black">
                    <a:tint val="75000"/>
                  </a:prstClr>
                </a:solidFill>
              </a:rPr>
              <a:pPr/>
              <a:t>11/12/2024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41537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6144A6-96FC-DF4E-8ACA-55E1D10FA5AB}" type="datetimeFigureOut">
              <a:rPr lang="en-US" smtClean="0">
                <a:solidFill>
                  <a:prstClr val="black">
                    <a:tint val="75000"/>
                  </a:prstClr>
                </a:solidFill>
              </a:rPr>
              <a:pPr/>
              <a:t>11/12/2024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10490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144A6-96FC-DF4E-8ACA-55E1D10FA5AB}" type="datetimeFigureOut">
              <a:rPr lang="en-US" smtClean="0">
                <a:solidFill>
                  <a:prstClr val="black">
                    <a:tint val="75000"/>
                  </a:prstClr>
                </a:solidFill>
              </a:rPr>
              <a:pPr/>
              <a:t>11/12/2024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28963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11/12/2024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73416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11/12/2024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46853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11/12/2024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59599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11/12/2024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07153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F5B16D32-9B47-4A25-B0F1-563C1C5871A4}" type="datetime1">
              <a:rPr lang="en-US">
                <a:solidFill>
                  <a:prstClr val="black">
                    <a:tint val="75000"/>
                  </a:prstClr>
                </a:solidFill>
              </a:rPr>
              <a:pPr>
                <a:defRPr/>
              </a:pPr>
              <a:t>11/12/2024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7" name="Slide Number Placeholder 6"/>
          <p:cNvSpPr>
            <a:spLocks noGrp="1"/>
          </p:cNvSpPr>
          <p:nvPr>
            <p:ph type="sldNum" sz="quarter" idx="12"/>
          </p:nvPr>
        </p:nvSpPr>
        <p:spPr>
          <a:xfrm>
            <a:off x="9144000" y="6400800"/>
            <a:ext cx="2133600" cy="457200"/>
          </a:xfrm>
        </p:spPr>
        <p:txBody>
          <a:bodyPr/>
          <a:lstStyle>
            <a:lvl1pPr>
              <a:defRPr smtClean="0"/>
            </a:lvl1pPr>
          </a:lstStyle>
          <a:p>
            <a:pPr>
              <a:defRPr/>
            </a:pPr>
            <a:fld id="{C4FBA2C4-C435-41FF-90A3-80191E6A4AF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490053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rtlCol="0">
            <a:normAutofit/>
          </a:bodyPr>
          <a:lstStyle/>
          <a:p>
            <a:pPr lvl="0"/>
            <a:endParaRPr lang="en-US" noProof="0" dirty="0"/>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DDA05C13-50DC-45F3-8EBC-3D495279532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59962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16000" y="533400"/>
            <a:ext cx="10261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139F53B4-E09A-4946-A243-9A1D798DA4B4}" type="datetime1">
              <a:rPr lang="en-US">
                <a:solidFill>
                  <a:prstClr val="black">
                    <a:tint val="75000"/>
                  </a:prstClr>
                </a:solidFill>
              </a:rPr>
              <a:pPr>
                <a:defRPr/>
              </a:pPr>
              <a:t>11/12/2024</a:t>
            </a:fld>
            <a:endParaRPr lang="en-US" dirty="0">
              <a:solidFill>
                <a:prstClr val="black">
                  <a:tint val="75000"/>
                </a:prstClr>
              </a:solidFill>
            </a:endParaRPr>
          </a:p>
        </p:txBody>
      </p:sp>
      <p:sp>
        <p:nvSpPr>
          <p:cNvPr id="4" name="Footer Placeholder 3"/>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5" name="Slide Number Placeholder 4"/>
          <p:cNvSpPr>
            <a:spLocks noGrp="1"/>
          </p:cNvSpPr>
          <p:nvPr>
            <p:ph type="sldNum" sz="quarter" idx="12"/>
          </p:nvPr>
        </p:nvSpPr>
        <p:spPr>
          <a:xfrm>
            <a:off x="9144000" y="6400800"/>
            <a:ext cx="2133600" cy="457200"/>
          </a:xfrm>
        </p:spPr>
        <p:txBody>
          <a:bodyPr/>
          <a:lstStyle>
            <a:lvl1pPr>
              <a:defRPr smtClean="0"/>
            </a:lvl1pPr>
          </a:lstStyle>
          <a:p>
            <a:pPr>
              <a:defRPr/>
            </a:pPr>
            <a:fld id="{392AE8D1-B6FC-470A-9469-2DFECCDEA2D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60571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6990666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92299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614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73762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20668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34454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54813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01938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99329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41839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8812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047070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11/12/2024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03239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11/12/2024</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571167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85F29-BCDB-4E8B-A43E-E545358885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C0C9A4-7A64-44C8-94E0-CC7CBA3156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AD2AA8-2512-48FB-A819-CA3250A40D7B}"/>
              </a:ext>
            </a:extLst>
          </p:cNvPr>
          <p:cNvSpPr>
            <a:spLocks noGrp="1"/>
          </p:cNvSpPr>
          <p:nvPr>
            <p:ph type="dt" sz="half" idx="10"/>
          </p:nvPr>
        </p:nvSpPr>
        <p:spPr/>
        <p:txBody>
          <a:bodyPr/>
          <a:lstStyle/>
          <a:p>
            <a:fld id="{B5E53D1A-8C0F-43FA-AF08-E3812224830E}" type="datetimeFigureOut">
              <a:rPr lang="en-US" smtClean="0"/>
              <a:t>11/12/2024</a:t>
            </a:fld>
            <a:endParaRPr lang="en-US" dirty="0"/>
          </a:p>
        </p:txBody>
      </p:sp>
      <p:sp>
        <p:nvSpPr>
          <p:cNvPr id="5" name="Footer Placeholder 4">
            <a:extLst>
              <a:ext uri="{FF2B5EF4-FFF2-40B4-BE49-F238E27FC236}">
                <a16:creationId xmlns:a16="http://schemas.microsoft.com/office/drawing/2014/main" id="{689B4186-A98C-4C6A-8DC4-4E87CD7ABB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C9A189-0D49-449F-BB16-35AB32A29AB3}"/>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4486095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1B266-9C92-4B2C-873D-BC929C283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9202FF-F555-4955-8945-5F24D9C354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8313B-AE4A-411F-83BE-D5193012F228}"/>
              </a:ext>
            </a:extLst>
          </p:cNvPr>
          <p:cNvSpPr>
            <a:spLocks noGrp="1"/>
          </p:cNvSpPr>
          <p:nvPr>
            <p:ph type="dt" sz="half" idx="10"/>
          </p:nvPr>
        </p:nvSpPr>
        <p:spPr/>
        <p:txBody>
          <a:bodyPr/>
          <a:lstStyle/>
          <a:p>
            <a:fld id="{B5E53D1A-8C0F-43FA-AF08-E3812224830E}" type="datetimeFigureOut">
              <a:rPr lang="en-US" smtClean="0"/>
              <a:t>11/12/2024</a:t>
            </a:fld>
            <a:endParaRPr lang="en-US" dirty="0"/>
          </a:p>
        </p:txBody>
      </p:sp>
      <p:sp>
        <p:nvSpPr>
          <p:cNvPr id="5" name="Footer Placeholder 4">
            <a:extLst>
              <a:ext uri="{FF2B5EF4-FFF2-40B4-BE49-F238E27FC236}">
                <a16:creationId xmlns:a16="http://schemas.microsoft.com/office/drawing/2014/main" id="{B60C053C-C38E-479C-9219-DF4FEAB63C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25AD44-AA25-4F64-844C-1A5B342019DD}"/>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17580648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A290B-62BE-4F7D-B47D-AC3694E6A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6965D6-3C06-48B7-9585-9E6814BE4E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71B5A3-4112-45EC-B7BA-76E52242B5B4}"/>
              </a:ext>
            </a:extLst>
          </p:cNvPr>
          <p:cNvSpPr>
            <a:spLocks noGrp="1"/>
          </p:cNvSpPr>
          <p:nvPr>
            <p:ph type="dt" sz="half" idx="10"/>
          </p:nvPr>
        </p:nvSpPr>
        <p:spPr/>
        <p:txBody>
          <a:bodyPr/>
          <a:lstStyle/>
          <a:p>
            <a:fld id="{B5E53D1A-8C0F-43FA-AF08-E3812224830E}" type="datetimeFigureOut">
              <a:rPr lang="en-US" smtClean="0"/>
              <a:t>11/12/2024</a:t>
            </a:fld>
            <a:endParaRPr lang="en-US" dirty="0"/>
          </a:p>
        </p:txBody>
      </p:sp>
      <p:sp>
        <p:nvSpPr>
          <p:cNvPr id="5" name="Footer Placeholder 4">
            <a:extLst>
              <a:ext uri="{FF2B5EF4-FFF2-40B4-BE49-F238E27FC236}">
                <a16:creationId xmlns:a16="http://schemas.microsoft.com/office/drawing/2014/main" id="{AD69366D-0612-4C9B-966A-D423E926FD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6A5984-2CB3-4A34-AC6E-181937937DB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35057387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ECE35-AB4C-4533-9F17-725A1CC378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D42AD4-DC1E-4D69-AA42-EB60D53CCE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24819F-3D78-42FC-8B53-977A086A38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B15263-B39F-48A3-911B-9E2B969292AE}"/>
              </a:ext>
            </a:extLst>
          </p:cNvPr>
          <p:cNvSpPr>
            <a:spLocks noGrp="1"/>
          </p:cNvSpPr>
          <p:nvPr>
            <p:ph type="dt" sz="half" idx="10"/>
          </p:nvPr>
        </p:nvSpPr>
        <p:spPr/>
        <p:txBody>
          <a:bodyPr/>
          <a:lstStyle/>
          <a:p>
            <a:fld id="{B5E53D1A-8C0F-43FA-AF08-E3812224830E}" type="datetimeFigureOut">
              <a:rPr lang="en-US" smtClean="0"/>
              <a:t>11/12/2024</a:t>
            </a:fld>
            <a:endParaRPr lang="en-US" dirty="0"/>
          </a:p>
        </p:txBody>
      </p:sp>
      <p:sp>
        <p:nvSpPr>
          <p:cNvPr id="6" name="Footer Placeholder 5">
            <a:extLst>
              <a:ext uri="{FF2B5EF4-FFF2-40B4-BE49-F238E27FC236}">
                <a16:creationId xmlns:a16="http://schemas.microsoft.com/office/drawing/2014/main" id="{2F7C565C-C000-4918-A354-74A8EC0B2A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5A2B56-B455-472C-9D2B-77D6B062E52C}"/>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32110564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4B34-262B-40C1-9BD1-2D3B01A5F7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2A4DF-C329-4248-9436-00D05CCF2F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43D362-52D7-4A84-B71E-EABE4A6A1C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2E80B8-FF52-47D1-903E-500F23C89B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81392D-9AD9-4845-88F2-D7C7AEE1F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3FA8B-B87F-4467-9CE2-D53D0E929FC0}"/>
              </a:ext>
            </a:extLst>
          </p:cNvPr>
          <p:cNvSpPr>
            <a:spLocks noGrp="1"/>
          </p:cNvSpPr>
          <p:nvPr>
            <p:ph type="dt" sz="half" idx="10"/>
          </p:nvPr>
        </p:nvSpPr>
        <p:spPr/>
        <p:txBody>
          <a:bodyPr/>
          <a:lstStyle/>
          <a:p>
            <a:fld id="{B5E53D1A-8C0F-43FA-AF08-E3812224830E}" type="datetimeFigureOut">
              <a:rPr lang="en-US" smtClean="0"/>
              <a:t>11/12/2024</a:t>
            </a:fld>
            <a:endParaRPr lang="en-US" dirty="0"/>
          </a:p>
        </p:txBody>
      </p:sp>
      <p:sp>
        <p:nvSpPr>
          <p:cNvPr id="8" name="Footer Placeholder 7">
            <a:extLst>
              <a:ext uri="{FF2B5EF4-FFF2-40B4-BE49-F238E27FC236}">
                <a16:creationId xmlns:a16="http://schemas.microsoft.com/office/drawing/2014/main" id="{3AA8751D-9115-4CE5-9604-2600EAB7BE7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8177112-B527-4BA0-966A-38415A67D9FB}"/>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10626682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81B57-BD3B-4CF5-8741-7858CF4E52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137369-1B9B-49C9-A288-3A75EC23E785}"/>
              </a:ext>
            </a:extLst>
          </p:cNvPr>
          <p:cNvSpPr>
            <a:spLocks noGrp="1"/>
          </p:cNvSpPr>
          <p:nvPr>
            <p:ph type="dt" sz="half" idx="10"/>
          </p:nvPr>
        </p:nvSpPr>
        <p:spPr/>
        <p:txBody>
          <a:bodyPr/>
          <a:lstStyle/>
          <a:p>
            <a:fld id="{B5E53D1A-8C0F-43FA-AF08-E3812224830E}" type="datetimeFigureOut">
              <a:rPr lang="en-US" smtClean="0"/>
              <a:t>11/12/2024</a:t>
            </a:fld>
            <a:endParaRPr lang="en-US" dirty="0"/>
          </a:p>
        </p:txBody>
      </p:sp>
      <p:sp>
        <p:nvSpPr>
          <p:cNvPr id="4" name="Footer Placeholder 3">
            <a:extLst>
              <a:ext uri="{FF2B5EF4-FFF2-40B4-BE49-F238E27FC236}">
                <a16:creationId xmlns:a16="http://schemas.microsoft.com/office/drawing/2014/main" id="{FE71BF88-9650-456D-8084-056D95F366A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6B0D398-28FC-4988-B093-878BEA9218C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9474374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C18585-0BC0-42B3-9891-7761C8DE71FD}"/>
              </a:ext>
            </a:extLst>
          </p:cNvPr>
          <p:cNvSpPr>
            <a:spLocks noGrp="1"/>
          </p:cNvSpPr>
          <p:nvPr>
            <p:ph type="dt" sz="half" idx="10"/>
          </p:nvPr>
        </p:nvSpPr>
        <p:spPr/>
        <p:txBody>
          <a:bodyPr/>
          <a:lstStyle/>
          <a:p>
            <a:fld id="{B5E53D1A-8C0F-43FA-AF08-E3812224830E}" type="datetimeFigureOut">
              <a:rPr lang="en-US" smtClean="0"/>
              <a:t>11/12/2024</a:t>
            </a:fld>
            <a:endParaRPr lang="en-US" dirty="0"/>
          </a:p>
        </p:txBody>
      </p:sp>
      <p:sp>
        <p:nvSpPr>
          <p:cNvPr id="3" name="Footer Placeholder 2">
            <a:extLst>
              <a:ext uri="{FF2B5EF4-FFF2-40B4-BE49-F238E27FC236}">
                <a16:creationId xmlns:a16="http://schemas.microsoft.com/office/drawing/2014/main" id="{32BAEF51-E6DD-4756-B077-233CACC5E6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8E79026-66B0-420C-B07C-4480221682F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7175061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26267-3EBA-4A75-9D29-F0243D9212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CE953-5AF4-4EF9-BD5E-F28CB87C18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9C2C37-CAD9-47A0-999F-6B40E47D4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EC6D80-B600-464B-B15E-F1BF81EB6B6D}"/>
              </a:ext>
            </a:extLst>
          </p:cNvPr>
          <p:cNvSpPr>
            <a:spLocks noGrp="1"/>
          </p:cNvSpPr>
          <p:nvPr>
            <p:ph type="dt" sz="half" idx="10"/>
          </p:nvPr>
        </p:nvSpPr>
        <p:spPr/>
        <p:txBody>
          <a:bodyPr/>
          <a:lstStyle/>
          <a:p>
            <a:fld id="{B5E53D1A-8C0F-43FA-AF08-E3812224830E}" type="datetimeFigureOut">
              <a:rPr lang="en-US" smtClean="0"/>
              <a:t>11/12/2024</a:t>
            </a:fld>
            <a:endParaRPr lang="en-US" dirty="0"/>
          </a:p>
        </p:txBody>
      </p:sp>
      <p:sp>
        <p:nvSpPr>
          <p:cNvPr id="6" name="Footer Placeholder 5">
            <a:extLst>
              <a:ext uri="{FF2B5EF4-FFF2-40B4-BE49-F238E27FC236}">
                <a16:creationId xmlns:a16="http://schemas.microsoft.com/office/drawing/2014/main" id="{415B0B76-FD44-4D7F-8FC5-669C09DD42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5539B8-B47F-4795-A753-F318FDE5667B}"/>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568816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10784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3CDF7-B7A3-4A10-90E6-601CA9FE3F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D9597D-2F62-4442-874F-23C7673F33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75450E-CA24-4391-8E5B-02FB7C2B46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5DC58F-66CD-4DE7-A490-AF5FCFB6310D}"/>
              </a:ext>
            </a:extLst>
          </p:cNvPr>
          <p:cNvSpPr>
            <a:spLocks noGrp="1"/>
          </p:cNvSpPr>
          <p:nvPr>
            <p:ph type="dt" sz="half" idx="10"/>
          </p:nvPr>
        </p:nvSpPr>
        <p:spPr/>
        <p:txBody>
          <a:bodyPr/>
          <a:lstStyle/>
          <a:p>
            <a:fld id="{B5E53D1A-8C0F-43FA-AF08-E3812224830E}" type="datetimeFigureOut">
              <a:rPr lang="en-US" smtClean="0"/>
              <a:t>11/12/2024</a:t>
            </a:fld>
            <a:endParaRPr lang="en-US" dirty="0"/>
          </a:p>
        </p:txBody>
      </p:sp>
      <p:sp>
        <p:nvSpPr>
          <p:cNvPr id="6" name="Footer Placeholder 5">
            <a:extLst>
              <a:ext uri="{FF2B5EF4-FFF2-40B4-BE49-F238E27FC236}">
                <a16:creationId xmlns:a16="http://schemas.microsoft.com/office/drawing/2014/main" id="{2B890630-44E5-4CAE-93BB-056A33A38CD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395F1E-C58B-42D1-BD82-52C334CA765F}"/>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8485043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5F4-68AA-4139-ACE1-C47E232D10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7F24CB-FDF9-4C97-BC6F-740BFF6F58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68D200-D3A1-4AA0-90CC-82883448605D}"/>
              </a:ext>
            </a:extLst>
          </p:cNvPr>
          <p:cNvSpPr>
            <a:spLocks noGrp="1"/>
          </p:cNvSpPr>
          <p:nvPr>
            <p:ph type="dt" sz="half" idx="10"/>
          </p:nvPr>
        </p:nvSpPr>
        <p:spPr/>
        <p:txBody>
          <a:bodyPr/>
          <a:lstStyle/>
          <a:p>
            <a:fld id="{B5E53D1A-8C0F-43FA-AF08-E3812224830E}" type="datetimeFigureOut">
              <a:rPr lang="en-US" smtClean="0"/>
              <a:t>11/12/2024</a:t>
            </a:fld>
            <a:endParaRPr lang="en-US" dirty="0"/>
          </a:p>
        </p:txBody>
      </p:sp>
      <p:sp>
        <p:nvSpPr>
          <p:cNvPr id="5" name="Footer Placeholder 4">
            <a:extLst>
              <a:ext uri="{FF2B5EF4-FFF2-40B4-BE49-F238E27FC236}">
                <a16:creationId xmlns:a16="http://schemas.microsoft.com/office/drawing/2014/main" id="{D1F61165-7C63-4EEA-BC4D-01FC1758B8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045C39-CCEA-4017-836C-CF091218FC99}"/>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9195054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15A9DF-982C-4B5B-9071-5CE1E746D7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993A33-F5F3-481E-9436-61A8A69E2F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1D178-E3F0-4A62-AC5E-E284335892E7}"/>
              </a:ext>
            </a:extLst>
          </p:cNvPr>
          <p:cNvSpPr>
            <a:spLocks noGrp="1"/>
          </p:cNvSpPr>
          <p:nvPr>
            <p:ph type="dt" sz="half" idx="10"/>
          </p:nvPr>
        </p:nvSpPr>
        <p:spPr/>
        <p:txBody>
          <a:bodyPr/>
          <a:lstStyle/>
          <a:p>
            <a:fld id="{B5E53D1A-8C0F-43FA-AF08-E3812224830E}" type="datetimeFigureOut">
              <a:rPr lang="en-US" smtClean="0"/>
              <a:t>11/12/2024</a:t>
            </a:fld>
            <a:endParaRPr lang="en-US" dirty="0"/>
          </a:p>
        </p:txBody>
      </p:sp>
      <p:sp>
        <p:nvSpPr>
          <p:cNvPr id="5" name="Footer Placeholder 4">
            <a:extLst>
              <a:ext uri="{FF2B5EF4-FFF2-40B4-BE49-F238E27FC236}">
                <a16:creationId xmlns:a16="http://schemas.microsoft.com/office/drawing/2014/main" id="{CAF27FB0-0913-4389-B800-56A160530B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1B5E7D-6947-4F1A-999E-3FD937A0B56D}"/>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3063574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718687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390024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627018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2235617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361936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46808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754728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055947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619096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4619489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1399118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11/12/2024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777304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64829" y="5264727"/>
            <a:ext cx="3967942" cy="395461"/>
          </a:xfrm>
          <a:prstGeom prst="rect">
            <a:avLst/>
          </a:prstGeom>
        </p:spPr>
        <p:txBody>
          <a:bodyPr anchor="b">
            <a:normAutofit/>
          </a:bodyPr>
          <a:lstStyle>
            <a:lvl1pPr algn="l">
              <a:defRPr sz="2000">
                <a:latin typeface="Cambria" panose="02040503050406030204" pitchFamily="18" charset="0"/>
              </a:defRPr>
            </a:lvl1pPr>
          </a:lstStyle>
          <a:p>
            <a:r>
              <a:rPr lang="en-US" dirty="0"/>
              <a:t>Click to edit Master title style</a:t>
            </a:r>
          </a:p>
        </p:txBody>
      </p:sp>
      <p:sp>
        <p:nvSpPr>
          <p:cNvPr id="3" name="Subtitle 2"/>
          <p:cNvSpPr>
            <a:spLocks noGrp="1"/>
          </p:cNvSpPr>
          <p:nvPr>
            <p:ph type="subTitle" idx="1"/>
          </p:nvPr>
        </p:nvSpPr>
        <p:spPr>
          <a:xfrm>
            <a:off x="7464829" y="5807291"/>
            <a:ext cx="3967942" cy="365904"/>
          </a:xfrm>
          <a:prstGeom prst="rect">
            <a:avLst/>
          </a:prstGeom>
        </p:spPr>
        <p:txBody>
          <a:bodyPr>
            <a:normAutofit/>
          </a:bodyPr>
          <a:lstStyle>
            <a:lvl1pPr marL="0" indent="0" algn="l">
              <a:buNone/>
              <a:defRPr sz="1800">
                <a:latin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descr="UAS-main.jpg"/>
          <p:cNvPicPr>
            <a:picLocks noChangeAspect="1"/>
          </p:cNvPicPr>
          <p:nvPr userDrawn="1"/>
        </p:nvPicPr>
        <p:blipFill>
          <a:blip r:embed="rId2"/>
          <a:stretch>
            <a:fillRect/>
          </a:stretch>
        </p:blipFill>
        <p:spPr>
          <a:xfrm>
            <a:off x="0" y="-49110"/>
            <a:ext cx="12192000" cy="6907110"/>
          </a:xfrm>
          <a:prstGeom prst="rect">
            <a:avLst/>
          </a:prstGeom>
        </p:spPr>
      </p:pic>
    </p:spTree>
    <p:extLst>
      <p:ext uri="{BB962C8B-B14F-4D97-AF65-F5344CB8AC3E}">
        <p14:creationId xmlns:p14="http://schemas.microsoft.com/office/powerpoint/2010/main" val="40939515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2"/>
          <a:srcRect t="76452" r="74500"/>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3"/>
          <a:srcRect l="69540" t="38157"/>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Title 1"/>
          <p:cNvSpPr>
            <a:spLocks noGrp="1"/>
          </p:cNvSpPr>
          <p:nvPr>
            <p:ph type="title" hasCustomPrompt="1"/>
          </p:nvPr>
        </p:nvSpPr>
        <p:spPr>
          <a:xfrm>
            <a:off x="3119531" y="3515208"/>
            <a:ext cx="5920445" cy="638921"/>
          </a:xfrm>
          <a:prstGeom prst="rect">
            <a:avLst/>
          </a:prstGeom>
        </p:spPr>
        <p:txBody>
          <a:bodyPr>
            <a:normAutofit/>
          </a:bodyPr>
          <a:lstStyle>
            <a:lvl1pPr algn="ctr">
              <a:defRPr sz="4200">
                <a:latin typeface="Cambria" panose="02040503050406030204" pitchFamily="18" charset="0"/>
              </a:defRPr>
            </a:lvl1pPr>
          </a:lstStyle>
          <a:p>
            <a:r>
              <a:rPr lang="en-US" dirty="0"/>
              <a:t>Click to edit section title</a:t>
            </a:r>
          </a:p>
        </p:txBody>
      </p:sp>
      <p:pic>
        <p:nvPicPr>
          <p:cNvPr id="7" name="Picture 6" descr="UAS-interior.jpg"/>
          <p:cNvPicPr>
            <a:picLocks noChangeAspect="1"/>
          </p:cNvPicPr>
          <p:nvPr userDrawn="1"/>
        </p:nvPicPr>
        <p:blipFill>
          <a:blip r:embed="rId4"/>
          <a:stretch>
            <a:fillRect/>
          </a:stretch>
        </p:blipFill>
        <p:spPr>
          <a:xfrm>
            <a:off x="0" y="0"/>
            <a:ext cx="12192000" cy="1591909"/>
          </a:xfrm>
          <a:prstGeom prst="rect">
            <a:avLst/>
          </a:prstGeom>
        </p:spPr>
      </p:pic>
    </p:spTree>
    <p:extLst>
      <p:ext uri="{BB962C8B-B14F-4D97-AF65-F5344CB8AC3E}">
        <p14:creationId xmlns:p14="http://schemas.microsoft.com/office/powerpoint/2010/main" val="30581681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Slide">
    <p:spTree>
      <p:nvGrpSpPr>
        <p:cNvPr id="1" name=""/>
        <p:cNvGrpSpPr/>
        <p:nvPr/>
      </p:nvGrpSpPr>
      <p:grpSpPr>
        <a:xfrm>
          <a:off x="0" y="0"/>
          <a:ext cx="0" cy="0"/>
          <a:chOff x="0" y="0"/>
          <a:chExt cx="0" cy="0"/>
        </a:xfrm>
      </p:grpSpPr>
      <p:pic>
        <p:nvPicPr>
          <p:cNvPr id="12" name="Picture 11"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838200" y="1825625"/>
            <a:ext cx="10515600" cy="4037619"/>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atin typeface="Cambria" panose="02040503050406030204" pitchFamily="18" charset="0"/>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atin typeface="Cambria" panose="02040503050406030204" pitchFamily="18" charset="0"/>
              </a:defRPr>
            </a:lvl7pPr>
            <a:lvl8pPr marL="32004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latin typeface="Cambria" panose="02040503050406030204" pitchFamily="18" charset="0"/>
              </a:defRPr>
            </a:lvl8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25146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Sixth level</a:t>
            </a:r>
          </a:p>
          <a:p>
            <a:pPr marL="2971800" marR="0" lvl="6"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Seventh level</a:t>
            </a:r>
          </a:p>
          <a:p>
            <a:pPr marL="3429000" marR="0" lvl="7"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Eighth level</a:t>
            </a:r>
          </a:p>
        </p:txBody>
      </p:sp>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7345287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pic>
        <p:nvPicPr>
          <p:cNvPr id="7" name="Picture 6"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842082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ntent Slide">
    <p:spTree>
      <p:nvGrpSpPr>
        <p:cNvPr id="1" name=""/>
        <p:cNvGrpSpPr/>
        <p:nvPr/>
      </p:nvGrpSpPr>
      <p:grpSpPr>
        <a:xfrm>
          <a:off x="0" y="0"/>
          <a:ext cx="0" cy="0"/>
          <a:chOff x="0" y="0"/>
          <a:chExt cx="0" cy="0"/>
        </a:xfrm>
      </p:grpSpPr>
      <p:pic>
        <p:nvPicPr>
          <p:cNvPr id="10" name="Picture 9"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3" name="Content Placeholder 2"/>
          <p:cNvSpPr>
            <a:spLocks noGrp="1"/>
          </p:cNvSpPr>
          <p:nvPr>
            <p:ph sz="half" idx="1"/>
          </p:nvPr>
        </p:nvSpPr>
        <p:spPr>
          <a:xfrm>
            <a:off x="838200" y="1825625"/>
            <a:ext cx="5181600" cy="4046257"/>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046257"/>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pic>
        <p:nvPicPr>
          <p:cNvPr id="15" name="Picture 14">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16" name="Picture 15">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7" name="TextBox 16">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5298459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pic>
        <p:nvPicPr>
          <p:cNvPr id="16" name="Picture 15"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366807"/>
          </a:xfrm>
          <a:prstGeom prst="rect">
            <a:avLst/>
          </a:prstGeom>
        </p:spPr>
        <p:txBody>
          <a:bodyPr/>
          <a:lstStyle>
            <a:lvl1pPr>
              <a:defRPr sz="2400">
                <a:latin typeface="Cambria" panose="02040503050406030204" pitchFamily="18" charset="0"/>
              </a:defRPr>
            </a:lvl1pPr>
            <a:lvl2pPr>
              <a:defRPr sz="2000">
                <a:latin typeface="Cambria" panose="02040503050406030204" pitchFamily="18" charset="0"/>
              </a:defRPr>
            </a:lvl2pPr>
            <a:lvl3pPr>
              <a:defRPr sz="1800">
                <a:latin typeface="Cambria" panose="02040503050406030204" pitchFamily="18" charset="0"/>
              </a:defRPr>
            </a:lvl3pPr>
            <a:lvl4pPr>
              <a:defRPr sz="1600">
                <a:latin typeface="Cambria" panose="02040503050406030204" pitchFamily="18" charset="0"/>
              </a:defRPr>
            </a:lvl4pPr>
            <a:lvl5pPr>
              <a:defRPr sz="1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358169"/>
          </a:xfrm>
          <a:prstGeom prst="rect">
            <a:avLst/>
          </a:prstGeom>
        </p:spPr>
        <p:txBody>
          <a:bodyPr/>
          <a:lstStyle>
            <a:lvl1pPr>
              <a:defRPr sz="2400">
                <a:latin typeface="Cambria" panose="02040503050406030204" pitchFamily="18" charset="0"/>
              </a:defRPr>
            </a:lvl1pPr>
            <a:lvl2pPr>
              <a:defRPr sz="2000">
                <a:latin typeface="Cambria" panose="02040503050406030204" pitchFamily="18" charset="0"/>
              </a:defRPr>
            </a:lvl2pPr>
            <a:lvl3pPr>
              <a:defRPr sz="1800">
                <a:latin typeface="Cambria" panose="02040503050406030204" pitchFamily="18" charset="0"/>
              </a:defRPr>
            </a:lvl3pPr>
            <a:lvl4pPr>
              <a:defRPr sz="1600">
                <a:latin typeface="Cambria" panose="02040503050406030204" pitchFamily="18" charset="0"/>
              </a:defRPr>
            </a:lvl4pPr>
            <a:lvl5pPr>
              <a:defRPr sz="1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pic>
        <p:nvPicPr>
          <p:cNvPr id="12" name="Picture 11">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13" name="Picture 12">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4" name="TextBox 13">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192445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image" Target="../media/image1.jp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5.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5" Type="http://schemas.openxmlformats.org/officeDocument/2006/relationships/slideLayout" Target="../slideLayouts/slideLayout98.xml"/><Relationship Id="rId4"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11/12/2024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09577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E894735B-4945-8A4D-ADD4-CC3228AE4BE3}" type="datetimeFigureOut">
              <a:rPr lang="en-US" smtClean="0">
                <a:solidFill>
                  <a:prstClr val="black">
                    <a:tint val="75000"/>
                  </a:prstClr>
                </a:solidFill>
              </a:rPr>
              <a:pPr defTabSz="457200"/>
              <a:t>11/12/2024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7383098-F627-5B4F-9D1B-3166CCBD3A8A}"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14847252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1E65E9-5FE9-4503-9D8F-A794DEE93552}" type="datetimeFigureOut">
              <a:rPr lang="en-US" smtClean="0"/>
              <a:t>11/12/2024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76B45-5992-4283-879B-095F72A82AD6}" type="slidenum">
              <a:rPr lang="en-US" smtClean="0"/>
              <a:t>‹#›</a:t>
            </a:fld>
            <a:endParaRPr lang="en-US" dirty="0"/>
          </a:p>
        </p:txBody>
      </p:sp>
    </p:spTree>
    <p:extLst>
      <p:ext uri="{BB962C8B-B14F-4D97-AF65-F5344CB8AC3E}">
        <p14:creationId xmlns:p14="http://schemas.microsoft.com/office/powerpoint/2010/main" val="358408877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AAF30FB-C4AC-4B0E-9D6F-F10108933497}" type="datetime1">
              <a:rPr lang="en-US" smtClean="0">
                <a:solidFill>
                  <a:prstClr val="black">
                    <a:tint val="75000"/>
                  </a:prstClr>
                </a:solidFill>
              </a:rPr>
              <a:t>11/12/2024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1940383"/>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FF6D4C-0641-2B9F-193D-AC83A3ECFB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7C37E2-4E55-6AC5-361A-96F6533A58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68C5C2-E37E-B925-69DA-21D37B231B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B8E2E91-24B8-4D20-9521-FF3232087948}" type="datetimeFigureOut">
              <a:rPr lang="en-US" smtClean="0"/>
              <a:t>11/12/2024</a:t>
            </a:fld>
            <a:endParaRPr lang="en-US"/>
          </a:p>
        </p:txBody>
      </p:sp>
      <p:sp>
        <p:nvSpPr>
          <p:cNvPr id="5" name="Footer Placeholder 4">
            <a:extLst>
              <a:ext uri="{FF2B5EF4-FFF2-40B4-BE49-F238E27FC236}">
                <a16:creationId xmlns:a16="http://schemas.microsoft.com/office/drawing/2014/main" id="{D419003D-A67E-D6A0-ED8B-8E604AEF49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8B2367B-00FB-1DD3-9019-C447833B03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127A7E8-376B-47D8-9A40-9F6221CF8E7A}" type="slidenum">
              <a:rPr lang="en-US" smtClean="0"/>
              <a:t>‹#›</a:t>
            </a:fld>
            <a:endParaRPr lang="en-US"/>
          </a:p>
        </p:txBody>
      </p:sp>
    </p:spTree>
    <p:extLst>
      <p:ext uri="{BB962C8B-B14F-4D97-AF65-F5344CB8AC3E}">
        <p14:creationId xmlns:p14="http://schemas.microsoft.com/office/powerpoint/2010/main" val="2706684935"/>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11/12/2024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35212680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11/12/2024</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78453206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11/12/2024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405096260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46144A6-96FC-DF4E-8ACA-55E1D10FA5AB}" type="datetimeFigureOut">
              <a:rPr lang="en-US" smtClean="0">
                <a:solidFill>
                  <a:prstClr val="black">
                    <a:tint val="75000"/>
                  </a:prstClr>
                </a:solidFill>
              </a:rPr>
              <a:pPr defTabSz="457200"/>
              <a:t>11/12/2024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E1E0F82-4FF3-2044-AC61-7B4381A3755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51585641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FEE5FCB-315A-460F-B51D-19C44A59B395}" type="datetimeFigureOut">
              <a:rPr lang="en-US" smtClean="0">
                <a:solidFill>
                  <a:prstClr val="black">
                    <a:tint val="75000"/>
                  </a:prstClr>
                </a:solidFill>
              </a:rPr>
              <a:pPr defTabSz="685800"/>
              <a:t>11/12/2024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2BFF090-1CC2-4157-AFC3-5FD8495F8016}"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77647504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94AEEF-82ED-4D66-8B5E-D4C5357B7C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BFD457-9B62-4B34-86F4-C3741BBD8A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4DD1AD-FD3D-45E2-899C-78017EB40D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E53D1A-8C0F-43FA-AF08-E3812224830E}" type="datetimeFigureOut">
              <a:rPr lang="en-US" smtClean="0"/>
              <a:t>11/12/2024</a:t>
            </a:fld>
            <a:endParaRPr lang="en-US" dirty="0"/>
          </a:p>
        </p:txBody>
      </p:sp>
      <p:sp>
        <p:nvSpPr>
          <p:cNvPr id="5" name="Footer Placeholder 4">
            <a:extLst>
              <a:ext uri="{FF2B5EF4-FFF2-40B4-BE49-F238E27FC236}">
                <a16:creationId xmlns:a16="http://schemas.microsoft.com/office/drawing/2014/main" id="{381ED23C-5F9E-4D25-A4DB-A59ABD2219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E873116-0934-43ED-8A36-D7B29232D4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F030A-A283-414C-89D0-E6E0161BA02D}" type="slidenum">
              <a:rPr lang="en-US" smtClean="0"/>
              <a:t>‹#›</a:t>
            </a:fld>
            <a:endParaRPr lang="en-US" dirty="0"/>
          </a:p>
        </p:txBody>
      </p:sp>
    </p:spTree>
    <p:extLst>
      <p:ext uri="{BB962C8B-B14F-4D97-AF65-F5344CB8AC3E}">
        <p14:creationId xmlns:p14="http://schemas.microsoft.com/office/powerpoint/2010/main" val="238492771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894735B-4945-8A4D-ADD4-CC3228AE4BE3}" type="datetimeFigureOut">
              <a:rPr lang="en-US" smtClean="0"/>
              <a:t>11/12/2024</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304348968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ooter Placeholder 12"/>
          <p:cNvSpPr txBox="1">
            <a:spLocks/>
          </p:cNvSpPr>
          <p:nvPr userDrawn="1"/>
        </p:nvSpPr>
        <p:spPr>
          <a:xfrm>
            <a:off x="4676791" y="6121581"/>
            <a:ext cx="2838417" cy="301387"/>
          </a:xfrm>
          <a:prstGeom prst="rect">
            <a:avLst/>
          </a:prstGeom>
        </p:spPr>
        <p:txBody>
          <a:bodyPr/>
          <a:lstStyle>
            <a:defPPr>
              <a:defRPr lang="en-US"/>
            </a:defPPr>
            <a:lvl1pPr marL="0" algn="l" defTabSz="914400" rtl="0" eaLnBrk="1" latinLnBrk="0" hangingPunct="1">
              <a:defRPr sz="1800" kern="1200">
                <a:solidFill>
                  <a:schemeClr val="bg1">
                    <a:lumMod val="50000"/>
                  </a:schemeClr>
                </a:solidFill>
                <a:latin typeface="Cambria" panose="020405030504060302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National Exploring Live Hour: Unmanned Aircraft Systems</a:t>
            </a:r>
          </a:p>
        </p:txBody>
      </p:sp>
    </p:spTree>
    <p:extLst>
      <p:ext uri="{BB962C8B-B14F-4D97-AF65-F5344CB8AC3E}">
        <p14:creationId xmlns:p14="http://schemas.microsoft.com/office/powerpoint/2010/main" val="237613801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10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www.exploring.org/" TargetMode="External"/><Relationship Id="rId4" Type="http://schemas.openxmlformats.org/officeDocument/2006/relationships/image" Target="../media/image42.png"/></Relationships>
</file>

<file path=ppt/slides/_rels/slide10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60.xml"/><Relationship Id="rId4" Type="http://schemas.openxmlformats.org/officeDocument/2006/relationships/image" Target="../media/image65.png"/></Relationships>
</file>

<file path=ppt/slides/_rels/slide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66.wmf"/></Relationships>
</file>

<file path=ppt/slides/_rels/slide1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2.xml"/><Relationship Id="rId4" Type="http://schemas.openxmlformats.org/officeDocument/2006/relationships/image" Target="../media/image26.jpg"/></Relationships>
</file>

<file path=ppt/slides/_rels/slide1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2.xml"/></Relationships>
</file>

<file path=ppt/slides/_rels/slide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2.xml"/><Relationship Id="rId5" Type="http://schemas.openxmlformats.org/officeDocument/2006/relationships/hyperlink" Target="http://www.joinexploring.org/" TargetMode="External"/><Relationship Id="rId4" Type="http://schemas.openxmlformats.org/officeDocument/2006/relationships/image" Target="../media/image27.png"/></Relationships>
</file>

<file path=ppt/slides/_rels/slide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10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68.jpeg"/></Relationships>
</file>

<file path=ppt/slides/_rels/slide1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jpg"/><Relationship Id="rId1" Type="http://schemas.openxmlformats.org/officeDocument/2006/relationships/slideLayout" Target="../slideLayouts/slideLayout72.xml"/><Relationship Id="rId4" Type="http://schemas.openxmlformats.org/officeDocument/2006/relationships/image" Target="../media/image8.png"/></Relationships>
</file>

<file path=ppt/slides/_rels/slide1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0.xml"/><Relationship Id="rId1" Type="http://schemas.openxmlformats.org/officeDocument/2006/relationships/slideLayout" Target="../slideLayouts/slideLayout84.xml"/><Relationship Id="rId5" Type="http://schemas.openxmlformats.org/officeDocument/2006/relationships/image" Target="../media/image42.png"/><Relationship Id="rId4" Type="http://schemas.openxmlformats.org/officeDocument/2006/relationships/image" Target="../media/image41.png"/></Relationships>
</file>

<file path=ppt/slides/_rels/slide1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6.png"/></Relationships>
</file>

<file path=ppt/slides/_rels/slide1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115.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11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71.jpg"/></Relationships>
</file>

<file path=ppt/slides/_rels/slide1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1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3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1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1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5" Type="http://schemas.openxmlformats.org/officeDocument/2006/relationships/image" Target="../media/image78.jpeg"/><Relationship Id="rId4" Type="http://schemas.openxmlformats.org/officeDocument/2006/relationships/image" Target="../media/image77.jpg"/></Relationships>
</file>

<file path=ppt/slides/_rels/slide1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1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g"/></Relationships>
</file>

<file path=ppt/slides/_rels/slide1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80.png"/></Relationships>
</file>

<file path=ppt/slides/_rels/slide1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g"/></Relationships>
</file>

<file path=ppt/slides/_rels/slide12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13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14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 Id="rId4" Type="http://schemas.openxmlformats.org/officeDocument/2006/relationships/image" Target="../media/image19.png"/></Relationships>
</file>

<file path=ppt/slides/_rels/slide15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9.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40.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www.learningforlife.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34.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hyperlink" Target="http://www.exploring.or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www.exploring.or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g"/><Relationship Id="rId1" Type="http://schemas.openxmlformats.org/officeDocument/2006/relationships/slideLayout" Target="../slideLayouts/slideLayout123.xml"/><Relationship Id="rId4" Type="http://schemas.openxmlformats.org/officeDocument/2006/relationships/hyperlink" Target="https://www.scouting.org/training/youth-protection/venturin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2.xml"/><Relationship Id="rId4" Type="http://schemas.openxmlformats.org/officeDocument/2006/relationships/image" Target="../media/image26.jp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2.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2.xml"/><Relationship Id="rId5" Type="http://schemas.openxmlformats.org/officeDocument/2006/relationships/hyperlink" Target="http://www.joinexploring.org/" TargetMode="Externa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12.xml"/></Relationships>
</file>

<file path=ppt/slides/_rels/slide4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13.xml"/><Relationship Id="rId6" Type="http://schemas.openxmlformats.org/officeDocument/2006/relationships/hyperlink" Target="http://www.exploring.org/" TargetMode="External"/><Relationship Id="rId5" Type="http://schemas.openxmlformats.org/officeDocument/2006/relationships/hyperlink" Target="http://bit.ly/ExpVolMonth" TargetMode="External"/><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mailto:exploring@lflmail.org" TargetMode="External"/><Relationship Id="rId2" Type="http://schemas.openxmlformats.org/officeDocument/2006/relationships/image" Target="../media/image14.jpg"/><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hyperlink" Target="https://reservations.scouting.org/profile/form/index.cfm?PKformID=0x144800abcd"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8.png"/><Relationship Id="rId4" Type="http://schemas.openxmlformats.org/officeDocument/2006/relationships/hyperlink" Target="https://drive.google.com/file/d/1Bo7U0iJ8Ti-bmyIFtxGfG0TIt3dB1xX4/view?usp=sharin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hyperlink" Target="http://filestore.scouting.org/filestore/se-packet/2020-08-10/Exploring-Participant-Policy-FINAL-2.pdf"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g"/></Relationships>
</file>

<file path=ppt/slides/_rels/slide57.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14.jpg"/><Relationship Id="rId7" Type="http://schemas.openxmlformats.org/officeDocument/2006/relationships/hyperlink" Target="http://1ef2c1ael6q32f64freokqsm-wpengine.netdna-ssl.com/wp-content/uploads/2019/10/FINAL_524-01019-Explor-Adult-App_WEB.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1ef2c1ael6q32f64freokqsm-wpengine.netdna-ssl.com/wp-content/uploads/2019/10/FINAL_524-00919-Exploring-Youth-App_WEB.pdf" TargetMode="External"/><Relationship Id="rId5" Type="http://schemas.openxmlformats.org/officeDocument/2006/relationships/hyperlink" Target="http://www.exploring.org/wp-content/uploads/2019/10/FINAL_524-56519-New-Post-Club-App_WEB.pdf" TargetMode="External"/><Relationship Id="rId4" Type="http://schemas.openxmlformats.org/officeDocument/2006/relationships/hyperlink" Target="http://www.exploring.org/" TargetMode="External"/><Relationship Id="rId9" Type="http://schemas.openxmlformats.org/officeDocument/2006/relationships/image" Target="../media/image36.png"/></Relationships>
</file>

<file path=ppt/slides/_rels/slide5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7.jpg"/><Relationship Id="rId5" Type="http://schemas.openxmlformats.org/officeDocument/2006/relationships/image" Target="../media/image28.png"/><Relationship Id="rId4" Type="http://schemas.openxmlformats.org/officeDocument/2006/relationships/image" Target="../media/image8.png"/></Relationships>
</file>

<file path=ppt/slides/_rels/slide5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38.jpg"/><Relationship Id="rId5" Type="http://schemas.openxmlformats.org/officeDocument/2006/relationships/image" Target="../media/image28.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jpg"/><Relationship Id="rId1" Type="http://schemas.openxmlformats.org/officeDocument/2006/relationships/slideLayout" Target="../slideLayouts/slideLayout72.xml"/><Relationship Id="rId4" Type="http://schemas.openxmlformats.org/officeDocument/2006/relationships/image" Target="../media/image8.png"/></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40.jpg"/></Relationships>
</file>

<file path=ppt/slides/_rels/slide6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6.png"/></Relationships>
</file>

<file path=ppt/slides/_rels/slide6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84.xml"/><Relationship Id="rId5" Type="http://schemas.openxmlformats.org/officeDocument/2006/relationships/image" Target="../media/image42.png"/><Relationship Id="rId4" Type="http://schemas.openxmlformats.org/officeDocument/2006/relationships/image" Target="../media/image41.png"/></Relationships>
</file>

<file path=ppt/slides/_rels/slide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g"/><Relationship Id="rId1" Type="http://schemas.openxmlformats.org/officeDocument/2006/relationships/slideLayout" Target="../slideLayouts/slideLayout101.xml"/><Relationship Id="rId4" Type="http://schemas.openxmlformats.org/officeDocument/2006/relationships/hyperlink" Target="https://my.scouting.org/"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g"/><Relationship Id="rId1" Type="http://schemas.openxmlformats.org/officeDocument/2006/relationships/slideLayout" Target="../slideLayouts/slideLayout101.xml"/><Relationship Id="rId4" Type="http://schemas.openxmlformats.org/officeDocument/2006/relationships/hyperlink" Target="https://www.scouting.org/training/youth-protection/venturing/"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34.xml"/><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23.xml"/><Relationship Id="rId5" Type="http://schemas.openxmlformats.org/officeDocument/2006/relationships/image" Target="../media/image44.png"/><Relationship Id="rId4" Type="http://schemas.openxmlformats.org/officeDocument/2006/relationships/image" Target="../media/image43.jpg"/></Relationships>
</file>

<file path=ppt/slides/_rels/slide7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45.jpg"/><Relationship Id="rId4" Type="http://schemas.openxmlformats.org/officeDocument/2006/relationships/image" Target="../media/image8.png"/></Relationships>
</file>

<file path=ppt/slides/_rels/slide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23.xml"/><Relationship Id="rId4" Type="http://schemas.openxmlformats.org/officeDocument/2006/relationships/image" Target="../media/image46.jpg"/></Relationships>
</file>

<file path=ppt/slides/_rels/slide7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23.xml"/><Relationship Id="rId5" Type="http://schemas.openxmlformats.org/officeDocument/2006/relationships/image" Target="../media/image47.jpeg"/><Relationship Id="rId4" Type="http://schemas.openxmlformats.org/officeDocument/2006/relationships/image" Target="../media/image8.png"/></Relationships>
</file>

<file path=ppt/slides/_rels/slide7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image" Target="../media/image48.png"/><Relationship Id="rId4" Type="http://schemas.openxmlformats.org/officeDocument/2006/relationships/image" Target="../media/image8.png"/></Relationships>
</file>

<file path=ppt/slides/_rels/slide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23.xml"/><Relationship Id="rId4" Type="http://schemas.openxmlformats.org/officeDocument/2006/relationships/image" Target="../media/image48.png"/></Relationships>
</file>

<file path=ppt/slides/_rels/slide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23.xml"/><Relationship Id="rId4" Type="http://schemas.openxmlformats.org/officeDocument/2006/relationships/image" Target="../media/image47.jpeg"/></Relationships>
</file>

<file path=ppt/slides/_rels/slide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34.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6" Type="http://schemas.openxmlformats.org/officeDocument/2006/relationships/hyperlink" Target="http://www.exploringyourcareer.com/" TargetMode="External"/><Relationship Id="rId5" Type="http://schemas.openxmlformats.org/officeDocument/2006/relationships/image" Target="../media/image51.png"/><Relationship Id="rId4" Type="http://schemas.openxmlformats.org/officeDocument/2006/relationships/image" Target="../media/image50.png"/></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image" Target="../media/image52.png"/></Relationships>
</file>

<file path=ppt/slides/_rels/slide8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34.xml"/><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3" Type="http://schemas.openxmlformats.org/officeDocument/2006/relationships/hyperlink" Target="http://www.exploringyourcareer.com/" TargetMode="External"/><Relationship Id="rId2" Type="http://schemas.openxmlformats.org/officeDocument/2006/relationships/notesSlide" Target="../notesSlides/notesSlide25.xml"/><Relationship Id="rId1" Type="http://schemas.openxmlformats.org/officeDocument/2006/relationships/slideLayout" Target="../slideLayouts/slideLayout45.xml"/><Relationship Id="rId5" Type="http://schemas.openxmlformats.org/officeDocument/2006/relationships/image" Target="../media/image28.png"/><Relationship Id="rId4" Type="http://schemas.openxmlformats.org/officeDocument/2006/relationships/image" Target="../media/image56.jpg"/></Relationships>
</file>

<file path=ppt/slides/_rels/slide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9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52.xml"/><Relationship Id="rId6" Type="http://schemas.openxmlformats.org/officeDocument/2006/relationships/image" Target="../media/image28.png"/><Relationship Id="rId5" Type="http://schemas.openxmlformats.org/officeDocument/2006/relationships/image" Target="../media/image8.png"/><Relationship Id="rId4" Type="http://schemas.openxmlformats.org/officeDocument/2006/relationships/hyperlink" Target="http://www.exploringyourcareer.org/"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57.xml"/></Relationships>
</file>

<file path=ppt/slides/_rels/slide9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57.xml"/><Relationship Id="rId4" Type="http://schemas.openxmlformats.org/officeDocument/2006/relationships/image" Target="../media/image63.png"/></Relationships>
</file>

<file path=ppt/slides/_rels/slide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39715" y="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950"/>
              </a:solidFill>
              <a:effectLst/>
              <a:uLnTx/>
              <a:uFillTx/>
              <a:latin typeface="Calibri"/>
              <a:ea typeface="+mn-ea"/>
              <a:cs typeface="+mn-cs"/>
            </a:endParaRPr>
          </a:p>
        </p:txBody>
      </p:sp>
      <p:sp>
        <p:nvSpPr>
          <p:cNvPr id="10" name="Title 1"/>
          <p:cNvSpPr txBox="1">
            <a:spLocks/>
          </p:cNvSpPr>
          <p:nvPr/>
        </p:nvSpPr>
        <p:spPr>
          <a:xfrm>
            <a:off x="156415" y="3181705"/>
            <a:ext cx="7392064" cy="203799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NATIONAL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LIVE HOUR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11" name="Picture 10" descr="https://www.exploring.org/wp-content/uploads/2018/09/unnamed.png">
            <a:extLst>
              <a:ext uri="{FF2B5EF4-FFF2-40B4-BE49-F238E27FC236}">
                <a16:creationId xmlns:a16="http://schemas.microsoft.com/office/drawing/2014/main" id="{922CF591-DD46-4D11-A6DA-824EB2D856C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922207" y="180767"/>
            <a:ext cx="3012331" cy="3160629"/>
          </a:xfrm>
          <a:prstGeom prst="rect">
            <a:avLst/>
          </a:prstGeom>
          <a:noFill/>
          <a:ln>
            <a:noFill/>
          </a:ln>
        </p:spPr>
      </p:pic>
      <p:pic>
        <p:nvPicPr>
          <p:cNvPr id="3" name="Picture 2">
            <a:extLst>
              <a:ext uri="{FF2B5EF4-FFF2-40B4-BE49-F238E27FC236}">
                <a16:creationId xmlns:a16="http://schemas.microsoft.com/office/drawing/2014/main" id="{6D3070D8-3A5E-4B24-8EF4-11D2A8C5F187}"/>
              </a:ext>
            </a:extLst>
          </p:cNvPr>
          <p:cNvPicPr>
            <a:picLocks noChangeAspect="1"/>
          </p:cNvPicPr>
          <p:nvPr/>
        </p:nvPicPr>
        <p:blipFill>
          <a:blip r:embed="rId4"/>
          <a:stretch>
            <a:fillRect/>
          </a:stretch>
        </p:blipFill>
        <p:spPr>
          <a:xfrm>
            <a:off x="7947643" y="3643280"/>
            <a:ext cx="3012331" cy="3049621"/>
          </a:xfrm>
          <a:prstGeom prst="rect">
            <a:avLst/>
          </a:prstGeom>
        </p:spPr>
      </p:pic>
      <p:sp>
        <p:nvSpPr>
          <p:cNvPr id="7" name="Rectangle 6">
            <a:extLst>
              <a:ext uri="{FF2B5EF4-FFF2-40B4-BE49-F238E27FC236}">
                <a16:creationId xmlns:a16="http://schemas.microsoft.com/office/drawing/2014/main" id="{392B370D-ED78-459B-A634-71A292C6CBB7}"/>
              </a:ext>
            </a:extLst>
          </p:cNvPr>
          <p:cNvSpPr/>
          <p:nvPr/>
        </p:nvSpPr>
        <p:spPr>
          <a:xfrm>
            <a:off x="7853471" y="2491644"/>
            <a:ext cx="3170946" cy="954107"/>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Craig Martin</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400" b="1" i="1" dirty="0">
                <a:solidFill>
                  <a:prstClr val="white"/>
                </a:solidFill>
                <a:latin typeface="Arial" panose="020B0604020202020204" pitchFamily="34" charset="0"/>
                <a:cs typeface="Arial" panose="020B0604020202020204" pitchFamily="34" charset="0"/>
              </a:rPr>
              <a:t>Vice-Chair,</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Exploring Program Chair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7381642" y="5722847"/>
            <a:ext cx="3910520" cy="1323439"/>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Director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300" b="1" i="1" dirty="0">
                <a:solidFill>
                  <a:prstClr val="white"/>
                </a:solidFill>
                <a:latin typeface="Arial" panose="020B0604020202020204" pitchFamily="34" charset="0"/>
                <a:cs typeface="Arial" panose="020B0604020202020204" pitchFamily="34" charset="0"/>
              </a:rPr>
              <a:t>Older Youth Programs</a:t>
            </a: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453" y="820133"/>
            <a:ext cx="5942702" cy="2160980"/>
          </a:xfrm>
          <a:prstGeom prst="rect">
            <a:avLst/>
          </a:prstGeom>
        </p:spPr>
      </p:pic>
      <p:sp>
        <p:nvSpPr>
          <p:cNvPr id="5" name="Rectangle 4">
            <a:extLst>
              <a:ext uri="{FF2B5EF4-FFF2-40B4-BE49-F238E27FC236}">
                <a16:creationId xmlns:a16="http://schemas.microsoft.com/office/drawing/2014/main" id="{CAF789A2-1D0C-4508-9DE0-9AAFADD8C21F}"/>
              </a:ext>
            </a:extLst>
          </p:cNvPr>
          <p:cNvSpPr/>
          <p:nvPr/>
        </p:nvSpPr>
        <p:spPr>
          <a:xfrm>
            <a:off x="799140" y="5168090"/>
            <a:ext cx="6216317"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rgbClr val="C00000"/>
                </a:solidFill>
              </a:rPr>
              <a:t>November 13</a:t>
            </a:r>
            <a:r>
              <a:rPr lang="en-US" sz="5400" b="1" baseline="30000" dirty="0">
                <a:ln w="22225">
                  <a:solidFill>
                    <a:schemeClr val="accent2"/>
                  </a:solidFill>
                  <a:prstDash val="solid"/>
                </a:ln>
                <a:solidFill>
                  <a:srgbClr val="C00000"/>
                </a:solidFill>
              </a:rPr>
              <a:t>th</a:t>
            </a:r>
            <a:r>
              <a:rPr lang="en-US" sz="5400" b="1" dirty="0">
                <a:ln w="22225">
                  <a:solidFill>
                    <a:schemeClr val="accent2"/>
                  </a:solidFill>
                  <a:prstDash val="solid"/>
                </a:ln>
                <a:solidFill>
                  <a:srgbClr val="C00000"/>
                </a:solidFill>
              </a:rPr>
              <a:t>, 2024</a:t>
            </a:r>
          </a:p>
        </p:txBody>
      </p:sp>
    </p:spTree>
    <p:extLst>
      <p:ext uri="{BB962C8B-B14F-4D97-AF65-F5344CB8AC3E}">
        <p14:creationId xmlns:p14="http://schemas.microsoft.com/office/powerpoint/2010/main" val="852748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52601" y="301623"/>
            <a:ext cx="8632371" cy="5816148"/>
          </a:xfrm>
        </p:spPr>
        <p:txBody>
          <a:bodyPr>
            <a:normAutofit fontScale="90000"/>
          </a:bodyPr>
          <a:lstStyle/>
          <a:p>
            <a:br>
              <a:rPr lang="en-US" sz="6600" b="1" dirty="0">
                <a:solidFill>
                  <a:srgbClr val="1FC77F"/>
                </a:solidFill>
                <a:latin typeface="Arial Black" panose="020B0A04020102020204" pitchFamily="34" charset="0"/>
                <a:cs typeface="Arial" panose="020B0604020202020204" pitchFamily="34" charset="0"/>
              </a:rPr>
            </a:br>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Safety Moment ~ </a:t>
            </a:r>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Communicable Disease Prevention*</a:t>
            </a:r>
            <a:br>
              <a:rPr lang="en-US" b="1" dirty="0"/>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r>
              <a:rPr lang="en-US" sz="1800" b="1" dirty="0">
                <a:solidFill>
                  <a:srgbClr val="1FC77F"/>
                </a:solidFill>
                <a:latin typeface="Arial" panose="020B0604020202020204" pitchFamily="34" charset="0"/>
                <a:cs typeface="Arial" panose="020B0604020202020204" pitchFamily="34" charset="0"/>
              </a:rPr>
              <a:t>*</a:t>
            </a:r>
            <a:r>
              <a:rPr lang="en-US" sz="1800" dirty="0">
                <a:solidFill>
                  <a:srgbClr val="1FC77F"/>
                </a:solidFill>
                <a:latin typeface="Arial" panose="020B0604020202020204" pitchFamily="34" charset="0"/>
                <a:cs typeface="Arial" panose="020B0604020202020204" pitchFamily="34" charset="0"/>
              </a:rPr>
              <a:t> Scouting America Safety Moments ~ </a:t>
            </a:r>
            <a:r>
              <a:rPr lang="en-US" sz="1800" u="sng" dirty="0">
                <a:solidFill>
                  <a:srgbClr val="1FC77F"/>
                </a:solidFill>
                <a:latin typeface="Arial" panose="020B0604020202020204" pitchFamily="34" charset="0"/>
                <a:cs typeface="Arial" panose="020B0604020202020204" pitchFamily="34" charset="0"/>
              </a:rPr>
              <a:t>https://www.scouting.org/health-and-safety/safety-moments/communicable-disease-prevention/</a:t>
            </a:r>
            <a:br>
              <a:rPr lang="en-US" sz="3200" dirty="0"/>
            </a:br>
            <a:br>
              <a:rPr lang="en-US" sz="3600" b="1" dirty="0">
                <a:solidFill>
                  <a:srgbClr val="1FC77F"/>
                </a:solidFill>
                <a:latin typeface="Arial Black" panose="020B0A04020102020204" pitchFamily="34" charset="0"/>
                <a:cs typeface="Arial" panose="020B0604020202020204" pitchFamily="34" charset="0"/>
              </a:rPr>
            </a:br>
            <a:r>
              <a:rPr lang="en-US" sz="2000" dirty="0"/>
              <a:t>)</a:t>
            </a:r>
            <a:br>
              <a:rPr lang="en-US" sz="3600" b="1" dirty="0">
                <a:solidFill>
                  <a:srgbClr val="1FC77F"/>
                </a:solidFill>
                <a:latin typeface="Arial Black" panose="020B0A04020102020204" pitchFamily="34" charset="0"/>
                <a:cs typeface="Arial" panose="020B0604020202020204" pitchFamily="34" charset="0"/>
              </a:rPr>
            </a:br>
            <a:endParaRPr lang="en-US" sz="3600" b="1" dirty="0">
              <a:solidFill>
                <a:srgbClr val="1FC77F"/>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5725485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4"/>
          <a:stretch>
            <a:fillRect/>
          </a:stretch>
        </p:blipFill>
        <p:spPr>
          <a:xfrm>
            <a:off x="626751" y="0"/>
            <a:ext cx="10938497" cy="711279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501644" y="1972514"/>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64761FDE-8252-4D17-89B2-9ACA22EF73D1}"/>
              </a:ext>
            </a:extLst>
          </p:cNvPr>
          <p:cNvSpPr txBox="1"/>
          <p:nvPr/>
        </p:nvSpPr>
        <p:spPr>
          <a:xfrm>
            <a:off x="6301295" y="89452"/>
            <a:ext cx="7033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www.exploring.org</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40110089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12628314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sp>
        <p:nvSpPr>
          <p:cNvPr id="2" name="Title 1"/>
          <p:cNvSpPr>
            <a:spLocks noGrp="1"/>
          </p:cNvSpPr>
          <p:nvPr>
            <p:ph type="ctrTitle"/>
          </p:nvPr>
        </p:nvSpPr>
        <p:spPr>
          <a:xfrm>
            <a:off x="1943411" y="-1062182"/>
            <a:ext cx="8431981" cy="8543637"/>
          </a:xfrm>
        </p:spPr>
        <p:txBody>
          <a:bodyPr>
            <a:noAutofit/>
          </a:bodyPr>
          <a:lstStyle/>
          <a:p>
            <a:pPr algn="l"/>
            <a:r>
              <a:rPr lang="en-US" sz="4200" dirty="0">
                <a:solidFill>
                  <a:srgbClr val="FF0000"/>
                </a:solidFill>
                <a:latin typeface="Arial Black"/>
                <a:cs typeface="Arial Black"/>
              </a:rPr>
              <a:t>ALTERNATE METHODS?</a:t>
            </a:r>
            <a:br>
              <a:rPr lang="en-US" sz="4200" dirty="0">
                <a:solidFill>
                  <a:srgbClr val="FF0000"/>
                </a:solidFill>
                <a:latin typeface="Arial Black"/>
                <a:cs typeface="Arial Black"/>
              </a:rPr>
            </a:br>
            <a:br>
              <a:rPr lang="en-US" sz="2800" dirty="0">
                <a:solidFill>
                  <a:srgbClr val="1FC77F"/>
                </a:solidFill>
                <a:latin typeface="Arial Black"/>
                <a:cs typeface="Arial Black"/>
              </a:rPr>
            </a:br>
            <a:r>
              <a:rPr lang="en-US" sz="2400" dirty="0">
                <a:solidFill>
                  <a:schemeClr val="bg1"/>
                </a:solidFill>
                <a:latin typeface="Arial Black"/>
                <a:cs typeface="Arial Black"/>
              </a:rPr>
              <a:t>1.</a:t>
            </a:r>
            <a:r>
              <a:rPr lang="en-US" sz="2000" dirty="0">
                <a:solidFill>
                  <a:schemeClr val="bg1"/>
                </a:solidFill>
                <a:latin typeface="Arial Black"/>
                <a:cs typeface="Arial Black"/>
              </a:rPr>
              <a:t>  </a:t>
            </a:r>
            <a:r>
              <a:rPr lang="en-US" sz="2400" dirty="0">
                <a:solidFill>
                  <a:schemeClr val="bg1"/>
                </a:solidFill>
                <a:latin typeface="Arial Black"/>
                <a:cs typeface="Arial Black"/>
              </a:rPr>
              <a:t>Use school information already available</a:t>
            </a:r>
            <a:br>
              <a:rPr lang="en-US" sz="2400" dirty="0">
                <a:solidFill>
                  <a:schemeClr val="bg1"/>
                </a:solidFill>
                <a:latin typeface="Arial Black"/>
                <a:cs typeface="Arial Black"/>
              </a:rPr>
            </a:br>
            <a:r>
              <a:rPr lang="en-US" sz="2400" dirty="0">
                <a:solidFill>
                  <a:schemeClr val="bg1"/>
                </a:solidFill>
                <a:latin typeface="Arial Black"/>
                <a:cs typeface="Arial Black"/>
              </a:rPr>
              <a:t>2.  Ask youth to develop contacts </a:t>
            </a:r>
            <a:br>
              <a:rPr lang="en-US" sz="2400" dirty="0">
                <a:solidFill>
                  <a:schemeClr val="bg1"/>
                </a:solidFill>
                <a:latin typeface="Arial Black"/>
                <a:cs typeface="Arial Black"/>
              </a:rPr>
            </a:br>
            <a:r>
              <a:rPr lang="en-US" sz="2400" dirty="0">
                <a:solidFill>
                  <a:schemeClr val="bg1"/>
                </a:solidFill>
                <a:latin typeface="Arial Black"/>
                <a:cs typeface="Arial Black"/>
              </a:rPr>
              <a:t>3.  Develop cultivation events</a:t>
            </a:r>
            <a:br>
              <a:rPr lang="en-US" sz="2400" dirty="0">
                <a:solidFill>
                  <a:schemeClr val="bg1"/>
                </a:solidFill>
                <a:latin typeface="Arial Black"/>
                <a:cs typeface="Arial Black"/>
              </a:rPr>
            </a:br>
            <a:r>
              <a:rPr lang="en-US" sz="2400" dirty="0">
                <a:solidFill>
                  <a:schemeClr val="bg1"/>
                </a:solidFill>
                <a:latin typeface="Arial Black"/>
                <a:cs typeface="Arial Black"/>
              </a:rPr>
              <a:t>4.  Invite Eagle Scouts / Scouts to join</a:t>
            </a:r>
            <a:br>
              <a:rPr lang="en-US" sz="2400" dirty="0">
                <a:solidFill>
                  <a:schemeClr val="bg1"/>
                </a:solidFill>
                <a:latin typeface="Arial Black"/>
                <a:cs typeface="Arial Black"/>
              </a:rPr>
            </a:br>
            <a:r>
              <a:rPr lang="en-US" sz="2400" dirty="0">
                <a:solidFill>
                  <a:schemeClr val="bg1"/>
                </a:solidFill>
                <a:latin typeface="Arial Black"/>
                <a:cs typeface="Arial Black"/>
              </a:rPr>
              <a:t>5.  Booth at schools open house night and    	 </a:t>
            </a:r>
            <a:br>
              <a:rPr lang="en-US" sz="2400" dirty="0">
                <a:solidFill>
                  <a:schemeClr val="bg1"/>
                </a:solidFill>
                <a:latin typeface="Arial Black"/>
                <a:cs typeface="Arial Black"/>
              </a:rPr>
            </a:br>
            <a:r>
              <a:rPr lang="en-US" sz="2400" dirty="0">
                <a:solidFill>
                  <a:schemeClr val="bg1"/>
                </a:solidFill>
                <a:latin typeface="Arial Black"/>
                <a:cs typeface="Arial Black"/>
              </a:rPr>
              <a:t>     career days /career fairs</a:t>
            </a:r>
            <a:br>
              <a:rPr lang="en-US" sz="2400" dirty="0">
                <a:solidFill>
                  <a:schemeClr val="bg1"/>
                </a:solidFill>
                <a:latin typeface="Arial Black"/>
                <a:cs typeface="Arial Black"/>
              </a:rPr>
            </a:br>
            <a:r>
              <a:rPr lang="en-US" sz="2400" dirty="0">
                <a:solidFill>
                  <a:schemeClr val="bg1"/>
                </a:solidFill>
                <a:latin typeface="Arial Black"/>
                <a:cs typeface="Arial Black"/>
              </a:rPr>
              <a:t>6.  Annual Exploring open houses for ALL Posts 	  </a:t>
            </a:r>
            <a:br>
              <a:rPr lang="en-US" sz="2400" dirty="0">
                <a:solidFill>
                  <a:schemeClr val="bg1"/>
                </a:solidFill>
                <a:latin typeface="Arial Black"/>
                <a:cs typeface="Arial Black"/>
              </a:rPr>
            </a:br>
            <a:r>
              <a:rPr lang="en-US" sz="2400" dirty="0">
                <a:solidFill>
                  <a:schemeClr val="bg1"/>
                </a:solidFill>
                <a:latin typeface="Arial Black"/>
                <a:cs typeface="Arial Black"/>
              </a:rPr>
              <a:t>     and Clubs</a:t>
            </a:r>
            <a:br>
              <a:rPr lang="en-US" sz="2400" dirty="0">
                <a:solidFill>
                  <a:schemeClr val="bg1"/>
                </a:solidFill>
                <a:latin typeface="Arial Black"/>
                <a:cs typeface="Arial Black"/>
              </a:rPr>
            </a:br>
            <a:r>
              <a:rPr lang="en-US" sz="2400" dirty="0">
                <a:solidFill>
                  <a:schemeClr val="bg1"/>
                </a:solidFill>
                <a:latin typeface="Arial Black"/>
                <a:cs typeface="Arial Black"/>
              </a:rPr>
              <a:t>7.  Follow up leads from the Exploring Lead   	 </a:t>
            </a:r>
            <a:br>
              <a:rPr lang="en-US" sz="2400" dirty="0">
                <a:solidFill>
                  <a:schemeClr val="bg1"/>
                </a:solidFill>
                <a:latin typeface="Arial Black"/>
                <a:cs typeface="Arial Black"/>
              </a:rPr>
            </a:br>
            <a:r>
              <a:rPr lang="en-US" sz="2400" dirty="0">
                <a:solidFill>
                  <a:schemeClr val="bg1"/>
                </a:solidFill>
                <a:latin typeface="Arial Black"/>
                <a:cs typeface="Arial Black"/>
              </a:rPr>
              <a:t>     Generator</a:t>
            </a:r>
            <a:br>
              <a:rPr lang="en-US" sz="2800" dirty="0">
                <a:solidFill>
                  <a:schemeClr val="bg1"/>
                </a:solidFill>
                <a:latin typeface="Arial Black"/>
                <a:cs typeface="Arial Black"/>
              </a:rPr>
            </a:br>
            <a:endParaRPr lang="en-US" sz="4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3467325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0"/>
            <a:ext cx="897994" cy="326543"/>
          </a:xfrm>
          <a:prstGeom prst="rect">
            <a:avLst/>
          </a:prstGeom>
        </p:spPr>
      </p:pic>
      <p:sp>
        <p:nvSpPr>
          <p:cNvPr id="5" name="Rectangle 4">
            <a:extLst>
              <a:ext uri="{FF2B5EF4-FFF2-40B4-BE49-F238E27FC236}">
                <a16:creationId xmlns:a16="http://schemas.microsoft.com/office/drawing/2014/main" id="{C9DC08A9-8D63-4131-836C-FD939159FEB5}"/>
              </a:ext>
            </a:extLst>
          </p:cNvPr>
          <p:cNvSpPr/>
          <p:nvPr/>
        </p:nvSpPr>
        <p:spPr>
          <a:xfrm>
            <a:off x="2216426" y="1552826"/>
            <a:ext cx="8010939" cy="4536627"/>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1.	Focus on Top 4 students interests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2. Identify companies in those 4 interest areas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3. Identify the path to the CEO</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Council board contacts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School board/admins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PAS find</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Nominating committee</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Applications</a:t>
            </a:r>
          </a:p>
        </p:txBody>
      </p:sp>
      <p:pic>
        <p:nvPicPr>
          <p:cNvPr id="8" name="Picture 8" descr="C:\Users\bparkins\AppData\Local\Microsoft\Windows\Temporary Internet Files\Content.IE5\OYSWCVQS\MC900383126[1].wmf">
            <a:extLst>
              <a:ext uri="{FF2B5EF4-FFF2-40B4-BE49-F238E27FC236}">
                <a16:creationId xmlns:a16="http://schemas.microsoft.com/office/drawing/2014/main" id="{9C986083-3ED1-40F9-913C-9E844941F3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7567" y="3848215"/>
            <a:ext cx="3243493" cy="254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814F299F-F74E-4E30-9CF0-1C2F2E7F6C10}"/>
              </a:ext>
            </a:extLst>
          </p:cNvPr>
          <p:cNvSpPr txBox="1">
            <a:spLocks/>
          </p:cNvSpPr>
          <p:nvPr/>
        </p:nvSpPr>
        <p:spPr>
          <a:xfrm>
            <a:off x="2286000" y="304800"/>
            <a:ext cx="7696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Calibri"/>
                <a:ea typeface="+mj-ea"/>
                <a:cs typeface="+mj-cs"/>
              </a:rPr>
              <a:t>BASED ON SURVEY RESULTS</a:t>
            </a:r>
          </a:p>
        </p:txBody>
      </p:sp>
    </p:spTree>
    <p:extLst>
      <p:ext uri="{BB962C8B-B14F-4D97-AF65-F5344CB8AC3E}">
        <p14:creationId xmlns:p14="http://schemas.microsoft.com/office/powerpoint/2010/main" val="372067725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4500560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75B6A91-D08B-4320-A7DA-F12F5E66CB1A}"/>
              </a:ext>
            </a:extLst>
          </p:cNvPr>
          <p:cNvPicPr>
            <a:picLocks noChangeAspect="1"/>
          </p:cNvPicPr>
          <p:nvPr/>
        </p:nvPicPr>
        <p:blipFill>
          <a:blip r:embed="rId4"/>
          <a:stretch>
            <a:fillRect/>
          </a:stretch>
        </p:blipFill>
        <p:spPr>
          <a:xfrm>
            <a:off x="1211718" y="0"/>
            <a:ext cx="9383395" cy="6782283"/>
          </a:xfrm>
          <a:prstGeom prst="rect">
            <a:avLst/>
          </a:prstGeom>
        </p:spPr>
      </p:pic>
    </p:spTree>
    <p:extLst>
      <p:ext uri="{BB962C8B-B14F-4D97-AF65-F5344CB8AC3E}">
        <p14:creationId xmlns:p14="http://schemas.microsoft.com/office/powerpoint/2010/main" val="42114812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376027"/>
            <a:ext cx="12104632"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Leads are being generated from Exploring.org and include anyone interested in joining, leading, sponsoring,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otherwise supporting Exploring in their area.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Scout Executives, Assistant Scout Executives and DFS’s receive weekly lead reports.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Exploring Executives and staff advisors receive immediate notifications of each lead generated.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To make changes to any of these settings, email your request to </a:t>
            </a:r>
            <a:r>
              <a:rPr kumimoji="0" lang="en-US" sz="1800" b="0" i="0" u="none" strike="noStrike" kern="1200" cap="none" spc="0" normalizeH="0" baseline="0" noProof="0" dirty="0">
                <a:ln>
                  <a:noFill/>
                </a:ln>
                <a:solidFill>
                  <a:srgbClr val="0562C1"/>
                </a:solidFill>
                <a:effectLst/>
                <a:uLnTx/>
                <a:uFillTx/>
                <a:latin typeface="Arial" panose="020B0604020202020204" pitchFamily="34" charset="0"/>
                <a:ea typeface="+mn-ea"/>
                <a:cs typeface="+mn-cs"/>
              </a:rPr>
              <a:t>exploring@lflmail.org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rPr>
              <a:t>WHEN YOU RECEIVE AN IMMEDIATE NOTIFICATION EMAIL: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   In the email, you will see a note to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copy &amp; paste the following URL into your browser to mark lead as contacted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By following this directive, you are changing the status of your lead to “contacted”.  You will no longer receive email notifications for that particular lead. The lead will begin to show as “contacted” on your SE’s weekly report.</a:t>
            </a:r>
          </a:p>
          <a:p>
            <a:pPr marL="342900" marR="0" lvl="0" indent="-34290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Invite the person to attend an existing post/club meeting to get a feel for the program and connect them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appropriate Exploring advisors.</a:t>
            </a:r>
          </a:p>
        </p:txBody>
      </p:sp>
    </p:spTree>
    <p:extLst>
      <p:ext uri="{BB962C8B-B14F-4D97-AF65-F5344CB8AC3E}">
        <p14:creationId xmlns:p14="http://schemas.microsoft.com/office/powerpoint/2010/main" val="37371257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B95C024-0038-4338-85F2-0EA03B4AD097}"/>
              </a:ext>
            </a:extLst>
          </p:cNvPr>
          <p:cNvPicPr>
            <a:picLocks noChangeAspect="1"/>
          </p:cNvPicPr>
          <p:nvPr/>
        </p:nvPicPr>
        <p:blipFill>
          <a:blip r:embed="rId4"/>
          <a:stretch>
            <a:fillRect/>
          </a:stretch>
        </p:blipFill>
        <p:spPr>
          <a:xfrm>
            <a:off x="2066925" y="1128714"/>
            <a:ext cx="8118475" cy="4600573"/>
          </a:xfrm>
          <a:prstGeom prst="rect">
            <a:avLst/>
          </a:prstGeom>
        </p:spPr>
      </p:pic>
      <p:sp>
        <p:nvSpPr>
          <p:cNvPr id="8" name="TextBox 7">
            <a:extLst>
              <a:ext uri="{FF2B5EF4-FFF2-40B4-BE49-F238E27FC236}">
                <a16:creationId xmlns:a16="http://schemas.microsoft.com/office/drawing/2014/main" id="{43EA0871-AB7B-4EC1-9457-1B327CB091A4}"/>
              </a:ext>
            </a:extLst>
          </p:cNvPr>
          <p:cNvSpPr txBox="1"/>
          <p:nvPr/>
        </p:nvSpPr>
        <p:spPr>
          <a:xfrm>
            <a:off x="2724150" y="197854"/>
            <a:ext cx="61912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www.joinexploring.org</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41696778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0"/>
            <a:ext cx="12192000" cy="6426968"/>
          </a:xfrm>
          <a:prstGeom prst="rect">
            <a:avLst/>
          </a:prstGeom>
        </p:spPr>
      </p:pic>
      <p:sp>
        <p:nvSpPr>
          <p:cNvPr id="6" name="Striped Right Arrow 7">
            <a:extLst>
              <a:ext uri="{FF2B5EF4-FFF2-40B4-BE49-F238E27FC236}">
                <a16:creationId xmlns:a16="http://schemas.microsoft.com/office/drawing/2014/main" id="{26311FB8-BB42-4668-8B30-07F13CF632E3}"/>
              </a:ext>
            </a:extLst>
          </p:cNvPr>
          <p:cNvSpPr/>
          <p:nvPr/>
        </p:nvSpPr>
        <p:spPr>
          <a:xfrm rot="1895453">
            <a:off x="3179572" y="248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20462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3374195" y="412310"/>
            <a:ext cx="5526437"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 Leadership </a:t>
            </a:r>
          </a:p>
        </p:txBody>
      </p:sp>
      <p:sp>
        <p:nvSpPr>
          <p:cNvPr id="10" name="Rectangle 9"/>
          <p:cNvSpPr/>
          <p:nvPr/>
        </p:nvSpPr>
        <p:spPr>
          <a:xfrm>
            <a:off x="2108201" y="1876278"/>
            <a:ext cx="7988300"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CEO’s	 	Police/Fire Chiefs 		Administrators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Industry Experts	 Retirees 		Community Leaders</a:t>
            </a:r>
          </a:p>
        </p:txBody>
      </p:sp>
      <p:pic>
        <p:nvPicPr>
          <p:cNvPr id="3" name="Picture 2"/>
          <p:cNvPicPr>
            <a:picLocks noChangeAspect="1"/>
          </p:cNvPicPr>
          <p:nvPr/>
        </p:nvPicPr>
        <p:blipFill>
          <a:blip r:embed="rId4"/>
          <a:stretch>
            <a:fillRect/>
          </a:stretch>
        </p:blipFill>
        <p:spPr>
          <a:xfrm>
            <a:off x="3374195" y="2998588"/>
            <a:ext cx="5201259" cy="2969222"/>
          </a:xfrm>
          <a:prstGeom prst="rect">
            <a:avLst/>
          </a:prstGeom>
        </p:spPr>
      </p:pic>
    </p:spTree>
    <p:extLst>
      <p:ext uri="{BB962C8B-B14F-4D97-AF65-F5344CB8AC3E}">
        <p14:creationId xmlns:p14="http://schemas.microsoft.com/office/powerpoint/2010/main" val="3480506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2121408" y="188504"/>
            <a:ext cx="8190582" cy="553789"/>
          </a:xfrm>
        </p:spPr>
        <p:txBody>
          <a:bodyPr>
            <a:normAutofit/>
          </a:bodyPr>
          <a:lstStyle/>
          <a:p>
            <a:pPr algn="l"/>
            <a:r>
              <a:rPr lang="en-US" sz="3000" b="1" dirty="0">
                <a:solidFill>
                  <a:srgbClr val="1FC77F"/>
                </a:solidFill>
                <a:latin typeface="Arial Black" panose="020B0A04020102020204" pitchFamily="34" charset="0"/>
                <a:cs typeface="Arial" panose="020B0604020202020204" pitchFamily="34" charset="0"/>
              </a:rPr>
              <a:t>Communicable Disease Prevention…</a:t>
            </a:r>
            <a:endParaRPr lang="en-US" sz="30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3405465"/>
            <a:ext cx="8757859" cy="2862322"/>
          </a:xfrm>
          <a:prstGeom prst="rect">
            <a:avLst/>
          </a:prstGeom>
        </p:spPr>
        <p:txBody>
          <a:bodyPr wrap="square">
            <a:spAutoFit/>
          </a:bodyPr>
          <a:lstStyle/>
          <a:p>
            <a:r>
              <a:rPr lang="en-US" b="1" dirty="0">
                <a:solidFill>
                  <a:srgbClr val="FFFF00"/>
                </a:solidFill>
                <a:latin typeface="Arial" panose="020B0604020202020204" pitchFamily="34" charset="0"/>
                <a:cs typeface="Arial" panose="020B0604020202020204" pitchFamily="34" charset="0"/>
              </a:rPr>
              <a:t>We’ve all caught some kind of infection, or sickness, from someone else. These illnesses are known as communicable or contagious diseases because they are spread from one person to another. They might occur when a healthy person becomes infected through contact with a sick person or by touching something that a sick person has come in contact with. Communicable diseases are caused by germs—both viruses and bacteria—and some examples include colds, flu, and strep throat. You can catch infections in several ways, but all involve germs coming in contact with mucous membranes (like your eyes, nose, or mouth) or through breaks in the skin (like a cut or a hangnail)</a:t>
            </a:r>
          </a:p>
        </p:txBody>
      </p:sp>
      <p:pic>
        <p:nvPicPr>
          <p:cNvPr id="4" name="Picture 3"/>
          <p:cNvPicPr>
            <a:picLocks noChangeAspect="1"/>
          </p:cNvPicPr>
          <p:nvPr/>
        </p:nvPicPr>
        <p:blipFill>
          <a:blip r:embed="rId4"/>
          <a:stretch>
            <a:fillRect/>
          </a:stretch>
        </p:blipFill>
        <p:spPr>
          <a:xfrm>
            <a:off x="2956089" y="742293"/>
            <a:ext cx="5874586" cy="2731099"/>
          </a:xfrm>
          <a:prstGeom prst="rect">
            <a:avLst/>
          </a:prstGeom>
        </p:spPr>
      </p:pic>
    </p:spTree>
    <p:extLst>
      <p:ext uri="{BB962C8B-B14F-4D97-AF65-F5344CB8AC3E}">
        <p14:creationId xmlns:p14="http://schemas.microsoft.com/office/powerpoint/2010/main" val="136715135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429041"/>
            <a:ext cx="8169525"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Moving forward with the CEO </a:t>
            </a:r>
          </a:p>
        </p:txBody>
      </p:sp>
      <p:pic>
        <p:nvPicPr>
          <p:cNvPr id="11" name="Picture 7" descr="C:\Users\bparkins\AppData\Local\Microsoft\Windows\Temporary Internet Files\Content.IE5\HGYIZWU5\MP900422753[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63" t="21461" r="7835"/>
          <a:stretch/>
        </p:blipFill>
        <p:spPr bwMode="auto">
          <a:xfrm rot="947312">
            <a:off x="6790890" y="1857097"/>
            <a:ext cx="3639159" cy="22536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2046553" y="1404526"/>
            <a:ext cx="4938447" cy="440120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Get organization’s commitment</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Identify 6-8 adults</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CEO invites them </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 provide guidance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Set 2 dates for:</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All-In-One program planning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meeting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Open House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Start Paperwork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New Club/Post Application</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MOU, Adult Application</a:t>
            </a:r>
          </a:p>
        </p:txBody>
      </p:sp>
    </p:spTree>
    <p:extLst>
      <p:ext uri="{BB962C8B-B14F-4D97-AF65-F5344CB8AC3E}">
        <p14:creationId xmlns:p14="http://schemas.microsoft.com/office/powerpoint/2010/main" val="17651310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Calibri Light" panose="020F0302020204030204"/>
                <a:ea typeface="+mn-ea"/>
                <a:cs typeface="+mn-cs"/>
              </a:rPr>
              <a:t>Exploring Training</a:t>
            </a: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1355269787"/>
      </p:ext>
    </p:extLst>
  </p:cSld>
  <p:clrMapOvr>
    <a:overrideClrMapping bg1="dk1" tx1="lt1" bg2="dk2" tx2="lt2" accent1="accent1" accent2="accent2" accent3="accent3" accent4="accent4" accent5="accent5" accent6="accent6" hlink="hlink" folHlink="folHlink"/>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412812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3232900" y="-1930575"/>
            <a:ext cx="5800090" cy="11711709"/>
          </a:xfrm>
          <a:prstGeom prst="rect">
            <a:avLst/>
          </a:prstGeom>
        </p:spPr>
      </p:pic>
      <p:sp>
        <p:nvSpPr>
          <p:cNvPr id="2" name="TextBox 1">
            <a:extLst>
              <a:ext uri="{FF2B5EF4-FFF2-40B4-BE49-F238E27FC236}">
                <a16:creationId xmlns:a16="http://schemas.microsoft.com/office/drawing/2014/main" id="{8C59A4D8-9BB5-428A-A79B-80E60BEEA3E1}"/>
              </a:ext>
            </a:extLst>
          </p:cNvPr>
          <p:cNvSpPr txBox="1"/>
          <p:nvPr/>
        </p:nvSpPr>
        <p:spPr>
          <a:xfrm>
            <a:off x="3639128" y="197139"/>
            <a:ext cx="454784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Two: 	Training</a:t>
            </a:r>
          </a:p>
        </p:txBody>
      </p:sp>
    </p:spTree>
    <p:extLst>
      <p:ext uri="{BB962C8B-B14F-4D97-AF65-F5344CB8AC3E}">
        <p14:creationId xmlns:p14="http://schemas.microsoft.com/office/powerpoint/2010/main" val="119943808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F2B0B560-013C-4B7B-922E-25F893CD6220}"/>
              </a:ext>
            </a:extLst>
          </p:cNvPr>
          <p:cNvSpPr/>
          <p:nvPr/>
        </p:nvSpPr>
        <p:spPr>
          <a:xfrm rot="1895453">
            <a:off x="6395702" y="20383"/>
            <a:ext cx="721563" cy="330119"/>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495451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25140559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All-In-One Program Planning Meeting</a:t>
            </a:r>
          </a:p>
        </p:txBody>
      </p:sp>
      <p:sp>
        <p:nvSpPr>
          <p:cNvPr id="3" name="Rectangle 2"/>
          <p:cNvSpPr/>
          <p:nvPr/>
        </p:nvSpPr>
        <p:spPr>
          <a:xfrm>
            <a:off x="1873021" y="1487999"/>
            <a:ext cx="8721423" cy="46012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Paperwork</a:t>
            </a: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Adult Explorer Leader Training </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Youth Protection for Explorers</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Adult Explorer Leader Training</a:t>
            </a:r>
            <a:b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Open House Planning</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Brainstorm session </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Why did you choose this career for yourself?</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What are hands on activities that you can do with youth?</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Develop a 3-4-month calendar (use Activity Library)</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Choose Open House “hands-on activities”</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Prepare Post Committee Members for Open House</a:t>
            </a:r>
          </a:p>
        </p:txBody>
      </p:sp>
      <p:pic>
        <p:nvPicPr>
          <p:cNvPr id="12" name="Picture 2" descr="Image result for PLANNING MEE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6961" y="1342110"/>
            <a:ext cx="3198210" cy="183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01870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
            <a:ext cx="12191999" cy="6857999"/>
          </a:xfrm>
          <a:prstGeom prst="rect">
            <a:avLst/>
          </a:prstGeom>
          <a:solidFill>
            <a:srgbClr val="1C81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81FB"/>
              </a:solidFill>
              <a:effectLst/>
              <a:uLnTx/>
              <a:uFillTx/>
              <a:latin typeface="Calibri"/>
              <a:ea typeface="+mn-ea"/>
              <a:cs typeface="+mn-cs"/>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34" y="5233684"/>
            <a:ext cx="4573562" cy="1622090"/>
          </a:xfrm>
          <a:prstGeom prst="rect">
            <a:avLst/>
          </a:prstGeom>
        </p:spPr>
      </p:pic>
      <p:sp>
        <p:nvSpPr>
          <p:cNvPr id="28" name="Rectangle 27"/>
          <p:cNvSpPr/>
          <p:nvPr/>
        </p:nvSpPr>
        <p:spPr>
          <a:xfrm>
            <a:off x="6094435" y="5229236"/>
            <a:ext cx="4573567" cy="1626539"/>
          </a:xfrm>
          <a:prstGeom prst="rect">
            <a:avLst/>
          </a:prstGeom>
          <a:solidFill>
            <a:srgbClr val="3EAD76">
              <a:alpha val="6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EAD76"/>
              </a:solidFill>
              <a:effectLst/>
              <a:uLnTx/>
              <a:uFillTx/>
              <a:latin typeface="Calibri"/>
              <a:ea typeface="+mn-ea"/>
              <a:cs typeface="+mn-cs"/>
            </a:endParaRPr>
          </a:p>
        </p:txBody>
      </p:sp>
      <p:sp>
        <p:nvSpPr>
          <p:cNvPr id="21" name="Rectangle 20"/>
          <p:cNvSpPr/>
          <p:nvPr/>
        </p:nvSpPr>
        <p:spPr>
          <a:xfrm>
            <a:off x="4044253" y="759554"/>
            <a:ext cx="4097768"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The frequency of your meetings and length of your program each year is up to you. For example, this could be a 12 month or 12 week program.</a:t>
            </a:r>
          </a:p>
        </p:txBody>
      </p:sp>
      <p:sp>
        <p:nvSpPr>
          <p:cNvPr id="22" name="Rectangle 21"/>
          <p:cNvSpPr/>
          <p:nvPr/>
        </p:nvSpPr>
        <p:spPr>
          <a:xfrm>
            <a:off x="4044253" y="390222"/>
            <a:ext cx="4097768"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231B4F"/>
                </a:solidFill>
                <a:effectLst/>
                <a:uLnTx/>
                <a:uFillTx/>
                <a:latin typeface="Halis r black"/>
                <a:ea typeface="+mn-ea"/>
                <a:cs typeface="Halis r black"/>
              </a:rPr>
              <a:t>SAMPLE PROGRAM CALENDARS</a:t>
            </a:r>
            <a:endParaRPr kumimoji="0" lang="en-US" sz="3200" b="1" i="0" u="none" strike="noStrike" kern="1200" cap="none" spc="100" normalizeH="0" baseline="0" noProof="0" dirty="0">
              <a:ln>
                <a:noFill/>
              </a:ln>
              <a:solidFill>
                <a:srgbClr val="231B4F"/>
              </a:solidFill>
              <a:effectLst/>
              <a:uLnTx/>
              <a:uFillTx/>
              <a:latin typeface="Halis r black"/>
              <a:ea typeface="+mn-ea"/>
              <a:cs typeface="Halis r black"/>
            </a:endParaRPr>
          </a:p>
        </p:txBody>
      </p:sp>
      <p:cxnSp>
        <p:nvCxnSpPr>
          <p:cNvPr id="23" name="Straight Connector 22"/>
          <p:cNvCxnSpPr/>
          <p:nvPr/>
        </p:nvCxnSpPr>
        <p:spPr>
          <a:xfrm>
            <a:off x="4156150" y="759554"/>
            <a:ext cx="391130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137488" y="1572300"/>
            <a:ext cx="3911301" cy="584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ENGINEERING &amp; TECH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MONTHLY MEETINGS YEAR-ROUND </a:t>
            </a:r>
          </a:p>
        </p:txBody>
      </p:sp>
      <p:sp>
        <p:nvSpPr>
          <p:cNvPr id="25" name="TextBox 24"/>
          <p:cNvSpPr txBox="1"/>
          <p:nvPr/>
        </p:nvSpPr>
        <p:spPr>
          <a:xfrm>
            <a:off x="4311762" y="2142463"/>
            <a:ext cx="1729890"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September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October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Chemical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November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Youth Officer Elections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December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Holiday Play – 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January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Industrial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February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Electrical engineering</a:t>
            </a:r>
          </a:p>
        </p:txBody>
      </p:sp>
      <p:sp>
        <p:nvSpPr>
          <p:cNvPr id="26" name="TextBox 25"/>
          <p:cNvSpPr txBox="1"/>
          <p:nvPr/>
        </p:nvSpPr>
        <p:spPr>
          <a:xfrm>
            <a:off x="6232080" y="2142463"/>
            <a:ext cx="1968949"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March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Computer science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April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Fluid power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Ethics in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Visit with engineering firm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Civil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August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Mechanical engineering</a:t>
            </a:r>
          </a:p>
        </p:txBody>
      </p:sp>
      <p:sp>
        <p:nvSpPr>
          <p:cNvPr id="29" name="Rectangle 28"/>
          <p:cNvSpPr/>
          <p:nvPr/>
        </p:nvSpPr>
        <p:spPr>
          <a:xfrm>
            <a:off x="4121409" y="1581631"/>
            <a:ext cx="3946042" cy="3322543"/>
          </a:xfrm>
          <a:prstGeom prst="rect">
            <a:avLst/>
          </a:prstGeom>
          <a:noFill/>
          <a:ln w="1905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0" name="Straight Connector 29"/>
          <p:cNvCxnSpPr/>
          <p:nvPr/>
        </p:nvCxnSpPr>
        <p:spPr>
          <a:xfrm>
            <a:off x="4121410" y="2117297"/>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121410" y="2571951"/>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121410" y="302896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121410" y="3485985"/>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121410" y="3947396"/>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121410" y="440880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endCxn id="29" idx="2"/>
          </p:cNvCxnSpPr>
          <p:nvPr/>
        </p:nvCxnSpPr>
        <p:spPr>
          <a:xfrm>
            <a:off x="6094430" y="2142463"/>
            <a:ext cx="0" cy="276171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867" y="5233684"/>
            <a:ext cx="4573562" cy="1622090"/>
          </a:xfrm>
          <a:prstGeom prst="rect">
            <a:avLst/>
          </a:prstGeom>
        </p:spPr>
      </p:pic>
      <p:sp>
        <p:nvSpPr>
          <p:cNvPr id="38" name="TextBox 37"/>
          <p:cNvSpPr txBox="1"/>
          <p:nvPr/>
        </p:nvSpPr>
        <p:spPr>
          <a:xfrm>
            <a:off x="1520866" y="5229235"/>
            <a:ext cx="4573565" cy="369332"/>
          </a:xfrm>
          <a:prstGeom prst="rect">
            <a:avLst/>
          </a:prstGeom>
          <a:solidFill>
            <a:srgbClr val="942333">
              <a:alpha val="66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619677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313856"/>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Planning the Open House</a:t>
            </a:r>
          </a:p>
        </p:txBody>
      </p:sp>
      <p:sp>
        <p:nvSpPr>
          <p:cNvPr id="3" name="Rectangle 2"/>
          <p:cNvSpPr/>
          <p:nvPr/>
        </p:nvSpPr>
        <p:spPr>
          <a:xfrm>
            <a:off x="1770084" y="1984920"/>
            <a:ext cx="8272464" cy="30469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1)	From your BRAINSTORM session…</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 	Pick the 4-5 best activities for a quick hands-on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   	format at the Open House</a:t>
            </a:r>
            <a:br>
              <a:rPr kumimoji="0" lang="en-US" sz="2400" b="1" i="0" u="none" strike="noStrike" kern="1200" cap="none" spc="0" normalizeH="0" baseline="0" noProof="0" dirty="0">
                <a:ln>
                  <a:noFill/>
                </a:ln>
                <a:solidFill>
                  <a:prstClr val="white"/>
                </a:solidFill>
                <a:effectLst/>
                <a:uLnTx/>
                <a:uFillTx/>
                <a:latin typeface="Calibri"/>
                <a:ea typeface="+mn-ea"/>
                <a:cs typeface="+mn-cs"/>
              </a:rPr>
            </a:b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2)	At the open house…“Go shopping”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stations (rotations)</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minutes each</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C:\Users\bparkins\AppData\Local\Microsoft\Windows\Temporary Internet Files\Content.IE5\8C6UGTSW\MC90043479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02815">
            <a:off x="7888952" y="2624381"/>
            <a:ext cx="2140302" cy="214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32193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4943" y="5075962"/>
            <a:ext cx="869373" cy="869373"/>
          </a:xfrm>
          <a:prstGeom prst="rect">
            <a:avLst/>
          </a:prstGeom>
        </p:spPr>
      </p:pic>
      <p:pic>
        <p:nvPicPr>
          <p:cNvPr id="3" name="Picture 2"/>
          <p:cNvPicPr>
            <a:picLocks noChangeAspect="1"/>
          </p:cNvPicPr>
          <p:nvPr/>
        </p:nvPicPr>
        <p:blipFill rotWithShape="1">
          <a:blip r:embed="rId4"/>
          <a:srcRect t="8019" r="1151" b="5884"/>
          <a:stretch/>
        </p:blipFill>
        <p:spPr>
          <a:xfrm>
            <a:off x="1610462" y="1190944"/>
            <a:ext cx="6312183" cy="3092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5"/>
          <a:srcRect t="7912" r="894" b="4769"/>
          <a:stretch/>
        </p:blipFill>
        <p:spPr>
          <a:xfrm>
            <a:off x="2810541" y="3152556"/>
            <a:ext cx="7803775" cy="3602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3021089" y="28533"/>
            <a:ext cx="6503913" cy="923330"/>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0" cap="none" spc="51" normalizeH="0" baseline="0" noProof="0" dirty="0">
                <a:ln w="0"/>
                <a:solidFill>
                  <a:srgbClr val="E7E6E6"/>
                </a:solidFill>
                <a:effectLst>
                  <a:innerShdw blurRad="63500" dist="50800" dir="13500000">
                    <a:srgbClr val="000000">
                      <a:alpha val="50000"/>
                    </a:srgbClr>
                  </a:innerShdw>
                </a:effectLst>
                <a:uLnTx/>
                <a:uFillTx/>
                <a:latin typeface="Calibri" panose="020F0502020204030204"/>
                <a:ea typeface="+mn-ea"/>
                <a:cs typeface="+mn-cs"/>
              </a:rPr>
              <a:t>www.exploring.org</a:t>
            </a:r>
          </a:p>
        </p:txBody>
      </p:sp>
      <p:pic>
        <p:nvPicPr>
          <p:cNvPr id="2" name="Picture 1">
            <a:extLst>
              <a:ext uri="{FF2B5EF4-FFF2-40B4-BE49-F238E27FC236}">
                <a16:creationId xmlns:a16="http://schemas.microsoft.com/office/drawing/2014/main" id="{D1441112-DCA5-493B-BE0F-A654CECCBA3C}"/>
              </a:ext>
            </a:extLst>
          </p:cNvPr>
          <p:cNvPicPr>
            <a:picLocks noChangeAspect="1"/>
          </p:cNvPicPr>
          <p:nvPr/>
        </p:nvPicPr>
        <p:blipFill>
          <a:blip r:embed="rId6"/>
          <a:stretch>
            <a:fillRect/>
          </a:stretch>
        </p:blipFill>
        <p:spPr>
          <a:xfrm>
            <a:off x="8314933" y="1709781"/>
            <a:ext cx="1920407" cy="1146147"/>
          </a:xfrm>
          <a:prstGeom prst="rect">
            <a:avLst/>
          </a:prstGeom>
        </p:spPr>
      </p:pic>
    </p:spTree>
    <p:extLst>
      <p:ext uri="{BB962C8B-B14F-4D97-AF65-F5344CB8AC3E}">
        <p14:creationId xmlns:p14="http://schemas.microsoft.com/office/powerpoint/2010/main" val="2343940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861004" y="-223134"/>
            <a:ext cx="8658786" cy="959546"/>
          </a:xfrm>
        </p:spPr>
        <p:txBody>
          <a:bodyPr>
            <a:normAutofit/>
          </a:bodyPr>
          <a:lstStyle/>
          <a:p>
            <a:pPr algn="l"/>
            <a:r>
              <a:rPr lang="en-US" sz="3200" b="1" dirty="0">
                <a:solidFill>
                  <a:srgbClr val="1FC77F"/>
                </a:solidFill>
                <a:latin typeface="Arial Black" panose="020B0A04020102020204" pitchFamily="34" charset="0"/>
                <a:cs typeface="Arial" panose="020B0604020202020204" pitchFamily="34" charset="0"/>
              </a:rPr>
              <a:t>Communicable Disease General Info… </a:t>
            </a:r>
            <a:endParaRPr lang="en-US" sz="32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8" y="683866"/>
            <a:ext cx="8757859" cy="5324535"/>
          </a:xfrm>
          <a:prstGeom prst="rect">
            <a:avLst/>
          </a:prstGeom>
        </p:spPr>
        <p:txBody>
          <a:bodyPr wrap="square">
            <a:spAutoFit/>
          </a:bodyPr>
          <a:lstStyle/>
          <a:p>
            <a:pPr marL="342900" indent="-3429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While most communicable diseases are treatable, preventing the infection is the best approach. Communicable infections spread in many ways, including:</a:t>
            </a:r>
          </a:p>
          <a:p>
            <a:pPr marL="800100" lvl="1" indent="-342900">
              <a:buFont typeface="Courier New" panose="02070309020205020404" pitchFamily="49" charset="0"/>
              <a:buChar char="o"/>
            </a:pPr>
            <a:r>
              <a:rPr lang="en-US" sz="2000" b="1" dirty="0">
                <a:solidFill>
                  <a:srgbClr val="FFFF00"/>
                </a:solidFill>
                <a:latin typeface="Arial" panose="020B0604020202020204" pitchFamily="34" charset="0"/>
                <a:cs typeface="Arial" panose="020B0604020202020204" pitchFamily="34" charset="0"/>
              </a:rPr>
              <a:t>Putting your hands in your mouth or touching your nose with germs on your hands.</a:t>
            </a:r>
          </a:p>
          <a:p>
            <a:pPr marL="800100" lvl="1" indent="-342900">
              <a:buFont typeface="Courier New" panose="02070309020205020404" pitchFamily="49" charset="0"/>
              <a:buChar char="o"/>
            </a:pPr>
            <a:r>
              <a:rPr lang="en-US" sz="2000" b="1" dirty="0">
                <a:solidFill>
                  <a:srgbClr val="FFFF00"/>
                </a:solidFill>
                <a:latin typeface="Arial" panose="020B0604020202020204" pitchFamily="34" charset="0"/>
                <a:cs typeface="Arial" panose="020B0604020202020204" pitchFamily="34" charset="0"/>
              </a:rPr>
              <a:t>Inhaling after an ill person nearby has coughed or sneezed.</a:t>
            </a:r>
          </a:p>
          <a:p>
            <a:pPr marL="800100" lvl="1" indent="-342900">
              <a:buFont typeface="Courier New" panose="02070309020205020404" pitchFamily="49" charset="0"/>
              <a:buChar char="o"/>
            </a:pPr>
            <a:r>
              <a:rPr lang="en-US" sz="2000" b="1" dirty="0">
                <a:solidFill>
                  <a:srgbClr val="FFFF00"/>
                </a:solidFill>
                <a:latin typeface="Arial" panose="020B0604020202020204" pitchFamily="34" charset="0"/>
                <a:cs typeface="Arial" panose="020B0604020202020204" pitchFamily="34" charset="0"/>
              </a:rPr>
              <a:t>Eating food contaminated from improper storage, handling food without proper handwashing, or consuming food that someone who is ill sneezes or coughs around.</a:t>
            </a:r>
          </a:p>
          <a:p>
            <a:pPr marL="800100" lvl="1" indent="-342900">
              <a:buFont typeface="Courier New" panose="02070309020205020404" pitchFamily="49" charset="0"/>
              <a:buChar char="o"/>
            </a:pPr>
            <a:r>
              <a:rPr lang="en-US" sz="2000" b="1" dirty="0">
                <a:solidFill>
                  <a:srgbClr val="FFFF00"/>
                </a:solidFill>
                <a:latin typeface="Arial" panose="020B0604020202020204" pitchFamily="34" charset="0"/>
                <a:cs typeface="Arial" panose="020B0604020202020204" pitchFamily="34" charset="0"/>
              </a:rPr>
              <a:t>Touching blood, vomit, or stool from an infected person.</a:t>
            </a:r>
          </a:p>
          <a:p>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Touching surfaces that have been contaminated, such as light switches, tables, or faucet handles, can also lead to an infection. For example, a towel, bed sheets, or even a bar of soap that a sick person has used can have germs on it. It may take hours for the germs to die unless there is proper cleaning. To clean surfaces, use a diluted bleach solution or commercial disinfectant</a:t>
            </a:r>
            <a:r>
              <a:rPr lang="en-US" sz="2000" dirty="0">
                <a:solidFill>
                  <a:srgbClr val="FFFF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747494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D927951A-A403-4BE0-8EDD-6BB90275C212}"/>
              </a:ext>
            </a:extLst>
          </p:cNvPr>
          <p:cNvSpPr/>
          <p:nvPr/>
        </p:nvSpPr>
        <p:spPr>
          <a:xfrm rot="1895453">
            <a:off x="9104123" y="29742"/>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6336881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 Participation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SIMPLE OPEN HOUSE AGENDA</a:t>
            </a:r>
          </a:p>
        </p:txBody>
      </p:sp>
      <p:sp>
        <p:nvSpPr>
          <p:cNvPr id="10" name="Flowchart: Process 9"/>
          <p:cNvSpPr/>
          <p:nvPr/>
        </p:nvSpPr>
        <p:spPr>
          <a:xfrm flipH="1">
            <a:off x="1902965" y="1471166"/>
            <a:ext cx="3299791" cy="4553076"/>
          </a:xfrm>
          <a:prstGeom prst="flowChart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lvl="0" indent="-342900" algn="l" defTabSz="4572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Arial Black" pitchFamily="34" charset="0"/>
                <a:ea typeface="+mn-ea"/>
                <a:cs typeface="+mn-cs"/>
              </a:rPr>
              <a:t>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 HOUSE AGENDA</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Welcome</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Exploring?</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Video</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HANDS-ON ACTIVITIES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Activity Interest Survey (customized)</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Calendar</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TO JOIN</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Applications &amp; fees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Snacks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180" y="1409320"/>
            <a:ext cx="4043932" cy="233838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181" y="3807856"/>
            <a:ext cx="4138211" cy="2344737"/>
          </a:xfrm>
          <a:prstGeom prst="rect">
            <a:avLst/>
          </a:prstGeom>
        </p:spPr>
      </p:pic>
    </p:spTree>
    <p:extLst>
      <p:ext uri="{BB962C8B-B14F-4D97-AF65-F5344CB8AC3E}">
        <p14:creationId xmlns:p14="http://schemas.microsoft.com/office/powerpoint/2010/main" val="76924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up)">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0"/>
                                  </p:iterate>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up)">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0"/>
                                  </p:iterate>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0"/>
                                  </p:iterate>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0"/>
                                  </p:iterate>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0"/>
                                  </p:iterate>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wipe(left)">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lt">
                                    <p:tmPct val="0"/>
                                  </p:iterate>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wipe(left)">
                                      <p:cBhvr>
                                        <p:cTn id="42" dur="500"/>
                                        <p:tgtEl>
                                          <p:spTgt spid="1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lt">
                                    <p:tmPct val="0"/>
                                  </p:iterate>
                                  <p:childTnLst>
                                    <p:set>
                                      <p:cBhvr>
                                        <p:cTn id="46" dur="1" fill="hold">
                                          <p:stCondLst>
                                            <p:cond delay="0"/>
                                          </p:stCondLst>
                                        </p:cTn>
                                        <p:tgtEl>
                                          <p:spTgt spid="10">
                                            <p:txEl>
                                              <p:pRg st="7" end="7"/>
                                            </p:txEl>
                                          </p:spTgt>
                                        </p:tgtEl>
                                        <p:attrNameLst>
                                          <p:attrName>style.visibility</p:attrName>
                                        </p:attrNameLst>
                                      </p:cBhvr>
                                      <p:to>
                                        <p:strVal val="visible"/>
                                      </p:to>
                                    </p:set>
                                    <p:animEffect transition="in" filter="wipe(left)">
                                      <p:cBhvr>
                                        <p:cTn id="47" dur="500"/>
                                        <p:tgtEl>
                                          <p:spTgt spid="1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lt">
                                    <p:tmPct val="0"/>
                                  </p:iterate>
                                  <p:childTnLst>
                                    <p:set>
                                      <p:cBhvr>
                                        <p:cTn id="51" dur="1" fill="hold">
                                          <p:stCondLst>
                                            <p:cond delay="0"/>
                                          </p:stCondLst>
                                        </p:cTn>
                                        <p:tgtEl>
                                          <p:spTgt spid="10">
                                            <p:txEl>
                                              <p:pRg st="8" end="8"/>
                                            </p:txEl>
                                          </p:spTgt>
                                        </p:tgtEl>
                                        <p:attrNameLst>
                                          <p:attrName>style.visibility</p:attrName>
                                        </p:attrNameLst>
                                      </p:cBhvr>
                                      <p:to>
                                        <p:strVal val="visible"/>
                                      </p:to>
                                    </p:set>
                                    <p:animEffect transition="in" filter="wipe(left)">
                                      <p:cBhvr>
                                        <p:cTn id="52" dur="500"/>
                                        <p:tgtEl>
                                          <p:spTgt spid="1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0"/>
                                  </p:iterate>
                                  <p:childTnLst>
                                    <p:set>
                                      <p:cBhvr>
                                        <p:cTn id="56" dur="1" fill="hold">
                                          <p:stCondLst>
                                            <p:cond delay="0"/>
                                          </p:stCondLst>
                                        </p:cTn>
                                        <p:tgtEl>
                                          <p:spTgt spid="10">
                                            <p:txEl>
                                              <p:pRg st="9" end="9"/>
                                            </p:txEl>
                                          </p:spTgt>
                                        </p:tgtEl>
                                        <p:attrNameLst>
                                          <p:attrName>style.visibility</p:attrName>
                                        </p:attrNameLst>
                                      </p:cBhvr>
                                      <p:to>
                                        <p:strVal val="visible"/>
                                      </p:to>
                                    </p:set>
                                    <p:animEffect transition="in" filter="wipe(left)">
                                      <p:cBhvr>
                                        <p:cTn id="57"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89680" y="821993"/>
            <a:ext cx="8477701" cy="519082"/>
          </a:xfrm>
        </p:spPr>
        <p:txBody>
          <a:bodyPr>
            <a:noAutofit/>
          </a:bodyPr>
          <a:lstStyle/>
          <a:p>
            <a:r>
              <a:rPr lang="en-US" sz="4200" dirty="0">
                <a:solidFill>
                  <a:srgbClr val="1FC77F"/>
                </a:solidFill>
                <a:latin typeface="Arial Black"/>
                <a:cs typeface="Arial Black"/>
              </a:rPr>
              <a:t>Resources to help you… </a:t>
            </a:r>
            <a:br>
              <a:rPr lang="en-US" sz="4200" dirty="0">
                <a:solidFill>
                  <a:srgbClr val="1FC77F"/>
                </a:solidFill>
                <a:latin typeface="Arial Black"/>
                <a:cs typeface="Arial Black"/>
              </a:rPr>
            </a:br>
            <a:r>
              <a:rPr lang="en-US" sz="4200" dirty="0">
                <a:solidFill>
                  <a:schemeClr val="bg1"/>
                </a:solidFill>
                <a:latin typeface="Arial Black"/>
                <a:cs typeface="Arial Black"/>
              </a:rPr>
              <a:t>www.exploring.org </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2238618" y="1982132"/>
            <a:ext cx="7700790" cy="4225526"/>
          </a:xfrm>
          <a:prstGeom prst="rect">
            <a:avLst/>
          </a:prstGeom>
        </p:spPr>
      </p:pic>
      <p:sp>
        <p:nvSpPr>
          <p:cNvPr id="6" name="Arrow: Left 5">
            <a:extLst>
              <a:ext uri="{FF2B5EF4-FFF2-40B4-BE49-F238E27FC236}">
                <a16:creationId xmlns:a16="http://schemas.microsoft.com/office/drawing/2014/main" id="{C2725ECC-E42D-4614-9C4A-F3E3E1B65A15}"/>
              </a:ext>
            </a:extLst>
          </p:cNvPr>
          <p:cNvSpPr/>
          <p:nvPr/>
        </p:nvSpPr>
        <p:spPr>
          <a:xfrm>
            <a:off x="4423145" y="35938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Arrow: Left 15">
            <a:extLst>
              <a:ext uri="{FF2B5EF4-FFF2-40B4-BE49-F238E27FC236}">
                <a16:creationId xmlns:a16="http://schemas.microsoft.com/office/drawing/2014/main" id="{80542378-6957-43E6-A861-B0B1D79A34DE}"/>
              </a:ext>
            </a:extLst>
          </p:cNvPr>
          <p:cNvSpPr/>
          <p:nvPr/>
        </p:nvSpPr>
        <p:spPr>
          <a:xfrm>
            <a:off x="3405963" y="4309729"/>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Arrow: Left 16">
            <a:extLst>
              <a:ext uri="{FF2B5EF4-FFF2-40B4-BE49-F238E27FC236}">
                <a16:creationId xmlns:a16="http://schemas.microsoft.com/office/drawing/2014/main" id="{85DB2374-ACF1-490A-A267-8AB182AB3F02}"/>
              </a:ext>
            </a:extLst>
          </p:cNvPr>
          <p:cNvSpPr/>
          <p:nvPr/>
        </p:nvSpPr>
        <p:spPr>
          <a:xfrm>
            <a:off x="3405963" y="486262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Arrow: Left 17">
            <a:extLst>
              <a:ext uri="{FF2B5EF4-FFF2-40B4-BE49-F238E27FC236}">
                <a16:creationId xmlns:a16="http://schemas.microsoft.com/office/drawing/2014/main" id="{1E3AE9B6-0E4C-4C3B-99AD-02B75BD27CEC}"/>
              </a:ext>
            </a:extLst>
          </p:cNvPr>
          <p:cNvSpPr/>
          <p:nvPr/>
        </p:nvSpPr>
        <p:spPr>
          <a:xfrm>
            <a:off x="6633859" y="2879650"/>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Arrow: Left 18">
            <a:extLst>
              <a:ext uri="{FF2B5EF4-FFF2-40B4-BE49-F238E27FC236}">
                <a16:creationId xmlns:a16="http://schemas.microsoft.com/office/drawing/2014/main" id="{4ADE6602-DEC9-4564-967F-8B447DB41A63}"/>
              </a:ext>
            </a:extLst>
          </p:cNvPr>
          <p:cNvSpPr/>
          <p:nvPr/>
        </p:nvSpPr>
        <p:spPr>
          <a:xfrm>
            <a:off x="6426525" y="46606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Arrow: Left 19">
            <a:extLst>
              <a:ext uri="{FF2B5EF4-FFF2-40B4-BE49-F238E27FC236}">
                <a16:creationId xmlns:a16="http://schemas.microsoft.com/office/drawing/2014/main" id="{3013B29A-D984-4395-A4C0-AA8113AFEB35}"/>
              </a:ext>
            </a:extLst>
          </p:cNvPr>
          <p:cNvSpPr/>
          <p:nvPr/>
        </p:nvSpPr>
        <p:spPr>
          <a:xfrm>
            <a:off x="5990591" y="5064642"/>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Arrow: Left 20">
            <a:extLst>
              <a:ext uri="{FF2B5EF4-FFF2-40B4-BE49-F238E27FC236}">
                <a16:creationId xmlns:a16="http://schemas.microsoft.com/office/drawing/2014/main" id="{6E5DC27B-662E-44E3-A23C-6365190FA10C}"/>
              </a:ext>
            </a:extLst>
          </p:cNvPr>
          <p:cNvSpPr/>
          <p:nvPr/>
        </p:nvSpPr>
        <p:spPr>
          <a:xfrm>
            <a:off x="6219190" y="5401339"/>
            <a:ext cx="414669" cy="152400"/>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Arrow: Left 21">
            <a:extLst>
              <a:ext uri="{FF2B5EF4-FFF2-40B4-BE49-F238E27FC236}">
                <a16:creationId xmlns:a16="http://schemas.microsoft.com/office/drawing/2014/main" id="{1652B026-A72E-4782-9022-13EEEE429145}"/>
              </a:ext>
            </a:extLst>
          </p:cNvPr>
          <p:cNvSpPr/>
          <p:nvPr/>
        </p:nvSpPr>
        <p:spPr>
          <a:xfrm>
            <a:off x="3198628" y="253550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8852236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105469" y="1600200"/>
            <a:ext cx="5642216" cy="4307164"/>
          </a:xfrm>
        </p:spPr>
        <p:txBody>
          <a:bodyPr vert="horz" lIns="91440" tIns="45720" rIns="91440" bIns="45720" rtlCol="0" anchor="t">
            <a:normAutofit/>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3444854852"/>
      </p:ext>
    </p:extLst>
  </p:cSld>
  <p:clrMapOvr>
    <a:overrideClrMapping bg1="dk1" tx1="lt1" bg2="dk2" tx2="lt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171548" y="907149"/>
            <a:ext cx="4571999" cy="751405"/>
          </a:xfrm>
        </p:spPr>
        <p:txBody>
          <a:bodyPr vert="horz" lIns="91440" tIns="45720" rIns="91440" bIns="45720" rtlCol="0" anchor="t">
            <a:noAutofit/>
          </a:bodyPr>
          <a:lstStyle/>
          <a:p>
            <a:r>
              <a:rPr lang="en-US" sz="6000" b="1" dirty="0">
                <a:solidFill>
                  <a:schemeClr val="bg1"/>
                </a:solidFill>
              </a:rPr>
              <a:t>Invitation Manager</a:t>
            </a:r>
            <a:br>
              <a:rPr lang="en-US" sz="3600" b="1" dirty="0">
                <a:solidFill>
                  <a:schemeClr val="bg1"/>
                </a:solidFill>
              </a:rPr>
            </a:br>
            <a:br>
              <a:rPr lang="en-US" sz="3600" b="1" dirty="0">
                <a:solidFill>
                  <a:schemeClr val="bg1"/>
                </a:solidFill>
              </a:rPr>
            </a:br>
            <a:endParaRPr lang="en-US" sz="2400" kern="1200" dirty="0">
              <a:solidFill>
                <a:schemeClr val="bg1"/>
              </a:solidFill>
            </a:endParaRPr>
          </a:p>
        </p:txBody>
      </p:sp>
      <p:pic>
        <p:nvPicPr>
          <p:cNvPr id="8" name="Picture 7">
            <a:extLst>
              <a:ext uri="{FF2B5EF4-FFF2-40B4-BE49-F238E27FC236}">
                <a16:creationId xmlns:a16="http://schemas.microsoft.com/office/drawing/2014/main" id="{35A50D2C-6DEF-4827-B62B-E57C629E9A54}"/>
              </a:ext>
            </a:extLst>
          </p:cNvPr>
          <p:cNvPicPr>
            <a:picLocks noChangeAspect="1"/>
          </p:cNvPicPr>
          <p:nvPr/>
        </p:nvPicPr>
        <p:blipFill>
          <a:blip r:embed="rId4"/>
          <a:stretch>
            <a:fillRect/>
          </a:stretch>
        </p:blipFill>
        <p:spPr>
          <a:xfrm>
            <a:off x="5214892" y="-25121"/>
            <a:ext cx="6954082" cy="6883121"/>
          </a:xfrm>
          <a:prstGeom prst="rect">
            <a:avLst/>
          </a:prstGeom>
        </p:spPr>
      </p:pic>
      <p:pic>
        <p:nvPicPr>
          <p:cNvPr id="10" name="Picture 9" descr="A close up of a logo&#10;&#10;Description automatically generated">
            <a:extLst>
              <a:ext uri="{FF2B5EF4-FFF2-40B4-BE49-F238E27FC236}">
                <a16:creationId xmlns:a16="http://schemas.microsoft.com/office/drawing/2014/main" id="{291AC0CA-AB05-4D36-B53D-83A9B18C45E2}"/>
              </a:ext>
            </a:extLst>
          </p:cNvPr>
          <p:cNvPicPr>
            <a:picLocks noChangeAspect="1"/>
          </p:cNvPicPr>
          <p:nvPr/>
        </p:nvPicPr>
        <p:blipFill>
          <a:blip r:embed="rId5"/>
          <a:stretch>
            <a:fillRect/>
          </a:stretch>
        </p:blipFill>
        <p:spPr>
          <a:xfrm>
            <a:off x="5410836" y="643235"/>
            <a:ext cx="859336" cy="859336"/>
          </a:xfrm>
          <a:prstGeom prst="rect">
            <a:avLst/>
          </a:prstGeom>
        </p:spPr>
      </p:pic>
    </p:spTree>
    <p:extLst>
      <p:ext uri="{BB962C8B-B14F-4D97-AF65-F5344CB8AC3E}">
        <p14:creationId xmlns:p14="http://schemas.microsoft.com/office/powerpoint/2010/main" val="42721328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322453" y="194899"/>
            <a:ext cx="11547093" cy="751405"/>
          </a:xfrm>
        </p:spPr>
        <p:txBody>
          <a:bodyPr vert="horz" lIns="91440" tIns="45720" rIns="91440" bIns="45720" rtlCol="0" anchor="t">
            <a:noAutofit/>
          </a:bodyPr>
          <a:lstStyle/>
          <a:p>
            <a:r>
              <a:rPr lang="en-US" sz="5400" b="1" dirty="0">
                <a:solidFill>
                  <a:schemeClr val="bg1"/>
                </a:solidFill>
              </a:rPr>
              <a:t>Create Account &amp; Complete Application</a:t>
            </a:r>
            <a:endParaRPr lang="en-US" sz="5400" kern="1200" dirty="0">
              <a:solidFill>
                <a:schemeClr val="bg1"/>
              </a:solidFill>
            </a:endParaRPr>
          </a:p>
        </p:txBody>
      </p:sp>
      <p:pic>
        <p:nvPicPr>
          <p:cNvPr id="9" name="Content Placeholder 6">
            <a:extLst>
              <a:ext uri="{FF2B5EF4-FFF2-40B4-BE49-F238E27FC236}">
                <a16:creationId xmlns:a16="http://schemas.microsoft.com/office/drawing/2014/main" id="{90E4DD1C-01FD-464C-B8C4-27EA6F096767}"/>
              </a:ext>
            </a:extLst>
          </p:cNvPr>
          <p:cNvPicPr>
            <a:picLocks noGrp="1" noChangeAspect="1"/>
          </p:cNvPicPr>
          <p:nvPr>
            <p:ph idx="1"/>
          </p:nvPr>
        </p:nvPicPr>
        <p:blipFill>
          <a:blip r:embed="rId4"/>
          <a:stretch>
            <a:fillRect/>
          </a:stretch>
        </p:blipFill>
        <p:spPr>
          <a:xfrm>
            <a:off x="90213" y="1395755"/>
            <a:ext cx="2820938" cy="4359632"/>
          </a:xfrm>
          <a:prstGeom prst="rect">
            <a:avLst/>
          </a:prstGeom>
        </p:spPr>
      </p:pic>
      <p:pic>
        <p:nvPicPr>
          <p:cNvPr id="11" name="Picture 10">
            <a:extLst>
              <a:ext uri="{FF2B5EF4-FFF2-40B4-BE49-F238E27FC236}">
                <a16:creationId xmlns:a16="http://schemas.microsoft.com/office/drawing/2014/main" id="{D8CCD8D0-1322-47BE-9C57-D92E3E987A7B}"/>
              </a:ext>
            </a:extLst>
          </p:cNvPr>
          <p:cNvPicPr>
            <a:picLocks noChangeAspect="1"/>
          </p:cNvPicPr>
          <p:nvPr/>
        </p:nvPicPr>
        <p:blipFill>
          <a:blip r:embed="rId5"/>
          <a:stretch>
            <a:fillRect/>
          </a:stretch>
        </p:blipFill>
        <p:spPr>
          <a:xfrm>
            <a:off x="3049333" y="1408367"/>
            <a:ext cx="5031476" cy="4335112"/>
          </a:xfrm>
          <a:prstGeom prst="rect">
            <a:avLst/>
          </a:prstGeom>
        </p:spPr>
      </p:pic>
      <p:pic>
        <p:nvPicPr>
          <p:cNvPr id="12" name="Picture 11">
            <a:extLst>
              <a:ext uri="{FF2B5EF4-FFF2-40B4-BE49-F238E27FC236}">
                <a16:creationId xmlns:a16="http://schemas.microsoft.com/office/drawing/2014/main" id="{B876DBD3-87DA-4CC9-8958-138F969C7125}"/>
              </a:ext>
            </a:extLst>
          </p:cNvPr>
          <p:cNvPicPr>
            <a:picLocks noChangeAspect="1"/>
          </p:cNvPicPr>
          <p:nvPr/>
        </p:nvPicPr>
        <p:blipFill>
          <a:blip r:embed="rId6"/>
          <a:stretch>
            <a:fillRect/>
          </a:stretch>
        </p:blipFill>
        <p:spPr>
          <a:xfrm>
            <a:off x="8155219" y="1374789"/>
            <a:ext cx="3725567" cy="5499087"/>
          </a:xfrm>
          <a:prstGeom prst="rect">
            <a:avLst/>
          </a:prstGeom>
        </p:spPr>
      </p:pic>
    </p:spTree>
    <p:extLst>
      <p:ext uri="{BB962C8B-B14F-4D97-AF65-F5344CB8AC3E}">
        <p14:creationId xmlns:p14="http://schemas.microsoft.com/office/powerpoint/2010/main" val="2078514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107558" y="728830"/>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Membership and Unit</a:t>
            </a:r>
            <a:br>
              <a:rPr lang="en-US" sz="6000" b="1" dirty="0">
                <a:solidFill>
                  <a:srgbClr val="FF0000"/>
                </a:solidFill>
              </a:rPr>
            </a:br>
            <a:r>
              <a:rPr lang="en-US" sz="6000" b="1" dirty="0">
                <a:solidFill>
                  <a:srgbClr val="FF0000"/>
                </a:solidFill>
              </a:rPr>
              <a:t>Online Renewal</a:t>
            </a:r>
            <a:br>
              <a:rPr lang="en-US" sz="6000" b="1" dirty="0">
                <a:solidFill>
                  <a:srgbClr val="FF0000"/>
                </a:solidFill>
              </a:rPr>
            </a:b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4214091143"/>
      </p:ext>
    </p:extLst>
  </p:cSld>
  <p:clrMapOvr>
    <a:overrideClrMapping bg1="dk1" tx1="lt1" bg2="dk2" tx2="lt2" accent1="accent1" accent2="accent2" accent3="accent3" accent4="accent4" accent5="accent5" accent6="accent6" hlink="hlink" folHlink="folHlink"/>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Organization Manager</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986425" y="656155"/>
            <a:ext cx="8375904"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3324486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Post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986425" y="656155"/>
            <a:ext cx="8375904"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9029514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Post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749171" y="656155"/>
            <a:ext cx="7857647"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096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11"/>
            <a:ext cx="12192000" cy="6883121"/>
          </a:xfrm>
          <a:prstGeom prst="rect">
            <a:avLst/>
          </a:prstGeom>
        </p:spPr>
      </p:pic>
      <p:sp>
        <p:nvSpPr>
          <p:cNvPr id="2" name="Title 1"/>
          <p:cNvSpPr>
            <a:spLocks noGrp="1"/>
          </p:cNvSpPr>
          <p:nvPr>
            <p:ph type="ctrTitle"/>
          </p:nvPr>
        </p:nvSpPr>
        <p:spPr>
          <a:xfrm>
            <a:off x="2028827" y="467239"/>
            <a:ext cx="8833604" cy="703933"/>
          </a:xfrm>
        </p:spPr>
        <p:txBody>
          <a:bodyPr>
            <a:normAutofit fontScale="90000"/>
          </a:bodyPr>
          <a:lstStyle/>
          <a:p>
            <a:pPr algn="l"/>
            <a:br>
              <a:rPr lang="en-US" sz="4000" b="1" dirty="0">
                <a:solidFill>
                  <a:srgbClr val="1FC77F"/>
                </a:solidFill>
                <a:latin typeface="Arial Black" panose="020B0A04020102020204" pitchFamily="34" charset="0"/>
                <a:cs typeface="Arial" panose="020B0604020202020204" pitchFamily="34" charset="0"/>
              </a:rPr>
            </a:br>
            <a:r>
              <a:rPr lang="en-US" sz="3600" b="1" dirty="0">
                <a:solidFill>
                  <a:srgbClr val="1FC77F"/>
                </a:solidFill>
                <a:latin typeface="Arial Black" panose="020B0A04020102020204" pitchFamily="34" charset="0"/>
                <a:cs typeface="Arial" panose="020B0604020202020204" pitchFamily="34" charset="0"/>
              </a:rPr>
              <a:t>Communicable Disease Prevention…</a:t>
            </a:r>
            <a:br>
              <a:rPr lang="en-US" sz="4000" dirty="0">
                <a:solidFill>
                  <a:srgbClr val="FFFF00"/>
                </a:solidFill>
                <a:latin typeface="Arial" panose="020B0604020202020204" pitchFamily="34" charset="0"/>
                <a:cs typeface="Arial" panose="020B0604020202020204" pitchFamily="34" charset="0"/>
              </a:rPr>
            </a:br>
            <a:endParaRPr lang="en-US" sz="40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705808"/>
            <a:ext cx="8757859" cy="6078587"/>
          </a:xfrm>
          <a:prstGeom prst="rect">
            <a:avLst/>
          </a:prstGeom>
        </p:spPr>
        <p:txBody>
          <a:bodyPr wrap="square">
            <a:spAutoFit/>
          </a:bodyPr>
          <a:lstStyle/>
          <a:p>
            <a:r>
              <a:rPr lang="en-US" b="1" dirty="0">
                <a:solidFill>
                  <a:srgbClr val="FFFF00"/>
                </a:solidFill>
                <a:latin typeface="Arial" panose="020B0604020202020204" pitchFamily="34" charset="0"/>
                <a:cs typeface="Arial" panose="020B0604020202020204" pitchFamily="34" charset="0"/>
              </a:rPr>
              <a:t>Good handwashing is the most important step you can take to prevent spreading germs. Using an alcohol-based hand sanitizer is OK for many situations, but if blood or soiling of the hands is present, or if you have diarrhea, then wash your hands with soap and water for at least 20 seconds. To help reduce airborne germs, encourage everyone to cough and sneeze into an elbow or shoulder. Other ways to reduce the spread of diseases include:</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00" dirty="0">
                <a:solidFill>
                  <a:srgbClr val="FFFF00"/>
                </a:solidFill>
                <a:latin typeface="Arial" panose="020B0604020202020204" pitchFamily="34" charset="0"/>
                <a:cs typeface="Arial" panose="020B0604020202020204" pitchFamily="34" charset="0"/>
              </a:rPr>
              <a:t>Clean contaminated surfaces with a diluted bleach solution or commercial disinfectant.</a:t>
            </a:r>
          </a:p>
          <a:p>
            <a:pPr marL="285750" indent="-285750">
              <a:buFont typeface="Arial" panose="020B0604020202020204" pitchFamily="34" charset="0"/>
              <a:buChar char="•"/>
            </a:pPr>
            <a:r>
              <a:rPr lang="en-US" sz="1500" dirty="0">
                <a:solidFill>
                  <a:srgbClr val="FFFF00"/>
                </a:solidFill>
                <a:latin typeface="Arial" panose="020B0604020202020204" pitchFamily="34" charset="0"/>
                <a:cs typeface="Arial" panose="020B0604020202020204" pitchFamily="34" charset="0"/>
              </a:rPr>
              <a:t>Do not touch obviously infected areas (like a fever blister or wound).</a:t>
            </a:r>
          </a:p>
          <a:p>
            <a:pPr marL="285750" indent="-285750">
              <a:buFont typeface="Arial" panose="020B0604020202020204" pitchFamily="34" charset="0"/>
              <a:buChar char="•"/>
            </a:pPr>
            <a:r>
              <a:rPr lang="en-US" sz="1500" dirty="0">
                <a:solidFill>
                  <a:srgbClr val="FFFF00"/>
                </a:solidFill>
                <a:latin typeface="Arial" panose="020B0604020202020204" pitchFamily="34" charset="0"/>
                <a:cs typeface="Arial" panose="020B0604020202020204" pitchFamily="34" charset="0"/>
              </a:rPr>
              <a:t>Wear gloves when there is the potential for contact with an infected person or object. Use gloves if you must clean up any body fluids, clean the toilet, or give first aid. Used gloves are contaminated. Remove and discard them before touching anything or anybody else, and wash your hands after removing the gloves.</a:t>
            </a:r>
          </a:p>
          <a:p>
            <a:pPr marL="285750" indent="-285750">
              <a:buFont typeface="Arial" panose="020B0604020202020204" pitchFamily="34" charset="0"/>
              <a:buChar char="•"/>
            </a:pPr>
            <a:r>
              <a:rPr lang="en-US" sz="1500" dirty="0">
                <a:solidFill>
                  <a:srgbClr val="FFFF00"/>
                </a:solidFill>
                <a:latin typeface="Arial" panose="020B0604020202020204" pitchFamily="34" charset="0"/>
                <a:cs typeface="Arial" panose="020B0604020202020204" pitchFamily="34" charset="0"/>
              </a:rPr>
              <a:t>Do not share any personal items like combs, cups, towels, soap, or eating utensils.</a:t>
            </a:r>
          </a:p>
          <a:p>
            <a:pPr marL="285750" indent="-285750">
              <a:buFont typeface="Arial" panose="020B0604020202020204" pitchFamily="34" charset="0"/>
              <a:buChar char="•"/>
            </a:pPr>
            <a:r>
              <a:rPr lang="en-US" sz="1500" dirty="0">
                <a:solidFill>
                  <a:srgbClr val="FFFF00"/>
                </a:solidFill>
                <a:latin typeface="Arial" panose="020B0604020202020204" pitchFamily="34" charset="0"/>
                <a:cs typeface="Arial" panose="020B0604020202020204" pitchFamily="34" charset="0"/>
              </a:rPr>
              <a:t>If your immune system is not working well or you have not received all recommended vaccines, be sure to stay away from anyone who is ill.</a:t>
            </a:r>
          </a:p>
          <a:p>
            <a:pPr marL="285750" indent="-285750">
              <a:buFont typeface="Arial" panose="020B0604020202020204" pitchFamily="34" charset="0"/>
              <a:buChar char="•"/>
            </a:pPr>
            <a:r>
              <a:rPr lang="en-US" sz="1500" dirty="0">
                <a:solidFill>
                  <a:srgbClr val="FFFF00"/>
                </a:solidFill>
                <a:latin typeface="Arial" panose="020B0604020202020204" pitchFamily="34" charset="0"/>
                <a:cs typeface="Arial" panose="020B0604020202020204" pitchFamily="34" charset="0"/>
              </a:rPr>
              <a:t>If you have an infection, stay away from others. (See “Resources”  on next chart) A quarantine (isolation) may be useful in some situations. When someone feels better after taking medicine, it does not mean the individual is no longer infectious. If possible, stay at home until you are symptom-free, without medication, for at least 24–48 hours. If you are uncertain when it is OK to return to an activity, talk to your doctor.</a:t>
            </a:r>
          </a:p>
          <a:p>
            <a:pPr marL="285750" indent="-285750">
              <a:buFont typeface="Arial" panose="020B0604020202020204" pitchFamily="34" charset="0"/>
              <a:buChar char="•"/>
            </a:pPr>
            <a:r>
              <a:rPr lang="en-US" sz="1500" dirty="0">
                <a:solidFill>
                  <a:srgbClr val="FFFF00"/>
                </a:solidFill>
                <a:latin typeface="Arial" panose="020B0604020202020204" pitchFamily="34" charset="0"/>
                <a:cs typeface="Arial" panose="020B0604020202020204" pitchFamily="34" charset="0"/>
              </a:rPr>
              <a:t>One of the most important ways to avoid getting sick is to follow the vaccination recommendations and guidelines of the CDC Advisory Committee on Immunization Practices (ACIP)</a:t>
            </a:r>
          </a:p>
          <a:p>
            <a:pPr marL="285750" indent="-285750">
              <a:buFont typeface="Arial" panose="020B0604020202020204" pitchFamily="34" charset="0"/>
              <a:buChar char="•"/>
            </a:pPr>
            <a:endParaRPr lang="en-US"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24781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Post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602825" y="775262"/>
            <a:ext cx="6986349"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9008477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Council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602825" y="656155"/>
            <a:ext cx="6986349"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2650828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Council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602825" y="656155"/>
            <a:ext cx="6986349"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5843136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descr="A screenshot of a email&#10;&#10;Description automatically generated">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7582" y="625476"/>
            <a:ext cx="6650182" cy="609600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586129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358265" y="1198563"/>
            <a:ext cx="9858375" cy="446087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3750400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479357" y="883708"/>
            <a:ext cx="7233285" cy="554725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5046188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44691" y="883708"/>
            <a:ext cx="5702618" cy="554725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8455292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325456" y="958320"/>
            <a:ext cx="4994434" cy="554725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3093362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268180" y="926407"/>
            <a:ext cx="6875820" cy="565536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6609778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65825" y="883546"/>
            <a:ext cx="5113695" cy="565536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04914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514"/>
            <a:ext cx="12192000" cy="6883121"/>
          </a:xfrm>
          <a:prstGeom prst="rect">
            <a:avLst/>
          </a:prstGeom>
        </p:spPr>
      </p:pic>
      <p:sp>
        <p:nvSpPr>
          <p:cNvPr id="2" name="Title 1"/>
          <p:cNvSpPr>
            <a:spLocks noGrp="1"/>
          </p:cNvSpPr>
          <p:nvPr>
            <p:ph type="ctrTitle"/>
          </p:nvPr>
        </p:nvSpPr>
        <p:spPr>
          <a:xfrm>
            <a:off x="1672210" y="216016"/>
            <a:ext cx="8758950" cy="642970"/>
          </a:xfrm>
        </p:spPr>
        <p:txBody>
          <a:bodyPr>
            <a:noAutofit/>
          </a:bodyPr>
          <a:lstStyle/>
          <a:p>
            <a:pPr algn="l"/>
            <a:r>
              <a:rPr lang="en-US" sz="2500" b="1" dirty="0">
                <a:solidFill>
                  <a:srgbClr val="1FC77F"/>
                </a:solidFill>
                <a:latin typeface="Arial Black" panose="020B0A04020102020204" pitchFamily="34" charset="0"/>
                <a:cs typeface="Arial" panose="020B0604020202020204" pitchFamily="34" charset="0"/>
              </a:rPr>
              <a:t>Communicable Disease Prevention Resources…</a:t>
            </a:r>
            <a:endParaRPr lang="en-US" sz="25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862475"/>
            <a:ext cx="8757859" cy="5139869"/>
          </a:xfrm>
          <a:prstGeom prst="rect">
            <a:avLst/>
          </a:prstGeom>
        </p:spPr>
        <p:txBody>
          <a:bodyPr wrap="square">
            <a:spAutoFit/>
          </a:bodyPr>
          <a:lstStyle/>
          <a:p>
            <a:pPr marL="457200" indent="-457200">
              <a:buFont typeface="Arial" panose="020B0604020202020204" pitchFamily="34" charset="0"/>
              <a:buChar char="•"/>
            </a:pPr>
            <a:r>
              <a:rPr lang="en-US" sz="2800" b="1" dirty="0">
                <a:solidFill>
                  <a:srgbClr val="FFFF00"/>
                </a:solidFill>
                <a:latin typeface="Arial" panose="020B0604020202020204" pitchFamily="34" charset="0"/>
                <a:cs typeface="Arial" panose="020B0604020202020204" pitchFamily="34" charset="0"/>
              </a:rPr>
              <a:t>Centers for Disease Control &amp; Prevention</a:t>
            </a:r>
          </a:p>
          <a:p>
            <a:pPr marL="914400" lvl="1" indent="-457200">
              <a:buFont typeface="Courier New" panose="02070309020205020404" pitchFamily="49" charset="0"/>
              <a:buChar char="o"/>
            </a:pPr>
            <a:r>
              <a:rPr lang="en-US" sz="2000" b="1" dirty="0">
                <a:solidFill>
                  <a:srgbClr val="FFFF00"/>
                </a:solidFill>
                <a:latin typeface="Arial" panose="020B0604020202020204" pitchFamily="34" charset="0"/>
                <a:cs typeface="Arial" panose="020B0604020202020204" pitchFamily="34" charset="0"/>
              </a:rPr>
              <a:t>Coronavirus Disease 2019 (COVID-19) ~ </a:t>
            </a:r>
            <a:r>
              <a:rPr lang="en-US" sz="2000" u="sng" dirty="0">
                <a:solidFill>
                  <a:srgbClr val="FFFF00"/>
                </a:solidFill>
                <a:latin typeface="Arial" panose="020B0604020202020204" pitchFamily="34" charset="0"/>
                <a:cs typeface="Arial" panose="020B0604020202020204" pitchFamily="34" charset="0"/>
              </a:rPr>
              <a:t>https://www.cdc.gov/covid/index.html</a:t>
            </a:r>
          </a:p>
          <a:p>
            <a:endParaRPr lang="en-US" sz="800" u="sng" dirty="0">
              <a:solidFill>
                <a:srgbClr val="FFFF00"/>
              </a:solidFill>
              <a:latin typeface="Arial" panose="020B0604020202020204" pitchFamily="34" charset="0"/>
              <a:cs typeface="Arial" panose="020B0604020202020204" pitchFamily="34" charset="0"/>
            </a:endParaRPr>
          </a:p>
          <a:p>
            <a:pPr marL="914400" lvl="1" indent="-457200">
              <a:buFont typeface="Courier New" panose="02070309020205020404" pitchFamily="49" charset="0"/>
              <a:buChar char="o"/>
            </a:pPr>
            <a:r>
              <a:rPr lang="en-US" sz="2000" b="1" dirty="0">
                <a:solidFill>
                  <a:srgbClr val="FFFF00"/>
                </a:solidFill>
                <a:latin typeface="Arial" panose="020B0604020202020204" pitchFamily="34" charset="0"/>
                <a:cs typeface="Arial" panose="020B0604020202020204" pitchFamily="34" charset="0"/>
              </a:rPr>
              <a:t>Handwashing: Clean Hands Save Lives ~ </a:t>
            </a:r>
            <a:r>
              <a:rPr lang="en-US" sz="2000" u="sng" dirty="0">
                <a:solidFill>
                  <a:srgbClr val="FFFF00"/>
                </a:solidFill>
                <a:latin typeface="Arial" panose="020B0604020202020204" pitchFamily="34" charset="0"/>
                <a:cs typeface="Arial" panose="020B0604020202020204" pitchFamily="34" charset="0"/>
              </a:rPr>
              <a:t>https://www.cdc.gov/clean-hands/about/index.html</a:t>
            </a:r>
          </a:p>
          <a:p>
            <a:endParaRPr lang="en-US" sz="800" b="1" dirty="0">
              <a:solidFill>
                <a:srgbClr val="FFFF00"/>
              </a:solidFill>
              <a:latin typeface="Arial" panose="020B0604020202020204" pitchFamily="34" charset="0"/>
              <a:cs typeface="Arial" panose="020B0604020202020204" pitchFamily="34" charset="0"/>
            </a:endParaRPr>
          </a:p>
          <a:p>
            <a:pPr marL="914400" lvl="1" indent="-457200">
              <a:buFont typeface="Courier New" panose="02070309020205020404" pitchFamily="49" charset="0"/>
              <a:buChar char="o"/>
            </a:pPr>
            <a:r>
              <a:rPr lang="en-US" sz="2000" b="1" dirty="0">
                <a:solidFill>
                  <a:srgbClr val="FFFF00"/>
                </a:solidFill>
                <a:latin typeface="Arial" panose="020B0604020202020204" pitchFamily="34" charset="0"/>
                <a:cs typeface="Arial" panose="020B0604020202020204" pitchFamily="34" charset="0"/>
              </a:rPr>
              <a:t>Healthy Habits to Help Protect Against Flu ~ </a:t>
            </a:r>
            <a:r>
              <a:rPr lang="en-US" sz="2000" u="sng" dirty="0">
                <a:solidFill>
                  <a:srgbClr val="FFFF00"/>
                </a:solidFill>
                <a:latin typeface="Arial" panose="020B0604020202020204" pitchFamily="34" charset="0"/>
                <a:cs typeface="Arial" panose="020B0604020202020204" pitchFamily="34" charset="0"/>
              </a:rPr>
              <a:t>https://www.cdc.gov/flu/prevent/actions-prevent-flu.htm</a:t>
            </a:r>
          </a:p>
          <a:p>
            <a:pPr marL="457200" indent="-45720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b="1" dirty="0">
                <a:solidFill>
                  <a:srgbClr val="FFFF00"/>
                </a:solidFill>
                <a:latin typeface="Arial" panose="020B0604020202020204" pitchFamily="34" charset="0"/>
                <a:cs typeface="Arial" panose="020B0604020202020204" pitchFamily="34" charset="0"/>
              </a:rPr>
              <a:t>Scouting America</a:t>
            </a:r>
          </a:p>
          <a:p>
            <a:pPr marL="914400" lvl="1" indent="-457200">
              <a:buFont typeface="Courier New" panose="02070309020205020404" pitchFamily="49" charset="0"/>
              <a:buChar char="o"/>
            </a:pPr>
            <a:r>
              <a:rPr lang="en-US" sz="2000" b="1" dirty="0">
                <a:solidFill>
                  <a:srgbClr val="FFFF00"/>
                </a:solidFill>
                <a:latin typeface="Arial" panose="020B0604020202020204" pitchFamily="34" charset="0"/>
                <a:cs typeface="Arial" panose="020B0604020202020204" pitchFamily="34" charset="0"/>
              </a:rPr>
              <a:t>Local Council Membership/Participation Guidelines Regarding Communicable Diseases</a:t>
            </a:r>
          </a:p>
          <a:p>
            <a:endParaRPr lang="en-US" sz="800" b="1" dirty="0">
              <a:solidFill>
                <a:srgbClr val="FFFF00"/>
              </a:solidFill>
              <a:latin typeface="Arial" panose="020B0604020202020204" pitchFamily="34" charset="0"/>
              <a:cs typeface="Arial" panose="020B0604020202020204" pitchFamily="34" charset="0"/>
            </a:endParaRPr>
          </a:p>
          <a:p>
            <a:pPr marL="914400" lvl="1" indent="-457200">
              <a:buFont typeface="Courier New" panose="02070309020205020404" pitchFamily="49" charset="0"/>
              <a:buChar char="o"/>
            </a:pPr>
            <a:r>
              <a:rPr lang="en-US" sz="2000" b="1" dirty="0">
                <a:solidFill>
                  <a:srgbClr val="FFFF00"/>
                </a:solidFill>
                <a:latin typeface="Arial" panose="020B0604020202020204" pitchFamily="34" charset="0"/>
                <a:cs typeface="Arial" panose="020B0604020202020204" pitchFamily="34" charset="0"/>
              </a:rPr>
              <a:t>Prevention of Communicable Diseases in Scouting: Recommendations for Unit and Council Event Leaders</a:t>
            </a:r>
          </a:p>
          <a:p>
            <a:endParaRPr lang="en-US" sz="800" b="1" dirty="0">
              <a:solidFill>
                <a:srgbClr val="FFFF00"/>
              </a:solidFill>
              <a:latin typeface="Arial" panose="020B0604020202020204" pitchFamily="34" charset="0"/>
              <a:cs typeface="Arial" panose="020B0604020202020204" pitchFamily="34" charset="0"/>
            </a:endParaRPr>
          </a:p>
          <a:p>
            <a:pPr marL="914400" lvl="1" indent="-457200">
              <a:buFont typeface="Courier New" panose="02070309020205020404" pitchFamily="49" charset="0"/>
              <a:buChar char="o"/>
            </a:pPr>
            <a:r>
              <a:rPr lang="en-US" sz="2000" b="1" dirty="0">
                <a:solidFill>
                  <a:srgbClr val="FFFF00"/>
                </a:solidFill>
                <a:latin typeface="Arial" panose="020B0604020202020204" pitchFamily="34" charset="0"/>
                <a:cs typeface="Arial" panose="020B0604020202020204" pitchFamily="34" charset="0"/>
              </a:rPr>
              <a:t>Pre-Event Medical Screening Checklist</a:t>
            </a:r>
          </a:p>
        </p:txBody>
      </p:sp>
    </p:spTree>
    <p:extLst>
      <p:ext uri="{BB962C8B-B14F-4D97-AF65-F5344CB8AC3E}">
        <p14:creationId xmlns:p14="http://schemas.microsoft.com/office/powerpoint/2010/main" val="187930143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929150" y="829652"/>
            <a:ext cx="8230850" cy="565536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3374648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91547" y="839626"/>
            <a:ext cx="11395628" cy="482775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1850745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263222" y="734850"/>
            <a:ext cx="6604553" cy="583810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0771877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691846" y="738282"/>
            <a:ext cx="6261653" cy="583810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8415136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389289" y="1197785"/>
            <a:ext cx="8606654" cy="4155265"/>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2120974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352156" y="958320"/>
            <a:ext cx="7487687" cy="507400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8998057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Reports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936024" y="788608"/>
            <a:ext cx="8476706"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5724018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Members Who have Renewed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0518907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Members Due to Renew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207548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CB832-BBF3-1806-B42C-ED9EFDC7F4F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17C1D9A-8D87-159D-B5AC-95AF702562C8}"/>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15BB652E-C472-36BC-F7BE-CD94F789E583}"/>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F776859-38E1-5A03-5293-5D3B2137F5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84BE02-09C2-EAA2-50C0-CD5AD6BFDB59}"/>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Members Opt-Out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9FFBAD29-6CC0-4879-513C-75CF5E0A9C7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6909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52601" y="301624"/>
            <a:ext cx="8632371" cy="1673480"/>
          </a:xfrm>
        </p:spPr>
        <p:txBody>
          <a:bodyPr>
            <a:normAutofit/>
          </a:bodyPr>
          <a:lstStyle/>
          <a:p>
            <a:r>
              <a:rPr lang="en-US" sz="4000" b="1" dirty="0">
                <a:solidFill>
                  <a:srgbClr val="1FC77F"/>
                </a:solidFill>
                <a:latin typeface="Arial Black" panose="020B0A04020102020204" pitchFamily="34" charset="0"/>
                <a:cs typeface="Arial" panose="020B0604020202020204" pitchFamily="34" charset="0"/>
              </a:rPr>
              <a:t>Current Exploring Participation Status</a:t>
            </a:r>
          </a:p>
        </p:txBody>
      </p:sp>
      <p:pic>
        <p:nvPicPr>
          <p:cNvPr id="2" name="Picture 1"/>
          <p:cNvPicPr>
            <a:picLocks noChangeAspect="1"/>
          </p:cNvPicPr>
          <p:nvPr/>
        </p:nvPicPr>
        <p:blipFill>
          <a:blip r:embed="rId4"/>
          <a:stretch>
            <a:fillRect/>
          </a:stretch>
        </p:blipFill>
        <p:spPr>
          <a:xfrm>
            <a:off x="4795684" y="2475114"/>
            <a:ext cx="2546203" cy="2407783"/>
          </a:xfrm>
          <a:prstGeom prst="rect">
            <a:avLst/>
          </a:prstGeom>
        </p:spPr>
      </p:pic>
    </p:spTree>
    <p:extLst>
      <p:ext uri="{BB962C8B-B14F-4D97-AF65-F5344CB8AC3E}">
        <p14:creationId xmlns:p14="http://schemas.microsoft.com/office/powerpoint/2010/main" val="112189920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CB832-BBF3-1806-B42C-ED9EFDC7F4F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17C1D9A-8D87-159D-B5AC-95AF702562C8}"/>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15BB652E-C472-36BC-F7BE-CD94F789E583}"/>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F776859-38E1-5A03-5293-5D3B2137F5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84BE02-09C2-EAA2-50C0-CD5AD6BFDB59}"/>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Members Opt-Out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9FFBAD29-6CC0-4879-513C-75CF5E0A9C7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9341952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123967" y="-165099"/>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https://www.scouting.org/resources/unit-and-membership-renewal</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Information included is: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Training Video</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FAQ’s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User Guides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Internet Recharter Guidelines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Summary of Enhancements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Recharter Demo Tool</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p:txBody>
      </p:sp>
      <p:sp>
        <p:nvSpPr>
          <p:cNvPr id="10" name="Title 1"/>
          <p:cNvSpPr txBox="1">
            <a:spLocks/>
          </p:cNvSpPr>
          <p:nvPr/>
        </p:nvSpPr>
        <p:spPr>
          <a:xfrm>
            <a:off x="859971" y="101405"/>
            <a:ext cx="10719995" cy="9243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Help and FAQ’s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3436195" y="5462002"/>
            <a:ext cx="5284667" cy="70788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Manager of Shared Services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Member Data Outsourcing Solutions</a:t>
            </a:r>
          </a:p>
        </p:txBody>
      </p:sp>
    </p:spTree>
    <p:extLst>
      <p:ext uri="{BB962C8B-B14F-4D97-AF65-F5344CB8AC3E}">
        <p14:creationId xmlns:p14="http://schemas.microsoft.com/office/powerpoint/2010/main" val="59042859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C92150-602A-E6F7-75EC-0DFDEE95C620}"/>
              </a:ext>
            </a:extLst>
          </p:cNvPr>
          <p:cNvSpPr/>
          <p:nvPr/>
        </p:nvSpPr>
        <p:spPr>
          <a:xfrm>
            <a:off x="822960" y="1793966"/>
            <a:ext cx="10393680"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pic>
        <p:nvPicPr>
          <p:cNvPr id="8" name="Picture 7">
            <a:extLst>
              <a:ext uri="{FF2B5EF4-FFF2-40B4-BE49-F238E27FC236}">
                <a16:creationId xmlns:a16="http://schemas.microsoft.com/office/drawing/2014/main" id="{2CC72456-843E-45B7-8470-67E69513D40D}"/>
              </a:ext>
            </a:extLst>
          </p:cNvPr>
          <p:cNvPicPr>
            <a:picLocks noChangeAspect="1"/>
          </p:cNvPicPr>
          <p:nvPr/>
        </p:nvPicPr>
        <p:blipFill rotWithShape="1">
          <a:blip r:embed="rId2"/>
          <a:srcRect l="17584" t="26159" r="3054" b="13333"/>
          <a:stretch/>
        </p:blipFill>
        <p:spPr>
          <a:xfrm>
            <a:off x="0" y="0"/>
            <a:ext cx="12280392" cy="6863248"/>
          </a:xfrm>
          <a:prstGeom prst="rect">
            <a:avLst/>
          </a:prstGeom>
        </p:spPr>
      </p:pic>
      <p:sp>
        <p:nvSpPr>
          <p:cNvPr id="11" name="Slide Number Placeholder 2">
            <a:extLst>
              <a:ext uri="{FF2B5EF4-FFF2-40B4-BE49-F238E27FC236}">
                <a16:creationId xmlns:a16="http://schemas.microsoft.com/office/drawing/2014/main" id="{46E827CF-81FB-6275-330B-2740FE5F8E88}"/>
              </a:ext>
            </a:extLst>
          </p:cNvPr>
          <p:cNvSpPr>
            <a:spLocks noGrp="1"/>
          </p:cNvSpPr>
          <p:nvPr>
            <p:ph type="sldNum" sz="quarter" idx="12"/>
          </p:nvPr>
        </p:nvSpPr>
        <p:spPr>
          <a:xfrm>
            <a:off x="10993582" y="6446838"/>
            <a:ext cx="78001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000000">
                    <a:tint val="75000"/>
                  </a:srgbClr>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dirty="0">
              <a:ln>
                <a:noFill/>
              </a:ln>
              <a:solidFill>
                <a:srgbClr val="000000">
                  <a:tint val="75000"/>
                </a:srgbClr>
              </a:solidFill>
              <a:effectLst/>
              <a:uLnTx/>
              <a:uFillTx/>
              <a:latin typeface="Neue Haas Grotesk Text Pro"/>
              <a:ea typeface="+mn-ea"/>
              <a:cs typeface="+mn-cs"/>
            </a:endParaRPr>
          </a:p>
        </p:txBody>
      </p:sp>
    </p:spTree>
    <p:extLst>
      <p:ext uri="{BB962C8B-B14F-4D97-AF65-F5344CB8AC3E}">
        <p14:creationId xmlns:p14="http://schemas.microsoft.com/office/powerpoint/2010/main" val="44686333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1246114" y="786384"/>
            <a:ext cx="9702304" cy="5276088"/>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953506" y="133100"/>
            <a:ext cx="10123214" cy="6582655"/>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678392" y="4215032"/>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40692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67"/>
            <a:ext cx="12192000" cy="6883121"/>
          </a:xfrm>
          <a:prstGeom prst="rect">
            <a:avLst/>
          </a:prstGeom>
        </p:spPr>
      </p:pic>
      <p:sp>
        <p:nvSpPr>
          <p:cNvPr id="2" name="Title 1"/>
          <p:cNvSpPr>
            <a:spLocks noGrp="1"/>
          </p:cNvSpPr>
          <p:nvPr>
            <p:ph type="ctrTitle"/>
          </p:nvPr>
        </p:nvSpPr>
        <p:spPr>
          <a:xfrm>
            <a:off x="1880010" y="136604"/>
            <a:ext cx="8431981" cy="1833711"/>
          </a:xfrm>
        </p:spPr>
        <p:txBody>
          <a:bodyPr>
            <a:normAutofit/>
          </a:bodyPr>
          <a:lstStyle/>
          <a:p>
            <a:pPr algn="l"/>
            <a:r>
              <a:rPr lang="en-US" sz="4000" dirty="0">
                <a:solidFill>
                  <a:srgbClr val="1FC77F"/>
                </a:solidFill>
                <a:latin typeface="Arial Black"/>
                <a:cs typeface="Arial Black"/>
              </a:rPr>
              <a:t>Exploring Membership Growth Opportunity…</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891126" y="1091301"/>
            <a:ext cx="8409746" cy="1477328"/>
          </a:xfrm>
          <a:prstGeom prst="rect">
            <a:avLst/>
          </a:prstGeom>
        </p:spPr>
        <p:txBody>
          <a:bodyPr wrap="square">
            <a:spAutoFit/>
          </a:bodyPr>
          <a:lstStyle/>
          <a:p>
            <a:pPr marL="0" lvl="1"/>
            <a:endParaRPr lang="en-US" sz="2000" b="1" dirty="0">
              <a:solidFill>
                <a:srgbClr val="FFFF00"/>
              </a:solidFill>
              <a:latin typeface="Arial Black" panose="020B0A04020102020204" pitchFamily="34" charset="0"/>
            </a:endParaRPr>
          </a:p>
          <a:p>
            <a:pPr marL="0" lvl="1"/>
            <a:endParaRPr lang="en-US" sz="2000" dirty="0">
              <a:solidFill>
                <a:srgbClr val="FFFF00"/>
              </a:solidFill>
              <a:latin typeface="Arial Black" panose="020B0A04020102020204" pitchFamily="34" charset="0"/>
            </a:endParaRPr>
          </a:p>
          <a:p>
            <a:pPr marL="0" lvl="1"/>
            <a:endParaRPr lang="en-US" b="1" dirty="0">
              <a:solidFill>
                <a:srgbClr val="FFFF00"/>
              </a:solidFill>
            </a:endParaRPr>
          </a:p>
          <a:p>
            <a:pPr marL="0" lvl="1"/>
            <a:endParaRPr lang="en-US" b="1" dirty="0">
              <a:solidFill>
                <a:srgbClr val="FFFF00"/>
              </a:solidFill>
            </a:endParaRPr>
          </a:p>
          <a:p>
            <a:pPr marL="690563" lvl="1" indent="-233363">
              <a:buFont typeface="Arial" panose="020B0604020202020204" pitchFamily="34" charset="0"/>
              <a:buChar char="•"/>
            </a:pPr>
            <a:endParaRPr lang="en-US" sz="1400" b="1" dirty="0">
              <a:solidFill>
                <a:srgbClr val="FFFF00"/>
              </a:solidFill>
            </a:endParaRPr>
          </a:p>
        </p:txBody>
      </p:sp>
      <p:graphicFrame>
        <p:nvGraphicFramePr>
          <p:cNvPr id="3" name="Table 2"/>
          <p:cNvGraphicFramePr>
            <a:graphicFrameLocks noGrp="1"/>
          </p:cNvGraphicFramePr>
          <p:nvPr/>
        </p:nvGraphicFramePr>
        <p:xfrm>
          <a:off x="1720795" y="2492828"/>
          <a:ext cx="8754043" cy="2491078"/>
        </p:xfrm>
        <a:graphic>
          <a:graphicData uri="http://schemas.openxmlformats.org/drawingml/2006/table">
            <a:tbl>
              <a:tblPr firstRow="1" firstCol="1" bandRow="1">
                <a:tableStyleId>{5C22544A-7EE6-4342-B048-85BDC9FD1C3A}</a:tableStyleId>
              </a:tblPr>
              <a:tblGrid>
                <a:gridCol w="1171926">
                  <a:extLst>
                    <a:ext uri="{9D8B030D-6E8A-4147-A177-3AD203B41FA5}">
                      <a16:colId xmlns:a16="http://schemas.microsoft.com/office/drawing/2014/main" val="20000"/>
                    </a:ext>
                  </a:extLst>
                </a:gridCol>
                <a:gridCol w="1214298">
                  <a:extLst>
                    <a:ext uri="{9D8B030D-6E8A-4147-A177-3AD203B41FA5}">
                      <a16:colId xmlns:a16="http://schemas.microsoft.com/office/drawing/2014/main" val="20001"/>
                    </a:ext>
                  </a:extLst>
                </a:gridCol>
                <a:gridCol w="1403605">
                  <a:extLst>
                    <a:ext uri="{9D8B030D-6E8A-4147-A177-3AD203B41FA5}">
                      <a16:colId xmlns:a16="http://schemas.microsoft.com/office/drawing/2014/main" val="20002"/>
                    </a:ext>
                  </a:extLst>
                </a:gridCol>
                <a:gridCol w="1403605">
                  <a:extLst>
                    <a:ext uri="{9D8B030D-6E8A-4147-A177-3AD203B41FA5}">
                      <a16:colId xmlns:a16="http://schemas.microsoft.com/office/drawing/2014/main" val="20003"/>
                    </a:ext>
                  </a:extLst>
                </a:gridCol>
                <a:gridCol w="1187174">
                  <a:extLst>
                    <a:ext uri="{9D8B030D-6E8A-4147-A177-3AD203B41FA5}">
                      <a16:colId xmlns:a16="http://schemas.microsoft.com/office/drawing/2014/main" val="20004"/>
                    </a:ext>
                  </a:extLst>
                </a:gridCol>
                <a:gridCol w="1187174">
                  <a:extLst>
                    <a:ext uri="{9D8B030D-6E8A-4147-A177-3AD203B41FA5}">
                      <a16:colId xmlns:a16="http://schemas.microsoft.com/office/drawing/2014/main" val="20005"/>
                    </a:ext>
                  </a:extLst>
                </a:gridCol>
                <a:gridCol w="1186261">
                  <a:extLst>
                    <a:ext uri="{9D8B030D-6E8A-4147-A177-3AD203B41FA5}">
                      <a16:colId xmlns:a16="http://schemas.microsoft.com/office/drawing/2014/main" val="20006"/>
                    </a:ext>
                  </a:extLst>
                </a:gridCol>
              </a:tblGrid>
              <a:tr h="631971">
                <a:tc rowSpan="2">
                  <a:txBody>
                    <a:bodyPr/>
                    <a:lstStyle/>
                    <a:p>
                      <a:pPr marL="0" marR="0" algn="ctr">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As of…</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Units</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Youth Membership</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Adult Membership</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372262">
                <a:tc vMerge="1">
                  <a:txBody>
                    <a:bodyPr/>
                    <a:lstStyle/>
                    <a:p>
                      <a:endParaRPr lang="en-US"/>
                    </a:p>
                  </a:txBody>
                  <a:tcP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97597">
                <a:tc>
                  <a:txBody>
                    <a:bodyPr/>
                    <a:lstStyle/>
                    <a:p>
                      <a:pPr marL="0" marR="0" algn="r">
                        <a:lnSpc>
                          <a:spcPct val="107000"/>
                        </a:lnSpc>
                        <a:spcBef>
                          <a:spcPts val="0"/>
                        </a:spcBef>
                        <a:spcAft>
                          <a:spcPts val="0"/>
                        </a:spcAft>
                      </a:pPr>
                      <a:endParaRPr lang="en-US" sz="1200" dirty="0">
                        <a:solidFill>
                          <a:schemeClr val="tx1"/>
                        </a:solidFill>
                        <a:effectLst/>
                        <a:latin typeface="Arial" panose="020B0604020202020204" pitchFamily="34" charset="0"/>
                        <a:cs typeface="Arial" panose="020B0604020202020204" pitchFamily="34" charset="0"/>
                      </a:endParaRPr>
                    </a:p>
                    <a:p>
                      <a:pPr marL="0" marR="0" algn="r">
                        <a:lnSpc>
                          <a:spcPct val="107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31 Jan 2020 *</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395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4,055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14,903</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80,474</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704</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19,095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88505">
                <a:tc>
                  <a:txBody>
                    <a:bodyPr/>
                    <a:lstStyle/>
                    <a:p>
                      <a:pPr marL="0" marR="0" indent="0" algn="r" defTabSz="457200" rtl="0" eaLnBrk="1" latinLnBrk="0" hangingPunct="1">
                        <a:lnSpc>
                          <a:spcPct val="107000"/>
                        </a:lnSpc>
                        <a:spcBef>
                          <a:spcPts val="0"/>
                        </a:spcBef>
                        <a:spcAft>
                          <a:spcPts val="0"/>
                        </a:spcAft>
                      </a:pPr>
                      <a:endParaRPr lang="en-US" sz="1200" b="1" kern="1200" dirty="0">
                        <a:solidFill>
                          <a:schemeClr val="tx1"/>
                        </a:solidFill>
                        <a:effectLst/>
                        <a:latin typeface="Arial" panose="020B0604020202020204" pitchFamily="34" charset="0"/>
                        <a:ea typeface="+mn-ea"/>
                        <a:cs typeface="Arial" panose="020B0604020202020204" pitchFamily="34" charset="0"/>
                      </a:endParaRPr>
                    </a:p>
                    <a:p>
                      <a:pPr marL="0" marR="0" indent="0" algn="r" defTabSz="457200" rtl="0" eaLnBrk="1" latinLnBrk="0" hangingPunct="1">
                        <a:lnSpc>
                          <a:spcPct val="107000"/>
                        </a:lnSpc>
                        <a:spcBef>
                          <a:spcPts val="0"/>
                        </a:spcBef>
                        <a:spcAft>
                          <a:spcPts val="0"/>
                        </a:spcAft>
                      </a:pPr>
                      <a:r>
                        <a:rPr lang="en-US" sz="1200" b="1" kern="1200" dirty="0">
                          <a:solidFill>
                            <a:schemeClr val="tx1"/>
                          </a:solidFill>
                          <a:effectLst/>
                          <a:latin typeface="Arial" panose="020B0604020202020204" pitchFamily="34" charset="0"/>
                          <a:ea typeface="+mn-ea"/>
                          <a:cs typeface="Arial" panose="020B0604020202020204" pitchFamily="34" charset="0"/>
                        </a:rPr>
                        <a:t>15 Oct 2024</a:t>
                      </a:r>
                    </a:p>
                  </a:txBody>
                  <a:tcPr marL="68580" marR="68580" marT="0" marB="0"/>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187</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1,561</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4,330</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26,309</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866</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10,166</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500743">
                <a:tc>
                  <a:txBody>
                    <a:bodyPr/>
                    <a:lstStyle/>
                    <a:p>
                      <a:pPr marL="0" marR="0" algn="r">
                        <a:lnSpc>
                          <a:spcPct val="107000"/>
                        </a:lnSpc>
                        <a:spcBef>
                          <a:spcPts val="0"/>
                        </a:spcBef>
                        <a:spcAft>
                          <a:spcPts val="0"/>
                        </a:spcAft>
                      </a:pPr>
                      <a:endParaRPr lang="en-US" sz="1200" dirty="0">
                        <a:solidFill>
                          <a:schemeClr val="tx1"/>
                        </a:solidFill>
                        <a:effectLst/>
                        <a:latin typeface="Arial" panose="020B0604020202020204" pitchFamily="34" charset="0"/>
                        <a:cs typeface="Arial" panose="020B0604020202020204" pitchFamily="34" charset="0"/>
                      </a:endParaRPr>
                    </a:p>
                    <a:p>
                      <a:pPr marL="0" marR="0" algn="r">
                        <a:lnSpc>
                          <a:spcPct val="107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Opportunity</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208 </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2,494 </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10,573</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54,165</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162+</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8,929</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4" name="TextBox 3"/>
          <p:cNvSpPr txBox="1"/>
          <p:nvPr/>
        </p:nvSpPr>
        <p:spPr>
          <a:xfrm>
            <a:off x="1891127" y="5154384"/>
            <a:ext cx="8196943" cy="369332"/>
          </a:xfrm>
          <a:prstGeom prst="rect">
            <a:avLst/>
          </a:prstGeom>
          <a:no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 Just before the COVID-19 Pandemic shut-down all in-person meetings </a:t>
            </a:r>
          </a:p>
        </p:txBody>
      </p:sp>
      <p:sp>
        <p:nvSpPr>
          <p:cNvPr id="8" name="TextBox 7"/>
          <p:cNvSpPr txBox="1"/>
          <p:nvPr/>
        </p:nvSpPr>
        <p:spPr>
          <a:xfrm>
            <a:off x="2013853" y="5502605"/>
            <a:ext cx="7620000" cy="369332"/>
          </a:xfrm>
          <a:prstGeom prst="rect">
            <a:avLst/>
          </a:prstGeom>
          <a:no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 Negative downward trend since 18 September 2024</a:t>
            </a:r>
            <a:endParaRPr lang="en-US" dirty="0"/>
          </a:p>
        </p:txBody>
      </p:sp>
      <p:sp>
        <p:nvSpPr>
          <p:cNvPr id="19" name="Up Arrow 18"/>
          <p:cNvSpPr/>
          <p:nvPr/>
        </p:nvSpPr>
        <p:spPr>
          <a:xfrm flipV="1">
            <a:off x="1921325" y="5560109"/>
            <a:ext cx="185057" cy="219928"/>
          </a:xfrm>
          <a:prstGeom prst="upArrow">
            <a:avLst/>
          </a:prstGeom>
          <a:solidFill>
            <a:schemeClr val="accent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20" name="Up Arrow 19"/>
          <p:cNvSpPr/>
          <p:nvPr/>
        </p:nvSpPr>
        <p:spPr>
          <a:xfrm rot="10800000" flipV="1">
            <a:off x="3817539" y="4106168"/>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21" name="Up Arrow 20"/>
          <p:cNvSpPr/>
          <p:nvPr/>
        </p:nvSpPr>
        <p:spPr>
          <a:xfrm rot="10800000" flipV="1">
            <a:off x="5175459" y="4125688"/>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27" name="Up Arrow 26"/>
          <p:cNvSpPr/>
          <p:nvPr/>
        </p:nvSpPr>
        <p:spPr>
          <a:xfrm rot="10800000" flipV="1">
            <a:off x="7940299" y="4114802"/>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28" name="Up Arrow 27"/>
          <p:cNvSpPr/>
          <p:nvPr/>
        </p:nvSpPr>
        <p:spPr>
          <a:xfrm rot="10800000" flipV="1">
            <a:off x="8977101" y="4125688"/>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17" name="Up Arrow 16"/>
          <p:cNvSpPr/>
          <p:nvPr/>
        </p:nvSpPr>
        <p:spPr>
          <a:xfrm flipV="1">
            <a:off x="6688767" y="4125688"/>
            <a:ext cx="185057" cy="219928"/>
          </a:xfrm>
          <a:prstGeom prst="upArrow">
            <a:avLst/>
          </a:prstGeom>
          <a:solidFill>
            <a:schemeClr val="accent2"/>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22" name="Up Arrow 21"/>
          <p:cNvSpPr/>
          <p:nvPr/>
        </p:nvSpPr>
        <p:spPr>
          <a:xfrm rot="10800000" flipV="1">
            <a:off x="10355098" y="4138826"/>
            <a:ext cx="185057" cy="219928"/>
          </a:xfrm>
          <a:prstGeom prst="upArrow">
            <a:avLst/>
          </a:prstGeom>
          <a:solidFill>
            <a:srgbClr val="1FC77F"/>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Tree>
    <p:extLst>
      <p:ext uri="{BB962C8B-B14F-4D97-AF65-F5344CB8AC3E}">
        <p14:creationId xmlns:p14="http://schemas.microsoft.com/office/powerpoint/2010/main" val="2876673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3744" y="16780"/>
            <a:ext cx="8697685" cy="1325563"/>
          </a:xfrm>
        </p:spPr>
        <p:txBody>
          <a:bodyPr>
            <a:normAutofit/>
          </a:bodyPr>
          <a:lstStyle/>
          <a:p>
            <a:r>
              <a:rPr lang="en-US" sz="2800" b="1" dirty="0">
                <a:latin typeface="Helvetica" panose="020B0604020202020204" pitchFamily="34" charset="0"/>
                <a:cs typeface="Helvetica" panose="020B0604020202020204" pitchFamily="34" charset="0"/>
              </a:rPr>
              <a:t>Exploring Participants as of 15 October 2024</a:t>
            </a:r>
            <a:endParaRPr lang="en-US" sz="2800" b="1" dirty="0">
              <a:solidFill>
                <a:srgbClr val="C00000"/>
              </a:solidFill>
              <a:latin typeface="Arial Black" panose="020B0A04020102020204" pitchFamily="34" charset="0"/>
              <a:cs typeface="Helvetica" panose="020B0604020202020204" pitchFamily="34" charset="0"/>
            </a:endParaRPr>
          </a:p>
        </p:txBody>
      </p:sp>
      <p:sp>
        <p:nvSpPr>
          <p:cNvPr id="17" name="Rectangle 16"/>
          <p:cNvSpPr>
            <a:spLocks noChangeArrowheads="1"/>
          </p:cNvSpPr>
          <p:nvPr/>
        </p:nvSpPr>
        <p:spPr bwMode="auto">
          <a:xfrm>
            <a:off x="2242457" y="876063"/>
            <a:ext cx="7554686" cy="5797741"/>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defTabSz="685800"/>
            <a:r>
              <a:rPr lang="en-US" sz="1450" b="1" dirty="0">
                <a:solidFill>
                  <a:prstClr val="black"/>
                </a:solidFill>
                <a:latin typeface="Helvetica" panose="020B0604020202020204" pitchFamily="34" charset="0"/>
                <a:cs typeface="Helvetica" panose="020B0604020202020204" pitchFamily="34" charset="0"/>
              </a:rPr>
              <a:t>Clubs/Posts = 1,748 </a:t>
            </a:r>
            <a:r>
              <a:rPr lang="en-US" sz="1450" b="1" dirty="0">
                <a:solidFill>
                  <a:srgbClr val="0070C0"/>
                </a:solidFill>
                <a:latin typeface="Helvetica" panose="020B0604020202020204" pitchFamily="34" charset="0"/>
                <a:cs typeface="Helvetica" panose="020B0604020202020204" pitchFamily="34" charset="0"/>
              </a:rPr>
              <a:t>(+23) </a:t>
            </a:r>
            <a:r>
              <a:rPr lang="en-US" sz="1450" b="1" dirty="0">
                <a:solidFill>
                  <a:prstClr val="black"/>
                </a:solidFill>
                <a:latin typeface="Helvetica" panose="020B0604020202020204" pitchFamily="34" charset="0"/>
                <a:cs typeface="Helvetica" panose="020B0604020202020204" pitchFamily="34" charset="0"/>
              </a:rPr>
              <a:t>Youth = 30,739 </a:t>
            </a:r>
            <a:r>
              <a:rPr lang="en-US" sz="1450" b="1" dirty="0">
                <a:solidFill>
                  <a:srgbClr val="0070C0"/>
                </a:solidFill>
                <a:latin typeface="Helvetica" panose="020B0604020202020204" pitchFamily="34" charset="0"/>
                <a:cs typeface="Helvetica" panose="020B0604020202020204" pitchFamily="34" charset="0"/>
              </a:rPr>
              <a:t>(+1185) </a:t>
            </a:r>
            <a:r>
              <a:rPr lang="en-US" sz="1450" b="1" dirty="0">
                <a:solidFill>
                  <a:prstClr val="black"/>
                </a:solidFill>
                <a:latin typeface="Helvetica" panose="020B0604020202020204" pitchFamily="34" charset="0"/>
                <a:cs typeface="Helvetica" panose="020B0604020202020204" pitchFamily="34" charset="0"/>
              </a:rPr>
              <a:t>Adults = 11,032 </a:t>
            </a:r>
            <a:r>
              <a:rPr lang="en-US" sz="1450" b="1" dirty="0">
                <a:solidFill>
                  <a:srgbClr val="0070C0"/>
                </a:solidFill>
                <a:latin typeface="Helvetica" panose="020B0604020202020204" pitchFamily="34" charset="0"/>
                <a:cs typeface="Helvetica" panose="020B0604020202020204" pitchFamily="34" charset="0"/>
              </a:rPr>
              <a:t>(+153)</a:t>
            </a:r>
          </a:p>
          <a:p>
            <a:pPr defTabSz="685800"/>
            <a:endParaRPr lang="en-US" sz="600" b="1" dirty="0">
              <a:solidFill>
                <a:prstClr val="black"/>
              </a:solidFill>
              <a:latin typeface="Helvetica" panose="020B0604020202020204" pitchFamily="34" charset="0"/>
              <a:cs typeface="Helvetica" panose="020B0604020202020204" pitchFamily="34" charset="0"/>
            </a:endParaRPr>
          </a:p>
          <a:p>
            <a:pPr defTabSz="685800"/>
            <a:r>
              <a:rPr lang="en-US" sz="1350" b="1" u="sng" dirty="0">
                <a:solidFill>
                  <a:prstClr val="black"/>
                </a:solidFill>
                <a:latin typeface="Helvetica" panose="020B0604020202020204" pitchFamily="34" charset="0"/>
                <a:cs typeface="Helvetica" panose="020B0604020202020204" pitchFamily="34" charset="0"/>
              </a:rPr>
              <a:t>Career Area</a:t>
            </a:r>
            <a:r>
              <a:rPr lang="en-US" sz="1350" b="1" dirty="0">
                <a:solidFill>
                  <a:prstClr val="black"/>
                </a:solidFill>
                <a:latin typeface="Helvetica" panose="020B0604020202020204" pitchFamily="34" charset="0"/>
                <a:cs typeface="Helvetica" panose="020B0604020202020204" pitchFamily="34" charset="0"/>
              </a:rPr>
              <a:t>			    </a:t>
            </a:r>
            <a:r>
              <a:rPr lang="en-US" sz="1350" b="1" u="sng" dirty="0">
                <a:solidFill>
                  <a:prstClr val="black"/>
                </a:solidFill>
                <a:latin typeface="Helvetica" panose="020B0604020202020204" pitchFamily="34" charset="0"/>
                <a:cs typeface="Helvetica" panose="020B0604020202020204" pitchFamily="34" charset="0"/>
              </a:rPr>
              <a:t>Units</a:t>
            </a:r>
            <a:r>
              <a:rPr lang="en-US" sz="1350" b="1" dirty="0">
                <a:solidFill>
                  <a:prstClr val="black"/>
                </a:solidFill>
                <a:latin typeface="Helvetica" panose="020B0604020202020204" pitchFamily="34" charset="0"/>
                <a:cs typeface="Helvetica" panose="020B0604020202020204" pitchFamily="34" charset="0"/>
              </a:rPr>
              <a:t>	              </a:t>
            </a:r>
            <a:r>
              <a:rPr lang="en-US" sz="1350" b="1" u="sng" dirty="0">
                <a:solidFill>
                  <a:prstClr val="black"/>
                </a:solidFill>
                <a:latin typeface="Helvetica" panose="020B0604020202020204" pitchFamily="34" charset="0"/>
                <a:cs typeface="Helvetica" panose="020B0604020202020204" pitchFamily="34" charset="0"/>
              </a:rPr>
              <a:t>Youth</a:t>
            </a:r>
            <a:r>
              <a:rPr lang="en-US" sz="1350" b="1" dirty="0">
                <a:solidFill>
                  <a:prstClr val="black"/>
                </a:solidFill>
                <a:latin typeface="Helvetica" panose="020B0604020202020204" pitchFamily="34" charset="0"/>
                <a:cs typeface="Helvetica" panose="020B0604020202020204" pitchFamily="34" charset="0"/>
              </a:rPr>
              <a:t>	          </a:t>
            </a:r>
            <a:r>
              <a:rPr lang="en-US" sz="1350" b="1" u="sng" dirty="0">
                <a:solidFill>
                  <a:prstClr val="black"/>
                </a:solidFill>
                <a:latin typeface="Helvetica" panose="020B0604020202020204" pitchFamily="34" charset="0"/>
                <a:cs typeface="Helvetica" panose="020B0604020202020204" pitchFamily="34" charset="0"/>
              </a:rPr>
              <a:t>Adults</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Arts &amp; Humanities 		         5       </a:t>
            </a:r>
            <a:r>
              <a:rPr lang="en-US" sz="1350" b="1" dirty="0">
                <a:solidFill>
                  <a:srgbClr val="1C81FB"/>
                </a:solidFill>
                <a:latin typeface="Helvetica" panose="020B0604020202020204" pitchFamily="34" charset="0"/>
                <a:cs typeface="Helvetica" panose="020B0604020202020204" pitchFamily="34" charset="0"/>
              </a:rPr>
              <a:t>          </a:t>
            </a:r>
            <a:r>
              <a:rPr lang="en-US" sz="1350" b="1" dirty="0">
                <a:latin typeface="Helvetica" panose="020B0604020202020204" pitchFamily="34" charset="0"/>
                <a:cs typeface="Helvetica" panose="020B0604020202020204" pitchFamily="34" charset="0"/>
              </a:rPr>
              <a:t> 168         </a:t>
            </a:r>
            <a:r>
              <a:rPr lang="en-US" sz="1350" b="1" dirty="0">
                <a:solidFill>
                  <a:srgbClr val="1C81FB"/>
                </a:solidFill>
                <a:latin typeface="Helvetica" panose="020B0604020202020204" pitchFamily="34" charset="0"/>
                <a:cs typeface="Helvetica" panose="020B0604020202020204" pitchFamily="34" charset="0"/>
              </a:rPr>
              <a:t> </a:t>
            </a:r>
            <a:r>
              <a:rPr lang="en-US" sz="1350" b="1" dirty="0">
                <a:solidFill>
                  <a:srgbClr val="0070C0"/>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52 </a:t>
            </a:r>
            <a:r>
              <a:rPr lang="en-US" sz="1350" b="1" dirty="0">
                <a:solidFill>
                  <a:srgbClr val="C00000"/>
                </a:solidFill>
                <a:latin typeface="Helvetica" panose="020B0604020202020204" pitchFamily="34" charset="0"/>
                <a:cs typeface="Helvetica" panose="020B0604020202020204" pitchFamily="34" charset="0"/>
              </a:rPr>
              <a:t>(-1)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Aviation			       44 </a:t>
            </a:r>
            <a:r>
              <a:rPr lang="en-US" sz="1350" b="1" dirty="0">
                <a:solidFill>
                  <a:srgbClr val="0070C0"/>
                </a:solidFill>
                <a:latin typeface="Helvetica" panose="020B0604020202020204" pitchFamily="34" charset="0"/>
                <a:cs typeface="Helvetica" panose="020B0604020202020204" pitchFamily="34" charset="0"/>
              </a:rPr>
              <a:t>(+1)</a:t>
            </a:r>
            <a:r>
              <a:rPr lang="en-US" sz="1350" b="1" dirty="0">
                <a:solidFill>
                  <a:srgbClr val="C00000"/>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759</a:t>
            </a:r>
            <a:r>
              <a:rPr lang="en-US" sz="1350" b="1" dirty="0">
                <a:solidFill>
                  <a:srgbClr val="C00000"/>
                </a:solidFill>
                <a:latin typeface="Helvetica" panose="020B0604020202020204" pitchFamily="34" charset="0"/>
                <a:cs typeface="Helvetica" panose="020B0604020202020204" pitchFamily="34" charset="0"/>
              </a:rPr>
              <a:t> </a:t>
            </a:r>
            <a:r>
              <a:rPr lang="en-US" sz="1350" b="1" dirty="0">
                <a:solidFill>
                  <a:srgbClr val="1C81FB"/>
                </a:solidFill>
                <a:latin typeface="Helvetica" panose="020B0604020202020204" pitchFamily="34" charset="0"/>
                <a:cs typeface="Helvetica" panose="020B0604020202020204" pitchFamily="34" charset="0"/>
              </a:rPr>
              <a:t>(+91)           </a:t>
            </a:r>
            <a:r>
              <a:rPr lang="en-US" sz="1350" b="1" dirty="0">
                <a:latin typeface="Helvetica" panose="020B0604020202020204" pitchFamily="34" charset="0"/>
                <a:cs typeface="Helvetica" panose="020B0604020202020204" pitchFamily="34" charset="0"/>
              </a:rPr>
              <a:t>353 </a:t>
            </a:r>
            <a:r>
              <a:rPr lang="en-US" sz="1350" b="1" dirty="0">
                <a:solidFill>
                  <a:srgbClr val="0070C0"/>
                </a:solidFill>
                <a:latin typeface="Helvetica" panose="020B0604020202020204" pitchFamily="34" charset="0"/>
                <a:cs typeface="Helvetica" panose="020B0604020202020204" pitchFamily="34" charset="0"/>
              </a:rPr>
              <a:t>(+9)</a:t>
            </a:r>
            <a:r>
              <a:rPr lang="en-US" sz="1350" b="1" dirty="0">
                <a:latin typeface="Helvetica" panose="020B0604020202020204" pitchFamily="34" charset="0"/>
                <a:cs typeface="Helvetica" panose="020B0604020202020204" pitchFamily="34" charset="0"/>
              </a:rPr>
              <a:t> </a:t>
            </a:r>
            <a:endParaRPr lang="en-US" sz="1350" b="1" dirty="0">
              <a:solidFill>
                <a:srgbClr val="C00000"/>
              </a:solidFill>
              <a:latin typeface="Helvetica" panose="020B0604020202020204" pitchFamily="34" charset="0"/>
              <a:cs typeface="Helvetica" panose="020B0604020202020204" pitchFamily="34" charset="0"/>
            </a:endParaRP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Business			       13 </a:t>
            </a:r>
            <a:r>
              <a:rPr lang="en-US" sz="1350" b="1" dirty="0">
                <a:solidFill>
                  <a:srgbClr val="1C81FB"/>
                </a:solidFill>
                <a:latin typeface="Helvetica" panose="020B0604020202020204" pitchFamily="34" charset="0"/>
                <a:cs typeface="Helvetica" panose="020B0604020202020204" pitchFamily="34" charset="0"/>
              </a:rPr>
              <a:t>(+2)           </a:t>
            </a:r>
            <a:r>
              <a:rPr lang="en-US" sz="1350" b="1" dirty="0">
                <a:solidFill>
                  <a:prstClr val="black"/>
                </a:solidFill>
                <a:latin typeface="Helvetica" panose="020B0604020202020204" pitchFamily="34" charset="0"/>
                <a:cs typeface="Helvetica" panose="020B0604020202020204" pitchFamily="34" charset="0"/>
              </a:rPr>
              <a:t>534 </a:t>
            </a:r>
            <a:r>
              <a:rPr lang="en-US" sz="1350" b="1" dirty="0">
                <a:solidFill>
                  <a:srgbClr val="0070C0"/>
                </a:solidFill>
                <a:latin typeface="Helvetica" panose="020B0604020202020204" pitchFamily="34" charset="0"/>
                <a:cs typeface="Helvetica" panose="020B0604020202020204" pitchFamily="34" charset="0"/>
              </a:rPr>
              <a:t>(+12)             </a:t>
            </a:r>
            <a:r>
              <a:rPr lang="en-US" sz="1350" b="1" dirty="0">
                <a:latin typeface="Helvetica" panose="020B0604020202020204" pitchFamily="34" charset="0"/>
                <a:cs typeface="Helvetica" panose="020B0604020202020204" pitchFamily="34" charset="0"/>
              </a:rPr>
              <a:t> 65</a:t>
            </a:r>
            <a:r>
              <a:rPr lang="en-US" sz="1350" b="1" dirty="0">
                <a:solidFill>
                  <a:srgbClr val="1C81FB"/>
                </a:solidFill>
                <a:latin typeface="Helvetica" panose="020B0604020202020204" pitchFamily="34" charset="0"/>
                <a:cs typeface="Helvetica" panose="020B0604020202020204" pitchFamily="34" charset="0"/>
              </a:rPr>
              <a:t>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Education			       37 </a:t>
            </a:r>
            <a:r>
              <a:rPr lang="en-US" sz="1350" b="1" dirty="0">
                <a:solidFill>
                  <a:srgbClr val="1C81FB"/>
                </a:solidFill>
                <a:latin typeface="Helvetica" panose="020B0604020202020204" pitchFamily="34" charset="0"/>
                <a:cs typeface="Helvetica" panose="020B0604020202020204" pitchFamily="34" charset="0"/>
              </a:rPr>
              <a:t>(+2)      </a:t>
            </a:r>
            <a:r>
              <a:rPr lang="en-US" sz="1350" b="1" dirty="0">
                <a:solidFill>
                  <a:prstClr val="black"/>
                </a:solidFill>
                <a:latin typeface="Helvetica" panose="020B0604020202020204" pitchFamily="34" charset="0"/>
                <a:cs typeface="Helvetica" panose="020B0604020202020204" pitchFamily="34" charset="0"/>
              </a:rPr>
              <a:t>  1,552 </a:t>
            </a:r>
            <a:r>
              <a:rPr lang="en-US" sz="1350" b="1" dirty="0">
                <a:solidFill>
                  <a:srgbClr val="1C81FB"/>
                </a:solidFill>
                <a:latin typeface="Helvetica" panose="020B0604020202020204" pitchFamily="34" charset="0"/>
                <a:cs typeface="Helvetica" panose="020B0604020202020204" pitchFamily="34" charset="0"/>
              </a:rPr>
              <a:t>(+77)            </a:t>
            </a:r>
            <a:r>
              <a:rPr lang="en-US" sz="1350" b="1" dirty="0">
                <a:latin typeface="Helvetica" panose="020B0604020202020204" pitchFamily="34" charset="0"/>
                <a:cs typeface="Helvetica" panose="020B0604020202020204" pitchFamily="34" charset="0"/>
              </a:rPr>
              <a:t>202 </a:t>
            </a:r>
            <a:r>
              <a:rPr lang="en-US" sz="1350" b="1" dirty="0">
                <a:solidFill>
                  <a:srgbClr val="1C81FB"/>
                </a:solidFill>
                <a:latin typeface="Helvetica" panose="020B0604020202020204" pitchFamily="34" charset="0"/>
                <a:cs typeface="Helvetica" panose="020B0604020202020204" pitchFamily="34" charset="0"/>
              </a:rPr>
              <a:t>(+11)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Communications		         5                   106        </a:t>
            </a:r>
            <a:r>
              <a:rPr lang="en-US" sz="1350" b="1" dirty="0">
                <a:solidFill>
                  <a:srgbClr val="1C81FB"/>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36 </a:t>
            </a:r>
            <a:r>
              <a:rPr lang="en-US" sz="1350" b="1" dirty="0">
                <a:solidFill>
                  <a:srgbClr val="1C81FB"/>
                </a:solidFill>
                <a:latin typeface="Helvetica" panose="020B0604020202020204" pitchFamily="34" charset="0"/>
                <a:cs typeface="Helvetica" panose="020B0604020202020204" pitchFamily="34" charset="0"/>
              </a:rPr>
              <a:t>(+1)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Engineering &amp; Technology	       26</a:t>
            </a:r>
            <a:r>
              <a:rPr lang="en-US" sz="1350" b="1" dirty="0">
                <a:solidFill>
                  <a:srgbClr val="1C81FB"/>
                </a:solidFill>
                <a:latin typeface="Helvetica" panose="020B0604020202020204" pitchFamily="34" charset="0"/>
                <a:cs typeface="Helvetica" panose="020B0604020202020204" pitchFamily="34" charset="0"/>
              </a:rPr>
              <a:t> (+1)</a:t>
            </a:r>
            <a:r>
              <a:rPr lang="en-US" sz="1350" b="1" dirty="0">
                <a:solidFill>
                  <a:prstClr val="black"/>
                </a:solidFill>
                <a:latin typeface="Helvetica" panose="020B0604020202020204" pitchFamily="34" charset="0"/>
                <a:cs typeface="Helvetica" panose="020B0604020202020204" pitchFamily="34" charset="0"/>
              </a:rPr>
              <a:t> </a:t>
            </a:r>
            <a:r>
              <a:rPr lang="en-US" sz="1350" b="1" dirty="0">
                <a:solidFill>
                  <a:srgbClr val="C00000"/>
                </a:solidFill>
                <a:latin typeface="Helvetica" panose="020B0604020202020204" pitchFamily="34" charset="0"/>
                <a:cs typeface="Helvetica" panose="020B0604020202020204" pitchFamily="34" charset="0"/>
              </a:rPr>
              <a:t>           </a:t>
            </a:r>
            <a:r>
              <a:rPr lang="en-US" sz="1350" b="1" dirty="0">
                <a:latin typeface="Helvetica" panose="020B0604020202020204" pitchFamily="34" charset="0"/>
                <a:cs typeface="Helvetica" panose="020B0604020202020204" pitchFamily="34" charset="0"/>
              </a:rPr>
              <a:t>805 </a:t>
            </a:r>
            <a:r>
              <a:rPr lang="en-US" sz="1350" b="1" dirty="0">
                <a:solidFill>
                  <a:srgbClr val="1C81FB"/>
                </a:solidFill>
                <a:latin typeface="Helvetica" panose="020B0604020202020204" pitchFamily="34" charset="0"/>
                <a:cs typeface="Helvetica" panose="020B0604020202020204" pitchFamily="34" charset="0"/>
              </a:rPr>
              <a:t>(+203)         </a:t>
            </a:r>
            <a:r>
              <a:rPr lang="en-US" sz="1350" b="1" dirty="0">
                <a:solidFill>
                  <a:prstClr val="black"/>
                </a:solidFill>
                <a:latin typeface="Helvetica" panose="020B0604020202020204" pitchFamily="34" charset="0"/>
                <a:cs typeface="Helvetica" panose="020B0604020202020204" pitchFamily="34" charset="0"/>
              </a:rPr>
              <a:t>176 </a:t>
            </a:r>
            <a:r>
              <a:rPr lang="en-US" sz="1350" b="1" dirty="0">
                <a:solidFill>
                  <a:srgbClr val="1C81FB"/>
                </a:solidFill>
                <a:latin typeface="Helvetica" panose="020B0604020202020204" pitchFamily="34" charset="0"/>
                <a:cs typeface="Helvetica" panose="020B0604020202020204" pitchFamily="34" charset="0"/>
              </a:rPr>
              <a:t>(+15)</a:t>
            </a:r>
          </a:p>
          <a:p>
            <a:pPr marL="214313" indent="-214313" defTabSz="685800">
              <a:buFont typeface="Arial" panose="020B0604020202020204" pitchFamily="34" charset="0"/>
              <a:buChar char="•"/>
            </a:pPr>
            <a:r>
              <a:rPr lang="en-US" sz="1350" b="1" dirty="0">
                <a:solidFill>
                  <a:srgbClr val="7030A0"/>
                </a:solidFill>
                <a:latin typeface="Helvetica" panose="020B0604020202020204" pitchFamily="34" charset="0"/>
                <a:cs typeface="Helvetica" panose="020B0604020202020204" pitchFamily="34" charset="0"/>
              </a:rPr>
              <a:t>Explorer Clubs		     187 </a:t>
            </a:r>
            <a:r>
              <a:rPr lang="en-US" sz="1350" b="1" dirty="0">
                <a:solidFill>
                  <a:srgbClr val="0070C0"/>
                </a:solidFill>
                <a:latin typeface="Helvetica" panose="020B0604020202020204" pitchFamily="34" charset="0"/>
                <a:cs typeface="Helvetica" panose="020B0604020202020204" pitchFamily="34" charset="0"/>
              </a:rPr>
              <a:t>(+1)         </a:t>
            </a:r>
            <a:r>
              <a:rPr lang="en-US" sz="1350" b="1" dirty="0">
                <a:solidFill>
                  <a:srgbClr val="7030A0"/>
                </a:solidFill>
                <a:latin typeface="Helvetica" panose="020B0604020202020204" pitchFamily="34" charset="0"/>
                <a:cs typeface="Helvetica" panose="020B0604020202020204" pitchFamily="34" charset="0"/>
              </a:rPr>
              <a:t>4,330 </a:t>
            </a:r>
            <a:r>
              <a:rPr lang="en-US" sz="1350" b="1" dirty="0">
                <a:solidFill>
                  <a:srgbClr val="C00000"/>
                </a:solidFill>
                <a:latin typeface="Helvetica" panose="020B0604020202020204" pitchFamily="34" charset="0"/>
                <a:cs typeface="Helvetica" panose="020B0604020202020204" pitchFamily="34" charset="0"/>
              </a:rPr>
              <a:t>(-1)              </a:t>
            </a:r>
            <a:r>
              <a:rPr lang="en-US" sz="1350" b="1" dirty="0">
                <a:solidFill>
                  <a:srgbClr val="7030A0"/>
                </a:solidFill>
                <a:latin typeface="Helvetica" panose="020B0604020202020204" pitchFamily="34" charset="0"/>
                <a:cs typeface="Helvetica" panose="020B0604020202020204" pitchFamily="34" charset="0"/>
              </a:rPr>
              <a:t>866 </a:t>
            </a:r>
            <a:r>
              <a:rPr lang="en-US" sz="1350" b="1" dirty="0">
                <a:solidFill>
                  <a:srgbClr val="0070C0"/>
                </a:solidFill>
                <a:latin typeface="Helvetica" panose="020B0604020202020204" pitchFamily="34" charset="0"/>
                <a:cs typeface="Helvetica" panose="020B0604020202020204" pitchFamily="34" charset="0"/>
              </a:rPr>
              <a:t>(+8)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Fire/Emergency Services                464 </a:t>
            </a:r>
            <a:r>
              <a:rPr lang="en-US" sz="1350" b="1" dirty="0">
                <a:solidFill>
                  <a:srgbClr val="1C81FB"/>
                </a:solidFill>
                <a:latin typeface="Helvetica" panose="020B0604020202020204" pitchFamily="34" charset="0"/>
                <a:cs typeface="Helvetica" panose="020B0604020202020204" pitchFamily="34" charset="0"/>
              </a:rPr>
              <a:t>(+9)        </a:t>
            </a:r>
            <a:r>
              <a:rPr lang="en-US" sz="1350" b="1" dirty="0">
                <a:solidFill>
                  <a:prstClr val="black"/>
                </a:solidFill>
                <a:latin typeface="Helvetica" panose="020B0604020202020204" pitchFamily="34" charset="0"/>
                <a:cs typeface="Helvetica" panose="020B0604020202020204" pitchFamily="34" charset="0"/>
              </a:rPr>
              <a:t>5,668 </a:t>
            </a:r>
            <a:r>
              <a:rPr lang="en-US" sz="1350" b="1" dirty="0">
                <a:solidFill>
                  <a:srgbClr val="0070C0"/>
                </a:solidFill>
                <a:latin typeface="Helvetica" panose="020B0604020202020204" pitchFamily="34" charset="0"/>
                <a:cs typeface="Helvetica" panose="020B0604020202020204" pitchFamily="34" charset="0"/>
              </a:rPr>
              <a:t>(+179)       </a:t>
            </a:r>
            <a:r>
              <a:rPr lang="en-US" sz="1350" b="1" dirty="0">
                <a:latin typeface="Helvetica" panose="020B0604020202020204" pitchFamily="34" charset="0"/>
                <a:cs typeface="Helvetica" panose="020B0604020202020204" pitchFamily="34" charset="0"/>
              </a:rPr>
              <a:t>3,062 </a:t>
            </a:r>
            <a:r>
              <a:rPr lang="en-US" sz="1350" b="1" dirty="0">
                <a:solidFill>
                  <a:srgbClr val="1C81FB"/>
                </a:solidFill>
                <a:latin typeface="Helvetica" panose="020B0604020202020204" pitchFamily="34" charset="0"/>
                <a:cs typeface="Helvetica" panose="020B0604020202020204" pitchFamily="34" charset="0"/>
              </a:rPr>
              <a:t>(+47)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General Interest 		        </a:t>
            </a:r>
            <a:r>
              <a:rPr lang="en-US" sz="1350" b="1" dirty="0">
                <a:latin typeface="Helvetica" panose="020B0604020202020204" pitchFamily="34" charset="0"/>
                <a:cs typeface="Helvetica" panose="020B0604020202020204" pitchFamily="34" charset="0"/>
              </a:rPr>
              <a:t>62      </a:t>
            </a:r>
            <a:r>
              <a:rPr lang="en-US" sz="1350" b="1" dirty="0">
                <a:solidFill>
                  <a:srgbClr val="C00000"/>
                </a:solidFill>
                <a:latin typeface="Helvetica" panose="020B0604020202020204" pitchFamily="34" charset="0"/>
                <a:cs typeface="Helvetica" panose="020B0604020202020204" pitchFamily="34" charset="0"/>
              </a:rPr>
              <a:t>        </a:t>
            </a:r>
            <a:r>
              <a:rPr lang="en-US" sz="1350" b="1" dirty="0">
                <a:latin typeface="Helvetica" panose="020B0604020202020204" pitchFamily="34" charset="0"/>
                <a:cs typeface="Helvetica" panose="020B0604020202020204" pitchFamily="34" charset="0"/>
              </a:rPr>
              <a:t> 2,092 </a:t>
            </a:r>
            <a:r>
              <a:rPr lang="en-US" sz="1350" b="1" dirty="0">
                <a:solidFill>
                  <a:srgbClr val="0070C0"/>
                </a:solidFill>
                <a:latin typeface="Helvetica" panose="020B0604020202020204" pitchFamily="34" charset="0"/>
                <a:cs typeface="Helvetica" panose="020B0604020202020204" pitchFamily="34" charset="0"/>
              </a:rPr>
              <a:t>(+156)          </a:t>
            </a:r>
            <a:r>
              <a:rPr lang="en-US" sz="1350" b="1" dirty="0">
                <a:latin typeface="Helvetica" panose="020B0604020202020204" pitchFamily="34" charset="0"/>
                <a:cs typeface="Helvetica" panose="020B0604020202020204" pitchFamily="34" charset="0"/>
              </a:rPr>
              <a:t>384 </a:t>
            </a:r>
            <a:r>
              <a:rPr lang="en-US" sz="1350" b="1" dirty="0">
                <a:solidFill>
                  <a:srgbClr val="C00000"/>
                </a:solidFill>
                <a:latin typeface="Helvetica" panose="020B0604020202020204" pitchFamily="34" charset="0"/>
                <a:cs typeface="Helvetica" panose="020B0604020202020204" pitchFamily="34" charset="0"/>
              </a:rPr>
              <a:t>(-3)</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Health Care			        53       </a:t>
            </a:r>
            <a:r>
              <a:rPr lang="en-US" sz="1350" b="1" dirty="0">
                <a:solidFill>
                  <a:srgbClr val="0070C0"/>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1,661 </a:t>
            </a:r>
            <a:r>
              <a:rPr lang="en-US" sz="1350" b="1" dirty="0">
                <a:solidFill>
                  <a:srgbClr val="1C81FB"/>
                </a:solidFill>
                <a:latin typeface="Helvetica" panose="020B0604020202020204" pitchFamily="34" charset="0"/>
                <a:cs typeface="Helvetica" panose="020B0604020202020204" pitchFamily="34" charset="0"/>
              </a:rPr>
              <a:t>(+92)           </a:t>
            </a:r>
            <a:r>
              <a:rPr lang="en-US" sz="1350" b="1" dirty="0">
                <a:solidFill>
                  <a:prstClr val="black"/>
                </a:solidFill>
                <a:latin typeface="Helvetica" panose="020B0604020202020204" pitchFamily="34" charset="0"/>
                <a:cs typeface="Helvetica" panose="020B0604020202020204" pitchFamily="34" charset="0"/>
              </a:rPr>
              <a:t>285 </a:t>
            </a:r>
            <a:r>
              <a:rPr lang="en-US" sz="1350" b="1" dirty="0">
                <a:solidFill>
                  <a:srgbClr val="C00000"/>
                </a:solidFill>
                <a:latin typeface="Helvetica" panose="020B0604020202020204" pitchFamily="34" charset="0"/>
                <a:cs typeface="Helvetica" panose="020B0604020202020204" pitchFamily="34" charset="0"/>
              </a:rPr>
              <a:t>(-1)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Law Enforcement		      657 </a:t>
            </a:r>
            <a:r>
              <a:rPr lang="en-US" sz="1350" b="1" dirty="0">
                <a:solidFill>
                  <a:srgbClr val="1C81FB"/>
                </a:solidFill>
                <a:latin typeface="Helvetica" panose="020B0604020202020204" pitchFamily="34" charset="0"/>
                <a:cs typeface="Helvetica" panose="020B0604020202020204" pitchFamily="34" charset="0"/>
              </a:rPr>
              <a:t>(+6)        </a:t>
            </a:r>
            <a:r>
              <a:rPr lang="en-US" sz="1350" b="1" dirty="0">
                <a:latin typeface="Helvetica" panose="020B0604020202020204" pitchFamily="34" charset="0"/>
                <a:cs typeface="Helvetica" panose="020B0604020202020204" pitchFamily="34" charset="0"/>
              </a:rPr>
              <a:t>7,692 </a:t>
            </a:r>
            <a:r>
              <a:rPr lang="en-US" sz="1350" b="1" dirty="0">
                <a:solidFill>
                  <a:srgbClr val="1C81FB"/>
                </a:solidFill>
                <a:latin typeface="Helvetica" panose="020B0604020202020204" pitchFamily="34" charset="0"/>
                <a:cs typeface="Helvetica" panose="020B0604020202020204" pitchFamily="34" charset="0"/>
              </a:rPr>
              <a:t>(+160)       </a:t>
            </a:r>
            <a:r>
              <a:rPr lang="en-US" sz="1350" b="1" dirty="0">
                <a:latin typeface="Helvetica" panose="020B0604020202020204" pitchFamily="34" charset="0"/>
                <a:cs typeface="Helvetica" panose="020B0604020202020204" pitchFamily="34" charset="0"/>
              </a:rPr>
              <a:t>4,271 </a:t>
            </a:r>
            <a:r>
              <a:rPr lang="en-US" sz="1350" b="1" dirty="0">
                <a:solidFill>
                  <a:srgbClr val="1C81FB"/>
                </a:solidFill>
                <a:latin typeface="Helvetica" panose="020B0604020202020204" pitchFamily="34" charset="0"/>
                <a:cs typeface="Helvetica" panose="020B0604020202020204" pitchFamily="34" charset="0"/>
              </a:rPr>
              <a:t>(+47) </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Law / Gov’t / Public Service              71 </a:t>
            </a:r>
            <a:r>
              <a:rPr lang="en-US" sz="1350" b="1" dirty="0">
                <a:solidFill>
                  <a:srgbClr val="1C81FB"/>
                </a:solidFill>
                <a:latin typeface="Helvetica" panose="020B0604020202020204" pitchFamily="34" charset="0"/>
                <a:cs typeface="Helvetica" panose="020B0604020202020204" pitchFamily="34" charset="0"/>
              </a:rPr>
              <a:t>               </a:t>
            </a:r>
            <a:r>
              <a:rPr lang="en-US" sz="1350" b="1" dirty="0">
                <a:latin typeface="Helvetica" panose="020B0604020202020204" pitchFamily="34" charset="0"/>
                <a:cs typeface="Helvetica" panose="020B0604020202020204" pitchFamily="34" charset="0"/>
              </a:rPr>
              <a:t>2,529</a:t>
            </a:r>
            <a:r>
              <a:rPr lang="en-US" sz="1350" b="1" dirty="0">
                <a:solidFill>
                  <a:srgbClr val="FF0000"/>
                </a:solidFill>
                <a:latin typeface="Helvetica" panose="020B0604020202020204" pitchFamily="34" charset="0"/>
                <a:cs typeface="Helvetica" panose="020B0604020202020204" pitchFamily="34" charset="0"/>
              </a:rPr>
              <a:t> </a:t>
            </a:r>
            <a:r>
              <a:rPr lang="en-US" sz="1350" b="1" dirty="0">
                <a:solidFill>
                  <a:srgbClr val="1C81FB"/>
                </a:solidFill>
                <a:latin typeface="Helvetica" panose="020B0604020202020204" pitchFamily="34" charset="0"/>
                <a:cs typeface="Helvetica" panose="020B0604020202020204" pitchFamily="34" charset="0"/>
              </a:rPr>
              <a:t>(+31)            </a:t>
            </a:r>
            <a:r>
              <a:rPr lang="en-US" sz="1350" b="1" dirty="0">
                <a:solidFill>
                  <a:prstClr val="black"/>
                </a:solidFill>
                <a:latin typeface="Helvetica" panose="020B0604020202020204" pitchFamily="34" charset="0"/>
                <a:cs typeface="Helvetica" panose="020B0604020202020204" pitchFamily="34" charset="0"/>
              </a:rPr>
              <a:t>468 </a:t>
            </a:r>
            <a:r>
              <a:rPr lang="en-US" sz="1350" b="1" dirty="0">
                <a:solidFill>
                  <a:srgbClr val="0070C0"/>
                </a:solidFill>
                <a:latin typeface="Helvetica" panose="020B0604020202020204" pitchFamily="34" charset="0"/>
                <a:cs typeface="Helvetica" panose="020B0604020202020204" pitchFamily="34" charset="0"/>
              </a:rPr>
              <a:t>(+1) </a:t>
            </a:r>
          </a:p>
          <a:p>
            <a:pPr marL="214313" indent="-214313" defTabSz="685800">
              <a:buFont typeface="Arial" panose="020B0604020202020204" pitchFamily="34" charset="0"/>
              <a:buChar char="•"/>
            </a:pPr>
            <a:r>
              <a:rPr lang="en-US" sz="1350" b="1" dirty="0">
                <a:latin typeface="Helvetica" panose="020B0604020202020204" pitchFamily="34" charset="0"/>
                <a:cs typeface="Helvetica" panose="020B0604020202020204" pitchFamily="34" charset="0"/>
              </a:rPr>
              <a:t>Sailing &amp; Boating 		          1		    38		     5</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Science			        18       </a:t>
            </a:r>
            <a:r>
              <a:rPr lang="en-US" sz="1350" b="1" dirty="0">
                <a:solidFill>
                  <a:srgbClr val="C00000"/>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1,155 </a:t>
            </a:r>
            <a:r>
              <a:rPr lang="en-US" sz="1350" b="1" dirty="0">
                <a:solidFill>
                  <a:srgbClr val="1C81FB"/>
                </a:solidFill>
                <a:latin typeface="Helvetica" panose="020B0604020202020204" pitchFamily="34" charset="0"/>
                <a:cs typeface="Helvetica" panose="020B0604020202020204" pitchFamily="34" charset="0"/>
              </a:rPr>
              <a:t>(+24)              </a:t>
            </a:r>
            <a:r>
              <a:rPr lang="en-US" sz="1350" b="1" dirty="0">
                <a:solidFill>
                  <a:prstClr val="black"/>
                </a:solidFill>
                <a:latin typeface="Helvetica" panose="020B0604020202020204" pitchFamily="34" charset="0"/>
                <a:cs typeface="Helvetica" panose="020B0604020202020204" pitchFamily="34" charset="0"/>
              </a:rPr>
              <a:t>93 </a:t>
            </a:r>
            <a:r>
              <a:rPr lang="en-US" sz="1350" b="1" dirty="0">
                <a:solidFill>
                  <a:srgbClr val="C00000"/>
                </a:solidFill>
                <a:latin typeface="Helvetica" panose="020B0604020202020204" pitchFamily="34" charset="0"/>
                <a:cs typeface="Helvetica" panose="020B0604020202020204" pitchFamily="34" charset="0"/>
              </a:rPr>
              <a:t> </a:t>
            </a:r>
          </a:p>
          <a:p>
            <a:pPr marL="228600" indent="-228600"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Skilled Trades		        18 </a:t>
            </a:r>
            <a:r>
              <a:rPr lang="en-US" sz="1350" b="1" dirty="0">
                <a:solidFill>
                  <a:srgbClr val="1C81FB"/>
                </a:solidFill>
                <a:latin typeface="Helvetica" panose="020B0604020202020204" pitchFamily="34" charset="0"/>
                <a:cs typeface="Helvetica" panose="020B0604020202020204" pitchFamily="34" charset="0"/>
              </a:rPr>
              <a:t>(+1)            </a:t>
            </a:r>
            <a:r>
              <a:rPr lang="en-US" sz="1350" b="1" dirty="0">
                <a:solidFill>
                  <a:prstClr val="black"/>
                </a:solidFill>
                <a:latin typeface="Helvetica" panose="020B0604020202020204" pitchFamily="34" charset="0"/>
                <a:cs typeface="Helvetica" panose="020B0604020202020204" pitchFamily="34" charset="0"/>
              </a:rPr>
              <a:t>245 </a:t>
            </a:r>
            <a:r>
              <a:rPr lang="en-US" sz="1350" b="1" dirty="0">
                <a:solidFill>
                  <a:srgbClr val="1C81FB"/>
                </a:solidFill>
                <a:latin typeface="Helvetica" panose="020B0604020202020204" pitchFamily="34" charset="0"/>
                <a:cs typeface="Helvetica" panose="020B0604020202020204" pitchFamily="34" charset="0"/>
              </a:rPr>
              <a:t>(+24)            </a:t>
            </a:r>
            <a:r>
              <a:rPr lang="en-US" sz="1350" b="1" dirty="0">
                <a:latin typeface="Helvetica" panose="020B0604020202020204" pitchFamily="34" charset="0"/>
                <a:cs typeface="Helvetica" panose="020B0604020202020204" pitchFamily="34" charset="0"/>
              </a:rPr>
              <a:t>136 </a:t>
            </a:r>
            <a:r>
              <a:rPr lang="en-US" sz="1350" b="1" dirty="0">
                <a:solidFill>
                  <a:srgbClr val="1C81FB"/>
                </a:solidFill>
                <a:latin typeface="Helvetica" panose="020B0604020202020204" pitchFamily="34" charset="0"/>
                <a:cs typeface="Helvetica" panose="020B0604020202020204" pitchFamily="34" charset="0"/>
              </a:rPr>
              <a:t>(+4)         </a:t>
            </a:r>
          </a:p>
          <a:p>
            <a:pPr marL="228600" indent="-228600"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Social Services		          4</a:t>
            </a:r>
            <a:r>
              <a:rPr lang="en-US" sz="1350" b="1" dirty="0">
                <a:solidFill>
                  <a:srgbClr val="C00000"/>
                </a:solidFill>
                <a:latin typeface="Helvetica" panose="020B0604020202020204" pitchFamily="34" charset="0"/>
                <a:cs typeface="Helvetica" panose="020B0604020202020204" pitchFamily="34" charset="0"/>
              </a:rPr>
              <a:t>		  </a:t>
            </a:r>
            <a:r>
              <a:rPr lang="en-US" sz="1350" b="1" dirty="0">
                <a:solidFill>
                  <a:prstClr val="black"/>
                </a:solidFill>
                <a:latin typeface="Helvetica" panose="020B0604020202020204" pitchFamily="34" charset="0"/>
                <a:cs typeface="Helvetica" panose="020B0604020202020204" pitchFamily="34" charset="0"/>
              </a:rPr>
              <a:t>152 </a:t>
            </a:r>
            <a:r>
              <a:rPr lang="en-US" sz="1350" b="1" dirty="0">
                <a:solidFill>
                  <a:srgbClr val="1C81FB"/>
                </a:solidFill>
                <a:latin typeface="Helvetica" panose="020B0604020202020204" pitchFamily="34" charset="0"/>
                <a:cs typeface="Helvetica" panose="020B0604020202020204" pitchFamily="34" charset="0"/>
              </a:rPr>
              <a:t>(+12)               </a:t>
            </a:r>
            <a:r>
              <a:rPr lang="en-US" sz="1350" b="1" dirty="0">
                <a:latin typeface="Helvetica" panose="020B0604020202020204" pitchFamily="34" charset="0"/>
                <a:cs typeface="Helvetica" panose="020B0604020202020204" pitchFamily="34" charset="0"/>
              </a:rPr>
              <a:t>33 </a:t>
            </a:r>
            <a:r>
              <a:rPr lang="en-US" sz="1350" b="1" dirty="0">
                <a:solidFill>
                  <a:srgbClr val="1C81FB"/>
                </a:solidFill>
                <a:latin typeface="Helvetica" panose="020B0604020202020204" pitchFamily="34" charset="0"/>
                <a:cs typeface="Helvetica" panose="020B0604020202020204" pitchFamily="34" charset="0"/>
              </a:rPr>
              <a:t>(+1)</a:t>
            </a: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STEM		                         8 </a:t>
            </a:r>
            <a:r>
              <a:rPr lang="en-US" sz="1350" b="1" dirty="0">
                <a:solidFill>
                  <a:srgbClr val="1C81FB"/>
                </a:solidFill>
                <a:latin typeface="Helvetica" panose="020B0604020202020204" pitchFamily="34" charset="0"/>
                <a:cs typeface="Helvetica" panose="020B0604020202020204" pitchFamily="34" charset="0"/>
              </a:rPr>
              <a:t>(+1)           </a:t>
            </a:r>
            <a:r>
              <a:rPr lang="en-US" sz="1350" b="1" dirty="0">
                <a:latin typeface="Helvetica" panose="020B0604020202020204" pitchFamily="34" charset="0"/>
                <a:cs typeface="Helvetica" panose="020B0604020202020204" pitchFamily="34" charset="0"/>
              </a:rPr>
              <a:t>309 </a:t>
            </a:r>
            <a:r>
              <a:rPr lang="en-US" sz="1350" b="1" dirty="0">
                <a:solidFill>
                  <a:srgbClr val="1C81FB"/>
                </a:solidFill>
                <a:latin typeface="Helvetica" panose="020B0604020202020204" pitchFamily="34" charset="0"/>
                <a:cs typeface="Helvetica" panose="020B0604020202020204" pitchFamily="34" charset="0"/>
              </a:rPr>
              <a:t>(+8)        </a:t>
            </a:r>
            <a:r>
              <a:rPr lang="en-US" sz="1350" b="1" dirty="0">
                <a:solidFill>
                  <a:srgbClr val="C00000"/>
                </a:solidFill>
                <a:latin typeface="Helvetica" panose="020B0604020202020204" pitchFamily="34" charset="0"/>
                <a:cs typeface="Helvetica" panose="020B0604020202020204" pitchFamily="34" charset="0"/>
              </a:rPr>
              <a:t>	   </a:t>
            </a:r>
            <a:r>
              <a:rPr lang="en-US" sz="1350" b="1" dirty="0">
                <a:latin typeface="Helvetica" panose="020B0604020202020204" pitchFamily="34" charset="0"/>
                <a:cs typeface="Helvetica" panose="020B0604020202020204" pitchFamily="34" charset="0"/>
              </a:rPr>
              <a:t> 67 </a:t>
            </a:r>
            <a:endParaRPr lang="en-US" sz="1350" b="1" dirty="0">
              <a:solidFill>
                <a:srgbClr val="C00000"/>
              </a:solidFill>
              <a:latin typeface="Helvetica" panose="020B0604020202020204" pitchFamily="34" charset="0"/>
              <a:cs typeface="Helvetica" panose="020B0604020202020204" pitchFamily="34" charset="0"/>
            </a:endParaRPr>
          </a:p>
          <a:p>
            <a:pPr marL="214313" indent="-214313" defTabSz="685800">
              <a:buFont typeface="Arial" panose="020B0604020202020204" pitchFamily="34" charset="0"/>
              <a:buChar char="•"/>
            </a:pPr>
            <a:r>
              <a:rPr lang="en-US" sz="1350" b="1" dirty="0">
                <a:solidFill>
                  <a:prstClr val="black"/>
                </a:solidFill>
                <a:latin typeface="Helvetica" panose="020B0604020202020204" pitchFamily="34" charset="0"/>
                <a:cs typeface="Helvetica" panose="020B0604020202020204" pitchFamily="34" charset="0"/>
              </a:rPr>
              <a:t>No Special Interest Selected	         75 </a:t>
            </a:r>
            <a:r>
              <a:rPr lang="en-US" sz="1350" b="1" dirty="0">
                <a:solidFill>
                  <a:srgbClr val="1C81FB"/>
                </a:solidFill>
                <a:latin typeface="Helvetica" panose="020B0604020202020204" pitchFamily="34" charset="0"/>
                <a:cs typeface="Helvetica" panose="020B0604020202020204" pitchFamily="34" charset="0"/>
              </a:rPr>
              <a:t>(+2)           </a:t>
            </a:r>
            <a:r>
              <a:rPr lang="en-US" sz="1350" b="1" dirty="0">
                <a:latin typeface="Helvetica" panose="020B0604020202020204" pitchFamily="34" charset="0"/>
                <a:cs typeface="Helvetica" panose="020B0604020202020204" pitchFamily="34" charset="0"/>
              </a:rPr>
              <a:t>844 </a:t>
            </a:r>
            <a:r>
              <a:rPr lang="en-US" sz="1350" b="1" dirty="0">
                <a:solidFill>
                  <a:srgbClr val="1C81FB"/>
                </a:solidFill>
                <a:latin typeface="Helvetica" panose="020B0604020202020204" pitchFamily="34" charset="0"/>
                <a:cs typeface="Helvetica" panose="020B0604020202020204" pitchFamily="34" charset="0"/>
              </a:rPr>
              <a:t>(+17)             </a:t>
            </a:r>
            <a:r>
              <a:rPr lang="en-US" sz="1350" b="1" dirty="0">
                <a:solidFill>
                  <a:prstClr val="black"/>
                </a:solidFill>
                <a:latin typeface="Helvetica" panose="020B0604020202020204" pitchFamily="34" charset="0"/>
                <a:cs typeface="Helvetica" panose="020B0604020202020204" pitchFamily="34" charset="0"/>
              </a:rPr>
              <a:t>478 </a:t>
            </a:r>
            <a:r>
              <a:rPr lang="en-US" sz="1350" b="1" dirty="0">
                <a:solidFill>
                  <a:srgbClr val="1C81FB"/>
                </a:solidFill>
                <a:latin typeface="Helvetica" panose="020B0604020202020204" pitchFamily="34" charset="0"/>
                <a:cs typeface="Helvetica" panose="020B0604020202020204" pitchFamily="34" charset="0"/>
              </a:rPr>
              <a:t>(+13)</a:t>
            </a:r>
          </a:p>
          <a:p>
            <a:pPr marL="214313" indent="-214313" defTabSz="685800">
              <a:buFont typeface="Arial" panose="020B0604020202020204" pitchFamily="34" charset="0"/>
              <a:buChar char="•"/>
            </a:pPr>
            <a:endParaRPr lang="en-US" sz="1500" b="1" dirty="0">
              <a:solidFill>
                <a:prstClr val="white"/>
              </a:solidFill>
              <a:latin typeface="Arial Black" panose="020B0A04020102020204" pitchFamily="34" charset="0"/>
            </a:endParaRPr>
          </a:p>
          <a:p>
            <a:pPr defTabSz="685800"/>
            <a:r>
              <a:rPr lang="en-US" sz="1350" b="1" dirty="0">
                <a:solidFill>
                  <a:srgbClr val="0070C0"/>
                </a:solidFill>
                <a:latin typeface="Arial Black" panose="020B0A04020102020204" pitchFamily="34" charset="0"/>
              </a:rPr>
              <a:t>NOTE: </a:t>
            </a:r>
            <a:r>
              <a:rPr lang="en-US" sz="1350" b="1" dirty="0">
                <a:solidFill>
                  <a:srgbClr val="0070C0"/>
                </a:solidFill>
                <a:latin typeface="Arial" panose="020B0604020202020204" pitchFamily="34" charset="0"/>
                <a:cs typeface="Arial" panose="020B0604020202020204" pitchFamily="34" charset="0"/>
              </a:rPr>
              <a:t>Numbers in parentheses are changes since 18 September 2024. Jeff Schweiger, National Exploring Membership &amp; Retention Lead, discovered that previous reports had under-counted clubs &amp; over-counted posts because currently 109 clubs do not reflect “0999” special interest code (SIC) which will require each of these clubs’ council registrar to correct)</a:t>
            </a:r>
          </a:p>
          <a:p>
            <a:pPr defTabSz="685800"/>
            <a:endParaRPr lang="en-US" sz="1275" b="1" dirty="0">
              <a:solidFill>
                <a:prstClr val="white"/>
              </a:solidFill>
              <a:latin typeface="Arial Black" panose="020B0A04020102020204" pitchFamily="34" charset="0"/>
            </a:endParaRPr>
          </a:p>
        </p:txBody>
      </p:sp>
      <p:sp>
        <p:nvSpPr>
          <p:cNvPr id="3" name="Slide Number Placeholder 2"/>
          <p:cNvSpPr>
            <a:spLocks noGrp="1"/>
          </p:cNvSpPr>
          <p:nvPr>
            <p:ph type="sldNum" sz="quarter" idx="12"/>
          </p:nvPr>
        </p:nvSpPr>
        <p:spPr/>
        <p:txBody>
          <a:bodyPr/>
          <a:lstStyle/>
          <a:p>
            <a:fld id="{47383098-F627-5B4F-9D1B-3166CCBD3A8A}" type="slidenum">
              <a:rPr lang="en-US" smtClean="0"/>
              <a:t>17</a:t>
            </a:fld>
            <a:endParaRPr lang="en-US"/>
          </a:p>
        </p:txBody>
      </p:sp>
    </p:spTree>
    <p:extLst>
      <p:ext uri="{BB962C8B-B14F-4D97-AF65-F5344CB8AC3E}">
        <p14:creationId xmlns:p14="http://schemas.microsoft.com/office/powerpoint/2010/main" val="2312740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879044" y="769700"/>
            <a:ext cx="8309990" cy="1995261"/>
          </a:xfrm>
        </p:spPr>
        <p:txBody>
          <a:bodyPr>
            <a:normAutofit fontScale="90000"/>
          </a:bodyPr>
          <a:lstStyle/>
          <a:p>
            <a:r>
              <a:rPr lang="en-US" dirty="0">
                <a:solidFill>
                  <a:srgbClr val="2AB96C"/>
                </a:solidFill>
                <a:latin typeface="Arial Black" panose="020B0A04020102020204" pitchFamily="34" charset="0"/>
              </a:rPr>
              <a:t>National Exploring Program Committee</a:t>
            </a:r>
          </a:p>
        </p:txBody>
      </p:sp>
      <p:pic>
        <p:nvPicPr>
          <p:cNvPr id="2" name="Picture 1"/>
          <p:cNvPicPr>
            <a:picLocks noChangeAspect="1"/>
          </p:cNvPicPr>
          <p:nvPr/>
        </p:nvPicPr>
        <p:blipFill>
          <a:blip r:embed="rId4"/>
          <a:stretch>
            <a:fillRect/>
          </a:stretch>
        </p:blipFill>
        <p:spPr>
          <a:xfrm>
            <a:off x="4651951" y="3219657"/>
            <a:ext cx="2350508" cy="2222726"/>
          </a:xfrm>
          <a:prstGeom prst="rect">
            <a:avLst/>
          </a:prstGeom>
        </p:spPr>
      </p:pic>
    </p:spTree>
    <p:extLst>
      <p:ext uri="{BB962C8B-B14F-4D97-AF65-F5344CB8AC3E}">
        <p14:creationId xmlns:p14="http://schemas.microsoft.com/office/powerpoint/2010/main" val="4284270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28" y="11628"/>
            <a:ext cx="12301728" cy="6883121"/>
          </a:xfrm>
          <a:prstGeom prst="rect">
            <a:avLst/>
          </a:prstGeom>
        </p:spPr>
      </p:pic>
      <p:sp>
        <p:nvSpPr>
          <p:cNvPr id="2" name="Title 1"/>
          <p:cNvSpPr>
            <a:spLocks noGrp="1"/>
          </p:cNvSpPr>
          <p:nvPr>
            <p:ph type="ctrTitle"/>
          </p:nvPr>
        </p:nvSpPr>
        <p:spPr>
          <a:xfrm>
            <a:off x="1672210" y="134074"/>
            <a:ext cx="8833606" cy="642970"/>
          </a:xfrm>
        </p:spPr>
        <p:txBody>
          <a:bodyPr>
            <a:normAutofit/>
          </a:bodyPr>
          <a:lstStyle/>
          <a:p>
            <a:pPr algn="l"/>
            <a:r>
              <a:rPr lang="en-US" sz="2800" dirty="0">
                <a:solidFill>
                  <a:srgbClr val="1FC77F"/>
                </a:solidFill>
                <a:latin typeface="Arial Black"/>
                <a:cs typeface="Arial Black"/>
              </a:rPr>
              <a:t>Nat’l Exploring Committee Members…</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672211" y="684062"/>
            <a:ext cx="8833605" cy="5886227"/>
          </a:xfrm>
          <a:prstGeom prst="rect">
            <a:avLst/>
          </a:prstGeom>
        </p:spPr>
        <p:txBody>
          <a:bodyPr wrap="square">
            <a:spAutoFit/>
          </a:bodyPr>
          <a:lstStyle/>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Program Chair </a:t>
            </a:r>
            <a:r>
              <a:rPr lang="en-US" sz="1550" b="1" dirty="0">
                <a:solidFill>
                  <a:schemeClr val="accent6">
                    <a:lumMod val="75000"/>
                  </a:schemeClr>
                </a:solidFill>
                <a:latin typeface="Arial" panose="020B0604020202020204" pitchFamily="34" charset="0"/>
                <a:cs typeface="Arial" panose="020B0604020202020204" pitchFamily="34" charset="0"/>
              </a:rPr>
              <a:t>Craig Martin</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Program Commissioner </a:t>
            </a:r>
            <a:r>
              <a:rPr lang="en-US" sz="1550" b="1" dirty="0">
                <a:solidFill>
                  <a:schemeClr val="accent6">
                    <a:lumMod val="75000"/>
                  </a:schemeClr>
                </a:solidFill>
                <a:latin typeface="Arial" panose="020B0604020202020204" pitchFamily="34" charset="0"/>
                <a:cs typeface="Arial" panose="020B0604020202020204" pitchFamily="34" charset="0"/>
              </a:rPr>
              <a:t>Richard (Dick) Davies</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Membership Growth / Retention Lead </a:t>
            </a:r>
            <a:r>
              <a:rPr lang="en-US" sz="1550" b="1" dirty="0">
                <a:solidFill>
                  <a:schemeClr val="accent6">
                    <a:lumMod val="75000"/>
                  </a:schemeClr>
                </a:solidFill>
                <a:latin typeface="Arial" panose="020B0604020202020204" pitchFamily="34" charset="0"/>
                <a:cs typeface="Arial" panose="020B0604020202020204" pitchFamily="34" charset="0"/>
              </a:rPr>
              <a:t>Jeffrey (Jeff) Schweiger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Awards &amp; Recognition Lead </a:t>
            </a:r>
            <a:r>
              <a:rPr lang="en-US" sz="1550" b="1" dirty="0">
                <a:solidFill>
                  <a:schemeClr val="accent6">
                    <a:lumMod val="75000"/>
                  </a:schemeClr>
                </a:solidFill>
                <a:latin typeface="Arial" panose="020B0604020202020204" pitchFamily="34" charset="0"/>
                <a:cs typeface="Arial" panose="020B0604020202020204" pitchFamily="34" charset="0"/>
              </a:rPr>
              <a:t>Richard (Rick) Belford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Training Lead </a:t>
            </a:r>
            <a:r>
              <a:rPr lang="en-US" sz="1550" b="1" dirty="0">
                <a:solidFill>
                  <a:schemeClr val="accent6">
                    <a:lumMod val="75000"/>
                  </a:schemeClr>
                </a:solidFill>
                <a:latin typeface="Arial" panose="020B0604020202020204" pitchFamily="34" charset="0"/>
                <a:cs typeface="Arial" panose="020B0604020202020204" pitchFamily="34" charset="0"/>
              </a:rPr>
              <a:t>Roger Engelbart</a:t>
            </a:r>
            <a:endParaRPr lang="en-US" sz="1550" b="1" dirty="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Health &amp; Safety  / YPT Lead </a:t>
            </a:r>
            <a:r>
              <a:rPr lang="en-US" sz="1550" b="1" dirty="0">
                <a:solidFill>
                  <a:schemeClr val="accent6">
                    <a:lumMod val="75000"/>
                  </a:schemeClr>
                </a:solidFill>
                <a:latin typeface="Arial" panose="020B0604020202020204" pitchFamily="34" charset="0"/>
                <a:cs typeface="Arial" panose="020B0604020202020204" pitchFamily="34" charset="0"/>
              </a:rPr>
              <a:t>Linda Hassler</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Marketing  / Communications Lead (Website / Social Media)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Materials &amp; Literature Lead </a:t>
            </a:r>
            <a:r>
              <a:rPr lang="en-US" sz="1550" b="1" dirty="0">
                <a:solidFill>
                  <a:schemeClr val="accent6">
                    <a:lumMod val="75000"/>
                  </a:schemeClr>
                </a:solidFill>
                <a:latin typeface="Arial" panose="020B0604020202020204" pitchFamily="34" charset="0"/>
                <a:cs typeface="Arial" panose="020B0604020202020204" pitchFamily="34" charset="0"/>
              </a:rPr>
              <a:t>Timothy (Tim) Buckles</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Career  Fields Development Lead </a:t>
            </a:r>
            <a:r>
              <a:rPr lang="en-US" sz="1550" b="1" dirty="0">
                <a:solidFill>
                  <a:schemeClr val="accent6">
                    <a:lumMod val="75000"/>
                  </a:schemeClr>
                </a:solidFill>
                <a:latin typeface="Arial" panose="020B0604020202020204" pitchFamily="34" charset="0"/>
                <a:cs typeface="Arial" panose="020B0604020202020204" pitchFamily="34" charset="0"/>
              </a:rPr>
              <a:t>TBD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Youth Officer Advisor </a:t>
            </a:r>
            <a:r>
              <a:rPr lang="en-US" sz="1550" b="1" dirty="0">
                <a:solidFill>
                  <a:schemeClr val="accent6">
                    <a:lumMod val="75000"/>
                  </a:schemeClr>
                </a:solidFill>
                <a:latin typeface="Arial" panose="020B0604020202020204" pitchFamily="34" charset="0"/>
                <a:cs typeface="Arial" panose="020B0604020202020204" pitchFamily="34" charset="0"/>
              </a:rPr>
              <a:t>TBD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Youth Chair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Partnerships / Relationships Lead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Resource Advisor </a:t>
            </a:r>
            <a:r>
              <a:rPr lang="en-US" sz="1550" b="1" dirty="0">
                <a:solidFill>
                  <a:schemeClr val="accent6">
                    <a:lumMod val="75000"/>
                  </a:schemeClr>
                </a:solidFill>
                <a:latin typeface="Arial" panose="020B0604020202020204" pitchFamily="34" charset="0"/>
                <a:cs typeface="Arial" panose="020B0604020202020204" pitchFamily="34" charset="0"/>
              </a:rPr>
              <a:t>Stuart Mahler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Special Needs Committee Liaison for Exploring  </a:t>
            </a:r>
            <a:r>
              <a:rPr lang="en-US" sz="1550" b="1" dirty="0">
                <a:solidFill>
                  <a:schemeClr val="accent6">
                    <a:lumMod val="75000"/>
                  </a:schemeClr>
                </a:solidFill>
                <a:latin typeface="Arial" panose="020B0604020202020204" pitchFamily="34" charset="0"/>
                <a:cs typeface="Arial" panose="020B0604020202020204" pitchFamily="34" charset="0"/>
              </a:rPr>
              <a:t>TBD</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Members-at-Large  (National Exploring  Resource Associate Advisors)</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John Brady</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Don Deeker</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Kenneth (Ken) Leedham</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Joseph  (Joe) Marinelli</a:t>
            </a:r>
            <a:r>
              <a:rPr lang="en-US" sz="1550" b="1" dirty="0">
                <a:solidFill>
                  <a:srgbClr val="FFFF00"/>
                </a:solidFill>
                <a:latin typeface="Arial" panose="020B0604020202020204" pitchFamily="34" charset="0"/>
                <a:cs typeface="Arial" panose="020B0604020202020204" pitchFamily="34" charset="0"/>
              </a:rPr>
              <a:t> </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Suzie Steiner</a:t>
            </a:r>
            <a:endParaRPr lang="en-US" sz="1550" b="1" dirty="0">
              <a:solidFill>
                <a:srgbClr val="FFFF00"/>
              </a:solidFill>
              <a:latin typeface="Arial" panose="020B0604020202020204" pitchFamily="34" charset="0"/>
              <a:cs typeface="Arial" panose="020B0604020202020204" pitchFamily="34" charset="0"/>
            </a:endParaRP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Rick TerBorch</a:t>
            </a:r>
            <a:endParaRPr lang="en-US" sz="1550" b="1" dirty="0">
              <a:solidFill>
                <a:srgbClr val="FFFF00"/>
              </a:solidFill>
              <a:latin typeface="Arial" panose="020B0604020202020204" pitchFamily="34" charset="0"/>
              <a:cs typeface="Arial" panose="020B0604020202020204" pitchFamily="34" charset="0"/>
            </a:endParaRPr>
          </a:p>
          <a:p>
            <a:r>
              <a:rPr lang="en-US" sz="155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 Note: Welcome recommendations from anyone </a:t>
            </a:r>
          </a:p>
          <a:p>
            <a:r>
              <a:rPr lang="en-US" sz="2000" b="1" dirty="0">
                <a:solidFill>
                  <a:srgbClr val="FFFF00"/>
                </a:solidFill>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234454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3731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LEARNING FOR LIFE CORPORATE MISSION: </a:t>
            </a: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develop and deliver engaging, research based academic, character, leadership and career focused programs aligned to state and national standards that guide and enable all students to achieve their full potential.</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descr="A picture containing logo&#10;&#10;Description automatically generated">
            <a:extLst>
              <a:ext uri="{FF2B5EF4-FFF2-40B4-BE49-F238E27FC236}">
                <a16:creationId xmlns:a16="http://schemas.microsoft.com/office/drawing/2014/main" id="{08F9F303-D213-4823-A100-97B232C5BBD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166107" y="607703"/>
            <a:ext cx="5899499" cy="1539597"/>
          </a:xfrm>
          <a:prstGeom prst="rect">
            <a:avLst/>
          </a:prstGeom>
          <a:noFill/>
          <a:ln>
            <a:noFill/>
          </a:ln>
        </p:spPr>
      </p:pic>
      <p:sp>
        <p:nvSpPr>
          <p:cNvPr id="9" name="TextBox 8">
            <a:extLst>
              <a:ext uri="{FF2B5EF4-FFF2-40B4-BE49-F238E27FC236}">
                <a16:creationId xmlns:a16="http://schemas.microsoft.com/office/drawing/2014/main" id="{09435FD4-7F96-406E-A645-DE08FD61696D}"/>
              </a:ext>
            </a:extLst>
          </p:cNvPr>
          <p:cNvSpPr txBox="1"/>
          <p:nvPr/>
        </p:nvSpPr>
        <p:spPr>
          <a:xfrm>
            <a:off x="34247" y="4521001"/>
            <a:ext cx="1212350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NON-DISCRIMINATION STATEMENT: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Learning for Life programs are designed for all age groups from pre‐kindergarten and not yet age 21. Youth participation is open to any youth in the prescribed age group for that particular program. Adults are selected by the participating organization for Involvement in the program. Color, race, religion, gender, sexual orientation, ethnic background, disability, economic status or citizenship is not criteria for participation by youth or adults.</a:t>
            </a:r>
          </a:p>
        </p:txBody>
      </p:sp>
    </p:spTree>
    <p:extLst>
      <p:ext uri="{BB962C8B-B14F-4D97-AF65-F5344CB8AC3E}">
        <p14:creationId xmlns:p14="http://schemas.microsoft.com/office/powerpoint/2010/main" val="633992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900810" y="312503"/>
            <a:ext cx="8309990" cy="2343606"/>
          </a:xfrm>
        </p:spPr>
        <p:txBody>
          <a:bodyPr>
            <a:normAutofit/>
          </a:bodyPr>
          <a:lstStyle/>
          <a:p>
            <a:r>
              <a:rPr lang="en-US" sz="3600" dirty="0">
                <a:solidFill>
                  <a:srgbClr val="2AB96C"/>
                </a:solidFill>
                <a:latin typeface="Arial Black" panose="020B0A04020102020204" pitchFamily="34" charset="0"/>
              </a:rPr>
              <a:t>National Exploring Subject Matter Experts &amp; Exploring Resource Associate Advisors</a:t>
            </a:r>
          </a:p>
        </p:txBody>
      </p:sp>
      <p:sp>
        <p:nvSpPr>
          <p:cNvPr id="2" name="TextBox 1"/>
          <p:cNvSpPr txBox="1"/>
          <p:nvPr/>
        </p:nvSpPr>
        <p:spPr>
          <a:xfrm>
            <a:off x="1774371" y="2841178"/>
            <a:ext cx="8556172" cy="7663636"/>
          </a:xfrm>
          <a:prstGeom prst="rect">
            <a:avLst/>
          </a:prstGeom>
          <a:noFill/>
        </p:spPr>
        <p:txBody>
          <a:bodyPr wrap="square" rtlCol="0">
            <a:spAutoFit/>
          </a:bodyPr>
          <a:lstStyle/>
          <a:p>
            <a:r>
              <a:rPr lang="en-US" sz="1600" b="1" dirty="0">
                <a:solidFill>
                  <a:srgbClr val="FFFF00"/>
                </a:solidFill>
                <a:latin typeface="Arial" panose="020B0604020202020204" pitchFamily="34" charset="0"/>
                <a:cs typeface="Arial" panose="020B0604020202020204" pitchFamily="34" charset="0"/>
              </a:rPr>
              <a:t>In support to our fourteen Scouting America Council Service Territories</a:t>
            </a:r>
            <a:r>
              <a:rPr lang="en-US" sz="1600" b="1" dirty="0">
                <a:solidFill>
                  <a:schemeClr val="accent6">
                    <a:lumMod val="75000"/>
                  </a:schemeClr>
                </a:solidFill>
                <a:latin typeface="Arial" panose="020B0604020202020204" pitchFamily="34" charset="0"/>
                <a:cs typeface="Arial" panose="020B0604020202020204" pitchFamily="34" charset="0"/>
              </a:rPr>
              <a:t>* </a:t>
            </a:r>
            <a:r>
              <a:rPr lang="en-US" sz="1600" b="1" dirty="0">
                <a:solidFill>
                  <a:srgbClr val="FFFF00"/>
                </a:solidFill>
                <a:latin typeface="Arial" panose="020B0604020202020204" pitchFamily="34" charset="0"/>
                <a:cs typeface="Arial" panose="020B0604020202020204" pitchFamily="34" charset="0"/>
              </a:rPr>
              <a:t> (CSTs), formerly National Service Territories (NSTs) , our National Exploring Program is currently supporting each CST, along with their territory’s councils, with a National Exploring Subject Matter Expert (SME), who serves as that territory’s National Exploring Resource Associate Advisor (RAA). As a caveat, we do not presume this role is either formally or informally part of the CST organizational structure but rather a service being made available by the National Exploring Program to each CST and/or their councils. Additionally, we have an National Exploring RAA dedicated to supporting the California Highway Patrol (CHP) and the councils with CHP Law Enforcement Posts as well as the posts themselves</a:t>
            </a:r>
          </a:p>
          <a:p>
            <a:endParaRPr lang="en-US" sz="1600" b="1" dirty="0">
              <a:solidFill>
                <a:srgbClr val="FFFF00"/>
              </a:solidFill>
              <a:latin typeface="Arial" panose="020B0604020202020204" pitchFamily="34" charset="0"/>
              <a:cs typeface="Arial" panose="020B0604020202020204" pitchFamily="34" charset="0"/>
            </a:endParaRPr>
          </a:p>
          <a:p>
            <a:r>
              <a:rPr lang="en-US" sz="1600" b="1" dirty="0">
                <a:solidFill>
                  <a:schemeClr val="accent6">
                    <a:lumMod val="75000"/>
                  </a:schemeClr>
                </a:solidFill>
                <a:latin typeface="Arial" panose="020B0604020202020204" pitchFamily="34" charset="0"/>
                <a:cs typeface="Arial" panose="020B0604020202020204" pitchFamily="34" charset="0"/>
              </a:rPr>
              <a:t>* In April 2024, CST 2 &amp; 11 were eliminated and their councils moved into adjacent CSTs</a:t>
            </a:r>
            <a:endParaRPr lang="en-US" sz="1600" b="1" dirty="0">
              <a:solidFill>
                <a:srgbClr val="FFFF00"/>
              </a:solidFill>
              <a:latin typeface="Arial" panose="020B0604020202020204" pitchFamily="34" charset="0"/>
              <a:cs typeface="Arial" panose="020B0604020202020204" pitchFamily="34" charset="0"/>
            </a:endParaRPr>
          </a:p>
          <a:p>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91014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67"/>
            <a:ext cx="12192000" cy="6883121"/>
          </a:xfrm>
          <a:prstGeom prst="rect">
            <a:avLst/>
          </a:prstGeom>
        </p:spPr>
      </p:pic>
      <p:sp>
        <p:nvSpPr>
          <p:cNvPr id="2" name="Title 1"/>
          <p:cNvSpPr>
            <a:spLocks noGrp="1"/>
          </p:cNvSpPr>
          <p:nvPr>
            <p:ph type="ctrTitle"/>
          </p:nvPr>
        </p:nvSpPr>
        <p:spPr>
          <a:xfrm>
            <a:off x="2264058" y="-224854"/>
            <a:ext cx="8431981" cy="900712"/>
          </a:xfrm>
        </p:spPr>
        <p:txBody>
          <a:bodyPr>
            <a:normAutofit/>
          </a:bodyPr>
          <a:lstStyle/>
          <a:p>
            <a:pPr algn="l"/>
            <a:r>
              <a:rPr lang="en-US" sz="3100" dirty="0">
                <a:solidFill>
                  <a:srgbClr val="1FC77F"/>
                </a:solidFill>
                <a:latin typeface="Arial Black"/>
                <a:cs typeface="Arial Black"/>
              </a:rPr>
              <a:t>Council Service Territories (CSTs)…</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408716" y="5714999"/>
            <a:ext cx="1404257" cy="338554"/>
          </a:xfrm>
          <a:prstGeom prst="rect">
            <a:avLst/>
          </a:prstGeom>
          <a:solidFill>
            <a:schemeClr val="bg1"/>
          </a:solidFill>
        </p:spPr>
        <p:txBody>
          <a:bodyPr wrap="square" rtlCol="0">
            <a:spAutoFit/>
          </a:bodyPr>
          <a:lstStyle/>
          <a:p>
            <a:pPr algn="r"/>
            <a:r>
              <a:rPr lang="en-US" sz="1600" b="1" dirty="0">
                <a:solidFill>
                  <a:srgbClr val="C00000"/>
                </a:solidFill>
                <a:latin typeface="Arial" panose="020B0604020202020204" pitchFamily="34" charset="0"/>
                <a:cs typeface="Arial" panose="020B0604020202020204" pitchFamily="34" charset="0"/>
              </a:rPr>
              <a:t>COUNCIL</a:t>
            </a:r>
          </a:p>
        </p:txBody>
      </p:sp>
      <p:pic>
        <p:nvPicPr>
          <p:cNvPr id="4" name="Picture 3"/>
          <p:cNvPicPr>
            <a:picLocks noChangeAspect="1"/>
          </p:cNvPicPr>
          <p:nvPr/>
        </p:nvPicPr>
        <p:blipFill>
          <a:blip r:embed="rId4"/>
          <a:stretch>
            <a:fillRect/>
          </a:stretch>
        </p:blipFill>
        <p:spPr>
          <a:xfrm>
            <a:off x="2099721" y="645256"/>
            <a:ext cx="7978584" cy="5526943"/>
          </a:xfrm>
          <a:prstGeom prst="rect">
            <a:avLst/>
          </a:prstGeom>
        </p:spPr>
      </p:pic>
    </p:spTree>
    <p:extLst>
      <p:ext uri="{BB962C8B-B14F-4D97-AF65-F5344CB8AC3E}">
        <p14:creationId xmlns:p14="http://schemas.microsoft.com/office/powerpoint/2010/main" val="2151839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820054"/>
            <a:ext cx="8556172" cy="5570756"/>
          </a:xfrm>
          <a:prstGeom prst="rect">
            <a:avLst/>
          </a:prstGeom>
          <a:noFill/>
        </p:spPr>
        <p:txBody>
          <a:bodyPr wrap="square" rtlCol="0">
            <a:spAutoFit/>
          </a:bodyPr>
          <a:lstStyle/>
          <a:p>
            <a:pPr marL="285750" indent="-285750" defTabSz="914400" eaLnBrk="0" fontAlgn="base" hangingPunct="0">
              <a:spcBef>
                <a:spcPct val="0"/>
              </a:spcBef>
              <a:spcAft>
                <a:spcPct val="0"/>
              </a:spcAft>
              <a:buFont typeface="Arial" panose="020B0604020202020204" pitchFamily="34" charset="0"/>
              <a:buChar char="•"/>
            </a:pPr>
            <a:endParaRPr lang="en-US" altLang="en-US" sz="1400" b="1" dirty="0">
              <a:solidFill>
                <a:srgbClr val="FFFF00"/>
              </a:solidFill>
              <a:latin typeface="Arial" panose="020B0604020202020204" pitchFamily="34" charset="0"/>
              <a:cs typeface="Arial" panose="020B0604020202020204"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US" altLang="en-US" sz="1400" b="1" dirty="0">
                <a:solidFill>
                  <a:srgbClr val="FFFF00"/>
                </a:solidFill>
                <a:latin typeface="Arial" panose="020B0604020202020204" pitchFamily="34" charset="0"/>
                <a:cs typeface="Arial" panose="020B0604020202020204" pitchFamily="34" charset="0"/>
              </a:rPr>
              <a:t>CST 1 ~ Suzie Steiner (Mountain West Council), who is currently an Advisor for an Exploring STEM / Robotics Post, which also encompasses trades such as  machining &amp; welding and business careers, and has previously been an assistant district commissioner, assistant &amp; roundtable commissioner and Cub Scout den leader. </a:t>
            </a:r>
            <a:r>
              <a:rPr lang="en-US" altLang="en-US" sz="1400" b="1" dirty="0">
                <a:solidFill>
                  <a:schemeClr val="accent6">
                    <a:lumMod val="75000"/>
                  </a:schemeClr>
                </a:solidFill>
                <a:latin typeface="Arial" panose="020B0604020202020204" pitchFamily="34" charset="0"/>
                <a:cs typeface="Arial" panose="020B0604020202020204" pitchFamily="34" charset="0"/>
              </a:rPr>
              <a:t>National</a:t>
            </a:r>
            <a:r>
              <a:rPr lang="en-US" altLang="en-US" sz="1400" b="1" dirty="0">
                <a:solidFill>
                  <a:srgbClr val="FFFF00"/>
                </a:solidFill>
                <a:latin typeface="Arial" panose="020B0604020202020204" pitchFamily="34" charset="0"/>
                <a:cs typeface="Arial" panose="020B0604020202020204" pitchFamily="34" charset="0"/>
              </a:rPr>
              <a:t> </a:t>
            </a:r>
            <a:r>
              <a:rPr lang="en-US" altLang="en-US" sz="1400" b="1" dirty="0">
                <a:solidFill>
                  <a:schemeClr val="accent6">
                    <a:lumMod val="75000"/>
                  </a:schemeClr>
                </a:solidFill>
                <a:latin typeface="Arial" panose="020B0604020202020204" pitchFamily="34" charset="0"/>
                <a:cs typeface="Arial" panose="020B0604020202020204" pitchFamily="34" charset="0"/>
              </a:rPr>
              <a:t>Exploring Resource Associate Advisor (RAA) supporting the CST 1 and councils within the territory</a:t>
            </a:r>
          </a:p>
          <a:p>
            <a:pPr marL="576263" indent="-28575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suzie@openlabidaho.org</a:t>
            </a:r>
          </a:p>
          <a:p>
            <a:pPr marL="576263" indent="-28575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((208) 869-2403</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3~ Stuart Mahler (Golden Gate Area Council), who is currently an Assistant Council Commissioner and LFL Council Exploring Chair and Executive Board Member as well as a retired police officer, an advisor in the 1987 Law Enforcement  Exploring National Academy, staff member on three National Exploring Law Enforcement Exploring Conferences and Law Enforcement Explorer in his youth. </a:t>
            </a:r>
            <a:r>
              <a:rPr lang="en-US" sz="1400" b="1" dirty="0">
                <a:solidFill>
                  <a:schemeClr val="accent6">
                    <a:lumMod val="75000"/>
                  </a:schemeClr>
                </a:solidFill>
                <a:latin typeface="Arial" panose="020B0604020202020204" pitchFamily="34" charset="0"/>
                <a:cs typeface="Arial" panose="020B0604020202020204" pitchFamily="34" charset="0"/>
              </a:rPr>
              <a:t>National Exploring Resource Advisor (RAA) supporting the CST 3 and councils within the territory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mdc.stuart@gmail.com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(925) 519-6957</a:t>
            </a:r>
          </a:p>
          <a:p>
            <a:endParaRPr lang="en-US" sz="800" dirty="0"/>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4 &amp; 5 ~ Roger Engelbart (Greater St Louis Area Council), who is currently the Assistant Council Commissioner for Training and the Engineering Chair for the Council Exploring Committee, as well as a retired Boeing Engineer involved in Nondestructive Evaluation. National Exploring Training Lead and </a:t>
            </a:r>
            <a:r>
              <a:rPr lang="en-US" sz="1400" b="1" dirty="0">
                <a:solidFill>
                  <a:schemeClr val="accent6">
                    <a:lumMod val="75000"/>
                  </a:schemeClr>
                </a:solidFill>
                <a:latin typeface="Arial" panose="020B0604020202020204" pitchFamily="34" charset="0"/>
                <a:cs typeface="Arial" panose="020B0604020202020204" pitchFamily="34" charset="0"/>
              </a:rPr>
              <a:t>National </a:t>
            </a:r>
            <a:r>
              <a:rPr lang="en-US" altLang="en-US" sz="140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400" b="1" dirty="0">
                <a:solidFill>
                  <a:schemeClr val="accent6">
                    <a:lumMod val="75000"/>
                  </a:schemeClr>
                </a:solidFill>
                <a:latin typeface="Arial" panose="020B0604020202020204" pitchFamily="34" charset="0"/>
                <a:cs typeface="Arial" panose="020B0604020202020204" pitchFamily="34" charset="0"/>
              </a:rPr>
              <a:t>supporting the CST 4 &amp; 5  and councils within those two territories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engelbart301@sbcglobal.net</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(314) 920-8968</a:t>
            </a:r>
          </a:p>
          <a:p>
            <a:endParaRPr lang="en-US" dirty="0"/>
          </a:p>
        </p:txBody>
      </p:sp>
    </p:spTree>
    <p:extLst>
      <p:ext uri="{BB962C8B-B14F-4D97-AF65-F5344CB8AC3E}">
        <p14:creationId xmlns:p14="http://schemas.microsoft.com/office/powerpoint/2010/main" val="336026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92762"/>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841821"/>
            <a:ext cx="8556172" cy="5809283"/>
          </a:xfrm>
          <a:prstGeom prst="rect">
            <a:avLst/>
          </a:prstGeom>
          <a:noFill/>
        </p:spPr>
        <p:txBody>
          <a:bodyPr wrap="square" rtlCol="0">
            <a:spAutoFit/>
          </a:bodyPr>
          <a:lstStyle/>
          <a:p>
            <a:pPr marL="285750" indent="-285750" defTabSz="91440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6 ~ Richard (Dick) Davies (Glacier's Edge Council) who is the National Exploring Commissioner, Exploring Chair for the National Commissioner Service Team &amp; National Exploring Program Committee Vice-Chair, as well as VP - Development in Glacier's Edge Council (Madison, WI), Greater New York Councils Executive Board Member,  former Interim Scout Executive for the Greater New York Councils (2021 &amp; 2022), past Northeast Region Exploring Chair and Board Member, and, in his youth, National Explorer President (1976-77) &amp; Youth Member of National Executive Board. </a:t>
            </a:r>
            <a:r>
              <a:rPr lang="en-US" sz="1350" b="1" dirty="0">
                <a:solidFill>
                  <a:schemeClr val="accent6">
                    <a:lumMod val="75000"/>
                  </a:schemeClr>
                </a:solidFill>
                <a:latin typeface="Arial" panose="020B0604020202020204" pitchFamily="34" charset="0"/>
                <a:cs typeface="Arial" panose="020B0604020202020204" pitchFamily="34" charset="0"/>
              </a:rPr>
              <a:t>National</a:t>
            </a:r>
            <a:r>
              <a:rPr lang="en-US" sz="1350" b="1" dirty="0">
                <a:solidFill>
                  <a:srgbClr val="FFFF00"/>
                </a:solidFill>
                <a:latin typeface="Arial" panose="020B0604020202020204" pitchFamily="34" charset="0"/>
                <a:cs typeface="Arial" panose="020B0604020202020204" pitchFamily="34" charset="0"/>
              </a:rPr>
              <a:t>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350" b="1" dirty="0">
                <a:solidFill>
                  <a:schemeClr val="accent6">
                    <a:lumMod val="75000"/>
                  </a:schemeClr>
                </a:solidFill>
                <a:latin typeface="Arial" panose="020B0604020202020204" pitchFamily="34" charset="0"/>
                <a:cs typeface="Arial" panose="020B0604020202020204" pitchFamily="34" charset="0"/>
              </a:rPr>
              <a:t>supporting the CST 6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richard.davies.nyc@gmail.com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(914) 327-7430</a:t>
            </a:r>
          </a:p>
          <a:p>
            <a:pPr defTabSz="914400" eaLnBrk="0" fontAlgn="base" hangingPunct="0">
              <a:spcBef>
                <a:spcPct val="0"/>
              </a:spcBef>
              <a:spcAft>
                <a:spcPct val="0"/>
              </a:spcAft>
            </a:pPr>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7 ~ Don Decker (Bay Area Council) - Eagle Scout, </a:t>
            </a:r>
            <a:r>
              <a:rPr lang="en-US" sz="1350" b="1" dirty="0" err="1">
                <a:solidFill>
                  <a:srgbClr val="FFFF00"/>
                </a:solidFill>
                <a:latin typeface="Arial" panose="020B0604020202020204" pitchFamily="34" charset="0"/>
                <a:cs typeface="Arial" panose="020B0604020202020204" pitchFamily="34" charset="0"/>
              </a:rPr>
              <a:t>Woodbadge</a:t>
            </a:r>
            <a:r>
              <a:rPr lang="en-US" sz="1350" b="1" dirty="0">
                <a:solidFill>
                  <a:srgbClr val="FFFF00"/>
                </a:solidFill>
                <a:latin typeface="Arial" panose="020B0604020202020204" pitchFamily="34" charset="0"/>
                <a:cs typeface="Arial" panose="020B0604020202020204" pitchFamily="34" charset="0"/>
              </a:rPr>
              <a:t> staff member, retired BSA Professional Scouter, Business and Banking Explorer as a youth, and currently a full time Agriculture Specialist, US Customs and Border Protection Agency. </a:t>
            </a:r>
            <a:r>
              <a:rPr lang="en-US" sz="1350" b="1" dirty="0">
                <a:solidFill>
                  <a:schemeClr val="accent6">
                    <a:lumMod val="75000"/>
                  </a:schemeClr>
                </a:solidFill>
                <a:latin typeface="Arial" panose="020B0604020202020204" pitchFamily="34" charset="0"/>
                <a:cs typeface="Arial" panose="020B0604020202020204" pitchFamily="34" charset="0"/>
              </a:rPr>
              <a:t>National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350" b="1" dirty="0">
                <a:solidFill>
                  <a:schemeClr val="accent6">
                    <a:lumMod val="75000"/>
                  </a:schemeClr>
                </a:solidFill>
                <a:latin typeface="Arial" panose="020B0604020202020204" pitchFamily="34" charset="0"/>
                <a:cs typeface="Arial" panose="020B0604020202020204" pitchFamily="34" charset="0"/>
              </a:rPr>
              <a:t>supporting the CST  7 and councils within the territory </a:t>
            </a:r>
            <a:endParaRPr lang="en-US" sz="1350" b="1" dirty="0">
              <a:solidFill>
                <a:srgbClr val="FFFF00"/>
              </a:solidFill>
              <a:latin typeface="Arial" panose="020B0604020202020204" pitchFamily="34" charset="0"/>
              <a:cs typeface="Arial" panose="020B0604020202020204" pitchFamily="34" charset="0"/>
            </a:endParaRP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donedecker@gmail.com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( 832) 266-7145</a:t>
            </a:r>
          </a:p>
          <a:p>
            <a:pPr defTabSz="914400" eaLnBrk="0" fontAlgn="base" hangingPunct="0">
              <a:spcBef>
                <a:spcPct val="0"/>
              </a:spcBef>
              <a:spcAft>
                <a:spcPct val="0"/>
              </a:spcAft>
            </a:pPr>
            <a:endParaRPr lang="en-US" sz="800" b="1" dirty="0">
              <a:solidFill>
                <a:srgbClr val="FFFF00"/>
              </a:solidFill>
              <a:latin typeface="Arial" panose="020B0604020202020204" pitchFamily="34" charset="0"/>
              <a:cs typeface="Arial" panose="020B0604020202020204"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8 ~ Craig Martin (Pathway to the Rockies Council), who is the National Exploring Program Committee Chair as well as a retired Senior Systems Engineer supporting Department of Defense satellite programs and a retired USAF Colonel with extensive experience building, testing, launching &amp; operating US Air Force satellites and testing air-to-air &amp; air-to-ground missile systems. </a:t>
            </a:r>
            <a:r>
              <a:rPr lang="en-US" sz="1350" b="1" dirty="0">
                <a:solidFill>
                  <a:schemeClr val="accent6">
                    <a:lumMod val="75000"/>
                  </a:schemeClr>
                </a:solidFill>
                <a:latin typeface="Arial" panose="020B0604020202020204" pitchFamily="34" charset="0"/>
                <a:cs typeface="Arial" panose="020B0604020202020204" pitchFamily="34" charset="0"/>
              </a:rPr>
              <a:t>National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a:t>
            </a:r>
            <a:r>
              <a:rPr lang="en-US" sz="1350" b="1" dirty="0">
                <a:solidFill>
                  <a:schemeClr val="accent6">
                    <a:lumMod val="75000"/>
                  </a:schemeClr>
                </a:solidFill>
                <a:latin typeface="Arial" panose="020B0604020202020204" pitchFamily="34" charset="0"/>
                <a:cs typeface="Arial" panose="020B0604020202020204" pitchFamily="34" charset="0"/>
              </a:rPr>
              <a:t> supporting the CST  8 and councils within the territory </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bruin1967@aol.com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(719) 331-6406</a:t>
            </a:r>
          </a:p>
          <a:p>
            <a:pPr marL="290513"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792024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203651"/>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722072"/>
            <a:ext cx="8556172" cy="5655394"/>
          </a:xfrm>
          <a:prstGeom prst="rect">
            <a:avLst/>
          </a:prstGeom>
          <a:noFill/>
        </p:spPr>
        <p:txBody>
          <a:bodyPr wrap="square" rtlCol="0">
            <a:spAutoFit/>
          </a:bodyPr>
          <a:lstStyle/>
          <a:p>
            <a:pPr lvl="0"/>
            <a:endParaRPr lang="en-US" sz="1350" b="1" dirty="0">
              <a:solidFill>
                <a:srgbClr val="FFFF00"/>
              </a:solidFill>
              <a:latin typeface="Arial" panose="020B0604020202020204" pitchFamily="34" charset="0"/>
              <a:cs typeface="Arial" panose="020B0604020202020204" pitchFamily="34" charset="0"/>
            </a:endParaRPr>
          </a:p>
          <a:p>
            <a:r>
              <a:rPr lang="en-US" sz="1350" b="1" dirty="0">
                <a:solidFill>
                  <a:srgbClr val="FFFF00"/>
                </a:solidFill>
                <a:latin typeface="Arial" panose="020B0604020202020204" pitchFamily="34" charset="0"/>
                <a:cs typeface="Arial" panose="020B0604020202020204" pitchFamily="34" charset="0"/>
              </a:rPr>
              <a:t>CST 9 ~ Richard (Rick) Belford (Western Massachusetts Council), who is currently the Vice President of Membership, Executive Board member, and Committee Chair for five units - a Cub Scout Pack, a girl troop, a boy troop, a Sea Scout Ship and an Aviation Explorer Post. Also a former Scouting Professional/District Executive, a retired DOD/Federal employee and a retired USAF Chief Master Sergeant. National Exploring Awards &amp; Recognition Lead and </a:t>
            </a:r>
            <a:r>
              <a:rPr lang="en-US" sz="1350" b="1" dirty="0">
                <a:solidFill>
                  <a:schemeClr val="accent6">
                    <a:lumMod val="75000"/>
                  </a:schemeClr>
                </a:solidFill>
                <a:latin typeface="Arial" panose="020B0604020202020204" pitchFamily="34" charset="0"/>
                <a:cs typeface="Arial" panose="020B0604020202020204" pitchFamily="34" charset="0"/>
              </a:rPr>
              <a:t>Resource Associate Advisor (RAA) supporting the CST 9 Program Lead and councils within that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o   rebwmc234@gmail.com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o   (860) 402-4836</a:t>
            </a:r>
          </a:p>
          <a:p>
            <a:pPr marL="290513"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10 ~ Joseph (Joe) Marinelli (Seneca Waterways Council), who is the Council Executive Committee’s &amp; Board’s former Vice President of Exploring, past President of the Finger Lakes Council  and Executive Director, Finger Lakes STEM  Hub as well as a retired Regional Supervising Superintendent &amp; BOCES (service agency) CEO for 25 school districts in upstate New York.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 supporting the CST 10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josephjmarinelli@aol.com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(585) 704-4659</a:t>
            </a:r>
          </a:p>
          <a:p>
            <a:r>
              <a:rPr lang="en-US" sz="135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12 ~ John Brady (Del-Mar-</a:t>
            </a:r>
            <a:r>
              <a:rPr lang="en-US" sz="1350" b="1" dirty="0" err="1">
                <a:solidFill>
                  <a:srgbClr val="FFFF00"/>
                </a:solidFill>
                <a:latin typeface="Arial" panose="020B0604020202020204" pitchFamily="34" charset="0"/>
                <a:cs typeface="Arial" panose="020B0604020202020204" pitchFamily="34" charset="0"/>
              </a:rPr>
              <a:t>Va</a:t>
            </a:r>
            <a:r>
              <a:rPr lang="en-US" sz="1350" b="1" dirty="0">
                <a:solidFill>
                  <a:srgbClr val="FFFF00"/>
                </a:solidFill>
                <a:latin typeface="Arial" panose="020B0604020202020204" pitchFamily="34" charset="0"/>
                <a:cs typeface="Arial" panose="020B0604020202020204" pitchFamily="34" charset="0"/>
              </a:rPr>
              <a:t> Council) who is currently a member on the Council Executive Board, District Vice Chair and Sea Scout Ship 198 Committee Member as well as a former Attorney/Labor Relations Specialist for the State of Delaware &amp; a former Scouting Professional District Executive.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CST 12 &amp; 14 and councils within those two territories</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jfbradygroup@gmail.com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(302) 381-8728</a:t>
            </a:r>
          </a:p>
          <a:p>
            <a:endParaRPr lang="en-US" dirty="0"/>
          </a:p>
        </p:txBody>
      </p:sp>
    </p:spTree>
    <p:extLst>
      <p:ext uri="{BB962C8B-B14F-4D97-AF65-F5344CB8AC3E}">
        <p14:creationId xmlns:p14="http://schemas.microsoft.com/office/powerpoint/2010/main" val="184326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57614"/>
            <a:ext cx="8833606" cy="961124"/>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765624"/>
            <a:ext cx="8556172" cy="5509200"/>
          </a:xfrm>
          <a:prstGeom prst="rect">
            <a:avLst/>
          </a:prstGeom>
          <a:noFill/>
        </p:spPr>
        <p:txBody>
          <a:bodyPr wrap="square" rtlCol="0">
            <a:spAutoFit/>
          </a:bodyPr>
          <a:lstStyle/>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13 ~ Linda Hassler (Monmouth Council) who is currently a member of her Monmouth Council Board of Directors and Troop 140 Committee Member as well as an Assistant Professor at Rutgers’ School of Nursing, former Northeast Region Area 5 Exploring Chair, former Exploring Post Advisor and a Tennis Explorer in her youth.</a:t>
            </a:r>
            <a:r>
              <a:rPr lang="en-US" sz="1300" b="1" dirty="0">
                <a:solidFill>
                  <a:schemeClr val="accent6">
                    <a:lumMod val="75000"/>
                  </a:schemeClr>
                </a:solidFill>
                <a:latin typeface="Arial" panose="020B0604020202020204" pitchFamily="34" charset="0"/>
                <a:cs typeface="Arial" panose="020B0604020202020204" pitchFamily="34" charset="0"/>
              </a:rPr>
              <a:t> </a:t>
            </a:r>
            <a:r>
              <a:rPr lang="en-US" sz="1300" b="1" dirty="0">
                <a:solidFill>
                  <a:srgbClr val="FFFF00"/>
                </a:solidFill>
                <a:latin typeface="Arial" panose="020B0604020202020204" pitchFamily="34" charset="0"/>
                <a:cs typeface="Arial" panose="020B0604020202020204" pitchFamily="34" charset="0"/>
              </a:rPr>
              <a:t>National Exploring Health &amp; Safety  / YPT Lead and </a:t>
            </a:r>
            <a:r>
              <a:rPr lang="en-US" sz="130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CST 13 and councils within the territory</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Lindajhassler@gmail.com</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(732) 687-7208</a:t>
            </a:r>
          </a:p>
          <a:p>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14 ~ John Brady</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15 &amp; 16 ~ Kenneth (Ken) Leedham (Gulf Stream Council) who is currently a District Commissioners, Exploring service team member, associate post advisor, merit badge counselor and Wood Badge staff member as well as a full-time police officer and Law Enforcement Explorer in his youth. </a:t>
            </a:r>
            <a:r>
              <a:rPr lang="en-US" sz="130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CST 15 &amp; 16 and councils within those two territories </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treasurecoastscouting@gmail.com </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(772) 370-2800</a:t>
            </a:r>
          </a:p>
          <a:p>
            <a:r>
              <a:rPr lang="en-US" sz="135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CHP ~ Rick TerBorch (Los Padres Council), who is the former National Service Territory (NST) 3 Commissioner, Assistant Council Commissioner and Council Executive Board Member as well as a retired Chief of Police in Arroyo Grande, CA, past Los Padres Council President &amp; Council Commissioner, past National Law Enforcement Exploring Committee Member, Exploring Advisor and over 35+ years in Law Enforcement Exploring. </a:t>
            </a:r>
            <a:r>
              <a:rPr lang="en-US" sz="130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California Highway Patrol (CHP) and the councils with CHP Law Enforcement Posts.</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rterborch@earthlink.net</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(805) 441-1721</a:t>
            </a:r>
          </a:p>
          <a:p>
            <a:endParaRPr lang="en-US" dirty="0"/>
          </a:p>
        </p:txBody>
      </p:sp>
    </p:spTree>
    <p:extLst>
      <p:ext uri="{BB962C8B-B14F-4D97-AF65-F5344CB8AC3E}">
        <p14:creationId xmlns:p14="http://schemas.microsoft.com/office/powerpoint/2010/main" val="24185479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918028"/>
            <a:ext cx="8556172" cy="5201424"/>
          </a:xfrm>
          <a:prstGeom prst="rect">
            <a:avLst/>
          </a:prstGeom>
          <a:noFill/>
        </p:spPr>
        <p:txBody>
          <a:bodyPr wrap="square" rtlCol="0">
            <a:spAutoFit/>
          </a:bodyPr>
          <a:lstStyle/>
          <a:p>
            <a:r>
              <a:rPr lang="en-US" sz="1600" b="1" dirty="0">
                <a:solidFill>
                  <a:schemeClr val="accent6">
                    <a:lumMod val="75000"/>
                  </a:schemeClr>
                </a:solidFill>
                <a:latin typeface="Arial" panose="020B0604020202020204" pitchFamily="34" charset="0"/>
                <a:cs typeface="Arial" panose="020B0604020202020204" pitchFamily="34" charset="0"/>
              </a:rPr>
              <a:t>Additionally, any of these National Exploring  RAAs are available to any of the CSTs and their councils on the following Exploring Career Fields </a:t>
            </a:r>
            <a:endParaRPr lang="en-US" sz="1600" dirty="0">
              <a:solidFill>
                <a:schemeClr val="accent6">
                  <a:lumMod val="75000"/>
                </a:schemeClr>
              </a:solidFill>
              <a:latin typeface="Arial" panose="020B0604020202020204" pitchFamily="34" charset="0"/>
              <a:cs typeface="Arial" panose="020B0604020202020204" pitchFamily="34" charset="0"/>
            </a:endParaRPr>
          </a:p>
          <a:p>
            <a:r>
              <a:rPr lang="en-US" sz="800" b="1" dirty="0">
                <a:solidFill>
                  <a:srgbClr val="FFFF00"/>
                </a:solidFill>
                <a:latin typeface="Arial" panose="020B0604020202020204" pitchFamily="34" charset="0"/>
                <a:cs typeface="Arial" panose="020B0604020202020204" pitchFamily="34" charset="0"/>
              </a:rPr>
              <a:t> </a:t>
            </a:r>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Aviation</a:t>
            </a:r>
            <a:r>
              <a:rPr lang="en-US" sz="1400" b="1" dirty="0">
                <a:solidFill>
                  <a:srgbClr val="FFFF00"/>
                </a:solidFill>
                <a:latin typeface="Arial" panose="020B0604020202020204" pitchFamily="34" charset="0"/>
                <a:cs typeface="Arial" panose="020B0604020202020204" pitchFamily="34" charset="0"/>
              </a:rPr>
              <a:t> ~ Rick Belford &amp; Roger Engelbart </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Business</a:t>
            </a:r>
            <a:r>
              <a:rPr lang="en-US" sz="1400" b="1" dirty="0">
                <a:solidFill>
                  <a:srgbClr val="FFFF00"/>
                </a:solidFill>
                <a:latin typeface="Arial" panose="020B0604020202020204" pitchFamily="34" charset="0"/>
                <a:cs typeface="Arial" panose="020B0604020202020204" pitchFamily="34" charset="0"/>
              </a:rPr>
              <a:t> ~ Rick Belford (Contracting &amp; Procurement)</a:t>
            </a:r>
          </a:p>
          <a:p>
            <a:pPr lvl="0"/>
            <a:endParaRPr lang="en-US" sz="80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Communications </a:t>
            </a:r>
            <a:r>
              <a:rPr lang="en-US" sz="1400" b="1" dirty="0">
                <a:solidFill>
                  <a:srgbClr val="FFFF00"/>
                </a:solidFill>
                <a:latin typeface="Arial" panose="020B0604020202020204" pitchFamily="34" charset="0"/>
                <a:cs typeface="Arial" panose="020B0604020202020204" pitchFamily="34" charset="0"/>
              </a:rPr>
              <a:t>~ Rick Belford (Broadcasting &amp; Public Relations) and John Brady (Broadcasting &amp; News Reporter)</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Engineering &amp; Technology </a:t>
            </a:r>
            <a:r>
              <a:rPr lang="en-US" sz="1400" b="1" dirty="0">
                <a:solidFill>
                  <a:srgbClr val="FFFF00"/>
                </a:solidFill>
                <a:latin typeface="Arial" panose="020B0604020202020204" pitchFamily="34" charset="0"/>
                <a:cs typeface="Arial" panose="020B0604020202020204" pitchFamily="34" charset="0"/>
              </a:rPr>
              <a:t>~ Roger Engelbart, Craig Martin and Suzie Steiner (Robotics)</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Health Care </a:t>
            </a:r>
            <a:r>
              <a:rPr lang="en-US" sz="1400" b="1" dirty="0">
                <a:solidFill>
                  <a:srgbClr val="FFFF00"/>
                </a:solidFill>
                <a:latin typeface="Arial" panose="020B0604020202020204" pitchFamily="34" charset="0"/>
                <a:cs typeface="Arial" panose="020B0604020202020204" pitchFamily="34" charset="0"/>
              </a:rPr>
              <a:t>~ Linda Hassler</a:t>
            </a:r>
          </a:p>
          <a:p>
            <a:pPr marL="285750" indent="-28575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Law &amp; Government </a:t>
            </a:r>
            <a:r>
              <a:rPr lang="en-US" sz="1400" b="1" dirty="0">
                <a:solidFill>
                  <a:srgbClr val="FFFF00"/>
                </a:solidFill>
                <a:latin typeface="Arial" panose="020B0604020202020204" pitchFamily="34" charset="0"/>
                <a:cs typeface="Arial" panose="020B0604020202020204" pitchFamily="34" charset="0"/>
              </a:rPr>
              <a:t>~ John Brady (Law Careers) and Craig Martin &amp; Rick Belford (Military Careers)</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Law Enforcement </a:t>
            </a:r>
            <a:r>
              <a:rPr lang="en-US" sz="1400" b="1" dirty="0">
                <a:solidFill>
                  <a:srgbClr val="FFFF00"/>
                </a:solidFill>
                <a:latin typeface="Arial" panose="020B0604020202020204" pitchFamily="34" charset="0"/>
                <a:cs typeface="Arial" panose="020B0604020202020204" pitchFamily="34" charset="0"/>
              </a:rPr>
              <a:t>~ Ken Leedham, Stuart Mahler &amp; Rick Terborch</a:t>
            </a:r>
          </a:p>
          <a:p>
            <a:pPr lvl="0"/>
            <a:endParaRPr lang="en-US" sz="80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Skilled Trades </a:t>
            </a:r>
            <a:r>
              <a:rPr lang="en-US" sz="1400" b="1" dirty="0">
                <a:solidFill>
                  <a:srgbClr val="FFFF00"/>
                </a:solidFill>
                <a:latin typeface="Arial" panose="020B0604020202020204" pitchFamily="34" charset="0"/>
                <a:cs typeface="Arial" panose="020B0604020202020204" pitchFamily="34" charset="0"/>
              </a:rPr>
              <a:t>~ Joe Marinelli &amp; Suzie Steiner </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Social Services </a:t>
            </a:r>
            <a:r>
              <a:rPr lang="en-US" sz="1400" b="1" dirty="0">
                <a:solidFill>
                  <a:srgbClr val="FFFF00"/>
                </a:solidFill>
                <a:latin typeface="Arial" panose="020B0604020202020204" pitchFamily="34" charset="0"/>
                <a:cs typeface="Arial" panose="020B0604020202020204" pitchFamily="34" charset="0"/>
              </a:rPr>
              <a:t>~ Joe Marinelli (Education), Linda Hassler (College Professor), Rick Belford &amp; John Brady (Non-Profit / Not-For-Profit Management) and Suzie Steiner (STEM)</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Other Career Fields </a:t>
            </a:r>
            <a:r>
              <a:rPr lang="en-US" sz="1400" b="1" dirty="0">
                <a:solidFill>
                  <a:srgbClr val="FFFF00"/>
                </a:solidFill>
                <a:latin typeface="Arial" panose="020B0604020202020204" pitchFamily="34" charset="0"/>
                <a:cs typeface="Arial" panose="020B0604020202020204" pitchFamily="34" charset="0"/>
              </a:rPr>
              <a:t>~ National Exploring RAA, assisting your CST, will find the best individual to assist you for other Exploring Career Fields</a:t>
            </a:r>
          </a:p>
          <a:p>
            <a:endParaRPr lang="en-US" dirty="0"/>
          </a:p>
        </p:txBody>
      </p:sp>
    </p:spTree>
    <p:extLst>
      <p:ext uri="{BB962C8B-B14F-4D97-AF65-F5344CB8AC3E}">
        <p14:creationId xmlns:p14="http://schemas.microsoft.com/office/powerpoint/2010/main" val="230111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047"/>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887419" y="-649475"/>
            <a:ext cx="8632371" cy="4390119"/>
          </a:xfrm>
        </p:spPr>
        <p:txBody>
          <a:bodyPr>
            <a:normAutofit/>
          </a:bodyPr>
          <a:lstStyle/>
          <a:p>
            <a:r>
              <a:rPr lang="en-US" sz="3600" b="1" dirty="0">
                <a:solidFill>
                  <a:srgbClr val="2AB96C"/>
                </a:solidFill>
                <a:latin typeface="Arial Black" panose="020B0A04020102020204" pitchFamily="34" charset="0"/>
                <a:cs typeface="Arial" panose="020B0604020202020204" pitchFamily="34" charset="0"/>
              </a:rPr>
              <a:t>National Exploring Program Priorities Mapped to </a:t>
            </a:r>
            <a:br>
              <a:rPr lang="en-US" sz="3600" b="1" dirty="0">
                <a:solidFill>
                  <a:srgbClr val="2AB96C"/>
                </a:solidFill>
                <a:latin typeface="Arial Black" panose="020B0A04020102020204" pitchFamily="34" charset="0"/>
                <a:cs typeface="Arial" panose="020B0604020202020204" pitchFamily="34" charset="0"/>
              </a:rPr>
            </a:br>
            <a:r>
              <a:rPr lang="en-US" sz="3600" b="1" dirty="0">
                <a:solidFill>
                  <a:srgbClr val="2AB96C"/>
                </a:solidFill>
                <a:latin typeface="Arial Black" panose="020B0A04020102020204" pitchFamily="34" charset="0"/>
                <a:cs typeface="Arial" panose="020B0604020202020204" pitchFamily="34" charset="0"/>
              </a:rPr>
              <a:t>Scouting America Roadmap </a:t>
            </a:r>
            <a:br>
              <a:rPr lang="en-US" sz="3600" b="1" dirty="0">
                <a:solidFill>
                  <a:srgbClr val="2AB96C"/>
                </a:solidFill>
                <a:latin typeface="Arial Black" panose="020B0A04020102020204" pitchFamily="34" charset="0"/>
                <a:cs typeface="Arial" panose="020B0604020202020204" pitchFamily="34" charset="0"/>
              </a:rPr>
            </a:br>
            <a:r>
              <a:rPr lang="en-US" sz="3600" b="1" dirty="0">
                <a:solidFill>
                  <a:srgbClr val="2AB96C"/>
                </a:solidFill>
                <a:latin typeface="Arial Black" panose="020B0A04020102020204" pitchFamily="34" charset="0"/>
                <a:cs typeface="Arial" panose="020B0604020202020204" pitchFamily="34" charset="0"/>
              </a:rPr>
              <a:t>(2024-2025)</a:t>
            </a:r>
            <a:endParaRPr lang="en-US" sz="3600" b="1" dirty="0">
              <a:solidFill>
                <a:srgbClr val="1FC77F"/>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20308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0" y="37029"/>
            <a:ext cx="12192000" cy="6876224"/>
          </a:xfrm>
          <a:prstGeom prst="rect">
            <a:avLst/>
          </a:prstGeom>
          <a:noFill/>
          <a:ln w="9525">
            <a:noFill/>
            <a:miter lim="800000"/>
            <a:headEnd/>
            <a:tailEnd/>
          </a:ln>
          <a:effectLst/>
        </p:spPr>
      </p:pic>
      <p:sp>
        <p:nvSpPr>
          <p:cNvPr id="7" name="Slide Number Placeholder 6">
            <a:extLst>
              <a:ext uri="{FF2B5EF4-FFF2-40B4-BE49-F238E27FC236}">
                <a16:creationId xmlns:a16="http://schemas.microsoft.com/office/drawing/2014/main" id="{1583CB83-D322-4FE2-920C-C8240C278A57}"/>
              </a:ext>
            </a:extLst>
          </p:cNvPr>
          <p:cNvSpPr>
            <a:spLocks noGrp="1"/>
          </p:cNvSpPr>
          <p:nvPr>
            <p:ph type="sldNum" sz="quarter" idx="12"/>
          </p:nvPr>
        </p:nvSpPr>
        <p:spPr>
          <a:xfrm>
            <a:off x="4119634" y="635635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C57C27A-EE4A-4978-8E95-10CC52D1657A}" type="slidenum">
              <a:rPr lang="en-US" smtClean="0">
                <a:solidFill>
                  <a:prstClr val="black">
                    <a:tint val="75000"/>
                  </a:prstClr>
                </a:solidFill>
              </a:rPr>
              <a:pPr/>
              <a:t>28</a:t>
            </a:fld>
            <a:endParaRPr lang="en-US">
              <a:solidFill>
                <a:prstClr val="black">
                  <a:tint val="75000"/>
                </a:prstClr>
              </a:solidFill>
            </a:endParaRPr>
          </a:p>
        </p:txBody>
      </p:sp>
      <p:pic>
        <p:nvPicPr>
          <p:cNvPr id="8" name="Picture 7">
            <a:extLst>
              <a:ext uri="{FF2B5EF4-FFF2-40B4-BE49-F238E27FC236}">
                <a16:creationId xmlns:a16="http://schemas.microsoft.com/office/drawing/2014/main" id="{C0DE1B06-3538-9A4A-20A1-DBB5AF26C546}"/>
              </a:ext>
            </a:extLst>
          </p:cNvPr>
          <p:cNvPicPr>
            <a:picLocks noChangeAspect="1"/>
          </p:cNvPicPr>
          <p:nvPr/>
        </p:nvPicPr>
        <p:blipFill rotWithShape="1">
          <a:blip r:embed="rId4"/>
          <a:srcRect t="4124" b="5941"/>
          <a:stretch/>
        </p:blipFill>
        <p:spPr>
          <a:xfrm>
            <a:off x="2161266" y="1186705"/>
            <a:ext cx="7869471" cy="4182035"/>
          </a:xfrm>
          <a:prstGeom prst="rect">
            <a:avLst/>
          </a:prstGeom>
        </p:spPr>
      </p:pic>
    </p:spTree>
    <p:extLst>
      <p:ext uri="{BB962C8B-B14F-4D97-AF65-F5344CB8AC3E}">
        <p14:creationId xmlns:p14="http://schemas.microsoft.com/office/powerpoint/2010/main" val="2665281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67841" y="965648"/>
            <a:ext cx="3369457" cy="3954695"/>
          </a:xfrm>
        </p:spPr>
        <p:txBody>
          <a:bodyPr>
            <a:normAutofit/>
          </a:bodyPr>
          <a:lstStyle/>
          <a:p>
            <a:r>
              <a:rPr lang="en-US" sz="2400" b="1" dirty="0">
                <a:solidFill>
                  <a:srgbClr val="1FC77F"/>
                </a:solidFill>
                <a:latin typeface="Arial Black" panose="020B0A04020102020204" pitchFamily="34" charset="0"/>
              </a:rPr>
              <a:t>National Exploring Priorities </a:t>
            </a:r>
            <a:br>
              <a:rPr lang="en-US" sz="2400" b="1" dirty="0">
                <a:solidFill>
                  <a:srgbClr val="1FC77F"/>
                </a:solidFill>
                <a:latin typeface="Arial Black" panose="020B0A04020102020204" pitchFamily="34" charset="0"/>
              </a:rPr>
            </a:br>
            <a:r>
              <a:rPr lang="en-US" sz="2400" b="1" dirty="0">
                <a:solidFill>
                  <a:srgbClr val="1FC77F"/>
                </a:solidFill>
                <a:latin typeface="Arial Black" panose="020B0A04020102020204" pitchFamily="34" charset="0"/>
              </a:rPr>
              <a:t>mapped to </a:t>
            </a:r>
            <a:br>
              <a:rPr lang="en-US" sz="2400" b="1" dirty="0">
                <a:solidFill>
                  <a:srgbClr val="1FC77F"/>
                </a:solidFill>
                <a:latin typeface="Arial Black" panose="020B0A04020102020204" pitchFamily="34" charset="0"/>
              </a:rPr>
            </a:br>
            <a:r>
              <a:rPr lang="en-US" sz="2400" b="1" dirty="0">
                <a:solidFill>
                  <a:srgbClr val="1FC77F"/>
                </a:solidFill>
                <a:latin typeface="Arial Black" panose="020B0A04020102020204" pitchFamily="34" charset="0"/>
              </a:rPr>
              <a:t>Scouting America  Roadmap</a:t>
            </a:r>
            <a:endParaRPr lang="en-US" sz="2300" b="1" dirty="0">
              <a:solidFill>
                <a:srgbClr val="1FC77F"/>
              </a:solidFill>
              <a:latin typeface="Arial Black" panose="020B0A040201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5213498" y="137047"/>
            <a:ext cx="5027779" cy="6075697"/>
          </a:xfrm>
          <a:prstGeom prst="rect">
            <a:avLst/>
          </a:prstGeom>
        </p:spPr>
      </p:pic>
    </p:spTree>
    <p:extLst>
      <p:ext uri="{BB962C8B-B14F-4D97-AF65-F5344CB8AC3E}">
        <p14:creationId xmlns:p14="http://schemas.microsoft.com/office/powerpoint/2010/main" val="3848329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3731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Learning for Life Curriculum-Based Programs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consists of grade specific, age-oriented, character education lesson plans that are utilized in schools and other educational settings to help instill character and ethical decision making in our youth.  The available lesson plans that are offered for Learning for Life Groups include PreK-12 grades, Champions for students with special needs, along with additional digital resources.  Learning for Life uses these interactive lessons to help youth make informed decisions while becoming better students and citizens. </a:t>
            </a: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CURRICULUM PROGRAM VISION: </a:t>
            </a: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provide engaging and relevant PreK‐12 solutions that positively impact academic performance, social &amp; emotional maturity, character development, and career education for all students.</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8D695C1-758F-4C5B-8A65-AA39C77B350B}"/>
              </a:ext>
            </a:extLst>
          </p:cNvPr>
          <p:cNvPicPr>
            <a:picLocks noChangeAspect="1"/>
          </p:cNvPicPr>
          <p:nvPr/>
        </p:nvPicPr>
        <p:blipFill>
          <a:blip r:embed="rId3"/>
          <a:stretch>
            <a:fillRect/>
          </a:stretch>
        </p:blipFill>
        <p:spPr>
          <a:xfrm>
            <a:off x="3023955" y="309191"/>
            <a:ext cx="6183804" cy="1239803"/>
          </a:xfrm>
          <a:prstGeom prst="rect">
            <a:avLst/>
          </a:prstGeom>
        </p:spPr>
      </p:pic>
      <p:sp>
        <p:nvSpPr>
          <p:cNvPr id="2" name="Rectangle 1">
            <a:extLst>
              <a:ext uri="{FF2B5EF4-FFF2-40B4-BE49-F238E27FC236}">
                <a16:creationId xmlns:a16="http://schemas.microsoft.com/office/drawing/2014/main" id="{99B52F59-25C2-445B-902F-9B6B42D19646}"/>
              </a:ext>
            </a:extLst>
          </p:cNvPr>
          <p:cNvSpPr/>
          <p:nvPr/>
        </p:nvSpPr>
        <p:spPr>
          <a:xfrm>
            <a:off x="2477091" y="5797622"/>
            <a:ext cx="7673776"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www.learningforlife.org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3143990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917"/>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206826"/>
            <a:ext cx="8833606" cy="544286"/>
          </a:xfrm>
        </p:spPr>
        <p:txBody>
          <a:bodyPr>
            <a:normAutofit fontScale="90000"/>
          </a:bodyPr>
          <a:lstStyle/>
          <a:p>
            <a:r>
              <a:rPr lang="en-US" sz="2300" b="1" dirty="0">
                <a:solidFill>
                  <a:srgbClr val="1FC77F"/>
                </a:solidFill>
                <a:latin typeface="Arial Black" panose="020B0A04020102020204" pitchFamily="34" charset="0"/>
              </a:rPr>
              <a:t>National Exploring Priorities mapped to Scouting America Roadmap</a:t>
            </a:r>
            <a:endParaRPr lang="en-US" sz="23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678534"/>
            <a:ext cx="8556172" cy="5917004"/>
          </a:xfrm>
          <a:prstGeom prst="rect">
            <a:avLst/>
          </a:prstGeom>
          <a:noFill/>
        </p:spPr>
        <p:txBody>
          <a:bodyPr wrap="square" rtlCol="0">
            <a:spAutoFit/>
          </a:bodyPr>
          <a:lstStyle/>
          <a:p>
            <a:pPr marL="457200" indent="-457200">
              <a:buAutoNum type="arabicPeriod"/>
            </a:pPr>
            <a:r>
              <a:rPr lang="en-US" sz="2000" u="sng" dirty="0">
                <a:solidFill>
                  <a:schemeClr val="accent6">
                    <a:lumMod val="75000"/>
                  </a:schemeClr>
                </a:solidFill>
                <a:latin typeface="Arial Black" panose="020B0A04020102020204" pitchFamily="34" charset="0"/>
                <a:cs typeface="Arial" panose="020B0604020202020204" pitchFamily="34" charset="0"/>
              </a:rPr>
              <a:t>Become the National Leader in Youth Safety</a:t>
            </a:r>
          </a:p>
          <a:p>
            <a:pPr lvl="0"/>
            <a:endParaRPr lang="en-US" sz="800" dirty="0">
              <a:solidFill>
                <a:srgbClr val="FFFF00"/>
              </a:solidFill>
              <a:latin typeface="Arial" panose="020B0604020202020204" pitchFamily="34" charset="0"/>
              <a:cs typeface="Arial" panose="020B0604020202020204" pitchFamily="34" charset="0"/>
            </a:endParaRPr>
          </a:p>
          <a:p>
            <a:pPr marL="739775" indent="-285750">
              <a:buSzPct val="1500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For our #1 2024 Priority (Safety First Guidelines), the National Exploring Committee’s Health &amp; Safety &amp; YPT Lead, along with the Learning for Life Curriculum-Based Program Committee representative, will assist the BSA Health and Safety Team in updating the “Safety First Learning for Life Guidelines”</a:t>
            </a:r>
          </a:p>
          <a:p>
            <a:pPr marL="1033463" lvl="1" indent="-285750">
              <a:buSzPct val="125000"/>
              <a:buFont typeface="Courier New" panose="02070309020205020404" pitchFamily="49" charset="0"/>
              <a:buChar char="o"/>
              <a:tabLst>
                <a:tab pos="1033463" algn="l"/>
              </a:tabLst>
            </a:pPr>
            <a:r>
              <a:rPr lang="en-US" sz="1350" b="1" dirty="0">
                <a:solidFill>
                  <a:schemeClr val="accent6">
                    <a:lumMod val="75000"/>
                  </a:schemeClr>
                </a:solidFill>
                <a:latin typeface="Arial" panose="020B0604020202020204" pitchFamily="34" charset="0"/>
                <a:cs typeface="Arial" panose="020B0604020202020204" pitchFamily="34" charset="0"/>
              </a:rPr>
              <a:t>On 18 June 2024, Tim Anderson conducted a kick-off Zoom with Linda Hassler &amp; her review team</a:t>
            </a:r>
          </a:p>
          <a:p>
            <a:pPr marL="1033463" lvl="1" indent="-285750">
              <a:buSzPct val="125000"/>
              <a:buFont typeface="Courier New" panose="02070309020205020404" pitchFamily="49" charset="0"/>
              <a:buChar char="o"/>
              <a:tabLst>
                <a:tab pos="1033463" algn="l"/>
              </a:tabLst>
            </a:pPr>
            <a:r>
              <a:rPr lang="en-US" sz="1350" b="1" dirty="0">
                <a:solidFill>
                  <a:schemeClr val="accent6">
                    <a:lumMod val="75000"/>
                  </a:schemeClr>
                </a:solidFill>
                <a:latin typeface="Arial" panose="020B0604020202020204" pitchFamily="34" charset="0"/>
                <a:cs typeface="Arial" panose="020B0604020202020204" pitchFamily="34" charset="0"/>
              </a:rPr>
              <a:t>On 14 August 2024, Tim Anderson held way-ahead discussion with Linda Hassler &amp; Craig Martin where we decided to meet weekly to review each page in the guidelines for required updates and once we’ve reviewed the entire guidelines would share recommended updates with Linda’s review team for their review and comments</a:t>
            </a:r>
          </a:p>
          <a:p>
            <a:pPr marL="1033463" lvl="1" indent="-285750">
              <a:buSzPct val="125000"/>
              <a:buFont typeface="Courier New" panose="02070309020205020404" pitchFamily="49" charset="0"/>
              <a:buChar char="o"/>
              <a:tabLst>
                <a:tab pos="1033463" algn="l"/>
              </a:tabLst>
            </a:pPr>
            <a:r>
              <a:rPr lang="en-US" sz="1350" b="1" dirty="0">
                <a:solidFill>
                  <a:schemeClr val="accent6">
                    <a:lumMod val="75000"/>
                  </a:schemeClr>
                </a:solidFill>
                <a:latin typeface="Arial" panose="020B0604020202020204" pitchFamily="34" charset="0"/>
                <a:cs typeface="Arial" panose="020B0604020202020204" pitchFamily="34" charset="0"/>
              </a:rPr>
              <a:t>On 16 September 2024, Tim, Linda &amp; Craig met to start guidelines updates review</a:t>
            </a:r>
          </a:p>
          <a:p>
            <a:pPr marL="1033463" lvl="1" indent="-285750">
              <a:buSzPct val="125000"/>
              <a:buFont typeface="Courier New" panose="02070309020205020404" pitchFamily="49" charset="0"/>
              <a:buChar char="o"/>
              <a:tabLst>
                <a:tab pos="1033463" algn="l"/>
              </a:tabLst>
            </a:pPr>
            <a:r>
              <a:rPr lang="en-US" sz="1350" b="1" dirty="0">
                <a:solidFill>
                  <a:schemeClr val="accent6">
                    <a:lumMod val="75000"/>
                  </a:schemeClr>
                </a:solidFill>
                <a:latin typeface="Arial" panose="020B0604020202020204" pitchFamily="34" charset="0"/>
                <a:cs typeface="Arial" panose="020B0604020202020204" pitchFamily="34" charset="0"/>
              </a:rPr>
              <a:t>On 7 &amp; 14 Oct 2024, Tim, Linda &amp; Craig met to continue guidelines updates review</a:t>
            </a:r>
          </a:p>
          <a:p>
            <a:pPr marL="454025">
              <a:buSzPct val="150000"/>
            </a:pPr>
            <a:endParaRPr lang="en-US" sz="800" b="1" dirty="0">
              <a:solidFill>
                <a:srgbClr val="FFFF00"/>
              </a:solidFill>
              <a:latin typeface="Arial" panose="020B0604020202020204" pitchFamily="34" charset="0"/>
              <a:cs typeface="Arial" panose="020B0604020202020204" pitchFamily="34" charset="0"/>
            </a:endParaRPr>
          </a:p>
          <a:p>
            <a:pPr marL="457200" indent="-457200">
              <a:buFont typeface="+mj-lt"/>
              <a:buAutoNum type="arabicPeriod" startAt="2"/>
            </a:pPr>
            <a:r>
              <a:rPr lang="en-US" sz="2000" u="sng" dirty="0">
                <a:solidFill>
                  <a:schemeClr val="accent6">
                    <a:lumMod val="75000"/>
                  </a:schemeClr>
                </a:solidFill>
                <a:latin typeface="Arial Black" panose="020B0A04020102020204" pitchFamily="34" charset="0"/>
                <a:cs typeface="Arial" panose="020B0604020202020204" pitchFamily="34" charset="0"/>
              </a:rPr>
              <a:t>Change the Way We Work Together</a:t>
            </a:r>
          </a:p>
          <a:p>
            <a:endParaRPr lang="en-US" sz="800" u="sng" dirty="0">
              <a:solidFill>
                <a:schemeClr val="accent6">
                  <a:lumMod val="75000"/>
                </a:schemeClr>
              </a:solidFill>
              <a:latin typeface="Arial Black" panose="020B0A04020102020204" pitchFamily="34" charset="0"/>
              <a:cs typeface="Arial" panose="020B0604020202020204" pitchFamily="34" charset="0"/>
            </a:endParaRPr>
          </a:p>
          <a:p>
            <a:pPr marL="739775" indent="-285750">
              <a:buSzPct val="1500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For our #7 2024 Priority (Orientation Briefing),  our National Exploring Committee Chair, in collaboration with National Exploring Commissioner and National Director of Exploring, and, under the direction of the National Exploring Committee’s Training Lead, will create an orientation briefing for new committee members, National Exploring Subject Matter Experts (SMEs), and National Exploring Resource Associate Advisors (RAA) that includes collaboration expectations</a:t>
            </a:r>
          </a:p>
          <a:p>
            <a:pPr marL="914400" lvl="1" indent="-457200">
              <a:buFont typeface="Arial" panose="020B0604020202020204" pitchFamily="34" charset="0"/>
              <a:buChar char="•"/>
            </a:pPr>
            <a:endParaRPr lang="en-US" sz="2000" u="sng" dirty="0">
              <a:solidFill>
                <a:schemeClr val="accent6">
                  <a:lumMod val="75000"/>
                </a:schemeClr>
              </a:solidFill>
              <a:latin typeface="Arial Black" panose="020B0A04020102020204" pitchFamily="34" charset="0"/>
              <a:cs typeface="Arial" panose="020B0604020202020204" pitchFamily="34" charset="0"/>
            </a:endParaRPr>
          </a:p>
          <a:p>
            <a:endParaRPr lang="en-US" sz="1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4715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286"/>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01517" y="102326"/>
            <a:ext cx="8833606" cy="696686"/>
          </a:xfrm>
        </p:spPr>
        <p:txBody>
          <a:bodyPr>
            <a:normAutofit fontScale="90000"/>
          </a:bodyPr>
          <a:lstStyle/>
          <a:p>
            <a:r>
              <a:rPr lang="en-US" sz="2300" b="1" dirty="0">
                <a:solidFill>
                  <a:srgbClr val="1FC77F"/>
                </a:solidFill>
                <a:latin typeface="Arial Black" panose="020B0A04020102020204" pitchFamily="34" charset="0"/>
              </a:rPr>
              <a:t>National Exploring Priorities mapped to Scouting America Roadmap</a:t>
            </a:r>
            <a:endParaRPr lang="en-US" sz="23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508707"/>
            <a:ext cx="8731445" cy="6501780"/>
          </a:xfrm>
          <a:prstGeom prst="rect">
            <a:avLst/>
          </a:prstGeom>
          <a:noFill/>
        </p:spPr>
        <p:txBody>
          <a:bodyPr wrap="square" rtlCol="0">
            <a:spAutoFit/>
          </a:bodyPr>
          <a:lstStyle/>
          <a:p>
            <a:pPr lvl="1"/>
            <a:endParaRPr lang="en-US" sz="800" b="1" dirty="0">
              <a:solidFill>
                <a:srgbClr val="FFFF00"/>
              </a:solidFill>
              <a:latin typeface="Arial" panose="020B0604020202020204" pitchFamily="34" charset="0"/>
              <a:cs typeface="Arial" panose="020B0604020202020204" pitchFamily="34" charset="0"/>
            </a:endParaRPr>
          </a:p>
          <a:p>
            <a:pPr marL="457200" indent="-457200">
              <a:buFont typeface="+mj-lt"/>
              <a:buAutoNum type="arabicPeriod" startAt="3"/>
            </a:pPr>
            <a:r>
              <a:rPr lang="en-US" sz="2000" u="sng" dirty="0">
                <a:solidFill>
                  <a:schemeClr val="accent6">
                    <a:lumMod val="75000"/>
                  </a:schemeClr>
                </a:solidFill>
                <a:latin typeface="Arial Black" panose="020B0A04020102020204" pitchFamily="34" charset="0"/>
                <a:cs typeface="Arial" panose="020B0604020202020204" pitchFamily="34" charset="0"/>
              </a:rPr>
              <a:t>Make Our Programs Highly Relevant to Today’s Youth </a:t>
            </a:r>
            <a:endParaRPr lang="en-US" sz="2000" dirty="0">
              <a:solidFill>
                <a:schemeClr val="accent6">
                  <a:lumMod val="75000"/>
                </a:schemeClr>
              </a:solidFill>
              <a:latin typeface="Arial Black" panose="020B0A04020102020204" pitchFamily="34" charset="0"/>
              <a:cs typeface="Arial" panose="020B0604020202020204" pitchFamily="34" charset="0"/>
            </a:endParaRPr>
          </a:p>
          <a:p>
            <a:endParaRPr lang="en-US" sz="800" u="sng" dirty="0">
              <a:solidFill>
                <a:schemeClr val="accent6">
                  <a:lumMod val="75000"/>
                </a:schemeClr>
              </a:solidFill>
              <a:latin typeface="Arial Black" panose="020B0A04020102020204" pitchFamily="34" charset="0"/>
              <a:cs typeface="Arial" panose="020B0604020202020204" pitchFamily="34" charset="0"/>
            </a:endParaRPr>
          </a:p>
          <a:p>
            <a:pPr marL="739775" indent="-285750">
              <a:buSzPct val="1500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For our #3 2024 Priority (Exploring Leadership Experience), the National Exploring Committee’s Training and Awards &amp; Recognition Leads will work with the Scouting University point of contact on the incorporation of our edits into the Exploring Leadership Experience (ELE) Guidebook.  This project will help provide a Nationally recognized recognition program for our Exploring youth</a:t>
            </a:r>
          </a:p>
          <a:p>
            <a:pPr marL="1033463" lvl="1" indent="-285750">
              <a:buSzPct val="125000"/>
              <a:buFont typeface="Courier New" panose="02070309020205020404" pitchFamily="49" charset="0"/>
              <a:buChar char="o"/>
              <a:tabLst>
                <a:tab pos="1033463" algn="l"/>
              </a:tabLst>
            </a:pPr>
            <a:r>
              <a:rPr lang="en-US" altLang="en-US" sz="1350" b="1" dirty="0">
                <a:solidFill>
                  <a:schemeClr val="accent6">
                    <a:lumMod val="75000"/>
                  </a:schemeClr>
                </a:solidFill>
                <a:latin typeface="Arial" panose="020B0604020202020204" pitchFamily="34" charset="0"/>
                <a:cs typeface="Arial" panose="020B0604020202020204" pitchFamily="34" charset="0"/>
              </a:rPr>
              <a:t>On 18 June 2024 &amp; 20 August 2024, Tim Anderson  </a:t>
            </a:r>
            <a:r>
              <a:rPr lang="en-US" sz="1350" b="1" dirty="0">
                <a:solidFill>
                  <a:schemeClr val="accent6">
                    <a:lumMod val="75000"/>
                  </a:schemeClr>
                </a:solidFill>
                <a:latin typeface="Arial" panose="020B0604020202020204" pitchFamily="34" charset="0"/>
                <a:cs typeface="Arial" panose="020B0604020202020204" pitchFamily="34" charset="0"/>
              </a:rPr>
              <a:t>met with Rick Belford, Roger </a:t>
            </a:r>
            <a:r>
              <a:rPr lang="en-US" sz="1350" b="1" dirty="0" err="1">
                <a:solidFill>
                  <a:schemeClr val="accent6">
                    <a:lumMod val="75000"/>
                  </a:schemeClr>
                </a:solidFill>
                <a:latin typeface="Arial" panose="020B0604020202020204" pitchFamily="34" charset="0"/>
                <a:cs typeface="Arial" panose="020B0604020202020204" pitchFamily="34" charset="0"/>
              </a:rPr>
              <a:t>Engelbart</a:t>
            </a:r>
            <a:r>
              <a:rPr lang="en-US" sz="1350" b="1" dirty="0">
                <a:solidFill>
                  <a:schemeClr val="accent6">
                    <a:lumMod val="75000"/>
                  </a:schemeClr>
                </a:solidFill>
                <a:latin typeface="Arial" panose="020B0604020202020204" pitchFamily="34" charset="0"/>
                <a:cs typeface="Arial" panose="020B0604020202020204" pitchFamily="34" charset="0"/>
              </a:rPr>
              <a:t>  &amp; Craig Martin to discuss the way-ahead on updating the Guidebook and develop a Statement of Work (see slides 36 &amp; 38) for working with Scouting U</a:t>
            </a:r>
          </a:p>
          <a:p>
            <a:pPr marL="1033463" lvl="1" indent="-285750">
              <a:buSzPct val="125000"/>
              <a:buFont typeface="Courier New" panose="02070309020205020404" pitchFamily="49" charset="0"/>
              <a:buChar char="o"/>
              <a:tabLst>
                <a:tab pos="1033463" algn="l"/>
              </a:tabLst>
            </a:pPr>
            <a:r>
              <a:rPr lang="en-US" sz="1350" b="1" dirty="0">
                <a:solidFill>
                  <a:schemeClr val="accent6">
                    <a:lumMod val="75000"/>
                  </a:schemeClr>
                </a:solidFill>
                <a:latin typeface="Arial" panose="020B0604020202020204" pitchFamily="34" charset="0"/>
                <a:cs typeface="Arial" panose="020B0604020202020204" pitchFamily="34" charset="0"/>
              </a:rPr>
              <a:t>On 4 September 2024, held Guidebook Update Review with Tim Anderson </a:t>
            </a:r>
          </a:p>
          <a:p>
            <a:pPr marL="1033463" lvl="1" indent="-285750">
              <a:buSzPct val="125000"/>
              <a:buFont typeface="Courier New" panose="02070309020205020404" pitchFamily="49" charset="0"/>
              <a:buChar char="o"/>
              <a:tabLst>
                <a:tab pos="1033463" algn="l"/>
              </a:tabLst>
            </a:pPr>
            <a:r>
              <a:rPr lang="en-US" sz="1350" b="1" dirty="0">
                <a:solidFill>
                  <a:schemeClr val="accent6">
                    <a:lumMod val="75000"/>
                  </a:schemeClr>
                </a:solidFill>
                <a:latin typeface="Arial" panose="020B0604020202020204" pitchFamily="34" charset="0"/>
                <a:cs typeface="Arial" panose="020B0604020202020204" pitchFamily="34" charset="0"/>
              </a:rPr>
              <a:t>On 7 &amp; 15 October 2024, Rick Belford, Roger </a:t>
            </a:r>
            <a:r>
              <a:rPr lang="en-US" sz="1350" b="1" dirty="0" err="1">
                <a:solidFill>
                  <a:schemeClr val="accent6">
                    <a:lumMod val="75000"/>
                  </a:schemeClr>
                </a:solidFill>
                <a:latin typeface="Arial" panose="020B0604020202020204" pitchFamily="34" charset="0"/>
                <a:cs typeface="Arial" panose="020B0604020202020204" pitchFamily="34" charset="0"/>
              </a:rPr>
              <a:t>Engelbart</a:t>
            </a:r>
            <a:r>
              <a:rPr lang="en-US" sz="1350" b="1" dirty="0">
                <a:solidFill>
                  <a:schemeClr val="accent6">
                    <a:lumMod val="75000"/>
                  </a:schemeClr>
                </a:solidFill>
                <a:latin typeface="Arial" panose="020B0604020202020204" pitchFamily="34" charset="0"/>
                <a:cs typeface="Arial" panose="020B0604020202020204" pitchFamily="34" charset="0"/>
              </a:rPr>
              <a:t>  &amp; Craig Martin finalize comments on Guidebook &amp; 13 Leadership Skills Modules</a:t>
            </a:r>
          </a:p>
          <a:p>
            <a:pPr marL="1033463" lvl="1" indent="-285750">
              <a:buSzPct val="125000"/>
              <a:buFont typeface="Courier New" panose="02070309020205020404" pitchFamily="49" charset="0"/>
              <a:buChar char="o"/>
              <a:tabLst>
                <a:tab pos="1033463" algn="l"/>
              </a:tabLst>
            </a:pPr>
            <a:r>
              <a:rPr lang="en-US" sz="1350" b="1" dirty="0">
                <a:solidFill>
                  <a:schemeClr val="accent6">
                    <a:lumMod val="75000"/>
                  </a:schemeClr>
                </a:solidFill>
                <a:latin typeface="Arial" panose="020B0604020202020204" pitchFamily="34" charset="0"/>
                <a:cs typeface="Arial" panose="020B0604020202020204" pitchFamily="34" charset="0"/>
              </a:rPr>
              <a:t>On 6 November 2024, Roger </a:t>
            </a:r>
            <a:r>
              <a:rPr lang="en-US" sz="1350" b="1" dirty="0" err="1">
                <a:solidFill>
                  <a:schemeClr val="accent6">
                    <a:lumMod val="75000"/>
                  </a:schemeClr>
                </a:solidFill>
                <a:latin typeface="Arial" panose="020B0604020202020204" pitchFamily="34" charset="0"/>
                <a:cs typeface="Arial" panose="020B0604020202020204" pitchFamily="34" charset="0"/>
              </a:rPr>
              <a:t>Engelbart</a:t>
            </a:r>
            <a:r>
              <a:rPr lang="en-US" sz="1350" b="1" dirty="0">
                <a:solidFill>
                  <a:schemeClr val="accent6">
                    <a:lumMod val="75000"/>
                  </a:schemeClr>
                </a:solidFill>
                <a:latin typeface="Arial" panose="020B0604020202020204" pitchFamily="34" charset="0"/>
                <a:cs typeface="Arial" panose="020B0604020202020204" pitchFamily="34" charset="0"/>
              </a:rPr>
              <a:t> &amp; Craig Martin met with Tim Anderson to review comments associated with Guidebook &amp; 13 Leadership Skills Modules</a:t>
            </a:r>
          </a:p>
          <a:p>
            <a:pPr marL="454025">
              <a:buSzPct val="150000"/>
            </a:pPr>
            <a:endParaRPr lang="en-US" sz="800" b="1" dirty="0">
              <a:solidFill>
                <a:srgbClr val="FFFF00"/>
              </a:solidFill>
              <a:latin typeface="Arial" panose="020B0604020202020204" pitchFamily="34" charset="0"/>
              <a:cs typeface="Arial" panose="020B0604020202020204" pitchFamily="34" charset="0"/>
            </a:endParaRPr>
          </a:p>
          <a:p>
            <a:pPr marL="739775" indent="-285750">
              <a:buSzPct val="1500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For our #4 2024-2025 Priority (National Career Field Chairs/Committees), the National Exploring Program will reconstitute each of our twelve National Exploring Career Committees with a committee chair and committee members to help support our councils with Exploring Career Field Development materials</a:t>
            </a:r>
          </a:p>
          <a:p>
            <a:pPr marL="1033463" lvl="1" indent="-285750">
              <a:buSzPct val="125000"/>
              <a:buFont typeface="Courier New" panose="02070309020205020404" pitchFamily="49" charset="0"/>
              <a:buChar char="o"/>
              <a:tabLst>
                <a:tab pos="1033463" algn="l"/>
              </a:tabLst>
            </a:pPr>
            <a:r>
              <a:rPr lang="en-US" sz="1350" b="1" dirty="0">
                <a:solidFill>
                  <a:schemeClr val="accent6">
                    <a:lumMod val="75000"/>
                  </a:schemeClr>
                </a:solidFill>
                <a:latin typeface="Arial" panose="020B0604020202020204" pitchFamily="34" charset="0"/>
                <a:cs typeface="Arial" panose="020B0604020202020204" pitchFamily="34" charset="0"/>
              </a:rPr>
              <a:t>On May 20, 2024, held Zoom meeting to discuss reconstituting National Aviation Exploring Career Committee</a:t>
            </a:r>
            <a:r>
              <a:rPr lang="en-US" sz="1350" dirty="0">
                <a:solidFill>
                  <a:schemeClr val="accent6">
                    <a:lumMod val="75000"/>
                  </a:schemeClr>
                </a:solidFill>
              </a:rPr>
              <a:t> </a:t>
            </a:r>
            <a:r>
              <a:rPr lang="en-US" sz="1350" b="1" dirty="0">
                <a:solidFill>
                  <a:schemeClr val="accent6">
                    <a:lumMod val="75000"/>
                  </a:schemeClr>
                </a:solidFill>
                <a:latin typeface="Arial" panose="020B0604020202020204" pitchFamily="34" charset="0"/>
                <a:cs typeface="Arial" panose="020B0604020202020204" pitchFamily="34" charset="0"/>
              </a:rPr>
              <a:t>with five potential committee members</a:t>
            </a:r>
          </a:p>
          <a:p>
            <a:pPr marL="1033463" lvl="1" indent="-285750">
              <a:buSzPct val="125000"/>
              <a:buFont typeface="Courier New" panose="02070309020205020404" pitchFamily="49" charset="0"/>
              <a:buChar char="o"/>
              <a:tabLst>
                <a:tab pos="1033463" algn="l"/>
              </a:tabLst>
            </a:pPr>
            <a:r>
              <a:rPr lang="en-US" sz="1350" b="1" dirty="0">
                <a:solidFill>
                  <a:schemeClr val="accent6">
                    <a:lumMod val="75000"/>
                  </a:schemeClr>
                </a:solidFill>
                <a:latin typeface="Arial" panose="020B0604020202020204" pitchFamily="34" charset="0"/>
                <a:cs typeface="Arial" panose="020B0604020202020204" pitchFamily="34" charset="0"/>
              </a:rPr>
              <a:t>Recruited Chief Roger Stearns, Texas A&amp;M – San Antonio Police Department as first member of the National Law Enforcement Exploring Career Committee</a:t>
            </a:r>
          </a:p>
          <a:p>
            <a:pPr marL="1033463" lvl="1" indent="-285750">
              <a:buSzPct val="125000"/>
              <a:buFont typeface="Courier New" panose="02070309020205020404" pitchFamily="49" charset="0"/>
              <a:buChar char="o"/>
              <a:tabLst>
                <a:tab pos="1033463" algn="l"/>
              </a:tabLst>
            </a:pPr>
            <a:r>
              <a:rPr lang="en-US" sz="1350" b="1" dirty="0">
                <a:solidFill>
                  <a:schemeClr val="accent6">
                    <a:lumMod val="75000"/>
                  </a:schemeClr>
                </a:solidFill>
                <a:latin typeface="Arial" panose="020B0604020202020204" pitchFamily="34" charset="0"/>
                <a:cs typeface="Arial" panose="020B0604020202020204" pitchFamily="34" charset="0"/>
              </a:rPr>
              <a:t>See next two slides for proposed responsibilities for each of this Exploring Career Committee</a:t>
            </a:r>
          </a:p>
          <a:p>
            <a:pPr marL="454025">
              <a:buSzPct val="150000"/>
            </a:pPr>
            <a:endParaRPr lang="en-US" sz="800" b="1" dirty="0">
              <a:solidFill>
                <a:srgbClr val="FFFF00"/>
              </a:solidFill>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endParaRPr lang="en-US" sz="2000" u="sng" dirty="0">
              <a:solidFill>
                <a:schemeClr val="accent6">
                  <a:lumMod val="75000"/>
                </a:schemeClr>
              </a:solidFill>
              <a:latin typeface="Arial Black" panose="020B0A04020102020204" pitchFamily="34" charset="0"/>
              <a:cs typeface="Arial" panose="020B0604020202020204" pitchFamily="34" charset="0"/>
            </a:endParaRPr>
          </a:p>
          <a:p>
            <a:endParaRPr lang="en-US" sz="1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88014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16562"/>
            <a:ext cx="8833606" cy="961124"/>
          </a:xfrm>
        </p:spPr>
        <p:txBody>
          <a:bodyPr>
            <a:normAutofit/>
          </a:bodyPr>
          <a:lstStyle/>
          <a:p>
            <a:r>
              <a:rPr lang="en-US" sz="2300" b="1" dirty="0">
                <a:solidFill>
                  <a:srgbClr val="1FC77F"/>
                </a:solidFill>
                <a:latin typeface="Arial Black" panose="020B0A04020102020204" pitchFamily="34" charset="0"/>
              </a:rPr>
              <a:t>Proposed Exploring Career Committee Responsibilities</a:t>
            </a:r>
            <a:endParaRPr lang="en-US" sz="23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918029"/>
            <a:ext cx="8731445" cy="6217087"/>
          </a:xfrm>
          <a:prstGeom prst="rect">
            <a:avLst/>
          </a:prstGeom>
          <a:noFill/>
        </p:spPr>
        <p:txBody>
          <a:bodyPr wrap="square" rtlCol="0">
            <a:spAutoFit/>
          </a:bodyPr>
          <a:lstStyle/>
          <a:p>
            <a:r>
              <a:rPr lang="en-US" sz="1600" b="1" dirty="0">
                <a:solidFill>
                  <a:schemeClr val="accent6">
                    <a:lumMod val="75000"/>
                  </a:schemeClr>
                </a:solidFill>
                <a:latin typeface="Arial" panose="020B0604020202020204" pitchFamily="34" charset="0"/>
                <a:cs typeface="Arial" panose="020B0604020202020204" pitchFamily="34" charset="0"/>
              </a:rPr>
              <a:t>National Exploring Program needs to reconstitute each of the </a:t>
            </a:r>
            <a:r>
              <a:rPr lang="en-US" sz="1600" b="1" u="sng" dirty="0">
                <a:solidFill>
                  <a:schemeClr val="accent6">
                    <a:lumMod val="75000"/>
                  </a:schemeClr>
                </a:solidFill>
                <a:latin typeface="Arial" panose="020B0604020202020204" pitchFamily="34" charset="0"/>
                <a:cs typeface="Arial" panose="020B0604020202020204" pitchFamily="34" charset="0"/>
              </a:rPr>
              <a:t>twelve National Exploring Career Committees </a:t>
            </a:r>
            <a:r>
              <a:rPr lang="en-US" sz="1600" b="1" dirty="0">
                <a:solidFill>
                  <a:schemeClr val="accent6">
                    <a:lumMod val="75000"/>
                  </a:schemeClr>
                </a:solidFill>
                <a:latin typeface="Arial" panose="020B0604020202020204" pitchFamily="34" charset="0"/>
                <a:cs typeface="Arial" panose="020B0604020202020204" pitchFamily="34" charset="0"/>
              </a:rPr>
              <a:t>with committee chair and committees member </a:t>
            </a:r>
            <a:r>
              <a:rPr lang="en-US" sz="1600" b="1" u="sng" dirty="0">
                <a:solidFill>
                  <a:schemeClr val="accent6">
                    <a:lumMod val="75000"/>
                  </a:schemeClr>
                </a:solidFill>
                <a:latin typeface="Arial" panose="020B0604020202020204" pitchFamily="34" charset="0"/>
                <a:cs typeface="Arial" panose="020B0604020202020204" pitchFamily="34" charset="0"/>
              </a:rPr>
              <a:t>who will</a:t>
            </a:r>
            <a:r>
              <a:rPr lang="en-US" sz="1600" b="1" dirty="0">
                <a:solidFill>
                  <a:schemeClr val="accent6">
                    <a:lumMod val="75000"/>
                  </a:schemeClr>
                </a:solidFill>
                <a:latin typeface="Arial" panose="020B0604020202020204" pitchFamily="34" charset="0"/>
                <a:cs typeface="Arial" panose="020B0604020202020204" pitchFamily="34" charset="0"/>
              </a:rPr>
              <a:t> …</a:t>
            </a:r>
          </a:p>
          <a:p>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Be responsible for the material related to their career field within the Exploring Home Page’s Activity Library</a:t>
            </a:r>
          </a:p>
          <a:p>
            <a:pPr lvl="0"/>
            <a:endParaRPr lang="en-US" sz="9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Periodically (at least annually) review their career field materials to insure that it is up-to-date and inform the National Director of Exploring and National Exploring Program Chair the results of their review</a:t>
            </a:r>
          </a:p>
          <a:p>
            <a:pPr lvl="0"/>
            <a:r>
              <a:rPr lang="en-US" sz="800" b="1" dirty="0">
                <a:solidFill>
                  <a:srgbClr val="FFFF00"/>
                </a:solidFill>
                <a:latin typeface="Arial" panose="020B0604020202020204" pitchFamily="34" charset="0"/>
                <a:cs typeface="Arial" panose="020B0604020202020204" pitchFamily="34" charset="0"/>
              </a:rPr>
              <a:t> </a:t>
            </a:r>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Update (as required) their out-of-date career field materials and alert the National Director of Exploring and National Exploring Program Chair when update has been accomplish and on the Exploring Homepage  </a:t>
            </a:r>
          </a:p>
          <a:p>
            <a:pPr lvl="0"/>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Add new career material, as appropriate, to assist club sponsors &amp; post advisors in delivering career unique experiences &amp; activities for their explorers, and alert the National Director of Exploring and National Exploring Program Chair when this new material has been inserted into their career field area on the Exploring Homepage</a:t>
            </a:r>
          </a:p>
          <a:p>
            <a:pPr lvl="0"/>
            <a:r>
              <a:rPr lang="en-US" sz="900" b="1" dirty="0">
                <a:solidFill>
                  <a:srgbClr val="FFFF00"/>
                </a:solidFill>
                <a:latin typeface="Arial" panose="020B0604020202020204" pitchFamily="34" charset="0"/>
                <a:cs typeface="Arial" panose="020B0604020202020204" pitchFamily="34" charset="0"/>
              </a:rPr>
              <a:t> </a:t>
            </a:r>
            <a:endParaRPr lang="en-US" sz="9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Meet quarterly with the National Exploring Program Committee to inform them of their career committee's current activities and future plans</a:t>
            </a:r>
          </a:p>
          <a:p>
            <a:pPr lvl="0"/>
            <a:endParaRPr lang="en-US" sz="800" dirty="0">
              <a:solidFill>
                <a:srgbClr val="FFFF00"/>
              </a:solidFill>
              <a:latin typeface="Arial" panose="020B0604020202020204" pitchFamily="34" charset="0"/>
              <a:cs typeface="Arial" panose="020B0604020202020204" pitchFamily="34" charset="0"/>
            </a:endParaRPr>
          </a:p>
          <a:p>
            <a:pPr marL="285750" lvl="1"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Work to increase the total number of Explorers participating in the career field and establish or increase the funding for Exploring scholarships within the career field</a:t>
            </a:r>
          </a:p>
          <a:p>
            <a:pPr marL="342900" lvl="1" indent="-342900">
              <a:buFont typeface="Arial" panose="020B0604020202020204" pitchFamily="34" charset="0"/>
              <a:buChar char="•"/>
            </a:pPr>
            <a:endParaRPr lang="en-US" sz="2000" u="sng" dirty="0">
              <a:solidFill>
                <a:schemeClr val="accent6">
                  <a:lumMod val="75000"/>
                </a:schemeClr>
              </a:solidFill>
              <a:latin typeface="Arial Black" panose="020B0A04020102020204" pitchFamily="34" charset="0"/>
              <a:cs typeface="Arial" panose="020B0604020202020204" pitchFamily="34" charset="0"/>
            </a:endParaRPr>
          </a:p>
          <a:p>
            <a:endParaRPr lang="en-US" sz="1600" dirty="0">
              <a:solidFill>
                <a:srgbClr val="FFFF00"/>
              </a:solidFill>
              <a:latin typeface="Arial" panose="020B0604020202020204" pitchFamily="34" charset="0"/>
              <a:cs typeface="Arial" panose="020B0604020202020204" pitchFamily="34" charset="0"/>
            </a:endParaRPr>
          </a:p>
          <a:p>
            <a:endParaRPr lang="en-US" sz="1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77048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16562"/>
            <a:ext cx="8833606" cy="961124"/>
          </a:xfrm>
        </p:spPr>
        <p:txBody>
          <a:bodyPr>
            <a:normAutofit/>
          </a:bodyPr>
          <a:lstStyle/>
          <a:p>
            <a:r>
              <a:rPr lang="en-US" sz="2300" b="1" dirty="0">
                <a:solidFill>
                  <a:srgbClr val="1FC77F"/>
                </a:solidFill>
                <a:latin typeface="Arial Black" panose="020B0A04020102020204" pitchFamily="34" charset="0"/>
              </a:rPr>
              <a:t>Proposed Exploring Career Committee Responsibilities </a:t>
            </a:r>
            <a:r>
              <a:rPr lang="en-US" sz="1000" b="1" dirty="0">
                <a:solidFill>
                  <a:srgbClr val="1FC77F"/>
                </a:solidFill>
                <a:latin typeface="Arial" panose="020B0604020202020204" pitchFamily="34" charset="0"/>
                <a:cs typeface="Arial" panose="020B0604020202020204" pitchFamily="34" charset="0"/>
              </a:rPr>
              <a:t>continued</a:t>
            </a:r>
            <a:endParaRPr lang="en-US" sz="23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918029"/>
            <a:ext cx="8731445" cy="5709255"/>
          </a:xfrm>
          <a:prstGeom prst="rect">
            <a:avLst/>
          </a:prstGeom>
          <a:noFill/>
        </p:spPr>
        <p:txBody>
          <a:bodyPr wrap="square" rtlCol="0">
            <a:spAutoFit/>
          </a:bodyPr>
          <a:lstStyle/>
          <a:p>
            <a:r>
              <a:rPr lang="en-US" sz="1600" b="1" dirty="0">
                <a:solidFill>
                  <a:schemeClr val="accent6">
                    <a:lumMod val="75000"/>
                  </a:schemeClr>
                </a:solidFill>
                <a:latin typeface="Arial" panose="020B0604020202020204" pitchFamily="34" charset="0"/>
                <a:cs typeface="Arial" panose="020B0604020202020204" pitchFamily="34" charset="0"/>
              </a:rPr>
              <a:t>National Exploring Program needs to reconstitute each of the </a:t>
            </a:r>
            <a:r>
              <a:rPr lang="en-US" sz="1600" b="1" u="sng" dirty="0">
                <a:solidFill>
                  <a:schemeClr val="accent6">
                    <a:lumMod val="75000"/>
                  </a:schemeClr>
                </a:solidFill>
                <a:latin typeface="Arial" panose="020B0604020202020204" pitchFamily="34" charset="0"/>
                <a:cs typeface="Arial" panose="020B0604020202020204" pitchFamily="34" charset="0"/>
              </a:rPr>
              <a:t>twelve National Exploring Career Committees </a:t>
            </a:r>
            <a:r>
              <a:rPr lang="en-US" sz="1600" b="1" dirty="0">
                <a:solidFill>
                  <a:schemeClr val="accent6">
                    <a:lumMod val="75000"/>
                  </a:schemeClr>
                </a:solidFill>
                <a:latin typeface="Arial" panose="020B0604020202020204" pitchFamily="34" charset="0"/>
                <a:cs typeface="Arial" panose="020B0604020202020204" pitchFamily="34" charset="0"/>
              </a:rPr>
              <a:t>with committee chair and committees member </a:t>
            </a:r>
            <a:r>
              <a:rPr lang="en-US" sz="1600" b="1" u="sng" dirty="0">
                <a:solidFill>
                  <a:schemeClr val="accent6">
                    <a:lumMod val="75000"/>
                  </a:schemeClr>
                </a:solidFill>
                <a:latin typeface="Arial" panose="020B0604020202020204" pitchFamily="34" charset="0"/>
                <a:cs typeface="Arial" panose="020B0604020202020204" pitchFamily="34" charset="0"/>
              </a:rPr>
              <a:t>who will</a:t>
            </a:r>
            <a:r>
              <a:rPr lang="en-US" sz="1600" b="1" dirty="0">
                <a:solidFill>
                  <a:schemeClr val="accent6">
                    <a:lumMod val="75000"/>
                  </a:schemeClr>
                </a:solidFill>
                <a:latin typeface="Arial" panose="020B0604020202020204" pitchFamily="34" charset="0"/>
                <a:cs typeface="Arial" panose="020B0604020202020204" pitchFamily="34" charset="0"/>
              </a:rPr>
              <a:t> …</a:t>
            </a:r>
          </a:p>
          <a:p>
            <a:endParaRPr lang="en-US" sz="800" dirty="0">
              <a:solidFill>
                <a:srgbClr val="FFFF00"/>
              </a:solidFill>
              <a:latin typeface="Arial" panose="020B0604020202020204" pitchFamily="34" charset="0"/>
              <a:cs typeface="Arial" panose="020B0604020202020204" pitchFamily="34" charset="0"/>
            </a:endParaRPr>
          </a:p>
          <a:p>
            <a:pPr lvl="0"/>
            <a:endParaRPr lang="en-US" sz="9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Gather and provide useful data specific to the career field for targeted geographic areas.  This data would be designed to help councils identify and establish potential membership growth campaigns.  It will also encourage the offering of the Exploring program in job markets that have predicted future shortfalls for employees within a particular career</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Become an active promoter of Exploring within your area of influence, while also helping to promote national campaigns and events, such as Exploring Explosion (</a:t>
            </a:r>
            <a:r>
              <a:rPr lang="en-US" sz="1600" b="1" u="sng" dirty="0">
                <a:solidFill>
                  <a:srgbClr val="FFFF00"/>
                </a:solidFill>
                <a:latin typeface="Arial" panose="020B0604020202020204" pitchFamily="34" charset="0"/>
                <a:cs typeface="Arial" panose="020B0604020202020204" pitchFamily="34" charset="0"/>
              </a:rPr>
              <a:t>www.exploringexplosion.org</a:t>
            </a:r>
            <a:r>
              <a:rPr lang="en-US" sz="1600" b="1" dirty="0">
                <a:solidFill>
                  <a:srgbClr val="FFFF00"/>
                </a:solidFill>
                <a:latin typeface="Arial" panose="020B0604020202020204" pitchFamily="34" charset="0"/>
                <a:cs typeface="Arial" panose="020B0604020202020204" pitchFamily="34" charset="0"/>
              </a:rPr>
              <a:t>). These efforts should result in growth in number of registered Explorers within the career field</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If possible, secure financial resources from industry groups &amp; national career associations to market and support the career field specialties </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Generate real proactive promotion from industry &amp; national career associations players to support the formation new Exploring clubs &amp; posts</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As appropriate, support national and/or territorial events in their career specialties</a:t>
            </a:r>
          </a:p>
          <a:p>
            <a:pPr marL="342900" lvl="1" indent="-342900">
              <a:buFont typeface="Arial" panose="020B0604020202020204" pitchFamily="34" charset="0"/>
              <a:buChar char="•"/>
            </a:pPr>
            <a:endParaRPr lang="en-US" sz="2000" u="sng" dirty="0">
              <a:solidFill>
                <a:schemeClr val="accent6">
                  <a:lumMod val="75000"/>
                </a:schemeClr>
              </a:solidFill>
              <a:latin typeface="Arial Black" panose="020B0A04020102020204" pitchFamily="34" charset="0"/>
              <a:cs typeface="Arial" panose="020B0604020202020204" pitchFamily="34" charset="0"/>
            </a:endParaRPr>
          </a:p>
          <a:p>
            <a:endParaRPr lang="en-US" sz="1600" dirty="0">
              <a:solidFill>
                <a:srgbClr val="FFFF00"/>
              </a:solidFill>
              <a:latin typeface="Arial" panose="020B0604020202020204" pitchFamily="34" charset="0"/>
              <a:cs typeface="Arial" panose="020B0604020202020204" pitchFamily="34" charset="0"/>
            </a:endParaRPr>
          </a:p>
          <a:p>
            <a:endParaRPr lang="en-US" sz="1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50413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514"/>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23289" y="174171"/>
            <a:ext cx="8833606" cy="696686"/>
          </a:xfrm>
        </p:spPr>
        <p:txBody>
          <a:bodyPr>
            <a:normAutofit fontScale="90000"/>
          </a:bodyPr>
          <a:lstStyle/>
          <a:p>
            <a:r>
              <a:rPr lang="en-US" sz="2300" b="1" dirty="0">
                <a:solidFill>
                  <a:srgbClr val="1FC77F"/>
                </a:solidFill>
                <a:latin typeface="Arial Black" panose="020B0A04020102020204" pitchFamily="34" charset="0"/>
              </a:rPr>
              <a:t>National Exploring Priorities mapped to Scouting America Roadmap</a:t>
            </a:r>
            <a:endParaRPr lang="en-US" sz="23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72211" y="722074"/>
            <a:ext cx="8833605" cy="5355312"/>
          </a:xfrm>
          <a:prstGeom prst="rect">
            <a:avLst/>
          </a:prstGeom>
          <a:noFill/>
        </p:spPr>
        <p:txBody>
          <a:bodyPr wrap="square" rtlCol="0">
            <a:spAutoFit/>
          </a:bodyPr>
          <a:lstStyle/>
          <a:p>
            <a:pPr lvl="1"/>
            <a:endParaRPr lang="en-US" sz="800" b="1" dirty="0">
              <a:solidFill>
                <a:srgbClr val="FFFF00"/>
              </a:solidFill>
              <a:latin typeface="Arial" panose="020B0604020202020204" pitchFamily="34" charset="0"/>
              <a:cs typeface="Arial" panose="020B0604020202020204" pitchFamily="34" charset="0"/>
            </a:endParaRPr>
          </a:p>
          <a:p>
            <a:pPr marL="457200" indent="-457200">
              <a:buFont typeface="+mj-lt"/>
              <a:buAutoNum type="arabicPeriod" startAt="3"/>
            </a:pPr>
            <a:r>
              <a:rPr lang="en-US" sz="2000" u="sng" dirty="0">
                <a:solidFill>
                  <a:schemeClr val="accent6">
                    <a:lumMod val="75000"/>
                  </a:schemeClr>
                </a:solidFill>
                <a:latin typeface="Arial Black" panose="020B0A04020102020204" pitchFamily="34" charset="0"/>
                <a:cs typeface="Arial" panose="020B0604020202020204" pitchFamily="34" charset="0"/>
              </a:rPr>
              <a:t>Make Our Programs Highly Relevant to Today’s Youth</a:t>
            </a:r>
            <a:r>
              <a:rPr lang="en-US" sz="2000" dirty="0">
                <a:solidFill>
                  <a:schemeClr val="accent6">
                    <a:lumMod val="75000"/>
                  </a:schemeClr>
                </a:solidFill>
                <a:latin typeface="Arial Black" panose="020B0A04020102020204" pitchFamily="34" charset="0"/>
                <a:cs typeface="Arial" panose="020B0604020202020204" pitchFamily="34" charset="0"/>
              </a:rPr>
              <a:t> </a:t>
            </a:r>
            <a:r>
              <a:rPr lang="en-US" sz="900" dirty="0">
                <a:solidFill>
                  <a:schemeClr val="accent6">
                    <a:lumMod val="75000"/>
                  </a:schemeClr>
                </a:solidFill>
                <a:latin typeface="Arial Black" panose="020B0A04020102020204" pitchFamily="34" charset="0"/>
                <a:cs typeface="Arial" panose="020B0604020202020204" pitchFamily="34" charset="0"/>
              </a:rPr>
              <a:t>continued</a:t>
            </a:r>
          </a:p>
          <a:p>
            <a:pPr marL="454025">
              <a:buSzPct val="150000"/>
            </a:pPr>
            <a:endParaRPr lang="en-US" sz="800" b="1" dirty="0">
              <a:solidFill>
                <a:srgbClr val="FFFF00"/>
              </a:solidFill>
              <a:latin typeface="Arial" panose="020B0604020202020204" pitchFamily="34" charset="0"/>
              <a:cs typeface="Arial" panose="020B0604020202020204" pitchFamily="34" charset="0"/>
            </a:endParaRPr>
          </a:p>
          <a:p>
            <a:pPr marL="739775" indent="-285750">
              <a:buSzPct val="15000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For our #6 2024 -2025 Priority (NEOA-National Exploring Officer’s Association), create a youth and volunteer organizational chart approved by the LFL Board to ensure that Exploring recruits National Youth Officer representation similar to other Older Youth Programs.</a:t>
            </a:r>
          </a:p>
          <a:p>
            <a:pPr marL="914400" lvl="1" indent="-457200">
              <a:buFont typeface="Arial" panose="020B0604020202020204" pitchFamily="34" charset="0"/>
              <a:buChar char="•"/>
            </a:pPr>
            <a:endParaRPr lang="en-US" sz="2000" u="sng" dirty="0">
              <a:solidFill>
                <a:schemeClr val="accent6">
                  <a:lumMod val="75000"/>
                </a:schemeClr>
              </a:solidFill>
              <a:latin typeface="Arial Black" panose="020B0A04020102020204" pitchFamily="34" charset="0"/>
              <a:cs typeface="Arial" panose="020B0604020202020204" pitchFamily="34" charset="0"/>
            </a:endParaRPr>
          </a:p>
          <a:p>
            <a:pPr marL="457200" indent="-457200">
              <a:buFont typeface="+mj-lt"/>
              <a:buAutoNum type="arabicPeriod" startAt="4"/>
            </a:pPr>
            <a:r>
              <a:rPr lang="en-US" sz="2000" u="sng" dirty="0">
                <a:solidFill>
                  <a:schemeClr val="accent6">
                    <a:lumMod val="75000"/>
                  </a:schemeClr>
                </a:solidFill>
                <a:latin typeface="Arial Black" panose="020B0A04020102020204" pitchFamily="34" charset="0"/>
                <a:cs typeface="Arial" panose="020B0604020202020204" pitchFamily="34" charset="0"/>
              </a:rPr>
              <a:t>Broaden Our Appeal and Revitalize Our Brand</a:t>
            </a:r>
          </a:p>
          <a:p>
            <a:pPr marL="454025">
              <a:buSzPct val="150000"/>
            </a:pPr>
            <a:endParaRPr lang="en-US" sz="800" b="1" dirty="0">
              <a:solidFill>
                <a:srgbClr val="FFFF00"/>
              </a:solidFill>
              <a:latin typeface="Arial" panose="020B0604020202020204" pitchFamily="34" charset="0"/>
              <a:cs typeface="Arial" panose="020B0604020202020204" pitchFamily="34" charset="0"/>
            </a:endParaRPr>
          </a:p>
          <a:p>
            <a:pPr marL="739775" indent="-285750">
              <a:buSzPct val="15000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For our #5 2024 Priority (National Exploring Commissioner) ,the National Exploring Commissioner will serve as the Exploring Chair on the National Commissioner Service Team and will be working through them to promote the value of the Exploring Program.  In addition, the Exploring Commissioner will promote the need for active unit service to our existing Exploring units and provide at least quarterly updates on Exploring to CST Commissioners for further distribution to Councils.</a:t>
            </a:r>
          </a:p>
          <a:p>
            <a:pPr marL="1033463" lvl="1" indent="-285750">
              <a:buSzPct val="125000"/>
              <a:buFont typeface="Courier New" panose="02070309020205020404" pitchFamily="49" charset="0"/>
              <a:buChar char="o"/>
              <a:tabLst>
                <a:tab pos="1033463" algn="l"/>
              </a:tabLst>
            </a:pPr>
            <a:r>
              <a:rPr lang="en-US" sz="1400" b="1" dirty="0">
                <a:solidFill>
                  <a:schemeClr val="accent6">
                    <a:lumMod val="75000"/>
                  </a:schemeClr>
                </a:solidFill>
                <a:latin typeface="Arial" panose="020B0604020202020204" pitchFamily="34" charset="0"/>
                <a:cs typeface="Arial" panose="020B0604020202020204" pitchFamily="34" charset="0"/>
              </a:rPr>
              <a:t>When Exploring  Journey to Excellence sunsets on 31 December 2024, National Exploring Commissioner Dick Davies proposed “Quality Guidelines for Sustainable Effective Explorer Posts” to replace it (see next two slides)</a:t>
            </a:r>
          </a:p>
          <a:p>
            <a:pPr marL="747713" lvl="1">
              <a:buSzPct val="125000"/>
              <a:tabLst>
                <a:tab pos="1033463" algn="l"/>
              </a:tabLst>
            </a:pPr>
            <a:endParaRPr lang="en-US" sz="1400" b="1" dirty="0">
              <a:solidFill>
                <a:schemeClr val="accent6">
                  <a:lumMod val="75000"/>
                </a:schemeClr>
              </a:solidFill>
              <a:latin typeface="Arial" panose="020B0604020202020204" pitchFamily="34" charset="0"/>
              <a:cs typeface="Arial" panose="020B0604020202020204" pitchFamily="34" charset="0"/>
            </a:endParaRPr>
          </a:p>
          <a:p>
            <a:endParaRPr lang="en-US" sz="1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4233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334274"/>
            <a:ext cx="8833606" cy="667215"/>
          </a:xfrm>
        </p:spPr>
        <p:txBody>
          <a:bodyPr>
            <a:normAutofit fontScale="90000"/>
          </a:bodyPr>
          <a:lstStyle/>
          <a:p>
            <a:r>
              <a:rPr lang="en-US" sz="2400" b="1" dirty="0">
                <a:solidFill>
                  <a:srgbClr val="1FC77F"/>
                </a:solidFill>
                <a:latin typeface="Arial Black" panose="020B0A04020102020204" pitchFamily="34" charset="0"/>
              </a:rPr>
              <a:t>Proposed Exploring Post Metrics from National Exploring Program Commissioner Dick Davies</a:t>
            </a:r>
            <a:endParaRPr lang="en-US" sz="2400" b="1" dirty="0">
              <a:solidFill>
                <a:srgbClr val="1FC77F"/>
              </a:solidFill>
              <a:latin typeface="Arial Black" panose="020B0A04020102020204" pitchFamily="34" charset="0"/>
              <a:cs typeface="Arial" panose="020B0604020202020204" pitchFamily="34" charset="0"/>
            </a:endParaRPr>
          </a:p>
        </p:txBody>
      </p:sp>
      <p:sp>
        <p:nvSpPr>
          <p:cNvPr id="3" name="TextBox 2"/>
          <p:cNvSpPr txBox="1"/>
          <p:nvPr/>
        </p:nvSpPr>
        <p:spPr>
          <a:xfrm>
            <a:off x="1774372" y="1208315"/>
            <a:ext cx="8731445" cy="5262979"/>
          </a:xfrm>
          <a:prstGeom prst="rect">
            <a:avLst/>
          </a:prstGeom>
          <a:noFill/>
        </p:spPr>
        <p:txBody>
          <a:bodyPr wrap="square" rtlCol="0">
            <a:spAutoFit/>
          </a:bodyPr>
          <a:lstStyle/>
          <a:p>
            <a:r>
              <a:rPr lang="en-US" b="1" dirty="0">
                <a:solidFill>
                  <a:schemeClr val="accent6">
                    <a:lumMod val="75000"/>
                  </a:schemeClr>
                </a:solidFill>
                <a:latin typeface="Arial" panose="020B0604020202020204" pitchFamily="34" charset="0"/>
                <a:cs typeface="Arial" panose="020B0604020202020204" pitchFamily="34" charset="0"/>
              </a:rPr>
              <a:t>Quality Guidelines Leading to Sustainable Effective Explorer Posts*</a:t>
            </a:r>
            <a:endParaRPr lang="en-US" dirty="0">
              <a:solidFill>
                <a:schemeClr val="accent6">
                  <a:lumMod val="75000"/>
                </a:schemeClr>
              </a:solidFill>
              <a:latin typeface="Arial" panose="020B0604020202020204" pitchFamily="34" charset="0"/>
              <a:cs typeface="Arial" panose="020B0604020202020204" pitchFamily="34" charset="0"/>
            </a:endParaRPr>
          </a:p>
          <a:p>
            <a:r>
              <a:rPr lang="en-US" sz="800" b="1" dirty="0">
                <a:solidFill>
                  <a:srgbClr val="FFFF00"/>
                </a:solidFill>
                <a:latin typeface="Arial" panose="020B0604020202020204" pitchFamily="34" charset="0"/>
                <a:cs typeface="Arial" panose="020B0604020202020204" pitchFamily="34" charset="0"/>
              </a:rPr>
              <a:t> </a:t>
            </a:r>
            <a:endParaRPr lang="en-US" sz="800" dirty="0">
              <a:solidFill>
                <a:srgbClr val="FFFF00"/>
              </a:solidFill>
              <a:latin typeface="Arial" panose="020B0604020202020204" pitchFamily="34" charset="0"/>
              <a:cs typeface="Arial" panose="020B0604020202020204" pitchFamily="34" charset="0"/>
            </a:endParaRPr>
          </a:p>
          <a:p>
            <a:r>
              <a:rPr lang="en-US" sz="1600" dirty="0">
                <a:solidFill>
                  <a:srgbClr val="FFFF00"/>
                </a:solidFill>
                <a:latin typeface="Arial" panose="020B0604020202020204" pitchFamily="34" charset="0"/>
                <a:cs typeface="Arial" panose="020B0604020202020204" pitchFamily="34" charset="0"/>
              </a:rPr>
              <a:t>Experienced Exploring volunteers examined characteristics of Posts which maintain successful programs over a period of years while attracting and retaining youth for meaningful multi-year experiences. The following are the first three of five metrics:</a:t>
            </a:r>
          </a:p>
          <a:p>
            <a:r>
              <a:rPr lang="en-US" sz="800"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a:pPr>
            <a:r>
              <a:rPr lang="en-US" sz="1600" b="1" u="sng" dirty="0">
                <a:solidFill>
                  <a:schemeClr val="accent6">
                    <a:lumMod val="75000"/>
                  </a:schemeClr>
                </a:solidFill>
                <a:latin typeface="Arial" panose="020B0604020202020204" pitchFamily="34" charset="0"/>
                <a:cs typeface="Arial" panose="020B0604020202020204" pitchFamily="34" charset="0"/>
              </a:rPr>
              <a:t>Trained Adult Leaders</a:t>
            </a:r>
            <a:r>
              <a:rPr lang="en-US" sz="1600" dirty="0">
                <a:solidFill>
                  <a:schemeClr val="accent6">
                    <a:lumMod val="75000"/>
                  </a:scheme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Training would be desirable for all adult leaders but at a minimum, the Post Advisor and Committee Chair should complete online training on the basics of running an Explorer Post, including critical youth protection policies. It’s easy to appreciate why adult leadership would benefit from an introductory orientation to Exploring</a:t>
            </a:r>
            <a:r>
              <a:rPr lang="en-US" dirty="0">
                <a:solidFill>
                  <a:srgbClr val="FFFF00"/>
                </a:solidFill>
                <a:latin typeface="Arial" panose="020B0604020202020204" pitchFamily="34" charset="0"/>
                <a:cs typeface="Arial" panose="020B0604020202020204" pitchFamily="34" charset="0"/>
              </a:rPr>
              <a:t>.</a:t>
            </a:r>
          </a:p>
          <a:p>
            <a:pPr marL="228600" indent="-228600">
              <a:buFont typeface="+mj-lt"/>
              <a:buAutoNum type="arabicPeriod"/>
            </a:pPr>
            <a:r>
              <a:rPr lang="en-US" sz="800"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startAt="2"/>
            </a:pPr>
            <a:r>
              <a:rPr lang="en-US" sz="1600" b="1" u="sng" dirty="0">
                <a:solidFill>
                  <a:schemeClr val="accent6">
                    <a:lumMod val="75000"/>
                  </a:schemeClr>
                </a:solidFill>
                <a:latin typeface="Arial" panose="020B0604020202020204" pitchFamily="34" charset="0"/>
                <a:cs typeface="Arial" panose="020B0604020202020204" pitchFamily="34" charset="0"/>
              </a:rPr>
              <a:t>Minimum Membership of 7</a:t>
            </a:r>
            <a:r>
              <a:rPr lang="en-US" sz="1600" dirty="0">
                <a:solidFill>
                  <a:schemeClr val="accent6">
                    <a:lumMod val="75000"/>
                  </a:scheme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Posts which start with or can’t sustain membership of at least 7 are unlikely to survive to the next year and may lack the critical mass to run exciting, captivating programs. Several Post members are likely to drift away for various reasons during the year and may not show up for additional years in their Post.</a:t>
            </a:r>
          </a:p>
          <a:p>
            <a:pPr marL="228600" indent="-228600">
              <a:buFont typeface="+mj-lt"/>
              <a:buAutoNum type="arabicPeriod" startAt="2"/>
            </a:pPr>
            <a:r>
              <a:rPr lang="en-US" sz="800" dirty="0">
                <a:latin typeface="Arial" panose="020B0604020202020204" pitchFamily="34" charset="0"/>
                <a:cs typeface="Arial" panose="020B0604020202020204" pitchFamily="34" charset="0"/>
              </a:rPr>
              <a:t> </a:t>
            </a:r>
          </a:p>
          <a:p>
            <a:pPr marL="342900" indent="-342900">
              <a:buFont typeface="+mj-lt"/>
              <a:buAutoNum type="arabicPeriod" startAt="3"/>
            </a:pPr>
            <a:r>
              <a:rPr lang="en-US" b="1" u="sng" dirty="0">
                <a:solidFill>
                  <a:schemeClr val="accent6">
                    <a:lumMod val="75000"/>
                  </a:schemeClr>
                </a:solidFill>
                <a:latin typeface="Arial" panose="020B0604020202020204" pitchFamily="34" charset="0"/>
                <a:cs typeface="Arial" panose="020B0604020202020204" pitchFamily="34" charset="0"/>
              </a:rPr>
              <a:t>Growing Membership</a:t>
            </a:r>
            <a:r>
              <a:rPr lang="en-US" dirty="0">
                <a:solidFill>
                  <a:schemeClr val="accent6">
                    <a:lumMod val="75000"/>
                  </a:schemeClr>
                </a:solidFill>
                <a:latin typeface="Arial" panose="020B0604020202020204" pitchFamily="34" charset="0"/>
                <a:cs typeface="Arial" panose="020B0604020202020204" pitchFamily="34" charset="0"/>
              </a:rPr>
              <a:t> </a:t>
            </a:r>
            <a:r>
              <a:rPr lang="en-US" b="1" dirty="0">
                <a:solidFill>
                  <a:schemeClr val="accent6">
                    <a:lumMod val="75000"/>
                  </a:schemeClr>
                </a:solidFill>
                <a:latin typeface="Arial" panose="020B0604020202020204" pitchFamily="34" charset="0"/>
                <a:cs typeface="Arial" panose="020B0604020202020204" pitchFamily="34" charset="0"/>
              </a:rPr>
              <a:t>(or at Least Maintain 15 Members)</a:t>
            </a:r>
            <a:r>
              <a:rPr lang="en-US" dirty="0">
                <a:solidFill>
                  <a:schemeClr val="accent6">
                    <a:lumMod val="75000"/>
                  </a:schemeClr>
                </a:solidFill>
                <a:latin typeface="Arial" panose="020B0604020202020204" pitchFamily="34" charset="0"/>
                <a:cs typeface="Arial" panose="020B0604020202020204" pitchFamily="34" charset="0"/>
              </a:rPr>
              <a:t> </a:t>
            </a:r>
            <a:r>
              <a:rPr lang="en-US" dirty="0">
                <a:solidFill>
                  <a:srgbClr val="FFFF00"/>
                </a:solidFill>
                <a:latin typeface="Arial" panose="020B0604020202020204" pitchFamily="34" charset="0"/>
                <a:cs typeface="Arial" panose="020B0604020202020204" pitchFamily="34" charset="0"/>
              </a:rPr>
              <a:t>– Growing youth membership is a sign of a healthy Post especially for Posts below 15 in size. At that point, sponsor program resources may be maxed out. Importantly the Post has likely reached the scale to survive natural attrition.</a:t>
            </a:r>
          </a:p>
          <a:p>
            <a:r>
              <a:rPr lang="en-US" dirty="0">
                <a:latin typeface="Arial" panose="020B0604020202020204" pitchFamily="34" charset="0"/>
                <a:cs typeface="Arial" panose="020B0604020202020204" pitchFamily="34" charset="0"/>
              </a:rPr>
              <a:t> </a:t>
            </a:r>
          </a:p>
          <a:p>
            <a:endParaRPr lang="en-US" dirty="0"/>
          </a:p>
        </p:txBody>
      </p:sp>
    </p:spTree>
    <p:extLst>
      <p:ext uri="{BB962C8B-B14F-4D97-AF65-F5344CB8AC3E}">
        <p14:creationId xmlns:p14="http://schemas.microsoft.com/office/powerpoint/2010/main" val="1555732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334274"/>
            <a:ext cx="8833606" cy="667215"/>
          </a:xfrm>
        </p:spPr>
        <p:txBody>
          <a:bodyPr>
            <a:normAutofit fontScale="90000"/>
          </a:bodyPr>
          <a:lstStyle/>
          <a:p>
            <a:r>
              <a:rPr lang="en-US" sz="2400" b="1" dirty="0">
                <a:solidFill>
                  <a:srgbClr val="1FC77F"/>
                </a:solidFill>
                <a:latin typeface="Arial Black" panose="020B0A04020102020204" pitchFamily="34" charset="0"/>
              </a:rPr>
              <a:t>Proposed Exploring Post Metrics from National Exploring Program Commissioner Dick Davies </a:t>
            </a:r>
            <a:r>
              <a:rPr lang="en-US" sz="1200" b="1" dirty="0">
                <a:solidFill>
                  <a:srgbClr val="1FC77F"/>
                </a:solidFill>
                <a:latin typeface="Arial Black" panose="020B0A04020102020204" pitchFamily="34" charset="0"/>
              </a:rPr>
              <a:t>continued</a:t>
            </a:r>
            <a:endParaRPr lang="en-US" sz="2400" b="1" dirty="0">
              <a:solidFill>
                <a:srgbClr val="1FC77F"/>
              </a:solidFill>
              <a:latin typeface="Arial Black" panose="020B0A04020102020204" pitchFamily="34" charset="0"/>
              <a:cs typeface="Arial" panose="020B0604020202020204" pitchFamily="34" charset="0"/>
            </a:endParaRPr>
          </a:p>
        </p:txBody>
      </p:sp>
      <p:sp>
        <p:nvSpPr>
          <p:cNvPr id="3" name="TextBox 2"/>
          <p:cNvSpPr txBox="1"/>
          <p:nvPr/>
        </p:nvSpPr>
        <p:spPr>
          <a:xfrm>
            <a:off x="1774372" y="1132113"/>
            <a:ext cx="8731445" cy="5293757"/>
          </a:xfrm>
          <a:prstGeom prst="rect">
            <a:avLst/>
          </a:prstGeom>
          <a:noFill/>
        </p:spPr>
        <p:txBody>
          <a:bodyPr wrap="square" rtlCol="0">
            <a:spAutoFit/>
          </a:bodyPr>
          <a:lstStyle/>
          <a:p>
            <a:r>
              <a:rPr lang="en-US" b="1" dirty="0">
                <a:solidFill>
                  <a:schemeClr val="accent6">
                    <a:lumMod val="75000"/>
                  </a:schemeClr>
                </a:solidFill>
                <a:latin typeface="Arial" panose="020B0604020202020204" pitchFamily="34" charset="0"/>
                <a:cs typeface="Arial" panose="020B0604020202020204" pitchFamily="34" charset="0"/>
              </a:rPr>
              <a:t>Quality Guidelines Leading to Sustainable Effective Explorer Posts*</a:t>
            </a:r>
            <a:endParaRPr lang="en-US" dirty="0">
              <a:solidFill>
                <a:schemeClr val="accent6">
                  <a:lumMod val="75000"/>
                </a:schemeClr>
              </a:solidFill>
              <a:latin typeface="Arial" panose="020B0604020202020204" pitchFamily="34" charset="0"/>
              <a:cs typeface="Arial" panose="020B0604020202020204" pitchFamily="34" charset="0"/>
            </a:endParaRPr>
          </a:p>
          <a:p>
            <a:r>
              <a:rPr lang="en-US" sz="800" b="1" dirty="0">
                <a:latin typeface="Arial" panose="020B0604020202020204" pitchFamily="34" charset="0"/>
                <a:cs typeface="Arial" panose="020B0604020202020204" pitchFamily="34" charset="0"/>
              </a:rPr>
              <a:t> </a:t>
            </a:r>
            <a:endParaRPr lang="en-US" sz="800" dirty="0">
              <a:latin typeface="Arial" panose="020B0604020202020204" pitchFamily="34" charset="0"/>
              <a:cs typeface="Arial" panose="020B0604020202020204" pitchFamily="34" charset="0"/>
            </a:endParaRPr>
          </a:p>
          <a:p>
            <a:r>
              <a:rPr lang="en-US" sz="1600" dirty="0">
                <a:solidFill>
                  <a:srgbClr val="FFFF00"/>
                </a:solidFill>
                <a:latin typeface="Arial" panose="020B0604020202020204" pitchFamily="34" charset="0"/>
                <a:cs typeface="Arial" panose="020B0604020202020204" pitchFamily="34" charset="0"/>
              </a:rPr>
              <a:t>Experienced Exploring volunteers examined characteristics of Posts which maintain successful programs over a period of years while attracting and retaining youth for meaningful multi-year experiences. The following are the last two of five metrics:</a:t>
            </a:r>
          </a:p>
          <a:p>
            <a:r>
              <a:rPr lang="en-US" sz="800"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startAt="4"/>
            </a:pPr>
            <a:r>
              <a:rPr lang="en-US" sz="1600" b="1" u="sng" dirty="0">
                <a:solidFill>
                  <a:schemeClr val="accent6">
                    <a:lumMod val="75000"/>
                  </a:schemeClr>
                </a:solidFill>
                <a:latin typeface="Arial" panose="020B0604020202020204" pitchFamily="34" charset="0"/>
                <a:cs typeface="Arial" panose="020B0604020202020204" pitchFamily="34" charset="0"/>
              </a:rPr>
              <a:t>Trained Youth Leaders</a:t>
            </a:r>
            <a:r>
              <a:rPr lang="en-US" sz="1600" dirty="0">
                <a:solidFill>
                  <a:schemeClr val="accent6">
                    <a:lumMod val="75000"/>
                  </a:scheme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Exploring is a hands-on youth led program with the mentorship and program support of adult advisors. Leadership development is an important element of emphasis of the program. The election of youth officers (or their appointment in the case of some public safety agencies) is an important method of Exploring. It motivates youth to stay involved for multiple years as they move up in the Post and learn important life skills leading teams.</a:t>
            </a:r>
          </a:p>
          <a:p>
            <a:r>
              <a:rPr lang="en-US" sz="800"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startAt="5"/>
            </a:pPr>
            <a:r>
              <a:rPr lang="en-US" sz="1600" b="1" u="sng" dirty="0">
                <a:solidFill>
                  <a:schemeClr val="accent6">
                    <a:lumMod val="75000"/>
                  </a:schemeClr>
                </a:solidFill>
                <a:latin typeface="Arial" panose="020B0604020202020204" pitchFamily="34" charset="0"/>
                <a:cs typeface="Arial" panose="020B0604020202020204" pitchFamily="34" charset="0"/>
              </a:rPr>
              <a:t>Annual </a:t>
            </a:r>
            <a:r>
              <a:rPr lang="en-US" sz="1600" b="1" u="sng" dirty="0" err="1">
                <a:solidFill>
                  <a:schemeClr val="accent6">
                    <a:lumMod val="75000"/>
                  </a:schemeClr>
                </a:solidFill>
                <a:latin typeface="Arial" panose="020B0604020202020204" pitchFamily="34" charset="0"/>
                <a:cs typeface="Arial" panose="020B0604020202020204" pitchFamily="34" charset="0"/>
              </a:rPr>
              <a:t>Superactivity</a:t>
            </a:r>
            <a:r>
              <a:rPr lang="en-US" sz="1600" dirty="0">
                <a:solidFill>
                  <a:schemeClr val="accent6">
                    <a:lumMod val="75000"/>
                  </a:scheme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A </a:t>
            </a:r>
            <a:r>
              <a:rPr lang="en-US" sz="1600" dirty="0" err="1">
                <a:solidFill>
                  <a:srgbClr val="FFFF00"/>
                </a:solidFill>
                <a:latin typeface="Arial" panose="020B0604020202020204" pitchFamily="34" charset="0"/>
                <a:cs typeface="Arial" panose="020B0604020202020204" pitchFamily="34" charset="0"/>
              </a:rPr>
              <a:t>Superactivity</a:t>
            </a:r>
            <a:r>
              <a:rPr lang="en-US" sz="1600" dirty="0">
                <a:solidFill>
                  <a:srgbClr val="FFFF00"/>
                </a:solidFill>
                <a:latin typeface="Arial" panose="020B0604020202020204" pitchFamily="34" charset="0"/>
                <a:cs typeface="Arial" panose="020B0604020202020204" pitchFamily="34" charset="0"/>
              </a:rPr>
              <a:t> is the program highlight in a Post’s annual activity calendar. It involves special planning and coordination and may involve travel and possibly overnight stays. Examples include a special tour of a major career-oriented site or participation in another Council’s Exploring event or competition. A special event of this type makes it more likely the Explorer will return to the Post in the new school year. A </a:t>
            </a:r>
            <a:r>
              <a:rPr lang="en-US" sz="1600" dirty="0" err="1">
                <a:solidFill>
                  <a:srgbClr val="FFFF00"/>
                </a:solidFill>
                <a:latin typeface="Arial" panose="020B0604020202020204" pitchFamily="34" charset="0"/>
                <a:cs typeface="Arial" panose="020B0604020202020204" pitchFamily="34" charset="0"/>
              </a:rPr>
              <a:t>Superactivity</a:t>
            </a:r>
            <a:r>
              <a:rPr lang="en-US" sz="1600" dirty="0">
                <a:solidFill>
                  <a:srgbClr val="FFFF00"/>
                </a:solidFill>
                <a:latin typeface="Arial" panose="020B0604020202020204" pitchFamily="34" charset="0"/>
                <a:cs typeface="Arial" panose="020B0604020202020204" pitchFamily="34" charset="0"/>
              </a:rPr>
              <a:t> is important in improving youth </a:t>
            </a:r>
            <a:r>
              <a:rPr lang="en-US" dirty="0">
                <a:solidFill>
                  <a:srgbClr val="FFFF00"/>
                </a:solidFill>
                <a:latin typeface="Arial" panose="020B0604020202020204" pitchFamily="34" charset="0"/>
                <a:cs typeface="Arial" panose="020B0604020202020204" pitchFamily="34" charset="0"/>
              </a:rPr>
              <a:t>retention</a:t>
            </a:r>
            <a:r>
              <a:rPr lang="en-US" dirty="0">
                <a:solidFill>
                  <a:srgbClr val="FFFF00"/>
                </a:solidFill>
              </a:rPr>
              <a:t>.</a:t>
            </a:r>
          </a:p>
          <a:p>
            <a:endParaRPr lang="en-US" sz="800" dirty="0"/>
          </a:p>
          <a:p>
            <a:r>
              <a:rPr lang="en-US" sz="2000" dirty="0">
                <a:solidFill>
                  <a:schemeClr val="accent6">
                    <a:lumMod val="75000"/>
                  </a:schemeClr>
                </a:solidFill>
                <a:latin typeface="Arial Black" panose="020B0A04020102020204" pitchFamily="34" charset="0"/>
              </a:rPr>
              <a:t>*</a:t>
            </a:r>
            <a:r>
              <a:rPr lang="en-US" dirty="0">
                <a:solidFill>
                  <a:schemeClr val="accent6">
                    <a:lumMod val="75000"/>
                  </a:schemeClr>
                </a:solidFill>
                <a:latin typeface="Arial Black" panose="020B0A04020102020204" pitchFamily="34" charset="0"/>
              </a:rPr>
              <a:t>During 26 August 2024 meeting, National Exploring Committee endorsed these metric as written with no edits or additions.</a:t>
            </a:r>
          </a:p>
        </p:txBody>
      </p:sp>
    </p:spTree>
    <p:extLst>
      <p:ext uri="{BB962C8B-B14F-4D97-AF65-F5344CB8AC3E}">
        <p14:creationId xmlns:p14="http://schemas.microsoft.com/office/powerpoint/2010/main" val="4003656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16562"/>
            <a:ext cx="8833606" cy="961124"/>
          </a:xfrm>
        </p:spPr>
        <p:txBody>
          <a:bodyPr>
            <a:normAutofit/>
          </a:bodyPr>
          <a:lstStyle/>
          <a:p>
            <a:r>
              <a:rPr lang="en-US" sz="2300" b="1" dirty="0">
                <a:solidFill>
                  <a:srgbClr val="1FC77F"/>
                </a:solidFill>
                <a:latin typeface="Arial Black" panose="020B0A04020102020204" pitchFamily="34" charset="0"/>
              </a:rPr>
              <a:t>National Exploring Priorities mapped to Scouting America Roadmap</a:t>
            </a:r>
            <a:endParaRPr lang="en-US" sz="23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918028"/>
            <a:ext cx="8556172" cy="3016210"/>
          </a:xfrm>
          <a:prstGeom prst="rect">
            <a:avLst/>
          </a:prstGeom>
          <a:noFill/>
        </p:spPr>
        <p:txBody>
          <a:bodyPr wrap="square" rtlCol="0">
            <a:spAutoFit/>
          </a:bodyPr>
          <a:lstStyle/>
          <a:p>
            <a:pPr lvl="1"/>
            <a:endParaRPr lang="en-US" sz="800" b="1" dirty="0">
              <a:solidFill>
                <a:srgbClr val="FFFF00"/>
              </a:solidFill>
              <a:latin typeface="Arial" panose="020B0604020202020204" pitchFamily="34" charset="0"/>
              <a:cs typeface="Arial" panose="020B0604020202020204" pitchFamily="34" charset="0"/>
            </a:endParaRPr>
          </a:p>
          <a:p>
            <a:r>
              <a:rPr lang="en-US" sz="800" b="1" dirty="0"/>
              <a:t> </a:t>
            </a:r>
            <a:endParaRPr lang="en-US" sz="800" dirty="0"/>
          </a:p>
          <a:p>
            <a:pPr marL="457200" indent="-457200">
              <a:buFont typeface="+mj-lt"/>
              <a:buAutoNum type="arabicPeriod" startAt="5"/>
            </a:pPr>
            <a:r>
              <a:rPr lang="en-US" sz="2000" u="sng" dirty="0">
                <a:solidFill>
                  <a:schemeClr val="accent6">
                    <a:lumMod val="75000"/>
                  </a:schemeClr>
                </a:solidFill>
                <a:latin typeface="Arial Black" panose="020B0A04020102020204" pitchFamily="34" charset="0"/>
                <a:cs typeface="Arial" panose="020B0604020202020204" pitchFamily="34" charset="0"/>
              </a:rPr>
              <a:t>Strengthen Our Financial Position</a:t>
            </a:r>
          </a:p>
          <a:p>
            <a:pPr marL="454025">
              <a:buSzPct val="150000"/>
            </a:pPr>
            <a:endParaRPr lang="en-US" sz="800" b="1" dirty="0">
              <a:solidFill>
                <a:srgbClr val="FFFF00"/>
              </a:solidFill>
              <a:latin typeface="Arial" panose="020B0604020202020204" pitchFamily="34" charset="0"/>
              <a:cs typeface="Arial" panose="020B0604020202020204" pitchFamily="34" charset="0"/>
            </a:endParaRPr>
          </a:p>
          <a:p>
            <a:pPr marL="739775" indent="-285750">
              <a:buSzPct val="15000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For our #2 2024 Priority (Membership and Unit Growth), the National Exploring Committee will work through and with local councils to provide training, resources, and inspiration to help ensure that both volunteers and professionals continue to grow Exploring membership.  This will be accomplished through National Exploring Live Hours, Zoom Trainings and other venues to help teach the four phases of Post/Club organization</a:t>
            </a:r>
          </a:p>
          <a:p>
            <a:pPr marL="454025" lvl="1">
              <a:buSzPct val="150000"/>
            </a:pPr>
            <a:endParaRPr lang="en-US" sz="1600" b="1" dirty="0">
              <a:solidFill>
                <a:srgbClr val="FFFF00"/>
              </a:solidFill>
              <a:latin typeface="Arial" panose="020B0604020202020204" pitchFamily="34" charset="0"/>
              <a:cs typeface="Arial" panose="020B0604020202020204" pitchFamily="34" charset="0"/>
            </a:endParaRPr>
          </a:p>
          <a:p>
            <a:pPr marL="454025" lvl="1">
              <a:buSzPct val="150000"/>
            </a:pPr>
            <a:r>
              <a:rPr lang="en-US" b="1" dirty="0"/>
              <a:t>     </a:t>
            </a:r>
            <a:endParaRPr lang="en-US" dirty="0"/>
          </a:p>
          <a:p>
            <a:endParaRPr lang="en-US" sz="1600" dirty="0">
              <a:solidFill>
                <a:srgbClr val="FFFF00"/>
              </a:solidFill>
              <a:latin typeface="Arial" panose="020B0604020202020204" pitchFamily="34" charset="0"/>
              <a:cs typeface="Arial" panose="020B0604020202020204" pitchFamily="34" charset="0"/>
            </a:endParaRPr>
          </a:p>
        </p:txBody>
      </p:sp>
      <p:sp>
        <p:nvSpPr>
          <p:cNvPr id="9" name="TextBox 8"/>
          <p:cNvSpPr txBox="1"/>
          <p:nvPr/>
        </p:nvSpPr>
        <p:spPr>
          <a:xfrm>
            <a:off x="2206466" y="5521228"/>
            <a:ext cx="7900988" cy="646331"/>
          </a:xfrm>
          <a:prstGeom prst="rect">
            <a:avLst/>
          </a:prstGeom>
          <a:noFill/>
        </p:spPr>
        <p:txBody>
          <a:bodyPr wrap="square" rtlCol="0">
            <a:spAutoFit/>
          </a:bodyPr>
          <a:lstStyle/>
          <a:p>
            <a:r>
              <a:rPr lang="en-US" dirty="0">
                <a:solidFill>
                  <a:schemeClr val="accent6">
                    <a:lumMod val="75000"/>
                  </a:schemeClr>
                </a:solidFill>
              </a:rPr>
              <a:t>With the exception of 1 month due to annual re-charter, 31 straight months of growth in all categories</a:t>
            </a:r>
          </a:p>
        </p:txBody>
      </p:sp>
      <p:pic>
        <p:nvPicPr>
          <p:cNvPr id="5" name="Picture 4"/>
          <p:cNvPicPr>
            <a:picLocks noChangeAspect="1"/>
          </p:cNvPicPr>
          <p:nvPr/>
        </p:nvPicPr>
        <p:blipFill>
          <a:blip r:embed="rId4"/>
          <a:stretch>
            <a:fillRect/>
          </a:stretch>
        </p:blipFill>
        <p:spPr>
          <a:xfrm>
            <a:off x="2323423" y="3232379"/>
            <a:ext cx="7762875" cy="2200275"/>
          </a:xfrm>
          <a:prstGeom prst="rect">
            <a:avLst/>
          </a:prstGeom>
        </p:spPr>
      </p:pic>
    </p:spTree>
    <p:extLst>
      <p:ext uri="{BB962C8B-B14F-4D97-AF65-F5344CB8AC3E}">
        <p14:creationId xmlns:p14="http://schemas.microsoft.com/office/powerpoint/2010/main" val="3851176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1326857"/>
            <a:ext cx="12104632" cy="54476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libri"/>
                <a:ea typeface="+mn-ea"/>
                <a:cs typeface="+mn-cs"/>
              </a:rPr>
              <a:t>Topic(s) of the Month</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mn-cs"/>
              </a:rPr>
              <a:t>Exploring Program Resources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mn-cs"/>
              </a:rPr>
              <a:t>Awards &amp; Recognition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mn-cs"/>
                <a:hlinkClick r:id="rId4"/>
              </a:rPr>
              <a:t>www.exploring.org</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Calibri"/>
                <a:ea typeface="+mn-ea"/>
                <a:cs typeface="+mn-cs"/>
              </a:rPr>
              <a:t>Simply scroll  to the bottom of the home page and search within the 3 boxes labeled: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Calibri"/>
                <a:ea typeface="+mn-ea"/>
                <a:cs typeface="+mn-cs"/>
              </a:rPr>
              <a:t> “Unit Resources”, Council Resources”, &amp; “Forms”</a:t>
            </a:r>
          </a:p>
        </p:txBody>
      </p:sp>
    </p:spTree>
    <p:extLst>
      <p:ext uri="{BB962C8B-B14F-4D97-AF65-F5344CB8AC3E}">
        <p14:creationId xmlns:p14="http://schemas.microsoft.com/office/powerpoint/2010/main" val="24650011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40"/>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57688" y="1577023"/>
            <a:ext cx="12104632" cy="3416320"/>
          </a:xfrm>
          <a:prstGeom prst="rect">
            <a:avLst/>
          </a:prstGeom>
          <a:noFill/>
        </p:spPr>
        <p:txBody>
          <a:bodyPr wrap="square" rtlCol="0">
            <a:spAutoFit/>
          </a:bodyPr>
          <a:lstStyle/>
          <a:p>
            <a:pPr marL="45720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rPr>
              <a:t>SAFETY FIRST UPDATES</a:t>
            </a:r>
          </a:p>
          <a:p>
            <a:pPr marL="45720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a:p>
            <a:pPr marL="45720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Aptos" panose="020B0004020202020204" pitchFamily="34" charset="0"/>
                <a:cs typeface="+mn-cs"/>
              </a:rPr>
              <a:t>LFL Corporation</a:t>
            </a:r>
          </a:p>
          <a:p>
            <a:pPr marL="45720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Aptos" panose="020B0004020202020204" pitchFamily="34" charset="0"/>
                <a:cs typeface="+mn-cs"/>
              </a:rPr>
              <a:t>LFL Curriculum-BASED</a:t>
            </a:r>
          </a:p>
          <a:p>
            <a:pPr marL="45720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Aptos" panose="020B0004020202020204" pitchFamily="34" charset="0"/>
                <a:cs typeface="+mn-cs"/>
              </a:rPr>
              <a:t>Exploring</a:t>
            </a:r>
          </a:p>
          <a:p>
            <a:pPr marL="45720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a:p>
            <a:pPr marL="45720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p:txBody>
      </p:sp>
    </p:spTree>
    <p:extLst>
      <p:ext uri="{BB962C8B-B14F-4D97-AF65-F5344CB8AC3E}">
        <p14:creationId xmlns:p14="http://schemas.microsoft.com/office/powerpoint/2010/main" val="2159683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51336"/>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6718" y="-51336"/>
            <a:ext cx="4755550" cy="1729289"/>
          </a:xfrm>
          <a:prstGeom prst="rect">
            <a:avLst/>
          </a:prstGeom>
        </p:spPr>
      </p:pic>
      <p:sp>
        <p:nvSpPr>
          <p:cNvPr id="2" name="TextBox 1">
            <a:extLst>
              <a:ext uri="{FF2B5EF4-FFF2-40B4-BE49-F238E27FC236}">
                <a16:creationId xmlns:a16="http://schemas.microsoft.com/office/drawing/2014/main" id="{3F976D92-FEDC-4B5D-907E-4E6E7E3CC688}"/>
              </a:ext>
            </a:extLst>
          </p:cNvPr>
          <p:cNvSpPr txBox="1"/>
          <p:nvPr/>
        </p:nvSpPr>
        <p:spPr>
          <a:xfrm>
            <a:off x="178084" y="3718694"/>
            <a:ext cx="11835829"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MISSION: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Deliver character-building experiences and mentorship that allow youth to achieve their full potential in both life and work.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VISION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Shape the workforce of tomorrow by engaging and mentoring today’s youth in career and life enhancing opportunities. </a:t>
            </a:r>
          </a:p>
        </p:txBody>
      </p:sp>
      <p:sp>
        <p:nvSpPr>
          <p:cNvPr id="3" name="TextBox 2">
            <a:extLst>
              <a:ext uri="{FF2B5EF4-FFF2-40B4-BE49-F238E27FC236}">
                <a16:creationId xmlns:a16="http://schemas.microsoft.com/office/drawing/2014/main" id="{9F715C6C-6163-4CF1-A398-F36394C56031}"/>
              </a:ext>
            </a:extLst>
          </p:cNvPr>
          <p:cNvSpPr txBox="1"/>
          <p:nvPr/>
        </p:nvSpPr>
        <p:spPr>
          <a:xfrm>
            <a:off x="669533" y="1677953"/>
            <a:ext cx="10852933" cy="1754326"/>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Exploring</a:t>
            </a:r>
            <a:r>
              <a:rPr kumimoji="0" lang="en-US" sz="18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is a co-ed program for youth that are in the 6</a:t>
            </a:r>
            <a:r>
              <a:rPr kumimoji="0" lang="en-US" sz="1800" b="0" i="0" u="none" strike="noStrike" kern="1200" cap="none" spc="0" normalizeH="0" baseline="3000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grade through 20 years old.  Exploring provides opportunities for real-world hands-on career experiences, while helping them  “Discover their Future”.  The program links youth with mentors and experts with partner businesses and agencies in their communities.  Participating in an Exploring Club or Post ensures youth make informed decisions about careers they may or may not be interested in pursuing, while allowing businesses and organizations the opportunity to meet and cultivate future employees.</a:t>
            </a:r>
          </a:p>
        </p:txBody>
      </p:sp>
      <p:sp>
        <p:nvSpPr>
          <p:cNvPr id="5" name="Rectangle 4">
            <a:extLst>
              <a:ext uri="{FF2B5EF4-FFF2-40B4-BE49-F238E27FC236}">
                <a16:creationId xmlns:a16="http://schemas.microsoft.com/office/drawing/2014/main" id="{A3B9AC3C-7B32-4A47-8C52-825427FAAA1B}"/>
              </a:ext>
            </a:extLst>
          </p:cNvPr>
          <p:cNvSpPr/>
          <p:nvPr/>
        </p:nvSpPr>
        <p:spPr>
          <a:xfrm>
            <a:off x="3880287" y="5874325"/>
            <a:ext cx="466198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www.exploring.org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172530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7368" y="196797"/>
            <a:ext cx="12104632" cy="5447645"/>
          </a:xfrm>
          <a:prstGeom prst="rect">
            <a:avLst/>
          </a:prstGeom>
          <a:noFill/>
        </p:spPr>
        <p:txBody>
          <a:bodyPr wrap="square" rtlCol="0">
            <a:spAutoFit/>
          </a:bodyPr>
          <a:lstStyle/>
          <a:p>
            <a:pPr marL="45720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Aptos" panose="020B0004020202020204" pitchFamily="34" charset="0"/>
                <a:cs typeface="+mn-cs"/>
              </a:rPr>
              <a:t>Journey to Excellence </a:t>
            </a:r>
          </a:p>
          <a:p>
            <a:pPr marL="45720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Aptos" panose="020B0004020202020204" pitchFamily="34" charset="0"/>
                <a:cs typeface="+mn-cs"/>
              </a:rPr>
              <a:t>(JTE) unit recognition program to be retired</a:t>
            </a:r>
          </a:p>
          <a:p>
            <a:pPr marL="45720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a:p>
            <a:pPr marL="45720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rPr>
              <a:t>Effective December 31, 2024, the Journey to Excellence unit recognition program will be retired. Moving forward, metrics for Scouting and Exploring unit </a:t>
            </a:r>
            <a:r>
              <a:rPr kumimoji="0" lang="en-US" sz="2400" b="0" i="0" u="none" strike="noStrike" kern="1200" cap="none" spc="-25"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rPr>
              <a:t>success will be seamlessly integrated into unit leader support materials and resources. These metrics will be consistent with those used by the Commissioner corps to support Scouting and Exploring units.   This new approach aims to provide a consistent and more streamlined and effective method for evaluating and enhancing unit performance. Feedback from unit leaders and survey results played a crucial role in making this decision. We believe this transition will better support our unit leaders and ultimately improve the experience for all participants as we continue to develop and deliver relevant programs. Units can continue to purchase 2024 Journey to Excellence recognition items through December 31, 2025.</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p:txBody>
      </p:sp>
    </p:spTree>
    <p:extLst>
      <p:ext uri="{BB962C8B-B14F-4D97-AF65-F5344CB8AC3E}">
        <p14:creationId xmlns:p14="http://schemas.microsoft.com/office/powerpoint/2010/main" val="13111727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249"/>
            <a:ext cx="12192000" cy="6883121"/>
          </a:xfrm>
          <a:prstGeom prst="rect">
            <a:avLst/>
          </a:prstGeom>
        </p:spPr>
      </p:pic>
      <p:sp>
        <p:nvSpPr>
          <p:cNvPr id="2" name="Title 1"/>
          <p:cNvSpPr>
            <a:spLocks noGrp="1"/>
          </p:cNvSpPr>
          <p:nvPr>
            <p:ph type="ctrTitle"/>
          </p:nvPr>
        </p:nvSpPr>
        <p:spPr>
          <a:xfrm>
            <a:off x="2181710" y="1781569"/>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9595012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75B6A91-D08B-4320-A7DA-F12F5E66CB1A}"/>
              </a:ext>
            </a:extLst>
          </p:cNvPr>
          <p:cNvPicPr>
            <a:picLocks noChangeAspect="1"/>
          </p:cNvPicPr>
          <p:nvPr/>
        </p:nvPicPr>
        <p:blipFill>
          <a:blip r:embed="rId4"/>
          <a:stretch>
            <a:fillRect/>
          </a:stretch>
        </p:blipFill>
        <p:spPr>
          <a:xfrm>
            <a:off x="1211718" y="0"/>
            <a:ext cx="9383395" cy="6782283"/>
          </a:xfrm>
          <a:prstGeom prst="rect">
            <a:avLst/>
          </a:prstGeom>
        </p:spPr>
      </p:pic>
    </p:spTree>
    <p:extLst>
      <p:ext uri="{BB962C8B-B14F-4D97-AF65-F5344CB8AC3E}">
        <p14:creationId xmlns:p14="http://schemas.microsoft.com/office/powerpoint/2010/main" val="8027035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376027"/>
            <a:ext cx="12104632"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Leads are being generated from Exploring.org and include anyone interested in joining, leading, sponsoring,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otherwise supporting Exploring in their area.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Scout Executives, Assistant Scout Executives and DFS’s receive weekly lead reports.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Exploring Executives and staff advisors receive immediate notifications of each lead generated.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To make changes to any of these settings, email your request to </a:t>
            </a:r>
            <a:r>
              <a:rPr kumimoji="0" lang="en-US" sz="1800" b="0" i="0" u="none" strike="noStrike" kern="1200" cap="none" spc="0" normalizeH="0" baseline="0" noProof="0" dirty="0">
                <a:ln>
                  <a:noFill/>
                </a:ln>
                <a:solidFill>
                  <a:srgbClr val="0562C1"/>
                </a:solidFill>
                <a:effectLst/>
                <a:uLnTx/>
                <a:uFillTx/>
                <a:latin typeface="Arial" panose="020B0604020202020204" pitchFamily="34" charset="0"/>
                <a:ea typeface="+mn-ea"/>
                <a:cs typeface="+mn-cs"/>
              </a:rPr>
              <a:t>exploring@lflmail.org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rPr>
              <a:t>WHEN YOU RECEIVE AN IMMEDIATE NOTIFICATION EMAIL: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   In the email, you will see a note to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copy &amp; paste the following URL into your browser to mark lead as contacted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By following this directive, you are changing the status of your lead to “contacted”.  You will no longer receive email notifications for that particular lead. The lead will begin to show as “contacted” on your SE’s weekly report.</a:t>
            </a:r>
          </a:p>
          <a:p>
            <a:pPr marL="342900" marR="0" lvl="0" indent="-34290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Invite the person to attend an existing post/club meeting to get a feel for the program and connect them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appropriate Exploring advisors.</a:t>
            </a:r>
          </a:p>
        </p:txBody>
      </p:sp>
    </p:spTree>
    <p:extLst>
      <p:ext uri="{BB962C8B-B14F-4D97-AF65-F5344CB8AC3E}">
        <p14:creationId xmlns:p14="http://schemas.microsoft.com/office/powerpoint/2010/main" val="9678288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B95C024-0038-4338-85F2-0EA03B4AD097}"/>
              </a:ext>
            </a:extLst>
          </p:cNvPr>
          <p:cNvPicPr>
            <a:picLocks noChangeAspect="1"/>
          </p:cNvPicPr>
          <p:nvPr/>
        </p:nvPicPr>
        <p:blipFill>
          <a:blip r:embed="rId4"/>
          <a:stretch>
            <a:fillRect/>
          </a:stretch>
        </p:blipFill>
        <p:spPr>
          <a:xfrm>
            <a:off x="2066925" y="1128714"/>
            <a:ext cx="8118475" cy="4600573"/>
          </a:xfrm>
          <a:prstGeom prst="rect">
            <a:avLst/>
          </a:prstGeom>
        </p:spPr>
      </p:pic>
      <p:sp>
        <p:nvSpPr>
          <p:cNvPr id="8" name="TextBox 7">
            <a:extLst>
              <a:ext uri="{FF2B5EF4-FFF2-40B4-BE49-F238E27FC236}">
                <a16:creationId xmlns:a16="http://schemas.microsoft.com/office/drawing/2014/main" id="{43EA0871-AB7B-4EC1-9457-1B327CB091A4}"/>
              </a:ext>
            </a:extLst>
          </p:cNvPr>
          <p:cNvSpPr txBox="1"/>
          <p:nvPr/>
        </p:nvSpPr>
        <p:spPr>
          <a:xfrm>
            <a:off x="2724150" y="197854"/>
            <a:ext cx="61912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www.joinexploring.org</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7958938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p:cNvSpPr>
            <a:spLocks noGrp="1"/>
          </p:cNvSpPr>
          <p:nvPr>
            <p:ph type="ctrTitle"/>
          </p:nvPr>
        </p:nvSpPr>
        <p:spPr>
          <a:xfrm>
            <a:off x="1672210" y="-231790"/>
            <a:ext cx="8833606" cy="961124"/>
          </a:xfrm>
        </p:spPr>
        <p:txBody>
          <a:bodyPr>
            <a:normAutofit/>
          </a:bodyPr>
          <a:lstStyle/>
          <a:p>
            <a:r>
              <a:rPr lang="en-US" sz="3600" b="1" dirty="0">
                <a:solidFill>
                  <a:srgbClr val="1FC77F"/>
                </a:solidFill>
                <a:latin typeface="Arial Black" panose="020B0A04020102020204" pitchFamily="34" charset="0"/>
                <a:cs typeface="Arial" pitchFamily="34" charset="0"/>
              </a:rPr>
              <a:t>Barriers to Abuse Update</a:t>
            </a:r>
          </a:p>
        </p:txBody>
      </p:sp>
      <p:sp>
        <p:nvSpPr>
          <p:cNvPr id="2" name="TextBox 1"/>
          <p:cNvSpPr txBox="1"/>
          <p:nvPr/>
        </p:nvSpPr>
        <p:spPr>
          <a:xfrm>
            <a:off x="1774371" y="678536"/>
            <a:ext cx="8556172" cy="5763116"/>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 part of our ongoing commitment to abuse prevention, the Boy Scouts of America, to include Exploring,  is updating the adult supervision requirements for overnight activities</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This update enhances the minimum “two deep leadership” requirements by additionally requiring every adult present on overnight activities to be a registered member of the Boy Scouts of America or Exploring</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These adults must submit an adult application and registration fee, undergo a criminal background check, a volunteer screening database check and must complete mandatory Youth Protection training. </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 limited exception for parents and legal guardians of Cub Scout youth attending overnight with their children is planned due to the family centric nature of Cub Scouting </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All Cub Scout Packs, Scouts BSA Troops, Venturing Crews, Sea Scouting Ships, Exploring Posts, council, and district overnight programs will be required to comply with this update by September 1, 2023. We encourage early adoption prior to the effective date</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a:t>
            </a: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his updated Barrier to Abuse will be referenced as part of the Guide to Safe Scouting, Exploring’s Safety First Guidelines, Youth Protection and Adult Leadership section, Scouting’s Barriers to Abuse.  Youth Protection and Barriers to Abuse FAQ’s will be expanded to include additional FAQ’s as they are developed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5747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5088"/>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2884380" y="346031"/>
            <a:ext cx="6423240"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National Exploring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Volunteer of the Month</a:t>
            </a:r>
          </a:p>
        </p:txBody>
      </p:sp>
      <p:sp>
        <p:nvSpPr>
          <p:cNvPr id="2" name="Rectangle 1">
            <a:extLst>
              <a:ext uri="{FF2B5EF4-FFF2-40B4-BE49-F238E27FC236}">
                <a16:creationId xmlns:a16="http://schemas.microsoft.com/office/drawing/2014/main" id="{223BA1FE-79B5-469E-8838-76901A581ACA}"/>
              </a:ext>
            </a:extLst>
          </p:cNvPr>
          <p:cNvSpPr/>
          <p:nvPr/>
        </p:nvSpPr>
        <p:spPr>
          <a:xfrm>
            <a:off x="2646568" y="4319883"/>
            <a:ext cx="6647077" cy="123110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Nominees should be submitted using the link below</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hlinkClick r:id="rId5"/>
              </a:rPr>
              <a:t>http://bit.ly/ExpVolMonth</a:t>
            </a: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551167" y="2184258"/>
            <a:ext cx="5089665" cy="193899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The National Volunteer of the Month will be recognized on </a:t>
            </a:r>
            <a:r>
              <a:rPr kumimoji="0" lang="en-US" sz="2400" b="0" i="0" u="sng" strike="noStrike" kern="1200" cap="none" spc="0" normalizeH="0" baseline="0" noProof="0" dirty="0">
                <a:ln>
                  <a:noFill/>
                </a:ln>
                <a:solidFill>
                  <a:srgbClr val="FFFFFF"/>
                </a:solidFill>
                <a:effectLst/>
                <a:uLnTx/>
                <a:uFillTx/>
                <a:latin typeface="Calibri"/>
                <a:ea typeface="+mn-ea"/>
                <a:cs typeface="+mn-cs"/>
                <a:hlinkClick r:id="rId6">
                  <a:extLst>
                    <a:ext uri="{A12FA001-AC4F-418D-AE19-62706E023703}">
                      <ahyp:hlinkClr xmlns:ahyp="http://schemas.microsoft.com/office/drawing/2018/hyperlinkcolor" val="tx"/>
                    </a:ext>
                  </a:extLst>
                </a:hlinkClick>
              </a:rPr>
              <a:t>www.exploring.org</a:t>
            </a:r>
            <a:endParaRPr kumimoji="0" lang="en-US" sz="2400" b="0" i="0" u="sng"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and will receive a certificate and polo shirt from the National Exploring Team!</a:t>
            </a:r>
          </a:p>
        </p:txBody>
      </p:sp>
    </p:spTree>
    <p:extLst>
      <p:ext uri="{BB962C8B-B14F-4D97-AF65-F5344CB8AC3E}">
        <p14:creationId xmlns:p14="http://schemas.microsoft.com/office/powerpoint/2010/main" val="609555385"/>
      </p:ext>
    </p:extLst>
  </p:cSld>
  <p:clrMapOvr>
    <a:masterClrMapping/>
  </p:clrMapOvr>
  <p:transition spd="slow">
    <p:cove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863600" y="1213950"/>
            <a:ext cx="10464800" cy="54784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1" u="none" strike="noStrike" kern="1200" cap="none" spc="0" normalizeH="0" baseline="0" noProof="0" dirty="0">
                <a:ln>
                  <a:noFill/>
                </a:ln>
                <a:solidFill>
                  <a:prstClr val="white"/>
                </a:solidFill>
                <a:effectLst/>
                <a:uLnTx/>
                <a:uFillTx/>
                <a:latin typeface="Calibri"/>
                <a:ea typeface="+mn-ea"/>
                <a:cs typeface="+mn-cs"/>
              </a:rPr>
              <a:t>George Denise completed his Exploring Fast Start training on 1/01/2011 and his most recent position is Service Team Chair for my district since February 2018. He has been involved with every aspect from FOS and volunteer recruitment to membership, product sales, program and unit service. George helped Exploring District achieved significant growth in our FOS campaign and 5% membership growth last year. We are at 61% of our FOS goal for the year, second highest percentage in our council. As we shelter-in-place, he secured a dynamic guest speaker for our Science Night and saved us $650 in shipping cost in our Make A Mask Challenge. His efforts made it possible for us to donate thousands of pieces of protective medical gear to 7 medical facilities in 2 counties. He supported a 15 year old Scout in the Medical Explorer program whom has wanted to make a difference. What started as a local mask-making challenge turned into a multi-city effort through connections of Scouting friends in Dallas, TX and Orange County, CA to Santa Clara county</a:t>
            </a:r>
            <a:r>
              <a:rPr kumimoji="0" lang="en-US" sz="25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2" name="Rectangle 1">
            <a:extLst>
              <a:ext uri="{FF2B5EF4-FFF2-40B4-BE49-F238E27FC236}">
                <a16:creationId xmlns:a16="http://schemas.microsoft.com/office/drawing/2014/main" id="{223BA1FE-79B5-469E-8838-76901A581ACA}"/>
              </a:ext>
            </a:extLst>
          </p:cNvPr>
          <p:cNvSpPr/>
          <p:nvPr/>
        </p:nvSpPr>
        <p:spPr>
          <a:xfrm>
            <a:off x="5831282" y="4319883"/>
            <a:ext cx="277640" cy="86177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975997" y="2428098"/>
            <a:ext cx="39882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CBCBE75-7EA0-47CA-AECC-EFFF2A063FAB}"/>
              </a:ext>
            </a:extLst>
          </p:cNvPr>
          <p:cNvSpPr/>
          <p:nvPr/>
        </p:nvSpPr>
        <p:spPr>
          <a:xfrm>
            <a:off x="1564507" y="287380"/>
            <a:ext cx="8795869"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Example Nomination Write-Up</a:t>
            </a:r>
          </a:p>
        </p:txBody>
      </p:sp>
    </p:spTree>
    <p:extLst>
      <p:ext uri="{BB962C8B-B14F-4D97-AF65-F5344CB8AC3E}">
        <p14:creationId xmlns:p14="http://schemas.microsoft.com/office/powerpoint/2010/main" val="2619050187"/>
      </p:ext>
    </p:extLst>
  </p:cSld>
  <p:clrMapOvr>
    <a:masterClrMapping/>
  </p:clrMapOvr>
  <p:transition spd="slow">
    <p:cove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5"/>
            <a:ext cx="12192000" cy="6883121"/>
          </a:xfrm>
          <a:prstGeom prst="rect">
            <a:avLst/>
          </a:prstGeom>
        </p:spPr>
      </p:pic>
      <p:sp>
        <p:nvSpPr>
          <p:cNvPr id="9" name="Title 1"/>
          <p:cNvSpPr txBox="1">
            <a:spLocks/>
          </p:cNvSpPr>
          <p:nvPr/>
        </p:nvSpPr>
        <p:spPr>
          <a:xfrm>
            <a:off x="2992468" y="1424167"/>
            <a:ext cx="7382924" cy="273797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B1E6FE"/>
                </a:solidFill>
                <a:effectLst/>
                <a:uLnTx/>
                <a:uFillTx/>
                <a:latin typeface="Arial Black"/>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page	|  @lflexploring</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Exploring Success!</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National Explorer Alumni Association</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srgbClr val="FFFFFF"/>
                </a:solidFill>
                <a:effectLst/>
                <a:uLnTx/>
                <a:uFillTx/>
                <a:latin typeface="Arial Black" panose="020B0A04020102020204" pitchFamily="34" charset="0"/>
                <a:ea typeface="+mj-ea"/>
                <a:cs typeface="Arial Black"/>
              </a:rPr>
              <a:t>learningforlifeusa</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Black"/>
              </a:rPr>
              <a:t>exploring.org  |  Stay Connected</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26" name="Picture 2" descr="Image result for facebook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1601173"/>
            <a:ext cx="966787" cy="966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youtub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998" y="2925080"/>
            <a:ext cx="707973" cy="7068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48965" y="3909258"/>
            <a:ext cx="687006" cy="68700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2D3406EB-EB4B-4D9A-9510-D5B572B6BB4E}"/>
              </a:ext>
            </a:extLst>
          </p:cNvPr>
          <p:cNvSpPr txBox="1">
            <a:spLocks/>
          </p:cNvSpPr>
          <p:nvPr/>
        </p:nvSpPr>
        <p:spPr>
          <a:xfrm>
            <a:off x="1943411" y="595314"/>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STAY CONNECTED</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2" name="TextBox 1">
            <a:extLst>
              <a:ext uri="{FF2B5EF4-FFF2-40B4-BE49-F238E27FC236}">
                <a16:creationId xmlns:a16="http://schemas.microsoft.com/office/drawing/2014/main" id="{697E8514-5878-4E3F-A003-3C6DB3BAF146}"/>
              </a:ext>
            </a:extLst>
          </p:cNvPr>
          <p:cNvSpPr txBox="1"/>
          <p:nvPr/>
        </p:nvSpPr>
        <p:spPr>
          <a:xfrm>
            <a:off x="3548713" y="4939487"/>
            <a:ext cx="4925131"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hlinkClick r:id="rId7"/>
              </a:rPr>
              <a:t>exploring@lflmail.org</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3347435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sp>
        <p:nvSpPr>
          <p:cNvPr id="2" name="Title 1"/>
          <p:cNvSpPr>
            <a:spLocks noGrp="1"/>
          </p:cNvSpPr>
          <p:nvPr>
            <p:ph type="ctrTitle"/>
          </p:nvPr>
        </p:nvSpPr>
        <p:spPr>
          <a:xfrm>
            <a:off x="1973190" y="4224129"/>
            <a:ext cx="8245619" cy="519083"/>
          </a:xfrm>
        </p:spPr>
        <p:txBody>
          <a:bodyPr>
            <a:noAutofit/>
          </a:bodyPr>
          <a:lstStyle/>
          <a:p>
            <a:r>
              <a:rPr lang="en-US" sz="5400" dirty="0">
                <a:solidFill>
                  <a:srgbClr val="C00000"/>
                </a:solidFill>
                <a:latin typeface="Arial Black"/>
                <a:cs typeface="Arial Black"/>
              </a:rPr>
              <a:t>Questions?</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exploring_wht_transparent-01.png">
            <a:extLst>
              <a:ext uri="{FF2B5EF4-FFF2-40B4-BE49-F238E27FC236}">
                <a16:creationId xmlns:a16="http://schemas.microsoft.com/office/drawing/2014/main" id="{ED9E4155-0FE5-4568-B4E0-42455F6FEC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1470" y="1018202"/>
            <a:ext cx="5509059" cy="2003293"/>
          </a:xfrm>
          <a:prstGeom prst="rect">
            <a:avLst/>
          </a:prstGeom>
        </p:spPr>
      </p:pic>
    </p:spTree>
    <p:extLst>
      <p:ext uri="{BB962C8B-B14F-4D97-AF65-F5344CB8AC3E}">
        <p14:creationId xmlns:p14="http://schemas.microsoft.com/office/powerpoint/2010/main" val="20105755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A386149F-F064-48C6-89C2-0460CFEC0190}"/>
              </a:ext>
            </a:extLst>
          </p:cNvPr>
          <p:cNvGraphicFramePr/>
          <p:nvPr/>
        </p:nvGraphicFramePr>
        <p:xfrm>
          <a:off x="378668" y="1887778"/>
          <a:ext cx="10648453" cy="4350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B8FD4CA3-E0C4-4CCA-8AE1-085FF0080B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0617" y="624009"/>
            <a:ext cx="3617881" cy="787215"/>
          </a:xfrm>
          <a:prstGeom prst="rect">
            <a:avLst/>
          </a:prstGeom>
        </p:spPr>
      </p:pic>
      <p:sp>
        <p:nvSpPr>
          <p:cNvPr id="7" name="TextBox 6">
            <a:extLst>
              <a:ext uri="{FF2B5EF4-FFF2-40B4-BE49-F238E27FC236}">
                <a16:creationId xmlns:a16="http://schemas.microsoft.com/office/drawing/2014/main" id="{21CB9C55-89EF-4CF3-9346-8835C73715F7}"/>
              </a:ext>
            </a:extLst>
          </p:cNvPr>
          <p:cNvSpPr txBox="1"/>
          <p:nvPr/>
        </p:nvSpPr>
        <p:spPr>
          <a:xfrm>
            <a:off x="2175013" y="1501776"/>
            <a:ext cx="7841974" cy="738664"/>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Learning for Life/Exploring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Professional Staff Direct Support</a:t>
            </a:r>
          </a:p>
        </p:txBody>
      </p:sp>
    </p:spTree>
    <p:extLst>
      <p:ext uri="{BB962C8B-B14F-4D97-AF65-F5344CB8AC3E}">
        <p14:creationId xmlns:p14="http://schemas.microsoft.com/office/powerpoint/2010/main" val="4807801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10" y="26820"/>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754407" y="112545"/>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0AF709C-1557-4749-B8BA-43008FE0CFB9}"/>
              </a:ext>
            </a:extLst>
          </p:cNvPr>
          <p:cNvSpPr txBox="1"/>
          <p:nvPr/>
        </p:nvSpPr>
        <p:spPr>
          <a:xfrm>
            <a:off x="2065105" y="308225"/>
            <a:ext cx="8065213" cy="52322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Bold"/>
                <a:ea typeface="+mn-ea"/>
                <a:cs typeface="+mn-cs"/>
              </a:rPr>
              <a:t>2024 NATIONAL EXPLORING LIVE HOURS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The National Exploring Live Hour is a monthly Zoom video conference that will help engage and equip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Exploring volunteers and professionals to grow, support, and learn more about Exploring. Each month the National Exploring Live Hour will be led by our National Exploring Chair and the National Director of Exploring. The live hours will include sharing best practices and ideas that are happening within our councils, highlighting successful growth campaigns, and inspiring new ideas through various trainings. This will also offer an opportunity for local councils to collaborate with territory and national counterparts to generate innovative solutions to real-life Exploring challenges.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Bold"/>
                <a:ea typeface="+mn-ea"/>
                <a:cs typeface="+mn-cs"/>
              </a:rPr>
              <a:t>National Exploring Live Hour Schedule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Calibri-BoldItalic"/>
                <a:ea typeface="+mn-ea"/>
                <a:cs typeface="+mn-cs"/>
              </a:rPr>
              <a:t>1:00 PM – 2:00 PM Central Standard Time, Monthly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Bold"/>
                <a:ea typeface="+mn-ea"/>
                <a:cs typeface="+mn-cs"/>
              </a:rPr>
              <a:t>Register for each of the National Exploring Live Hour ZOOM presentations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Bold"/>
                <a:ea typeface="+mn-ea"/>
                <a:cs typeface="+mn-cs"/>
                <a:hlinkClick r:id="rId4"/>
              </a:rPr>
              <a:t>https://reservations.scouting.org/profile/form/index.cfm?PKformID=0x144800abcd</a:t>
            </a:r>
            <a:r>
              <a:rPr kumimoji="0" lang="en-US" sz="1600" b="1" i="0" u="none" strike="noStrike" kern="1200" cap="none" spc="0" normalizeH="0" baseline="0" noProof="0" dirty="0">
                <a:ln>
                  <a:noFill/>
                </a:ln>
                <a:solidFill>
                  <a:prstClr val="white"/>
                </a:solidFill>
                <a:effectLst/>
                <a:uLnTx/>
                <a:uFillTx/>
                <a:latin typeface="Calibri-Bold"/>
                <a:ea typeface="+mn-ea"/>
                <a:cs typeface="+mn-cs"/>
              </a:rPr>
              <a:t> </a:t>
            </a:r>
          </a:p>
        </p:txBody>
      </p:sp>
    </p:spTree>
    <p:extLst>
      <p:ext uri="{BB962C8B-B14F-4D97-AF65-F5344CB8AC3E}">
        <p14:creationId xmlns:p14="http://schemas.microsoft.com/office/powerpoint/2010/main" val="41331372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2260198" y="2824743"/>
            <a:ext cx="8245619" cy="646332"/>
          </a:xfrm>
        </p:spPr>
        <p:txBody>
          <a:bodyPr>
            <a:noAutofit/>
          </a:bodyPr>
          <a:lstStyle/>
          <a:p>
            <a:r>
              <a:rPr lang="en-US" sz="3200" b="1" dirty="0">
                <a:solidFill>
                  <a:srgbClr val="FFFF00"/>
                </a:solidFill>
              </a:rPr>
              <a:t>	</a:t>
            </a:r>
            <a:br>
              <a:rPr lang="en-US" sz="3200" b="1" u="sng" dirty="0">
                <a:solidFill>
                  <a:srgbClr val="FFFF00"/>
                </a:solidFill>
              </a:rPr>
            </a:br>
            <a:r>
              <a:rPr lang="en-US" sz="3200" b="1" dirty="0">
                <a:solidFill>
                  <a:schemeClr val="bg1"/>
                </a:solidFill>
              </a:rPr>
              <a:t>				</a:t>
            </a:r>
            <a:br>
              <a:rPr lang="en-US" sz="3200" dirty="0">
                <a:solidFill>
                  <a:schemeClr val="bg1"/>
                </a:solidFill>
              </a:rPr>
            </a:br>
            <a:r>
              <a:rPr lang="en-US" sz="3200" b="1" dirty="0">
                <a:solidFill>
                  <a:schemeClr val="bg1"/>
                </a:solidFill>
              </a:rPr>
              <a:t>Exploring at Home (Discuss Best Practices)</a:t>
            </a:r>
            <a:br>
              <a:rPr lang="en-US" sz="3200" b="1" dirty="0">
                <a:solidFill>
                  <a:schemeClr val="bg1"/>
                </a:solidFill>
              </a:rPr>
            </a:br>
            <a:br>
              <a:rPr lang="en-US" sz="3200" dirty="0">
                <a:solidFill>
                  <a:schemeClr val="bg1"/>
                </a:solidFill>
              </a:rPr>
            </a:br>
            <a:r>
              <a:rPr lang="en-US" sz="3200" b="1" dirty="0">
                <a:solidFill>
                  <a:schemeClr val="bg1"/>
                </a:solidFill>
              </a:rPr>
              <a:t>Idea Sharing</a:t>
            </a:r>
            <a:br>
              <a:rPr lang="en-US" sz="3200" b="1" dirty="0">
                <a:solidFill>
                  <a:schemeClr val="bg1"/>
                </a:solidFill>
              </a:rPr>
            </a:br>
            <a:br>
              <a:rPr lang="en-US" sz="3200" dirty="0">
                <a:solidFill>
                  <a:schemeClr val="bg1"/>
                </a:solidFill>
              </a:rPr>
            </a:br>
            <a:r>
              <a:rPr lang="en-US" sz="3200" b="1" dirty="0">
                <a:solidFill>
                  <a:schemeClr val="bg1"/>
                </a:solidFill>
              </a:rPr>
              <a:t>Questions and Answers from the Field</a:t>
            </a:r>
            <a:br>
              <a:rPr lang="en-US" sz="3200" b="1" dirty="0">
                <a:solidFill>
                  <a:schemeClr val="bg1"/>
                </a:solidFill>
              </a:rPr>
            </a:br>
            <a:br>
              <a:rPr lang="en-US" sz="3200" b="1" dirty="0">
                <a:solidFill>
                  <a:schemeClr val="bg1"/>
                </a:solidFill>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https://drive.google.com/file/d/1Bo7U0iJ8Ti-bmyIFtxGfG0TIt3dB1xX4/view?usp=sharing</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3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831699" y="1885567"/>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itle 1">
            <a:extLst>
              <a:ext uri="{FF2B5EF4-FFF2-40B4-BE49-F238E27FC236}">
                <a16:creationId xmlns:a16="http://schemas.microsoft.com/office/drawing/2014/main" id="{BCF9C76B-AB2D-4DD5-983A-3E424F894CC2}"/>
              </a:ext>
            </a:extLst>
          </p:cNvPr>
          <p:cNvSpPr txBox="1">
            <a:spLocks/>
          </p:cNvSpPr>
          <p:nvPr/>
        </p:nvSpPr>
        <p:spPr>
          <a:xfrm>
            <a:off x="1873022" y="850452"/>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Black"/>
                <a:ea typeface="+mj-ea"/>
                <a:cs typeface="Arial Black"/>
              </a:rPr>
              <a:t>After the Live Hour Discussions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Black"/>
                <a:ea typeface="+mj-ea"/>
                <a:cs typeface="Arial Black"/>
              </a:rPr>
              <a:t>(Open Dialogue)</a:t>
            </a:r>
          </a:p>
        </p:txBody>
      </p:sp>
    </p:spTree>
    <p:extLst>
      <p:ext uri="{BB962C8B-B14F-4D97-AF65-F5344CB8AC3E}">
        <p14:creationId xmlns:p14="http://schemas.microsoft.com/office/powerpoint/2010/main" val="16751887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6550" y="783453"/>
            <a:ext cx="8978900" cy="2492418"/>
          </a:xfrm>
        </p:spPr>
        <p:txBody>
          <a:bodyPr>
            <a:normAutofit/>
          </a:bodyPr>
          <a:lstStyle/>
          <a:p>
            <a:r>
              <a:rPr lang="en-US" b="1" dirty="0">
                <a:solidFill>
                  <a:schemeClr val="bg1"/>
                </a:solidFill>
              </a:rPr>
              <a:t>Good News from the Field!</a:t>
            </a:r>
            <a:br>
              <a:rPr lang="en-US" b="1" dirty="0">
                <a:solidFill>
                  <a:schemeClr val="bg1"/>
                </a:solidFill>
              </a:rPr>
            </a:br>
            <a:endParaRPr lang="en-US" dirty="0">
              <a:solidFill>
                <a:schemeClr val="bg1"/>
              </a:solidFill>
            </a:endParaRPr>
          </a:p>
        </p:txBody>
      </p:sp>
      <p:pic>
        <p:nvPicPr>
          <p:cNvPr id="5" name="Content Placeholder 4">
            <a:extLst>
              <a:ext uri="{FF2B5EF4-FFF2-40B4-BE49-F238E27FC236}">
                <a16:creationId xmlns:a16="http://schemas.microsoft.com/office/drawing/2014/main" id="{DFAF700D-CDDB-40FD-9B30-2036300DC09F}"/>
              </a:ext>
            </a:extLst>
          </p:cNvPr>
          <p:cNvPicPr>
            <a:picLocks noGrp="1" noChangeAspect="1"/>
          </p:cNvPicPr>
          <p:nvPr>
            <p:ph idx="1"/>
          </p:nvPr>
        </p:nvPicPr>
        <p:blipFill>
          <a:blip r:embed="rId2"/>
          <a:stretch>
            <a:fillRect/>
          </a:stretch>
        </p:blipFill>
        <p:spPr>
          <a:xfrm>
            <a:off x="-1228725" y="1093015"/>
            <a:ext cx="44450" cy="33294"/>
          </a:xfrm>
        </p:spPr>
      </p:pic>
      <p:pic>
        <p:nvPicPr>
          <p:cNvPr id="6" name="Picture 5"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85329"/>
            <a:ext cx="1739029" cy="632373"/>
          </a:xfrm>
          <a:prstGeom prst="rect">
            <a:avLst/>
          </a:prstGeom>
        </p:spPr>
      </p:pic>
      <p:pic>
        <p:nvPicPr>
          <p:cNvPr id="4" name="Picture 3">
            <a:extLst>
              <a:ext uri="{FF2B5EF4-FFF2-40B4-BE49-F238E27FC236}">
                <a16:creationId xmlns:a16="http://schemas.microsoft.com/office/drawing/2014/main" id="{0B3341AC-0E18-425E-814D-6CD6E4F89A8B}"/>
              </a:ext>
            </a:extLst>
          </p:cNvPr>
          <p:cNvPicPr>
            <a:picLocks noChangeAspect="1"/>
          </p:cNvPicPr>
          <p:nvPr/>
        </p:nvPicPr>
        <p:blipFill>
          <a:blip r:embed="rId4"/>
          <a:stretch>
            <a:fillRect/>
          </a:stretch>
        </p:blipFill>
        <p:spPr>
          <a:xfrm>
            <a:off x="3927526" y="2319184"/>
            <a:ext cx="4336948" cy="3469558"/>
          </a:xfrm>
          <a:prstGeom prst="rect">
            <a:avLst/>
          </a:prstGeom>
        </p:spPr>
      </p:pic>
    </p:spTree>
    <p:extLst>
      <p:ext uri="{BB962C8B-B14F-4D97-AF65-F5344CB8AC3E}">
        <p14:creationId xmlns:p14="http://schemas.microsoft.com/office/powerpoint/2010/main" val="150015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79150" y="1143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652041" y="1892466"/>
            <a:ext cx="7634959" cy="29930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000" b="1" i="1" dirty="0">
              <a:solidFill>
                <a:srgbClr val="FF0000"/>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000" b="1" i="1" dirty="0">
              <a:solidFill>
                <a:srgbClr val="FF0000"/>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END OF NOVEMBER 2024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EXPLORING LIVE HOUR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PRESENTATION SLIDES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All Other Slides Below are Informational</a:t>
            </a: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p:txBody>
      </p:sp>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2477" y="-320152"/>
            <a:ext cx="5707824" cy="2075570"/>
          </a:xfrm>
          <a:prstGeom prst="rect">
            <a:avLst/>
          </a:prstGeom>
        </p:spPr>
      </p:pic>
    </p:spTree>
    <p:extLst>
      <p:ext uri="{BB962C8B-B14F-4D97-AF65-F5344CB8AC3E}">
        <p14:creationId xmlns:p14="http://schemas.microsoft.com/office/powerpoint/2010/main" val="21177347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74601" y="3414941"/>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EXPLORING UPDATES</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REMINDERS</a:t>
            </a: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6274541" y="5061685"/>
            <a:ext cx="5284667" cy="163121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2000" b="1" i="1" dirty="0">
              <a:solidFill>
                <a:prstClr val="white"/>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 Older Youth Programs</a:t>
            </a:r>
          </a:p>
        </p:txBody>
      </p:sp>
      <p:pic>
        <p:nvPicPr>
          <p:cNvPr id="7" name="Picture 6">
            <a:extLst>
              <a:ext uri="{FF2B5EF4-FFF2-40B4-BE49-F238E27FC236}">
                <a16:creationId xmlns:a16="http://schemas.microsoft.com/office/drawing/2014/main" id="{641926CE-C60B-405C-A059-961F108AF9C5}"/>
              </a:ext>
            </a:extLst>
          </p:cNvPr>
          <p:cNvPicPr>
            <a:picLocks noChangeAspect="1"/>
          </p:cNvPicPr>
          <p:nvPr/>
        </p:nvPicPr>
        <p:blipFill>
          <a:blip r:embed="rId3"/>
          <a:stretch>
            <a:fillRect/>
          </a:stretch>
        </p:blipFill>
        <p:spPr>
          <a:xfrm>
            <a:off x="7723761" y="1967854"/>
            <a:ext cx="2567195" cy="2922292"/>
          </a:xfrm>
          <a:prstGeom prst="rect">
            <a:avLst/>
          </a:prstGeom>
        </p:spPr>
      </p:pic>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964" y="1848290"/>
            <a:ext cx="5707824" cy="2075570"/>
          </a:xfrm>
          <a:prstGeom prst="rect">
            <a:avLst/>
          </a:prstGeom>
        </p:spPr>
      </p:pic>
    </p:spTree>
    <p:extLst>
      <p:ext uri="{BB962C8B-B14F-4D97-AF65-F5344CB8AC3E}">
        <p14:creationId xmlns:p14="http://schemas.microsoft.com/office/powerpoint/2010/main" val="6719936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0" y="11927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137186" y="69574"/>
            <a:ext cx="5557935" cy="6520069"/>
          </a:xfrm>
        </p:spPr>
        <p:txBody>
          <a:bodyPr vert="horz" lIns="91440" tIns="45720" rIns="91440" bIns="45720" rtlCol="0" anchor="t">
            <a:normAutofit fontScale="90000"/>
          </a:bodyPr>
          <a:lstStyle/>
          <a:p>
            <a:pPr algn="l"/>
            <a:br>
              <a:rPr lang="en-US" sz="2400" b="1" dirty="0">
                <a:solidFill>
                  <a:srgbClr val="1C81FB"/>
                </a:solidFill>
              </a:rPr>
            </a:br>
            <a:r>
              <a:rPr lang="en-US" sz="2400" b="1" dirty="0">
                <a:solidFill>
                  <a:srgbClr val="1C81FB"/>
                </a:solidFill>
              </a:rPr>
              <a:t>  EXPLORING PARTICIPANT POLICY</a:t>
            </a:r>
            <a:br>
              <a:rPr lang="en-US" sz="2400" b="1" dirty="0">
                <a:solidFill>
                  <a:srgbClr val="1C81FB"/>
                </a:solidFill>
              </a:rPr>
            </a:br>
            <a:r>
              <a:rPr lang="en-US" sz="2400" b="1" dirty="0">
                <a:solidFill>
                  <a:srgbClr val="1C81FB"/>
                </a:solidFill>
              </a:rPr>
              <a:t>“EP” (18 THROUGH 20 YR OLD EXPLORERS)</a:t>
            </a:r>
            <a:br>
              <a:rPr lang="en-US" sz="2400" b="1" u="sng" dirty="0"/>
            </a:br>
            <a:br>
              <a:rPr lang="en-US" sz="1800" dirty="0"/>
            </a:br>
            <a:r>
              <a:rPr lang="en-US" sz="1800" b="1" i="1" u="sng" dirty="0"/>
              <a:t>Effective August 1, 2020</a:t>
            </a:r>
            <a:r>
              <a:rPr lang="en-US" sz="1800" i="1" dirty="0"/>
              <a:t>, all applicants 18 through 20 years old must complete and submit an adult application, consent to a criminal background check, and successfully complete Youth Protection training.</a:t>
            </a:r>
            <a:br>
              <a:rPr lang="en-US" sz="1800" i="1" dirty="0"/>
            </a:br>
            <a:br>
              <a:rPr lang="en-US" sz="1800" i="1" dirty="0"/>
            </a:br>
            <a:r>
              <a:rPr lang="en-US" sz="1800" i="1" dirty="0"/>
              <a:t>However, an 18- through 20-year-old will still be considered an Adult Exploring Participant in the post and will not be considered an adult leader.</a:t>
            </a:r>
            <a:r>
              <a:rPr lang="en-US" sz="1800" b="1" i="1" dirty="0"/>
              <a:t> Therefore, an “EP” will not be allowed to fulfill adult leadership roles pertaining to Two-Adult Leadership and other requirements that require leadership to be at least 21 years of age.</a:t>
            </a:r>
            <a:br>
              <a:rPr lang="en-US" sz="1800" b="1" i="1" dirty="0"/>
            </a:br>
            <a:br>
              <a:rPr lang="en-US" sz="1800" b="1" i="1" dirty="0"/>
            </a:br>
            <a:r>
              <a:rPr lang="en-US" sz="1800" b="1" i="1" u="sng" dirty="0"/>
              <a:t>All Exploring Participants “EP” will continue to count as youth within your youth membership reports.</a:t>
            </a:r>
            <a:r>
              <a:rPr lang="en-US" sz="1800" i="1" dirty="0"/>
              <a:t> </a:t>
            </a:r>
            <a:br>
              <a:rPr lang="en-US" sz="1800" dirty="0"/>
            </a:br>
            <a:br>
              <a:rPr lang="en-US" sz="1800" dirty="0"/>
            </a:br>
            <a:r>
              <a:rPr lang="en-US" sz="1800" dirty="0"/>
              <a:t>Visit the link below for an infographic as well as a Q &amp; A to assist you in implementing this important new policy.</a:t>
            </a:r>
            <a:br>
              <a:rPr lang="en-US" sz="1800" dirty="0"/>
            </a:br>
            <a:br>
              <a:rPr lang="en-US" sz="1800" dirty="0"/>
            </a:br>
            <a:r>
              <a:rPr lang="en-US" sz="1800" dirty="0">
                <a:hlinkClick r:id="rId4"/>
              </a:rPr>
              <a:t>http://filestore.scouting.org/filestore/se-packet/2020-08-10/Exploring-Participant-Policy-FINAL-2.pdf</a:t>
            </a:r>
            <a:r>
              <a:rPr lang="en-US" sz="1800" dirty="0"/>
              <a:t>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5"/>
          <a:srcRect l="2121" r="132"/>
          <a:stretch/>
        </p:blipFill>
        <p:spPr>
          <a:xfrm>
            <a:off x="6217196" y="745435"/>
            <a:ext cx="5974804" cy="6112592"/>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6"/>
          <a:stretch>
            <a:fillRect/>
          </a:stretch>
        </p:blipFill>
        <p:spPr>
          <a:xfrm>
            <a:off x="-1228725" y="1097204"/>
            <a:ext cx="44450" cy="24917"/>
          </a:xfrm>
        </p:spPr>
      </p:pic>
    </p:spTree>
    <p:extLst>
      <p:ext uri="{BB962C8B-B14F-4D97-AF65-F5344CB8AC3E}">
        <p14:creationId xmlns:p14="http://schemas.microsoft.com/office/powerpoint/2010/main" val="89611182"/>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6396" y="381000"/>
            <a:ext cx="5590916" cy="6313225"/>
          </a:xfrm>
        </p:spPr>
        <p:txBody>
          <a:bodyPr vert="horz" lIns="91440" tIns="45720" rIns="91440" bIns="45720" rtlCol="0" anchor="t">
            <a:normAutofit fontScale="90000"/>
          </a:bodyPr>
          <a:lstStyle/>
          <a:p>
            <a:pPr algn="l"/>
            <a:br>
              <a:rPr lang="en-US" sz="3400" b="1" kern="1200" dirty="0">
                <a:solidFill>
                  <a:schemeClr val="tx1"/>
                </a:solidFill>
                <a:latin typeface="+mj-lt"/>
                <a:ea typeface="+mj-ea"/>
                <a:cs typeface="+mj-cs"/>
              </a:rPr>
            </a:br>
            <a:r>
              <a:rPr lang="en-US" sz="2400" b="1" dirty="0">
                <a:solidFill>
                  <a:srgbClr val="1C81FB"/>
                </a:solidFill>
              </a:rPr>
              <a:t>EXPLORING REGISTRATION FEES</a:t>
            </a:r>
            <a:br>
              <a:rPr lang="en-US" sz="2400" b="1" u="sng" dirty="0"/>
            </a:br>
            <a:br>
              <a:rPr lang="en-US" sz="2400" b="1" u="sng" dirty="0"/>
            </a:br>
            <a:r>
              <a:rPr lang="en-US" sz="1800" dirty="0"/>
              <a:t>Effective </a:t>
            </a:r>
            <a:r>
              <a:rPr lang="en-US" sz="1800" b="1" u="sng" dirty="0">
                <a:solidFill>
                  <a:srgbClr val="FF6600"/>
                </a:solidFill>
              </a:rPr>
              <a:t>August 1, 2023</a:t>
            </a:r>
            <a:r>
              <a:rPr lang="en-US" sz="1800" dirty="0"/>
              <a:t>, Exploring fee updates:</a:t>
            </a:r>
            <a:br>
              <a:rPr lang="en-US" sz="1800" dirty="0"/>
            </a:br>
            <a:br>
              <a:rPr lang="en-US" sz="1800" dirty="0"/>
            </a:br>
            <a:r>
              <a:rPr lang="en-US" sz="1800" dirty="0"/>
              <a:t>  -  Exploring Youth   </a:t>
            </a:r>
            <a:r>
              <a:rPr lang="en-US" sz="1800" dirty="0">
                <a:solidFill>
                  <a:srgbClr val="FF9900"/>
                </a:solidFill>
              </a:rPr>
              <a:t>$50.00</a:t>
            </a:r>
            <a:br>
              <a:rPr lang="en-US" sz="1800" dirty="0">
                <a:solidFill>
                  <a:srgbClr val="FF9900"/>
                </a:solidFill>
              </a:rPr>
            </a:br>
            <a:br>
              <a:rPr lang="en-US" sz="1800" dirty="0">
                <a:solidFill>
                  <a:srgbClr val="FF9900"/>
                </a:solidFill>
              </a:rPr>
            </a:br>
            <a:r>
              <a:rPr lang="en-US" sz="1800" dirty="0">
                <a:solidFill>
                  <a:srgbClr val="FF9900"/>
                </a:solidFill>
              </a:rPr>
              <a:t>  </a:t>
            </a:r>
            <a:r>
              <a:rPr lang="en-US" sz="1800" dirty="0"/>
              <a:t>-  Exploring Adult Participants (18-20) </a:t>
            </a:r>
            <a:r>
              <a:rPr lang="en-US" sz="1800" dirty="0">
                <a:solidFill>
                  <a:srgbClr val="FF9900"/>
                </a:solidFill>
              </a:rPr>
              <a:t>$50.00</a:t>
            </a:r>
            <a:br>
              <a:rPr lang="en-US" sz="1800" dirty="0"/>
            </a:br>
            <a:br>
              <a:rPr lang="en-US" sz="1800" dirty="0"/>
            </a:br>
            <a:r>
              <a:rPr lang="en-US" sz="1800" dirty="0"/>
              <a:t>  -  Exploring Adults   </a:t>
            </a:r>
            <a:r>
              <a:rPr lang="en-US" sz="1800" dirty="0">
                <a:solidFill>
                  <a:srgbClr val="FF9900"/>
                </a:solidFill>
              </a:rPr>
              <a:t>$50.00</a:t>
            </a:r>
            <a:br>
              <a:rPr lang="en-US" sz="1800" dirty="0"/>
            </a:br>
            <a:br>
              <a:rPr lang="en-US" sz="1800" dirty="0"/>
            </a:br>
            <a:r>
              <a:rPr lang="en-US" sz="1800" dirty="0"/>
              <a:t>  -  Exploring Post/Club Annual Renewal Fee   </a:t>
            </a:r>
            <a:r>
              <a:rPr lang="en-US" sz="1800" dirty="0">
                <a:solidFill>
                  <a:srgbClr val="FF9900"/>
                </a:solidFill>
              </a:rPr>
              <a:t>$100.00</a:t>
            </a:r>
            <a:br>
              <a:rPr lang="en-US" sz="1800" dirty="0"/>
            </a:br>
            <a:br>
              <a:rPr lang="en-US" sz="1800" dirty="0"/>
            </a:br>
            <a:r>
              <a:rPr lang="en-US" sz="1800" dirty="0"/>
              <a:t>  -  There is no additional “Joining Fee” for Exploring </a:t>
            </a:r>
            <a:br>
              <a:rPr lang="en-US" sz="1800" dirty="0"/>
            </a:br>
            <a:br>
              <a:rPr lang="en-US" sz="1800" dirty="0"/>
            </a:br>
            <a:r>
              <a:rPr lang="en-US" sz="1600" b="0" i="0" dirty="0">
                <a:effectLst/>
                <a:latin typeface="+mn-lt"/>
              </a:rPr>
              <a:t>The updated membership fees will take effect August 1, 2023, for new members in the 2023-2024 program year.</a:t>
            </a:r>
            <a:br>
              <a:rPr lang="en-US" sz="1600" dirty="0"/>
            </a:br>
            <a:br>
              <a:rPr lang="en-US" sz="1600" dirty="0"/>
            </a:br>
            <a:r>
              <a:rPr lang="en-US" sz="1600" b="1" i="0" dirty="0">
                <a:effectLst/>
                <a:latin typeface="Roboto" panose="02000000000000000000" pitchFamily="2" charset="0"/>
              </a:rPr>
              <a:t>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a:t>
            </a:r>
            <a:r>
              <a:rPr lang="en-US" sz="1600" b="0" i="0" dirty="0">
                <a:effectLst/>
                <a:latin typeface="Roboto" panose="02000000000000000000" pitchFamily="2" charset="0"/>
              </a:rPr>
              <a:t> </a:t>
            </a:r>
            <a:br>
              <a:rPr lang="en-US" sz="1600" b="0" i="0" dirty="0">
                <a:effectLst/>
                <a:latin typeface="Roboto" panose="02000000000000000000" pitchFamily="2" charset="0"/>
              </a:rPr>
            </a:br>
            <a:br>
              <a:rPr lang="en-US" sz="1400" dirty="0"/>
            </a:br>
            <a:br>
              <a:rPr lang="en-US" sz="1800" b="1" u="sng" dirty="0"/>
            </a:b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Tree>
    <p:extLst>
      <p:ext uri="{BB962C8B-B14F-4D97-AF65-F5344CB8AC3E}">
        <p14:creationId xmlns:p14="http://schemas.microsoft.com/office/powerpoint/2010/main" val="848735148"/>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4520" y="319390"/>
            <a:ext cx="5655840" cy="6389060"/>
          </a:xfrm>
        </p:spPr>
        <p:txBody>
          <a:bodyPr vert="horz" lIns="91440" tIns="45720" rIns="91440" bIns="45720" rtlCol="0" anchor="t">
            <a:normAutofit/>
          </a:bodyPr>
          <a:lstStyle/>
          <a:p>
            <a:pPr algn="l"/>
            <a:br>
              <a:rPr lang="en-US" sz="2700" b="1" u="sng" dirty="0"/>
            </a:br>
            <a:r>
              <a:rPr lang="en-US" sz="2300" b="1" dirty="0">
                <a:solidFill>
                  <a:srgbClr val="1C81FB"/>
                </a:solidFill>
              </a:rPr>
              <a:t>NEWLY UPDATED EXPLORING APPLICATIONS</a:t>
            </a:r>
            <a:br>
              <a:rPr lang="en-US" sz="2400" b="1" u="sng" dirty="0"/>
            </a:br>
            <a:br>
              <a:rPr lang="en-US" sz="2400" dirty="0"/>
            </a:br>
            <a:br>
              <a:rPr lang="en-US" sz="1800" dirty="0"/>
            </a:br>
            <a:r>
              <a:rPr lang="en-US" sz="1800" dirty="0"/>
              <a:t>The newly updated Exploring applications are available now for download online at </a:t>
            </a:r>
            <a:r>
              <a:rPr lang="en-US" sz="1800" u="sng" dirty="0">
                <a:hlinkClick r:id="rId4"/>
              </a:rPr>
              <a:t>www.exploring.org</a:t>
            </a:r>
            <a:br>
              <a:rPr lang="en-US" sz="1800" dirty="0"/>
            </a:br>
            <a:br>
              <a:rPr lang="en-US" sz="1800" dirty="0"/>
            </a:br>
            <a:r>
              <a:rPr lang="en-US" sz="1800" u="sng" dirty="0">
                <a:hlinkClick r:id="rId5"/>
              </a:rPr>
              <a:t>New Post/Club Application (SKU# 655197)</a:t>
            </a:r>
            <a:br>
              <a:rPr lang="en-US" sz="1800" dirty="0"/>
            </a:br>
            <a:br>
              <a:rPr lang="en-US" sz="1800" dirty="0"/>
            </a:br>
            <a:r>
              <a:rPr lang="en-US" sz="1800" u="sng" dirty="0">
                <a:hlinkClick r:id="rId6"/>
              </a:rPr>
              <a:t>Youth Application (SKU# 634698)</a:t>
            </a:r>
            <a:br>
              <a:rPr lang="en-US" sz="1800" u="sng" dirty="0"/>
            </a:br>
            <a:br>
              <a:rPr lang="en-US" sz="1800" dirty="0"/>
            </a:br>
            <a:r>
              <a:rPr lang="en-US" sz="1800" u="sng" dirty="0">
                <a:hlinkClick r:id="rId7"/>
              </a:rPr>
              <a:t>Adult Application (SKU# 634699)</a:t>
            </a:r>
            <a:br>
              <a:rPr lang="en-US" sz="1800" u="sng" dirty="0"/>
            </a:br>
            <a:r>
              <a:rPr lang="en-US" sz="1800" dirty="0"/>
              <a:t>-Includes the new 18-20 Exploring Participant (EP) Code</a:t>
            </a:r>
            <a:r>
              <a:rPr lang="en-US" sz="1800" b="1" i="1" dirty="0"/>
              <a:t>, </a:t>
            </a:r>
            <a:r>
              <a:rPr lang="en-US" sz="1800" dirty="0"/>
              <a:t>which will became </a:t>
            </a:r>
            <a:r>
              <a:rPr lang="en-US" sz="1800" b="1" u="sng" dirty="0"/>
              <a:t>mandatory</a:t>
            </a:r>
            <a:r>
              <a:rPr lang="en-US" sz="1800" dirty="0"/>
              <a:t> beginning </a:t>
            </a:r>
            <a:r>
              <a:rPr lang="en-US" sz="1800" b="1" u="sng" dirty="0"/>
              <a:t>August 1</a:t>
            </a:r>
            <a:r>
              <a:rPr lang="en-US" sz="1800" b="1" u="sng" baseline="30000" dirty="0"/>
              <a:t>st</a:t>
            </a:r>
            <a:r>
              <a:rPr lang="en-US" sz="1800" b="1" u="sng" dirty="0"/>
              <a:t>, 2020</a:t>
            </a:r>
            <a:r>
              <a:rPr lang="en-US" sz="1800" b="1" dirty="0"/>
              <a:t>.</a:t>
            </a:r>
            <a:br>
              <a:rPr lang="en-US" sz="1800" b="1" dirty="0"/>
            </a:br>
            <a:br>
              <a:rPr lang="en-US" sz="1800" b="1" dirty="0"/>
            </a:br>
            <a:br>
              <a:rPr lang="en-US" sz="1800" dirty="0"/>
            </a:br>
            <a:r>
              <a:rPr lang="en-US" sz="1800" dirty="0"/>
              <a:t>*New applications are a</a:t>
            </a:r>
            <a:r>
              <a:rPr lang="en-US" sz="1800" i="1" dirty="0"/>
              <a:t>vailable at the  National Distribution Center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8"/>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9"/>
          <a:stretch>
            <a:fillRect/>
          </a:stretch>
        </p:blipFill>
        <p:spPr>
          <a:xfrm>
            <a:off x="-1228725" y="1097204"/>
            <a:ext cx="44450" cy="24917"/>
          </a:xfrm>
        </p:spPr>
      </p:pic>
    </p:spTree>
    <p:extLst>
      <p:ext uri="{BB962C8B-B14F-4D97-AF65-F5344CB8AC3E}">
        <p14:creationId xmlns:p14="http://schemas.microsoft.com/office/powerpoint/2010/main" val="2296513858"/>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2" y="-12561"/>
            <a:ext cx="9144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sz="4200" b="1" dirty="0">
                <a:solidFill>
                  <a:srgbClr val="C00000"/>
                </a:solidFill>
              </a:rPr>
              <a:t>Newest Technology for Exploring</a:t>
            </a: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2186610" y="1470990"/>
            <a:ext cx="6944422" cy="4452731"/>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Clr>
                <a:prstClr val="white"/>
              </a:buClr>
              <a:buSzPct val="75000"/>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BeAnExplorer “Equivalent”</a:t>
            </a:r>
          </a:p>
          <a:p>
            <a:pPr marL="0" indent="0">
              <a:lnSpc>
                <a:spcPct val="110000"/>
              </a:lnSpc>
              <a:buClr>
                <a:prstClr val="white"/>
              </a:buClr>
              <a:buSzPct val="75000"/>
              <a:buNone/>
            </a:pPr>
            <a:r>
              <a:rPr lang="en-US" altLang="en-US" sz="3000" b="1" dirty="0">
                <a:solidFill>
                  <a:prstClr val="white"/>
                </a:solidFill>
                <a:latin typeface="Calibri"/>
              </a:rPr>
              <a:t>		</a:t>
            </a: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“joinexploring.org”</a:t>
            </a:r>
          </a:p>
          <a:p>
            <a:pPr marL="0" indent="0">
              <a:lnSpc>
                <a:spcPct val="110000"/>
              </a:lnSpc>
              <a:buClr>
                <a:prstClr val="white"/>
              </a:buClr>
              <a:buSzPct val="75000"/>
              <a:buNone/>
            </a:pPr>
            <a:r>
              <a:rPr lang="en-US" altLang="en-US" sz="3000" b="1" dirty="0">
                <a:solidFill>
                  <a:prstClr val="white"/>
                </a:solidFill>
                <a:latin typeface="Calibri"/>
              </a:rPr>
              <a:t>		“joinexploring.com”</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Scoutbook for Exploring</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Registration</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Renewal</a:t>
            </a: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
                <a:prstClr val="white"/>
              </a:buClr>
              <a:buSzPct val="75000"/>
              <a:buFont typeface="Arial"/>
              <a:buNone/>
              <a:tabLst/>
              <a:defRPr/>
            </a:pPr>
            <a:r>
              <a:rPr kumimoji="0" lang="en-US" altLang="en-US" sz="2200" b="1" i="0" u="none" strike="noStrike" kern="1200" cap="none" spc="0" normalizeH="0" baseline="0" noProof="0" dirty="0">
                <a:ln>
                  <a:noFill/>
                </a:ln>
                <a:solidFill>
                  <a:prstClr val="white"/>
                </a:solidFill>
                <a:effectLst/>
                <a:uLnTx/>
                <a:uFillTx/>
                <a:latin typeface="Calibri"/>
                <a:ea typeface="+mn-ea"/>
                <a:cs typeface="+mn-cs"/>
              </a:rPr>
              <a:t>              </a:t>
            </a:r>
          </a:p>
        </p:txBody>
      </p:sp>
      <p:pic>
        <p:nvPicPr>
          <p:cNvPr id="3" name="Picture 2">
            <a:extLst>
              <a:ext uri="{FF2B5EF4-FFF2-40B4-BE49-F238E27FC236}">
                <a16:creationId xmlns:a16="http://schemas.microsoft.com/office/drawing/2014/main" id="{7BEEE89C-B9F9-48AA-B477-5D6B73C0AD56}"/>
              </a:ext>
            </a:extLst>
          </p:cNvPr>
          <p:cNvPicPr>
            <a:picLocks noChangeAspect="1"/>
          </p:cNvPicPr>
          <p:nvPr/>
        </p:nvPicPr>
        <p:blipFill>
          <a:blip r:embed="rId6"/>
          <a:stretch>
            <a:fillRect/>
          </a:stretch>
        </p:blipFill>
        <p:spPr>
          <a:xfrm>
            <a:off x="9419611" y="5045075"/>
            <a:ext cx="2655804" cy="1751291"/>
          </a:xfrm>
          <a:prstGeom prst="rect">
            <a:avLst/>
          </a:prstGeom>
        </p:spPr>
      </p:pic>
    </p:spTree>
    <p:extLst>
      <p:ext uri="{BB962C8B-B14F-4D97-AF65-F5344CB8AC3E}">
        <p14:creationId xmlns:p14="http://schemas.microsoft.com/office/powerpoint/2010/main" val="1982440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9"/>
            <a:ext cx="12192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b="1" dirty="0">
                <a:solidFill>
                  <a:srgbClr val="C00000"/>
                </a:solidFill>
              </a:rPr>
              <a:t>*Exploring Leadership Experience</a:t>
            </a:r>
            <a:endParaRPr lang="en-US" altLang="en-US" sz="4200" b="1" dirty="0">
              <a:solidFill>
                <a:srgbClr val="C00000"/>
              </a:solidFill>
            </a:endParaRP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1752600" y="1902547"/>
            <a:ext cx="8686800" cy="3758952"/>
          </a:xfrm>
          <a:prstGeom prst="rect">
            <a:avLst/>
          </a:prstGeom>
        </p:spPr>
        <p:txBody>
          <a:bodyPr vert="horz" lIns="182880" tIns="0" rIns="0" bIns="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800" b="1" i="1" u="none" strike="noStrike" kern="1200" cap="none" spc="0" normalizeH="0" baseline="0" noProof="0" dirty="0">
                <a:ln>
                  <a:noFill/>
                </a:ln>
                <a:solidFill>
                  <a:prstClr val="white"/>
                </a:solidFill>
                <a:effectLst/>
                <a:uLnTx/>
                <a:uFillTx/>
                <a:latin typeface="Calibri"/>
                <a:ea typeface="+mn-ea"/>
                <a:cs typeface="+mn-cs"/>
              </a:rPr>
              <a:t>Resume Builder that will help recognize Explorers </a:t>
            </a:r>
          </a:p>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200" b="1" i="1" u="none" strike="noStrike" kern="1200" cap="none" spc="0" normalizeH="0" baseline="0" noProof="0" dirty="0">
                <a:ln>
                  <a:noFill/>
                </a:ln>
                <a:solidFill>
                  <a:prstClr val="white"/>
                </a:solidFill>
                <a:effectLst/>
                <a:uLnTx/>
                <a:uFillTx/>
                <a:latin typeface="Calibri"/>
                <a:ea typeface="+mn-ea"/>
                <a:cs typeface="+mn-cs"/>
              </a:rPr>
              <a:t>This online, mentor assisted, self-paced and guided experience will allow our Explorers to…   </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Have an opportunity to discover their inner leadership potential</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Gain practical leadership experience – participate in a capstone project</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Work with a mentor to gain professional leadership experience</a:t>
            </a:r>
          </a:p>
          <a:p>
            <a:pPr marL="342900" marR="0" lvl="0" indent="-342900" algn="l" defTabSz="457200" rtl="0" eaLnBrk="1" fontAlgn="auto" latinLnBrk="0" hangingPunct="1">
              <a:lnSpc>
                <a:spcPct val="110000"/>
              </a:lnSpc>
              <a:spcBef>
                <a:spcPts val="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Be recognized with a Nationally Certified Leadership Experience 	Certificate that will help improve their resume and recognize their 	overall Exploring Experience.</a:t>
            </a: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Pct val="75000"/>
              <a:buFont typeface="Arial"/>
              <a:buChar char="•"/>
              <a:tabLst/>
              <a:defRPr/>
            </a:pPr>
            <a:endParaRPr kumimoji="0" lang="en-US" altLang="en-US" sz="32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1C02AAD-D90C-44B9-937F-74B93D5987B4}"/>
              </a:ext>
            </a:extLst>
          </p:cNvPr>
          <p:cNvPicPr>
            <a:picLocks noChangeAspect="1"/>
          </p:cNvPicPr>
          <p:nvPr/>
        </p:nvPicPr>
        <p:blipFill>
          <a:blip r:embed="rId6"/>
          <a:stretch>
            <a:fillRect/>
          </a:stretch>
        </p:blipFill>
        <p:spPr>
          <a:xfrm>
            <a:off x="9611140" y="5387980"/>
            <a:ext cx="2294340" cy="1242364"/>
          </a:xfrm>
          <a:prstGeom prst="rect">
            <a:avLst/>
          </a:prstGeom>
        </p:spPr>
      </p:pic>
      <p:sp>
        <p:nvSpPr>
          <p:cNvPr id="2" name="Rectangle 1">
            <a:extLst>
              <a:ext uri="{FF2B5EF4-FFF2-40B4-BE49-F238E27FC236}">
                <a16:creationId xmlns:a16="http://schemas.microsoft.com/office/drawing/2014/main" id="{5A08EFB0-5B6A-4CAC-A6E3-F5C9D6419E83}"/>
              </a:ext>
            </a:extLst>
          </p:cNvPr>
          <p:cNvSpPr/>
          <p:nvPr/>
        </p:nvSpPr>
        <p:spPr>
          <a:xfrm>
            <a:off x="3469781" y="1343002"/>
            <a:ext cx="4741683" cy="4770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500" b="1" i="0" u="none" strike="noStrike" kern="1200" cap="none" spc="0" normalizeH="0" baseline="0" noProof="0" dirty="0">
                <a:ln>
                  <a:noFill/>
                </a:ln>
                <a:solidFill>
                  <a:srgbClr val="FF0000"/>
                </a:solidFill>
                <a:effectLst/>
                <a:uLnTx/>
                <a:uFillTx/>
                <a:latin typeface="Calibri"/>
                <a:ea typeface="+mn-ea"/>
                <a:cs typeface="+mn-cs"/>
              </a:rPr>
              <a:t>*Coming soon for Exploring youth</a:t>
            </a:r>
            <a:endParaRPr kumimoji="0" lang="en-US" sz="25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856881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2746969" y="2465239"/>
            <a:ext cx="6511370" cy="21402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Learning for Life Executive Board Chair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C00000"/>
                </a:solidFill>
                <a:latin typeface="Arial" panose="020B0604020202020204" pitchFamily="34" charset="0"/>
                <a:cs typeface="Arial" panose="020B0604020202020204" pitchFamily="34" charset="0"/>
              </a:rPr>
              <a:t>(Board Member)</a:t>
            </a: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231950"/>
                </a:solidFill>
                <a:latin typeface="Arial" panose="020B0604020202020204" pitchFamily="34" charset="0"/>
                <a:cs typeface="Arial" panose="020B0604020202020204" pitchFamily="34" charset="0"/>
              </a:rPr>
              <a:t>Bernard “Bernie” Lockard</a:t>
            </a: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 (V)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a:t>
            </a: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algn="ctr">
              <a:defRPr/>
            </a:pP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Learning for Life </a:t>
            </a:r>
          </a:p>
          <a:p>
            <a:pPr algn="ctr">
              <a:defRPr/>
            </a:pP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Immediate Past Executive Board Chair/Governance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C00000"/>
                </a:solidFill>
                <a:latin typeface="Arial" panose="020B0604020202020204" pitchFamily="34" charset="0"/>
                <a:cs typeface="Arial" panose="020B0604020202020204" pitchFamily="34" charset="0"/>
              </a:rPr>
              <a:t>(Board Member)</a:t>
            </a: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p>
          <a:p>
            <a:pPr algn="ctr">
              <a:defRPr/>
            </a:pP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Mark Wiesenhahn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p:txBody>
      </p:sp>
      <p:sp>
        <p:nvSpPr>
          <p:cNvPr id="73" name="Rounded Rectangle 72"/>
          <p:cNvSpPr/>
          <p:nvPr/>
        </p:nvSpPr>
        <p:spPr>
          <a:xfrm>
            <a:off x="9554055" y="3308938"/>
            <a:ext cx="2548081"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National Learning for Life </a:t>
            </a: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Curriculum Based Program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Dr. Helen Stiff-Williams (V</a:t>
            </a:r>
            <a:r>
              <a:rPr lang="en-US" sz="1200" b="1" dirty="0">
                <a:solidFill>
                  <a:prstClr val="black"/>
                </a:solidFill>
                <a:latin typeface="Arial Narrow" panose="020B0606020202030204" pitchFamily="34"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24" name="Rounded Rectangle 23"/>
          <p:cNvSpPr/>
          <p:nvPr/>
        </p:nvSpPr>
        <p:spPr>
          <a:xfrm>
            <a:off x="9940705" y="40255"/>
            <a:ext cx="2067838" cy="68983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Director/President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 Anderson (E)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Rounded Rectangle 31"/>
          <p:cNvSpPr/>
          <p:nvPr/>
        </p:nvSpPr>
        <p:spPr>
          <a:xfrm>
            <a:off x="7240844" y="5779861"/>
            <a:ext cx="2517332" cy="100167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Marketing &amp; Technology</a:t>
            </a: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Jeff Schweiger</a:t>
            </a:r>
          </a:p>
        </p:txBody>
      </p:sp>
      <p:sp>
        <p:nvSpPr>
          <p:cNvPr id="33" name="Rounded Rectangle 32"/>
          <p:cNvSpPr/>
          <p:nvPr/>
        </p:nvSpPr>
        <p:spPr>
          <a:xfrm>
            <a:off x="4742139" y="5743554"/>
            <a:ext cx="2410558" cy="103798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Partnerships</a:t>
            </a:r>
            <a:r>
              <a:rPr lang="en-US" sz="1200" b="1" dirty="0">
                <a:solidFill>
                  <a:srgbClr val="C00000"/>
                </a:solidFill>
                <a:latin typeface="Arial Narrow" panose="020B0606020202030204" pitchFamily="34" charset="0"/>
                <a:cs typeface="Arial" panose="020B0604020202020204" pitchFamily="34" charset="0"/>
              </a:rPr>
              <a:t> &amp; </a:t>
            </a: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Relationships</a:t>
            </a:r>
            <a:r>
              <a:rPr lang="en-US" sz="1200" b="1" dirty="0">
                <a:solidFill>
                  <a:srgbClr val="C00000"/>
                </a:solidFill>
                <a:latin typeface="Arial Narrow" panose="020B0606020202030204" pitchFamily="34" charset="0"/>
                <a:cs typeface="Arial" panose="020B0604020202020204" pitchFamily="34" charset="0"/>
              </a:rPr>
              <a:t> Chair</a:t>
            </a: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3812" y="139264"/>
            <a:ext cx="5427806" cy="933772"/>
          </a:xfrm>
          <a:prstGeom prst="rect">
            <a:avLst/>
          </a:prstGeom>
        </p:spPr>
      </p:pic>
      <p:sp>
        <p:nvSpPr>
          <p:cNvPr id="43" name="TextBox 42"/>
          <p:cNvSpPr txBox="1"/>
          <p:nvPr/>
        </p:nvSpPr>
        <p:spPr>
          <a:xfrm>
            <a:off x="1992697" y="1289719"/>
            <a:ext cx="77654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NATIONAL LEARNING FOR LIFE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EXECUTIVE BOARD</a:t>
            </a:r>
          </a:p>
        </p:txBody>
      </p:sp>
      <p:cxnSp>
        <p:nvCxnSpPr>
          <p:cNvPr id="48" name="Straight Connector 47"/>
          <p:cNvCxnSpPr>
            <a:cxnSpLocks/>
            <a:stCxn id="24" idx="1"/>
            <a:endCxn id="24" idx="1"/>
          </p:cNvCxnSpPr>
          <p:nvPr/>
        </p:nvCxnSpPr>
        <p:spPr>
          <a:xfrm>
            <a:off x="9940705" y="38517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9935625" y="1676466"/>
            <a:ext cx="2067838" cy="75468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Executive Board Treasurer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Lisa Fritschel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Rounded Rectangle 49"/>
          <p:cNvSpPr/>
          <p:nvPr/>
        </p:nvSpPr>
        <p:spPr>
          <a:xfrm>
            <a:off x="2220603" y="5767151"/>
            <a:ext cx="2433389"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Fundraising &amp; Development Chair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Narrow" panose="020B0606020202030204" pitchFamily="34" charset="0"/>
                <a:cs typeface="Arial" panose="020B0604020202020204" pitchFamily="34" charset="0"/>
              </a:rPr>
              <a:t>Vacant</a:t>
            </a: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(V)</a:t>
            </a:r>
          </a:p>
        </p:txBody>
      </p:sp>
      <p:cxnSp>
        <p:nvCxnSpPr>
          <p:cNvPr id="57" name="Straight Connector 56"/>
          <p:cNvCxnSpPr>
            <a:cxnSpLocks/>
          </p:cNvCxnSpPr>
          <p:nvPr/>
        </p:nvCxnSpPr>
        <p:spPr>
          <a:xfrm flipV="1">
            <a:off x="2254218" y="3494351"/>
            <a:ext cx="504689" cy="498921"/>
          </a:xfrm>
          <a:prstGeom prst="line">
            <a:avLst/>
          </a:prstGeom>
        </p:spPr>
        <p:style>
          <a:lnRef idx="1">
            <a:schemeClr val="accent1"/>
          </a:lnRef>
          <a:fillRef idx="0">
            <a:schemeClr val="accent1"/>
          </a:fillRef>
          <a:effectRef idx="0">
            <a:schemeClr val="accent1"/>
          </a:effectRef>
          <a:fontRef idx="minor">
            <a:schemeClr val="tx1"/>
          </a:fontRef>
        </p:style>
      </p:cxnSp>
      <p:sp>
        <p:nvSpPr>
          <p:cNvPr id="27" name="Rounded Rectangle 41">
            <a:extLst>
              <a:ext uri="{FF2B5EF4-FFF2-40B4-BE49-F238E27FC236}">
                <a16:creationId xmlns:a16="http://schemas.microsoft.com/office/drawing/2014/main" id="{03CA632F-FB1D-41F4-BAC9-EF6EAFF62F9F}"/>
              </a:ext>
            </a:extLst>
          </p:cNvPr>
          <p:cNvSpPr/>
          <p:nvPr/>
        </p:nvSpPr>
        <p:spPr>
          <a:xfrm>
            <a:off x="9935625" y="868463"/>
            <a:ext cx="2067838" cy="61630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Executive Board Secretary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Steven Hardy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A1108A63-585C-414E-BC90-5B50AE7601DA}"/>
              </a:ext>
            </a:extLst>
          </p:cNvPr>
          <p:cNvSpPr/>
          <p:nvPr/>
        </p:nvSpPr>
        <p:spPr>
          <a:xfrm>
            <a:off x="10103563" y="3244334"/>
            <a:ext cx="78610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A26664A-1475-4D57-9255-F9F91C81D192}"/>
              </a:ext>
            </a:extLst>
          </p:cNvPr>
          <p:cNvSpPr/>
          <p:nvPr/>
        </p:nvSpPr>
        <p:spPr>
          <a:xfrm>
            <a:off x="10078162" y="3266357"/>
            <a:ext cx="107243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ounded Rectangle 49">
            <a:extLst>
              <a:ext uri="{FF2B5EF4-FFF2-40B4-BE49-F238E27FC236}">
                <a16:creationId xmlns:a16="http://schemas.microsoft.com/office/drawing/2014/main" id="{8965058E-25A1-4D9C-82B0-B7275417B60C}"/>
              </a:ext>
            </a:extLst>
          </p:cNvPr>
          <p:cNvSpPr/>
          <p:nvPr/>
        </p:nvSpPr>
        <p:spPr>
          <a:xfrm>
            <a:off x="53085" y="3308938"/>
            <a:ext cx="2428077" cy="96221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Exploring Program Chair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Craig Martin (V)</a:t>
            </a:r>
          </a:p>
        </p:txBody>
      </p:sp>
      <p:sp>
        <p:nvSpPr>
          <p:cNvPr id="39" name="Rounded Rectangle 23">
            <a:extLst>
              <a:ext uri="{FF2B5EF4-FFF2-40B4-BE49-F238E27FC236}">
                <a16:creationId xmlns:a16="http://schemas.microsoft.com/office/drawing/2014/main" id="{ED017034-1005-4B64-8140-6334C7FA14FB}"/>
              </a:ext>
            </a:extLst>
          </p:cNvPr>
          <p:cNvSpPr/>
          <p:nvPr/>
        </p:nvSpPr>
        <p:spPr>
          <a:xfrm>
            <a:off x="262050" y="330835"/>
            <a:ext cx="2075009" cy="5506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 = Volunteer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 = Employee/Professional</a:t>
            </a:r>
          </a:p>
        </p:txBody>
      </p:sp>
      <p:sp>
        <p:nvSpPr>
          <p:cNvPr id="40" name="Rounded Rectangle 72">
            <a:extLst>
              <a:ext uri="{FF2B5EF4-FFF2-40B4-BE49-F238E27FC236}">
                <a16:creationId xmlns:a16="http://schemas.microsoft.com/office/drawing/2014/main" id="{2D03901C-8D6D-461A-A7E2-5156D21176D1}"/>
              </a:ext>
            </a:extLst>
          </p:cNvPr>
          <p:cNvSpPr/>
          <p:nvPr/>
        </p:nvSpPr>
        <p:spPr>
          <a:xfrm>
            <a:off x="57966" y="4641484"/>
            <a:ext cx="2563568" cy="96221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Exploring Program Commissioner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Richard “Dick” Davies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cxnSp>
        <p:nvCxnSpPr>
          <p:cNvPr id="47" name="Straight Connector 46">
            <a:extLst>
              <a:ext uri="{FF2B5EF4-FFF2-40B4-BE49-F238E27FC236}">
                <a16:creationId xmlns:a16="http://schemas.microsoft.com/office/drawing/2014/main" id="{FC3713EC-61B3-D590-FF81-43EC5F1AFE10}"/>
              </a:ext>
            </a:extLst>
          </p:cNvPr>
          <p:cNvCxnSpPr>
            <a:cxnSpLocks/>
            <a:stCxn id="40" idx="3"/>
          </p:cNvCxnSpPr>
          <p:nvPr/>
        </p:nvCxnSpPr>
        <p:spPr>
          <a:xfrm flipV="1">
            <a:off x="2621534" y="4510424"/>
            <a:ext cx="232739" cy="612167"/>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7FFC0CD-4E48-84FC-3F58-908ED740283B}"/>
              </a:ext>
            </a:extLst>
          </p:cNvPr>
          <p:cNvCxnSpPr>
            <a:cxnSpLocks/>
            <a:stCxn id="33" idx="0"/>
          </p:cNvCxnSpPr>
          <p:nvPr/>
        </p:nvCxnSpPr>
        <p:spPr>
          <a:xfrm flipH="1" flipV="1">
            <a:off x="5945644" y="4597085"/>
            <a:ext cx="1774" cy="1146469"/>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9AE355E-61DC-2A58-7C33-4F844B9B0CB5}"/>
              </a:ext>
            </a:extLst>
          </p:cNvPr>
          <p:cNvCxnSpPr>
            <a:cxnSpLocks/>
            <a:stCxn id="50" idx="0"/>
          </p:cNvCxnSpPr>
          <p:nvPr/>
        </p:nvCxnSpPr>
        <p:spPr>
          <a:xfrm flipV="1">
            <a:off x="3437298" y="4690377"/>
            <a:ext cx="25645" cy="1076774"/>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E71A11E-F8E9-0A71-98A5-6E230F01C600}"/>
              </a:ext>
            </a:extLst>
          </p:cNvPr>
          <p:cNvCxnSpPr>
            <a:cxnSpLocks/>
          </p:cNvCxnSpPr>
          <p:nvPr/>
        </p:nvCxnSpPr>
        <p:spPr>
          <a:xfrm flipV="1">
            <a:off x="8360936" y="4646064"/>
            <a:ext cx="0" cy="1133797"/>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EB0A5C2-E522-1461-3227-BD9A85A30943}"/>
              </a:ext>
            </a:extLst>
          </p:cNvPr>
          <p:cNvCxnSpPr>
            <a:cxnSpLocks/>
            <a:stCxn id="73" idx="1"/>
          </p:cNvCxnSpPr>
          <p:nvPr/>
        </p:nvCxnSpPr>
        <p:spPr>
          <a:xfrm flipH="1" flipV="1">
            <a:off x="9265845" y="3439300"/>
            <a:ext cx="288210" cy="376832"/>
          </a:xfrm>
          <a:prstGeom prst="line">
            <a:avLst/>
          </a:prstGeom>
        </p:spPr>
        <p:style>
          <a:lnRef idx="1">
            <a:schemeClr val="accent1"/>
          </a:lnRef>
          <a:fillRef idx="0">
            <a:schemeClr val="accent1"/>
          </a:fillRef>
          <a:effectRef idx="0">
            <a:schemeClr val="accent1"/>
          </a:effectRef>
          <a:fontRef idx="minor">
            <a:schemeClr val="tx1"/>
          </a:fontRef>
        </p:style>
      </p:cxnSp>
      <p:sp>
        <p:nvSpPr>
          <p:cNvPr id="36" name="Rounded Rectangle 49">
            <a:extLst>
              <a:ext uri="{FF2B5EF4-FFF2-40B4-BE49-F238E27FC236}">
                <a16:creationId xmlns:a16="http://schemas.microsoft.com/office/drawing/2014/main" id="{6B72D897-84E5-2A8C-356D-0FC177550A2C}"/>
              </a:ext>
            </a:extLst>
          </p:cNvPr>
          <p:cNvSpPr/>
          <p:nvPr/>
        </p:nvSpPr>
        <p:spPr>
          <a:xfrm>
            <a:off x="9451821" y="4605626"/>
            <a:ext cx="2650316"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r>
              <a:rPr lang="en-US" sz="1200" b="1" dirty="0">
                <a:solidFill>
                  <a:srgbClr val="C00000"/>
                </a:solidFill>
                <a:latin typeface="Arial Narrow" panose="020B0606020202030204" pitchFamily="34" charset="0"/>
                <a:cs typeface="Arial" panose="020B0604020202020204" pitchFamily="34" charset="0"/>
              </a:rPr>
              <a:t>Membership &amp; Retention Chair</a:t>
            </a: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Narrow" panose="020B0606020202030204" pitchFamily="34" charset="0"/>
                <a:cs typeface="Arial" panose="020B0604020202020204" pitchFamily="34" charset="0"/>
              </a:rPr>
              <a:t>Vacant</a:t>
            </a: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(V)</a:t>
            </a:r>
          </a:p>
        </p:txBody>
      </p:sp>
      <p:cxnSp>
        <p:nvCxnSpPr>
          <p:cNvPr id="58" name="Straight Connector 57">
            <a:extLst>
              <a:ext uri="{FF2B5EF4-FFF2-40B4-BE49-F238E27FC236}">
                <a16:creationId xmlns:a16="http://schemas.microsoft.com/office/drawing/2014/main" id="{30E6F83E-2E58-7851-E382-90BBA34325FD}"/>
              </a:ext>
            </a:extLst>
          </p:cNvPr>
          <p:cNvCxnSpPr>
            <a:cxnSpLocks/>
            <a:endCxn id="36" idx="1"/>
          </p:cNvCxnSpPr>
          <p:nvPr/>
        </p:nvCxnSpPr>
        <p:spPr>
          <a:xfrm>
            <a:off x="9025600" y="4605439"/>
            <a:ext cx="426221" cy="50738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6580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68" y="6466654"/>
            <a:ext cx="897995" cy="326543"/>
          </a:xfrm>
          <a:prstGeom prst="rect">
            <a:avLst/>
          </a:prstGeom>
        </p:spPr>
      </p:pic>
      <p:sp>
        <p:nvSpPr>
          <p:cNvPr id="6" name="Title 1">
            <a:extLst>
              <a:ext uri="{FF2B5EF4-FFF2-40B4-BE49-F238E27FC236}">
                <a16:creationId xmlns:a16="http://schemas.microsoft.com/office/drawing/2014/main" id="{7D00888D-DF2F-4460-8D84-DB911CA4A6A6}"/>
              </a:ext>
            </a:extLst>
          </p:cNvPr>
          <p:cNvSpPr txBox="1">
            <a:spLocks/>
          </p:cNvSpPr>
          <p:nvPr/>
        </p:nvSpPr>
        <p:spPr>
          <a:xfrm>
            <a:off x="522269" y="77548"/>
            <a:ext cx="11147461" cy="9941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Helvetica" panose="020B0604020202020204" pitchFamily="34" charset="0"/>
                <a:ea typeface="+mj-ea"/>
                <a:cs typeface="Helvetica" panose="020B0604020202020204" pitchFamily="34" charset="0"/>
              </a:rPr>
              <a:t>Exploring in comparison to Traditional Scouting</a:t>
            </a:r>
          </a:p>
        </p:txBody>
      </p:sp>
      <p:graphicFrame>
        <p:nvGraphicFramePr>
          <p:cNvPr id="8" name="Content Placeholder 5">
            <a:extLst>
              <a:ext uri="{FF2B5EF4-FFF2-40B4-BE49-F238E27FC236}">
                <a16:creationId xmlns:a16="http://schemas.microsoft.com/office/drawing/2014/main" id="{64D44DFD-D6B3-4AD4-B785-322610858AFE}"/>
              </a:ext>
            </a:extLst>
          </p:cNvPr>
          <p:cNvGraphicFramePr>
            <a:graphicFrameLocks/>
          </p:cNvGraphicFramePr>
          <p:nvPr/>
        </p:nvGraphicFramePr>
        <p:xfrm>
          <a:off x="1047963" y="1244662"/>
          <a:ext cx="10150868" cy="5157189"/>
        </p:xfrm>
        <a:graphic>
          <a:graphicData uri="http://schemas.openxmlformats.org/drawingml/2006/table">
            <a:tbl>
              <a:tblPr firstRow="1" bandRow="1"/>
              <a:tblGrid>
                <a:gridCol w="2262601">
                  <a:extLst>
                    <a:ext uri="{9D8B030D-6E8A-4147-A177-3AD203B41FA5}">
                      <a16:colId xmlns:a16="http://schemas.microsoft.com/office/drawing/2014/main" val="20000"/>
                    </a:ext>
                  </a:extLst>
                </a:gridCol>
                <a:gridCol w="1974480">
                  <a:extLst>
                    <a:ext uri="{9D8B030D-6E8A-4147-A177-3AD203B41FA5}">
                      <a16:colId xmlns:a16="http://schemas.microsoft.com/office/drawing/2014/main" val="20001"/>
                    </a:ext>
                  </a:extLst>
                </a:gridCol>
                <a:gridCol w="1789997">
                  <a:extLst>
                    <a:ext uri="{9D8B030D-6E8A-4147-A177-3AD203B41FA5}">
                      <a16:colId xmlns:a16="http://schemas.microsoft.com/office/drawing/2014/main" val="20002"/>
                    </a:ext>
                  </a:extLst>
                </a:gridCol>
                <a:gridCol w="1857970">
                  <a:extLst>
                    <a:ext uri="{9D8B030D-6E8A-4147-A177-3AD203B41FA5}">
                      <a16:colId xmlns:a16="http://schemas.microsoft.com/office/drawing/2014/main" val="76403790"/>
                    </a:ext>
                  </a:extLst>
                </a:gridCol>
                <a:gridCol w="2265820">
                  <a:extLst>
                    <a:ext uri="{9D8B030D-6E8A-4147-A177-3AD203B41FA5}">
                      <a16:colId xmlns:a16="http://schemas.microsoft.com/office/drawing/2014/main" val="20003"/>
                    </a:ext>
                  </a:extLst>
                </a:gridCol>
              </a:tblGrid>
              <a:tr h="551836">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endParaRPr lang="en-US" sz="1200" dirty="0">
                        <a:solidFill>
                          <a:schemeClr val="bg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baseline="0" dirty="0">
                          <a:solidFill>
                            <a:schemeClr val="bg1"/>
                          </a:solidFill>
                          <a:latin typeface="Arial Black" panose="020B0A04020102020204" pitchFamily="34" charset="0"/>
                          <a:cs typeface="Helvetica" panose="020B0604020202020204" pitchFamily="34" charset="0"/>
                        </a:rPr>
                        <a:t>SCOUTS BSA</a:t>
                      </a:r>
                      <a:endParaRPr lang="en-US" sz="1200" b="0" dirty="0">
                        <a:solidFill>
                          <a:schemeClr val="bg1"/>
                        </a:solidFill>
                        <a:latin typeface="Arial Black" panose="020B0A040201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VENTURING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SEA SCOUTS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EXPLORING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Troop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Crew</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Ship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Club/Post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Scoutmaster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Skipper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Sponsor/Advisor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2"/>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Senior Patrol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President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Boatswain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President </a:t>
                      </a:r>
                      <a:r>
                        <a:rPr lang="en-US" sz="900" b="1" baseline="0" dirty="0">
                          <a:solidFill>
                            <a:schemeClr val="bg1"/>
                          </a:solidFill>
                          <a:latin typeface="Helvetica" panose="020B0604020202020204" pitchFamily="34" charset="0"/>
                          <a:cs typeface="Helvetica" panose="020B0604020202020204" pitchFamily="34" charset="0"/>
                        </a:rPr>
                        <a:t> or Agency Nomenclature</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3"/>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PARTICIPANT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Venturer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Sea 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Participant</a:t>
                      </a:r>
                      <a:r>
                        <a:rPr lang="en-US" sz="900" b="1" baseline="0" dirty="0">
                          <a:solidFill>
                            <a:schemeClr val="bg1"/>
                          </a:solidFill>
                          <a:latin typeface="Helvetica" panose="020B0604020202020204" pitchFamily="34" charset="0"/>
                          <a:cs typeface="Helvetica" panose="020B0604020202020204" pitchFamily="34" charset="0"/>
                        </a:rPr>
                        <a:t> or </a:t>
                      </a:r>
                      <a:r>
                        <a:rPr lang="en-US" sz="900" b="1" dirty="0">
                          <a:solidFill>
                            <a:schemeClr val="bg1"/>
                          </a:solidFill>
                          <a:latin typeface="Helvetica" panose="020B0604020202020204" pitchFamily="34" charset="0"/>
                          <a:cs typeface="Helvetica" panose="020B0604020202020204" pitchFamily="34" charset="0"/>
                        </a:rPr>
                        <a:t>Explorer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4"/>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RE-REGISTRATION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MOU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5"/>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chemeClr val="bg1"/>
                          </a:solidFill>
                          <a:latin typeface="Helvetica" panose="020B0604020202020204" pitchFamily="34" charset="0"/>
                          <a:cs typeface="Helvetica" panose="020B0604020202020204" pitchFamily="34" charset="0"/>
                        </a:rPr>
                        <a:t>Participating Org</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6"/>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SPONSORING AGREEMENT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Memorandum</a:t>
                      </a:r>
                      <a:r>
                        <a:rPr lang="en-US" sz="900" b="1" baseline="0" dirty="0">
                          <a:solidFill>
                            <a:schemeClr val="bg1"/>
                          </a:solidFill>
                          <a:latin typeface="Helvetica" panose="020B0604020202020204" pitchFamily="34" charset="0"/>
                          <a:cs typeface="Helvetica" panose="020B0604020202020204" pitchFamily="34" charset="0"/>
                        </a:rPr>
                        <a:t> of Understanding (</a:t>
                      </a:r>
                      <a:r>
                        <a:rPr lang="en-US" sz="900" b="1" dirty="0">
                          <a:solidFill>
                            <a:schemeClr val="bg1"/>
                          </a:solidFill>
                          <a:latin typeface="Helvetica" panose="020B0604020202020204" pitchFamily="34" charset="0"/>
                          <a:cs typeface="Helvetica" panose="020B0604020202020204" pitchFamily="34" charset="0"/>
                        </a:rPr>
                        <a:t>MOU)</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7"/>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 SERVICE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Service Team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8"/>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RUN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9"/>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AGE SPAN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11-18</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13-20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13 - 20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11-13/14-20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0"/>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RELIGIOUS</a:t>
                      </a:r>
                      <a:r>
                        <a:rPr lang="en-US" sz="1100" b="1" baseline="0" dirty="0">
                          <a:solidFill>
                            <a:schemeClr val="bg1"/>
                          </a:solidFill>
                          <a:latin typeface="Helvetica" panose="020B0604020202020204" pitchFamily="34" charset="0"/>
                          <a:cs typeface="Helvetica" panose="020B0604020202020204" pitchFamily="34" charset="0"/>
                        </a:rPr>
                        <a:t> DECLARATION</a:t>
                      </a:r>
                      <a:endParaRPr lang="en-US" sz="11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None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2"/>
                  </a:ext>
                </a:extLst>
              </a:tr>
              <a:tr h="45763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UNIFORM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chemeClr val="bg1"/>
                          </a:solidFill>
                          <a:latin typeface="Helvetica" panose="020B0604020202020204" pitchFamily="34" charset="0"/>
                          <a:cs typeface="Helvetica" panose="020B0604020202020204" pitchFamily="34" charset="0"/>
                        </a:rPr>
                        <a:t>Scouts BSA</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Venturing (Unit Selected) </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Sea Scouts (Unit Selected)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Club/Post Selected, not required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5258973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fontAlgn="auto">
              <a:lnSpc>
                <a:spcPct val="90000"/>
              </a:lnSpc>
              <a:spcBef>
                <a:spcPct val="0"/>
              </a:spcBef>
              <a:spcAft>
                <a:spcPts val="600"/>
              </a:spcAft>
              <a:buClrTx/>
              <a:buSzTx/>
              <a:tabLst/>
              <a:defRPr/>
            </a:pPr>
            <a:r>
              <a:rPr lang="en-US" sz="4800" b="1" kern="1200" dirty="0">
                <a:solidFill>
                  <a:srgbClr val="C00000"/>
                </a:solidFill>
                <a:latin typeface="+mj-lt"/>
                <a:ea typeface="+mj-ea"/>
                <a:cs typeface="+mj-cs"/>
              </a:rPr>
              <a:t>Exploring Training</a:t>
            </a:r>
            <a:endParaRPr kumimoji="0" lang="en-US" sz="4800" b="1" i="0" u="none" strike="noStrike" kern="1200" cap="none" spc="0" normalizeH="0" baseline="0" noProof="0" dirty="0">
              <a:ln>
                <a:noFill/>
              </a:ln>
              <a:solidFill>
                <a:srgbClr val="C00000"/>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547312984"/>
      </p:ext>
    </p:extLst>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p:cNvSpPr>
            <a:spLocks noGrp="1"/>
          </p:cNvSpPr>
          <p:nvPr>
            <p:ph type="ctrTitle"/>
          </p:nvPr>
        </p:nvSpPr>
        <p:spPr>
          <a:xfrm>
            <a:off x="1796143" y="1143001"/>
            <a:ext cx="8556171" cy="3548742"/>
          </a:xfrm>
        </p:spPr>
        <p:txBody>
          <a:bodyPr>
            <a:normAutofit/>
          </a:bodyPr>
          <a:lstStyle/>
          <a:p>
            <a:r>
              <a:rPr lang="en-US" b="1" dirty="0">
                <a:solidFill>
                  <a:srgbClr val="2AB96C"/>
                </a:solidFill>
                <a:latin typeface="Arial Black" panose="020B0A04020102020204" pitchFamily="34" charset="0"/>
                <a:cs typeface="Arial" panose="020B0604020202020204" pitchFamily="34" charset="0"/>
              </a:rPr>
              <a:t>Exploring Position-Specific Training Modules </a:t>
            </a:r>
            <a:br>
              <a:rPr lang="en-US" b="1" dirty="0">
                <a:solidFill>
                  <a:srgbClr val="2AB96C"/>
                </a:solidFill>
                <a:latin typeface="Arial Black" panose="020B0A04020102020204" pitchFamily="34" charset="0"/>
                <a:cs typeface="Arial" panose="020B0604020202020204" pitchFamily="34" charset="0"/>
              </a:rPr>
            </a:br>
            <a:r>
              <a:rPr lang="en-US" b="1" dirty="0">
                <a:solidFill>
                  <a:srgbClr val="2AB96C"/>
                </a:solidFill>
                <a:latin typeface="Arial Black" panose="020B0A04020102020204" pitchFamily="34" charset="0"/>
                <a:cs typeface="Arial" panose="020B0604020202020204" pitchFamily="34" charset="0"/>
              </a:rPr>
              <a:t>Update Status</a:t>
            </a:r>
            <a:endParaRPr lang="en-US" dirty="0"/>
          </a:p>
        </p:txBody>
      </p:sp>
    </p:spTree>
    <p:extLst>
      <p:ext uri="{BB962C8B-B14F-4D97-AF65-F5344CB8AC3E}">
        <p14:creationId xmlns:p14="http://schemas.microsoft.com/office/powerpoint/2010/main" val="16553292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5" y="-25121"/>
            <a:ext cx="12525375" cy="6883121"/>
          </a:xfrm>
          <a:prstGeom prst="rect">
            <a:avLst/>
          </a:prstGeom>
        </p:spPr>
      </p:pic>
      <p:sp>
        <p:nvSpPr>
          <p:cNvPr id="2" name="Title 1"/>
          <p:cNvSpPr>
            <a:spLocks noGrp="1"/>
          </p:cNvSpPr>
          <p:nvPr>
            <p:ph type="ctrTitle"/>
          </p:nvPr>
        </p:nvSpPr>
        <p:spPr>
          <a:xfrm>
            <a:off x="1873023" y="283031"/>
            <a:ext cx="8431981" cy="821069"/>
          </a:xfrm>
        </p:spPr>
        <p:txBody>
          <a:bodyPr>
            <a:normAutofit fontScale="90000"/>
          </a:bodyPr>
          <a:lstStyle/>
          <a:p>
            <a:pPr algn="l"/>
            <a:r>
              <a:rPr lang="en-US" sz="31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600" dirty="0">
                <a:solidFill>
                  <a:srgbClr val="1FC77F"/>
                </a:solidFill>
                <a:latin typeface="Arial Black"/>
                <a:cs typeface="Arial Black"/>
              </a:rPr>
              <a:t>…</a:t>
            </a:r>
            <a:endParaRPr lang="en-US" sz="1300" b="1" dirty="0">
              <a:solidFill>
                <a:srgbClr val="2AB96C"/>
              </a:solidFill>
              <a:latin typeface="Arial" panose="020B0604020202020204" pitchFamily="34" charset="0"/>
              <a:cs typeface="Arial" panose="020B0604020202020204" pitchFamily="34" charset="0"/>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1796143" y="1354028"/>
            <a:ext cx="8599715" cy="54322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Exploring Leader Training Modules have also been formatted to be experienced through the learning center via computer or smart device.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Login in to </a:t>
            </a:r>
            <a:r>
              <a:rPr kumimoji="0" lang="en-US" sz="1600" b="0"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https://my.scouting.org/</a:t>
            </a: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 If you need to create an account and do not know your member ID number, please contact  your local BSA council office/service center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Once you log in, locate the blue box on the right side of your screen labeled “Click here to access Exploring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After logging in, you may also click “Menu” in the top left corner and select “My Training”.  Under Training Courses by Program, select   “Exploring Adult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You may select between the three available Exploring learning plans (based on position).  Anyone is welcome to complete the trainings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NOTE: In addition, the “Servicing Exploring Units Module for Commissioners” has been updated within the Learn Center.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We would like to sincerely thank the many Exploring professionals and volunteers that helped make this important update happen!</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70014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sp>
        <p:nvSpPr>
          <p:cNvPr id="2" name="Title 1"/>
          <p:cNvSpPr>
            <a:spLocks noGrp="1"/>
          </p:cNvSpPr>
          <p:nvPr>
            <p:ph type="ctrTitle"/>
          </p:nvPr>
        </p:nvSpPr>
        <p:spPr>
          <a:xfrm>
            <a:off x="1880010" y="191030"/>
            <a:ext cx="8431981" cy="900712"/>
          </a:xfrm>
        </p:spPr>
        <p:txBody>
          <a:bodyPr>
            <a:normAutofit fontScale="90000"/>
          </a:bodyPr>
          <a:lstStyle/>
          <a:p>
            <a:pPr algn="l"/>
            <a:r>
              <a:rPr lang="en-US" sz="28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100" dirty="0">
                <a:solidFill>
                  <a:srgbClr val="1FC77F"/>
                </a:solidFill>
                <a:latin typeface="Arial Black"/>
                <a:cs typeface="Arial Black"/>
              </a:rPr>
              <a:t>…</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4"/>
          <a:stretch>
            <a:fillRect/>
          </a:stretch>
        </p:blipFill>
        <p:spPr>
          <a:xfrm rot="16200000">
            <a:off x="4035011" y="-1109976"/>
            <a:ext cx="4228688" cy="8538688"/>
          </a:xfrm>
          <a:prstGeom prst="rect">
            <a:avLst/>
          </a:prstGeom>
        </p:spPr>
      </p:pic>
      <p:sp>
        <p:nvSpPr>
          <p:cNvPr id="3" name="TextBox 2"/>
          <p:cNvSpPr txBox="1"/>
          <p:nvPr/>
        </p:nvSpPr>
        <p:spPr>
          <a:xfrm>
            <a:off x="2072184" y="5357132"/>
            <a:ext cx="803365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a:ea typeface="+mn-ea"/>
                <a:cs typeface="+mn-cs"/>
              </a:rPr>
              <a:t>NOW UPDATED AND READY FOR VIEWING</a:t>
            </a:r>
          </a:p>
        </p:txBody>
      </p:sp>
    </p:spTree>
    <p:extLst>
      <p:ext uri="{BB962C8B-B14F-4D97-AF65-F5344CB8AC3E}">
        <p14:creationId xmlns:p14="http://schemas.microsoft.com/office/powerpoint/2010/main" val="1351798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2819962" y="-3407745"/>
            <a:ext cx="6686909" cy="13502398"/>
          </a:xfrm>
          <a:prstGeom prst="rect">
            <a:avLst/>
          </a:prstGeom>
        </p:spPr>
      </p:pic>
    </p:spTree>
    <p:extLst>
      <p:ext uri="{BB962C8B-B14F-4D97-AF65-F5344CB8AC3E}">
        <p14:creationId xmlns:p14="http://schemas.microsoft.com/office/powerpoint/2010/main" val="14470450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dirty="0">
              <a:solidFill>
                <a:prstClr val="white"/>
              </a:solidFill>
              <a:latin typeface="Calibri"/>
            </a:endParaRPr>
          </a:p>
        </p:txBody>
      </p:sp>
    </p:spTree>
    <p:extLst>
      <p:ext uri="{BB962C8B-B14F-4D97-AF65-F5344CB8AC3E}">
        <p14:creationId xmlns:p14="http://schemas.microsoft.com/office/powerpoint/2010/main" val="34335577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Youth Protection Training</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hlinkClick r:id="rId4"/>
              </a:rPr>
              <a:t>https://my.scouting.org/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9902714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458952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1598060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31"/>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1832845" y="1879181"/>
            <a:ext cx="3834432" cy="4185761"/>
          </a:xfrm>
          <a:prstGeom prst="rect">
            <a:avLst/>
          </a:prstGeom>
          <a:ln>
            <a:solidFill>
              <a:srgbClr val="FFFF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Scouting…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Eagle Scout (1972)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Order of the Arrow Vigil Honor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Cubmaster</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Pack Committee Chairman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Assistant Scoutmaster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Scoutmaster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Unit Commissioner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Wood Badge Course Director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NYLT Course Director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District Chairman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President, Laurel Highlands Council’s Board of Directors (2013 - 2014)</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2019 World Jamboree Scoutmaster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Chair, National Venturing Committee (2020 - 2022)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2023 &amp; 2017 National Jamboree Staff</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Eagle Scout Association Scholarship Committee (2013 - Present)             </a:t>
            </a:r>
          </a:p>
        </p:txBody>
      </p:sp>
      <p:sp>
        <p:nvSpPr>
          <p:cNvPr id="3" name="TextBox 2"/>
          <p:cNvSpPr txBox="1"/>
          <p:nvPr/>
        </p:nvSpPr>
        <p:spPr>
          <a:xfrm>
            <a:off x="5821868" y="2111794"/>
            <a:ext cx="4683947" cy="2031325"/>
          </a:xfrm>
          <a:prstGeom prst="rect">
            <a:avLst/>
          </a:prstGeom>
          <a:noFill/>
          <a:ln>
            <a:solidFill>
              <a:srgbClr val="FFFF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BSA Recognition…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Award of Merit – 1998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Beaver – 2001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Distinguished Citizen – 2010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Rockefeller Award – 2010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Antelope – 2014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Outstanding Eagle Scout Award - 2015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Venturing Leadership Award – 2022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Buffalo - 2024 </a:t>
            </a:r>
          </a:p>
        </p:txBody>
      </p:sp>
      <p:sp>
        <p:nvSpPr>
          <p:cNvPr id="4" name="TextBox 3"/>
          <p:cNvSpPr txBox="1"/>
          <p:nvPr/>
        </p:nvSpPr>
        <p:spPr>
          <a:xfrm>
            <a:off x="5821869" y="4249060"/>
            <a:ext cx="4683947" cy="1815882"/>
          </a:xfrm>
          <a:prstGeom prst="rect">
            <a:avLst/>
          </a:prstGeom>
          <a:noFill/>
          <a:ln>
            <a:solidFill>
              <a:srgbClr val="FFFF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Personal…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Married to Robyn L. </a:t>
            </a:r>
            <a:r>
              <a:rPr kumimoji="0" lang="en-US" sz="1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Ashbridge</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father of five and grandfather of seven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President, The Lockard Company, Indiana, PA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Graduate of  Carnegie-Mellon University, Pittsburgh, PA, with B.S. in Administration and Management Science, Economics, Mathematics (Graduated With Honors)  </a:t>
            </a:r>
          </a:p>
        </p:txBody>
      </p:sp>
      <p:pic>
        <p:nvPicPr>
          <p:cNvPr id="2062" name="Picture 14" descr="Bernie Lockard">
            <a:extLst>
              <a:ext uri="{FF2B5EF4-FFF2-40B4-BE49-F238E27FC236}">
                <a16:creationId xmlns:a16="http://schemas.microsoft.com/office/drawing/2014/main" id="{905697BD-F092-6659-E1FB-DA8448A37A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8510" y="260693"/>
            <a:ext cx="1430948" cy="14309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3A5C47A-CB26-2957-6A3D-9C666A40CCBC}"/>
              </a:ext>
            </a:extLst>
          </p:cNvPr>
          <p:cNvSpPr txBox="1"/>
          <p:nvPr/>
        </p:nvSpPr>
        <p:spPr>
          <a:xfrm>
            <a:off x="1706859" y="791177"/>
            <a:ext cx="6887591" cy="50013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50" b="1" i="0" u="none" strike="noStrike" kern="1200" cap="none" spc="0" normalizeH="0" baseline="0" noProof="0" dirty="0">
                <a:ln>
                  <a:noFill/>
                </a:ln>
                <a:solidFill>
                  <a:srgbClr val="196B24">
                    <a:lumMod val="60000"/>
                    <a:lumOff val="40000"/>
                  </a:srgbClr>
                </a:solidFill>
                <a:effectLst/>
                <a:uLnTx/>
                <a:uFillTx/>
                <a:latin typeface="Calibri"/>
                <a:ea typeface="+mn-ea"/>
                <a:cs typeface="+mn-cs"/>
              </a:rPr>
              <a:t>National Learning for Life Executive Board Chair</a:t>
            </a:r>
          </a:p>
        </p:txBody>
      </p:sp>
      <p:sp>
        <p:nvSpPr>
          <p:cNvPr id="8" name="TextBox 7">
            <a:extLst>
              <a:ext uri="{FF2B5EF4-FFF2-40B4-BE49-F238E27FC236}">
                <a16:creationId xmlns:a16="http://schemas.microsoft.com/office/drawing/2014/main" id="{F598E036-4942-2307-68D5-74E29E43829C}"/>
              </a:ext>
            </a:extLst>
          </p:cNvPr>
          <p:cNvSpPr txBox="1"/>
          <p:nvPr/>
        </p:nvSpPr>
        <p:spPr>
          <a:xfrm>
            <a:off x="8628510" y="1717051"/>
            <a:ext cx="160088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Bernie Lockard</a:t>
            </a:r>
          </a:p>
        </p:txBody>
      </p:sp>
    </p:spTree>
    <p:extLst>
      <p:ext uri="{BB962C8B-B14F-4D97-AF65-F5344CB8AC3E}">
        <p14:creationId xmlns:p14="http://schemas.microsoft.com/office/powerpoint/2010/main" val="29653776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57364-F4F4-49C8-8206-6ACCC2DB9121}"/>
              </a:ext>
            </a:extLst>
          </p:cNvPr>
          <p:cNvSpPr>
            <a:spLocks noGrp="1"/>
          </p:cNvSpPr>
          <p:nvPr>
            <p:ph type="title"/>
          </p:nvPr>
        </p:nvSpPr>
        <p:spPr>
          <a:xfrm>
            <a:off x="609600" y="2857500"/>
            <a:ext cx="10972800" cy="1143000"/>
          </a:xfrm>
        </p:spPr>
        <p:txBody>
          <a:bodyPr>
            <a:normAutofit fontScale="90000"/>
          </a:bodyPr>
          <a:lstStyle/>
          <a:p>
            <a:r>
              <a:rPr lang="en-US" dirty="0"/>
              <a:t>ADDITIONAL SLIDES FOR COUNCIL USE</a:t>
            </a:r>
            <a:br>
              <a:rPr lang="en-US" dirty="0"/>
            </a:br>
            <a:br>
              <a:rPr lang="en-US" dirty="0"/>
            </a:br>
            <a:r>
              <a:rPr lang="en-US" dirty="0"/>
              <a:t>All slides will be emailed to each </a:t>
            </a:r>
            <a:br>
              <a:rPr lang="en-US" dirty="0"/>
            </a:br>
            <a:r>
              <a:rPr lang="en-US" dirty="0"/>
              <a:t>Exploring Live Hour Participant every month</a:t>
            </a:r>
          </a:p>
        </p:txBody>
      </p:sp>
    </p:spTree>
    <p:extLst>
      <p:ext uri="{BB962C8B-B14F-4D97-AF65-F5344CB8AC3E}">
        <p14:creationId xmlns:p14="http://schemas.microsoft.com/office/powerpoint/2010/main" val="30430280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r>
              <a:rPr lang="en-US" b="1" dirty="0">
                <a:solidFill>
                  <a:schemeClr val="bg1"/>
                </a:solidFill>
              </a:rPr>
              <a:t>Successful Councils…</a:t>
            </a:r>
            <a:br>
              <a:rPr lang="en-US" b="1" dirty="0">
                <a:solidFill>
                  <a:schemeClr val="bg1"/>
                </a:solidFill>
              </a:rPr>
            </a:br>
            <a:r>
              <a:rPr lang="en-US" sz="2200" b="1" dirty="0">
                <a:solidFill>
                  <a:schemeClr val="bg1"/>
                </a:solidFill>
              </a:rPr>
              <a:t>Intentionally Providing a Pathway to Exploring Growth and </a:t>
            </a:r>
            <a:br>
              <a:rPr lang="en-US" sz="2200" b="1" dirty="0">
                <a:solidFill>
                  <a:schemeClr val="bg1"/>
                </a:solidFill>
              </a:rPr>
            </a:br>
            <a:r>
              <a:rPr lang="en-US" sz="2200" b="1" dirty="0">
                <a:solidFill>
                  <a:schemeClr val="bg1"/>
                </a:solidFill>
              </a:rPr>
              <a:t>Strategic Planning In Your Council</a:t>
            </a:r>
            <a:br>
              <a:rPr lang="en-US" dirty="0"/>
            </a:br>
            <a:endParaRPr lang="en-US" sz="4200"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1DCF8737-B258-4939-B7E6-8D3147DB1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0464" y="3619502"/>
            <a:ext cx="4791075" cy="2380471"/>
          </a:xfrm>
          <a:prstGeom prst="rect">
            <a:avLst/>
          </a:prstGeom>
        </p:spPr>
      </p:pic>
      <p:pic>
        <p:nvPicPr>
          <p:cNvPr id="5" name="Picture 4">
            <a:extLst>
              <a:ext uri="{FF2B5EF4-FFF2-40B4-BE49-F238E27FC236}">
                <a16:creationId xmlns:a16="http://schemas.microsoft.com/office/drawing/2014/main" id="{4CDAFB7B-312E-4D2C-A7C0-60A2926C3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2108" y="814390"/>
            <a:ext cx="1347787" cy="1189887"/>
          </a:xfrm>
          <a:prstGeom prst="rect">
            <a:avLst/>
          </a:prstGeom>
        </p:spPr>
      </p:pic>
    </p:spTree>
    <p:extLst>
      <p:ext uri="{BB962C8B-B14F-4D97-AF65-F5344CB8AC3E}">
        <p14:creationId xmlns:p14="http://schemas.microsoft.com/office/powerpoint/2010/main" val="37982693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54"/>
            <a:ext cx="12192000" cy="6883121"/>
          </a:xfrm>
          <a:prstGeom prst="rect">
            <a:avLst/>
          </a:prstGeom>
        </p:spPr>
      </p:pic>
      <p:sp>
        <p:nvSpPr>
          <p:cNvPr id="2" name="Title 1"/>
          <p:cNvSpPr>
            <a:spLocks noGrp="1"/>
          </p:cNvSpPr>
          <p:nvPr>
            <p:ph type="ctrTitle"/>
          </p:nvPr>
        </p:nvSpPr>
        <p:spPr>
          <a:xfrm>
            <a:off x="2546284" y="741371"/>
            <a:ext cx="7392179" cy="519083"/>
          </a:xfrm>
        </p:spPr>
        <p:txBody>
          <a:bodyPr>
            <a:noAutofit/>
          </a:bodyPr>
          <a:lstStyle/>
          <a:p>
            <a:br>
              <a:rPr lang="en-US" sz="4200" b="1" dirty="0">
                <a:solidFill>
                  <a:srgbClr val="C00000"/>
                </a:solidFill>
                <a:latin typeface="Arial Black"/>
                <a:cs typeface="Arial Black"/>
              </a:rPr>
            </a:br>
            <a:r>
              <a:rPr lang="en-US" sz="4200" b="1" dirty="0">
                <a:solidFill>
                  <a:srgbClr val="C00000"/>
                </a:solidFill>
                <a:latin typeface="Arial Black"/>
                <a:cs typeface="Arial Black"/>
              </a:rPr>
              <a:t>“Action Planning”</a:t>
            </a:r>
            <a:br>
              <a:rPr lang="en-US" sz="4200" b="1" dirty="0">
                <a:solidFill>
                  <a:srgbClr val="C00000"/>
                </a:solidFill>
                <a:latin typeface="Arial Black"/>
                <a:cs typeface="Arial Black"/>
              </a:rPr>
            </a:br>
            <a:r>
              <a:rPr lang="en-US" sz="4200" b="1" dirty="0">
                <a:solidFill>
                  <a:srgbClr val="C00000"/>
                </a:solidFill>
                <a:latin typeface="Arial Black"/>
                <a:cs typeface="Arial Black"/>
              </a:rPr>
              <a:t>The Beginning of your Strategic Plan</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71955"/>
            <a:ext cx="1606584" cy="58421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E53027C9-4B01-4971-99DC-53E12A8CC8D3}"/>
              </a:ext>
            </a:extLst>
          </p:cNvPr>
          <p:cNvSpPr/>
          <p:nvPr/>
        </p:nvSpPr>
        <p:spPr>
          <a:xfrm>
            <a:off x="2851932" y="2657610"/>
            <a:ext cx="8068555"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prstClr val="white"/>
              </a:buClr>
              <a:buSzPct val="52000"/>
              <a:buFontTx/>
              <a:buNone/>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The foundation of your plan will begin here</a:t>
            </a:r>
          </a:p>
        </p:txBody>
      </p:sp>
      <p:pic>
        <p:nvPicPr>
          <p:cNvPr id="5" name="Picture 4">
            <a:extLst>
              <a:ext uri="{FF2B5EF4-FFF2-40B4-BE49-F238E27FC236}">
                <a16:creationId xmlns:a16="http://schemas.microsoft.com/office/drawing/2014/main" id="{5E3F5DCA-5C76-4D2F-B996-9CA401BF853E}"/>
              </a:ext>
            </a:extLst>
          </p:cNvPr>
          <p:cNvPicPr>
            <a:picLocks noChangeAspect="1"/>
          </p:cNvPicPr>
          <p:nvPr/>
        </p:nvPicPr>
        <p:blipFill>
          <a:blip r:embed="rId5"/>
          <a:stretch>
            <a:fillRect/>
          </a:stretch>
        </p:blipFill>
        <p:spPr>
          <a:xfrm>
            <a:off x="4667692" y="3691235"/>
            <a:ext cx="3048000" cy="2154936"/>
          </a:xfrm>
          <a:prstGeom prst="rect">
            <a:avLst/>
          </a:prstGeom>
        </p:spPr>
      </p:pic>
    </p:spTree>
    <p:extLst>
      <p:ext uri="{BB962C8B-B14F-4D97-AF65-F5344CB8AC3E}">
        <p14:creationId xmlns:p14="http://schemas.microsoft.com/office/powerpoint/2010/main" val="14086459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Partial Circle 5">
            <a:extLst>
              <a:ext uri="{FF2B5EF4-FFF2-40B4-BE49-F238E27FC236}">
                <a16:creationId xmlns:a16="http://schemas.microsoft.com/office/drawing/2014/main" id="{16414B57-2C7D-4A7E-A0DD-F4FC0F919909}"/>
              </a:ext>
            </a:extLst>
          </p:cNvPr>
          <p:cNvSpPr/>
          <p:nvPr/>
        </p:nvSpPr>
        <p:spPr>
          <a:xfrm>
            <a:off x="1909487" y="859028"/>
            <a:ext cx="5491052" cy="5139947"/>
          </a:xfrm>
          <a:prstGeom prst="pi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                           INSERT HERE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COUNCIL/DISTRICT YEARLY MEMBERSHIP PLANS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(Recruitment/Retention Cycle)</a:t>
            </a:r>
          </a:p>
        </p:txBody>
      </p:sp>
      <p:sp>
        <p:nvSpPr>
          <p:cNvPr id="8" name="Isosceles Triangle 7">
            <a:extLst>
              <a:ext uri="{FF2B5EF4-FFF2-40B4-BE49-F238E27FC236}">
                <a16:creationId xmlns:a16="http://schemas.microsoft.com/office/drawing/2014/main" id="{18CF7446-B02D-4823-A92F-4A9BDB45C1C9}"/>
              </a:ext>
            </a:extLst>
          </p:cNvPr>
          <p:cNvSpPr/>
          <p:nvPr/>
        </p:nvSpPr>
        <p:spPr>
          <a:xfrm rot="13323559">
            <a:off x="5147541" y="609826"/>
            <a:ext cx="1896915" cy="2238423"/>
          </a:xfrm>
          <a:prstGeom prst="triangle">
            <a:avLst>
              <a:gd name="adj" fmla="val 54873"/>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OPEN HOUSES</a:t>
            </a:r>
          </a:p>
        </p:txBody>
      </p:sp>
      <p:sp>
        <p:nvSpPr>
          <p:cNvPr id="12" name="Isosceles Triangle 11">
            <a:extLst>
              <a:ext uri="{FF2B5EF4-FFF2-40B4-BE49-F238E27FC236}">
                <a16:creationId xmlns:a16="http://schemas.microsoft.com/office/drawing/2014/main" id="{AF40A790-53A2-47B7-A3E7-002194E4362B}"/>
              </a:ext>
            </a:extLst>
          </p:cNvPr>
          <p:cNvSpPr/>
          <p:nvPr/>
        </p:nvSpPr>
        <p:spPr>
          <a:xfrm rot="15253424">
            <a:off x="6715383" y="1278215"/>
            <a:ext cx="1944156" cy="2598431"/>
          </a:xfrm>
          <a:prstGeom prst="triangle">
            <a:avLst>
              <a:gd name="adj" fmla="val 5103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Career Interest Surveys</a:t>
            </a:r>
          </a:p>
        </p:txBody>
      </p:sp>
    </p:spTree>
    <p:extLst>
      <p:ext uri="{BB962C8B-B14F-4D97-AF65-F5344CB8AC3E}">
        <p14:creationId xmlns:p14="http://schemas.microsoft.com/office/powerpoint/2010/main" val="16348410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516752" y="1419931"/>
            <a:ext cx="7392179" cy="519083"/>
          </a:xfrm>
        </p:spPr>
        <p:txBody>
          <a:bodyPr>
            <a:noAutofit/>
          </a:bodyPr>
          <a:lstStyle/>
          <a:p>
            <a:pPr lvl="0"/>
            <a:r>
              <a:rPr lang="en-US" b="1" dirty="0">
                <a:solidFill>
                  <a:srgbClr val="FF0000"/>
                </a:solidFill>
                <a:latin typeface="Arial Black" panose="020B0A04020102020204" pitchFamily="34" charset="0"/>
              </a:rPr>
              <a:t>12 Keys To Success</a:t>
            </a:r>
            <a:br>
              <a:rPr lang="en-US" dirty="0"/>
            </a:br>
            <a:endParaRPr lang="en-US"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4D5512F7-6500-4EAB-8418-1263E92C7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0695" y="2076450"/>
            <a:ext cx="5030611" cy="3395663"/>
          </a:xfrm>
          <a:prstGeom prst="rect">
            <a:avLst/>
          </a:prstGeom>
        </p:spPr>
      </p:pic>
    </p:spTree>
    <p:extLst>
      <p:ext uri="{BB962C8B-B14F-4D97-AF65-F5344CB8AC3E}">
        <p14:creationId xmlns:p14="http://schemas.microsoft.com/office/powerpoint/2010/main" val="39833326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854373" y="2915355"/>
            <a:ext cx="7392179" cy="519083"/>
          </a:xfrm>
        </p:spPr>
        <p:txBody>
          <a:bodyPr>
            <a:noAutofit/>
          </a:bodyPr>
          <a:lstStyle/>
          <a:p>
            <a:pPr lvl="0" algn="l"/>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r>
              <a:rPr lang="en-US" sz="2900" dirty="0">
                <a:solidFill>
                  <a:schemeClr val="bg1"/>
                </a:solidFill>
              </a:rPr>
              <a:t>1.  Recruit a council Exploring volunteer   </a:t>
            </a:r>
            <a:br>
              <a:rPr lang="en-US" sz="2900" dirty="0">
                <a:solidFill>
                  <a:schemeClr val="bg1"/>
                </a:solidFill>
              </a:rPr>
            </a:br>
            <a:r>
              <a:rPr lang="en-US" sz="2900" dirty="0">
                <a:solidFill>
                  <a:schemeClr val="bg1"/>
                </a:solidFill>
              </a:rPr>
              <a:t>     chair and committee</a:t>
            </a:r>
            <a:br>
              <a:rPr lang="en-US" sz="2900" dirty="0">
                <a:solidFill>
                  <a:schemeClr val="bg1"/>
                </a:solidFill>
              </a:rPr>
            </a:br>
            <a:br>
              <a:rPr lang="en-US" sz="2900" dirty="0">
                <a:solidFill>
                  <a:schemeClr val="bg1"/>
                </a:solidFill>
              </a:rPr>
            </a:br>
            <a:r>
              <a:rPr lang="en-US" sz="2900" dirty="0">
                <a:solidFill>
                  <a:schemeClr val="bg1"/>
                </a:solidFill>
              </a:rPr>
              <a:t>2.  Appoint a Council Exploring Champion </a:t>
            </a:r>
            <a:br>
              <a:rPr lang="en-US" sz="2900" dirty="0">
                <a:solidFill>
                  <a:schemeClr val="bg1"/>
                </a:solidFill>
              </a:rPr>
            </a:br>
            <a:r>
              <a:rPr lang="en-US" sz="2900" dirty="0">
                <a:solidFill>
                  <a:schemeClr val="bg1"/>
                </a:solidFill>
              </a:rPr>
              <a:t>     “Staff Advisor”</a:t>
            </a:r>
            <a:br>
              <a:rPr lang="en-US" sz="2900" dirty="0">
                <a:solidFill>
                  <a:schemeClr val="bg1"/>
                </a:solidFill>
              </a:rPr>
            </a:br>
            <a:br>
              <a:rPr lang="en-US" sz="2900" dirty="0">
                <a:solidFill>
                  <a:schemeClr val="bg1"/>
                </a:solidFill>
              </a:rPr>
            </a:br>
            <a:r>
              <a:rPr lang="en-US" sz="2900" dirty="0">
                <a:solidFill>
                  <a:schemeClr val="bg1"/>
                </a:solidFill>
              </a:rPr>
              <a:t>3.  Create a public presence for Exploring </a:t>
            </a:r>
            <a:br>
              <a:rPr lang="en-US" sz="2900" dirty="0">
                <a:solidFill>
                  <a:schemeClr val="bg1"/>
                </a:solidFill>
              </a:rPr>
            </a:br>
            <a:r>
              <a:rPr lang="en-US" sz="2900" dirty="0">
                <a:solidFill>
                  <a:schemeClr val="bg1"/>
                </a:solidFill>
              </a:rPr>
              <a:t>     (council website, newsletters, social </a:t>
            </a:r>
            <a:br>
              <a:rPr lang="en-US" sz="2900" dirty="0">
                <a:solidFill>
                  <a:schemeClr val="bg1"/>
                </a:solidFill>
              </a:rPr>
            </a:br>
            <a:r>
              <a:rPr lang="en-US" sz="2900" dirty="0">
                <a:solidFill>
                  <a:schemeClr val="bg1"/>
                </a:solidFill>
              </a:rPr>
              <a:t>      media) </a:t>
            </a:r>
            <a:br>
              <a:rPr lang="en-US" sz="2900" dirty="0">
                <a:solidFill>
                  <a:schemeClr val="bg1"/>
                </a:solidFill>
              </a:rPr>
            </a:br>
            <a:br>
              <a:rPr lang="en-US" sz="3200" dirty="0">
                <a:solidFill>
                  <a:schemeClr val="bg1"/>
                </a:solidFill>
              </a:rPr>
            </a:br>
            <a:endParaRPr lang="en-US" sz="3200" dirty="0">
              <a:solidFill>
                <a:srgbClr val="FFFFFF"/>
              </a:solidFill>
              <a:latin typeface="Arial Black"/>
              <a:cs typeface="Arial Black"/>
            </a:endParaRPr>
          </a:p>
        </p:txBody>
      </p:sp>
      <p:pic>
        <p:nvPicPr>
          <p:cNvPr id="1030" name="Picture 6" descr="What Are the Six Important Keys to Success to Follow?">
            <a:extLst>
              <a:ext uri="{FF2B5EF4-FFF2-40B4-BE49-F238E27FC236}">
                <a16:creationId xmlns:a16="http://schemas.microsoft.com/office/drawing/2014/main" id="{5204E93E-1F74-43FB-871D-ADB8B9D680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5778" y="363719"/>
            <a:ext cx="2026477" cy="1286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166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4.  Train key volunteers and staff on the 4 </a:t>
            </a:r>
            <a:br>
              <a:rPr lang="en-US" sz="2900" dirty="0">
                <a:solidFill>
                  <a:schemeClr val="bg1"/>
                </a:solidFill>
              </a:rPr>
            </a:br>
            <a:r>
              <a:rPr lang="en-US" sz="2900" dirty="0">
                <a:solidFill>
                  <a:schemeClr val="bg1"/>
                </a:solidFill>
              </a:rPr>
              <a:t>      Phases of Post/Club Organization</a:t>
            </a:r>
            <a:br>
              <a:rPr lang="en-US" sz="2900" dirty="0">
                <a:solidFill>
                  <a:schemeClr val="bg1"/>
                </a:solidFill>
              </a:rPr>
            </a:br>
            <a:br>
              <a:rPr lang="en-US" sz="2900" dirty="0">
                <a:solidFill>
                  <a:schemeClr val="bg1"/>
                </a:solidFill>
              </a:rPr>
            </a:br>
            <a:r>
              <a:rPr lang="en-US" sz="2900" dirty="0">
                <a:solidFill>
                  <a:schemeClr val="bg1"/>
                </a:solidFill>
              </a:rPr>
              <a:t>5.  Set specific goals for Career Interest </a:t>
            </a:r>
            <a:br>
              <a:rPr lang="en-US" sz="2900" dirty="0">
                <a:solidFill>
                  <a:schemeClr val="bg1"/>
                </a:solidFill>
              </a:rPr>
            </a:br>
            <a:r>
              <a:rPr lang="en-US" sz="2900" dirty="0">
                <a:solidFill>
                  <a:schemeClr val="bg1"/>
                </a:solidFill>
              </a:rPr>
              <a:t>     Surveys or gathering of data from select   </a:t>
            </a:r>
            <a:br>
              <a:rPr lang="en-US" sz="2900" dirty="0">
                <a:solidFill>
                  <a:schemeClr val="bg1"/>
                </a:solidFill>
              </a:rPr>
            </a:br>
            <a:r>
              <a:rPr lang="en-US" sz="2900" dirty="0">
                <a:solidFill>
                  <a:schemeClr val="bg1"/>
                </a:solidFill>
              </a:rPr>
              <a:t>     high schools</a:t>
            </a:r>
            <a:br>
              <a:rPr lang="en-US" sz="2900" dirty="0">
                <a:solidFill>
                  <a:schemeClr val="bg1"/>
                </a:solidFill>
              </a:rPr>
            </a:br>
            <a:br>
              <a:rPr lang="en-US" sz="2900" dirty="0">
                <a:solidFill>
                  <a:schemeClr val="bg1"/>
                </a:solidFill>
              </a:rPr>
            </a:br>
            <a:r>
              <a:rPr lang="en-US" sz="2900" dirty="0">
                <a:solidFill>
                  <a:schemeClr val="bg1"/>
                </a:solidFill>
              </a:rPr>
              <a:t>6.  Set goals to host Open Houses for all </a:t>
            </a:r>
            <a:br>
              <a:rPr lang="en-US" sz="2900" dirty="0">
                <a:solidFill>
                  <a:schemeClr val="bg1"/>
                </a:solidFill>
              </a:rPr>
            </a:br>
            <a:r>
              <a:rPr lang="en-US" sz="2900" dirty="0">
                <a:solidFill>
                  <a:schemeClr val="bg1"/>
                </a:solidFill>
              </a:rPr>
              <a:t>     Posts/Clubs (i.e. School Night for </a:t>
            </a:r>
            <a:br>
              <a:rPr lang="en-US" sz="2900" dirty="0">
                <a:solidFill>
                  <a:schemeClr val="bg1"/>
                </a:solidFill>
              </a:rPr>
            </a:br>
            <a:r>
              <a:rPr lang="en-US" sz="2900" dirty="0">
                <a:solidFill>
                  <a:schemeClr val="bg1"/>
                </a:solidFill>
              </a:rPr>
              <a:t>     Scouting)</a:t>
            </a:r>
            <a:br>
              <a:rPr lang="en-US" sz="2900" dirty="0"/>
            </a:br>
            <a:br>
              <a:rPr lang="en-US" sz="2000" dirty="0"/>
            </a:br>
            <a:endParaRPr lang="en-US" sz="2000" dirty="0">
              <a:solidFill>
                <a:srgbClr val="FFFFFF"/>
              </a:solidFill>
              <a:latin typeface="Arial Black"/>
              <a:cs typeface="Arial Black"/>
            </a:endParaRPr>
          </a:p>
        </p:txBody>
      </p:sp>
      <p:pic>
        <p:nvPicPr>
          <p:cNvPr id="2" name="Picture 1">
            <a:extLst>
              <a:ext uri="{FF2B5EF4-FFF2-40B4-BE49-F238E27FC236}">
                <a16:creationId xmlns:a16="http://schemas.microsoft.com/office/drawing/2014/main" id="{62D765FF-70C3-4633-9236-A542B666EB75}"/>
              </a:ext>
            </a:extLst>
          </p:cNvPr>
          <p:cNvPicPr>
            <a:picLocks noChangeAspect="1"/>
          </p:cNvPicPr>
          <p:nvPr/>
        </p:nvPicPr>
        <p:blipFill>
          <a:blip r:embed="rId5"/>
          <a:stretch>
            <a:fillRect/>
          </a:stretch>
        </p:blipFill>
        <p:spPr>
          <a:xfrm>
            <a:off x="5214662" y="405949"/>
            <a:ext cx="1762676" cy="1120255"/>
          </a:xfrm>
          <a:prstGeom prst="rect">
            <a:avLst/>
          </a:prstGeom>
        </p:spPr>
      </p:pic>
    </p:spTree>
    <p:extLst>
      <p:ext uri="{BB962C8B-B14F-4D97-AF65-F5344CB8AC3E}">
        <p14:creationId xmlns:p14="http://schemas.microsoft.com/office/powerpoint/2010/main" val="40843509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7.    Create a campaign to emphasize  </a:t>
            </a:r>
            <a:br>
              <a:rPr lang="en-US" sz="2900" dirty="0">
                <a:solidFill>
                  <a:schemeClr val="bg1"/>
                </a:solidFill>
              </a:rPr>
            </a:br>
            <a:r>
              <a:rPr lang="en-US" sz="2900" dirty="0">
                <a:solidFill>
                  <a:schemeClr val="bg1"/>
                </a:solidFill>
              </a:rPr>
              <a:t>       Post/Club unit support (through </a:t>
            </a:r>
            <a:br>
              <a:rPr lang="en-US" sz="2900" dirty="0">
                <a:solidFill>
                  <a:schemeClr val="bg1"/>
                </a:solidFill>
              </a:rPr>
            </a:br>
            <a:r>
              <a:rPr lang="en-US" sz="2900" dirty="0">
                <a:solidFill>
                  <a:schemeClr val="bg1"/>
                </a:solidFill>
              </a:rPr>
              <a:t>       Service Teams/Commissioners)</a:t>
            </a:r>
            <a:br>
              <a:rPr lang="en-US" sz="2900" dirty="0">
                <a:solidFill>
                  <a:schemeClr val="bg1"/>
                </a:solidFill>
              </a:rPr>
            </a:br>
            <a:br>
              <a:rPr lang="en-US" sz="2900" dirty="0">
                <a:solidFill>
                  <a:schemeClr val="bg1"/>
                </a:solidFill>
              </a:rPr>
            </a:br>
            <a:r>
              <a:rPr lang="en-US" sz="2900" dirty="0">
                <a:solidFill>
                  <a:schemeClr val="bg1"/>
                </a:solidFill>
              </a:rPr>
              <a:t>8.    Integrate Exploring into council </a:t>
            </a:r>
            <a:br>
              <a:rPr lang="en-US" sz="2900" dirty="0">
                <a:solidFill>
                  <a:schemeClr val="bg1"/>
                </a:solidFill>
              </a:rPr>
            </a:br>
            <a:r>
              <a:rPr lang="en-US" sz="2900" dirty="0">
                <a:solidFill>
                  <a:schemeClr val="bg1"/>
                </a:solidFill>
              </a:rPr>
              <a:t>       activities and events</a:t>
            </a:r>
            <a:br>
              <a:rPr lang="en-US" sz="2900" dirty="0">
                <a:solidFill>
                  <a:schemeClr val="bg1"/>
                </a:solidFill>
              </a:rPr>
            </a:br>
            <a:br>
              <a:rPr lang="en-US" sz="2900" dirty="0">
                <a:solidFill>
                  <a:schemeClr val="bg1"/>
                </a:solidFill>
              </a:rPr>
            </a:br>
            <a:r>
              <a:rPr lang="en-US" sz="2900" dirty="0">
                <a:solidFill>
                  <a:schemeClr val="bg1"/>
                </a:solidFill>
              </a:rPr>
              <a:t>9.    Promote Exploring to all current </a:t>
            </a:r>
            <a:br>
              <a:rPr lang="en-US" sz="2900" dirty="0">
                <a:solidFill>
                  <a:schemeClr val="bg1"/>
                </a:solidFill>
              </a:rPr>
            </a:br>
            <a:r>
              <a:rPr lang="en-US" sz="2900" dirty="0">
                <a:solidFill>
                  <a:schemeClr val="bg1"/>
                </a:solidFill>
              </a:rPr>
              <a:t>       customers (i.e.  “Scouts BSA”)</a:t>
            </a:r>
            <a:br>
              <a:rPr lang="en-US" sz="2900" dirty="0">
                <a:solidFill>
                  <a:schemeClr val="bg1"/>
                </a:solidFill>
              </a:rPr>
            </a:br>
            <a:br>
              <a:rPr lang="en-US" sz="2000" dirty="0">
                <a:solidFill>
                  <a:schemeClr val="bg1"/>
                </a:solidFill>
              </a:rPr>
            </a:br>
            <a:br>
              <a:rPr lang="en-US" sz="2000" dirty="0">
                <a:solidFill>
                  <a:schemeClr val="bg1"/>
                </a:solidFill>
              </a:rPr>
            </a:br>
            <a:endParaRPr lang="en-US" sz="2000" dirty="0">
              <a:solidFill>
                <a:schemeClr val="bg1"/>
              </a:solidFill>
              <a:latin typeface="Arial Black"/>
              <a:cs typeface="Arial Black"/>
            </a:endParaRPr>
          </a:p>
        </p:txBody>
      </p:sp>
      <p:pic>
        <p:nvPicPr>
          <p:cNvPr id="2" name="Picture 1">
            <a:extLst>
              <a:ext uri="{FF2B5EF4-FFF2-40B4-BE49-F238E27FC236}">
                <a16:creationId xmlns:a16="http://schemas.microsoft.com/office/drawing/2014/main" id="{C4F4464D-1470-4F27-8C32-A127015F0C57}"/>
              </a:ext>
            </a:extLst>
          </p:cNvPr>
          <p:cNvPicPr>
            <a:picLocks noChangeAspect="1"/>
          </p:cNvPicPr>
          <p:nvPr/>
        </p:nvPicPr>
        <p:blipFill>
          <a:blip r:embed="rId4"/>
          <a:stretch>
            <a:fillRect/>
          </a:stretch>
        </p:blipFill>
        <p:spPr>
          <a:xfrm>
            <a:off x="5191130" y="384917"/>
            <a:ext cx="1795771" cy="1141288"/>
          </a:xfrm>
          <a:prstGeom prst="rect">
            <a:avLst/>
          </a:prstGeom>
        </p:spPr>
      </p:pic>
    </p:spTree>
    <p:extLst>
      <p:ext uri="{BB962C8B-B14F-4D97-AF65-F5344CB8AC3E}">
        <p14:creationId xmlns:p14="http://schemas.microsoft.com/office/powerpoint/2010/main" val="22359804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10.  Host a council community cultivation event,   </a:t>
            </a:r>
            <a:br>
              <a:rPr lang="en-US" sz="2900" dirty="0">
                <a:solidFill>
                  <a:schemeClr val="bg1"/>
                </a:solidFill>
              </a:rPr>
            </a:br>
            <a:r>
              <a:rPr lang="en-US" sz="2900" dirty="0">
                <a:solidFill>
                  <a:schemeClr val="bg1"/>
                </a:solidFill>
              </a:rPr>
              <a:t>        focusing on a specific career.</a:t>
            </a:r>
            <a:br>
              <a:rPr lang="en-US" sz="2900" dirty="0">
                <a:solidFill>
                  <a:schemeClr val="bg1"/>
                </a:solidFill>
              </a:rPr>
            </a:br>
            <a:br>
              <a:rPr lang="en-US" sz="2900" dirty="0">
                <a:solidFill>
                  <a:schemeClr val="bg1"/>
                </a:solidFill>
              </a:rPr>
            </a:br>
            <a:r>
              <a:rPr lang="en-US" sz="2900" dirty="0">
                <a:solidFill>
                  <a:schemeClr val="bg1"/>
                </a:solidFill>
              </a:rPr>
              <a:t>11.  Involve the Council Executive Board to help </a:t>
            </a:r>
            <a:br>
              <a:rPr lang="en-US" sz="2900" dirty="0">
                <a:solidFill>
                  <a:schemeClr val="bg1"/>
                </a:solidFill>
              </a:rPr>
            </a:br>
            <a:r>
              <a:rPr lang="en-US" sz="2900" dirty="0">
                <a:solidFill>
                  <a:schemeClr val="bg1"/>
                </a:solidFill>
              </a:rPr>
              <a:t>        open doors within the community and to </a:t>
            </a:r>
            <a:br>
              <a:rPr lang="en-US" sz="2900" dirty="0">
                <a:solidFill>
                  <a:schemeClr val="bg1"/>
                </a:solidFill>
              </a:rPr>
            </a:br>
            <a:r>
              <a:rPr lang="en-US" sz="2900" dirty="0">
                <a:solidFill>
                  <a:schemeClr val="bg1"/>
                </a:solidFill>
              </a:rPr>
              <a:t>        help create a list of businesses to match the </a:t>
            </a:r>
            <a:br>
              <a:rPr lang="en-US" sz="2900" dirty="0">
                <a:solidFill>
                  <a:schemeClr val="bg1"/>
                </a:solidFill>
              </a:rPr>
            </a:br>
            <a:r>
              <a:rPr lang="en-US" sz="2900" dirty="0">
                <a:solidFill>
                  <a:schemeClr val="bg1"/>
                </a:solidFill>
              </a:rPr>
              <a:t>        Career Interest Survey results.</a:t>
            </a:r>
            <a:br>
              <a:rPr lang="en-US" sz="2900" dirty="0">
                <a:solidFill>
                  <a:schemeClr val="bg1"/>
                </a:solidFill>
              </a:rPr>
            </a:br>
            <a:br>
              <a:rPr lang="en-US" sz="2900" dirty="0">
                <a:solidFill>
                  <a:schemeClr val="bg1"/>
                </a:solidFill>
              </a:rPr>
            </a:br>
            <a:r>
              <a:rPr lang="en-US" sz="2900" dirty="0">
                <a:solidFill>
                  <a:schemeClr val="bg1"/>
                </a:solidFill>
              </a:rPr>
              <a:t>12.   Ensure that Exploring is included in the </a:t>
            </a:r>
            <a:br>
              <a:rPr lang="en-US" sz="2900" dirty="0">
                <a:solidFill>
                  <a:schemeClr val="bg1"/>
                </a:solidFill>
              </a:rPr>
            </a:br>
            <a:r>
              <a:rPr lang="en-US" sz="2900" dirty="0">
                <a:solidFill>
                  <a:schemeClr val="bg1"/>
                </a:solidFill>
              </a:rPr>
              <a:t>         Council Strategic Plan, PDS Goals, and </a:t>
            </a:r>
            <a:br>
              <a:rPr lang="en-US" sz="2900" dirty="0">
                <a:solidFill>
                  <a:schemeClr val="bg1"/>
                </a:solidFill>
              </a:rPr>
            </a:br>
            <a:r>
              <a:rPr lang="en-US" sz="2900" dirty="0">
                <a:solidFill>
                  <a:schemeClr val="bg1"/>
                </a:solidFill>
              </a:rPr>
              <a:t>         Board Meetings.</a:t>
            </a:r>
            <a:br>
              <a:rPr lang="en-US" sz="2900" dirty="0">
                <a:solidFill>
                  <a:schemeClr val="bg1"/>
                </a:solidFill>
              </a:rPr>
            </a:br>
            <a:br>
              <a:rPr lang="en-US" sz="3200" dirty="0">
                <a:solidFill>
                  <a:schemeClr val="bg1"/>
                </a:solidFill>
              </a:rPr>
            </a:br>
            <a:endParaRPr lang="en-US" sz="3200" dirty="0">
              <a:solidFill>
                <a:schemeClr val="bg1"/>
              </a:solidFill>
              <a:latin typeface="Arial Black"/>
              <a:cs typeface="Arial Black"/>
            </a:endParaRPr>
          </a:p>
        </p:txBody>
      </p:sp>
      <p:pic>
        <p:nvPicPr>
          <p:cNvPr id="8" name="Picture 6" descr="What Are the Six Important Keys to Success to Follow?">
            <a:extLst>
              <a:ext uri="{FF2B5EF4-FFF2-40B4-BE49-F238E27FC236}">
                <a16:creationId xmlns:a16="http://schemas.microsoft.com/office/drawing/2014/main" id="{9E8F3257-966E-4269-8D30-9C8F72BC8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193" y="297566"/>
            <a:ext cx="1485646" cy="943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2049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73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454152" y="1954500"/>
            <a:ext cx="12104632"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Starting a New Post/Club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 Four Phases”</a:t>
            </a:r>
            <a:endParaRPr kumimoji="0" lang="en-US" sz="60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599740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15" y="11628"/>
            <a:ext cx="12106275" cy="6883121"/>
          </a:xfrm>
          <a:prstGeom prst="rect">
            <a:avLst/>
          </a:prstGeom>
        </p:spPr>
      </p:pic>
      <p:sp>
        <p:nvSpPr>
          <p:cNvPr id="2" name="Title 1"/>
          <p:cNvSpPr>
            <a:spLocks noGrp="1"/>
          </p:cNvSpPr>
          <p:nvPr>
            <p:ph type="ctrTitle"/>
          </p:nvPr>
        </p:nvSpPr>
        <p:spPr>
          <a:xfrm>
            <a:off x="1838848" y="122156"/>
            <a:ext cx="8624815" cy="642970"/>
          </a:xfrm>
        </p:spPr>
        <p:txBody>
          <a:bodyPr>
            <a:normAutofit/>
          </a:bodyPr>
          <a:lstStyle/>
          <a:p>
            <a:pPr algn="l"/>
            <a:r>
              <a:rPr lang="en-US" sz="2800" dirty="0">
                <a:solidFill>
                  <a:srgbClr val="1FC77F"/>
                </a:solidFill>
                <a:latin typeface="Arial Black"/>
                <a:cs typeface="Arial Black"/>
              </a:rPr>
              <a:t>    National Exploring Program Chair</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1785276" y="941718"/>
            <a:ext cx="8624816" cy="66171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Craig Martin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bruin1967@aol.com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(719) 331-6406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Recent Scouting History</a:t>
            </a: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Unit Commissioner &amp; Exploring Service Team Member, Pathway to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Rockies Council ~ 2013 - Present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Council Commissioner, Pikes Peak Council (now Pathway to the Rockies Council) ~ 2009 – 2012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History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Chair, National LFL Executive Board ~ 2022 - Present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Committee Chair ~ 2022 - Present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Chair, National Commissioner Service Team,  ~ 2019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Service Team Chair, National LFL Executive Board  ~ 2018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Committee Chair, BSA Western Region (Area 2) – 2012- 2020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Non-Military Professional Career</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Deputy Chief Engineer, GPS Systems Engineering &amp; Integration Program, TASC Inc. ~ 2015-2016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Program Manager and Senior System Engineer, TASC Inc. ~ 1998 – 2015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Military Career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Colonel, United States Air Force  ~ Retired in 1998 after 30-year Career in USAF Space &amp; Missile and  Research &amp; Development Programs</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8" name="Picture 2">
            <a:extLst>
              <a:ext uri="{FF2B5EF4-FFF2-40B4-BE49-F238E27FC236}">
                <a16:creationId xmlns:a16="http://schemas.microsoft.com/office/drawing/2014/main" id="{A26DB2EC-4972-4087-86A9-FB6EC50A7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4455" y="755710"/>
            <a:ext cx="1463172" cy="1828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2862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5"/>
            <a:ext cx="12049125" cy="6883121"/>
          </a:xfrm>
          <a:prstGeom prst="rect">
            <a:avLst/>
          </a:prstGeom>
        </p:spPr>
      </p:pic>
      <p:sp>
        <p:nvSpPr>
          <p:cNvPr id="5" name="Title 1"/>
          <p:cNvSpPr txBox="1">
            <a:spLocks/>
          </p:cNvSpPr>
          <p:nvPr/>
        </p:nvSpPr>
        <p:spPr>
          <a:xfrm>
            <a:off x="2430542" y="271038"/>
            <a:ext cx="7392178"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REGISTRATION BASICS</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9" name="Rectangle 5"/>
          <p:cNvSpPr txBox="1">
            <a:spLocks noChangeArrowheads="1"/>
          </p:cNvSpPr>
          <p:nvPr/>
        </p:nvSpPr>
        <p:spPr>
          <a:xfrm>
            <a:off x="1686185" y="1240023"/>
            <a:ext cx="2581016" cy="451585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YOUTH</a:t>
            </a:r>
            <a:r>
              <a:rPr kumimoji="0" lang="en-US" sz="3000" b="1" i="0" u="none" strike="noStrike" kern="1200" cap="none" spc="0" normalizeH="0" baseline="0" noProof="0" dirty="0">
                <a:ln>
                  <a:noFill/>
                </a:ln>
                <a:solidFill>
                  <a:prstClr val="white">
                    <a:lumMod val="95000"/>
                  </a:prstClr>
                </a:solidFill>
                <a:effectLst/>
                <a:highlight>
                  <a:srgbClr val="FFFF00"/>
                </a:highlight>
                <a:uLnTx/>
                <a:uFillTx/>
                <a:latin typeface="Arial Narrow" panose="020B0606020202030204" pitchFamily="34" charset="0"/>
                <a:ea typeface="+mn-ea"/>
                <a:cs typeface="+mn-cs"/>
              </a:rPr>
              <a:t> </a:t>
            </a:r>
            <a:b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POST: ___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and have completed eighth grade OR 15 years of age but not yet ___ years old</a:t>
            </a:r>
            <a:b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CLUB: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6</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-8</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graders who have completed the ____ grade and are at least 10 years old but have not completed the eighth grade and are not yet ____ years old.</a:t>
            </a: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a:t>
            </a:r>
          </a:p>
        </p:txBody>
      </p:sp>
      <p:sp>
        <p:nvSpPr>
          <p:cNvPr id="10" name="Rectangle 4"/>
          <p:cNvSpPr txBox="1">
            <a:spLocks noChangeArrowheads="1"/>
          </p:cNvSpPr>
          <p:nvPr/>
        </p:nvSpPr>
        <p:spPr>
          <a:xfrm>
            <a:off x="4251534" y="1185939"/>
            <a:ext cx="3415067" cy="46079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ADULTS</a:t>
            </a:r>
            <a:br>
              <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years age or older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POST: Min of 4 adults</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______________  (CC)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2</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(MC)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(EA)</a:t>
            </a:r>
            <a:b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br>
            <a:endPar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Tx/>
              <a:buFont typeface="Arial"/>
              <a:buChar char="•"/>
              <a:tabLst/>
              <a:defRPr/>
            </a:pPr>
            <a:r>
              <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CLUB</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2 adults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1"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p:txBody>
      </p:sp>
      <p:sp>
        <p:nvSpPr>
          <p:cNvPr id="11" name="Rectangle 2"/>
          <p:cNvSpPr txBox="1">
            <a:spLocks noChangeArrowheads="1"/>
          </p:cNvSpPr>
          <p:nvPr/>
        </p:nvSpPr>
        <p:spPr>
          <a:xfrm>
            <a:off x="7708120" y="1301608"/>
            <a:ext cx="2765643" cy="51231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8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PAPERWORK</a:t>
            </a:r>
          </a:p>
          <a:p>
            <a:pPr marL="0" marR="0" lvl="0" indent="0" algn="l" defTabSz="457200" rtl="0" eaLnBrk="1" fontAlgn="auto" latinLnBrk="0" hangingPunct="1">
              <a:lnSpc>
                <a:spcPct val="8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New Post/Club </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____________</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4</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5</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Annual</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______________ </a:t>
            </a:r>
            <a:b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b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of Understanding</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General Liability Insurance Fee</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per person registration fee</a:t>
            </a:r>
            <a:endPar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2" name="Text Box 7"/>
          <p:cNvSpPr txBox="1">
            <a:spLocks noChangeArrowheads="1"/>
          </p:cNvSpPr>
          <p:nvPr/>
        </p:nvSpPr>
        <p:spPr bwMode="auto">
          <a:xfrm>
            <a:off x="2664599" y="1842059"/>
            <a:ext cx="6161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14</a:t>
            </a:r>
          </a:p>
        </p:txBody>
      </p:sp>
      <p:sp>
        <p:nvSpPr>
          <p:cNvPr id="13" name="Text Box 8"/>
          <p:cNvSpPr txBox="1">
            <a:spLocks noChangeArrowheads="1"/>
          </p:cNvSpPr>
          <p:nvPr/>
        </p:nvSpPr>
        <p:spPr bwMode="auto">
          <a:xfrm>
            <a:off x="2674871" y="2702902"/>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4" name="Text Box 9"/>
          <p:cNvSpPr txBox="1">
            <a:spLocks noChangeArrowheads="1"/>
          </p:cNvSpPr>
          <p:nvPr/>
        </p:nvSpPr>
        <p:spPr bwMode="auto">
          <a:xfrm>
            <a:off x="2087371" y="3721119"/>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a:t>
            </a:r>
            <a:r>
              <a:rPr kumimoji="0" lang="en-US" altLang="en-US" sz="2000" b="1" i="0" u="none" strike="noStrike" kern="1200" cap="none" spc="0" normalizeH="0" baseline="30000" noProof="0" dirty="0">
                <a:ln>
                  <a:noFill/>
                </a:ln>
                <a:solidFill>
                  <a:srgbClr val="CC0000"/>
                </a:solidFill>
                <a:effectLst/>
                <a:highlight>
                  <a:srgbClr val="FFFF00"/>
                </a:highlight>
                <a:uLnTx/>
                <a:uFillTx/>
                <a:latin typeface="Arial" panose="020B0604020202020204" pitchFamily="34" charset="0"/>
                <a:ea typeface="+mn-ea"/>
                <a:cs typeface="+mn-cs"/>
              </a:rPr>
              <a:t>th</a:t>
            </a:r>
            <a:r>
              <a:rPr kumimoji="0" lang="en-US" altLang="en-US" sz="2000" b="1" i="0" u="none" strike="noStrike" kern="1200" cap="none" spc="0" normalizeH="0" baseline="0" noProof="0" dirty="0">
                <a:ln>
                  <a:noFill/>
                </a:ln>
                <a:solidFill>
                  <a:srgbClr val="CC0000"/>
                </a:solidFill>
                <a:effectLst/>
                <a:uLnTx/>
                <a:uFillTx/>
                <a:latin typeface="Arial" panose="020B0604020202020204" pitchFamily="34" charset="0"/>
                <a:ea typeface="+mn-ea"/>
                <a:cs typeface="+mn-cs"/>
              </a:rPr>
              <a:t> </a:t>
            </a:r>
          </a:p>
        </p:txBody>
      </p:sp>
      <p:sp>
        <p:nvSpPr>
          <p:cNvPr id="15" name="Text Box 9"/>
          <p:cNvSpPr txBox="1">
            <a:spLocks noChangeArrowheads="1"/>
          </p:cNvSpPr>
          <p:nvPr/>
        </p:nvSpPr>
        <p:spPr bwMode="auto">
          <a:xfrm>
            <a:off x="2366876" y="4752074"/>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15</a:t>
            </a:r>
          </a:p>
        </p:txBody>
      </p:sp>
      <p:sp>
        <p:nvSpPr>
          <p:cNvPr id="16" name="Text Box 8"/>
          <p:cNvSpPr txBox="1">
            <a:spLocks noChangeArrowheads="1"/>
          </p:cNvSpPr>
          <p:nvPr/>
        </p:nvSpPr>
        <p:spPr bwMode="auto">
          <a:xfrm>
            <a:off x="4584712" y="1911440"/>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7" name="Text Box 9"/>
          <p:cNvSpPr txBox="1">
            <a:spLocks noChangeArrowheads="1"/>
          </p:cNvSpPr>
          <p:nvPr/>
        </p:nvSpPr>
        <p:spPr bwMode="auto">
          <a:xfrm>
            <a:off x="4437019" y="2987291"/>
            <a:ext cx="246728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Committee Chair      </a:t>
            </a:r>
          </a:p>
        </p:txBody>
      </p:sp>
      <p:sp>
        <p:nvSpPr>
          <p:cNvPr id="18" name="Text Box 9"/>
          <p:cNvSpPr txBox="1">
            <a:spLocks noChangeArrowheads="1"/>
          </p:cNvSpPr>
          <p:nvPr/>
        </p:nvSpPr>
        <p:spPr bwMode="auto">
          <a:xfrm>
            <a:off x="3982811" y="3252029"/>
            <a:ext cx="309252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 Committee Members</a:t>
            </a:r>
          </a:p>
        </p:txBody>
      </p:sp>
      <p:sp>
        <p:nvSpPr>
          <p:cNvPr id="19" name="Text Box 9"/>
          <p:cNvSpPr txBox="1">
            <a:spLocks noChangeArrowheads="1"/>
          </p:cNvSpPr>
          <p:nvPr/>
        </p:nvSpPr>
        <p:spPr bwMode="auto">
          <a:xfrm>
            <a:off x="4881982" y="3594472"/>
            <a:ext cx="13000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Advisor</a:t>
            </a:r>
          </a:p>
        </p:txBody>
      </p:sp>
      <p:sp>
        <p:nvSpPr>
          <p:cNvPr id="20" name="Text Box 9"/>
          <p:cNvSpPr txBox="1">
            <a:spLocks noChangeArrowheads="1"/>
          </p:cNvSpPr>
          <p:nvPr/>
        </p:nvSpPr>
        <p:spPr bwMode="auto">
          <a:xfrm>
            <a:off x="5069667" y="4512560"/>
            <a:ext cx="1203199"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Sponsor</a:t>
            </a:r>
          </a:p>
        </p:txBody>
      </p:sp>
      <p:sp>
        <p:nvSpPr>
          <p:cNvPr id="21" name="Text Box 9"/>
          <p:cNvSpPr txBox="1">
            <a:spLocks noChangeArrowheads="1"/>
          </p:cNvSpPr>
          <p:nvPr/>
        </p:nvSpPr>
        <p:spPr bwMode="auto">
          <a:xfrm>
            <a:off x="4692109" y="4798242"/>
            <a:ext cx="214044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Assoc Sponsor</a:t>
            </a:r>
          </a:p>
        </p:txBody>
      </p:sp>
      <p:sp>
        <p:nvSpPr>
          <p:cNvPr id="22" name="Text Box 7"/>
          <p:cNvSpPr txBox="1">
            <a:spLocks noChangeArrowheads="1"/>
          </p:cNvSpPr>
          <p:nvPr/>
        </p:nvSpPr>
        <p:spPr bwMode="auto">
          <a:xfrm>
            <a:off x="8199296" y="5157322"/>
            <a:ext cx="10659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50</a:t>
            </a:r>
          </a:p>
        </p:txBody>
      </p:sp>
      <p:sp>
        <p:nvSpPr>
          <p:cNvPr id="23" name="Text Box 7"/>
          <p:cNvSpPr txBox="1">
            <a:spLocks noChangeArrowheads="1"/>
          </p:cNvSpPr>
          <p:nvPr/>
        </p:nvSpPr>
        <p:spPr bwMode="auto">
          <a:xfrm>
            <a:off x="8199295" y="4411416"/>
            <a:ext cx="904551" cy="4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100</a:t>
            </a:r>
          </a:p>
        </p:txBody>
      </p:sp>
      <p:sp>
        <p:nvSpPr>
          <p:cNvPr id="24" name="Text Box 9"/>
          <p:cNvSpPr txBox="1">
            <a:spLocks noChangeArrowheads="1"/>
          </p:cNvSpPr>
          <p:nvPr/>
        </p:nvSpPr>
        <p:spPr bwMode="auto">
          <a:xfrm>
            <a:off x="8081862" y="2252278"/>
            <a:ext cx="181456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Application</a:t>
            </a:r>
          </a:p>
        </p:txBody>
      </p:sp>
      <p:sp>
        <p:nvSpPr>
          <p:cNvPr id="25" name="Text Box 9"/>
          <p:cNvSpPr txBox="1">
            <a:spLocks noChangeArrowheads="1"/>
          </p:cNvSpPr>
          <p:nvPr/>
        </p:nvSpPr>
        <p:spPr bwMode="auto">
          <a:xfrm>
            <a:off x="8360196" y="2668507"/>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
        <p:nvSpPr>
          <p:cNvPr id="26" name="Text Box 9"/>
          <p:cNvSpPr txBox="1">
            <a:spLocks noChangeArrowheads="1"/>
          </p:cNvSpPr>
          <p:nvPr/>
        </p:nvSpPr>
        <p:spPr bwMode="auto">
          <a:xfrm>
            <a:off x="8337093" y="3232351"/>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Youth</a:t>
            </a:r>
          </a:p>
        </p:txBody>
      </p:sp>
      <p:sp>
        <p:nvSpPr>
          <p:cNvPr id="27" name="Text Box 9"/>
          <p:cNvSpPr txBox="1">
            <a:spLocks noChangeArrowheads="1"/>
          </p:cNvSpPr>
          <p:nvPr/>
        </p:nvSpPr>
        <p:spPr bwMode="auto">
          <a:xfrm>
            <a:off x="8719437" y="3799905"/>
            <a:ext cx="189941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Memorandum</a:t>
            </a:r>
          </a:p>
        </p:txBody>
      </p:sp>
      <p:sp>
        <p:nvSpPr>
          <p:cNvPr id="28" name="Rectangle 27"/>
          <p:cNvSpPr/>
          <p:nvPr/>
        </p:nvSpPr>
        <p:spPr>
          <a:xfrm>
            <a:off x="1677142" y="6151700"/>
            <a:ext cx="8219286"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Exploring Youth Participants “EP’s” ages 18-20 must complete 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 Exploring  ________ Application &amp; Successfully Complete YPT.</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Text Box 7">
            <a:extLst>
              <a:ext uri="{FF2B5EF4-FFF2-40B4-BE49-F238E27FC236}">
                <a16:creationId xmlns:a16="http://schemas.microsoft.com/office/drawing/2014/main" id="{F64F25B1-3FFE-45B5-879C-10E5D3E7C4B4}"/>
              </a:ext>
            </a:extLst>
          </p:cNvPr>
          <p:cNvSpPr txBox="1">
            <a:spLocks noChangeArrowheads="1"/>
          </p:cNvSpPr>
          <p:nvPr/>
        </p:nvSpPr>
        <p:spPr bwMode="auto">
          <a:xfrm>
            <a:off x="3864737" y="6377600"/>
            <a:ext cx="10124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Tree>
    <p:extLst>
      <p:ext uri="{BB962C8B-B14F-4D97-AF65-F5344CB8AC3E}">
        <p14:creationId xmlns:p14="http://schemas.microsoft.com/office/powerpoint/2010/main" val="328709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left)">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left)">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left)">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left)">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left)">
                                      <p:cBhvr>
                                        <p:cTn id="8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Tree>
    <p:extLst>
      <p:ext uri="{BB962C8B-B14F-4D97-AF65-F5344CB8AC3E}">
        <p14:creationId xmlns:p14="http://schemas.microsoft.com/office/powerpoint/2010/main" val="16023440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04"/>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1943410" y="949892"/>
            <a:ext cx="8562406" cy="57861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1. </a:t>
            </a:r>
            <a:r>
              <a:rPr kumimoji="0" lang="en-US" sz="2400" b="1" i="0" u="sng" strike="noStrike" kern="1200" cap="none" spc="0" normalizeH="0" baseline="0" noProof="0" dirty="0">
                <a:ln>
                  <a:noFill/>
                </a:ln>
                <a:solidFill>
                  <a:srgbClr val="FF0000"/>
                </a:solidFill>
                <a:effectLst/>
                <a:uLnTx/>
                <a:uFillTx/>
                <a:latin typeface="Calibri"/>
                <a:ea typeface="+mn-ea"/>
                <a:cs typeface="+mn-cs"/>
              </a:rPr>
              <a:t>Research-</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Conduct the Career interest surveys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and develop business/community prospects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2. </a:t>
            </a:r>
            <a:r>
              <a:rPr kumimoji="0" lang="en-US" sz="2400" b="1" i="0" u="sng" strike="noStrike" kern="1200" cap="none" spc="0" normalizeH="0" baseline="0" noProof="0" dirty="0">
                <a:ln>
                  <a:noFill/>
                </a:ln>
                <a:solidFill>
                  <a:srgbClr val="FF0000"/>
                </a:solidFill>
                <a:effectLst/>
                <a:uLnTx/>
                <a:uFillTx/>
                <a:latin typeface="Calibri"/>
                <a:ea typeface="+mn-ea"/>
                <a:cs typeface="+mn-cs"/>
              </a:rPr>
              <a:t>Leadership-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Meeting with the top leadership within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businesses/community and identifying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leaders; includes training of leaders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3. </a:t>
            </a:r>
            <a:r>
              <a:rPr kumimoji="0" lang="en-US" sz="2400" b="1" i="0" u="sng" strike="noStrike" kern="1200" cap="none" spc="0" normalizeH="0" baseline="0" noProof="0" dirty="0">
                <a:ln>
                  <a:noFill/>
                </a:ln>
                <a:solidFill>
                  <a:srgbClr val="FF0000"/>
                </a:solidFill>
                <a:effectLst/>
                <a:uLnTx/>
                <a:uFillTx/>
                <a:latin typeface="Calibri"/>
                <a:ea typeface="+mn-ea"/>
                <a:cs typeface="+mn-cs"/>
              </a:rPr>
              <a:t>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Develop the organization’s meeting/program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themes and prepare for an open house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4. </a:t>
            </a:r>
            <a:r>
              <a:rPr kumimoji="0" lang="en-US" sz="2400" b="1" i="0" u="sng" strike="noStrike" kern="1200" cap="none" spc="0" normalizeH="0" baseline="0" noProof="0" dirty="0">
                <a:ln>
                  <a:noFill/>
                </a:ln>
                <a:solidFill>
                  <a:srgbClr val="FF0000"/>
                </a:solidFill>
                <a:effectLst/>
                <a:uLnTx/>
                <a:uFillTx/>
                <a:latin typeface="Calibri"/>
                <a:ea typeface="+mn-ea"/>
                <a:cs typeface="+mn-cs"/>
              </a:rPr>
              <a:t>Participation-</a:t>
            </a:r>
            <a:r>
              <a:rPr kumimoji="0" lang="en-US" sz="2400" b="1" i="0" u="sng"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Recruiting youth through an organized open house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involvement of youth in program development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C81FB"/>
              </a:solidFill>
              <a:effectLst/>
              <a:uLnTx/>
              <a:uFillTx/>
              <a:latin typeface="Arial Black" panose="020B0A04020102020204" pitchFamily="34" charset="0"/>
              <a:ea typeface="+mn-ea"/>
              <a:cs typeface="+mn-cs"/>
            </a:endParaRPr>
          </a:p>
        </p:txBody>
      </p:sp>
      <p:sp>
        <p:nvSpPr>
          <p:cNvPr id="9" name="Title 8">
            <a:extLst>
              <a:ext uri="{FF2B5EF4-FFF2-40B4-BE49-F238E27FC236}">
                <a16:creationId xmlns:a16="http://schemas.microsoft.com/office/drawing/2014/main" id="{4D863923-A94A-41E6-93E9-DF63C7408A63}"/>
              </a:ext>
            </a:extLst>
          </p:cNvPr>
          <p:cNvSpPr txBox="1">
            <a:spLocks noGrp="1"/>
          </p:cNvSpPr>
          <p:nvPr>
            <p:ph type="ctrTitle"/>
          </p:nvPr>
        </p:nvSpPr>
        <p:spPr>
          <a:xfrm>
            <a:off x="2150358" y="272148"/>
            <a:ext cx="8018285" cy="646331"/>
          </a:xfrm>
          <a:prstGeom prst="rect">
            <a:avLst/>
          </a:prstGeom>
          <a:noFill/>
        </p:spPr>
        <p:txBody>
          <a:bodyPr wrap="none" rtlCol="0">
            <a:spAutoFit/>
          </a:bodyPr>
          <a:lstStyle/>
          <a:p>
            <a:r>
              <a:rPr lang="en-US" sz="3600" b="1" i="1" dirty="0">
                <a:solidFill>
                  <a:prstClr val="white"/>
                </a:solidFill>
              </a:rPr>
              <a:t>4  Steps/Phases in Organizing a new Post</a:t>
            </a:r>
          </a:p>
        </p:txBody>
      </p:sp>
    </p:spTree>
    <p:extLst>
      <p:ext uri="{BB962C8B-B14F-4D97-AF65-F5344CB8AC3E}">
        <p14:creationId xmlns:p14="http://schemas.microsoft.com/office/powerpoint/2010/main" val="20022226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6573"/>
            <a:ext cx="12192000" cy="7489695"/>
          </a:xfrm>
          <a:prstGeom prst="rect">
            <a:avLst/>
          </a:prstGeom>
        </p:spPr>
      </p:pic>
      <p:sp>
        <p:nvSpPr>
          <p:cNvPr id="2" name="Title 1"/>
          <p:cNvSpPr>
            <a:spLocks noGrp="1"/>
          </p:cNvSpPr>
          <p:nvPr>
            <p:ph type="ctrTitle"/>
          </p:nvPr>
        </p:nvSpPr>
        <p:spPr>
          <a:xfrm>
            <a:off x="1368023" y="732393"/>
            <a:ext cx="9541679" cy="519082"/>
          </a:xfrm>
        </p:spPr>
        <p:txBody>
          <a:bodyPr>
            <a:noAutofit/>
          </a:bodyPr>
          <a:lstStyle/>
          <a:p>
            <a:r>
              <a:rPr lang="en-US" sz="4200" dirty="0">
                <a:solidFill>
                  <a:srgbClr val="1FC77F"/>
                </a:solidFill>
                <a:latin typeface="Arial Black"/>
                <a:cs typeface="Arial Black"/>
              </a:rPr>
              <a:t>MOST IMPORTANT PART</a:t>
            </a:r>
            <a:br>
              <a:rPr lang="en-US" sz="4200" dirty="0">
                <a:solidFill>
                  <a:srgbClr val="1FC77F"/>
                </a:solidFill>
                <a:latin typeface="Arial Black"/>
                <a:cs typeface="Arial Black"/>
              </a:rPr>
            </a:br>
            <a:r>
              <a:rPr lang="en-US" sz="4200" dirty="0">
                <a:solidFill>
                  <a:srgbClr val="1FC77F"/>
                </a:solidFill>
                <a:latin typeface="Arial Black"/>
                <a:cs typeface="Arial Black"/>
              </a:rPr>
              <a:t>OF EACH PHASE?</a:t>
            </a: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282298" y="100425"/>
            <a:ext cx="97542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368023" y="1907525"/>
            <a:ext cx="9754206" cy="390876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1 : 	Career Interest Surveys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All-In-One Program Planning Meeting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Open House</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2791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1000"/>
                                        <p:tgtEl>
                                          <p:spTgt spid="11">
                                            <p:txEl>
                                              <p:pRg st="6" end="6"/>
                                            </p:txEl>
                                          </p:spTgt>
                                        </p:tgtEl>
                                      </p:cBhvr>
                                    </p:animEffect>
                                    <p:anim calcmode="lin" valueType="num">
                                      <p:cBhvr>
                                        <p:cTn id="29"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154043" y="1888832"/>
            <a:ext cx="12104632"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Career Interest Surveys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The # 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Leading Indicator for Exploring Growth</a:t>
            </a:r>
          </a:p>
        </p:txBody>
      </p:sp>
    </p:spTree>
    <p:extLst>
      <p:ext uri="{BB962C8B-B14F-4D97-AF65-F5344CB8AC3E}">
        <p14:creationId xmlns:p14="http://schemas.microsoft.com/office/powerpoint/2010/main" val="21493239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62A2AAA4-EBEB-4E69-AD06-80A86C23AB81}"/>
              </a:ext>
            </a:extLst>
          </p:cNvPr>
          <p:cNvSpPr/>
          <p:nvPr/>
        </p:nvSpPr>
        <p:spPr>
          <a:xfrm rot="1895453">
            <a:off x="93472" y="-354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29205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692089" y="377687"/>
            <a:ext cx="4002781"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Phase 1 – Research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Career Interest Surveys (two choices)</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l="16966" t="12955" r="15918" b="5254"/>
          <a:stretch>
            <a:fillRect/>
          </a:stretch>
        </p:blipFill>
        <p:spPr bwMode="auto">
          <a:xfrm>
            <a:off x="1751181" y="2193796"/>
            <a:ext cx="3844838" cy="311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672211" y="5533349"/>
            <a:ext cx="428858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a:t>
            </a:r>
          </a:p>
        </p:txBody>
      </p:sp>
      <p:pic>
        <p:nvPicPr>
          <p:cNvPr id="10" name="Picture 9"/>
          <p:cNvPicPr>
            <a:picLocks noChangeAspect="1"/>
          </p:cNvPicPr>
          <p:nvPr/>
        </p:nvPicPr>
        <p:blipFill rotWithShape="1">
          <a:blip r:embed="rId5"/>
          <a:srcRect l="11720" t="11634" r="12403" b="5563"/>
          <a:stretch/>
        </p:blipFill>
        <p:spPr>
          <a:xfrm>
            <a:off x="5930068" y="401245"/>
            <a:ext cx="4412437" cy="3822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6016173" y="4456293"/>
            <a:ext cx="450869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Online Survey: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6"/>
              </a:rPr>
              <a:t>www.exploringyourcareer.com</a:t>
            </a:r>
            <a:r>
              <a:rPr kumimoji="0" lang="en-US" sz="2000" b="1" i="0" u="none" strike="noStrike" kern="0" cap="none" spc="0" normalizeH="0" baseline="0" noProof="0" dirty="0">
                <a:ln>
                  <a:noFill/>
                </a:ln>
                <a:solidFill>
                  <a:srgbClr val="FFFFFF"/>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mn-cs"/>
              </a:rPr>
              <a:t> </a:t>
            </a:r>
          </a:p>
        </p:txBody>
      </p:sp>
      <p:sp>
        <p:nvSpPr>
          <p:cNvPr id="13" name="Down Arrow 15">
            <a:extLst>
              <a:ext uri="{FF2B5EF4-FFF2-40B4-BE49-F238E27FC236}">
                <a16:creationId xmlns:a16="http://schemas.microsoft.com/office/drawing/2014/main" id="{0CB5F0A8-D326-4AD6-9306-16A13E429A90}"/>
              </a:ext>
            </a:extLst>
          </p:cNvPr>
          <p:cNvSpPr/>
          <p:nvPr/>
        </p:nvSpPr>
        <p:spPr>
          <a:xfrm rot="10800000">
            <a:off x="9706246" y="3429000"/>
            <a:ext cx="421541" cy="1294388"/>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a:ea typeface="+mn-ea"/>
                <a:cs typeface="+mn-cs"/>
              </a:rPr>
              <a:t>pa</a:t>
            </a:r>
          </a:p>
        </p:txBody>
      </p:sp>
      <p:sp>
        <p:nvSpPr>
          <p:cNvPr id="14" name="Down Arrow 15">
            <a:extLst>
              <a:ext uri="{FF2B5EF4-FFF2-40B4-BE49-F238E27FC236}">
                <a16:creationId xmlns:a16="http://schemas.microsoft.com/office/drawing/2014/main" id="{B98EAFEF-1D02-4CF0-BD0E-CF15CD8980CA}"/>
              </a:ext>
            </a:extLst>
          </p:cNvPr>
          <p:cNvSpPr/>
          <p:nvPr/>
        </p:nvSpPr>
        <p:spPr>
          <a:xfrm rot="9065196">
            <a:off x="4144617" y="4333461"/>
            <a:ext cx="387439" cy="1312006"/>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panose="020F0502020204030204"/>
                <a:ea typeface="+mn-ea"/>
                <a:cs typeface="+mn-cs"/>
              </a:rPr>
              <a:t>pa</a:t>
            </a:r>
          </a:p>
        </p:txBody>
      </p:sp>
    </p:spTree>
    <p:extLst>
      <p:ext uri="{BB962C8B-B14F-4D97-AF65-F5344CB8AC3E}">
        <p14:creationId xmlns:p14="http://schemas.microsoft.com/office/powerpoint/2010/main" val="14153950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785191" y="137047"/>
            <a:ext cx="10783957" cy="6293570"/>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2087218" y="5404140"/>
            <a:ext cx="847807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 Available through NDC	</a:t>
            </a:r>
          </a:p>
        </p:txBody>
      </p:sp>
      <p:pic>
        <p:nvPicPr>
          <p:cNvPr id="2" name="Picture 1">
            <a:extLst>
              <a:ext uri="{FF2B5EF4-FFF2-40B4-BE49-F238E27FC236}">
                <a16:creationId xmlns:a16="http://schemas.microsoft.com/office/drawing/2014/main" id="{EEE733C3-40DE-40D8-AAD4-0C3FC88E88C1}"/>
              </a:ext>
            </a:extLst>
          </p:cNvPr>
          <p:cNvPicPr>
            <a:picLocks noChangeAspect="1"/>
          </p:cNvPicPr>
          <p:nvPr/>
        </p:nvPicPr>
        <p:blipFill>
          <a:blip r:embed="rId4"/>
          <a:stretch>
            <a:fillRect/>
          </a:stretch>
        </p:blipFill>
        <p:spPr>
          <a:xfrm>
            <a:off x="822503" y="912612"/>
            <a:ext cx="5273497" cy="4535817"/>
          </a:xfrm>
          <a:prstGeom prst="rect">
            <a:avLst/>
          </a:prstGeom>
        </p:spPr>
      </p:pic>
      <p:pic>
        <p:nvPicPr>
          <p:cNvPr id="16" name="Picture 1">
            <a:extLst>
              <a:ext uri="{FF2B5EF4-FFF2-40B4-BE49-F238E27FC236}">
                <a16:creationId xmlns:a16="http://schemas.microsoft.com/office/drawing/2014/main" id="{CFC5ABBA-DCC7-4389-9D9F-2FE8BEB8EA9F}"/>
              </a:ext>
            </a:extLst>
          </p:cNvPr>
          <p:cNvPicPr>
            <a:picLocks noChangeAspect="1" noChangeArrowheads="1"/>
          </p:cNvPicPr>
          <p:nvPr/>
        </p:nvPicPr>
        <p:blipFill>
          <a:blip r:embed="rId5"/>
          <a:srcRect l="17073" t="12115" r="15918" b="5339"/>
          <a:stretch>
            <a:fillRect/>
          </a:stretch>
        </p:blipFill>
        <p:spPr bwMode="auto">
          <a:xfrm rot="714577">
            <a:off x="6555216" y="1108350"/>
            <a:ext cx="4657725" cy="35877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929439-A444-4E2F-8B83-C26E1CB0C698}"/>
              </a:ext>
            </a:extLst>
          </p:cNvPr>
          <p:cNvSpPr txBox="1"/>
          <p:nvPr/>
        </p:nvSpPr>
        <p:spPr>
          <a:xfrm rot="20614073">
            <a:off x="1987826" y="974036"/>
            <a:ext cx="13510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FRONT SIDE </a:t>
            </a:r>
          </a:p>
        </p:txBody>
      </p:sp>
      <p:sp>
        <p:nvSpPr>
          <p:cNvPr id="17" name="TextBox 16">
            <a:extLst>
              <a:ext uri="{FF2B5EF4-FFF2-40B4-BE49-F238E27FC236}">
                <a16:creationId xmlns:a16="http://schemas.microsoft.com/office/drawing/2014/main" id="{2BDCAF01-B77F-4860-8C62-216580B1F6D2}"/>
              </a:ext>
            </a:extLst>
          </p:cNvPr>
          <p:cNvSpPr txBox="1"/>
          <p:nvPr/>
        </p:nvSpPr>
        <p:spPr>
          <a:xfrm rot="687004">
            <a:off x="8928653" y="798443"/>
            <a:ext cx="11537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BACK SIDE</a:t>
            </a:r>
          </a:p>
        </p:txBody>
      </p:sp>
    </p:spTree>
    <p:extLst>
      <p:ext uri="{BB962C8B-B14F-4D97-AF65-F5344CB8AC3E}">
        <p14:creationId xmlns:p14="http://schemas.microsoft.com/office/powerpoint/2010/main" val="288661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3875D-0C4A-4DFA-8594-15A6ED7A5F4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113126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4B872-1D45-4386-A49F-D5EE8F5E1C6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84275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28"/>
            <a:ext cx="12106275" cy="6883121"/>
          </a:xfrm>
          <a:prstGeom prst="rect">
            <a:avLst/>
          </a:prstGeom>
        </p:spPr>
      </p:pic>
      <p:sp>
        <p:nvSpPr>
          <p:cNvPr id="2" name="Title 1"/>
          <p:cNvSpPr>
            <a:spLocks noGrp="1"/>
          </p:cNvSpPr>
          <p:nvPr>
            <p:ph type="ctrTitle"/>
          </p:nvPr>
        </p:nvSpPr>
        <p:spPr>
          <a:xfrm>
            <a:off x="2616619" y="11628"/>
            <a:ext cx="8409746" cy="642970"/>
          </a:xfrm>
        </p:spPr>
        <p:txBody>
          <a:bodyPr>
            <a:normAutofit/>
          </a:bodyPr>
          <a:lstStyle/>
          <a:p>
            <a:pPr algn="l"/>
            <a:r>
              <a:rPr lang="en-US" sz="2400" dirty="0">
                <a:solidFill>
                  <a:srgbClr val="1FC77F"/>
                </a:solidFill>
                <a:latin typeface="Arial Black"/>
                <a:cs typeface="Arial Black"/>
              </a:rPr>
              <a:t>National Exploring Program Commissioner</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1686184" y="650326"/>
            <a:ext cx="8409746" cy="750974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Richard (Dick) Davies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Richard.davies.nyc@gmail.com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(914) 327-7430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Recent Scouting History</a:t>
            </a: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Interim Scout Executive for two years Greater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New York Councils ~ 2021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Stepped down as Council Commissioner to take role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Formerly VP – Membership, VP – Scoutreach and Manhattan Borough President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Eagle Scout from Wisconsin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History</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Chair, National Commissioner Service Team ~ Nov 2022 – TBD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Commissioner, National LFL Executive Board ~ Nov 2022 -TBD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Area and Northeast Regional Exploring Chair and Board Member ~ 2018 – 2021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Committee ~ 1976 – 1979</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Explorer President ~ 1976-77; Youth Member of National Executive Board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Professional Career</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Since 2016, angel investor and advisory board member for start-up companies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Consultant to investment management industry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Most of career on business side of investment management industry (business unit management, client and product development) with Alliance Bernstein and Russell investments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Last ten years through 2016 working with largest 401k and other defined contribution plans around the world.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310B252C-2DB2-C6DE-535B-551BC79C819B}"/>
              </a:ext>
            </a:extLst>
          </p:cNvPr>
          <p:cNvPicPr>
            <a:picLocks noChangeAspect="1"/>
          </p:cNvPicPr>
          <p:nvPr/>
        </p:nvPicPr>
        <p:blipFill>
          <a:blip r:embed="rId4"/>
          <a:stretch>
            <a:fillRect/>
          </a:stretch>
        </p:blipFill>
        <p:spPr>
          <a:xfrm>
            <a:off x="7362825" y="645256"/>
            <a:ext cx="1759536" cy="1759536"/>
          </a:xfrm>
          <a:prstGeom prst="rect">
            <a:avLst/>
          </a:prstGeom>
        </p:spPr>
      </p:pic>
    </p:spTree>
    <p:extLst>
      <p:ext uri="{BB962C8B-B14F-4D97-AF65-F5344CB8AC3E}">
        <p14:creationId xmlns:p14="http://schemas.microsoft.com/office/powerpoint/2010/main" val="5866082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670645" y="1722633"/>
            <a:ext cx="74004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hlinkClick r:id="rId3"/>
              </a:rPr>
              <a:t>www.exploringyourcareer.com</a:t>
            </a: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36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p:txBody>
      </p:sp>
      <p:sp>
        <p:nvSpPr>
          <p:cNvPr id="52227" name="TextBox 2"/>
          <p:cNvSpPr txBox="1">
            <a:spLocks noChangeArrowheads="1"/>
          </p:cNvSpPr>
          <p:nvPr/>
        </p:nvSpPr>
        <p:spPr bwMode="auto">
          <a:xfrm>
            <a:off x="1680756" y="5651549"/>
            <a:ext cx="930075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TRY IT NOW!</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5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Use QR code or simply type address in web browser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168" y="2508297"/>
            <a:ext cx="3143251" cy="3143251"/>
          </a:xfrm>
          <a:prstGeom prst="rect">
            <a:avLst/>
          </a:prstGeom>
        </p:spPr>
      </p:pic>
      <p:sp>
        <p:nvSpPr>
          <p:cNvPr id="5" name="TextBox 4"/>
          <p:cNvSpPr txBox="1"/>
          <p:nvPr/>
        </p:nvSpPr>
        <p:spPr>
          <a:xfrm>
            <a:off x="2670643" y="279555"/>
            <a:ext cx="744793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Online Career Interest Survey</a:t>
            </a:r>
          </a:p>
        </p:txBody>
      </p:sp>
      <p:pic>
        <p:nvPicPr>
          <p:cNvPr id="6" name="Picture 5"/>
          <p:cNvPicPr>
            <a:picLocks noChangeAspect="1"/>
          </p:cNvPicPr>
          <p:nvPr/>
        </p:nvPicPr>
        <p:blipFill>
          <a:blip r:embed="rId5"/>
          <a:stretch>
            <a:fillRect/>
          </a:stretch>
        </p:blipFill>
        <p:spPr>
          <a:xfrm>
            <a:off x="4592170" y="279555"/>
            <a:ext cx="3075457" cy="1314856"/>
          </a:xfrm>
          <a:prstGeom prst="rect">
            <a:avLst/>
          </a:prstGeom>
        </p:spPr>
      </p:pic>
    </p:spTree>
    <p:extLst>
      <p:ext uri="{BB962C8B-B14F-4D97-AF65-F5344CB8AC3E}">
        <p14:creationId xmlns:p14="http://schemas.microsoft.com/office/powerpoint/2010/main" val="4228825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1" presetClass="entr" presetSubtype="1" fill="hold" nodeType="afterEffect">
                                  <p:stCondLst>
                                    <p:cond delay="0"/>
                                  </p:stCondLst>
                                  <p:childTnLst>
                                    <p:set>
                                      <p:cBhvr>
                                        <p:cTn id="12" dur="1" fill="hold">
                                          <p:stCondLst>
                                            <p:cond delay="0"/>
                                          </p:stCondLst>
                                        </p:cTn>
                                        <p:tgtEl>
                                          <p:spTgt spid="52227">
                                            <p:txEl>
                                              <p:pRg st="0" end="0"/>
                                            </p:txEl>
                                          </p:spTgt>
                                        </p:tgtEl>
                                        <p:attrNameLst>
                                          <p:attrName>style.visibility</p:attrName>
                                        </p:attrNameLst>
                                      </p:cBhvr>
                                      <p:to>
                                        <p:strVal val="visible"/>
                                      </p:to>
                                    </p:set>
                                    <p:animEffect transition="in" filter="wheel(1)">
                                      <p:cBhvr>
                                        <p:cTn id="13" dur="2000"/>
                                        <p:tgtEl>
                                          <p:spTgt spid="52227">
                                            <p:txEl>
                                              <p:pRg st="0" end="0"/>
                                            </p:txEl>
                                          </p:spTgt>
                                        </p:tgtEl>
                                      </p:cBhvr>
                                    </p:animEffect>
                                  </p:childTnLst>
                                </p:cTn>
                              </p:par>
                            </p:childTnLst>
                          </p:cTn>
                        </p:par>
                        <p:par>
                          <p:cTn id="14" fill="hold">
                            <p:stCondLst>
                              <p:cond delay="3000"/>
                            </p:stCondLst>
                            <p:childTnLst>
                              <p:par>
                                <p:cTn id="15" presetID="21" presetClass="entr" presetSubtype="1" fill="hold" nodeType="afterEffect">
                                  <p:stCondLst>
                                    <p:cond delay="0"/>
                                  </p:stCondLst>
                                  <p:childTnLst>
                                    <p:set>
                                      <p:cBhvr>
                                        <p:cTn id="16" dur="1" fill="hold">
                                          <p:stCondLst>
                                            <p:cond delay="0"/>
                                          </p:stCondLst>
                                        </p:cTn>
                                        <p:tgtEl>
                                          <p:spTgt spid="52227">
                                            <p:txEl>
                                              <p:pRg st="1" end="1"/>
                                            </p:txEl>
                                          </p:spTgt>
                                        </p:tgtEl>
                                        <p:attrNameLst>
                                          <p:attrName>style.visibility</p:attrName>
                                        </p:attrNameLst>
                                      </p:cBhvr>
                                      <p:to>
                                        <p:strVal val="visible"/>
                                      </p:to>
                                    </p:set>
                                    <p:animEffect transition="in" filter="wheel(1)">
                                      <p:cBhvr>
                                        <p:cTn id="17" dur="2000"/>
                                        <p:tgtEl>
                                          <p:spTgt spid="52227">
                                            <p:txEl>
                                              <p:pRg st="1" end="1"/>
                                            </p:txEl>
                                          </p:spTgt>
                                        </p:tgtEl>
                                      </p:cBhvr>
                                    </p:animEffect>
                                  </p:childTnLst>
                                </p:cTn>
                              </p:par>
                            </p:childTnLst>
                          </p:cTn>
                        </p:par>
                        <p:par>
                          <p:cTn id="18" fill="hold">
                            <p:stCondLst>
                              <p:cond delay="5000"/>
                            </p:stCondLst>
                            <p:childTnLst>
                              <p:par>
                                <p:cTn id="19" presetID="26"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80">
                                          <p:stCondLst>
                                            <p:cond delay="0"/>
                                          </p:stCondLst>
                                        </p:cTn>
                                        <p:tgtEl>
                                          <p:spTgt spid="3"/>
                                        </p:tgtEl>
                                      </p:cBhvr>
                                    </p:animEffect>
                                    <p:anim calcmode="lin" valueType="num">
                                      <p:cBhvr>
                                        <p:cTn id="2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gtEl>
                                      </p:cBhvr>
                                      <p:to x="100000" y="60000"/>
                                    </p:animScale>
                                    <p:animScale>
                                      <p:cBhvr>
                                        <p:cTn id="28" dur="166" decel="50000">
                                          <p:stCondLst>
                                            <p:cond delay="676"/>
                                          </p:stCondLst>
                                        </p:cTn>
                                        <p:tgtEl>
                                          <p:spTgt spid="3"/>
                                        </p:tgtEl>
                                      </p:cBhvr>
                                      <p:to x="100000" y="100000"/>
                                    </p:animScale>
                                    <p:animScale>
                                      <p:cBhvr>
                                        <p:cTn id="29" dur="26">
                                          <p:stCondLst>
                                            <p:cond delay="1312"/>
                                          </p:stCondLst>
                                        </p:cTn>
                                        <p:tgtEl>
                                          <p:spTgt spid="3"/>
                                        </p:tgtEl>
                                      </p:cBhvr>
                                      <p:to x="100000" y="80000"/>
                                    </p:animScale>
                                    <p:animScale>
                                      <p:cBhvr>
                                        <p:cTn id="30" dur="166" decel="50000">
                                          <p:stCondLst>
                                            <p:cond delay="1338"/>
                                          </p:stCondLst>
                                        </p:cTn>
                                        <p:tgtEl>
                                          <p:spTgt spid="3"/>
                                        </p:tgtEl>
                                      </p:cBhvr>
                                      <p:to x="100000" y="100000"/>
                                    </p:animScale>
                                    <p:animScale>
                                      <p:cBhvr>
                                        <p:cTn id="31" dur="26">
                                          <p:stCondLst>
                                            <p:cond delay="1642"/>
                                          </p:stCondLst>
                                        </p:cTn>
                                        <p:tgtEl>
                                          <p:spTgt spid="3"/>
                                        </p:tgtEl>
                                      </p:cBhvr>
                                      <p:to x="100000" y="90000"/>
                                    </p:animScale>
                                    <p:animScale>
                                      <p:cBhvr>
                                        <p:cTn id="32" dur="166" decel="50000">
                                          <p:stCondLst>
                                            <p:cond delay="1668"/>
                                          </p:stCondLst>
                                        </p:cTn>
                                        <p:tgtEl>
                                          <p:spTgt spid="3"/>
                                        </p:tgtEl>
                                      </p:cBhvr>
                                      <p:to x="100000" y="100000"/>
                                    </p:animScale>
                                    <p:animScale>
                                      <p:cBhvr>
                                        <p:cTn id="33" dur="26">
                                          <p:stCondLst>
                                            <p:cond delay="1808"/>
                                          </p:stCondLst>
                                        </p:cTn>
                                        <p:tgtEl>
                                          <p:spTgt spid="3"/>
                                        </p:tgtEl>
                                      </p:cBhvr>
                                      <p:to x="100000" y="95000"/>
                                    </p:animScale>
                                    <p:animScale>
                                      <p:cBhvr>
                                        <p:cTn id="3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692C3181-19AB-45BC-B7AA-3A65637A3A66}"/>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75189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 name="Picture 1">
            <a:extLst>
              <a:ext uri="{FF2B5EF4-FFF2-40B4-BE49-F238E27FC236}">
                <a16:creationId xmlns:a16="http://schemas.microsoft.com/office/drawing/2014/main" id="{0607DC0A-FC57-40A5-B6CF-166F4722062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16537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304643" cy="656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763000" y="4648200"/>
            <a:ext cx="1676400" cy="707886"/>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School names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pre-loaded</a:t>
            </a:r>
          </a:p>
        </p:txBody>
      </p:sp>
      <p:sp>
        <p:nvSpPr>
          <p:cNvPr id="5" name="Oval 4"/>
          <p:cNvSpPr/>
          <p:nvPr/>
        </p:nvSpPr>
        <p:spPr>
          <a:xfrm>
            <a:off x="5534025" y="4967288"/>
            <a:ext cx="2819400" cy="3921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 name="Straight Arrow Connector 5"/>
          <p:cNvCxnSpPr>
            <a:stCxn id="4" idx="1"/>
            <a:endCxn id="5" idx="6"/>
          </p:cNvCxnSpPr>
          <p:nvPr/>
        </p:nvCxnSpPr>
        <p:spPr>
          <a:xfrm flipH="1">
            <a:off x="8353426" y="5002144"/>
            <a:ext cx="409575" cy="16120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48000" y="4092576"/>
            <a:ext cx="1752600" cy="708025"/>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Two career &amp; hobby choices</a:t>
            </a:r>
          </a:p>
        </p:txBody>
      </p:sp>
      <p:sp>
        <p:nvSpPr>
          <p:cNvPr id="9" name="Oval 8"/>
          <p:cNvSpPr/>
          <p:nvPr/>
        </p:nvSpPr>
        <p:spPr>
          <a:xfrm>
            <a:off x="1905000" y="55626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p:cNvSpPr/>
          <p:nvPr/>
        </p:nvSpPr>
        <p:spPr>
          <a:xfrm>
            <a:off x="1876425" y="60960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Arrow Connector 11"/>
          <p:cNvCxnSpPr/>
          <p:nvPr/>
        </p:nvCxnSpPr>
        <p:spPr>
          <a:xfrm rot="5400000">
            <a:off x="2438400" y="4953000"/>
            <a:ext cx="762000" cy="457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10" idx="6"/>
          </p:cNvCxnSpPr>
          <p:nvPr/>
        </p:nvCxnSpPr>
        <p:spPr>
          <a:xfrm rot="5400000">
            <a:off x="2614613" y="4976813"/>
            <a:ext cx="1485900" cy="113347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4939" name="TextBox 12"/>
          <p:cNvSpPr txBox="1">
            <a:spLocks noChangeArrowheads="1"/>
          </p:cNvSpPr>
          <p:nvPr/>
        </p:nvSpPr>
        <p:spPr bwMode="auto">
          <a:xfrm>
            <a:off x="6858000" y="3352800"/>
            <a:ext cx="3505200" cy="369888"/>
          </a:xfrm>
          <a:prstGeom prst="rect">
            <a:avLst/>
          </a:prstGeom>
          <a:solidFill>
            <a:srgbClr val="FFFF00"/>
          </a:solidFill>
          <a:ln w="190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rPr>
              <a:t>www.exploringyourcareer.org</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13" name="Picture 12" descr="exploring_wht_transparent-01.png">
            <a:extLst>
              <a:ext uri="{FF2B5EF4-FFF2-40B4-BE49-F238E27FC236}">
                <a16:creationId xmlns:a16="http://schemas.microsoft.com/office/drawing/2014/main" id="{4B337E2D-DD02-4D2B-9F2A-9D5BEEFF6A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15" name="Picture 14">
            <a:extLst>
              <a:ext uri="{FF2B5EF4-FFF2-40B4-BE49-F238E27FC236}">
                <a16:creationId xmlns:a16="http://schemas.microsoft.com/office/drawing/2014/main" id="{94BF29D2-70E2-4BB3-B349-ECDB92981ABA}"/>
              </a:ext>
            </a:extLst>
          </p:cNvPr>
          <p:cNvPicPr>
            <a:picLocks noChangeAspect="1"/>
          </p:cNvPicPr>
          <p:nvPr/>
        </p:nvPicPr>
        <p:blipFill>
          <a:blip r:embed="rId6"/>
          <a:stretch>
            <a:fillRect/>
          </a:stretch>
        </p:blipFill>
        <p:spPr>
          <a:xfrm>
            <a:off x="159318" y="0"/>
            <a:ext cx="4402743" cy="1282148"/>
          </a:xfrm>
          <a:prstGeom prst="rect">
            <a:avLst/>
          </a:prstGeom>
        </p:spPr>
      </p:pic>
    </p:spTree>
    <p:extLst>
      <p:ext uri="{BB962C8B-B14F-4D97-AF65-F5344CB8AC3E}">
        <p14:creationId xmlns:p14="http://schemas.microsoft.com/office/powerpoint/2010/main" val="2794157433"/>
      </p:ext>
    </p:extLst>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pic>
        <p:nvPicPr>
          <p:cNvPr id="2" name="Picture 1">
            <a:extLst>
              <a:ext uri="{FF2B5EF4-FFF2-40B4-BE49-F238E27FC236}">
                <a16:creationId xmlns:a16="http://schemas.microsoft.com/office/drawing/2014/main" id="{43EFAA2E-9489-428F-9D78-DCDA121E1A8E}"/>
              </a:ext>
            </a:extLst>
          </p:cNvPr>
          <p:cNvPicPr>
            <a:picLocks noChangeAspect="1"/>
          </p:cNvPicPr>
          <p:nvPr/>
        </p:nvPicPr>
        <p:blipFill>
          <a:blip r:embed="rId4"/>
          <a:stretch>
            <a:fillRect/>
          </a:stretch>
        </p:blipFill>
        <p:spPr>
          <a:xfrm>
            <a:off x="3219750" y="1426181"/>
            <a:ext cx="6090432" cy="3468925"/>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1438382" y="231638"/>
            <a:ext cx="9801546"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Online Career Interest Survey COSTS</a:t>
            </a:r>
          </a:p>
        </p:txBody>
      </p:sp>
      <p:sp>
        <p:nvSpPr>
          <p:cNvPr id="3" name="TextBox 2">
            <a:extLst>
              <a:ext uri="{FF2B5EF4-FFF2-40B4-BE49-F238E27FC236}">
                <a16:creationId xmlns:a16="http://schemas.microsoft.com/office/drawing/2014/main" id="{293824BB-CCFD-47B4-A377-3F61E23C9112}"/>
              </a:ext>
            </a:extLst>
          </p:cNvPr>
          <p:cNvSpPr txBox="1"/>
          <p:nvPr/>
        </p:nvSpPr>
        <p:spPr>
          <a:xfrm>
            <a:off x="1092451" y="5493993"/>
            <a:ext cx="100070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Unlimited schools and unlimited surveys for students 13 years of age and older</a:t>
            </a:r>
          </a:p>
        </p:txBody>
      </p:sp>
    </p:spTree>
    <p:extLst>
      <p:ext uri="{BB962C8B-B14F-4D97-AF65-F5344CB8AC3E}">
        <p14:creationId xmlns:p14="http://schemas.microsoft.com/office/powerpoint/2010/main" val="10558045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635062" y="2861468"/>
            <a:ext cx="10921875"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REPORTS GENERATED FROM THE SURVEYS</a:t>
            </a:r>
          </a:p>
        </p:txBody>
      </p:sp>
    </p:spTree>
    <p:extLst>
      <p:ext uri="{BB962C8B-B14F-4D97-AF65-F5344CB8AC3E}">
        <p14:creationId xmlns:p14="http://schemas.microsoft.com/office/powerpoint/2010/main" val="19531379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251075" y="609600"/>
            <a:ext cx="7696200" cy="457200"/>
          </a:xfrm>
        </p:spPr>
        <p:txBody>
          <a:bodyPr>
            <a:normAutofit fontScale="90000"/>
          </a:bodyPr>
          <a:lstStyle/>
          <a:p>
            <a:pPr eaLnBrk="1" hangingPunct="1"/>
            <a:r>
              <a:rPr lang="en-US" altLang="en-US" b="1" dirty="0">
                <a:solidFill>
                  <a:schemeClr val="bg1"/>
                </a:solidFill>
              </a:rPr>
              <a:t>RESULTS REPORT: School</a:t>
            </a:r>
          </a:p>
        </p:txBody>
      </p:sp>
      <p:sp>
        <p:nvSpPr>
          <p:cNvPr id="131075" name="Content Placeholder 4"/>
          <p:cNvSpPr>
            <a:spLocks noGrp="1"/>
          </p:cNvSpPr>
          <p:nvPr>
            <p:ph sz="half" idx="2"/>
          </p:nvPr>
        </p:nvSpPr>
        <p:spPr/>
        <p:txBody>
          <a:bodyPr/>
          <a:lstStyle/>
          <a:p>
            <a:pPr eaLnBrk="1" hangingPunct="1"/>
            <a:endParaRPr lang="en-US" altLang="en-US" dirty="0"/>
          </a:p>
        </p:txBody>
      </p:sp>
      <p:sp>
        <p:nvSpPr>
          <p:cNvPr id="131076"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45B9C02E-46D3-42A5-8C77-CCA37031C68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96</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1310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121920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088598" y="2587834"/>
            <a:ext cx="8763000" cy="1939925"/>
          </a:xfrm>
          <a:prstGeom prst="rect">
            <a:avLst/>
          </a:prstGeom>
          <a:solidFill>
            <a:schemeClr val="accent1">
              <a:lumMod val="40000"/>
              <a:lumOff val="60000"/>
            </a:schemeClr>
          </a:solidFill>
          <a:ln w="31750">
            <a:solidFill>
              <a:schemeClr val="tx1"/>
            </a:solidFill>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Grade: 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ABBEY, Susie    123 Main St   Noblesville   IN 46060   Work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2</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Musician	 	Journalist	  Roller Skate /Blade	Music</a:t>
            </a:r>
          </a:p>
        </p:txBody>
      </p:sp>
      <p:sp>
        <p:nvSpPr>
          <p:cNvPr id="8" name="Oval 7"/>
          <p:cNvSpPr/>
          <p:nvPr/>
        </p:nvSpPr>
        <p:spPr>
          <a:xfrm>
            <a:off x="1600200" y="1066800"/>
            <a:ext cx="1447800" cy="3810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79834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1335B36A-C888-4B36-8F3A-FC32A092DCA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97</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50182" name="Picture 6"/>
          <p:cNvPicPr>
            <a:picLocks noChangeAspect="1" noChangeArrowheads="1"/>
          </p:cNvPicPr>
          <p:nvPr/>
        </p:nvPicPr>
        <p:blipFill rotWithShape="1">
          <a:blip r:embed="rId3"/>
          <a:srcRect l="3959" t="18594" r="50850" b="21100"/>
          <a:stretch/>
        </p:blipFill>
        <p:spPr bwMode="auto">
          <a:xfrm>
            <a:off x="0" y="1727200"/>
            <a:ext cx="7991061" cy="62039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0179" name="Picture 2"/>
          <p:cNvPicPr>
            <a:picLocks noChangeAspect="1" noChangeArrowheads="1"/>
          </p:cNvPicPr>
          <p:nvPr/>
        </p:nvPicPr>
        <p:blipFill>
          <a:blip r:embed="rId4"/>
          <a:srcRect/>
          <a:stretch>
            <a:fillRect/>
          </a:stretch>
        </p:blipFill>
        <p:spPr bwMode="auto">
          <a:xfrm>
            <a:off x="2847974" y="2305050"/>
            <a:ext cx="9344025" cy="57721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Oval 2"/>
          <p:cNvSpPr/>
          <p:nvPr/>
        </p:nvSpPr>
        <p:spPr>
          <a:xfrm>
            <a:off x="2733675" y="2192338"/>
            <a:ext cx="1447800" cy="417512"/>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p:cNvSpPr/>
          <p:nvPr/>
        </p:nvSpPr>
        <p:spPr>
          <a:xfrm>
            <a:off x="2155825" y="1682750"/>
            <a:ext cx="1752600" cy="4572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3127" name="Rectangle 2"/>
          <p:cNvSpPr txBox="1">
            <a:spLocks noChangeArrowheads="1"/>
          </p:cNvSpPr>
          <p:nvPr/>
        </p:nvSpPr>
        <p:spPr bwMode="auto">
          <a:xfrm>
            <a:off x="2251075" y="677754"/>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RESULTS REPORT: School</a:t>
            </a:r>
          </a:p>
        </p:txBody>
      </p:sp>
    </p:spTree>
    <p:extLst>
      <p:ext uri="{BB962C8B-B14F-4D97-AF65-F5344CB8AC3E}">
        <p14:creationId xmlns:p14="http://schemas.microsoft.com/office/powerpoint/2010/main" val="41867729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14" name="Rectangle 5"/>
          <p:cNvSpPr>
            <a:spLocks noChangeArrowheads="1"/>
          </p:cNvSpPr>
          <p:nvPr/>
        </p:nvSpPr>
        <p:spPr bwMode="auto">
          <a:xfrm>
            <a:off x="2445387" y="1244291"/>
            <a:ext cx="7339304"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tabLst>
                <a:tab pos="685800" algn="l"/>
                <a:tab pos="1771650" algn="l"/>
                <a:tab pos="7372350" algn="r"/>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685800" algn="l"/>
                <a:tab pos="1771650" algn="l"/>
                <a:tab pos="7372350" algn="r"/>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685800" algn="l"/>
                <a:tab pos="1771650" algn="l"/>
                <a:tab pos="7372350" algn="r"/>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Code</a:t>
            </a: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Career                                                                                           Count</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endParaRPr kumimoji="0" lang="en-US" alt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0712	Nurse (Registered)	798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0145	Musician (Instrumental/Choral/Voice)	751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0903	Attorney/Lawyer	733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1625	Teacher/Teacher Aide	678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0300	Business (General)	645</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0719	Physician/Surgeon	604</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0101	Actor/Actress	600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0130	Fashion Designer/Model/Buyer	579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0721	Psychiatrist/Psychologist	578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0170	Professional Athlete	507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0180	Photographer	461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1305	Architect		437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0725	Veterinarian	429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0102	Artist		427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0718	Physical Corrective Therapist	313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1300	Engineering (General)	208</a:t>
            </a:r>
          </a:p>
        </p:txBody>
      </p:sp>
      <p:sp>
        <p:nvSpPr>
          <p:cNvPr id="15" name="Rectangle 4"/>
          <p:cNvSpPr>
            <a:spLocks noChangeArrowheads="1"/>
          </p:cNvSpPr>
          <p:nvPr/>
        </p:nvSpPr>
        <p:spPr bwMode="auto">
          <a:xfrm>
            <a:off x="1940604" y="320961"/>
            <a:ext cx="834887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Summary Career Interest Report by Council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Explosion 1 15"/>
          <p:cNvSpPr/>
          <p:nvPr/>
        </p:nvSpPr>
        <p:spPr>
          <a:xfrm rot="1320000">
            <a:off x="6570631" y="3232643"/>
            <a:ext cx="2736274" cy="2424423"/>
          </a:xfrm>
          <a:prstGeom prst="irregularSeal1">
            <a:avLst/>
          </a:prstGeom>
          <a:solidFill>
            <a:srgbClr val="FFC000"/>
          </a:solidFill>
          <a:ln>
            <a:noFill/>
          </a:ln>
          <a:effectLst>
            <a:softEdge rad="31750"/>
          </a:effectLst>
        </p:spPr>
        <p:style>
          <a:lnRef idx="2">
            <a:schemeClr val="accent2">
              <a:shade val="50000"/>
            </a:schemeClr>
          </a:lnRef>
          <a:fillRef idx="1">
            <a:schemeClr val="accent2"/>
          </a:fillRef>
          <a:effectRef idx="0">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11430"/>
                <a:solidFill>
                  <a:srgbClr val="F89108"/>
                </a:solidFill>
                <a:effectLst>
                  <a:outerShdw blurRad="76200" dist="50800" dir="5400000" algn="tl" rotWithShape="0">
                    <a:srgbClr val="000000">
                      <a:alpha val="65000"/>
                    </a:srgbClr>
                  </a:outerShdw>
                </a:effectLst>
                <a:uLnTx/>
                <a:uFillTx/>
                <a:latin typeface="Calibri"/>
                <a:ea typeface="+mn-ea"/>
                <a:cs typeface="+mn-cs"/>
              </a:rPr>
              <a:t>MOST IMPORTANT TO YOU</a:t>
            </a:r>
          </a:p>
        </p:txBody>
      </p:sp>
    </p:spTree>
    <p:extLst>
      <p:ext uri="{BB962C8B-B14F-4D97-AF65-F5344CB8AC3E}">
        <p14:creationId xmlns:p14="http://schemas.microsoft.com/office/powerpoint/2010/main" val="212306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56BFE930-47C5-4B68-B571-52223D746263}"/>
              </a:ext>
            </a:extLst>
          </p:cNvPr>
          <p:cNvPicPr>
            <a:picLocks noChangeAspect="1"/>
          </p:cNvPicPr>
          <p:nvPr/>
        </p:nvPicPr>
        <p:blipFill>
          <a:blip r:embed="rId4"/>
          <a:stretch>
            <a:fillRect/>
          </a:stretch>
        </p:blipFill>
        <p:spPr>
          <a:xfrm>
            <a:off x="3081008" y="2162550"/>
            <a:ext cx="5870957" cy="1658256"/>
          </a:xfrm>
          <a:prstGeom prst="rect">
            <a:avLst/>
          </a:prstGeom>
        </p:spPr>
      </p:pic>
      <p:sp>
        <p:nvSpPr>
          <p:cNvPr id="8" name="Rectangle 6">
            <a:extLst>
              <a:ext uri="{FF2B5EF4-FFF2-40B4-BE49-F238E27FC236}">
                <a16:creationId xmlns:a16="http://schemas.microsoft.com/office/drawing/2014/main" id="{3A1EE950-51E7-43EF-A880-2FC3473634E9}"/>
              </a:ext>
            </a:extLst>
          </p:cNvPr>
          <p:cNvSpPr txBox="1">
            <a:spLocks/>
          </p:cNvSpPr>
          <p:nvPr/>
        </p:nvSpPr>
        <p:spPr>
          <a:xfrm>
            <a:off x="2400300" y="4014001"/>
            <a:ext cx="7391400" cy="27432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Opportunity for 6 “Yes” or “No” questions</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Unique feature of our survey</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Anything school officials want to know</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you planning to take the SAT / ACT?</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drugs a problem in our school?</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Is there enough student parking?</a:t>
            </a:r>
          </a:p>
        </p:txBody>
      </p:sp>
      <p:sp>
        <p:nvSpPr>
          <p:cNvPr id="4" name="TextBox 3">
            <a:extLst>
              <a:ext uri="{FF2B5EF4-FFF2-40B4-BE49-F238E27FC236}">
                <a16:creationId xmlns:a16="http://schemas.microsoft.com/office/drawing/2014/main" id="{6AD40188-3B2C-4936-BB05-5D1397F1203A}"/>
              </a:ext>
            </a:extLst>
          </p:cNvPr>
          <p:cNvSpPr txBox="1"/>
          <p:nvPr/>
        </p:nvSpPr>
        <p:spPr>
          <a:xfrm>
            <a:off x="2678651" y="738064"/>
            <a:ext cx="716670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Career Interest Survey Questions</a:t>
            </a:r>
          </a:p>
        </p:txBody>
      </p:sp>
    </p:spTree>
    <p:extLst>
      <p:ext uri="{BB962C8B-B14F-4D97-AF65-F5344CB8AC3E}">
        <p14:creationId xmlns:p14="http://schemas.microsoft.com/office/powerpoint/2010/main" val="37783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par>
                          <p:cTn id="8" fill="hold">
                            <p:stCondLst>
                              <p:cond delay="1000"/>
                            </p:stCondLst>
                            <p:childTnLst>
                              <p:par>
                                <p:cTn id="9" presetID="3" presetClass="entr" presetSubtype="10" fill="hold" grpId="0" nodeType="afterEffect">
                                  <p:stCondLst>
                                    <p:cond delay="5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blinds(horizontal)">
                                      <p:cBhvr>
                                        <p:cTn id="11" dur="500"/>
                                        <p:tgtEl>
                                          <p:spTgt spid="8">
                                            <p:txEl>
                                              <p:pRg st="1" end="1"/>
                                            </p:txEl>
                                          </p:spTgt>
                                        </p:tgtEl>
                                      </p:cBhvr>
                                    </p:animEffect>
                                  </p:childTnLst>
                                </p:cTn>
                              </p:par>
                            </p:childTnLst>
                          </p:cTn>
                        </p:par>
                        <p:par>
                          <p:cTn id="12" fill="hold">
                            <p:stCondLst>
                              <p:cond delay="2000"/>
                            </p:stCondLst>
                            <p:childTnLst>
                              <p:par>
                                <p:cTn id="13" presetID="3" presetClass="entr" presetSubtype="10" fill="hold" grpId="0" nodeType="afterEffect">
                                  <p:stCondLst>
                                    <p:cond delay="50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blinds(horizontal)">
                                      <p:cBhvr>
                                        <p:cTn id="15" dur="500"/>
                                        <p:tgtEl>
                                          <p:spTgt spid="8">
                                            <p:txEl>
                                              <p:pRg st="2" end="2"/>
                                            </p:txEl>
                                          </p:spTgt>
                                        </p:tgtEl>
                                      </p:cBhvr>
                                    </p:animEffect>
                                  </p:childTnLst>
                                </p:cTn>
                              </p:par>
                            </p:childTnLst>
                          </p:cTn>
                        </p:par>
                        <p:par>
                          <p:cTn id="16" fill="hold">
                            <p:stCondLst>
                              <p:cond delay="3000"/>
                            </p:stCondLst>
                            <p:childTnLst>
                              <p:par>
                                <p:cTn id="17" presetID="3" presetClass="entr" presetSubtype="10" fill="hold" grpId="0" nodeType="afterEffect">
                                  <p:stCondLst>
                                    <p:cond delay="50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blinds(horizontal)">
                                      <p:cBhvr>
                                        <p:cTn id="19" dur="500"/>
                                        <p:tgtEl>
                                          <p:spTgt spid="8">
                                            <p:txEl>
                                              <p:pRg st="3" end="3"/>
                                            </p:txEl>
                                          </p:spTgt>
                                        </p:tgtEl>
                                      </p:cBhvr>
                                    </p:animEffect>
                                  </p:childTnLst>
                                </p:cTn>
                              </p:par>
                            </p:childTnLst>
                          </p:cTn>
                        </p:par>
                        <p:par>
                          <p:cTn id="20" fill="hold">
                            <p:stCondLst>
                              <p:cond delay="4000"/>
                            </p:stCondLst>
                            <p:childTnLst>
                              <p:par>
                                <p:cTn id="21" presetID="3" presetClass="entr" presetSubtype="10" fill="hold" grpId="0" nodeType="afterEffect">
                                  <p:stCondLst>
                                    <p:cond delay="50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linds(horizontal)">
                                      <p:cBhvr>
                                        <p:cTn id="23" dur="500"/>
                                        <p:tgtEl>
                                          <p:spTgt spid="8">
                                            <p:txEl>
                                              <p:pRg st="4" end="4"/>
                                            </p:txEl>
                                          </p:spTgt>
                                        </p:tgtEl>
                                      </p:cBhvr>
                                    </p:animEffect>
                                  </p:childTnLst>
                                </p:cTn>
                              </p:par>
                            </p:childTnLst>
                          </p:cTn>
                        </p:par>
                        <p:par>
                          <p:cTn id="24" fill="hold">
                            <p:stCondLst>
                              <p:cond delay="5000"/>
                            </p:stCondLst>
                            <p:childTnLst>
                              <p:par>
                                <p:cTn id="25" presetID="3" presetClass="entr" presetSubtype="10" fill="hold" grpId="0" nodeType="afterEffect">
                                  <p:stCondLst>
                                    <p:cond delay="50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advAuto="500"/>
    </p:bld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F263A873AC474438EB04F68AF2370A5" ma:contentTypeVersion="12" ma:contentTypeDescription="Create a new document." ma:contentTypeScope="" ma:versionID="5f668bb2372ab2997d30937854250a39">
  <xsd:schema xmlns:xsd="http://www.w3.org/2001/XMLSchema" xmlns:xs="http://www.w3.org/2001/XMLSchema" xmlns:p="http://schemas.microsoft.com/office/2006/metadata/properties" xmlns:ns3="820791a6-6a71-45f0-ae55-949f1499c53c" xmlns:ns4="4088bcce-7c3d-4e86-9daf-847c6549aed6" targetNamespace="http://schemas.microsoft.com/office/2006/metadata/properties" ma:root="true" ma:fieldsID="4984ca7ac3a164638b4f740144b80680" ns3:_="" ns4:_="">
    <xsd:import namespace="820791a6-6a71-45f0-ae55-949f1499c53c"/>
    <xsd:import namespace="4088bcce-7c3d-4e86-9daf-847c6549aed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0791a6-6a71-45f0-ae55-949f1499c53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88bcce-7c3d-4e86-9daf-847c6549aed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753FF5-4147-4FB2-9645-34559B8C5B94}">
  <ds:schemaRefs>
    <ds:schemaRef ds:uri="http://schemas.microsoft.com/office/2006/metadata/properties"/>
    <ds:schemaRef ds:uri="http://schemas.microsoft.com/office/2006/documentManagement/types"/>
    <ds:schemaRef ds:uri="820791a6-6a71-45f0-ae55-949f1499c53c"/>
    <ds:schemaRef ds:uri="http://schemas.microsoft.com/office/infopath/2007/PartnerControls"/>
    <ds:schemaRef ds:uri="http://purl.org/dc/dcmitype/"/>
    <ds:schemaRef ds:uri="http://purl.org/dc/terms/"/>
    <ds:schemaRef ds:uri="http://purl.org/dc/elements/1.1/"/>
    <ds:schemaRef ds:uri="http://schemas.openxmlformats.org/package/2006/metadata/core-properties"/>
    <ds:schemaRef ds:uri="4088bcce-7c3d-4e86-9daf-847c6549aed6"/>
    <ds:schemaRef ds:uri="http://www.w3.org/XML/1998/namespace"/>
  </ds:schemaRefs>
</ds:datastoreItem>
</file>

<file path=customXml/itemProps2.xml><?xml version="1.0" encoding="utf-8"?>
<ds:datastoreItem xmlns:ds="http://schemas.openxmlformats.org/officeDocument/2006/customXml" ds:itemID="{3FEE200A-AC6E-49C3-8D91-FBF9CB1DFB31}">
  <ds:schemaRefs>
    <ds:schemaRef ds:uri="http://schemas.microsoft.com/sharepoint/v3/contenttype/forms"/>
  </ds:schemaRefs>
</ds:datastoreItem>
</file>

<file path=customXml/itemProps3.xml><?xml version="1.0" encoding="utf-8"?>
<ds:datastoreItem xmlns:ds="http://schemas.openxmlformats.org/officeDocument/2006/customXml" ds:itemID="{EFC23089-C467-44B7-83ED-F93604A83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0791a6-6a71-45f0-ae55-949f1499c53c"/>
    <ds:schemaRef ds:uri="4088bcce-7c3d-4e86-9daf-847c6549ae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d9008a0-7846-4989-a4c5-77cfad3f7e4e}" enabled="0" method="" siteId="{fd9008a0-7846-4989-a4c5-77cfad3f7e4e}" removed="1"/>
</clbl:labelList>
</file>

<file path=docProps/app.xml><?xml version="1.0" encoding="utf-8"?>
<Properties xmlns="http://schemas.openxmlformats.org/officeDocument/2006/extended-properties" xmlns:vt="http://schemas.openxmlformats.org/officeDocument/2006/docPropsVTypes">
  <TotalTime>16449</TotalTime>
  <Words>11640</Words>
  <Application>Microsoft Office PowerPoint</Application>
  <PresentationFormat>Widescreen</PresentationFormat>
  <Paragraphs>1243</Paragraphs>
  <Slides>153</Slides>
  <Notes>39</Notes>
  <HiddenSlides>0</HiddenSlides>
  <MMClips>0</MMClips>
  <ScaleCrop>false</ScaleCrop>
  <HeadingPairs>
    <vt:vector size="6" baseType="variant">
      <vt:variant>
        <vt:lpstr>Fonts Used</vt:lpstr>
      </vt:variant>
      <vt:variant>
        <vt:i4>19</vt:i4>
      </vt:variant>
      <vt:variant>
        <vt:lpstr>Theme</vt:lpstr>
      </vt:variant>
      <vt:variant>
        <vt:i4>13</vt:i4>
      </vt:variant>
      <vt:variant>
        <vt:lpstr>Slide Titles</vt:lpstr>
      </vt:variant>
      <vt:variant>
        <vt:i4>153</vt:i4>
      </vt:variant>
    </vt:vector>
  </HeadingPairs>
  <TitlesOfParts>
    <vt:vector size="185" baseType="lpstr">
      <vt:lpstr>Aptos</vt:lpstr>
      <vt:lpstr>Aptos Display</vt:lpstr>
      <vt:lpstr>Arial</vt:lpstr>
      <vt:lpstr>Arial Black</vt:lpstr>
      <vt:lpstr>Arial Narrow</vt:lpstr>
      <vt:lpstr>Arial-Black</vt:lpstr>
      <vt:lpstr>Calibri</vt:lpstr>
      <vt:lpstr>Calibri Light</vt:lpstr>
      <vt:lpstr>Calibri-Bold</vt:lpstr>
      <vt:lpstr>Calibri-BoldItalic</vt:lpstr>
      <vt:lpstr>Cambria</vt:lpstr>
      <vt:lpstr>Courier New</vt:lpstr>
      <vt:lpstr>Halis r black</vt:lpstr>
      <vt:lpstr>Helvetica</vt:lpstr>
      <vt:lpstr>Helvetica Neue</vt:lpstr>
      <vt:lpstr>Neue Haas Grotesk Text Pro</vt:lpstr>
      <vt:lpstr>Roboto</vt:lpstr>
      <vt:lpstr>Symbol</vt:lpstr>
      <vt:lpstr>Wingdings</vt:lpstr>
      <vt:lpstr>Office Theme</vt:lpstr>
      <vt:lpstr>1_Office Theme</vt:lpstr>
      <vt:lpstr>4_Office Theme</vt:lpstr>
      <vt:lpstr>5_Office Theme</vt:lpstr>
      <vt:lpstr>6_Office Theme</vt:lpstr>
      <vt:lpstr>7_Office Theme</vt:lpstr>
      <vt:lpstr>2_Office Theme</vt:lpstr>
      <vt:lpstr>8_Office Theme</vt:lpstr>
      <vt:lpstr>9_Office Theme</vt:lpstr>
      <vt:lpstr>10_Office Theme</vt:lpstr>
      <vt:lpstr>3_Office Theme</vt:lpstr>
      <vt:lpstr>11_Office Theme</vt:lpstr>
      <vt:lpstr>12_Office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National Exploring Program Chair</vt:lpstr>
      <vt:lpstr>National Exploring Program Commissioner</vt:lpstr>
      <vt:lpstr>  Safety Moment ~  Communicable Disease Prevention*    * Scouting America Safety Moments ~ https://www.scouting.org/health-and-safety/safety-moments/communicable-disease-prevention/  ) </vt:lpstr>
      <vt:lpstr>Communicable Disease Prevention…</vt:lpstr>
      <vt:lpstr>Communicable Disease General Info… </vt:lpstr>
      <vt:lpstr> Communicable Disease Prevention… </vt:lpstr>
      <vt:lpstr>Communicable Disease Prevention Resources…</vt:lpstr>
      <vt:lpstr>Current Exploring Participation Status</vt:lpstr>
      <vt:lpstr>Exploring Membership Growth Opportunity…</vt:lpstr>
      <vt:lpstr>Exploring Participants as of 15 October 2024</vt:lpstr>
      <vt:lpstr>National Exploring Program Committee</vt:lpstr>
      <vt:lpstr>Nat’l Exploring Committee Members…</vt:lpstr>
      <vt:lpstr>National Exploring Subject Matter Experts &amp; Exploring Resource Associate Advisors</vt:lpstr>
      <vt:lpstr>Council Service Territories (CSTs)…</vt:lpstr>
      <vt:lpstr>Current National Exploring SMEs / RAAs Team...</vt:lpstr>
      <vt:lpstr>Current National Exploring SMEs / ERAs Team...</vt:lpstr>
      <vt:lpstr>Current National Exploring SMEs / ERAs Team...</vt:lpstr>
      <vt:lpstr>Current National Exploring SMEs / ERAs Team...</vt:lpstr>
      <vt:lpstr>Current National Exploring SMEs / RAAs Team...</vt:lpstr>
      <vt:lpstr>National Exploring Program Priorities Mapped to  Scouting America Roadmap  (2024-2025)</vt:lpstr>
      <vt:lpstr>PowerPoint Presentation</vt:lpstr>
      <vt:lpstr>National Exploring Priorities  mapped to  Scouting America  Roadmap</vt:lpstr>
      <vt:lpstr>National Exploring Priorities mapped to Scouting America Roadmap</vt:lpstr>
      <vt:lpstr>National Exploring Priorities mapped to Scouting America Roadmap</vt:lpstr>
      <vt:lpstr>Proposed Exploring Career Committee Responsibilities</vt:lpstr>
      <vt:lpstr>Proposed Exploring Career Committee Responsibilities continued</vt:lpstr>
      <vt:lpstr>National Exploring Priorities mapped to Scouting America Roadmap</vt:lpstr>
      <vt:lpstr>Proposed Exploring Post Metrics from National Exploring Program Commissioner Dick Davies</vt:lpstr>
      <vt:lpstr>Proposed Exploring Post Metrics from National Exploring Program Commissioner Dick Davies continued</vt:lpstr>
      <vt:lpstr>National Exploring Priorities mapped to Scouting America Roadmap</vt:lpstr>
      <vt:lpstr>PowerPoint Presentation</vt:lpstr>
      <vt:lpstr>PowerPoint Presentation</vt:lpstr>
      <vt:lpstr>PowerPoint Presentation</vt:lpstr>
      <vt:lpstr>        Exploring Youth Training Update</vt:lpstr>
      <vt:lpstr>PowerPoint Presentation</vt:lpstr>
      <vt:lpstr>PowerPoint Presentation</vt:lpstr>
      <vt:lpstr>PowerPoint Presentation</vt:lpstr>
      <vt:lpstr>Barriers to Abuse Update</vt:lpstr>
      <vt:lpstr>PowerPoint Presentation</vt:lpstr>
      <vt:lpstr>PowerPoint Presentation</vt:lpstr>
      <vt:lpstr>PowerPoint Presentation</vt:lpstr>
      <vt:lpstr>Questions?</vt:lpstr>
      <vt:lpstr>PowerPoint Presentation</vt:lpstr>
      <vt:lpstr>       Exploring at Home (Discuss Best Practices)  Idea Sharing  Questions and Answers from the Field   https://drive.google.com/file/d/1Bo7U0iJ8Ti-bmyIFtxGfG0TIt3dB1xX4/view?usp=sharing </vt:lpstr>
      <vt:lpstr>Good News from the Field! </vt:lpstr>
      <vt:lpstr>PowerPoint Presentation</vt:lpstr>
      <vt:lpstr>PowerPoint Presentation</vt:lpstr>
      <vt:lpstr>   EXPLORING PARTICIPANT POLICY “EP” (18 THROUGH 20 YR OLD EXPLORERS)  Effective August 1, 2020, all applicants 18 through 20 years old must complete and submit an adult application, consent to a criminal background check, and successfully complete Youth Protection training.  However, an 18- through 20-year-old will still be considered an Adult Exploring Participant in the post and will not be considered an adult leader. Therefore, an “EP” will not be allowed to fulfill adult leadership roles pertaining to Two-Adult Leadership and other requirements that require leadership to be at least 21 years of age.  All Exploring Participants “EP” will continue to count as youth within your youth membership reports.   Visit the link below for an infographic as well as a Q &amp; A to assist you in implementing this important new policy.  http://filestore.scouting.org/filestore/se-packet/2020-08-10/Exploring-Participant-Policy-FINAL-2.pdf </vt:lpstr>
      <vt:lpstr> EXPLORING REGISTRATION FEES  Effective August 1, 2023, Exploring fee updates:    -  Exploring Youth   $50.00    -  Exploring Adult Participants (18-20) $50.00    -  Exploring Adults   $50.00    -  Exploring Post/Club Annual Renewal Fee   $100.00    -  There is no additional “Joining Fee” for Exploring   The updated membership fees will take effect August 1, 2023, for new members in the 2023-2024 program year.  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vt:lpstr>
      <vt:lpstr> NEWLY UPDATED EXPLORING APPLICATIONS   The newly updated Exploring applications are available now for download online at www.exploring.org  New Post/Club Application (SKU# 655197)  Youth Application (SKU# 634698)  Adult Application (SKU# 634699) -Includes the new 18-20 Exploring Participant (EP) Code, which will became mandatory beginning August 1st, 2020.   *New applications are available at the  National Distribution Center .</vt:lpstr>
      <vt:lpstr>Newest Technology for Exploring</vt:lpstr>
      <vt:lpstr>*Exploring Leadership Experience</vt:lpstr>
      <vt:lpstr>PowerPoint Presentation</vt:lpstr>
      <vt:lpstr>PowerPoint Presentation</vt:lpstr>
      <vt:lpstr>Exploring Position-Specific Training Modules  Update Status</vt:lpstr>
      <vt:lpstr>Exploring Position-Specific Training Modules Update Status …</vt:lpstr>
      <vt:lpstr>Exploring Position-Specific Training Modules Update Status …</vt:lpstr>
      <vt:lpstr>PowerPoint Presentation</vt:lpstr>
      <vt:lpstr>PowerPoint Presentation</vt:lpstr>
      <vt:lpstr>        Youth Protection Training</vt:lpstr>
      <vt:lpstr>        Exploring Youth Training Update</vt:lpstr>
      <vt:lpstr>PowerPoint Presentation</vt:lpstr>
      <vt:lpstr>ADDITIONAL SLIDES FOR COUNCIL USE  All slides will be emailed to each  Exploring Live Hour Participant every month</vt:lpstr>
      <vt:lpstr>Successful Councils… Intentionally Providing a Pathway to Exploring Growth and  Strategic Planning In Your Council </vt:lpstr>
      <vt:lpstr> “Action Planning” The Beginning of your Strategic Plan</vt:lpstr>
      <vt:lpstr>PowerPoint Presentation</vt:lpstr>
      <vt:lpstr>12 Keys To Success </vt:lpstr>
      <vt:lpstr>     1.  Recruit a council Exploring volunteer         chair and committee  2.  Appoint a Council Exploring Champion       “Staff Advisor”  3.  Create a public presence for Exploring       (council website, newsletters, social        media)   </vt:lpstr>
      <vt:lpstr>      4.  Train key volunteers and staff on the 4        Phases of Post/Club Organization  5.  Set specific goals for Career Interest       Surveys or gathering of data from select         high schools  6.  Set goals to host Open Houses for all       Posts/Clubs (i.e. School Night for       Scouting)  </vt:lpstr>
      <vt:lpstr>       7.    Create a campaign to emphasize          Post/Club unit support (through         Service Teams/Commissioners)  8.    Integrate Exploring into council         activities and events  9.    Promote Exploring to all current         customers (i.e.  “Scouts BSA”)   </vt:lpstr>
      <vt:lpstr>       10.  Host a council community cultivation event,            focusing on a specific career.  11.  Involve the Council Executive Board to help          open doors within the community and to          help create a list of businesses to match the          Career Interest Survey results.  12.   Ensure that Exploring is included in the           Council Strategic Plan, PDS Goals, and           Board Meetings.  </vt:lpstr>
      <vt:lpstr>PowerPoint Presentation</vt:lpstr>
      <vt:lpstr>PowerPoint Presentation</vt:lpstr>
      <vt:lpstr>PowerPoint Presentation</vt:lpstr>
      <vt:lpstr>4  Steps/Phases in Organizing a new Post</vt:lpstr>
      <vt:lpstr>MOST IMPORTANT PART OF EACH PHASE?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REPORT: School</vt:lpstr>
      <vt:lpstr>PowerPoint Presentation</vt:lpstr>
      <vt:lpstr>PowerPoint Presentation</vt:lpstr>
      <vt:lpstr>PowerPoint Presentation</vt:lpstr>
      <vt:lpstr>PowerPoint Presentation</vt:lpstr>
      <vt:lpstr>PowerPoint Presentation</vt:lpstr>
      <vt:lpstr>ALTERNATE METHODS?  1.  Use school information already available 2.  Ask youth to develop contacts  3.  Develop cultivation events 4.  Invite Eagle Scouts / Scouts to join 5.  Booth at schools open house night and            career days /career fairs 6.  Annual Exploring open houses for ALL Posts          and Clubs 7.  Follow up leads from the Exploring Lead           Generator </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  </vt:lpstr>
      <vt:lpstr>Resources to help you…  www.exploring.org </vt:lpstr>
      <vt:lpstr>  ONLINE REGISTRATION FOR EXPLORING</vt:lpstr>
      <vt:lpstr>Invitation Manager  </vt:lpstr>
      <vt:lpstr>Create Account &amp; Complete Application</vt:lpstr>
      <vt:lpstr>  Membership and Unit Online Renewal  FOR EXPLORING</vt:lpstr>
      <vt:lpstr> Organization Manager</vt:lpstr>
      <vt:lpstr> Unit Renewal - Post View</vt:lpstr>
      <vt:lpstr> Unit Renewal - Post View</vt:lpstr>
      <vt:lpstr> Unit Renewal - Post View</vt:lpstr>
      <vt:lpstr> Unit Renewal - Council View</vt:lpstr>
      <vt:lpstr> Unit Renewal - Council View</vt:lpstr>
      <vt:lpstr> Member Renewal – Member/Parent</vt:lpstr>
      <vt:lpstr> Member Renewal – Member/Parent</vt:lpstr>
      <vt:lpstr> Member Renewal – Member/Parent</vt:lpstr>
      <vt:lpstr> Member Renewal – Member/Parent</vt:lpstr>
      <vt:lpstr> Member Renewal – Member/Parent</vt:lpstr>
      <vt:lpstr> Member Renewal – Member/Parent</vt:lpstr>
      <vt:lpstr> Member Renewal – Unit Pay</vt:lpstr>
      <vt:lpstr> Member Renewal – Unit Pay</vt:lpstr>
      <vt:lpstr> Member Renewal – Unit Pay</vt:lpstr>
      <vt:lpstr> Member Renewal – Unit Pay</vt:lpstr>
      <vt:lpstr> Member Renewal – Unit Pay</vt:lpstr>
      <vt:lpstr> Member Renewal – Unit Pay</vt:lpstr>
      <vt:lpstr> Member Renewal – Unit Pay</vt:lpstr>
      <vt:lpstr>Renewal Membership – Reports </vt:lpstr>
      <vt:lpstr>Renewal Membership – Members Who have Renewed </vt:lpstr>
      <vt:lpstr>Renewal Membership – Members Due to Renew Report </vt:lpstr>
      <vt:lpstr>Auto Renewal Membership – Members Opt-Out Report </vt:lpstr>
      <vt:lpstr>Auto Renewal Membership – Members Opt-Out Report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Srader</dc:creator>
  <cp:lastModifiedBy>Tim Anderson</cp:lastModifiedBy>
  <cp:revision>133</cp:revision>
  <cp:lastPrinted>2024-04-10T15:03:18Z</cp:lastPrinted>
  <dcterms:created xsi:type="dcterms:W3CDTF">2019-08-06T20:23:11Z</dcterms:created>
  <dcterms:modified xsi:type="dcterms:W3CDTF">2024-11-13T17:43:09Z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0x0101003F263A873AC474438EB04F68AF2370A5</vt:lpwstr>
  </property>
</Properties>
</file>