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 id="2147483886" r:id="rId16"/>
  </p:sldMasterIdLst>
  <p:notesMasterIdLst>
    <p:notesMasterId r:id="rId173"/>
  </p:notesMasterIdLst>
  <p:sldIdLst>
    <p:sldId id="882" r:id="rId17"/>
    <p:sldId id="942" r:id="rId18"/>
    <p:sldId id="943" r:id="rId19"/>
    <p:sldId id="944" r:id="rId20"/>
    <p:sldId id="1730" r:id="rId21"/>
    <p:sldId id="1731" r:id="rId22"/>
    <p:sldId id="1793" r:id="rId23"/>
    <p:sldId id="1794" r:id="rId24"/>
    <p:sldId id="1795" r:id="rId25"/>
    <p:sldId id="1797" r:id="rId26"/>
    <p:sldId id="1798" r:id="rId27"/>
    <p:sldId id="1799" r:id="rId28"/>
    <p:sldId id="1800" r:id="rId29"/>
    <p:sldId id="800" r:id="rId30"/>
    <p:sldId id="1801" r:id="rId31"/>
    <p:sldId id="1802" r:id="rId32"/>
    <p:sldId id="1803" r:id="rId33"/>
    <p:sldId id="1804" r:id="rId34"/>
    <p:sldId id="1805" r:id="rId35"/>
    <p:sldId id="1806" r:id="rId36"/>
    <p:sldId id="802" r:id="rId37"/>
    <p:sldId id="1807" r:id="rId38"/>
    <p:sldId id="1808" r:id="rId39"/>
    <p:sldId id="1809" r:id="rId40"/>
    <p:sldId id="1810" r:id="rId41"/>
    <p:sldId id="1811" r:id="rId42"/>
    <p:sldId id="1812" r:id="rId43"/>
    <p:sldId id="1813" r:id="rId44"/>
    <p:sldId id="1814" r:id="rId45"/>
    <p:sldId id="1815" r:id="rId46"/>
    <p:sldId id="1816" r:id="rId47"/>
    <p:sldId id="801" r:id="rId48"/>
    <p:sldId id="1817" r:id="rId49"/>
    <p:sldId id="1818" r:id="rId50"/>
    <p:sldId id="1819" r:id="rId51"/>
    <p:sldId id="1820" r:id="rId52"/>
    <p:sldId id="1821" r:id="rId53"/>
    <p:sldId id="1822" r:id="rId54"/>
    <p:sldId id="1823" r:id="rId55"/>
    <p:sldId id="1824" r:id="rId56"/>
    <p:sldId id="1796" r:id="rId57"/>
    <p:sldId id="1529" r:id="rId58"/>
    <p:sldId id="1528" r:id="rId59"/>
    <p:sldId id="1750" r:id="rId60"/>
    <p:sldId id="1661" r:id="rId61"/>
    <p:sldId id="1662" r:id="rId62"/>
    <p:sldId id="972" r:id="rId63"/>
    <p:sldId id="257" r:id="rId64"/>
    <p:sldId id="367" r:id="rId65"/>
    <p:sldId id="899" r:id="rId66"/>
    <p:sldId id="335" r:id="rId67"/>
    <p:sldId id="304" r:id="rId68"/>
    <p:sldId id="1554" r:id="rId69"/>
    <p:sldId id="873" r:id="rId70"/>
    <p:sldId id="296" r:id="rId71"/>
    <p:sldId id="954" r:id="rId72"/>
    <p:sldId id="1693" r:id="rId73"/>
    <p:sldId id="911" r:id="rId74"/>
    <p:sldId id="1544" r:id="rId75"/>
    <p:sldId id="914" r:id="rId76"/>
    <p:sldId id="1035" r:id="rId77"/>
    <p:sldId id="897" r:id="rId78"/>
    <p:sldId id="1555" r:id="rId79"/>
    <p:sldId id="883" r:id="rId80"/>
    <p:sldId id="519" r:id="rId81"/>
    <p:sldId id="520" r:id="rId82"/>
    <p:sldId id="504" r:id="rId83"/>
    <p:sldId id="795" r:id="rId84"/>
    <p:sldId id="928" r:id="rId85"/>
    <p:sldId id="1039" r:id="rId86"/>
    <p:sldId id="1054" r:id="rId87"/>
    <p:sldId id="1541" r:id="rId88"/>
    <p:sldId id="898" r:id="rId89"/>
    <p:sldId id="915" r:id="rId90"/>
    <p:sldId id="918" r:id="rId91"/>
    <p:sldId id="329" r:id="rId92"/>
    <p:sldId id="330" r:id="rId93"/>
    <p:sldId id="916" r:id="rId94"/>
    <p:sldId id="577" r:id="rId95"/>
    <p:sldId id="917" r:id="rId96"/>
    <p:sldId id="578" r:id="rId97"/>
    <p:sldId id="1694" r:id="rId98"/>
    <p:sldId id="278" r:id="rId99"/>
    <p:sldId id="1695" r:id="rId100"/>
    <p:sldId id="1638" r:id="rId101"/>
    <p:sldId id="1696" r:id="rId102"/>
    <p:sldId id="1697" r:id="rId103"/>
    <p:sldId id="1698" r:id="rId104"/>
    <p:sldId id="1699" r:id="rId105"/>
    <p:sldId id="1700" r:id="rId106"/>
    <p:sldId id="1701" r:id="rId107"/>
    <p:sldId id="1702" r:id="rId108"/>
    <p:sldId id="1703" r:id="rId109"/>
    <p:sldId id="1704" r:id="rId110"/>
    <p:sldId id="1705" r:id="rId111"/>
    <p:sldId id="1706" r:id="rId112"/>
    <p:sldId id="1707" r:id="rId113"/>
    <p:sldId id="1708" r:id="rId114"/>
    <p:sldId id="1709" r:id="rId115"/>
    <p:sldId id="1710" r:id="rId116"/>
    <p:sldId id="1711" r:id="rId117"/>
    <p:sldId id="1712" r:id="rId118"/>
    <p:sldId id="1713" r:id="rId119"/>
    <p:sldId id="1714" r:id="rId120"/>
    <p:sldId id="1715" r:id="rId121"/>
    <p:sldId id="1658" r:id="rId122"/>
    <p:sldId id="1660" r:id="rId123"/>
    <p:sldId id="1716" r:id="rId124"/>
    <p:sldId id="1717" r:id="rId125"/>
    <p:sldId id="1718" r:id="rId126"/>
    <p:sldId id="968" r:id="rId127"/>
    <p:sldId id="324" r:id="rId128"/>
    <p:sldId id="326" r:id="rId129"/>
    <p:sldId id="960" r:id="rId130"/>
    <p:sldId id="1663" r:id="rId131"/>
    <p:sldId id="1664" r:id="rId132"/>
    <p:sldId id="969" r:id="rId133"/>
    <p:sldId id="936" r:id="rId134"/>
    <p:sldId id="1666" r:id="rId135"/>
    <p:sldId id="979" r:id="rId136"/>
    <p:sldId id="1667" r:id="rId137"/>
    <p:sldId id="1668" r:id="rId138"/>
    <p:sldId id="1719" r:id="rId139"/>
    <p:sldId id="1720" r:id="rId140"/>
    <p:sldId id="1670" r:id="rId141"/>
    <p:sldId id="1754" r:id="rId142"/>
    <p:sldId id="1755" r:id="rId143"/>
    <p:sldId id="1756" r:id="rId144"/>
    <p:sldId id="1757" r:id="rId145"/>
    <p:sldId id="1758" r:id="rId146"/>
    <p:sldId id="1655" r:id="rId147"/>
    <p:sldId id="1637" r:id="rId148"/>
    <p:sldId id="1759" r:id="rId149"/>
    <p:sldId id="1639" r:id="rId150"/>
    <p:sldId id="1640" r:id="rId151"/>
    <p:sldId id="1641" r:id="rId152"/>
    <p:sldId id="1642" r:id="rId153"/>
    <p:sldId id="1643" r:id="rId154"/>
    <p:sldId id="1644" r:id="rId155"/>
    <p:sldId id="1645" r:id="rId156"/>
    <p:sldId id="1646" r:id="rId157"/>
    <p:sldId id="1647" r:id="rId158"/>
    <p:sldId id="1648" r:id="rId159"/>
    <p:sldId id="1649" r:id="rId160"/>
    <p:sldId id="1650" r:id="rId161"/>
    <p:sldId id="1651" r:id="rId162"/>
    <p:sldId id="1652" r:id="rId163"/>
    <p:sldId id="1653" r:id="rId164"/>
    <p:sldId id="1656" r:id="rId165"/>
    <p:sldId id="1760" r:id="rId166"/>
    <p:sldId id="1761" r:id="rId167"/>
    <p:sldId id="1762" r:id="rId168"/>
    <p:sldId id="1657" r:id="rId169"/>
    <p:sldId id="1553" r:id="rId170"/>
    <p:sldId id="1519" r:id="rId171"/>
    <p:sldId id="859" r:id="rId17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A439F-12F2-404D-8103-2478F85BB49A}" v="5" dt="2024-12-11T14:51:05.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106" d="100"/>
          <a:sy n="106" d="100"/>
        </p:scale>
        <p:origin x="684" y="102"/>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54" Type="http://schemas.openxmlformats.org/officeDocument/2006/relationships/slide" Target="slides/slide138.xml"/><Relationship Id="rId159" Type="http://schemas.openxmlformats.org/officeDocument/2006/relationships/slide" Target="slides/slide143.xml"/><Relationship Id="rId175" Type="http://schemas.openxmlformats.org/officeDocument/2006/relationships/viewProps" Target="viewProps.xml"/><Relationship Id="rId170" Type="http://schemas.openxmlformats.org/officeDocument/2006/relationships/slide" Target="slides/slide154.xml"/><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theme" Target="theme/theme1.xml"/><Relationship Id="rId12" Type="http://schemas.openxmlformats.org/officeDocument/2006/relationships/slideMaster" Target="slideMasters/slideMaster9.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slide" Target="slides/slide132.xml"/><Relationship Id="rId151" Type="http://schemas.openxmlformats.org/officeDocument/2006/relationships/slide" Target="slides/slide135.xml"/><Relationship Id="rId156" Type="http://schemas.openxmlformats.org/officeDocument/2006/relationships/slide" Target="slides/slide140.xml"/><Relationship Id="rId164" Type="http://schemas.openxmlformats.org/officeDocument/2006/relationships/slide" Target="slides/slide148.xml"/><Relationship Id="rId169" Type="http://schemas.openxmlformats.org/officeDocument/2006/relationships/slide" Target="slides/slide153.xml"/><Relationship Id="rId177"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slide" Target="slides/slide15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microsoft.com/office/2016/11/relationships/changesInfo" Target="changesInfos/changesInfo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notesMaster" Target="notesMasters/notesMaster1.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presProps" Target="presProps.xml"/><Relationship Id="rId179" Type="http://schemas.microsoft.com/office/2015/10/relationships/revisionInfo" Target="revisionInfo.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Schweiger" userId="19ab1e85a4e4a945" providerId="LiveId" clId="{4F3A439F-12F2-404D-8103-2478F85BB49A}"/>
    <pc:docChg chg="undo custSel addSld delSld modSld">
      <pc:chgData name="Jeff Schweiger" userId="19ab1e85a4e4a945" providerId="LiveId" clId="{4F3A439F-12F2-404D-8103-2478F85BB49A}" dt="2024-12-11T14:51:15.146" v="12" actId="47"/>
      <pc:docMkLst>
        <pc:docMk/>
      </pc:docMkLst>
      <pc:sldChg chg="add del">
        <pc:chgData name="Jeff Schweiger" userId="19ab1e85a4e4a945" providerId="LiveId" clId="{4F3A439F-12F2-404D-8103-2478F85BB49A}" dt="2024-12-11T14:49:03.234" v="3"/>
        <pc:sldMkLst>
          <pc:docMk/>
          <pc:sldMk cId="191014108" sldId="511"/>
        </pc:sldMkLst>
      </pc:sldChg>
      <pc:sldChg chg="add del">
        <pc:chgData name="Jeff Schweiger" userId="19ab1e85a4e4a945" providerId="LiveId" clId="{4F3A439F-12F2-404D-8103-2478F85BB49A}" dt="2024-12-11T14:49:03.234" v="3"/>
        <pc:sldMkLst>
          <pc:docMk/>
          <pc:sldMk cId="336026040" sldId="522"/>
        </pc:sldMkLst>
      </pc:sldChg>
      <pc:sldChg chg="add del">
        <pc:chgData name="Jeff Schweiger" userId="19ab1e85a4e4a945" providerId="LiveId" clId="{4F3A439F-12F2-404D-8103-2478F85BB49A}" dt="2024-12-11T14:49:03.234" v="3"/>
        <pc:sldMkLst>
          <pc:docMk/>
          <pc:sldMk cId="572548545" sldId="539"/>
        </pc:sldMkLst>
      </pc:sldChg>
      <pc:sldChg chg="add del">
        <pc:chgData name="Jeff Schweiger" userId="19ab1e85a4e4a945" providerId="LiveId" clId="{4F3A439F-12F2-404D-8103-2478F85BB49A}" dt="2024-12-11T14:49:03.234" v="3"/>
        <pc:sldMkLst>
          <pc:docMk/>
          <pc:sldMk cId="234454622" sldId="571"/>
        </pc:sldMkLst>
      </pc:sldChg>
      <pc:sldChg chg="add del">
        <pc:chgData name="Jeff Schweiger" userId="19ab1e85a4e4a945" providerId="LiveId" clId="{4F3A439F-12F2-404D-8103-2478F85BB49A}" dt="2024-12-11T14:49:03.234" v="3"/>
        <pc:sldMkLst>
          <pc:docMk/>
          <pc:sldMk cId="4284270421" sldId="590"/>
        </pc:sldMkLst>
      </pc:sldChg>
      <pc:sldChg chg="add del">
        <pc:chgData name="Jeff Schweiger" userId="19ab1e85a4e4a945" providerId="LiveId" clId="{4F3A439F-12F2-404D-8103-2478F85BB49A}" dt="2024-12-11T14:49:03.234" v="3"/>
        <pc:sldMkLst>
          <pc:docMk/>
          <pc:sldMk cId="1367151359" sldId="611"/>
        </pc:sldMkLst>
      </pc:sldChg>
      <pc:sldChg chg="add del">
        <pc:chgData name="Jeff Schweiger" userId="19ab1e85a4e4a945" providerId="LiveId" clId="{4F3A439F-12F2-404D-8103-2478F85BB49A}" dt="2024-12-11T14:49:03.234" v="3"/>
        <pc:sldMkLst>
          <pc:docMk/>
          <pc:sldMk cId="184326165" sldId="630"/>
        </pc:sldMkLst>
      </pc:sldChg>
      <pc:sldChg chg="add del">
        <pc:chgData name="Jeff Schweiger" userId="19ab1e85a4e4a945" providerId="LiveId" clId="{4F3A439F-12F2-404D-8103-2478F85BB49A}" dt="2024-12-11T14:49:03.234" v="3"/>
        <pc:sldMkLst>
          <pc:docMk/>
          <pc:sldMk cId="2418547990" sldId="631"/>
        </pc:sldMkLst>
      </pc:sldChg>
      <pc:sldChg chg="add del setBg">
        <pc:chgData name="Jeff Schweiger" userId="19ab1e85a4e4a945" providerId="LiveId" clId="{4F3A439F-12F2-404D-8103-2478F85BB49A}" dt="2024-12-11T14:49:03.234" v="3"/>
        <pc:sldMkLst>
          <pc:docMk/>
          <pc:sldMk cId="230111915" sldId="632"/>
        </pc:sldMkLst>
      </pc:sldChg>
      <pc:sldChg chg="add del">
        <pc:chgData name="Jeff Schweiger" userId="19ab1e85a4e4a945" providerId="LiveId" clId="{4F3A439F-12F2-404D-8103-2478F85BB49A}" dt="2024-12-11T14:49:03.234" v="3"/>
        <pc:sldMkLst>
          <pc:docMk/>
          <pc:sldMk cId="1879301432" sldId="643"/>
        </pc:sldMkLst>
      </pc:sldChg>
      <pc:sldChg chg="add del">
        <pc:chgData name="Jeff Schweiger" userId="19ab1e85a4e4a945" providerId="LiveId" clId="{4F3A439F-12F2-404D-8103-2478F85BB49A}" dt="2024-12-11T14:49:03.234" v="3"/>
        <pc:sldMkLst>
          <pc:docMk/>
          <pc:sldMk cId="237474942" sldId="659"/>
        </pc:sldMkLst>
      </pc:sldChg>
      <pc:sldChg chg="add del">
        <pc:chgData name="Jeff Schweiger" userId="19ab1e85a4e4a945" providerId="LiveId" clId="{4F3A439F-12F2-404D-8103-2478F85BB49A}" dt="2024-12-11T14:49:03.234" v="3"/>
        <pc:sldMkLst>
          <pc:docMk/>
          <pc:sldMk cId="2312740044" sldId="679"/>
        </pc:sldMkLst>
      </pc:sldChg>
      <pc:sldChg chg="add del">
        <pc:chgData name="Jeff Schweiger" userId="19ab1e85a4e4a945" providerId="LiveId" clId="{4F3A439F-12F2-404D-8103-2478F85BB49A}" dt="2024-12-11T14:49:03.234" v="3"/>
        <pc:sldMkLst>
          <pc:docMk/>
          <pc:sldMk cId="2665281292" sldId="693"/>
        </pc:sldMkLst>
      </pc:sldChg>
      <pc:sldChg chg="add del">
        <pc:chgData name="Jeff Schweiger" userId="19ab1e85a4e4a945" providerId="LiveId" clId="{4F3A439F-12F2-404D-8103-2478F85BB49A}" dt="2024-12-11T14:49:03.234" v="3"/>
        <pc:sldMkLst>
          <pc:docMk/>
          <pc:sldMk cId="792024164" sldId="704"/>
        </pc:sldMkLst>
      </pc:sldChg>
      <pc:sldChg chg="add del">
        <pc:chgData name="Jeff Schweiger" userId="19ab1e85a4e4a945" providerId="LiveId" clId="{4F3A439F-12F2-404D-8103-2478F85BB49A}" dt="2024-12-11T14:49:03.234" v="3"/>
        <pc:sldMkLst>
          <pc:docMk/>
          <pc:sldMk cId="532478150" sldId="706"/>
        </pc:sldMkLst>
      </pc:sldChg>
      <pc:sldChg chg="add del setBg">
        <pc:chgData name="Jeff Schweiger" userId="19ab1e85a4e4a945" providerId="LiveId" clId="{4F3A439F-12F2-404D-8103-2478F85BB49A}" dt="2024-12-11T14:49:03.234" v="3"/>
        <pc:sldMkLst>
          <pc:docMk/>
          <pc:sldMk cId="3848329330" sldId="710"/>
        </pc:sldMkLst>
      </pc:sldChg>
      <pc:sldChg chg="add del setBg">
        <pc:chgData name="Jeff Schweiger" userId="19ab1e85a4e4a945" providerId="LiveId" clId="{4F3A439F-12F2-404D-8103-2478F85BB49A}" dt="2024-12-11T14:49:03.234" v="3"/>
        <pc:sldMkLst>
          <pc:docMk/>
          <pc:sldMk cId="1668801452" sldId="711"/>
        </pc:sldMkLst>
      </pc:sldChg>
      <pc:sldChg chg="add del setBg">
        <pc:chgData name="Jeff Schweiger" userId="19ab1e85a4e4a945" providerId="LiveId" clId="{4F3A439F-12F2-404D-8103-2478F85BB49A}" dt="2024-12-11T14:49:03.234" v="3"/>
        <pc:sldMkLst>
          <pc:docMk/>
          <pc:sldMk cId="3851176546" sldId="712"/>
        </pc:sldMkLst>
      </pc:sldChg>
      <pc:sldChg chg="add del setBg">
        <pc:chgData name="Jeff Schweiger" userId="19ab1e85a4e4a945" providerId="LiveId" clId="{4F3A439F-12F2-404D-8103-2478F85BB49A}" dt="2024-12-11T14:49:03.234" v="3"/>
        <pc:sldMkLst>
          <pc:docMk/>
          <pc:sldMk cId="3974715960" sldId="725"/>
        </pc:sldMkLst>
      </pc:sldChg>
      <pc:sldChg chg="add del">
        <pc:chgData name="Jeff Schweiger" userId="19ab1e85a4e4a945" providerId="LiveId" clId="{4F3A439F-12F2-404D-8103-2478F85BB49A}" dt="2024-12-11T14:49:03.234" v="3"/>
        <pc:sldMkLst>
          <pc:docMk/>
          <pc:sldMk cId="1121899203" sldId="726"/>
        </pc:sldMkLst>
      </pc:sldChg>
      <pc:sldChg chg="add del">
        <pc:chgData name="Jeff Schweiger" userId="19ab1e85a4e4a945" providerId="LiveId" clId="{4F3A439F-12F2-404D-8103-2478F85BB49A}" dt="2024-12-11T14:49:03.234" v="3"/>
        <pc:sldMkLst>
          <pc:docMk/>
          <pc:sldMk cId="2151839122" sldId="740"/>
        </pc:sldMkLst>
      </pc:sldChg>
      <pc:sldChg chg="add del">
        <pc:chgData name="Jeff Schweiger" userId="19ab1e85a4e4a945" providerId="LiveId" clId="{4F3A439F-12F2-404D-8103-2478F85BB49A}" dt="2024-12-11T14:49:03.234" v="3"/>
        <pc:sldMkLst>
          <pc:docMk/>
          <pc:sldMk cId="2876673739" sldId="741"/>
        </pc:sldMkLst>
      </pc:sldChg>
      <pc:sldChg chg="add del setBg">
        <pc:chgData name="Jeff Schweiger" userId="19ab1e85a4e4a945" providerId="LiveId" clId="{4F3A439F-12F2-404D-8103-2478F85BB49A}" dt="2024-12-11T14:49:03.234" v="3"/>
        <pc:sldMkLst>
          <pc:docMk/>
          <pc:sldMk cId="2497704846" sldId="749"/>
        </pc:sldMkLst>
      </pc:sldChg>
      <pc:sldChg chg="add del setBg">
        <pc:chgData name="Jeff Schweiger" userId="19ab1e85a4e4a945" providerId="LiveId" clId="{4F3A439F-12F2-404D-8103-2478F85BB49A}" dt="2024-12-11T14:49:03.234" v="3"/>
        <pc:sldMkLst>
          <pc:docMk/>
          <pc:sldMk cId="1915041346" sldId="750"/>
        </pc:sldMkLst>
      </pc:sldChg>
      <pc:sldChg chg="add del">
        <pc:chgData name="Jeff Schweiger" userId="19ab1e85a4e4a945" providerId="LiveId" clId="{4F3A439F-12F2-404D-8103-2478F85BB49A}" dt="2024-12-11T14:49:03.234" v="3"/>
        <pc:sldMkLst>
          <pc:docMk/>
          <pc:sldMk cId="1555732338" sldId="782"/>
        </pc:sldMkLst>
      </pc:sldChg>
      <pc:sldChg chg="add del">
        <pc:chgData name="Jeff Schweiger" userId="19ab1e85a4e4a945" providerId="LiveId" clId="{4F3A439F-12F2-404D-8103-2478F85BB49A}" dt="2024-12-11T14:49:03.234" v="3"/>
        <pc:sldMkLst>
          <pc:docMk/>
          <pc:sldMk cId="4003656997" sldId="783"/>
        </pc:sldMkLst>
      </pc:sldChg>
      <pc:sldChg chg="add del setBg">
        <pc:chgData name="Jeff Schweiger" userId="19ab1e85a4e4a945" providerId="LiveId" clId="{4F3A439F-12F2-404D-8103-2478F85BB49A}" dt="2024-12-11T14:49:03.234" v="3"/>
        <pc:sldMkLst>
          <pc:docMk/>
          <pc:sldMk cId="974233161" sldId="786"/>
        </pc:sldMkLst>
      </pc:sldChg>
      <pc:sldChg chg="add del">
        <pc:chgData name="Jeff Schweiger" userId="19ab1e85a4e4a945" providerId="LiveId" clId="{4F3A439F-12F2-404D-8103-2478F85BB49A}" dt="2024-12-11T14:49:03.234" v="3"/>
        <pc:sldMkLst>
          <pc:docMk/>
          <pc:sldMk cId="320308124" sldId="799"/>
        </pc:sldMkLst>
      </pc:sldChg>
      <pc:sldChg chg="add del">
        <pc:chgData name="Jeff Schweiger" userId="19ab1e85a4e4a945" providerId="LiveId" clId="{4F3A439F-12F2-404D-8103-2478F85BB49A}" dt="2024-12-11T14:49:05.059" v="4" actId="47"/>
        <pc:sldMkLst>
          <pc:docMk/>
          <pc:sldMk cId="3965109839" sldId="800"/>
        </pc:sldMkLst>
      </pc:sldChg>
      <pc:sldChg chg="add del">
        <pc:chgData name="Jeff Schweiger" userId="19ab1e85a4e4a945" providerId="LiveId" clId="{4F3A439F-12F2-404D-8103-2478F85BB49A}" dt="2024-12-11T14:49:05.059" v="4" actId="47"/>
        <pc:sldMkLst>
          <pc:docMk/>
          <pc:sldMk cId="2862200761" sldId="801"/>
        </pc:sldMkLst>
      </pc:sldChg>
      <pc:sldChg chg="addSp delSp modSp add del mod">
        <pc:chgData name="Jeff Schweiger" userId="19ab1e85a4e4a945" providerId="LiveId" clId="{4F3A439F-12F2-404D-8103-2478F85BB49A}" dt="2024-12-11T14:51:05.132" v="10"/>
        <pc:sldMkLst>
          <pc:docMk/>
          <pc:sldMk cId="496920743" sldId="802"/>
        </pc:sldMkLst>
        <pc:spChg chg="add mod">
          <ac:chgData name="Jeff Schweiger" userId="19ab1e85a4e4a945" providerId="LiveId" clId="{4F3A439F-12F2-404D-8103-2478F85BB49A}" dt="2024-12-11T14:51:05.132" v="10"/>
          <ac:spMkLst>
            <pc:docMk/>
            <pc:sldMk cId="496920743" sldId="802"/>
            <ac:spMk id="2" creationId="{7BACFFE2-BEF1-F63A-6E54-759A20CFB08C}"/>
          </ac:spMkLst>
        </pc:spChg>
        <pc:spChg chg="del">
          <ac:chgData name="Jeff Schweiger" userId="19ab1e85a4e4a945" providerId="LiveId" clId="{4F3A439F-12F2-404D-8103-2478F85BB49A}" dt="2024-12-11T14:50:40.689" v="8" actId="478"/>
          <ac:spMkLst>
            <pc:docMk/>
            <pc:sldMk cId="496920743" sldId="802"/>
            <ac:spMk id="3" creationId="{00000000-0000-0000-0000-000000000000}"/>
          </ac:spMkLst>
        </pc:spChg>
        <pc:spChg chg="del">
          <ac:chgData name="Jeff Schweiger" userId="19ab1e85a4e4a945" providerId="LiveId" clId="{4F3A439F-12F2-404D-8103-2478F85BB49A}" dt="2024-12-11T14:50:31.892" v="7" actId="478"/>
          <ac:spMkLst>
            <pc:docMk/>
            <pc:sldMk cId="496920743" sldId="802"/>
            <ac:spMk id="25" creationId="{00000000-0000-0000-0000-000000000000}"/>
          </ac:spMkLst>
        </pc:spChg>
      </pc:sldChg>
      <pc:sldChg chg="add del">
        <pc:chgData name="Jeff Schweiger" userId="19ab1e85a4e4a945" providerId="LiveId" clId="{4F3A439F-12F2-404D-8103-2478F85BB49A}" dt="2024-12-11T14:49:05.059" v="4" actId="47"/>
        <pc:sldMkLst>
          <pc:docMk/>
          <pc:sldMk cId="1937092458" sldId="1797"/>
        </pc:sldMkLst>
      </pc:sldChg>
      <pc:sldChg chg="add del">
        <pc:chgData name="Jeff Schweiger" userId="19ab1e85a4e4a945" providerId="LiveId" clId="{4F3A439F-12F2-404D-8103-2478F85BB49A}" dt="2024-12-11T14:49:05.059" v="4" actId="47"/>
        <pc:sldMkLst>
          <pc:docMk/>
          <pc:sldMk cId="3984204411" sldId="1798"/>
        </pc:sldMkLst>
      </pc:sldChg>
      <pc:sldChg chg="add del">
        <pc:chgData name="Jeff Schweiger" userId="19ab1e85a4e4a945" providerId="LiveId" clId="{4F3A439F-12F2-404D-8103-2478F85BB49A}" dt="2024-12-11T14:49:05.059" v="4" actId="47"/>
        <pc:sldMkLst>
          <pc:docMk/>
          <pc:sldMk cId="116072598" sldId="1799"/>
        </pc:sldMkLst>
      </pc:sldChg>
      <pc:sldChg chg="add del">
        <pc:chgData name="Jeff Schweiger" userId="19ab1e85a4e4a945" providerId="LiveId" clId="{4F3A439F-12F2-404D-8103-2478F85BB49A}" dt="2024-12-11T14:49:05.059" v="4" actId="47"/>
        <pc:sldMkLst>
          <pc:docMk/>
          <pc:sldMk cId="3574790726" sldId="1800"/>
        </pc:sldMkLst>
      </pc:sldChg>
      <pc:sldChg chg="add del">
        <pc:chgData name="Jeff Schweiger" userId="19ab1e85a4e4a945" providerId="LiveId" clId="{4F3A439F-12F2-404D-8103-2478F85BB49A}" dt="2024-12-11T14:49:05.059" v="4" actId="47"/>
        <pc:sldMkLst>
          <pc:docMk/>
          <pc:sldMk cId="3150501038" sldId="1801"/>
        </pc:sldMkLst>
      </pc:sldChg>
      <pc:sldChg chg="add del">
        <pc:chgData name="Jeff Schweiger" userId="19ab1e85a4e4a945" providerId="LiveId" clId="{4F3A439F-12F2-404D-8103-2478F85BB49A}" dt="2024-12-11T14:49:05.059" v="4" actId="47"/>
        <pc:sldMkLst>
          <pc:docMk/>
          <pc:sldMk cId="3851701123" sldId="1802"/>
        </pc:sldMkLst>
      </pc:sldChg>
      <pc:sldChg chg="add del">
        <pc:chgData name="Jeff Schweiger" userId="19ab1e85a4e4a945" providerId="LiveId" clId="{4F3A439F-12F2-404D-8103-2478F85BB49A}" dt="2024-12-11T14:49:05.059" v="4" actId="47"/>
        <pc:sldMkLst>
          <pc:docMk/>
          <pc:sldMk cId="370374172" sldId="1803"/>
        </pc:sldMkLst>
      </pc:sldChg>
      <pc:sldChg chg="add del">
        <pc:chgData name="Jeff Schweiger" userId="19ab1e85a4e4a945" providerId="LiveId" clId="{4F3A439F-12F2-404D-8103-2478F85BB49A}" dt="2024-12-11T14:49:05.059" v="4" actId="47"/>
        <pc:sldMkLst>
          <pc:docMk/>
          <pc:sldMk cId="820059211" sldId="1804"/>
        </pc:sldMkLst>
      </pc:sldChg>
      <pc:sldChg chg="add del">
        <pc:chgData name="Jeff Schweiger" userId="19ab1e85a4e4a945" providerId="LiveId" clId="{4F3A439F-12F2-404D-8103-2478F85BB49A}" dt="2024-12-11T14:49:05.059" v="4" actId="47"/>
        <pc:sldMkLst>
          <pc:docMk/>
          <pc:sldMk cId="3702831144" sldId="1805"/>
        </pc:sldMkLst>
      </pc:sldChg>
      <pc:sldChg chg="add del">
        <pc:chgData name="Jeff Schweiger" userId="19ab1e85a4e4a945" providerId="LiveId" clId="{4F3A439F-12F2-404D-8103-2478F85BB49A}" dt="2024-12-11T14:49:05.059" v="4" actId="47"/>
        <pc:sldMkLst>
          <pc:docMk/>
          <pc:sldMk cId="2000180269" sldId="1806"/>
        </pc:sldMkLst>
      </pc:sldChg>
      <pc:sldChg chg="add del">
        <pc:chgData name="Jeff Schweiger" userId="19ab1e85a4e4a945" providerId="LiveId" clId="{4F3A439F-12F2-404D-8103-2478F85BB49A}" dt="2024-12-11T14:49:05.059" v="4" actId="47"/>
        <pc:sldMkLst>
          <pc:docMk/>
          <pc:sldMk cId="556252284" sldId="1807"/>
        </pc:sldMkLst>
      </pc:sldChg>
      <pc:sldChg chg="add del">
        <pc:chgData name="Jeff Schweiger" userId="19ab1e85a4e4a945" providerId="LiveId" clId="{4F3A439F-12F2-404D-8103-2478F85BB49A}" dt="2024-12-11T14:49:05.059" v="4" actId="47"/>
        <pc:sldMkLst>
          <pc:docMk/>
          <pc:sldMk cId="917433321" sldId="1808"/>
        </pc:sldMkLst>
      </pc:sldChg>
      <pc:sldChg chg="add del">
        <pc:chgData name="Jeff Schweiger" userId="19ab1e85a4e4a945" providerId="LiveId" clId="{4F3A439F-12F2-404D-8103-2478F85BB49A}" dt="2024-12-11T14:49:05.059" v="4" actId="47"/>
        <pc:sldMkLst>
          <pc:docMk/>
          <pc:sldMk cId="2421678515" sldId="1809"/>
        </pc:sldMkLst>
      </pc:sldChg>
      <pc:sldChg chg="add del">
        <pc:chgData name="Jeff Schweiger" userId="19ab1e85a4e4a945" providerId="LiveId" clId="{4F3A439F-12F2-404D-8103-2478F85BB49A}" dt="2024-12-11T14:49:05.059" v="4" actId="47"/>
        <pc:sldMkLst>
          <pc:docMk/>
          <pc:sldMk cId="3557213473" sldId="1810"/>
        </pc:sldMkLst>
      </pc:sldChg>
      <pc:sldChg chg="add del">
        <pc:chgData name="Jeff Schweiger" userId="19ab1e85a4e4a945" providerId="LiveId" clId="{4F3A439F-12F2-404D-8103-2478F85BB49A}" dt="2024-12-11T14:49:05.059" v="4" actId="47"/>
        <pc:sldMkLst>
          <pc:docMk/>
          <pc:sldMk cId="1190653033" sldId="1811"/>
        </pc:sldMkLst>
      </pc:sldChg>
      <pc:sldChg chg="add del">
        <pc:chgData name="Jeff Schweiger" userId="19ab1e85a4e4a945" providerId="LiveId" clId="{4F3A439F-12F2-404D-8103-2478F85BB49A}" dt="2024-12-11T14:49:05.059" v="4" actId="47"/>
        <pc:sldMkLst>
          <pc:docMk/>
          <pc:sldMk cId="1544780822" sldId="1812"/>
        </pc:sldMkLst>
      </pc:sldChg>
      <pc:sldChg chg="add del">
        <pc:chgData name="Jeff Schweiger" userId="19ab1e85a4e4a945" providerId="LiveId" clId="{4F3A439F-12F2-404D-8103-2478F85BB49A}" dt="2024-12-11T14:49:05.059" v="4" actId="47"/>
        <pc:sldMkLst>
          <pc:docMk/>
          <pc:sldMk cId="957464676" sldId="1813"/>
        </pc:sldMkLst>
      </pc:sldChg>
      <pc:sldChg chg="add del">
        <pc:chgData name="Jeff Schweiger" userId="19ab1e85a4e4a945" providerId="LiveId" clId="{4F3A439F-12F2-404D-8103-2478F85BB49A}" dt="2024-12-11T14:49:05.059" v="4" actId="47"/>
        <pc:sldMkLst>
          <pc:docMk/>
          <pc:sldMk cId="1024993163" sldId="1814"/>
        </pc:sldMkLst>
      </pc:sldChg>
      <pc:sldChg chg="add del">
        <pc:chgData name="Jeff Schweiger" userId="19ab1e85a4e4a945" providerId="LiveId" clId="{4F3A439F-12F2-404D-8103-2478F85BB49A}" dt="2024-12-11T14:49:05.059" v="4" actId="47"/>
        <pc:sldMkLst>
          <pc:docMk/>
          <pc:sldMk cId="2793842797" sldId="1815"/>
        </pc:sldMkLst>
      </pc:sldChg>
      <pc:sldChg chg="add del">
        <pc:chgData name="Jeff Schweiger" userId="19ab1e85a4e4a945" providerId="LiveId" clId="{4F3A439F-12F2-404D-8103-2478F85BB49A}" dt="2024-12-11T14:49:05.059" v="4" actId="47"/>
        <pc:sldMkLst>
          <pc:docMk/>
          <pc:sldMk cId="722659585" sldId="1816"/>
        </pc:sldMkLst>
      </pc:sldChg>
      <pc:sldChg chg="add del">
        <pc:chgData name="Jeff Schweiger" userId="19ab1e85a4e4a945" providerId="LiveId" clId="{4F3A439F-12F2-404D-8103-2478F85BB49A}" dt="2024-12-11T14:49:05.059" v="4" actId="47"/>
        <pc:sldMkLst>
          <pc:docMk/>
          <pc:sldMk cId="3406941695" sldId="1817"/>
        </pc:sldMkLst>
      </pc:sldChg>
      <pc:sldChg chg="add del">
        <pc:chgData name="Jeff Schweiger" userId="19ab1e85a4e4a945" providerId="LiveId" clId="{4F3A439F-12F2-404D-8103-2478F85BB49A}" dt="2024-12-11T14:49:11.687" v="5" actId="47"/>
        <pc:sldMkLst>
          <pc:docMk/>
          <pc:sldMk cId="2656181939" sldId="1818"/>
        </pc:sldMkLst>
      </pc:sldChg>
      <pc:sldChg chg="add del">
        <pc:chgData name="Jeff Schweiger" userId="19ab1e85a4e4a945" providerId="LiveId" clId="{4F3A439F-12F2-404D-8103-2478F85BB49A}" dt="2024-12-11T14:49:11.687" v="5" actId="47"/>
        <pc:sldMkLst>
          <pc:docMk/>
          <pc:sldMk cId="3916289999" sldId="1819"/>
        </pc:sldMkLst>
      </pc:sldChg>
      <pc:sldChg chg="add del">
        <pc:chgData name="Jeff Schweiger" userId="19ab1e85a4e4a945" providerId="LiveId" clId="{4F3A439F-12F2-404D-8103-2478F85BB49A}" dt="2024-12-11T14:49:11.687" v="5" actId="47"/>
        <pc:sldMkLst>
          <pc:docMk/>
          <pc:sldMk cId="1817337585" sldId="1820"/>
        </pc:sldMkLst>
      </pc:sldChg>
      <pc:sldChg chg="add del">
        <pc:chgData name="Jeff Schweiger" userId="19ab1e85a4e4a945" providerId="LiveId" clId="{4F3A439F-12F2-404D-8103-2478F85BB49A}" dt="2024-12-11T14:49:11.687" v="5" actId="47"/>
        <pc:sldMkLst>
          <pc:docMk/>
          <pc:sldMk cId="3275817928" sldId="1821"/>
        </pc:sldMkLst>
      </pc:sldChg>
      <pc:sldChg chg="add del">
        <pc:chgData name="Jeff Schweiger" userId="19ab1e85a4e4a945" providerId="LiveId" clId="{4F3A439F-12F2-404D-8103-2478F85BB49A}" dt="2024-12-11T14:49:11.687" v="5" actId="47"/>
        <pc:sldMkLst>
          <pc:docMk/>
          <pc:sldMk cId="977295812" sldId="1822"/>
        </pc:sldMkLst>
      </pc:sldChg>
      <pc:sldChg chg="add del">
        <pc:chgData name="Jeff Schweiger" userId="19ab1e85a4e4a945" providerId="LiveId" clId="{4F3A439F-12F2-404D-8103-2478F85BB49A}" dt="2024-12-11T14:49:11.687" v="5" actId="47"/>
        <pc:sldMkLst>
          <pc:docMk/>
          <pc:sldMk cId="1982578392" sldId="1823"/>
        </pc:sldMkLst>
      </pc:sldChg>
      <pc:sldChg chg="add del">
        <pc:chgData name="Jeff Schweiger" userId="19ab1e85a4e4a945" providerId="LiveId" clId="{4F3A439F-12F2-404D-8103-2478F85BB49A}" dt="2024-12-11T14:49:11.687" v="5" actId="47"/>
        <pc:sldMkLst>
          <pc:docMk/>
          <pc:sldMk cId="170320671" sldId="1824"/>
        </pc:sldMkLst>
      </pc:sldChg>
      <pc:sldChg chg="add del">
        <pc:chgData name="Jeff Schweiger" userId="19ab1e85a4e4a945" providerId="LiveId" clId="{4F3A439F-12F2-404D-8103-2478F85BB49A}" dt="2024-12-11T14:51:15.146" v="12" actId="47"/>
        <pc:sldMkLst>
          <pc:docMk/>
          <pc:sldMk cId="1308481343" sldId="1825"/>
        </pc:sldMkLst>
      </pc:sldChg>
      <pc:sldChg chg="add del">
        <pc:chgData name="Jeff Schweiger" userId="19ab1e85a4e4a945" providerId="LiveId" clId="{4F3A439F-12F2-404D-8103-2478F85BB49A}" dt="2024-12-11T14:51:13.545" v="11" actId="47"/>
        <pc:sldMkLst>
          <pc:docMk/>
          <pc:sldMk cId="3129495247" sldId="18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Shane Calendine</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 </a:t>
          </a:r>
          <a:r>
            <a:rPr lang="en-US" sz="1100" b="1" dirty="0"/>
            <a:t>Vice President Council Operations </a:t>
          </a:r>
          <a:r>
            <a:rPr kumimoji="0" lang="en-US" sz="1100" b="1" i="0" u="none" strike="noStrike" cap="none" normalizeH="0" baseline="0" dirty="0">
              <a:ln/>
              <a:effectLst/>
              <a:latin typeface="Arial Narrow" pitchFamily="34" charset="0"/>
            </a:rPr>
            <a:t>(BSA)</a:t>
          </a: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Shane Calendine</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 </a:t>
          </a:r>
          <a:r>
            <a:rPr lang="en-US" sz="1100" b="1" kern="1200" dirty="0"/>
            <a:t>Vice President Council Operations </a:t>
          </a: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12/11/2024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99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3B1-2A20-4C4C-BE33-B00584E2333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7984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rPr>
              <a:t>.This is the Scouting Forward Roadmap developed by the National Board to set the direction they see for the BSA</a:t>
            </a:r>
            <a:endParaRPr lang="en-US" b="0" dirty="0"/>
          </a:p>
        </p:txBody>
      </p:sp>
      <p:sp>
        <p:nvSpPr>
          <p:cNvPr id="4" name="Slide Number Placeholder 3"/>
          <p:cNvSpPr>
            <a:spLocks noGrp="1"/>
          </p:cNvSpPr>
          <p:nvPr>
            <p:ph type="sldNum" sz="quarter" idx="10"/>
          </p:nvPr>
        </p:nvSpPr>
        <p:spPr/>
        <p:txBody>
          <a:bodyPr/>
          <a:lstStyle/>
          <a:p>
            <a:fld id="{B5579F4C-39DE-484D-9D6E-0795D4AB7FC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79024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12/11/2024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12/11/2024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12/11/2024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12/11/2024</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12/11/2024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12/11/2024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12/11/2024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12/11/2024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12/11/2024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12/11/2024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12/11/2024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12/11/2024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12/11/2024</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12/11/2024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12/11/2024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12/11/2024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12/11/2024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12/11/2024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12/11/2024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62.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1.png"/></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60.xml"/><Relationship Id="rId4" Type="http://schemas.openxmlformats.org/officeDocument/2006/relationships/image" Target="../media/image64.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5.wmf"/></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5.jpg"/></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5" Type="http://schemas.openxmlformats.org/officeDocument/2006/relationships/image" Target="../media/image18.jpeg"/><Relationship Id="rId4" Type="http://schemas.openxmlformats.org/officeDocument/2006/relationships/hyperlink" Target="https://osha4you.com/wp-content/uploads/2022/04/Awareness-of-Ergonomic-Principles.jp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6.png"/></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1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84.xml"/><Relationship Id="rId5" Type="http://schemas.openxmlformats.org/officeDocument/2006/relationships/image" Target="../media/image41.png"/><Relationship Id="rId4" Type="http://schemas.openxmlformats.org/officeDocument/2006/relationships/image" Target="../media/image4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5.png"/></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0.jp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g"/></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79.png"/></Relationships>
</file>

<file path=ppt/slides/_rels/slide1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40.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hyperlink" Target="http://www.exploring.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hyperlink" Target="https://www.scouting.org/training/youth-protection/ventur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5.jp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hyperlink" Target="http://filestore.scouting.org/filestore/se-packet/2020-08-10/Exploring-Participant-Policy-FINAL-2.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4.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27.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27.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6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8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jpg"/></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44.jpg"/><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5.jpg"/></Relationships>
</file>

<file path=ppt/slides/_rels/slide7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46.jpeg"/><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8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55.jp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9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835783" y="5168090"/>
            <a:ext cx="614302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December 11</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Ladder Safety*</a:t>
            </a:r>
            <a:br>
              <a:rPr lang="en-US" b="1" dirty="0"/>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panose="020B0604020202020204" pitchFamily="34" charset="0"/>
                <a:cs typeface="Arial" panose="020B0604020202020204" pitchFamily="34" charset="0"/>
              </a:rPr>
              <a:t>*</a:t>
            </a:r>
            <a:r>
              <a:rPr lang="en-US" sz="1800" dirty="0">
                <a:solidFill>
                  <a:srgbClr val="1FC77F"/>
                </a:solidFill>
                <a:latin typeface="Arial" panose="020B0604020202020204" pitchFamily="34" charset="0"/>
                <a:cs typeface="Arial" panose="020B0604020202020204" pitchFamily="34" charset="0"/>
              </a:rPr>
              <a:t> Scouting America Safety Moments ~ </a:t>
            </a:r>
            <a:r>
              <a:rPr lang="en-US" sz="1800" b="1" u="sng" dirty="0">
                <a:solidFill>
                  <a:srgbClr val="1FC77F"/>
                </a:solidFill>
                <a:latin typeface="Arial" panose="020B0604020202020204" pitchFamily="34" charset="0"/>
                <a:cs typeface="Arial" panose="020B0604020202020204" pitchFamily="34" charset="0"/>
              </a:rPr>
              <a:t>https://www.scouting.org/health-and-safety/safety-moments/ladder-safety/</a:t>
            </a:r>
            <a:br>
              <a:rPr lang="en-US" sz="1600" dirty="0">
                <a:solidFill>
                  <a:srgbClr val="1FC77F"/>
                </a:solidFill>
              </a:rPr>
            </a:b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9370924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3600" b="1" dirty="0">
                <a:solidFill>
                  <a:srgbClr val="1FC77F"/>
                </a:solidFill>
                <a:latin typeface="Arial" panose="020B0604020202020204" pitchFamily="34" charset="0"/>
                <a:cs typeface="Arial" panose="020B0604020202020204" pitchFamily="34" charset="0"/>
              </a:rPr>
              <a:t>Ladder Safety</a:t>
            </a:r>
            <a:endParaRPr lang="en-US" sz="3600" dirty="0">
              <a:solidFill>
                <a:srgbClr val="1FC77F"/>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914912" y="1020408"/>
            <a:ext cx="2900243" cy="4154984"/>
          </a:xfrm>
          <a:prstGeom prst="rect">
            <a:avLst/>
          </a:prstGeom>
        </p:spPr>
        <p:txBody>
          <a:bodyPr wrap="square">
            <a:spAutoFit/>
          </a:bodyPr>
          <a:lstStyle/>
          <a:p>
            <a:r>
              <a:rPr lang="en-US" sz="2400" dirty="0">
                <a:solidFill>
                  <a:srgbClr val="FFFF00"/>
                </a:solidFill>
                <a:latin typeface="Arial" panose="020B0604020202020204" pitchFamily="34" charset="0"/>
                <a:cs typeface="Arial" panose="020B0604020202020204" pitchFamily="34" charset="0"/>
              </a:rPr>
              <a:t>Today’s safety moment revolves around a crucial aspect of outdoor &amp; indoor activities —ensuring ladder safety to prevent accidents. As we delve into ladder safety, let’s explore key tips </a:t>
            </a:r>
            <a:endParaRPr lang="en-US" sz="2400" b="1" dirty="0">
              <a:solidFill>
                <a:srgbClr val="FFFF00"/>
              </a:solidFill>
              <a:latin typeface="Arial" panose="020B0604020202020204" pitchFamily="34" charset="0"/>
              <a:cs typeface="Arial" panose="020B0604020202020204" pitchFamily="34" charset="0"/>
            </a:endParaRPr>
          </a:p>
        </p:txBody>
      </p:sp>
      <p:pic>
        <p:nvPicPr>
          <p:cNvPr id="8" name="Picture 7" descr="Ladder Safety">
            <a:hlinkClick r:id="rId4" tooltip="&quot;&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12068" y="1088952"/>
            <a:ext cx="5496834" cy="4022018"/>
          </a:xfrm>
          <a:prstGeom prst="rect">
            <a:avLst/>
          </a:prstGeom>
          <a:noFill/>
          <a:ln>
            <a:noFill/>
          </a:ln>
        </p:spPr>
      </p:pic>
    </p:spTree>
    <p:extLst>
      <p:ext uri="{BB962C8B-B14F-4D97-AF65-F5344CB8AC3E}">
        <p14:creationId xmlns:p14="http://schemas.microsoft.com/office/powerpoint/2010/main" val="39842044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747957" y="446308"/>
            <a:ext cx="8658786" cy="683864"/>
          </a:xfrm>
        </p:spPr>
        <p:txBody>
          <a:bodyPr>
            <a:normAutofit/>
          </a:bodyPr>
          <a:lstStyle/>
          <a:p>
            <a:r>
              <a:rPr lang="en-US" sz="3600" b="1" dirty="0">
                <a:solidFill>
                  <a:srgbClr val="1FC77F"/>
                </a:solidFill>
                <a:latin typeface="Arial" panose="020B0604020202020204" pitchFamily="34" charset="0"/>
                <a:cs typeface="Arial" panose="020B0604020202020204" pitchFamily="34" charset="0"/>
              </a:rPr>
              <a:t>Understanding Ladder Accidents</a:t>
            </a:r>
            <a:endParaRPr lang="en-US" sz="3600" dirty="0">
              <a:solidFill>
                <a:srgbClr val="1FC77F"/>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03315" y="1543834"/>
            <a:ext cx="8757859" cy="3701013"/>
          </a:xfrm>
          <a:prstGeom prst="rect">
            <a:avLst/>
          </a:prstGeom>
        </p:spPr>
        <p:txBody>
          <a:bodyPr wrap="square">
            <a:spAutoFit/>
          </a:bodyPr>
          <a:lstStyle/>
          <a:p>
            <a:pPr marL="342900" indent="-342900">
              <a:buFont typeface="Arial" panose="020B0604020202020204" pitchFamily="34" charset="0"/>
              <a:buChar char="•"/>
            </a:pPr>
            <a:r>
              <a:rPr lang="en-US" sz="2800" b="1" dirty="0">
                <a:solidFill>
                  <a:schemeClr val="accent6">
                    <a:lumMod val="75000"/>
                  </a:schemeClr>
                </a:solidFill>
                <a:latin typeface="Arial Black" panose="020B0A04020102020204" pitchFamily="34" charset="0"/>
                <a:cs typeface="Arial" panose="020B0604020202020204" pitchFamily="34" charset="0"/>
              </a:rPr>
              <a:t>Common Causes:</a:t>
            </a:r>
            <a:r>
              <a:rPr lang="en-US" sz="2800" dirty="0">
                <a:solidFill>
                  <a:srgbClr val="FFFF00"/>
                </a:solidFill>
                <a:latin typeface="Arial Black" panose="020B0A04020102020204" pitchFamily="34" charset="0"/>
                <a:cs typeface="Arial" panose="020B0604020202020204" pitchFamily="34" charset="0"/>
              </a:rPr>
              <a:t> </a:t>
            </a:r>
            <a:r>
              <a:rPr lang="en-US" sz="2800" dirty="0">
                <a:solidFill>
                  <a:srgbClr val="FFFF00"/>
                </a:solidFill>
                <a:latin typeface="Arial" panose="020B0604020202020204" pitchFamily="34" charset="0"/>
                <a:cs typeface="Arial" panose="020B0604020202020204" pitchFamily="34" charset="0"/>
              </a:rPr>
              <a:t>Studies by the American Ladder Institute have highlighted that missing the final step and overreaching are the primary factors contributing to ladder accidents.</a:t>
            </a:r>
          </a:p>
          <a:p>
            <a:pPr lvl="0"/>
            <a:endParaRPr lang="en-US" sz="105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b="1" dirty="0">
                <a:solidFill>
                  <a:schemeClr val="accent6">
                    <a:lumMod val="75000"/>
                  </a:schemeClr>
                </a:solidFill>
                <a:latin typeface="Arial Black" panose="020B0A04020102020204" pitchFamily="34" charset="0"/>
                <a:cs typeface="Arial" panose="020B0604020202020204" pitchFamily="34" charset="0"/>
              </a:rPr>
              <a:t>Preventable Incidents:</a:t>
            </a:r>
            <a:r>
              <a:rPr lang="en-US" sz="2800" dirty="0">
                <a:solidFill>
                  <a:srgbClr val="FFFF00"/>
                </a:solidFill>
                <a:latin typeface="Arial" panose="020B0604020202020204" pitchFamily="34" charset="0"/>
                <a:cs typeface="Arial" panose="020B0604020202020204" pitchFamily="34" charset="0"/>
              </a:rPr>
              <a:t> Most ladder-related accidents are avoidable with a mindful approach and adherence to fundamental ladder safety precautions.</a:t>
            </a:r>
          </a:p>
        </p:txBody>
      </p:sp>
    </p:spTree>
    <p:extLst>
      <p:ext uri="{BB962C8B-B14F-4D97-AF65-F5344CB8AC3E}">
        <p14:creationId xmlns:p14="http://schemas.microsoft.com/office/powerpoint/2010/main" val="1160725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0" y="667548"/>
            <a:ext cx="8833604" cy="703933"/>
          </a:xfrm>
        </p:spPr>
        <p:txBody>
          <a:bodyPr>
            <a:normAutofit fontScale="90000"/>
          </a:bodyPr>
          <a:lstStyle/>
          <a:p>
            <a:br>
              <a:rPr lang="en-US" sz="4000" b="1" dirty="0">
                <a:solidFill>
                  <a:srgbClr val="1FC77F"/>
                </a:solidFill>
                <a:latin typeface="Arial Black" panose="020B0A04020102020204" pitchFamily="34" charset="0"/>
                <a:cs typeface="Arial" panose="020B0604020202020204" pitchFamily="34" charset="0"/>
              </a:rPr>
            </a:br>
            <a:r>
              <a:rPr lang="en-US" sz="4000" b="1" dirty="0">
                <a:solidFill>
                  <a:srgbClr val="2AB96C"/>
                </a:solidFill>
                <a:latin typeface="Arial" panose="020B0604020202020204" pitchFamily="34" charset="0"/>
                <a:cs typeface="Arial" panose="020B0604020202020204" pitchFamily="34" charset="0"/>
              </a:rPr>
              <a:t>Essential Ladder Safety Practices</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967068"/>
            <a:ext cx="8757859" cy="5078313"/>
          </a:xfrm>
          <a:prstGeom prst="rect">
            <a:avLst/>
          </a:prstGeom>
        </p:spPr>
        <p:txBody>
          <a:bodyPr wrap="square">
            <a:spAutoFit/>
          </a:bodyPr>
          <a:lstStyle/>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Choosing the Right Ladder:</a:t>
            </a:r>
            <a:r>
              <a:rPr lang="en-US" dirty="0">
                <a:solidFill>
                  <a:schemeClr val="accent6">
                    <a:lumMod val="75000"/>
                  </a:schemeClr>
                </a:solidFill>
                <a:latin typeface="Arial Black" panose="020B0A040201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Selecting the appropriate ladder is vital. Calculate the maximum reach height, which is about 4 feet higher than the ladder’s height. Also, consider the ladder’s duty rating to match it with your workload and weight.</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Secure Placement:</a:t>
            </a:r>
            <a:r>
              <a:rPr lang="en-US" dirty="0">
                <a:solidFill>
                  <a:srgbClr val="FFFF00"/>
                </a:solidFill>
                <a:latin typeface="Arial" panose="020B0604020202020204" pitchFamily="34" charset="0"/>
                <a:cs typeface="Arial" panose="020B0604020202020204" pitchFamily="34" charset="0"/>
              </a:rPr>
              <a:t> Ensure the ladder is on stable, level ground. Clear away debris and obstructions from its base and top. Secure the base to prevent unintended movement. Non-slip feet or outriggers can enhance stability.</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Cautious Climbing &amp; Descent:</a:t>
            </a:r>
            <a:r>
              <a:rPr lang="en-US" dirty="0">
                <a:solidFill>
                  <a:srgbClr val="FFFF00"/>
                </a:solidFill>
                <a:latin typeface="Arial" panose="020B0604020202020204" pitchFamily="34" charset="0"/>
                <a:cs typeface="Arial" panose="020B0604020202020204" pitchFamily="34" charset="0"/>
              </a:rPr>
              <a:t> Whether climbing or descending, exercise care and face the ladder. Take your time when descending and avoid skipping any steps..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Maintain Three Points of Contact:</a:t>
            </a:r>
            <a:r>
              <a:rPr lang="en-US" dirty="0">
                <a:solidFill>
                  <a:srgbClr val="FFFF00"/>
                </a:solidFill>
                <a:latin typeface="Arial" panose="020B0604020202020204" pitchFamily="34" charset="0"/>
                <a:cs typeface="Arial" panose="020B0604020202020204" pitchFamily="34" charset="0"/>
              </a:rPr>
              <a:t> While climbing or descending, always have three points of contact for balance—two hands and a foot, or two feet and a hand. Always face the ladder when climbing or descending</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Stay Within Reach:</a:t>
            </a:r>
            <a:r>
              <a:rPr lang="en-US" dirty="0">
                <a:solidFill>
                  <a:srgbClr val="FFFF00"/>
                </a:solidFill>
                <a:latin typeface="Arial" panose="020B0604020202020204" pitchFamily="34" charset="0"/>
                <a:cs typeface="Arial" panose="020B0604020202020204" pitchFamily="34" charset="0"/>
              </a:rPr>
              <a:t> When working from a ladder, keep your body and center of gravity between the side rails. This minimizes the risk of imbalance.</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Use Proper Equipment:</a:t>
            </a:r>
            <a:r>
              <a:rPr lang="en-US" dirty="0">
                <a:solidFill>
                  <a:srgbClr val="FFFF00"/>
                </a:solidFill>
                <a:latin typeface="Arial" panose="020B0604020202020204" pitchFamily="34" charset="0"/>
                <a:cs typeface="Arial" panose="020B0604020202020204" pitchFamily="34" charset="0"/>
              </a:rPr>
              <a:t> Utilize additional tools like ladder stabilizers, standoff arms, or safety harnesses for added security during elevated tasks.</a:t>
            </a:r>
          </a:p>
          <a:p>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7907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922377" y="619122"/>
            <a:ext cx="8833604" cy="703933"/>
          </a:xfrm>
        </p:spPr>
        <p:txBody>
          <a:bodyPr>
            <a:normAutofit fontScale="90000"/>
          </a:bodyPr>
          <a:lstStyle/>
          <a:p>
            <a:br>
              <a:rPr lang="en-US" sz="4000" b="1" dirty="0">
                <a:solidFill>
                  <a:srgbClr val="1FC77F"/>
                </a:solidFill>
                <a:latin typeface="Arial Black" panose="020B0A04020102020204" pitchFamily="34" charset="0"/>
                <a:cs typeface="Arial" panose="020B0604020202020204" pitchFamily="34" charset="0"/>
              </a:rPr>
            </a:br>
            <a:r>
              <a:rPr lang="en-US" sz="4000" b="1" dirty="0">
                <a:solidFill>
                  <a:srgbClr val="2AB96C"/>
                </a:solidFill>
                <a:latin typeface="Arial" panose="020B0604020202020204" pitchFamily="34" charset="0"/>
                <a:cs typeface="Arial" panose="020B0604020202020204" pitchFamily="34" charset="0"/>
              </a:rPr>
              <a:t>Essential Ladder Safety Practices</a:t>
            </a:r>
            <a:r>
              <a:rPr lang="en-US" sz="1000" b="1" dirty="0">
                <a:solidFill>
                  <a:srgbClr val="2AB96C"/>
                </a:solidFill>
                <a:latin typeface="Arial" panose="020B0604020202020204" pitchFamily="34" charset="0"/>
                <a:cs typeface="Arial" panose="020B0604020202020204" pitchFamily="34" charset="0"/>
              </a:rPr>
              <a:t> </a:t>
            </a:r>
            <a:r>
              <a:rPr lang="en-US" sz="1300" b="1" dirty="0">
                <a:solidFill>
                  <a:srgbClr val="2AB96C"/>
                </a:solidFill>
                <a:latin typeface="Arial" panose="020B0604020202020204" pitchFamily="34" charset="0"/>
                <a:cs typeface="Arial" panose="020B0604020202020204" pitchFamily="34" charset="0"/>
              </a:rPr>
              <a:t>continued</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79979"/>
            <a:ext cx="8757859" cy="5355312"/>
          </a:xfrm>
          <a:prstGeom prst="rect">
            <a:avLst/>
          </a:prstGeom>
        </p:spPr>
        <p:txBody>
          <a:bodyPr wrap="square">
            <a:spAutoFit/>
          </a:bodyPr>
          <a:lstStyle/>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Keep your body centered: </a:t>
            </a:r>
            <a:r>
              <a:rPr lang="en-US" b="1" dirty="0">
                <a:solidFill>
                  <a:srgbClr val="FFFF00"/>
                </a:solidFill>
                <a:latin typeface="Arial" panose="020B0604020202020204" pitchFamily="34" charset="0"/>
                <a:cs typeface="Arial" panose="020B0604020202020204" pitchFamily="34" charset="0"/>
              </a:rPr>
              <a:t>Keep your body near the middle of the rung or step to keep the ladder's load centered.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Don't carry equipment: </a:t>
            </a:r>
            <a:r>
              <a:rPr lang="en-US" b="1" dirty="0">
                <a:solidFill>
                  <a:srgbClr val="FFFF00"/>
                </a:solidFill>
                <a:latin typeface="Arial" panose="020B0604020202020204" pitchFamily="34" charset="0"/>
                <a:cs typeface="Arial" panose="020B0604020202020204" pitchFamily="34" charset="0"/>
              </a:rPr>
              <a:t>Have someone hand you tools and equipment instead of carrying them up the ladder.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Don't stand on the top rungs: </a:t>
            </a:r>
            <a:r>
              <a:rPr lang="en-US" b="1" dirty="0">
                <a:solidFill>
                  <a:srgbClr val="FFFF00"/>
                </a:solidFill>
                <a:latin typeface="Arial" panose="020B0604020202020204" pitchFamily="34" charset="0"/>
                <a:cs typeface="Arial" panose="020B0604020202020204" pitchFamily="34" charset="0"/>
              </a:rPr>
              <a:t>Don't stand on the top three rungs of a single or extension ladder.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Don't move the ladder: </a:t>
            </a:r>
            <a:r>
              <a:rPr lang="en-US" b="1" dirty="0">
                <a:solidFill>
                  <a:srgbClr val="FFFF00"/>
                </a:solidFill>
                <a:latin typeface="Arial" panose="020B0604020202020204" pitchFamily="34" charset="0"/>
                <a:cs typeface="Arial" panose="020B0604020202020204" pitchFamily="34" charset="0"/>
              </a:rPr>
              <a:t>Don't move, shift, or extend the ladder while someone is on it, unless the manufacturer says it's okay.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Keep the area clear:</a:t>
            </a:r>
            <a:r>
              <a:rPr lang="en-US" b="1" dirty="0">
                <a:solidFill>
                  <a:srgbClr val="FFFF00"/>
                </a:solidFill>
                <a:latin typeface="Arial" panose="020B0604020202020204" pitchFamily="34" charset="0"/>
                <a:cs typeface="Arial" panose="020B0604020202020204" pitchFamily="34" charset="0"/>
              </a:rPr>
              <a:t> Keep the ladder and the area around it free of clutter.</a:t>
            </a:r>
            <a:r>
              <a:rPr lang="en-US" b="1" dirty="0">
                <a:solidFill>
                  <a:schemeClr val="accent6">
                    <a:lumMod val="75000"/>
                  </a:schemeClr>
                </a:solidFill>
                <a:latin typeface="Arial Black" panose="020B0A04020102020204" pitchFamily="34" charset="0"/>
                <a:cs typeface="Arial" panose="020B0604020202020204" pitchFamily="34" charset="0"/>
              </a:rPr>
              <a:t>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Don't use the ladder for the wrong purpose: </a:t>
            </a:r>
            <a:r>
              <a:rPr lang="en-US" b="1" dirty="0">
                <a:solidFill>
                  <a:srgbClr val="FFFF00"/>
                </a:solidFill>
                <a:latin typeface="Arial" panose="020B0604020202020204" pitchFamily="34" charset="0"/>
                <a:cs typeface="Arial" panose="020B0604020202020204" pitchFamily="34" charset="0"/>
              </a:rPr>
              <a:t>Don't use a ladder for anything other than its intended purpose.</a:t>
            </a:r>
            <a:r>
              <a:rPr lang="en-US" b="1" dirty="0">
                <a:solidFill>
                  <a:schemeClr val="accent6">
                    <a:lumMod val="75000"/>
                  </a:schemeClr>
                </a:solidFill>
                <a:latin typeface="Arial Black" panose="020B0A04020102020204" pitchFamily="34" charset="0"/>
                <a:cs typeface="Arial" panose="020B0604020202020204" pitchFamily="34" charset="0"/>
              </a:rPr>
              <a:t>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Use secure-fitting footwear: </a:t>
            </a:r>
            <a:r>
              <a:rPr lang="en-US" b="1" dirty="0">
                <a:solidFill>
                  <a:srgbClr val="FFFF00"/>
                </a:solidFill>
                <a:latin typeface="Arial" panose="020B0604020202020204" pitchFamily="34" charset="0"/>
                <a:cs typeface="Arial" panose="020B0604020202020204" pitchFamily="34" charset="0"/>
              </a:rPr>
              <a:t>Wear shoes that fit securely and are free of substances that could cause you to slip. </a:t>
            </a: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Continuous Vigilance:</a:t>
            </a:r>
            <a:r>
              <a:rPr lang="en-US" dirty="0">
                <a:solidFill>
                  <a:srgbClr val="FFFF00"/>
                </a:solidFill>
                <a:latin typeface="Arial" panose="020B0604020202020204" pitchFamily="34" charset="0"/>
                <a:cs typeface="Arial" panose="020B0604020202020204" pitchFamily="34" charset="0"/>
              </a:rPr>
              <a:t> Regularly inspect ladders for wear, damage, or defects. Replace or repair any compromised parts promptly.</a:t>
            </a:r>
            <a:endParaRPr lang="en-US"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6">
                    <a:lumMod val="75000"/>
                  </a:schemeClr>
                </a:solidFill>
                <a:latin typeface="Arial Black" panose="020B0A04020102020204" pitchFamily="34" charset="0"/>
                <a:cs typeface="Arial" panose="020B0604020202020204" pitchFamily="34" charset="0"/>
              </a:rPr>
              <a:t>Follow the manufacturer's recommendations: </a:t>
            </a:r>
            <a:r>
              <a:rPr lang="en-US" b="1" dirty="0">
                <a:solidFill>
                  <a:srgbClr val="FFFF00"/>
                </a:solidFill>
                <a:latin typeface="Arial" panose="020B0604020202020204" pitchFamily="34" charset="0"/>
                <a:cs typeface="Arial" panose="020B0604020202020204" pitchFamily="34" charset="0"/>
              </a:rPr>
              <a:t>Always follow the manufacturer's instructions for proper use</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1098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0" y="357530"/>
            <a:ext cx="8758950" cy="642970"/>
          </a:xfrm>
        </p:spPr>
        <p:txBody>
          <a:bodyPr>
            <a:noAutofit/>
          </a:bodyPr>
          <a:lstStyle/>
          <a:p>
            <a:r>
              <a:rPr lang="en-US" sz="3600" b="1" dirty="0">
                <a:solidFill>
                  <a:srgbClr val="1FC77F"/>
                </a:solidFill>
                <a:latin typeface="Arial" panose="020B0604020202020204" pitchFamily="34" charset="0"/>
                <a:cs typeface="Arial" panose="020B0604020202020204" pitchFamily="34" charset="0"/>
              </a:rPr>
              <a:t>Ladder Safety Resources</a:t>
            </a:r>
            <a:endParaRPr lang="en-US" sz="3600" dirty="0">
              <a:solidFill>
                <a:srgbClr val="1FC77F"/>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199931"/>
            <a:ext cx="8757859" cy="2492990"/>
          </a:xfrm>
          <a:prstGeom prst="rect">
            <a:avLst/>
          </a:prstGeom>
        </p:spPr>
        <p:txBody>
          <a:bodyPr wrap="square">
            <a:spAutoFit/>
          </a:bodyPr>
          <a:lstStyle/>
          <a:p>
            <a:pPr marL="457200" indent="-457200">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American Ladder Institute </a:t>
            </a:r>
          </a:p>
          <a:p>
            <a:pPr marL="804863" indent="-3429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Basic Ladder Safety ~ </a:t>
            </a:r>
            <a:r>
              <a:rPr lang="en-US" u="sng" dirty="0">
                <a:solidFill>
                  <a:srgbClr val="FFFF00"/>
                </a:solidFill>
                <a:uFill>
                  <a:solidFill>
                    <a:srgbClr val="FFFF00"/>
                  </a:solidFill>
                </a:uFill>
                <a:latin typeface="Arial" panose="020B0604020202020204" pitchFamily="34" charset="0"/>
                <a:cs typeface="Arial" panose="020B0604020202020204" pitchFamily="34" charset="0"/>
              </a:rPr>
              <a:t>https://www.americanladderinstitute.org/page/BasicLadderSafety  </a:t>
            </a:r>
          </a:p>
          <a:p>
            <a:endParaRPr lang="en-US" sz="800" u="sng"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OHSA </a:t>
            </a:r>
          </a:p>
          <a:p>
            <a:pPr marL="804863" lvl="1" indent="-347663">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Ladder Safety DOs and DON’Ts ~</a:t>
            </a:r>
          </a:p>
          <a:p>
            <a:pPr marL="804863">
              <a:tabLst>
                <a:tab pos="860425" algn="l"/>
              </a:tabLst>
            </a:pPr>
            <a:r>
              <a:rPr lang="en-US" u="sng" dirty="0">
                <a:solidFill>
                  <a:srgbClr val="FFFF00"/>
                </a:solidFill>
                <a:uFill>
                  <a:solidFill>
                    <a:srgbClr val="FFFF00"/>
                  </a:solidFill>
                </a:uFill>
                <a:latin typeface="Arial" panose="020B0604020202020204" pitchFamily="34" charset="0"/>
                <a:cs typeface="Arial" panose="020B0604020202020204" pitchFamily="34" charset="0"/>
              </a:rPr>
              <a:t>https://osha4you.com/ladders/ladder-safety-dos-and-donts/</a:t>
            </a:r>
          </a:p>
          <a:p>
            <a:endParaRPr lang="en-US" sz="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010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3851701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p:cNvGraphicFramePr>
            <a:graphicFrameLocks noGrp="1"/>
          </p:cNvGraphicFramePr>
          <p:nvPr/>
        </p:nvGraphicFramePr>
        <p:xfrm>
          <a:off x="1720795" y="2492828"/>
          <a:ext cx="8785021" cy="2491078"/>
        </p:xfrm>
        <a:graphic>
          <a:graphicData uri="http://schemas.openxmlformats.org/drawingml/2006/table">
            <a:tbl>
              <a:tblPr firstRow="1" firstCol="1" bandRow="1">
                <a:tableStyleId>{5C22544A-7EE6-4342-B048-85BDC9FD1C3A}</a:tableStyleId>
              </a:tblPr>
              <a:tblGrid>
                <a:gridCol w="1176073">
                  <a:extLst>
                    <a:ext uri="{9D8B030D-6E8A-4147-A177-3AD203B41FA5}">
                      <a16:colId xmlns:a16="http://schemas.microsoft.com/office/drawing/2014/main" val="20000"/>
                    </a:ext>
                  </a:extLst>
                </a:gridCol>
                <a:gridCol w="1218595">
                  <a:extLst>
                    <a:ext uri="{9D8B030D-6E8A-4147-A177-3AD203B41FA5}">
                      <a16:colId xmlns:a16="http://schemas.microsoft.com/office/drawing/2014/main" val="20001"/>
                    </a:ext>
                  </a:extLst>
                </a:gridCol>
                <a:gridCol w="1408572">
                  <a:extLst>
                    <a:ext uri="{9D8B030D-6E8A-4147-A177-3AD203B41FA5}">
                      <a16:colId xmlns:a16="http://schemas.microsoft.com/office/drawing/2014/main" val="20002"/>
                    </a:ext>
                  </a:extLst>
                </a:gridCol>
                <a:gridCol w="1408572">
                  <a:extLst>
                    <a:ext uri="{9D8B030D-6E8A-4147-A177-3AD203B41FA5}">
                      <a16:colId xmlns:a16="http://schemas.microsoft.com/office/drawing/2014/main" val="20003"/>
                    </a:ext>
                  </a:extLst>
                </a:gridCol>
                <a:gridCol w="1191375">
                  <a:extLst>
                    <a:ext uri="{9D8B030D-6E8A-4147-A177-3AD203B41FA5}">
                      <a16:colId xmlns:a16="http://schemas.microsoft.com/office/drawing/2014/main" val="20004"/>
                    </a:ext>
                  </a:extLst>
                </a:gridCol>
                <a:gridCol w="1191375">
                  <a:extLst>
                    <a:ext uri="{9D8B030D-6E8A-4147-A177-3AD203B41FA5}">
                      <a16:colId xmlns:a16="http://schemas.microsoft.com/office/drawing/2014/main" val="20005"/>
                    </a:ext>
                  </a:extLst>
                </a:gridCol>
                <a:gridCol w="1190459">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18 Nov 2024</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200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1,606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5,130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28,297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908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10,406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195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2,449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8,773</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52,177</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204+</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7,689</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891127" y="5154384"/>
            <a:ext cx="8196943"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p:cNvSpPr txBox="1"/>
          <p:nvPr/>
        </p:nvSpPr>
        <p:spPr>
          <a:xfrm>
            <a:off x="2013853" y="5502605"/>
            <a:ext cx="7620000"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Negative downward trend since 15 October 2024</a:t>
            </a:r>
            <a:endParaRPr lang="en-US" dirty="0"/>
          </a:p>
        </p:txBody>
      </p:sp>
      <p:sp>
        <p:nvSpPr>
          <p:cNvPr id="19" name="Up Arrow 18"/>
          <p:cNvSpPr/>
          <p:nvPr/>
        </p:nvSpPr>
        <p:spPr>
          <a:xfrm flipV="1">
            <a:off x="1921325" y="5560109"/>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p:cNvSpPr/>
          <p:nvPr/>
        </p:nvSpPr>
        <p:spPr>
          <a:xfrm rot="10800000" flipV="1">
            <a:off x="3817539" y="410616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20"/>
          <p:cNvSpPr/>
          <p:nvPr/>
        </p:nvSpPr>
        <p:spPr>
          <a:xfrm rot="10800000" flipV="1">
            <a:off x="5175459"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7" name="Up Arrow 26"/>
          <p:cNvSpPr/>
          <p:nvPr/>
        </p:nvSpPr>
        <p:spPr>
          <a:xfrm rot="10800000" flipV="1">
            <a:off x="7940299" y="4114802"/>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8" name="Up Arrow 27"/>
          <p:cNvSpPr/>
          <p:nvPr/>
        </p:nvSpPr>
        <p:spPr>
          <a:xfrm rot="10800000" flipV="1">
            <a:off x="8977101"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2" name="Up Arrow 21"/>
          <p:cNvSpPr/>
          <p:nvPr/>
        </p:nvSpPr>
        <p:spPr>
          <a:xfrm rot="10800000" flipV="1">
            <a:off x="10355098" y="410616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7"/>
          <p:cNvSpPr/>
          <p:nvPr/>
        </p:nvSpPr>
        <p:spPr>
          <a:xfrm rot="10800000" flipV="1">
            <a:off x="6715872" y="4125691"/>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370374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958" y="10881"/>
            <a:ext cx="8697685" cy="863370"/>
          </a:xfrm>
        </p:spPr>
        <p:txBody>
          <a:bodyPr>
            <a:normAutofit/>
          </a:bodyPr>
          <a:lstStyle/>
          <a:p>
            <a:r>
              <a:rPr lang="en-US" sz="2800" b="1" dirty="0">
                <a:latin typeface="Helvetica" panose="020B0604020202020204" pitchFamily="34" charset="0"/>
                <a:cs typeface="Helvetica" panose="020B0604020202020204" pitchFamily="34" charset="0"/>
              </a:rPr>
              <a:t>Exploring Participants as of 18 November 2024</a:t>
            </a:r>
            <a:endParaRPr lang="en-US" sz="2800" b="1" dirty="0">
              <a:solidFill>
                <a:srgbClr val="C00000"/>
              </a:solidFill>
              <a:latin typeface="Arial Black" panose="020B0A04020102020204" pitchFamily="34" charset="0"/>
              <a:cs typeface="Helvetica" panose="020B0604020202020204" pitchFamily="34" charset="0"/>
            </a:endParaRPr>
          </a:p>
        </p:txBody>
      </p:sp>
      <p:sp>
        <p:nvSpPr>
          <p:cNvPr id="17" name="Rectangle 16"/>
          <p:cNvSpPr>
            <a:spLocks noChangeArrowheads="1"/>
          </p:cNvSpPr>
          <p:nvPr/>
        </p:nvSpPr>
        <p:spPr bwMode="auto">
          <a:xfrm>
            <a:off x="1828801" y="746478"/>
            <a:ext cx="8186057" cy="6143990"/>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Helvetica" panose="020B0604020202020204" pitchFamily="34" charset="0"/>
                <a:cs typeface="Helvetica" panose="020B0604020202020204" pitchFamily="34" charset="0"/>
              </a:rPr>
              <a:t>Clubs/Posts = 1,806 </a:t>
            </a:r>
            <a:r>
              <a:rPr lang="en-US" sz="1450" b="1" dirty="0">
                <a:solidFill>
                  <a:srgbClr val="0070C0"/>
                </a:solidFill>
                <a:latin typeface="Helvetica" panose="020B0604020202020204" pitchFamily="34" charset="0"/>
                <a:cs typeface="Helvetica" panose="020B0604020202020204" pitchFamily="34" charset="0"/>
              </a:rPr>
              <a:t>(+58) </a:t>
            </a:r>
            <a:r>
              <a:rPr lang="en-US" sz="1450" b="1" dirty="0">
                <a:solidFill>
                  <a:prstClr val="black"/>
                </a:solidFill>
                <a:latin typeface="Helvetica" panose="020B0604020202020204" pitchFamily="34" charset="0"/>
                <a:cs typeface="Helvetica" panose="020B0604020202020204" pitchFamily="34" charset="0"/>
              </a:rPr>
              <a:t>Youth = 33,434 </a:t>
            </a:r>
            <a:r>
              <a:rPr lang="en-US" sz="1450" b="1" dirty="0">
                <a:solidFill>
                  <a:srgbClr val="0070C0"/>
                </a:solidFill>
                <a:latin typeface="Helvetica" panose="020B0604020202020204" pitchFamily="34" charset="0"/>
                <a:cs typeface="Helvetica" panose="020B0604020202020204" pitchFamily="34" charset="0"/>
              </a:rPr>
              <a:t>(+2695) </a:t>
            </a:r>
            <a:r>
              <a:rPr lang="en-US" sz="1450" b="1" dirty="0">
                <a:solidFill>
                  <a:prstClr val="black"/>
                </a:solidFill>
                <a:latin typeface="Helvetica" panose="020B0604020202020204" pitchFamily="34" charset="0"/>
                <a:cs typeface="Helvetica" panose="020B0604020202020204" pitchFamily="34" charset="0"/>
              </a:rPr>
              <a:t>Adults = 11,314 </a:t>
            </a:r>
            <a:r>
              <a:rPr lang="en-US" sz="1450" b="1" dirty="0">
                <a:solidFill>
                  <a:srgbClr val="0070C0"/>
                </a:solidFill>
                <a:latin typeface="Helvetica" panose="020B0604020202020204" pitchFamily="34" charset="0"/>
                <a:cs typeface="Helvetica" panose="020B0604020202020204" pitchFamily="34" charset="0"/>
              </a:rPr>
              <a:t>(+282)</a:t>
            </a:r>
          </a:p>
          <a:p>
            <a:pPr defTabSz="685800"/>
            <a:endParaRPr lang="en-US" sz="600" b="1" dirty="0">
              <a:solidFill>
                <a:prstClr val="black"/>
              </a:solidFill>
              <a:latin typeface="Helvetica" panose="020B0604020202020204" pitchFamily="34" charset="0"/>
              <a:cs typeface="Helvetica" panose="020B0604020202020204" pitchFamily="34" charset="0"/>
            </a:endParaRPr>
          </a:p>
          <a:p>
            <a:pPr defTabSz="685800"/>
            <a:r>
              <a:rPr lang="en-US" sz="1350" b="1" u="sng" dirty="0">
                <a:solidFill>
                  <a:prstClr val="black"/>
                </a:solidFill>
                <a:latin typeface="Helvetica" panose="020B0604020202020204" pitchFamily="34" charset="0"/>
                <a:cs typeface="Helvetica" panose="020B0604020202020204" pitchFamily="34" charset="0"/>
              </a:rPr>
              <a:t>Career Area</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Units</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Youth</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Arts &amp; Humanities 		         5       </a:t>
            </a:r>
            <a:r>
              <a:rPr lang="en-US" sz="1350" b="1" dirty="0">
                <a:solidFill>
                  <a:srgbClr val="1C81FB"/>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168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52 </a:t>
            </a:r>
            <a:r>
              <a:rPr lang="en-US" sz="1350" b="1" dirty="0">
                <a:solidFill>
                  <a:srgbClr val="C00000"/>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Aviation			       45 </a:t>
            </a:r>
            <a:r>
              <a:rPr lang="en-US" sz="1350" b="1" dirty="0">
                <a:solidFill>
                  <a:srgbClr val="0070C0"/>
                </a:solidFill>
                <a:latin typeface="Helvetica" panose="020B0604020202020204" pitchFamily="34" charset="0"/>
                <a:cs typeface="Helvetica" panose="020B0604020202020204" pitchFamily="34" charset="0"/>
              </a:rPr>
              <a:t>(+1)</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817</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(+58)           </a:t>
            </a:r>
            <a:r>
              <a:rPr lang="en-US" sz="1350" b="1" dirty="0">
                <a:latin typeface="Helvetica" panose="020B0604020202020204" pitchFamily="34" charset="0"/>
                <a:cs typeface="Helvetica" panose="020B0604020202020204" pitchFamily="34" charset="0"/>
              </a:rPr>
              <a:t>360 </a:t>
            </a:r>
            <a:r>
              <a:rPr lang="en-US" sz="1350" b="1" dirty="0">
                <a:solidFill>
                  <a:srgbClr val="0070C0"/>
                </a:solidFill>
                <a:latin typeface="Helvetica" panose="020B0604020202020204" pitchFamily="34" charset="0"/>
                <a:cs typeface="Helvetica" panose="020B0604020202020204" pitchFamily="34" charset="0"/>
              </a:rPr>
              <a:t>(+7)</a:t>
            </a:r>
            <a:r>
              <a:rPr lang="en-US" sz="1350" b="1" dirty="0">
                <a:latin typeface="Helvetica" panose="020B0604020202020204" pitchFamily="34" charset="0"/>
                <a:cs typeface="Helvetica" panose="020B0604020202020204" pitchFamily="34" charset="0"/>
              </a:rPr>
              <a:t> </a:t>
            </a:r>
            <a:endParaRPr lang="en-US" sz="1350" b="1" dirty="0">
              <a:solidFill>
                <a:srgbClr val="C0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Business			       14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570 </a:t>
            </a:r>
            <a:r>
              <a:rPr lang="en-US" sz="1350" b="1" dirty="0">
                <a:solidFill>
                  <a:srgbClr val="0070C0"/>
                </a:solidFill>
                <a:latin typeface="Helvetica" panose="020B0604020202020204" pitchFamily="34" charset="0"/>
                <a:cs typeface="Helvetica" panose="020B0604020202020204" pitchFamily="34" charset="0"/>
              </a:rPr>
              <a:t>(+36)             </a:t>
            </a:r>
            <a:r>
              <a:rPr lang="en-US" sz="1350" b="1" dirty="0">
                <a:latin typeface="Helvetica" panose="020B0604020202020204" pitchFamily="34" charset="0"/>
                <a:cs typeface="Helvetica" panose="020B0604020202020204" pitchFamily="34" charset="0"/>
              </a:rPr>
              <a:t> 67</a:t>
            </a:r>
            <a:r>
              <a:rPr lang="en-US" sz="1350" b="1" dirty="0">
                <a:solidFill>
                  <a:srgbClr val="1C81FB"/>
                </a:solidFill>
                <a:latin typeface="Helvetica" panose="020B0604020202020204" pitchFamily="34" charset="0"/>
                <a:cs typeface="Helvetica" panose="020B0604020202020204" pitchFamily="34" charset="0"/>
              </a:rPr>
              <a:t> (+2)</a:t>
            </a:r>
            <a:r>
              <a:rPr lang="en-US" sz="1350" b="1" dirty="0">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Education			       37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  1,625 </a:t>
            </a:r>
            <a:r>
              <a:rPr lang="en-US" sz="1350" b="1" dirty="0">
                <a:solidFill>
                  <a:srgbClr val="1C81FB"/>
                </a:solidFill>
                <a:latin typeface="Helvetica" panose="020B0604020202020204" pitchFamily="34" charset="0"/>
                <a:cs typeface="Helvetica" panose="020B0604020202020204" pitchFamily="34" charset="0"/>
              </a:rPr>
              <a:t>(+73)            </a:t>
            </a:r>
            <a:r>
              <a:rPr lang="en-US" sz="1350" b="1" dirty="0">
                <a:latin typeface="Helvetica" panose="020B0604020202020204" pitchFamily="34" charset="0"/>
                <a:cs typeface="Helvetica" panose="020B0604020202020204" pitchFamily="34" charset="0"/>
              </a:rPr>
              <a:t>202 </a:t>
            </a:r>
            <a:r>
              <a:rPr lang="en-US" sz="1350" b="1" dirty="0">
                <a:solidFill>
                  <a:srgbClr val="1C81FB"/>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Communications		         5                   132 </a:t>
            </a:r>
            <a:r>
              <a:rPr lang="en-US" sz="1350" b="1" dirty="0">
                <a:solidFill>
                  <a:srgbClr val="0070C0"/>
                </a:solidFill>
                <a:latin typeface="Helvetica" panose="020B0604020202020204" pitchFamily="34" charset="0"/>
                <a:cs typeface="Helvetica" panose="020B0604020202020204" pitchFamily="34" charset="0"/>
              </a:rPr>
              <a:t>(+26)</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36 </a:t>
            </a:r>
            <a:r>
              <a:rPr lang="en-US" sz="1350" b="1" dirty="0">
                <a:solidFill>
                  <a:srgbClr val="1C81FB"/>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Engineering &amp; Technology	       27</a:t>
            </a:r>
            <a:r>
              <a:rPr lang="en-US" sz="1350" b="1" dirty="0">
                <a:solidFill>
                  <a:srgbClr val="1C81FB"/>
                </a:solidFill>
                <a:latin typeface="Helvetica" panose="020B0604020202020204" pitchFamily="34" charset="0"/>
                <a:cs typeface="Helvetica" panose="020B0604020202020204" pitchFamily="34" charset="0"/>
              </a:rPr>
              <a:t> (+1)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962 </a:t>
            </a:r>
            <a:r>
              <a:rPr lang="en-US" sz="1350" b="1" dirty="0">
                <a:solidFill>
                  <a:srgbClr val="1C81FB"/>
                </a:solidFill>
                <a:latin typeface="Helvetica" panose="020B0604020202020204" pitchFamily="34" charset="0"/>
                <a:cs typeface="Helvetica" panose="020B0604020202020204" pitchFamily="34" charset="0"/>
              </a:rPr>
              <a:t>(+157)         </a:t>
            </a:r>
            <a:r>
              <a:rPr lang="en-US" sz="1350" b="1" dirty="0">
                <a:solidFill>
                  <a:prstClr val="black"/>
                </a:solidFill>
                <a:latin typeface="Helvetica" panose="020B0604020202020204" pitchFamily="34" charset="0"/>
                <a:cs typeface="Helvetica" panose="020B0604020202020204" pitchFamily="34" charset="0"/>
              </a:rPr>
              <a:t>184 </a:t>
            </a:r>
            <a:r>
              <a:rPr lang="en-US" sz="1350" b="1" dirty="0">
                <a:solidFill>
                  <a:srgbClr val="1C81FB"/>
                </a:solidFill>
                <a:latin typeface="Helvetica" panose="020B0604020202020204" pitchFamily="34" charset="0"/>
                <a:cs typeface="Helvetica" panose="020B0604020202020204" pitchFamily="34" charset="0"/>
              </a:rPr>
              <a:t>(+8)</a:t>
            </a:r>
          </a:p>
          <a:p>
            <a:pPr marL="214313" indent="-214313" defTabSz="685800">
              <a:buFont typeface="Arial" panose="020B0604020202020204" pitchFamily="34" charset="0"/>
              <a:buChar char="•"/>
            </a:pPr>
            <a:r>
              <a:rPr lang="en-US" sz="1350" b="1" dirty="0">
                <a:solidFill>
                  <a:srgbClr val="7030A0"/>
                </a:solidFill>
                <a:latin typeface="Helvetica" panose="020B0604020202020204" pitchFamily="34" charset="0"/>
                <a:cs typeface="Helvetica" panose="020B0604020202020204" pitchFamily="34" charset="0"/>
              </a:rPr>
              <a:t>Explorer Clubs		     200 </a:t>
            </a:r>
            <a:r>
              <a:rPr lang="en-US" sz="1350" b="1" dirty="0">
                <a:solidFill>
                  <a:srgbClr val="0070C0"/>
                </a:solidFill>
                <a:latin typeface="Helvetica" panose="020B0604020202020204" pitchFamily="34" charset="0"/>
                <a:cs typeface="Helvetica" panose="020B0604020202020204" pitchFamily="34" charset="0"/>
              </a:rPr>
              <a:t>(+13)       </a:t>
            </a:r>
            <a:r>
              <a:rPr lang="en-US" sz="1350" b="1" dirty="0">
                <a:solidFill>
                  <a:srgbClr val="7030A0"/>
                </a:solidFill>
                <a:latin typeface="Helvetica" panose="020B0604020202020204" pitchFamily="34" charset="0"/>
                <a:cs typeface="Helvetica" panose="020B0604020202020204" pitchFamily="34" charset="0"/>
              </a:rPr>
              <a:t>5,137 </a:t>
            </a:r>
            <a:r>
              <a:rPr lang="en-US" sz="1350" b="1" dirty="0">
                <a:solidFill>
                  <a:srgbClr val="0070C0"/>
                </a:solidFill>
                <a:latin typeface="Helvetica" panose="020B0604020202020204" pitchFamily="34" charset="0"/>
                <a:cs typeface="Helvetica" panose="020B0604020202020204" pitchFamily="34" charset="0"/>
              </a:rPr>
              <a:t>(+707)         </a:t>
            </a:r>
            <a:r>
              <a:rPr lang="en-US" sz="1350" b="1" dirty="0">
                <a:solidFill>
                  <a:srgbClr val="7030A0"/>
                </a:solidFill>
                <a:latin typeface="Helvetica" panose="020B0604020202020204" pitchFamily="34" charset="0"/>
                <a:cs typeface="Helvetica" panose="020B0604020202020204" pitchFamily="34" charset="0"/>
              </a:rPr>
              <a:t>908 </a:t>
            </a:r>
            <a:r>
              <a:rPr lang="en-US" sz="1350" b="1" dirty="0">
                <a:solidFill>
                  <a:srgbClr val="0070C0"/>
                </a:solidFill>
                <a:latin typeface="Helvetica" panose="020B0604020202020204" pitchFamily="34" charset="0"/>
                <a:cs typeface="Helvetica" panose="020B0604020202020204" pitchFamily="34" charset="0"/>
              </a:rPr>
              <a:t>(+42)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Fire/Emergency Services                476 </a:t>
            </a:r>
            <a:r>
              <a:rPr lang="en-US" sz="1350" b="1" dirty="0">
                <a:solidFill>
                  <a:srgbClr val="1C81FB"/>
                </a:solidFill>
                <a:latin typeface="Helvetica" panose="020B0604020202020204" pitchFamily="34" charset="0"/>
                <a:cs typeface="Helvetica" panose="020B0604020202020204" pitchFamily="34" charset="0"/>
              </a:rPr>
              <a:t>(+12)      </a:t>
            </a:r>
            <a:r>
              <a:rPr lang="en-US" sz="1350" b="1" dirty="0">
                <a:solidFill>
                  <a:prstClr val="black"/>
                </a:solidFill>
                <a:latin typeface="Helvetica" panose="020B0604020202020204" pitchFamily="34" charset="0"/>
                <a:cs typeface="Helvetica" panose="020B0604020202020204" pitchFamily="34" charset="0"/>
              </a:rPr>
              <a:t>5,947 </a:t>
            </a:r>
            <a:r>
              <a:rPr lang="en-US" sz="1350" b="1" dirty="0">
                <a:solidFill>
                  <a:srgbClr val="0070C0"/>
                </a:solidFill>
                <a:latin typeface="Helvetica" panose="020B0604020202020204" pitchFamily="34" charset="0"/>
                <a:cs typeface="Helvetica" panose="020B0604020202020204" pitchFamily="34" charset="0"/>
              </a:rPr>
              <a:t>(+279)       </a:t>
            </a:r>
            <a:r>
              <a:rPr lang="en-US" sz="1350" b="1" dirty="0">
                <a:latin typeface="Helvetica" panose="020B0604020202020204" pitchFamily="34" charset="0"/>
                <a:cs typeface="Helvetica" panose="020B0604020202020204" pitchFamily="34" charset="0"/>
              </a:rPr>
              <a:t>3,140 </a:t>
            </a:r>
            <a:r>
              <a:rPr lang="en-US" sz="1350" b="1" dirty="0">
                <a:solidFill>
                  <a:srgbClr val="1C81FB"/>
                </a:solidFill>
                <a:latin typeface="Helvetica" panose="020B0604020202020204" pitchFamily="34" charset="0"/>
                <a:cs typeface="Helvetica" panose="020B0604020202020204" pitchFamily="34" charset="0"/>
              </a:rPr>
              <a:t>(+78)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General Interest 		        </a:t>
            </a:r>
            <a:r>
              <a:rPr lang="en-US" sz="1350" b="1" dirty="0">
                <a:latin typeface="Helvetica" panose="020B0604020202020204" pitchFamily="34" charset="0"/>
                <a:cs typeface="Helvetica" panose="020B0604020202020204" pitchFamily="34" charset="0"/>
              </a:rPr>
              <a:t>65 </a:t>
            </a:r>
            <a:r>
              <a:rPr lang="en-US" sz="1350" b="1" dirty="0">
                <a:solidFill>
                  <a:srgbClr val="1C81FB"/>
                </a:solidFill>
                <a:latin typeface="Helvetica" panose="020B0604020202020204" pitchFamily="34" charset="0"/>
                <a:cs typeface="Helvetica" panose="020B0604020202020204" pitchFamily="34" charset="0"/>
              </a:rPr>
              <a:t>(+3)</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2,274 </a:t>
            </a:r>
            <a:r>
              <a:rPr lang="en-US" sz="1350" b="1" dirty="0">
                <a:solidFill>
                  <a:srgbClr val="0070C0"/>
                </a:solidFill>
                <a:latin typeface="Helvetica" panose="020B0604020202020204" pitchFamily="34" charset="0"/>
                <a:cs typeface="Helvetica" panose="020B0604020202020204" pitchFamily="34" charset="0"/>
              </a:rPr>
              <a:t>(+182)          </a:t>
            </a:r>
            <a:r>
              <a:rPr lang="en-US" sz="1350" b="1" dirty="0">
                <a:latin typeface="Helvetica" panose="020B0604020202020204" pitchFamily="34" charset="0"/>
                <a:cs typeface="Helvetica" panose="020B0604020202020204" pitchFamily="34" charset="0"/>
              </a:rPr>
              <a:t>395 </a:t>
            </a:r>
            <a:r>
              <a:rPr lang="en-US" sz="1350" b="1" dirty="0">
                <a:solidFill>
                  <a:srgbClr val="1C81FB"/>
                </a:solidFill>
                <a:latin typeface="Helvetica" panose="020B0604020202020204" pitchFamily="34" charset="0"/>
                <a:cs typeface="Helvetica" panose="020B0604020202020204" pitchFamily="34" charset="0"/>
              </a:rPr>
              <a:t>(+11)</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Health Care			        55 </a:t>
            </a:r>
            <a:r>
              <a:rPr lang="en-US" sz="1350" b="1" dirty="0">
                <a:solidFill>
                  <a:srgbClr val="1C81FB"/>
                </a:solidFill>
                <a:latin typeface="Helvetica" panose="020B0604020202020204" pitchFamily="34" charset="0"/>
                <a:cs typeface="Helvetica" panose="020B0604020202020204" pitchFamily="34" charset="0"/>
              </a:rPr>
              <a:t>(+2)</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2,050 </a:t>
            </a:r>
            <a:r>
              <a:rPr lang="en-US" sz="1350" b="1" dirty="0">
                <a:solidFill>
                  <a:srgbClr val="1C81FB"/>
                </a:solidFill>
                <a:latin typeface="Helvetica" panose="020B0604020202020204" pitchFamily="34" charset="0"/>
                <a:cs typeface="Helvetica" panose="020B0604020202020204" pitchFamily="34" charset="0"/>
              </a:rPr>
              <a:t>(+389)          </a:t>
            </a:r>
            <a:r>
              <a:rPr lang="en-US" sz="1350" b="1" dirty="0">
                <a:solidFill>
                  <a:prstClr val="black"/>
                </a:solidFill>
                <a:latin typeface="Helvetica" panose="020B0604020202020204" pitchFamily="34" charset="0"/>
                <a:cs typeface="Helvetica" panose="020B0604020202020204" pitchFamily="34" charset="0"/>
              </a:rPr>
              <a:t>293</a:t>
            </a:r>
            <a:r>
              <a:rPr lang="en-US" sz="1350" b="1" dirty="0">
                <a:solidFill>
                  <a:srgbClr val="1C81FB"/>
                </a:solidFill>
                <a:latin typeface="Helvetica" panose="020B0604020202020204" pitchFamily="34" charset="0"/>
                <a:cs typeface="Helvetica" panose="020B0604020202020204" pitchFamily="34" charset="0"/>
              </a:rPr>
              <a:t> (+8)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Enforcement		      666 </a:t>
            </a:r>
            <a:r>
              <a:rPr lang="en-US" sz="1350" b="1" dirty="0">
                <a:solidFill>
                  <a:srgbClr val="1C81FB"/>
                </a:solidFill>
                <a:latin typeface="Helvetica" panose="020B0604020202020204" pitchFamily="34" charset="0"/>
                <a:cs typeface="Helvetica" panose="020B0604020202020204" pitchFamily="34" charset="0"/>
              </a:rPr>
              <a:t>(+9)        </a:t>
            </a:r>
            <a:r>
              <a:rPr lang="en-US" sz="1350" b="1" dirty="0">
                <a:latin typeface="Helvetica" panose="020B0604020202020204" pitchFamily="34" charset="0"/>
                <a:cs typeface="Helvetica" panose="020B0604020202020204" pitchFamily="34" charset="0"/>
              </a:rPr>
              <a:t>8,107 </a:t>
            </a:r>
            <a:r>
              <a:rPr lang="en-US" sz="1350" b="1" dirty="0">
                <a:solidFill>
                  <a:srgbClr val="1C81FB"/>
                </a:solidFill>
                <a:latin typeface="Helvetica" panose="020B0604020202020204" pitchFamily="34" charset="0"/>
                <a:cs typeface="Helvetica" panose="020B0604020202020204" pitchFamily="34" charset="0"/>
              </a:rPr>
              <a:t>(+415)       </a:t>
            </a:r>
            <a:r>
              <a:rPr lang="en-US" sz="1350" b="1" dirty="0">
                <a:latin typeface="Helvetica" panose="020B0604020202020204" pitchFamily="34" charset="0"/>
                <a:cs typeface="Helvetica" panose="020B0604020202020204" pitchFamily="34" charset="0"/>
              </a:rPr>
              <a:t>4,347 </a:t>
            </a:r>
            <a:r>
              <a:rPr lang="en-US" sz="1350" b="1" dirty="0">
                <a:solidFill>
                  <a:srgbClr val="1C81FB"/>
                </a:solidFill>
                <a:latin typeface="Helvetica" panose="020B0604020202020204" pitchFamily="34" charset="0"/>
                <a:cs typeface="Helvetica" panose="020B0604020202020204" pitchFamily="34" charset="0"/>
              </a:rPr>
              <a:t>(+56)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 Gov’t / Public Service              74 </a:t>
            </a:r>
            <a:r>
              <a:rPr lang="en-US" sz="1350" b="1" dirty="0">
                <a:solidFill>
                  <a:srgbClr val="1C81FB"/>
                </a:solidFill>
                <a:latin typeface="Helvetica" panose="020B0604020202020204" pitchFamily="34" charset="0"/>
                <a:cs typeface="Helvetica" panose="020B0604020202020204" pitchFamily="34" charset="0"/>
              </a:rPr>
              <a:t>(+3)        </a:t>
            </a:r>
            <a:r>
              <a:rPr lang="en-US" sz="1350" b="1" dirty="0">
                <a:latin typeface="Helvetica" panose="020B0604020202020204" pitchFamily="34" charset="0"/>
                <a:cs typeface="Helvetica" panose="020B0604020202020204" pitchFamily="34" charset="0"/>
              </a:rPr>
              <a:t>2,594</a:t>
            </a:r>
            <a:r>
              <a:rPr lang="en-US" sz="1350" b="1" dirty="0">
                <a:solidFill>
                  <a:srgbClr val="FF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(+65)            </a:t>
            </a:r>
            <a:r>
              <a:rPr lang="en-US" sz="1350" b="1" dirty="0">
                <a:solidFill>
                  <a:prstClr val="black"/>
                </a:solidFill>
                <a:latin typeface="Helvetica" panose="020B0604020202020204" pitchFamily="34" charset="0"/>
                <a:cs typeface="Helvetica" panose="020B0604020202020204" pitchFamily="34" charset="0"/>
              </a:rPr>
              <a:t>475 </a:t>
            </a:r>
            <a:r>
              <a:rPr lang="en-US" sz="1350" b="1" dirty="0">
                <a:solidFill>
                  <a:srgbClr val="0070C0"/>
                </a:solidFill>
                <a:latin typeface="Helvetica" panose="020B0604020202020204" pitchFamily="34" charset="0"/>
                <a:cs typeface="Helvetica" panose="020B0604020202020204" pitchFamily="34" charset="0"/>
              </a:rPr>
              <a:t>(+7) </a:t>
            </a:r>
          </a:p>
          <a:p>
            <a:pPr marL="214313" indent="-214313" defTabSz="685800">
              <a:buFont typeface="Arial" panose="020B0604020202020204" pitchFamily="34" charset="0"/>
              <a:buChar char="•"/>
            </a:pPr>
            <a:r>
              <a:rPr lang="en-US" sz="1350" b="1" dirty="0">
                <a:latin typeface="Helvetica" panose="020B0604020202020204" pitchFamily="34" charset="0"/>
                <a:cs typeface="Helvetica" panose="020B0604020202020204" pitchFamily="34" charset="0"/>
              </a:rPr>
              <a:t>Sailing &amp; Boating 		          1		    38		     5</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Science			        18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1,159 </a:t>
            </a:r>
            <a:r>
              <a:rPr lang="en-US" sz="1350" b="1" dirty="0">
                <a:solidFill>
                  <a:srgbClr val="1C81FB"/>
                </a:solidFill>
                <a:latin typeface="Helvetica" panose="020B0604020202020204" pitchFamily="34" charset="0"/>
                <a:cs typeface="Helvetica" panose="020B0604020202020204" pitchFamily="34" charset="0"/>
              </a:rPr>
              <a:t>(+4)                </a:t>
            </a:r>
            <a:r>
              <a:rPr lang="en-US" sz="1350" b="1" dirty="0">
                <a:solidFill>
                  <a:prstClr val="black"/>
                </a:solidFill>
                <a:latin typeface="Helvetica" panose="020B0604020202020204" pitchFamily="34" charset="0"/>
                <a:cs typeface="Helvetica" panose="020B0604020202020204" pitchFamily="34" charset="0"/>
              </a:rPr>
              <a:t>94 </a:t>
            </a:r>
            <a:r>
              <a:rPr lang="en-US" sz="1350" b="1" dirty="0">
                <a:solidFill>
                  <a:srgbClr val="1C81FB"/>
                </a:solidFill>
                <a:latin typeface="Helvetica" panose="020B0604020202020204" pitchFamily="34" charset="0"/>
                <a:cs typeface="Helvetica" panose="020B0604020202020204" pitchFamily="34" charset="0"/>
              </a:rPr>
              <a:t>(+1)</a:t>
            </a:r>
            <a:r>
              <a:rPr lang="en-US" sz="1350" b="1" dirty="0">
                <a:solidFill>
                  <a:srgbClr val="C00000"/>
                </a:solidFill>
                <a:latin typeface="Helvetica" panose="020B0604020202020204" pitchFamily="34" charset="0"/>
                <a:cs typeface="Helvetica"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Skilled Trades		        18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306 </a:t>
            </a:r>
            <a:r>
              <a:rPr lang="en-US" sz="1350" b="1" dirty="0">
                <a:solidFill>
                  <a:srgbClr val="1C81FB"/>
                </a:solidFill>
                <a:latin typeface="Helvetica" panose="020B0604020202020204" pitchFamily="34" charset="0"/>
                <a:cs typeface="Helvetica" panose="020B0604020202020204" pitchFamily="34" charset="0"/>
              </a:rPr>
              <a:t>(+61)             </a:t>
            </a:r>
            <a:r>
              <a:rPr lang="en-US" sz="1350" b="1" dirty="0">
                <a:latin typeface="Helvetica" panose="020B0604020202020204" pitchFamily="34" charset="0"/>
                <a:cs typeface="Helvetica" panose="020B0604020202020204" pitchFamily="34" charset="0"/>
              </a:rPr>
              <a:t>138 </a:t>
            </a:r>
            <a:r>
              <a:rPr lang="en-US" sz="1350" b="1" dirty="0">
                <a:solidFill>
                  <a:srgbClr val="1C81FB"/>
                </a:solidFill>
                <a:latin typeface="Helvetica" panose="020B0604020202020204" pitchFamily="34" charset="0"/>
                <a:cs typeface="Helvetica" panose="020B0604020202020204" pitchFamily="34" charset="0"/>
              </a:rPr>
              <a:t>(+2)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Social Services		          4</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155 </a:t>
            </a:r>
            <a:r>
              <a:rPr lang="en-US" sz="1350" b="1" dirty="0">
                <a:solidFill>
                  <a:srgbClr val="1C81FB"/>
                </a:solidFill>
                <a:latin typeface="Helvetica" panose="020B0604020202020204" pitchFamily="34" charset="0"/>
                <a:cs typeface="Helvetica" panose="020B0604020202020204" pitchFamily="34" charset="0"/>
              </a:rPr>
              <a:t>(+3)                 </a:t>
            </a:r>
            <a:r>
              <a:rPr lang="en-US" sz="1350" b="1" dirty="0">
                <a:latin typeface="Helvetica" panose="020B0604020202020204" pitchFamily="34" charset="0"/>
                <a:cs typeface="Helvetica" panose="020B0604020202020204" pitchFamily="34" charset="0"/>
              </a:rPr>
              <a:t>33 </a:t>
            </a:r>
            <a:endParaRPr lang="en-US" sz="1350" b="1" dirty="0">
              <a:solidFill>
                <a:srgbClr val="1C81FB"/>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STEM		                       14 </a:t>
            </a:r>
            <a:r>
              <a:rPr lang="en-US" sz="1350" b="1" dirty="0">
                <a:solidFill>
                  <a:srgbClr val="1C81FB"/>
                </a:solidFill>
                <a:latin typeface="Helvetica" panose="020B0604020202020204" pitchFamily="34" charset="0"/>
                <a:cs typeface="Helvetica" panose="020B0604020202020204" pitchFamily="34" charset="0"/>
              </a:rPr>
              <a:t>(+6)           </a:t>
            </a:r>
            <a:r>
              <a:rPr lang="en-US" sz="1350" b="1" dirty="0">
                <a:latin typeface="Helvetica" panose="020B0604020202020204" pitchFamily="34" charset="0"/>
                <a:cs typeface="Helvetica" panose="020B0604020202020204" pitchFamily="34" charset="0"/>
              </a:rPr>
              <a:t>322 </a:t>
            </a:r>
            <a:r>
              <a:rPr lang="en-US" sz="1350" b="1" dirty="0">
                <a:solidFill>
                  <a:srgbClr val="1C81FB"/>
                </a:solidFill>
                <a:latin typeface="Helvetica" panose="020B0604020202020204" pitchFamily="34" charset="0"/>
                <a:cs typeface="Helvetica" panose="020B0604020202020204" pitchFamily="34" charset="0"/>
              </a:rPr>
              <a:t>(+13)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81 </a:t>
            </a:r>
            <a:r>
              <a:rPr lang="en-US" sz="1350" b="1" dirty="0">
                <a:solidFill>
                  <a:srgbClr val="1C81FB"/>
                </a:solidFill>
                <a:latin typeface="Helvetica" panose="020B0604020202020204" pitchFamily="34" charset="0"/>
                <a:cs typeface="Helvetica" panose="020B0604020202020204" pitchFamily="34" charset="0"/>
              </a:rPr>
              <a:t>(+14)</a:t>
            </a:r>
            <a:endParaRPr lang="en-US" sz="1350" b="1" dirty="0">
              <a:solidFill>
                <a:srgbClr val="C0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No Special Interest Selected	         82 </a:t>
            </a:r>
            <a:r>
              <a:rPr lang="en-US" sz="1350" b="1" dirty="0">
                <a:solidFill>
                  <a:srgbClr val="1C81FB"/>
                </a:solidFill>
                <a:latin typeface="Helvetica" panose="020B0604020202020204" pitchFamily="34" charset="0"/>
                <a:cs typeface="Helvetica" panose="020B0604020202020204" pitchFamily="34" charset="0"/>
              </a:rPr>
              <a:t>(+7)        </a:t>
            </a:r>
            <a:r>
              <a:rPr lang="en-US" sz="1350" b="1" dirty="0">
                <a:latin typeface="Helvetica" panose="020B0604020202020204" pitchFamily="34" charset="0"/>
                <a:cs typeface="Helvetica" panose="020B0604020202020204" pitchFamily="34" charset="0"/>
              </a:rPr>
              <a:t>1,071</a:t>
            </a:r>
            <a:r>
              <a:rPr lang="en-US" sz="1350" b="1" dirty="0">
                <a:solidFill>
                  <a:srgbClr val="1C81FB"/>
                </a:solidFill>
                <a:latin typeface="Helvetica" panose="020B0604020202020204" pitchFamily="34" charset="0"/>
                <a:cs typeface="Helvetica" panose="020B0604020202020204" pitchFamily="34" charset="0"/>
              </a:rPr>
              <a:t> (+227)           </a:t>
            </a:r>
            <a:r>
              <a:rPr lang="en-US" sz="1350" b="1" dirty="0">
                <a:solidFill>
                  <a:prstClr val="black"/>
                </a:solidFill>
                <a:latin typeface="Helvetica" panose="020B0604020202020204" pitchFamily="34" charset="0"/>
                <a:cs typeface="Helvetica" panose="020B0604020202020204" pitchFamily="34" charset="0"/>
              </a:rPr>
              <a:t>524 </a:t>
            </a:r>
            <a:r>
              <a:rPr lang="en-US" sz="1350" b="1" dirty="0">
                <a:solidFill>
                  <a:srgbClr val="1C81FB"/>
                </a:solidFill>
                <a:latin typeface="Helvetica" panose="020B0604020202020204" pitchFamily="34" charset="0"/>
                <a:cs typeface="Helvetica" panose="020B0604020202020204" pitchFamily="34" charset="0"/>
              </a:rPr>
              <a:t>(+46)</a:t>
            </a:r>
          </a:p>
          <a:p>
            <a:pPr marL="214313" indent="-214313" defTabSz="685800">
              <a:buFont typeface="Arial" panose="020B0604020202020204" pitchFamily="34" charset="0"/>
              <a:buChar char="•"/>
            </a:pPr>
            <a:endParaRPr lang="en-US" sz="1500" b="1" dirty="0">
              <a:solidFill>
                <a:prstClr val="white"/>
              </a:solidFill>
              <a:latin typeface="Arial Black" panose="020B0A04020102020204" pitchFamily="34" charset="0"/>
            </a:endParaRPr>
          </a:p>
          <a:p>
            <a:pPr defTabSz="685800"/>
            <a:r>
              <a:rPr lang="en-US" sz="1350" b="1" dirty="0">
                <a:solidFill>
                  <a:srgbClr val="0070C0"/>
                </a:solidFill>
                <a:latin typeface="Arial Black" panose="020B0A04020102020204" pitchFamily="34" charset="0"/>
              </a:rPr>
              <a:t>NOTE: </a:t>
            </a:r>
            <a:r>
              <a:rPr lang="en-US" sz="1350" b="1" dirty="0">
                <a:solidFill>
                  <a:srgbClr val="0070C0"/>
                </a:solidFill>
                <a:latin typeface="Arial" panose="020B0604020202020204" pitchFamily="34" charset="0"/>
                <a:cs typeface="Arial" panose="020B0604020202020204" pitchFamily="34" charset="0"/>
              </a:rPr>
              <a:t>Numbers in parentheses are changes since 15 October 2024. Jeff Schweiger, National Exploring Membership &amp; Retention Lead, discovered that previous reports had under-counted clubs &amp; over-counted posts because currently 109 clubs do not reflect “0999” special interest code (SIC) which will require each of these clubs’ council registrar to correct)</a:t>
            </a:r>
          </a:p>
          <a:p>
            <a:pPr defTabSz="685800"/>
            <a:endParaRPr lang="en-US" sz="800" b="1" dirty="0">
              <a:solidFill>
                <a:srgbClr val="0070C0"/>
              </a:solidFill>
              <a:latin typeface="Arial" panose="020B0604020202020204" pitchFamily="34" charset="0"/>
              <a:cs typeface="Arial" panose="020B0604020202020204" pitchFamily="34" charset="0"/>
            </a:endParaRPr>
          </a:p>
          <a:p>
            <a:pPr defTabSz="685800"/>
            <a:r>
              <a:rPr lang="en-US" sz="1400" dirty="0">
                <a:solidFill>
                  <a:schemeClr val="accent6">
                    <a:lumMod val="75000"/>
                  </a:schemeClr>
                </a:solidFill>
                <a:latin typeface="Arial Black" panose="020B0A04020102020204" pitchFamily="34" charset="0"/>
              </a:rPr>
              <a:t>With the exception of 1 month due to annual MOU renewals, 32 straight months of growth in all categories</a:t>
            </a:r>
          </a:p>
          <a:p>
            <a:pPr defTabSz="685800"/>
            <a:endParaRPr lang="en-US" sz="1275" b="1" dirty="0">
              <a:solidFill>
                <a:prstClr val="white"/>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47383098-F627-5B4F-9D1B-3166CCBD3A8A}" type="slidenum">
              <a:rPr lang="en-US" smtClean="0"/>
              <a:t>18</a:t>
            </a:fld>
            <a:endParaRPr lang="en-US"/>
          </a:p>
        </p:txBody>
      </p:sp>
    </p:spTree>
    <p:extLst>
      <p:ext uri="{BB962C8B-B14F-4D97-AF65-F5344CB8AC3E}">
        <p14:creationId xmlns:p14="http://schemas.microsoft.com/office/powerpoint/2010/main" val="82005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fontScale="90000"/>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3702831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93921"/>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r>
              <a:rPr lang="en-US" sz="1550" b="1">
                <a:solidFill>
                  <a:schemeClr val="accent6">
                    <a:lumMod val="75000"/>
                  </a:schemeClr>
                </a:solidFill>
                <a:latin typeface="Arial" panose="020B0604020202020204" pitchFamily="34" charset="0"/>
                <a:cs typeface="Arial" panose="020B0604020202020204" pitchFamily="34" charset="0"/>
              </a:rPr>
              <a:t> </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000180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4" name="Title 3"/>
          <p:cNvSpPr>
            <a:spLocks noGrp="1"/>
          </p:cNvSpPr>
          <p:nvPr>
            <p:ph type="ctrTitle"/>
          </p:nvPr>
        </p:nvSpPr>
        <p:spPr>
          <a:xfrm>
            <a:off x="1672210" y="432242"/>
            <a:ext cx="8833606" cy="863158"/>
          </a:xfrm>
        </p:spPr>
        <p:txBody>
          <a:bodyPr>
            <a:noAutofit/>
          </a:bodyPr>
          <a:lstStyle/>
          <a:p>
            <a:r>
              <a:rPr lang="en-US" sz="3000" dirty="0">
                <a:solidFill>
                  <a:srgbClr val="2AB96C"/>
                </a:solidFill>
                <a:latin typeface="Arial Black" panose="020B0A04020102020204" pitchFamily="34" charset="0"/>
              </a:rPr>
              <a:t>National Exploring Program Committee Proposed JTE Replacement </a:t>
            </a:r>
          </a:p>
        </p:txBody>
      </p:sp>
      <p:sp>
        <p:nvSpPr>
          <p:cNvPr id="2" name="TextBox 1">
            <a:extLst>
              <a:ext uri="{FF2B5EF4-FFF2-40B4-BE49-F238E27FC236}">
                <a16:creationId xmlns:a16="http://schemas.microsoft.com/office/drawing/2014/main" id="{7BACFFE2-BEF1-F63A-6E54-759A20CFB08C}"/>
              </a:ext>
            </a:extLst>
          </p:cNvPr>
          <p:cNvSpPr txBox="1"/>
          <p:nvPr/>
        </p:nvSpPr>
        <p:spPr>
          <a:xfrm>
            <a:off x="1861458" y="2100943"/>
            <a:ext cx="8644359" cy="3600986"/>
          </a:xfrm>
          <a:prstGeom prst="rect">
            <a:avLst/>
          </a:prstGeom>
          <a:noFill/>
        </p:spPr>
        <p:txBody>
          <a:bodyPr wrap="square" rtlCol="0">
            <a:spAutoFit/>
          </a:bodyPr>
          <a:lstStyle/>
          <a:p>
            <a:r>
              <a:rPr lang="en-US" sz="2400" b="1" dirty="0">
                <a:solidFill>
                  <a:schemeClr val="accent6">
                    <a:lumMod val="75000"/>
                  </a:schemeClr>
                </a:solidFill>
                <a:latin typeface="Arial" panose="020B0604020202020204" pitchFamily="34" charset="0"/>
                <a:cs typeface="Arial" panose="020B0604020202020204" pitchFamily="34" charset="0"/>
              </a:rPr>
              <a:t>When Exploring  Journey to Excellence sunsets on 31 December 2024, National Exploring Commissioner Dick Davies proposed “Quality Guidelines for Sustainable Effective Explorer Posts” to replace it (see next two slides)</a:t>
            </a:r>
          </a:p>
          <a:p>
            <a:endParaRPr lang="en-US" dirty="0"/>
          </a:p>
          <a:p>
            <a:endParaRPr lang="en-US" dirty="0"/>
          </a:p>
          <a:p>
            <a:endParaRPr lang="en-US" dirty="0"/>
          </a:p>
          <a:p>
            <a:endParaRPr lang="en-US" dirty="0"/>
          </a:p>
          <a:p>
            <a:r>
              <a:rPr lang="en-US" b="1" dirty="0">
                <a:solidFill>
                  <a:schemeClr val="accent6">
                    <a:lumMod val="75000"/>
                  </a:schemeClr>
                </a:solidFill>
                <a:latin typeface="Arial" panose="020B0604020202020204" pitchFamily="34" charset="0"/>
                <a:cs typeface="Arial" panose="020B0604020202020204" pitchFamily="34" charset="0"/>
              </a:rPr>
              <a:t>Note: </a:t>
            </a:r>
            <a:r>
              <a:rPr lang="en-US" b="1" dirty="0">
                <a:solidFill>
                  <a:srgbClr val="FFFF00"/>
                </a:solidFill>
                <a:latin typeface="Arial" panose="020B0604020202020204" pitchFamily="34" charset="0"/>
                <a:cs typeface="Arial" panose="020B0604020202020204" pitchFamily="34" charset="0"/>
              </a:rPr>
              <a:t>National Exploring Commissioner Dick Davies is also developing proposed “Quality Guidelines for Sustainable Effective Explorer Clubs”</a:t>
            </a:r>
            <a:endParaRPr lang="en-US" dirty="0">
              <a:solidFill>
                <a:srgbClr val="FFFF00"/>
              </a:solidFill>
            </a:endParaRPr>
          </a:p>
        </p:txBody>
      </p:sp>
    </p:spTree>
    <p:extLst>
      <p:ext uri="{BB962C8B-B14F-4D97-AF65-F5344CB8AC3E}">
        <p14:creationId xmlns:p14="http://schemas.microsoft.com/office/powerpoint/2010/main" val="496920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208315"/>
            <a:ext cx="8731445" cy="5262979"/>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55625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132113"/>
            <a:ext cx="8731445" cy="5293757"/>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a:p>
            <a:r>
              <a:rPr lang="en-US" sz="2000" dirty="0">
                <a:solidFill>
                  <a:schemeClr val="accent6">
                    <a:lumMod val="75000"/>
                  </a:schemeClr>
                </a:solidFill>
                <a:latin typeface="Arial Black" panose="020B0A04020102020204" pitchFamily="34" charset="0"/>
              </a:rPr>
              <a:t>*</a:t>
            </a:r>
            <a:r>
              <a:rPr lang="en-US" dirty="0">
                <a:solidFill>
                  <a:schemeClr val="accent6">
                    <a:lumMod val="75000"/>
                  </a:schemeClr>
                </a:solidFill>
                <a:latin typeface="Arial Black" panose="020B0A04020102020204" pitchFamily="34" charset="0"/>
              </a:rPr>
              <a:t>During 26 August 2024 meeting, National Exploring Committee endorsed these metric as written with no edits or additions.</a:t>
            </a:r>
          </a:p>
        </p:txBody>
      </p:sp>
    </p:spTree>
    <p:extLst>
      <p:ext uri="{BB962C8B-B14F-4D97-AF65-F5344CB8AC3E}">
        <p14:creationId xmlns:p14="http://schemas.microsoft.com/office/powerpoint/2010/main" val="917433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181871"/>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557864"/>
            <a:ext cx="8556172" cy="830996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Additionally, we have a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21678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122098" y="875734"/>
            <a:ext cx="7704401" cy="5337010"/>
          </a:xfrm>
          <a:prstGeom prst="rect">
            <a:avLst/>
          </a:prstGeom>
        </p:spPr>
      </p:pic>
    </p:spTree>
    <p:extLst>
      <p:ext uri="{BB962C8B-B14F-4D97-AF65-F5344CB8AC3E}">
        <p14:creationId xmlns:p14="http://schemas.microsoft.com/office/powerpoint/2010/main" val="3557213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810927" y="1077686"/>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1190653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44780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2"/>
            <a:ext cx="8556172" cy="5655394"/>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957464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85723"/>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65624"/>
            <a:ext cx="8556172" cy="5509200"/>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102499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74371" y="-154257"/>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2793842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769711"/>
            <a:ext cx="8632371" cy="4390119"/>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BACK-UP SLIDES</a:t>
            </a:r>
            <a:endParaRPr lang="en-US"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722659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862642"/>
            <a:ext cx="8632371" cy="3072238"/>
          </a:xfrm>
        </p:spPr>
        <p:txBody>
          <a:bodyPr>
            <a:normAutofit/>
          </a:bodyPr>
          <a:lstStyle/>
          <a:p>
            <a:r>
              <a:rPr lang="en-US" sz="3600" b="1" dirty="0">
                <a:solidFill>
                  <a:srgbClr val="2AB96C"/>
                </a:solidFill>
                <a:latin typeface="Arial Black" panose="020B0A04020102020204" pitchFamily="34" charset="0"/>
                <a:cs typeface="Arial" panose="020B0604020202020204" pitchFamily="34" charset="0"/>
              </a:rPr>
              <a:t>National Exploring Program Priorities Mapped to </a:t>
            </a:r>
            <a:br>
              <a:rPr lang="en-US" sz="3600" b="1" dirty="0">
                <a:solidFill>
                  <a:srgbClr val="2AB96C"/>
                </a:solidFill>
                <a:latin typeface="Arial Black" panose="020B0A04020102020204" pitchFamily="34" charset="0"/>
                <a:cs typeface="Arial" panose="020B0604020202020204" pitchFamily="34" charset="0"/>
              </a:rPr>
            </a:br>
            <a:r>
              <a:rPr lang="en-US" sz="3600" b="1" dirty="0">
                <a:solidFill>
                  <a:srgbClr val="2AB96C"/>
                </a:solidFill>
                <a:latin typeface="Arial Black" panose="020B0A04020102020204" pitchFamily="34" charset="0"/>
                <a:cs typeface="Arial" panose="020B0604020202020204" pitchFamily="34" charset="0"/>
              </a:rPr>
              <a:t>Scouting America Roadmap </a:t>
            </a:r>
            <a:br>
              <a:rPr lang="en-US" sz="3600" b="1" dirty="0">
                <a:solidFill>
                  <a:srgbClr val="2AB96C"/>
                </a:solidFill>
                <a:latin typeface="Arial Black" panose="020B0A04020102020204" pitchFamily="34" charset="0"/>
                <a:cs typeface="Arial" panose="020B0604020202020204" pitchFamily="34" charset="0"/>
              </a:rPr>
            </a:br>
            <a:r>
              <a:rPr lang="en-US" sz="3600" b="1" dirty="0">
                <a:solidFill>
                  <a:srgbClr val="2AB96C"/>
                </a:solidFill>
                <a:latin typeface="Arial Black" panose="020B0A04020102020204" pitchFamily="34" charset="0"/>
                <a:cs typeface="Arial" panose="020B0604020202020204" pitchFamily="34" charset="0"/>
              </a:rPr>
              <a:t>(2024-2025)</a:t>
            </a: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62200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a:xfrm>
            <a:off x="4119634"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57C27A-EE4A-4978-8E95-10CC52D1657A}" type="slidenum">
              <a:rPr lang="en-US" smtClean="0">
                <a:solidFill>
                  <a:prstClr val="black">
                    <a:tint val="75000"/>
                  </a:prstClr>
                </a:solidFill>
              </a:rPr>
              <a:pPr/>
              <a:t>33</a:t>
            </a:fld>
            <a:endParaRPr lang="en-US">
              <a:solidFill>
                <a:prstClr val="black">
                  <a:tint val="75000"/>
                </a:prstClr>
              </a:solidFill>
            </a:endParaRPr>
          </a:p>
        </p:txBody>
      </p:sp>
      <p:pic>
        <p:nvPicPr>
          <p:cNvPr id="8" name="Picture 7">
            <a:extLst>
              <a:ext uri="{FF2B5EF4-FFF2-40B4-BE49-F238E27FC236}">
                <a16:creationId xmlns:a16="http://schemas.microsoft.com/office/drawing/2014/main" id="{C0DE1B06-3538-9A4A-20A1-DBB5AF26C546}"/>
              </a:ext>
            </a:extLst>
          </p:cNvPr>
          <p:cNvPicPr>
            <a:picLocks noChangeAspect="1"/>
          </p:cNvPicPr>
          <p:nvPr/>
        </p:nvPicPr>
        <p:blipFill rotWithShape="1">
          <a:blip r:embed="rId4"/>
          <a:srcRect t="4124" b="5941"/>
          <a:stretch/>
        </p:blipFill>
        <p:spPr>
          <a:xfrm>
            <a:off x="2161266" y="1186705"/>
            <a:ext cx="7869471" cy="4182035"/>
          </a:xfrm>
          <a:prstGeom prst="rect">
            <a:avLst/>
          </a:prstGeom>
        </p:spPr>
      </p:pic>
    </p:spTree>
    <p:extLst>
      <p:ext uri="{BB962C8B-B14F-4D97-AF65-F5344CB8AC3E}">
        <p14:creationId xmlns:p14="http://schemas.microsoft.com/office/powerpoint/2010/main" val="3406941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965648"/>
            <a:ext cx="3369457" cy="3954695"/>
          </a:xfrm>
        </p:spPr>
        <p:txBody>
          <a:bodyPr>
            <a:normAutofit/>
          </a:bodyPr>
          <a:lstStyle/>
          <a:p>
            <a:r>
              <a:rPr lang="en-US" sz="2400" b="1" dirty="0">
                <a:solidFill>
                  <a:srgbClr val="1FC77F"/>
                </a:solidFill>
                <a:latin typeface="Arial Black" panose="020B0A04020102020204" pitchFamily="34" charset="0"/>
              </a:rPr>
              <a:t>National Exploring Priorities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213498" y="137047"/>
            <a:ext cx="5027779" cy="6075697"/>
          </a:xfrm>
          <a:prstGeom prst="rect">
            <a:avLst/>
          </a:prstGeom>
        </p:spPr>
      </p:pic>
    </p:spTree>
    <p:extLst>
      <p:ext uri="{BB962C8B-B14F-4D97-AF65-F5344CB8AC3E}">
        <p14:creationId xmlns:p14="http://schemas.microsoft.com/office/powerpoint/2010/main" val="265618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1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6826"/>
            <a:ext cx="8833606" cy="544286"/>
          </a:xfrm>
        </p:spPr>
        <p:txBody>
          <a:bodyPr>
            <a:normAutofit fontScale="90000"/>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78534"/>
            <a:ext cx="8556172" cy="6309420"/>
          </a:xfrm>
          <a:prstGeom prst="rect">
            <a:avLst/>
          </a:prstGeom>
          <a:noFill/>
        </p:spPr>
        <p:txBody>
          <a:bodyPr wrap="square" rtlCol="0">
            <a:spAutoFit/>
          </a:bodyPr>
          <a:lstStyle/>
          <a:p>
            <a:pPr marL="457200" indent="-457200">
              <a:buAutoNum type="arabicPeriod"/>
            </a:pPr>
            <a:r>
              <a:rPr lang="en-US" sz="2000" u="sng" dirty="0">
                <a:solidFill>
                  <a:schemeClr val="accent6">
                    <a:lumMod val="75000"/>
                  </a:schemeClr>
                </a:solidFill>
                <a:latin typeface="Arial Black" panose="020B0A04020102020204" pitchFamily="34" charset="0"/>
                <a:cs typeface="Arial" panose="020B0604020202020204" pitchFamily="34" charset="0"/>
              </a:rPr>
              <a:t>Become the National Leader in Youth Safety</a:t>
            </a:r>
          </a:p>
          <a:p>
            <a:pPr lvl="0"/>
            <a:endParaRPr lang="en-US" sz="800"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#1 2024 Priority (Safety First Guidelines </a:t>
            </a:r>
            <a:r>
              <a:rPr lang="en-US" sz="1550" b="1" dirty="0">
                <a:solidFill>
                  <a:schemeClr val="accent6">
                    <a:lumMod val="75000"/>
                  </a:schemeClr>
                </a:solidFill>
                <a:latin typeface="Arial" panose="020B0604020202020204" pitchFamily="34" charset="0"/>
                <a:cs typeface="Arial" panose="020B0604020202020204" pitchFamily="34" charset="0"/>
              </a:rPr>
              <a:t>[see slide 33]</a:t>
            </a:r>
            <a:r>
              <a:rPr lang="en-US" sz="1550" b="1" dirty="0">
                <a:solidFill>
                  <a:srgbClr val="FFFF00"/>
                </a:solidFill>
                <a:latin typeface="Arial" panose="020B0604020202020204" pitchFamily="34" charset="0"/>
                <a:cs typeface="Arial" panose="020B0604020202020204" pitchFamily="34" charset="0"/>
              </a:rPr>
              <a:t>), the National Exploring Committee’s Health &amp; Safety &amp; YPT Lead, along with the Learning for Life Curriculum-Based Program Committee representative, will assist the BSA Health and Safety Team in updating the “Safety First Learning for Life Guidelines”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18 June 2024, Tim Anderson conducted a kick-off Zoom with Linda Hassler &amp; her review team</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14 August 2024, Tim Anderson held way-ahead discussion with Linda Hassler &amp; Craig Martin where we decided to meet weekly to review each page in the guidelines for required updates and once we’ve reviewed the entire guidelines would share recommended updates with Linda’s review team for their review and comments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16 September 2024, Tim, Linda &amp; Craig met to start guidelines updates review</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7 &amp; 14 Oct 2024, Tim, Linda &amp; Craig met to continue guidelines updates review</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u="sng" dirty="0">
                <a:solidFill>
                  <a:schemeClr val="accent6">
                    <a:lumMod val="75000"/>
                  </a:schemeClr>
                </a:solidFill>
                <a:latin typeface="Arial Black" panose="020B0A04020102020204" pitchFamily="34" charset="0"/>
                <a:cs typeface="Arial" panose="020B0604020202020204" pitchFamily="34" charset="0"/>
              </a:rPr>
              <a:t>Change the Way We Work Together</a:t>
            </a: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#7 2024 Priority (Orientation Briefing),  our National Exploring Committee Chair, in collaboration with National Exploring Commissioner and National Director of Exploring, and, under the direction of the National Exploring Committee’s Training Lead, will create an orientation briefing for new committee members, National Exploring Subject Matter Experts (SMEs), and National Exploring Resource Associate Advisors (RAA) that includes collaboration expectations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289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38" y="44286"/>
            <a:ext cx="12114362"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01517" y="102326"/>
            <a:ext cx="8833606" cy="696686"/>
          </a:xfrm>
        </p:spPr>
        <p:txBody>
          <a:bodyPr>
            <a:normAutofit fontScale="90000"/>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508707"/>
            <a:ext cx="8731445" cy="6547946"/>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chemeClr val="accent6">
                    <a:lumMod val="75000"/>
                  </a:schemeClr>
                </a:solidFill>
                <a:latin typeface="Arial Black" panose="020B0A04020102020204" pitchFamily="34" charset="0"/>
                <a:cs typeface="Arial" panose="020B0604020202020204" pitchFamily="34" charset="0"/>
              </a:rPr>
              <a:t>Make Our Programs Highly Relevant to Today’s Youth </a:t>
            </a:r>
            <a:endParaRPr lang="en-US" sz="2000" dirty="0">
              <a:solidFill>
                <a:schemeClr val="accent6">
                  <a:lumMod val="75000"/>
                </a:schemeClr>
              </a:solidFill>
              <a:latin typeface="Arial Black" panose="020B0A04020102020204" pitchFamily="34" charset="0"/>
              <a:cs typeface="Arial" panose="020B0604020202020204" pitchFamily="34" charset="0"/>
            </a:endParaRP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#3 2024 Priority (Exploring Leadership Experience), the National Exploring Committee’s Training and Awards &amp; Recognition Leads will work with the Scouting University point of contact on the incorporation of our edits into the Exploring Leadership Experience (ELE) Guidebook.  This project will help provide a Nationally recognized recognition program for our Exploring youth</a:t>
            </a:r>
          </a:p>
          <a:p>
            <a:pPr marL="1033463" lvl="1" indent="-285750">
              <a:buSzPct val="125000"/>
              <a:buFont typeface="Courier New" panose="02070309020205020404" pitchFamily="49" charset="0"/>
              <a:buChar char="o"/>
              <a:tabLst>
                <a:tab pos="1033463" algn="l"/>
              </a:tabLst>
            </a:pPr>
            <a:r>
              <a:rPr lang="en-US" altLang="en-US" sz="1350" b="1" dirty="0">
                <a:solidFill>
                  <a:schemeClr val="accent6">
                    <a:lumMod val="75000"/>
                  </a:schemeClr>
                </a:solidFill>
                <a:latin typeface="Arial" panose="020B0604020202020204" pitchFamily="34" charset="0"/>
                <a:cs typeface="Arial" panose="020B0604020202020204" pitchFamily="34" charset="0"/>
              </a:rPr>
              <a:t>On 18 June 2024 &amp; 20 August 2024, Tim Anderson  </a:t>
            </a:r>
            <a:r>
              <a:rPr lang="en-US" sz="1350" b="1" dirty="0">
                <a:solidFill>
                  <a:schemeClr val="accent6">
                    <a:lumMod val="75000"/>
                  </a:schemeClr>
                </a:solidFill>
                <a:latin typeface="Arial" panose="020B0604020202020204" pitchFamily="34" charset="0"/>
                <a:cs typeface="Arial" panose="020B0604020202020204" pitchFamily="34" charset="0"/>
              </a:rPr>
              <a:t>met with Rick Belford, Roger </a:t>
            </a:r>
            <a:r>
              <a:rPr lang="en-US" sz="1350" b="1" dirty="0" err="1">
                <a:solidFill>
                  <a:schemeClr val="accent6">
                    <a:lumMod val="75000"/>
                  </a:schemeClr>
                </a:solidFill>
                <a:latin typeface="Arial" panose="020B0604020202020204" pitchFamily="34" charset="0"/>
                <a:cs typeface="Arial" panose="020B0604020202020204" pitchFamily="34" charset="0"/>
              </a:rPr>
              <a:t>Engelbart</a:t>
            </a:r>
            <a:r>
              <a:rPr lang="en-US" sz="1350" b="1" dirty="0">
                <a:solidFill>
                  <a:schemeClr val="accent6">
                    <a:lumMod val="75000"/>
                  </a:schemeClr>
                </a:solidFill>
                <a:latin typeface="Arial" panose="020B0604020202020204" pitchFamily="34" charset="0"/>
                <a:cs typeface="Arial" panose="020B0604020202020204" pitchFamily="34" charset="0"/>
              </a:rPr>
              <a:t>  &amp; Craig Martin to discuss the way-ahead on updating the Guidebook and develop a Statement of Work (see slides 36 &amp; 38) for working with Scouting U</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4 September 2024, held Guidebook Update Review with Tim Anderson </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7 &amp; 15 October 2024, Rick Belford, Roger </a:t>
            </a:r>
            <a:r>
              <a:rPr lang="en-US" sz="1350" b="1" dirty="0" err="1">
                <a:solidFill>
                  <a:schemeClr val="accent6">
                    <a:lumMod val="75000"/>
                  </a:schemeClr>
                </a:solidFill>
                <a:latin typeface="Arial" panose="020B0604020202020204" pitchFamily="34" charset="0"/>
                <a:cs typeface="Arial" panose="020B0604020202020204" pitchFamily="34" charset="0"/>
              </a:rPr>
              <a:t>Engelbart</a:t>
            </a:r>
            <a:r>
              <a:rPr lang="en-US" sz="1350" b="1" dirty="0">
                <a:solidFill>
                  <a:schemeClr val="accent6">
                    <a:lumMod val="75000"/>
                  </a:schemeClr>
                </a:solidFill>
                <a:latin typeface="Arial" panose="020B0604020202020204" pitchFamily="34" charset="0"/>
                <a:cs typeface="Arial" panose="020B0604020202020204" pitchFamily="34" charset="0"/>
              </a:rPr>
              <a:t>  &amp; Craig Martin finalize comments on Guidebook &amp; 13 Leadership Skills Modules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6 November  2024, Roger &amp; Craig met with Tim Anderson to review comments associated with Guidebook &amp; 13 Leadership Skills Modules</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#4 2024-2025 Priority (National Career Field Chairs/Committees), the National Exploring Program will reconstitute each of our twelve National Exploring Career Committees with a committee chair and committee members to help support our councils with Exploring Career Field Development materials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Monday (May 20, 2024), held Zoom meeting to discuss reconstituting National Aviation Exploring Career Committee</a:t>
            </a:r>
            <a:r>
              <a:rPr lang="en-US" sz="1350" dirty="0">
                <a:solidFill>
                  <a:schemeClr val="accent6">
                    <a:lumMod val="75000"/>
                  </a:schemeClr>
                </a:solidFill>
              </a:rPr>
              <a:t> </a:t>
            </a:r>
            <a:r>
              <a:rPr lang="en-US" sz="1350" b="1" dirty="0">
                <a:solidFill>
                  <a:schemeClr val="accent6">
                    <a:lumMod val="75000"/>
                  </a:schemeClr>
                </a:solidFill>
                <a:latin typeface="Arial" panose="020B0604020202020204" pitchFamily="34" charset="0"/>
                <a:cs typeface="Arial" panose="020B0604020202020204" pitchFamily="34" charset="0"/>
              </a:rPr>
              <a:t>with five potential committee members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Recruited Chief Roger Stearns, Texas A&amp;M – San Antonio Police Department as first member of the National Law Enforcement Exploring Career Committee</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See slides 38 &amp; 39 for proposed responsibilities for each of this Exploring Career Committee</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337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6217087"/>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chemeClr val="accent6">
                    <a:lumMod val="75000"/>
                  </a:schemeClr>
                </a:solidFill>
                <a:latin typeface="Arial" panose="020B0604020202020204" pitchFamily="34" charset="0"/>
                <a:cs typeface="Arial" panose="020B0604020202020204" pitchFamily="34" charset="0"/>
              </a:rPr>
              <a:t>twelve National Exploring Career Committees </a:t>
            </a:r>
            <a:r>
              <a:rPr lang="en-US" sz="1600" b="1" dirty="0">
                <a:solidFill>
                  <a:schemeClr val="accent6">
                    <a:lumMod val="75000"/>
                  </a:schemeClr>
                </a:solidFill>
                <a:latin typeface="Arial" panose="020B0604020202020204" pitchFamily="34" charset="0"/>
                <a:cs typeface="Arial" panose="020B0604020202020204" pitchFamily="34" charset="0"/>
              </a:rPr>
              <a:t>with committee chair and committees member </a:t>
            </a:r>
            <a:r>
              <a:rPr lang="en-US" sz="1600" b="1" u="sng" dirty="0">
                <a:solidFill>
                  <a:schemeClr val="accent6">
                    <a:lumMod val="75000"/>
                  </a:schemeClr>
                </a:solidFill>
                <a:latin typeface="Arial" panose="020B0604020202020204" pitchFamily="34" charset="0"/>
                <a:cs typeface="Arial" panose="020B0604020202020204" pitchFamily="34" charset="0"/>
              </a:rPr>
              <a:t>who will</a:t>
            </a:r>
            <a:r>
              <a:rPr lang="en-US" sz="1600" b="1" dirty="0">
                <a:solidFill>
                  <a:schemeClr val="accent6">
                    <a:lumMod val="75000"/>
                  </a:scheme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 responsible for the material related to their career field within the Exploring Home Page’s Activity Library</a:t>
            </a:r>
          </a:p>
          <a:p>
            <a:pPr lvl="0"/>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Periodically (at least annually) review their career field materials to insure that it is up-to-date and inform the National Director of Exploring and National Exploring Program Chair the results of their review</a:t>
            </a:r>
          </a:p>
          <a:p>
            <a:pPr lvl="0"/>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Update (as required) their out-of-date career field materials and alert the National Director of Exploring and National Exploring Program Chair when update has been accomplish and on the Exploring Homepage  </a:t>
            </a:r>
          </a:p>
          <a:p>
            <a:pPr lvl="0"/>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Add new career material, as appropriate, to assist club sponsors &amp; post advisors in delivering career unique experiences &amp; activities for their explorers, and alert the National Director of Exploring and National Exploring Program Chair when this new material has been inserted into their career field area on the Exploring Homepage</a:t>
            </a:r>
          </a:p>
          <a:p>
            <a:pPr lvl="0"/>
            <a:r>
              <a:rPr lang="en-US" sz="900" b="1" dirty="0">
                <a:solidFill>
                  <a:srgbClr val="FFFF00"/>
                </a:solidFill>
                <a:latin typeface="Arial" panose="020B0604020202020204" pitchFamily="34" charset="0"/>
                <a:cs typeface="Arial" panose="020B0604020202020204" pitchFamily="34" charset="0"/>
              </a:rPr>
              <a:t> </a:t>
            </a:r>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Meet quarterly with the National Exploring Program Committee to inform them of their career committee's current activities and future plans</a:t>
            </a:r>
          </a:p>
          <a:p>
            <a:pPr lvl="0"/>
            <a:endParaRPr lang="en-US" sz="800" dirty="0">
              <a:solidFill>
                <a:srgbClr val="FFFF00"/>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Work to increase the total number of Explorers participating in the career field and establish or increase the funding for Exploring scholarships within the career field</a:t>
            </a:r>
          </a:p>
          <a:p>
            <a:pPr marL="342900" lvl="1" indent="-3429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817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 </a:t>
            </a:r>
            <a:r>
              <a:rPr lang="en-US" sz="1000" b="1" dirty="0">
                <a:solidFill>
                  <a:srgbClr val="1FC77F"/>
                </a:solidFill>
                <a:latin typeface="Arial" panose="020B0604020202020204" pitchFamily="34" charset="0"/>
                <a:cs typeface="Arial" panose="020B0604020202020204" pitchFamily="34" charset="0"/>
              </a:rPr>
              <a:t>continued</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5709255"/>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chemeClr val="accent6">
                    <a:lumMod val="75000"/>
                  </a:schemeClr>
                </a:solidFill>
                <a:latin typeface="Arial" panose="020B0604020202020204" pitchFamily="34" charset="0"/>
                <a:cs typeface="Arial" panose="020B0604020202020204" pitchFamily="34" charset="0"/>
              </a:rPr>
              <a:t>twelve National Exploring Career Committees </a:t>
            </a:r>
            <a:r>
              <a:rPr lang="en-US" sz="1600" b="1" dirty="0">
                <a:solidFill>
                  <a:schemeClr val="accent6">
                    <a:lumMod val="75000"/>
                  </a:schemeClr>
                </a:solidFill>
                <a:latin typeface="Arial" panose="020B0604020202020204" pitchFamily="34" charset="0"/>
                <a:cs typeface="Arial" panose="020B0604020202020204" pitchFamily="34" charset="0"/>
              </a:rPr>
              <a:t>with committee chair and committees member </a:t>
            </a:r>
            <a:r>
              <a:rPr lang="en-US" sz="1600" b="1" u="sng" dirty="0">
                <a:solidFill>
                  <a:schemeClr val="accent6">
                    <a:lumMod val="75000"/>
                  </a:schemeClr>
                </a:solidFill>
                <a:latin typeface="Arial" panose="020B0604020202020204" pitchFamily="34" charset="0"/>
                <a:cs typeface="Arial" panose="020B0604020202020204" pitchFamily="34" charset="0"/>
              </a:rPr>
              <a:t>who will</a:t>
            </a:r>
            <a:r>
              <a:rPr lang="en-US" sz="1600" b="1" dirty="0">
                <a:solidFill>
                  <a:schemeClr val="accent6">
                    <a:lumMod val="75000"/>
                  </a:scheme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lvl="0"/>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Gather and provide useful data specific to the career field for targeted geographic areas.  This data would be designed to help councils identify and establish potential membership growth campaigns.  It will also encourage the offering of the Exploring program in job markets that have predicted future shortfalls for employees within a particular career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Become an active promoter of Exploring within your area of influence, while also helping to promote national campaigns and events, such as Exploring Explosion (</a:t>
            </a:r>
            <a:r>
              <a:rPr lang="en-US" sz="1600" b="1" u="sng" dirty="0">
                <a:solidFill>
                  <a:srgbClr val="FFFF00"/>
                </a:solidFill>
                <a:latin typeface="Arial" panose="020B0604020202020204" pitchFamily="34" charset="0"/>
                <a:cs typeface="Arial" panose="020B0604020202020204" pitchFamily="34" charset="0"/>
              </a:rPr>
              <a:t>www.exploringexplosion.org</a:t>
            </a:r>
            <a:r>
              <a:rPr lang="en-US" sz="1600" b="1" dirty="0">
                <a:solidFill>
                  <a:srgbClr val="FFFF00"/>
                </a:solidFill>
                <a:latin typeface="Arial" panose="020B0604020202020204" pitchFamily="34" charset="0"/>
                <a:cs typeface="Arial" panose="020B0604020202020204" pitchFamily="34" charset="0"/>
              </a:rPr>
              <a:t>). These efforts should result in growth in number of registered Explorers within the career field</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possible, secure financial resources from industry groups &amp; national career associations to market and support the career field specialties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Generate real proactive promotion from industry &amp; national career associations players to support the formation new Exploring clubs &amp; posts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As appropriate, support national and/or territorial events in their career specialties</a:t>
            </a:r>
          </a:p>
          <a:p>
            <a:pPr marL="342900" lvl="1" indent="-3429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295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23289" y="174171"/>
            <a:ext cx="8833606" cy="696686"/>
          </a:xfrm>
        </p:spPr>
        <p:txBody>
          <a:bodyPr>
            <a:normAutofit fontScale="90000"/>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722074"/>
            <a:ext cx="8833605" cy="5355312"/>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chemeClr val="accent6">
                    <a:lumMod val="75000"/>
                  </a:schemeClr>
                </a:solidFill>
                <a:latin typeface="Arial Black" panose="020B0A04020102020204" pitchFamily="34" charset="0"/>
                <a:cs typeface="Arial" panose="020B0604020202020204" pitchFamily="34" charset="0"/>
              </a:rPr>
              <a:t>Make Our Programs Highly Relevant to Today’s Youth</a:t>
            </a:r>
            <a:r>
              <a:rPr lang="en-US" sz="2000" dirty="0">
                <a:solidFill>
                  <a:schemeClr val="accent6">
                    <a:lumMod val="75000"/>
                  </a:schemeClr>
                </a:solidFill>
                <a:latin typeface="Arial Black" panose="020B0A04020102020204" pitchFamily="34" charset="0"/>
                <a:cs typeface="Arial" panose="020B0604020202020204" pitchFamily="34" charset="0"/>
              </a:rPr>
              <a:t> </a:t>
            </a:r>
            <a:r>
              <a:rPr lang="en-US" sz="900" dirty="0">
                <a:solidFill>
                  <a:schemeClr val="accent6">
                    <a:lumMod val="75000"/>
                  </a:schemeClr>
                </a:solidFill>
                <a:latin typeface="Arial Black" panose="020B0A04020102020204" pitchFamily="34" charset="0"/>
                <a:cs typeface="Arial" panose="020B0604020202020204" pitchFamily="34" charset="0"/>
              </a:rPr>
              <a:t>continued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#6 2024 -2025 Priority (NEOA-National Exploring Officer’s Association), create a youth and volunteer organizational chart approved by the LFL Board to ensure that Exploring recruits National Youth Officer representation similar to other Older Youth Programs.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pPr marL="457200" indent="-457200">
              <a:buFont typeface="+mj-lt"/>
              <a:buAutoNum type="arabicPeriod" startAt="4"/>
            </a:pPr>
            <a:r>
              <a:rPr lang="en-US" sz="2000" u="sng" dirty="0">
                <a:solidFill>
                  <a:schemeClr val="accent6">
                    <a:lumMod val="75000"/>
                  </a:schemeClr>
                </a:solidFill>
                <a:latin typeface="Arial Black" panose="020B0A04020102020204" pitchFamily="34" charset="0"/>
                <a:cs typeface="Arial" panose="020B0604020202020204" pitchFamily="34" charset="0"/>
              </a:rPr>
              <a:t>Broaden Our Appeal and Revitalize Our Brand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#5 2024 Priority (National Exploring Commissioner) ,the National Exploring Commissioner will serve as the Exploring Chair on the National Commissioner Service Team and will be working through them to promote the value of the Exploring Program.  In addition, the Exploring Commissioner will promote the need for active unit service to our existing Exploring units and provide at least quarterly updates on Exploring to CST Commissioners for further distribution to Councils.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When Exploring  Journey to Excellence sunsets on 31 December 2024, National Exploring Commissioner Dick Davies proposed “Quality Guidelines for Sustainable Effective Explorer Posts” to replace it (see next two slides)</a:t>
            </a:r>
          </a:p>
          <a:p>
            <a:pPr marL="747713" lvl="1">
              <a:buSzPct val="125000"/>
              <a:tabLst>
                <a:tab pos="1033463" algn="l"/>
              </a:tabLst>
            </a:pPr>
            <a:endParaRPr lang="en-US" sz="1400" b="1" dirty="0">
              <a:solidFill>
                <a:schemeClr val="accent6">
                  <a:lumMod val="75000"/>
                </a:schemeClr>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578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3016210"/>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r>
              <a:rPr lang="en-US" sz="800" b="1" dirty="0"/>
              <a:t> </a:t>
            </a:r>
            <a:endParaRPr lang="en-US" sz="800" dirty="0"/>
          </a:p>
          <a:p>
            <a:pPr marL="457200" indent="-457200">
              <a:buFont typeface="+mj-lt"/>
              <a:buAutoNum type="arabicPeriod" startAt="5"/>
            </a:pPr>
            <a:r>
              <a:rPr lang="en-US" sz="2000" u="sng" dirty="0">
                <a:solidFill>
                  <a:schemeClr val="accent6">
                    <a:lumMod val="75000"/>
                  </a:schemeClr>
                </a:solidFill>
                <a:latin typeface="Arial Black" panose="020B0A04020102020204" pitchFamily="34" charset="0"/>
                <a:cs typeface="Arial" panose="020B0604020202020204" pitchFamily="34" charset="0"/>
              </a:rPr>
              <a:t>Strengthen Our Financial Position</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#2 2024 Priority (Membership and Unit Growth), the National Exploring Committee will work through and with local councils to provide training, resources, and inspiration to help ensure that both volunteers and professionals continue to grow Exploring membership.  This will be accomplished through National Exploring Live Hours, Zoom Trainings and other venues to help teach the four phases of Post/Club organization</a:t>
            </a:r>
          </a:p>
          <a:p>
            <a:pPr marL="454025" lvl="1">
              <a:buSzPct val="150000"/>
            </a:pPr>
            <a:endParaRPr lang="en-US" sz="1600" b="1" dirty="0">
              <a:solidFill>
                <a:srgbClr val="FFFF00"/>
              </a:solidFill>
              <a:latin typeface="Arial" panose="020B0604020202020204" pitchFamily="34" charset="0"/>
              <a:cs typeface="Arial" panose="020B0604020202020204" pitchFamily="34" charset="0"/>
            </a:endParaRPr>
          </a:p>
          <a:p>
            <a:pPr marL="454025" lvl="1">
              <a:buSzPct val="150000"/>
            </a:pPr>
            <a:r>
              <a:rPr lang="en-US" b="1" dirty="0"/>
              <a:t>     </a:t>
            </a:r>
            <a:endParaRPr lang="en-US" dirty="0"/>
          </a:p>
          <a:p>
            <a:endParaRPr lang="en-US" sz="16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a:xfrm>
            <a:off x="2206466" y="5630088"/>
            <a:ext cx="7900988" cy="646331"/>
          </a:xfrm>
          <a:prstGeom prst="rect">
            <a:avLst/>
          </a:prstGeom>
          <a:noFill/>
        </p:spPr>
        <p:txBody>
          <a:bodyPr wrap="square" rtlCol="0">
            <a:spAutoFit/>
          </a:bodyPr>
          <a:lstStyle/>
          <a:p>
            <a:r>
              <a:rPr lang="en-US" dirty="0">
                <a:solidFill>
                  <a:schemeClr val="accent6">
                    <a:lumMod val="75000"/>
                  </a:schemeClr>
                </a:solidFill>
              </a:rPr>
              <a:t>With the exception of 1 month due to annual MOU renewals, 32 straight months of growth in all categories</a:t>
            </a:r>
          </a:p>
        </p:txBody>
      </p:sp>
      <p:graphicFrame>
        <p:nvGraphicFramePr>
          <p:cNvPr id="10" name="Table 9"/>
          <p:cNvGraphicFramePr>
            <a:graphicFrameLocks noGrp="1"/>
          </p:cNvGraphicFramePr>
          <p:nvPr/>
        </p:nvGraphicFramePr>
        <p:xfrm>
          <a:off x="1720795" y="3135087"/>
          <a:ext cx="8785021" cy="2491078"/>
        </p:xfrm>
        <a:graphic>
          <a:graphicData uri="http://schemas.openxmlformats.org/drawingml/2006/table">
            <a:tbl>
              <a:tblPr firstRow="1" firstCol="1" bandRow="1">
                <a:tableStyleId>{5C22544A-7EE6-4342-B048-85BDC9FD1C3A}</a:tableStyleId>
              </a:tblPr>
              <a:tblGrid>
                <a:gridCol w="1176073">
                  <a:extLst>
                    <a:ext uri="{9D8B030D-6E8A-4147-A177-3AD203B41FA5}">
                      <a16:colId xmlns:a16="http://schemas.microsoft.com/office/drawing/2014/main" val="20000"/>
                    </a:ext>
                  </a:extLst>
                </a:gridCol>
                <a:gridCol w="1218595">
                  <a:extLst>
                    <a:ext uri="{9D8B030D-6E8A-4147-A177-3AD203B41FA5}">
                      <a16:colId xmlns:a16="http://schemas.microsoft.com/office/drawing/2014/main" val="20001"/>
                    </a:ext>
                  </a:extLst>
                </a:gridCol>
                <a:gridCol w="1408572">
                  <a:extLst>
                    <a:ext uri="{9D8B030D-6E8A-4147-A177-3AD203B41FA5}">
                      <a16:colId xmlns:a16="http://schemas.microsoft.com/office/drawing/2014/main" val="20002"/>
                    </a:ext>
                  </a:extLst>
                </a:gridCol>
                <a:gridCol w="1408572">
                  <a:extLst>
                    <a:ext uri="{9D8B030D-6E8A-4147-A177-3AD203B41FA5}">
                      <a16:colId xmlns:a16="http://schemas.microsoft.com/office/drawing/2014/main" val="20003"/>
                    </a:ext>
                  </a:extLst>
                </a:gridCol>
                <a:gridCol w="1191375">
                  <a:extLst>
                    <a:ext uri="{9D8B030D-6E8A-4147-A177-3AD203B41FA5}">
                      <a16:colId xmlns:a16="http://schemas.microsoft.com/office/drawing/2014/main" val="20004"/>
                    </a:ext>
                  </a:extLst>
                </a:gridCol>
                <a:gridCol w="1191375">
                  <a:extLst>
                    <a:ext uri="{9D8B030D-6E8A-4147-A177-3AD203B41FA5}">
                      <a16:colId xmlns:a16="http://schemas.microsoft.com/office/drawing/2014/main" val="20005"/>
                    </a:ext>
                  </a:extLst>
                </a:gridCol>
                <a:gridCol w="1190459">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18 Nov 2024</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200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1,606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5,130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28,297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908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10,406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195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2,449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8,773</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52,177</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204+</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7,689</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0320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32008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 “Unit Resources</a:t>
            </a:r>
            <a:r>
              <a:rPr kumimoji="0" lang="en-US" sz="2200" b="1" i="0" u="none" strike="noStrike" kern="1200" cap="none" spc="0" normalizeH="0" baseline="0" noProof="0">
                <a:ln>
                  <a:noFill/>
                </a:ln>
                <a:solidFill>
                  <a:srgbClr val="FF0000"/>
                </a:solidFill>
                <a:effectLst/>
                <a:uLnTx/>
                <a:uFillTx/>
                <a:latin typeface="Calibri"/>
                <a:ea typeface="+mn-ea"/>
                <a:cs typeface="+mn-cs"/>
              </a:rPr>
              <a:t>”, “Council </a:t>
            </a:r>
            <a:r>
              <a:rPr kumimoji="0" lang="en-US" sz="2200" b="1" i="0" u="none" strike="noStrike" kern="1200" cap="none" spc="0" normalizeH="0" baseline="0" noProof="0" dirty="0">
                <a:ln>
                  <a:noFill/>
                </a:ln>
                <a:solidFill>
                  <a:srgbClr val="FF0000"/>
                </a:solidFill>
                <a:effectLst/>
                <a:uLnTx/>
                <a:uFillTx/>
                <a:latin typeface="Calibri"/>
                <a:ea typeface="+mn-ea"/>
                <a:cs typeface="+mn-cs"/>
              </a:rPr>
              <a:t>Resources”, &amp; “Forms”</a:t>
            </a:r>
          </a:p>
        </p:txBody>
      </p:sp>
    </p:spTree>
    <p:extLst>
      <p:ext uri="{BB962C8B-B14F-4D97-AF65-F5344CB8AC3E}">
        <p14:creationId xmlns:p14="http://schemas.microsoft.com/office/powerpoint/2010/main" val="2465001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57688" y="1577023"/>
            <a:ext cx="12104632" cy="3416320"/>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SAFETY FIRST UPDATES</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LFL Corporation</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LFL Curriculum-BASED</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Exploring</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2159683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8078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DECEMBER 2024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46969" y="2465239"/>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Bernard “Bernie”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algn="ctr">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54055" y="3308938"/>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Learning for Life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r>
              <a:rPr lang="en-US" sz="1200" b="1" dirty="0">
                <a:solidFill>
                  <a:prstClr val="black"/>
                </a:solidFill>
                <a:latin typeface="Arial Narrow" panose="020B060602020203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940705" y="40255"/>
            <a:ext cx="2067838" cy="6898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7240844" y="5779861"/>
            <a:ext cx="2517332"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Marketing &amp; Technology</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4742139" y="5743554"/>
            <a:ext cx="2410558"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a:t>
            </a:r>
            <a:r>
              <a:rPr lang="en-US" sz="1200" b="1" dirty="0">
                <a:solidFill>
                  <a:srgbClr val="C00000"/>
                </a:solidFill>
                <a:latin typeface="Arial Narrow" panose="020B0606020202030204" pitchFamily="34" charset="0"/>
                <a:cs typeface="Arial" panose="020B0604020202020204" pitchFamily="34" charset="0"/>
              </a:rPr>
              <a:t> &amp;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Relationships</a:t>
            </a:r>
            <a:r>
              <a:rPr lang="en-US" sz="1200" b="1" dirty="0">
                <a:solidFill>
                  <a:srgbClr val="C00000"/>
                </a:solidFill>
                <a:latin typeface="Arial Narrow" panose="020B0606020202030204" pitchFamily="34" charset="0"/>
                <a:cs typeface="Arial" panose="020B0604020202020204" pitchFamily="34" charset="0"/>
              </a:rPr>
              <a:t>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12" y="139264"/>
            <a:ext cx="5427806" cy="933772"/>
          </a:xfrm>
          <a:prstGeom prst="rect">
            <a:avLst/>
          </a:prstGeom>
        </p:spPr>
      </p:pic>
      <p:sp>
        <p:nvSpPr>
          <p:cNvPr id="43" name="TextBox 42"/>
          <p:cNvSpPr txBox="1"/>
          <p:nvPr/>
        </p:nvSpPr>
        <p:spPr>
          <a:xfrm>
            <a:off x="1992697" y="1289719"/>
            <a:ext cx="77654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EXECUTIVE BOARD</a:t>
            </a:r>
          </a:p>
        </p:txBody>
      </p:sp>
      <p:cxnSp>
        <p:nvCxnSpPr>
          <p:cNvPr id="48" name="Straight Connector 47"/>
          <p:cNvCxnSpPr>
            <a:cxnSpLocks/>
            <a:stCxn id="24" idx="1"/>
            <a:endCxn id="24" idx="1"/>
          </p:cNvCxnSpPr>
          <p:nvPr/>
        </p:nvCxnSpPr>
        <p:spPr>
          <a:xfrm>
            <a:off x="9940705" y="38517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935625" y="1676466"/>
            <a:ext cx="2067838" cy="7546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220603" y="5767151"/>
            <a:ext cx="243338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7" name="Straight Connector 56"/>
          <p:cNvCxnSpPr>
            <a:cxnSpLocks/>
          </p:cNvCxnSpPr>
          <p:nvPr/>
        </p:nvCxnSpPr>
        <p:spPr>
          <a:xfrm flipV="1">
            <a:off x="2254218" y="3494351"/>
            <a:ext cx="504689" cy="49892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935625" y="868463"/>
            <a:ext cx="2067838" cy="616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53085" y="3308938"/>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57966" y="4641484"/>
            <a:ext cx="2563568"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621534" y="4510424"/>
            <a:ext cx="232739" cy="612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33" idx="0"/>
          </p:cNvCxnSpPr>
          <p:nvPr/>
        </p:nvCxnSpPr>
        <p:spPr>
          <a:xfrm flipH="1" flipV="1">
            <a:off x="5945644" y="4597085"/>
            <a:ext cx="1774" cy="114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0"/>
          </p:cNvCxnSpPr>
          <p:nvPr/>
        </p:nvCxnSpPr>
        <p:spPr>
          <a:xfrm flipV="1">
            <a:off x="3437298" y="4690377"/>
            <a:ext cx="25645" cy="1076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8360936" y="4646064"/>
            <a:ext cx="0" cy="1133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flipV="1">
            <a:off x="9265845" y="3439300"/>
            <a:ext cx="288210" cy="376832"/>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451821" y="4605626"/>
            <a:ext cx="2650316"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r>
              <a:rPr lang="en-US" sz="1200" b="1" dirty="0">
                <a:solidFill>
                  <a:srgbClr val="C00000"/>
                </a:solidFill>
                <a:latin typeface="Arial Narrow" panose="020B0606020202030204" pitchFamily="34" charset="0"/>
                <a:cs typeface="Arial" panose="020B0604020202020204" pitchFamily="34" charset="0"/>
              </a:rPr>
              <a:t>Membership &amp; Retention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025600" y="4605439"/>
            <a:ext cx="426221" cy="5073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58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965377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86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586608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99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2.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3.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16521</TotalTime>
  <Words>11529</Words>
  <Application>Microsoft Office PowerPoint</Application>
  <PresentationFormat>Widescreen</PresentationFormat>
  <Paragraphs>1281</Paragraphs>
  <Slides>156</Slides>
  <Notes>39</Notes>
  <HiddenSlides>0</HiddenSlides>
  <MMClips>0</MMClips>
  <ScaleCrop>false</ScaleCrop>
  <HeadingPairs>
    <vt:vector size="6" baseType="variant">
      <vt:variant>
        <vt:lpstr>Fonts Used</vt:lpstr>
      </vt:variant>
      <vt:variant>
        <vt:i4>19</vt:i4>
      </vt:variant>
      <vt:variant>
        <vt:lpstr>Theme</vt:lpstr>
      </vt:variant>
      <vt:variant>
        <vt:i4>13</vt:i4>
      </vt:variant>
      <vt:variant>
        <vt:lpstr>Slide Titles</vt:lpstr>
      </vt:variant>
      <vt:variant>
        <vt:i4>156</vt:i4>
      </vt:variant>
    </vt:vector>
  </HeadingPairs>
  <TitlesOfParts>
    <vt:vector size="188" baseType="lpstr">
      <vt:lpstr>Aptos</vt:lpstr>
      <vt:lpstr>Aptos Display</vt:lpstr>
      <vt:lpstr>Arial</vt:lpstr>
      <vt:lpstr>Arial Black</vt:lpstr>
      <vt:lpstr>Arial Narrow</vt:lpstr>
      <vt:lpstr>Arial-Black</vt:lpstr>
      <vt:lpstr>Calibri</vt:lpstr>
      <vt:lpstr>Calibri Light</vt:lpstr>
      <vt:lpstr>Calibri-Bold</vt:lpstr>
      <vt:lpstr>Calibri-BoldItalic</vt:lpstr>
      <vt:lpstr>Cambria</vt:lpstr>
      <vt:lpstr>Courier New</vt:lpstr>
      <vt:lpstr>Halis r black</vt:lpstr>
      <vt:lpstr>Helvetica</vt:lpstr>
      <vt:lpstr>Helvetica Neue</vt:lpstr>
      <vt:lpstr>Neue Haas Grotesk Text Pro</vt:lpstr>
      <vt:lpstr>Roboto</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National Exploring Program Chair</vt:lpstr>
      <vt:lpstr>National Exploring Program Commissioner</vt:lpstr>
      <vt:lpstr>  Safety Moment ~  Ladder Safety*    * Scouting America Safety Moments ~ https://www.scouting.org/health-and-safety/safety-moments/ladder-safety/   ) </vt:lpstr>
      <vt:lpstr>Ladder Safety</vt:lpstr>
      <vt:lpstr>Understanding Ladder Accidents</vt:lpstr>
      <vt:lpstr> Essential Ladder Safety Practices </vt:lpstr>
      <vt:lpstr> Essential Ladder Safety Practices continued </vt:lpstr>
      <vt:lpstr>Ladder Safety Resources</vt:lpstr>
      <vt:lpstr>Current Exploring Participation Status</vt:lpstr>
      <vt:lpstr>Exploring Membership Growth Opportunity…</vt:lpstr>
      <vt:lpstr>Exploring Participants as of 18 November 2024</vt:lpstr>
      <vt:lpstr>National Exploring Program Committee</vt:lpstr>
      <vt:lpstr>Nat’l Exploring Committee Members…</vt:lpstr>
      <vt:lpstr>National Exploring Program Committee Proposed JTE Replacement </vt:lpstr>
      <vt:lpstr>Proposed Exploring Post Metrics from National Exploring Program Commissioner Dick Davies</vt:lpstr>
      <vt:lpstr>Proposed Exploring Post Metrics from National Exploring Program Commissioner Dick Davies continued</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BACK-UP SLIDES</vt:lpstr>
      <vt:lpstr>National Exploring Program Priorities Mapped to  Scouting America Roadmap  (2024-2025)</vt:lpstr>
      <vt:lpstr>PowerPoint Presentation</vt:lpstr>
      <vt:lpstr>National Exploring Priorities  mapped to  Scouting America  Roadmap</vt:lpstr>
      <vt:lpstr>National Exploring Priorities mapped to Scouting America Roadmap</vt:lpstr>
      <vt:lpstr>National Exploring Priorities mapped to Scouting America Roadmap</vt:lpstr>
      <vt:lpstr>Proposed Exploring Career Committee Responsibilities</vt:lpstr>
      <vt:lpstr>Proposed Exploring Career Committee Responsibilities continued</vt:lpstr>
      <vt:lpstr>National Exploring Priorities mapped to Scouting America Roadmap</vt:lpstr>
      <vt:lpstr>National Exploring Priorities mapped to Scouting America Roadmap</vt:lpstr>
      <vt:lpstr>PowerPoint Presentation</vt:lpstr>
      <vt:lpstr>PowerPoint Presentation</vt:lpstr>
      <vt:lpstr>PowerPoint Presentation</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Jeff Schweiger</cp:lastModifiedBy>
  <cp:revision>135</cp:revision>
  <cp:lastPrinted>2024-04-10T15:03:18Z</cp:lastPrinted>
  <dcterms:created xsi:type="dcterms:W3CDTF">2019-08-06T20:23:11Z</dcterms:created>
  <dcterms:modified xsi:type="dcterms:W3CDTF">2024-12-11T14:51:24Z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