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 id="2147483777" r:id="rId6"/>
    <p:sldMasterId id="2147483790" r:id="rId7"/>
    <p:sldMasterId id="2147483805" r:id="rId8"/>
    <p:sldMasterId id="2147483818" r:id="rId9"/>
    <p:sldMasterId id="2147483830" r:id="rId10"/>
    <p:sldMasterId id="2147483850" r:id="rId11"/>
    <p:sldMasterId id="2147483862" r:id="rId12"/>
    <p:sldMasterId id="2147483874" r:id="rId13"/>
    <p:sldMasterId id="2147483886" r:id="rId14"/>
  </p:sldMasterIdLst>
  <p:notesMasterIdLst>
    <p:notesMasterId r:id="rId172"/>
  </p:notesMasterIdLst>
  <p:sldIdLst>
    <p:sldId id="882" r:id="rId15"/>
    <p:sldId id="1825" r:id="rId16"/>
    <p:sldId id="1826" r:id="rId17"/>
    <p:sldId id="1827" r:id="rId18"/>
    <p:sldId id="912" r:id="rId19"/>
    <p:sldId id="965" r:id="rId20"/>
    <p:sldId id="946" r:id="rId21"/>
    <p:sldId id="1828" r:id="rId22"/>
    <p:sldId id="1829" r:id="rId23"/>
    <p:sldId id="1830" r:id="rId24"/>
    <p:sldId id="1831" r:id="rId25"/>
    <p:sldId id="359" r:id="rId26"/>
    <p:sldId id="539" r:id="rId27"/>
    <p:sldId id="726" r:id="rId28"/>
    <p:sldId id="741" r:id="rId29"/>
    <p:sldId id="515" r:id="rId30"/>
    <p:sldId id="2145707834" r:id="rId31"/>
    <p:sldId id="2145707838" r:id="rId32"/>
    <p:sldId id="834" r:id="rId33"/>
    <p:sldId id="835" r:id="rId34"/>
    <p:sldId id="590" r:id="rId35"/>
    <p:sldId id="571" r:id="rId36"/>
    <p:sldId id="521" r:id="rId37"/>
    <p:sldId id="511" r:id="rId38"/>
    <p:sldId id="740" r:id="rId39"/>
    <p:sldId id="522" r:id="rId40"/>
    <p:sldId id="704" r:id="rId41"/>
    <p:sldId id="630" r:id="rId42"/>
    <p:sldId id="631" r:id="rId43"/>
    <p:sldId id="833" r:id="rId44"/>
    <p:sldId id="813" r:id="rId45"/>
    <p:sldId id="823" r:id="rId46"/>
    <p:sldId id="2145707822" r:id="rId47"/>
    <p:sldId id="2145707826" r:id="rId48"/>
    <p:sldId id="2145707827" r:id="rId49"/>
    <p:sldId id="710" r:id="rId50"/>
    <p:sldId id="832" r:id="rId51"/>
    <p:sldId id="824" r:id="rId52"/>
    <p:sldId id="825" r:id="rId53"/>
    <p:sldId id="1858" r:id="rId54"/>
    <p:sldId id="1859" r:id="rId55"/>
    <p:sldId id="1860" r:id="rId56"/>
    <p:sldId id="1861" r:id="rId57"/>
    <p:sldId id="1862" r:id="rId58"/>
    <p:sldId id="1863" r:id="rId59"/>
    <p:sldId id="1630" r:id="rId60"/>
    <p:sldId id="1528" r:id="rId61"/>
    <p:sldId id="1750" r:id="rId62"/>
    <p:sldId id="257" r:id="rId63"/>
    <p:sldId id="367" r:id="rId64"/>
    <p:sldId id="899" r:id="rId65"/>
    <p:sldId id="335" r:id="rId66"/>
    <p:sldId id="304" r:id="rId67"/>
    <p:sldId id="1554" r:id="rId68"/>
    <p:sldId id="873" r:id="rId69"/>
    <p:sldId id="296" r:id="rId70"/>
    <p:sldId id="954" r:id="rId71"/>
    <p:sldId id="1693" r:id="rId72"/>
    <p:sldId id="911" r:id="rId73"/>
    <p:sldId id="1544" r:id="rId74"/>
    <p:sldId id="914" r:id="rId75"/>
    <p:sldId id="1035" r:id="rId76"/>
    <p:sldId id="897" r:id="rId77"/>
    <p:sldId id="1555" r:id="rId78"/>
    <p:sldId id="883" r:id="rId79"/>
    <p:sldId id="519" r:id="rId80"/>
    <p:sldId id="520" r:id="rId81"/>
    <p:sldId id="504" r:id="rId82"/>
    <p:sldId id="795" r:id="rId83"/>
    <p:sldId id="928" r:id="rId84"/>
    <p:sldId id="1039" r:id="rId85"/>
    <p:sldId id="1054" r:id="rId86"/>
    <p:sldId id="1541" r:id="rId87"/>
    <p:sldId id="898" r:id="rId88"/>
    <p:sldId id="915" r:id="rId89"/>
    <p:sldId id="918" r:id="rId90"/>
    <p:sldId id="329" r:id="rId91"/>
    <p:sldId id="330" r:id="rId92"/>
    <p:sldId id="916" r:id="rId93"/>
    <p:sldId id="577" r:id="rId94"/>
    <p:sldId id="917" r:id="rId95"/>
    <p:sldId id="578" r:id="rId96"/>
    <p:sldId id="1694" r:id="rId97"/>
    <p:sldId id="278" r:id="rId98"/>
    <p:sldId id="1695" r:id="rId99"/>
    <p:sldId id="1638" r:id="rId100"/>
    <p:sldId id="1696" r:id="rId101"/>
    <p:sldId id="1697" r:id="rId102"/>
    <p:sldId id="1698" r:id="rId103"/>
    <p:sldId id="1699" r:id="rId104"/>
    <p:sldId id="1700" r:id="rId105"/>
    <p:sldId id="1701" r:id="rId106"/>
    <p:sldId id="1702" r:id="rId107"/>
    <p:sldId id="1703" r:id="rId108"/>
    <p:sldId id="1704" r:id="rId109"/>
    <p:sldId id="1705" r:id="rId110"/>
    <p:sldId id="1706" r:id="rId111"/>
    <p:sldId id="1707" r:id="rId112"/>
    <p:sldId id="1708" r:id="rId113"/>
    <p:sldId id="1709" r:id="rId114"/>
    <p:sldId id="1710" r:id="rId115"/>
    <p:sldId id="1711" r:id="rId116"/>
    <p:sldId id="1712" r:id="rId117"/>
    <p:sldId id="1713" r:id="rId118"/>
    <p:sldId id="1714" r:id="rId119"/>
    <p:sldId id="1715" r:id="rId120"/>
    <p:sldId id="1658" r:id="rId121"/>
    <p:sldId id="1660" r:id="rId122"/>
    <p:sldId id="1716" r:id="rId123"/>
    <p:sldId id="1717" r:id="rId124"/>
    <p:sldId id="1718" r:id="rId125"/>
    <p:sldId id="968" r:id="rId126"/>
    <p:sldId id="324" r:id="rId127"/>
    <p:sldId id="326" r:id="rId128"/>
    <p:sldId id="960" r:id="rId129"/>
    <p:sldId id="1663" r:id="rId130"/>
    <p:sldId id="1664" r:id="rId131"/>
    <p:sldId id="969" r:id="rId132"/>
    <p:sldId id="936" r:id="rId133"/>
    <p:sldId id="1666" r:id="rId134"/>
    <p:sldId id="979" r:id="rId135"/>
    <p:sldId id="1667" r:id="rId136"/>
    <p:sldId id="1668" r:id="rId137"/>
    <p:sldId id="1719" r:id="rId138"/>
    <p:sldId id="1720" r:id="rId139"/>
    <p:sldId id="1670" r:id="rId140"/>
    <p:sldId id="1754" r:id="rId141"/>
    <p:sldId id="1755" r:id="rId142"/>
    <p:sldId id="1756" r:id="rId143"/>
    <p:sldId id="1757" r:id="rId144"/>
    <p:sldId id="1758" r:id="rId145"/>
    <p:sldId id="1655" r:id="rId146"/>
    <p:sldId id="1637" r:id="rId147"/>
    <p:sldId id="1759" r:id="rId148"/>
    <p:sldId id="1639" r:id="rId149"/>
    <p:sldId id="1640" r:id="rId150"/>
    <p:sldId id="1641" r:id="rId151"/>
    <p:sldId id="1642" r:id="rId152"/>
    <p:sldId id="1643" r:id="rId153"/>
    <p:sldId id="1644" r:id="rId154"/>
    <p:sldId id="1645" r:id="rId155"/>
    <p:sldId id="1646" r:id="rId156"/>
    <p:sldId id="1647" r:id="rId157"/>
    <p:sldId id="1648" r:id="rId158"/>
    <p:sldId id="1649" r:id="rId159"/>
    <p:sldId id="1650" r:id="rId160"/>
    <p:sldId id="1651" r:id="rId161"/>
    <p:sldId id="1652" r:id="rId162"/>
    <p:sldId id="1653" r:id="rId163"/>
    <p:sldId id="1656" r:id="rId164"/>
    <p:sldId id="1760" r:id="rId165"/>
    <p:sldId id="1761" r:id="rId166"/>
    <p:sldId id="1762" r:id="rId167"/>
    <p:sldId id="1657" r:id="rId168"/>
    <p:sldId id="1553" r:id="rId169"/>
    <p:sldId id="1519" r:id="rId170"/>
    <p:sldId id="859" r:id="rId17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31950"/>
    <a:srgbClr val="1C81FB"/>
    <a:srgbClr val="B1E6FE"/>
    <a:srgbClr val="898B8E"/>
    <a:srgbClr val="1FC77F"/>
    <a:srgbClr val="2AB9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53" autoAdjust="0"/>
    <p:restoredTop sz="94660" autoAdjust="0"/>
  </p:normalViewPr>
  <p:slideViewPr>
    <p:cSldViewPr snapToGrid="0" snapToObjects="1">
      <p:cViewPr varScale="1">
        <p:scale>
          <a:sx n="74" d="100"/>
          <a:sy n="74" d="100"/>
        </p:scale>
        <p:origin x="304" y="56"/>
      </p:cViewPr>
      <p:guideLst>
        <p:guide orient="horz" pos="2184"/>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slide" Target="slides/slide156.xml"/><Relationship Id="rId107" Type="http://schemas.openxmlformats.org/officeDocument/2006/relationships/slide" Target="slides/slide93.xml"/><Relationship Id="rId11" Type="http://schemas.openxmlformats.org/officeDocument/2006/relationships/slideMaster" Target="slideMasters/slideMaster8.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2.xml"/><Relationship Id="rId95" Type="http://schemas.openxmlformats.org/officeDocument/2006/relationships/slide" Target="slides/slide81.xml"/><Relationship Id="rId160" Type="http://schemas.openxmlformats.org/officeDocument/2006/relationships/slide" Target="slides/slide146.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5" Type="http://schemas.openxmlformats.org/officeDocument/2006/relationships/slide" Target="slides/slide71.xml"/><Relationship Id="rId150" Type="http://schemas.openxmlformats.org/officeDocument/2006/relationships/slide" Target="slides/slide136.xml"/><Relationship Id="rId171" Type="http://schemas.openxmlformats.org/officeDocument/2006/relationships/slide" Target="slides/slide157.xml"/><Relationship Id="rId12" Type="http://schemas.openxmlformats.org/officeDocument/2006/relationships/slideMaster" Target="slideMasters/slideMaster9.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6" Type="http://schemas.openxmlformats.org/officeDocument/2006/relationships/slideMaster" Target="slideMasters/slideMaster3.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51" Type="http://schemas.openxmlformats.org/officeDocument/2006/relationships/slide" Target="slides/slide137.xml"/><Relationship Id="rId156" Type="http://schemas.openxmlformats.org/officeDocument/2006/relationships/slide" Target="slides/slide142.xml"/><Relationship Id="rId177" Type="http://schemas.microsoft.com/office/2016/11/relationships/changesInfo" Target="changesInfos/changesInfo1.xml"/><Relationship Id="rId172" Type="http://schemas.openxmlformats.org/officeDocument/2006/relationships/notesMaster" Target="notesMasters/notesMaster1.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167" Type="http://schemas.openxmlformats.org/officeDocument/2006/relationships/slide" Target="slides/slide153.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162" Type="http://schemas.openxmlformats.org/officeDocument/2006/relationships/slide" Target="slides/slide14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73" Type="http://schemas.openxmlformats.org/officeDocument/2006/relationships/presProps" Target="presProps.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3" Type="http://schemas.openxmlformats.org/officeDocument/2006/relationships/customXml" Target="../customXml/item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viewProps" Target="viewProps.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7.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theme" Target="theme/theme1.xml"/><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tableStyles" Target="tableStyles.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Anderson" userId="29931dd9-6a8d-4aea-9bcf-bec880f70870" providerId="ADAL" clId="{604ECE83-76FC-4905-8E18-B93345B8833E}"/>
    <pc:docChg chg="undo custSel addSld delSld modSld">
      <pc:chgData name="Tim Anderson" userId="29931dd9-6a8d-4aea-9bcf-bec880f70870" providerId="ADAL" clId="{604ECE83-76FC-4905-8E18-B93345B8833E}" dt="2025-07-09T17:28:12.155" v="329" actId="47"/>
      <pc:docMkLst>
        <pc:docMk/>
      </pc:docMkLst>
      <pc:sldChg chg="modSp mod">
        <pc:chgData name="Tim Anderson" userId="29931dd9-6a8d-4aea-9bcf-bec880f70870" providerId="ADAL" clId="{604ECE83-76FC-4905-8E18-B93345B8833E}" dt="2025-07-09T17:06:35.989" v="66" actId="20577"/>
        <pc:sldMkLst>
          <pc:docMk/>
          <pc:sldMk cId="572548545" sldId="539"/>
        </pc:sldMkLst>
        <pc:spChg chg="mod">
          <ac:chgData name="Tim Anderson" userId="29931dd9-6a8d-4aea-9bcf-bec880f70870" providerId="ADAL" clId="{604ECE83-76FC-4905-8E18-B93345B8833E}" dt="2025-07-09T17:06:35.989" v="66" actId="20577"/>
          <ac:spMkLst>
            <pc:docMk/>
            <pc:sldMk cId="572548545" sldId="539"/>
            <ac:spMk id="4" creationId="{00000000-0000-0000-0000-000000000000}"/>
          </ac:spMkLst>
        </pc:spChg>
      </pc:sldChg>
      <pc:sldChg chg="del">
        <pc:chgData name="Tim Anderson" userId="29931dd9-6a8d-4aea-9bcf-bec880f70870" providerId="ADAL" clId="{604ECE83-76FC-4905-8E18-B93345B8833E}" dt="2025-07-09T17:07:53.439" v="67" actId="47"/>
        <pc:sldMkLst>
          <pc:docMk/>
          <pc:sldMk cId="1367151359" sldId="611"/>
        </pc:sldMkLst>
      </pc:sldChg>
      <pc:sldChg chg="del">
        <pc:chgData name="Tim Anderson" userId="29931dd9-6a8d-4aea-9bcf-bec880f70870" providerId="ADAL" clId="{604ECE83-76FC-4905-8E18-B93345B8833E}" dt="2025-07-09T17:08:17.100" v="74" actId="47"/>
        <pc:sldMkLst>
          <pc:docMk/>
          <pc:sldMk cId="1879301432" sldId="643"/>
        </pc:sldMkLst>
      </pc:sldChg>
      <pc:sldChg chg="del">
        <pc:chgData name="Tim Anderson" userId="29931dd9-6a8d-4aea-9bcf-bec880f70870" providerId="ADAL" clId="{604ECE83-76FC-4905-8E18-B93345B8833E}" dt="2025-07-09T17:07:55.451" v="68" actId="47"/>
        <pc:sldMkLst>
          <pc:docMk/>
          <pc:sldMk cId="237474942" sldId="659"/>
        </pc:sldMkLst>
      </pc:sldChg>
      <pc:sldChg chg="del">
        <pc:chgData name="Tim Anderson" userId="29931dd9-6a8d-4aea-9bcf-bec880f70870" providerId="ADAL" clId="{604ECE83-76FC-4905-8E18-B93345B8833E}" dt="2025-07-09T17:08:09.750" v="70" actId="47"/>
        <pc:sldMkLst>
          <pc:docMk/>
          <pc:sldMk cId="532478150" sldId="706"/>
        </pc:sldMkLst>
      </pc:sldChg>
      <pc:sldChg chg="del">
        <pc:chgData name="Tim Anderson" userId="29931dd9-6a8d-4aea-9bcf-bec880f70870" providerId="ADAL" clId="{604ECE83-76FC-4905-8E18-B93345B8833E}" dt="2025-07-09T17:08:15.286" v="73" actId="47"/>
        <pc:sldMkLst>
          <pc:docMk/>
          <pc:sldMk cId="2462214495" sldId="707"/>
        </pc:sldMkLst>
      </pc:sldChg>
      <pc:sldChg chg="delSp modSp mod">
        <pc:chgData name="Tim Anderson" userId="29931dd9-6a8d-4aea-9bcf-bec880f70870" providerId="ADAL" clId="{604ECE83-76FC-4905-8E18-B93345B8833E}" dt="2025-07-09T17:22:19.982" v="276" actId="20577"/>
        <pc:sldMkLst>
          <pc:docMk/>
          <pc:sldMk cId="2876673739" sldId="741"/>
        </pc:sldMkLst>
        <pc:spChg chg="mod">
          <ac:chgData name="Tim Anderson" userId="29931dd9-6a8d-4aea-9bcf-bec880f70870" providerId="ADAL" clId="{604ECE83-76FC-4905-8E18-B93345B8833E}" dt="2025-07-09T17:22:19.982" v="276" actId="20577"/>
          <ac:spMkLst>
            <pc:docMk/>
            <pc:sldMk cId="2876673739" sldId="741"/>
            <ac:spMk id="2" creationId="{00000000-0000-0000-0000-000000000000}"/>
          </ac:spMkLst>
        </pc:spChg>
        <pc:spChg chg="del">
          <ac:chgData name="Tim Anderson" userId="29931dd9-6a8d-4aea-9bcf-bec880f70870" providerId="ADAL" clId="{604ECE83-76FC-4905-8E18-B93345B8833E}" dt="2025-07-09T17:16:58.439" v="82" actId="478"/>
          <ac:spMkLst>
            <pc:docMk/>
            <pc:sldMk cId="2876673739" sldId="741"/>
            <ac:spMk id="4" creationId="{00000000-0000-0000-0000-000000000000}"/>
          </ac:spMkLst>
        </pc:spChg>
        <pc:spChg chg="del">
          <ac:chgData name="Tim Anderson" userId="29931dd9-6a8d-4aea-9bcf-bec880f70870" providerId="ADAL" clId="{604ECE83-76FC-4905-8E18-B93345B8833E}" dt="2025-07-09T17:17:02.657" v="83" actId="478"/>
          <ac:spMkLst>
            <pc:docMk/>
            <pc:sldMk cId="2876673739" sldId="741"/>
            <ac:spMk id="8" creationId="{00000000-0000-0000-0000-000000000000}"/>
          </ac:spMkLst>
        </pc:spChg>
        <pc:spChg chg="mod">
          <ac:chgData name="Tim Anderson" userId="29931dd9-6a8d-4aea-9bcf-bec880f70870" providerId="ADAL" clId="{604ECE83-76FC-4905-8E18-B93345B8833E}" dt="2025-07-09T17:21:03.457" v="205" actId="20577"/>
          <ac:spMkLst>
            <pc:docMk/>
            <pc:sldMk cId="2876673739" sldId="741"/>
            <ac:spMk id="9" creationId="{95B1A46A-3BAE-42BA-31BF-3CD9E6051EC0}"/>
          </ac:spMkLst>
        </pc:spChg>
        <pc:graphicFrameChg chg="del">
          <ac:chgData name="Tim Anderson" userId="29931dd9-6a8d-4aea-9bcf-bec880f70870" providerId="ADAL" clId="{604ECE83-76FC-4905-8E18-B93345B8833E}" dt="2025-07-09T17:16:39.578" v="75" actId="478"/>
          <ac:graphicFrameMkLst>
            <pc:docMk/>
            <pc:sldMk cId="2876673739" sldId="741"/>
            <ac:graphicFrameMk id="3" creationId="{00000000-0000-0000-0000-000000000000}"/>
          </ac:graphicFrameMkLst>
        </pc:graphicFrameChg>
        <pc:picChg chg="mod">
          <ac:chgData name="Tim Anderson" userId="29931dd9-6a8d-4aea-9bcf-bec880f70870" providerId="ADAL" clId="{604ECE83-76FC-4905-8E18-B93345B8833E}" dt="2025-07-09T17:17:38.088" v="101" actId="1076"/>
          <ac:picMkLst>
            <pc:docMk/>
            <pc:sldMk cId="2876673739" sldId="741"/>
            <ac:picMk id="7" creationId="{00000000-0000-0000-0000-000000000000}"/>
          </ac:picMkLst>
        </pc:picChg>
      </pc:sldChg>
      <pc:sldChg chg="del">
        <pc:chgData name="Tim Anderson" userId="29931dd9-6a8d-4aea-9bcf-bec880f70870" providerId="ADAL" clId="{604ECE83-76FC-4905-8E18-B93345B8833E}" dt="2025-07-09T17:08:12.772" v="72" actId="47"/>
        <pc:sldMkLst>
          <pc:docMk/>
          <pc:sldMk cId="3599606833" sldId="744"/>
        </pc:sldMkLst>
      </pc:sldChg>
      <pc:sldChg chg="del">
        <pc:chgData name="Tim Anderson" userId="29931dd9-6a8d-4aea-9bcf-bec880f70870" providerId="ADAL" clId="{604ECE83-76FC-4905-8E18-B93345B8833E}" dt="2025-07-09T17:08:11.254" v="71" actId="47"/>
        <pc:sldMkLst>
          <pc:docMk/>
          <pc:sldMk cId="4141583487" sldId="745"/>
        </pc:sldMkLst>
      </pc:sldChg>
      <pc:sldChg chg="del">
        <pc:chgData name="Tim Anderson" userId="29931dd9-6a8d-4aea-9bcf-bec880f70870" providerId="ADAL" clId="{604ECE83-76FC-4905-8E18-B93345B8833E}" dt="2025-07-09T17:26:17.573" v="297" actId="47"/>
        <pc:sldMkLst>
          <pc:docMk/>
          <pc:sldMk cId="3660984014" sldId="871"/>
        </pc:sldMkLst>
      </pc:sldChg>
      <pc:sldChg chg="modSp mod">
        <pc:chgData name="Tim Anderson" userId="29931dd9-6a8d-4aea-9bcf-bec880f70870" providerId="ADAL" clId="{604ECE83-76FC-4905-8E18-B93345B8833E}" dt="2025-07-09T17:02:55.277" v="6" actId="20577"/>
        <pc:sldMkLst>
          <pc:docMk/>
          <pc:sldMk cId="852748643" sldId="882"/>
        </pc:sldMkLst>
        <pc:spChg chg="mod">
          <ac:chgData name="Tim Anderson" userId="29931dd9-6a8d-4aea-9bcf-bec880f70870" providerId="ADAL" clId="{604ECE83-76FC-4905-8E18-B93345B8833E}" dt="2025-07-09T17:02:55.277" v="6" actId="20577"/>
          <ac:spMkLst>
            <pc:docMk/>
            <pc:sldMk cId="852748643" sldId="882"/>
            <ac:spMk id="5" creationId="{CAF789A2-1D0C-4508-9DE0-9AAFADD8C21F}"/>
          </ac:spMkLst>
        </pc:spChg>
      </pc:sldChg>
      <pc:sldChg chg="modSp mod">
        <pc:chgData name="Tim Anderson" userId="29931dd9-6a8d-4aea-9bcf-bec880f70870" providerId="ADAL" clId="{604ECE83-76FC-4905-8E18-B93345B8833E}" dt="2025-07-09T17:24:26.798" v="291" actId="20577"/>
        <pc:sldMkLst>
          <pc:docMk/>
          <pc:sldMk cId="2117734731" sldId="954"/>
        </pc:sldMkLst>
        <pc:spChg chg="mod">
          <ac:chgData name="Tim Anderson" userId="29931dd9-6a8d-4aea-9bcf-bec880f70870" providerId="ADAL" clId="{604ECE83-76FC-4905-8E18-B93345B8833E}" dt="2025-07-09T17:24:26.798" v="291" actId="20577"/>
          <ac:spMkLst>
            <pc:docMk/>
            <pc:sldMk cId="2117734731" sldId="954"/>
            <ac:spMk id="10" creationId="{00000000-0000-0000-0000-000000000000}"/>
          </ac:spMkLst>
        </pc:spChg>
      </pc:sldChg>
      <pc:sldChg chg="del">
        <pc:chgData name="Tim Anderson" userId="29931dd9-6a8d-4aea-9bcf-bec880f70870" providerId="ADAL" clId="{604ECE83-76FC-4905-8E18-B93345B8833E}" dt="2025-07-09T17:26:31.705" v="308" actId="47"/>
        <pc:sldMkLst>
          <pc:docMk/>
          <pc:sldMk cId="4235827641" sldId="962"/>
        </pc:sldMkLst>
      </pc:sldChg>
      <pc:sldChg chg="del">
        <pc:chgData name="Tim Anderson" userId="29931dd9-6a8d-4aea-9bcf-bec880f70870" providerId="ADAL" clId="{604ECE83-76FC-4905-8E18-B93345B8833E}" dt="2025-07-09T17:26:15.021" v="295" actId="47"/>
        <pc:sldMkLst>
          <pc:docMk/>
          <pc:sldMk cId="1475288839" sldId="966"/>
        </pc:sldMkLst>
      </pc:sldChg>
      <pc:sldChg chg="del">
        <pc:chgData name="Tim Anderson" userId="29931dd9-6a8d-4aea-9bcf-bec880f70870" providerId="ADAL" clId="{604ECE83-76FC-4905-8E18-B93345B8833E}" dt="2025-07-09T17:27:39.543" v="325" actId="47"/>
        <pc:sldMkLst>
          <pc:docMk/>
          <pc:sldMk cId="2998086067" sldId="970"/>
        </pc:sldMkLst>
      </pc:sldChg>
      <pc:sldChg chg="del">
        <pc:chgData name="Tim Anderson" userId="29931dd9-6a8d-4aea-9bcf-bec880f70870" providerId="ADAL" clId="{604ECE83-76FC-4905-8E18-B93345B8833E}" dt="2025-07-09T17:28:12.155" v="329" actId="47"/>
        <pc:sldMkLst>
          <pc:docMk/>
          <pc:sldMk cId="1795893829" sldId="972"/>
        </pc:sldMkLst>
      </pc:sldChg>
      <pc:sldChg chg="modSp mod">
        <pc:chgData name="Tim Anderson" userId="29931dd9-6a8d-4aea-9bcf-bec880f70870" providerId="ADAL" clId="{604ECE83-76FC-4905-8E18-B93345B8833E}" dt="2025-07-09T17:23:46.348" v="281" actId="6549"/>
        <pc:sldMkLst>
          <pc:docMk/>
          <pc:sldMk cId="3755006541" sldId="1630"/>
        </pc:sldMkLst>
        <pc:spChg chg="mod">
          <ac:chgData name="Tim Anderson" userId="29931dd9-6a8d-4aea-9bcf-bec880f70870" providerId="ADAL" clId="{604ECE83-76FC-4905-8E18-B93345B8833E}" dt="2025-07-09T17:23:46.348" v="281" actId="6549"/>
          <ac:spMkLst>
            <pc:docMk/>
            <pc:sldMk cId="3755006541" sldId="1630"/>
            <ac:spMk id="3" creationId="{82C08D27-B6DC-449E-859F-135C2BC1C73A}"/>
          </ac:spMkLst>
        </pc:spChg>
      </pc:sldChg>
      <pc:sldChg chg="del">
        <pc:chgData name="Tim Anderson" userId="29931dd9-6a8d-4aea-9bcf-bec880f70870" providerId="ADAL" clId="{604ECE83-76FC-4905-8E18-B93345B8833E}" dt="2025-07-09T17:26:40.601" v="313" actId="47"/>
        <pc:sldMkLst>
          <pc:docMk/>
          <pc:sldMk cId="4101241781" sldId="1654"/>
        </pc:sldMkLst>
      </pc:sldChg>
      <pc:sldChg chg="del">
        <pc:chgData name="Tim Anderson" userId="29931dd9-6a8d-4aea-9bcf-bec880f70870" providerId="ADAL" clId="{604ECE83-76FC-4905-8E18-B93345B8833E}" dt="2025-07-09T17:28:06.951" v="327" actId="47"/>
        <pc:sldMkLst>
          <pc:docMk/>
          <pc:sldMk cId="802703556" sldId="1661"/>
        </pc:sldMkLst>
      </pc:sldChg>
      <pc:sldChg chg="del">
        <pc:chgData name="Tim Anderson" userId="29931dd9-6a8d-4aea-9bcf-bec880f70870" providerId="ADAL" clId="{604ECE83-76FC-4905-8E18-B93345B8833E}" dt="2025-07-09T17:28:10.482" v="328" actId="47"/>
        <pc:sldMkLst>
          <pc:docMk/>
          <pc:sldMk cId="967828842" sldId="1662"/>
        </pc:sldMkLst>
      </pc:sldChg>
      <pc:sldChg chg="del">
        <pc:chgData name="Tim Anderson" userId="29931dd9-6a8d-4aea-9bcf-bec880f70870" providerId="ADAL" clId="{604ECE83-76FC-4905-8E18-B93345B8833E}" dt="2025-07-09T17:27:41.766" v="326" actId="47"/>
        <pc:sldMkLst>
          <pc:docMk/>
          <pc:sldMk cId="1765263363" sldId="1669"/>
        </pc:sldMkLst>
      </pc:sldChg>
      <pc:sldChg chg="del">
        <pc:chgData name="Tim Anderson" userId="29931dd9-6a8d-4aea-9bcf-bec880f70870" providerId="ADAL" clId="{604ECE83-76FC-4905-8E18-B93345B8833E}" dt="2025-07-09T17:26:11.340" v="292" actId="47"/>
        <pc:sldMkLst>
          <pc:docMk/>
          <pc:sldMk cId="3920995771" sldId="1866"/>
        </pc:sldMkLst>
      </pc:sldChg>
      <pc:sldChg chg="del">
        <pc:chgData name="Tim Anderson" userId="29931dd9-6a8d-4aea-9bcf-bec880f70870" providerId="ADAL" clId="{604ECE83-76FC-4905-8E18-B93345B8833E}" dt="2025-07-09T17:26:12.138" v="293" actId="47"/>
        <pc:sldMkLst>
          <pc:docMk/>
          <pc:sldMk cId="3635370672" sldId="1867"/>
        </pc:sldMkLst>
      </pc:sldChg>
      <pc:sldChg chg="del">
        <pc:chgData name="Tim Anderson" userId="29931dd9-6a8d-4aea-9bcf-bec880f70870" providerId="ADAL" clId="{604ECE83-76FC-4905-8E18-B93345B8833E}" dt="2025-07-09T17:26:12.678" v="294" actId="47"/>
        <pc:sldMkLst>
          <pc:docMk/>
          <pc:sldMk cId="1861781876" sldId="1868"/>
        </pc:sldMkLst>
      </pc:sldChg>
      <pc:sldChg chg="del">
        <pc:chgData name="Tim Anderson" userId="29931dd9-6a8d-4aea-9bcf-bec880f70870" providerId="ADAL" clId="{604ECE83-76FC-4905-8E18-B93345B8833E}" dt="2025-07-09T17:26:15.933" v="296" actId="47"/>
        <pc:sldMkLst>
          <pc:docMk/>
          <pc:sldMk cId="1062862932" sldId="1869"/>
        </pc:sldMkLst>
      </pc:sldChg>
      <pc:sldChg chg="del">
        <pc:chgData name="Tim Anderson" userId="29931dd9-6a8d-4aea-9bcf-bec880f70870" providerId="ADAL" clId="{604ECE83-76FC-4905-8E18-B93345B8833E}" dt="2025-07-09T17:26:19.502" v="298" actId="47"/>
        <pc:sldMkLst>
          <pc:docMk/>
          <pc:sldMk cId="2065587877" sldId="1870"/>
        </pc:sldMkLst>
      </pc:sldChg>
      <pc:sldChg chg="del">
        <pc:chgData name="Tim Anderson" userId="29931dd9-6a8d-4aea-9bcf-bec880f70870" providerId="ADAL" clId="{604ECE83-76FC-4905-8E18-B93345B8833E}" dt="2025-07-09T17:26:20.636" v="299" actId="47"/>
        <pc:sldMkLst>
          <pc:docMk/>
          <pc:sldMk cId="3877508214" sldId="1871"/>
        </pc:sldMkLst>
      </pc:sldChg>
      <pc:sldChg chg="del">
        <pc:chgData name="Tim Anderson" userId="29931dd9-6a8d-4aea-9bcf-bec880f70870" providerId="ADAL" clId="{604ECE83-76FC-4905-8E18-B93345B8833E}" dt="2025-07-09T17:26:21.715" v="300" actId="47"/>
        <pc:sldMkLst>
          <pc:docMk/>
          <pc:sldMk cId="2322650291" sldId="1872"/>
        </pc:sldMkLst>
      </pc:sldChg>
      <pc:sldChg chg="del">
        <pc:chgData name="Tim Anderson" userId="29931dd9-6a8d-4aea-9bcf-bec880f70870" providerId="ADAL" clId="{604ECE83-76FC-4905-8E18-B93345B8833E}" dt="2025-07-09T17:26:22.850" v="301" actId="47"/>
        <pc:sldMkLst>
          <pc:docMk/>
          <pc:sldMk cId="3055781437" sldId="1873"/>
        </pc:sldMkLst>
      </pc:sldChg>
      <pc:sldChg chg="del">
        <pc:chgData name="Tim Anderson" userId="29931dd9-6a8d-4aea-9bcf-bec880f70870" providerId="ADAL" clId="{604ECE83-76FC-4905-8E18-B93345B8833E}" dt="2025-07-09T17:26:24.026" v="302" actId="47"/>
        <pc:sldMkLst>
          <pc:docMk/>
          <pc:sldMk cId="960174174" sldId="1874"/>
        </pc:sldMkLst>
      </pc:sldChg>
      <pc:sldChg chg="del">
        <pc:chgData name="Tim Anderson" userId="29931dd9-6a8d-4aea-9bcf-bec880f70870" providerId="ADAL" clId="{604ECE83-76FC-4905-8E18-B93345B8833E}" dt="2025-07-09T17:26:25.420" v="303" actId="47"/>
        <pc:sldMkLst>
          <pc:docMk/>
          <pc:sldMk cId="203957116" sldId="1875"/>
        </pc:sldMkLst>
      </pc:sldChg>
      <pc:sldChg chg="del">
        <pc:chgData name="Tim Anderson" userId="29931dd9-6a8d-4aea-9bcf-bec880f70870" providerId="ADAL" clId="{604ECE83-76FC-4905-8E18-B93345B8833E}" dt="2025-07-09T17:26:26.338" v="304" actId="47"/>
        <pc:sldMkLst>
          <pc:docMk/>
          <pc:sldMk cId="3638222662" sldId="1876"/>
        </pc:sldMkLst>
      </pc:sldChg>
      <pc:sldChg chg="del">
        <pc:chgData name="Tim Anderson" userId="29931dd9-6a8d-4aea-9bcf-bec880f70870" providerId="ADAL" clId="{604ECE83-76FC-4905-8E18-B93345B8833E}" dt="2025-07-09T17:26:27.586" v="305" actId="47"/>
        <pc:sldMkLst>
          <pc:docMk/>
          <pc:sldMk cId="945661833" sldId="1877"/>
        </pc:sldMkLst>
      </pc:sldChg>
      <pc:sldChg chg="del">
        <pc:chgData name="Tim Anderson" userId="29931dd9-6a8d-4aea-9bcf-bec880f70870" providerId="ADAL" clId="{604ECE83-76FC-4905-8E18-B93345B8833E}" dt="2025-07-09T17:26:29.654" v="306" actId="47"/>
        <pc:sldMkLst>
          <pc:docMk/>
          <pc:sldMk cId="1755333944" sldId="1878"/>
        </pc:sldMkLst>
      </pc:sldChg>
      <pc:sldChg chg="del">
        <pc:chgData name="Tim Anderson" userId="29931dd9-6a8d-4aea-9bcf-bec880f70870" providerId="ADAL" clId="{604ECE83-76FC-4905-8E18-B93345B8833E}" dt="2025-07-09T17:26:30.675" v="307" actId="47"/>
        <pc:sldMkLst>
          <pc:docMk/>
          <pc:sldMk cId="2856733696" sldId="1879"/>
        </pc:sldMkLst>
      </pc:sldChg>
      <pc:sldChg chg="del">
        <pc:chgData name="Tim Anderson" userId="29931dd9-6a8d-4aea-9bcf-bec880f70870" providerId="ADAL" clId="{604ECE83-76FC-4905-8E18-B93345B8833E}" dt="2025-07-09T17:26:32.800" v="309" actId="47"/>
        <pc:sldMkLst>
          <pc:docMk/>
          <pc:sldMk cId="418920497" sldId="1880"/>
        </pc:sldMkLst>
      </pc:sldChg>
      <pc:sldChg chg="del">
        <pc:chgData name="Tim Anderson" userId="29931dd9-6a8d-4aea-9bcf-bec880f70870" providerId="ADAL" clId="{604ECE83-76FC-4905-8E18-B93345B8833E}" dt="2025-07-09T17:26:35.088" v="310" actId="47"/>
        <pc:sldMkLst>
          <pc:docMk/>
          <pc:sldMk cId="138226652" sldId="1881"/>
        </pc:sldMkLst>
      </pc:sldChg>
      <pc:sldChg chg="del">
        <pc:chgData name="Tim Anderson" userId="29931dd9-6a8d-4aea-9bcf-bec880f70870" providerId="ADAL" clId="{604ECE83-76FC-4905-8E18-B93345B8833E}" dt="2025-07-09T17:26:36.304" v="311" actId="47"/>
        <pc:sldMkLst>
          <pc:docMk/>
          <pc:sldMk cId="761430197" sldId="1882"/>
        </pc:sldMkLst>
      </pc:sldChg>
      <pc:sldChg chg="del">
        <pc:chgData name="Tim Anderson" userId="29931dd9-6a8d-4aea-9bcf-bec880f70870" providerId="ADAL" clId="{604ECE83-76FC-4905-8E18-B93345B8833E}" dt="2025-07-09T17:26:38.958" v="312" actId="47"/>
        <pc:sldMkLst>
          <pc:docMk/>
          <pc:sldMk cId="4200650160" sldId="1883"/>
        </pc:sldMkLst>
      </pc:sldChg>
      <pc:sldChg chg="del">
        <pc:chgData name="Tim Anderson" userId="29931dd9-6a8d-4aea-9bcf-bec880f70870" providerId="ADAL" clId="{604ECE83-76FC-4905-8E18-B93345B8833E}" dt="2025-07-09T17:26:41.731" v="314" actId="47"/>
        <pc:sldMkLst>
          <pc:docMk/>
          <pc:sldMk cId="2483799891" sldId="1884"/>
        </pc:sldMkLst>
      </pc:sldChg>
      <pc:sldChg chg="del">
        <pc:chgData name="Tim Anderson" userId="29931dd9-6a8d-4aea-9bcf-bec880f70870" providerId="ADAL" clId="{604ECE83-76FC-4905-8E18-B93345B8833E}" dt="2025-07-09T17:26:43.870" v="315" actId="47"/>
        <pc:sldMkLst>
          <pc:docMk/>
          <pc:sldMk cId="394387933" sldId="1885"/>
        </pc:sldMkLst>
      </pc:sldChg>
      <pc:sldChg chg="del">
        <pc:chgData name="Tim Anderson" userId="29931dd9-6a8d-4aea-9bcf-bec880f70870" providerId="ADAL" clId="{604ECE83-76FC-4905-8E18-B93345B8833E}" dt="2025-07-09T17:26:45.495" v="316" actId="47"/>
        <pc:sldMkLst>
          <pc:docMk/>
          <pc:sldMk cId="4141759176" sldId="1886"/>
        </pc:sldMkLst>
      </pc:sldChg>
      <pc:sldChg chg="del">
        <pc:chgData name="Tim Anderson" userId="29931dd9-6a8d-4aea-9bcf-bec880f70870" providerId="ADAL" clId="{604ECE83-76FC-4905-8E18-B93345B8833E}" dt="2025-07-09T17:27:30.632" v="319" actId="47"/>
        <pc:sldMkLst>
          <pc:docMk/>
          <pc:sldMk cId="3645559759" sldId="1887"/>
        </pc:sldMkLst>
      </pc:sldChg>
      <pc:sldChg chg="add del">
        <pc:chgData name="Tim Anderson" userId="29931dd9-6a8d-4aea-9bcf-bec880f70870" providerId="ADAL" clId="{604ECE83-76FC-4905-8E18-B93345B8833E}" dt="2025-07-09T17:27:32.963" v="320" actId="47"/>
        <pc:sldMkLst>
          <pc:docMk/>
          <pc:sldMk cId="3985739787" sldId="1888"/>
        </pc:sldMkLst>
      </pc:sldChg>
      <pc:sldChg chg="del">
        <pc:chgData name="Tim Anderson" userId="29931dd9-6a8d-4aea-9bcf-bec880f70870" providerId="ADAL" clId="{604ECE83-76FC-4905-8E18-B93345B8833E}" dt="2025-07-09T17:27:34.616" v="321" actId="47"/>
        <pc:sldMkLst>
          <pc:docMk/>
          <pc:sldMk cId="2331446514" sldId="1889"/>
        </pc:sldMkLst>
      </pc:sldChg>
      <pc:sldChg chg="del">
        <pc:chgData name="Tim Anderson" userId="29931dd9-6a8d-4aea-9bcf-bec880f70870" providerId="ADAL" clId="{604ECE83-76FC-4905-8E18-B93345B8833E}" dt="2025-07-09T17:27:35.767" v="322" actId="47"/>
        <pc:sldMkLst>
          <pc:docMk/>
          <pc:sldMk cId="3086038061" sldId="1890"/>
        </pc:sldMkLst>
      </pc:sldChg>
      <pc:sldChg chg="del">
        <pc:chgData name="Tim Anderson" userId="29931dd9-6a8d-4aea-9bcf-bec880f70870" providerId="ADAL" clId="{604ECE83-76FC-4905-8E18-B93345B8833E}" dt="2025-07-09T17:27:37.349" v="323" actId="47"/>
        <pc:sldMkLst>
          <pc:docMk/>
          <pc:sldMk cId="2237538757" sldId="1899"/>
        </pc:sldMkLst>
      </pc:sldChg>
      <pc:sldChg chg="del">
        <pc:chgData name="Tim Anderson" userId="29931dd9-6a8d-4aea-9bcf-bec880f70870" providerId="ADAL" clId="{604ECE83-76FC-4905-8E18-B93345B8833E}" dt="2025-07-09T17:27:38.509" v="324" actId="47"/>
        <pc:sldMkLst>
          <pc:docMk/>
          <pc:sldMk cId="760632062" sldId="1901"/>
        </pc:sldMkLst>
      </pc:sldChg>
      <pc:sldChg chg="add del">
        <pc:chgData name="Tim Anderson" userId="29931dd9-6a8d-4aea-9bcf-bec880f70870" providerId="ADAL" clId="{604ECE83-76FC-4905-8E18-B93345B8833E}" dt="2025-07-09T17:22:51.836" v="279" actId="47"/>
        <pc:sldMkLst>
          <pc:docMk/>
          <pc:sldMk cId="4031499254" sldId="2145707832"/>
        </pc:sldMkLst>
      </pc:sldChg>
      <pc:sldChg chg="del">
        <pc:chgData name="Tim Anderson" userId="29931dd9-6a8d-4aea-9bcf-bec880f70870" providerId="ADAL" clId="{604ECE83-76FC-4905-8E18-B93345B8833E}" dt="2025-07-09T17:23:00.501" v="280" actId="47"/>
        <pc:sldMkLst>
          <pc:docMk/>
          <pc:sldMk cId="2330994092" sldId="2145707837"/>
        </pc:sldMkLst>
      </pc:sldChg>
      <pc:sldChg chg="del">
        <pc:chgData name="Tim Anderson" userId="29931dd9-6a8d-4aea-9bcf-bec880f70870" providerId="ADAL" clId="{604ECE83-76FC-4905-8E18-B93345B8833E}" dt="2025-07-09T17:08:08.299" v="69" actId="47"/>
        <pc:sldMkLst>
          <pc:docMk/>
          <pc:sldMk cId="852062357" sldId="2145707840"/>
        </pc:sldMkLst>
      </pc:sldChg>
      <pc:sldMasterChg chg="delSldLayout">
        <pc:chgData name="Tim Anderson" userId="29931dd9-6a8d-4aea-9bcf-bec880f70870" providerId="ADAL" clId="{604ECE83-76FC-4905-8E18-B93345B8833E}" dt="2025-07-09T17:26:32.800" v="309" actId="47"/>
        <pc:sldMasterMkLst>
          <pc:docMk/>
          <pc:sldMasterMk cId="1352126804" sldId="2147483688"/>
        </pc:sldMasterMkLst>
        <pc:sldLayoutChg chg="del">
          <pc:chgData name="Tim Anderson" userId="29931dd9-6a8d-4aea-9bcf-bec880f70870" providerId="ADAL" clId="{604ECE83-76FC-4905-8E18-B93345B8833E}" dt="2025-07-09T17:26:24.026" v="302" actId="47"/>
          <pc:sldLayoutMkLst>
            <pc:docMk/>
            <pc:sldMasterMk cId="1352126804" sldId="2147483688"/>
            <pc:sldLayoutMk cId="2584550977" sldId="2147483898"/>
          </pc:sldLayoutMkLst>
        </pc:sldLayoutChg>
        <pc:sldLayoutChg chg="del">
          <pc:chgData name="Tim Anderson" userId="29931dd9-6a8d-4aea-9bcf-bec880f70870" providerId="ADAL" clId="{604ECE83-76FC-4905-8E18-B93345B8833E}" dt="2025-07-09T17:26:32.800" v="309" actId="47"/>
          <pc:sldLayoutMkLst>
            <pc:docMk/>
            <pc:sldMasterMk cId="1352126804" sldId="2147483688"/>
            <pc:sldLayoutMk cId="3661951100" sldId="214748389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D9911D-D24D-48F1-943B-9142347D470F}" type="doc">
      <dgm:prSet loTypeId="urn:microsoft.com/office/officeart/2005/8/layout/orgChart1" loCatId="hierarchy" qsTypeId="urn:microsoft.com/office/officeart/2005/8/quickstyle/simple3" qsCatId="simple" csTypeId="urn:microsoft.com/office/officeart/2005/8/colors/accent2_5" csCatId="accent2" phldr="1"/>
      <dgm:spPr/>
      <dgm:t>
        <a:bodyPr/>
        <a:lstStyle/>
        <a:p>
          <a:endParaRPr lang="en-US"/>
        </a:p>
      </dgm:t>
    </dgm:pt>
    <dgm:pt modelId="{116F11D4-D278-48DE-9BCE-CC80073CF620}">
      <dgm:prSet custT="1"/>
      <dgm:spPr>
        <a:solidFill>
          <a:srgbClr val="B1E6FE"/>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effectLst/>
            <a:latin typeface="Arial Narrow" pitchFamily="34" charset="0"/>
          </a:endParaRPr>
        </a:p>
      </dgm:t>
    </dgm:pt>
    <dgm:pt modelId="{3CECF2CC-FF03-42BD-BC51-36508F81DC3C}" type="parTrans" cxnId="{C295C918-C0AC-48E6-BA2D-BDA4956B4918}">
      <dgm:prSet/>
      <dgm:spPr/>
      <dgm:t>
        <a:bodyPr/>
        <a:lstStyle/>
        <a:p>
          <a:endParaRPr lang="en-US"/>
        </a:p>
      </dgm:t>
    </dgm:pt>
    <dgm:pt modelId="{D69304D1-99E2-4927-A0E4-3E02A72AF9E4}" type="sibTrans" cxnId="{C295C918-C0AC-48E6-BA2D-BDA4956B4918}">
      <dgm:prSet/>
      <dgm:spPr/>
      <dgm:t>
        <a:bodyPr/>
        <a:lstStyle/>
        <a:p>
          <a:endParaRPr lang="en-US"/>
        </a:p>
      </dgm:t>
    </dgm:pt>
    <dgm:pt modelId="{573EC456-7B55-4EA5-8E49-710089F9388E}" type="asst">
      <dgm:prSet custT="1"/>
      <dgm:spPr>
        <a:solidFill>
          <a:srgbClr val="B1E6FE"/>
        </a:solidFill>
      </dgm:spPr>
      <dgm:t>
        <a:bodyPr/>
        <a:lstStyle/>
        <a:p>
          <a:r>
            <a:rPr lang="en-US" sz="1400" b="1" dirty="0">
              <a:solidFill>
                <a:srgbClr val="FF0000"/>
              </a:solidFill>
              <a:latin typeface="Arial Narrow" pitchFamily="34" charset="0"/>
            </a:rPr>
            <a:t>Vacant</a:t>
          </a:r>
        </a:p>
        <a:p>
          <a:r>
            <a:rPr lang="en-US" sz="1400" b="1" i="1" dirty="0">
              <a:solidFill>
                <a:srgbClr val="FF0000"/>
              </a:solidFill>
              <a:latin typeface="Arial Narrow" pitchFamily="34" charset="0"/>
            </a:rPr>
            <a:t>Project Coordinator</a:t>
          </a:r>
        </a:p>
      </dgm:t>
    </dgm:pt>
    <dgm:pt modelId="{3164D01E-CEE5-4A01-B6DF-2B8710CF6BF1}" type="parTrans" cxnId="{30BF9C63-13A1-4DB9-9485-772DAADB492C}">
      <dgm:prSet/>
      <dgm:spPr/>
      <dgm:t>
        <a:bodyPr/>
        <a:lstStyle/>
        <a:p>
          <a:endParaRPr lang="en-US" b="0"/>
        </a:p>
      </dgm:t>
    </dgm:pt>
    <dgm:pt modelId="{C24244C5-2A82-4E67-89C1-379EC3A0AB27}" type="sibTrans" cxnId="{30BF9C63-13A1-4DB9-9485-772DAADB492C}">
      <dgm:prSet/>
      <dgm:spPr/>
      <dgm:t>
        <a:bodyPr/>
        <a:lstStyle/>
        <a:p>
          <a:endParaRPr lang="en-US"/>
        </a:p>
      </dgm:t>
    </dgm:pt>
    <dgm:pt modelId="{41CE4E73-B187-4E43-BBB2-829CC9782FE2}">
      <dgm:prSet custT="1"/>
      <dgm:spPr>
        <a:solidFill>
          <a:srgbClr val="B1E6FE"/>
        </a:solidFill>
      </dgm:spPr>
      <dgm:t>
        <a:bodyPr/>
        <a:lstStyle/>
        <a:p>
          <a:pPr marR="0" rtl="0" eaLnBrk="0" fontAlgn="base" latinLnBrk="0" hangingPunct="0">
            <a:spcAft>
              <a:spcPct val="35000"/>
            </a:spcAft>
            <a:buClrTx/>
            <a:buSzTx/>
            <a:buFontTx/>
            <a:buNone/>
            <a:tabLst/>
          </a:pPr>
          <a:endParaRPr kumimoji="0" lang="en-US" sz="1400" b="1" i="0" u="none" strike="noStrike" cap="none" normalizeH="0" baseline="0" dirty="0">
            <a:ln/>
            <a:effectLst/>
            <a:latin typeface="Arial Narrow" pitchFamily="34" charset="0"/>
          </a:endParaRP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John Mosby</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Asst. Chief Scout Executive &amp; EVP</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(BSA)</a:t>
          </a:r>
        </a:p>
        <a:p>
          <a:pPr marR="0" rtl="0" eaLnBrk="0" fontAlgn="base" latinLnBrk="0" hangingPunct="0">
            <a:spcAft>
              <a:spcPts val="0"/>
            </a:spcAft>
            <a:buClrTx/>
            <a:buSzTx/>
            <a:buFontTx/>
            <a:buNone/>
            <a:tabLst/>
          </a:pPr>
          <a:endParaRPr kumimoji="0" lang="en-US" sz="1100" b="1" i="0" u="none" strike="noStrike" cap="none" normalizeH="0" baseline="0" dirty="0">
            <a:ln/>
            <a:effectLst/>
            <a:latin typeface="Arial Narrow" pitchFamily="34" charset="0"/>
          </a:endParaRPr>
        </a:p>
        <a:p>
          <a:pPr marR="0" rtl="0" eaLnBrk="0" fontAlgn="base" latinLnBrk="0" hangingPunct="0">
            <a:spcAft>
              <a:spcPct val="35000"/>
            </a:spcAft>
            <a:buClrTx/>
            <a:buSzTx/>
            <a:buFontTx/>
            <a:buNone/>
            <a:tabLst/>
          </a:pPr>
          <a:endParaRPr kumimoji="0" lang="en-US" sz="900" b="0" i="0" u="none" strike="noStrike" cap="none" normalizeH="0" baseline="0" dirty="0">
            <a:ln/>
            <a:effectLst/>
            <a:latin typeface="Arial Narrow" pitchFamily="34" charset="0"/>
          </a:endParaRPr>
        </a:p>
      </dgm:t>
    </dgm:pt>
    <dgm:pt modelId="{8F6BA993-8E18-4DFD-B071-51E7F430FFFA}" type="parTrans" cxnId="{7400DAB3-74BF-488C-AB88-5BFFF41B3108}">
      <dgm:prSet/>
      <dgm:spPr/>
      <dgm:t>
        <a:bodyPr/>
        <a:lstStyle/>
        <a:p>
          <a:endParaRPr lang="en-US"/>
        </a:p>
      </dgm:t>
    </dgm:pt>
    <dgm:pt modelId="{A8DB8C49-05EA-4B21-9D9B-920E03D781B6}" type="sibTrans" cxnId="{7400DAB3-74BF-488C-AB88-5BFFF41B3108}">
      <dgm:prSet/>
      <dgm:spPr/>
      <dgm:t>
        <a:bodyPr/>
        <a:lstStyle/>
        <a:p>
          <a:endParaRPr lang="en-US"/>
        </a:p>
      </dgm:t>
    </dgm:pt>
    <dgm:pt modelId="{F589F313-64B5-4CB5-AC41-12C5F17F9A93}" type="asst">
      <dgm:prSet custT="1"/>
      <dgm:spPr>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8890" tIns="8890" rIns="8890" bIns="8890" numCol="1" spcCol="1270" anchor="ctr" anchorCtr="0"/>
        <a:lstStyle/>
        <a:p>
          <a:pPr marL="0" lvl="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gm:t>
    </dgm:pt>
    <dgm:pt modelId="{4D2D44BA-01C3-4011-871E-F1D3784E135D}" type="parTrans" cxnId="{1088F25D-38FB-47A3-A7D5-18FEF4737ECD}">
      <dgm:prSet/>
      <dgm:spPr/>
      <dgm:t>
        <a:bodyPr/>
        <a:lstStyle/>
        <a:p>
          <a:endParaRPr lang="en-US"/>
        </a:p>
      </dgm:t>
    </dgm:pt>
    <dgm:pt modelId="{57F6163D-6C5F-4D8E-BB70-AD379F2E74DD}" type="sibTrans" cxnId="{1088F25D-38FB-47A3-A7D5-18FEF4737ECD}">
      <dgm:prSet/>
      <dgm:spPr/>
      <dgm:t>
        <a:bodyPr/>
        <a:lstStyle/>
        <a:p>
          <a:endParaRPr lang="en-US"/>
        </a:p>
      </dgm:t>
    </dgm:pt>
    <dgm:pt modelId="{B65E883C-D9C3-4457-B574-282CF65135C3}" type="pres">
      <dgm:prSet presAssocID="{BCD9911D-D24D-48F1-943B-9142347D470F}" presName="hierChild1" presStyleCnt="0">
        <dgm:presLayoutVars>
          <dgm:orgChart val="1"/>
          <dgm:chPref val="1"/>
          <dgm:dir/>
          <dgm:animOne val="branch"/>
          <dgm:animLvl val="lvl"/>
          <dgm:resizeHandles/>
        </dgm:presLayoutVars>
      </dgm:prSet>
      <dgm:spPr/>
    </dgm:pt>
    <dgm:pt modelId="{E9FD9F57-8AB9-4517-933E-53EDDE38EC04}" type="pres">
      <dgm:prSet presAssocID="{116F11D4-D278-48DE-9BCE-CC80073CF620}" presName="hierRoot1" presStyleCnt="0">
        <dgm:presLayoutVars>
          <dgm:hierBranch/>
        </dgm:presLayoutVars>
      </dgm:prSet>
      <dgm:spPr/>
    </dgm:pt>
    <dgm:pt modelId="{935B677A-BCDA-4C7E-BA01-ABC891533376}" type="pres">
      <dgm:prSet presAssocID="{116F11D4-D278-48DE-9BCE-CC80073CF620}" presName="rootComposite1" presStyleCnt="0"/>
      <dgm:spPr/>
    </dgm:pt>
    <dgm:pt modelId="{41D23F3A-F93D-480C-80B8-0ECDA666F854}" type="pres">
      <dgm:prSet presAssocID="{116F11D4-D278-48DE-9BCE-CC80073CF620}" presName="rootText1" presStyleLbl="node0" presStyleIdx="0" presStyleCnt="2" custScaleX="71898" custScaleY="62229" custLinFactNeighborX="16444" custLinFactNeighborY="25350">
        <dgm:presLayoutVars>
          <dgm:chPref val="3"/>
        </dgm:presLayoutVars>
      </dgm:prSet>
      <dgm:spPr/>
    </dgm:pt>
    <dgm:pt modelId="{91993678-E076-4176-938B-A86222054178}" type="pres">
      <dgm:prSet presAssocID="{116F11D4-D278-48DE-9BCE-CC80073CF620}" presName="rootConnector1" presStyleLbl="node1" presStyleIdx="0" presStyleCnt="0"/>
      <dgm:spPr/>
    </dgm:pt>
    <dgm:pt modelId="{786A6515-B666-4E9A-99C6-88A9A3212771}" type="pres">
      <dgm:prSet presAssocID="{116F11D4-D278-48DE-9BCE-CC80073CF620}" presName="hierChild2" presStyleCnt="0"/>
      <dgm:spPr/>
    </dgm:pt>
    <dgm:pt modelId="{D490EF74-E0C9-4BEB-AA5D-3635EB8F7003}" type="pres">
      <dgm:prSet presAssocID="{116F11D4-D278-48DE-9BCE-CC80073CF620}" presName="hierChild3" presStyleCnt="0"/>
      <dgm:spPr/>
    </dgm:pt>
    <dgm:pt modelId="{4506A535-937D-4AD6-AA49-16E4647A1AEA}" type="pres">
      <dgm:prSet presAssocID="{3164D01E-CEE5-4A01-B6DF-2B8710CF6BF1}" presName="Name111" presStyleLbl="parChTrans1D2" presStyleIdx="0" presStyleCnt="2"/>
      <dgm:spPr/>
    </dgm:pt>
    <dgm:pt modelId="{7E5FACD6-191E-49EA-923E-895D1CBD91EF}" type="pres">
      <dgm:prSet presAssocID="{573EC456-7B55-4EA5-8E49-710089F9388E}" presName="hierRoot3" presStyleCnt="0">
        <dgm:presLayoutVars>
          <dgm:hierBranch val="init"/>
        </dgm:presLayoutVars>
      </dgm:prSet>
      <dgm:spPr/>
    </dgm:pt>
    <dgm:pt modelId="{D4B61E6F-82F8-40C9-898C-369BCA84817E}" type="pres">
      <dgm:prSet presAssocID="{573EC456-7B55-4EA5-8E49-710089F9388E}" presName="rootComposite3" presStyleCnt="0"/>
      <dgm:spPr/>
    </dgm:pt>
    <dgm:pt modelId="{5CB7C62A-6393-453D-A839-67512367AA48}" type="pres">
      <dgm:prSet presAssocID="{573EC456-7B55-4EA5-8E49-710089F9388E}" presName="rootText3" presStyleLbl="asst1" presStyleIdx="0" presStyleCnt="2" custScaleX="51811" custScaleY="56952" custLinFactNeighborX="85243" custLinFactNeighborY="8642">
        <dgm:presLayoutVars>
          <dgm:chPref val="3"/>
        </dgm:presLayoutVars>
      </dgm:prSet>
      <dgm:spPr/>
    </dgm:pt>
    <dgm:pt modelId="{D815FF9F-E0A7-4C2F-98A5-9F14895D32AC}" type="pres">
      <dgm:prSet presAssocID="{573EC456-7B55-4EA5-8E49-710089F9388E}" presName="rootConnector3" presStyleLbl="asst1" presStyleIdx="0" presStyleCnt="2"/>
      <dgm:spPr/>
    </dgm:pt>
    <dgm:pt modelId="{761AB51F-5CCD-4D13-9DF1-D90257976AD2}" type="pres">
      <dgm:prSet presAssocID="{573EC456-7B55-4EA5-8E49-710089F9388E}" presName="hierChild6" presStyleCnt="0"/>
      <dgm:spPr/>
    </dgm:pt>
    <dgm:pt modelId="{74DA78A3-0D74-4F04-9714-2760E4489B82}" type="pres">
      <dgm:prSet presAssocID="{573EC456-7B55-4EA5-8E49-710089F9388E}" presName="hierChild7" presStyleCnt="0"/>
      <dgm:spPr/>
    </dgm:pt>
    <dgm:pt modelId="{827149E6-14E5-4DAC-B4F4-7FC418E2F8ED}" type="pres">
      <dgm:prSet presAssocID="{4D2D44BA-01C3-4011-871E-F1D3784E135D}" presName="Name111" presStyleLbl="parChTrans1D2" presStyleIdx="1" presStyleCnt="2"/>
      <dgm:spPr/>
    </dgm:pt>
    <dgm:pt modelId="{88AAAE16-54D4-4511-8477-776FC469BE5D}" type="pres">
      <dgm:prSet presAssocID="{F589F313-64B5-4CB5-AC41-12C5F17F9A93}" presName="hierRoot3" presStyleCnt="0">
        <dgm:presLayoutVars>
          <dgm:hierBranch val="init"/>
        </dgm:presLayoutVars>
      </dgm:prSet>
      <dgm:spPr/>
    </dgm:pt>
    <dgm:pt modelId="{C7AA1EF1-EA81-4881-984C-8A20B9E74819}" type="pres">
      <dgm:prSet presAssocID="{F589F313-64B5-4CB5-AC41-12C5F17F9A93}" presName="rootComposite3" presStyleCnt="0"/>
      <dgm:spPr/>
    </dgm:pt>
    <dgm:pt modelId="{3C6C0BC6-1B23-47DA-90FC-5BAE7CCCB76A}" type="pres">
      <dgm:prSet presAssocID="{F589F313-64B5-4CB5-AC41-12C5F17F9A93}" presName="rootText3" presStyleLbl="asst1" presStyleIdx="1" presStyleCnt="2" custScaleX="67777" custScaleY="56343" custLinFactNeighborX="-85801" custLinFactNeighborY="8642">
        <dgm:presLayoutVars>
          <dgm:chPref val="3"/>
        </dgm:presLayoutVars>
      </dgm:prSet>
      <dgm:spPr>
        <a:xfrm>
          <a:off x="2395617" y="2247503"/>
          <a:ext cx="1859227" cy="929613"/>
        </a:xfrm>
        <a:prstGeom prst="rect">
          <a:avLst/>
        </a:prstGeom>
      </dgm:spPr>
    </dgm:pt>
    <dgm:pt modelId="{E64B15EC-CD09-4C83-81F0-92E24172360A}" type="pres">
      <dgm:prSet presAssocID="{F589F313-64B5-4CB5-AC41-12C5F17F9A93}" presName="rootConnector3" presStyleLbl="asst1" presStyleIdx="1" presStyleCnt="2"/>
      <dgm:spPr/>
    </dgm:pt>
    <dgm:pt modelId="{0707A7E0-6492-4B2B-AFD1-7DD6C3768683}" type="pres">
      <dgm:prSet presAssocID="{F589F313-64B5-4CB5-AC41-12C5F17F9A93}" presName="hierChild6" presStyleCnt="0"/>
      <dgm:spPr/>
    </dgm:pt>
    <dgm:pt modelId="{3566110B-84CC-4169-BE0B-52401A5E3CF9}" type="pres">
      <dgm:prSet presAssocID="{F589F313-64B5-4CB5-AC41-12C5F17F9A93}" presName="hierChild7" presStyleCnt="0"/>
      <dgm:spPr/>
    </dgm:pt>
    <dgm:pt modelId="{36046CD8-E682-4767-9F0A-872F439DE2F8}" type="pres">
      <dgm:prSet presAssocID="{41CE4E73-B187-4E43-BBB2-829CC9782FE2}" presName="hierRoot1" presStyleCnt="0">
        <dgm:presLayoutVars>
          <dgm:hierBranch val="init"/>
        </dgm:presLayoutVars>
      </dgm:prSet>
      <dgm:spPr/>
    </dgm:pt>
    <dgm:pt modelId="{8BDCA5DE-ADE8-40B9-849D-4777809A0208}" type="pres">
      <dgm:prSet presAssocID="{41CE4E73-B187-4E43-BBB2-829CC9782FE2}" presName="rootComposite1" presStyleCnt="0"/>
      <dgm:spPr/>
    </dgm:pt>
    <dgm:pt modelId="{2A805936-6D65-44FB-B027-BAB888DB7CFC}" type="pres">
      <dgm:prSet presAssocID="{41CE4E73-B187-4E43-BBB2-829CC9782FE2}" presName="rootText1" presStyleLbl="node0" presStyleIdx="1" presStyleCnt="2" custScaleX="49789" custScaleY="63140" custLinFactX="-69499" custLinFactNeighborX="-100000" custLinFactNeighborY="4100">
        <dgm:presLayoutVars>
          <dgm:chPref val="3"/>
        </dgm:presLayoutVars>
      </dgm:prSet>
      <dgm:spPr/>
    </dgm:pt>
    <dgm:pt modelId="{D37B727B-1D08-49FB-AD88-C48B7FDF7D70}" type="pres">
      <dgm:prSet presAssocID="{41CE4E73-B187-4E43-BBB2-829CC9782FE2}" presName="rootConnector1" presStyleLbl="node1" presStyleIdx="0" presStyleCnt="0"/>
      <dgm:spPr/>
    </dgm:pt>
    <dgm:pt modelId="{BF45D131-63B8-4833-8CF3-120E7EDEE13A}" type="pres">
      <dgm:prSet presAssocID="{41CE4E73-B187-4E43-BBB2-829CC9782FE2}" presName="hierChild2" presStyleCnt="0"/>
      <dgm:spPr/>
    </dgm:pt>
    <dgm:pt modelId="{847FCBAC-5750-4549-B122-ADCF8744ABE2}" type="pres">
      <dgm:prSet presAssocID="{41CE4E73-B187-4E43-BBB2-829CC9782FE2}" presName="hierChild3" presStyleCnt="0"/>
      <dgm:spPr/>
    </dgm:pt>
  </dgm:ptLst>
  <dgm:cxnLst>
    <dgm:cxn modelId="{72E8A306-EDE4-466D-AEA9-70A42E148027}" type="presOf" srcId="{41CE4E73-B187-4E43-BBB2-829CC9782FE2}" destId="{D37B727B-1D08-49FB-AD88-C48B7FDF7D70}" srcOrd="1" destOrd="0" presId="urn:microsoft.com/office/officeart/2005/8/layout/orgChart1"/>
    <dgm:cxn modelId="{30274A0A-57C5-479A-8E0B-28FAD2C5248C}" type="presOf" srcId="{573EC456-7B55-4EA5-8E49-710089F9388E}" destId="{D815FF9F-E0A7-4C2F-98A5-9F14895D32AC}" srcOrd="1" destOrd="0" presId="urn:microsoft.com/office/officeart/2005/8/layout/orgChart1"/>
    <dgm:cxn modelId="{C295C918-C0AC-48E6-BA2D-BDA4956B4918}" srcId="{BCD9911D-D24D-48F1-943B-9142347D470F}" destId="{116F11D4-D278-48DE-9BCE-CC80073CF620}" srcOrd="0" destOrd="0" parTransId="{3CECF2CC-FF03-42BD-BC51-36508F81DC3C}" sibTransId="{D69304D1-99E2-4927-A0E4-3E02A72AF9E4}"/>
    <dgm:cxn modelId="{1088F25D-38FB-47A3-A7D5-18FEF4737ECD}" srcId="{116F11D4-D278-48DE-9BCE-CC80073CF620}" destId="{F589F313-64B5-4CB5-AC41-12C5F17F9A93}" srcOrd="1" destOrd="0" parTransId="{4D2D44BA-01C3-4011-871E-F1D3784E135D}" sibTransId="{57F6163D-6C5F-4D8E-BB70-AD379F2E74DD}"/>
    <dgm:cxn modelId="{30BF9C63-13A1-4DB9-9485-772DAADB492C}" srcId="{116F11D4-D278-48DE-9BCE-CC80073CF620}" destId="{573EC456-7B55-4EA5-8E49-710089F9388E}" srcOrd="0" destOrd="0" parTransId="{3164D01E-CEE5-4A01-B6DF-2B8710CF6BF1}" sibTransId="{C24244C5-2A82-4E67-89C1-379EC3A0AB27}"/>
    <dgm:cxn modelId="{0BFD897F-7EBF-41AD-B975-7989C201911E}" type="presOf" srcId="{3164D01E-CEE5-4A01-B6DF-2B8710CF6BF1}" destId="{4506A535-937D-4AD6-AA49-16E4647A1AEA}" srcOrd="0" destOrd="0" presId="urn:microsoft.com/office/officeart/2005/8/layout/orgChart1"/>
    <dgm:cxn modelId="{5B81CF85-0400-4E3E-A546-025E151ABB39}" type="presOf" srcId="{BCD9911D-D24D-48F1-943B-9142347D470F}" destId="{B65E883C-D9C3-4457-B574-282CF65135C3}" srcOrd="0" destOrd="0" presId="urn:microsoft.com/office/officeart/2005/8/layout/orgChart1"/>
    <dgm:cxn modelId="{524271A4-1ACB-4676-B8B1-9CC3AFF31BAF}" type="presOf" srcId="{F589F313-64B5-4CB5-AC41-12C5F17F9A93}" destId="{3C6C0BC6-1B23-47DA-90FC-5BAE7CCCB76A}" srcOrd="0" destOrd="0" presId="urn:microsoft.com/office/officeart/2005/8/layout/orgChart1"/>
    <dgm:cxn modelId="{CE4DA6AC-991F-4441-94EE-3BF3427EA0A7}" type="presOf" srcId="{41CE4E73-B187-4E43-BBB2-829CC9782FE2}" destId="{2A805936-6D65-44FB-B027-BAB888DB7CFC}" srcOrd="0" destOrd="0" presId="urn:microsoft.com/office/officeart/2005/8/layout/orgChart1"/>
    <dgm:cxn modelId="{7400DAB3-74BF-488C-AB88-5BFFF41B3108}" srcId="{BCD9911D-D24D-48F1-943B-9142347D470F}" destId="{41CE4E73-B187-4E43-BBB2-829CC9782FE2}" srcOrd="1" destOrd="0" parTransId="{8F6BA993-8E18-4DFD-B071-51E7F430FFFA}" sibTransId="{A8DB8C49-05EA-4B21-9D9B-920E03D781B6}"/>
    <dgm:cxn modelId="{CE1B2BB8-6D23-4D3F-B297-B39355C54592}" type="presOf" srcId="{116F11D4-D278-48DE-9BCE-CC80073CF620}" destId="{41D23F3A-F93D-480C-80B8-0ECDA666F854}" srcOrd="0" destOrd="0" presId="urn:microsoft.com/office/officeart/2005/8/layout/orgChart1"/>
    <dgm:cxn modelId="{99FF2EBB-FCBA-4FE8-8053-015971F5CCF0}" type="presOf" srcId="{573EC456-7B55-4EA5-8E49-710089F9388E}" destId="{5CB7C62A-6393-453D-A839-67512367AA48}" srcOrd="0" destOrd="0" presId="urn:microsoft.com/office/officeart/2005/8/layout/orgChart1"/>
    <dgm:cxn modelId="{8A9306C7-AB18-406B-962D-1765E13B6B02}" type="presOf" srcId="{116F11D4-D278-48DE-9BCE-CC80073CF620}" destId="{91993678-E076-4176-938B-A86222054178}" srcOrd="1" destOrd="0" presId="urn:microsoft.com/office/officeart/2005/8/layout/orgChart1"/>
    <dgm:cxn modelId="{93C509DD-74C9-4325-9B82-DE1733FC5EE9}" type="presOf" srcId="{4D2D44BA-01C3-4011-871E-F1D3784E135D}" destId="{827149E6-14E5-4DAC-B4F4-7FC418E2F8ED}" srcOrd="0" destOrd="0" presId="urn:microsoft.com/office/officeart/2005/8/layout/orgChart1"/>
    <dgm:cxn modelId="{F98903F6-82B6-463D-B34E-EB828D231EA3}" type="presOf" srcId="{F589F313-64B5-4CB5-AC41-12C5F17F9A93}" destId="{E64B15EC-CD09-4C83-81F0-92E24172360A}" srcOrd="1" destOrd="0" presId="urn:microsoft.com/office/officeart/2005/8/layout/orgChart1"/>
    <dgm:cxn modelId="{A0BC3E41-9E97-4DFA-9D66-9B1F01C1526A}" type="presParOf" srcId="{B65E883C-D9C3-4457-B574-282CF65135C3}" destId="{E9FD9F57-8AB9-4517-933E-53EDDE38EC04}" srcOrd="0" destOrd="0" presId="urn:microsoft.com/office/officeart/2005/8/layout/orgChart1"/>
    <dgm:cxn modelId="{DD0C4648-F568-4A6E-8558-F3402D6E1B7F}" type="presParOf" srcId="{E9FD9F57-8AB9-4517-933E-53EDDE38EC04}" destId="{935B677A-BCDA-4C7E-BA01-ABC891533376}" srcOrd="0" destOrd="0" presId="urn:microsoft.com/office/officeart/2005/8/layout/orgChart1"/>
    <dgm:cxn modelId="{53F0964A-BA99-474D-992B-D30EFECC3269}" type="presParOf" srcId="{935B677A-BCDA-4C7E-BA01-ABC891533376}" destId="{41D23F3A-F93D-480C-80B8-0ECDA666F854}" srcOrd="0" destOrd="0" presId="urn:microsoft.com/office/officeart/2005/8/layout/orgChart1"/>
    <dgm:cxn modelId="{5FD3ED5B-DB2D-4AF5-8873-C9F89CBD9C98}" type="presParOf" srcId="{935B677A-BCDA-4C7E-BA01-ABC891533376}" destId="{91993678-E076-4176-938B-A86222054178}" srcOrd="1" destOrd="0" presId="urn:microsoft.com/office/officeart/2005/8/layout/orgChart1"/>
    <dgm:cxn modelId="{39C46299-BD5F-4F51-BAD9-2774F726B3E7}" type="presParOf" srcId="{E9FD9F57-8AB9-4517-933E-53EDDE38EC04}" destId="{786A6515-B666-4E9A-99C6-88A9A3212771}" srcOrd="1" destOrd="0" presId="urn:microsoft.com/office/officeart/2005/8/layout/orgChart1"/>
    <dgm:cxn modelId="{58B3211F-8095-4933-B29D-52EB0F470E21}" type="presParOf" srcId="{E9FD9F57-8AB9-4517-933E-53EDDE38EC04}" destId="{D490EF74-E0C9-4BEB-AA5D-3635EB8F7003}" srcOrd="2" destOrd="0" presId="urn:microsoft.com/office/officeart/2005/8/layout/orgChart1"/>
    <dgm:cxn modelId="{70E396C0-75A9-4CA2-B905-04760853A9F4}" type="presParOf" srcId="{D490EF74-E0C9-4BEB-AA5D-3635EB8F7003}" destId="{4506A535-937D-4AD6-AA49-16E4647A1AEA}" srcOrd="0" destOrd="0" presId="urn:microsoft.com/office/officeart/2005/8/layout/orgChart1"/>
    <dgm:cxn modelId="{C7BDEAE6-55C7-4C87-B609-F9900F3314A7}" type="presParOf" srcId="{D490EF74-E0C9-4BEB-AA5D-3635EB8F7003}" destId="{7E5FACD6-191E-49EA-923E-895D1CBD91EF}" srcOrd="1" destOrd="0" presId="urn:microsoft.com/office/officeart/2005/8/layout/orgChart1"/>
    <dgm:cxn modelId="{BE7BF2AA-004C-4190-9630-463E6FE6BB7E}" type="presParOf" srcId="{7E5FACD6-191E-49EA-923E-895D1CBD91EF}" destId="{D4B61E6F-82F8-40C9-898C-369BCA84817E}" srcOrd="0" destOrd="0" presId="urn:microsoft.com/office/officeart/2005/8/layout/orgChart1"/>
    <dgm:cxn modelId="{9AA409AA-8A2F-4045-A9BC-AB42458C79B0}" type="presParOf" srcId="{D4B61E6F-82F8-40C9-898C-369BCA84817E}" destId="{5CB7C62A-6393-453D-A839-67512367AA48}" srcOrd="0" destOrd="0" presId="urn:microsoft.com/office/officeart/2005/8/layout/orgChart1"/>
    <dgm:cxn modelId="{F6E45283-B080-4A67-A89C-8DAE856268DF}" type="presParOf" srcId="{D4B61E6F-82F8-40C9-898C-369BCA84817E}" destId="{D815FF9F-E0A7-4C2F-98A5-9F14895D32AC}" srcOrd="1" destOrd="0" presId="urn:microsoft.com/office/officeart/2005/8/layout/orgChart1"/>
    <dgm:cxn modelId="{8CCB7DDF-6709-4A6B-BBBC-2B2635AF4995}" type="presParOf" srcId="{7E5FACD6-191E-49EA-923E-895D1CBD91EF}" destId="{761AB51F-5CCD-4D13-9DF1-D90257976AD2}" srcOrd="1" destOrd="0" presId="urn:microsoft.com/office/officeart/2005/8/layout/orgChart1"/>
    <dgm:cxn modelId="{3A4D841D-1A3C-4958-88BC-682E56B1A6ED}" type="presParOf" srcId="{7E5FACD6-191E-49EA-923E-895D1CBD91EF}" destId="{74DA78A3-0D74-4F04-9714-2760E4489B82}" srcOrd="2" destOrd="0" presId="urn:microsoft.com/office/officeart/2005/8/layout/orgChart1"/>
    <dgm:cxn modelId="{4E1B5C12-A11A-41DF-8720-E077D82C7A60}" type="presParOf" srcId="{D490EF74-E0C9-4BEB-AA5D-3635EB8F7003}" destId="{827149E6-14E5-4DAC-B4F4-7FC418E2F8ED}" srcOrd="2" destOrd="0" presId="urn:microsoft.com/office/officeart/2005/8/layout/orgChart1"/>
    <dgm:cxn modelId="{6ACF2755-1E56-41B0-9D3F-743C1082530D}" type="presParOf" srcId="{D490EF74-E0C9-4BEB-AA5D-3635EB8F7003}" destId="{88AAAE16-54D4-4511-8477-776FC469BE5D}" srcOrd="3" destOrd="0" presId="urn:microsoft.com/office/officeart/2005/8/layout/orgChart1"/>
    <dgm:cxn modelId="{70288F54-B471-4C9E-B0A9-BBBCC506819D}" type="presParOf" srcId="{88AAAE16-54D4-4511-8477-776FC469BE5D}" destId="{C7AA1EF1-EA81-4881-984C-8A20B9E74819}" srcOrd="0" destOrd="0" presId="urn:microsoft.com/office/officeart/2005/8/layout/orgChart1"/>
    <dgm:cxn modelId="{3B953B0C-73CD-453D-AF50-5A56FC40DCB3}" type="presParOf" srcId="{C7AA1EF1-EA81-4881-984C-8A20B9E74819}" destId="{3C6C0BC6-1B23-47DA-90FC-5BAE7CCCB76A}" srcOrd="0" destOrd="0" presId="urn:microsoft.com/office/officeart/2005/8/layout/orgChart1"/>
    <dgm:cxn modelId="{A78F9730-2BA8-426D-9BBA-02F694D0B811}" type="presParOf" srcId="{C7AA1EF1-EA81-4881-984C-8A20B9E74819}" destId="{E64B15EC-CD09-4C83-81F0-92E24172360A}" srcOrd="1" destOrd="0" presId="urn:microsoft.com/office/officeart/2005/8/layout/orgChart1"/>
    <dgm:cxn modelId="{D45D24C5-8869-420E-9A95-33FCE46F932F}" type="presParOf" srcId="{88AAAE16-54D4-4511-8477-776FC469BE5D}" destId="{0707A7E0-6492-4B2B-AFD1-7DD6C3768683}" srcOrd="1" destOrd="0" presId="urn:microsoft.com/office/officeart/2005/8/layout/orgChart1"/>
    <dgm:cxn modelId="{1A691750-ECE8-4ADE-B1AE-2DAF2DFD32C8}" type="presParOf" srcId="{88AAAE16-54D4-4511-8477-776FC469BE5D}" destId="{3566110B-84CC-4169-BE0B-52401A5E3CF9}" srcOrd="2" destOrd="0" presId="urn:microsoft.com/office/officeart/2005/8/layout/orgChart1"/>
    <dgm:cxn modelId="{05576231-CF3A-4899-8DCA-9333D801FFCE}" type="presParOf" srcId="{B65E883C-D9C3-4457-B574-282CF65135C3}" destId="{36046CD8-E682-4767-9F0A-872F439DE2F8}" srcOrd="1" destOrd="0" presId="urn:microsoft.com/office/officeart/2005/8/layout/orgChart1"/>
    <dgm:cxn modelId="{A5F94736-2C65-4922-A33C-E04201F3DDCF}" type="presParOf" srcId="{36046CD8-E682-4767-9F0A-872F439DE2F8}" destId="{8BDCA5DE-ADE8-40B9-849D-4777809A0208}" srcOrd="0" destOrd="0" presId="urn:microsoft.com/office/officeart/2005/8/layout/orgChart1"/>
    <dgm:cxn modelId="{53E779D5-E38B-44E3-B107-DF79ABF5FDA8}" type="presParOf" srcId="{8BDCA5DE-ADE8-40B9-849D-4777809A0208}" destId="{2A805936-6D65-44FB-B027-BAB888DB7CFC}" srcOrd="0" destOrd="0" presId="urn:microsoft.com/office/officeart/2005/8/layout/orgChart1"/>
    <dgm:cxn modelId="{EA0203B7-5371-4322-B020-9C42B3A7248A}" type="presParOf" srcId="{8BDCA5DE-ADE8-40B9-849D-4777809A0208}" destId="{D37B727B-1D08-49FB-AD88-C48B7FDF7D70}" srcOrd="1" destOrd="0" presId="urn:microsoft.com/office/officeart/2005/8/layout/orgChart1"/>
    <dgm:cxn modelId="{9AE9B64A-6B0B-4E6D-A865-902D8BE1F65F}" type="presParOf" srcId="{36046CD8-E682-4767-9F0A-872F439DE2F8}" destId="{BF45D131-63B8-4833-8CF3-120E7EDEE13A}" srcOrd="1" destOrd="0" presId="urn:microsoft.com/office/officeart/2005/8/layout/orgChart1"/>
    <dgm:cxn modelId="{9883B1A0-8724-48B5-8874-BDF5F1E6B1FD}" type="presParOf" srcId="{36046CD8-E682-4767-9F0A-872F439DE2F8}" destId="{847FCBAC-5750-4549-B122-ADCF8744ABE2}"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149E6-14E5-4DAC-B4F4-7FC418E2F8ED}">
      <dsp:nvSpPr>
        <dsp:cNvPr id="0" name=""/>
        <dsp:cNvSpPr/>
      </dsp:nvSpPr>
      <dsp:spPr>
        <a:xfrm>
          <a:off x="5257018" y="1865840"/>
          <a:ext cx="334454" cy="1602605"/>
        </a:xfrm>
        <a:custGeom>
          <a:avLst/>
          <a:gdLst/>
          <a:ahLst/>
          <a:cxnLst/>
          <a:rect l="0" t="0" r="0" b="0"/>
          <a:pathLst>
            <a:path>
              <a:moveTo>
                <a:pt x="334454" y="0"/>
              </a:moveTo>
              <a:lnTo>
                <a:pt x="334454" y="1602605"/>
              </a:lnTo>
              <a:lnTo>
                <a:pt x="0" y="160260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06A535-937D-4AD6-AA49-16E4647A1AEA}">
      <dsp:nvSpPr>
        <dsp:cNvPr id="0" name=""/>
        <dsp:cNvSpPr/>
      </dsp:nvSpPr>
      <dsp:spPr>
        <a:xfrm>
          <a:off x="5591472" y="1865840"/>
          <a:ext cx="276196" cy="1602605"/>
        </a:xfrm>
        <a:custGeom>
          <a:avLst/>
          <a:gdLst/>
          <a:ahLst/>
          <a:cxnLst/>
          <a:rect l="0" t="0" r="0" b="0"/>
          <a:pathLst>
            <a:path>
              <a:moveTo>
                <a:pt x="0" y="0"/>
              </a:moveTo>
              <a:lnTo>
                <a:pt x="0" y="1602605"/>
              </a:lnTo>
              <a:lnTo>
                <a:pt x="276196" y="160260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D23F3A-F93D-480C-80B8-0ECDA666F854}">
      <dsp:nvSpPr>
        <dsp:cNvPr id="0" name=""/>
        <dsp:cNvSpPr/>
      </dsp:nvSpPr>
      <dsp:spPr>
        <a:xfrm>
          <a:off x="4061109" y="541283"/>
          <a:ext cx="3060727" cy="132455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kern="1200" cap="none" normalizeH="0" baseline="0" dirty="0">
            <a:ln/>
            <a:effectLst/>
            <a:latin typeface="Arial Narrow" pitchFamily="34" charset="0"/>
          </a:endParaRPr>
        </a:p>
      </dsp:txBody>
      <dsp:txXfrm>
        <a:off x="4061109" y="541283"/>
        <a:ext cx="3060727" cy="1324557"/>
      </dsp:txXfrm>
    </dsp:sp>
    <dsp:sp modelId="{5CB7C62A-6393-453D-A839-67512367AA48}">
      <dsp:nvSpPr>
        <dsp:cNvPr id="0" name=""/>
        <dsp:cNvSpPr/>
      </dsp:nvSpPr>
      <dsp:spPr>
        <a:xfrm>
          <a:off x="5867669" y="2862329"/>
          <a:ext cx="2205615" cy="1212235"/>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0000"/>
              </a:solidFill>
              <a:latin typeface="Arial Narrow" pitchFamily="34" charset="0"/>
            </a:rPr>
            <a:t>Vacant</a:t>
          </a:r>
        </a:p>
        <a:p>
          <a:pPr marL="0" lvl="0" indent="0" algn="ctr" defTabSz="622300">
            <a:lnSpc>
              <a:spcPct val="90000"/>
            </a:lnSpc>
            <a:spcBef>
              <a:spcPct val="0"/>
            </a:spcBef>
            <a:spcAft>
              <a:spcPct val="35000"/>
            </a:spcAft>
            <a:buNone/>
          </a:pPr>
          <a:r>
            <a:rPr lang="en-US" sz="1400" b="1" i="1" kern="1200" dirty="0">
              <a:solidFill>
                <a:srgbClr val="FF0000"/>
              </a:solidFill>
              <a:latin typeface="Arial Narrow" pitchFamily="34" charset="0"/>
            </a:rPr>
            <a:t>Project Coordinator</a:t>
          </a:r>
        </a:p>
      </dsp:txBody>
      <dsp:txXfrm>
        <a:off x="5867669" y="2862329"/>
        <a:ext cx="2205615" cy="1212235"/>
      </dsp:txXfrm>
    </dsp:sp>
    <dsp:sp modelId="{3C6C0BC6-1B23-47DA-90FC-5BAE7CCCB76A}">
      <dsp:nvSpPr>
        <dsp:cNvPr id="0" name=""/>
        <dsp:cNvSpPr/>
      </dsp:nvSpPr>
      <dsp:spPr>
        <a:xfrm>
          <a:off x="2371723" y="2868810"/>
          <a:ext cx="2885294" cy="1199272"/>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indent="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sp:txBody>
      <dsp:txXfrm>
        <a:off x="2371723" y="2868810"/>
        <a:ext cx="2885294" cy="1199272"/>
      </dsp:txXfrm>
    </dsp:sp>
    <dsp:sp modelId="{2A805936-6D65-44FB-B027-BAB888DB7CFC}">
      <dsp:nvSpPr>
        <dsp:cNvPr id="0" name=""/>
        <dsp:cNvSpPr/>
      </dsp:nvSpPr>
      <dsp:spPr>
        <a:xfrm>
          <a:off x="100144" y="88973"/>
          <a:ext cx="2119538" cy="134394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14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John Mosby</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Asst. Chief Scout Executive &amp; EVP</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(BSA)</a:t>
          </a:r>
        </a:p>
        <a:p>
          <a:pPr marL="0" marR="0" lvl="0" indent="0" algn="ctr" defTabSz="622300" rtl="0" eaLnBrk="0" fontAlgn="base" latinLnBrk="0" hangingPunct="0">
            <a:lnSpc>
              <a:spcPct val="90000"/>
            </a:lnSpc>
            <a:spcBef>
              <a:spcPct val="0"/>
            </a:spcBef>
            <a:spcAft>
              <a:spcPts val="0"/>
            </a:spcAft>
            <a:buClrTx/>
            <a:buSzTx/>
            <a:buFontTx/>
            <a:buNone/>
            <a:tabLst/>
          </a:pPr>
          <a:endParaRPr kumimoji="0" lang="en-US" sz="11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900" b="0" i="0" u="none" strike="noStrike" kern="1200" cap="none" normalizeH="0" baseline="0" dirty="0">
            <a:ln/>
            <a:effectLst/>
            <a:latin typeface="Arial Narrow" pitchFamily="34" charset="0"/>
          </a:endParaRPr>
        </a:p>
      </dsp:txBody>
      <dsp:txXfrm>
        <a:off x="100144" y="88973"/>
        <a:ext cx="2119538" cy="134394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202FF8-82EE-4E81-84B2-53C76BD2D3C7}" type="datetimeFigureOut">
              <a:rPr lang="en-US" smtClean="0"/>
              <a:t>7/9/2025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29CC4D-5BAC-43E7-82B8-A8A05C1090B5}" type="slidenum">
              <a:rPr lang="en-US" smtClean="0"/>
              <a:t>‹#›</a:t>
            </a:fld>
            <a:endParaRPr lang="en-US" dirty="0"/>
          </a:p>
        </p:txBody>
      </p:sp>
    </p:spTree>
    <p:extLst>
      <p:ext uri="{BB962C8B-B14F-4D97-AF65-F5344CB8AC3E}">
        <p14:creationId xmlns:p14="http://schemas.microsoft.com/office/powerpoint/2010/main" val="168396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23A31-EF17-447D-9AF9-7B6FD551DD82}" type="slidenum">
              <a:rPr lang="en-US" smtClean="0"/>
              <a:t>45</a:t>
            </a:fld>
            <a:endParaRPr lang="en-US"/>
          </a:p>
        </p:txBody>
      </p:sp>
    </p:spTree>
    <p:extLst>
      <p:ext uri="{BB962C8B-B14F-4D97-AF65-F5344CB8AC3E}">
        <p14:creationId xmlns:p14="http://schemas.microsoft.com/office/powerpoint/2010/main" val="3271785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156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703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977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538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11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31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034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729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14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AFFILIATION STATEMENT </a:t>
            </a:r>
          </a:p>
          <a:p>
            <a:r>
              <a:rPr lang="en-US" dirty="0"/>
              <a:t>Learning for Life is one of the programs that local Boy Scouts of America councils are authorized to deliver, with local executive board approval. Learning for Life is an affiliate of the Boy Scouts of America that is comprised of both a written character education curriculum for PreK – 12th graders and students with special needs, as well as Interactive career Exploring programs for 6th graders thru 20 year olds. Youth participation is open to any youth in the prescribed age group for that particular Program. Adults, 21 years of age and older, are selected by participating organizations for involvement in the Learning for Life programs. Color, race, religion, gender, sexual orientation, ethnic background, disability, economic status or citizenship is not criteria for participation by youth or adults. Youth and adults involved with Learning for Life programs, including Exploring, are registered with Learning for Life as participants. Learning for Life participants are not members of the Boy Scouts of America. Learning for Life, a District of Columbia non‐profit corporation, is a separate 501(c)(3) Corporation, with a Board of Directors that is separate from the Boy Scouts of America. While they have different policies, there are occasions when local Learning for Life and Traditional BSA programs may participate in an event. Both programs will be required to follow the appropriate guidelines, especially regarding safety. Completion of training, registration and annual fees are program specific and not transferable between programs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320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56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08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226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73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50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81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BE04696-88C2-4651-9022-F094ADD5E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1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701690" y="4566507"/>
            <a:ext cx="5731290" cy="4323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careers &amp; hobbies match the paper version.  So schools and administer the survey either on paper or electronically.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online version can be accessed from any device that can access the Internet – including smart phones.</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Instructions for accessing results can be found in the LFL internal site.</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Students 13 yrs. and younger cannot legally complete this survey online. If they enter data, the system will not save it.</a:t>
            </a:r>
          </a:p>
          <a:p>
            <a:pPr marL="232943" indent="-232943">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774"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915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100</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2943" indent="-232943">
              <a:spcBef>
                <a:spcPct val="0"/>
              </a:spcBef>
              <a:buFontTx/>
              <a:buAutoNum type="arabicPeriod"/>
              <a:defRPr/>
            </a:pPr>
            <a:r>
              <a:rPr lang="en-US" altLang="en-US" dirty="0"/>
              <a:t>This is one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All students, by grade, alphabetically.  Shows:</a:t>
            </a:r>
          </a:p>
          <a:p>
            <a:pPr marL="757066" lvl="1" indent="-291179">
              <a:spcBef>
                <a:spcPct val="0"/>
              </a:spcBef>
              <a:buFontTx/>
              <a:buChar char="•"/>
              <a:defRPr/>
            </a:pPr>
            <a:r>
              <a:rPr lang="en-US" altLang="en-US" dirty="0"/>
              <a:t>Career interests</a:t>
            </a:r>
          </a:p>
          <a:p>
            <a:pPr marL="757066" lvl="1" indent="-291179">
              <a:spcBef>
                <a:spcPct val="0"/>
              </a:spcBef>
              <a:buFontTx/>
              <a:buChar char="•"/>
              <a:defRPr/>
            </a:pPr>
            <a:r>
              <a:rPr lang="en-US" altLang="en-US" dirty="0"/>
              <a:t>Hobby interests</a:t>
            </a:r>
          </a:p>
          <a:p>
            <a:pPr marL="757066" lvl="1" indent="-291179">
              <a:spcBef>
                <a:spcPct val="0"/>
              </a:spcBef>
              <a:buFontTx/>
              <a:buChar char="•"/>
              <a:defRPr/>
            </a:pPr>
            <a:r>
              <a:rPr lang="en-US" altLang="en-US" dirty="0"/>
              <a:t>Post-high school plans</a:t>
            </a:r>
          </a:p>
          <a:p>
            <a:pPr marL="757066" lvl="1" indent="-291179">
              <a:spcBef>
                <a:spcPct val="0"/>
              </a:spcBef>
              <a:buFontTx/>
              <a:buChar char="•"/>
              <a:defRPr/>
            </a:pPr>
            <a:endParaRPr lang="en-US" altLang="en-US" dirty="0"/>
          </a:p>
          <a:p>
            <a:pPr marL="232943" indent="-232943">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101</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spcBef>
                <a:spcPct val="0"/>
              </a:spcBef>
              <a:buFontTx/>
              <a:buAutoNum type="arabicPeriod"/>
              <a:defRPr/>
            </a:pPr>
            <a:r>
              <a:rPr lang="en-US" altLang="en-US" dirty="0"/>
              <a:t>This is another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The After Graduation Plans is important to Guidance Counselors</a:t>
            </a:r>
          </a:p>
          <a:p>
            <a:pPr marL="698830" lvl="1" indent="-232943">
              <a:spcBef>
                <a:spcPct val="0"/>
              </a:spcBef>
              <a:buFontTx/>
              <a:buChar char="•"/>
              <a:defRPr/>
            </a:pPr>
            <a:r>
              <a:rPr lang="en-US" altLang="en-US" dirty="0"/>
              <a:t>College</a:t>
            </a:r>
          </a:p>
          <a:p>
            <a:pPr marL="698830" lvl="1" indent="-232943">
              <a:spcBef>
                <a:spcPct val="0"/>
              </a:spcBef>
              <a:buFontTx/>
              <a:buChar char="•"/>
              <a:defRPr/>
            </a:pPr>
            <a:r>
              <a:rPr lang="en-US" altLang="en-US" dirty="0"/>
              <a:t>Junior college</a:t>
            </a:r>
          </a:p>
          <a:p>
            <a:pPr marL="698830" lvl="1" indent="-232943">
              <a:spcBef>
                <a:spcPct val="0"/>
              </a:spcBef>
              <a:buFontTx/>
              <a:buChar char="•"/>
              <a:defRPr/>
            </a:pPr>
            <a:r>
              <a:rPr lang="en-US" altLang="en-US" dirty="0"/>
              <a:t>Military Service</a:t>
            </a:r>
          </a:p>
          <a:p>
            <a:pPr marL="698830" lvl="1" indent="-232943">
              <a:spcBef>
                <a:spcPct val="0"/>
              </a:spcBef>
              <a:buFontTx/>
              <a:buChar char="•"/>
              <a:defRPr/>
            </a:pPr>
            <a:r>
              <a:rPr lang="en-US" altLang="en-US" dirty="0"/>
              <a:t>Technical school</a:t>
            </a:r>
          </a:p>
          <a:p>
            <a:pPr marL="698830" lvl="1" indent="-232943">
              <a:spcBef>
                <a:spcPct val="0"/>
              </a:spcBef>
              <a:buFontTx/>
              <a:buChar char="•"/>
              <a:defRPr/>
            </a:pPr>
            <a:r>
              <a:rPr lang="en-US" altLang="en-US" dirty="0"/>
              <a:t>Work</a:t>
            </a:r>
          </a:p>
          <a:p>
            <a:pPr marL="698830" lvl="1" indent="-232943">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8830" lvl="1" indent="-232943">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063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128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915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5887">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4708" indent="-174708">
              <a:buFont typeface="Arial" panose="020B0604020202020204" pitchFamily="34" charset="0"/>
              <a:buChar char="•"/>
            </a:pPr>
            <a:r>
              <a:rPr lang="en-US" baseline="0" dirty="0"/>
              <a:t>Year round – may or may not include summer</a:t>
            </a:r>
          </a:p>
          <a:p>
            <a:pPr marL="174708" indent="-174708">
              <a:buFont typeface="Arial" panose="020B0604020202020204" pitchFamily="34" charset="0"/>
              <a:buChar char="•"/>
            </a:pPr>
            <a:r>
              <a:rPr lang="en-US" baseline="0" dirty="0"/>
              <a:t>Weekly</a:t>
            </a:r>
          </a:p>
          <a:p>
            <a:pPr marL="174708" indent="-174708">
              <a:buFont typeface="Arial" panose="020B0604020202020204" pitchFamily="34" charset="0"/>
              <a:buChar char="•"/>
            </a:pPr>
            <a:r>
              <a:rPr lang="en-US" baseline="0" dirty="0"/>
              <a:t>Monthly</a:t>
            </a:r>
          </a:p>
          <a:p>
            <a:pPr marL="174708" indent="-174708">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4708" indent="-174708">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19EC153-59F8-AA44-B290-32FCADB904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0125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65D203F-F2DE-4B00-9069-DF3D48615C26}"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123</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0350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891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4638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87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228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9917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6268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854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A3349A74-215D-4B92-820C-0151977C784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E23A31-EF17-447D-9AF9-7B6FD551DD82}" type="slidenum">
              <a:rPr lang="en-US" smtClean="0"/>
              <a:t>12</a:t>
            </a:fld>
            <a:endParaRPr lang="en-US"/>
          </a:p>
        </p:txBody>
      </p:sp>
    </p:spTree>
    <p:extLst>
      <p:ext uri="{BB962C8B-B14F-4D97-AF65-F5344CB8AC3E}">
        <p14:creationId xmlns:p14="http://schemas.microsoft.com/office/powerpoint/2010/main" val="3536372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23A31-EF17-447D-9AF9-7B6FD551DD82}" type="slidenum">
              <a:rPr lang="en-US" smtClean="0"/>
              <a:t>40</a:t>
            </a:fld>
            <a:endParaRPr lang="en-US"/>
          </a:p>
        </p:txBody>
      </p:sp>
    </p:spTree>
    <p:extLst>
      <p:ext uri="{BB962C8B-B14F-4D97-AF65-F5344CB8AC3E}">
        <p14:creationId xmlns:p14="http://schemas.microsoft.com/office/powerpoint/2010/main" val="234602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23A31-EF17-447D-9AF9-7B6FD551DD82}" type="slidenum">
              <a:rPr lang="en-US" smtClean="0"/>
              <a:t>41</a:t>
            </a:fld>
            <a:endParaRPr lang="en-US"/>
          </a:p>
        </p:txBody>
      </p:sp>
    </p:spTree>
    <p:extLst>
      <p:ext uri="{BB962C8B-B14F-4D97-AF65-F5344CB8AC3E}">
        <p14:creationId xmlns:p14="http://schemas.microsoft.com/office/powerpoint/2010/main" val="3391549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39B53-7655-1B80-8D6B-C97368B324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64DCD-16B1-BF33-41CC-A66FDA5EA0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8B5F62-E481-C5B4-87E5-21FBEDE584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47B659-B46B-D67A-4AA2-0CE92452C82C}"/>
              </a:ext>
            </a:extLst>
          </p:cNvPr>
          <p:cNvSpPr>
            <a:spLocks noGrp="1"/>
          </p:cNvSpPr>
          <p:nvPr>
            <p:ph type="sldNum" sz="quarter" idx="5"/>
          </p:nvPr>
        </p:nvSpPr>
        <p:spPr/>
        <p:txBody>
          <a:bodyPr/>
          <a:lstStyle/>
          <a:p>
            <a:fld id="{14E23A31-EF17-447D-9AF9-7B6FD551DD82}" type="slidenum">
              <a:rPr lang="en-US" smtClean="0"/>
              <a:t>43</a:t>
            </a:fld>
            <a:endParaRPr lang="en-US"/>
          </a:p>
        </p:txBody>
      </p:sp>
    </p:spTree>
    <p:extLst>
      <p:ext uri="{BB962C8B-B14F-4D97-AF65-F5344CB8AC3E}">
        <p14:creationId xmlns:p14="http://schemas.microsoft.com/office/powerpoint/2010/main" val="45283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78789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9655535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solidFill>
                  <a:prstClr val="black">
                    <a:tint val="75000"/>
                  </a:prstClr>
                </a:solidFill>
              </a:rPr>
              <a:pPr/>
              <a:t>7/9/2025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4454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solidFill>
                  <a:prstClr val="black">
                    <a:tint val="75000"/>
                  </a:prstClr>
                </a:solidFill>
              </a:rPr>
              <a:pPr/>
              <a:t>7/9/2025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5442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7/9/2025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58022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7/9/2025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56455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2863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28109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1E65E9-5FE9-4503-9D8F-A794DEE93552}"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0017623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0989271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1E65E9-5FE9-4503-9D8F-A794DEE93552}"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6216106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1E65E9-5FE9-4503-9D8F-A794DEE93552}" type="datetimeFigureOut">
              <a:rPr lang="en-US" smtClean="0"/>
              <a:t>7/9/2025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875013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27800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1E65E9-5FE9-4503-9D8F-A794DEE93552}" type="datetimeFigureOut">
              <a:rPr lang="en-US" smtClean="0"/>
              <a:t>7/9/2025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1257994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1E65E9-5FE9-4503-9D8F-A794DEE93552}" type="datetimeFigureOut">
              <a:rPr lang="en-US" smtClean="0"/>
              <a:t>7/9/2025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915259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E65E9-5FE9-4503-9D8F-A794DEE93552}" type="datetimeFigureOut">
              <a:rPr lang="en-US" smtClean="0"/>
              <a:t>7/9/2025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595170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7/9/2025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41205773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7/9/2025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6896592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106206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8988064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CC7439-281D-4B1B-983C-49F8028DC4F9}" type="datetime1">
              <a:rPr lang="en-US" smtClean="0">
                <a:solidFill>
                  <a:prstClr val="black">
                    <a:tint val="75000"/>
                  </a:prstClr>
                </a:solidFill>
              </a:r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94508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88F80-B6CE-48B3-AF22-F67FC591CB34}" type="datetime1">
              <a:rPr lang="en-US" smtClean="0">
                <a:solidFill>
                  <a:prstClr val="black">
                    <a:tint val="75000"/>
                  </a:prstClr>
                </a:solidFill>
              </a:r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63023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7E9B2-18C6-4BE0-BDA1-52D1D7456A7F}" type="datetime1">
              <a:rPr lang="en-US" smtClean="0">
                <a:solidFill>
                  <a:prstClr val="black">
                    <a:tint val="75000"/>
                  </a:prstClr>
                </a:solidFill>
              </a:r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8644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544B97-D90B-4251-B303-F42BABF433D9}"/>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8C4E32-D95D-40CE-A7DE-EC9E74C9D0A4}"/>
              </a:ext>
            </a:extLst>
          </p:cNvPr>
          <p:cNvSpPr>
            <a:spLocks noGrp="1"/>
          </p:cNvSpPr>
          <p:nvPr>
            <p:ph type="dt" sz="half" idx="10"/>
          </p:nvPr>
        </p:nvSpPr>
        <p:spPr>
          <a:xfrm>
            <a:off x="838200" y="6356352"/>
            <a:ext cx="2743200" cy="365125"/>
          </a:xfrm>
          <a:prstGeom prst="rect">
            <a:avLst/>
          </a:prstGeom>
        </p:spPr>
        <p:txBody>
          <a:bodyPr/>
          <a:lstStyle/>
          <a:p>
            <a:fld id="{BF8B219C-0363-4EAC-B355-C16BC5F10A50}" type="datetimeFigureOut">
              <a:rPr lang="en-US" smtClean="0"/>
              <a:t>7/9/2025</a:t>
            </a:fld>
            <a:endParaRPr lang="en-US"/>
          </a:p>
        </p:txBody>
      </p:sp>
      <p:sp>
        <p:nvSpPr>
          <p:cNvPr id="5" name="Footer Placeholder 4">
            <a:extLst>
              <a:ext uri="{FF2B5EF4-FFF2-40B4-BE49-F238E27FC236}">
                <a16:creationId xmlns:a16="http://schemas.microsoft.com/office/drawing/2014/main" id="{CB5B6717-C5A9-4E32-B8EC-5887317D2FC5}"/>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22FD96-2ED5-4776-B90F-FC4761E221B7}"/>
              </a:ext>
            </a:extLst>
          </p:cNvPr>
          <p:cNvSpPr>
            <a:spLocks noGrp="1"/>
          </p:cNvSpPr>
          <p:nvPr>
            <p:ph type="sldNum" sz="quarter" idx="12"/>
          </p:nvPr>
        </p:nvSpPr>
        <p:spPr>
          <a:xfrm>
            <a:off x="8610600" y="6356352"/>
            <a:ext cx="2743200" cy="365125"/>
          </a:xfrm>
          <a:prstGeom prst="rect">
            <a:avLst/>
          </a:prstGeom>
        </p:spPr>
        <p:txBody>
          <a:bodyPr/>
          <a:lstStyle/>
          <a:p>
            <a:fld id="{5575102F-CC77-4CA7-8712-F041898EE779}" type="slidenum">
              <a:rPr lang="en-US" smtClean="0"/>
              <a:t>‹#›</a:t>
            </a:fld>
            <a:endParaRPr lang="en-US"/>
          </a:p>
        </p:txBody>
      </p:sp>
      <p:pic>
        <p:nvPicPr>
          <p:cNvPr id="7" name="Picture 6" descr="A pixelated eagle and fleur-de-lis&#10;&#10;Description automatically generated">
            <a:extLst>
              <a:ext uri="{FF2B5EF4-FFF2-40B4-BE49-F238E27FC236}">
                <a16:creationId xmlns:a16="http://schemas.microsoft.com/office/drawing/2014/main" id="{C82D88EB-31C6-B7FF-FC1D-120633A2D8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604353"/>
            <a:ext cx="10509251" cy="1624824"/>
          </a:xfrm>
          <a:prstGeom prst="rect">
            <a:avLst/>
          </a:prstGeom>
        </p:spPr>
      </p:pic>
    </p:spTree>
    <p:extLst>
      <p:ext uri="{BB962C8B-B14F-4D97-AF65-F5344CB8AC3E}">
        <p14:creationId xmlns:p14="http://schemas.microsoft.com/office/powerpoint/2010/main" val="290534393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130BB5-4568-445E-B779-4D3A3546E588}" type="datetime1">
              <a:rPr lang="en-US" smtClean="0">
                <a:solidFill>
                  <a:prstClr val="black">
                    <a:tint val="75000"/>
                  </a:prstClr>
                </a:solidFill>
              </a:rPr>
              <a:t>7/9/2025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67688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D4470E-03D6-404F-AAD5-206BF091CADA}" type="datetime1">
              <a:rPr lang="en-US" smtClean="0">
                <a:solidFill>
                  <a:prstClr val="black">
                    <a:tint val="75000"/>
                  </a:prstClr>
                </a:solidFill>
              </a:rPr>
              <a:t>7/9/2025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32215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47E6FC-E0E3-4181-B9AE-C3047D2A5F43}" type="datetime1">
              <a:rPr lang="en-US" smtClean="0">
                <a:solidFill>
                  <a:prstClr val="black">
                    <a:tint val="75000"/>
                  </a:prstClr>
                </a:solidFill>
              </a:rPr>
              <a:t>7/9/2025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53876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EFD07-7394-4E85-9C02-B7A3E21ECEAF}" type="datetime1">
              <a:rPr lang="en-US" smtClean="0">
                <a:solidFill>
                  <a:prstClr val="black">
                    <a:tint val="75000"/>
                  </a:prstClr>
                </a:solidFill>
              </a:rPr>
              <a:t>7/9/2025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64940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681736-7175-4BA8-9225-720B5E8A538F}" type="datetime1">
              <a:rPr lang="en-US" smtClean="0">
                <a:solidFill>
                  <a:prstClr val="black">
                    <a:tint val="75000"/>
                  </a:prstClr>
                </a:solidFill>
              </a:rPr>
              <a:t>7/9/2025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68646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D68CAA-8DF3-4D60-B197-B2B4B2F7FE80}" type="datetime1">
              <a:rPr lang="en-US" smtClean="0">
                <a:solidFill>
                  <a:prstClr val="black">
                    <a:tint val="75000"/>
                  </a:prstClr>
                </a:solidFill>
              </a:rPr>
              <a:t>7/9/2025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8350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8D55F0-8703-4670-95F4-4C96664A21F8}" type="datetime1">
              <a:rPr lang="en-US" smtClean="0">
                <a:solidFill>
                  <a:prstClr val="black">
                    <a:tint val="75000"/>
                  </a:prstClr>
                </a:solidFill>
              </a:r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65230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104D6-DAE3-4A2D-A8CA-2C6B7C1B4236}" type="datetime1">
              <a:rPr lang="en-US" smtClean="0">
                <a:solidFill>
                  <a:prstClr val="black">
                    <a:tint val="75000"/>
                  </a:prstClr>
                </a:solidFill>
              </a:r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4962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BC1FC-56F8-E3CB-8EBF-B508158A1B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8067E3-9056-23DB-DDDC-C0AAA3817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EAD422-6330-8ECC-AE35-D259A4091AC9}"/>
              </a:ext>
            </a:extLst>
          </p:cNvPr>
          <p:cNvSpPr>
            <a:spLocks noGrp="1"/>
          </p:cNvSpPr>
          <p:nvPr>
            <p:ph type="dt" sz="half" idx="10"/>
          </p:nvPr>
        </p:nvSpPr>
        <p:spPr/>
        <p:txBody>
          <a:bodyPr/>
          <a:lstStyle/>
          <a:p>
            <a:fld id="{3B8E2E91-24B8-4D20-9521-FF3232087948}" type="datetimeFigureOut">
              <a:rPr lang="en-US" smtClean="0"/>
              <a:t>7/9/2025</a:t>
            </a:fld>
            <a:endParaRPr lang="en-US"/>
          </a:p>
        </p:txBody>
      </p:sp>
      <p:sp>
        <p:nvSpPr>
          <p:cNvPr id="5" name="Footer Placeholder 4">
            <a:extLst>
              <a:ext uri="{FF2B5EF4-FFF2-40B4-BE49-F238E27FC236}">
                <a16:creationId xmlns:a16="http://schemas.microsoft.com/office/drawing/2014/main" id="{57057C8C-B98A-6640-6D7E-C86CEDE13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8C3CA-90EA-E48F-EE90-0032A76DC9C1}"/>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3526442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67B2-5765-B0C5-CE78-0DDC6D68B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8CBC75-D08A-4B2C-7F1A-D87566580E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DD6D52-A8C5-1B5B-6CB8-38469FE8592E}"/>
              </a:ext>
            </a:extLst>
          </p:cNvPr>
          <p:cNvSpPr>
            <a:spLocks noGrp="1"/>
          </p:cNvSpPr>
          <p:nvPr>
            <p:ph type="dt" sz="half" idx="10"/>
          </p:nvPr>
        </p:nvSpPr>
        <p:spPr/>
        <p:txBody>
          <a:bodyPr/>
          <a:lstStyle/>
          <a:p>
            <a:fld id="{3B8E2E91-24B8-4D20-9521-FF3232087948}" type="datetimeFigureOut">
              <a:rPr lang="en-US" smtClean="0"/>
              <a:t>7/9/2025</a:t>
            </a:fld>
            <a:endParaRPr lang="en-US"/>
          </a:p>
        </p:txBody>
      </p:sp>
      <p:sp>
        <p:nvSpPr>
          <p:cNvPr id="5" name="Footer Placeholder 4">
            <a:extLst>
              <a:ext uri="{FF2B5EF4-FFF2-40B4-BE49-F238E27FC236}">
                <a16:creationId xmlns:a16="http://schemas.microsoft.com/office/drawing/2014/main" id="{08FC3366-0D5F-3C74-8FE8-986869081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8B126F-AD29-0DD6-CEC6-FC76C89595F0}"/>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032078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850557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EB0A-DAF1-23AF-6986-0C1B122775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FB4274-E9D8-B7CB-9EF9-44B672CA2E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CE6B14-4ECE-3B61-B0E0-EFBE56188D10}"/>
              </a:ext>
            </a:extLst>
          </p:cNvPr>
          <p:cNvSpPr>
            <a:spLocks noGrp="1"/>
          </p:cNvSpPr>
          <p:nvPr>
            <p:ph type="dt" sz="half" idx="10"/>
          </p:nvPr>
        </p:nvSpPr>
        <p:spPr/>
        <p:txBody>
          <a:bodyPr/>
          <a:lstStyle/>
          <a:p>
            <a:fld id="{3B8E2E91-24B8-4D20-9521-FF3232087948}" type="datetimeFigureOut">
              <a:rPr lang="en-US" smtClean="0"/>
              <a:t>7/9/2025</a:t>
            </a:fld>
            <a:endParaRPr lang="en-US"/>
          </a:p>
        </p:txBody>
      </p:sp>
      <p:sp>
        <p:nvSpPr>
          <p:cNvPr id="5" name="Footer Placeholder 4">
            <a:extLst>
              <a:ext uri="{FF2B5EF4-FFF2-40B4-BE49-F238E27FC236}">
                <a16:creationId xmlns:a16="http://schemas.microsoft.com/office/drawing/2014/main" id="{D37D27D7-1C0C-AE4A-66DF-B5BBA33A8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34455C-FAF8-43B4-F727-559615357910}"/>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303860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60AC-FF52-EFF6-02DE-DDA3BABDB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633538-DC2F-749B-7F80-BD82176B85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7DC30D-D18F-FD81-1283-F8F4157B89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7653C-749B-E0C7-72CA-C8DB082CB4FE}"/>
              </a:ext>
            </a:extLst>
          </p:cNvPr>
          <p:cNvSpPr>
            <a:spLocks noGrp="1"/>
          </p:cNvSpPr>
          <p:nvPr>
            <p:ph type="dt" sz="half" idx="10"/>
          </p:nvPr>
        </p:nvSpPr>
        <p:spPr/>
        <p:txBody>
          <a:bodyPr/>
          <a:lstStyle/>
          <a:p>
            <a:fld id="{3B8E2E91-24B8-4D20-9521-FF3232087948}" type="datetimeFigureOut">
              <a:rPr lang="en-US" smtClean="0"/>
              <a:t>7/9/2025</a:t>
            </a:fld>
            <a:endParaRPr lang="en-US"/>
          </a:p>
        </p:txBody>
      </p:sp>
      <p:sp>
        <p:nvSpPr>
          <p:cNvPr id="6" name="Footer Placeholder 5">
            <a:extLst>
              <a:ext uri="{FF2B5EF4-FFF2-40B4-BE49-F238E27FC236}">
                <a16:creationId xmlns:a16="http://schemas.microsoft.com/office/drawing/2014/main" id="{9F7694F0-5BAB-CF5A-B5DB-699DE7B38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6F57AB-D2E1-FBDA-B9BE-40F90C1E91DF}"/>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0173539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8FCF-D410-7609-D750-6FD3D24CAD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669E63-0457-40F1-9EDC-8BE1A4199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0B304C-FC14-AAA7-ADC6-F8409C8E7B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AC791B-793E-29D9-2534-9530474299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0C9D4E-D7B2-EEFA-F543-DCD029A426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DA11BF-0142-D7F5-213C-C9F20A0438CB}"/>
              </a:ext>
            </a:extLst>
          </p:cNvPr>
          <p:cNvSpPr>
            <a:spLocks noGrp="1"/>
          </p:cNvSpPr>
          <p:nvPr>
            <p:ph type="dt" sz="half" idx="10"/>
          </p:nvPr>
        </p:nvSpPr>
        <p:spPr/>
        <p:txBody>
          <a:bodyPr/>
          <a:lstStyle/>
          <a:p>
            <a:fld id="{3B8E2E91-24B8-4D20-9521-FF3232087948}" type="datetimeFigureOut">
              <a:rPr lang="en-US" smtClean="0"/>
              <a:t>7/9/2025</a:t>
            </a:fld>
            <a:endParaRPr lang="en-US"/>
          </a:p>
        </p:txBody>
      </p:sp>
      <p:sp>
        <p:nvSpPr>
          <p:cNvPr id="8" name="Footer Placeholder 7">
            <a:extLst>
              <a:ext uri="{FF2B5EF4-FFF2-40B4-BE49-F238E27FC236}">
                <a16:creationId xmlns:a16="http://schemas.microsoft.com/office/drawing/2014/main" id="{3965CA18-9EF1-DD3C-6258-BF30141DDA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6FD5D-4D99-8CA3-1231-A18EBC8AE16D}"/>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5881344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4460-05F0-6EA0-F587-D0DC3E4D66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E15A7C-D6C1-78BA-FEBE-81AF64946895}"/>
              </a:ext>
            </a:extLst>
          </p:cNvPr>
          <p:cNvSpPr>
            <a:spLocks noGrp="1"/>
          </p:cNvSpPr>
          <p:nvPr>
            <p:ph type="dt" sz="half" idx="10"/>
          </p:nvPr>
        </p:nvSpPr>
        <p:spPr/>
        <p:txBody>
          <a:bodyPr/>
          <a:lstStyle/>
          <a:p>
            <a:fld id="{3B8E2E91-24B8-4D20-9521-FF3232087948}" type="datetimeFigureOut">
              <a:rPr lang="en-US" smtClean="0"/>
              <a:t>7/9/2025</a:t>
            </a:fld>
            <a:endParaRPr lang="en-US"/>
          </a:p>
        </p:txBody>
      </p:sp>
      <p:sp>
        <p:nvSpPr>
          <p:cNvPr id="4" name="Footer Placeholder 3">
            <a:extLst>
              <a:ext uri="{FF2B5EF4-FFF2-40B4-BE49-F238E27FC236}">
                <a16:creationId xmlns:a16="http://schemas.microsoft.com/office/drawing/2014/main" id="{3DEB9772-35D9-0F5D-1070-423F42FAF7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5FACE4-1FFF-5BB5-8AE6-D9D12F2073D4}"/>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30678657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0093E-9927-DD6B-0608-21EC387F7A0A}"/>
              </a:ext>
            </a:extLst>
          </p:cNvPr>
          <p:cNvSpPr>
            <a:spLocks noGrp="1"/>
          </p:cNvSpPr>
          <p:nvPr>
            <p:ph type="dt" sz="half" idx="10"/>
          </p:nvPr>
        </p:nvSpPr>
        <p:spPr/>
        <p:txBody>
          <a:bodyPr/>
          <a:lstStyle/>
          <a:p>
            <a:fld id="{3B8E2E91-24B8-4D20-9521-FF3232087948}" type="datetimeFigureOut">
              <a:rPr lang="en-US" smtClean="0"/>
              <a:t>7/9/2025</a:t>
            </a:fld>
            <a:endParaRPr lang="en-US"/>
          </a:p>
        </p:txBody>
      </p:sp>
      <p:sp>
        <p:nvSpPr>
          <p:cNvPr id="3" name="Footer Placeholder 2">
            <a:extLst>
              <a:ext uri="{FF2B5EF4-FFF2-40B4-BE49-F238E27FC236}">
                <a16:creationId xmlns:a16="http://schemas.microsoft.com/office/drawing/2014/main" id="{DA4B7724-67E3-B6FE-B34B-F1CAC1C712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136EA6-A521-D113-7A1F-AA5B3BB1A199}"/>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2124238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9706-FBE0-8B4D-E64B-AB88DAF8D6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4ADE14-1ABB-6C8F-E1B8-E99DA02925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FFBF0F-A2F5-3066-5E09-48668C15F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A19AA6-BB43-9709-F61D-E5657C364425}"/>
              </a:ext>
            </a:extLst>
          </p:cNvPr>
          <p:cNvSpPr>
            <a:spLocks noGrp="1"/>
          </p:cNvSpPr>
          <p:nvPr>
            <p:ph type="dt" sz="half" idx="10"/>
          </p:nvPr>
        </p:nvSpPr>
        <p:spPr/>
        <p:txBody>
          <a:bodyPr/>
          <a:lstStyle/>
          <a:p>
            <a:fld id="{3B8E2E91-24B8-4D20-9521-FF3232087948}" type="datetimeFigureOut">
              <a:rPr lang="en-US" smtClean="0"/>
              <a:t>7/9/2025</a:t>
            </a:fld>
            <a:endParaRPr lang="en-US"/>
          </a:p>
        </p:txBody>
      </p:sp>
      <p:sp>
        <p:nvSpPr>
          <p:cNvPr id="6" name="Footer Placeholder 5">
            <a:extLst>
              <a:ext uri="{FF2B5EF4-FFF2-40B4-BE49-F238E27FC236}">
                <a16:creationId xmlns:a16="http://schemas.microsoft.com/office/drawing/2014/main" id="{0E7BDC6E-DFBA-9752-0675-E664F1E139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BB964-3F15-CBDB-BEEC-17BF65758F41}"/>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6214771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FC3A-D1D9-0A9A-CD74-A6B7130E1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6FA534-2E46-EDC0-9DF1-29F429FC06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4833A-4C2F-2312-63FC-BC32FBF0C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94CAA1-6895-AFD0-3887-F8DFCA617B60}"/>
              </a:ext>
            </a:extLst>
          </p:cNvPr>
          <p:cNvSpPr>
            <a:spLocks noGrp="1"/>
          </p:cNvSpPr>
          <p:nvPr>
            <p:ph type="dt" sz="half" idx="10"/>
          </p:nvPr>
        </p:nvSpPr>
        <p:spPr/>
        <p:txBody>
          <a:bodyPr/>
          <a:lstStyle/>
          <a:p>
            <a:fld id="{3B8E2E91-24B8-4D20-9521-FF3232087948}" type="datetimeFigureOut">
              <a:rPr lang="en-US" smtClean="0"/>
              <a:t>7/9/2025</a:t>
            </a:fld>
            <a:endParaRPr lang="en-US"/>
          </a:p>
        </p:txBody>
      </p:sp>
      <p:sp>
        <p:nvSpPr>
          <p:cNvPr id="6" name="Footer Placeholder 5">
            <a:extLst>
              <a:ext uri="{FF2B5EF4-FFF2-40B4-BE49-F238E27FC236}">
                <a16:creationId xmlns:a16="http://schemas.microsoft.com/office/drawing/2014/main" id="{E0FCA16A-0562-B733-0D41-78AB91BCBA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A16EB-ED55-2C9D-60C1-EBF473FCEB6A}"/>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3861951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3189-B1E3-7687-41BC-2292D0F0A8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ACCF02-5F3B-DD8A-4533-633C046B6B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B3F3A-E087-D601-8FCE-0C0F9404BFC3}"/>
              </a:ext>
            </a:extLst>
          </p:cNvPr>
          <p:cNvSpPr>
            <a:spLocks noGrp="1"/>
          </p:cNvSpPr>
          <p:nvPr>
            <p:ph type="dt" sz="half" idx="10"/>
          </p:nvPr>
        </p:nvSpPr>
        <p:spPr/>
        <p:txBody>
          <a:bodyPr/>
          <a:lstStyle/>
          <a:p>
            <a:fld id="{3B8E2E91-24B8-4D20-9521-FF3232087948}" type="datetimeFigureOut">
              <a:rPr lang="en-US" smtClean="0"/>
              <a:t>7/9/2025</a:t>
            </a:fld>
            <a:endParaRPr lang="en-US"/>
          </a:p>
        </p:txBody>
      </p:sp>
      <p:sp>
        <p:nvSpPr>
          <p:cNvPr id="5" name="Footer Placeholder 4">
            <a:extLst>
              <a:ext uri="{FF2B5EF4-FFF2-40B4-BE49-F238E27FC236}">
                <a16:creationId xmlns:a16="http://schemas.microsoft.com/office/drawing/2014/main" id="{D7DC8976-4566-841E-2395-3B6399F435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E3383-B824-C113-8401-F8A267379F9B}"/>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6247668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00D297-B736-67D8-4C87-A27553739A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FF49A8-7836-6A85-3E9A-B8FD051620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506F1-5279-8AA5-CC23-F2E43FA489C8}"/>
              </a:ext>
            </a:extLst>
          </p:cNvPr>
          <p:cNvSpPr>
            <a:spLocks noGrp="1"/>
          </p:cNvSpPr>
          <p:nvPr>
            <p:ph type="dt" sz="half" idx="10"/>
          </p:nvPr>
        </p:nvSpPr>
        <p:spPr/>
        <p:txBody>
          <a:bodyPr/>
          <a:lstStyle/>
          <a:p>
            <a:fld id="{3B8E2E91-24B8-4D20-9521-FF3232087948}" type="datetimeFigureOut">
              <a:rPr lang="en-US" smtClean="0"/>
              <a:t>7/9/2025</a:t>
            </a:fld>
            <a:endParaRPr lang="en-US"/>
          </a:p>
        </p:txBody>
      </p:sp>
      <p:sp>
        <p:nvSpPr>
          <p:cNvPr id="5" name="Footer Placeholder 4">
            <a:extLst>
              <a:ext uri="{FF2B5EF4-FFF2-40B4-BE49-F238E27FC236}">
                <a16:creationId xmlns:a16="http://schemas.microsoft.com/office/drawing/2014/main" id="{0F672791-0D62-3C73-7B9D-033D485AB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E4F0C-7A1D-EC2A-E4ED-28BDA4F4E832}"/>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84690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46980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59705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75255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513034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94893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327277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2571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55794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18164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94079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30173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993673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16393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564945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94004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47856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258393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58004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46353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91023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04582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0760023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903481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50125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257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9015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7/9/2025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2265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7/9/2025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954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110763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7/9/2025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63040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7/9/2025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1727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7/9/2025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73143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7/9/2025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778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41415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51746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7/9/2025</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8488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92626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12273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1557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7269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7/9/2025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37072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144A6-96FC-DF4E-8ACA-55E1D10FA5AB}" type="datetimeFigureOut">
              <a:rPr lang="en-US" smtClean="0">
                <a:solidFill>
                  <a:prstClr val="black">
                    <a:tint val="75000"/>
                  </a:prstClr>
                </a:solidFill>
              </a:rPr>
              <a:pPr/>
              <a:t>7/9/2025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4153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144A6-96FC-DF4E-8ACA-55E1D10FA5AB}" type="datetimeFigureOut">
              <a:rPr lang="en-US" smtClean="0">
                <a:solidFill>
                  <a:prstClr val="black">
                    <a:tint val="75000"/>
                  </a:prstClr>
                </a:solidFill>
              </a:rPr>
              <a:pPr/>
              <a:t>7/9/2025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0490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144A6-96FC-DF4E-8ACA-55E1D10FA5AB}" type="datetimeFigureOut">
              <a:rPr lang="en-US" smtClean="0">
                <a:solidFill>
                  <a:prstClr val="black">
                    <a:tint val="75000"/>
                  </a:prstClr>
                </a:solidFill>
              </a:rPr>
              <a:pPr/>
              <a:t>7/9/2025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28963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7/9/2025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73416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7/9/2025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46853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59599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07153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7/9/2025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90053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5996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699066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533400"/>
            <a:ext cx="10261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139F53B4-E09A-4946-A243-9A1D798DA4B4}" type="datetime1">
              <a:rPr lang="en-US">
                <a:solidFill>
                  <a:prstClr val="black">
                    <a:tint val="75000"/>
                  </a:prstClr>
                </a:solidFill>
              </a:rPr>
              <a:pPr>
                <a:defRPr/>
              </a:pPr>
              <a:t>7/9/2025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5" name="Slide Number Placeholder 4"/>
          <p:cNvSpPr>
            <a:spLocks noGrp="1"/>
          </p:cNvSpPr>
          <p:nvPr>
            <p:ph type="sldNum" sz="quarter" idx="12"/>
          </p:nvPr>
        </p:nvSpPr>
        <p:spPr>
          <a:xfrm>
            <a:off x="9144000" y="6400800"/>
            <a:ext cx="2133600" cy="457200"/>
          </a:xfrm>
        </p:spPr>
        <p:txBody>
          <a:bodyPr/>
          <a:lstStyle>
            <a:lvl1pPr>
              <a:defRPr smtClean="0"/>
            </a:lvl1pPr>
          </a:lstStyle>
          <a:p>
            <a:pPr>
              <a:defRPr/>
            </a:pPr>
            <a:fld id="{392AE8D1-B6FC-470A-9469-2DFECCDEA2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05716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92299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142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3762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7/9/2025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20668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7/9/2025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34454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7/9/2025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4813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7/9/2025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01938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7/9/2025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99329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7/9/2025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18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04707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8123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03239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7/9/2025</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71167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5F29-BCDB-4E8B-A43E-E545358885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C0C9A4-7A64-44C8-94E0-CC7CBA315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D2AA8-2512-48FB-A819-CA3250A40D7B}"/>
              </a:ext>
            </a:extLst>
          </p:cNvPr>
          <p:cNvSpPr>
            <a:spLocks noGrp="1"/>
          </p:cNvSpPr>
          <p:nvPr>
            <p:ph type="dt" sz="half" idx="10"/>
          </p:nvPr>
        </p:nvSpPr>
        <p:spPr/>
        <p:txBody>
          <a:bodyPr/>
          <a:lstStyle/>
          <a:p>
            <a:fld id="{B5E53D1A-8C0F-43FA-AF08-E3812224830E}" type="datetimeFigureOut">
              <a:rPr lang="en-US" smtClean="0"/>
              <a:t>7/9/2025</a:t>
            </a:fld>
            <a:endParaRPr lang="en-US" dirty="0"/>
          </a:p>
        </p:txBody>
      </p:sp>
      <p:sp>
        <p:nvSpPr>
          <p:cNvPr id="5" name="Footer Placeholder 4">
            <a:extLst>
              <a:ext uri="{FF2B5EF4-FFF2-40B4-BE49-F238E27FC236}">
                <a16:creationId xmlns:a16="http://schemas.microsoft.com/office/drawing/2014/main" id="{689B4186-A98C-4C6A-8DC4-4E87CD7ABB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C9A189-0D49-449F-BB16-35AB32A29AB3}"/>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4486095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1B266-9C92-4B2C-873D-BC929C283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202FF-F555-4955-8945-5F24D9C35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8313B-AE4A-411F-83BE-D5193012F228}"/>
              </a:ext>
            </a:extLst>
          </p:cNvPr>
          <p:cNvSpPr>
            <a:spLocks noGrp="1"/>
          </p:cNvSpPr>
          <p:nvPr>
            <p:ph type="dt" sz="half" idx="10"/>
          </p:nvPr>
        </p:nvSpPr>
        <p:spPr/>
        <p:txBody>
          <a:bodyPr/>
          <a:lstStyle/>
          <a:p>
            <a:fld id="{B5E53D1A-8C0F-43FA-AF08-E3812224830E}" type="datetimeFigureOut">
              <a:rPr lang="en-US" smtClean="0"/>
              <a:t>7/9/2025</a:t>
            </a:fld>
            <a:endParaRPr lang="en-US" dirty="0"/>
          </a:p>
        </p:txBody>
      </p:sp>
      <p:sp>
        <p:nvSpPr>
          <p:cNvPr id="5" name="Footer Placeholder 4">
            <a:extLst>
              <a:ext uri="{FF2B5EF4-FFF2-40B4-BE49-F238E27FC236}">
                <a16:creationId xmlns:a16="http://schemas.microsoft.com/office/drawing/2014/main" id="{B60C053C-C38E-479C-9219-DF4FEAB63C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25AD44-AA25-4F64-844C-1A5B342019D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7580648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290B-62BE-4F7D-B47D-AC3694E6A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965D6-3C06-48B7-9585-9E6814BE4E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B5A3-4112-45EC-B7BA-76E52242B5B4}"/>
              </a:ext>
            </a:extLst>
          </p:cNvPr>
          <p:cNvSpPr>
            <a:spLocks noGrp="1"/>
          </p:cNvSpPr>
          <p:nvPr>
            <p:ph type="dt" sz="half" idx="10"/>
          </p:nvPr>
        </p:nvSpPr>
        <p:spPr/>
        <p:txBody>
          <a:bodyPr/>
          <a:lstStyle/>
          <a:p>
            <a:fld id="{B5E53D1A-8C0F-43FA-AF08-E3812224830E}" type="datetimeFigureOut">
              <a:rPr lang="en-US" smtClean="0"/>
              <a:t>7/9/2025</a:t>
            </a:fld>
            <a:endParaRPr lang="en-US" dirty="0"/>
          </a:p>
        </p:txBody>
      </p:sp>
      <p:sp>
        <p:nvSpPr>
          <p:cNvPr id="5" name="Footer Placeholder 4">
            <a:extLst>
              <a:ext uri="{FF2B5EF4-FFF2-40B4-BE49-F238E27FC236}">
                <a16:creationId xmlns:a16="http://schemas.microsoft.com/office/drawing/2014/main" id="{AD69366D-0612-4C9B-966A-D423E926FD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6A5984-2CB3-4A34-AC6E-181937937DB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5057387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CE35-AB4C-4533-9F17-725A1CC37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42AD4-DC1E-4D69-AA42-EB60D53CCE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4819F-3D78-42FC-8B53-977A086A38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B15263-B39F-48A3-911B-9E2B969292AE}"/>
              </a:ext>
            </a:extLst>
          </p:cNvPr>
          <p:cNvSpPr>
            <a:spLocks noGrp="1"/>
          </p:cNvSpPr>
          <p:nvPr>
            <p:ph type="dt" sz="half" idx="10"/>
          </p:nvPr>
        </p:nvSpPr>
        <p:spPr/>
        <p:txBody>
          <a:bodyPr/>
          <a:lstStyle/>
          <a:p>
            <a:fld id="{B5E53D1A-8C0F-43FA-AF08-E3812224830E}" type="datetimeFigureOut">
              <a:rPr lang="en-US" smtClean="0"/>
              <a:t>7/9/2025</a:t>
            </a:fld>
            <a:endParaRPr lang="en-US" dirty="0"/>
          </a:p>
        </p:txBody>
      </p:sp>
      <p:sp>
        <p:nvSpPr>
          <p:cNvPr id="6" name="Footer Placeholder 5">
            <a:extLst>
              <a:ext uri="{FF2B5EF4-FFF2-40B4-BE49-F238E27FC236}">
                <a16:creationId xmlns:a16="http://schemas.microsoft.com/office/drawing/2014/main" id="{2F7C565C-C000-4918-A354-74A8EC0B2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5A2B56-B455-472C-9D2B-77D6B062E52C}"/>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2110564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4B34-262B-40C1-9BD1-2D3B01A5F7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A4DF-C329-4248-9436-00D05CCF2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43D362-52D7-4A84-B71E-EABE4A6A1C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2E80B8-FF52-47D1-903E-500F23C89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81392D-9AD9-4845-88F2-D7C7AEE1F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3FA8B-B87F-4467-9CE2-D53D0E929FC0}"/>
              </a:ext>
            </a:extLst>
          </p:cNvPr>
          <p:cNvSpPr>
            <a:spLocks noGrp="1"/>
          </p:cNvSpPr>
          <p:nvPr>
            <p:ph type="dt" sz="half" idx="10"/>
          </p:nvPr>
        </p:nvSpPr>
        <p:spPr/>
        <p:txBody>
          <a:bodyPr/>
          <a:lstStyle/>
          <a:p>
            <a:fld id="{B5E53D1A-8C0F-43FA-AF08-E3812224830E}" type="datetimeFigureOut">
              <a:rPr lang="en-US" smtClean="0"/>
              <a:t>7/9/2025</a:t>
            </a:fld>
            <a:endParaRPr lang="en-US" dirty="0"/>
          </a:p>
        </p:txBody>
      </p:sp>
      <p:sp>
        <p:nvSpPr>
          <p:cNvPr id="8" name="Footer Placeholder 7">
            <a:extLst>
              <a:ext uri="{FF2B5EF4-FFF2-40B4-BE49-F238E27FC236}">
                <a16:creationId xmlns:a16="http://schemas.microsoft.com/office/drawing/2014/main" id="{3AA8751D-9115-4CE5-9604-2600EAB7BE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8177112-B527-4BA0-966A-38415A67D9F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0626682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1B57-BD3B-4CF5-8741-7858CF4E52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37369-1B9B-49C9-A288-3A75EC23E785}"/>
              </a:ext>
            </a:extLst>
          </p:cNvPr>
          <p:cNvSpPr>
            <a:spLocks noGrp="1"/>
          </p:cNvSpPr>
          <p:nvPr>
            <p:ph type="dt" sz="half" idx="10"/>
          </p:nvPr>
        </p:nvSpPr>
        <p:spPr/>
        <p:txBody>
          <a:bodyPr/>
          <a:lstStyle/>
          <a:p>
            <a:fld id="{B5E53D1A-8C0F-43FA-AF08-E3812224830E}" type="datetimeFigureOut">
              <a:rPr lang="en-US" smtClean="0"/>
              <a:t>7/9/2025</a:t>
            </a:fld>
            <a:endParaRPr lang="en-US" dirty="0"/>
          </a:p>
        </p:txBody>
      </p:sp>
      <p:sp>
        <p:nvSpPr>
          <p:cNvPr id="4" name="Footer Placeholder 3">
            <a:extLst>
              <a:ext uri="{FF2B5EF4-FFF2-40B4-BE49-F238E27FC236}">
                <a16:creationId xmlns:a16="http://schemas.microsoft.com/office/drawing/2014/main" id="{FE71BF88-9650-456D-8084-056D95F366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B0D398-28FC-4988-B093-878BEA9218C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474374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18585-0BC0-42B3-9891-7761C8DE71FD}"/>
              </a:ext>
            </a:extLst>
          </p:cNvPr>
          <p:cNvSpPr>
            <a:spLocks noGrp="1"/>
          </p:cNvSpPr>
          <p:nvPr>
            <p:ph type="dt" sz="half" idx="10"/>
          </p:nvPr>
        </p:nvSpPr>
        <p:spPr/>
        <p:txBody>
          <a:bodyPr/>
          <a:lstStyle/>
          <a:p>
            <a:fld id="{B5E53D1A-8C0F-43FA-AF08-E3812224830E}" type="datetimeFigureOut">
              <a:rPr lang="en-US" smtClean="0"/>
              <a:t>7/9/2025</a:t>
            </a:fld>
            <a:endParaRPr lang="en-US" dirty="0"/>
          </a:p>
        </p:txBody>
      </p:sp>
      <p:sp>
        <p:nvSpPr>
          <p:cNvPr id="3" name="Footer Placeholder 2">
            <a:extLst>
              <a:ext uri="{FF2B5EF4-FFF2-40B4-BE49-F238E27FC236}">
                <a16:creationId xmlns:a16="http://schemas.microsoft.com/office/drawing/2014/main" id="{32BAEF51-E6DD-4756-B077-233CACC5E6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E79026-66B0-420C-B07C-4480221682F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717506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10784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6267-3EBA-4A75-9D29-F0243D9212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CE953-5AF4-4EF9-BD5E-F28CB87C18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C2C37-CAD9-47A0-999F-6B40E47D4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EC6D80-B600-464B-B15E-F1BF81EB6B6D}"/>
              </a:ext>
            </a:extLst>
          </p:cNvPr>
          <p:cNvSpPr>
            <a:spLocks noGrp="1"/>
          </p:cNvSpPr>
          <p:nvPr>
            <p:ph type="dt" sz="half" idx="10"/>
          </p:nvPr>
        </p:nvSpPr>
        <p:spPr/>
        <p:txBody>
          <a:bodyPr/>
          <a:lstStyle/>
          <a:p>
            <a:fld id="{B5E53D1A-8C0F-43FA-AF08-E3812224830E}" type="datetimeFigureOut">
              <a:rPr lang="en-US" smtClean="0"/>
              <a:t>7/9/2025</a:t>
            </a:fld>
            <a:endParaRPr lang="en-US" dirty="0"/>
          </a:p>
        </p:txBody>
      </p:sp>
      <p:sp>
        <p:nvSpPr>
          <p:cNvPr id="6" name="Footer Placeholder 5">
            <a:extLst>
              <a:ext uri="{FF2B5EF4-FFF2-40B4-BE49-F238E27FC236}">
                <a16:creationId xmlns:a16="http://schemas.microsoft.com/office/drawing/2014/main" id="{415B0B76-FD44-4D7F-8FC5-669C09DD42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5539B8-B47F-4795-A753-F318FDE5667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5688169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CDF7-B7A3-4A10-90E6-601CA9FE3F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D9597D-2F62-4442-874F-23C7673F3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75450E-CA24-4391-8E5B-02FB7C2B4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5DC58F-66CD-4DE7-A490-AF5FCFB6310D}"/>
              </a:ext>
            </a:extLst>
          </p:cNvPr>
          <p:cNvSpPr>
            <a:spLocks noGrp="1"/>
          </p:cNvSpPr>
          <p:nvPr>
            <p:ph type="dt" sz="half" idx="10"/>
          </p:nvPr>
        </p:nvSpPr>
        <p:spPr/>
        <p:txBody>
          <a:bodyPr/>
          <a:lstStyle/>
          <a:p>
            <a:fld id="{B5E53D1A-8C0F-43FA-AF08-E3812224830E}" type="datetimeFigureOut">
              <a:rPr lang="en-US" smtClean="0"/>
              <a:t>7/9/2025</a:t>
            </a:fld>
            <a:endParaRPr lang="en-US" dirty="0"/>
          </a:p>
        </p:txBody>
      </p:sp>
      <p:sp>
        <p:nvSpPr>
          <p:cNvPr id="6" name="Footer Placeholder 5">
            <a:extLst>
              <a:ext uri="{FF2B5EF4-FFF2-40B4-BE49-F238E27FC236}">
                <a16:creationId xmlns:a16="http://schemas.microsoft.com/office/drawing/2014/main" id="{2B890630-44E5-4CAE-93BB-056A33A38C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395F1E-C58B-42D1-BD82-52C334CA765F}"/>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8485043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5F4-68AA-4139-ACE1-C47E232D10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7F24CB-FDF9-4C97-BC6F-740BFF6F58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8D200-D3A1-4AA0-90CC-82883448605D}"/>
              </a:ext>
            </a:extLst>
          </p:cNvPr>
          <p:cNvSpPr>
            <a:spLocks noGrp="1"/>
          </p:cNvSpPr>
          <p:nvPr>
            <p:ph type="dt" sz="half" idx="10"/>
          </p:nvPr>
        </p:nvSpPr>
        <p:spPr/>
        <p:txBody>
          <a:bodyPr/>
          <a:lstStyle/>
          <a:p>
            <a:fld id="{B5E53D1A-8C0F-43FA-AF08-E3812224830E}" type="datetimeFigureOut">
              <a:rPr lang="en-US" smtClean="0"/>
              <a:t>7/9/2025</a:t>
            </a:fld>
            <a:endParaRPr lang="en-US" dirty="0"/>
          </a:p>
        </p:txBody>
      </p:sp>
      <p:sp>
        <p:nvSpPr>
          <p:cNvPr id="5" name="Footer Placeholder 4">
            <a:extLst>
              <a:ext uri="{FF2B5EF4-FFF2-40B4-BE49-F238E27FC236}">
                <a16:creationId xmlns:a16="http://schemas.microsoft.com/office/drawing/2014/main" id="{D1F61165-7C63-4EEA-BC4D-01FC1758B8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045C39-CCEA-4017-836C-CF091218FC99}"/>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195054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5A9DF-982C-4B5B-9071-5CE1E746D7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993A33-F5F3-481E-9436-61A8A69E2F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1D178-E3F0-4A62-AC5E-E284335892E7}"/>
              </a:ext>
            </a:extLst>
          </p:cNvPr>
          <p:cNvSpPr>
            <a:spLocks noGrp="1"/>
          </p:cNvSpPr>
          <p:nvPr>
            <p:ph type="dt" sz="half" idx="10"/>
          </p:nvPr>
        </p:nvSpPr>
        <p:spPr/>
        <p:txBody>
          <a:bodyPr/>
          <a:lstStyle/>
          <a:p>
            <a:fld id="{B5E53D1A-8C0F-43FA-AF08-E3812224830E}" type="datetimeFigureOut">
              <a:rPr lang="en-US" smtClean="0"/>
              <a:t>7/9/2025</a:t>
            </a:fld>
            <a:endParaRPr lang="en-US" dirty="0"/>
          </a:p>
        </p:txBody>
      </p:sp>
      <p:sp>
        <p:nvSpPr>
          <p:cNvPr id="5" name="Footer Placeholder 4">
            <a:extLst>
              <a:ext uri="{FF2B5EF4-FFF2-40B4-BE49-F238E27FC236}">
                <a16:creationId xmlns:a16="http://schemas.microsoft.com/office/drawing/2014/main" id="{CAF27FB0-0913-4389-B800-56A160530B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1B5E7D-6947-4F1A-999E-3FD937A0B56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3063574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718687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390024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627018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2235617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361936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4680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055947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7547284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619096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4619489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1399118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777304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17848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0703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7/9/2025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13010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7/9/2025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76335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solidFill>
                  <a:prstClr val="black">
                    <a:tint val="75000"/>
                  </a:prstClr>
                </a:solidFill>
              </a:rPr>
              <a:pPr/>
              <a:t>7/9/2025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804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0.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1.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image" Target="../media/image2.jp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4.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5.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6.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7.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8.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9.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7/9/2025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09577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0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AF30FB-C4AC-4B0E-9D6F-F10108933497}" type="datetime1">
              <a:rPr lang="en-US" smtClean="0">
                <a:solidFill>
                  <a:prstClr val="black">
                    <a:tint val="75000"/>
                  </a:prstClr>
                </a:solidFill>
              </a:rPr>
              <a:t>7/9/2025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94038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F6D4C-0641-2B9F-193D-AC83A3ECFB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7C37E2-4E55-6AC5-361A-96F6533A58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8C5C2-E37E-B925-69DA-21D37B231B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8E2E91-24B8-4D20-9521-FF3232087948}" type="datetimeFigureOut">
              <a:rPr lang="en-US" smtClean="0"/>
              <a:t>7/9/2025</a:t>
            </a:fld>
            <a:endParaRPr lang="en-US"/>
          </a:p>
        </p:txBody>
      </p:sp>
      <p:sp>
        <p:nvSpPr>
          <p:cNvPr id="5" name="Footer Placeholder 4">
            <a:extLst>
              <a:ext uri="{FF2B5EF4-FFF2-40B4-BE49-F238E27FC236}">
                <a16:creationId xmlns:a16="http://schemas.microsoft.com/office/drawing/2014/main" id="{D419003D-A67E-D6A0-ED8B-8E604AEF49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8B2367B-00FB-1DD3-9019-C447833B0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27A7E8-376B-47D8-9A40-9F6221CF8E7A}" type="slidenum">
              <a:rPr lang="en-US" smtClean="0"/>
              <a:t>‹#›</a:t>
            </a:fld>
            <a:endParaRPr lang="en-US"/>
          </a:p>
        </p:txBody>
      </p:sp>
    </p:spTree>
    <p:extLst>
      <p:ext uri="{BB962C8B-B14F-4D97-AF65-F5344CB8AC3E}">
        <p14:creationId xmlns:p14="http://schemas.microsoft.com/office/powerpoint/2010/main" val="2706684935"/>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7/9/2025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3521268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7/9/2025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40509626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46144A6-96FC-DF4E-8ACA-55E1D10FA5AB}" type="datetimeFigureOut">
              <a:rPr lang="en-US" smtClean="0">
                <a:solidFill>
                  <a:prstClr val="black">
                    <a:tint val="75000"/>
                  </a:prstClr>
                </a:solidFill>
              </a:rPr>
              <a:pPr defTabSz="457200"/>
              <a:t>7/9/2025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E1E0F82-4FF3-2044-AC61-7B4381A3755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1585641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FEE5FCB-315A-460F-B51D-19C44A59B395}" type="datetimeFigureOut">
              <a:rPr lang="en-US" smtClean="0">
                <a:solidFill>
                  <a:prstClr val="black">
                    <a:tint val="75000"/>
                  </a:prstClr>
                </a:solidFill>
              </a:rPr>
              <a:pPr defTabSz="685800"/>
              <a:t>7/9/2025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2BFF090-1CC2-4157-AFC3-5FD8495F8016}"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77647504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4AEEF-82ED-4D66-8B5E-D4C5357B7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BFD457-9B62-4B34-86F4-C3741BBD8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DD1AD-FD3D-45E2-899C-78017EB40D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53D1A-8C0F-43FA-AF08-E3812224830E}" type="datetimeFigureOut">
              <a:rPr lang="en-US" smtClean="0"/>
              <a:t>7/9/2025</a:t>
            </a:fld>
            <a:endParaRPr lang="en-US" dirty="0"/>
          </a:p>
        </p:txBody>
      </p:sp>
      <p:sp>
        <p:nvSpPr>
          <p:cNvPr id="5" name="Footer Placeholder 4">
            <a:extLst>
              <a:ext uri="{FF2B5EF4-FFF2-40B4-BE49-F238E27FC236}">
                <a16:creationId xmlns:a16="http://schemas.microsoft.com/office/drawing/2014/main" id="{381ED23C-5F9E-4D25-A4DB-A59ABD221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873116-0934-43ED-8A36-D7B29232D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F030A-A283-414C-89D0-E6E0161BA02D}" type="slidenum">
              <a:rPr lang="en-US" smtClean="0"/>
              <a:t>‹#›</a:t>
            </a:fld>
            <a:endParaRPr lang="en-US" dirty="0"/>
          </a:p>
        </p:txBody>
      </p:sp>
    </p:spTree>
    <p:extLst>
      <p:ext uri="{BB962C8B-B14F-4D97-AF65-F5344CB8AC3E}">
        <p14:creationId xmlns:p14="http://schemas.microsoft.com/office/powerpoint/2010/main" val="238492771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4735B-4945-8A4D-ADD4-CC3228AE4BE3}" type="datetimeFigureOut">
              <a:rPr lang="en-US" smtClean="0"/>
              <a:t>7/9/2025</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304348968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894735B-4945-8A4D-ADD4-CC3228AE4BE3}" type="datetimeFigureOut">
              <a:rPr lang="en-US" smtClean="0">
                <a:solidFill>
                  <a:prstClr val="black">
                    <a:tint val="75000"/>
                  </a:prstClr>
                </a:solidFill>
              </a:rPr>
              <a:pPr defTabSz="457200"/>
              <a:t>7/9/2025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7383098-F627-5B4F-9D1B-3166CCBD3A8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4847252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E65E9-5FE9-4503-9D8F-A794DEE93552}" type="datetimeFigureOut">
              <a:rPr lang="en-US" smtClean="0"/>
              <a:t>7/9/2025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76B45-5992-4283-879B-095F72A82AD6}" type="slidenum">
              <a:rPr lang="en-US" smtClean="0"/>
              <a:t>‹#›</a:t>
            </a:fld>
            <a:endParaRPr lang="en-US" dirty="0"/>
          </a:p>
        </p:txBody>
      </p:sp>
    </p:spTree>
    <p:extLst>
      <p:ext uri="{BB962C8B-B14F-4D97-AF65-F5344CB8AC3E}">
        <p14:creationId xmlns:p14="http://schemas.microsoft.com/office/powerpoint/2010/main" val="35840887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28.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10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58.xml"/><Relationship Id="rId4" Type="http://schemas.openxmlformats.org/officeDocument/2006/relationships/image" Target="../media/image67.png"/></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10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46.png"/></Relationships>
</file>

<file path=ppt/slides/_rels/slide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61.xml"/><Relationship Id="rId4" Type="http://schemas.openxmlformats.org/officeDocument/2006/relationships/image" Target="../media/image69.png"/></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70.wmf"/></Relationships>
</file>

<file path=ppt/slides/_rels/slide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73.xml"/><Relationship Id="rId4" Type="http://schemas.openxmlformats.org/officeDocument/2006/relationships/image" Target="../media/image71.jp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73.xml"/></Relationships>
</file>

<file path=ppt/slides/_rels/slide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73.xml"/><Relationship Id="rId5" Type="http://schemas.openxmlformats.org/officeDocument/2006/relationships/hyperlink" Target="http://www.joinexploring.org/" TargetMode="External"/><Relationship Id="rId4" Type="http://schemas.openxmlformats.org/officeDocument/2006/relationships/image" Target="../media/image72.png"/></Relationships>
</file>

<file path=ppt/slides/_rels/slide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74.jpeg"/></Relationships>
</file>

<file path=ppt/slides/_rels/slide1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jpg"/><Relationship Id="rId1" Type="http://schemas.openxmlformats.org/officeDocument/2006/relationships/slideLayout" Target="../slideLayouts/slideLayout73.xml"/><Relationship Id="rId4" Type="http://schemas.openxmlformats.org/officeDocument/2006/relationships/image" Target="../media/image5.png"/></Relationships>
</file>

<file path=ppt/slides/_rels/slide1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3.xml"/><Relationship Id="rId1" Type="http://schemas.openxmlformats.org/officeDocument/2006/relationships/slideLayout" Target="../slideLayouts/slideLayout85.xml"/><Relationship Id="rId5" Type="http://schemas.openxmlformats.org/officeDocument/2006/relationships/image" Target="../media/image46.png"/><Relationship Id="rId4" Type="http://schemas.openxmlformats.org/officeDocument/2006/relationships/image" Target="../media/image45.png"/></Relationships>
</file>

<file path=ppt/slides/_rels/slide1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0.png"/></Relationships>
</file>

<file path=ppt/slides/_rels/slide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119.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5.png"/></Relationships>
</file>

<file path=ppt/slides/_rels/slide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12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77.jpg"/></Relationships>
</file>

<file path=ppt/slides/_rels/slide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1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3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1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 Id="rId5" Type="http://schemas.openxmlformats.org/officeDocument/2006/relationships/image" Target="../media/image84.jpeg"/><Relationship Id="rId4" Type="http://schemas.openxmlformats.org/officeDocument/2006/relationships/image" Target="../media/image83.jpg"/></Relationships>
</file>

<file path=ppt/slides/_rels/slide1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1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g"/></Relationships>
</file>

<file path=ppt/slides/_rels/slide1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86.png"/></Relationships>
</file>

<file path=ppt/slides/_rels/slide1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g"/></Relationships>
</file>

<file path=ppt/slides/_rels/slide13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learningforlife.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hyperlink" Target="http://www.exploring.org/about-us"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moejd.deviantart.com/art/Mountain-Blue-Wallpaper-1920x1080-548411791" TargetMode="External"/><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exploring.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g"/><Relationship Id="rId1" Type="http://schemas.openxmlformats.org/officeDocument/2006/relationships/slideLayout" Target="../slideLayouts/slideLayout117.xml"/><Relationship Id="rId4" Type="http://schemas.openxmlformats.org/officeDocument/2006/relationships/hyperlink" Target="https://www.scouting.org/training/youth-protection/venturin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4.xml"/></Relationships>
</file>

<file path=ppt/slides/_rels/slide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07.xml"/><Relationship Id="rId6" Type="http://schemas.openxmlformats.org/officeDocument/2006/relationships/hyperlink" Target="http://www.exploring.org/" TargetMode="External"/><Relationship Id="rId5" Type="http://schemas.openxmlformats.org/officeDocument/2006/relationships/hyperlink" Target="http://bit.ly/ExpVolMonth" TargetMode="Externa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mailto:exploring@lflmail.org" TargetMode="External"/><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hyperlink" Target="https://reservations.scouting.org/profile/form/index.cfm?PKformID=0x156865abcd"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hyperlink" Target="https://drive.google.com/file/d/1Bo7U0iJ8Ti-bmyIFtxGfG0TIt3dB1xX4/view?usp=sharin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hyperlink" Target="http://filestore.scouting.org/filestore/se-packet/2020-08-10/Exploring-Participant-Policy-FINAL-2.pdf"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8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g"/></Relationships>
</file>

<file path=ppt/slides/_rels/slide61.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11.jpg"/><Relationship Id="rId7" Type="http://schemas.openxmlformats.org/officeDocument/2006/relationships/hyperlink" Target="http://1ef2c1ael6q32f64freokqsm-wpengine.netdna-ssl.com/wp-content/uploads/2019/10/FINAL_524-01019-Explor-Adult-App_WEB.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1ef2c1ael6q32f64freokqsm-wpengine.netdna-ssl.com/wp-content/uploads/2019/10/FINAL_524-00919-Exploring-Youth-App_WEB.pdf" TargetMode="External"/><Relationship Id="rId5" Type="http://schemas.openxmlformats.org/officeDocument/2006/relationships/hyperlink" Target="http://www.exploring.org/wp-content/uploads/2019/10/FINAL_524-56519-New-Post-Club-App_WEB.pdf" TargetMode="External"/><Relationship Id="rId4" Type="http://schemas.openxmlformats.org/officeDocument/2006/relationships/hyperlink" Target="http://www.exploring.org/" TargetMode="External"/><Relationship Id="rId9" Type="http://schemas.openxmlformats.org/officeDocument/2006/relationships/image" Target="../media/image40.png"/></Relationships>
</file>

<file path=ppt/slides/_rels/slide6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41.jpg"/><Relationship Id="rId5" Type="http://schemas.openxmlformats.org/officeDocument/2006/relationships/image" Target="../media/image32.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42.jpg"/><Relationship Id="rId5" Type="http://schemas.openxmlformats.org/officeDocument/2006/relationships/image" Target="../media/image32.pn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jpg"/><Relationship Id="rId1" Type="http://schemas.openxmlformats.org/officeDocument/2006/relationships/slideLayout" Target="../slideLayouts/slideLayout73.xml"/><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44.jpg"/></Relationships>
</file>

<file path=ppt/slides/_rels/slide6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85.xml"/><Relationship Id="rId5" Type="http://schemas.openxmlformats.org/officeDocument/2006/relationships/image" Target="../media/image46.png"/><Relationship Id="rId4" Type="http://schemas.openxmlformats.org/officeDocument/2006/relationships/image" Target="../media/image45.png"/></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g"/><Relationship Id="rId1" Type="http://schemas.openxmlformats.org/officeDocument/2006/relationships/slideLayout" Target="../slideLayouts/slideLayout95.xml"/><Relationship Id="rId4" Type="http://schemas.openxmlformats.org/officeDocument/2006/relationships/hyperlink" Target="https://my.scouting.org/"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g"/><Relationship Id="rId1" Type="http://schemas.openxmlformats.org/officeDocument/2006/relationships/slideLayout" Target="../slideLayouts/slideLayout95.xml"/><Relationship Id="rId4" Type="http://schemas.openxmlformats.org/officeDocument/2006/relationships/hyperlink" Target="https://www.scouting.org/training/youth-protection/venturing/"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24.xml"/><Relationship Id="rId5" Type="http://schemas.openxmlformats.org/officeDocument/2006/relationships/image" Target="../media/image48.png"/><Relationship Id="rId4" Type="http://schemas.openxmlformats.org/officeDocument/2006/relationships/image" Target="../media/image47.jpg"/></Relationships>
</file>

<file path=ppt/slides/_rels/slide7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49.jpg"/><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24.xml"/><Relationship Id="rId4" Type="http://schemas.openxmlformats.org/officeDocument/2006/relationships/image" Target="../media/image50.jpg"/></Relationships>
</file>

<file path=ppt/slides/_rels/slide7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51.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28.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image" Target="../media/image52.png"/><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24.xml"/><Relationship Id="rId4" Type="http://schemas.openxmlformats.org/officeDocument/2006/relationships/image" Target="../media/image51.jpeg"/></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17.xml"/></Relationships>
</file>

<file path=ppt/slides/_rels/slide8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28.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hyperlink" Target="http://www.exploringyourcareer.com/"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png"/></Relationships>
</file>

<file path=ppt/slides/_rels/slide9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28.xml"/><Relationship Id="rId1" Type="http://schemas.openxmlformats.org/officeDocument/2006/relationships/slideLayout" Target="../slideLayouts/slideLayout46.xml"/><Relationship Id="rId5" Type="http://schemas.openxmlformats.org/officeDocument/2006/relationships/image" Target="../media/image32.png"/><Relationship Id="rId4" Type="http://schemas.openxmlformats.org/officeDocument/2006/relationships/image" Target="../media/image60.jpg"/></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9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53.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hyperlink" Target="http://www.exploringyourcareer.org/"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39715" y="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950"/>
              </a:solidFill>
              <a:effectLst/>
              <a:uLnTx/>
              <a:uFillTx/>
              <a:latin typeface="Calibri"/>
              <a:ea typeface="+mn-ea"/>
              <a:cs typeface="+mn-cs"/>
            </a:endParaRPr>
          </a:p>
        </p:txBody>
      </p:sp>
      <p:sp>
        <p:nvSpPr>
          <p:cNvPr id="10" name="Title 1"/>
          <p:cNvSpPr txBox="1">
            <a:spLocks/>
          </p:cNvSpPr>
          <p:nvPr/>
        </p:nvSpPr>
        <p:spPr>
          <a:xfrm>
            <a:off x="156415" y="3181705"/>
            <a:ext cx="7392064" cy="20379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NATIONAL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LIVE HOUR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11" name="Picture 10" descr="https://www.exploring.org/wp-content/uploads/2018/09/unnamed.png">
            <a:extLst>
              <a:ext uri="{FF2B5EF4-FFF2-40B4-BE49-F238E27FC236}">
                <a16:creationId xmlns:a16="http://schemas.microsoft.com/office/drawing/2014/main" id="{922CF591-DD46-4D11-A6DA-824EB2D856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22207" y="180767"/>
            <a:ext cx="3012331" cy="3160629"/>
          </a:xfrm>
          <a:prstGeom prst="rect">
            <a:avLst/>
          </a:prstGeom>
          <a:noFill/>
          <a:ln>
            <a:noFill/>
          </a:ln>
        </p:spPr>
      </p:pic>
      <p:pic>
        <p:nvPicPr>
          <p:cNvPr id="3" name="Picture 2">
            <a:extLst>
              <a:ext uri="{FF2B5EF4-FFF2-40B4-BE49-F238E27FC236}">
                <a16:creationId xmlns:a16="http://schemas.microsoft.com/office/drawing/2014/main" id="{6D3070D8-3A5E-4B24-8EF4-11D2A8C5F187}"/>
              </a:ext>
            </a:extLst>
          </p:cNvPr>
          <p:cNvPicPr>
            <a:picLocks noChangeAspect="1"/>
          </p:cNvPicPr>
          <p:nvPr/>
        </p:nvPicPr>
        <p:blipFill>
          <a:blip r:embed="rId4"/>
          <a:stretch>
            <a:fillRect/>
          </a:stretch>
        </p:blipFill>
        <p:spPr>
          <a:xfrm>
            <a:off x="7947643" y="3643280"/>
            <a:ext cx="3012331" cy="3049621"/>
          </a:xfrm>
          <a:prstGeom prst="rect">
            <a:avLst/>
          </a:prstGeom>
        </p:spPr>
      </p:pic>
      <p:sp>
        <p:nvSpPr>
          <p:cNvPr id="7" name="Rectangle 6">
            <a:extLst>
              <a:ext uri="{FF2B5EF4-FFF2-40B4-BE49-F238E27FC236}">
                <a16:creationId xmlns:a16="http://schemas.microsoft.com/office/drawing/2014/main" id="{392B370D-ED78-459B-A634-71A292C6CBB7}"/>
              </a:ext>
            </a:extLst>
          </p:cNvPr>
          <p:cNvSpPr/>
          <p:nvPr/>
        </p:nvSpPr>
        <p:spPr>
          <a:xfrm>
            <a:off x="7853471" y="2491644"/>
            <a:ext cx="3170946" cy="954107"/>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400" b="1" i="1" dirty="0">
                <a:solidFill>
                  <a:prstClr val="white"/>
                </a:solidFill>
                <a:latin typeface="Arial" panose="020B0604020202020204" pitchFamily="34" charset="0"/>
                <a:cs typeface="Arial" panose="020B0604020202020204" pitchFamily="34" charset="0"/>
              </a:rPr>
              <a:t>Vice-Chair,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Exploring Program Chair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7381642" y="5722847"/>
            <a:ext cx="3910520"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300" b="1" i="1" dirty="0">
                <a:solidFill>
                  <a:prstClr val="white"/>
                </a:solidFill>
                <a:latin typeface="Arial" panose="020B0604020202020204" pitchFamily="34" charset="0"/>
                <a:cs typeface="Arial" panose="020B0604020202020204" pitchFamily="34" charset="0"/>
              </a:rPr>
              <a:t>Older Youth Programs</a:t>
            </a: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453" y="820133"/>
            <a:ext cx="5942702" cy="2160980"/>
          </a:xfrm>
          <a:prstGeom prst="rect">
            <a:avLst/>
          </a:prstGeom>
        </p:spPr>
      </p:pic>
      <p:sp>
        <p:nvSpPr>
          <p:cNvPr id="5" name="Rectangle 4">
            <a:extLst>
              <a:ext uri="{FF2B5EF4-FFF2-40B4-BE49-F238E27FC236}">
                <a16:creationId xmlns:a16="http://schemas.microsoft.com/office/drawing/2014/main" id="{CAF789A2-1D0C-4508-9DE0-9AAFADD8C21F}"/>
              </a:ext>
            </a:extLst>
          </p:cNvPr>
          <p:cNvSpPr/>
          <p:nvPr/>
        </p:nvSpPr>
        <p:spPr>
          <a:xfrm>
            <a:off x="1937045" y="5168090"/>
            <a:ext cx="3940502"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C00000"/>
                </a:solidFill>
              </a:rPr>
              <a:t>July 9</a:t>
            </a:r>
            <a:r>
              <a:rPr lang="en-US" sz="5400" b="1" baseline="30000" dirty="0">
                <a:ln w="22225">
                  <a:solidFill>
                    <a:schemeClr val="accent2"/>
                  </a:solidFill>
                  <a:prstDash val="solid"/>
                </a:ln>
                <a:solidFill>
                  <a:srgbClr val="C00000"/>
                </a:solidFill>
              </a:rPr>
              <a:t>th</a:t>
            </a:r>
            <a:r>
              <a:rPr lang="en-US" sz="5400" b="1" dirty="0">
                <a:ln w="22225">
                  <a:solidFill>
                    <a:schemeClr val="accent2"/>
                  </a:solidFill>
                  <a:prstDash val="solid"/>
                </a:ln>
                <a:solidFill>
                  <a:srgbClr val="C00000"/>
                </a:solidFill>
              </a:rPr>
              <a:t>, 2025</a:t>
            </a:r>
          </a:p>
        </p:txBody>
      </p:sp>
    </p:spTree>
    <p:extLst>
      <p:ext uri="{BB962C8B-B14F-4D97-AF65-F5344CB8AC3E}">
        <p14:creationId xmlns:p14="http://schemas.microsoft.com/office/powerpoint/2010/main" val="85274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106275" cy="6883121"/>
          </a:xfrm>
          <a:prstGeom prst="rect">
            <a:avLst/>
          </a:prstGeom>
        </p:spPr>
      </p:pic>
      <p:sp>
        <p:nvSpPr>
          <p:cNvPr id="2" name="Title 1"/>
          <p:cNvSpPr>
            <a:spLocks noGrp="1"/>
          </p:cNvSpPr>
          <p:nvPr>
            <p:ph type="ctrTitle"/>
          </p:nvPr>
        </p:nvSpPr>
        <p:spPr>
          <a:xfrm>
            <a:off x="2616619" y="11628"/>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1686184" y="650326"/>
            <a:ext cx="8409746" cy="750974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Richard (Dick) Davies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Richard.davies.nyc@gmail.com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(914) 327-7430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Interim Scout Executive for two years Greater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New York Councils ~ 2021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Stepped down as Council Commissioner to take role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Formerly VP – Membership, VP – Scoutreach and Manhattan Borough President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from Wisconsin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Nov 2022 –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Commissioner, National LFL Executive Board ~ Nov 2022 -TBD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Area and Northeast Regional Exploring Chair and Board Member ~ 2018 – 2021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Committee ~ 1976 – 1979</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Explorer President ~ 1976-77; Youth Member of National Executive Board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Since 2016, angel investor and advisory board member for start-up companies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Consultant to investment management industry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Most of career on business side of investment management industry (business unit management, client and product development) with Alliance Bernstein and Russell investments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Last ten years through 2016 working with largest 401k and other defined contribution plans around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310B252C-2DB2-C6DE-535B-551BC79C819B}"/>
              </a:ext>
            </a:extLst>
          </p:cNvPr>
          <p:cNvPicPr>
            <a:picLocks noChangeAspect="1"/>
          </p:cNvPicPr>
          <p:nvPr/>
        </p:nvPicPr>
        <p:blipFill>
          <a:blip r:embed="rId4"/>
          <a:stretch>
            <a:fillRect/>
          </a:stretch>
        </p:blipFill>
        <p:spPr>
          <a:xfrm>
            <a:off x="7362825" y="645256"/>
            <a:ext cx="1759536" cy="1759536"/>
          </a:xfrm>
          <a:prstGeom prst="rect">
            <a:avLst/>
          </a:prstGeom>
        </p:spPr>
      </p:pic>
    </p:spTree>
    <p:extLst>
      <p:ext uri="{BB962C8B-B14F-4D97-AF65-F5344CB8AC3E}">
        <p14:creationId xmlns:p14="http://schemas.microsoft.com/office/powerpoint/2010/main" val="1565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100</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9834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101</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67729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212306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37783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0110089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12628314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46732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7206772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500560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4211481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04F0D-3BB5-2B0A-4681-12CB40F2BA33}"/>
              </a:ext>
            </a:extLst>
          </p:cNvPr>
          <p:cNvSpPr>
            <a:spLocks noGrp="1"/>
          </p:cNvSpPr>
          <p:nvPr>
            <p:ph type="title"/>
          </p:nvPr>
        </p:nvSpPr>
        <p:spPr>
          <a:xfrm>
            <a:off x="6860079" y="2931281"/>
            <a:ext cx="4804576" cy="497719"/>
          </a:xfrm>
        </p:spPr>
        <p:txBody>
          <a:bodyPr>
            <a:noAutofit/>
          </a:bodyPr>
          <a:lstStyle/>
          <a:p>
            <a:pPr marL="0" marR="0">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Helen Stiff-Williams, Ed. D. </a:t>
            </a:r>
            <a:br>
              <a:rPr lang="en-US" sz="2400" dirty="0">
                <a:solidFill>
                  <a:srgbClr val="000000"/>
                </a:solidFill>
                <a:effectLst/>
                <a:latin typeface="Times New Roman" panose="02020603050405020304" pitchFamily="18" charset="0"/>
                <a:ea typeface="Calibri" panose="020F0502020204030204" pitchFamily="34" charset="0"/>
              </a:rPr>
            </a:br>
            <a:r>
              <a:rPr lang="en-US" sz="2400" b="1" dirty="0">
                <a:solidFill>
                  <a:srgbClr val="000000"/>
                </a:solidFill>
                <a:effectLst/>
                <a:latin typeface="Times New Roman" panose="02020603050405020304" pitchFamily="18" charset="0"/>
                <a:ea typeface="Calibri" panose="020F0502020204030204" pitchFamily="34" charset="0"/>
              </a:rPr>
              <a:t>Consultant and Adjunct Professor</a:t>
            </a:r>
            <a:endParaRPr lang="en-US" sz="2400" dirty="0"/>
          </a:p>
        </p:txBody>
      </p:sp>
      <p:sp>
        <p:nvSpPr>
          <p:cNvPr id="3" name="Content Placeholder 2">
            <a:extLst>
              <a:ext uri="{FF2B5EF4-FFF2-40B4-BE49-F238E27FC236}">
                <a16:creationId xmlns:a16="http://schemas.microsoft.com/office/drawing/2014/main" id="{0104C6C0-E988-3A95-F9B7-B37AE9ADB568}"/>
              </a:ext>
            </a:extLst>
          </p:cNvPr>
          <p:cNvSpPr>
            <a:spLocks noGrp="1"/>
          </p:cNvSpPr>
          <p:nvPr>
            <p:ph idx="1"/>
          </p:nvPr>
        </p:nvSpPr>
        <p:spPr>
          <a:xfrm>
            <a:off x="207036" y="1151308"/>
            <a:ext cx="6035614" cy="5613476"/>
          </a:xfrm>
        </p:spPr>
        <p:txBody>
          <a:bodyPr>
            <a:normAutofit fontScale="25000" lnSpcReduction="20000"/>
          </a:bodyPr>
          <a:lstStyle/>
          <a:p>
            <a:pPr marL="0" marR="0">
              <a:spcBef>
                <a:spcPts val="0"/>
              </a:spcBef>
              <a:spcAft>
                <a:spcPts val="0"/>
              </a:spcAft>
            </a:pPr>
            <a:endParaRPr lang="en-US" sz="5500" dirty="0">
              <a:solidFill>
                <a:srgbClr val="FF0000"/>
              </a:solidFill>
              <a:effectLst/>
              <a:latin typeface="Times New Roman" panose="02020603050405020304" pitchFamily="18" charset="0"/>
              <a:ea typeface="Calibri" panose="020F0502020204030204" pitchFamily="34" charset="0"/>
            </a:endParaRPr>
          </a:p>
          <a:p>
            <a:pPr marL="0" marR="0" indent="0" algn="ctr">
              <a:spcBef>
                <a:spcPts val="0"/>
              </a:spcBef>
              <a:spcAft>
                <a:spcPts val="0"/>
              </a:spcAft>
              <a:buNone/>
            </a:pPr>
            <a:r>
              <a:rPr lang="en-US" sz="6400" b="1" dirty="0">
                <a:solidFill>
                  <a:srgbClr val="FF0000"/>
                </a:solidFill>
                <a:effectLst/>
                <a:latin typeface="Times New Roman" panose="02020603050405020304" pitchFamily="18" charset="0"/>
                <a:ea typeface="Calibri" panose="020F0502020204030204" pitchFamily="34" charset="0"/>
              </a:rPr>
              <a:t>PROFESSIONAL POSITIONS HELD</a:t>
            </a:r>
          </a:p>
          <a:p>
            <a:pPr marL="0" marR="0" indent="0" algn="ctr">
              <a:spcBef>
                <a:spcPts val="0"/>
              </a:spcBef>
              <a:spcAft>
                <a:spcPts val="0"/>
              </a:spcAft>
              <a:buNone/>
            </a:pPr>
            <a:endParaRPr lang="en-US" sz="4800" dirty="0">
              <a:solidFill>
                <a:srgbClr val="FF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Consultant, National Teacher Training, 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Professor, Regent University</a:t>
            </a:r>
            <a:r>
              <a:rPr lang="en-US" sz="5600" dirty="0">
                <a:solidFill>
                  <a:srgbClr val="000000"/>
                </a:solidFill>
                <a:effectLst/>
                <a:latin typeface="Times New Roman" panose="02020603050405020304" pitchFamily="18" charset="0"/>
                <a:ea typeface="Calibri" panose="020F0502020204030204" pitchFamily="34" charset="0"/>
              </a:rPr>
              <a:t>, </a:t>
            </a:r>
            <a:r>
              <a:rPr lang="en-US" sz="5600" b="1" dirty="0">
                <a:solidFill>
                  <a:srgbClr val="000000"/>
                </a:solidFill>
                <a:effectLst/>
                <a:latin typeface="Times New Roman" panose="02020603050405020304" pitchFamily="18" charset="0"/>
                <a:ea typeface="Calibri" panose="020F0502020204030204" pitchFamily="34" charset="0"/>
              </a:rPr>
              <a:t>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Organizational Leadership Coach, 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Professor of Teacher Education and Interdisciplinary Studies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College of Arts and Sciences, Regent University, 2019-2021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Professor of Education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School of Education, Regent University, Virginia Beach, VA, 1998 - 2019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Director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 Center for Character Education and Civic Development, 2006- 2012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Chairman and Professor of Education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effectLst/>
                <a:latin typeface="Times New Roman" panose="02020603050405020304" pitchFamily="18" charset="0"/>
                <a:ea typeface="Calibri" panose="020F0502020204030204" pitchFamily="34" charset="0"/>
              </a:rPr>
              <a:t>	 Department of Education, Hampton University, Hampton, VA, 1995 -1998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Faculty and Educational Consultant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Division of Continuing Education, University of Virginia, 1994 - 2000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Division Chief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Virginia Department of Education, Richmond, VA, 1990 - 94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Superintendent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King George County Public Schools, Central Administration, King   </a:t>
            </a: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George,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Middle School Principal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Charlottesville City Schools, Buford Middle School, Charlottesville,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Elementary Principal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Cumberland County Schools, Cumberland,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Faculty Member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Longwood College, Department of Education, Farmville,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High School Principal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Prince Edward County Public Schools, Farmville,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Elementary Principal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Prince Edward County Public Schools, Farmville, VA </a:t>
            </a:r>
          </a:p>
          <a:p>
            <a:endParaRPr lang="en-US" dirty="0"/>
          </a:p>
        </p:txBody>
      </p:sp>
      <p:sp>
        <p:nvSpPr>
          <p:cNvPr id="4" name="TextBox 3">
            <a:extLst>
              <a:ext uri="{FF2B5EF4-FFF2-40B4-BE49-F238E27FC236}">
                <a16:creationId xmlns:a16="http://schemas.microsoft.com/office/drawing/2014/main" id="{CE597557-2494-8650-36DF-2CF1F3F50577}"/>
              </a:ext>
            </a:extLst>
          </p:cNvPr>
          <p:cNvSpPr txBox="1"/>
          <p:nvPr/>
        </p:nvSpPr>
        <p:spPr>
          <a:xfrm>
            <a:off x="6738150" y="3655738"/>
            <a:ext cx="5048435" cy="29909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EDUCATION: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University of Virginia, Charlottesville, VA, Doctorate of Education, Administration,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Supervision, and Curriculum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Longwood University, Farmville, VA, Master of Science, Supervision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Hampton University, (formerly known as Hampton Institute) Hampton, VA, Bachelor of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Science with High Honors, History Education.</a:t>
            </a:r>
          </a:p>
        </p:txBody>
      </p:sp>
      <p:sp>
        <p:nvSpPr>
          <p:cNvPr id="6" name="TextBox 5">
            <a:extLst>
              <a:ext uri="{FF2B5EF4-FFF2-40B4-BE49-F238E27FC236}">
                <a16:creationId xmlns:a16="http://schemas.microsoft.com/office/drawing/2014/main" id="{A0B0CB51-2811-48AD-B279-DD1CEAFFEC1E}"/>
              </a:ext>
            </a:extLst>
          </p:cNvPr>
          <p:cNvSpPr txBox="1"/>
          <p:nvPr/>
        </p:nvSpPr>
        <p:spPr>
          <a:xfrm>
            <a:off x="1191884" y="36839"/>
            <a:ext cx="101015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National Learning for Life Curriculum-Based Program Chair</a:t>
            </a:r>
          </a:p>
        </p:txBody>
      </p:sp>
      <p:pic>
        <p:nvPicPr>
          <p:cNvPr id="1026" name="Picture 2">
            <a:extLst>
              <a:ext uri="{FF2B5EF4-FFF2-40B4-BE49-F238E27FC236}">
                <a16:creationId xmlns:a16="http://schemas.microsoft.com/office/drawing/2014/main" id="{2D120EE6-E898-E96D-54DA-4CA63333A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8392" y="867634"/>
            <a:ext cx="1300185" cy="1950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6618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37371257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169677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0"/>
            <a:ext cx="12192000" cy="6426968"/>
          </a:xfrm>
          <a:prstGeom prst="rect">
            <a:avLst/>
          </a:prstGeom>
        </p:spPr>
      </p:pic>
      <p:sp>
        <p:nvSpPr>
          <p:cNvPr id="6" name="Striped Right Arrow 7">
            <a:extLst>
              <a:ext uri="{FF2B5EF4-FFF2-40B4-BE49-F238E27FC236}">
                <a16:creationId xmlns:a16="http://schemas.microsoft.com/office/drawing/2014/main" id="{26311FB8-BB42-4668-8B30-07F13CF632E3}"/>
              </a:ext>
            </a:extLst>
          </p:cNvPr>
          <p:cNvSpPr/>
          <p:nvPr/>
        </p:nvSpPr>
        <p:spPr>
          <a:xfrm rot="1895453">
            <a:off x="3179572" y="248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0462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3374195" y="412310"/>
            <a:ext cx="55264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 Leadership </a:t>
            </a:r>
          </a:p>
        </p:txBody>
      </p:sp>
      <p:sp>
        <p:nvSpPr>
          <p:cNvPr id="10" name="Rectangle 9"/>
          <p:cNvSpPr/>
          <p:nvPr/>
        </p:nvSpPr>
        <p:spPr>
          <a:xfrm>
            <a:off x="2108201" y="1876278"/>
            <a:ext cx="7988300"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CEO’s	 	Police/Fire Chiefs 		Administrators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Industry Experts	 Retirees 		Community Leaders</a:t>
            </a:r>
          </a:p>
        </p:txBody>
      </p:sp>
      <p:pic>
        <p:nvPicPr>
          <p:cNvPr id="3" name="Picture 2"/>
          <p:cNvPicPr>
            <a:picLocks noChangeAspect="1"/>
          </p:cNvPicPr>
          <p:nvPr/>
        </p:nvPicPr>
        <p:blipFill>
          <a:blip r:embed="rId4"/>
          <a:stretch>
            <a:fillRect/>
          </a:stretch>
        </p:blipFill>
        <p:spPr>
          <a:xfrm>
            <a:off x="3374195" y="2998588"/>
            <a:ext cx="5201259" cy="2969222"/>
          </a:xfrm>
          <a:prstGeom prst="rect">
            <a:avLst/>
          </a:prstGeom>
        </p:spPr>
      </p:pic>
    </p:spTree>
    <p:extLst>
      <p:ext uri="{BB962C8B-B14F-4D97-AF65-F5344CB8AC3E}">
        <p14:creationId xmlns:p14="http://schemas.microsoft.com/office/powerpoint/2010/main" val="34805064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429041"/>
            <a:ext cx="816952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Moving forward with the CEO </a:t>
            </a:r>
          </a:p>
        </p:txBody>
      </p:sp>
      <p:pic>
        <p:nvPicPr>
          <p:cNvPr id="11" name="Picture 7" descr="C:\Users\bparkins\AppData\Local\Microsoft\Windows\Temporary Internet Files\Content.IE5\HGYIZWU5\MP9004227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3" t="21461" r="7835"/>
          <a:stretch/>
        </p:blipFill>
        <p:spPr bwMode="auto">
          <a:xfrm rot="947312">
            <a:off x="6790890" y="1857097"/>
            <a:ext cx="3639159" cy="2253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046553" y="1404526"/>
            <a:ext cx="4938447"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Get organization’s commitment</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Identify 6-8 adults</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CEO invites them </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 provide guidance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Set 2 dates for:</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All-In-One program planning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meeting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Open House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Start Paperwork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New Club/Post Application</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MOU, Adult Application</a:t>
            </a:r>
          </a:p>
        </p:txBody>
      </p:sp>
    </p:spTree>
    <p:extLst>
      <p:ext uri="{BB962C8B-B14F-4D97-AF65-F5344CB8AC3E}">
        <p14:creationId xmlns:p14="http://schemas.microsoft.com/office/powerpoint/2010/main" val="1765131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1355269787"/>
      </p:ext>
    </p:extLst>
  </p:cSld>
  <p:clrMapOvr>
    <a:overrideClrMapping bg1="dk1" tx1="lt1" bg2="dk2" tx2="lt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12812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3232900" y="-1930575"/>
            <a:ext cx="5800090" cy="11711709"/>
          </a:xfrm>
          <a:prstGeom prst="rect">
            <a:avLst/>
          </a:prstGeom>
        </p:spPr>
      </p:pic>
      <p:sp>
        <p:nvSpPr>
          <p:cNvPr id="2" name="TextBox 1">
            <a:extLst>
              <a:ext uri="{FF2B5EF4-FFF2-40B4-BE49-F238E27FC236}">
                <a16:creationId xmlns:a16="http://schemas.microsoft.com/office/drawing/2014/main" id="{8C59A4D8-9BB5-428A-A79B-80E60BEEA3E1}"/>
              </a:ext>
            </a:extLst>
          </p:cNvPr>
          <p:cNvSpPr txBox="1"/>
          <p:nvPr/>
        </p:nvSpPr>
        <p:spPr>
          <a:xfrm>
            <a:off x="3639128" y="197139"/>
            <a:ext cx="45478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Two: 	Training</a:t>
            </a:r>
          </a:p>
        </p:txBody>
      </p:sp>
    </p:spTree>
    <p:extLst>
      <p:ext uri="{BB962C8B-B14F-4D97-AF65-F5344CB8AC3E}">
        <p14:creationId xmlns:p14="http://schemas.microsoft.com/office/powerpoint/2010/main" val="11994380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F2B0B560-013C-4B7B-922E-25F893CD6220}"/>
              </a:ext>
            </a:extLst>
          </p:cNvPr>
          <p:cNvSpPr/>
          <p:nvPr/>
        </p:nvSpPr>
        <p:spPr>
          <a:xfrm rot="1895453">
            <a:off x="6395702" y="20383"/>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95451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514055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SA-Exploring_DSC2229_edited_fullsize.jpg"/>
          <p:cNvPicPr>
            <a:picLocks noChangeAspect="1"/>
          </p:cNvPicPr>
          <p:nvPr/>
        </p:nvPicPr>
        <p:blipFill rotWithShape="1">
          <a:blip r:embed="rId3">
            <a:extLst>
              <a:ext uri="{28A0092B-C50C-407E-A947-70E740481C1C}">
                <a14:useLocalDpi xmlns:a14="http://schemas.microsoft.com/office/drawing/2010/main" val="0"/>
              </a:ext>
            </a:extLst>
          </a:blip>
          <a:srcRect l="1469" t="6072" r="25311" b="11418"/>
          <a:stretch/>
        </p:blipFill>
        <p:spPr>
          <a:xfrm>
            <a:off x="0" y="0"/>
            <a:ext cx="12192000" cy="6858000"/>
          </a:xfrm>
          <a:prstGeom prst="rect">
            <a:avLst/>
          </a:prstGeom>
        </p:spPr>
      </p:pic>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686185" y="165101"/>
            <a:ext cx="3663757" cy="6555853"/>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31950"/>
              </a:solidFill>
            </a:endParaRPr>
          </a:p>
        </p:txBody>
      </p:sp>
      <p:pic>
        <p:nvPicPr>
          <p:cNvPr id="9" name="Picture 8"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53" y="137048"/>
            <a:ext cx="3363576" cy="1223117"/>
          </a:xfrm>
          <a:prstGeom prst="rect">
            <a:avLst/>
          </a:prstGeom>
        </p:spPr>
      </p:pic>
      <p:sp>
        <p:nvSpPr>
          <p:cNvPr id="10" name="Title 1"/>
          <p:cNvSpPr txBox="1">
            <a:spLocks/>
          </p:cNvSpPr>
          <p:nvPr/>
        </p:nvSpPr>
        <p:spPr>
          <a:xfrm>
            <a:off x="1783454" y="1222310"/>
            <a:ext cx="3525759" cy="5290457"/>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40000"/>
              </a:lnSpc>
            </a:pPr>
            <a:r>
              <a:rPr lang="en-US" sz="9600" b="1" dirty="0">
                <a:solidFill>
                  <a:srgbClr val="FFFFFF"/>
                </a:solidFill>
                <a:latin typeface="Arial Black" panose="020B0A04020102020204" pitchFamily="34" charset="0"/>
                <a:cs typeface="Arial" panose="020B0604020202020204" pitchFamily="34" charset="0"/>
              </a:rPr>
              <a:t>National Exploring Live Hour</a:t>
            </a:r>
          </a:p>
          <a:p>
            <a:pPr>
              <a:lnSpc>
                <a:spcPct val="140000"/>
              </a:lnSpc>
            </a:pPr>
            <a:r>
              <a:rPr lang="en-US" sz="7200" b="1" dirty="0">
                <a:solidFill>
                  <a:srgbClr val="FFFFFF"/>
                </a:solidFill>
                <a:latin typeface="Arial Black" panose="020B0A04020102020204" pitchFamily="34" charset="0"/>
                <a:cs typeface="Arial" panose="020B0604020202020204" pitchFamily="34" charset="0"/>
              </a:rPr>
              <a:t>11 June 2025</a:t>
            </a: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Craig Martin</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Chair,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Bruin1967@aol.com</a:t>
            </a:r>
            <a:r>
              <a:rPr lang="en-US" sz="4200" b="1" i="1" dirty="0">
                <a:solidFill>
                  <a:srgbClr val="FFFF00"/>
                </a:solidFill>
                <a:latin typeface="Arial" panose="020B0604020202020204" pitchFamily="34" charset="0"/>
                <a:cs typeface="Arial" panose="020B0604020202020204" pitchFamily="34" charset="0"/>
              </a:rPr>
              <a:t> </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719-331-6406</a:t>
            </a: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Richard (Dick) Davies</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Commissioner,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Exploring Chair,</a:t>
            </a:r>
          </a:p>
          <a:p>
            <a:r>
              <a:rPr lang="en-US" sz="4200" b="1" i="1" dirty="0">
                <a:solidFill>
                  <a:srgbClr val="FFFF00"/>
                </a:solidFill>
                <a:latin typeface="Arial" panose="020B0604020202020204" pitchFamily="34" charset="0"/>
                <a:cs typeface="Arial" panose="020B0604020202020204" pitchFamily="34" charset="0"/>
              </a:rPr>
              <a:t>National Commissioner Service Team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Richard.davies.nyc@gmail.com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914-327-7430</a:t>
            </a:r>
          </a:p>
          <a:p>
            <a:endParaRPr lang="en-US" sz="1200" i="1" dirty="0">
              <a:solidFill>
                <a:srgbClr val="FFFF00"/>
              </a:solidFill>
              <a:latin typeface="Arial" panose="020B0604020202020204" pitchFamily="34" charset="0"/>
              <a:cs typeface="Arial" panose="020B0604020202020204" pitchFamily="34" charset="0"/>
            </a:endParaRPr>
          </a:p>
          <a:p>
            <a:pPr>
              <a:lnSpc>
                <a:spcPct val="140000"/>
              </a:lnSpc>
            </a:pPr>
            <a:endParaRPr lang="en-US" sz="1200" i="1" dirty="0">
              <a:solidFill>
                <a:srgbClr val="FF0000"/>
              </a:solidFill>
              <a:latin typeface="Arial" panose="020B0604020202020204" pitchFamily="34" charset="0"/>
              <a:cs typeface="Arial" panose="020B0604020202020204" pitchFamily="34" charset="0"/>
            </a:endParaRPr>
          </a:p>
          <a:p>
            <a:pPr algn="l">
              <a:lnSpc>
                <a:spcPct val="140000"/>
              </a:lnSpc>
            </a:pPr>
            <a:endParaRPr lang="en-US" sz="1100" dirty="0">
              <a:solidFill>
                <a:srgbClr val="FFFFFF"/>
              </a:solidFill>
              <a:latin typeface="Arial"/>
              <a:cs typeface="Arial"/>
            </a:endParaRPr>
          </a:p>
          <a:p>
            <a:pPr algn="l">
              <a:lnSpc>
                <a:spcPct val="140000"/>
              </a:lnSpc>
            </a:pPr>
            <a:r>
              <a:rPr lang="en-US" sz="1100" dirty="0">
                <a:solidFill>
                  <a:srgbClr val="FFFFFF"/>
                </a:solidFill>
                <a:latin typeface="Arial"/>
                <a:cs typeface="Arial"/>
              </a:rPr>
              <a:t>u</a:t>
            </a:r>
          </a:p>
        </p:txBody>
      </p:sp>
      <p:sp>
        <p:nvSpPr>
          <p:cNvPr id="2" name="Slide Number Placeholder 1"/>
          <p:cNvSpPr>
            <a:spLocks noGrp="1"/>
          </p:cNvSpPr>
          <p:nvPr>
            <p:ph type="sldNum" sz="quarter" idx="12"/>
          </p:nvPr>
        </p:nvSpPr>
        <p:spPr/>
        <p:txBody>
          <a:bodyPr/>
          <a:lstStyle/>
          <a:p>
            <a:fld id="{47383098-F627-5B4F-9D1B-3166CCBD3A8A}" type="slidenum">
              <a:rPr lang="en-US" smtClean="0"/>
              <a:t>12</a:t>
            </a:fld>
            <a:endParaRPr lang="en-US"/>
          </a:p>
        </p:txBody>
      </p:sp>
      <p:pic>
        <p:nvPicPr>
          <p:cNvPr id="3" name="Picture 2"/>
          <p:cNvPicPr>
            <a:picLocks noChangeAspect="1"/>
          </p:cNvPicPr>
          <p:nvPr/>
        </p:nvPicPr>
        <p:blipFill>
          <a:blip r:embed="rId5"/>
          <a:stretch>
            <a:fillRect/>
          </a:stretch>
        </p:blipFill>
        <p:spPr>
          <a:xfrm>
            <a:off x="6631202" y="3980156"/>
            <a:ext cx="2512799" cy="2376195"/>
          </a:xfrm>
          <a:prstGeom prst="rect">
            <a:avLst/>
          </a:prstGeom>
        </p:spPr>
      </p:pic>
    </p:spTree>
    <p:extLst>
      <p:ext uri="{BB962C8B-B14F-4D97-AF65-F5344CB8AC3E}">
        <p14:creationId xmlns:p14="http://schemas.microsoft.com/office/powerpoint/2010/main" val="23426637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0187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4044253" y="759554"/>
            <a:ext cx="409776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frequency of your meetings and length of your program each year is up to you. For example, this could be a 12 month or 12 week program.</a:t>
            </a:r>
          </a:p>
        </p:txBody>
      </p:sp>
      <p:sp>
        <p:nvSpPr>
          <p:cNvPr id="22" name="Rectangle 21"/>
          <p:cNvSpPr/>
          <p:nvPr/>
        </p:nvSpPr>
        <p:spPr>
          <a:xfrm>
            <a:off x="4044253" y="390222"/>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56150" y="759554"/>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37488" y="1572300"/>
            <a:ext cx="3911301"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 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October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December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Holiday Play – 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January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February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Ethics in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Visit with engineering 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August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Mechanical engineering</a:t>
            </a:r>
          </a:p>
        </p:txBody>
      </p:sp>
      <p:sp>
        <p:nvSpPr>
          <p:cNvPr id="29" name="Rectangle 28"/>
          <p:cNvSpPr/>
          <p:nvPr/>
        </p:nvSpPr>
        <p:spPr>
          <a:xfrm>
            <a:off x="4121409" y="1581631"/>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30" y="2142463"/>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6" y="5229235"/>
            <a:ext cx="4573565" cy="369332"/>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19677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3219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23439409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33688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7692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89680" y="821993"/>
            <a:ext cx="8477701" cy="519082"/>
          </a:xfrm>
        </p:spPr>
        <p:txBody>
          <a:bodyPr>
            <a:noAutofit/>
          </a:bodyPr>
          <a:lstStyle/>
          <a:p>
            <a:r>
              <a:rPr lang="en-US" sz="4200" dirty="0">
                <a:solidFill>
                  <a:srgbClr val="1FC77F"/>
                </a:solidFill>
                <a:latin typeface="Arial Black"/>
                <a:cs typeface="Arial Black"/>
              </a:rPr>
              <a:t>Resources to help you… </a:t>
            </a:r>
            <a:br>
              <a:rPr lang="en-US" sz="4200" dirty="0">
                <a:solidFill>
                  <a:srgbClr val="1FC77F"/>
                </a:solidFill>
                <a:latin typeface="Arial Black"/>
                <a:cs typeface="Arial Black"/>
              </a:rPr>
            </a:br>
            <a:r>
              <a:rPr lang="en-US" sz="4200" dirty="0">
                <a:solidFill>
                  <a:schemeClr val="bg1"/>
                </a:solidFill>
                <a:latin typeface="Arial Black"/>
                <a:cs typeface="Arial Black"/>
              </a:rPr>
              <a:t>www.exploring.org </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238618" y="1982132"/>
            <a:ext cx="7700790" cy="4225526"/>
          </a:xfrm>
          <a:prstGeom prst="rect">
            <a:avLst/>
          </a:prstGeom>
        </p:spPr>
      </p:pic>
      <p:sp>
        <p:nvSpPr>
          <p:cNvPr id="6" name="Arrow: Left 5">
            <a:extLst>
              <a:ext uri="{FF2B5EF4-FFF2-40B4-BE49-F238E27FC236}">
                <a16:creationId xmlns:a16="http://schemas.microsoft.com/office/drawing/2014/main" id="{C2725ECC-E42D-4614-9C4A-F3E3E1B65A15}"/>
              </a:ext>
            </a:extLst>
          </p:cNvPr>
          <p:cNvSpPr/>
          <p:nvPr/>
        </p:nvSpPr>
        <p:spPr>
          <a:xfrm>
            <a:off x="4423145" y="35938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rrow: Left 15">
            <a:extLst>
              <a:ext uri="{FF2B5EF4-FFF2-40B4-BE49-F238E27FC236}">
                <a16:creationId xmlns:a16="http://schemas.microsoft.com/office/drawing/2014/main" id="{80542378-6957-43E6-A861-B0B1D79A34DE}"/>
              </a:ext>
            </a:extLst>
          </p:cNvPr>
          <p:cNvSpPr/>
          <p:nvPr/>
        </p:nvSpPr>
        <p:spPr>
          <a:xfrm>
            <a:off x="3405963" y="4309729"/>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Arrow: Left 16">
            <a:extLst>
              <a:ext uri="{FF2B5EF4-FFF2-40B4-BE49-F238E27FC236}">
                <a16:creationId xmlns:a16="http://schemas.microsoft.com/office/drawing/2014/main" id="{85DB2374-ACF1-490A-A267-8AB182AB3F02}"/>
              </a:ext>
            </a:extLst>
          </p:cNvPr>
          <p:cNvSpPr/>
          <p:nvPr/>
        </p:nvSpPr>
        <p:spPr>
          <a:xfrm>
            <a:off x="3405963" y="486262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Arrow: Left 17">
            <a:extLst>
              <a:ext uri="{FF2B5EF4-FFF2-40B4-BE49-F238E27FC236}">
                <a16:creationId xmlns:a16="http://schemas.microsoft.com/office/drawing/2014/main" id="{1E3AE9B6-0E4C-4C3B-99AD-02B75BD27CEC}"/>
              </a:ext>
            </a:extLst>
          </p:cNvPr>
          <p:cNvSpPr/>
          <p:nvPr/>
        </p:nvSpPr>
        <p:spPr>
          <a:xfrm>
            <a:off x="6633859" y="2879650"/>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Arrow: Left 18">
            <a:extLst>
              <a:ext uri="{FF2B5EF4-FFF2-40B4-BE49-F238E27FC236}">
                <a16:creationId xmlns:a16="http://schemas.microsoft.com/office/drawing/2014/main" id="{4ADE6602-DEC9-4564-967F-8B447DB41A63}"/>
              </a:ext>
            </a:extLst>
          </p:cNvPr>
          <p:cNvSpPr/>
          <p:nvPr/>
        </p:nvSpPr>
        <p:spPr>
          <a:xfrm>
            <a:off x="6426525" y="46606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Arrow: Left 19">
            <a:extLst>
              <a:ext uri="{FF2B5EF4-FFF2-40B4-BE49-F238E27FC236}">
                <a16:creationId xmlns:a16="http://schemas.microsoft.com/office/drawing/2014/main" id="{3013B29A-D984-4395-A4C0-AA8113AFEB35}"/>
              </a:ext>
            </a:extLst>
          </p:cNvPr>
          <p:cNvSpPr/>
          <p:nvPr/>
        </p:nvSpPr>
        <p:spPr>
          <a:xfrm>
            <a:off x="5990591" y="5064642"/>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rrow: Left 20">
            <a:extLst>
              <a:ext uri="{FF2B5EF4-FFF2-40B4-BE49-F238E27FC236}">
                <a16:creationId xmlns:a16="http://schemas.microsoft.com/office/drawing/2014/main" id="{6E5DC27B-662E-44E3-A23C-6365190FA10C}"/>
              </a:ext>
            </a:extLst>
          </p:cNvPr>
          <p:cNvSpPr/>
          <p:nvPr/>
        </p:nvSpPr>
        <p:spPr>
          <a:xfrm>
            <a:off x="6219190" y="5401339"/>
            <a:ext cx="414669" cy="1524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Arrow: Left 21">
            <a:extLst>
              <a:ext uri="{FF2B5EF4-FFF2-40B4-BE49-F238E27FC236}">
                <a16:creationId xmlns:a16="http://schemas.microsoft.com/office/drawing/2014/main" id="{1652B026-A72E-4782-9022-13EEEE429145}"/>
              </a:ext>
            </a:extLst>
          </p:cNvPr>
          <p:cNvSpPr/>
          <p:nvPr/>
        </p:nvSpPr>
        <p:spPr>
          <a:xfrm>
            <a:off x="3198628" y="253550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885223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5469" y="1600200"/>
            <a:ext cx="5642216" cy="4307164"/>
          </a:xfrm>
        </p:spPr>
        <p:txBody>
          <a:bodyPr vert="horz" lIns="91440" tIns="45720" rIns="91440" bIns="45720" rtlCol="0" anchor="t">
            <a:normAutofit/>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444854852"/>
      </p:ext>
    </p:extLst>
  </p:cSld>
  <p:clrMapOvr>
    <a:overrideClrMapping bg1="dk1" tx1="lt1" bg2="dk2" tx2="lt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171548" y="907149"/>
            <a:ext cx="4571999" cy="751405"/>
          </a:xfrm>
        </p:spPr>
        <p:txBody>
          <a:bodyPr vert="horz" lIns="91440" tIns="45720" rIns="91440" bIns="45720" rtlCol="0" anchor="t">
            <a:noAutofit/>
          </a:bodyPr>
          <a:lstStyle/>
          <a:p>
            <a:r>
              <a:rPr lang="en-US" sz="6000" b="1" dirty="0">
                <a:solidFill>
                  <a:schemeClr val="bg1"/>
                </a:solidFill>
              </a:rPr>
              <a:t>Invitation Manager</a:t>
            </a:r>
            <a:br>
              <a:rPr lang="en-US" sz="3600" b="1" dirty="0">
                <a:solidFill>
                  <a:schemeClr val="bg1"/>
                </a:solidFill>
              </a:rPr>
            </a:br>
            <a:br>
              <a:rPr lang="en-US" sz="3600" b="1" dirty="0">
                <a:solidFill>
                  <a:schemeClr val="bg1"/>
                </a:solidFill>
              </a:rPr>
            </a:br>
            <a:endParaRPr lang="en-US" sz="2400" kern="1200" dirty="0">
              <a:solidFill>
                <a:schemeClr val="bg1"/>
              </a:solidFill>
            </a:endParaRPr>
          </a:p>
        </p:txBody>
      </p:sp>
      <p:pic>
        <p:nvPicPr>
          <p:cNvPr id="8" name="Picture 7">
            <a:extLst>
              <a:ext uri="{FF2B5EF4-FFF2-40B4-BE49-F238E27FC236}">
                <a16:creationId xmlns:a16="http://schemas.microsoft.com/office/drawing/2014/main" id="{35A50D2C-6DEF-4827-B62B-E57C629E9A54}"/>
              </a:ext>
            </a:extLst>
          </p:cNvPr>
          <p:cNvPicPr>
            <a:picLocks noChangeAspect="1"/>
          </p:cNvPicPr>
          <p:nvPr/>
        </p:nvPicPr>
        <p:blipFill>
          <a:blip r:embed="rId4"/>
          <a:stretch>
            <a:fillRect/>
          </a:stretch>
        </p:blipFill>
        <p:spPr>
          <a:xfrm>
            <a:off x="5214892" y="-25121"/>
            <a:ext cx="6954082" cy="6883121"/>
          </a:xfrm>
          <a:prstGeom prst="rect">
            <a:avLst/>
          </a:prstGeom>
        </p:spPr>
      </p:pic>
      <p:pic>
        <p:nvPicPr>
          <p:cNvPr id="10" name="Picture 9" descr="A close up of a logo&#10;&#10;Description automatically generated">
            <a:extLst>
              <a:ext uri="{FF2B5EF4-FFF2-40B4-BE49-F238E27FC236}">
                <a16:creationId xmlns:a16="http://schemas.microsoft.com/office/drawing/2014/main" id="{291AC0CA-AB05-4D36-B53D-83A9B18C45E2}"/>
              </a:ext>
            </a:extLst>
          </p:cNvPr>
          <p:cNvPicPr>
            <a:picLocks noChangeAspect="1"/>
          </p:cNvPicPr>
          <p:nvPr/>
        </p:nvPicPr>
        <p:blipFill>
          <a:blip r:embed="rId5"/>
          <a:stretch>
            <a:fillRect/>
          </a:stretch>
        </p:blipFill>
        <p:spPr>
          <a:xfrm>
            <a:off x="5410836" y="643235"/>
            <a:ext cx="859336" cy="859336"/>
          </a:xfrm>
          <a:prstGeom prst="rect">
            <a:avLst/>
          </a:prstGeom>
        </p:spPr>
      </p:pic>
    </p:spTree>
    <p:extLst>
      <p:ext uri="{BB962C8B-B14F-4D97-AF65-F5344CB8AC3E}">
        <p14:creationId xmlns:p14="http://schemas.microsoft.com/office/powerpoint/2010/main" val="42721328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322453" y="194899"/>
            <a:ext cx="11547093" cy="751405"/>
          </a:xfrm>
        </p:spPr>
        <p:txBody>
          <a:bodyPr vert="horz" lIns="91440" tIns="45720" rIns="91440" bIns="45720" rtlCol="0" anchor="t">
            <a:noAutofit/>
          </a:bodyPr>
          <a:lstStyle/>
          <a:p>
            <a:r>
              <a:rPr lang="en-US" sz="5400" b="1" dirty="0">
                <a:solidFill>
                  <a:schemeClr val="bg1"/>
                </a:solidFill>
              </a:rPr>
              <a:t>Create Account &amp; Complete Application</a:t>
            </a:r>
            <a:endParaRPr lang="en-US" sz="5400" kern="1200" dirty="0">
              <a:solidFill>
                <a:schemeClr val="bg1"/>
              </a:solidFill>
            </a:endParaRPr>
          </a:p>
        </p:txBody>
      </p:sp>
      <p:pic>
        <p:nvPicPr>
          <p:cNvPr id="9" name="Content Placeholder 6">
            <a:extLst>
              <a:ext uri="{FF2B5EF4-FFF2-40B4-BE49-F238E27FC236}">
                <a16:creationId xmlns:a16="http://schemas.microsoft.com/office/drawing/2014/main" id="{90E4DD1C-01FD-464C-B8C4-27EA6F096767}"/>
              </a:ext>
            </a:extLst>
          </p:cNvPr>
          <p:cNvPicPr>
            <a:picLocks noGrp="1" noChangeAspect="1"/>
          </p:cNvPicPr>
          <p:nvPr>
            <p:ph idx="1"/>
          </p:nvPr>
        </p:nvPicPr>
        <p:blipFill>
          <a:blip r:embed="rId4"/>
          <a:stretch>
            <a:fillRect/>
          </a:stretch>
        </p:blipFill>
        <p:spPr>
          <a:xfrm>
            <a:off x="90213" y="1395755"/>
            <a:ext cx="2820938" cy="4359632"/>
          </a:xfrm>
          <a:prstGeom prst="rect">
            <a:avLst/>
          </a:prstGeom>
        </p:spPr>
      </p:pic>
      <p:pic>
        <p:nvPicPr>
          <p:cNvPr id="11" name="Picture 10">
            <a:extLst>
              <a:ext uri="{FF2B5EF4-FFF2-40B4-BE49-F238E27FC236}">
                <a16:creationId xmlns:a16="http://schemas.microsoft.com/office/drawing/2014/main" id="{D8CCD8D0-1322-47BE-9C57-D92E3E987A7B}"/>
              </a:ext>
            </a:extLst>
          </p:cNvPr>
          <p:cNvPicPr>
            <a:picLocks noChangeAspect="1"/>
          </p:cNvPicPr>
          <p:nvPr/>
        </p:nvPicPr>
        <p:blipFill>
          <a:blip r:embed="rId5"/>
          <a:stretch>
            <a:fillRect/>
          </a:stretch>
        </p:blipFill>
        <p:spPr>
          <a:xfrm>
            <a:off x="3049333" y="1408367"/>
            <a:ext cx="5031476" cy="4335112"/>
          </a:xfrm>
          <a:prstGeom prst="rect">
            <a:avLst/>
          </a:prstGeom>
        </p:spPr>
      </p:pic>
      <p:pic>
        <p:nvPicPr>
          <p:cNvPr id="12" name="Picture 11">
            <a:extLst>
              <a:ext uri="{FF2B5EF4-FFF2-40B4-BE49-F238E27FC236}">
                <a16:creationId xmlns:a16="http://schemas.microsoft.com/office/drawing/2014/main" id="{B876DBD3-87DA-4CC9-8958-138F969C7125}"/>
              </a:ext>
            </a:extLst>
          </p:cNvPr>
          <p:cNvPicPr>
            <a:picLocks noChangeAspect="1"/>
          </p:cNvPicPr>
          <p:nvPr/>
        </p:nvPicPr>
        <p:blipFill>
          <a:blip r:embed="rId6"/>
          <a:stretch>
            <a:fillRect/>
          </a:stretch>
        </p:blipFill>
        <p:spPr>
          <a:xfrm>
            <a:off x="8155219" y="1374789"/>
            <a:ext cx="3725567" cy="5499087"/>
          </a:xfrm>
          <a:prstGeom prst="rect">
            <a:avLst/>
          </a:prstGeom>
        </p:spPr>
      </p:pic>
    </p:spTree>
    <p:extLst>
      <p:ext uri="{BB962C8B-B14F-4D97-AF65-F5344CB8AC3E}">
        <p14:creationId xmlns:p14="http://schemas.microsoft.com/office/powerpoint/2010/main" val="207851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3"/>
            <a:ext cx="8632371" cy="5816148"/>
          </a:xfrm>
        </p:spPr>
        <p:txBody>
          <a:bodyPr>
            <a:normAutofit fontScale="90000"/>
          </a:bodyPr>
          <a:lstStyle/>
          <a:p>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Safety Moment ~ </a:t>
            </a:r>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Youth Protection</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(Two-Adult Leadership)</a:t>
            </a: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200" dirty="0"/>
            </a:b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57254854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7558" y="728830"/>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Membership and Unit</a:t>
            </a:r>
            <a:br>
              <a:rPr lang="en-US" sz="6000" b="1" dirty="0">
                <a:solidFill>
                  <a:srgbClr val="FF0000"/>
                </a:solidFill>
              </a:rPr>
            </a:br>
            <a:r>
              <a:rPr lang="en-US" sz="6000" b="1" dirty="0">
                <a:solidFill>
                  <a:srgbClr val="FF0000"/>
                </a:solidFill>
              </a:rPr>
              <a:t>Online Renewal</a:t>
            </a:r>
            <a:br>
              <a:rPr lang="en-US" sz="6000" b="1" dirty="0">
                <a:solidFill>
                  <a:srgbClr val="FF0000"/>
                </a:solidFill>
              </a:rPr>
            </a:b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4214091143"/>
      </p:ext>
    </p:extLst>
  </p:cSld>
  <p:clrMapOvr>
    <a:overrideClrMapping bg1="dk1" tx1="lt1" bg2="dk2" tx2="lt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Organization Manager</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86425" y="656155"/>
            <a:ext cx="8375904"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324486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86425" y="656155"/>
            <a:ext cx="8375904"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029514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749171" y="656155"/>
            <a:ext cx="7857647"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0962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775262"/>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008477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Council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656155"/>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650828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Council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656155"/>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84313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email&#10;&#10;Description automatically generated">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7582" y="625476"/>
            <a:ext cx="6650182" cy="609600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586129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58265" y="1198563"/>
            <a:ext cx="9858375" cy="446087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750400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479357" y="883708"/>
            <a:ext cx="7233285"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0461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4"/>
            <a:ext cx="8632371" cy="2637520"/>
          </a:xfrm>
        </p:spPr>
        <p:txBody>
          <a:bodyPr>
            <a:normAutofit/>
          </a:bodyPr>
          <a:lstStyle/>
          <a:p>
            <a:r>
              <a:rPr lang="en-US" sz="4000" b="1" dirty="0">
                <a:solidFill>
                  <a:srgbClr val="1FC77F"/>
                </a:solidFill>
                <a:latin typeface="Arial Black" panose="020B0A04020102020204" pitchFamily="34" charset="0"/>
                <a:cs typeface="Arial" panose="020B0604020202020204" pitchFamily="34" charset="0"/>
              </a:rPr>
              <a:t>Current Exploring Participation Status</a:t>
            </a:r>
          </a:p>
        </p:txBody>
      </p:sp>
      <p:pic>
        <p:nvPicPr>
          <p:cNvPr id="2" name="Picture 1"/>
          <p:cNvPicPr>
            <a:picLocks noChangeAspect="1"/>
          </p:cNvPicPr>
          <p:nvPr/>
        </p:nvPicPr>
        <p:blipFill>
          <a:blip r:embed="rId4"/>
          <a:stretch>
            <a:fillRect/>
          </a:stretch>
        </p:blipFill>
        <p:spPr>
          <a:xfrm>
            <a:off x="4574041" y="2941546"/>
            <a:ext cx="2546203" cy="2407783"/>
          </a:xfrm>
          <a:prstGeom prst="rect">
            <a:avLst/>
          </a:prstGeom>
        </p:spPr>
      </p:pic>
    </p:spTree>
    <p:extLst>
      <p:ext uri="{BB962C8B-B14F-4D97-AF65-F5344CB8AC3E}">
        <p14:creationId xmlns:p14="http://schemas.microsoft.com/office/powerpoint/2010/main" val="112189920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44691" y="883708"/>
            <a:ext cx="5702618"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455292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325456" y="958320"/>
            <a:ext cx="4994434"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093362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268180" y="926407"/>
            <a:ext cx="6875820"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609778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65825" y="883546"/>
            <a:ext cx="5113695"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049145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29150" y="829652"/>
            <a:ext cx="8230850"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37464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91547" y="839626"/>
            <a:ext cx="11395628" cy="482775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1850745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263222" y="734850"/>
            <a:ext cx="6604553" cy="583810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0771877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91846" y="738282"/>
            <a:ext cx="6261653" cy="583810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8415136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89289" y="1197785"/>
            <a:ext cx="8606654" cy="4155265"/>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2120974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352156" y="958320"/>
            <a:ext cx="7487687" cy="507400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9980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28740" cy="6883121"/>
          </a:xfrm>
          <a:prstGeom prst="rect">
            <a:avLst/>
          </a:prstGeom>
        </p:spPr>
      </p:pic>
      <p:sp>
        <p:nvSpPr>
          <p:cNvPr id="2" name="Title 1"/>
          <p:cNvSpPr>
            <a:spLocks noGrp="1"/>
          </p:cNvSpPr>
          <p:nvPr>
            <p:ph type="ctrTitle"/>
          </p:nvPr>
        </p:nvSpPr>
        <p:spPr>
          <a:xfrm>
            <a:off x="1848379" y="2995636"/>
            <a:ext cx="8431981" cy="1833711"/>
          </a:xfrm>
        </p:spPr>
        <p:txBody>
          <a:bodyPr>
            <a:normAutofit fontScale="90000"/>
          </a:bodyPr>
          <a:lstStyle/>
          <a:p>
            <a:r>
              <a:rPr lang="en-US" sz="4000" dirty="0">
                <a:solidFill>
                  <a:srgbClr val="1FC77F"/>
                </a:solidFill>
                <a:latin typeface="Arial Black"/>
                <a:cs typeface="Arial Black"/>
              </a:rPr>
              <a:t>Exploring Membership</a:t>
            </a:r>
            <a:br>
              <a:rPr lang="en-US" sz="4000" dirty="0">
                <a:solidFill>
                  <a:srgbClr val="1FC77F"/>
                </a:solidFill>
                <a:latin typeface="Arial Black"/>
                <a:cs typeface="Arial Black"/>
              </a:rPr>
            </a:br>
            <a:r>
              <a:rPr lang="en-US" sz="4000" dirty="0">
                <a:solidFill>
                  <a:srgbClr val="1FC77F"/>
                </a:solidFill>
                <a:latin typeface="Arial Black"/>
                <a:cs typeface="Arial Black"/>
              </a:rPr>
              <a:t>June + 2.52 %</a:t>
            </a:r>
            <a:br>
              <a:rPr lang="en-US" sz="4000" dirty="0">
                <a:solidFill>
                  <a:srgbClr val="1FC77F"/>
                </a:solidFill>
                <a:latin typeface="Arial Black"/>
                <a:cs typeface="Arial Black"/>
              </a:rPr>
            </a:br>
            <a:br>
              <a:rPr lang="en-US" sz="4000" dirty="0">
                <a:solidFill>
                  <a:srgbClr val="1FC77F"/>
                </a:solidFill>
                <a:latin typeface="Arial Black"/>
                <a:cs typeface="Arial Black"/>
              </a:rPr>
            </a:br>
            <a:r>
              <a:rPr lang="en-US" sz="4000" dirty="0">
                <a:solidFill>
                  <a:srgbClr val="1FC77F"/>
                </a:solidFill>
                <a:latin typeface="Arial Black"/>
                <a:cs typeface="Arial Black"/>
              </a:rPr>
              <a:t>Started Growing Again…</a:t>
            </a:r>
            <a:br>
              <a:rPr lang="en-US" sz="4000" dirty="0">
                <a:solidFill>
                  <a:srgbClr val="1FC77F"/>
                </a:solidFill>
                <a:latin typeface="Arial Black"/>
                <a:cs typeface="Arial Black"/>
              </a:rPr>
            </a:br>
            <a:r>
              <a:rPr lang="en-US" sz="4000" dirty="0">
                <a:solidFill>
                  <a:srgbClr val="1FC77F"/>
                </a:solidFill>
                <a:latin typeface="Arial Black"/>
                <a:cs typeface="Arial Black"/>
              </a:rPr>
              <a:t> and Posted Growth April 2022</a:t>
            </a:r>
            <a:br>
              <a:rPr lang="en-US" sz="4000" dirty="0">
                <a:solidFill>
                  <a:srgbClr val="1FC77F"/>
                </a:solidFill>
                <a:latin typeface="Arial Black"/>
                <a:cs typeface="Arial Black"/>
              </a:rPr>
            </a:br>
            <a:br>
              <a:rPr lang="en-US" sz="4000" dirty="0">
                <a:solidFill>
                  <a:srgbClr val="1FC77F"/>
                </a:solidFill>
                <a:latin typeface="Arial Black"/>
                <a:cs typeface="Arial Black"/>
              </a:rPr>
            </a:br>
            <a:r>
              <a:rPr lang="en-US" sz="4000" dirty="0">
                <a:solidFill>
                  <a:srgbClr val="1FC77F"/>
                </a:solidFill>
                <a:latin typeface="Arial Black"/>
                <a:cs typeface="Arial Black"/>
              </a:rPr>
              <a:t>Currently ...</a:t>
            </a:r>
            <a:br>
              <a:rPr lang="en-US" sz="4000" dirty="0">
                <a:solidFill>
                  <a:srgbClr val="1FC77F"/>
                </a:solidFill>
                <a:latin typeface="Arial Black"/>
                <a:cs typeface="Arial Black"/>
              </a:rPr>
            </a:br>
            <a:r>
              <a:rPr lang="en-US" sz="4000" dirty="0">
                <a:solidFill>
                  <a:srgbClr val="1FC77F"/>
                </a:solidFill>
                <a:latin typeface="Arial Black"/>
                <a:cs typeface="Arial Black"/>
              </a:rPr>
              <a:t>38 out of the last 39 months</a:t>
            </a:r>
            <a:br>
              <a:rPr lang="en-US" sz="4000" dirty="0">
                <a:solidFill>
                  <a:srgbClr val="1FC77F"/>
                </a:solidFill>
                <a:latin typeface="Arial Black"/>
                <a:cs typeface="Arial Black"/>
              </a:rPr>
            </a:br>
            <a:br>
              <a:rPr lang="en-US" sz="4000" dirty="0">
                <a:solidFill>
                  <a:srgbClr val="1FC77F"/>
                </a:solidFill>
                <a:latin typeface="Arial Black"/>
                <a:cs typeface="Arial Black"/>
              </a:rPr>
            </a:b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91126" y="1091301"/>
            <a:ext cx="8409746" cy="1477328"/>
          </a:xfrm>
          <a:prstGeom prst="rect">
            <a:avLst/>
          </a:prstGeom>
        </p:spPr>
        <p:txBody>
          <a:bodyPr wrap="square">
            <a:spAutoFit/>
          </a:bodyPr>
          <a:lstStyle/>
          <a:p>
            <a:pPr marL="0" lvl="1"/>
            <a:endParaRPr lang="en-US" sz="2000" b="1" dirty="0">
              <a:solidFill>
                <a:srgbClr val="FFFF00"/>
              </a:solidFill>
              <a:latin typeface="Arial Black" panose="020B0A04020102020204" pitchFamily="34" charset="0"/>
            </a:endParaRPr>
          </a:p>
          <a:p>
            <a:pPr marL="0" lvl="1"/>
            <a:endParaRPr lang="en-US" sz="2000" dirty="0">
              <a:solidFill>
                <a:srgbClr val="FFFF00"/>
              </a:solidFill>
              <a:latin typeface="Arial Black" panose="020B0A04020102020204" pitchFamily="34" charset="0"/>
            </a:endParaRPr>
          </a:p>
          <a:p>
            <a:pPr marL="0" lvl="1"/>
            <a:endParaRPr lang="en-US" b="1" dirty="0">
              <a:solidFill>
                <a:srgbClr val="FFFF00"/>
              </a:solidFill>
            </a:endParaRPr>
          </a:p>
          <a:p>
            <a:pPr marL="0" lvl="1"/>
            <a:endParaRPr lang="en-US" b="1" dirty="0">
              <a:solidFill>
                <a:srgbClr val="FFFF00"/>
              </a:solidFill>
            </a:endParaRPr>
          </a:p>
          <a:p>
            <a:pPr marL="690563" lvl="1" indent="-233363">
              <a:buFont typeface="Arial" panose="020B0604020202020204" pitchFamily="34" charset="0"/>
              <a:buChar char="•"/>
            </a:pPr>
            <a:endParaRPr lang="en-US" sz="1400" b="1" dirty="0">
              <a:solidFill>
                <a:srgbClr val="FFFF00"/>
              </a:solidFill>
            </a:endParaRPr>
          </a:p>
        </p:txBody>
      </p:sp>
      <p:sp>
        <p:nvSpPr>
          <p:cNvPr id="9" name="Up Arrow 19">
            <a:extLst>
              <a:ext uri="{FF2B5EF4-FFF2-40B4-BE49-F238E27FC236}">
                <a16:creationId xmlns:a16="http://schemas.microsoft.com/office/drawing/2014/main" id="{95B1A46A-3BAE-42BA-31BF-3CD9E6051EC0}"/>
              </a:ext>
            </a:extLst>
          </p:cNvPr>
          <p:cNvSpPr/>
          <p:nvPr/>
        </p:nvSpPr>
        <p:spPr>
          <a:xfrm rot="10800000" flipV="1">
            <a:off x="3817539" y="3740407"/>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1C81FB"/>
                </a:solidFill>
              </a:rPr>
              <a:t>rt</a:t>
            </a:r>
          </a:p>
        </p:txBody>
      </p:sp>
      <p:sp>
        <p:nvSpPr>
          <p:cNvPr id="13" name="Up Arrow 19">
            <a:extLst>
              <a:ext uri="{FF2B5EF4-FFF2-40B4-BE49-F238E27FC236}">
                <a16:creationId xmlns:a16="http://schemas.microsoft.com/office/drawing/2014/main" id="{3C0027EC-5A9E-E820-F43A-5FB2693DCA8E}"/>
              </a:ext>
            </a:extLst>
          </p:cNvPr>
          <p:cNvSpPr/>
          <p:nvPr/>
        </p:nvSpPr>
        <p:spPr>
          <a:xfrm rot="10800000" flipV="1">
            <a:off x="6646131" y="3735256"/>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16" name="Up Arrow 19">
            <a:extLst>
              <a:ext uri="{FF2B5EF4-FFF2-40B4-BE49-F238E27FC236}">
                <a16:creationId xmlns:a16="http://schemas.microsoft.com/office/drawing/2014/main" id="{4518D73D-B75D-9B98-9E37-C8E4670AABE5}"/>
              </a:ext>
            </a:extLst>
          </p:cNvPr>
          <p:cNvSpPr/>
          <p:nvPr/>
        </p:nvSpPr>
        <p:spPr>
          <a:xfrm rot="10800000" flipV="1">
            <a:off x="9042851" y="3729354"/>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17" name="Up Arrow 19">
            <a:extLst>
              <a:ext uri="{FF2B5EF4-FFF2-40B4-BE49-F238E27FC236}">
                <a16:creationId xmlns:a16="http://schemas.microsoft.com/office/drawing/2014/main" id="{423AE1DF-65C0-30C9-BB5E-6D67F8FE8F34}"/>
              </a:ext>
            </a:extLst>
          </p:cNvPr>
          <p:cNvSpPr/>
          <p:nvPr/>
        </p:nvSpPr>
        <p:spPr>
          <a:xfrm rot="10800000" flipV="1">
            <a:off x="5183164" y="3729354"/>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18" name="Up Arrow 19">
            <a:extLst>
              <a:ext uri="{FF2B5EF4-FFF2-40B4-BE49-F238E27FC236}">
                <a16:creationId xmlns:a16="http://schemas.microsoft.com/office/drawing/2014/main" id="{D6880A20-0952-1B1C-B5A3-305EA3F6B645}"/>
              </a:ext>
            </a:extLst>
          </p:cNvPr>
          <p:cNvSpPr/>
          <p:nvPr/>
        </p:nvSpPr>
        <p:spPr>
          <a:xfrm rot="10800000" flipV="1">
            <a:off x="7924040" y="3720415"/>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0" name="Up Arrow 19">
            <a:extLst>
              <a:ext uri="{FF2B5EF4-FFF2-40B4-BE49-F238E27FC236}">
                <a16:creationId xmlns:a16="http://schemas.microsoft.com/office/drawing/2014/main" id="{5DA1B7FF-D80F-CE28-A540-55517A189BFB}"/>
              </a:ext>
            </a:extLst>
          </p:cNvPr>
          <p:cNvSpPr/>
          <p:nvPr/>
        </p:nvSpPr>
        <p:spPr>
          <a:xfrm rot="10800000" flipV="1">
            <a:off x="10316436" y="3740408"/>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1" name="Up Arrow 19">
            <a:extLst>
              <a:ext uri="{FF2B5EF4-FFF2-40B4-BE49-F238E27FC236}">
                <a16:creationId xmlns:a16="http://schemas.microsoft.com/office/drawing/2014/main" id="{D005FEA9-BB8C-5A58-531B-850C478E75B5}"/>
              </a:ext>
            </a:extLst>
          </p:cNvPr>
          <p:cNvSpPr/>
          <p:nvPr/>
        </p:nvSpPr>
        <p:spPr>
          <a:xfrm rot="10800000" flipV="1">
            <a:off x="1939927" y="5256354"/>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Tree>
    <p:extLst>
      <p:ext uri="{BB962C8B-B14F-4D97-AF65-F5344CB8AC3E}">
        <p14:creationId xmlns:p14="http://schemas.microsoft.com/office/powerpoint/2010/main" val="287667373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Reports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36024" y="788608"/>
            <a:ext cx="8476706"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724018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Who have Renewed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0518907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Due to Renew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207548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9FFBAD29-6CC0-4879-513C-75CF5E0A9C7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90953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9FFBAD29-6CC0-4879-513C-75CF5E0A9C7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9341952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https://www.scouting.org/resources/unit-and-membership-renewal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Help and FAQ’s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Tree>
    <p:extLst>
      <p:ext uri="{BB962C8B-B14F-4D97-AF65-F5344CB8AC3E}">
        <p14:creationId xmlns:p14="http://schemas.microsoft.com/office/powerpoint/2010/main" val="59042859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pic>
        <p:nvPicPr>
          <p:cNvPr id="8" name="Picture 7">
            <a:extLst>
              <a:ext uri="{FF2B5EF4-FFF2-40B4-BE49-F238E27FC236}">
                <a16:creationId xmlns:a16="http://schemas.microsoft.com/office/drawing/2014/main" id="{2CC72456-843E-45B7-8470-67E69513D40D}"/>
              </a:ext>
            </a:extLst>
          </p:cNvPr>
          <p:cNvPicPr>
            <a:picLocks noChangeAspect="1"/>
          </p:cNvPicPr>
          <p:nvPr/>
        </p:nvPicPr>
        <p:blipFill rotWithShape="1">
          <a:blip r:embed="rId2"/>
          <a:srcRect l="17584" t="26159" r="3054" b="13333"/>
          <a:stretch/>
        </p:blipFill>
        <p:spPr>
          <a:xfrm>
            <a:off x="0" y="0"/>
            <a:ext cx="12280392" cy="6863248"/>
          </a:xfrm>
          <a:prstGeom prst="rect">
            <a:avLst/>
          </a:prstGeom>
        </p:spPr>
      </p:pic>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spTree>
    <p:extLst>
      <p:ext uri="{BB962C8B-B14F-4D97-AF65-F5344CB8AC3E}">
        <p14:creationId xmlns:p14="http://schemas.microsoft.com/office/powerpoint/2010/main" val="44686333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40692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88504"/>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91126" y="814695"/>
            <a:ext cx="8409746" cy="7509748"/>
          </a:xfrm>
          <a:prstGeom prst="rect">
            <a:avLst/>
          </a:prstGeom>
        </p:spPr>
        <p:txBody>
          <a:bodyPr wrap="square">
            <a:spAutoFit/>
          </a:bodyPr>
          <a:lstStyle/>
          <a:p>
            <a:r>
              <a:rPr lang="en-US" sz="3200" b="1" dirty="0">
                <a:solidFill>
                  <a:schemeClr val="accent6">
                    <a:lumMod val="75000"/>
                  </a:schemeClr>
                </a:solidFill>
                <a:latin typeface="Arial" panose="020B0604020202020204" pitchFamily="34" charset="0"/>
                <a:cs typeface="Arial" panose="020B0604020202020204" pitchFamily="34" charset="0"/>
              </a:rPr>
              <a:t>Richard (Dick) Davies</a:t>
            </a:r>
          </a:p>
          <a:p>
            <a:pPr marL="342900" indent="-34290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Richard.davies.nyc@gmail.com</a:t>
            </a:r>
          </a:p>
          <a:p>
            <a:pPr marL="342900" indent="-34290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(914) 327-7430</a:t>
            </a:r>
          </a:p>
          <a:p>
            <a:endParaRPr lang="en-US" sz="800" b="1" dirty="0">
              <a:solidFill>
                <a:srgbClr val="FFFF00"/>
              </a:solidFill>
              <a:latin typeface="Arial" panose="020B0604020202020204" pitchFamily="34" charset="0"/>
              <a:cs typeface="Arial" panose="020B0604020202020204" pitchFamily="34" charset="0"/>
            </a:endParaRPr>
          </a:p>
          <a:p>
            <a:r>
              <a:rPr lang="en-US" sz="1600" b="1" dirty="0">
                <a:solidFill>
                  <a:srgbClr val="FFFF00"/>
                </a:solidFill>
                <a:latin typeface="Arial" panose="020B0604020202020204" pitchFamily="34" charset="0"/>
                <a:cs typeface="Arial" panose="020B0604020202020204" pitchFamily="34" charset="0"/>
              </a:rPr>
              <a:t>Recent Scouting History</a:t>
            </a:r>
            <a:endParaRPr lang="en-US" sz="1400" b="1"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Interim Scout Executive for two years Greater New York Councils ~ 2021 – 2022</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Stepped down as Council Commissioner to take role</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Formerly VP – Membership, VP – </a:t>
            </a:r>
            <a:r>
              <a:rPr lang="en-US" sz="1400" b="1" dirty="0" err="1">
                <a:solidFill>
                  <a:srgbClr val="FFFF00"/>
                </a:solidFill>
                <a:latin typeface="Arial" panose="020B0604020202020204" pitchFamily="34" charset="0"/>
                <a:cs typeface="Arial" panose="020B0604020202020204" pitchFamily="34" charset="0"/>
              </a:rPr>
              <a:t>Scoutreach</a:t>
            </a:r>
            <a:r>
              <a:rPr lang="en-US" sz="1400" b="1" dirty="0">
                <a:solidFill>
                  <a:srgbClr val="FFFF00"/>
                </a:solidFill>
                <a:latin typeface="Arial" panose="020B0604020202020204" pitchFamily="34" charset="0"/>
                <a:cs typeface="Arial" panose="020B0604020202020204" pitchFamily="34" charset="0"/>
              </a:rPr>
              <a:t> and Manhattan Borough President</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Eagle Scout from Wisconsin</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Exploring History</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Exploring Chair, National Commissioner Service Team ~ Nov 2022 – TBD</a:t>
            </a:r>
          </a:p>
          <a:p>
            <a:pPr marL="171450" indent="-1714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National Exploring Program Commissioner, National LFL Executive Board ~ Nov 2022 -TBD</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Area and Northeast Regional Exploring Chair and Board Member ~ 2018 – 2021 </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Exploring Committee ~ 1976 – 1979</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Explorer President ~ 1976-77; Youth Member of National Executive Board</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Professional Career</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Since 2016, angel investor and advisory board member for start-up companies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Consultant to investment management industry</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Most of career on business side of investment management industry (business unit management, client and product development) with Alliance Bernstein and Russell investments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Last ten years through 2016 working with largest 401k and other defined contribution plans around the world.</a:t>
            </a:r>
          </a:p>
          <a:p>
            <a:endParaRPr lang="en-US" sz="2000" b="1" dirty="0">
              <a:solidFill>
                <a:srgbClr val="FFFF00"/>
              </a:solidFill>
              <a:latin typeface="Arial" panose="020B0604020202020204" pitchFamily="34" charset="0"/>
              <a:cs typeface="Arial" panose="020B0604020202020204" pitchFamily="34" charset="0"/>
            </a:endParaRPr>
          </a:p>
          <a:p>
            <a:endParaRPr lang="en-US" sz="20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0C109FA5-2E8F-9AFB-0C21-0FEDEB24336C}"/>
              </a:ext>
            </a:extLst>
          </p:cNvPr>
          <p:cNvPicPr>
            <a:picLocks noChangeAspect="1"/>
          </p:cNvPicPr>
          <p:nvPr/>
        </p:nvPicPr>
        <p:blipFill>
          <a:blip r:embed="rId4"/>
          <a:stretch>
            <a:fillRect/>
          </a:stretch>
        </p:blipFill>
        <p:spPr>
          <a:xfrm>
            <a:off x="8955112" y="685499"/>
            <a:ext cx="1334645" cy="1366423"/>
          </a:xfrm>
          <a:prstGeom prst="rect">
            <a:avLst/>
          </a:prstGeom>
        </p:spPr>
      </p:pic>
    </p:spTree>
    <p:extLst>
      <p:ext uri="{BB962C8B-B14F-4D97-AF65-F5344CB8AC3E}">
        <p14:creationId xmlns:p14="http://schemas.microsoft.com/office/powerpoint/2010/main" val="4169470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8E578-64CA-0248-87E6-1CA37C968A4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FF8A7C0F-01C5-1605-D7C2-D6A3ED24F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F2ED8F97-421B-E141-D46E-B3947B4A2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75B971AB-1F29-FD16-2362-47B00019C6C6}"/>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1292496-E7AA-16DD-5E2F-2F2D6C2E9DE6}"/>
              </a:ext>
            </a:extLst>
          </p:cNvPr>
          <p:cNvSpPr>
            <a:spLocks noGrp="1"/>
          </p:cNvSpPr>
          <p:nvPr>
            <p:ph type="ctrTitle"/>
          </p:nvPr>
        </p:nvSpPr>
        <p:spPr>
          <a:xfrm>
            <a:off x="1672210" y="519344"/>
            <a:ext cx="8833606" cy="1200606"/>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New Scouting America National Commissioner</a:t>
            </a:r>
          </a:p>
        </p:txBody>
      </p:sp>
      <p:pic>
        <p:nvPicPr>
          <p:cNvPr id="5" name="Picture 4">
            <a:extLst>
              <a:ext uri="{FF2B5EF4-FFF2-40B4-BE49-F238E27FC236}">
                <a16:creationId xmlns:a16="http://schemas.microsoft.com/office/drawing/2014/main" id="{5A69D155-2399-364B-64DB-A235B59D62E8}"/>
              </a:ext>
            </a:extLst>
          </p:cNvPr>
          <p:cNvPicPr>
            <a:picLocks noChangeAspect="1"/>
          </p:cNvPicPr>
          <p:nvPr/>
        </p:nvPicPr>
        <p:blipFill>
          <a:blip r:embed="rId4"/>
          <a:stretch>
            <a:fillRect/>
          </a:stretch>
        </p:blipFill>
        <p:spPr>
          <a:xfrm>
            <a:off x="3104733" y="1845370"/>
            <a:ext cx="5982535" cy="3743847"/>
          </a:xfrm>
          <a:prstGeom prst="rect">
            <a:avLst/>
          </a:prstGeom>
        </p:spPr>
      </p:pic>
    </p:spTree>
    <p:extLst>
      <p:ext uri="{BB962C8B-B14F-4D97-AF65-F5344CB8AC3E}">
        <p14:creationId xmlns:p14="http://schemas.microsoft.com/office/powerpoint/2010/main" val="1302905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09A64-9A27-81CF-24B1-9C1EC590192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02B06AE-9C8A-C938-9FE9-64337E40B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258136" cy="6883121"/>
          </a:xfrm>
          <a:prstGeom prst="rect">
            <a:avLst/>
          </a:prstGeom>
        </p:spPr>
      </p:pic>
      <p:pic>
        <p:nvPicPr>
          <p:cNvPr id="23" name="Picture 22" descr="exploring_wht_transparent-01.png">
            <a:extLst>
              <a:ext uri="{FF2B5EF4-FFF2-40B4-BE49-F238E27FC236}">
                <a16:creationId xmlns:a16="http://schemas.microsoft.com/office/drawing/2014/main" id="{872502F5-F060-6E98-97C8-B091AE647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7D6E9A4-3F52-EB49-E0C4-3413532FA96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9B586D4-F817-9EC9-813C-E124F14FD744}"/>
              </a:ext>
            </a:extLst>
          </p:cNvPr>
          <p:cNvSpPr>
            <a:spLocks noGrp="1"/>
          </p:cNvSpPr>
          <p:nvPr>
            <p:ph type="ctrTitle"/>
          </p:nvPr>
        </p:nvSpPr>
        <p:spPr>
          <a:xfrm>
            <a:off x="1686184" y="216251"/>
            <a:ext cx="8819632" cy="698152"/>
          </a:xfrm>
        </p:spPr>
        <p:txBody>
          <a:bodyPr>
            <a:noAutofit/>
          </a:bodyPr>
          <a:lstStyle/>
          <a:p>
            <a:r>
              <a:rPr lang="en-US" sz="2800" dirty="0">
                <a:solidFill>
                  <a:srgbClr val="2AB96C"/>
                </a:solidFill>
                <a:latin typeface="Arial Black" panose="020B0A04020102020204" pitchFamily="34" charset="0"/>
              </a:rPr>
              <a:t>Exploring Quality Guidelines Replacing JTE for Posts &amp; Clubs</a:t>
            </a:r>
          </a:p>
        </p:txBody>
      </p:sp>
      <p:pic>
        <p:nvPicPr>
          <p:cNvPr id="5" name="Picture 4">
            <a:extLst>
              <a:ext uri="{FF2B5EF4-FFF2-40B4-BE49-F238E27FC236}">
                <a16:creationId xmlns:a16="http://schemas.microsoft.com/office/drawing/2014/main" id="{DE1DF3B8-72FD-716A-9932-10A14B1EF2D3}"/>
              </a:ext>
            </a:extLst>
          </p:cNvPr>
          <p:cNvPicPr>
            <a:picLocks noChangeAspect="1"/>
          </p:cNvPicPr>
          <p:nvPr/>
        </p:nvPicPr>
        <p:blipFill>
          <a:blip r:embed="rId4"/>
          <a:stretch>
            <a:fillRect/>
          </a:stretch>
        </p:blipFill>
        <p:spPr>
          <a:xfrm>
            <a:off x="2028355" y="1453065"/>
            <a:ext cx="8121316" cy="4699518"/>
          </a:xfrm>
          <a:prstGeom prst="rect">
            <a:avLst/>
          </a:prstGeom>
        </p:spPr>
      </p:pic>
      <p:sp>
        <p:nvSpPr>
          <p:cNvPr id="6" name="TextBox 5">
            <a:extLst>
              <a:ext uri="{FF2B5EF4-FFF2-40B4-BE49-F238E27FC236}">
                <a16:creationId xmlns:a16="http://schemas.microsoft.com/office/drawing/2014/main" id="{B17864CC-30B2-1A40-D58C-636F0C6A197E}"/>
              </a:ext>
            </a:extLst>
          </p:cNvPr>
          <p:cNvSpPr txBox="1"/>
          <p:nvPr/>
        </p:nvSpPr>
        <p:spPr>
          <a:xfrm>
            <a:off x="1800726" y="1058779"/>
            <a:ext cx="8705090" cy="369332"/>
          </a:xfrm>
          <a:prstGeom prst="rect">
            <a:avLst/>
          </a:prstGeom>
          <a:noFill/>
        </p:spPr>
        <p:txBody>
          <a:bodyPr wrap="square" rtlCol="0">
            <a:spAutoFit/>
          </a:bodyPr>
          <a:lstStyle/>
          <a:p>
            <a:pPr algn="ctr"/>
            <a:r>
              <a:rPr lang="en-US" dirty="0">
                <a:solidFill>
                  <a:schemeClr val="accent6">
                    <a:lumMod val="75000"/>
                  </a:schemeClr>
                </a:solidFill>
                <a:latin typeface="Arial Black" panose="020B0A04020102020204" pitchFamily="34" charset="0"/>
              </a:rPr>
              <a:t>Objective: Quality Sustainable Programs</a:t>
            </a:r>
          </a:p>
        </p:txBody>
      </p:sp>
    </p:spTree>
    <p:extLst>
      <p:ext uri="{BB962C8B-B14F-4D97-AF65-F5344CB8AC3E}">
        <p14:creationId xmlns:p14="http://schemas.microsoft.com/office/powerpoint/2010/main" val="2182996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56406-8B89-8A43-F24C-87BEA5DF4EE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0E9C6C79-3D2F-113E-EC01-1B1425841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a:extLst>
              <a:ext uri="{FF2B5EF4-FFF2-40B4-BE49-F238E27FC236}">
                <a16:creationId xmlns:a16="http://schemas.microsoft.com/office/drawing/2014/main" id="{8774656A-2342-A83E-670F-2A3BCE171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D6298F8-29FC-7E1F-7644-7A33B59476D2}"/>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AAE1C8E-97AD-F63F-D276-1C104EF25EFE}"/>
              </a:ext>
            </a:extLst>
          </p:cNvPr>
          <p:cNvSpPr>
            <a:spLocks noGrp="1"/>
          </p:cNvSpPr>
          <p:nvPr>
            <p:ph type="ctrTitle"/>
          </p:nvPr>
        </p:nvSpPr>
        <p:spPr>
          <a:xfrm>
            <a:off x="1672210" y="334274"/>
            <a:ext cx="8833606" cy="667215"/>
          </a:xfrm>
        </p:spPr>
        <p:txBody>
          <a:bodyPr>
            <a:normAutofit fontScale="90000"/>
          </a:bodyPr>
          <a:lstStyle/>
          <a:p>
            <a:r>
              <a:rPr lang="en-US" sz="2400" b="1" dirty="0">
                <a:solidFill>
                  <a:srgbClr val="1FC77F"/>
                </a:solidFill>
                <a:latin typeface="Arial Black" panose="020B0A04020102020204" pitchFamily="34" charset="0"/>
              </a:rPr>
              <a:t>Proposed Exploring Post Metrics from National Exploring Program Commissioner Dick Davies</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8FF0EB2-C455-00EB-0FDB-5D38BCAAFF8E}"/>
              </a:ext>
            </a:extLst>
          </p:cNvPr>
          <p:cNvSpPr txBox="1"/>
          <p:nvPr/>
        </p:nvSpPr>
        <p:spPr>
          <a:xfrm>
            <a:off x="1774372" y="1208315"/>
            <a:ext cx="8731445" cy="5262979"/>
          </a:xfrm>
          <a:prstGeom prst="rect">
            <a:avLst/>
          </a:prstGeom>
          <a:noFill/>
        </p:spPr>
        <p:txBody>
          <a:bodyPr wrap="square" rtlCol="0">
            <a:spAutoFit/>
          </a:bodyPr>
          <a:lstStyle/>
          <a:p>
            <a:r>
              <a:rPr lang="en-US" b="1" dirty="0">
                <a:solidFill>
                  <a:schemeClr val="accent6">
                    <a:lumMod val="75000"/>
                  </a:schemeClr>
                </a:solidFill>
                <a:latin typeface="Arial" panose="020B0604020202020204" pitchFamily="34" charset="0"/>
                <a:cs typeface="Arial" panose="020B0604020202020204" pitchFamily="34" charset="0"/>
              </a:rPr>
              <a:t>Quality Guidelines Leading to Sustainable Effective Explorer Posts</a:t>
            </a:r>
            <a:endParaRPr lang="en-US" dirty="0">
              <a:solidFill>
                <a:schemeClr val="accent6">
                  <a:lumMod val="75000"/>
                </a:scheme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r>
              <a:rPr lang="en-US" sz="1600" dirty="0">
                <a:solidFill>
                  <a:srgbClr val="FFFF00"/>
                </a:solidFill>
                <a:latin typeface="Arial" panose="020B0604020202020204" pitchFamily="34" charset="0"/>
                <a:cs typeface="Arial" panose="020B0604020202020204" pitchFamily="34" charset="0"/>
              </a:rPr>
              <a:t>Experienced Exploring volunteers examined characteristics of Posts which maintain successful programs over a period of years while attracting and retaining youth for meaningful multi-year experiences. The following are the first three of five quality guidelines: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a:pPr>
            <a:r>
              <a:rPr lang="en-US" sz="1600" b="1" u="sng" dirty="0">
                <a:solidFill>
                  <a:schemeClr val="accent6">
                    <a:lumMod val="75000"/>
                  </a:schemeClr>
                </a:solidFill>
                <a:latin typeface="Arial" panose="020B0604020202020204" pitchFamily="34" charset="0"/>
                <a:cs typeface="Arial" panose="020B0604020202020204" pitchFamily="34" charset="0"/>
              </a:rPr>
              <a:t>Trained Adult Leaders</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Training would be desirable for all adult leaders but at a minimum, the Post Advisor and Committee Chair should complete online training on the basics of running an Explorer Post, including critical youth protection policies. It’s easy to appreciate why adult leadership would benefit from an introductory orientation to Exploring</a:t>
            </a:r>
            <a:r>
              <a:rPr lang="en-US" dirty="0">
                <a:solidFill>
                  <a:srgbClr val="FFFF00"/>
                </a:solidFill>
                <a:latin typeface="Arial" panose="020B0604020202020204" pitchFamily="34" charset="0"/>
                <a:cs typeface="Arial" panose="020B0604020202020204" pitchFamily="34" charset="0"/>
              </a:rPr>
              <a:t>.</a:t>
            </a:r>
          </a:p>
          <a:p>
            <a:pPr marL="228600" indent="-228600">
              <a:buFont typeface="+mj-lt"/>
              <a:buAutoNum type="arabicPeriod"/>
            </a:pPr>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2"/>
            </a:pPr>
            <a:r>
              <a:rPr lang="en-US" sz="1600" b="1" u="sng" dirty="0">
                <a:solidFill>
                  <a:schemeClr val="accent6">
                    <a:lumMod val="75000"/>
                  </a:schemeClr>
                </a:solidFill>
                <a:latin typeface="Arial" panose="020B0604020202020204" pitchFamily="34" charset="0"/>
                <a:cs typeface="Arial" panose="020B0604020202020204" pitchFamily="34" charset="0"/>
              </a:rPr>
              <a:t>Minimum Membership of 7</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Posts which start with or can’t sustain membership of at least 7 are unlikely to survive to the next year and may lack the critical mass to run exciting, captivating programs. Several Post members are likely to drift away for various reasons during the year and may not show up for additional years in their Post.</a:t>
            </a:r>
          </a:p>
          <a:p>
            <a:pPr marL="228600" indent="-228600">
              <a:buFont typeface="+mj-lt"/>
              <a:buAutoNum type="arabicPeriod" startAt="2"/>
            </a:pPr>
            <a:r>
              <a:rPr lang="en-US" sz="800" dirty="0">
                <a:latin typeface="Arial" panose="020B0604020202020204" pitchFamily="34" charset="0"/>
                <a:cs typeface="Arial" panose="020B0604020202020204" pitchFamily="34" charset="0"/>
              </a:rPr>
              <a:t> </a:t>
            </a:r>
          </a:p>
          <a:p>
            <a:pPr marL="342900" indent="-342900">
              <a:buFont typeface="+mj-lt"/>
              <a:buAutoNum type="arabicPeriod" startAt="3"/>
            </a:pPr>
            <a:r>
              <a:rPr lang="en-US" b="1" u="sng" dirty="0">
                <a:solidFill>
                  <a:schemeClr val="accent6">
                    <a:lumMod val="75000"/>
                  </a:schemeClr>
                </a:solidFill>
                <a:latin typeface="Arial" panose="020B0604020202020204" pitchFamily="34" charset="0"/>
                <a:cs typeface="Arial" panose="020B0604020202020204" pitchFamily="34" charset="0"/>
              </a:rPr>
              <a:t>Growing Membership</a:t>
            </a:r>
            <a:r>
              <a:rPr lang="en-US" dirty="0">
                <a:solidFill>
                  <a:schemeClr val="accent6">
                    <a:lumMod val="75000"/>
                  </a:schemeClr>
                </a:solidFill>
                <a:latin typeface="Arial" panose="020B0604020202020204" pitchFamily="34" charset="0"/>
                <a:cs typeface="Arial" panose="020B0604020202020204" pitchFamily="34" charset="0"/>
              </a:rPr>
              <a:t> </a:t>
            </a:r>
            <a:r>
              <a:rPr lang="en-US" b="1" dirty="0">
                <a:solidFill>
                  <a:schemeClr val="accent6">
                    <a:lumMod val="75000"/>
                  </a:schemeClr>
                </a:solidFill>
                <a:latin typeface="Arial" panose="020B0604020202020204" pitchFamily="34" charset="0"/>
                <a:cs typeface="Arial" panose="020B0604020202020204" pitchFamily="34" charset="0"/>
              </a:rPr>
              <a:t>(or at Least Maintain 15 Members)</a:t>
            </a:r>
            <a:r>
              <a:rPr lang="en-US" dirty="0">
                <a:solidFill>
                  <a:schemeClr val="accent6">
                    <a:lumMod val="75000"/>
                  </a:schemeClr>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Growing youth membership is a sign of a healthy Post especially for Posts below 15 in size. At that point, sponsor program resources may be maxed out. Importantly the Post has likely reached the scale to survive natural attrition.</a:t>
            </a:r>
          </a:p>
          <a:p>
            <a:r>
              <a:rPr lang="en-US" dirty="0">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1767019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28684"/>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LEARNING FOR LIFE CORPORATE MISSION: </a:t>
            </a: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develop and deliver engaging, research based academic, character, leadership and career focused programs aligned to state and national standards that guide and enable all students to achieve their full potential.</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A picture containing logo&#10;&#10;Description automatically generated">
            <a:extLst>
              <a:ext uri="{FF2B5EF4-FFF2-40B4-BE49-F238E27FC236}">
                <a16:creationId xmlns:a16="http://schemas.microsoft.com/office/drawing/2014/main" id="{08F9F303-D213-4823-A100-97B232C5BBD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00945" y="319288"/>
            <a:ext cx="6590110" cy="1474323"/>
          </a:xfrm>
          <a:prstGeom prst="rect">
            <a:avLst/>
          </a:prstGeom>
          <a:noFill/>
          <a:ln>
            <a:noFill/>
          </a:ln>
        </p:spPr>
      </p:pic>
      <p:sp>
        <p:nvSpPr>
          <p:cNvPr id="9" name="TextBox 8">
            <a:extLst>
              <a:ext uri="{FF2B5EF4-FFF2-40B4-BE49-F238E27FC236}">
                <a16:creationId xmlns:a16="http://schemas.microsoft.com/office/drawing/2014/main" id="{09435FD4-7F96-406E-A645-DE08FD61696D}"/>
              </a:ext>
            </a:extLst>
          </p:cNvPr>
          <p:cNvSpPr txBox="1"/>
          <p:nvPr/>
        </p:nvSpPr>
        <p:spPr>
          <a:xfrm>
            <a:off x="34247" y="4521001"/>
            <a:ext cx="12123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NON-DISCRIMINATION STATEMENT: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Learning for Life programs are designed for all age groups from pre‐kindergarten and not yet age 21. Youth participation is open to any youth in the prescribed age group for that particular program. Adults are selected by the participating organization for Involvement in the program. Color, race, religion, gender, sexual orientation, ethnic background, disability, economic status or citizenship is not criteria for participation by youth or adults.</a:t>
            </a:r>
          </a:p>
        </p:txBody>
      </p:sp>
      <p:sp>
        <p:nvSpPr>
          <p:cNvPr id="2" name="TextBox 1">
            <a:extLst>
              <a:ext uri="{FF2B5EF4-FFF2-40B4-BE49-F238E27FC236}">
                <a16:creationId xmlns:a16="http://schemas.microsoft.com/office/drawing/2014/main" id="{543539D7-0133-4550-1B22-163059E6B0D4}"/>
              </a:ext>
            </a:extLst>
          </p:cNvPr>
          <p:cNvSpPr txBox="1"/>
          <p:nvPr/>
        </p:nvSpPr>
        <p:spPr>
          <a:xfrm>
            <a:off x="4588163" y="2150209"/>
            <a:ext cx="30553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THE CORPORATION</a:t>
            </a:r>
          </a:p>
        </p:txBody>
      </p:sp>
    </p:spTree>
    <p:extLst>
      <p:ext uri="{BB962C8B-B14F-4D97-AF65-F5344CB8AC3E}">
        <p14:creationId xmlns:p14="http://schemas.microsoft.com/office/powerpoint/2010/main" val="719804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83B68-8318-C966-57CD-8CC12BE3070D}"/>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6D27CA22-41BF-02FD-F1EE-61D128327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a:extLst>
              <a:ext uri="{FF2B5EF4-FFF2-40B4-BE49-F238E27FC236}">
                <a16:creationId xmlns:a16="http://schemas.microsoft.com/office/drawing/2014/main" id="{616620CD-A59D-906B-2C9E-6A3129EB6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7F5F0E28-0AF0-F14F-5E8E-DF2D4B98623C}"/>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8E0C51-7237-F3DD-0E45-8939AD4288BB}"/>
              </a:ext>
            </a:extLst>
          </p:cNvPr>
          <p:cNvSpPr>
            <a:spLocks noGrp="1"/>
          </p:cNvSpPr>
          <p:nvPr>
            <p:ph type="ctrTitle"/>
          </p:nvPr>
        </p:nvSpPr>
        <p:spPr>
          <a:xfrm>
            <a:off x="1672210" y="334274"/>
            <a:ext cx="8833606" cy="667215"/>
          </a:xfrm>
        </p:spPr>
        <p:txBody>
          <a:bodyPr>
            <a:normAutofit fontScale="90000"/>
          </a:bodyPr>
          <a:lstStyle/>
          <a:p>
            <a:r>
              <a:rPr lang="en-US" sz="2400" b="1" dirty="0">
                <a:solidFill>
                  <a:srgbClr val="1FC77F"/>
                </a:solidFill>
                <a:latin typeface="Arial Black" panose="020B0A04020102020204" pitchFamily="34" charset="0"/>
              </a:rPr>
              <a:t>Proposed Exploring Post Metrics from National Exploring Program Commissioner Dick Davies </a:t>
            </a:r>
            <a:r>
              <a:rPr lang="en-US" sz="1200" b="1" dirty="0">
                <a:solidFill>
                  <a:srgbClr val="1FC77F"/>
                </a:solidFill>
                <a:latin typeface="Arial Black" panose="020B0A04020102020204" pitchFamily="34" charset="0"/>
              </a:rPr>
              <a:t>continued</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F87DD15-96F2-B02E-1C2D-71AC087D42C8}"/>
              </a:ext>
            </a:extLst>
          </p:cNvPr>
          <p:cNvSpPr txBox="1"/>
          <p:nvPr/>
        </p:nvSpPr>
        <p:spPr>
          <a:xfrm>
            <a:off x="1774372" y="1132113"/>
            <a:ext cx="8731445" cy="4585871"/>
          </a:xfrm>
          <a:prstGeom prst="rect">
            <a:avLst/>
          </a:prstGeom>
          <a:noFill/>
        </p:spPr>
        <p:txBody>
          <a:bodyPr wrap="square" rtlCol="0">
            <a:spAutoFit/>
          </a:bodyPr>
          <a:lstStyle/>
          <a:p>
            <a:r>
              <a:rPr lang="en-US" b="1" dirty="0">
                <a:solidFill>
                  <a:schemeClr val="accent6">
                    <a:lumMod val="75000"/>
                  </a:schemeClr>
                </a:solidFill>
                <a:latin typeface="Arial" panose="020B0604020202020204" pitchFamily="34" charset="0"/>
                <a:cs typeface="Arial" panose="020B0604020202020204" pitchFamily="34" charset="0"/>
              </a:rPr>
              <a:t>Quality Guidelines Leading to Sustainable Effective Explorer Posts</a:t>
            </a:r>
            <a:endParaRPr lang="en-US" dirty="0">
              <a:solidFill>
                <a:schemeClr val="accent6">
                  <a:lumMod val="75000"/>
                </a:schemeClr>
              </a:solidFill>
              <a:latin typeface="Arial" panose="020B0604020202020204" pitchFamily="34" charset="0"/>
              <a:cs typeface="Arial" panose="020B0604020202020204" pitchFamily="34" charset="0"/>
            </a:endParaRPr>
          </a:p>
          <a:p>
            <a:r>
              <a:rPr lang="en-US" sz="800" b="1" dirty="0">
                <a:latin typeface="Arial" panose="020B0604020202020204" pitchFamily="34" charset="0"/>
                <a:cs typeface="Arial" panose="020B0604020202020204" pitchFamily="34" charset="0"/>
              </a:rPr>
              <a:t> </a:t>
            </a:r>
            <a:endParaRPr lang="en-US" sz="800" dirty="0">
              <a:latin typeface="Arial" panose="020B0604020202020204" pitchFamily="34" charset="0"/>
              <a:cs typeface="Arial" panose="020B0604020202020204" pitchFamily="34" charset="0"/>
            </a:endParaRPr>
          </a:p>
          <a:p>
            <a:r>
              <a:rPr lang="en-US" sz="1600" dirty="0">
                <a:solidFill>
                  <a:srgbClr val="FFFF00"/>
                </a:solidFill>
                <a:latin typeface="Arial" panose="020B0604020202020204" pitchFamily="34" charset="0"/>
                <a:cs typeface="Arial" panose="020B0604020202020204" pitchFamily="34" charset="0"/>
              </a:rPr>
              <a:t>Experienced Exploring volunteers examined characteristics of Posts which maintain successful programs over a period of years while attracting and retaining youth for meaningful multi-year experiences. The following are the last two of five quality guidelines: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4"/>
            </a:pPr>
            <a:r>
              <a:rPr lang="en-US" sz="1600" b="1" u="sng" dirty="0">
                <a:solidFill>
                  <a:schemeClr val="accent6">
                    <a:lumMod val="75000"/>
                  </a:schemeClr>
                </a:solidFill>
                <a:latin typeface="Arial" panose="020B0604020202020204" pitchFamily="34" charset="0"/>
                <a:cs typeface="Arial" panose="020B0604020202020204" pitchFamily="34" charset="0"/>
              </a:rPr>
              <a:t>Trained Youth Leaders</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Exploring is a hands-on youth led program with the mentorship and program support of adult advisors. Leadership development is an important element of emphasis of the program. The election of youth officers (or their appointment in the case of some public safety agencies) is an important method of Exploring. It motivates youth to stay involved for multiple years as they move up in the Post and learn important life skills leading teams.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5"/>
            </a:pPr>
            <a:r>
              <a:rPr lang="en-US" sz="1600" b="1" u="sng" dirty="0">
                <a:solidFill>
                  <a:schemeClr val="accent6">
                    <a:lumMod val="75000"/>
                  </a:schemeClr>
                </a:solidFill>
                <a:latin typeface="Arial" panose="020B0604020202020204" pitchFamily="34" charset="0"/>
                <a:cs typeface="Arial" panose="020B0604020202020204" pitchFamily="34" charset="0"/>
              </a:rPr>
              <a:t>Annual </a:t>
            </a:r>
            <a:r>
              <a:rPr lang="en-US" sz="1600" b="1" u="sng" dirty="0" err="1">
                <a:solidFill>
                  <a:schemeClr val="accent6">
                    <a:lumMod val="75000"/>
                  </a:schemeClr>
                </a:solidFill>
                <a:latin typeface="Arial" panose="020B0604020202020204" pitchFamily="34" charset="0"/>
                <a:cs typeface="Arial" panose="020B0604020202020204" pitchFamily="34" charset="0"/>
              </a:rPr>
              <a:t>Superactivity</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A </a:t>
            </a:r>
            <a:r>
              <a:rPr lang="en-US" sz="1600" dirty="0" err="1">
                <a:solidFill>
                  <a:srgbClr val="FFFF00"/>
                </a:solidFill>
                <a:latin typeface="Arial" panose="020B0604020202020204" pitchFamily="34" charset="0"/>
                <a:cs typeface="Arial" panose="020B0604020202020204" pitchFamily="34" charset="0"/>
              </a:rPr>
              <a:t>Superactivity</a:t>
            </a:r>
            <a:r>
              <a:rPr lang="en-US" sz="1600" dirty="0">
                <a:solidFill>
                  <a:srgbClr val="FFFF00"/>
                </a:solidFill>
                <a:latin typeface="Arial" panose="020B0604020202020204" pitchFamily="34" charset="0"/>
                <a:cs typeface="Arial" panose="020B0604020202020204" pitchFamily="34" charset="0"/>
              </a:rPr>
              <a:t> is the program highlight in a Post’s annual activity calendar. It involves special planning and coordination and may involve travel and possibly overnight stays. Examples include a special tour of a major career-oriented site or participation in another Council’s Exploring event or competition. A special event of this type makes it more likely the Explorer will return to the Post in the new school year. A </a:t>
            </a:r>
            <a:r>
              <a:rPr lang="en-US" sz="1600" dirty="0" err="1">
                <a:solidFill>
                  <a:srgbClr val="FFFF00"/>
                </a:solidFill>
                <a:latin typeface="Arial" panose="020B0604020202020204" pitchFamily="34" charset="0"/>
                <a:cs typeface="Arial" panose="020B0604020202020204" pitchFamily="34" charset="0"/>
              </a:rPr>
              <a:t>Superactivity</a:t>
            </a:r>
            <a:r>
              <a:rPr lang="en-US" sz="1600" dirty="0">
                <a:solidFill>
                  <a:srgbClr val="FFFF00"/>
                </a:solidFill>
                <a:latin typeface="Arial" panose="020B0604020202020204" pitchFamily="34" charset="0"/>
                <a:cs typeface="Arial" panose="020B0604020202020204" pitchFamily="34" charset="0"/>
              </a:rPr>
              <a:t> is important in improving youth </a:t>
            </a:r>
            <a:r>
              <a:rPr lang="en-US" dirty="0">
                <a:solidFill>
                  <a:srgbClr val="FFFF00"/>
                </a:solidFill>
                <a:latin typeface="Arial" panose="020B0604020202020204" pitchFamily="34" charset="0"/>
                <a:cs typeface="Arial" panose="020B0604020202020204" pitchFamily="34" charset="0"/>
              </a:rPr>
              <a:t>retention</a:t>
            </a:r>
            <a:r>
              <a:rPr lang="en-US" dirty="0">
                <a:solidFill>
                  <a:srgbClr val="FFFF00"/>
                </a:solidFill>
              </a:rPr>
              <a:t>.</a:t>
            </a:r>
          </a:p>
          <a:p>
            <a:endParaRPr lang="en-US" sz="800" dirty="0"/>
          </a:p>
        </p:txBody>
      </p:sp>
    </p:spTree>
    <p:extLst>
      <p:ext uri="{BB962C8B-B14F-4D97-AF65-F5344CB8AC3E}">
        <p14:creationId xmlns:p14="http://schemas.microsoft.com/office/powerpoint/2010/main" val="1363099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879044" y="769700"/>
            <a:ext cx="8309990" cy="1995261"/>
          </a:xfrm>
        </p:spPr>
        <p:txBody>
          <a:bodyPr>
            <a:normAutofit/>
          </a:bodyPr>
          <a:lstStyle/>
          <a:p>
            <a:r>
              <a:rPr lang="en-US" dirty="0">
                <a:solidFill>
                  <a:srgbClr val="2AB96C"/>
                </a:solidFill>
                <a:latin typeface="Arial Black" panose="020B0A04020102020204" pitchFamily="34" charset="0"/>
              </a:rPr>
              <a:t>National Exploring Program Committee</a:t>
            </a:r>
          </a:p>
        </p:txBody>
      </p:sp>
      <p:pic>
        <p:nvPicPr>
          <p:cNvPr id="2" name="Picture 1"/>
          <p:cNvPicPr>
            <a:picLocks noChangeAspect="1"/>
          </p:cNvPicPr>
          <p:nvPr/>
        </p:nvPicPr>
        <p:blipFill>
          <a:blip r:embed="rId4"/>
          <a:stretch>
            <a:fillRect/>
          </a:stretch>
        </p:blipFill>
        <p:spPr>
          <a:xfrm>
            <a:off x="4651951" y="3219657"/>
            <a:ext cx="2350508" cy="2222726"/>
          </a:xfrm>
          <a:prstGeom prst="rect">
            <a:avLst/>
          </a:prstGeom>
        </p:spPr>
      </p:pic>
    </p:spTree>
    <p:extLst>
      <p:ext uri="{BB962C8B-B14F-4D97-AF65-F5344CB8AC3E}">
        <p14:creationId xmlns:p14="http://schemas.microsoft.com/office/powerpoint/2010/main" val="4284270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72210" y="134074"/>
            <a:ext cx="8833606" cy="642970"/>
          </a:xfrm>
        </p:spPr>
        <p:txBody>
          <a:bodyPr>
            <a:normAutofit/>
          </a:bodyPr>
          <a:lstStyle/>
          <a:p>
            <a:pPr algn="l"/>
            <a:r>
              <a:rPr lang="en-US" sz="2800" dirty="0">
                <a:solidFill>
                  <a:srgbClr val="1FC77F"/>
                </a:solidFill>
                <a:latin typeface="Arial Black"/>
                <a:cs typeface="Arial Black"/>
              </a:rPr>
              <a:t>Nat’l Exploring Committee Members…</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672211" y="684062"/>
            <a:ext cx="8833605" cy="5886227"/>
          </a:xfrm>
          <a:prstGeom prst="rect">
            <a:avLst/>
          </a:prstGeom>
        </p:spPr>
        <p:txBody>
          <a:bodyPr wrap="square">
            <a:spAutoFit/>
          </a:bodyPr>
          <a:lstStyle/>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Chair </a:t>
            </a:r>
            <a:r>
              <a:rPr lang="en-US" sz="1550" b="1" dirty="0">
                <a:solidFill>
                  <a:schemeClr val="accent6">
                    <a:lumMod val="75000"/>
                  </a:schemeClr>
                </a:solidFill>
                <a:latin typeface="Arial" panose="020B0604020202020204" pitchFamily="34" charset="0"/>
                <a:cs typeface="Arial" panose="020B0604020202020204" pitchFamily="34" charset="0"/>
              </a:rPr>
              <a:t>Craig Martin</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Commissioner </a:t>
            </a:r>
            <a:r>
              <a:rPr lang="en-US" sz="1550" b="1" dirty="0">
                <a:solidFill>
                  <a:schemeClr val="accent6">
                    <a:lumMod val="75000"/>
                  </a:schemeClr>
                </a:solidFill>
                <a:latin typeface="Arial" panose="020B0604020202020204" pitchFamily="34" charset="0"/>
                <a:cs typeface="Arial" panose="020B0604020202020204" pitchFamily="34" charset="0"/>
              </a:rPr>
              <a:t>Richard (Dick) Davies</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Membership Growth / Retention Lead </a:t>
            </a:r>
            <a:r>
              <a:rPr lang="en-US" sz="1550" b="1" dirty="0">
                <a:solidFill>
                  <a:schemeClr val="accent6">
                    <a:lumMod val="75000"/>
                  </a:schemeClr>
                </a:solidFill>
                <a:latin typeface="Arial" panose="020B0604020202020204" pitchFamily="34" charset="0"/>
                <a:cs typeface="Arial" panose="020B0604020202020204" pitchFamily="34" charset="0"/>
              </a:rPr>
              <a:t>Jeffrey (Jeff) Schweiger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Awards &amp; Recognition Lead </a:t>
            </a:r>
            <a:r>
              <a:rPr lang="en-US" sz="1550" b="1" dirty="0">
                <a:solidFill>
                  <a:schemeClr val="accent6">
                    <a:lumMod val="75000"/>
                  </a:schemeClr>
                </a:solidFill>
                <a:latin typeface="Arial" panose="020B0604020202020204" pitchFamily="34" charset="0"/>
                <a:cs typeface="Arial" panose="020B0604020202020204" pitchFamily="34" charset="0"/>
              </a:rPr>
              <a:t>Richard (Rick) Belford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Training Lead </a:t>
            </a:r>
            <a:r>
              <a:rPr lang="en-US" sz="1550" b="1" dirty="0">
                <a:solidFill>
                  <a:schemeClr val="accent6">
                    <a:lumMod val="75000"/>
                  </a:schemeClr>
                </a:solidFill>
                <a:latin typeface="Arial" panose="020B0604020202020204" pitchFamily="34" charset="0"/>
                <a:cs typeface="Arial" panose="020B0604020202020204" pitchFamily="34" charset="0"/>
              </a:rPr>
              <a:t>Roger Engelbart</a:t>
            </a:r>
            <a:endParaRPr lang="en-US" sz="1550" b="1"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Health &amp; Safety  / YPT Lead </a:t>
            </a:r>
            <a:r>
              <a:rPr lang="en-US" sz="1550" b="1" dirty="0">
                <a:solidFill>
                  <a:schemeClr val="accent6">
                    <a:lumMod val="75000"/>
                  </a:schemeClr>
                </a:solidFill>
                <a:latin typeface="Arial" panose="020B0604020202020204" pitchFamily="34" charset="0"/>
                <a:cs typeface="Arial" panose="020B0604020202020204" pitchFamily="34" charset="0"/>
              </a:rPr>
              <a:t>Linda Hassler</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Marketing  / Communications Lead (Website / Social Media)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Materials &amp; Literature Lead </a:t>
            </a:r>
            <a:r>
              <a:rPr lang="en-US" sz="1550" b="1" dirty="0">
                <a:solidFill>
                  <a:schemeClr val="accent6">
                    <a:lumMod val="75000"/>
                  </a:schemeClr>
                </a:solidFill>
                <a:latin typeface="Arial" panose="020B0604020202020204" pitchFamily="34" charset="0"/>
                <a:cs typeface="Arial" panose="020B0604020202020204" pitchFamily="34" charset="0"/>
              </a:rPr>
              <a:t>Timothy (Tim) Buckles</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Career  Fields Development Lead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Officer Advisor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Chair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Partnerships / Relationships Lead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Resource Advisor </a:t>
            </a:r>
            <a:r>
              <a:rPr lang="en-US" sz="1550" b="1" dirty="0">
                <a:solidFill>
                  <a:schemeClr val="accent6">
                    <a:lumMod val="75000"/>
                  </a:schemeClr>
                </a:solidFill>
                <a:latin typeface="Arial" panose="020B0604020202020204" pitchFamily="34" charset="0"/>
                <a:cs typeface="Arial" panose="020B0604020202020204" pitchFamily="34" charset="0"/>
              </a:rPr>
              <a:t>Stuart Mahler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Special Needs Committee Liaison for Exploring  </a:t>
            </a:r>
            <a:r>
              <a:rPr lang="en-US" sz="1550" b="1" dirty="0">
                <a:solidFill>
                  <a:schemeClr val="accent6">
                    <a:lumMod val="75000"/>
                  </a:schemeClr>
                </a:solidFill>
                <a:latin typeface="Arial" panose="020B0604020202020204" pitchFamily="34" charset="0"/>
                <a:cs typeface="Arial" panose="020B0604020202020204" pitchFamily="34" charset="0"/>
              </a:rPr>
              <a:t>Britt </a:t>
            </a:r>
            <a:r>
              <a:rPr lang="en-US" sz="1550" b="1" dirty="0" err="1">
                <a:solidFill>
                  <a:schemeClr val="accent6">
                    <a:lumMod val="75000"/>
                  </a:schemeClr>
                </a:solidFill>
                <a:latin typeface="Arial" panose="020B0604020202020204" pitchFamily="34" charset="0"/>
                <a:cs typeface="Arial" panose="020B0604020202020204" pitchFamily="34" charset="0"/>
              </a:rPr>
              <a:t>Flather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Members-at-Large  (National Exploring  Resource Associate Advisors)</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John Brady</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Don Deeker</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Kenneth (Ken) Leedham</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Joseph  (Joe) Marinelli</a:t>
            </a:r>
            <a:r>
              <a:rPr lang="en-US" sz="1550" b="1" dirty="0">
                <a:solidFill>
                  <a:srgbClr val="FFFF00"/>
                </a:solidFill>
                <a:latin typeface="Arial" panose="020B0604020202020204" pitchFamily="34" charset="0"/>
                <a:cs typeface="Arial" panose="020B0604020202020204" pitchFamily="34" charset="0"/>
              </a:rPr>
              <a:t> </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Suzie Steiner</a:t>
            </a:r>
            <a:endParaRPr lang="en-US" sz="1550" b="1" dirty="0">
              <a:solidFill>
                <a:srgbClr val="FFFF00"/>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Rick TerBorch</a:t>
            </a:r>
            <a:endParaRPr lang="en-US" sz="1550" b="1" dirty="0">
              <a:solidFill>
                <a:srgbClr val="FFFF00"/>
              </a:solidFill>
              <a:latin typeface="Arial" panose="020B0604020202020204" pitchFamily="34" charset="0"/>
              <a:cs typeface="Arial" panose="020B0604020202020204" pitchFamily="34" charset="0"/>
            </a:endParaRPr>
          </a:p>
          <a:p>
            <a:r>
              <a:rPr lang="en-US" sz="155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Note: Welcome recommendations from anyone </a:t>
            </a:r>
          </a:p>
          <a:p>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34454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4"/>
            <a:ext cx="8632371" cy="4390119"/>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National Exploring SMEs &amp; ERAs Concerns and/or Comments</a:t>
            </a:r>
          </a:p>
        </p:txBody>
      </p:sp>
    </p:spTree>
    <p:extLst>
      <p:ext uri="{BB962C8B-B14F-4D97-AF65-F5344CB8AC3E}">
        <p14:creationId xmlns:p14="http://schemas.microsoft.com/office/powerpoint/2010/main" val="2386721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900810" y="312503"/>
            <a:ext cx="8309990" cy="2343606"/>
          </a:xfrm>
        </p:spPr>
        <p:txBody>
          <a:bodyPr>
            <a:normAutofit/>
          </a:bodyPr>
          <a:lstStyle/>
          <a:p>
            <a:r>
              <a:rPr lang="en-US" sz="3600" dirty="0">
                <a:solidFill>
                  <a:srgbClr val="2AB96C"/>
                </a:solidFill>
                <a:latin typeface="Arial Black" panose="020B0A04020102020204" pitchFamily="34" charset="0"/>
              </a:rPr>
              <a:t>National Exploring Subject Matter Experts &amp; Exploring Resource Associate Advisors</a:t>
            </a:r>
          </a:p>
        </p:txBody>
      </p:sp>
      <p:sp>
        <p:nvSpPr>
          <p:cNvPr id="2" name="TextBox 1"/>
          <p:cNvSpPr txBox="1"/>
          <p:nvPr/>
        </p:nvSpPr>
        <p:spPr>
          <a:xfrm>
            <a:off x="1774371" y="2841179"/>
            <a:ext cx="8556172" cy="7755969"/>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In support to our fourteen Scouting America Council Service Territories  (CSTs), formerly National Service Territories (NSTs) , our National Exploring Program is currently supporting each CST, along with their territory’s councils, with a National Exploring Subject Matter Expert (SME), who serves as that territory’s National Exploring Resource Associate Advisor (RAA). As a caveat, we do not presume this role is either formally or informally part of the CST organizational structure but rather a service being made available by the National Exploring Program to each CST and/or their councils. Additionally, we have an National Exploring RAA dedicated to supporting the California Highway Patrol (CHP) and the councils with CHP Law Enforcement Posts as well as the posts themselves</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91014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967"/>
            <a:ext cx="12120113" cy="6883121"/>
          </a:xfrm>
          <a:prstGeom prst="rect">
            <a:avLst/>
          </a:prstGeom>
        </p:spPr>
      </p:pic>
      <p:sp>
        <p:nvSpPr>
          <p:cNvPr id="2" name="Title 1"/>
          <p:cNvSpPr>
            <a:spLocks noGrp="1"/>
          </p:cNvSpPr>
          <p:nvPr>
            <p:ph type="ctrTitle"/>
          </p:nvPr>
        </p:nvSpPr>
        <p:spPr>
          <a:xfrm>
            <a:off x="1880010" y="16858"/>
            <a:ext cx="8431981" cy="900712"/>
          </a:xfrm>
        </p:spPr>
        <p:txBody>
          <a:bodyPr>
            <a:normAutofit/>
          </a:bodyPr>
          <a:lstStyle/>
          <a:p>
            <a:pPr algn="l"/>
            <a:r>
              <a:rPr lang="en-US" sz="3100" dirty="0">
                <a:solidFill>
                  <a:srgbClr val="1FC77F"/>
                </a:solidFill>
                <a:latin typeface="Arial Black"/>
                <a:cs typeface="Arial Black"/>
              </a:rPr>
              <a:t>Council Service Territories (CSTs)…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408716" y="5714999"/>
            <a:ext cx="1404257" cy="338554"/>
          </a:xfrm>
          <a:prstGeom prst="rect">
            <a:avLst/>
          </a:prstGeom>
          <a:solidFill>
            <a:schemeClr val="bg1"/>
          </a:solidFill>
        </p:spPr>
        <p:txBody>
          <a:bodyPr wrap="square" rtlCol="0">
            <a:spAutoFit/>
          </a:bodyPr>
          <a:lstStyle/>
          <a:p>
            <a:pPr algn="r"/>
            <a:r>
              <a:rPr lang="en-US" sz="1600" b="1" dirty="0">
                <a:solidFill>
                  <a:srgbClr val="C00000"/>
                </a:solidFill>
                <a:latin typeface="Arial" panose="020B0604020202020204" pitchFamily="34" charset="0"/>
                <a:cs typeface="Arial" panose="020B0604020202020204" pitchFamily="34" charset="0"/>
              </a:rPr>
              <a:t>COUNCIL</a:t>
            </a:r>
          </a:p>
        </p:txBody>
      </p:sp>
      <p:pic>
        <p:nvPicPr>
          <p:cNvPr id="4" name="Picture 3"/>
          <p:cNvPicPr>
            <a:picLocks noChangeAspect="1"/>
          </p:cNvPicPr>
          <p:nvPr/>
        </p:nvPicPr>
        <p:blipFill>
          <a:blip r:embed="rId4"/>
          <a:stretch>
            <a:fillRect/>
          </a:stretch>
        </p:blipFill>
        <p:spPr>
          <a:xfrm>
            <a:off x="2067815" y="685801"/>
            <a:ext cx="7978584" cy="5526943"/>
          </a:xfrm>
          <a:prstGeom prst="rect">
            <a:avLst/>
          </a:prstGeom>
        </p:spPr>
      </p:pic>
    </p:spTree>
    <p:extLst>
      <p:ext uri="{BB962C8B-B14F-4D97-AF65-F5344CB8AC3E}">
        <p14:creationId xmlns:p14="http://schemas.microsoft.com/office/powerpoint/2010/main" val="2151839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20054"/>
            <a:ext cx="8556172" cy="5355312"/>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altLang="en-US" sz="1400" b="1" dirty="0">
                <a:solidFill>
                  <a:srgbClr val="FFFF00"/>
                </a:solidFill>
                <a:latin typeface="Arial" panose="020B0604020202020204" pitchFamily="34" charset="0"/>
                <a:cs typeface="Arial" panose="020B0604020202020204" pitchFamily="34" charset="0"/>
              </a:rPr>
              <a:t>CST 1 ~ Suzie Steiner (Mountain West Council), who is currently an Advisor for an Exploring STEM / Robotics Post, which also encompasses trades such as  machining &amp; welding and business careers, and has previously been an assistant district commissioner, assistant &amp; roundtable commissioner and Cub Scout den leader. </a:t>
            </a:r>
            <a:r>
              <a:rPr lang="en-US" altLang="en-US" sz="1400" b="1" dirty="0">
                <a:solidFill>
                  <a:schemeClr val="accent6">
                    <a:lumMod val="75000"/>
                  </a:schemeClr>
                </a:solidFill>
                <a:latin typeface="Arial" panose="020B0604020202020204" pitchFamily="34" charset="0"/>
                <a:cs typeface="Arial" panose="020B0604020202020204" pitchFamily="34" charset="0"/>
              </a:rPr>
              <a:t>National</a:t>
            </a:r>
            <a:r>
              <a:rPr lang="en-US" altLang="en-US" sz="1400" b="1" dirty="0">
                <a:solidFill>
                  <a:srgbClr val="FFFF00"/>
                </a:solidFill>
                <a:latin typeface="Arial" panose="020B0604020202020204" pitchFamily="34" charset="0"/>
                <a:cs typeface="Arial" panose="020B0604020202020204" pitchFamily="34" charset="0"/>
              </a:rPr>
              <a:t>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supporting the CST 1 and councils within the territory</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suzie@openlabidaho.org</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((208) 869-2403</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3~ Stuart Mahler (Golden Gate Area Council), who is currently an Assistant Council Commissioner and LFL Council Exploring Chair and Executive Board Member as well as a retired police officer, an advisor in the 1987 Law Enforcement  Exploring National Academy, staff member on three National Exploring Law Enforcement Exploring Conferences and Law Enforcement Explorer in his youth. </a:t>
            </a:r>
            <a:r>
              <a:rPr lang="en-US" sz="1400" b="1" dirty="0">
                <a:solidFill>
                  <a:schemeClr val="accent6">
                    <a:lumMod val="75000"/>
                  </a:schemeClr>
                </a:solidFill>
                <a:latin typeface="Arial" panose="020B0604020202020204" pitchFamily="34" charset="0"/>
                <a:cs typeface="Arial" panose="020B0604020202020204" pitchFamily="34" charset="0"/>
              </a:rPr>
              <a:t>National Exploring Resource Advisor (RAA) supporting the CST 3 and councils within the territory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mdc.stuart@gmail.com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(925) 519-6957</a:t>
            </a:r>
          </a:p>
          <a:p>
            <a:endParaRPr lang="en-US" sz="800" dirty="0"/>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4 &amp; 5 ~ Roger Engelbart (Greater St Louis Area Council), who is currently the Assistant Council Commissioner for Training and the Engineering Chair for the Council Exploring Committee, as well as a retired Boeing Engineer involved in Nondestructive Evaluation. National Exploring Training Lead and </a:t>
            </a:r>
            <a:r>
              <a:rPr lang="en-US" sz="1400" b="1" dirty="0">
                <a:solidFill>
                  <a:schemeClr val="accent6">
                    <a:lumMod val="75000"/>
                  </a:schemeClr>
                </a:solidFill>
                <a:latin typeface="Arial" panose="020B0604020202020204" pitchFamily="34" charset="0"/>
                <a:cs typeface="Arial" panose="020B0604020202020204" pitchFamily="34" charset="0"/>
              </a:rPr>
              <a:t>National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400" b="1" dirty="0">
                <a:solidFill>
                  <a:schemeClr val="accent6">
                    <a:lumMod val="75000"/>
                  </a:schemeClr>
                </a:solidFill>
                <a:latin typeface="Arial" panose="020B0604020202020204" pitchFamily="34" charset="0"/>
                <a:cs typeface="Arial" panose="020B0604020202020204" pitchFamily="34" charset="0"/>
              </a:rPr>
              <a:t>supporting the CST 4 &amp; 5  and councils within those two territories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engelbart301@sbcglobal.net</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(314) 920-8968</a:t>
            </a:r>
          </a:p>
          <a:p>
            <a:endParaRPr lang="en-US" dirty="0"/>
          </a:p>
        </p:txBody>
      </p:sp>
    </p:spTree>
    <p:extLst>
      <p:ext uri="{BB962C8B-B14F-4D97-AF65-F5344CB8AC3E}">
        <p14:creationId xmlns:p14="http://schemas.microsoft.com/office/powerpoint/2010/main" val="336026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92762"/>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41821"/>
            <a:ext cx="8556172" cy="5809283"/>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6 ~ Richard (Dick) Davies (Glacier's Edge Council) who is the National Exploring Commissioner, Exploring Chair for the National Commissioner Service Team &amp; National Exploring Program Committee Vice-Chair, as well as VP - Development in Glacier's Edge Council (Madison, WI), Greater New York Councils Executive Board Member,  former Interim Scout Executive for the Greater New York Councils (2021 &amp; 2022), past Northeast Region Exploring Chair and Board Member, and, in his youth, National Explorer President (1976-77) &amp; Youth Member of National Executive Board. </a:t>
            </a:r>
            <a:r>
              <a:rPr lang="en-US" sz="1350" b="1" dirty="0">
                <a:solidFill>
                  <a:schemeClr val="accent6">
                    <a:lumMod val="75000"/>
                  </a:schemeClr>
                </a:solidFill>
                <a:latin typeface="Arial" panose="020B0604020202020204" pitchFamily="34" charset="0"/>
                <a:cs typeface="Arial" panose="020B0604020202020204" pitchFamily="34" charset="0"/>
              </a:rPr>
              <a:t>National</a:t>
            </a:r>
            <a:r>
              <a:rPr lang="en-US" sz="1350" b="1" dirty="0">
                <a:solidFill>
                  <a:srgbClr val="FFFF00"/>
                </a:solidFill>
                <a:latin typeface="Arial" panose="020B0604020202020204" pitchFamily="34" charset="0"/>
                <a:cs typeface="Arial" panose="020B0604020202020204" pitchFamily="34" charset="0"/>
              </a:rPr>
              <a:t>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6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richard.davies.nyc@gmail.com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(914) 327-7430</a:t>
            </a:r>
          </a:p>
          <a:p>
            <a:pPr defTabSz="914400"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7 ~ Don Decker (Bay Area Council) - Eagle Scout, </a:t>
            </a:r>
            <a:r>
              <a:rPr lang="en-US" sz="1350" b="1" dirty="0" err="1">
                <a:solidFill>
                  <a:srgbClr val="FFFF00"/>
                </a:solidFill>
                <a:latin typeface="Arial" panose="020B0604020202020204" pitchFamily="34" charset="0"/>
                <a:cs typeface="Arial" panose="020B0604020202020204" pitchFamily="34" charset="0"/>
              </a:rPr>
              <a:t>Woodbadge</a:t>
            </a:r>
            <a:r>
              <a:rPr lang="en-US" sz="1350" b="1" dirty="0">
                <a:solidFill>
                  <a:srgbClr val="FFFF00"/>
                </a:solidFill>
                <a:latin typeface="Arial" panose="020B0604020202020204" pitchFamily="34" charset="0"/>
                <a:cs typeface="Arial" panose="020B0604020202020204" pitchFamily="34" charset="0"/>
              </a:rPr>
              <a:t> staff member, retired BSA Professional Scouter, Business and Banking Explorer as a youth, and currently a full time Agriculture Specialist, US Customs and Border Protection Agency.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7 and councils within the territory </a:t>
            </a:r>
            <a:endParaRPr lang="en-US" sz="1350" b="1" dirty="0">
              <a:solidFill>
                <a:srgbClr val="FFFF00"/>
              </a:solidFill>
              <a:latin typeface="Arial" panose="020B0604020202020204" pitchFamily="34" charset="0"/>
              <a:cs typeface="Arial" panose="020B0604020202020204" pitchFamily="34" charset="0"/>
            </a:endParaRP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donedecker@gmail.com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( 832) 266-7145</a:t>
            </a:r>
          </a:p>
          <a:p>
            <a:pPr defTabSz="914400" eaLnBrk="0" fontAlgn="base" hangingPunct="0">
              <a:spcBef>
                <a:spcPct val="0"/>
              </a:spcBef>
              <a:spcAft>
                <a:spcPct val="0"/>
              </a:spcAft>
            </a:pPr>
            <a:endParaRPr 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8 ~ Craig Martin (Pathway to the Rockies Council), who is the National Exploring Program Committee Chair as well as a retired Senior Systems Engineer supporting Department of Defense satellite programs and a retired USAF Colonel with extensive experience building, testing, launching &amp; operating US Air Force satellites and testing air-to-air &amp; air-to-ground missile systems.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a:t>
            </a:r>
            <a:r>
              <a:rPr lang="en-US" sz="1350" b="1" dirty="0">
                <a:solidFill>
                  <a:schemeClr val="accent6">
                    <a:lumMod val="75000"/>
                  </a:schemeClr>
                </a:solidFill>
                <a:latin typeface="Arial" panose="020B0604020202020204" pitchFamily="34" charset="0"/>
                <a:cs typeface="Arial" panose="020B0604020202020204" pitchFamily="34" charset="0"/>
              </a:rPr>
              <a:t> supporting the CST  8 and councils within the territory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bruin1967@aol.com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(719) 331-6406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92024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2874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203651"/>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722072"/>
            <a:ext cx="8556172" cy="5655394"/>
          </a:xfrm>
          <a:prstGeom prst="rect">
            <a:avLst/>
          </a:prstGeom>
          <a:noFill/>
        </p:spPr>
        <p:txBody>
          <a:bodyPr wrap="square" rtlCol="0">
            <a:spAutoFit/>
          </a:bodyPr>
          <a:lstStyle/>
          <a:p>
            <a:pPr lvl="0"/>
            <a:endParaRPr lang="en-US" sz="1350" b="1" dirty="0">
              <a:solidFill>
                <a:srgbClr val="FFFF00"/>
              </a:solidFill>
              <a:latin typeface="Arial" panose="020B0604020202020204" pitchFamily="34" charset="0"/>
              <a:cs typeface="Arial" panose="020B0604020202020204" pitchFamily="34" charset="0"/>
            </a:endParaRPr>
          </a:p>
          <a:p>
            <a:r>
              <a:rPr lang="en-US" sz="1350" b="1" dirty="0">
                <a:solidFill>
                  <a:srgbClr val="FFFF00"/>
                </a:solidFill>
                <a:latin typeface="Arial" panose="020B0604020202020204" pitchFamily="34" charset="0"/>
                <a:cs typeface="Arial" panose="020B0604020202020204" pitchFamily="34" charset="0"/>
              </a:rPr>
              <a:t>CST 9 ~ Richard (Rick) Belford (Western Massachusetts Council), who is currently the Vice President of Membership, Executive Board member, and Committee Chair for five units - a Cub Scout Pack, a girl troop, a boy troop, a Sea Scout Ship and an Aviation Explorer Post. Also a former Scouting Professional/District Executive, a retired DOD/Federal employee and a retired USAF Chief Master Sergeant. National Exploring Awards &amp; Recognition Lead and </a:t>
            </a:r>
            <a:r>
              <a:rPr lang="en-US" sz="1350" b="1" dirty="0">
                <a:solidFill>
                  <a:schemeClr val="accent6">
                    <a:lumMod val="75000"/>
                  </a:schemeClr>
                </a:solidFill>
                <a:latin typeface="Arial" panose="020B0604020202020204" pitchFamily="34" charset="0"/>
                <a:cs typeface="Arial" panose="020B0604020202020204" pitchFamily="34" charset="0"/>
              </a:rPr>
              <a:t>Resource Associate Advisor (RAA) supporting the CST 9 Program Lead and councils within that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rebwmc234@gmail.com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(860) 402-4836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10 ~ Joseph (Joe) Marinelli (Seneca Waterways Council), who is the Council Executive Committee’s &amp; Board’s former Vice President of Exploring, past President of the Finger Lakes Council  and Executive Director, Finger Lakes STEM  Hub as well as a retired Regional Supervising Superintendent &amp; BOCES (service agency) CEO for 25 school districts in upstate New York.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 supporting the CST 10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josephjmarinelli@aol.com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(585) 704-4659</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12 ~ John Brady (Del-Mar-</a:t>
            </a:r>
            <a:r>
              <a:rPr lang="en-US" sz="1350" b="1" dirty="0" err="1">
                <a:solidFill>
                  <a:srgbClr val="FFFF00"/>
                </a:solidFill>
                <a:latin typeface="Arial" panose="020B0604020202020204" pitchFamily="34" charset="0"/>
                <a:cs typeface="Arial" panose="020B0604020202020204" pitchFamily="34" charset="0"/>
              </a:rPr>
              <a:t>Va</a:t>
            </a:r>
            <a:r>
              <a:rPr lang="en-US" sz="1350" b="1" dirty="0">
                <a:solidFill>
                  <a:srgbClr val="FFFF00"/>
                </a:solidFill>
                <a:latin typeface="Arial" panose="020B0604020202020204" pitchFamily="34" charset="0"/>
                <a:cs typeface="Arial" panose="020B0604020202020204" pitchFamily="34" charset="0"/>
              </a:rPr>
              <a:t> Council) who is currently a member on the Council Executive Board, District Vice Chair and Sea Scout Ship 198 Committee Member as well as a former Attorney/Labor Relations Specialist for the State of Delaware &amp; a former Scouting Professional District Executive.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12 &amp; 14 and councils within those two territories</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jfbradygroup@gmail.com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(302) 381-8728</a:t>
            </a:r>
          </a:p>
          <a:p>
            <a:endParaRPr lang="en-US" dirty="0"/>
          </a:p>
        </p:txBody>
      </p:sp>
    </p:spTree>
    <p:extLst>
      <p:ext uri="{BB962C8B-B14F-4D97-AF65-F5344CB8AC3E}">
        <p14:creationId xmlns:p14="http://schemas.microsoft.com/office/powerpoint/2010/main" val="184326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57614"/>
            <a:ext cx="8833606" cy="961124"/>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765624"/>
            <a:ext cx="8556172" cy="5509200"/>
          </a:xfrm>
          <a:prstGeom prst="rect">
            <a:avLst/>
          </a:prstGeom>
          <a:noFill/>
        </p:spPr>
        <p:txBody>
          <a:bodyPr wrap="square" rtlCol="0">
            <a:spAutoFit/>
          </a:bodyPr>
          <a:lstStyle/>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13 ~ Linda Hassler (Monmouth Council) who is currently a member of her Monmouth Council Board of Directors and Troop 140 Committee Member as well as an Assistant Professor at Rutgers’ School of Nursing, former Northeast Region Area 5 Exploring Chair, former Exploring Post Advisor and a Tennis Explorer in her youth.</a:t>
            </a:r>
            <a:r>
              <a:rPr lang="en-US" sz="1300" b="1" dirty="0">
                <a:solidFill>
                  <a:schemeClr val="accent6">
                    <a:lumMod val="75000"/>
                  </a:schemeClr>
                </a:solidFill>
                <a:latin typeface="Arial" panose="020B0604020202020204" pitchFamily="34" charset="0"/>
                <a:cs typeface="Arial" panose="020B0604020202020204" pitchFamily="34" charset="0"/>
              </a:rPr>
              <a:t> </a:t>
            </a:r>
            <a:r>
              <a:rPr lang="en-US" sz="1300" b="1" dirty="0">
                <a:solidFill>
                  <a:srgbClr val="FFFF00"/>
                </a:solidFill>
                <a:latin typeface="Arial" panose="020B0604020202020204" pitchFamily="34" charset="0"/>
                <a:cs typeface="Arial" panose="020B0604020202020204" pitchFamily="34" charset="0"/>
              </a:rPr>
              <a:t>National Exploring Health &amp; Safety  / YPT Lead and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13 and councils within the territory</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Lindajhassler@gmail.com</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(732) 687-7208</a:t>
            </a:r>
          </a:p>
          <a:p>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14 ~ John Brady</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15 &amp; 16 ~ Kenneth (Ken) Leedham (Gulf Stream Council) who is currently a District Commissioners, Exploring service team member, associate post advisor, merit badge counselor and Wood Badge staff member as well as a full-time police officer and Law Enforcement Explorer in his youth.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15 &amp; 16 and councils within those two territories </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treasurecoastscouting@gmail.com </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(772) 370-2800</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CHP ~ Rick TerBorch (Los Padres Council), who is the former National Service Territory (NST) 3 Commissioner, Assistant Council Commissioner and Council Executive Board Member as well as a retired Chief of Police in Arroyo Grande, CA, past Los Padres Council President &amp; Council Commissioner, past National Law Enforcement Exploring Committee Member, Exploring Advisor and over 35+ years in Law Enforcement Exploring.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California Highway Patrol (CHP) and the councils with CHP Law Enforcement Posts.</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rterborch@earthlink.net</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(805) 441-1721</a:t>
            </a:r>
          </a:p>
          <a:p>
            <a:endParaRPr lang="en-US" dirty="0"/>
          </a:p>
        </p:txBody>
      </p:sp>
    </p:spTree>
    <p:extLst>
      <p:ext uri="{BB962C8B-B14F-4D97-AF65-F5344CB8AC3E}">
        <p14:creationId xmlns:p14="http://schemas.microsoft.com/office/powerpoint/2010/main" val="2418547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Champions for students with special needs, along with additional digital resources.  Learning for Life uses these interactive lessons to help youth make informed decisions while becoming better students and citizens. </a:t>
            </a: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CURRICULUM PROGRAM VISION: </a:t>
            </a: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provide engaging and relevant PreK‐12 solutions that positively impact academic performance, social &amp; emotional maturity, character development, and career education for all students.</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8D695C1-758F-4C5B-8A65-AA39C77B350B}"/>
              </a:ext>
            </a:extLst>
          </p:cNvPr>
          <p:cNvPicPr>
            <a:picLocks noChangeAspect="1"/>
          </p:cNvPicPr>
          <p:nvPr/>
        </p:nvPicPr>
        <p:blipFill>
          <a:blip r:embed="rId3"/>
          <a:stretch>
            <a:fillRect/>
          </a:stretch>
        </p:blipFill>
        <p:spPr>
          <a:xfrm>
            <a:off x="3023955" y="309191"/>
            <a:ext cx="6183804" cy="1239803"/>
          </a:xfrm>
          <a:prstGeom prst="rect">
            <a:avLst/>
          </a:prstGeom>
        </p:spPr>
      </p:pic>
      <p:sp>
        <p:nvSpPr>
          <p:cNvPr id="2" name="Rectangle 1">
            <a:extLst>
              <a:ext uri="{FF2B5EF4-FFF2-40B4-BE49-F238E27FC236}">
                <a16:creationId xmlns:a16="http://schemas.microsoft.com/office/drawing/2014/main" id="{99B52F59-25C2-445B-902F-9B6B42D19646}"/>
              </a:ext>
            </a:extLst>
          </p:cNvPr>
          <p:cNvSpPr/>
          <p:nvPr/>
        </p:nvSpPr>
        <p:spPr>
          <a:xfrm>
            <a:off x="2477091" y="5797622"/>
            <a:ext cx="767377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www.learningforlife.org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2420327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86184" y="312504"/>
            <a:ext cx="8644359" cy="998939"/>
          </a:xfrm>
        </p:spPr>
        <p:txBody>
          <a:bodyPr>
            <a:normAutofit/>
          </a:bodyPr>
          <a:lstStyle/>
          <a:p>
            <a:r>
              <a:rPr lang="en-US" sz="2800" dirty="0">
                <a:solidFill>
                  <a:srgbClr val="2AB96C"/>
                </a:solidFill>
                <a:latin typeface="Arial Black" panose="020B0A04020102020204" pitchFamily="34" charset="0"/>
              </a:rPr>
              <a:t>Exploring Associate Resource Advisors </a:t>
            </a:r>
            <a:br>
              <a:rPr lang="en-US" sz="2800" dirty="0">
                <a:solidFill>
                  <a:srgbClr val="2AB96C"/>
                </a:solidFill>
                <a:latin typeface="Arial Black" panose="020B0A04020102020204" pitchFamily="34" charset="0"/>
              </a:rPr>
            </a:br>
            <a:r>
              <a:rPr lang="en-US" sz="2800" dirty="0">
                <a:solidFill>
                  <a:srgbClr val="2AB96C"/>
                </a:solidFill>
                <a:latin typeface="Arial Black" panose="020B0A04020102020204" pitchFamily="34" charset="0"/>
              </a:rPr>
              <a:t>Serve the Entire Country</a:t>
            </a:r>
          </a:p>
        </p:txBody>
      </p:sp>
      <p:pic>
        <p:nvPicPr>
          <p:cNvPr id="3" name="Picture 2">
            <a:extLst>
              <a:ext uri="{FF2B5EF4-FFF2-40B4-BE49-F238E27FC236}">
                <a16:creationId xmlns:a16="http://schemas.microsoft.com/office/drawing/2014/main" id="{C43D42F3-6B56-8FC7-FB9C-D54BFC9E5174}"/>
              </a:ext>
            </a:extLst>
          </p:cNvPr>
          <p:cNvPicPr>
            <a:picLocks noChangeAspect="1"/>
          </p:cNvPicPr>
          <p:nvPr/>
        </p:nvPicPr>
        <p:blipFill>
          <a:blip r:embed="rId4"/>
          <a:stretch>
            <a:fillRect/>
          </a:stretch>
        </p:blipFill>
        <p:spPr>
          <a:xfrm>
            <a:off x="1778032" y="1486900"/>
            <a:ext cx="4630789" cy="3041171"/>
          </a:xfrm>
          <a:prstGeom prst="rect">
            <a:avLst/>
          </a:prstGeom>
          <a:ln w="9525">
            <a:solidFill>
              <a:schemeClr val="tx1"/>
            </a:solidFill>
          </a:ln>
        </p:spPr>
      </p:pic>
      <p:pic>
        <p:nvPicPr>
          <p:cNvPr id="5" name="Picture 4">
            <a:extLst>
              <a:ext uri="{FF2B5EF4-FFF2-40B4-BE49-F238E27FC236}">
                <a16:creationId xmlns:a16="http://schemas.microsoft.com/office/drawing/2014/main" id="{F073A4D9-3581-1FEE-E32F-68BCA04A3CB5}"/>
              </a:ext>
            </a:extLst>
          </p:cNvPr>
          <p:cNvPicPr>
            <a:picLocks noChangeAspect="1"/>
          </p:cNvPicPr>
          <p:nvPr/>
        </p:nvPicPr>
        <p:blipFill>
          <a:blip r:embed="rId5"/>
          <a:stretch>
            <a:fillRect/>
          </a:stretch>
        </p:blipFill>
        <p:spPr>
          <a:xfrm>
            <a:off x="4612891" y="3805200"/>
            <a:ext cx="5709965" cy="2193873"/>
          </a:xfrm>
          <a:prstGeom prst="rect">
            <a:avLst/>
          </a:prstGeom>
          <a:ln w="9525">
            <a:solidFill>
              <a:schemeClr val="tx1"/>
            </a:solidFill>
          </a:ln>
        </p:spPr>
      </p:pic>
      <p:sp>
        <p:nvSpPr>
          <p:cNvPr id="6" name="TextBox 5">
            <a:extLst>
              <a:ext uri="{FF2B5EF4-FFF2-40B4-BE49-F238E27FC236}">
                <a16:creationId xmlns:a16="http://schemas.microsoft.com/office/drawing/2014/main" id="{187147BC-D703-C4AC-0B5E-83A18E37EC9A}"/>
              </a:ext>
            </a:extLst>
          </p:cNvPr>
          <p:cNvSpPr txBox="1"/>
          <p:nvPr/>
        </p:nvSpPr>
        <p:spPr>
          <a:xfrm>
            <a:off x="6733674" y="2009214"/>
            <a:ext cx="3772142" cy="1292662"/>
          </a:xfrm>
          <a:prstGeom prst="rect">
            <a:avLst/>
          </a:prstGeom>
          <a:noFill/>
        </p:spPr>
        <p:txBody>
          <a:bodyPr wrap="square" rtlCol="0">
            <a:spAutoFit/>
          </a:bodyPr>
          <a:lstStyle/>
          <a:p>
            <a:r>
              <a:rPr lang="en-US" sz="2000" b="1" dirty="0">
                <a:solidFill>
                  <a:srgbClr val="FFFF00"/>
                </a:solidFill>
                <a:latin typeface="Arial" panose="020B0604020202020204" pitchFamily="34" charset="0"/>
                <a:cs typeface="Arial" panose="020B0604020202020204" pitchFamily="34" charset="0"/>
              </a:rPr>
              <a:t>Find your Council Service Territory &amp; assigned ERAA at </a:t>
            </a:r>
          </a:p>
          <a:p>
            <a:r>
              <a:rPr lang="en-US" sz="2000" b="1" dirty="0">
                <a:solidFill>
                  <a:srgbClr val="FFFF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www.exploring.org/about-us</a:t>
            </a:r>
            <a:endParaRPr lang="en-US" sz="20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15788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78B8C-AAC3-2051-F5B7-5318D7D080E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2996365-7C3E-4406-7604-45E8207FA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30F92D7B-5BB4-38F6-E126-97FA8EDA4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1389919-6D5F-1ED4-3D94-9F74A2FDCB2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4639EC2-BF65-CDE5-3985-B81477D3436E}"/>
              </a:ext>
            </a:extLst>
          </p:cNvPr>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60D2D12-2E4C-7A9F-FD8C-9ABC1DC20736}"/>
              </a:ext>
            </a:extLst>
          </p:cNvPr>
          <p:cNvSpPr txBox="1"/>
          <p:nvPr/>
        </p:nvSpPr>
        <p:spPr>
          <a:xfrm>
            <a:off x="1774371" y="918028"/>
            <a:ext cx="8556172" cy="5201424"/>
          </a:xfrm>
          <a:prstGeom prst="rect">
            <a:avLst/>
          </a:prstGeom>
          <a:noFill/>
        </p:spPr>
        <p:txBody>
          <a:bodyPr wrap="square" rtlCol="0">
            <a:spAutoFit/>
          </a:bodyPr>
          <a:lstStyle/>
          <a:p>
            <a:r>
              <a:rPr lang="en-US" sz="1600" b="1" dirty="0">
                <a:solidFill>
                  <a:schemeClr val="accent6">
                    <a:lumMod val="75000"/>
                  </a:schemeClr>
                </a:solidFill>
                <a:latin typeface="Arial" panose="020B0604020202020204" pitchFamily="34" charset="0"/>
                <a:cs typeface="Arial" panose="020B0604020202020204" pitchFamily="34" charset="0"/>
              </a:rPr>
              <a:t>Additionally, any of these National Exploring  RAAs are available to any of the CSTs and their councils on the following Exploring Career Fields </a:t>
            </a:r>
            <a:endParaRPr lang="en-US" sz="1600" dirty="0">
              <a:solidFill>
                <a:schemeClr val="accent6">
                  <a:lumMod val="75000"/>
                </a:scheme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Aviation</a:t>
            </a:r>
            <a:r>
              <a:rPr lang="en-US" sz="1400" b="1" dirty="0">
                <a:solidFill>
                  <a:srgbClr val="FFFF00"/>
                </a:solidFill>
                <a:latin typeface="Arial" panose="020B0604020202020204" pitchFamily="34" charset="0"/>
                <a:cs typeface="Arial" panose="020B0604020202020204" pitchFamily="34" charset="0"/>
              </a:rPr>
              <a:t> ~ Rick Belford &amp; Roger Engelbart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Business</a:t>
            </a:r>
            <a:r>
              <a:rPr lang="en-US" sz="1400" b="1" dirty="0">
                <a:solidFill>
                  <a:srgbClr val="FFFF00"/>
                </a:solidFill>
                <a:latin typeface="Arial" panose="020B0604020202020204" pitchFamily="34" charset="0"/>
                <a:cs typeface="Arial" panose="020B0604020202020204" pitchFamily="34" charset="0"/>
              </a:rPr>
              <a:t> ~ Rick Belford (Contracting &amp; Procurement)</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Communications </a:t>
            </a:r>
            <a:r>
              <a:rPr lang="en-US" sz="1400" b="1" dirty="0">
                <a:solidFill>
                  <a:srgbClr val="FFFF00"/>
                </a:solidFill>
                <a:latin typeface="Arial" panose="020B0604020202020204" pitchFamily="34" charset="0"/>
                <a:cs typeface="Arial" panose="020B0604020202020204" pitchFamily="34" charset="0"/>
              </a:rPr>
              <a:t>~ Rick Belford (Broadcasting &amp; Public Relations) and John Brady (Broadcasting &amp; News Reporter)</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Engineering &amp; Technology </a:t>
            </a:r>
            <a:r>
              <a:rPr lang="en-US" sz="1400" b="1" dirty="0">
                <a:solidFill>
                  <a:srgbClr val="FFFF00"/>
                </a:solidFill>
                <a:latin typeface="Arial" panose="020B0604020202020204" pitchFamily="34" charset="0"/>
                <a:cs typeface="Arial" panose="020B0604020202020204" pitchFamily="34" charset="0"/>
              </a:rPr>
              <a:t>~ Roger Engelbart, Craig Martin and Suzie Steiner (Robotics)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Health Care </a:t>
            </a:r>
            <a:r>
              <a:rPr lang="en-US" sz="1400" b="1" dirty="0">
                <a:solidFill>
                  <a:srgbClr val="FFFF00"/>
                </a:solidFill>
                <a:latin typeface="Arial" panose="020B0604020202020204" pitchFamily="34" charset="0"/>
                <a:cs typeface="Arial" panose="020B0604020202020204" pitchFamily="34" charset="0"/>
              </a:rPr>
              <a:t>~ Linda Hassler</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&amp; Government </a:t>
            </a:r>
            <a:r>
              <a:rPr lang="en-US" sz="1400" b="1" dirty="0">
                <a:solidFill>
                  <a:srgbClr val="FFFF00"/>
                </a:solidFill>
                <a:latin typeface="Arial" panose="020B0604020202020204" pitchFamily="34" charset="0"/>
                <a:cs typeface="Arial" panose="020B0604020202020204" pitchFamily="34" charset="0"/>
              </a:rPr>
              <a:t>~ John Brady (Law Careers) and Craig Martin &amp; Rick Belford (Military Careers)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Enforcement </a:t>
            </a:r>
            <a:r>
              <a:rPr lang="en-US" sz="1400" b="1" dirty="0">
                <a:solidFill>
                  <a:srgbClr val="FFFF00"/>
                </a:solidFill>
                <a:latin typeface="Arial" panose="020B0604020202020204" pitchFamily="34" charset="0"/>
                <a:cs typeface="Arial" panose="020B0604020202020204" pitchFamily="34" charset="0"/>
              </a:rPr>
              <a:t>~ Ken Leedham, Stuart Mahler &amp; Rick Terborch</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Skilled Trades </a:t>
            </a:r>
            <a:r>
              <a:rPr lang="en-US" sz="1400" b="1" dirty="0">
                <a:solidFill>
                  <a:srgbClr val="FFFF00"/>
                </a:solidFill>
                <a:latin typeface="Arial" panose="020B0604020202020204" pitchFamily="34" charset="0"/>
                <a:cs typeface="Arial" panose="020B0604020202020204" pitchFamily="34" charset="0"/>
              </a:rPr>
              <a:t>~ Joe Marinelli &amp; Suzie Steiner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Social Services </a:t>
            </a:r>
            <a:r>
              <a:rPr lang="en-US" sz="1400" b="1" dirty="0">
                <a:solidFill>
                  <a:srgbClr val="FFFF00"/>
                </a:solidFill>
                <a:latin typeface="Arial" panose="020B0604020202020204" pitchFamily="34" charset="0"/>
                <a:cs typeface="Arial" panose="020B0604020202020204" pitchFamily="34" charset="0"/>
              </a:rPr>
              <a:t>~ Joe Marinelli (Education), Linda Hassler (College Professor), Rick Belford &amp; John Brady (Non-Profit / Not-For-Profit Management) and Suzie Steiner (STEM)</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Other Career Fields </a:t>
            </a:r>
            <a:r>
              <a:rPr lang="en-US" sz="1400" b="1" dirty="0">
                <a:solidFill>
                  <a:srgbClr val="FFFF00"/>
                </a:solidFill>
                <a:latin typeface="Arial" panose="020B0604020202020204" pitchFamily="34" charset="0"/>
                <a:cs typeface="Arial" panose="020B0604020202020204" pitchFamily="34" charset="0"/>
              </a:rPr>
              <a:t>~ National Exploring RAA, assisting your CST, will find the best individual to assist you for other Exploring Career Fields</a:t>
            </a:r>
          </a:p>
          <a:p>
            <a:endParaRPr lang="en-US" dirty="0"/>
          </a:p>
        </p:txBody>
      </p:sp>
    </p:spTree>
    <p:extLst>
      <p:ext uri="{BB962C8B-B14F-4D97-AF65-F5344CB8AC3E}">
        <p14:creationId xmlns:p14="http://schemas.microsoft.com/office/powerpoint/2010/main" val="3510601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57F99-9B5F-AE80-94DE-7F13D1E4C2C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C6073AB-5F9E-798B-90DC-AEC1CAA14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B7D6BF58-139C-0725-EA17-4EEEABFFF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53D877C-C2DF-34EC-132E-B93A168D258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727E40B-6C2B-E0F9-1941-07749AA18681}"/>
              </a:ext>
            </a:extLst>
          </p:cNvPr>
          <p:cNvSpPr>
            <a:spLocks noGrp="1"/>
          </p:cNvSpPr>
          <p:nvPr>
            <p:ph type="ctrTitle"/>
          </p:nvPr>
        </p:nvSpPr>
        <p:spPr>
          <a:xfrm>
            <a:off x="1597556" y="1143002"/>
            <a:ext cx="8908260" cy="2285999"/>
          </a:xfrm>
        </p:spPr>
        <p:txBody>
          <a:bodyPr>
            <a:normAutofit/>
          </a:bodyPr>
          <a:lstStyle/>
          <a:p>
            <a:r>
              <a:rPr lang="en-US" altLang="en-US" sz="4200" b="1" dirty="0">
                <a:solidFill>
                  <a:srgbClr val="00B050"/>
                </a:solidFill>
                <a:latin typeface="Arial Black" panose="020B0A04020102020204" pitchFamily="34" charset="0"/>
              </a:rPr>
              <a:t>What’s New for Exploring  </a:t>
            </a:r>
            <a:br>
              <a:rPr lang="en-US" altLang="en-US" sz="4200" b="1" dirty="0">
                <a:solidFill>
                  <a:srgbClr val="00B050"/>
                </a:solidFill>
                <a:latin typeface="Arial Black" panose="020B0A04020102020204" pitchFamily="34" charset="0"/>
              </a:rPr>
            </a:br>
            <a:r>
              <a:rPr lang="en-US" altLang="en-US" sz="4200" b="1" dirty="0">
                <a:solidFill>
                  <a:srgbClr val="00B050"/>
                </a:solidFill>
                <a:latin typeface="Arial Black" panose="020B0A04020102020204" pitchFamily="34" charset="0"/>
              </a:rPr>
              <a:t>in 2025 </a:t>
            </a:r>
            <a:br>
              <a:rPr lang="en-US" altLang="en-US" sz="4200" b="1" dirty="0">
                <a:solidFill>
                  <a:srgbClr val="00B050"/>
                </a:solidFill>
                <a:latin typeface="Arial Black" panose="020B0A04020102020204" pitchFamily="34" charset="0"/>
              </a:rPr>
            </a:br>
            <a:endParaRPr lang="en-US" sz="4200" dirty="0">
              <a:latin typeface="Arial Black" panose="020B0A04020102020204" pitchFamily="34" charset="0"/>
            </a:endParaRPr>
          </a:p>
        </p:txBody>
      </p:sp>
      <p:pic>
        <p:nvPicPr>
          <p:cNvPr id="2" name="Picture 1">
            <a:extLst>
              <a:ext uri="{FF2B5EF4-FFF2-40B4-BE49-F238E27FC236}">
                <a16:creationId xmlns:a16="http://schemas.microsoft.com/office/drawing/2014/main" id="{761BCFB1-2099-EA9B-15A7-4D6F7688DCA2}"/>
              </a:ext>
            </a:extLst>
          </p:cNvPr>
          <p:cNvPicPr>
            <a:picLocks noChangeAspect="1"/>
          </p:cNvPicPr>
          <p:nvPr/>
        </p:nvPicPr>
        <p:blipFill>
          <a:blip r:embed="rId4"/>
          <a:stretch>
            <a:fillRect/>
          </a:stretch>
        </p:blipFill>
        <p:spPr>
          <a:xfrm>
            <a:off x="4574041" y="2941546"/>
            <a:ext cx="2546203" cy="2407783"/>
          </a:xfrm>
          <a:prstGeom prst="rect">
            <a:avLst/>
          </a:prstGeom>
        </p:spPr>
      </p:pic>
    </p:spTree>
    <p:extLst>
      <p:ext uri="{BB962C8B-B14F-4D97-AF65-F5344CB8AC3E}">
        <p14:creationId xmlns:p14="http://schemas.microsoft.com/office/powerpoint/2010/main" val="4085063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23D3C9-32B2-3877-32D6-28B547B4E890}"/>
              </a:ext>
            </a:extLst>
          </p:cNvPr>
          <p:cNvSpPr>
            <a:spLocks noGrp="1"/>
          </p:cNvSpPr>
          <p:nvPr>
            <p:ph type="body" idx="1"/>
          </p:nvPr>
        </p:nvSpPr>
        <p:spPr/>
        <p:txBody>
          <a:bodyPr/>
          <a:lstStyle/>
          <a:p>
            <a:r>
              <a:rPr lang="en-US" dirty="0"/>
              <a:t>Innovation Group Meeting</a:t>
            </a:r>
          </a:p>
        </p:txBody>
      </p:sp>
      <p:sp>
        <p:nvSpPr>
          <p:cNvPr id="3" name="Title 1">
            <a:extLst>
              <a:ext uri="{FF2B5EF4-FFF2-40B4-BE49-F238E27FC236}">
                <a16:creationId xmlns:a16="http://schemas.microsoft.com/office/drawing/2014/main" id="{48765255-51C3-E0EF-0056-76E33487E1F7}"/>
              </a:ext>
            </a:extLst>
          </p:cNvPr>
          <p:cNvSpPr txBox="1">
            <a:spLocks/>
          </p:cNvSpPr>
          <p:nvPr/>
        </p:nvSpPr>
        <p:spPr>
          <a:xfrm>
            <a:off x="3363516" y="3521869"/>
            <a:ext cx="7886700" cy="994172"/>
          </a:xfrm>
          <a:prstGeom prst="rect">
            <a:avLst/>
          </a:prstGeom>
        </p:spPr>
        <p:txBody>
          <a:bodyPr/>
          <a:lstStyle>
            <a:lvl1pPr algn="l" defTabSz="914400" rtl="0" eaLnBrk="1" latinLnBrk="0" hangingPunct="1">
              <a:lnSpc>
                <a:spcPct val="90000"/>
              </a:lnSpc>
              <a:spcBef>
                <a:spcPct val="0"/>
              </a:spcBef>
              <a:buNone/>
              <a:defRPr sz="4400" kern="1200">
                <a:solidFill>
                  <a:srgbClr val="075697"/>
                </a:solidFill>
                <a:latin typeface="Arial Black" panose="020B0A04020102020204" pitchFamily="34" charset="0"/>
                <a:ea typeface="+mj-ea"/>
                <a:cs typeface="+mj-cs"/>
              </a:defRPr>
            </a:lvl1pPr>
          </a:lstStyle>
          <a:p>
            <a:r>
              <a:rPr lang="en-US" sz="3300" dirty="0"/>
              <a:t>New Program Initiatives *</a:t>
            </a:r>
          </a:p>
        </p:txBody>
      </p:sp>
      <p:sp>
        <p:nvSpPr>
          <p:cNvPr id="4" name="TextBox 3">
            <a:extLst>
              <a:ext uri="{FF2B5EF4-FFF2-40B4-BE49-F238E27FC236}">
                <a16:creationId xmlns:a16="http://schemas.microsoft.com/office/drawing/2014/main" id="{DDA7F581-B883-50C4-A110-940F00FBE736}"/>
              </a:ext>
            </a:extLst>
          </p:cNvPr>
          <p:cNvSpPr txBox="1"/>
          <p:nvPr/>
        </p:nvSpPr>
        <p:spPr>
          <a:xfrm>
            <a:off x="2147888" y="5816601"/>
            <a:ext cx="8012112" cy="646331"/>
          </a:xfrm>
          <a:prstGeom prst="rect">
            <a:avLst/>
          </a:prstGeom>
          <a:noFill/>
        </p:spPr>
        <p:txBody>
          <a:bodyPr wrap="square" rtlCol="0">
            <a:spAutoFit/>
          </a:bodyPr>
          <a:lstStyle/>
          <a:p>
            <a:r>
              <a:rPr lang="en-US" dirty="0">
                <a:latin typeface="Arial Black" panose="020B0A04020102020204" pitchFamily="34" charset="0"/>
              </a:rPr>
              <a:t>* Presented at 15 April 2025 National Program Development Committee Meeting</a:t>
            </a:r>
          </a:p>
        </p:txBody>
      </p:sp>
    </p:spTree>
    <p:extLst>
      <p:ext uri="{BB962C8B-B14F-4D97-AF65-F5344CB8AC3E}">
        <p14:creationId xmlns:p14="http://schemas.microsoft.com/office/powerpoint/2010/main" val="1389682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647E7-373E-39CB-6CE9-F0ADB83B590F}"/>
              </a:ext>
            </a:extLst>
          </p:cNvPr>
          <p:cNvSpPr>
            <a:spLocks noGrp="1"/>
          </p:cNvSpPr>
          <p:nvPr>
            <p:ph type="title"/>
          </p:nvPr>
        </p:nvSpPr>
        <p:spPr/>
        <p:txBody>
          <a:bodyPr/>
          <a:lstStyle/>
          <a:p>
            <a:r>
              <a:rPr lang="en-US" dirty="0"/>
              <a:t>Exploring</a:t>
            </a:r>
          </a:p>
        </p:txBody>
      </p:sp>
      <p:pic>
        <p:nvPicPr>
          <p:cNvPr id="8" name="Content Placeholder 7" descr="A blue and white logo&#10;&#10;AI-generated content may be incorrect.">
            <a:extLst>
              <a:ext uri="{FF2B5EF4-FFF2-40B4-BE49-F238E27FC236}">
                <a16:creationId xmlns:a16="http://schemas.microsoft.com/office/drawing/2014/main" id="{B8BA2E3F-0329-1253-C7D8-AD2D12866E2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95157" y="2242833"/>
            <a:ext cx="2763441" cy="2763441"/>
          </a:xfrm>
        </p:spPr>
      </p:pic>
      <p:sp>
        <p:nvSpPr>
          <p:cNvPr id="6" name="Content Placeholder 5">
            <a:extLst>
              <a:ext uri="{FF2B5EF4-FFF2-40B4-BE49-F238E27FC236}">
                <a16:creationId xmlns:a16="http://schemas.microsoft.com/office/drawing/2014/main" id="{9DC09B7A-27C3-ADD9-4DA1-9B76C5D959B2}"/>
              </a:ext>
            </a:extLst>
          </p:cNvPr>
          <p:cNvSpPr>
            <a:spLocks noGrp="1"/>
          </p:cNvSpPr>
          <p:nvPr>
            <p:ph sz="quarter" idx="4"/>
          </p:nvPr>
        </p:nvSpPr>
        <p:spPr>
          <a:xfrm>
            <a:off x="4919665" y="2633606"/>
            <a:ext cx="5120877" cy="1981895"/>
          </a:xfrm>
        </p:spPr>
        <p:txBody>
          <a:bodyPr/>
          <a:lstStyle/>
          <a:p>
            <a:r>
              <a:rPr lang="en-US" dirty="0"/>
              <a:t>Increased resources for Councils</a:t>
            </a:r>
          </a:p>
          <a:p>
            <a:r>
              <a:rPr lang="en-US" dirty="0"/>
              <a:t>Expand Posts into National Trade Partners</a:t>
            </a:r>
          </a:p>
          <a:p>
            <a:r>
              <a:rPr lang="en-US" dirty="0"/>
              <a:t>Drone Post Career Awareness</a:t>
            </a:r>
          </a:p>
        </p:txBody>
      </p:sp>
    </p:spTree>
    <p:extLst>
      <p:ext uri="{BB962C8B-B14F-4D97-AF65-F5344CB8AC3E}">
        <p14:creationId xmlns:p14="http://schemas.microsoft.com/office/powerpoint/2010/main" val="3415429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2B165-DF7F-44FD-57B7-83C03C11D5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3F9F3-728E-21CE-8685-742330B9750A}"/>
              </a:ext>
            </a:extLst>
          </p:cNvPr>
          <p:cNvSpPr>
            <a:spLocks noGrp="1"/>
          </p:cNvSpPr>
          <p:nvPr>
            <p:ph type="title"/>
          </p:nvPr>
        </p:nvSpPr>
        <p:spPr>
          <a:xfrm>
            <a:off x="2152650" y="1131094"/>
            <a:ext cx="7886700" cy="994172"/>
          </a:xfrm>
        </p:spPr>
        <p:txBody>
          <a:bodyPr anchor="ctr">
            <a:normAutofit/>
          </a:bodyPr>
          <a:lstStyle/>
          <a:p>
            <a:r>
              <a:rPr lang="en-US"/>
              <a:t>Outdoor Club</a:t>
            </a:r>
          </a:p>
        </p:txBody>
      </p:sp>
      <p:pic>
        <p:nvPicPr>
          <p:cNvPr id="8" name="Content Placeholder 7">
            <a:extLst>
              <a:ext uri="{FF2B5EF4-FFF2-40B4-BE49-F238E27FC236}">
                <a16:creationId xmlns:a16="http://schemas.microsoft.com/office/drawing/2014/main" id="{40F0D886-625D-C9AE-1CF7-6BB36398211F}"/>
              </a:ext>
            </a:extLst>
          </p:cNvPr>
          <p:cNvPicPr>
            <a:picLocks noGrp="1" noChangeAspect="1"/>
          </p:cNvPicPr>
          <p:nvPr>
            <p:ph sz="half"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p:blipFill>
        <p:spPr>
          <a:xfrm>
            <a:off x="2152650" y="2765227"/>
            <a:ext cx="3886200" cy="2185988"/>
          </a:xfrm>
          <a:noFill/>
        </p:spPr>
      </p:pic>
      <p:sp>
        <p:nvSpPr>
          <p:cNvPr id="6" name="Content Placeholder 5">
            <a:extLst>
              <a:ext uri="{FF2B5EF4-FFF2-40B4-BE49-F238E27FC236}">
                <a16:creationId xmlns:a16="http://schemas.microsoft.com/office/drawing/2014/main" id="{FB4244A4-DA08-B766-8178-9CB885230210}"/>
              </a:ext>
            </a:extLst>
          </p:cNvPr>
          <p:cNvSpPr>
            <a:spLocks noGrp="1"/>
          </p:cNvSpPr>
          <p:nvPr>
            <p:ph sz="half" idx="2"/>
          </p:nvPr>
        </p:nvSpPr>
        <p:spPr>
          <a:xfrm>
            <a:off x="6419850" y="2059782"/>
            <a:ext cx="3886200" cy="3263504"/>
          </a:xfrm>
        </p:spPr>
        <p:txBody>
          <a:bodyPr>
            <a:normAutofit lnSpcReduction="10000"/>
          </a:bodyPr>
          <a:lstStyle/>
          <a:p>
            <a:r>
              <a:rPr lang="en-US" sz="1950" dirty="0"/>
              <a:t>Targeted for high school youth</a:t>
            </a:r>
          </a:p>
          <a:p>
            <a:r>
              <a:rPr lang="en-US" sz="1950" dirty="0"/>
              <a:t>Include Scouting’s outdoor &amp; fun elements</a:t>
            </a:r>
          </a:p>
          <a:p>
            <a:r>
              <a:rPr lang="en-US" sz="1950" dirty="0"/>
              <a:t>Contains Scouting’s leadership &amp; character development</a:t>
            </a:r>
          </a:p>
          <a:p>
            <a:r>
              <a:rPr lang="en-US" sz="1950" dirty="0"/>
              <a:t>Leaves out the uniform and other components that are specific to Scouts BSA</a:t>
            </a:r>
          </a:p>
          <a:p>
            <a:r>
              <a:rPr lang="en-US" sz="1950" dirty="0"/>
              <a:t>Leaves out advancement &amp; rank</a:t>
            </a:r>
          </a:p>
          <a:p>
            <a:r>
              <a:rPr lang="en-US" sz="1950" dirty="0"/>
              <a:t>Housed within Learning for Life</a:t>
            </a:r>
          </a:p>
        </p:txBody>
      </p:sp>
    </p:spTree>
    <p:extLst>
      <p:ext uri="{BB962C8B-B14F-4D97-AF65-F5344CB8AC3E}">
        <p14:creationId xmlns:p14="http://schemas.microsoft.com/office/powerpoint/2010/main" val="1310674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67841" y="130508"/>
            <a:ext cx="3744199" cy="4759991"/>
          </a:xfrm>
        </p:spPr>
        <p:txBody>
          <a:bodyPr>
            <a:normAutofit/>
          </a:bodyPr>
          <a:lstStyle/>
          <a:p>
            <a:r>
              <a:rPr lang="en-US" sz="2400" b="1" dirty="0">
                <a:solidFill>
                  <a:srgbClr val="1FC77F"/>
                </a:solidFill>
                <a:latin typeface="Arial Black" panose="020B0A04020102020204" pitchFamily="34" charset="0"/>
              </a:rPr>
              <a:t>2025</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National Exploring Priorities mapped to </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Scouting America’s 2025 Organizational Goals</a:t>
            </a:r>
            <a:endParaRPr lang="en-US" sz="2300" b="1" dirty="0">
              <a:solidFill>
                <a:srgbClr val="1FC77F"/>
              </a:solidFill>
              <a:latin typeface="Arial Black" panose="020B0A040201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419710D-F8F2-255E-9FFB-66E449FDF29E}"/>
              </a:ext>
            </a:extLst>
          </p:cNvPr>
          <p:cNvPicPr>
            <a:picLocks noChangeAspect="1"/>
          </p:cNvPicPr>
          <p:nvPr/>
        </p:nvPicPr>
        <p:blipFill>
          <a:blip r:embed="rId4"/>
          <a:stretch>
            <a:fillRect/>
          </a:stretch>
        </p:blipFill>
        <p:spPr>
          <a:xfrm>
            <a:off x="5680798" y="209109"/>
            <a:ext cx="4763911" cy="5941990"/>
          </a:xfrm>
          <a:prstGeom prst="rect">
            <a:avLst/>
          </a:prstGeom>
        </p:spPr>
      </p:pic>
    </p:spTree>
    <p:extLst>
      <p:ext uri="{BB962C8B-B14F-4D97-AF65-F5344CB8AC3E}">
        <p14:creationId xmlns:p14="http://schemas.microsoft.com/office/powerpoint/2010/main" val="3848329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A83DB-4FA5-22E9-7FC0-C2A1FB1AAED5}"/>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A24B6410-274B-A2A5-3679-0FA0F6AD5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1E46F6CF-F05F-DFFE-E7F6-EE90366CD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8AAD935-9D79-3639-89A9-6679E951319E}"/>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F66A2CE-60E3-B4DF-5680-3F8807B40E0A}"/>
              </a:ext>
            </a:extLst>
          </p:cNvPr>
          <p:cNvSpPr>
            <a:spLocks noGrp="1"/>
          </p:cNvSpPr>
          <p:nvPr>
            <p:ph type="ctrTitle"/>
          </p:nvPr>
        </p:nvSpPr>
        <p:spPr>
          <a:xfrm>
            <a:off x="1767841" y="130508"/>
            <a:ext cx="3744199" cy="4759991"/>
          </a:xfrm>
        </p:spPr>
        <p:txBody>
          <a:bodyPr>
            <a:normAutofit/>
          </a:bodyPr>
          <a:lstStyle/>
          <a:p>
            <a:r>
              <a:rPr lang="en-US" sz="2400" b="1" dirty="0">
                <a:solidFill>
                  <a:srgbClr val="1FC77F"/>
                </a:solidFill>
                <a:latin typeface="Arial Black" panose="020B0A04020102020204" pitchFamily="34" charset="0"/>
              </a:rPr>
              <a:t>2025</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National Exploring Priorities mapped to </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Scouting America’s 2025 Organizational Goals </a:t>
            </a:r>
            <a:r>
              <a:rPr lang="en-US" sz="1200" b="1" dirty="0">
                <a:solidFill>
                  <a:srgbClr val="1FC77F"/>
                </a:solidFill>
                <a:latin typeface="Arial Black" panose="020B0A04020102020204" pitchFamily="34" charset="0"/>
              </a:rPr>
              <a:t>continued</a:t>
            </a:r>
            <a:endParaRPr lang="en-US" sz="1200" b="1" dirty="0">
              <a:solidFill>
                <a:srgbClr val="1FC77F"/>
              </a:solidFill>
              <a:latin typeface="Arial Black" panose="020B0A040201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1BE5262-DEC6-E348-7A35-D0BDE96B73AB}"/>
              </a:ext>
            </a:extLst>
          </p:cNvPr>
          <p:cNvPicPr>
            <a:picLocks noChangeAspect="1"/>
          </p:cNvPicPr>
          <p:nvPr/>
        </p:nvPicPr>
        <p:blipFill>
          <a:blip r:embed="rId4"/>
          <a:stretch>
            <a:fillRect/>
          </a:stretch>
        </p:blipFill>
        <p:spPr>
          <a:xfrm>
            <a:off x="5388456" y="513709"/>
            <a:ext cx="5001065" cy="5323399"/>
          </a:xfrm>
          <a:prstGeom prst="rect">
            <a:avLst/>
          </a:prstGeom>
        </p:spPr>
      </p:pic>
    </p:spTree>
    <p:extLst>
      <p:ext uri="{BB962C8B-B14F-4D97-AF65-F5344CB8AC3E}">
        <p14:creationId xmlns:p14="http://schemas.microsoft.com/office/powerpoint/2010/main" val="4096493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96143" y="360948"/>
            <a:ext cx="8556171" cy="613611"/>
          </a:xfrm>
        </p:spPr>
        <p:txBody>
          <a:bodyPr>
            <a:normAutofit fontScale="90000"/>
          </a:bodyPr>
          <a:lstStyle/>
          <a:p>
            <a:br>
              <a:rPr lang="en-US" altLang="en-US" sz="4000" b="1" dirty="0">
                <a:solidFill>
                  <a:srgbClr val="00B050"/>
                </a:solidFill>
                <a:latin typeface="Arial Black" panose="020B0A04020102020204" pitchFamily="34" charset="0"/>
              </a:rPr>
            </a:br>
            <a:r>
              <a:rPr lang="en-US" altLang="en-US" sz="4000" b="1" dirty="0">
                <a:solidFill>
                  <a:srgbClr val="00B050"/>
                </a:solidFill>
                <a:latin typeface="Arial Black" panose="020B0A04020102020204" pitchFamily="34" charset="0"/>
              </a:rPr>
              <a:t>Exploring Safety First Guidelines</a:t>
            </a:r>
            <a:br>
              <a:rPr lang="en-US" altLang="en-US" b="1" dirty="0">
                <a:solidFill>
                  <a:srgbClr val="00B050"/>
                </a:solidFill>
                <a:latin typeface="Arial Black" panose="020B0A04020102020204" pitchFamily="34" charset="0"/>
              </a:rPr>
            </a:br>
            <a:endParaRPr lang="en-US" dirty="0">
              <a:latin typeface="Arial Black" panose="020B0A04020102020204" pitchFamily="34" charset="0"/>
            </a:endParaRPr>
          </a:p>
        </p:txBody>
      </p:sp>
      <p:pic>
        <p:nvPicPr>
          <p:cNvPr id="3" name="Picture 2"/>
          <p:cNvPicPr>
            <a:picLocks noChangeAspect="1"/>
          </p:cNvPicPr>
          <p:nvPr/>
        </p:nvPicPr>
        <p:blipFill>
          <a:blip r:embed="rId4"/>
          <a:stretch>
            <a:fillRect/>
          </a:stretch>
        </p:blipFill>
        <p:spPr>
          <a:xfrm>
            <a:off x="6950243" y="1148045"/>
            <a:ext cx="3305761" cy="4010009"/>
          </a:xfrm>
          <a:prstGeom prst="rect">
            <a:avLst/>
          </a:prstGeom>
        </p:spPr>
      </p:pic>
      <p:sp>
        <p:nvSpPr>
          <p:cNvPr id="2" name="TextBox 1">
            <a:extLst>
              <a:ext uri="{FF2B5EF4-FFF2-40B4-BE49-F238E27FC236}">
                <a16:creationId xmlns:a16="http://schemas.microsoft.com/office/drawing/2014/main" id="{57479DF4-A86B-8AF1-D776-98718100E5BE}"/>
              </a:ext>
            </a:extLst>
          </p:cNvPr>
          <p:cNvSpPr txBox="1"/>
          <p:nvPr/>
        </p:nvSpPr>
        <p:spPr>
          <a:xfrm>
            <a:off x="1981200" y="1323478"/>
            <a:ext cx="4969042" cy="3477875"/>
          </a:xfrm>
          <a:prstGeom prst="rect">
            <a:avLst/>
          </a:prstGeom>
          <a:noFill/>
        </p:spPr>
        <p:txBody>
          <a:bodyPr wrap="square" rtlCol="0">
            <a:spAutoFit/>
          </a:bodyPr>
          <a:lstStyle/>
          <a:p>
            <a:pPr marL="406400" indent="-285750" defTabSz="288925">
              <a:buSzPct val="1500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National Exploring Committee’s Health &amp; Safety &amp; YPT Lead’s Team has been updating the “Exploring Safety First Guidelines” and has now passed their proposed revision to the BSA Health and Safety Team for their review and comments</a:t>
            </a:r>
          </a:p>
          <a:p>
            <a:pPr marL="406400" indent="-285750" defTabSz="288925">
              <a:buSzPct val="150000"/>
              <a:buFont typeface="Arial" panose="020B0604020202020204" pitchFamily="34" charset="0"/>
              <a:buChar char="•"/>
            </a:pPr>
            <a:endParaRPr lang="en-US" sz="2000" b="1" dirty="0">
              <a:solidFill>
                <a:srgbClr val="FFFF00"/>
              </a:solidFill>
              <a:latin typeface="Arial" panose="020B0604020202020204" pitchFamily="34" charset="0"/>
              <a:cs typeface="Arial" panose="020B0604020202020204" pitchFamily="34" charset="0"/>
            </a:endParaRPr>
          </a:p>
          <a:p>
            <a:pPr marL="406400" indent="-285750" defTabSz="288925">
              <a:buSzPct val="1500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Expect the updated “Exploring Safety First Guidelines”  release in Summer of 2025</a:t>
            </a:r>
          </a:p>
        </p:txBody>
      </p:sp>
    </p:spTree>
    <p:extLst>
      <p:ext uri="{BB962C8B-B14F-4D97-AF65-F5344CB8AC3E}">
        <p14:creationId xmlns:p14="http://schemas.microsoft.com/office/powerpoint/2010/main" val="1653664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0EB36-030C-F6BD-6FA1-294C8A20888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0482929-DBD8-25E6-4425-93D0AE211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1D2B59AB-8411-9BA4-F01A-D7F9687B1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9A75F0D9-8908-2ABF-E011-D61D25BAEB1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0466FF7-F357-F053-C98C-5682EF070738}"/>
              </a:ext>
            </a:extLst>
          </p:cNvPr>
          <p:cNvSpPr>
            <a:spLocks noGrp="1"/>
          </p:cNvSpPr>
          <p:nvPr>
            <p:ph type="ctrTitle"/>
          </p:nvPr>
        </p:nvSpPr>
        <p:spPr>
          <a:xfrm>
            <a:off x="1774372" y="204215"/>
            <a:ext cx="8731445" cy="674086"/>
          </a:xfrm>
        </p:spPr>
        <p:txBody>
          <a:bodyPr>
            <a:normAutofit/>
          </a:bodyPr>
          <a:lstStyle/>
          <a:p>
            <a:r>
              <a:rPr lang="en-US" sz="3600" dirty="0">
                <a:solidFill>
                  <a:srgbClr val="2AB96C"/>
                </a:solidFill>
                <a:latin typeface="Arial Black" panose="020B0A04020102020204" pitchFamily="34" charset="0"/>
              </a:rPr>
              <a:t>Exploring Leadership Experience*</a:t>
            </a:r>
          </a:p>
        </p:txBody>
      </p:sp>
      <p:sp>
        <p:nvSpPr>
          <p:cNvPr id="2" name="TextBox 1">
            <a:extLst>
              <a:ext uri="{FF2B5EF4-FFF2-40B4-BE49-F238E27FC236}">
                <a16:creationId xmlns:a16="http://schemas.microsoft.com/office/drawing/2014/main" id="{0920A84C-0A07-A0CE-33F6-6723C4E01818}"/>
              </a:ext>
            </a:extLst>
          </p:cNvPr>
          <p:cNvSpPr txBox="1"/>
          <p:nvPr/>
        </p:nvSpPr>
        <p:spPr>
          <a:xfrm>
            <a:off x="1810927" y="1655142"/>
            <a:ext cx="8556172" cy="9002464"/>
          </a:xfrm>
          <a:prstGeom prst="rect">
            <a:avLst/>
          </a:prstGeom>
          <a:noFill/>
        </p:spPr>
        <p:txBody>
          <a:bodyPr wrap="square" rtlCol="0">
            <a:spAutoFit/>
          </a:bodyPr>
          <a:lstStyle/>
          <a:p>
            <a:pPr algn="ctr" defTabSz="257175">
              <a:lnSpc>
                <a:spcPct val="150000"/>
              </a:lnSpc>
              <a:buClr>
                <a:prstClr val="white"/>
              </a:buClr>
              <a:buSzPct val="75000"/>
              <a:defRPr/>
            </a:pPr>
            <a:r>
              <a:rPr lang="en-US" altLang="en-US" sz="3200" b="1" i="1" dirty="0">
                <a:solidFill>
                  <a:srgbClr val="FFFF00"/>
                </a:solidFill>
                <a:latin typeface="Arial" panose="020B0604020202020204" pitchFamily="34" charset="0"/>
                <a:cs typeface="Arial" panose="020B0604020202020204" pitchFamily="34" charset="0"/>
              </a:rPr>
              <a:t>Resume Builder that will help recognize Explorers </a:t>
            </a:r>
          </a:p>
          <a:p>
            <a:pPr algn="ctr" defTabSz="257175">
              <a:lnSpc>
                <a:spcPct val="150000"/>
              </a:lnSpc>
              <a:buClr>
                <a:prstClr val="white"/>
              </a:buClr>
              <a:buSzPct val="75000"/>
              <a:defRPr/>
            </a:pPr>
            <a:r>
              <a:rPr lang="en-US" altLang="en-US" sz="1500" b="1" i="1" dirty="0">
                <a:solidFill>
                  <a:srgbClr val="FFFF00"/>
                </a:solidFill>
                <a:latin typeface="Arial" panose="020B0604020202020204" pitchFamily="34" charset="0"/>
                <a:cs typeface="Arial" panose="020B0604020202020204" pitchFamily="34" charset="0"/>
              </a:rPr>
              <a:t>This online, mentor assisted, self-paced and guided experience will allow our Explorers to…</a:t>
            </a:r>
          </a:p>
          <a:p>
            <a:pPr algn="ctr" defTabSz="257175">
              <a:lnSpc>
                <a:spcPct val="150000"/>
              </a:lnSpc>
              <a:buClr>
                <a:prstClr val="white"/>
              </a:buClr>
              <a:buSzPct val="75000"/>
              <a:defRPr/>
            </a:pPr>
            <a:r>
              <a:rPr lang="en-US" altLang="en-US" sz="1500" b="1" i="1" dirty="0">
                <a:solidFill>
                  <a:srgbClr val="FFFF00"/>
                </a:solidFill>
                <a:latin typeface="Arial" panose="020B0604020202020204" pitchFamily="34" charset="0"/>
                <a:cs typeface="Arial" panose="020B0604020202020204" pitchFamily="34" charset="0"/>
              </a:rPr>
              <a:t>   </a:t>
            </a: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Have an opportunity to discover their inner leadership potential</a:t>
            </a:r>
          </a:p>
          <a:p>
            <a:pPr marL="253603" defTabSz="257175">
              <a:buSzPct val="75000"/>
              <a:defRPr/>
            </a:pPr>
            <a:endParaRPr lang="en-US" altLang="en-US" sz="800" b="1" dirty="0">
              <a:solidFill>
                <a:srgbClr val="FFFF00"/>
              </a:solidFill>
              <a:latin typeface="Arial" panose="020B0604020202020204" pitchFamily="34" charset="0"/>
              <a:cs typeface="Arial" panose="020B0604020202020204" pitchFamily="34" charset="0"/>
            </a:endParaRP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Gain practical leadership experience – participate in a capstone project</a:t>
            </a:r>
          </a:p>
          <a:p>
            <a:pPr marL="253603" defTabSz="257175">
              <a:buSzPct val="75000"/>
              <a:defRPr/>
            </a:pPr>
            <a:endParaRPr lang="en-US" altLang="en-US" sz="800" b="1" dirty="0">
              <a:solidFill>
                <a:srgbClr val="FFFF00"/>
              </a:solidFill>
              <a:latin typeface="Arial" panose="020B0604020202020204" pitchFamily="34" charset="0"/>
              <a:cs typeface="Arial" panose="020B0604020202020204" pitchFamily="34" charset="0"/>
            </a:endParaRP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Work with a mentor to gain professional leadership experience</a:t>
            </a:r>
          </a:p>
          <a:p>
            <a:pPr marL="253603" defTabSz="257175">
              <a:buSzPct val="75000"/>
              <a:defRPr/>
            </a:pPr>
            <a:endParaRPr lang="en-US" altLang="en-US" sz="800" b="1" dirty="0">
              <a:solidFill>
                <a:srgbClr val="FFFF00"/>
              </a:solidFill>
              <a:latin typeface="Arial" panose="020B0604020202020204" pitchFamily="34" charset="0"/>
              <a:cs typeface="Arial" panose="020B0604020202020204" pitchFamily="34" charset="0"/>
            </a:endParaRPr>
          </a:p>
          <a:p>
            <a:pPr marL="521494" indent="-267891" defTabSz="257175">
              <a:buSzPct val="75000"/>
              <a:buFont typeface="Arial" panose="020B0604020202020204" pitchFamily="34" charset="0"/>
              <a:buChar char="•"/>
              <a:defRPr/>
            </a:pPr>
            <a:endParaRPr lang="en-US" altLang="en-US" sz="600" b="1" dirty="0">
              <a:solidFill>
                <a:srgbClr val="FFFF00"/>
              </a:solidFill>
              <a:latin typeface="Arial" panose="020B0604020202020204" pitchFamily="34" charset="0"/>
              <a:cs typeface="Arial" panose="020B0604020202020204" pitchFamily="34" charset="0"/>
            </a:endParaRP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Be recognized with a Nationally Certified Leadership Experience Certificate that will help improve their resume and recognize their  overall Exploring Experience.</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
        <p:nvSpPr>
          <p:cNvPr id="3" name="TextBox 2">
            <a:extLst>
              <a:ext uri="{FF2B5EF4-FFF2-40B4-BE49-F238E27FC236}">
                <a16:creationId xmlns:a16="http://schemas.microsoft.com/office/drawing/2014/main" id="{48BFCBC8-D2D9-9CDF-421C-6D8A44ED97E1}"/>
              </a:ext>
            </a:extLst>
          </p:cNvPr>
          <p:cNvSpPr txBox="1"/>
          <p:nvPr/>
        </p:nvSpPr>
        <p:spPr>
          <a:xfrm>
            <a:off x="1686184" y="1143001"/>
            <a:ext cx="8680915" cy="646331"/>
          </a:xfrm>
          <a:prstGeom prst="rect">
            <a:avLst/>
          </a:prstGeom>
          <a:noFill/>
        </p:spPr>
        <p:txBody>
          <a:bodyPr wrap="square" rtlCol="0">
            <a:spAutoFit/>
          </a:bodyPr>
          <a:lstStyle/>
          <a:p>
            <a:pPr algn="ctr"/>
            <a:r>
              <a:rPr lang="en-US" altLang="en-US" b="1" dirty="0">
                <a:solidFill>
                  <a:schemeClr val="accent6">
                    <a:lumMod val="75000"/>
                  </a:schemeClr>
                </a:solidFill>
                <a:latin typeface="Calibri"/>
              </a:rPr>
              <a:t> * Coming soon for Exploring participants with expected roll-out in late Summer 2025</a:t>
            </a:r>
            <a:endParaRPr lang="en-US" dirty="0">
              <a:solidFill>
                <a:schemeClr val="accent6">
                  <a:lumMod val="75000"/>
                </a:schemeClr>
              </a:solidFill>
              <a:latin typeface="Calibri"/>
            </a:endParaRPr>
          </a:p>
          <a:p>
            <a:endParaRPr lang="en-US" dirty="0"/>
          </a:p>
        </p:txBody>
      </p:sp>
    </p:spTree>
    <p:extLst>
      <p:ext uri="{BB962C8B-B14F-4D97-AF65-F5344CB8AC3E}">
        <p14:creationId xmlns:p14="http://schemas.microsoft.com/office/powerpoint/2010/main" val="4099728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51336"/>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718" y="-51336"/>
            <a:ext cx="4755550" cy="1729289"/>
          </a:xfrm>
          <a:prstGeom prst="rect">
            <a:avLst/>
          </a:prstGeom>
        </p:spPr>
      </p:pic>
      <p:sp>
        <p:nvSpPr>
          <p:cNvPr id="2" name="TextBox 1">
            <a:extLst>
              <a:ext uri="{FF2B5EF4-FFF2-40B4-BE49-F238E27FC236}">
                <a16:creationId xmlns:a16="http://schemas.microsoft.com/office/drawing/2014/main" id="{3F976D92-FEDC-4B5D-907E-4E6E7E3CC688}"/>
              </a:ext>
            </a:extLst>
          </p:cNvPr>
          <p:cNvSpPr txBox="1"/>
          <p:nvPr/>
        </p:nvSpPr>
        <p:spPr>
          <a:xfrm>
            <a:off x="178084" y="3718694"/>
            <a:ext cx="11835829"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Deliver character-building experiences and mentorship that allow youth to achieve their full potential in both life and work.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VISION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Shape the workforce of tomorrow by engaging and mentoring today’s youth in career and life enhancing opportunities. </a:t>
            </a:r>
          </a:p>
        </p:txBody>
      </p:sp>
      <p:sp>
        <p:nvSpPr>
          <p:cNvPr id="3" name="TextBox 2">
            <a:extLst>
              <a:ext uri="{FF2B5EF4-FFF2-40B4-BE49-F238E27FC236}">
                <a16:creationId xmlns:a16="http://schemas.microsoft.com/office/drawing/2014/main" id="{9F715C6C-6163-4CF1-A398-F36394C56031}"/>
              </a:ext>
            </a:extLst>
          </p:cNvPr>
          <p:cNvSpPr txBox="1"/>
          <p:nvPr/>
        </p:nvSpPr>
        <p:spPr>
          <a:xfrm>
            <a:off x="669533" y="1677953"/>
            <a:ext cx="10852933" cy="1846659"/>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Exploring</a:t>
            </a: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kumimoji="0" lang="en-US" sz="18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p:txBody>
      </p:sp>
      <p:sp>
        <p:nvSpPr>
          <p:cNvPr id="5" name="Rectangle 4">
            <a:extLst>
              <a:ext uri="{FF2B5EF4-FFF2-40B4-BE49-F238E27FC236}">
                <a16:creationId xmlns:a16="http://schemas.microsoft.com/office/drawing/2014/main" id="{A3B9AC3C-7B32-4A47-8C52-825427FAAA1B}"/>
              </a:ext>
            </a:extLst>
          </p:cNvPr>
          <p:cNvSpPr/>
          <p:nvPr/>
        </p:nvSpPr>
        <p:spPr>
          <a:xfrm>
            <a:off x="3880287" y="5874325"/>
            <a:ext cx="46619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www.exploring.org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234501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4C1F0-37AB-D199-7AE9-EED8F85BBC4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5ACDCD5E-7A8C-E9C7-313D-448E820B1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85" y="-18853"/>
            <a:ext cx="12131615" cy="6883121"/>
          </a:xfrm>
          <a:prstGeom prst="rect">
            <a:avLst/>
          </a:prstGeom>
        </p:spPr>
      </p:pic>
      <p:pic>
        <p:nvPicPr>
          <p:cNvPr id="23" name="Picture 22" descr="exploring_wht_transparent-01.png">
            <a:extLst>
              <a:ext uri="{FF2B5EF4-FFF2-40B4-BE49-F238E27FC236}">
                <a16:creationId xmlns:a16="http://schemas.microsoft.com/office/drawing/2014/main" id="{AA371548-E921-DCEE-3003-7FE7CDC8A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1B32680A-9E9E-A67A-FC03-157B384B1EAC}"/>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12B6F95-7A39-7A1D-D06C-41CE0832692E}"/>
              </a:ext>
            </a:extLst>
          </p:cNvPr>
          <p:cNvSpPr>
            <a:spLocks noGrp="1"/>
          </p:cNvSpPr>
          <p:nvPr>
            <p:ph type="ctrTitle"/>
          </p:nvPr>
        </p:nvSpPr>
        <p:spPr>
          <a:xfrm>
            <a:off x="1597556" y="288759"/>
            <a:ext cx="8908260" cy="3548742"/>
          </a:xfrm>
        </p:spPr>
        <p:txBody>
          <a:bodyPr>
            <a:normAutofit/>
          </a:bodyPr>
          <a:lstStyle/>
          <a:p>
            <a:r>
              <a:rPr lang="en-US" altLang="en-US" sz="5400" b="1" dirty="0">
                <a:solidFill>
                  <a:srgbClr val="00B050"/>
                </a:solidFill>
                <a:latin typeface="Arial Black" panose="020B0A04020102020204" pitchFamily="34" charset="0"/>
              </a:rPr>
              <a:t>Back-Up Slides</a:t>
            </a:r>
            <a:endParaRPr lang="en-US" sz="5400" dirty="0">
              <a:latin typeface="Arial Black" panose="020B0A04020102020204" pitchFamily="34" charset="0"/>
            </a:endParaRPr>
          </a:p>
        </p:txBody>
      </p:sp>
      <p:pic>
        <p:nvPicPr>
          <p:cNvPr id="2" name="Picture 1">
            <a:extLst>
              <a:ext uri="{FF2B5EF4-FFF2-40B4-BE49-F238E27FC236}">
                <a16:creationId xmlns:a16="http://schemas.microsoft.com/office/drawing/2014/main" id="{A34FBCE7-3492-C877-030F-E5B6F3656E73}"/>
              </a:ext>
            </a:extLst>
          </p:cNvPr>
          <p:cNvPicPr>
            <a:picLocks noChangeAspect="1"/>
          </p:cNvPicPr>
          <p:nvPr/>
        </p:nvPicPr>
        <p:blipFill>
          <a:blip r:embed="rId5"/>
          <a:stretch>
            <a:fillRect/>
          </a:stretch>
        </p:blipFill>
        <p:spPr>
          <a:xfrm>
            <a:off x="4574041" y="3174895"/>
            <a:ext cx="2546203" cy="2407783"/>
          </a:xfrm>
          <a:prstGeom prst="rect">
            <a:avLst/>
          </a:prstGeom>
        </p:spPr>
      </p:pic>
    </p:spTree>
    <p:extLst>
      <p:ext uri="{BB962C8B-B14F-4D97-AF65-F5344CB8AC3E}">
        <p14:creationId xmlns:p14="http://schemas.microsoft.com/office/powerpoint/2010/main" val="1110643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7B376-84ED-A17D-361A-D4B25C09C135}"/>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B5EFDD2E-6EB6-770D-2AAB-A338683A79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B5DF904E-2573-114B-FA0B-01A947806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58771243-C636-A947-785A-B15A2627F5E3}"/>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9B419DB-6525-B214-36F5-1CC93F19D937}"/>
              </a:ext>
            </a:extLst>
          </p:cNvPr>
          <p:cNvSpPr>
            <a:spLocks noGrp="1"/>
          </p:cNvSpPr>
          <p:nvPr>
            <p:ph type="ctrTitle"/>
          </p:nvPr>
        </p:nvSpPr>
        <p:spPr>
          <a:xfrm>
            <a:off x="1900810" y="312504"/>
            <a:ext cx="8309990" cy="778331"/>
          </a:xfrm>
        </p:spPr>
        <p:txBody>
          <a:bodyPr>
            <a:normAutofit/>
          </a:bodyPr>
          <a:lstStyle/>
          <a:p>
            <a:r>
              <a:rPr lang="en-US" sz="3600" dirty="0">
                <a:solidFill>
                  <a:srgbClr val="2AB96C"/>
                </a:solidFill>
                <a:latin typeface="Arial Black" panose="020B0A04020102020204" pitchFamily="34" charset="0"/>
              </a:rPr>
              <a:t>What is Exploring?</a:t>
            </a:r>
          </a:p>
        </p:txBody>
      </p:sp>
      <p:sp>
        <p:nvSpPr>
          <p:cNvPr id="2" name="TextBox 1">
            <a:extLst>
              <a:ext uri="{FF2B5EF4-FFF2-40B4-BE49-F238E27FC236}">
                <a16:creationId xmlns:a16="http://schemas.microsoft.com/office/drawing/2014/main" id="{340B8CEA-E20A-0474-0334-5ADA9CAD013B}"/>
              </a:ext>
            </a:extLst>
          </p:cNvPr>
          <p:cNvSpPr txBox="1"/>
          <p:nvPr/>
        </p:nvSpPr>
        <p:spPr>
          <a:xfrm>
            <a:off x="1664367" y="1168785"/>
            <a:ext cx="8556172" cy="7478970"/>
          </a:xfrm>
          <a:prstGeom prst="rect">
            <a:avLst/>
          </a:prstGeom>
          <a:noFill/>
        </p:spPr>
        <p:txBody>
          <a:bodyPr wrap="square" rtlCol="0">
            <a:spAutoFit/>
          </a:bodyPr>
          <a:lstStyle/>
          <a:p>
            <a:pPr marL="285750" indent="-285750">
              <a:buFont typeface="Arial" panose="020B0604020202020204" pitchFamily="34" charset="0"/>
              <a:buChar char="•"/>
            </a:pPr>
            <a:endParaRPr lang="en-US" sz="24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Hands-on career education program</a:t>
            </a:r>
          </a:p>
          <a:p>
            <a:pPr marL="285750" indent="-285750">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Helps identify career of interest</a:t>
            </a:r>
          </a:p>
          <a:p>
            <a:pPr marL="285750" indent="-285750">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Enables informed career decisions</a:t>
            </a:r>
          </a:p>
          <a:p>
            <a:pPr marL="285750" indent="-285750">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Exploring Program Membership</a:t>
            </a:r>
          </a:p>
          <a:p>
            <a:pPr marL="577850" lvl="1" indent="-28575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Clubs ~ Completion of fifth grade ages 10-14</a:t>
            </a:r>
          </a:p>
          <a:p>
            <a:pPr marL="577850" lvl="1" indent="-28575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Posts ~ Ages 14 &amp; in high school thru age 20</a:t>
            </a:r>
            <a:endParaRPr lang="en-US" sz="2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r>
              <a:rPr lang="en-US" sz="2400" b="1" dirty="0">
                <a:solidFill>
                  <a:srgbClr val="FFFF00"/>
                </a:solidFill>
                <a:latin typeface="Arial" panose="020B0604020202020204" pitchFamily="34" charset="0"/>
                <a:cs typeface="Arial" panose="020B0604020202020204" pitchFamily="34" charset="0"/>
              </a:rPr>
              <a:t>Exploring’s Purpose ~ provide experiences to help young people mature and become responsible and caring adults, and to provide experiences to help young people learn about different careers</a:t>
            </a: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pic>
        <p:nvPicPr>
          <p:cNvPr id="3" name="Picture 2" descr="BSA-Exploring_DSC2229_edited_fullsize.jpg">
            <a:extLst>
              <a:ext uri="{FF2B5EF4-FFF2-40B4-BE49-F238E27FC236}">
                <a16:creationId xmlns:a16="http://schemas.microsoft.com/office/drawing/2014/main" id="{1354D210-7899-925C-562E-C9D5B5990E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9" t="6072" r="25311" b="11418"/>
          <a:stretch/>
        </p:blipFill>
        <p:spPr>
          <a:xfrm>
            <a:off x="7451367" y="1588168"/>
            <a:ext cx="2893319" cy="2169990"/>
          </a:xfrm>
          <a:prstGeom prst="rect">
            <a:avLst/>
          </a:prstGeom>
        </p:spPr>
      </p:pic>
    </p:spTree>
    <p:extLst>
      <p:ext uri="{BB962C8B-B14F-4D97-AF65-F5344CB8AC3E}">
        <p14:creationId xmlns:p14="http://schemas.microsoft.com/office/powerpoint/2010/main" val="35940970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303E3-8346-FC7F-40E3-CB01CDB7DE15}"/>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51D8D71D-7348-C499-F391-86DD50779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3CB66426-9544-6CE4-E57A-526135B61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796F2F92-5329-1DD4-6B97-FA3C99B53711}"/>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DC81FF7-0E38-B996-59F0-9FD91C5AF205}"/>
              </a:ext>
            </a:extLst>
          </p:cNvPr>
          <p:cNvSpPr>
            <a:spLocks noGrp="1"/>
          </p:cNvSpPr>
          <p:nvPr>
            <p:ph type="ctrTitle"/>
          </p:nvPr>
        </p:nvSpPr>
        <p:spPr>
          <a:xfrm>
            <a:off x="1900810" y="312503"/>
            <a:ext cx="8309990" cy="862144"/>
          </a:xfrm>
        </p:spPr>
        <p:txBody>
          <a:bodyPr>
            <a:normAutofit/>
          </a:bodyPr>
          <a:lstStyle/>
          <a:p>
            <a:r>
              <a:rPr lang="en-US" sz="3600" dirty="0">
                <a:solidFill>
                  <a:srgbClr val="2AB96C"/>
                </a:solidFill>
                <a:latin typeface="Arial Black" panose="020B0A04020102020204" pitchFamily="34" charset="0"/>
              </a:rPr>
              <a:t>12 Exploring Career Fields</a:t>
            </a:r>
          </a:p>
        </p:txBody>
      </p:sp>
      <p:pic>
        <p:nvPicPr>
          <p:cNvPr id="5" name="Picture 4">
            <a:extLst>
              <a:ext uri="{FF2B5EF4-FFF2-40B4-BE49-F238E27FC236}">
                <a16:creationId xmlns:a16="http://schemas.microsoft.com/office/drawing/2014/main" id="{CA2B3800-469E-160E-611F-FA95B630C1E5}"/>
              </a:ext>
            </a:extLst>
          </p:cNvPr>
          <p:cNvPicPr>
            <a:picLocks noChangeAspect="1"/>
          </p:cNvPicPr>
          <p:nvPr/>
        </p:nvPicPr>
        <p:blipFill>
          <a:blip r:embed="rId4"/>
          <a:stretch>
            <a:fillRect/>
          </a:stretch>
        </p:blipFill>
        <p:spPr>
          <a:xfrm>
            <a:off x="2537916" y="1316876"/>
            <a:ext cx="7116168" cy="4753638"/>
          </a:xfrm>
          <a:prstGeom prst="rect">
            <a:avLst/>
          </a:prstGeom>
        </p:spPr>
      </p:pic>
    </p:spTree>
    <p:extLst>
      <p:ext uri="{BB962C8B-B14F-4D97-AF65-F5344CB8AC3E}">
        <p14:creationId xmlns:p14="http://schemas.microsoft.com/office/powerpoint/2010/main" val="1270790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E13C1-6DFC-71F8-827F-B44EF8BBF416}"/>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8B2D4242-4790-1157-F742-4157CF577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D53EB4D6-4209-AE06-D24C-08DF5C5659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45D41B99-C155-FDF2-B2B5-6E2E21A488F1}"/>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AFDC8CA-BC03-14D1-3F28-F6770E594501}"/>
              </a:ext>
            </a:extLst>
          </p:cNvPr>
          <p:cNvSpPr>
            <a:spLocks noGrp="1"/>
          </p:cNvSpPr>
          <p:nvPr>
            <p:ph type="ctrTitle"/>
          </p:nvPr>
        </p:nvSpPr>
        <p:spPr>
          <a:xfrm>
            <a:off x="1900810" y="228280"/>
            <a:ext cx="8309990" cy="778331"/>
          </a:xfrm>
        </p:spPr>
        <p:txBody>
          <a:bodyPr>
            <a:noAutofit/>
          </a:bodyPr>
          <a:lstStyle/>
          <a:p>
            <a:r>
              <a:rPr lang="en-US" sz="2800" dirty="0">
                <a:solidFill>
                  <a:srgbClr val="2AB96C"/>
                </a:solidFill>
                <a:latin typeface="Arial Black" panose="020B0A04020102020204" pitchFamily="34" charset="0"/>
              </a:rPr>
              <a:t>Exploring Emphasis Areas ~ How the Program Works </a:t>
            </a:r>
          </a:p>
        </p:txBody>
      </p:sp>
      <p:sp>
        <p:nvSpPr>
          <p:cNvPr id="2" name="TextBox 1">
            <a:extLst>
              <a:ext uri="{FF2B5EF4-FFF2-40B4-BE49-F238E27FC236}">
                <a16:creationId xmlns:a16="http://schemas.microsoft.com/office/drawing/2014/main" id="{E9C268C4-C1AC-C261-1C82-0C10B111EF6E}"/>
              </a:ext>
            </a:extLst>
          </p:cNvPr>
          <p:cNvSpPr txBox="1"/>
          <p:nvPr/>
        </p:nvSpPr>
        <p:spPr>
          <a:xfrm>
            <a:off x="1664367" y="1277064"/>
            <a:ext cx="8556172" cy="7626703"/>
          </a:xfrm>
          <a:prstGeom prst="rect">
            <a:avLst/>
          </a:prstGeom>
          <a:noFill/>
        </p:spPr>
        <p:txBody>
          <a:bodyPr wrap="square" rtlCol="0">
            <a:spAutoFit/>
          </a:bodyPr>
          <a:lstStyle/>
          <a:p>
            <a:pPr marL="285750" indent="-285750">
              <a:buFont typeface="Arial" panose="020B0604020202020204" pitchFamily="34" charset="0"/>
              <a:buChar char="•"/>
            </a:pPr>
            <a:r>
              <a:rPr lang="en-US" u="sng" dirty="0">
                <a:solidFill>
                  <a:schemeClr val="accent6">
                    <a:lumMod val="75000"/>
                  </a:schemeClr>
                </a:solidFill>
                <a:latin typeface="Arial" panose="020B0604020202020204" pitchFamily="34" charset="0"/>
                <a:cs typeface="Arial" panose="020B0604020202020204" pitchFamily="34" charset="0"/>
              </a:rPr>
              <a:t>Career Opportunities</a:t>
            </a:r>
            <a:r>
              <a:rPr lang="en-US" dirty="0">
                <a:solidFill>
                  <a:schemeClr val="accent6">
                    <a:lumMod val="75000"/>
                  </a:schemeClr>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The opportunity for young adults to interact with business &amp; government agency leaders is an important feature of the Exploring Program</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u="sng" dirty="0">
                <a:solidFill>
                  <a:schemeClr val="accent6">
                    <a:lumMod val="75000"/>
                  </a:schemeClr>
                </a:solidFill>
                <a:latin typeface="Arial" panose="020B0604020202020204" pitchFamily="34" charset="0"/>
                <a:cs typeface="Arial" panose="020B0604020202020204" pitchFamily="34" charset="0"/>
              </a:rPr>
              <a:t>Leadership Experience</a:t>
            </a:r>
            <a:r>
              <a:rPr lang="en-US" dirty="0">
                <a:solidFill>
                  <a:schemeClr val="accent6">
                    <a:lumMod val="75000"/>
                  </a:schemeClr>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Since the club or post is run by the Explorers, the training &amp; development of youth officers and / or the post or club leaders is critical</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u="sng" dirty="0">
                <a:solidFill>
                  <a:schemeClr val="accent6">
                    <a:lumMod val="75000"/>
                  </a:schemeClr>
                </a:solidFill>
                <a:latin typeface="Arial" panose="020B0604020202020204" pitchFamily="34" charset="0"/>
                <a:cs typeface="Arial" panose="020B0604020202020204" pitchFamily="34" charset="0"/>
              </a:rPr>
              <a:t>Life Skills</a:t>
            </a:r>
            <a:r>
              <a:rPr lang="en-US" dirty="0">
                <a:solidFill>
                  <a:schemeClr val="accent6">
                    <a:lumMod val="75000"/>
                  </a:schemeClr>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Formal &amp; informal social gatherings or activities that cause all participants to interact are a natural part of the club or post program</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u="sng" dirty="0">
                <a:solidFill>
                  <a:schemeClr val="accent6">
                    <a:lumMod val="75000"/>
                  </a:schemeClr>
                </a:solidFill>
                <a:latin typeface="Arial" panose="020B0604020202020204" pitchFamily="34" charset="0"/>
                <a:cs typeface="Arial" panose="020B0604020202020204" pitchFamily="34" charset="0"/>
              </a:rPr>
              <a:t>Citizenship</a:t>
            </a:r>
            <a:r>
              <a:rPr lang="en-US" dirty="0">
                <a:solidFill>
                  <a:srgbClr val="FFFF00"/>
                </a:solidFill>
                <a:latin typeface="Arial" panose="020B0604020202020204" pitchFamily="34" charset="0"/>
                <a:cs typeface="Arial" panose="020B0604020202020204" pitchFamily="34" charset="0"/>
              </a:rPr>
              <a:t> ~ Developing &amp; participating in community service projects is one way the club or post ensures that service is an integral part of its program &amp; activities</a:t>
            </a:r>
          </a:p>
          <a:p>
            <a:pPr>
              <a:lnSpc>
                <a:spcPct val="120000"/>
              </a:lnSpc>
            </a:pP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u="sng" dirty="0">
                <a:solidFill>
                  <a:schemeClr val="accent6">
                    <a:lumMod val="75000"/>
                  </a:schemeClr>
                </a:solidFill>
                <a:latin typeface="Arial" panose="020B0604020202020204" pitchFamily="34" charset="0"/>
                <a:cs typeface="Arial" panose="020B0604020202020204" pitchFamily="34" charset="0"/>
              </a:rPr>
              <a:t>Character Education</a:t>
            </a:r>
            <a:r>
              <a:rPr lang="en-US" dirty="0">
                <a:solidFill>
                  <a:schemeClr val="accent6">
                    <a:lumMod val="75000"/>
                  </a:schemeClr>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Exploring has developed a series of ethical controversy activities that allow Explorers to investigate &amp; explore several ethical dilemmas. These exercises help develop positive decision-making skills in regard to the ethical &amp; moral decisions they encounter daily</a:t>
            </a: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688662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9AA2F-7D13-4459-CBF2-2411BE5D581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3D8BCE96-6F60-9504-B5B5-4959CC017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65CC6B66-4D9D-884A-6575-B1FFD6A6C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F2035625-FD38-97B9-6D76-3403B2F608F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C798489-4F52-8C4C-4C82-6C9456C76C59}"/>
              </a:ext>
            </a:extLst>
          </p:cNvPr>
          <p:cNvSpPr>
            <a:spLocks noGrp="1"/>
          </p:cNvSpPr>
          <p:nvPr>
            <p:ph type="ctrTitle"/>
          </p:nvPr>
        </p:nvSpPr>
        <p:spPr>
          <a:xfrm>
            <a:off x="1900810" y="11703"/>
            <a:ext cx="8309990" cy="862144"/>
          </a:xfrm>
        </p:spPr>
        <p:txBody>
          <a:bodyPr>
            <a:normAutofit fontScale="90000"/>
          </a:bodyPr>
          <a:lstStyle/>
          <a:p>
            <a:r>
              <a:rPr lang="en-US" sz="3600" dirty="0">
                <a:solidFill>
                  <a:srgbClr val="2AB96C"/>
                </a:solidFill>
                <a:latin typeface="Arial Black" panose="020B0A04020102020204" pitchFamily="34" charset="0"/>
              </a:rPr>
              <a:t>Exploring vs Traditional Scouting</a:t>
            </a:r>
          </a:p>
        </p:txBody>
      </p:sp>
      <p:graphicFrame>
        <p:nvGraphicFramePr>
          <p:cNvPr id="9" name="Content Placeholder 5">
            <a:extLst>
              <a:ext uri="{FF2B5EF4-FFF2-40B4-BE49-F238E27FC236}">
                <a16:creationId xmlns:a16="http://schemas.microsoft.com/office/drawing/2014/main" id="{29C95FCA-8C6F-3E46-C9E9-E549D5DCB65C}"/>
              </a:ext>
            </a:extLst>
          </p:cNvPr>
          <p:cNvGraphicFramePr>
            <a:graphicFrameLocks/>
          </p:cNvGraphicFramePr>
          <p:nvPr/>
        </p:nvGraphicFramePr>
        <p:xfrm>
          <a:off x="2093319" y="699139"/>
          <a:ext cx="7973105" cy="5513601"/>
        </p:xfrm>
        <a:graphic>
          <a:graphicData uri="http://schemas.openxmlformats.org/drawingml/2006/table">
            <a:tbl>
              <a:tblPr firstRow="1" bandRow="1">
                <a:tableStyleId>{5C22544A-7EE6-4342-B048-85BDC9FD1C3A}</a:tableStyleId>
              </a:tblPr>
              <a:tblGrid>
                <a:gridCol w="1777184">
                  <a:extLst>
                    <a:ext uri="{9D8B030D-6E8A-4147-A177-3AD203B41FA5}">
                      <a16:colId xmlns:a16="http://schemas.microsoft.com/office/drawing/2014/main" val="20000"/>
                    </a:ext>
                  </a:extLst>
                </a:gridCol>
                <a:gridCol w="1550876">
                  <a:extLst>
                    <a:ext uri="{9D8B030D-6E8A-4147-A177-3AD203B41FA5}">
                      <a16:colId xmlns:a16="http://schemas.microsoft.com/office/drawing/2014/main" val="20001"/>
                    </a:ext>
                  </a:extLst>
                </a:gridCol>
                <a:gridCol w="1405972">
                  <a:extLst>
                    <a:ext uri="{9D8B030D-6E8A-4147-A177-3AD203B41FA5}">
                      <a16:colId xmlns:a16="http://schemas.microsoft.com/office/drawing/2014/main" val="20002"/>
                    </a:ext>
                  </a:extLst>
                </a:gridCol>
                <a:gridCol w="1459362">
                  <a:extLst>
                    <a:ext uri="{9D8B030D-6E8A-4147-A177-3AD203B41FA5}">
                      <a16:colId xmlns:a16="http://schemas.microsoft.com/office/drawing/2014/main" val="76403790"/>
                    </a:ext>
                  </a:extLst>
                </a:gridCol>
                <a:gridCol w="1779711">
                  <a:extLst>
                    <a:ext uri="{9D8B030D-6E8A-4147-A177-3AD203B41FA5}">
                      <a16:colId xmlns:a16="http://schemas.microsoft.com/office/drawing/2014/main" val="20003"/>
                    </a:ext>
                  </a:extLst>
                </a:gridCol>
              </a:tblGrid>
              <a:tr h="545361">
                <a:tc>
                  <a:txBody>
                    <a:bodyPr/>
                    <a:lstStyle/>
                    <a:p>
                      <a:pPr algn="ctr"/>
                      <a:endParaRPr lang="en-US" sz="1600" dirty="0">
                        <a:solidFill>
                          <a:srgbClr val="FFFF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0" baseline="0" dirty="0">
                          <a:solidFill>
                            <a:schemeClr val="accent6">
                              <a:lumMod val="75000"/>
                            </a:schemeClr>
                          </a:solidFill>
                          <a:latin typeface="Arial Black" panose="020B0A04020102020204" pitchFamily="34" charset="0"/>
                          <a:cs typeface="Helvetica" panose="020B0604020202020204" pitchFamily="34" charset="0"/>
                        </a:rPr>
                        <a:t>SCOUTS BSA</a:t>
                      </a:r>
                      <a:endParaRPr lang="en-US" sz="1400" b="0" dirty="0">
                        <a:solidFill>
                          <a:schemeClr val="accent6">
                            <a:lumMod val="75000"/>
                          </a:schemeClr>
                        </a:solidFill>
                        <a:latin typeface="Arial Black" panose="020B0A040201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0" dirty="0">
                          <a:solidFill>
                            <a:schemeClr val="accent6">
                              <a:lumMod val="75000"/>
                            </a:schemeClr>
                          </a:solidFill>
                          <a:latin typeface="Arial Black" panose="020B0A04020102020204" pitchFamily="34" charset="0"/>
                          <a:cs typeface="Helvetica" panose="020B0604020202020204" pitchFamily="34" charset="0"/>
                        </a:rPr>
                        <a:t>VENTURING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0" dirty="0">
                          <a:solidFill>
                            <a:schemeClr val="accent6">
                              <a:lumMod val="75000"/>
                            </a:schemeClr>
                          </a:solidFill>
                          <a:latin typeface="Arial Black" panose="020B0A04020102020204" pitchFamily="34" charset="0"/>
                          <a:cs typeface="Helvetica" panose="020B0604020202020204" pitchFamily="34" charset="0"/>
                        </a:rPr>
                        <a:t>SEA SCOUTS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0" dirty="0">
                          <a:solidFill>
                            <a:schemeClr val="accent6">
                              <a:lumMod val="75000"/>
                            </a:schemeClr>
                          </a:solidFill>
                          <a:latin typeface="Arial Black" panose="020B0A04020102020204" pitchFamily="34" charset="0"/>
                          <a:cs typeface="Helvetica" panose="020B0604020202020204" pitchFamily="34" charset="0"/>
                        </a:rPr>
                        <a:t>EXPLORING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287032">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UNIT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Troop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Crew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Club / Post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287032">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Scoutmaster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Advisor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Skipper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Sponsor / Advisor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430548">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YOUTH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Senior Patrol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President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Boatswain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President </a:t>
                      </a:r>
                      <a:r>
                        <a:rPr lang="en-US" sz="1200" b="1" baseline="0" dirty="0">
                          <a:solidFill>
                            <a:schemeClr val="tx1"/>
                          </a:solidFill>
                          <a:latin typeface="Helvetica" panose="020B0604020202020204" pitchFamily="34" charset="0"/>
                          <a:cs typeface="Helvetica" panose="020B0604020202020204" pitchFamily="34" charset="0"/>
                        </a:rPr>
                        <a:t> or Agency Nomenclature</a:t>
                      </a:r>
                      <a:endParaRPr lang="en-US" sz="1200" b="1"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487954">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YOUTH PARTICIPANT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Scout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Venturer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Sea Scout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Participant</a:t>
                      </a:r>
                      <a:r>
                        <a:rPr lang="en-US" sz="1200" b="1" baseline="0" dirty="0">
                          <a:solidFill>
                            <a:schemeClr val="tx1"/>
                          </a:solidFill>
                          <a:latin typeface="Helvetica" panose="020B0604020202020204" pitchFamily="34" charset="0"/>
                          <a:cs typeface="Helvetica" panose="020B0604020202020204" pitchFamily="34" charset="0"/>
                        </a:rPr>
                        <a:t> or </a:t>
                      </a:r>
                      <a:r>
                        <a:rPr lang="en-US" sz="1200" b="1" dirty="0">
                          <a:solidFill>
                            <a:schemeClr val="tx1"/>
                          </a:solidFill>
                          <a:latin typeface="Helvetica" panose="020B0604020202020204" pitchFamily="34" charset="0"/>
                          <a:cs typeface="Helvetica" panose="020B0604020202020204" pitchFamily="34" charset="0"/>
                        </a:rPr>
                        <a:t>Explorer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487954">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RE-REGISTRATION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 Renewal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 Renewal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 Renewal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MOU Renewal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287032">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SPONSOR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Chartered Org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Chartered Org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 Org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baseline="0" dirty="0">
                          <a:solidFill>
                            <a:schemeClr val="tx1"/>
                          </a:solidFill>
                          <a:latin typeface="Helvetica" panose="020B0604020202020204" pitchFamily="34" charset="0"/>
                          <a:cs typeface="Helvetica" panose="020B0604020202020204" pitchFamily="34" charset="0"/>
                        </a:rPr>
                        <a:t>Participating Org</a:t>
                      </a:r>
                      <a:endParaRPr lang="en-US" sz="1200" b="1"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487954">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SPONSORING AGREEMENT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Memorandum</a:t>
                      </a:r>
                      <a:r>
                        <a:rPr lang="en-US" sz="1200" b="1" baseline="0" dirty="0">
                          <a:solidFill>
                            <a:schemeClr val="tx1"/>
                          </a:solidFill>
                          <a:latin typeface="Helvetica" panose="020B0604020202020204" pitchFamily="34" charset="0"/>
                          <a:cs typeface="Helvetica" panose="020B0604020202020204" pitchFamily="34" charset="0"/>
                        </a:rPr>
                        <a:t> of Understanding (</a:t>
                      </a:r>
                      <a:r>
                        <a:rPr lang="en-US" sz="1200" b="1" dirty="0">
                          <a:solidFill>
                            <a:schemeClr val="tx1"/>
                          </a:solidFill>
                          <a:latin typeface="Helvetica" panose="020B0604020202020204" pitchFamily="34" charset="0"/>
                          <a:cs typeface="Helvetica" panose="020B0604020202020204" pitchFamily="34" charset="0"/>
                        </a:rPr>
                        <a:t>MOU)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7"/>
                  </a:ext>
                </a:extLst>
              </a:tr>
              <a:tr h="287032">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UNIT SERVICE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Commissioner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Commissioner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Commissioner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Commissioner / Service Team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8"/>
                  </a:ext>
                </a:extLst>
              </a:tr>
              <a:tr h="287032">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YOUTH RUN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9"/>
                  </a:ext>
                </a:extLst>
              </a:tr>
              <a:tr h="287032">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AGE SPAN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11-18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13-20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13 - 20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11-13 / 14-20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0"/>
                  </a:ext>
                </a:extLst>
              </a:tr>
              <a:tr h="487954">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RELIGIOUS</a:t>
                      </a:r>
                      <a:r>
                        <a:rPr lang="en-US" sz="1400" b="1" baseline="0" dirty="0">
                          <a:solidFill>
                            <a:schemeClr val="accent6">
                              <a:lumMod val="75000"/>
                            </a:schemeClr>
                          </a:solidFill>
                          <a:latin typeface="Helvetica" panose="020B0604020202020204" pitchFamily="34" charset="0"/>
                          <a:cs typeface="Helvetica" panose="020B0604020202020204" pitchFamily="34" charset="0"/>
                        </a:rPr>
                        <a:t> DECLARATION</a:t>
                      </a:r>
                      <a:endParaRPr lang="en-US" sz="1400" b="1" dirty="0">
                        <a:solidFill>
                          <a:schemeClr val="accent6">
                            <a:lumMod val="75000"/>
                          </a:schemeClr>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Duty to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Duty to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Duty to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2"/>
                  </a:ext>
                </a:extLst>
              </a:tr>
              <a:tr h="430548">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UNIFORM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baseline="0" dirty="0">
                          <a:solidFill>
                            <a:schemeClr val="tx1"/>
                          </a:solidFill>
                          <a:latin typeface="Helvetica" panose="020B0604020202020204" pitchFamily="34" charset="0"/>
                          <a:cs typeface="Helvetica" panose="020B0604020202020204" pitchFamily="34" charset="0"/>
                        </a:rPr>
                        <a:t>Scouts BSA</a:t>
                      </a:r>
                      <a:endParaRPr lang="en-US" sz="1200" b="1"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Venturing (Unit Selected)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Sea Scouts (Unit Selected)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Club / Post Selected, not required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605313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9369C-5D78-6B7C-6497-D261EDF65E74}"/>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5DE1ABE6-2416-4705-3AB1-AE3B3E9E1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15078639-36B0-DFCF-BF40-F05C87FDFB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C3A5788E-2D58-131F-FF49-30CDB1D837E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2F41B9C-DFBF-4C9A-49D6-1246CA9439AF}"/>
              </a:ext>
            </a:extLst>
          </p:cNvPr>
          <p:cNvSpPr>
            <a:spLocks noGrp="1"/>
          </p:cNvSpPr>
          <p:nvPr>
            <p:ph type="ctrTitle"/>
          </p:nvPr>
        </p:nvSpPr>
        <p:spPr>
          <a:xfrm>
            <a:off x="1597556" y="192184"/>
            <a:ext cx="8908261" cy="800219"/>
          </a:xfrm>
        </p:spPr>
        <p:txBody>
          <a:bodyPr>
            <a:normAutofit/>
          </a:bodyPr>
          <a:lstStyle/>
          <a:p>
            <a:r>
              <a:rPr lang="en-US" sz="2800" dirty="0">
                <a:solidFill>
                  <a:srgbClr val="2AB96C"/>
                </a:solidFill>
                <a:latin typeface="Arial Black" panose="020B0A04020102020204" pitchFamily="34" charset="0"/>
              </a:rPr>
              <a:t>Exploring: Additive to Traditional Programs</a:t>
            </a:r>
          </a:p>
        </p:txBody>
      </p:sp>
      <p:sp>
        <p:nvSpPr>
          <p:cNvPr id="2" name="TextBox 1">
            <a:extLst>
              <a:ext uri="{FF2B5EF4-FFF2-40B4-BE49-F238E27FC236}">
                <a16:creationId xmlns:a16="http://schemas.microsoft.com/office/drawing/2014/main" id="{46B89E6A-87DD-95D7-4B16-DD86A4A8D5C4}"/>
              </a:ext>
            </a:extLst>
          </p:cNvPr>
          <p:cNvSpPr txBox="1"/>
          <p:nvPr/>
        </p:nvSpPr>
        <p:spPr>
          <a:xfrm>
            <a:off x="1774371" y="1385356"/>
            <a:ext cx="8556172" cy="9510296"/>
          </a:xfrm>
          <a:prstGeom prst="rect">
            <a:avLst/>
          </a:prstGeom>
          <a:noFill/>
        </p:spPr>
        <p:txBody>
          <a:bodyPr wrap="square" rtlCol="0">
            <a:spAutoFit/>
          </a:bodyPr>
          <a:lstStyle/>
          <a:p>
            <a:pPr marL="349250" indent="-349250">
              <a:buFont typeface="+mj-lt"/>
              <a:buAutoNum type="arabicPeriod"/>
            </a:pPr>
            <a:r>
              <a:rPr lang="en-US" sz="2000" b="1" dirty="0">
                <a:solidFill>
                  <a:srgbClr val="FFFF00"/>
                </a:solidFill>
                <a:latin typeface="Arial" panose="020B0604020202020204" pitchFamily="34" charset="0"/>
                <a:cs typeface="Arial" panose="020B0604020202020204" pitchFamily="34" charset="0"/>
              </a:rPr>
              <a:t>New Sources of Membership Growth</a:t>
            </a:r>
          </a:p>
          <a:p>
            <a:pPr marL="800100" lvl="1"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New entry point in addition to Cubs</a:t>
            </a:r>
          </a:p>
          <a:p>
            <a:pPr marL="800100" lvl="1"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Majority of our members have never been in any other Scouting America Program</a:t>
            </a:r>
          </a:p>
          <a:p>
            <a:endParaRPr lang="en-US" sz="800"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2"/>
            </a:pPr>
            <a:r>
              <a:rPr lang="en-US" sz="2000" b="1" dirty="0">
                <a:solidFill>
                  <a:srgbClr val="FFFF00"/>
                </a:solidFill>
                <a:latin typeface="Arial" panose="020B0604020202020204" pitchFamily="34" charset="0"/>
                <a:cs typeface="Arial" panose="020B0604020202020204" pitchFamily="34" charset="0"/>
              </a:rPr>
              <a:t>New Source of Senior Volunteer Recruitment</a:t>
            </a:r>
          </a:p>
          <a:p>
            <a:pPr marL="800100" lvl="1" indent="-342900">
              <a:buSzPct val="1000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Business and civic leaders with no Scouting history</a:t>
            </a:r>
          </a:p>
          <a:p>
            <a:pPr marL="800100" lvl="1" indent="-342900">
              <a:buSzPct val="1000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Candidates specifically interested in high school age youth</a:t>
            </a:r>
          </a:p>
          <a:p>
            <a:pPr>
              <a:buSzPct val="100000"/>
            </a:pPr>
            <a:endParaRPr lang="en-US" sz="800"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3"/>
            </a:pPr>
            <a:r>
              <a:rPr lang="en-US" sz="2000" b="1" dirty="0">
                <a:solidFill>
                  <a:srgbClr val="FFFF00"/>
                </a:solidFill>
                <a:latin typeface="Arial" panose="020B0604020202020204" pitchFamily="34" charset="0"/>
                <a:cs typeface="Arial" panose="020B0604020202020204" pitchFamily="34" charset="0"/>
              </a:rPr>
              <a:t>New Sources of Foundation and Corporate Giving</a:t>
            </a:r>
          </a:p>
          <a:p>
            <a:pPr marL="800100" lvl="1"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Workforce readiness a hot topic for foundations</a:t>
            </a:r>
          </a:p>
          <a:p>
            <a:pPr marL="800100" lvl="1"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Funders looking for “return on investment”</a:t>
            </a:r>
          </a:p>
          <a:p>
            <a:endParaRPr lang="en-US" sz="800"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4"/>
            </a:pPr>
            <a:r>
              <a:rPr lang="en-US" sz="2000" b="1" dirty="0">
                <a:solidFill>
                  <a:srgbClr val="FFFF00"/>
                </a:solidFill>
                <a:latin typeface="Arial" panose="020B0604020202020204" pitchFamily="34" charset="0"/>
                <a:cs typeface="Arial" panose="020B0604020202020204" pitchFamily="34" charset="0"/>
              </a:rPr>
              <a:t>School Access and Cooperation</a:t>
            </a:r>
          </a:p>
          <a:p>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5"/>
            </a:pPr>
            <a:r>
              <a:rPr lang="en-US" sz="2000" b="1" dirty="0">
                <a:solidFill>
                  <a:srgbClr val="FFFF00"/>
                </a:solidFill>
                <a:latin typeface="Arial" panose="020B0604020202020204" pitchFamily="34" charset="0"/>
                <a:cs typeface="Arial" panose="020B0604020202020204" pitchFamily="34" charset="0"/>
              </a:rPr>
              <a:t>Outreach to Economically Challenged and Underserved Diverse Communities </a:t>
            </a:r>
            <a:r>
              <a:rPr lang="en-US" sz="2000" b="1" dirty="0">
                <a:solidFill>
                  <a:schemeClr val="accent6">
                    <a:lumMod val="75000"/>
                  </a:schemeClr>
                </a:solidFill>
                <a:latin typeface="Arial" panose="020B0604020202020204" pitchFamily="34" charset="0"/>
                <a:cs typeface="Arial" panose="020B0604020202020204" pitchFamily="34" charset="0"/>
              </a:rPr>
              <a:t>(many of these youth have never been in traditional Scouting)</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
        <p:nvSpPr>
          <p:cNvPr id="3" name="TextBox 2">
            <a:extLst>
              <a:ext uri="{FF2B5EF4-FFF2-40B4-BE49-F238E27FC236}">
                <a16:creationId xmlns:a16="http://schemas.microsoft.com/office/drawing/2014/main" id="{F1B1CAF2-3721-A722-55EC-B78C6C276961}"/>
              </a:ext>
            </a:extLst>
          </p:cNvPr>
          <p:cNvSpPr txBox="1"/>
          <p:nvPr/>
        </p:nvSpPr>
        <p:spPr>
          <a:xfrm>
            <a:off x="2642938" y="866265"/>
            <a:ext cx="6015789" cy="800219"/>
          </a:xfrm>
          <a:prstGeom prst="rect">
            <a:avLst/>
          </a:prstGeom>
          <a:noFill/>
        </p:spPr>
        <p:txBody>
          <a:bodyPr wrap="square" rtlCol="0">
            <a:spAutoFit/>
          </a:bodyPr>
          <a:lstStyle/>
          <a:p>
            <a:pPr algn="ctr"/>
            <a:r>
              <a:rPr lang="en-US" sz="2800" b="1" dirty="0">
                <a:solidFill>
                  <a:schemeClr val="accent6">
                    <a:lumMod val="75000"/>
                  </a:schemeClr>
                </a:solidFill>
                <a:latin typeface="Arial" panose="020B0604020202020204" pitchFamily="34" charset="0"/>
                <a:ea typeface="+mj-ea"/>
                <a:cs typeface="Arial" panose="020B0604020202020204" pitchFamily="34" charset="0"/>
              </a:rPr>
              <a:t>Benefits to Local Councils</a:t>
            </a:r>
            <a:endParaRPr lang="en-US" sz="2800" b="1" dirty="0">
              <a:solidFill>
                <a:schemeClr val="accent6">
                  <a:lumMod val="75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72582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17235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a:ea typeface="+mn-ea"/>
                <a:cs typeface="+mn-cs"/>
              </a:rPr>
              <a:t>Topic(s) of the Month</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4000" b="1" dirty="0">
              <a:solidFill>
                <a:srgbClr val="FF0000"/>
              </a:solidFill>
              <a:latin typeface="Calibri"/>
            </a:endParaRPr>
          </a:p>
        </p:txBody>
      </p:sp>
    </p:spTree>
    <p:extLst>
      <p:ext uri="{BB962C8B-B14F-4D97-AF65-F5344CB8AC3E}">
        <p14:creationId xmlns:p14="http://schemas.microsoft.com/office/powerpoint/2010/main" val="37550065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7368" y="196797"/>
            <a:ext cx="12104632" cy="5447645"/>
          </a:xfrm>
          <a:prstGeom prst="rect">
            <a:avLst/>
          </a:prstGeom>
          <a:noFill/>
        </p:spPr>
        <p:txBody>
          <a:bodyPr wrap="square" rtlCol="0">
            <a:spAutoFit/>
          </a:bodyPr>
          <a:lstStyle/>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Journey to Excellence </a:t>
            </a:r>
          </a:p>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(JTE) unit recognition program to be retired</a:t>
            </a: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rPr>
              <a:t>Effective December 31, 2024, the Journey to Excellence unit recognition program will be retired. Moving forward, metrics for Scouting and Exploring unit </a:t>
            </a:r>
            <a:r>
              <a:rPr kumimoji="0" lang="en-US" sz="2400" b="0" i="0" u="none" strike="noStrike" kern="1200" cap="none" spc="-25"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rPr>
              <a:t>success will be seamlessly integrated into unit leader support materials and resources. These metrics will be consistent with those used by the Commissioner corps to support Scouting and Exploring units.   This new approach aims to provide a consistent and more streamlined and effective method for evaluating and enhancing unit performance. Feedback from unit leaders and survey results played a crucial role in making this decision. We believe this transition will better support our unit leaders and ultimately improve the experience for all participants as we continue to develop and deliver relevant programs. Units can continue to purchase 2024 Journey to Excellence recognition items through December 31, 2025.</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p:txBody>
      </p:sp>
    </p:spTree>
    <p:extLst>
      <p:ext uri="{BB962C8B-B14F-4D97-AF65-F5344CB8AC3E}">
        <p14:creationId xmlns:p14="http://schemas.microsoft.com/office/powerpoint/2010/main" val="13111727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49"/>
            <a:ext cx="12192000" cy="6883121"/>
          </a:xfrm>
          <a:prstGeom prst="rect">
            <a:avLst/>
          </a:prstGeom>
        </p:spPr>
      </p:pic>
      <p:sp>
        <p:nvSpPr>
          <p:cNvPr id="2" name="Title 1"/>
          <p:cNvSpPr>
            <a:spLocks noGrp="1"/>
          </p:cNvSpPr>
          <p:nvPr>
            <p:ph type="ctrTitle"/>
          </p:nvPr>
        </p:nvSpPr>
        <p:spPr>
          <a:xfrm>
            <a:off x="2181710" y="1781569"/>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595012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1672210" y="-231790"/>
            <a:ext cx="8833606" cy="961124"/>
          </a:xfrm>
        </p:spPr>
        <p:txBody>
          <a:bodyPr>
            <a:normAutofit/>
          </a:bodyPr>
          <a:lstStyle/>
          <a:p>
            <a:r>
              <a:rPr lang="en-US" sz="3600" b="1" dirty="0">
                <a:solidFill>
                  <a:srgbClr val="1FC77F"/>
                </a:solidFill>
                <a:latin typeface="Arial Black" panose="020B0A04020102020204" pitchFamily="34" charset="0"/>
                <a:cs typeface="Arial" pitchFamily="34" charset="0"/>
              </a:rPr>
              <a:t>Barriers to Abuse Update</a:t>
            </a:r>
          </a:p>
        </p:txBody>
      </p:sp>
      <p:sp>
        <p:nvSpPr>
          <p:cNvPr id="2" name="TextBox 1"/>
          <p:cNvSpPr txBox="1"/>
          <p:nvPr/>
        </p:nvSpPr>
        <p:spPr>
          <a:xfrm>
            <a:off x="1774371" y="678536"/>
            <a:ext cx="8556172" cy="576311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 part of our ongoing commitment to abuse prevention, the Boy Scouts of America, to include Exploring,  is updating the adult supervision requirements for overnight activities</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This update enhances the minimum “two deep leadership” requirements by additionally requiring every adult present on overnight activities to be a registered member of the Boy Scouts of America or Exploring</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These adults must submit an adult application and registration fee, undergo a criminal background check, a volunteer screening database check and must complete mandatory Youth Protection training. </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limited exception for parents and legal guardians of Cub Scout youth attending overnight with their children is planned due to the family centric nature of Cub Scouting </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All Cub Scout Packs, Scouts BSA Troops, Venturing Crews, Sea Scouting Ships, Exploring Posts, council, and district overnight programs will be required to comply with this update by September 1, 2023. We encourage early adoption prior to the effective date</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t>
            </a: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his updated Barrier to Abuse will be referenced as part of the Guide to Safe Scouting, Exploring’s Safety First Guidelines, Youth Protection and Adult Leadership section, Scouting’s Barriers to Abuse.  Youth Protection and Barriers to Abuse FAQ’s will be expanded to include additional FAQ’s as they are developed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74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1269F75-5A29-4DF8-8F81-F0D0169BD1E3}"/>
              </a:ext>
            </a:extLst>
          </p:cNvPr>
          <p:cNvSpPr>
            <a:spLocks noGrp="1"/>
          </p:cNvSpPr>
          <p:nvPr>
            <p:ph type="title"/>
          </p:nvPr>
        </p:nvSpPr>
        <p:spPr>
          <a:xfrm>
            <a:off x="804672" y="640080"/>
            <a:ext cx="3282696" cy="5257800"/>
          </a:xfrm>
        </p:spPr>
        <p:txBody>
          <a:bodyPr>
            <a:normAutofit/>
          </a:bodyPr>
          <a:lstStyle/>
          <a:p>
            <a:r>
              <a:rPr lang="en-US" b="1" u="sng" dirty="0">
                <a:solidFill>
                  <a:schemeClr val="bg1"/>
                </a:solidFill>
              </a:rPr>
              <a:t>A little about each program</a:t>
            </a:r>
          </a:p>
        </p:txBody>
      </p:sp>
      <p:sp>
        <p:nvSpPr>
          <p:cNvPr id="3" name="Content Placeholder 2">
            <a:extLst>
              <a:ext uri="{FF2B5EF4-FFF2-40B4-BE49-F238E27FC236}">
                <a16:creationId xmlns:a16="http://schemas.microsoft.com/office/drawing/2014/main" id="{34AFCD64-4AD9-4CDE-AAB9-CA770DB804E5}"/>
              </a:ext>
            </a:extLst>
          </p:cNvPr>
          <p:cNvSpPr>
            <a:spLocks noGrp="1"/>
          </p:cNvSpPr>
          <p:nvPr>
            <p:ph idx="1"/>
          </p:nvPr>
        </p:nvSpPr>
        <p:spPr>
          <a:xfrm>
            <a:off x="5130800" y="640080"/>
            <a:ext cx="6878320" cy="6116319"/>
          </a:xfrm>
        </p:spPr>
        <p:txBody>
          <a:bodyPr anchor="ctr">
            <a:normAutofit lnSpcReduction="10000"/>
          </a:bodyPr>
          <a:lstStyle/>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lang="en-US" sz="2000" dirty="0">
                <a:effectLst/>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and Champions for students with special needs</a:t>
            </a:r>
            <a:r>
              <a:rPr lang="en-US" sz="2000" dirty="0">
                <a:latin typeface="Calibri" panose="020F0502020204030204" pitchFamily="34" charset="0"/>
                <a:ea typeface="Calibri" panose="020F0502020204030204" pitchFamily="34" charset="0"/>
                <a:cs typeface="Times New Roman" panose="02020603050405020304" pitchFamily="18" charset="0"/>
              </a:rPr>
              <a:t>.</a:t>
            </a:r>
            <a:r>
              <a:rPr lang="en-US" sz="2000" dirty="0">
                <a:effectLst/>
                <a:latin typeface="Calibri" panose="020F0502020204030204" pitchFamily="34" charset="0"/>
                <a:ea typeface="Calibri" panose="020F0502020204030204" pitchFamily="34" charset="0"/>
                <a:cs typeface="Times New Roman" panose="02020603050405020304" pitchFamily="18" charset="0"/>
              </a:rPr>
              <a:t> Learning for Life uses these interactive lessons to help youth make informed decisions while becoming better students and citizens. </a:t>
            </a:r>
          </a:p>
          <a:p>
            <a:pPr marL="342900" marR="0" lvl="0" indent="-342900">
              <a:spcBef>
                <a:spcPts val="0"/>
              </a:spcBef>
              <a:spcAft>
                <a:spcPts val="800"/>
              </a:spcAft>
              <a:buFont typeface="Arial" panose="020B0604020202020204" pitchFamily="34" charset="0"/>
              <a:buChar char="•"/>
              <a:tabLst>
                <a:tab pos="457200" algn="l"/>
              </a:tabLs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Exploring</a:t>
            </a: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a:p>
            <a:pPr marL="0" marR="0">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p:txBody>
      </p:sp>
      <p:pic>
        <p:nvPicPr>
          <p:cNvPr id="2" name="Picture 1">
            <a:extLst>
              <a:ext uri="{FF2B5EF4-FFF2-40B4-BE49-F238E27FC236}">
                <a16:creationId xmlns:a16="http://schemas.microsoft.com/office/drawing/2014/main" id="{609125DF-73FF-7AE5-4731-F1D7DBAD220E}"/>
              </a:ext>
            </a:extLst>
          </p:cNvPr>
          <p:cNvPicPr>
            <a:picLocks noChangeAspect="1"/>
          </p:cNvPicPr>
          <p:nvPr/>
        </p:nvPicPr>
        <p:blipFill>
          <a:blip r:embed="rId2"/>
          <a:stretch>
            <a:fillRect/>
          </a:stretch>
        </p:blipFill>
        <p:spPr>
          <a:xfrm>
            <a:off x="271944" y="1257160"/>
            <a:ext cx="4162410" cy="834530"/>
          </a:xfrm>
          <a:prstGeom prst="rect">
            <a:avLst/>
          </a:prstGeom>
        </p:spPr>
      </p:pic>
      <p:pic>
        <p:nvPicPr>
          <p:cNvPr id="7" name="Picture 6" descr="exploring_wht_transparent-01.png">
            <a:extLst>
              <a:ext uri="{FF2B5EF4-FFF2-40B4-BE49-F238E27FC236}">
                <a16:creationId xmlns:a16="http://schemas.microsoft.com/office/drawing/2014/main" id="{F42502A4-A616-3693-CD98-F28A1458F2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991" y="4046639"/>
            <a:ext cx="4274058" cy="1554201"/>
          </a:xfrm>
          <a:prstGeom prst="rect">
            <a:avLst/>
          </a:prstGeom>
        </p:spPr>
      </p:pic>
    </p:spTree>
    <p:extLst>
      <p:ext uri="{BB962C8B-B14F-4D97-AF65-F5344CB8AC3E}">
        <p14:creationId xmlns:p14="http://schemas.microsoft.com/office/powerpoint/2010/main" val="10777567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2884380" y="346031"/>
            <a:ext cx="6423240"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National Exploring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Volunteer of the Month</a:t>
            </a:r>
          </a:p>
        </p:txBody>
      </p:sp>
      <p:sp>
        <p:nvSpPr>
          <p:cNvPr id="2" name="Rectangle 1">
            <a:extLst>
              <a:ext uri="{FF2B5EF4-FFF2-40B4-BE49-F238E27FC236}">
                <a16:creationId xmlns:a16="http://schemas.microsoft.com/office/drawing/2014/main" id="{223BA1FE-79B5-469E-8838-76901A581ACA}"/>
              </a:ext>
            </a:extLst>
          </p:cNvPr>
          <p:cNvSpPr/>
          <p:nvPr/>
        </p:nvSpPr>
        <p:spPr>
          <a:xfrm>
            <a:off x="2646568" y="4319883"/>
            <a:ext cx="6647077" cy="123110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Nominees should be submitted using the link below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hlinkClick r:id="rId5"/>
              </a:rPr>
              <a:t>http://bit.ly/ExpVolMonth</a:t>
            </a: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551167" y="2184258"/>
            <a:ext cx="5089665" cy="193899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The National Volunteer of the Month will be recognized on </a:t>
            </a:r>
            <a:r>
              <a:rPr kumimoji="0" lang="en-US" sz="2400" b="0" i="0" u="sng" strike="noStrike" kern="1200" cap="none" spc="0" normalizeH="0" baseline="0" noProof="0" dirty="0">
                <a:ln>
                  <a:noFill/>
                </a:ln>
                <a:solidFill>
                  <a:srgbClr val="FFFFFF"/>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www.exploring.org</a:t>
            </a:r>
            <a:endParaRPr kumimoji="0" lang="en-US" sz="2400" b="0" i="0" u="sng"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and will receive a certificate and polo shirt from the National Exploring Team!</a:t>
            </a:r>
          </a:p>
        </p:txBody>
      </p:sp>
    </p:spTree>
    <p:extLst>
      <p:ext uri="{BB962C8B-B14F-4D97-AF65-F5344CB8AC3E}">
        <p14:creationId xmlns:p14="http://schemas.microsoft.com/office/powerpoint/2010/main" val="609555385"/>
      </p:ext>
    </p:extLst>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63600" y="1213950"/>
            <a:ext cx="10464800" cy="54784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1" u="none" strike="noStrike" kern="1200" cap="none" spc="0" normalizeH="0" baseline="0" noProof="0" dirty="0">
                <a:ln>
                  <a:noFill/>
                </a:ln>
                <a:solidFill>
                  <a:prstClr val="white"/>
                </a:solidFill>
                <a:effectLst/>
                <a:uLnTx/>
                <a:uFillTx/>
                <a:latin typeface="Calibri"/>
                <a:ea typeface="+mn-ea"/>
                <a:cs typeface="+mn-cs"/>
              </a:rPr>
              <a:t>George Denise completed his Exploring Fast Start training on 1/01/2011 and his most recent position is Service Team Chair for my district since February 2018. He has been involved with every aspect from FOS and volunteer recruitment to membership, product sales, program and unit service. George helped Exploring District achieved significant growth in our FOS campaign and 5% membership growth last year. We are at 61% of our FOS goal for the year, second highest percentage in our council. As we shelter-in-place, he secured a dynamic guest speaker for our Science Night and saved us $650 in shipping cost in our Make A Mask Challenge. His efforts made it possible for us to donate thousands of pieces of protective medical gear to 7 medical facilities in 2 counties. He supported a 15 year old Scout in the Medical Explorer program whom has wanted to make a difference. What started as a local mask-making challenge turned into a multi-city effort through connections of Scouting friends in Dallas, TX and Orange County, CA to Santa Clara county</a:t>
            </a:r>
            <a:r>
              <a:rPr kumimoji="0" lang="en-US" sz="25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CBCBE75-7EA0-47CA-AECC-EFFF2A063FAB}"/>
              </a:ext>
            </a:extLst>
          </p:cNvPr>
          <p:cNvSpPr/>
          <p:nvPr/>
        </p:nvSpPr>
        <p:spPr>
          <a:xfrm>
            <a:off x="1564507" y="287380"/>
            <a:ext cx="8795869"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Example Nomination Write-Up</a:t>
            </a:r>
          </a:p>
        </p:txBody>
      </p:sp>
    </p:spTree>
    <p:extLst>
      <p:ext uri="{BB962C8B-B14F-4D97-AF65-F5344CB8AC3E}">
        <p14:creationId xmlns:p14="http://schemas.microsoft.com/office/powerpoint/2010/main" val="2619050187"/>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
            <a:ext cx="12192000" cy="6883121"/>
          </a:xfrm>
          <a:prstGeom prst="rect">
            <a:avLst/>
          </a:prstGeom>
        </p:spPr>
      </p:pic>
      <p:sp>
        <p:nvSpPr>
          <p:cNvPr id="9" name="Title 1"/>
          <p:cNvSpPr txBox="1">
            <a:spLocks/>
          </p:cNvSpPr>
          <p:nvPr/>
        </p:nvSpPr>
        <p:spPr>
          <a:xfrm>
            <a:off x="2992468" y="1424167"/>
            <a:ext cx="7382924" cy="27379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B1E6FE"/>
                </a:solidFill>
                <a:effectLst/>
                <a:uLnTx/>
                <a:uFillTx/>
                <a:latin typeface="Arial Black"/>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page	|  @lflexploring</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Exploring Success!</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National Explorer Alumni Association</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j-ea"/>
                <a:cs typeface="Arial Black"/>
              </a:rPr>
              <a:t>learningforlifeusa</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Black"/>
              </a:rPr>
              <a:t>exploring.org  |  Stay Connected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601173"/>
            <a:ext cx="966787" cy="966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ub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998" y="2925080"/>
            <a:ext cx="707973" cy="706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8965" y="3909258"/>
            <a:ext cx="687006" cy="68700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D3406EB-EB4B-4D9A-9510-D5B572B6BB4E}"/>
              </a:ext>
            </a:extLst>
          </p:cNvPr>
          <p:cNvSpPr txBox="1">
            <a:spLocks/>
          </p:cNvSpPr>
          <p:nvPr/>
        </p:nvSpPr>
        <p:spPr>
          <a:xfrm>
            <a:off x="1943411" y="595314"/>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STAY CONNECTED</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2" name="TextBox 1">
            <a:extLst>
              <a:ext uri="{FF2B5EF4-FFF2-40B4-BE49-F238E27FC236}">
                <a16:creationId xmlns:a16="http://schemas.microsoft.com/office/drawing/2014/main" id="{697E8514-5878-4E3F-A003-3C6DB3BAF146}"/>
              </a:ext>
            </a:extLst>
          </p:cNvPr>
          <p:cNvSpPr txBox="1"/>
          <p:nvPr/>
        </p:nvSpPr>
        <p:spPr>
          <a:xfrm>
            <a:off x="3548713" y="4939487"/>
            <a:ext cx="492513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hlinkClick r:id="rId7"/>
              </a:rPr>
              <a:t>exploring@lflmail.org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347435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p:cNvSpPr>
            <a:spLocks noGrp="1"/>
          </p:cNvSpPr>
          <p:nvPr>
            <p:ph type="ctrTitle"/>
          </p:nvPr>
        </p:nvSpPr>
        <p:spPr>
          <a:xfrm>
            <a:off x="1973190" y="4224129"/>
            <a:ext cx="8245619" cy="519083"/>
          </a:xfrm>
        </p:spPr>
        <p:txBody>
          <a:bodyPr>
            <a:noAutofit/>
          </a:bodyPr>
          <a:lstStyle/>
          <a:p>
            <a:r>
              <a:rPr lang="en-US" sz="5400" dirty="0">
                <a:solidFill>
                  <a:srgbClr val="C00000"/>
                </a:solidFill>
                <a:latin typeface="Arial Black"/>
                <a:cs typeface="Arial Black"/>
              </a:rPr>
              <a:t>Questions?</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ED9E4155-0FE5-4568-B4E0-42455F6FE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470" y="1018202"/>
            <a:ext cx="5509059" cy="2003293"/>
          </a:xfrm>
          <a:prstGeom prst="rect">
            <a:avLst/>
          </a:prstGeom>
        </p:spPr>
      </p:pic>
    </p:spTree>
    <p:extLst>
      <p:ext uri="{BB962C8B-B14F-4D97-AF65-F5344CB8AC3E}">
        <p14:creationId xmlns:p14="http://schemas.microsoft.com/office/powerpoint/2010/main" val="20105755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10" y="26820"/>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754407" y="112545"/>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0AF709C-1557-4749-B8BA-43008FE0CFB9}"/>
              </a:ext>
            </a:extLst>
          </p:cNvPr>
          <p:cNvSpPr txBox="1"/>
          <p:nvPr/>
        </p:nvSpPr>
        <p:spPr>
          <a:xfrm>
            <a:off x="2065105" y="308225"/>
            <a:ext cx="8065213" cy="55784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Bold"/>
                <a:ea typeface="+mn-ea"/>
                <a:cs typeface="+mn-cs"/>
              </a:rPr>
              <a:t>2025 NATIONAL EXPLORING LIVE HOURS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National Exploring Live Hour is a monthly Zoom video conference that will help engage and equip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Exploring volunteers and professionals to grow, support, and learn more about Exploring. Each month the National Exploring Live Hour will be led by our National Exploring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National Exploring Live Hour 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Calibri-BoldItalic"/>
                <a:ea typeface="+mn-ea"/>
                <a:cs typeface="+mn-cs"/>
              </a:rPr>
              <a:t>1:00 PM – 2:00 PM Central Standard Time, Monthly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Register for each of the National Exploring Live Hour ZOOM presentations at:</a:t>
            </a:r>
          </a:p>
          <a:p>
            <a:pPr algn="ctr" defTabSz="914400">
              <a:defRPr/>
            </a:pPr>
            <a:r>
              <a:rPr lang="en-US" sz="1800" b="1" u="sng" spc="-20" dirty="0">
                <a:solidFill>
                  <a:srgbClr val="0563C1"/>
                </a:solidFill>
                <a:effectLst/>
                <a:latin typeface="Aptos" panose="020B0004020202020204" pitchFamily="34" charset="0"/>
                <a:ea typeface="Aptos" panose="020B0004020202020204" pitchFamily="34" charset="0"/>
                <a:hlinkClick r:id="rId4"/>
              </a:rPr>
              <a:t>https://reservations.scouting.org/profile/form/index.cfm?PKformID=0x156865abcd</a:t>
            </a:r>
            <a:endParaRPr lang="en-US" sz="1800" dirty="0">
              <a:effectLst/>
              <a:latin typeface="Calibri" panose="020F0502020204030204" pitchFamily="34" charset="0"/>
              <a:ea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Bold"/>
                <a:ea typeface="+mn-ea"/>
                <a:cs typeface="+mn-cs"/>
              </a:rPr>
              <a:t> </a:t>
            </a:r>
          </a:p>
        </p:txBody>
      </p:sp>
    </p:spTree>
    <p:extLst>
      <p:ext uri="{BB962C8B-B14F-4D97-AF65-F5344CB8AC3E}">
        <p14:creationId xmlns:p14="http://schemas.microsoft.com/office/powerpoint/2010/main" val="41331372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60198" y="2824743"/>
            <a:ext cx="8245619" cy="646332"/>
          </a:xfrm>
        </p:spPr>
        <p:txBody>
          <a:bodyPr>
            <a:noAutofit/>
          </a:bodyPr>
          <a:lstStyle/>
          <a:p>
            <a:r>
              <a:rPr lang="en-US" sz="3200" b="1" dirty="0">
                <a:solidFill>
                  <a:srgbClr val="FFFF00"/>
                </a:solidFill>
              </a:rPr>
              <a:t>	</a:t>
            </a:r>
            <a:br>
              <a:rPr lang="en-US" sz="3200" b="1" u="sng" dirty="0">
                <a:solidFill>
                  <a:srgbClr val="FFFF00"/>
                </a:solidFill>
              </a:rPr>
            </a:br>
            <a:r>
              <a:rPr lang="en-US" sz="3200" b="1" dirty="0">
                <a:solidFill>
                  <a:schemeClr val="bg1"/>
                </a:solidFill>
              </a:rPr>
              <a:t>				</a:t>
            </a:r>
            <a:br>
              <a:rPr lang="en-US" sz="3200" dirty="0">
                <a:solidFill>
                  <a:schemeClr val="bg1"/>
                </a:solidFill>
              </a:rPr>
            </a:br>
            <a:r>
              <a:rPr lang="en-US" sz="3200" b="1" dirty="0">
                <a:solidFill>
                  <a:schemeClr val="bg1"/>
                </a:solidFill>
              </a:rPr>
              <a:t>Exploring at Home (Discuss Best Practices)</a:t>
            </a:r>
            <a:br>
              <a:rPr lang="en-US" sz="3200" b="1" dirty="0">
                <a:solidFill>
                  <a:schemeClr val="bg1"/>
                </a:solidFill>
              </a:rPr>
            </a:br>
            <a:br>
              <a:rPr lang="en-US" sz="3200" dirty="0">
                <a:solidFill>
                  <a:schemeClr val="bg1"/>
                </a:solidFill>
              </a:rPr>
            </a:br>
            <a:r>
              <a:rPr lang="en-US" sz="3200" b="1" dirty="0">
                <a:solidFill>
                  <a:schemeClr val="bg1"/>
                </a:solidFill>
              </a:rPr>
              <a:t>Idea Sharing</a:t>
            </a:r>
            <a:br>
              <a:rPr lang="en-US" sz="3200" b="1" dirty="0">
                <a:solidFill>
                  <a:schemeClr val="bg1"/>
                </a:solidFill>
              </a:rPr>
            </a:br>
            <a:br>
              <a:rPr lang="en-US" sz="3200" dirty="0">
                <a:solidFill>
                  <a:schemeClr val="bg1"/>
                </a:solidFill>
              </a:rPr>
            </a:br>
            <a:r>
              <a:rPr lang="en-US" sz="3200" b="1" dirty="0">
                <a:solidFill>
                  <a:schemeClr val="bg1"/>
                </a:solidFill>
              </a:rPr>
              <a:t>Questions and Answers from the Field</a:t>
            </a:r>
            <a:br>
              <a:rPr lang="en-US" sz="3200" b="1" dirty="0">
                <a:solidFill>
                  <a:schemeClr val="bg1"/>
                </a:solidFill>
              </a:rPr>
            </a:br>
            <a:br>
              <a:rPr lang="en-US" sz="3200" b="1" dirty="0">
                <a:solidFill>
                  <a:schemeClr val="bg1"/>
                </a:solidFill>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https://drive.google.com/file/d/1Bo7U0iJ8Ti-bmyIFtxGfG0TIt3dB1xX4/view?usp=sharing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831699" y="1885567"/>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a:extLst>
              <a:ext uri="{FF2B5EF4-FFF2-40B4-BE49-F238E27FC236}">
                <a16:creationId xmlns:a16="http://schemas.microsoft.com/office/drawing/2014/main" id="{BCF9C76B-AB2D-4DD5-983A-3E424F894CC2}"/>
              </a:ext>
            </a:extLst>
          </p:cNvPr>
          <p:cNvSpPr txBox="1">
            <a:spLocks/>
          </p:cNvSpPr>
          <p:nvPr/>
        </p:nvSpPr>
        <p:spPr>
          <a:xfrm>
            <a:off x="1873022" y="850452"/>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After the Live Hour Discussions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(Open Dialogue)</a:t>
            </a:r>
          </a:p>
        </p:txBody>
      </p:sp>
    </p:spTree>
    <p:extLst>
      <p:ext uri="{BB962C8B-B14F-4D97-AF65-F5344CB8AC3E}">
        <p14:creationId xmlns:p14="http://schemas.microsoft.com/office/powerpoint/2010/main" val="16751887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6550" y="783453"/>
            <a:ext cx="8978900" cy="2492418"/>
          </a:xfrm>
        </p:spPr>
        <p:txBody>
          <a:bodyPr>
            <a:normAutofit/>
          </a:bodyPr>
          <a:lstStyle/>
          <a:p>
            <a:r>
              <a:rPr lang="en-US" b="1" dirty="0">
                <a:solidFill>
                  <a:schemeClr val="bg1"/>
                </a:solidFill>
              </a:rPr>
              <a:t>Good News from the Field!</a:t>
            </a:r>
            <a:br>
              <a:rPr lang="en-US" b="1" dirty="0">
                <a:solidFill>
                  <a:schemeClr val="bg1"/>
                </a:solidFill>
              </a:rPr>
            </a:br>
            <a:endParaRPr lang="en-US" dirty="0">
              <a:solidFill>
                <a:schemeClr val="bg1"/>
              </a:solidFill>
            </a:endParaRPr>
          </a:p>
        </p:txBody>
      </p:sp>
      <p:pic>
        <p:nvPicPr>
          <p:cNvPr id="5" name="Content Placeholder 4">
            <a:extLst>
              <a:ext uri="{FF2B5EF4-FFF2-40B4-BE49-F238E27FC236}">
                <a16:creationId xmlns:a16="http://schemas.microsoft.com/office/drawing/2014/main" id="{DFAF700D-CDDB-40FD-9B30-2036300DC09F}"/>
              </a:ext>
            </a:extLst>
          </p:cNvPr>
          <p:cNvPicPr>
            <a:picLocks noGrp="1" noChangeAspect="1"/>
          </p:cNvPicPr>
          <p:nvPr>
            <p:ph idx="1"/>
          </p:nvPr>
        </p:nvPicPr>
        <p:blipFill>
          <a:blip r:embed="rId2"/>
          <a:stretch>
            <a:fillRect/>
          </a:stretch>
        </p:blipFill>
        <p:spPr>
          <a:xfrm>
            <a:off x="-1228725" y="1093015"/>
            <a:ext cx="44450" cy="33294"/>
          </a:xfrm>
        </p:spPr>
      </p:pic>
      <p:pic>
        <p:nvPicPr>
          <p:cNvPr id="6" name="Picture 5"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5329"/>
            <a:ext cx="1739029" cy="632373"/>
          </a:xfrm>
          <a:prstGeom prst="rect">
            <a:avLst/>
          </a:prstGeom>
        </p:spPr>
      </p:pic>
      <p:pic>
        <p:nvPicPr>
          <p:cNvPr id="4" name="Picture 3">
            <a:extLst>
              <a:ext uri="{FF2B5EF4-FFF2-40B4-BE49-F238E27FC236}">
                <a16:creationId xmlns:a16="http://schemas.microsoft.com/office/drawing/2014/main" id="{0B3341AC-0E18-425E-814D-6CD6E4F89A8B}"/>
              </a:ext>
            </a:extLst>
          </p:cNvPr>
          <p:cNvPicPr>
            <a:picLocks noChangeAspect="1"/>
          </p:cNvPicPr>
          <p:nvPr/>
        </p:nvPicPr>
        <p:blipFill>
          <a:blip r:embed="rId4"/>
          <a:stretch>
            <a:fillRect/>
          </a:stretch>
        </p:blipFill>
        <p:spPr>
          <a:xfrm>
            <a:off x="3927526" y="2319184"/>
            <a:ext cx="4336948" cy="3469558"/>
          </a:xfrm>
          <a:prstGeom prst="rect">
            <a:avLst/>
          </a:prstGeom>
        </p:spPr>
      </p:pic>
    </p:spTree>
    <p:extLst>
      <p:ext uri="{BB962C8B-B14F-4D97-AF65-F5344CB8AC3E}">
        <p14:creationId xmlns:p14="http://schemas.microsoft.com/office/powerpoint/2010/main" val="150015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79150" y="1143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652041" y="1892466"/>
            <a:ext cx="7634959" cy="29930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END OF JULY 2025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EXPLORING LIVE HOUR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PRESENTATION SLIDES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All Other Slides Below are Informational</a:t>
            </a: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477" y="-320152"/>
            <a:ext cx="5707824" cy="2075570"/>
          </a:xfrm>
          <a:prstGeom prst="rect">
            <a:avLst/>
          </a:prstGeom>
        </p:spPr>
      </p:pic>
    </p:spTree>
    <p:extLst>
      <p:ext uri="{BB962C8B-B14F-4D97-AF65-F5344CB8AC3E}">
        <p14:creationId xmlns:p14="http://schemas.microsoft.com/office/powerpoint/2010/main" val="21177347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74601" y="3414941"/>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EXPLORING UPDATES</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REMINDERS</a:t>
            </a: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6274541" y="5061685"/>
            <a:ext cx="5284667" cy="163121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2000" b="1" i="1" dirty="0">
              <a:solidFill>
                <a:prstClr val="white"/>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 Older Youth Programs</a:t>
            </a:r>
          </a:p>
        </p:txBody>
      </p:sp>
      <p:pic>
        <p:nvPicPr>
          <p:cNvPr id="7" name="Picture 6">
            <a:extLst>
              <a:ext uri="{FF2B5EF4-FFF2-40B4-BE49-F238E27FC236}">
                <a16:creationId xmlns:a16="http://schemas.microsoft.com/office/drawing/2014/main" id="{641926CE-C60B-405C-A059-961F108AF9C5}"/>
              </a:ext>
            </a:extLst>
          </p:cNvPr>
          <p:cNvPicPr>
            <a:picLocks noChangeAspect="1"/>
          </p:cNvPicPr>
          <p:nvPr/>
        </p:nvPicPr>
        <p:blipFill>
          <a:blip r:embed="rId3"/>
          <a:stretch>
            <a:fillRect/>
          </a:stretch>
        </p:blipFill>
        <p:spPr>
          <a:xfrm>
            <a:off x="7723761" y="1967854"/>
            <a:ext cx="2567195" cy="2922292"/>
          </a:xfrm>
          <a:prstGeom prst="rect">
            <a:avLst/>
          </a:prstGeom>
        </p:spPr>
      </p:pic>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64" y="1848290"/>
            <a:ext cx="5707824" cy="2075570"/>
          </a:xfrm>
          <a:prstGeom prst="rect">
            <a:avLst/>
          </a:prstGeom>
        </p:spPr>
      </p:pic>
    </p:spTree>
    <p:extLst>
      <p:ext uri="{BB962C8B-B14F-4D97-AF65-F5344CB8AC3E}">
        <p14:creationId xmlns:p14="http://schemas.microsoft.com/office/powerpoint/2010/main" val="6719936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0" y="11927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137186" y="69574"/>
            <a:ext cx="5557935" cy="6520069"/>
          </a:xfrm>
        </p:spPr>
        <p:txBody>
          <a:bodyPr vert="horz" lIns="91440" tIns="45720" rIns="91440" bIns="45720" rtlCol="0" anchor="t">
            <a:normAutofit fontScale="90000"/>
          </a:bodyPr>
          <a:lstStyle/>
          <a:p>
            <a:pPr algn="l"/>
            <a:br>
              <a:rPr lang="en-US" sz="2400" b="1" dirty="0">
                <a:solidFill>
                  <a:srgbClr val="1C81FB"/>
                </a:solidFill>
              </a:rPr>
            </a:br>
            <a:r>
              <a:rPr lang="en-US" sz="2400" b="1" dirty="0">
                <a:solidFill>
                  <a:srgbClr val="1C81FB"/>
                </a:solidFill>
              </a:rPr>
              <a:t>  EXPLORING PARTICIPANT POLICY</a:t>
            </a:r>
            <a:br>
              <a:rPr lang="en-US" sz="2400" b="1" dirty="0">
                <a:solidFill>
                  <a:srgbClr val="1C81FB"/>
                </a:solidFill>
              </a:rPr>
            </a:br>
            <a:r>
              <a:rPr lang="en-US" sz="2400" b="1" dirty="0">
                <a:solidFill>
                  <a:srgbClr val="1C81FB"/>
                </a:solidFill>
              </a:rPr>
              <a:t>“EP” (18 THROUGH 20 YR OLD EXPLORERS)</a:t>
            </a:r>
            <a:br>
              <a:rPr lang="en-US" sz="2400" b="1" u="sng" dirty="0"/>
            </a:br>
            <a:br>
              <a:rPr lang="en-US" sz="1800" dirty="0"/>
            </a:br>
            <a:r>
              <a:rPr lang="en-US" sz="1800" b="1" i="1" u="sng" dirty="0"/>
              <a:t>Effective August 1, 2020</a:t>
            </a:r>
            <a:r>
              <a:rPr lang="en-US" sz="1800" i="1" dirty="0"/>
              <a:t>, all applicants 18 through 20 years old must complete and submit an adult application, consent to a criminal background check, and successfully complete Youth Protection training.</a:t>
            </a:r>
            <a:br>
              <a:rPr lang="en-US" sz="1800" i="1" dirty="0"/>
            </a:br>
            <a:br>
              <a:rPr lang="en-US" sz="1800" i="1" dirty="0"/>
            </a:br>
            <a:r>
              <a:rPr lang="en-US" sz="1800" i="1" dirty="0"/>
              <a:t>However, an 18- through 20-year-old will still be considered an Adult Exploring Participant in the post and will not be considered an adult leader.</a:t>
            </a:r>
            <a:r>
              <a:rPr lang="en-US" sz="1800" b="1" i="1" dirty="0"/>
              <a:t> Therefore, an “EP” will not be allowed to fulfill adult leadership roles pertaining to Two-Adult Leadership and other requirements that require leadership to be at least 21 years of age.</a:t>
            </a:r>
            <a:br>
              <a:rPr lang="en-US" sz="1800" b="1" i="1" dirty="0"/>
            </a:br>
            <a:br>
              <a:rPr lang="en-US" sz="1800" b="1" i="1" dirty="0"/>
            </a:br>
            <a:r>
              <a:rPr lang="en-US" sz="1800" b="1" i="1" u="sng" dirty="0"/>
              <a:t>All Exploring Participants “EP” will continue to count as youth within your youth membership reports.</a:t>
            </a:r>
            <a:r>
              <a:rPr lang="en-US" sz="1800" i="1" dirty="0"/>
              <a:t> </a:t>
            </a:r>
            <a:br>
              <a:rPr lang="en-US" sz="1800" dirty="0"/>
            </a:br>
            <a:br>
              <a:rPr lang="en-US" sz="1800" dirty="0"/>
            </a:br>
            <a:r>
              <a:rPr lang="en-US" sz="1800" dirty="0"/>
              <a:t>Visit the link below for an infographic as well as a Q &amp; A to assist you in implementing this important new policy.</a:t>
            </a:r>
            <a:br>
              <a:rPr lang="en-US" sz="1800" dirty="0"/>
            </a:br>
            <a:br>
              <a:rPr lang="en-US" sz="1800" dirty="0"/>
            </a:br>
            <a:r>
              <a:rPr lang="en-US" sz="1800" dirty="0">
                <a:hlinkClick r:id="rId4"/>
              </a:rPr>
              <a:t>http://filestore.scouting.org/filestore/se-packet/2020-08-10/Exploring-Participant-Policy-FINAL-2.pdf</a:t>
            </a:r>
            <a:r>
              <a:rPr lang="en-US" sz="1800" dirty="0"/>
              <a:t>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5"/>
          <a:srcRect l="2121" r="132"/>
          <a:stretch/>
        </p:blipFill>
        <p:spPr>
          <a:xfrm>
            <a:off x="6217196" y="745435"/>
            <a:ext cx="5974804" cy="6112592"/>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6"/>
          <a:stretch>
            <a:fillRect/>
          </a:stretch>
        </p:blipFill>
        <p:spPr>
          <a:xfrm>
            <a:off x="-1228725" y="1097204"/>
            <a:ext cx="44450" cy="24917"/>
          </a:xfrm>
        </p:spPr>
      </p:pic>
    </p:spTree>
    <p:extLst>
      <p:ext uri="{BB962C8B-B14F-4D97-AF65-F5344CB8AC3E}">
        <p14:creationId xmlns:p14="http://schemas.microsoft.com/office/powerpoint/2010/main" val="8961118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386149F-F064-48C6-89C2-0460CFEC0190}"/>
              </a:ext>
            </a:extLst>
          </p:cNvPr>
          <p:cNvGraphicFramePr/>
          <p:nvPr/>
        </p:nvGraphicFramePr>
        <p:xfrm>
          <a:off x="378668" y="1887778"/>
          <a:ext cx="10648453" cy="4350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B8FD4CA3-E0C4-4CCA-8AE1-085FF0080B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617" y="624009"/>
            <a:ext cx="3617881" cy="787215"/>
          </a:xfrm>
          <a:prstGeom prst="rect">
            <a:avLst/>
          </a:prstGeom>
        </p:spPr>
      </p:pic>
      <p:sp>
        <p:nvSpPr>
          <p:cNvPr id="7" name="TextBox 6">
            <a:extLst>
              <a:ext uri="{FF2B5EF4-FFF2-40B4-BE49-F238E27FC236}">
                <a16:creationId xmlns:a16="http://schemas.microsoft.com/office/drawing/2014/main" id="{21CB9C55-89EF-4CF3-9346-8835C73715F7}"/>
              </a:ext>
            </a:extLst>
          </p:cNvPr>
          <p:cNvSpPr txBox="1"/>
          <p:nvPr/>
        </p:nvSpPr>
        <p:spPr>
          <a:xfrm>
            <a:off x="2175013" y="1501776"/>
            <a:ext cx="7841974" cy="738664"/>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Learning for Life/Exploring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Professional Staff Direct Support</a:t>
            </a:r>
          </a:p>
        </p:txBody>
      </p:sp>
    </p:spTree>
    <p:extLst>
      <p:ext uri="{BB962C8B-B14F-4D97-AF65-F5344CB8AC3E}">
        <p14:creationId xmlns:p14="http://schemas.microsoft.com/office/powerpoint/2010/main" val="42098014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6396" y="381000"/>
            <a:ext cx="5590916" cy="6313225"/>
          </a:xfrm>
        </p:spPr>
        <p:txBody>
          <a:bodyPr vert="horz" lIns="91440" tIns="45720" rIns="91440" bIns="45720" rtlCol="0" anchor="t">
            <a:normAutofit fontScale="90000"/>
          </a:bodyPr>
          <a:lstStyle/>
          <a:p>
            <a:pPr algn="l"/>
            <a:br>
              <a:rPr lang="en-US" sz="3400" b="1" kern="1200" dirty="0">
                <a:solidFill>
                  <a:schemeClr val="tx1"/>
                </a:solidFill>
                <a:latin typeface="+mj-lt"/>
                <a:ea typeface="+mj-ea"/>
                <a:cs typeface="+mj-cs"/>
              </a:rPr>
            </a:br>
            <a:r>
              <a:rPr lang="en-US" sz="2400" b="1" dirty="0">
                <a:solidFill>
                  <a:srgbClr val="1C81FB"/>
                </a:solidFill>
              </a:rPr>
              <a:t>EXPLORING REGISTRATION FEES</a:t>
            </a:r>
            <a:br>
              <a:rPr lang="en-US" sz="2400" b="1" u="sng" dirty="0"/>
            </a:br>
            <a:br>
              <a:rPr lang="en-US" sz="2400" b="1" u="sng" dirty="0"/>
            </a:br>
            <a:r>
              <a:rPr lang="en-US" sz="1800" dirty="0"/>
              <a:t>Effective </a:t>
            </a:r>
            <a:r>
              <a:rPr lang="en-US" sz="1800" b="1" u="sng" dirty="0">
                <a:solidFill>
                  <a:srgbClr val="FF6600"/>
                </a:solidFill>
              </a:rPr>
              <a:t>August 1, 2023</a:t>
            </a:r>
            <a:r>
              <a:rPr lang="en-US" sz="1800" dirty="0"/>
              <a:t>, Exploring fee updates:</a:t>
            </a:r>
            <a:br>
              <a:rPr lang="en-US" sz="1800" dirty="0"/>
            </a:br>
            <a:br>
              <a:rPr lang="en-US" sz="1800" dirty="0"/>
            </a:br>
            <a:r>
              <a:rPr lang="en-US" sz="1800" dirty="0"/>
              <a:t>  -  Exploring Youth   </a:t>
            </a:r>
            <a:r>
              <a:rPr lang="en-US" sz="1800" dirty="0">
                <a:solidFill>
                  <a:srgbClr val="FF9900"/>
                </a:solidFill>
              </a:rPr>
              <a:t>$50.00</a:t>
            </a:r>
            <a:br>
              <a:rPr lang="en-US" sz="1800" dirty="0">
                <a:solidFill>
                  <a:srgbClr val="FF9900"/>
                </a:solidFill>
              </a:rPr>
            </a:br>
            <a:br>
              <a:rPr lang="en-US" sz="1800" dirty="0">
                <a:solidFill>
                  <a:srgbClr val="FF9900"/>
                </a:solidFill>
              </a:rPr>
            </a:br>
            <a:r>
              <a:rPr lang="en-US" sz="1800" dirty="0">
                <a:solidFill>
                  <a:srgbClr val="FF9900"/>
                </a:solidFill>
              </a:rPr>
              <a:t>  </a:t>
            </a:r>
            <a:r>
              <a:rPr lang="en-US" sz="1800" dirty="0"/>
              <a:t>-  Exploring Adult Participants (18-20) </a:t>
            </a:r>
            <a:r>
              <a:rPr lang="en-US" sz="1800" dirty="0">
                <a:solidFill>
                  <a:srgbClr val="FF9900"/>
                </a:solidFill>
              </a:rPr>
              <a:t>$50.00</a:t>
            </a:r>
            <a:br>
              <a:rPr lang="en-US" sz="1800" dirty="0"/>
            </a:br>
            <a:br>
              <a:rPr lang="en-US" sz="1800" dirty="0"/>
            </a:br>
            <a:r>
              <a:rPr lang="en-US" sz="1800" dirty="0"/>
              <a:t>  -  Exploring Adults   </a:t>
            </a:r>
            <a:r>
              <a:rPr lang="en-US" sz="1800" dirty="0">
                <a:solidFill>
                  <a:srgbClr val="FF9900"/>
                </a:solidFill>
              </a:rPr>
              <a:t>$50.00</a:t>
            </a:r>
            <a:br>
              <a:rPr lang="en-US" sz="1800" dirty="0"/>
            </a:br>
            <a:br>
              <a:rPr lang="en-US" sz="1800" dirty="0"/>
            </a:br>
            <a:r>
              <a:rPr lang="en-US" sz="1800" dirty="0"/>
              <a:t>  -  Exploring Post/Club Annual Renewal Fee   </a:t>
            </a:r>
            <a:r>
              <a:rPr lang="en-US" sz="1800" dirty="0">
                <a:solidFill>
                  <a:srgbClr val="FF9900"/>
                </a:solidFill>
              </a:rPr>
              <a:t>$100.00</a:t>
            </a:r>
            <a:br>
              <a:rPr lang="en-US" sz="1800" dirty="0"/>
            </a:br>
            <a:br>
              <a:rPr lang="en-US" sz="1800" dirty="0"/>
            </a:br>
            <a:r>
              <a:rPr lang="en-US" sz="1800" dirty="0"/>
              <a:t>  -  There is no additional “Joining Fee” for Exploring </a:t>
            </a:r>
            <a:br>
              <a:rPr lang="en-US" sz="1800" dirty="0"/>
            </a:br>
            <a:br>
              <a:rPr lang="en-US" sz="1800" dirty="0"/>
            </a:br>
            <a:r>
              <a:rPr lang="en-US" sz="1600" b="0" i="0" dirty="0">
                <a:effectLst/>
                <a:latin typeface="+mn-lt"/>
              </a:rPr>
              <a:t>The updated membership fees will take effect August 1, 2023, for new members in the 2023-2024 program year.</a:t>
            </a:r>
            <a:br>
              <a:rPr lang="en-US" sz="1600" dirty="0"/>
            </a:br>
            <a:br>
              <a:rPr lang="en-US" sz="1600" dirty="0"/>
            </a:br>
            <a:r>
              <a:rPr lang="en-US" sz="1600" b="1" i="0" dirty="0">
                <a:effectLst/>
                <a:latin typeface="Roboto" panose="02000000000000000000" pitchFamily="2" charset="0"/>
              </a:rPr>
              <a:t>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a:t>
            </a:r>
            <a:r>
              <a:rPr lang="en-US" sz="1600" b="0" i="0" dirty="0">
                <a:effectLst/>
                <a:latin typeface="Roboto" panose="02000000000000000000" pitchFamily="2" charset="0"/>
              </a:rPr>
              <a:t> </a:t>
            </a:r>
            <a:br>
              <a:rPr lang="en-US" sz="1600" b="0" i="0" dirty="0">
                <a:effectLst/>
                <a:latin typeface="Roboto" panose="02000000000000000000" pitchFamily="2" charset="0"/>
              </a:rPr>
            </a:br>
            <a:br>
              <a:rPr lang="en-US" sz="1400" dirty="0"/>
            </a:br>
            <a:br>
              <a:rPr lang="en-US" sz="1800" b="1" u="sng" dirty="0"/>
            </a:b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Tree>
    <p:extLst>
      <p:ext uri="{BB962C8B-B14F-4D97-AF65-F5344CB8AC3E}">
        <p14:creationId xmlns:p14="http://schemas.microsoft.com/office/powerpoint/2010/main" val="848735148"/>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4520" y="319390"/>
            <a:ext cx="5655840" cy="6389060"/>
          </a:xfrm>
        </p:spPr>
        <p:txBody>
          <a:bodyPr vert="horz" lIns="91440" tIns="45720" rIns="91440" bIns="45720" rtlCol="0" anchor="t">
            <a:normAutofit/>
          </a:bodyPr>
          <a:lstStyle/>
          <a:p>
            <a:pPr algn="l"/>
            <a:br>
              <a:rPr lang="en-US" sz="2700" b="1" u="sng" dirty="0"/>
            </a:br>
            <a:r>
              <a:rPr lang="en-US" sz="2300" b="1" dirty="0">
                <a:solidFill>
                  <a:srgbClr val="1C81FB"/>
                </a:solidFill>
              </a:rPr>
              <a:t>NEWLY UPDATED EXPLORING APPLICATIONS</a:t>
            </a:r>
            <a:br>
              <a:rPr lang="en-US" sz="2400" b="1" u="sng" dirty="0"/>
            </a:br>
            <a:br>
              <a:rPr lang="en-US" sz="2400" dirty="0"/>
            </a:br>
            <a:br>
              <a:rPr lang="en-US" sz="1800" dirty="0"/>
            </a:br>
            <a:r>
              <a:rPr lang="en-US" sz="1800" dirty="0"/>
              <a:t>The newly updated Exploring applications are available now for download online at </a:t>
            </a:r>
            <a:r>
              <a:rPr lang="en-US" sz="1800" u="sng" dirty="0">
                <a:hlinkClick r:id="rId4"/>
              </a:rPr>
              <a:t>www.exploring.org</a:t>
            </a:r>
            <a:br>
              <a:rPr lang="en-US" sz="1800" dirty="0"/>
            </a:br>
            <a:br>
              <a:rPr lang="en-US" sz="1800" dirty="0"/>
            </a:br>
            <a:r>
              <a:rPr lang="en-US" sz="1800" u="sng" dirty="0">
                <a:hlinkClick r:id="rId5"/>
              </a:rPr>
              <a:t>New Post/Club Application (SKU# 655197)</a:t>
            </a:r>
            <a:br>
              <a:rPr lang="en-US" sz="1800" dirty="0"/>
            </a:br>
            <a:br>
              <a:rPr lang="en-US" sz="1800" dirty="0"/>
            </a:br>
            <a:r>
              <a:rPr lang="en-US" sz="1800" u="sng" dirty="0">
                <a:hlinkClick r:id="rId6"/>
              </a:rPr>
              <a:t>Youth Application (SKU# 634698)</a:t>
            </a:r>
            <a:br>
              <a:rPr lang="en-US" sz="1800" u="sng" dirty="0"/>
            </a:br>
            <a:br>
              <a:rPr lang="en-US" sz="1800" dirty="0"/>
            </a:br>
            <a:r>
              <a:rPr lang="en-US" sz="1800" u="sng" dirty="0">
                <a:hlinkClick r:id="rId7"/>
              </a:rPr>
              <a:t>Adult Application (SKU# 634699)</a:t>
            </a:r>
            <a:br>
              <a:rPr lang="en-US" sz="1800" u="sng" dirty="0"/>
            </a:br>
            <a:r>
              <a:rPr lang="en-US" sz="1800" dirty="0"/>
              <a:t>-Includes the new 18-20 Exploring Participant (EP) Code</a:t>
            </a:r>
            <a:r>
              <a:rPr lang="en-US" sz="1800" b="1" i="1" dirty="0"/>
              <a:t>, </a:t>
            </a:r>
            <a:r>
              <a:rPr lang="en-US" sz="1800" dirty="0"/>
              <a:t>which will became </a:t>
            </a:r>
            <a:r>
              <a:rPr lang="en-US" sz="1800" b="1" u="sng" dirty="0"/>
              <a:t>mandatory</a:t>
            </a:r>
            <a:r>
              <a:rPr lang="en-US" sz="1800" dirty="0"/>
              <a:t> beginning </a:t>
            </a:r>
            <a:r>
              <a:rPr lang="en-US" sz="1800" b="1" u="sng" dirty="0"/>
              <a:t>August 1</a:t>
            </a:r>
            <a:r>
              <a:rPr lang="en-US" sz="1800" b="1" u="sng" baseline="30000" dirty="0"/>
              <a:t>st</a:t>
            </a:r>
            <a:r>
              <a:rPr lang="en-US" sz="1800" b="1" u="sng" dirty="0"/>
              <a:t>, 2020</a:t>
            </a:r>
            <a:r>
              <a:rPr lang="en-US" sz="1800" b="1" dirty="0"/>
              <a:t>.</a:t>
            </a:r>
            <a:br>
              <a:rPr lang="en-US" sz="1800" b="1" dirty="0"/>
            </a:br>
            <a:br>
              <a:rPr lang="en-US" sz="1800" b="1" dirty="0"/>
            </a:br>
            <a:br>
              <a:rPr lang="en-US" sz="1800" dirty="0"/>
            </a:br>
            <a:r>
              <a:rPr lang="en-US" sz="1800" dirty="0"/>
              <a:t>*New applications are a</a:t>
            </a:r>
            <a:r>
              <a:rPr lang="en-US" sz="1800" i="1" dirty="0"/>
              <a:t>vailable at the  National Distribution Center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8"/>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9"/>
          <a:stretch>
            <a:fillRect/>
          </a:stretch>
        </p:blipFill>
        <p:spPr>
          <a:xfrm>
            <a:off x="-1228725" y="1097204"/>
            <a:ext cx="44450" cy="24917"/>
          </a:xfrm>
        </p:spPr>
      </p:pic>
    </p:spTree>
    <p:extLst>
      <p:ext uri="{BB962C8B-B14F-4D97-AF65-F5344CB8AC3E}">
        <p14:creationId xmlns:p14="http://schemas.microsoft.com/office/powerpoint/2010/main" val="2296513858"/>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12561"/>
            <a:ext cx="9144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sz="4200" b="1" dirty="0">
                <a:solidFill>
                  <a:srgbClr val="C00000"/>
                </a:solidFill>
              </a:rPr>
              <a:t>Newest Technology for Exploring</a:t>
            </a: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2186610" y="1470990"/>
            <a:ext cx="6944422" cy="445273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prstClr val="white"/>
              </a:buClr>
              <a:buSzPct val="75000"/>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BeAnExplorer “Equivalent”</a:t>
            </a:r>
          </a:p>
          <a:p>
            <a:pPr marL="0" indent="0">
              <a:lnSpc>
                <a:spcPct val="110000"/>
              </a:lnSpc>
              <a:buClr>
                <a:prstClr val="white"/>
              </a:buClr>
              <a:buSzPct val="75000"/>
              <a:buNone/>
            </a:pPr>
            <a:r>
              <a:rPr lang="en-US" altLang="en-US" sz="3000" b="1" dirty="0">
                <a:solidFill>
                  <a:prstClr val="white"/>
                </a:solidFill>
                <a:latin typeface="Calibri"/>
              </a:rPr>
              <a:t>		</a:t>
            </a: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“joinexploring.org”</a:t>
            </a:r>
          </a:p>
          <a:p>
            <a:pPr marL="0" indent="0">
              <a:lnSpc>
                <a:spcPct val="110000"/>
              </a:lnSpc>
              <a:buClr>
                <a:prstClr val="white"/>
              </a:buClr>
              <a:buSzPct val="75000"/>
              <a:buNone/>
            </a:pPr>
            <a:r>
              <a:rPr lang="en-US" altLang="en-US" sz="3000" b="1" dirty="0">
                <a:solidFill>
                  <a:prstClr val="white"/>
                </a:solidFill>
                <a:latin typeface="Calibri"/>
              </a:rPr>
              <a:t>		“joinexploring.com”</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Scoutbook for Exploring</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Registration</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Renewal</a:t>
            </a: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prstClr val="white"/>
              </a:buClr>
              <a:buSzPct val="75000"/>
              <a:buFont typeface="Arial"/>
              <a:buNone/>
              <a:tabLst/>
              <a:defRPr/>
            </a:pPr>
            <a:r>
              <a:rPr kumimoji="0" lang="en-US" altLang="en-US" sz="2200" b="1" i="0" u="none" strike="noStrike" kern="1200" cap="none" spc="0" normalizeH="0" baseline="0" noProof="0" dirty="0">
                <a:ln>
                  <a:noFill/>
                </a:ln>
                <a:solidFill>
                  <a:prstClr val="white"/>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7BEEE89C-B9F9-48AA-B477-5D6B73C0AD56}"/>
              </a:ext>
            </a:extLst>
          </p:cNvPr>
          <p:cNvPicPr>
            <a:picLocks noChangeAspect="1"/>
          </p:cNvPicPr>
          <p:nvPr/>
        </p:nvPicPr>
        <p:blipFill>
          <a:blip r:embed="rId6"/>
          <a:stretch>
            <a:fillRect/>
          </a:stretch>
        </p:blipFill>
        <p:spPr>
          <a:xfrm>
            <a:off x="9419611" y="5045075"/>
            <a:ext cx="2655804" cy="1751291"/>
          </a:xfrm>
          <a:prstGeom prst="rect">
            <a:avLst/>
          </a:prstGeom>
        </p:spPr>
      </p:pic>
    </p:spTree>
    <p:extLst>
      <p:ext uri="{BB962C8B-B14F-4D97-AF65-F5344CB8AC3E}">
        <p14:creationId xmlns:p14="http://schemas.microsoft.com/office/powerpoint/2010/main" val="198244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9"/>
            <a:ext cx="12192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b="1" dirty="0">
                <a:solidFill>
                  <a:srgbClr val="C00000"/>
                </a:solidFill>
              </a:rPr>
              <a:t>*Exploring Leadership Experience</a:t>
            </a:r>
            <a:endParaRPr lang="en-US" altLang="en-US" sz="4200" b="1" dirty="0">
              <a:solidFill>
                <a:srgbClr val="C00000"/>
              </a:solidFill>
            </a:endParaRP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1752600" y="1902547"/>
            <a:ext cx="8686800" cy="3758952"/>
          </a:xfrm>
          <a:prstGeom prst="rect">
            <a:avLst/>
          </a:prstGeom>
        </p:spPr>
        <p:txBody>
          <a:bodyPr vert="horz" lIns="182880" tIns="0" rIns="0" bIns="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800" b="1" i="1" u="none" strike="noStrike" kern="1200" cap="none" spc="0" normalizeH="0" baseline="0" noProof="0" dirty="0">
                <a:ln>
                  <a:noFill/>
                </a:ln>
                <a:solidFill>
                  <a:prstClr val="white"/>
                </a:solidFill>
                <a:effectLst/>
                <a:uLnTx/>
                <a:uFillTx/>
                <a:latin typeface="Calibri"/>
                <a:ea typeface="+mn-ea"/>
                <a:cs typeface="+mn-cs"/>
              </a:rPr>
              <a:t>Resume Builder that will help recognize Explorers </a:t>
            </a:r>
          </a:p>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200" b="1" i="1" u="none" strike="noStrike" kern="1200" cap="none" spc="0" normalizeH="0" baseline="0" noProof="0" dirty="0">
                <a:ln>
                  <a:noFill/>
                </a:ln>
                <a:solidFill>
                  <a:prstClr val="white"/>
                </a:solidFill>
                <a:effectLst/>
                <a:uLnTx/>
                <a:uFillTx/>
                <a:latin typeface="Calibri"/>
                <a:ea typeface="+mn-ea"/>
                <a:cs typeface="+mn-cs"/>
              </a:rPr>
              <a:t>This online, mentor assisted, self-paced and guided experience will allow our Explorers to…   </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Have an opportunity to discover their inner leadership potential</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Gain practical leadership experience – participate in a capstone project</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Work with a mentor to gain professional leadership experience</a:t>
            </a:r>
          </a:p>
          <a:p>
            <a:pPr marL="342900" marR="0" lvl="0" indent="-342900" algn="l" defTabSz="457200" rtl="0" eaLnBrk="1" fontAlgn="auto" latinLnBrk="0" hangingPunct="1">
              <a:lnSpc>
                <a:spcPct val="110000"/>
              </a:lnSpc>
              <a:spcBef>
                <a:spcPts val="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Be recognized with a Nationally Certified Leadership Experience 	Certificate that will help improve their resume and recognize their 	overall Exploring Experience.</a:t>
            </a: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Pct val="75000"/>
              <a:buFont typeface="Arial"/>
              <a:buChar char="•"/>
              <a:tabLst/>
              <a:defRPr/>
            </a:pPr>
            <a:endParaRPr kumimoji="0" lang="en-US" altLang="en-US" sz="32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1C02AAD-D90C-44B9-937F-74B93D5987B4}"/>
              </a:ext>
            </a:extLst>
          </p:cNvPr>
          <p:cNvPicPr>
            <a:picLocks noChangeAspect="1"/>
          </p:cNvPicPr>
          <p:nvPr/>
        </p:nvPicPr>
        <p:blipFill>
          <a:blip r:embed="rId6"/>
          <a:stretch>
            <a:fillRect/>
          </a:stretch>
        </p:blipFill>
        <p:spPr>
          <a:xfrm>
            <a:off x="9611140" y="5387980"/>
            <a:ext cx="2294340" cy="1242364"/>
          </a:xfrm>
          <a:prstGeom prst="rect">
            <a:avLst/>
          </a:prstGeom>
        </p:spPr>
      </p:pic>
      <p:sp>
        <p:nvSpPr>
          <p:cNvPr id="2" name="Rectangle 1">
            <a:extLst>
              <a:ext uri="{FF2B5EF4-FFF2-40B4-BE49-F238E27FC236}">
                <a16:creationId xmlns:a16="http://schemas.microsoft.com/office/drawing/2014/main" id="{5A08EFB0-5B6A-4CAC-A6E3-F5C9D6419E83}"/>
              </a:ext>
            </a:extLst>
          </p:cNvPr>
          <p:cNvSpPr/>
          <p:nvPr/>
        </p:nvSpPr>
        <p:spPr>
          <a:xfrm>
            <a:off x="3469781" y="1343002"/>
            <a:ext cx="4741683" cy="4770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500" b="1" i="0" u="none" strike="noStrike" kern="1200" cap="none" spc="0" normalizeH="0" baseline="0" noProof="0" dirty="0">
                <a:ln>
                  <a:noFill/>
                </a:ln>
                <a:solidFill>
                  <a:srgbClr val="FF0000"/>
                </a:solidFill>
                <a:effectLst/>
                <a:uLnTx/>
                <a:uFillTx/>
                <a:latin typeface="Calibri"/>
                <a:ea typeface="+mn-ea"/>
                <a:cs typeface="+mn-cs"/>
              </a:rPr>
              <a:t>*Coming soon for Exploring youth</a:t>
            </a:r>
            <a:endParaRPr kumimoji="0" lang="en-US" sz="25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85688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68" y="6466654"/>
            <a:ext cx="897995" cy="326543"/>
          </a:xfrm>
          <a:prstGeom prst="rect">
            <a:avLst/>
          </a:prstGeom>
        </p:spPr>
      </p:pic>
      <p:sp>
        <p:nvSpPr>
          <p:cNvPr id="6" name="Title 1">
            <a:extLst>
              <a:ext uri="{FF2B5EF4-FFF2-40B4-BE49-F238E27FC236}">
                <a16:creationId xmlns:a16="http://schemas.microsoft.com/office/drawing/2014/main" id="{7D00888D-DF2F-4460-8D84-DB911CA4A6A6}"/>
              </a:ext>
            </a:extLst>
          </p:cNvPr>
          <p:cNvSpPr txBox="1">
            <a:spLocks/>
          </p:cNvSpPr>
          <p:nvPr/>
        </p:nvSpPr>
        <p:spPr>
          <a:xfrm>
            <a:off x="522269" y="77548"/>
            <a:ext cx="11147461" cy="9941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Helvetica" panose="020B0604020202020204" pitchFamily="34" charset="0"/>
                <a:ea typeface="+mj-ea"/>
                <a:cs typeface="Helvetica" panose="020B0604020202020204" pitchFamily="34" charset="0"/>
              </a:rPr>
              <a:t>Exploring in comparison to Traditional Scouting</a:t>
            </a:r>
          </a:p>
        </p:txBody>
      </p:sp>
      <p:graphicFrame>
        <p:nvGraphicFramePr>
          <p:cNvPr id="8" name="Content Placeholder 5">
            <a:extLst>
              <a:ext uri="{FF2B5EF4-FFF2-40B4-BE49-F238E27FC236}">
                <a16:creationId xmlns:a16="http://schemas.microsoft.com/office/drawing/2014/main" id="{64D44DFD-D6B3-4AD4-B785-322610858AFE}"/>
              </a:ext>
            </a:extLst>
          </p:cNvPr>
          <p:cNvGraphicFramePr>
            <a:graphicFrameLocks/>
          </p:cNvGraphicFramePr>
          <p:nvPr/>
        </p:nvGraphicFramePr>
        <p:xfrm>
          <a:off x="1047963" y="1244662"/>
          <a:ext cx="10150868" cy="5157189"/>
        </p:xfrm>
        <a:graphic>
          <a:graphicData uri="http://schemas.openxmlformats.org/drawingml/2006/table">
            <a:tbl>
              <a:tblPr firstRow="1" bandRow="1"/>
              <a:tblGrid>
                <a:gridCol w="2262601">
                  <a:extLst>
                    <a:ext uri="{9D8B030D-6E8A-4147-A177-3AD203B41FA5}">
                      <a16:colId xmlns:a16="http://schemas.microsoft.com/office/drawing/2014/main" val="20000"/>
                    </a:ext>
                  </a:extLst>
                </a:gridCol>
                <a:gridCol w="1974480">
                  <a:extLst>
                    <a:ext uri="{9D8B030D-6E8A-4147-A177-3AD203B41FA5}">
                      <a16:colId xmlns:a16="http://schemas.microsoft.com/office/drawing/2014/main" val="20001"/>
                    </a:ext>
                  </a:extLst>
                </a:gridCol>
                <a:gridCol w="1789997">
                  <a:extLst>
                    <a:ext uri="{9D8B030D-6E8A-4147-A177-3AD203B41FA5}">
                      <a16:colId xmlns:a16="http://schemas.microsoft.com/office/drawing/2014/main" val="20002"/>
                    </a:ext>
                  </a:extLst>
                </a:gridCol>
                <a:gridCol w="1857970">
                  <a:extLst>
                    <a:ext uri="{9D8B030D-6E8A-4147-A177-3AD203B41FA5}">
                      <a16:colId xmlns:a16="http://schemas.microsoft.com/office/drawing/2014/main" val="76403790"/>
                    </a:ext>
                  </a:extLst>
                </a:gridCol>
                <a:gridCol w="2265820">
                  <a:extLst>
                    <a:ext uri="{9D8B030D-6E8A-4147-A177-3AD203B41FA5}">
                      <a16:colId xmlns:a16="http://schemas.microsoft.com/office/drawing/2014/main" val="20003"/>
                    </a:ext>
                  </a:extLst>
                </a:gridCol>
              </a:tblGrid>
              <a:tr h="551836">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endParaRPr lang="en-US" sz="1200" dirty="0">
                        <a:solidFill>
                          <a:schemeClr val="bg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baseline="0" dirty="0">
                          <a:solidFill>
                            <a:schemeClr val="bg1"/>
                          </a:solidFill>
                          <a:latin typeface="Arial Black" panose="020B0A04020102020204" pitchFamily="34" charset="0"/>
                          <a:cs typeface="Helvetica" panose="020B0604020202020204" pitchFamily="34" charset="0"/>
                        </a:rPr>
                        <a:t>SCOUTS BSA</a:t>
                      </a:r>
                      <a:endParaRPr lang="en-US" sz="1200" b="0" dirty="0">
                        <a:solidFill>
                          <a:schemeClr val="bg1"/>
                        </a:solidFill>
                        <a:latin typeface="Arial Black" panose="020B0A040201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VENTURING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SEA SCOUTS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EXPLORING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Troop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Crew</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Ship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Scoutmaster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Skipper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Sponsor/Advisor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Senior Patrol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Boatswain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 </a:t>
                      </a:r>
                      <a:r>
                        <a:rPr lang="en-US" sz="900" b="1" baseline="0" dirty="0">
                          <a:solidFill>
                            <a:schemeClr val="bg1"/>
                          </a:solidFill>
                          <a:latin typeface="Helvetica" panose="020B0604020202020204" pitchFamily="34" charset="0"/>
                          <a:cs typeface="Helvetica" panose="020B0604020202020204" pitchFamily="34" charset="0"/>
                        </a:rPr>
                        <a:t> or Agency Nomenclature</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PARTICIPANT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Participant</a:t>
                      </a:r>
                      <a:r>
                        <a:rPr lang="en-US" sz="900" b="1" baseline="0" dirty="0">
                          <a:solidFill>
                            <a:schemeClr val="bg1"/>
                          </a:solidFill>
                          <a:latin typeface="Helvetica" panose="020B0604020202020204" pitchFamily="34" charset="0"/>
                          <a:cs typeface="Helvetica" panose="020B0604020202020204" pitchFamily="34" charset="0"/>
                        </a:rPr>
                        <a:t> or </a:t>
                      </a:r>
                      <a:r>
                        <a:rPr lang="en-US" sz="900" b="1" dirty="0">
                          <a:solidFill>
                            <a:schemeClr val="bg1"/>
                          </a:solidFill>
                          <a:latin typeface="Helvetica" panose="020B0604020202020204" pitchFamily="34" charset="0"/>
                          <a:cs typeface="Helvetica" panose="020B0604020202020204" pitchFamily="34" charset="0"/>
                        </a:rPr>
                        <a:t>Explorer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RE-REGISTRATION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MOU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Participating Org</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SPONSORING AGREEMENT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Memorandum</a:t>
                      </a:r>
                      <a:r>
                        <a:rPr lang="en-US" sz="900" b="1" baseline="0" dirty="0">
                          <a:solidFill>
                            <a:schemeClr val="bg1"/>
                          </a:solidFill>
                          <a:latin typeface="Helvetica" panose="020B0604020202020204" pitchFamily="34" charset="0"/>
                          <a:cs typeface="Helvetica" panose="020B0604020202020204" pitchFamily="34" charset="0"/>
                        </a:rPr>
                        <a:t> of Understanding (</a:t>
                      </a:r>
                      <a:r>
                        <a:rPr lang="en-US" sz="900" b="1" dirty="0">
                          <a:solidFill>
                            <a:schemeClr val="bg1"/>
                          </a:solidFill>
                          <a:latin typeface="Helvetica" panose="020B0604020202020204" pitchFamily="34" charset="0"/>
                          <a:cs typeface="Helvetica" panose="020B0604020202020204" pitchFamily="34" charset="0"/>
                        </a:rPr>
                        <a:t>MOU)</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7"/>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 SERVICE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Service Team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8"/>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RUN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9"/>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AGE SPAN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13 - 20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11-13/14-20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0"/>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RELIGIOUS</a:t>
                      </a:r>
                      <a:r>
                        <a:rPr lang="en-US" sz="1100" b="1" baseline="0" dirty="0">
                          <a:solidFill>
                            <a:schemeClr val="bg1"/>
                          </a:solidFill>
                          <a:latin typeface="Helvetica" panose="020B0604020202020204" pitchFamily="34" charset="0"/>
                          <a:cs typeface="Helvetica" panose="020B0604020202020204" pitchFamily="34" charset="0"/>
                        </a:rPr>
                        <a:t> DECLARATION</a:t>
                      </a:r>
                      <a:endParaRPr lang="en-US" sz="11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None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2"/>
                  </a:ext>
                </a:extLst>
              </a:tr>
              <a:tr h="45763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UNIFORM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Scouts BSA</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Venturing (Unit Selected) </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Scouts (Unit Selected)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 Selected, not required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25897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fontAlgn="auto">
              <a:lnSpc>
                <a:spcPct val="90000"/>
              </a:lnSpc>
              <a:spcBef>
                <a:spcPct val="0"/>
              </a:spcBef>
              <a:spcAft>
                <a:spcPts val="600"/>
              </a:spcAft>
              <a:buClrTx/>
              <a:buSzTx/>
              <a:tabLst/>
              <a:defRPr/>
            </a:pPr>
            <a:r>
              <a:rPr lang="en-US" sz="4800" b="1" kern="1200" dirty="0">
                <a:solidFill>
                  <a:srgbClr val="C00000"/>
                </a:solidFill>
                <a:latin typeface="+mj-lt"/>
                <a:ea typeface="+mj-ea"/>
                <a:cs typeface="+mj-cs"/>
              </a:rPr>
              <a:t>Exploring Training</a:t>
            </a:r>
            <a:endParaRPr kumimoji="0" lang="en-US" sz="4800" b="1" i="0" u="none" strike="noStrike" kern="1200" cap="none" spc="0" normalizeH="0" baseline="0" noProof="0" dirty="0">
              <a:ln>
                <a:noFill/>
              </a:ln>
              <a:solidFill>
                <a:srgbClr val="C00000"/>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547312984"/>
      </p:ext>
    </p:extLst>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96143" y="1143001"/>
            <a:ext cx="8556171" cy="3548742"/>
          </a:xfrm>
        </p:spPr>
        <p:txBody>
          <a:bodyPr>
            <a:normAutofit/>
          </a:bodyPr>
          <a:lstStyle/>
          <a:p>
            <a:r>
              <a:rPr lang="en-US" b="1" dirty="0">
                <a:solidFill>
                  <a:srgbClr val="2AB96C"/>
                </a:solidFill>
                <a:latin typeface="Arial Black" panose="020B0A04020102020204" pitchFamily="34" charset="0"/>
                <a:cs typeface="Arial" panose="020B0604020202020204" pitchFamily="34" charset="0"/>
              </a:rPr>
              <a:t>Exploring Position-Specific Training Modules </a:t>
            </a:r>
            <a:br>
              <a:rPr lang="en-US" b="1" dirty="0">
                <a:solidFill>
                  <a:srgbClr val="2AB96C"/>
                </a:solidFill>
                <a:latin typeface="Arial Black" panose="020B0A04020102020204" pitchFamily="34" charset="0"/>
                <a:cs typeface="Arial" panose="020B0604020202020204" pitchFamily="34" charset="0"/>
              </a:rPr>
            </a:br>
            <a:r>
              <a:rPr lang="en-US" b="1" dirty="0">
                <a:solidFill>
                  <a:srgbClr val="2AB96C"/>
                </a:solidFill>
                <a:latin typeface="Arial Black" panose="020B0A04020102020204" pitchFamily="34" charset="0"/>
                <a:cs typeface="Arial" panose="020B0604020202020204" pitchFamily="34" charset="0"/>
              </a:rPr>
              <a:t>Update Status</a:t>
            </a:r>
            <a:endParaRPr lang="en-US" dirty="0"/>
          </a:p>
        </p:txBody>
      </p:sp>
    </p:spTree>
    <p:extLst>
      <p:ext uri="{BB962C8B-B14F-4D97-AF65-F5344CB8AC3E}">
        <p14:creationId xmlns:p14="http://schemas.microsoft.com/office/powerpoint/2010/main" val="1655329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5121"/>
            <a:ext cx="12525375" cy="6883121"/>
          </a:xfrm>
          <a:prstGeom prst="rect">
            <a:avLst/>
          </a:prstGeom>
        </p:spPr>
      </p:pic>
      <p:sp>
        <p:nvSpPr>
          <p:cNvPr id="2" name="Title 1"/>
          <p:cNvSpPr>
            <a:spLocks noGrp="1"/>
          </p:cNvSpPr>
          <p:nvPr>
            <p:ph type="ctrTitle"/>
          </p:nvPr>
        </p:nvSpPr>
        <p:spPr>
          <a:xfrm>
            <a:off x="1873023" y="283031"/>
            <a:ext cx="8431981" cy="821069"/>
          </a:xfrm>
        </p:spPr>
        <p:txBody>
          <a:bodyPr>
            <a:normAutofit fontScale="90000"/>
          </a:bodyPr>
          <a:lstStyle/>
          <a:p>
            <a:pPr algn="l"/>
            <a:r>
              <a:rPr lang="en-US" sz="31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600" dirty="0">
                <a:solidFill>
                  <a:srgbClr val="1FC77F"/>
                </a:solidFill>
                <a:latin typeface="Arial Black"/>
                <a:cs typeface="Arial Black"/>
              </a:rPr>
              <a:t>…</a:t>
            </a:r>
            <a:endParaRPr lang="en-US" sz="13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1796143" y="1354028"/>
            <a:ext cx="8599715" cy="5432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Exploring Leader Training Modules have also been formatted to be experienced through the learning center via computer or smart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Login in to </a:t>
            </a:r>
            <a:r>
              <a:rPr kumimoji="0" lang="en-US" sz="16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https://my.scouting.org/</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If you need to create an account and do not know your member ID number, please contact  your local BSA council office/service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Once you log in, locate the blue box on the right side of your screen labeled “Click here to access Exploring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logging in, you may also click “Menu” in the top left corner and select “My Training”.  Under Training Courses by Program, select   “Exploring Adult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 may select between the three available Exploring learning plans (based on position).  Anyone is welcome to complete the trainings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In addition, the “Servicing Exploring Units Module for Commissioners” has been updated within the Learn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We would like to sincerely thank the many Exploring professionals and volunteers that helped make this important update happen!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70014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sp>
        <p:nvSpPr>
          <p:cNvPr id="2" name="Title 1"/>
          <p:cNvSpPr>
            <a:spLocks noGrp="1"/>
          </p:cNvSpPr>
          <p:nvPr>
            <p:ph type="ctrTitle"/>
          </p:nvPr>
        </p:nvSpPr>
        <p:spPr>
          <a:xfrm>
            <a:off x="1880010" y="191030"/>
            <a:ext cx="8431981" cy="900712"/>
          </a:xfrm>
        </p:spPr>
        <p:txBody>
          <a:bodyPr>
            <a:normAutofit fontScale="90000"/>
          </a:bodyPr>
          <a:lstStyle/>
          <a:p>
            <a:pPr algn="l"/>
            <a:r>
              <a:rPr lang="en-US" sz="28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100" dirty="0">
                <a:solidFill>
                  <a:srgbClr val="1FC77F"/>
                </a:solidFill>
                <a:latin typeface="Arial Black"/>
                <a:cs typeface="Arial Black"/>
              </a:rPr>
              <a:t>…</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4"/>
          <a:stretch>
            <a:fillRect/>
          </a:stretch>
        </p:blipFill>
        <p:spPr>
          <a:xfrm rot="16200000">
            <a:off x="4035011" y="-1109976"/>
            <a:ext cx="4228688" cy="8538688"/>
          </a:xfrm>
          <a:prstGeom prst="rect">
            <a:avLst/>
          </a:prstGeom>
        </p:spPr>
      </p:pic>
      <p:sp>
        <p:nvSpPr>
          <p:cNvPr id="3" name="TextBox 2"/>
          <p:cNvSpPr txBox="1"/>
          <p:nvPr/>
        </p:nvSpPr>
        <p:spPr>
          <a:xfrm>
            <a:off x="2072184" y="5357132"/>
            <a:ext cx="80336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NOW UPDATED AND READY FOR VIEWING</a:t>
            </a:r>
          </a:p>
        </p:txBody>
      </p:sp>
    </p:spTree>
    <p:extLst>
      <p:ext uri="{BB962C8B-B14F-4D97-AF65-F5344CB8AC3E}">
        <p14:creationId xmlns:p14="http://schemas.microsoft.com/office/powerpoint/2010/main" val="1351798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1447045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736312" y="2164681"/>
            <a:ext cx="6511370" cy="2140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Executive Board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Bernard “Bernie” Lockard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Immediate Past Executive Board Chair/Governance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Mark Wiesenhahn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p:txBody>
      </p:sp>
      <p:sp>
        <p:nvSpPr>
          <p:cNvPr id="73" name="Rounded Rectangle 72"/>
          <p:cNvSpPr/>
          <p:nvPr/>
        </p:nvSpPr>
        <p:spPr>
          <a:xfrm>
            <a:off x="9570035" y="2132095"/>
            <a:ext cx="2475039"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Learning for Life Curriculum Based Program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Dr. Helen Stiff-Williams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4" name="Rounded Rectangle 23"/>
          <p:cNvSpPr/>
          <p:nvPr/>
        </p:nvSpPr>
        <p:spPr>
          <a:xfrm>
            <a:off x="9459211" y="173267"/>
            <a:ext cx="2645435" cy="46166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Director/President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 Anderson (E)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ounded Rectangle 31"/>
          <p:cNvSpPr/>
          <p:nvPr/>
        </p:nvSpPr>
        <p:spPr>
          <a:xfrm>
            <a:off x="6247111" y="5733543"/>
            <a:ext cx="2137161"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Technology/Website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Jeff Schweiger</a:t>
            </a:r>
          </a:p>
        </p:txBody>
      </p:sp>
      <p:sp>
        <p:nvSpPr>
          <p:cNvPr id="33" name="Rounded Rectangle 32"/>
          <p:cNvSpPr/>
          <p:nvPr/>
        </p:nvSpPr>
        <p:spPr>
          <a:xfrm>
            <a:off x="737342" y="5719845"/>
            <a:ext cx="2460837"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Partnerships &amp; Relationships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135" y="-15555"/>
            <a:ext cx="6611037" cy="1137329"/>
          </a:xfrm>
          <a:prstGeom prst="rect">
            <a:avLst/>
          </a:prstGeom>
        </p:spPr>
      </p:pic>
      <p:sp>
        <p:nvSpPr>
          <p:cNvPr id="43" name="TextBox 42"/>
          <p:cNvSpPr txBox="1"/>
          <p:nvPr/>
        </p:nvSpPr>
        <p:spPr>
          <a:xfrm>
            <a:off x="1920759" y="1557795"/>
            <a:ext cx="77654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NATIONAL LEARNING FOR LIFE EXECUTIVE BOARD</a:t>
            </a:r>
          </a:p>
        </p:txBody>
      </p:sp>
      <p:cxnSp>
        <p:nvCxnSpPr>
          <p:cNvPr id="48" name="Straight Connector 47"/>
          <p:cNvCxnSpPr>
            <a:cxnSpLocks/>
            <a:stCxn id="24" idx="1"/>
            <a:endCxn id="24" idx="1"/>
          </p:cNvCxnSpPr>
          <p:nvPr/>
        </p:nvCxnSpPr>
        <p:spPr>
          <a:xfrm>
            <a:off x="9459211" y="4041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9461920" y="1246047"/>
            <a:ext cx="2642726" cy="49081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Treasurer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Lisa Fritschel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ounded Rectangle 49"/>
          <p:cNvSpPr/>
          <p:nvPr/>
        </p:nvSpPr>
        <p:spPr>
          <a:xfrm>
            <a:off x="105396" y="4367577"/>
            <a:ext cx="2346882"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Fundraising &amp; Development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57" name="Straight Connector 56"/>
          <p:cNvCxnSpPr>
            <a:cxnSpLocks/>
            <a:stCxn id="44" idx="3"/>
          </p:cNvCxnSpPr>
          <p:nvPr/>
        </p:nvCxnSpPr>
        <p:spPr>
          <a:xfrm flipV="1">
            <a:off x="2533473" y="2639289"/>
            <a:ext cx="202839" cy="2613"/>
          </a:xfrm>
          <a:prstGeom prst="line">
            <a:avLst/>
          </a:prstGeom>
        </p:spPr>
        <p:style>
          <a:lnRef idx="1">
            <a:schemeClr val="accent1"/>
          </a:lnRef>
          <a:fillRef idx="0">
            <a:schemeClr val="accent1"/>
          </a:fillRef>
          <a:effectRef idx="0">
            <a:schemeClr val="accent1"/>
          </a:effectRef>
          <a:fontRef idx="minor">
            <a:schemeClr val="tx1"/>
          </a:fontRef>
        </p:style>
      </p:cxnSp>
      <p:sp>
        <p:nvSpPr>
          <p:cNvPr id="27" name="Rounded Rectangle 41">
            <a:extLst>
              <a:ext uri="{FF2B5EF4-FFF2-40B4-BE49-F238E27FC236}">
                <a16:creationId xmlns:a16="http://schemas.microsoft.com/office/drawing/2014/main" id="{03CA632F-FB1D-41F4-BAC9-EF6EAFF62F9F}"/>
              </a:ext>
            </a:extLst>
          </p:cNvPr>
          <p:cNvSpPr/>
          <p:nvPr/>
        </p:nvSpPr>
        <p:spPr>
          <a:xfrm>
            <a:off x="9477721" y="700561"/>
            <a:ext cx="2645436" cy="47985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Steven Hardy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A1108A63-585C-414E-BC90-5B50AE7601DA}"/>
              </a:ext>
            </a:extLst>
          </p:cNvPr>
          <p:cNvSpPr/>
          <p:nvPr/>
        </p:nvSpPr>
        <p:spPr>
          <a:xfrm>
            <a:off x="10103563" y="3244334"/>
            <a:ext cx="78610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A26664A-1475-4D57-9255-F9F91C81D192}"/>
              </a:ext>
            </a:extLst>
          </p:cNvPr>
          <p:cNvSpPr/>
          <p:nvPr/>
        </p:nvSpPr>
        <p:spPr>
          <a:xfrm>
            <a:off x="10078162" y="3266357"/>
            <a:ext cx="107243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9">
            <a:extLst>
              <a:ext uri="{FF2B5EF4-FFF2-40B4-BE49-F238E27FC236}">
                <a16:creationId xmlns:a16="http://schemas.microsoft.com/office/drawing/2014/main" id="{8965058E-25A1-4D9C-82B0-B7275417B60C}"/>
              </a:ext>
            </a:extLst>
          </p:cNvPr>
          <p:cNvSpPr/>
          <p:nvPr/>
        </p:nvSpPr>
        <p:spPr>
          <a:xfrm>
            <a:off x="105396" y="2160795"/>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Craig Martin (V)</a:t>
            </a:r>
          </a:p>
        </p:txBody>
      </p:sp>
      <p:sp>
        <p:nvSpPr>
          <p:cNvPr id="39" name="Rounded Rectangle 23">
            <a:extLst>
              <a:ext uri="{FF2B5EF4-FFF2-40B4-BE49-F238E27FC236}">
                <a16:creationId xmlns:a16="http://schemas.microsoft.com/office/drawing/2014/main" id="{ED017034-1005-4B64-8140-6334C7FA14FB}"/>
              </a:ext>
            </a:extLst>
          </p:cNvPr>
          <p:cNvSpPr/>
          <p:nvPr/>
        </p:nvSpPr>
        <p:spPr>
          <a:xfrm>
            <a:off x="262050" y="330835"/>
            <a:ext cx="2075009" cy="5506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 </a:t>
            </a: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Volunteer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 </a:t>
            </a: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Employee/Professional</a:t>
            </a:r>
          </a:p>
        </p:txBody>
      </p:sp>
      <p:sp>
        <p:nvSpPr>
          <p:cNvPr id="40" name="Rounded Rectangle 72">
            <a:extLst>
              <a:ext uri="{FF2B5EF4-FFF2-40B4-BE49-F238E27FC236}">
                <a16:creationId xmlns:a16="http://schemas.microsoft.com/office/drawing/2014/main" id="{2D03901C-8D6D-461A-A7E2-5156D21176D1}"/>
              </a:ext>
            </a:extLst>
          </p:cNvPr>
          <p:cNvSpPr/>
          <p:nvPr/>
        </p:nvSpPr>
        <p:spPr>
          <a:xfrm>
            <a:off x="91867" y="3253884"/>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Richard “Dick” Davies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cxnSp>
        <p:nvCxnSpPr>
          <p:cNvPr id="47" name="Straight Connector 46">
            <a:extLst>
              <a:ext uri="{FF2B5EF4-FFF2-40B4-BE49-F238E27FC236}">
                <a16:creationId xmlns:a16="http://schemas.microsoft.com/office/drawing/2014/main" id="{FC3713EC-61B3-D590-FF81-43EC5F1AFE10}"/>
              </a:ext>
            </a:extLst>
          </p:cNvPr>
          <p:cNvCxnSpPr>
            <a:cxnSpLocks/>
            <a:stCxn id="40" idx="3"/>
          </p:cNvCxnSpPr>
          <p:nvPr/>
        </p:nvCxnSpPr>
        <p:spPr>
          <a:xfrm flipV="1">
            <a:off x="2519944" y="3427625"/>
            <a:ext cx="242149" cy="30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7FFC0CD-4E48-84FC-3F58-908ED740283B}"/>
              </a:ext>
            </a:extLst>
          </p:cNvPr>
          <p:cNvCxnSpPr>
            <a:cxnSpLocks/>
            <a:stCxn id="13" idx="0"/>
          </p:cNvCxnSpPr>
          <p:nvPr/>
        </p:nvCxnSpPr>
        <p:spPr>
          <a:xfrm flipV="1">
            <a:off x="4765668" y="4296367"/>
            <a:ext cx="0" cy="144284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9AE355E-61DC-2A58-7C33-4F844B9B0CB5}"/>
              </a:ext>
            </a:extLst>
          </p:cNvPr>
          <p:cNvCxnSpPr>
            <a:cxnSpLocks/>
            <a:stCxn id="50" idx="3"/>
          </p:cNvCxnSpPr>
          <p:nvPr/>
        </p:nvCxnSpPr>
        <p:spPr>
          <a:xfrm flipV="1">
            <a:off x="2452278" y="4232271"/>
            <a:ext cx="376032" cy="642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71A11E-F8E9-0A71-98A5-6E230F01C600}"/>
              </a:ext>
            </a:extLst>
          </p:cNvPr>
          <p:cNvCxnSpPr>
            <a:cxnSpLocks/>
          </p:cNvCxnSpPr>
          <p:nvPr/>
        </p:nvCxnSpPr>
        <p:spPr>
          <a:xfrm flipV="1">
            <a:off x="7342447" y="4359403"/>
            <a:ext cx="0" cy="141050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EB0A5C2-E522-1461-3227-BD9A85A30943}"/>
              </a:ext>
            </a:extLst>
          </p:cNvPr>
          <p:cNvCxnSpPr>
            <a:cxnSpLocks/>
            <a:stCxn id="73" idx="1"/>
          </p:cNvCxnSpPr>
          <p:nvPr/>
        </p:nvCxnSpPr>
        <p:spPr>
          <a:xfrm flipH="1">
            <a:off x="9247682" y="2639289"/>
            <a:ext cx="322353" cy="8766"/>
          </a:xfrm>
          <a:prstGeom prst="line">
            <a:avLst/>
          </a:prstGeom>
        </p:spPr>
        <p:style>
          <a:lnRef idx="1">
            <a:schemeClr val="accent1"/>
          </a:lnRef>
          <a:fillRef idx="0">
            <a:schemeClr val="accent1"/>
          </a:fillRef>
          <a:effectRef idx="0">
            <a:schemeClr val="accent1"/>
          </a:effectRef>
          <a:fontRef idx="minor">
            <a:schemeClr val="tx1"/>
          </a:fontRef>
        </p:style>
      </p:cxnSp>
      <p:sp>
        <p:nvSpPr>
          <p:cNvPr id="36" name="Rounded Rectangle 49">
            <a:extLst>
              <a:ext uri="{FF2B5EF4-FFF2-40B4-BE49-F238E27FC236}">
                <a16:creationId xmlns:a16="http://schemas.microsoft.com/office/drawing/2014/main" id="{6B72D897-84E5-2A8C-356D-0FC177550A2C}"/>
              </a:ext>
            </a:extLst>
          </p:cNvPr>
          <p:cNvSpPr/>
          <p:nvPr/>
        </p:nvSpPr>
        <p:spPr>
          <a:xfrm>
            <a:off x="9525951" y="3281980"/>
            <a:ext cx="2548081"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Learning for Life Curriculum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Based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58" name="Straight Connector 57">
            <a:extLst>
              <a:ext uri="{FF2B5EF4-FFF2-40B4-BE49-F238E27FC236}">
                <a16:creationId xmlns:a16="http://schemas.microsoft.com/office/drawing/2014/main" id="{30E6F83E-2E58-7851-E382-90BBA34325FD}"/>
              </a:ext>
            </a:extLst>
          </p:cNvPr>
          <p:cNvCxnSpPr>
            <a:cxnSpLocks/>
            <a:endCxn id="36" idx="1"/>
          </p:cNvCxnSpPr>
          <p:nvPr/>
        </p:nvCxnSpPr>
        <p:spPr>
          <a:xfrm>
            <a:off x="9247682" y="3519366"/>
            <a:ext cx="278269" cy="269808"/>
          </a:xfrm>
          <a:prstGeom prst="line">
            <a:avLst/>
          </a:prstGeom>
        </p:spPr>
        <p:style>
          <a:lnRef idx="1">
            <a:schemeClr val="accent1"/>
          </a:lnRef>
          <a:fillRef idx="0">
            <a:schemeClr val="accent1"/>
          </a:fillRef>
          <a:effectRef idx="0">
            <a:schemeClr val="accent1"/>
          </a:effectRef>
          <a:fontRef idx="minor">
            <a:schemeClr val="tx1"/>
          </a:fontRef>
        </p:style>
      </p:cxnSp>
      <p:sp>
        <p:nvSpPr>
          <p:cNvPr id="25" name="Rounded Rectangle 49">
            <a:extLst>
              <a:ext uri="{FF2B5EF4-FFF2-40B4-BE49-F238E27FC236}">
                <a16:creationId xmlns:a16="http://schemas.microsoft.com/office/drawing/2014/main" id="{EEB55716-3BEC-FEC4-2859-274E304AA81B}"/>
              </a:ext>
            </a:extLst>
          </p:cNvPr>
          <p:cNvSpPr/>
          <p:nvPr/>
        </p:nvSpPr>
        <p:spPr>
          <a:xfrm>
            <a:off x="9570035" y="4406108"/>
            <a:ext cx="2456978"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Membership &amp; Retention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26" name="Straight Connector 25">
            <a:extLst>
              <a:ext uri="{FF2B5EF4-FFF2-40B4-BE49-F238E27FC236}">
                <a16:creationId xmlns:a16="http://schemas.microsoft.com/office/drawing/2014/main" id="{8C6FE10A-4211-DF93-28AC-CADC25625958}"/>
              </a:ext>
            </a:extLst>
          </p:cNvPr>
          <p:cNvCxnSpPr>
            <a:cxnSpLocks/>
            <a:stCxn id="25" idx="1"/>
          </p:cNvCxnSpPr>
          <p:nvPr/>
        </p:nvCxnSpPr>
        <p:spPr>
          <a:xfrm flipH="1" flipV="1">
            <a:off x="9164538" y="4172146"/>
            <a:ext cx="405497" cy="741156"/>
          </a:xfrm>
          <a:prstGeom prst="line">
            <a:avLst/>
          </a:prstGeom>
        </p:spPr>
        <p:style>
          <a:lnRef idx="1">
            <a:schemeClr val="accent1"/>
          </a:lnRef>
          <a:fillRef idx="0">
            <a:schemeClr val="accent1"/>
          </a:fillRef>
          <a:effectRef idx="0">
            <a:schemeClr val="accent1"/>
          </a:effectRef>
          <a:fontRef idx="minor">
            <a:schemeClr val="tx1"/>
          </a:fontRef>
        </p:style>
      </p:cxnSp>
      <p:sp>
        <p:nvSpPr>
          <p:cNvPr id="13" name="Rounded Rectangle 32">
            <a:extLst>
              <a:ext uri="{FF2B5EF4-FFF2-40B4-BE49-F238E27FC236}">
                <a16:creationId xmlns:a16="http://schemas.microsoft.com/office/drawing/2014/main" id="{DAB0B5D1-81C8-D91D-DA2E-0A179E02CBEC}"/>
              </a:ext>
            </a:extLst>
          </p:cNvPr>
          <p:cNvSpPr/>
          <p:nvPr/>
        </p:nvSpPr>
        <p:spPr>
          <a:xfrm>
            <a:off x="3537895" y="5739208"/>
            <a:ext cx="2455546"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Safeguarding Youth/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Health &amp; Safety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17" name="Straight Connector 16">
            <a:extLst>
              <a:ext uri="{FF2B5EF4-FFF2-40B4-BE49-F238E27FC236}">
                <a16:creationId xmlns:a16="http://schemas.microsoft.com/office/drawing/2014/main" id="{18933042-ED02-CD9A-EE78-5D1EBA63A6B9}"/>
              </a:ext>
            </a:extLst>
          </p:cNvPr>
          <p:cNvCxnSpPr>
            <a:cxnSpLocks/>
          </p:cNvCxnSpPr>
          <p:nvPr/>
        </p:nvCxnSpPr>
        <p:spPr>
          <a:xfrm flipV="1">
            <a:off x="2413959" y="4304881"/>
            <a:ext cx="1093638" cy="1410509"/>
          </a:xfrm>
          <a:prstGeom prst="line">
            <a:avLst/>
          </a:prstGeom>
        </p:spPr>
        <p:style>
          <a:lnRef idx="1">
            <a:schemeClr val="accent1"/>
          </a:lnRef>
          <a:fillRef idx="0">
            <a:schemeClr val="accent1"/>
          </a:fillRef>
          <a:effectRef idx="0">
            <a:schemeClr val="accent1"/>
          </a:effectRef>
          <a:fontRef idx="minor">
            <a:schemeClr val="tx1"/>
          </a:fontRef>
        </p:style>
      </p:cxnSp>
      <p:sp>
        <p:nvSpPr>
          <p:cNvPr id="59" name="Rounded Rectangle 31">
            <a:extLst>
              <a:ext uri="{FF2B5EF4-FFF2-40B4-BE49-F238E27FC236}">
                <a16:creationId xmlns:a16="http://schemas.microsoft.com/office/drawing/2014/main" id="{74E35383-1589-D197-87AE-06E86BAC4E90}"/>
              </a:ext>
            </a:extLst>
          </p:cNvPr>
          <p:cNvSpPr/>
          <p:nvPr/>
        </p:nvSpPr>
        <p:spPr>
          <a:xfrm>
            <a:off x="8788703" y="5769912"/>
            <a:ext cx="2296240"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Marketing &amp; Social Media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60" name="Straight Connector 59">
            <a:extLst>
              <a:ext uri="{FF2B5EF4-FFF2-40B4-BE49-F238E27FC236}">
                <a16:creationId xmlns:a16="http://schemas.microsoft.com/office/drawing/2014/main" id="{F5FFDFCA-169B-A4BD-455C-2E7C3446FEDE}"/>
              </a:ext>
            </a:extLst>
          </p:cNvPr>
          <p:cNvCxnSpPr>
            <a:cxnSpLocks/>
          </p:cNvCxnSpPr>
          <p:nvPr/>
        </p:nvCxnSpPr>
        <p:spPr>
          <a:xfrm flipH="1" flipV="1">
            <a:off x="8422305" y="4314582"/>
            <a:ext cx="925637" cy="14553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4739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Tree>
    <p:extLst>
      <p:ext uri="{BB962C8B-B14F-4D97-AF65-F5344CB8AC3E}">
        <p14:creationId xmlns:p14="http://schemas.microsoft.com/office/powerpoint/2010/main" val="34335577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902714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58952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5980604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7364-F4F4-49C8-8206-6ACCC2DB9121}"/>
              </a:ext>
            </a:extLst>
          </p:cNvPr>
          <p:cNvSpPr>
            <a:spLocks noGrp="1"/>
          </p:cNvSpPr>
          <p:nvPr>
            <p:ph type="title"/>
          </p:nvPr>
        </p:nvSpPr>
        <p:spPr>
          <a:xfrm>
            <a:off x="609600" y="2857500"/>
            <a:ext cx="10972800" cy="1143000"/>
          </a:xfrm>
        </p:spPr>
        <p:txBody>
          <a:bodyPr>
            <a:normAutofit fontScale="90000"/>
          </a:bodyPr>
          <a:lstStyle/>
          <a:p>
            <a:r>
              <a:rPr lang="en-US" dirty="0"/>
              <a:t>ADDITIONAL SLIDES FOR COUNCIL USE</a:t>
            </a:r>
            <a:br>
              <a:rPr lang="en-US" dirty="0"/>
            </a:br>
            <a:br>
              <a:rPr lang="en-US" dirty="0"/>
            </a:br>
            <a:r>
              <a:rPr lang="en-US" dirty="0"/>
              <a:t>All slides will be emailed to each </a:t>
            </a:r>
            <a:br>
              <a:rPr lang="en-US" dirty="0"/>
            </a:br>
            <a:r>
              <a:rPr lang="en-US" dirty="0"/>
              <a:t>Exploring Live Hour Participant every month</a:t>
            </a:r>
          </a:p>
        </p:txBody>
      </p:sp>
    </p:spTree>
    <p:extLst>
      <p:ext uri="{BB962C8B-B14F-4D97-AF65-F5344CB8AC3E}">
        <p14:creationId xmlns:p14="http://schemas.microsoft.com/office/powerpoint/2010/main" val="30430280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r>
              <a:rPr lang="en-US" b="1" dirty="0">
                <a:solidFill>
                  <a:schemeClr val="bg1"/>
                </a:solidFill>
              </a:rPr>
              <a:t>Successful Councils…</a:t>
            </a:r>
            <a:br>
              <a:rPr lang="en-US" b="1" dirty="0">
                <a:solidFill>
                  <a:schemeClr val="bg1"/>
                </a:solidFill>
              </a:rPr>
            </a:br>
            <a:r>
              <a:rPr lang="en-US" sz="2200" b="1" dirty="0">
                <a:solidFill>
                  <a:schemeClr val="bg1"/>
                </a:solidFill>
              </a:rPr>
              <a:t>Intentionally Providing a Pathway to Exploring Growth and </a:t>
            </a:r>
            <a:br>
              <a:rPr lang="en-US" sz="2200" b="1" dirty="0">
                <a:solidFill>
                  <a:schemeClr val="bg1"/>
                </a:solidFill>
              </a:rPr>
            </a:br>
            <a:r>
              <a:rPr lang="en-US" sz="2200" b="1" dirty="0">
                <a:solidFill>
                  <a:schemeClr val="bg1"/>
                </a:solidFill>
              </a:rPr>
              <a:t>Strategic Planning In Your Council</a:t>
            </a:r>
            <a:br>
              <a:rPr lang="en-US" dirty="0"/>
            </a:br>
            <a:endParaRPr lang="en-US" sz="4200"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1DCF8737-B258-4939-B7E6-8D3147DB1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464" y="3619502"/>
            <a:ext cx="4791075" cy="2380471"/>
          </a:xfrm>
          <a:prstGeom prst="rect">
            <a:avLst/>
          </a:prstGeom>
        </p:spPr>
      </p:pic>
      <p:pic>
        <p:nvPicPr>
          <p:cNvPr id="5" name="Picture 4">
            <a:extLst>
              <a:ext uri="{FF2B5EF4-FFF2-40B4-BE49-F238E27FC236}">
                <a16:creationId xmlns:a16="http://schemas.microsoft.com/office/drawing/2014/main" id="{4CDAFB7B-312E-4D2C-A7C0-60A2926C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8" y="814390"/>
            <a:ext cx="1347787" cy="1189887"/>
          </a:xfrm>
          <a:prstGeom prst="rect">
            <a:avLst/>
          </a:prstGeom>
        </p:spPr>
      </p:pic>
    </p:spTree>
    <p:extLst>
      <p:ext uri="{BB962C8B-B14F-4D97-AF65-F5344CB8AC3E}">
        <p14:creationId xmlns:p14="http://schemas.microsoft.com/office/powerpoint/2010/main" val="3798269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4"/>
            <a:ext cx="12192000" cy="6883121"/>
          </a:xfrm>
          <a:prstGeom prst="rect">
            <a:avLst/>
          </a:prstGeom>
        </p:spPr>
      </p:pic>
      <p:sp>
        <p:nvSpPr>
          <p:cNvPr id="2" name="Title 1"/>
          <p:cNvSpPr>
            <a:spLocks noGrp="1"/>
          </p:cNvSpPr>
          <p:nvPr>
            <p:ph type="ctrTitle"/>
          </p:nvPr>
        </p:nvSpPr>
        <p:spPr>
          <a:xfrm>
            <a:off x="2546284" y="741371"/>
            <a:ext cx="7392179" cy="519083"/>
          </a:xfrm>
        </p:spPr>
        <p:txBody>
          <a:bodyPr>
            <a:noAutofit/>
          </a:bodyPr>
          <a:lstStyle/>
          <a:p>
            <a:br>
              <a:rPr lang="en-US" sz="4200" b="1" dirty="0">
                <a:solidFill>
                  <a:srgbClr val="C00000"/>
                </a:solidFill>
                <a:latin typeface="Arial Black"/>
                <a:cs typeface="Arial Black"/>
              </a:rPr>
            </a:br>
            <a:r>
              <a:rPr lang="en-US" sz="4200" b="1" dirty="0">
                <a:solidFill>
                  <a:srgbClr val="C00000"/>
                </a:solidFill>
                <a:latin typeface="Arial Black"/>
                <a:cs typeface="Arial Black"/>
              </a:rPr>
              <a:t>“Action Planning”</a:t>
            </a:r>
            <a:br>
              <a:rPr lang="en-US" sz="4200" b="1" dirty="0">
                <a:solidFill>
                  <a:srgbClr val="C00000"/>
                </a:solidFill>
                <a:latin typeface="Arial Black"/>
                <a:cs typeface="Arial Black"/>
              </a:rPr>
            </a:br>
            <a:r>
              <a:rPr lang="en-US" sz="4200" b="1" dirty="0">
                <a:solidFill>
                  <a:srgbClr val="C00000"/>
                </a:solidFill>
                <a:latin typeface="Arial Black"/>
                <a:cs typeface="Arial Black"/>
              </a:rPr>
              <a:t>The Beginning of your Strategic Plan</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71955"/>
            <a:ext cx="1606584" cy="58421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53027C9-4B01-4971-99DC-53E12A8CC8D3}"/>
              </a:ext>
            </a:extLst>
          </p:cNvPr>
          <p:cNvSpPr/>
          <p:nvPr/>
        </p:nvSpPr>
        <p:spPr>
          <a:xfrm>
            <a:off x="2851932" y="2657610"/>
            <a:ext cx="8068555"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prstClr val="white"/>
              </a:buClr>
              <a:buSzPct val="52000"/>
              <a:buFontTx/>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The foundation of your plan will begin here</a:t>
            </a:r>
          </a:p>
        </p:txBody>
      </p:sp>
      <p:pic>
        <p:nvPicPr>
          <p:cNvPr id="5" name="Picture 4">
            <a:extLst>
              <a:ext uri="{FF2B5EF4-FFF2-40B4-BE49-F238E27FC236}">
                <a16:creationId xmlns:a16="http://schemas.microsoft.com/office/drawing/2014/main" id="{5E3F5DCA-5C76-4D2F-B996-9CA401BF853E}"/>
              </a:ext>
            </a:extLst>
          </p:cNvPr>
          <p:cNvPicPr>
            <a:picLocks noChangeAspect="1"/>
          </p:cNvPicPr>
          <p:nvPr/>
        </p:nvPicPr>
        <p:blipFill>
          <a:blip r:embed="rId5"/>
          <a:stretch>
            <a:fillRect/>
          </a:stretch>
        </p:blipFill>
        <p:spPr>
          <a:xfrm>
            <a:off x="4667692" y="3691235"/>
            <a:ext cx="3048000" cy="2154936"/>
          </a:xfrm>
          <a:prstGeom prst="rect">
            <a:avLst/>
          </a:prstGeom>
        </p:spPr>
      </p:pic>
    </p:spTree>
    <p:extLst>
      <p:ext uri="{BB962C8B-B14F-4D97-AF65-F5344CB8AC3E}">
        <p14:creationId xmlns:p14="http://schemas.microsoft.com/office/powerpoint/2010/main" val="14086459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16414B57-2C7D-4A7E-A0DD-F4FC0F919909}"/>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18CF7446-B02D-4823-A92F-4A9BDB45C1C9}"/>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AF40A790-53A2-47B7-A3E7-002194E4362B}"/>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1634841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516752" y="1419931"/>
            <a:ext cx="7392179" cy="519083"/>
          </a:xfrm>
        </p:spPr>
        <p:txBody>
          <a:bodyPr>
            <a:noAutofit/>
          </a:bodyPr>
          <a:lstStyle/>
          <a:p>
            <a:pPr lvl="0"/>
            <a:r>
              <a:rPr lang="en-US" b="1" dirty="0">
                <a:solidFill>
                  <a:srgbClr val="FF0000"/>
                </a:solidFill>
                <a:latin typeface="Arial Black" panose="020B0A04020102020204" pitchFamily="34" charset="0"/>
              </a:rPr>
              <a:t>12 Keys To Success</a:t>
            </a:r>
            <a:br>
              <a:rPr lang="en-US" dirty="0"/>
            </a:br>
            <a:endParaRPr lang="en-US"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4D5512F7-6500-4EAB-8418-1263E92C7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695" y="2076450"/>
            <a:ext cx="5030611" cy="3395663"/>
          </a:xfrm>
          <a:prstGeom prst="rect">
            <a:avLst/>
          </a:prstGeom>
        </p:spPr>
      </p:pic>
    </p:spTree>
    <p:extLst>
      <p:ext uri="{BB962C8B-B14F-4D97-AF65-F5344CB8AC3E}">
        <p14:creationId xmlns:p14="http://schemas.microsoft.com/office/powerpoint/2010/main" val="3983332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854373" y="2915355"/>
            <a:ext cx="7392179" cy="519083"/>
          </a:xfrm>
        </p:spPr>
        <p:txBody>
          <a:bodyPr>
            <a:noAutofit/>
          </a:bodyPr>
          <a:lstStyle/>
          <a:p>
            <a:pPr lvl="0" algn="l"/>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r>
              <a:rPr lang="en-US" sz="2900" dirty="0">
                <a:solidFill>
                  <a:schemeClr val="bg1"/>
                </a:solidFill>
              </a:rPr>
              <a:t>1.  Recruit a council Exploring volunteer   </a:t>
            </a:r>
            <a:br>
              <a:rPr lang="en-US" sz="2900" dirty="0">
                <a:solidFill>
                  <a:schemeClr val="bg1"/>
                </a:solidFill>
              </a:rPr>
            </a:br>
            <a:r>
              <a:rPr lang="en-US" sz="2900" dirty="0">
                <a:solidFill>
                  <a:schemeClr val="bg1"/>
                </a:solidFill>
              </a:rPr>
              <a:t>     chair and committee</a:t>
            </a:r>
            <a:br>
              <a:rPr lang="en-US" sz="2900" dirty="0">
                <a:solidFill>
                  <a:schemeClr val="bg1"/>
                </a:solidFill>
              </a:rPr>
            </a:br>
            <a:br>
              <a:rPr lang="en-US" sz="2900" dirty="0">
                <a:solidFill>
                  <a:schemeClr val="bg1"/>
                </a:solidFill>
              </a:rPr>
            </a:br>
            <a:r>
              <a:rPr lang="en-US" sz="2900" dirty="0">
                <a:solidFill>
                  <a:schemeClr val="bg1"/>
                </a:solidFill>
              </a:rPr>
              <a:t>2.  Appoint a Council Exploring Champion </a:t>
            </a:r>
            <a:br>
              <a:rPr lang="en-US" sz="2900" dirty="0">
                <a:solidFill>
                  <a:schemeClr val="bg1"/>
                </a:solidFill>
              </a:rPr>
            </a:br>
            <a:r>
              <a:rPr lang="en-US" sz="2900" dirty="0">
                <a:solidFill>
                  <a:schemeClr val="bg1"/>
                </a:solidFill>
              </a:rPr>
              <a:t>     “Staff Advisor”</a:t>
            </a:r>
            <a:br>
              <a:rPr lang="en-US" sz="2900" dirty="0">
                <a:solidFill>
                  <a:schemeClr val="bg1"/>
                </a:solidFill>
              </a:rPr>
            </a:br>
            <a:br>
              <a:rPr lang="en-US" sz="2900" dirty="0">
                <a:solidFill>
                  <a:schemeClr val="bg1"/>
                </a:solidFill>
              </a:rPr>
            </a:br>
            <a:r>
              <a:rPr lang="en-US" sz="2900" dirty="0">
                <a:solidFill>
                  <a:schemeClr val="bg1"/>
                </a:solidFill>
              </a:rPr>
              <a:t>3.  Create a public presence for Exploring </a:t>
            </a:r>
            <a:br>
              <a:rPr lang="en-US" sz="2900" dirty="0">
                <a:solidFill>
                  <a:schemeClr val="bg1"/>
                </a:solidFill>
              </a:rPr>
            </a:br>
            <a:r>
              <a:rPr lang="en-US" sz="2900" dirty="0">
                <a:solidFill>
                  <a:schemeClr val="bg1"/>
                </a:solidFill>
              </a:rPr>
              <a:t>     (council website, newsletters, social </a:t>
            </a:r>
            <a:br>
              <a:rPr lang="en-US" sz="2900" dirty="0">
                <a:solidFill>
                  <a:schemeClr val="bg1"/>
                </a:solidFill>
              </a:rPr>
            </a:br>
            <a:r>
              <a:rPr lang="en-US" sz="2900" dirty="0">
                <a:solidFill>
                  <a:schemeClr val="bg1"/>
                </a:solidFill>
              </a:rPr>
              <a:t>      media) </a:t>
            </a:r>
            <a:br>
              <a:rPr lang="en-US" sz="2900" dirty="0">
                <a:solidFill>
                  <a:schemeClr val="bg1"/>
                </a:solidFill>
              </a:rPr>
            </a:br>
            <a:br>
              <a:rPr lang="en-US" sz="3200" dirty="0">
                <a:solidFill>
                  <a:schemeClr val="bg1"/>
                </a:solidFill>
              </a:rPr>
            </a:br>
            <a:endParaRPr lang="en-US" sz="3200" dirty="0">
              <a:solidFill>
                <a:srgbClr val="FFFFFF"/>
              </a:solidFill>
              <a:latin typeface="Arial Black"/>
              <a:cs typeface="Arial Black"/>
            </a:endParaRPr>
          </a:p>
        </p:txBody>
      </p:sp>
      <p:pic>
        <p:nvPicPr>
          <p:cNvPr id="1030" name="Picture 6" descr="What Are the Six Important Keys to Success to Follow?">
            <a:extLst>
              <a:ext uri="{FF2B5EF4-FFF2-40B4-BE49-F238E27FC236}">
                <a16:creationId xmlns:a16="http://schemas.microsoft.com/office/drawing/2014/main" id="{5204E93E-1F74-43FB-871D-ADB8B9D6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778" y="363719"/>
            <a:ext cx="2026477" cy="12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66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3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832845" y="1879181"/>
            <a:ext cx="3834432" cy="4185761"/>
          </a:xfrm>
          <a:prstGeom prst="rect">
            <a:avLst/>
          </a:prstGeom>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(1972)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Order of the Arrow Vigil Honor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Cubmaster</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Pack Committee Chairman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Assistant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Scoutmaster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Wood Badge Course Director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NYLT Course Director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District Chairman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Laurel Highlands Council’s Board of Directors (2013 - 2014)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2019 World Jamboree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Chair, National Venturing Committee (2020 - 2022)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2023 &amp; 2017 National Jamboree Staff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Eagle Scout Association Scholarship Committee (2013 - Present)             </a:t>
            </a:r>
          </a:p>
        </p:txBody>
      </p:sp>
      <p:sp>
        <p:nvSpPr>
          <p:cNvPr id="3" name="TextBox 2"/>
          <p:cNvSpPr txBox="1"/>
          <p:nvPr/>
        </p:nvSpPr>
        <p:spPr>
          <a:xfrm>
            <a:off x="5821868" y="2111794"/>
            <a:ext cx="4683947" cy="2031325"/>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BSA Recognition…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Award of Merit – 1998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Beaver – 2001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Distinguished Citizen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Rockefeller Award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Antelope – 2014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Outstanding Eagle Scout Award - 2015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Venturing Leadership Award – 2022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Buffalo - 2024 </a:t>
            </a:r>
          </a:p>
        </p:txBody>
      </p:sp>
      <p:sp>
        <p:nvSpPr>
          <p:cNvPr id="4" name="TextBox 3"/>
          <p:cNvSpPr txBox="1"/>
          <p:nvPr/>
        </p:nvSpPr>
        <p:spPr>
          <a:xfrm>
            <a:off x="5821869" y="4249060"/>
            <a:ext cx="4683947" cy="1815882"/>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Personal…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Married to Robyn L. </a:t>
            </a: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Ashbridge</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father of five and grandfather of seven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The Lockard Company, Indiana, PA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Graduate of  Carnegie-Mellon University, Pittsburgh, PA, with B.S. in Administration and Management Science, Economics, Mathematics (Graduated With Honors)  </a:t>
            </a:r>
          </a:p>
        </p:txBody>
      </p:sp>
      <p:pic>
        <p:nvPicPr>
          <p:cNvPr id="2062" name="Picture 14" descr="Bernie Lockard">
            <a:extLst>
              <a:ext uri="{FF2B5EF4-FFF2-40B4-BE49-F238E27FC236}">
                <a16:creationId xmlns:a16="http://schemas.microsoft.com/office/drawing/2014/main" id="{905697BD-F092-6659-E1FB-DA8448A37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510" y="260693"/>
            <a:ext cx="1430948" cy="1430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A5C47A-CB26-2957-6A3D-9C666A40CCBC}"/>
              </a:ext>
            </a:extLst>
          </p:cNvPr>
          <p:cNvSpPr txBox="1"/>
          <p:nvPr/>
        </p:nvSpPr>
        <p:spPr>
          <a:xfrm>
            <a:off x="1706859" y="791177"/>
            <a:ext cx="6887591" cy="50013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50" b="1" i="0" u="none" strike="noStrike" kern="1200" cap="none" spc="0" normalizeH="0" baseline="0" noProof="0" dirty="0">
                <a:ln>
                  <a:noFill/>
                </a:ln>
                <a:solidFill>
                  <a:srgbClr val="196B24">
                    <a:lumMod val="60000"/>
                    <a:lumOff val="40000"/>
                  </a:srgbClr>
                </a:solidFill>
                <a:effectLst/>
                <a:uLnTx/>
                <a:uFillTx/>
                <a:latin typeface="Calibri"/>
                <a:ea typeface="+mn-ea"/>
                <a:cs typeface="+mn-cs"/>
              </a:rPr>
              <a:t>National Learning for Life Executive Board Chair</a:t>
            </a:r>
          </a:p>
        </p:txBody>
      </p:sp>
      <p:sp>
        <p:nvSpPr>
          <p:cNvPr id="8" name="TextBox 7">
            <a:extLst>
              <a:ext uri="{FF2B5EF4-FFF2-40B4-BE49-F238E27FC236}">
                <a16:creationId xmlns:a16="http://schemas.microsoft.com/office/drawing/2014/main" id="{F598E036-4942-2307-68D5-74E29E43829C}"/>
              </a:ext>
            </a:extLst>
          </p:cNvPr>
          <p:cNvSpPr txBox="1"/>
          <p:nvPr/>
        </p:nvSpPr>
        <p:spPr>
          <a:xfrm>
            <a:off x="8628510" y="1717051"/>
            <a:ext cx="16008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Bernie Lockard</a:t>
            </a:r>
          </a:p>
        </p:txBody>
      </p:sp>
    </p:spTree>
    <p:extLst>
      <p:ext uri="{BB962C8B-B14F-4D97-AF65-F5344CB8AC3E}">
        <p14:creationId xmlns:p14="http://schemas.microsoft.com/office/powerpoint/2010/main" val="7797570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4.  Train key volunteers and staff on the 4 </a:t>
            </a:r>
            <a:br>
              <a:rPr lang="en-US" sz="2900" dirty="0">
                <a:solidFill>
                  <a:schemeClr val="bg1"/>
                </a:solidFill>
              </a:rPr>
            </a:br>
            <a:r>
              <a:rPr lang="en-US" sz="2900" dirty="0">
                <a:solidFill>
                  <a:schemeClr val="bg1"/>
                </a:solidFill>
              </a:rPr>
              <a:t>      Phases of Post/Club Organization</a:t>
            </a:r>
            <a:br>
              <a:rPr lang="en-US" sz="2900" dirty="0">
                <a:solidFill>
                  <a:schemeClr val="bg1"/>
                </a:solidFill>
              </a:rPr>
            </a:br>
            <a:br>
              <a:rPr lang="en-US" sz="2900" dirty="0">
                <a:solidFill>
                  <a:schemeClr val="bg1"/>
                </a:solidFill>
              </a:rPr>
            </a:br>
            <a:r>
              <a:rPr lang="en-US" sz="2900" dirty="0">
                <a:solidFill>
                  <a:schemeClr val="bg1"/>
                </a:solidFill>
              </a:rPr>
              <a:t>5.  Set specific goals for Career Interest </a:t>
            </a:r>
            <a:br>
              <a:rPr lang="en-US" sz="2900" dirty="0">
                <a:solidFill>
                  <a:schemeClr val="bg1"/>
                </a:solidFill>
              </a:rPr>
            </a:br>
            <a:r>
              <a:rPr lang="en-US" sz="2900" dirty="0">
                <a:solidFill>
                  <a:schemeClr val="bg1"/>
                </a:solidFill>
              </a:rPr>
              <a:t>     Surveys or gathering of data from select   </a:t>
            </a:r>
            <a:br>
              <a:rPr lang="en-US" sz="2900" dirty="0">
                <a:solidFill>
                  <a:schemeClr val="bg1"/>
                </a:solidFill>
              </a:rPr>
            </a:br>
            <a:r>
              <a:rPr lang="en-US" sz="2900" dirty="0">
                <a:solidFill>
                  <a:schemeClr val="bg1"/>
                </a:solidFill>
              </a:rPr>
              <a:t>     high schools</a:t>
            </a:r>
            <a:br>
              <a:rPr lang="en-US" sz="2900" dirty="0">
                <a:solidFill>
                  <a:schemeClr val="bg1"/>
                </a:solidFill>
              </a:rPr>
            </a:br>
            <a:br>
              <a:rPr lang="en-US" sz="2900" dirty="0">
                <a:solidFill>
                  <a:schemeClr val="bg1"/>
                </a:solidFill>
              </a:rPr>
            </a:br>
            <a:r>
              <a:rPr lang="en-US" sz="2900" dirty="0">
                <a:solidFill>
                  <a:schemeClr val="bg1"/>
                </a:solidFill>
              </a:rPr>
              <a:t>6.  Set goals to host Open Houses for all </a:t>
            </a:r>
            <a:br>
              <a:rPr lang="en-US" sz="2900" dirty="0">
                <a:solidFill>
                  <a:schemeClr val="bg1"/>
                </a:solidFill>
              </a:rPr>
            </a:br>
            <a:r>
              <a:rPr lang="en-US" sz="2900" dirty="0">
                <a:solidFill>
                  <a:schemeClr val="bg1"/>
                </a:solidFill>
              </a:rPr>
              <a:t>     Posts/Clubs (i.e. School Night for </a:t>
            </a:r>
            <a:br>
              <a:rPr lang="en-US" sz="2900" dirty="0">
                <a:solidFill>
                  <a:schemeClr val="bg1"/>
                </a:solidFill>
              </a:rPr>
            </a:br>
            <a:r>
              <a:rPr lang="en-US" sz="2900" dirty="0">
                <a:solidFill>
                  <a:schemeClr val="bg1"/>
                </a:solidFill>
              </a:rPr>
              <a:t>     Scouting)</a:t>
            </a:r>
            <a:br>
              <a:rPr lang="en-US" sz="2900" dirty="0"/>
            </a:br>
            <a:br>
              <a:rPr lang="en-US" sz="2000" dirty="0"/>
            </a:br>
            <a:endParaRPr lang="en-US" sz="2000" dirty="0">
              <a:solidFill>
                <a:srgbClr val="FFFFFF"/>
              </a:solidFill>
              <a:latin typeface="Arial Black"/>
              <a:cs typeface="Arial Black"/>
            </a:endParaRPr>
          </a:p>
        </p:txBody>
      </p:sp>
      <p:pic>
        <p:nvPicPr>
          <p:cNvPr id="2" name="Picture 1">
            <a:extLst>
              <a:ext uri="{FF2B5EF4-FFF2-40B4-BE49-F238E27FC236}">
                <a16:creationId xmlns:a16="http://schemas.microsoft.com/office/drawing/2014/main" id="{62D765FF-70C3-4633-9236-A542B666EB75}"/>
              </a:ext>
            </a:extLst>
          </p:cNvPr>
          <p:cNvPicPr>
            <a:picLocks noChangeAspect="1"/>
          </p:cNvPicPr>
          <p:nvPr/>
        </p:nvPicPr>
        <p:blipFill>
          <a:blip r:embed="rId5"/>
          <a:stretch>
            <a:fillRect/>
          </a:stretch>
        </p:blipFill>
        <p:spPr>
          <a:xfrm>
            <a:off x="5214662" y="405949"/>
            <a:ext cx="1762676" cy="1120255"/>
          </a:xfrm>
          <a:prstGeom prst="rect">
            <a:avLst/>
          </a:prstGeom>
        </p:spPr>
      </p:pic>
    </p:spTree>
    <p:extLst>
      <p:ext uri="{BB962C8B-B14F-4D97-AF65-F5344CB8AC3E}">
        <p14:creationId xmlns:p14="http://schemas.microsoft.com/office/powerpoint/2010/main" val="4084350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7.    Create a campaign to emphasize  </a:t>
            </a:r>
            <a:br>
              <a:rPr lang="en-US" sz="2900" dirty="0">
                <a:solidFill>
                  <a:schemeClr val="bg1"/>
                </a:solidFill>
              </a:rPr>
            </a:br>
            <a:r>
              <a:rPr lang="en-US" sz="2900" dirty="0">
                <a:solidFill>
                  <a:schemeClr val="bg1"/>
                </a:solidFill>
              </a:rPr>
              <a:t>       Post/Club unit support (through </a:t>
            </a:r>
            <a:br>
              <a:rPr lang="en-US" sz="2900" dirty="0">
                <a:solidFill>
                  <a:schemeClr val="bg1"/>
                </a:solidFill>
              </a:rPr>
            </a:br>
            <a:r>
              <a:rPr lang="en-US" sz="2900" dirty="0">
                <a:solidFill>
                  <a:schemeClr val="bg1"/>
                </a:solidFill>
              </a:rPr>
              <a:t>       Service Teams/Commissioners)</a:t>
            </a:r>
            <a:br>
              <a:rPr lang="en-US" sz="2900" dirty="0">
                <a:solidFill>
                  <a:schemeClr val="bg1"/>
                </a:solidFill>
              </a:rPr>
            </a:br>
            <a:br>
              <a:rPr lang="en-US" sz="2900" dirty="0">
                <a:solidFill>
                  <a:schemeClr val="bg1"/>
                </a:solidFill>
              </a:rPr>
            </a:br>
            <a:r>
              <a:rPr lang="en-US" sz="2900" dirty="0">
                <a:solidFill>
                  <a:schemeClr val="bg1"/>
                </a:solidFill>
              </a:rPr>
              <a:t>8.    Integrate Exploring into council </a:t>
            </a:r>
            <a:br>
              <a:rPr lang="en-US" sz="2900" dirty="0">
                <a:solidFill>
                  <a:schemeClr val="bg1"/>
                </a:solidFill>
              </a:rPr>
            </a:br>
            <a:r>
              <a:rPr lang="en-US" sz="2900" dirty="0">
                <a:solidFill>
                  <a:schemeClr val="bg1"/>
                </a:solidFill>
              </a:rPr>
              <a:t>       activities and events</a:t>
            </a:r>
            <a:br>
              <a:rPr lang="en-US" sz="2900" dirty="0">
                <a:solidFill>
                  <a:schemeClr val="bg1"/>
                </a:solidFill>
              </a:rPr>
            </a:br>
            <a:br>
              <a:rPr lang="en-US" sz="2900" dirty="0">
                <a:solidFill>
                  <a:schemeClr val="bg1"/>
                </a:solidFill>
              </a:rPr>
            </a:br>
            <a:r>
              <a:rPr lang="en-US" sz="2900" dirty="0">
                <a:solidFill>
                  <a:schemeClr val="bg1"/>
                </a:solidFill>
              </a:rPr>
              <a:t>9.    Promote Exploring to all current </a:t>
            </a:r>
            <a:br>
              <a:rPr lang="en-US" sz="2900" dirty="0">
                <a:solidFill>
                  <a:schemeClr val="bg1"/>
                </a:solidFill>
              </a:rPr>
            </a:br>
            <a:r>
              <a:rPr lang="en-US" sz="2900" dirty="0">
                <a:solidFill>
                  <a:schemeClr val="bg1"/>
                </a:solidFill>
              </a:rPr>
              <a:t>       customers (i.e.  “Scouts BSA”)</a:t>
            </a:r>
            <a:br>
              <a:rPr lang="en-US" sz="2900" dirty="0">
                <a:solidFill>
                  <a:schemeClr val="bg1"/>
                </a:solidFill>
              </a:rPr>
            </a:br>
            <a:br>
              <a:rPr lang="en-US" sz="2000" dirty="0">
                <a:solidFill>
                  <a:schemeClr val="bg1"/>
                </a:solidFill>
              </a:rPr>
            </a:br>
            <a:br>
              <a:rPr lang="en-US" sz="2000" dirty="0">
                <a:solidFill>
                  <a:schemeClr val="bg1"/>
                </a:solidFill>
              </a:rPr>
            </a:br>
            <a:endParaRPr lang="en-US" sz="2000" dirty="0">
              <a:solidFill>
                <a:schemeClr val="bg1"/>
              </a:solidFill>
              <a:latin typeface="Arial Black"/>
              <a:cs typeface="Arial Black"/>
            </a:endParaRPr>
          </a:p>
        </p:txBody>
      </p:sp>
      <p:pic>
        <p:nvPicPr>
          <p:cNvPr id="2" name="Picture 1">
            <a:extLst>
              <a:ext uri="{FF2B5EF4-FFF2-40B4-BE49-F238E27FC236}">
                <a16:creationId xmlns:a16="http://schemas.microsoft.com/office/drawing/2014/main" id="{C4F4464D-1470-4F27-8C32-A127015F0C57}"/>
              </a:ext>
            </a:extLst>
          </p:cNvPr>
          <p:cNvPicPr>
            <a:picLocks noChangeAspect="1"/>
          </p:cNvPicPr>
          <p:nvPr/>
        </p:nvPicPr>
        <p:blipFill>
          <a:blip r:embed="rId4"/>
          <a:stretch>
            <a:fillRect/>
          </a:stretch>
        </p:blipFill>
        <p:spPr>
          <a:xfrm>
            <a:off x="5191130" y="384917"/>
            <a:ext cx="1795771" cy="1141288"/>
          </a:xfrm>
          <a:prstGeom prst="rect">
            <a:avLst/>
          </a:prstGeom>
        </p:spPr>
      </p:pic>
    </p:spTree>
    <p:extLst>
      <p:ext uri="{BB962C8B-B14F-4D97-AF65-F5344CB8AC3E}">
        <p14:creationId xmlns:p14="http://schemas.microsoft.com/office/powerpoint/2010/main" val="2235980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10.  Host a council community cultivation event,   </a:t>
            </a:r>
            <a:br>
              <a:rPr lang="en-US" sz="2900" dirty="0">
                <a:solidFill>
                  <a:schemeClr val="bg1"/>
                </a:solidFill>
              </a:rPr>
            </a:br>
            <a:r>
              <a:rPr lang="en-US" sz="2900" dirty="0">
                <a:solidFill>
                  <a:schemeClr val="bg1"/>
                </a:solidFill>
              </a:rPr>
              <a:t>        focusing on a specific career.</a:t>
            </a:r>
            <a:br>
              <a:rPr lang="en-US" sz="2900" dirty="0">
                <a:solidFill>
                  <a:schemeClr val="bg1"/>
                </a:solidFill>
              </a:rPr>
            </a:br>
            <a:br>
              <a:rPr lang="en-US" sz="2900" dirty="0">
                <a:solidFill>
                  <a:schemeClr val="bg1"/>
                </a:solidFill>
              </a:rPr>
            </a:br>
            <a:r>
              <a:rPr lang="en-US" sz="2900" dirty="0">
                <a:solidFill>
                  <a:schemeClr val="bg1"/>
                </a:solidFill>
              </a:rPr>
              <a:t>11.  Involve the Council Executive Board to help </a:t>
            </a:r>
            <a:br>
              <a:rPr lang="en-US" sz="2900" dirty="0">
                <a:solidFill>
                  <a:schemeClr val="bg1"/>
                </a:solidFill>
              </a:rPr>
            </a:br>
            <a:r>
              <a:rPr lang="en-US" sz="2900" dirty="0">
                <a:solidFill>
                  <a:schemeClr val="bg1"/>
                </a:solidFill>
              </a:rPr>
              <a:t>        open doors within the community and to </a:t>
            </a:r>
            <a:br>
              <a:rPr lang="en-US" sz="2900" dirty="0">
                <a:solidFill>
                  <a:schemeClr val="bg1"/>
                </a:solidFill>
              </a:rPr>
            </a:br>
            <a:r>
              <a:rPr lang="en-US" sz="2900" dirty="0">
                <a:solidFill>
                  <a:schemeClr val="bg1"/>
                </a:solidFill>
              </a:rPr>
              <a:t>        help create a list of businesses to match the </a:t>
            </a:r>
            <a:br>
              <a:rPr lang="en-US" sz="2900" dirty="0">
                <a:solidFill>
                  <a:schemeClr val="bg1"/>
                </a:solidFill>
              </a:rPr>
            </a:br>
            <a:r>
              <a:rPr lang="en-US" sz="2900" dirty="0">
                <a:solidFill>
                  <a:schemeClr val="bg1"/>
                </a:solidFill>
              </a:rPr>
              <a:t>        Career Interest Survey results.</a:t>
            </a:r>
            <a:br>
              <a:rPr lang="en-US" sz="2900" dirty="0">
                <a:solidFill>
                  <a:schemeClr val="bg1"/>
                </a:solidFill>
              </a:rPr>
            </a:br>
            <a:br>
              <a:rPr lang="en-US" sz="2900" dirty="0">
                <a:solidFill>
                  <a:schemeClr val="bg1"/>
                </a:solidFill>
              </a:rPr>
            </a:br>
            <a:r>
              <a:rPr lang="en-US" sz="2900" dirty="0">
                <a:solidFill>
                  <a:schemeClr val="bg1"/>
                </a:solidFill>
              </a:rPr>
              <a:t>12.   Ensure that Exploring is included in the </a:t>
            </a:r>
            <a:br>
              <a:rPr lang="en-US" sz="2900" dirty="0">
                <a:solidFill>
                  <a:schemeClr val="bg1"/>
                </a:solidFill>
              </a:rPr>
            </a:br>
            <a:r>
              <a:rPr lang="en-US" sz="2900" dirty="0">
                <a:solidFill>
                  <a:schemeClr val="bg1"/>
                </a:solidFill>
              </a:rPr>
              <a:t>         Council Strategic Plan, PDS Goals, and </a:t>
            </a:r>
            <a:br>
              <a:rPr lang="en-US" sz="2900" dirty="0">
                <a:solidFill>
                  <a:schemeClr val="bg1"/>
                </a:solidFill>
              </a:rPr>
            </a:br>
            <a:r>
              <a:rPr lang="en-US" sz="2900" dirty="0">
                <a:solidFill>
                  <a:schemeClr val="bg1"/>
                </a:solidFill>
              </a:rPr>
              <a:t>         Board Meetings.</a:t>
            </a:r>
            <a:br>
              <a:rPr lang="en-US" sz="2900" dirty="0">
                <a:solidFill>
                  <a:schemeClr val="bg1"/>
                </a:solidFill>
              </a:rPr>
            </a:br>
            <a:br>
              <a:rPr lang="en-US" sz="3200" dirty="0">
                <a:solidFill>
                  <a:schemeClr val="bg1"/>
                </a:solidFill>
              </a:rPr>
            </a:br>
            <a:endParaRPr lang="en-US" sz="3200" dirty="0">
              <a:solidFill>
                <a:schemeClr val="bg1"/>
              </a:solidFill>
              <a:latin typeface="Arial Black"/>
              <a:cs typeface="Arial Black"/>
            </a:endParaRPr>
          </a:p>
        </p:txBody>
      </p:sp>
      <p:pic>
        <p:nvPicPr>
          <p:cNvPr id="8" name="Picture 6" descr="What Are the Six Important Keys to Success to Follow?">
            <a:extLst>
              <a:ext uri="{FF2B5EF4-FFF2-40B4-BE49-F238E27FC236}">
                <a16:creationId xmlns:a16="http://schemas.microsoft.com/office/drawing/2014/main" id="{9E8F3257-966E-4269-8D30-9C8F72BC8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193" y="297566"/>
            <a:ext cx="1485646" cy="9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04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Starting a New Post/Club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Four Phases”</a:t>
            </a:r>
            <a:endParaRPr kumimoji="0" lang="en-US" sz="6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5997401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
            <a:ext cx="12049125" cy="6883121"/>
          </a:xfrm>
          <a:prstGeom prst="rect">
            <a:avLst/>
          </a:prstGeom>
        </p:spPr>
      </p:pic>
      <p:sp>
        <p:nvSpPr>
          <p:cNvPr id="5" name="Title 1"/>
          <p:cNvSpPr txBox="1">
            <a:spLocks/>
          </p:cNvSpPr>
          <p:nvPr/>
        </p:nvSpPr>
        <p:spPr>
          <a:xfrm>
            <a:off x="2430542" y="271038"/>
            <a:ext cx="7392178"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REGISTRATION BASICS</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9" name="Rectangle 5"/>
          <p:cNvSpPr txBox="1">
            <a:spLocks noChangeArrowheads="1"/>
          </p:cNvSpPr>
          <p:nvPr/>
        </p:nvSpPr>
        <p:spPr>
          <a:xfrm>
            <a:off x="1686185" y="1240023"/>
            <a:ext cx="2581016" cy="45158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YOUTH</a:t>
            </a:r>
            <a:r>
              <a:rPr kumimoji="0" lang="en-US" sz="3000" b="1" i="0" u="none" strike="noStrike" kern="1200" cap="none" spc="0" normalizeH="0" baseline="0" noProof="0" dirty="0">
                <a:ln>
                  <a:noFill/>
                </a:ln>
                <a:solidFill>
                  <a:prstClr val="white">
                    <a:lumMod val="95000"/>
                  </a:prstClr>
                </a:solidFill>
                <a:effectLst/>
                <a:highlight>
                  <a:srgbClr val="FFFF00"/>
                </a:highlight>
                <a:uLnTx/>
                <a:uFillTx/>
                <a:latin typeface="Arial Narrow" panose="020B0606020202030204" pitchFamily="34" charset="0"/>
                <a:ea typeface="+mn-ea"/>
                <a:cs typeface="+mn-cs"/>
              </a:rPr>
              <a:t> </a:t>
            </a:r>
            <a:b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POST: ___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and have completed eighth grade OR 15 years of age but not yet ___ years old</a:t>
            </a:r>
            <a:b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CLUB: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6</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-8</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graders who have completed the ____ grade and are at least 10 years old but have not completed the eighth grade and are not yet ____ years old.</a:t>
            </a: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a:t>
            </a:r>
          </a:p>
        </p:txBody>
      </p:sp>
      <p:sp>
        <p:nvSpPr>
          <p:cNvPr id="10" name="Rectangle 4"/>
          <p:cNvSpPr txBox="1">
            <a:spLocks noChangeArrowheads="1"/>
          </p:cNvSpPr>
          <p:nvPr/>
        </p:nvSpPr>
        <p:spPr>
          <a:xfrm>
            <a:off x="4251534" y="1185939"/>
            <a:ext cx="3415067" cy="46079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ADULTS</a:t>
            </a:r>
            <a:br>
              <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years age or older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POST: Min of 4 adults</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______________  (CC)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(EA)</a:t>
            </a:r>
            <a:b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Tx/>
              <a:buFont typeface="Arial"/>
              <a:buChar char="•"/>
              <a:tabLst/>
              <a:defRPr/>
            </a:pPr>
            <a:r>
              <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CLUB</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2 adults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1"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p:txBody>
      </p:sp>
      <p:sp>
        <p:nvSpPr>
          <p:cNvPr id="11" name="Rectangle 2"/>
          <p:cNvSpPr txBox="1">
            <a:spLocks noChangeArrowheads="1"/>
          </p:cNvSpPr>
          <p:nvPr/>
        </p:nvSpPr>
        <p:spPr>
          <a:xfrm>
            <a:off x="7708120" y="1301608"/>
            <a:ext cx="2765643" cy="51231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PAPERWORK</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New Post/Club </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____________</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4</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Annual</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______________ </a:t>
            </a:r>
            <a:b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Understanding</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General Liability Insurance Fee</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per person registration fee</a:t>
            </a:r>
            <a:endPar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Text Box 7"/>
          <p:cNvSpPr txBox="1">
            <a:spLocks noChangeArrowheads="1"/>
          </p:cNvSpPr>
          <p:nvPr/>
        </p:nvSpPr>
        <p:spPr bwMode="auto">
          <a:xfrm>
            <a:off x="2664599" y="1842059"/>
            <a:ext cx="61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14</a:t>
            </a:r>
          </a:p>
        </p:txBody>
      </p:sp>
      <p:sp>
        <p:nvSpPr>
          <p:cNvPr id="13" name="Text Box 8"/>
          <p:cNvSpPr txBox="1">
            <a:spLocks noChangeArrowheads="1"/>
          </p:cNvSpPr>
          <p:nvPr/>
        </p:nvSpPr>
        <p:spPr bwMode="auto">
          <a:xfrm>
            <a:off x="2674871" y="2702902"/>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4" name="Text Box 9"/>
          <p:cNvSpPr txBox="1">
            <a:spLocks noChangeArrowheads="1"/>
          </p:cNvSpPr>
          <p:nvPr/>
        </p:nvSpPr>
        <p:spPr bwMode="auto">
          <a:xfrm>
            <a:off x="2087371" y="3721119"/>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a:t>
            </a:r>
            <a:r>
              <a:rPr kumimoji="0" lang="en-US" altLang="en-US" sz="2000" b="1" i="0" u="none" strike="noStrike" kern="1200" cap="none" spc="0" normalizeH="0" baseline="30000" noProof="0" dirty="0">
                <a:ln>
                  <a:noFill/>
                </a:ln>
                <a:solidFill>
                  <a:srgbClr val="CC0000"/>
                </a:solidFill>
                <a:effectLst/>
                <a:highlight>
                  <a:srgbClr val="FFFF00"/>
                </a:highlight>
                <a:uLnTx/>
                <a:uFillTx/>
                <a:latin typeface="Arial" panose="020B0604020202020204" pitchFamily="34" charset="0"/>
                <a:ea typeface="+mn-ea"/>
                <a:cs typeface="+mn-cs"/>
              </a:rPr>
              <a:t>th</a:t>
            </a:r>
            <a:r>
              <a:rPr kumimoji="0" lang="en-US" altLang="en-US" sz="2000" b="1"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p>
        </p:txBody>
      </p:sp>
      <p:sp>
        <p:nvSpPr>
          <p:cNvPr id="15" name="Text Box 9"/>
          <p:cNvSpPr txBox="1">
            <a:spLocks noChangeArrowheads="1"/>
          </p:cNvSpPr>
          <p:nvPr/>
        </p:nvSpPr>
        <p:spPr bwMode="auto">
          <a:xfrm>
            <a:off x="2366876" y="4752074"/>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15</a:t>
            </a:r>
          </a:p>
        </p:txBody>
      </p:sp>
      <p:sp>
        <p:nvSpPr>
          <p:cNvPr id="16" name="Text Box 8"/>
          <p:cNvSpPr txBox="1">
            <a:spLocks noChangeArrowheads="1"/>
          </p:cNvSpPr>
          <p:nvPr/>
        </p:nvSpPr>
        <p:spPr bwMode="auto">
          <a:xfrm>
            <a:off x="4584712" y="1911440"/>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7" name="Text Box 9"/>
          <p:cNvSpPr txBox="1">
            <a:spLocks noChangeArrowheads="1"/>
          </p:cNvSpPr>
          <p:nvPr/>
        </p:nvSpPr>
        <p:spPr bwMode="auto">
          <a:xfrm>
            <a:off x="4437019" y="2987291"/>
            <a:ext cx="24672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Committee Chair      </a:t>
            </a:r>
          </a:p>
        </p:txBody>
      </p:sp>
      <p:sp>
        <p:nvSpPr>
          <p:cNvPr id="18" name="Text Box 9"/>
          <p:cNvSpPr txBox="1">
            <a:spLocks noChangeArrowheads="1"/>
          </p:cNvSpPr>
          <p:nvPr/>
        </p:nvSpPr>
        <p:spPr bwMode="auto">
          <a:xfrm>
            <a:off x="3982811" y="3252029"/>
            <a:ext cx="309252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 Committee Members</a:t>
            </a:r>
          </a:p>
        </p:txBody>
      </p:sp>
      <p:sp>
        <p:nvSpPr>
          <p:cNvPr id="19" name="Text Box 9"/>
          <p:cNvSpPr txBox="1">
            <a:spLocks noChangeArrowheads="1"/>
          </p:cNvSpPr>
          <p:nvPr/>
        </p:nvSpPr>
        <p:spPr bwMode="auto">
          <a:xfrm>
            <a:off x="4881982" y="3594472"/>
            <a:ext cx="1300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Advisor</a:t>
            </a:r>
          </a:p>
        </p:txBody>
      </p:sp>
      <p:sp>
        <p:nvSpPr>
          <p:cNvPr id="20" name="Text Box 9"/>
          <p:cNvSpPr txBox="1">
            <a:spLocks noChangeArrowheads="1"/>
          </p:cNvSpPr>
          <p:nvPr/>
        </p:nvSpPr>
        <p:spPr bwMode="auto">
          <a:xfrm>
            <a:off x="5069667" y="4512560"/>
            <a:ext cx="120319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Sponsor</a:t>
            </a:r>
          </a:p>
        </p:txBody>
      </p:sp>
      <p:sp>
        <p:nvSpPr>
          <p:cNvPr id="21" name="Text Box 9"/>
          <p:cNvSpPr txBox="1">
            <a:spLocks noChangeArrowheads="1"/>
          </p:cNvSpPr>
          <p:nvPr/>
        </p:nvSpPr>
        <p:spPr bwMode="auto">
          <a:xfrm>
            <a:off x="4692109" y="4798242"/>
            <a:ext cx="21404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Assoc Sponsor</a:t>
            </a:r>
          </a:p>
        </p:txBody>
      </p:sp>
      <p:sp>
        <p:nvSpPr>
          <p:cNvPr id="22" name="Text Box 7"/>
          <p:cNvSpPr txBox="1">
            <a:spLocks noChangeArrowheads="1"/>
          </p:cNvSpPr>
          <p:nvPr/>
        </p:nvSpPr>
        <p:spPr bwMode="auto">
          <a:xfrm>
            <a:off x="8199296" y="5157322"/>
            <a:ext cx="106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50</a:t>
            </a:r>
          </a:p>
        </p:txBody>
      </p:sp>
      <p:sp>
        <p:nvSpPr>
          <p:cNvPr id="23" name="Text Box 7"/>
          <p:cNvSpPr txBox="1">
            <a:spLocks noChangeArrowheads="1"/>
          </p:cNvSpPr>
          <p:nvPr/>
        </p:nvSpPr>
        <p:spPr bwMode="auto">
          <a:xfrm>
            <a:off x="8199295" y="4411416"/>
            <a:ext cx="904551" cy="4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100</a:t>
            </a:r>
          </a:p>
        </p:txBody>
      </p:sp>
      <p:sp>
        <p:nvSpPr>
          <p:cNvPr id="24" name="Text Box 9"/>
          <p:cNvSpPr txBox="1">
            <a:spLocks noChangeArrowheads="1"/>
          </p:cNvSpPr>
          <p:nvPr/>
        </p:nvSpPr>
        <p:spPr bwMode="auto">
          <a:xfrm>
            <a:off x="8081862" y="2252278"/>
            <a:ext cx="181456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Application</a:t>
            </a:r>
          </a:p>
        </p:txBody>
      </p:sp>
      <p:sp>
        <p:nvSpPr>
          <p:cNvPr id="25" name="Text Box 9"/>
          <p:cNvSpPr txBox="1">
            <a:spLocks noChangeArrowheads="1"/>
          </p:cNvSpPr>
          <p:nvPr/>
        </p:nvSpPr>
        <p:spPr bwMode="auto">
          <a:xfrm>
            <a:off x="8360196" y="2668507"/>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
        <p:nvSpPr>
          <p:cNvPr id="26" name="Text Box 9"/>
          <p:cNvSpPr txBox="1">
            <a:spLocks noChangeArrowheads="1"/>
          </p:cNvSpPr>
          <p:nvPr/>
        </p:nvSpPr>
        <p:spPr bwMode="auto">
          <a:xfrm>
            <a:off x="8337093" y="3232351"/>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Youth</a:t>
            </a:r>
          </a:p>
        </p:txBody>
      </p:sp>
      <p:sp>
        <p:nvSpPr>
          <p:cNvPr id="27" name="Text Box 9"/>
          <p:cNvSpPr txBox="1">
            <a:spLocks noChangeArrowheads="1"/>
          </p:cNvSpPr>
          <p:nvPr/>
        </p:nvSpPr>
        <p:spPr bwMode="auto">
          <a:xfrm>
            <a:off x="8719437" y="3799905"/>
            <a:ext cx="189941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Memorandum</a:t>
            </a:r>
          </a:p>
        </p:txBody>
      </p:sp>
      <p:sp>
        <p:nvSpPr>
          <p:cNvPr id="28" name="Rectangle 27"/>
          <p:cNvSpPr/>
          <p:nvPr/>
        </p:nvSpPr>
        <p:spPr>
          <a:xfrm>
            <a:off x="1677142" y="6151700"/>
            <a:ext cx="821928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Exploring Youth Participants “EP’s” ages 18-20 must complete 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 Exploring  ________ Application &amp; Successfully Complete YPT.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 Box 7">
            <a:extLst>
              <a:ext uri="{FF2B5EF4-FFF2-40B4-BE49-F238E27FC236}">
                <a16:creationId xmlns:a16="http://schemas.microsoft.com/office/drawing/2014/main" id="{F64F25B1-3FFE-45B5-879C-10E5D3E7C4B4}"/>
              </a:ext>
            </a:extLst>
          </p:cNvPr>
          <p:cNvSpPr txBox="1">
            <a:spLocks noChangeArrowheads="1"/>
          </p:cNvSpPr>
          <p:nvPr/>
        </p:nvSpPr>
        <p:spPr bwMode="auto">
          <a:xfrm>
            <a:off x="3864737" y="6377600"/>
            <a:ext cx="1012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Tree>
    <p:extLst>
      <p:ext uri="{BB962C8B-B14F-4D97-AF65-F5344CB8AC3E}">
        <p14:creationId xmlns:p14="http://schemas.microsoft.com/office/powerpoint/2010/main" val="32870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1602344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2150358" y="272148"/>
            <a:ext cx="8018285" cy="646331"/>
          </a:xfrm>
          <a:prstGeom prst="rect">
            <a:avLst/>
          </a:prstGeom>
          <a:noFill/>
        </p:spPr>
        <p:txBody>
          <a:bodyPr wrap="none" rtlCol="0">
            <a:spAutoFit/>
          </a:bodyPr>
          <a:lstStyle/>
          <a:p>
            <a:r>
              <a:rPr lang="en-US" sz="3600" b="1" i="1" dirty="0">
                <a:solidFill>
                  <a:prstClr val="white"/>
                </a:solidFill>
              </a:rPr>
              <a:t>4  Steps/Phases in Organizing a new Post</a:t>
            </a:r>
          </a:p>
        </p:txBody>
      </p:sp>
    </p:spTree>
    <p:extLst>
      <p:ext uri="{BB962C8B-B14F-4D97-AF65-F5344CB8AC3E}">
        <p14:creationId xmlns:p14="http://schemas.microsoft.com/office/powerpoint/2010/main" val="20022226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791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21493239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2920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5" y="11628"/>
            <a:ext cx="12106275" cy="6883121"/>
          </a:xfrm>
          <a:prstGeom prst="rect">
            <a:avLst/>
          </a:prstGeom>
        </p:spPr>
      </p:pic>
      <p:sp>
        <p:nvSpPr>
          <p:cNvPr id="2" name="Title 1"/>
          <p:cNvSpPr>
            <a:spLocks noGrp="1"/>
          </p:cNvSpPr>
          <p:nvPr>
            <p:ph type="ctrTitle"/>
          </p:nvPr>
        </p:nvSpPr>
        <p:spPr>
          <a:xfrm>
            <a:off x="1838848" y="122156"/>
            <a:ext cx="8624815" cy="642970"/>
          </a:xfrm>
        </p:spPr>
        <p:txBody>
          <a:bodyPr>
            <a:normAutofit/>
          </a:bodyPr>
          <a:lstStyle/>
          <a:p>
            <a:pPr algn="l"/>
            <a:r>
              <a:rPr lang="en-US" sz="2800" dirty="0">
                <a:solidFill>
                  <a:srgbClr val="1FC77F"/>
                </a:solidFill>
                <a:latin typeface="Arial Black"/>
                <a:cs typeface="Arial Black"/>
              </a:rPr>
              <a:t>    National Exploring Program Chair</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1785276" y="941718"/>
            <a:ext cx="8624816" cy="66171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Craig Martin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bruin1967@aol.com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(719) 331-6406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&amp; Exploring Service Team Member, Pathway to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Rockies Council ~ 2013 -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Council Commissioner, Pikes Peak Council (now Pathway to the Rockies Council) ~ 2009 –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Chair, National LFL Executive Board ~ 2022 - Present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Committee Chair ~ 2022 -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2019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Service Team Chair, National LFL Executive Board  ~ 2018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Committee Chair, BSA Western Region (Area 2) – 2012- 2020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Non-Military 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Deputy Chief Engineer, GPS Systems Engineering &amp; Integration Program, TASC Inc. ~ 2015-2016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Program Manager and Senior System Engineer, TASC Inc. ~ 1998 – 2015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Military Career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Colonel, United States Air Force  ~ Retired in 1998 after 30-year Career in USAF Space &amp; Missile and  Research &amp; Development Programs</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8" name="Picture 2">
            <a:extLst>
              <a:ext uri="{FF2B5EF4-FFF2-40B4-BE49-F238E27FC236}">
                <a16:creationId xmlns:a16="http://schemas.microsoft.com/office/drawing/2014/main" id="{A26DB2EC-4972-4087-86A9-FB6EC50A7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4455" y="755710"/>
            <a:ext cx="1463172" cy="182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1740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14153950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28866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13126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42755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p:spTree>
    <p:extLst>
      <p:ext uri="{BB962C8B-B14F-4D97-AF65-F5344CB8AC3E}">
        <p14:creationId xmlns:p14="http://schemas.microsoft.com/office/powerpoint/2010/main" val="4228825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75189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16537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2794157433"/>
      </p:ext>
    </p:extLst>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0558045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1953137926"/>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263A873AC474438EB04F68AF2370A5" ma:contentTypeVersion="12" ma:contentTypeDescription="Create a new document." ma:contentTypeScope="" ma:versionID="5f668bb2372ab2997d30937854250a39">
  <xsd:schema xmlns:xsd="http://www.w3.org/2001/XMLSchema" xmlns:xs="http://www.w3.org/2001/XMLSchema" xmlns:p="http://schemas.microsoft.com/office/2006/metadata/properties" xmlns:ns3="820791a6-6a71-45f0-ae55-949f1499c53c" xmlns:ns4="4088bcce-7c3d-4e86-9daf-847c6549aed6" targetNamespace="http://schemas.microsoft.com/office/2006/metadata/properties" ma:root="true" ma:fieldsID="4984ca7ac3a164638b4f740144b80680" ns3:_="" ns4:_="">
    <xsd:import namespace="820791a6-6a71-45f0-ae55-949f1499c53c"/>
    <xsd:import namespace="4088bcce-7c3d-4e86-9daf-847c6549ae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0791a6-6a71-45f0-ae55-949f1499c53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88bcce-7c3d-4e86-9daf-847c6549aed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753FF5-4147-4FB2-9645-34559B8C5B94}">
  <ds:schemaRefs>
    <ds:schemaRef ds:uri="http://schemas.microsoft.com/office/2006/metadata/properties"/>
    <ds:schemaRef ds:uri="http://schemas.microsoft.com/office/2006/documentManagement/types"/>
    <ds:schemaRef ds:uri="820791a6-6a71-45f0-ae55-949f1499c53c"/>
    <ds:schemaRef ds:uri="http://schemas.microsoft.com/office/infopath/2007/PartnerControls"/>
    <ds:schemaRef ds:uri="http://purl.org/dc/dcmitype/"/>
    <ds:schemaRef ds:uri="http://purl.org/dc/terms/"/>
    <ds:schemaRef ds:uri="http://purl.org/dc/elements/1.1/"/>
    <ds:schemaRef ds:uri="http://schemas.openxmlformats.org/package/2006/metadata/core-properties"/>
    <ds:schemaRef ds:uri="4088bcce-7c3d-4e86-9daf-847c6549aed6"/>
    <ds:schemaRef ds:uri="http://www.w3.org/XML/1998/namespace"/>
  </ds:schemaRefs>
</ds:datastoreItem>
</file>

<file path=customXml/itemProps2.xml><?xml version="1.0" encoding="utf-8"?>
<ds:datastoreItem xmlns:ds="http://schemas.openxmlformats.org/officeDocument/2006/customXml" ds:itemID="{3FEE200A-AC6E-49C3-8D91-FBF9CB1DFB31}">
  <ds:schemaRefs>
    <ds:schemaRef ds:uri="http://schemas.microsoft.com/sharepoint/v3/contenttype/forms"/>
  </ds:schemaRefs>
</ds:datastoreItem>
</file>

<file path=customXml/itemProps3.xml><?xml version="1.0" encoding="utf-8"?>
<ds:datastoreItem xmlns:ds="http://schemas.openxmlformats.org/officeDocument/2006/customXml" ds:itemID="{EFC23089-C467-44B7-83ED-F93604A83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0791a6-6a71-45f0-ae55-949f1499c53c"/>
    <ds:schemaRef ds:uri="4088bcce-7c3d-4e86-9daf-847c6549ae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otalTime>16701</TotalTime>
  <Words>10456</Words>
  <Application>Microsoft Office PowerPoint</Application>
  <PresentationFormat>Widescreen</PresentationFormat>
  <Paragraphs>1365</Paragraphs>
  <Slides>157</Slides>
  <Notes>42</Notes>
  <HiddenSlides>0</HiddenSlides>
  <MMClips>0</MMClips>
  <ScaleCrop>false</ScaleCrop>
  <HeadingPairs>
    <vt:vector size="6" baseType="variant">
      <vt:variant>
        <vt:lpstr>Fonts Used</vt:lpstr>
      </vt:variant>
      <vt:variant>
        <vt:i4>18</vt:i4>
      </vt:variant>
      <vt:variant>
        <vt:lpstr>Theme</vt:lpstr>
      </vt:variant>
      <vt:variant>
        <vt:i4>11</vt:i4>
      </vt:variant>
      <vt:variant>
        <vt:lpstr>Slide Titles</vt:lpstr>
      </vt:variant>
      <vt:variant>
        <vt:i4>157</vt:i4>
      </vt:variant>
    </vt:vector>
  </HeadingPairs>
  <TitlesOfParts>
    <vt:vector size="186" baseType="lpstr">
      <vt:lpstr>Aptos</vt:lpstr>
      <vt:lpstr>Aptos Display</vt:lpstr>
      <vt:lpstr>Arial</vt:lpstr>
      <vt:lpstr>Arial Black</vt:lpstr>
      <vt:lpstr>Arial Narrow</vt:lpstr>
      <vt:lpstr>Arial-Black</vt:lpstr>
      <vt:lpstr>Calibri</vt:lpstr>
      <vt:lpstr>Calibri Light</vt:lpstr>
      <vt:lpstr>Calibri-Bold</vt:lpstr>
      <vt:lpstr>Calibri-BoldItalic</vt:lpstr>
      <vt:lpstr>Courier New</vt:lpstr>
      <vt:lpstr>Halis r black</vt:lpstr>
      <vt:lpstr>Helvetica</vt:lpstr>
      <vt:lpstr>Neue Haas Grotesk Text Pro</vt:lpstr>
      <vt:lpstr>Roboto</vt:lpstr>
      <vt:lpstr>Symbol</vt:lpstr>
      <vt:lpstr>Times New Roman</vt:lpstr>
      <vt:lpstr>Wingdings</vt:lpstr>
      <vt:lpstr>Office Theme</vt:lpstr>
      <vt:lpstr>1_Office Theme</vt:lpstr>
      <vt:lpstr>5_Office Theme</vt:lpstr>
      <vt:lpstr>6_Office Theme</vt:lpstr>
      <vt:lpstr>7_Office Theme</vt:lpstr>
      <vt:lpstr>2_Office Theme</vt:lpstr>
      <vt:lpstr>8_Office Theme</vt:lpstr>
      <vt:lpstr>10_Office Theme</vt:lpstr>
      <vt:lpstr>3_Office Theme</vt:lpstr>
      <vt:lpstr>11_Office Theme</vt:lpstr>
      <vt:lpstr>12_Office Theme</vt:lpstr>
      <vt:lpstr>PowerPoint Presentation</vt:lpstr>
      <vt:lpstr>PowerPoint Presentation</vt:lpstr>
      <vt:lpstr>PowerPoint Presentation</vt:lpstr>
      <vt:lpstr>PowerPoint Presentation</vt:lpstr>
      <vt:lpstr>A little about each program</vt:lpstr>
      <vt:lpstr>PowerPoint Presentation</vt:lpstr>
      <vt:lpstr>PowerPoint Presentation</vt:lpstr>
      <vt:lpstr>PowerPoint Presentation</vt:lpstr>
      <vt:lpstr>    National Exploring Program Chair</vt:lpstr>
      <vt:lpstr>National Exploring Program Commissioner</vt:lpstr>
      <vt:lpstr>Helen Stiff-Williams, Ed. D.  Consultant and Adjunct Professor</vt:lpstr>
      <vt:lpstr>PowerPoint Presentation</vt:lpstr>
      <vt:lpstr> Safety Moment ~  Youth Protection (Two-Adult Leadership)    ) </vt:lpstr>
      <vt:lpstr>Current Exploring Participation Status</vt:lpstr>
      <vt:lpstr>Exploring Membership June + 2.52 %  Started Growing Again…  and Posted Growth April 2022  Currently ... 38 out of the last 39 months  </vt:lpstr>
      <vt:lpstr>National Exploring Program Commissioner</vt:lpstr>
      <vt:lpstr>New Scouting America National Commissioner</vt:lpstr>
      <vt:lpstr>Exploring Quality Guidelines Replacing JTE for Posts &amp; Clubs</vt:lpstr>
      <vt:lpstr>Proposed Exploring Post Metrics from National Exploring Program Commissioner Dick Davies</vt:lpstr>
      <vt:lpstr>Proposed Exploring Post Metrics from National Exploring Program Commissioner Dick Davies continued</vt:lpstr>
      <vt:lpstr>National Exploring Program Committee</vt:lpstr>
      <vt:lpstr>Nat’l Exploring Committee Members…</vt:lpstr>
      <vt:lpstr>National Exploring SMEs &amp; ERAs Concerns and/or Comments</vt:lpstr>
      <vt:lpstr>National Exploring Subject Matter Experts &amp; Exploring Resource Associate Advisors</vt:lpstr>
      <vt:lpstr>Council Service Territories (CSTs)…</vt:lpstr>
      <vt:lpstr>Current National Exploring SMEs / RAAs Team...</vt:lpstr>
      <vt:lpstr>Current National Exploring SMEs / ERAs Team...</vt:lpstr>
      <vt:lpstr>Current National Exploring SMEs / ERAs Team...</vt:lpstr>
      <vt:lpstr>Current National Exploring SMEs / ERAs Team...</vt:lpstr>
      <vt:lpstr>Exploring Associate Resource Advisors  Serve the Entire Country</vt:lpstr>
      <vt:lpstr>Current National Exploring SMEs / RAAs Team...</vt:lpstr>
      <vt:lpstr>What’s New for Exploring   in 2025  </vt:lpstr>
      <vt:lpstr>PowerPoint Presentation</vt:lpstr>
      <vt:lpstr>Exploring</vt:lpstr>
      <vt:lpstr>Outdoor Club</vt:lpstr>
      <vt:lpstr>2025 National Exploring Priorities mapped to  Scouting America’s 2025 Organizational Goals</vt:lpstr>
      <vt:lpstr>2025 National Exploring Priorities mapped to  Scouting America’s 2025 Organizational Goals continued</vt:lpstr>
      <vt:lpstr> Exploring Safety First Guidelines </vt:lpstr>
      <vt:lpstr>Exploring Leadership Experience*</vt:lpstr>
      <vt:lpstr>Back-Up Slides</vt:lpstr>
      <vt:lpstr>What is Exploring?</vt:lpstr>
      <vt:lpstr>12 Exploring Career Fields</vt:lpstr>
      <vt:lpstr>Exploring Emphasis Areas ~ How the Program Works </vt:lpstr>
      <vt:lpstr>Exploring vs Traditional Scouting</vt:lpstr>
      <vt:lpstr>Exploring: Additive to Traditional Programs</vt:lpstr>
      <vt:lpstr>PowerPoint Presentation</vt:lpstr>
      <vt:lpstr>PowerPoint Presentation</vt:lpstr>
      <vt:lpstr>        Exploring Youth Training Update</vt:lpstr>
      <vt:lpstr>Barriers to Abuse Update</vt:lpstr>
      <vt:lpstr>PowerPoint Presentation</vt:lpstr>
      <vt:lpstr>PowerPoint Presentation</vt:lpstr>
      <vt:lpstr>PowerPoint Presentation</vt:lpstr>
      <vt:lpstr>Questions?</vt:lpstr>
      <vt:lpstr>PowerPoint Presentation</vt:lpstr>
      <vt:lpstr>       Exploring at Home (Discuss Best Practices)  Idea Sharing  Questions and Answers from the Field   https://drive.google.com/file/d/1Bo7U0iJ8Ti-bmyIFtxGfG0TIt3dB1xX4/view?usp=sharing </vt:lpstr>
      <vt:lpstr>Good News from the Field! </vt:lpstr>
      <vt:lpstr>PowerPoint Presentation</vt:lpstr>
      <vt:lpstr>PowerPoint Presentation</vt:lpstr>
      <vt:lpstr>   EXPLORING PARTICIPANT POLICY “EP” (18 THROUGH 20 YR OLD EXPLORERS)  Effective August 1, 2020, all applicants 18 through 20 years old must complete and submit an adult application, consent to a criminal background check, and successfully complete Youth Protection training.  However, an 18- through 20-year-old will still be considered an Adult Exploring Participant in the post and will not be considered an adult leader. Therefore, an “EP” will not be allowed to fulfill adult leadership roles pertaining to Two-Adult Leadership and other requirements that require leadership to be at least 21 years of age.  All Exploring Participants “EP” will continue to count as youth within your youth membership reports.   Visit the link below for an infographic as well as a Q &amp; A to assist you in implementing this important new policy.  http://filestore.scouting.org/filestore/se-packet/2020-08-10/Exploring-Participant-Policy-FINAL-2.pdf </vt:lpstr>
      <vt:lpstr> EXPLORING REGISTRATION FEES  Effective August 1, 2023, Exploring fee updates:    -  Exploring Youth   $50.00    -  Exploring Adult Participants (18-20) $50.00    -  Exploring Adults   $50.00    -  Exploring Post/Club Annual Renewal Fee   $100.00    -  There is no additional “Joining Fee” for Exploring   The updated membership fees will take effect August 1, 2023, for new members in the 2023-2024 program year.  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vt:lpstr>
      <vt:lpstr> NEWLY UPDATED EXPLORING APPLICATIONS   The newly updated Exploring applications are available now for download online at www.exploring.org  New Post/Club Application (SKU# 655197)  Youth Application (SKU# 634698)  Adult Application (SKU# 634699) -Includes the new 18-20 Exploring Participant (EP) Code, which will became mandatory beginning August 1st, 2020.   *New applications are available at the  National Distribution Center .</vt:lpstr>
      <vt:lpstr>Newest Technology for Exploring</vt:lpstr>
      <vt:lpstr>*Exploring Leadership Experience</vt:lpstr>
      <vt:lpstr>PowerPoint Presentation</vt:lpstr>
      <vt:lpstr>PowerPoint Presentation</vt:lpstr>
      <vt:lpstr>Exploring Position-Specific Training Modules  Update Status</vt:lpstr>
      <vt:lpstr>Exploring Position-Specific Training Modules Update Status …</vt:lpstr>
      <vt:lpstr>Exploring Position-Specific Training Modules Update Status …</vt:lpstr>
      <vt:lpstr>PowerPoint Presentation</vt:lpstr>
      <vt:lpstr>PowerPoint Presentation</vt:lpstr>
      <vt:lpstr>        Youth Protection Training</vt:lpstr>
      <vt:lpstr>        Exploring Youth Training Update</vt:lpstr>
      <vt:lpstr>PowerPoint Presentation</vt:lpstr>
      <vt:lpstr>ADDITIONAL SLIDES FOR COUNCIL USE  All slides will be emailed to each  Exploring Live Hour Participant every month</vt:lpstr>
      <vt:lpstr>Successful Councils… Intentionally Providing a Pathway to Exploring Growth and  Strategic Planning In Your Council </vt:lpstr>
      <vt:lpstr> “Action Planning” The Beginning of your Strategic Plan</vt:lpstr>
      <vt:lpstr>PowerPoint Presentation</vt:lpstr>
      <vt:lpstr>12 Keys To Success </vt:lpstr>
      <vt:lpstr>     1.  Recruit a council Exploring volunteer         chair and committee  2.  Appoint a Council Exploring Champion       “Staff Advisor”  3.  Create a public presence for Exploring       (council website, newsletters, social        media)   </vt:lpstr>
      <vt:lpstr>      4.  Train key volunteers and staff on the 4        Phases of Post/Club Organization  5.  Set specific goals for Career Interest       Surveys or gathering of data from select         high schools  6.  Set goals to host Open Houses for all       Posts/Clubs (i.e. School Night for       Scouting)  </vt:lpstr>
      <vt:lpstr>       7.    Create a campaign to emphasize          Post/Club unit support (through         Service Teams/Commissioners)  8.    Integrate Exploring into council         activities and events  9.    Promote Exploring to all current         customers (i.e.  “Scouts BSA”)   </vt:lpstr>
      <vt:lpstr>       10.  Host a council community cultivation event,            focusing on a specific career.  11.  Involve the Council Executive Board to help          open doors within the community and to          help create a list of businesses to match the          Career Interest Survey results.  12.   Ensure that Exploring is included in the           Council Strategic Plan, PDS Goals, and           Board Meetings.  </vt:lpstr>
      <vt:lpstr>PowerPoint Presentation</vt:lpstr>
      <vt:lpstr>PowerPoint Presentation</vt:lpstr>
      <vt:lpstr>PowerPoint Presentation</vt:lpstr>
      <vt:lpstr>4  Steps/Phases in Organizing a new Post</vt:lpstr>
      <vt:lpstr>MOST IMPORTANT PART OF EACH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  </vt:lpstr>
      <vt:lpstr>Resources to help you…  www.exploring.org </vt:lpstr>
      <vt:lpstr>  ONLINE REGISTRATION FOR EXPLORING</vt:lpstr>
      <vt:lpstr>Invitation Manager  </vt:lpstr>
      <vt:lpstr>Create Account &amp; Complete Application</vt:lpstr>
      <vt:lpstr>  Membership and Unit Online Renewal  FOR EXPLORING</vt:lpstr>
      <vt:lpstr> Organization Manager</vt:lpstr>
      <vt:lpstr> Unit Renewal - Post View</vt:lpstr>
      <vt:lpstr> Unit Renewal - Post View</vt:lpstr>
      <vt:lpstr> Unit Renewal - Post View</vt:lpstr>
      <vt:lpstr> Unit Renewal - Council View</vt:lpstr>
      <vt:lpstr> Unit Renewal - Council View</vt:lpstr>
      <vt:lpstr> Member Renewal – Member/Parent</vt:lpstr>
      <vt:lpstr> Member Renewal – Member/Parent</vt:lpstr>
      <vt:lpstr> Member Renewal – Member/Parent</vt:lpstr>
      <vt:lpstr> Member Renewal – Member/Parent</vt:lpstr>
      <vt:lpstr> Member Renewal – Member/Parent</vt:lpstr>
      <vt:lpstr> Member Renewal – Member/Parent</vt:lpstr>
      <vt:lpstr> Member Renewal – Unit Pay</vt:lpstr>
      <vt:lpstr> Member Renewal – Unit Pay</vt:lpstr>
      <vt:lpstr> Member Renewal – Unit Pay</vt:lpstr>
      <vt:lpstr> Member Renewal – Unit Pay</vt:lpstr>
      <vt:lpstr> Member Renewal – Unit Pay</vt:lpstr>
      <vt:lpstr> Member Renewal – Unit Pay</vt:lpstr>
      <vt:lpstr> Member Renewal – Unit Pay</vt:lpstr>
      <vt:lpstr>Renewal Membership – Reports </vt:lpstr>
      <vt:lpstr>Renewal Membership – Members Who have Renewed </vt:lpstr>
      <vt:lpstr>Renewal Membership – Members Due to Renew Report </vt:lpstr>
      <vt:lpstr>Auto Renewal Membership – Members Opt-Out Report </vt:lpstr>
      <vt:lpstr>Auto Renewal Membership – Members Opt-Out Report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Srader</dc:creator>
  <cp:lastModifiedBy>Tim Anderson</cp:lastModifiedBy>
  <cp:revision>138</cp:revision>
  <cp:lastPrinted>2024-04-10T15:03:18Z</cp:lastPrinted>
  <dcterms:created xsi:type="dcterms:W3CDTF">2019-08-06T20:23:11Z</dcterms:created>
  <dcterms:modified xsi:type="dcterms:W3CDTF">2025-07-09T17:28:15Z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0x0101003F263A873AC474438EB04F68AF2370A5</vt:lpwstr>
  </property>
</Properties>
</file>