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0" r:id="rId3"/>
    <p:sldMasterId id="2147483696" r:id="rId4"/>
    <p:sldMasterId id="2147483756" r:id="rId5"/>
    <p:sldMasterId id="2147483833" r:id="rId6"/>
    <p:sldMasterId id="2147483848" r:id="rId7"/>
    <p:sldMasterId id="2147483861" r:id="rId8"/>
    <p:sldMasterId id="2147483876" r:id="rId9"/>
    <p:sldMasterId id="2147483888" r:id="rId10"/>
    <p:sldMasterId id="2147483900" r:id="rId11"/>
  </p:sldMasterIdLst>
  <p:notesMasterIdLst>
    <p:notesMasterId r:id="rId206"/>
  </p:notesMasterIdLst>
  <p:sldIdLst>
    <p:sldId id="2145707950" r:id="rId12"/>
    <p:sldId id="2145707934" r:id="rId13"/>
    <p:sldId id="2145707859" r:id="rId14"/>
    <p:sldId id="2145707929" r:id="rId15"/>
    <p:sldId id="741" r:id="rId16"/>
    <p:sldId id="308" r:id="rId17"/>
    <p:sldId id="306" r:id="rId18"/>
    <p:sldId id="963" r:id="rId19"/>
    <p:sldId id="259" r:id="rId20"/>
    <p:sldId id="883" r:id="rId21"/>
    <p:sldId id="316" r:id="rId22"/>
    <p:sldId id="937" r:id="rId23"/>
    <p:sldId id="317" r:id="rId24"/>
    <p:sldId id="341" r:id="rId25"/>
    <p:sldId id="967" r:id="rId26"/>
    <p:sldId id="974" r:id="rId27"/>
    <p:sldId id="261" r:id="rId28"/>
    <p:sldId id="975" r:id="rId29"/>
    <p:sldId id="978" r:id="rId30"/>
    <p:sldId id="899" r:id="rId31"/>
    <p:sldId id="900" r:id="rId32"/>
    <p:sldId id="1825" r:id="rId33"/>
    <p:sldId id="1826" r:id="rId34"/>
    <p:sldId id="1827" r:id="rId35"/>
    <p:sldId id="912" r:id="rId36"/>
    <p:sldId id="1615" r:id="rId37"/>
    <p:sldId id="280" r:id="rId38"/>
    <p:sldId id="886" r:id="rId39"/>
    <p:sldId id="901" r:id="rId40"/>
    <p:sldId id="2145707935" r:id="rId41"/>
    <p:sldId id="888" r:id="rId42"/>
    <p:sldId id="268" r:id="rId43"/>
    <p:sldId id="270" r:id="rId44"/>
    <p:sldId id="289" r:id="rId45"/>
    <p:sldId id="887" r:id="rId46"/>
    <p:sldId id="893" r:id="rId47"/>
    <p:sldId id="932" r:id="rId48"/>
    <p:sldId id="278" r:id="rId49"/>
    <p:sldId id="2145707936" r:id="rId50"/>
    <p:sldId id="2145707937" r:id="rId51"/>
    <p:sldId id="939" r:id="rId52"/>
    <p:sldId id="2145707926" r:id="rId53"/>
    <p:sldId id="909" r:id="rId54"/>
    <p:sldId id="372" r:id="rId55"/>
    <p:sldId id="966" r:id="rId56"/>
    <p:sldId id="919" r:id="rId57"/>
    <p:sldId id="871" r:id="rId58"/>
    <p:sldId id="921" r:id="rId59"/>
    <p:sldId id="922" r:id="rId60"/>
    <p:sldId id="923" r:id="rId61"/>
    <p:sldId id="924" r:id="rId62"/>
    <p:sldId id="879" r:id="rId63"/>
    <p:sldId id="370" r:id="rId64"/>
    <p:sldId id="319" r:id="rId65"/>
    <p:sldId id="265" r:id="rId66"/>
    <p:sldId id="376" r:id="rId67"/>
    <p:sldId id="378" r:id="rId68"/>
    <p:sldId id="962" r:id="rId69"/>
    <p:sldId id="269" r:id="rId70"/>
    <p:sldId id="371" r:id="rId71"/>
    <p:sldId id="373" r:id="rId72"/>
    <p:sldId id="880" r:id="rId73"/>
    <p:sldId id="282" r:id="rId74"/>
    <p:sldId id="374" r:id="rId75"/>
    <p:sldId id="375" r:id="rId76"/>
    <p:sldId id="284" r:id="rId77"/>
    <p:sldId id="2145707930" r:id="rId78"/>
    <p:sldId id="283" r:id="rId79"/>
    <p:sldId id="1031" r:id="rId80"/>
    <p:sldId id="929" r:id="rId81"/>
    <p:sldId id="972" r:id="rId82"/>
    <p:sldId id="377" r:id="rId83"/>
    <p:sldId id="976" r:id="rId84"/>
    <p:sldId id="968" r:id="rId85"/>
    <p:sldId id="324" r:id="rId86"/>
    <p:sldId id="321" r:id="rId87"/>
    <p:sldId id="326" r:id="rId88"/>
    <p:sldId id="960" r:id="rId89"/>
    <p:sldId id="928" r:id="rId90"/>
    <p:sldId id="1556" r:id="rId91"/>
    <p:sldId id="1558" r:id="rId92"/>
    <p:sldId id="2145707921" r:id="rId93"/>
    <p:sldId id="1039" r:id="rId94"/>
    <p:sldId id="2145707919" r:id="rId95"/>
    <p:sldId id="2145707922" r:id="rId96"/>
    <p:sldId id="2145707940" r:id="rId97"/>
    <p:sldId id="2145707943" r:id="rId98"/>
    <p:sldId id="2145707944" r:id="rId99"/>
    <p:sldId id="2145707946" r:id="rId100"/>
    <p:sldId id="2145707945" r:id="rId101"/>
    <p:sldId id="2145707947" r:id="rId102"/>
    <p:sldId id="1702" r:id="rId103"/>
    <p:sldId id="2145707948" r:id="rId104"/>
    <p:sldId id="2145707942" r:id="rId105"/>
    <p:sldId id="2145707939" r:id="rId106"/>
    <p:sldId id="2145707941" r:id="rId107"/>
    <p:sldId id="969" r:id="rId108"/>
    <p:sldId id="936" r:id="rId109"/>
    <p:sldId id="2145707951" r:id="rId110"/>
    <p:sldId id="327" r:id="rId111"/>
    <p:sldId id="369" r:id="rId112"/>
    <p:sldId id="979" r:id="rId113"/>
    <p:sldId id="333" r:id="rId114"/>
    <p:sldId id="970" r:id="rId115"/>
    <p:sldId id="328" r:id="rId116"/>
    <p:sldId id="2145707952" r:id="rId117"/>
    <p:sldId id="866" r:id="rId118"/>
    <p:sldId id="2145707933" r:id="rId119"/>
    <p:sldId id="293" r:id="rId120"/>
    <p:sldId id="1565" r:id="rId121"/>
    <p:sldId id="1543" r:id="rId122"/>
    <p:sldId id="1544" r:id="rId123"/>
    <p:sldId id="1545" r:id="rId124"/>
    <p:sldId id="2145707888" r:id="rId125"/>
    <p:sldId id="2145707887" r:id="rId126"/>
    <p:sldId id="1548" r:id="rId127"/>
    <p:sldId id="1549" r:id="rId128"/>
    <p:sldId id="1550" r:id="rId129"/>
    <p:sldId id="1551" r:id="rId130"/>
    <p:sldId id="2145707889" r:id="rId131"/>
    <p:sldId id="323" r:id="rId132"/>
    <p:sldId id="1573" r:id="rId133"/>
    <p:sldId id="1561" r:id="rId134"/>
    <p:sldId id="1578" r:id="rId135"/>
    <p:sldId id="258" r:id="rId136"/>
    <p:sldId id="1542" r:id="rId137"/>
    <p:sldId id="1569" r:id="rId138"/>
    <p:sldId id="1633" r:id="rId139"/>
    <p:sldId id="1540" r:id="rId140"/>
    <p:sldId id="2145707917" r:id="rId141"/>
    <p:sldId id="1634" r:id="rId142"/>
    <p:sldId id="1574" r:id="rId143"/>
    <p:sldId id="2145707918" r:id="rId144"/>
    <p:sldId id="1581" r:id="rId145"/>
    <p:sldId id="2145707886" r:id="rId146"/>
    <p:sldId id="1575" r:id="rId147"/>
    <p:sldId id="1635" r:id="rId148"/>
    <p:sldId id="1636" r:id="rId149"/>
    <p:sldId id="1576" r:id="rId150"/>
    <p:sldId id="1577" r:id="rId151"/>
    <p:sldId id="2145707890" r:id="rId152"/>
    <p:sldId id="1546" r:id="rId153"/>
    <p:sldId id="915" r:id="rId154"/>
    <p:sldId id="329" r:id="rId155"/>
    <p:sldId id="330" r:id="rId156"/>
    <p:sldId id="918" r:id="rId157"/>
    <p:sldId id="916" r:id="rId158"/>
    <p:sldId id="577" r:id="rId159"/>
    <p:sldId id="917" r:id="rId160"/>
    <p:sldId id="578" r:id="rId161"/>
    <p:sldId id="335" r:id="rId162"/>
    <p:sldId id="1564" r:id="rId163"/>
    <p:sldId id="957" r:id="rId164"/>
    <p:sldId id="1562" r:id="rId165"/>
    <p:sldId id="958" r:id="rId166"/>
    <p:sldId id="384" r:id="rId167"/>
    <p:sldId id="276" r:id="rId168"/>
    <p:sldId id="959" r:id="rId169"/>
    <p:sldId id="1563" r:id="rId170"/>
    <p:sldId id="349" r:id="rId171"/>
    <p:sldId id="388" r:id="rId172"/>
    <p:sldId id="1828" r:id="rId173"/>
    <p:sldId id="2145707923" r:id="rId174"/>
    <p:sldId id="1829" r:id="rId175"/>
    <p:sldId id="1830" r:id="rId176"/>
    <p:sldId id="1831" r:id="rId177"/>
    <p:sldId id="590" r:id="rId178"/>
    <p:sldId id="2145707924" r:id="rId179"/>
    <p:sldId id="359" r:id="rId180"/>
    <p:sldId id="571" r:id="rId181"/>
    <p:sldId id="511" r:id="rId182"/>
    <p:sldId id="740" r:id="rId183"/>
    <p:sldId id="522" r:id="rId184"/>
    <p:sldId id="704" r:id="rId185"/>
    <p:sldId id="630" r:id="rId186"/>
    <p:sldId id="631" r:id="rId187"/>
    <p:sldId id="833" r:id="rId188"/>
    <p:sldId id="2145707864" r:id="rId189"/>
    <p:sldId id="2145707865" r:id="rId190"/>
    <p:sldId id="2145707866" r:id="rId191"/>
    <p:sldId id="2145707868" r:id="rId192"/>
    <p:sldId id="2145707869" r:id="rId193"/>
    <p:sldId id="1554" r:id="rId194"/>
    <p:sldId id="2145707920" r:id="rId195"/>
    <p:sldId id="2145707925" r:id="rId196"/>
    <p:sldId id="304" r:id="rId197"/>
    <p:sldId id="2145707927" r:id="rId198"/>
    <p:sldId id="2145707928" r:id="rId199"/>
    <p:sldId id="1694" r:id="rId200"/>
    <p:sldId id="1696" r:id="rId201"/>
    <p:sldId id="1693" r:id="rId202"/>
    <p:sldId id="1698" r:id="rId203"/>
    <p:sldId id="1697" r:id="rId204"/>
    <p:sldId id="2145707949" r:id="rId2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F7162-1EE0-44CD-9167-F82F09EC7E4C}" v="4" dt="2025-10-14T16:11:57.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notesMaster" Target="notesMasters/notesMaster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presProps" Target="presProps.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slide" Target="slides/slide192.xml"/><Relationship Id="rId208"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theme" Target="theme/theme1.xml"/><Relationship Id="rId190" Type="http://schemas.openxmlformats.org/officeDocument/2006/relationships/slide" Target="slides/slide179.xml"/><Relationship Id="rId204" Type="http://schemas.openxmlformats.org/officeDocument/2006/relationships/slide" Target="slides/slide193.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tableStyles" Target="tableStyles.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microsoft.com/office/2015/10/relationships/revisionInfo" Target="revisionInfo.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40C86-8A91-49E6-8CAB-799D59861AC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8B55915D-4C4A-4AF4-94A1-AFC88B822912}" type="pres">
      <dgm:prSet presAssocID="{8EB40C86-8A91-49E6-8CAB-799D59861ACE}" presName="Name0" presStyleCnt="0">
        <dgm:presLayoutVars>
          <dgm:dir/>
          <dgm:resizeHandles val="exact"/>
        </dgm:presLayoutVars>
      </dgm:prSet>
      <dgm:spPr/>
    </dgm:pt>
    <dgm:pt modelId="{041EB274-96FF-43DA-8405-79267EF4184B}" type="pres">
      <dgm:prSet presAssocID="{8EB40C86-8A91-49E6-8CAB-799D59861ACE}" presName="fgShape" presStyleLbl="fgShp" presStyleIdx="0" presStyleCnt="1" custScaleX="108696" custScaleY="186247" custLinFactY="100000" custLinFactNeighborX="-102" custLinFactNeighborY="140210"/>
      <dgm:spPr>
        <a:blipFill dpi="0" rotWithShape="0">
          <a:blip xmlns:r="http://schemas.openxmlformats.org/officeDocument/2006/relationships" r:embed="rId1"/>
          <a:srcRect/>
          <a:stretch>
            <a:fillRect/>
          </a:stretch>
        </a:blipFill>
        <a:ln>
          <a:solidFill>
            <a:schemeClr val="tx2"/>
          </a:solidFill>
        </a:ln>
      </dgm:spPr>
    </dgm:pt>
    <dgm:pt modelId="{2C4D9999-8CE8-411C-9541-4F08EAC38AF6}" type="pres">
      <dgm:prSet presAssocID="{8EB40C86-8A91-49E6-8CAB-799D59861ACE}" presName="linComp" presStyleCnt="0"/>
      <dgm:spPr/>
    </dgm:pt>
  </dgm:ptLst>
  <dgm:cxnLst>
    <dgm:cxn modelId="{0A35C2FC-4B23-4BD2-B657-A1CD33F00EE5}" type="presOf" srcId="{8EB40C86-8A91-49E6-8CAB-799D59861ACE}" destId="{8B55915D-4C4A-4AF4-94A1-AFC88B822912}" srcOrd="0" destOrd="0" presId="urn:microsoft.com/office/officeart/2005/8/layout/hList7"/>
    <dgm:cxn modelId="{98BAF5A9-DB9C-4311-B684-A82B8F521826}" type="presParOf" srcId="{8B55915D-4C4A-4AF4-94A1-AFC88B822912}" destId="{041EB274-96FF-43DA-8405-79267EF4184B}" srcOrd="0" destOrd="0" presId="urn:microsoft.com/office/officeart/2005/8/layout/hList7"/>
    <dgm:cxn modelId="{BAFC5216-7663-4E08-821A-C905658E1C36}" type="presParOf" srcId="{8B55915D-4C4A-4AF4-94A1-AFC88B822912}" destId="{2C4D9999-8CE8-411C-9541-4F08EAC38AF6}" srcOrd="1" destOrd="0" presId="urn:microsoft.com/office/officeart/2005/8/layout/hList7"/>
  </dgm:cxnLst>
  <dgm:bg>
    <a:pattFill prst="pct50">
      <a:fgClr>
        <a:schemeClr val="accent1">
          <a:tint val="60000"/>
          <a:hueOff val="0"/>
          <a:satOff val="0"/>
          <a:lumOff val="0"/>
        </a:schemeClr>
      </a:fgClr>
      <a:bgClr>
        <a:schemeClr val="bg1"/>
      </a:bgClr>
    </a:patt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EB274-96FF-43DA-8405-79267EF4184B}">
      <dsp:nvSpPr>
        <dsp:cNvPr id="0" name=""/>
        <dsp:cNvSpPr/>
      </dsp:nvSpPr>
      <dsp:spPr>
        <a:xfrm>
          <a:off x="-10" y="2274164"/>
          <a:ext cx="6667923" cy="881638"/>
        </a:xfrm>
        <a:prstGeom prst="leftRightArrow">
          <a:avLst/>
        </a:prstGeom>
        <a:blipFill dpi="0" rotWithShape="0">
          <a:blip xmlns:r="http://schemas.openxmlformats.org/officeDocument/2006/relationships" r:embed="rId1"/>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2133" tIns="46067" rIns="92133" bIns="46067" rtlCol="0"/>
          <a:lstStyle>
            <a:lvl1pPr algn="r">
              <a:defRPr sz="1200"/>
            </a:lvl1pPr>
          </a:lstStyle>
          <a:p>
            <a:fld id="{3666D919-4FD5-4B47-B6CB-B2D95D6D1780}"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2133" tIns="46067" rIns="92133" bIns="46067"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2133" tIns="46067" rIns="92133" bIns="460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2133" tIns="46067" rIns="92133" bIns="4606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2133" tIns="46067" rIns="92133" bIns="46067" rtlCol="0" anchor="b"/>
          <a:lstStyle>
            <a:lvl1pPr algn="r">
              <a:defRPr sz="1200"/>
            </a:lvl1pPr>
          </a:lstStyle>
          <a:p>
            <a:fld id="{455DEF2D-2B1C-4FEE-B20C-99072460110F}" type="slidenum">
              <a:rPr lang="en-US" smtClean="0"/>
              <a:t>‹#›</a:t>
            </a:fld>
            <a:endParaRPr lang="en-US"/>
          </a:p>
        </p:txBody>
      </p:sp>
    </p:spTree>
    <p:extLst>
      <p:ext uri="{BB962C8B-B14F-4D97-AF65-F5344CB8AC3E}">
        <p14:creationId xmlns:p14="http://schemas.microsoft.com/office/powerpoint/2010/main" val="325686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E356-9168-FDAA-06BB-9A78961ED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4B57F-AD48-1843-02C8-05C1CFC7A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F0078-60FC-A3B9-25EC-AC0E4E15D215}"/>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03CAF62-A6E5-508E-BFD9-211F706C98B5}"/>
              </a:ext>
            </a:extLst>
          </p:cNvPr>
          <p:cNvSpPr>
            <a:spLocks noGrp="1"/>
          </p:cNvSpPr>
          <p:nvPr>
            <p:ph type="sldNum" sz="quarter" idx="5"/>
          </p:nvPr>
        </p:nvSpPr>
        <p:spPr/>
        <p:txBody>
          <a:bodyPr/>
          <a:lstStyle/>
          <a:p>
            <a:pPr marL="0" marR="0" lvl="0" indent="0" algn="r" defTabSz="921338" rtl="0" eaLnBrk="1" fontAlgn="auto" latinLnBrk="0" hangingPunct="1">
              <a:lnSpc>
                <a:spcPct val="100000"/>
              </a:lnSpc>
              <a:spcBef>
                <a:spcPts val="0"/>
              </a:spcBef>
              <a:spcAft>
                <a:spcPts val="0"/>
              </a:spcAft>
              <a:buClrTx/>
              <a:buSzTx/>
              <a:buFontTx/>
              <a:buNone/>
              <a:tabLst/>
              <a:defRPr/>
            </a:pPr>
            <a:fld id="{059F792B-55C8-4277-84DF-B852F948D9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33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31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Analogy:--Relating</a:t>
            </a:r>
            <a:r>
              <a:rPr lang="en-US" baseline="0" dirty="0"/>
              <a:t> the Plane (Pilot) to a Youth finding a career.</a:t>
            </a:r>
          </a:p>
          <a:p>
            <a:endParaRPr lang="en-US" baseline="0" dirty="0"/>
          </a:p>
          <a:p>
            <a:r>
              <a:rPr lang="en-US" baseline="0" dirty="0"/>
              <a:t>Notice…That Plane didn’t seem to have a very direct path did it?  (Show the path of the plane again “flying”)…terrible landing, huh?</a:t>
            </a:r>
          </a:p>
          <a:p>
            <a:endParaRPr lang="en-US" baseline="0" dirty="0"/>
          </a:p>
          <a:p>
            <a:r>
              <a:rPr lang="en-US" baseline="0" dirty="0"/>
              <a:t>What if you got on a plane and the Pilot made an announcement saying …I am really not sure where we are going, and I am not sure when we will get there or where we will land, but we are just going to take off and see what happens.  Enjoy your flight! It will be an adventure.</a:t>
            </a:r>
          </a:p>
          <a:p>
            <a:endParaRPr lang="en-US" baseline="0" dirty="0"/>
          </a:p>
          <a:p>
            <a:r>
              <a:rPr lang="en-US" baseline="0" dirty="0"/>
              <a:t>How would that make you feel?  Does that even sound like a good plan?  Would you stay on that Plane? That sound kind of ridiculous, right?  I don’t know about you, but I would definitely ask to get off that flight</a:t>
            </a:r>
            <a:r>
              <a:rPr lang="en-US" baseline="0" dirty="0">
                <a:sym typeface="Wingdings" panose="05000000000000000000" pitchFamily="2" charset="2"/>
              </a:rPr>
              <a:t>…and look for another one with a flight plan that fit my itinerary and knew where it was going to land before it took off.</a:t>
            </a:r>
            <a:endParaRPr lang="en-US" baseline="0" dirty="0"/>
          </a:p>
          <a:p>
            <a:endParaRPr lang="en-US" baseline="0" dirty="0"/>
          </a:p>
          <a:p>
            <a:r>
              <a:rPr lang="en-US" baseline="0" dirty="0"/>
              <a:t>So, what if you ask your son/grandson, daughter/granddaughter about his/her Career Plans…. and they said.  You know, I am really not sure what I want to do. I think  MAYBE  I will just go to college for a while and see what happens.</a:t>
            </a:r>
          </a:p>
          <a:p>
            <a:endParaRPr lang="en-US" baseline="0" dirty="0"/>
          </a:p>
          <a:p>
            <a:r>
              <a:rPr lang="en-US" baseline="0" dirty="0"/>
              <a:t>Joke: Maybe with an open check book…drop classes and wonder in the “college wilderness” for a while.  After ,all, once a class is  dropped ….it only costs a few hundred dollars for that book that is now worthless (unsalable).</a:t>
            </a:r>
          </a:p>
          <a:p>
            <a:endParaRPr lang="en-US" baseline="0" dirty="0"/>
          </a:p>
          <a:p>
            <a:r>
              <a:rPr lang="en-US" baseline="0" dirty="0"/>
              <a:t>Shouldn’t we help them?  Maybe give them a “Career Flight Plan” to land in a career that will make them happy, productive, citizens?....or should we just let them take off and land wherever they may happen to land (by luck, asking a friend, or just falling into the first line of work that they try)?</a:t>
            </a:r>
            <a:endParaRPr lang="en-US" dirty="0"/>
          </a:p>
        </p:txBody>
      </p:sp>
      <p:sp>
        <p:nvSpPr>
          <p:cNvPr id="4" name="Slide Number Placeholder 3"/>
          <p:cNvSpPr>
            <a:spLocks noGrp="1"/>
          </p:cNvSpPr>
          <p:nvPr>
            <p:ph type="sldNum" sz="quarter" idx="10"/>
          </p:nvPr>
        </p:nvSpPr>
        <p:spPr/>
        <p:txBody>
          <a:bodyPr/>
          <a:lstStyle/>
          <a:p>
            <a:pPr defTabSz="460669">
              <a:defRPr/>
            </a:pPr>
            <a:fld id="{E65D203F-F2DE-4B00-9069-DF3D48615C26}" type="slidenum">
              <a:rPr lang="en-US">
                <a:solidFill>
                  <a:prstClr val="black"/>
                </a:solidFill>
                <a:latin typeface="Calibri" panose="020F0502020204030204"/>
              </a:rPr>
              <a:pPr defTabSz="460669">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989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this slide is a representation</a:t>
            </a:r>
            <a:r>
              <a:rPr lang="en-US" baseline="0" dirty="0"/>
              <a:t> of a life Span…of someone we know and care about.  Maybe your own son/daughter, maybe a next door neighbor, or even a kid in the neighborhood or local school that you don’t even know.</a:t>
            </a:r>
          </a:p>
          <a:p>
            <a:endParaRPr lang="en-US" baseline="0" dirty="0"/>
          </a:p>
          <a:p>
            <a:r>
              <a:rPr lang="en-US" baseline="0" dirty="0"/>
              <a:t>Notice the time line starts at Birth (0) and in this case life ends at (99) …I am being real generous, giving this lucky person 99 awesome years to exist.</a:t>
            </a:r>
          </a:p>
          <a:p>
            <a:endParaRPr lang="en-US" baseline="0" dirty="0"/>
          </a:p>
          <a:p>
            <a:r>
              <a:rPr lang="en-US" u="sng" baseline="0" dirty="0"/>
              <a:t>Keep CLICKING UNTIL THE “Star” labeled “65” appears on the screen.</a:t>
            </a:r>
          </a:p>
          <a:p>
            <a:r>
              <a:rPr lang="en-US" u="none" baseline="0" dirty="0"/>
              <a:t>What do you think the Star with the “18”  represents?  That is right, it represents when we hope this youth will probably be ask to go to work…get a job.  At least that is what most of us intended for our kids to do, right</a:t>
            </a:r>
            <a:r>
              <a:rPr lang="en-US" u="none" baseline="0" dirty="0">
                <a:sym typeface="Wingdings" panose="05000000000000000000" pitchFamily="2" charset="2"/>
              </a:rPr>
              <a:t>?</a:t>
            </a:r>
            <a:endParaRPr lang="en-US" u="none" baseline="0" dirty="0"/>
          </a:p>
          <a:p>
            <a:endParaRPr lang="en-US" u="sng" baseline="0" dirty="0"/>
          </a:p>
          <a:p>
            <a:r>
              <a:rPr lang="en-US" u="sng" baseline="0" dirty="0"/>
              <a:t>CLICK to allow the “Job, Work, Career” box to drop into the slide.</a:t>
            </a:r>
          </a:p>
          <a:p>
            <a:r>
              <a:rPr lang="en-US" u="none" baseline="0" dirty="0"/>
              <a:t>Notice that we are portraying that this youth will work from approximately 18 until hopefully he/she is able to retire at an age of 65.  That is what we all want to do, right ? </a:t>
            </a:r>
            <a:r>
              <a:rPr lang="en-US" u="none" baseline="0" dirty="0">
                <a:sym typeface="Wingdings" panose="05000000000000000000" pitchFamily="2" charset="2"/>
              </a:rPr>
              <a:t></a:t>
            </a:r>
            <a:endParaRPr lang="en-US" u="none" baseline="0" dirty="0"/>
          </a:p>
          <a:p>
            <a:endParaRPr lang="en-US" u="sng" baseline="0" dirty="0"/>
          </a:p>
          <a:p>
            <a:r>
              <a:rPr lang="en-US" u="sng" baseline="0" dirty="0"/>
              <a:t>CLICK and allow the “Ages 18-65” Work for Est 47 years” fall down.</a:t>
            </a:r>
          </a:p>
          <a:p>
            <a:r>
              <a:rPr lang="en-US" u="none" baseline="0" dirty="0"/>
              <a:t>Think about that…Isn't that a really long time?  47 Years!!!! And that is assuming again that work starts at 18 and ends at 65.  As you know it could start earlier and end much later for many people.  Now, think about this in terms of a young person or any of our young people in America that we all care about.</a:t>
            </a:r>
          </a:p>
          <a:p>
            <a:endParaRPr lang="en-US" u="none" baseline="0" dirty="0"/>
          </a:p>
          <a:p>
            <a:r>
              <a:rPr lang="en-US" u="none" baseline="0" dirty="0"/>
              <a:t>Shouldn’t we help to ensure that they have a plan to land in the right career, or at least help them eliminate careers that are not compatible with them?  If they are going to work for a minimum of 47 years, it would be nice if they were actually happy and successful, right?</a:t>
            </a:r>
          </a:p>
          <a:p>
            <a:endParaRPr lang="en-US" u="none" baseline="0" dirty="0"/>
          </a:p>
          <a:p>
            <a:r>
              <a:rPr lang="en-US" u="none" baseline="0" dirty="0"/>
              <a:t>Well, here is where Exploring comes in…</a:t>
            </a:r>
          </a:p>
          <a:p>
            <a:endParaRPr lang="en-US" u="none" baseline="0" dirty="0"/>
          </a:p>
          <a:p>
            <a:r>
              <a:rPr lang="en-US" u="sng" baseline="0" dirty="0"/>
              <a:t>CLICK and allow the Plane to fly in with the Exploring Logo.</a:t>
            </a:r>
          </a:p>
          <a:p>
            <a:r>
              <a:rPr lang="en-US" u="none" baseline="0" dirty="0"/>
              <a:t>Now, that plane landing looked like it was well designed by a capable pilot didn’t it?...much better than the flight we witnessed earlier, huh?</a:t>
            </a:r>
          </a:p>
          <a:p>
            <a:r>
              <a:rPr lang="en-US" u="none" baseline="0" dirty="0"/>
              <a:t>That is exactly what Exploring does….It gives our young people a “Career Flight Plan”.  It allows them to land it a career that is designed for them.</a:t>
            </a:r>
            <a:endParaRPr lang="en-US" dirty="0"/>
          </a:p>
        </p:txBody>
      </p:sp>
      <p:sp>
        <p:nvSpPr>
          <p:cNvPr id="4" name="Slide Number Placeholder 3"/>
          <p:cNvSpPr>
            <a:spLocks noGrp="1"/>
          </p:cNvSpPr>
          <p:nvPr>
            <p:ph type="sldNum" sz="quarter" idx="10"/>
          </p:nvPr>
        </p:nvSpPr>
        <p:spPr/>
        <p:txBody>
          <a:bodyPr/>
          <a:lstStyle/>
          <a:p>
            <a:pPr defTabSz="460669">
              <a:defRPr/>
            </a:pPr>
            <a:fld id="{E65D203F-F2DE-4B00-9069-DF3D48615C26}" type="slidenum">
              <a:rPr lang="en-US">
                <a:solidFill>
                  <a:prstClr val="black"/>
                </a:solidFill>
                <a:latin typeface="Calibri" panose="020F0502020204030204"/>
              </a:rPr>
              <a:pPr defTabSz="460669">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823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69">
              <a:defRPr/>
            </a:pPr>
            <a:r>
              <a:rPr lang="en-US" b="1" dirty="0"/>
              <a:t>PREPARING FOR THE PRESENTATION:</a:t>
            </a:r>
          </a:p>
          <a:p>
            <a:pPr defTabSz="460669">
              <a:defRPr/>
            </a:pPr>
            <a:endParaRPr lang="en-US" b="1" dirty="0"/>
          </a:p>
          <a:p>
            <a:pPr defTabSz="460669">
              <a:defRPr/>
            </a:pPr>
            <a:r>
              <a:rPr lang="en-US" b="1" dirty="0"/>
              <a:t>NOTE: This</a:t>
            </a:r>
            <a:r>
              <a:rPr lang="en-US" b="1" baseline="0" dirty="0"/>
              <a:t> presentation addresses “WHY” a business leader should start a post or club, not “HOW” to start a new post or club.</a:t>
            </a:r>
            <a:endParaRPr lang="en-US" b="1" dirty="0"/>
          </a:p>
          <a:p>
            <a:pPr defTabSz="460669">
              <a:defRPr/>
            </a:pPr>
            <a:endParaRPr lang="en-US" b="1" dirty="0"/>
          </a:p>
          <a:p>
            <a:pPr defTabSz="460669">
              <a:defRPr/>
            </a:pPr>
            <a:r>
              <a:rPr lang="en-US" b="0" dirty="0"/>
              <a:t>1. Present this</a:t>
            </a:r>
            <a:r>
              <a:rPr lang="en-US" b="0" baseline="0" dirty="0"/>
              <a:t> PowerPoint in combination with the Exploring Sales Kit, available as a BIN item (free to councils) from National Supply: 800-323-0732. Also, print the current year’s JTE post/club scorecard from </a:t>
            </a:r>
            <a:r>
              <a:rPr lang="en-US" b="0" baseline="0" dirty="0" err="1"/>
              <a:t>www.scouting.org</a:t>
            </a:r>
            <a:r>
              <a:rPr lang="en-US" b="0" baseline="0" dirty="0"/>
              <a:t>/</a:t>
            </a:r>
            <a:r>
              <a:rPr lang="en-US" b="0" baseline="0" dirty="0" err="1"/>
              <a:t>jte</a:t>
            </a:r>
            <a:r>
              <a:rPr lang="en-US" b="0" baseline="0" dirty="0"/>
              <a:t> and insert in the pocket folder inside the back cover of the sales kit.</a:t>
            </a:r>
          </a:p>
          <a:p>
            <a:pPr defTabSz="460669">
              <a:defRPr/>
            </a:pPr>
            <a:endParaRPr lang="en-US" b="0" baseline="0" dirty="0"/>
          </a:p>
          <a:p>
            <a:pPr defTabSz="460669">
              <a:defRPr/>
            </a:pPr>
            <a:r>
              <a:rPr lang="en-US" b="0" baseline="0" dirty="0"/>
              <a:t>2. If you are playing a video (slide 2)…you may need an internet connection if you are swapping with a different video from the LFL/Exploring YouTube channel www.youtube.com/learningforlifeusa.</a:t>
            </a:r>
          </a:p>
          <a:p>
            <a:pPr defTabSz="460669">
              <a:defRPr/>
            </a:pPr>
            <a:endParaRPr lang="en-US" b="0" baseline="0" dirty="0"/>
          </a:p>
          <a:p>
            <a:pPr defTabSz="460669">
              <a:defRPr/>
            </a:pPr>
            <a:r>
              <a:rPr lang="en-US" b="0" baseline="0" dirty="0"/>
              <a:t>3. Delete the program calendar slides (slide 14 - ##) that are not relevant to the career industry to which you are presenting. </a:t>
            </a:r>
          </a:p>
          <a:p>
            <a:pPr defTabSz="460669">
              <a:defRPr/>
            </a:pPr>
            <a:endParaRPr lang="en-US" b="0" baseline="0" dirty="0"/>
          </a:p>
          <a:p>
            <a:pPr defTabSz="460669">
              <a:defRPr/>
            </a:pPr>
            <a:r>
              <a:rPr lang="en-US" b="0" baseline="0" dirty="0"/>
              <a:t>4. If this is a large group sales scenario, be sure to refer to the Cultivation Event guidebook (download from exploring.org – council resources) for scripts, backdating calendar and more.</a:t>
            </a:r>
          </a:p>
          <a:p>
            <a:pPr defTabSz="460669">
              <a:defRPr/>
            </a:pPr>
            <a:endParaRPr lang="en-US" b="0" baseline="0" dirty="0"/>
          </a:p>
          <a:p>
            <a:pPr defTabSz="460669">
              <a:defRPr/>
            </a:pPr>
            <a:r>
              <a:rPr lang="en-US" b="0" baseline="0" dirty="0"/>
              <a:t>5. Consider swapping the photo on slide 1 with a photo relevant to the career field you’re presenting to. Select other photos from the Exploring brand center at http://scoutingwire.org/bsa-brand-center/exploring/.</a:t>
            </a:r>
            <a:endParaRPr lang="en-US" b="0"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19</a:t>
            </a:fld>
            <a:endParaRPr lang="en-US">
              <a:solidFill>
                <a:prstClr val="black"/>
              </a:solidFill>
              <a:latin typeface="Calibri"/>
            </a:endParaRPr>
          </a:p>
        </p:txBody>
      </p:sp>
    </p:spTree>
    <p:extLst>
      <p:ext uri="{BB962C8B-B14F-4D97-AF65-F5344CB8AC3E}">
        <p14:creationId xmlns:p14="http://schemas.microsoft.com/office/powerpoint/2010/main" val="101251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3320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891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022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28</a:t>
            </a:fld>
            <a:endParaRPr lang="en-US">
              <a:solidFill>
                <a:prstClr val="black"/>
              </a:solidFill>
              <a:latin typeface="Calibri"/>
            </a:endParaRPr>
          </a:p>
        </p:txBody>
      </p:sp>
    </p:spTree>
    <p:extLst>
      <p:ext uri="{BB962C8B-B14F-4D97-AF65-F5344CB8AC3E}">
        <p14:creationId xmlns:p14="http://schemas.microsoft.com/office/powerpoint/2010/main" val="62837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Remove animation on this slide</a:t>
            </a:r>
          </a:p>
        </p:txBody>
      </p:sp>
      <p:sp>
        <p:nvSpPr>
          <p:cNvPr id="4" name="Slide Number Placeholder 3"/>
          <p:cNvSpPr>
            <a:spLocks noGrp="1"/>
          </p:cNvSpPr>
          <p:nvPr>
            <p:ph type="sldNum" sz="quarter" idx="10"/>
          </p:nvPr>
        </p:nvSpPr>
        <p:spPr/>
        <p:txBody>
          <a:bodyPr/>
          <a:lstStyle/>
          <a:p>
            <a:pPr defTabSz="460669">
              <a:defRPr/>
            </a:pPr>
            <a:fld id="{CBE04696-88C2-4651-9022-F094ADD5E724}" type="slidenum">
              <a:rPr lang="en-US">
                <a:solidFill>
                  <a:prstClr val="black"/>
                </a:solidFill>
                <a:latin typeface="Calibri" panose="020F0502020204030204"/>
              </a:rPr>
              <a:pPr defTabSz="460669">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87317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8401-3A09-7488-A3B7-E74176B4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A667C-5405-A9D4-FABB-895DB110D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2F0C-1757-20CC-9884-F8A47F0CB8A0}"/>
              </a:ext>
            </a:extLst>
          </p:cNvPr>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a:extLst>
              <a:ext uri="{FF2B5EF4-FFF2-40B4-BE49-F238E27FC236}">
                <a16:creationId xmlns:a16="http://schemas.microsoft.com/office/drawing/2014/main" id="{4CDA88F2-706E-5C21-8CFB-BB1137352867}"/>
              </a:ext>
            </a:extLst>
          </p:cNvPr>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30</a:t>
            </a:fld>
            <a:endParaRPr lang="en-US">
              <a:solidFill>
                <a:prstClr val="black"/>
              </a:solidFill>
              <a:latin typeface="Calibri"/>
            </a:endParaRPr>
          </a:p>
        </p:txBody>
      </p:sp>
    </p:spTree>
    <p:extLst>
      <p:ext uri="{BB962C8B-B14F-4D97-AF65-F5344CB8AC3E}">
        <p14:creationId xmlns:p14="http://schemas.microsoft.com/office/powerpoint/2010/main" val="169280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Ask the audience if they agree with these benefits based on what they've heard in the presentation so far. Have an open, honest and frank conversation with them. This will be an opportunity for you - the sales person - to identify potential roadblocks and begin to develop solutions for them.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31</a:t>
            </a:fld>
            <a:endParaRPr lang="en-US">
              <a:solidFill>
                <a:prstClr val="black"/>
              </a:solidFill>
              <a:latin typeface="Calibri"/>
            </a:endParaRPr>
          </a:p>
        </p:txBody>
      </p:sp>
    </p:spTree>
    <p:extLst>
      <p:ext uri="{BB962C8B-B14F-4D97-AF65-F5344CB8AC3E}">
        <p14:creationId xmlns:p14="http://schemas.microsoft.com/office/powerpoint/2010/main" val="13080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5597C-3811-5365-4EFD-53C345AAB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CCD9A-2B51-B0F4-3F40-43F36568A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0F2A-D770-6921-54D5-8679EAF35DD6}"/>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8A3CBA0-852A-2384-B66C-AEE57208FCA7}"/>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819139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33</a:t>
            </a:fld>
            <a:endParaRPr lang="en-US">
              <a:solidFill>
                <a:prstClr val="black"/>
              </a:solidFill>
              <a:latin typeface="Calibri"/>
            </a:endParaRPr>
          </a:p>
        </p:txBody>
      </p:sp>
    </p:spTree>
    <p:extLst>
      <p:ext uri="{BB962C8B-B14F-4D97-AF65-F5344CB8AC3E}">
        <p14:creationId xmlns:p14="http://schemas.microsoft.com/office/powerpoint/2010/main" val="3625225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34</a:t>
            </a:fld>
            <a:endParaRPr lang="en-US">
              <a:solidFill>
                <a:prstClr val="black"/>
              </a:solidFill>
              <a:latin typeface="Calibri"/>
            </a:endParaRPr>
          </a:p>
        </p:txBody>
      </p:sp>
    </p:spTree>
    <p:extLst>
      <p:ext uri="{BB962C8B-B14F-4D97-AF65-F5344CB8AC3E}">
        <p14:creationId xmlns:p14="http://schemas.microsoft.com/office/powerpoint/2010/main" val="1850937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35</a:t>
            </a:fld>
            <a:endParaRPr lang="en-US">
              <a:solidFill>
                <a:prstClr val="black"/>
              </a:solidFill>
              <a:latin typeface="Calibri"/>
            </a:endParaRPr>
          </a:p>
        </p:txBody>
      </p:sp>
    </p:spTree>
    <p:extLst>
      <p:ext uri="{BB962C8B-B14F-4D97-AF65-F5344CB8AC3E}">
        <p14:creationId xmlns:p14="http://schemas.microsoft.com/office/powerpoint/2010/main" val="1322733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0669">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2751" indent="-172751">
              <a:buFont typeface="Arial" panose="020B0604020202020204" pitchFamily="34" charset="0"/>
              <a:buChar char="•"/>
            </a:pPr>
            <a:r>
              <a:rPr lang="en-US" baseline="0" dirty="0"/>
              <a:t>Year round – may or may not include summer</a:t>
            </a:r>
          </a:p>
          <a:p>
            <a:pPr marL="172751" indent="-172751">
              <a:buFont typeface="Arial" panose="020B0604020202020204" pitchFamily="34" charset="0"/>
              <a:buChar char="•"/>
            </a:pPr>
            <a:r>
              <a:rPr lang="en-US" baseline="0" dirty="0"/>
              <a:t>Weekly</a:t>
            </a:r>
          </a:p>
          <a:p>
            <a:pPr marL="172751" indent="-172751">
              <a:buFont typeface="Arial" panose="020B0604020202020204" pitchFamily="34" charset="0"/>
              <a:buChar char="•"/>
            </a:pPr>
            <a:r>
              <a:rPr lang="en-US" baseline="0" dirty="0"/>
              <a:t>Monthly</a:t>
            </a:r>
          </a:p>
          <a:p>
            <a:pPr marL="172751" indent="-172751">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2751" indent="-172751">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36</a:t>
            </a:fld>
            <a:endParaRPr lang="en-US">
              <a:solidFill>
                <a:prstClr val="black"/>
              </a:solidFill>
              <a:latin typeface="Calibri"/>
            </a:endParaRPr>
          </a:p>
        </p:txBody>
      </p:sp>
    </p:spTree>
    <p:extLst>
      <p:ext uri="{BB962C8B-B14F-4D97-AF65-F5344CB8AC3E}">
        <p14:creationId xmlns:p14="http://schemas.microsoft.com/office/powerpoint/2010/main" val="301645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fld id="{CBE04696-88C2-4651-9022-F094ADD5E724}" type="slidenum">
              <a:rPr lang="en-US">
                <a:solidFill>
                  <a:prstClr val="black"/>
                </a:solidFill>
                <a:latin typeface="Calibri" panose="020F0502020204030204"/>
              </a:rPr>
              <a:pPr defTabSz="460669"/>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514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6437" y="4491646"/>
            <a:ext cx="5606696" cy="4252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62810" indent="-293388">
              <a:spcBef>
                <a:spcPct val="30000"/>
              </a:spcBef>
              <a:defRPr sz="1200">
                <a:solidFill>
                  <a:schemeClr val="tx1"/>
                </a:solidFill>
                <a:latin typeface="Calibri" panose="020F0502020204030204" pitchFamily="34" charset="0"/>
              </a:defRPr>
            </a:lvl2pPr>
            <a:lvl3pPr marL="1173554" indent="-234710">
              <a:spcBef>
                <a:spcPct val="30000"/>
              </a:spcBef>
              <a:defRPr sz="1200">
                <a:solidFill>
                  <a:schemeClr val="tx1"/>
                </a:solidFill>
                <a:latin typeface="Calibri" panose="020F0502020204030204" pitchFamily="34" charset="0"/>
              </a:defRPr>
            </a:lvl3pPr>
            <a:lvl4pPr marL="1642975" indent="-234710">
              <a:spcBef>
                <a:spcPct val="30000"/>
              </a:spcBef>
              <a:defRPr sz="1200">
                <a:solidFill>
                  <a:schemeClr val="tx1"/>
                </a:solidFill>
                <a:latin typeface="Calibri" panose="020F0502020204030204" pitchFamily="34" charset="0"/>
              </a:defRPr>
            </a:lvl4pPr>
            <a:lvl5pPr marL="2112397" indent="-234710">
              <a:spcBef>
                <a:spcPct val="30000"/>
              </a:spcBef>
              <a:defRPr sz="1200">
                <a:solidFill>
                  <a:schemeClr val="tx1"/>
                </a:solidFill>
                <a:latin typeface="Calibri" panose="020F0502020204030204" pitchFamily="34" charset="0"/>
              </a:defRPr>
            </a:lvl5pPr>
            <a:lvl6pPr marL="2581818" indent="-234710" eaLnBrk="0" fontAlgn="base" hangingPunct="0">
              <a:spcBef>
                <a:spcPct val="30000"/>
              </a:spcBef>
              <a:spcAft>
                <a:spcPct val="0"/>
              </a:spcAft>
              <a:defRPr sz="1200">
                <a:solidFill>
                  <a:schemeClr val="tx1"/>
                </a:solidFill>
                <a:latin typeface="Calibri" panose="020F0502020204030204" pitchFamily="34" charset="0"/>
              </a:defRPr>
            </a:lvl6pPr>
            <a:lvl7pPr marL="3051240" indent="-234710" eaLnBrk="0" fontAlgn="base" hangingPunct="0">
              <a:spcBef>
                <a:spcPct val="30000"/>
              </a:spcBef>
              <a:spcAft>
                <a:spcPct val="0"/>
              </a:spcAft>
              <a:defRPr sz="1200">
                <a:solidFill>
                  <a:schemeClr val="tx1"/>
                </a:solidFill>
                <a:latin typeface="Calibri" panose="020F0502020204030204" pitchFamily="34" charset="0"/>
              </a:defRPr>
            </a:lvl7pPr>
            <a:lvl8pPr marL="3520662" indent="-234710" eaLnBrk="0" fontAlgn="base" hangingPunct="0">
              <a:spcBef>
                <a:spcPct val="30000"/>
              </a:spcBef>
              <a:spcAft>
                <a:spcPct val="0"/>
              </a:spcAft>
              <a:defRPr sz="1200">
                <a:solidFill>
                  <a:schemeClr val="tx1"/>
                </a:solidFill>
                <a:latin typeface="Calibri" panose="020F0502020204030204" pitchFamily="34" charset="0"/>
              </a:defRPr>
            </a:lvl8pPr>
            <a:lvl9pPr marL="3990084" indent="-234710" eaLnBrk="0" fontAlgn="base" hangingPunct="0">
              <a:spcBef>
                <a:spcPct val="30000"/>
              </a:spcBef>
              <a:spcAft>
                <a:spcPct val="0"/>
              </a:spcAft>
              <a:defRPr sz="1200">
                <a:solidFill>
                  <a:schemeClr val="tx1"/>
                </a:solidFill>
                <a:latin typeface="Calibri" panose="020F0502020204030204" pitchFamily="34" charset="0"/>
              </a:defRPr>
            </a:lvl9pPr>
          </a:lstStyle>
          <a:p>
            <a:pPr defTabSz="460669">
              <a:spcBef>
                <a:spcPct val="0"/>
              </a:spcBef>
              <a:defRPr/>
            </a:pPr>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The careers &amp; hobbies match the paper version.  So schools and administer the survey either on paper or electronically.</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The online version can be accessed from any device that can access the Internet – including smart phones.</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Instructions for accessing results can be found in the LFL internal site.</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Students 13 yrs. and younger cannot legally complete this survey online. If they enter data, the system will not save it.</a:t>
            </a:r>
          </a:p>
          <a:p>
            <a:pPr marL="230334" indent="-230334">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8587" indent="-287918">
              <a:spcBef>
                <a:spcPct val="30000"/>
              </a:spcBef>
              <a:defRPr sz="1200">
                <a:solidFill>
                  <a:schemeClr val="tx1"/>
                </a:solidFill>
                <a:latin typeface="Calibri" panose="020F0502020204030204" pitchFamily="34" charset="0"/>
              </a:defRPr>
            </a:lvl2pPr>
            <a:lvl3pPr marL="1151672" indent="-230334">
              <a:spcBef>
                <a:spcPct val="30000"/>
              </a:spcBef>
              <a:defRPr sz="1200">
                <a:solidFill>
                  <a:schemeClr val="tx1"/>
                </a:solidFill>
                <a:latin typeface="Calibri" panose="020F0502020204030204" pitchFamily="34" charset="0"/>
              </a:defRPr>
            </a:lvl3pPr>
            <a:lvl4pPr marL="1612341" indent="-230334">
              <a:spcBef>
                <a:spcPct val="30000"/>
              </a:spcBef>
              <a:defRPr sz="1200">
                <a:solidFill>
                  <a:schemeClr val="tx1"/>
                </a:solidFill>
                <a:latin typeface="Calibri" panose="020F0502020204030204" pitchFamily="34" charset="0"/>
              </a:defRPr>
            </a:lvl4pPr>
            <a:lvl5pPr marL="2073010" indent="-230334">
              <a:spcBef>
                <a:spcPct val="30000"/>
              </a:spcBef>
              <a:defRPr sz="1200">
                <a:solidFill>
                  <a:schemeClr val="tx1"/>
                </a:solidFill>
                <a:latin typeface="Calibri" panose="020F0502020204030204" pitchFamily="34" charset="0"/>
              </a:defRPr>
            </a:lvl5pPr>
            <a:lvl6pPr marL="2533678" indent="-230334" eaLnBrk="0" fontAlgn="base" hangingPunct="0">
              <a:spcBef>
                <a:spcPct val="30000"/>
              </a:spcBef>
              <a:spcAft>
                <a:spcPct val="0"/>
              </a:spcAft>
              <a:defRPr sz="1200">
                <a:solidFill>
                  <a:schemeClr val="tx1"/>
                </a:solidFill>
                <a:latin typeface="Calibri" panose="020F0502020204030204" pitchFamily="34" charset="0"/>
              </a:defRPr>
            </a:lvl6pPr>
            <a:lvl7pPr marL="2994347" indent="-230334" eaLnBrk="0" fontAlgn="base" hangingPunct="0">
              <a:spcBef>
                <a:spcPct val="30000"/>
              </a:spcBef>
              <a:spcAft>
                <a:spcPct val="0"/>
              </a:spcAft>
              <a:defRPr sz="1200">
                <a:solidFill>
                  <a:schemeClr val="tx1"/>
                </a:solidFill>
                <a:latin typeface="Calibri" panose="020F0502020204030204" pitchFamily="34" charset="0"/>
              </a:defRPr>
            </a:lvl7pPr>
            <a:lvl8pPr marL="3455017" indent="-230334" eaLnBrk="0" fontAlgn="base" hangingPunct="0">
              <a:spcBef>
                <a:spcPct val="30000"/>
              </a:spcBef>
              <a:spcAft>
                <a:spcPct val="0"/>
              </a:spcAft>
              <a:defRPr sz="1200">
                <a:solidFill>
                  <a:schemeClr val="tx1"/>
                </a:solidFill>
                <a:latin typeface="Calibri" panose="020F0502020204030204" pitchFamily="34" charset="0"/>
              </a:defRPr>
            </a:lvl8pPr>
            <a:lvl9pPr marL="3915686" indent="-230334" eaLnBrk="0" fontAlgn="base" hangingPunct="0">
              <a:spcBef>
                <a:spcPct val="30000"/>
              </a:spcBef>
              <a:spcAft>
                <a:spcPct val="0"/>
              </a:spcAft>
              <a:defRPr sz="1200">
                <a:solidFill>
                  <a:schemeClr val="tx1"/>
                </a:solidFill>
                <a:latin typeface="Calibri" panose="020F0502020204030204" pitchFamily="34" charset="0"/>
              </a:defRPr>
            </a:lvl9pPr>
          </a:lstStyle>
          <a:p>
            <a:pPr defTabSz="921338">
              <a:spcBef>
                <a:spcPct val="0"/>
              </a:spcBef>
              <a:defRPr/>
            </a:pPr>
            <a:endParaRPr lang="en-US"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460669">
              <a:spcBef>
                <a:spcPct val="0"/>
              </a:spcBef>
              <a:defRPr/>
            </a:pPr>
            <a:fld id="{DF84B87B-4C1F-4BEB-99B5-B7CDBB802F4E}" type="slidenum">
              <a:rPr lang="en-US" altLang="en-US">
                <a:solidFill>
                  <a:prstClr val="black"/>
                </a:solidFill>
                <a:latin typeface="Arial" panose="020B0604020202020204" pitchFamily="34" charset="0"/>
              </a:rPr>
              <a:pPr algn="r" defTabSz="460669">
                <a:spcBef>
                  <a:spcPct val="0"/>
                </a:spcBef>
                <a:defRPr/>
              </a:pPr>
              <a:t>58</a:t>
            </a:fld>
            <a:endParaRPr lang="en-US" altLang="en-US" dirty="0">
              <a:solidFill>
                <a:prstClr val="black"/>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0334" indent="-230334">
              <a:spcBef>
                <a:spcPct val="0"/>
              </a:spcBef>
              <a:buFontTx/>
              <a:buAutoNum type="arabicPeriod"/>
              <a:defRPr/>
            </a:pPr>
            <a:r>
              <a:rPr lang="en-US" altLang="en-US" dirty="0"/>
              <a:t>This is one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All students, by grade, alphabetically.  Shows:</a:t>
            </a:r>
          </a:p>
          <a:p>
            <a:pPr marL="748587" lvl="1" indent="-287918">
              <a:spcBef>
                <a:spcPct val="0"/>
              </a:spcBef>
              <a:buFontTx/>
              <a:buChar char="•"/>
              <a:defRPr/>
            </a:pPr>
            <a:r>
              <a:rPr lang="en-US" altLang="en-US" dirty="0"/>
              <a:t>Career interests</a:t>
            </a:r>
          </a:p>
          <a:p>
            <a:pPr marL="748587" lvl="1" indent="-287918">
              <a:spcBef>
                <a:spcPct val="0"/>
              </a:spcBef>
              <a:buFontTx/>
              <a:buChar char="•"/>
              <a:defRPr/>
            </a:pPr>
            <a:r>
              <a:rPr lang="en-US" altLang="en-US" dirty="0"/>
              <a:t>Hobby interests</a:t>
            </a:r>
          </a:p>
          <a:p>
            <a:pPr marL="748587" lvl="1" indent="-287918">
              <a:spcBef>
                <a:spcPct val="0"/>
              </a:spcBef>
              <a:buFontTx/>
              <a:buChar char="•"/>
              <a:defRPr/>
            </a:pPr>
            <a:r>
              <a:rPr lang="en-US" altLang="en-US" dirty="0"/>
              <a:t>Post-high school plans</a:t>
            </a:r>
          </a:p>
          <a:p>
            <a:pPr marL="748587" lvl="1" indent="-287918">
              <a:spcBef>
                <a:spcPct val="0"/>
              </a:spcBef>
              <a:buFontTx/>
              <a:buChar char="•"/>
              <a:defRPr/>
            </a:pPr>
            <a:endParaRPr lang="en-US" altLang="en-US" dirty="0"/>
          </a:p>
          <a:p>
            <a:pPr marL="230334" indent="-230334">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460669">
              <a:spcBef>
                <a:spcPct val="0"/>
              </a:spcBef>
              <a:defRPr/>
            </a:pPr>
            <a:fld id="{CAF663E2-3561-41F7-B1FA-F82813AD95C3}" type="slidenum">
              <a:rPr lang="en-US" altLang="en-US">
                <a:solidFill>
                  <a:prstClr val="black"/>
                </a:solidFill>
                <a:latin typeface="Arial" panose="020B0604020202020204" pitchFamily="34" charset="0"/>
              </a:rPr>
              <a:pPr algn="r" defTabSz="460669">
                <a:spcBef>
                  <a:spcPct val="0"/>
                </a:spcBef>
                <a:defRPr/>
              </a:pPr>
              <a:t>59</a:t>
            </a:fld>
            <a:endParaRPr lang="en-US" altLang="en-US" dirty="0">
              <a:solidFill>
                <a:prstClr val="black"/>
              </a:solidFill>
              <a:latin typeface="Arial" panose="020B0604020202020204" pitchFamily="34"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334" indent="-230334">
              <a:spcBef>
                <a:spcPct val="0"/>
              </a:spcBef>
              <a:buFontTx/>
              <a:buAutoNum type="arabicPeriod"/>
              <a:defRPr/>
            </a:pPr>
            <a:r>
              <a:rPr lang="en-US" altLang="en-US" dirty="0"/>
              <a:t>This is another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The After Graduation Plans is important to Guidance Counselors</a:t>
            </a:r>
          </a:p>
          <a:p>
            <a:pPr marL="691003" lvl="1" indent="-230334">
              <a:spcBef>
                <a:spcPct val="0"/>
              </a:spcBef>
              <a:buFontTx/>
              <a:buChar char="•"/>
              <a:defRPr/>
            </a:pPr>
            <a:r>
              <a:rPr lang="en-US" altLang="en-US" dirty="0"/>
              <a:t>College</a:t>
            </a:r>
          </a:p>
          <a:p>
            <a:pPr marL="691003" lvl="1" indent="-230334">
              <a:spcBef>
                <a:spcPct val="0"/>
              </a:spcBef>
              <a:buFontTx/>
              <a:buChar char="•"/>
              <a:defRPr/>
            </a:pPr>
            <a:r>
              <a:rPr lang="en-US" altLang="en-US" dirty="0"/>
              <a:t>Junior college</a:t>
            </a:r>
          </a:p>
          <a:p>
            <a:pPr marL="691003" lvl="1" indent="-230334">
              <a:spcBef>
                <a:spcPct val="0"/>
              </a:spcBef>
              <a:buFontTx/>
              <a:buChar char="•"/>
              <a:defRPr/>
            </a:pPr>
            <a:r>
              <a:rPr lang="en-US" altLang="en-US" dirty="0"/>
              <a:t>Military Service</a:t>
            </a:r>
          </a:p>
          <a:p>
            <a:pPr marL="691003" lvl="1" indent="-230334">
              <a:spcBef>
                <a:spcPct val="0"/>
              </a:spcBef>
              <a:buFontTx/>
              <a:buChar char="•"/>
              <a:defRPr/>
            </a:pPr>
            <a:r>
              <a:rPr lang="en-US" altLang="en-US" dirty="0"/>
              <a:t>Technical school</a:t>
            </a:r>
          </a:p>
          <a:p>
            <a:pPr marL="691003" lvl="1" indent="-230334">
              <a:spcBef>
                <a:spcPct val="0"/>
              </a:spcBef>
              <a:buFontTx/>
              <a:buChar char="•"/>
              <a:defRPr/>
            </a:pPr>
            <a:r>
              <a:rPr lang="en-US" altLang="en-US" dirty="0"/>
              <a:t>Work</a:t>
            </a:r>
          </a:p>
          <a:p>
            <a:pPr marL="691003" lvl="1" indent="-230334">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1003" lvl="1" indent="-230334">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306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The title of this session is "Retention". So why should we care about that topic?</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Well, there are two important reasons - one is about the business, one is about our mission.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450231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Sec</a:t>
            </a:r>
          </a:p>
          <a:p>
            <a:endParaRPr lang="en-US" dirty="0"/>
          </a:p>
          <a:p>
            <a:r>
              <a:rPr lang="en-US" dirty="0"/>
              <a:t>Introduce Explorer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02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4512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7452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09FD-AD5C-00AF-3463-B8D0B57A1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EC1C4-F3CF-999C-93FB-A9994F42E0E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0355E0-A367-4C57-CE38-FC3FDFCC6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76F31-5DB9-B9D1-295A-AD1C72021EF4}"/>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86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38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9829-7AB7-F85F-7E62-EF967C01F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00E02-50F5-1B26-935E-BEB86F7A099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1319E6-175D-4ADE-09E9-7AAA4E2BDB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0DBDE-375E-2730-86DB-EA6830D6CFE6}"/>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7145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FA23-1E28-C771-642F-DF97E0ACA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1CBA-9F70-A855-9319-926FD8C28F2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7B7408-78A2-97A0-2C29-5E02AF8A41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1A94D1-8B48-BFFB-035C-674ED0F1D7DA}"/>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1935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8D2E1-9BF1-40AC-7D4C-51A75294E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66AB0-DFAE-66BF-608A-8B33CF6837B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FF4E627-3607-DDCB-9AD9-143C60D8FB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F7EB5E-3C70-AF44-304A-F9F06A1E7672}"/>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13711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CE13-0CB9-C68D-956B-9AA412FB9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26424-12DD-9431-1E9E-EC64FB7E140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07DEA8-8AB3-805B-C617-F8D42333E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BE03AA-9ED3-57DA-37BD-88C097F6A1F9}"/>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90390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CF4A6-4609-B881-37AE-AFF1E6C66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6189C-A746-BA0F-CD6F-9974AB1A873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BE801CE-D06B-D50F-9CD4-EFE460522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2C0E9-DCC3-79BA-15E1-BEB393BDA532}"/>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2373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B221-3AAB-DFE9-BA3C-314167F0D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19F5D-AFAF-488C-2CDF-F35B2CE2D2B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3D1B2393-DB79-EA50-381A-9A6344AE9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53BB4-11B6-69D6-D43B-A788B3BA2AE9}"/>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533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The title of this session is "Retention". So why should we care about that topic?</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Well, there are two important reasons - one is about the business, one is about our mission.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61535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3653-5B2B-318C-6ED2-BAF36A40F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A2EB0-8B35-EFBD-25D0-D680A8F83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4A731-F64B-221E-794B-14669D352CFF}"/>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F2F5795-3C6F-1779-25B9-0D24CAA0F6F6}"/>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94</a:t>
            </a:fld>
            <a:endParaRPr lang="en-US">
              <a:solidFill>
                <a:prstClr val="black"/>
              </a:solidFill>
              <a:latin typeface="Calibri" panose="020F0502020204030204"/>
            </a:endParaRPr>
          </a:p>
        </p:txBody>
      </p:sp>
    </p:spTree>
    <p:extLst>
      <p:ext uri="{BB962C8B-B14F-4D97-AF65-F5344CB8AC3E}">
        <p14:creationId xmlns:p14="http://schemas.microsoft.com/office/powerpoint/2010/main" val="1221393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69C62-7695-B8FF-CAB2-023DA98B8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C1765-2180-03DF-0155-67706B5C7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E45B2-9986-9E9B-4E4E-CF59A9F7AB85}"/>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1092627-8B26-778C-966B-9F8959D65CE6}"/>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3232850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D129-25FA-3444-DFB5-E05BA6B2F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5AF28-F75E-3E1A-5B28-6A462480D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47246-C8E7-602F-FBE2-E64932A409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E9F8A5-2500-0C12-6430-50AA77BF29D8}"/>
              </a:ext>
            </a:extLst>
          </p:cNvPr>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99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4802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defTabSz="938844">
              <a:defRPr/>
            </a:pPr>
            <a:fld id="{E65D203F-F2DE-4B00-9069-DF3D48615C26}" type="slidenum">
              <a:rPr lang="en-US" sz="1800" kern="0">
                <a:solidFill>
                  <a:sysClr val="windowText" lastClr="000000"/>
                </a:solidFill>
                <a:latin typeface="Calibri" panose="020F0502020204030204"/>
              </a:rPr>
              <a:pPr defTabSz="938844">
                <a:defRPr/>
              </a:pPr>
              <a:t>101</a:t>
            </a:fld>
            <a:endParaRPr lang="en-US" sz="1800" kern="0" dirty="0">
              <a:solidFill>
                <a:sysClr val="windowText" lastClr="000000"/>
              </a:solidFill>
              <a:latin typeface="Calibri" panose="020F0502020204030204"/>
            </a:endParaRPr>
          </a:p>
        </p:txBody>
      </p:sp>
    </p:spTree>
    <p:extLst>
      <p:ext uri="{BB962C8B-B14F-4D97-AF65-F5344CB8AC3E}">
        <p14:creationId xmlns:p14="http://schemas.microsoft.com/office/powerpoint/2010/main" val="692035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0669">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2751" indent="-172751">
              <a:buFont typeface="Arial" panose="020B0604020202020204" pitchFamily="34" charset="0"/>
              <a:buChar char="•"/>
            </a:pPr>
            <a:r>
              <a:rPr lang="en-US" baseline="0" dirty="0"/>
              <a:t>Year round – may or may not include summer</a:t>
            </a:r>
          </a:p>
          <a:p>
            <a:pPr marL="172751" indent="-172751">
              <a:buFont typeface="Arial" panose="020B0604020202020204" pitchFamily="34" charset="0"/>
              <a:buChar char="•"/>
            </a:pPr>
            <a:r>
              <a:rPr lang="en-US" baseline="0" dirty="0"/>
              <a:t>Weekly</a:t>
            </a:r>
          </a:p>
          <a:p>
            <a:pPr marL="172751" indent="-172751">
              <a:buFont typeface="Arial" panose="020B0604020202020204" pitchFamily="34" charset="0"/>
              <a:buChar char="•"/>
            </a:pPr>
            <a:r>
              <a:rPr lang="en-US" baseline="0" dirty="0"/>
              <a:t>Monthly</a:t>
            </a:r>
          </a:p>
          <a:p>
            <a:pPr marL="172751" indent="-172751">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2751" indent="-172751">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102</a:t>
            </a:fld>
            <a:endParaRPr lang="en-US">
              <a:solidFill>
                <a:prstClr val="black"/>
              </a:solidFill>
              <a:latin typeface="Calibri"/>
            </a:endParaRPr>
          </a:p>
        </p:txBody>
      </p:sp>
    </p:spTree>
    <p:extLst>
      <p:ext uri="{BB962C8B-B14F-4D97-AF65-F5344CB8AC3E}">
        <p14:creationId xmlns:p14="http://schemas.microsoft.com/office/powerpoint/2010/main" val="3874012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1C7A-DE96-C506-85F8-5DC50C70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E3A41-D701-B356-8E5B-3D803E98A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B7ADE-D0C6-7E3B-BE84-57430E0677CD}"/>
              </a:ext>
            </a:extLst>
          </p:cNvPr>
          <p:cNvSpPr>
            <a:spLocks noGrp="1"/>
          </p:cNvSpPr>
          <p:nvPr>
            <p:ph type="body" idx="1"/>
          </p:nvPr>
        </p:nvSpPr>
        <p:spPr/>
        <p:txBody>
          <a:bodyPr/>
          <a:lstStyle/>
          <a:p>
            <a:r>
              <a:rPr lang="en-US" dirty="0"/>
              <a:t>15 Sec</a:t>
            </a:r>
          </a:p>
          <a:p>
            <a:endParaRPr lang="en-US" dirty="0"/>
          </a:p>
          <a:p>
            <a:r>
              <a:rPr lang="en-US" dirty="0"/>
              <a:t>Introduce Explorer</a:t>
            </a:r>
          </a:p>
        </p:txBody>
      </p:sp>
      <p:sp>
        <p:nvSpPr>
          <p:cNvPr id="4" name="Slide Number Placeholder 3">
            <a:extLst>
              <a:ext uri="{FF2B5EF4-FFF2-40B4-BE49-F238E27FC236}">
                <a16:creationId xmlns:a16="http://schemas.microsoft.com/office/drawing/2014/main" id="{EE41F31B-0DA3-B880-156A-32AE3B2BBB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42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53034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60729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22014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1C267228-1BEF-4EE8-898A-B77493CC7341}" type="slidenum">
              <a:rPr lang="en-US">
                <a:solidFill>
                  <a:prstClr val="black"/>
                </a:solidFill>
                <a:latin typeface="Aptos" panose="02110004020202020204"/>
              </a:rPr>
              <a:pPr defTabSz="904159">
                <a:defRPr/>
              </a:pPr>
              <a:t>114</a:t>
            </a:fld>
            <a:endParaRPr lang="en-US">
              <a:solidFill>
                <a:prstClr val="black"/>
              </a:solidFill>
              <a:latin typeface="Aptos" panose="02110004020202020204"/>
            </a:endParaRPr>
          </a:p>
        </p:txBody>
      </p:sp>
    </p:spTree>
    <p:extLst>
      <p:ext uri="{BB962C8B-B14F-4D97-AF65-F5344CB8AC3E}">
        <p14:creationId xmlns:p14="http://schemas.microsoft.com/office/powerpoint/2010/main" val="127198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38844">
              <a:defRPr/>
            </a:pPr>
            <a:fld id="{059F792B-55C8-4277-84DF-B852F948D9B9}" type="slidenum">
              <a:rPr lang="en-US">
                <a:solidFill>
                  <a:prstClr val="black"/>
                </a:solidFill>
                <a:latin typeface="Calibri" panose="020F0502020204030204"/>
              </a:rPr>
              <a:pPr defTabSz="93884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714801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0131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0131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21347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3331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55452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9653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58518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856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0284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058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273977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9233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2725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2725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169</a:t>
            </a:fld>
            <a:endParaRPr lang="en-US">
              <a:solidFill>
                <a:prstClr val="black"/>
              </a:solidFill>
              <a:latin typeface="Calibri" panose="020F0502020204030204"/>
            </a:endParaRPr>
          </a:p>
        </p:txBody>
      </p:sp>
    </p:spTree>
    <p:extLst>
      <p:ext uri="{BB962C8B-B14F-4D97-AF65-F5344CB8AC3E}">
        <p14:creationId xmlns:p14="http://schemas.microsoft.com/office/powerpoint/2010/main" val="3536372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38041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186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63977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21B5-D340-5627-C82B-792CFFBA5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ADF02-395F-90B0-7C79-A3A4C54175F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D9875B2-5D85-4E73-E6B5-DBD4CB8C9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D7FBF0-CD51-9B3B-E299-097272898BAC}"/>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3207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22A2-1289-80D1-1A62-D3C9643B1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C36CC-30C4-555C-6553-2978530F70B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78B79125-1A7A-DF5A-1A66-D4B9C312B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17F0D-5C09-7004-3BC1-AE0B151F4983}"/>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7438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6CD1-8073-07E5-D1C6-C28A83EEC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9AF03-7B11-583B-999F-EE3C2EA0027E}"/>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F4C4F20E-5199-1DAA-1594-1C9F3E0517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51F90-2CC3-5495-5787-E153091C0525}"/>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1285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943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69">
              <a:defRPr/>
            </a:pPr>
            <a:r>
              <a:rPr lang="en-US" b="1" dirty="0"/>
              <a:t>PREPARING FOR THE PRESENTATION:</a:t>
            </a:r>
          </a:p>
          <a:p>
            <a:pPr defTabSz="460669">
              <a:defRPr/>
            </a:pPr>
            <a:endParaRPr lang="en-US" b="1" dirty="0"/>
          </a:p>
          <a:p>
            <a:pPr defTabSz="460669">
              <a:defRPr/>
            </a:pPr>
            <a:r>
              <a:rPr lang="en-US" b="1" dirty="0"/>
              <a:t>NOTE: This</a:t>
            </a:r>
            <a:r>
              <a:rPr lang="en-US" b="1" baseline="0" dirty="0"/>
              <a:t> presentation addresses “WHY” a business leader should start a post or club, not “HOW” to start a new post or club.</a:t>
            </a:r>
            <a:endParaRPr lang="en-US" b="1" dirty="0"/>
          </a:p>
          <a:p>
            <a:pPr defTabSz="460669">
              <a:defRPr/>
            </a:pPr>
            <a:endParaRPr lang="en-US" b="1" dirty="0"/>
          </a:p>
          <a:p>
            <a:pPr defTabSz="460669">
              <a:defRPr/>
            </a:pPr>
            <a:r>
              <a:rPr lang="en-US" b="0" dirty="0"/>
              <a:t>1. Present this</a:t>
            </a:r>
            <a:r>
              <a:rPr lang="en-US" b="0" baseline="0" dirty="0"/>
              <a:t> PowerPoint in combination with the Exploring Sales Kit, available as a BIN item (free to councils) from National Supply: 800-323-0732. Also, print the current year’s JTE post/club scorecard from </a:t>
            </a:r>
            <a:r>
              <a:rPr lang="en-US" b="0" baseline="0" dirty="0" err="1"/>
              <a:t>www.scouting.org</a:t>
            </a:r>
            <a:r>
              <a:rPr lang="en-US" b="0" baseline="0" dirty="0"/>
              <a:t>/</a:t>
            </a:r>
            <a:r>
              <a:rPr lang="en-US" b="0" baseline="0" dirty="0" err="1"/>
              <a:t>jte</a:t>
            </a:r>
            <a:r>
              <a:rPr lang="en-US" b="0" baseline="0" dirty="0"/>
              <a:t> and insert in the pocket folder inside the back cover of the sales kit.</a:t>
            </a:r>
          </a:p>
          <a:p>
            <a:pPr defTabSz="460669">
              <a:defRPr/>
            </a:pPr>
            <a:endParaRPr lang="en-US" b="0" baseline="0" dirty="0"/>
          </a:p>
          <a:p>
            <a:pPr defTabSz="460669">
              <a:defRPr/>
            </a:pPr>
            <a:r>
              <a:rPr lang="en-US" b="0" baseline="0" dirty="0"/>
              <a:t>2. If you are playing a video (slide 2)…you may need an internet connection if you are swapping with a different video from the LFL/Exploring YouTube channel www.youtube.com/learningforlifeusa.</a:t>
            </a:r>
          </a:p>
          <a:p>
            <a:pPr defTabSz="460669">
              <a:defRPr/>
            </a:pPr>
            <a:endParaRPr lang="en-US" b="0" baseline="0" dirty="0"/>
          </a:p>
          <a:p>
            <a:pPr defTabSz="460669">
              <a:defRPr/>
            </a:pPr>
            <a:r>
              <a:rPr lang="en-US" b="0" baseline="0" dirty="0"/>
              <a:t>3. Delete the program calendar slides (slide 14 - ##) that are not relevant to the career industry to which you are presenting. </a:t>
            </a:r>
          </a:p>
          <a:p>
            <a:pPr defTabSz="460669">
              <a:defRPr/>
            </a:pPr>
            <a:endParaRPr lang="en-US" b="0" baseline="0" dirty="0"/>
          </a:p>
          <a:p>
            <a:pPr defTabSz="460669">
              <a:defRPr/>
            </a:pPr>
            <a:r>
              <a:rPr lang="en-US" b="0" baseline="0" dirty="0"/>
              <a:t>4. If this is a large group sales scenario, be sure to refer to the Cultivation Event guidebook (download from exploring.org – council resources) for scripts, backdating calendar and more.</a:t>
            </a:r>
          </a:p>
          <a:p>
            <a:pPr defTabSz="460669">
              <a:defRPr/>
            </a:pPr>
            <a:endParaRPr lang="en-US" b="0" baseline="0" dirty="0"/>
          </a:p>
          <a:p>
            <a:pPr defTabSz="460669">
              <a:defRPr/>
            </a:pPr>
            <a:r>
              <a:rPr lang="en-US" b="0" baseline="0" dirty="0"/>
              <a:t>5. Consider swapping the photo on slide 1 with a photo relevant to the career field you’re presenting to. Select other photos from the Exploring brand center at http://scoutingwire.org/bsa-brand-center/exploring/.</a:t>
            </a:r>
            <a:endParaRPr lang="en-US" b="0"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10</a:t>
            </a:fld>
            <a:endParaRPr lang="en-US">
              <a:solidFill>
                <a:prstClr val="black"/>
              </a:solidFill>
              <a:latin typeface="Calibri"/>
            </a:endParaRPr>
          </a:p>
        </p:txBody>
      </p:sp>
    </p:spTree>
    <p:extLst>
      <p:ext uri="{BB962C8B-B14F-4D97-AF65-F5344CB8AC3E}">
        <p14:creationId xmlns:p14="http://schemas.microsoft.com/office/powerpoint/2010/main" val="27236215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D01D-21B0-DE5F-6E99-33999CC4E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7DD4F-2415-CF22-3F62-54E83BD7A21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E3BD305A-DF82-AFEE-F1B1-EB0E95A4EA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E0586-31E6-F13D-608A-8F5A313CE431}"/>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7931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913C2-3C57-18E8-2A39-6822A55E6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B3AE7-2C74-20F7-11AC-4ECB87A2B775}"/>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C03EA79B-F876-AF34-5A8A-1C7A834A9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4B3E4-BCF1-7527-6BCF-B9616BDD65EA}"/>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193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81548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B221-3AAB-DFE9-BA3C-314167F0D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19F5D-AFAF-488C-2CDF-F35B2CE2D2BF}"/>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3D1B2393-DB79-EA50-381A-9A6344AE9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53BB4-11B6-69D6-D43B-A788B3BA2AE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8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764006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11381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731A-C4FC-4A6A-A2F7-22381B8C6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E6279-A29C-4FEE-A1AC-58D204F23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E25FBF-CD51-4EE4-800D-46BD4DC10D01}"/>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F4925A45-B4E8-41C6-A2D0-881C5D7A3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6ABFC-9146-4CA5-AF9D-798F2266C4A8}"/>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78323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57BA-B3B4-40D3-8179-6986D774D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0E938-A6B4-4ACB-86D5-0B36BFEF32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9246C-2979-4EFD-8883-47BC2A27CA19}"/>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55F14BD5-B273-4555-B68F-301216FF6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BDDAB-A465-4058-B9A4-44ED60894E6F}"/>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1084916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98954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19270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9944635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31693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052058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2311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136064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65561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44598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pPr>
                <a:defRPr/>
              </a:pPr>
              <a:t>10/29/2025</a:t>
            </a:fld>
            <a:endParaRPr lang="en-US" dirty="0"/>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pPr>
                <a:defRPr/>
              </a:pPr>
              <a:t>‹#›</a:t>
            </a:fld>
            <a:endParaRPr lang="en-US" dirty="0"/>
          </a:p>
        </p:txBody>
      </p:sp>
    </p:spTree>
    <p:extLst>
      <p:ext uri="{BB962C8B-B14F-4D97-AF65-F5344CB8AC3E}">
        <p14:creationId xmlns:p14="http://schemas.microsoft.com/office/powerpoint/2010/main" val="275186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4C83E1-530F-4B76-9002-79564A69DB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3AAE15-7755-4B58-8C5A-C25E798E0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94FF-5695-4AE1-92F9-992E0891A701}"/>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33A5EA0C-E3F0-4886-A640-1947D5999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90B97-806C-4BEC-A007-8BB3716CC455}"/>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4128755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pPr>
                <a:defRPr/>
              </a:pPr>
              <a:t>‹#›</a:t>
            </a:fld>
            <a:endParaRPr lang="en-US" dirty="0"/>
          </a:p>
        </p:txBody>
      </p:sp>
    </p:spTree>
    <p:extLst>
      <p:ext uri="{BB962C8B-B14F-4D97-AF65-F5344CB8AC3E}">
        <p14:creationId xmlns:p14="http://schemas.microsoft.com/office/powerpoint/2010/main" val="1590786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pPr>
                <a:defRPr/>
              </a:pPr>
              <a:t>10/29/2025</a:t>
            </a:fld>
            <a:endParaRPr lang="en-US" dirty="0"/>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pPr>
                <a:defRPr/>
              </a:pPr>
              <a:t>‹#›</a:t>
            </a:fld>
            <a:endParaRPr lang="en-US" dirty="0"/>
          </a:p>
        </p:txBody>
      </p:sp>
    </p:spTree>
    <p:extLst>
      <p:ext uri="{BB962C8B-B14F-4D97-AF65-F5344CB8AC3E}">
        <p14:creationId xmlns:p14="http://schemas.microsoft.com/office/powerpoint/2010/main" val="576240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9345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2664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612430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92664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996434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615141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80952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661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F02902-E3AC-A848-9BD8-6F0CFB9D59E5}"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9451704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10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79255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038690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675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994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301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8180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10/29/2025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399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10/29/2025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793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10/29/2025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03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223052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0611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073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077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141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E281-0D27-A8F4-FEC4-AE1B64379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7CC0A1-333C-2EA9-6581-2B4A41F2F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3C0C8E-DD8A-CC7C-8FC1-4B7CB31405AB}"/>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F5D64EE4-839C-48CD-24F6-D45FBC3B0B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2B02F-02D0-CE42-EBBA-4F790878631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636999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8844-D79C-FE16-7A7C-9590C520E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0DDB3-EC58-875C-1753-5300F82CD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EBC83-D693-8BCC-969D-03F44CC87F9B}"/>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8C9F0DFB-8A68-24D3-7E4E-89478380F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1FCC1F-FAE5-4CA6-A92C-7657ECE89B2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696221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79CC-E756-2F14-4ACD-65DC0A753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CA2DCE-35AB-5E7C-201E-6B123FA816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78D40-1233-C0EE-D60F-40F4E5F1434B}"/>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71CED67E-5B32-EE5F-2DC6-12E0C5EB02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875D73-D0ED-B64B-349F-04AD0A1C48EE}"/>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4170542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9E2-11F2-53CA-B41D-C870E97C4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20713-57D3-6651-88CA-EB1395360E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2939C-1C2A-2158-2BF2-CF087D3D81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4D2AC-1A8D-9592-D67C-1B3473C0A592}"/>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6" name="Footer Placeholder 5">
            <a:extLst>
              <a:ext uri="{FF2B5EF4-FFF2-40B4-BE49-F238E27FC236}">
                <a16:creationId xmlns:a16="http://schemas.microsoft.com/office/drawing/2014/main" id="{96552C42-E27F-3EE0-995C-40560D2080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547153-0C70-2923-3BB1-495C9FF4C52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4113318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5133-ECC9-4009-8A87-27CC7F222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509E9-CE8F-DE29-F208-4CFA2DC17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FC4AA-A310-1123-DBB3-ECF6B885CE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3099A-24E3-5423-52F4-91A4F3A4A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824A-6799-7AA9-3835-5FE9EC1D7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BD0474-B7EF-0C96-8AAB-00A5847E16F6}"/>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8" name="Footer Placeholder 7">
            <a:extLst>
              <a:ext uri="{FF2B5EF4-FFF2-40B4-BE49-F238E27FC236}">
                <a16:creationId xmlns:a16="http://schemas.microsoft.com/office/drawing/2014/main" id="{7ADD3123-044A-C480-84BE-F41FFA1D23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E3C201-E2D9-2A4F-C333-EF38A9F3E74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934123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0F5-EE46-518F-2DAA-8DF201973B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71E5DE-F98B-7F63-6903-24699E02FF5D}"/>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4" name="Footer Placeholder 3">
            <a:extLst>
              <a:ext uri="{FF2B5EF4-FFF2-40B4-BE49-F238E27FC236}">
                <a16:creationId xmlns:a16="http://schemas.microsoft.com/office/drawing/2014/main" id="{2994539B-D3C9-CCCF-14E1-5EDB92DC69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8B2DD2-317F-2C23-FC3B-7D74D52DB818}"/>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064464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02902-E3AC-A848-9BD8-6F0CFB9D59E5}"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1094141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A089A-6058-0B69-ED59-52914B01F813}"/>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3" name="Footer Placeholder 2">
            <a:extLst>
              <a:ext uri="{FF2B5EF4-FFF2-40B4-BE49-F238E27FC236}">
                <a16:creationId xmlns:a16="http://schemas.microsoft.com/office/drawing/2014/main" id="{F36CE618-4DBF-C483-5C5E-647D2D24E1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39A3B01-7119-1A07-95C9-D7F9EEF64FF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78203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BE5D-A46D-7C4A-DE8A-D7D2ECE8D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D544F-CD8D-0B79-BE5C-3AAD468E4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E9861-E5E6-7F1B-6149-655D59946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A293C-9D04-A9A7-421C-6A89BB839F7E}"/>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6" name="Footer Placeholder 5">
            <a:extLst>
              <a:ext uri="{FF2B5EF4-FFF2-40B4-BE49-F238E27FC236}">
                <a16:creationId xmlns:a16="http://schemas.microsoft.com/office/drawing/2014/main" id="{39BDA032-1F25-9A08-666A-3BC084E64B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2BC314-674B-A761-7D2D-15FE55503F0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931159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F4CC-0CCF-1B08-CC96-C0992E5EB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9065F4-CF80-0393-CD5E-E3FFF3895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B9ED71-86DF-EF01-1247-3008B2CBD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8BEB-97AF-82D9-239D-E14BD76D6FF1}"/>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6" name="Footer Placeholder 5">
            <a:extLst>
              <a:ext uri="{FF2B5EF4-FFF2-40B4-BE49-F238E27FC236}">
                <a16:creationId xmlns:a16="http://schemas.microsoft.com/office/drawing/2014/main" id="{3F961C91-A882-F261-2D57-D1A5C52B07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1ACBA8-8D5D-A3A9-95DC-25FF94EA5F58}"/>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1262291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C602-EA51-08C7-CD14-0460A8BA96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EFD34-7948-0F59-024F-169E381C0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AF417-F502-DC8E-F39E-9FA46AFA1387}"/>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5900DA26-531B-ADCA-3E2A-D8CC6CC39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8C2693-3A20-B382-95B0-407F946D663F}"/>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378614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F2A96-ED19-0AA5-8471-13EBBEDA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3CF6C-5FC0-0ED7-730C-F1DEFD8F3A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D38A1-699B-3C76-9EFC-0AB3C36CD2CB}"/>
              </a:ext>
            </a:extLst>
          </p:cNvPr>
          <p:cNvSpPr>
            <a:spLocks noGrp="1"/>
          </p:cNvSpPr>
          <p:nvPr>
            <p:ph type="dt" sz="half" idx="10"/>
          </p:nvPr>
        </p:nvSpPr>
        <p:spPr/>
        <p:txBody>
          <a:body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2D6579FE-260B-65B7-C137-F819865404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8E34B7-95D9-E060-2513-C1C1943E0BA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406137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F02902-E3AC-A848-9BD8-6F0CFB9D59E5}"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865551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F02902-E3AC-A848-9BD8-6F0CFB9D59E5}"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2916661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02902-E3AC-A848-9BD8-6F0CFB9D59E5}"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09032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02902-E3AC-A848-9BD8-6F0CFB9D59E5}"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997725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02902-E3AC-A848-9BD8-6F0CFB9D59E5}"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79338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F129-F7CF-44BE-B8A8-E0EE5E6A2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91132-43EB-484F-90E3-C9E096423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26AA7-69DE-46A4-B0DB-249D1A84D067}"/>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1F1C7962-9858-4DE0-8908-6B48353AD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0407D-4589-421F-A2DF-4048EF5DF491}"/>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949721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02902-E3AC-A848-9BD8-6F0CFB9D59E5}"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3421123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13947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2603363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42634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0680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7893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875425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26298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2342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376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3D0B-E986-412E-8297-DD70913CDD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33642-2B3E-4D18-943A-630D34C74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C61785-9B8B-4096-BD65-839A42237E93}"/>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642F432C-1FF6-4BDD-9B55-E35DE5E6F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DA7F5-8A71-4BCF-86CF-AB10CB550445}"/>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163874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7238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062855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23730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7316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656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0887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4478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029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2239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476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3DD2-8293-44CB-BD2F-6B09A06A4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6FC71-1E2B-4B34-A594-979DE5BA3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8AE0F-F7E6-4FB2-9DA5-E968038C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5171F3-3232-4461-BE00-AA6FF6BF335A}"/>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6" name="Footer Placeholder 5">
            <a:extLst>
              <a:ext uri="{FF2B5EF4-FFF2-40B4-BE49-F238E27FC236}">
                <a16:creationId xmlns:a16="http://schemas.microsoft.com/office/drawing/2014/main" id="{19874716-D6B9-4FC6-8EC5-4D92151A6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1416B-A795-4648-A20A-FC7487421342}"/>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796105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218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9670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1505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38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998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2425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10/29/2025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1950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2748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9913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0641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EDC2-F679-49D1-BC51-A20960CCB6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1988F-3433-4900-AE48-6D27E920B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EB519-BC80-44AA-9245-CCDCB962D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2B6107-0A11-4F74-8AD4-877C15ECC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D1B1D-17FB-4A6E-BB7F-83B45EDDB8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67477-9DC2-41A2-9CFA-F0C598F16F17}"/>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8" name="Footer Placeholder 7">
            <a:extLst>
              <a:ext uri="{FF2B5EF4-FFF2-40B4-BE49-F238E27FC236}">
                <a16:creationId xmlns:a16="http://schemas.microsoft.com/office/drawing/2014/main" id="{86D98EAB-7B67-4BFC-B217-E0D5300921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178E25-6204-4433-B7AB-9A03DE803F69}"/>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92098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7165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65019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3508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65517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026603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89853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773504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20237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954630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45654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91B1-FB9A-45A2-AC36-A90F433CC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357934-1FB0-4FC7-819C-04A06D4336B8}"/>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4" name="Footer Placeholder 3">
            <a:extLst>
              <a:ext uri="{FF2B5EF4-FFF2-40B4-BE49-F238E27FC236}">
                <a16:creationId xmlns:a16="http://schemas.microsoft.com/office/drawing/2014/main" id="{71E51CE7-509B-45B3-AB9E-F181CF195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0840A-4894-4C35-9BA1-CFB48980F0C6}"/>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817747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649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16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281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9839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236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4568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2950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0789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60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022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BE8F00-ADD7-4E3B-BA8E-035A5912A4AD}"/>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3" name="Footer Placeholder 2">
            <a:extLst>
              <a:ext uri="{FF2B5EF4-FFF2-40B4-BE49-F238E27FC236}">
                <a16:creationId xmlns:a16="http://schemas.microsoft.com/office/drawing/2014/main" id="{1FB39392-4C3F-48BE-BE1E-CAEECC90B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CDBF07-E36E-4464-B7CD-918394E83824}"/>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4104653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0433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10/29/2025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3532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283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122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5562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207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044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352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907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48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9C7C-D425-474D-BFDF-467F19590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5983A5-25A3-4DE2-B912-26A5BA4A9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6C9F6-9842-49E8-A17A-1B9470CE2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48F13-555E-412B-85F0-1656ACD4062E}"/>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6" name="Footer Placeholder 5">
            <a:extLst>
              <a:ext uri="{FF2B5EF4-FFF2-40B4-BE49-F238E27FC236}">
                <a16:creationId xmlns:a16="http://schemas.microsoft.com/office/drawing/2014/main" id="{690367A5-FB89-4910-BE06-4C9D47D35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28831-DD5C-452C-BC99-1182A1CFC130}"/>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906358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7630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927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543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094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4345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2586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2517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76425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0639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891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2467-E740-4F8B-9926-21CE65047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2E3E7-171F-4371-9AC1-75EE52BD7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92201-549B-4054-94B5-50CD42EFE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FCBE8-516E-4D63-8575-557155490E8E}"/>
              </a:ext>
            </a:extLst>
          </p:cNvPr>
          <p:cNvSpPr>
            <a:spLocks noGrp="1"/>
          </p:cNvSpPr>
          <p:nvPr>
            <p:ph type="dt" sz="half" idx="10"/>
          </p:nvPr>
        </p:nvSpPr>
        <p:spPr/>
        <p:txBody>
          <a:bodyPr/>
          <a:lstStyle/>
          <a:p>
            <a:fld id="{AE5C3AF2-719E-4708-9BC8-AB4F5B129470}" type="datetimeFigureOut">
              <a:rPr lang="en-US" smtClean="0"/>
              <a:t>10/29/2025</a:t>
            </a:fld>
            <a:endParaRPr lang="en-US"/>
          </a:p>
        </p:txBody>
      </p:sp>
      <p:sp>
        <p:nvSpPr>
          <p:cNvPr id="6" name="Footer Placeholder 5">
            <a:extLst>
              <a:ext uri="{FF2B5EF4-FFF2-40B4-BE49-F238E27FC236}">
                <a16:creationId xmlns:a16="http://schemas.microsoft.com/office/drawing/2014/main" id="{EE93BDD1-0F27-4BAD-8DE6-B5F607818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4BC09-BAA2-4C84-AEFC-A42974F728E7}"/>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459428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7023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1855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5469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265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687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3987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6089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10/29/2025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8552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457240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10/29/2025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0291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jp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1.jp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C7FFF2-AF68-4852-9BE0-42C5BB2B4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48CF0-EFE7-406A-A3AF-D5CD25EFD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CFF8B-20BB-40C0-8D07-3F303815B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C3AF2-719E-4708-9BC8-AB4F5B129470}" type="datetimeFigureOut">
              <a:rPr lang="en-US" smtClean="0"/>
              <a:t>10/29/2025</a:t>
            </a:fld>
            <a:endParaRPr lang="en-US"/>
          </a:p>
        </p:txBody>
      </p:sp>
      <p:sp>
        <p:nvSpPr>
          <p:cNvPr id="5" name="Footer Placeholder 4">
            <a:extLst>
              <a:ext uri="{FF2B5EF4-FFF2-40B4-BE49-F238E27FC236}">
                <a16:creationId xmlns:a16="http://schemas.microsoft.com/office/drawing/2014/main" id="{6A1B616F-6EF6-4191-9DD5-4F1ECD2BA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19D0E-B48D-48E9-B319-428A509E0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8C75D-3DB4-406A-9B72-94817A3A5385}" type="slidenum">
              <a:rPr lang="en-US" smtClean="0"/>
              <a:t>‹#›</a:t>
            </a:fld>
            <a:endParaRPr lang="en-US"/>
          </a:p>
        </p:txBody>
      </p:sp>
    </p:spTree>
    <p:extLst>
      <p:ext uri="{BB962C8B-B14F-4D97-AF65-F5344CB8AC3E}">
        <p14:creationId xmlns:p14="http://schemas.microsoft.com/office/powerpoint/2010/main" val="107315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10/29/2025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526100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526806-CF66-1F90-4379-72BBF82C9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61CA-7ABE-174D-0C9E-5619330B8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E68A8-C652-2484-329C-B9D847830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3E8E5D-6172-4447-A94D-C2E281B854CA}" type="datetimeFigureOut">
              <a:rPr lang="en-US" smtClean="0"/>
              <a:t>10/29/2025</a:t>
            </a:fld>
            <a:endParaRPr lang="en-US" dirty="0"/>
          </a:p>
        </p:txBody>
      </p:sp>
      <p:sp>
        <p:nvSpPr>
          <p:cNvPr id="5" name="Footer Placeholder 4">
            <a:extLst>
              <a:ext uri="{FF2B5EF4-FFF2-40B4-BE49-F238E27FC236}">
                <a16:creationId xmlns:a16="http://schemas.microsoft.com/office/drawing/2014/main" id="{B6DC4C9D-93FD-C47C-C54C-D475F70FD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8C8CFC1-255E-9C61-3EA6-4E7E48978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0F0E55-42CA-47D6-BF4A-A43851524C2E}" type="slidenum">
              <a:rPr lang="en-US" smtClean="0"/>
              <a:t>‹#›</a:t>
            </a:fld>
            <a:endParaRPr lang="en-US" dirty="0"/>
          </a:p>
        </p:txBody>
      </p:sp>
    </p:spTree>
    <p:extLst>
      <p:ext uri="{BB962C8B-B14F-4D97-AF65-F5344CB8AC3E}">
        <p14:creationId xmlns:p14="http://schemas.microsoft.com/office/powerpoint/2010/main" val="143138634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02902-E3AC-A848-9BD8-6F0CFB9D59E5}" type="datetimeFigureOut">
              <a:rPr lang="en-US" smtClean="0"/>
              <a:t>10/29/2025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1483D-ED6C-B044-988D-BFFB07945FF5}" type="slidenum">
              <a:rPr lang="en-US" smtClean="0"/>
              <a:t>‹#›</a:t>
            </a:fld>
            <a:endParaRPr lang="en-US"/>
          </a:p>
        </p:txBody>
      </p:sp>
    </p:spTree>
    <p:extLst>
      <p:ext uri="{BB962C8B-B14F-4D97-AF65-F5344CB8AC3E}">
        <p14:creationId xmlns:p14="http://schemas.microsoft.com/office/powerpoint/2010/main" val="14593095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6144A6-96FC-DF4E-8ACA-55E1D10FA5AB}" type="datetimeFigureOut">
              <a:rPr lang="en-US" smtClean="0">
                <a:solidFill>
                  <a:prstClr val="black">
                    <a:tint val="75000"/>
                  </a:prstClr>
                </a:solidFill>
              </a:rPr>
              <a:pPr/>
              <a:t>10/29/2025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0131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10/29/2025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21364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10/29/2025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23829582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10/29/2025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75479696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10/29/2025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9445424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10/29/2025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90873498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10/29/2025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45338816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94.jpeg"/><Relationship Id="rId4" Type="http://schemas.openxmlformats.org/officeDocument/2006/relationships/image" Target="../media/image93.jpg"/></Relationships>
</file>

<file path=ppt/slides/_rels/slide10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9.jp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exploring.org/" TargetMode="Externa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50.xml"/><Relationship Id="rId6" Type="http://schemas.openxmlformats.org/officeDocument/2006/relationships/image" Target="../media/image83.png"/><Relationship Id="rId5" Type="http://schemas.openxmlformats.org/officeDocument/2006/relationships/image" Target="../media/image96.jpg"/><Relationship Id="rId4" Type="http://schemas.openxmlformats.org/officeDocument/2006/relationships/hyperlink" Target="http://filestore.scouting.org/filestore/se-packet/2020-08-10/Exploring-Participant-Policy-FINAL-2.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50.xml"/><Relationship Id="rId5" Type="http://schemas.openxmlformats.org/officeDocument/2006/relationships/image" Target="../media/image83.png"/><Relationship Id="rId4" Type="http://schemas.openxmlformats.org/officeDocument/2006/relationships/image" Target="../media/image96.jpg"/></Relationships>
</file>

<file path=ppt/slides/_rels/slide113.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6.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50.xml"/><Relationship Id="rId5" Type="http://schemas.openxmlformats.org/officeDocument/2006/relationships/image" Target="../media/image83.png"/><Relationship Id="rId4" Type="http://schemas.openxmlformats.org/officeDocument/2006/relationships/image" Target="../media/image96.jpg"/></Relationships>
</file>

<file path=ppt/slides/_rels/slide1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50.xml"/><Relationship Id="rId5" Type="http://schemas.openxmlformats.org/officeDocument/2006/relationships/image" Target="../media/image83.png"/><Relationship Id="rId4" Type="http://schemas.openxmlformats.org/officeDocument/2006/relationships/image" Target="../media/image96.jpg"/></Relationships>
</file>

<file path=ppt/slides/_rels/slide1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50.xml"/><Relationship Id="rId5" Type="http://schemas.openxmlformats.org/officeDocument/2006/relationships/image" Target="../media/image98.png"/><Relationship Id="rId4" Type="http://schemas.openxmlformats.org/officeDocument/2006/relationships/image" Target="../media/image96.jpg"/></Relationships>
</file>

<file path=ppt/slides/_rels/slide1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5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50.xml"/><Relationship Id="rId5" Type="http://schemas.openxmlformats.org/officeDocument/2006/relationships/image" Target="../media/image83.png"/><Relationship Id="rId4" Type="http://schemas.openxmlformats.org/officeDocument/2006/relationships/image" Target="../media/image96.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hyperlink" Target="https://advancements.scouting.org/login"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0.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53.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0.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0.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learningforlifeusa" TargetMode="External"/><Relationship Id="rId3" Type="http://schemas.openxmlformats.org/officeDocument/2006/relationships/hyperlink" Target="https://youtu.be/1UtPFB0BHOA" TargetMode="External"/><Relationship Id="rId7" Type="http://schemas.openxmlformats.org/officeDocument/2006/relationships/hyperlink" Target="https://www.youtube.com/watch?v=VJX_HhEtSYk&amp;t=83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youtu.be/p5GFYmWiyic" TargetMode="External"/><Relationship Id="rId5" Type="http://schemas.openxmlformats.org/officeDocument/2006/relationships/image" Target="../media/image10.png"/><Relationship Id="rId10" Type="http://schemas.openxmlformats.org/officeDocument/2006/relationships/hyperlink" Target="https://www.youtube.com/watch?v=ItA1lyOdVeo" TargetMode="External"/><Relationship Id="rId4" Type="http://schemas.openxmlformats.org/officeDocument/2006/relationships/image" Target="../media/image8.png"/><Relationship Id="rId9" Type="http://schemas.openxmlformats.org/officeDocument/2006/relationships/hyperlink" Target="https://www.youtube.com/watch?v=Ihix6oR-DCw&amp;list=PLf1RGr1OEuEhhntNjJDZioIj0JB6nwGot"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0.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0.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0.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0.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0.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0.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0.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microsoft.com/office/2007/relationships/hdphoto" Target="../media/hdphoto1.wdp"/><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0.xml"/></Relationships>
</file>

<file path=ppt/slides/_rels/slide1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50.xml"/><Relationship Id="rId5" Type="http://schemas.openxmlformats.org/officeDocument/2006/relationships/image" Target="../media/image51.png"/><Relationship Id="rId4" Type="http://schemas.openxmlformats.org/officeDocument/2006/relationships/image" Target="../media/image82.png"/></Relationships>
</file>

<file path=ppt/slides/_rels/slide1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30.jpg"/><Relationship Id="rId5" Type="http://schemas.openxmlformats.org/officeDocument/2006/relationships/image" Target="../media/image18.pn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132.png"/><Relationship Id="rId4" Type="http://schemas.openxmlformats.org/officeDocument/2006/relationships/image" Target="../media/image131.jpg"/></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133.jpg"/></Relationships>
</file>

<file path=ppt/slides/_rels/slide1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image" Target="../media/image134.jpg"/><Relationship Id="rId4" Type="http://schemas.openxmlformats.org/officeDocument/2006/relationships/image" Target="../media/image7.png"/></Relationships>
</file>

<file path=ppt/slides/_rels/slide1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135.jpeg"/><Relationship Id="rId4" Type="http://schemas.openxmlformats.org/officeDocument/2006/relationships/image" Target="../media/image7.png"/></Relationships>
</file>

<file path=ppt/slides/_rels/slide1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23.xml"/><Relationship Id="rId5" Type="http://schemas.openxmlformats.org/officeDocument/2006/relationships/image" Target="../media/image136.png"/><Relationship Id="rId4" Type="http://schemas.openxmlformats.org/officeDocument/2006/relationships/image" Target="../media/image7.png"/></Relationships>
</file>

<file path=ppt/slides/_rels/slide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135.jpeg"/></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exploring@lflmail.org" TargetMode="External"/><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hyperlink" Target="http://www.exploring.org/"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www.exploring.org/wp-content/uploads/2015/11/800-060_Cultivation-Event_FINAL_7.13.16.pdf" TargetMode="External"/><Relationship Id="rId2" Type="http://schemas.openxmlformats.org/officeDocument/2006/relationships/hyperlink" Target="http://www.exploring.org/wp-content/uploads/2016/10/Workforce-Development-Funding-Campaign_Final_11.7.16.pdf" TargetMode="Externa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41.jpg"/></Relationships>
</file>

<file path=ppt/slides/_rels/slide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8.png"/></Relationships>
</file>

<file path=ppt/slides/_rels/slide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1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8.png"/></Relationships>
</file>

<file path=ppt/slides/_rels/slide161.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15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1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154.png"/></Relationships>
</file>

<file path=ppt/slides/_rels/slide1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156.png"/></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153.png"/></Relationships>
</file>

<file path=ppt/slides/_rels/slide16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63.xml"/><Relationship Id="rId1" Type="http://schemas.openxmlformats.org/officeDocument/2006/relationships/slideLayout" Target="../slideLayouts/slideLayout55.xml"/><Relationship Id="rId5" Type="http://schemas.openxmlformats.org/officeDocument/2006/relationships/image" Target="../media/image15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109.xml"/><Relationship Id="rId4" Type="http://schemas.openxmlformats.org/officeDocument/2006/relationships/image" Target="../media/image20.jpg"/></Relationships>
</file>

<file path=ppt/slides/_rels/slide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158.png"/></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6" Type="http://schemas.openxmlformats.org/officeDocument/2006/relationships/hyperlink" Target="http://www.exploring.org/about-us" TargetMode="External"/><Relationship Id="rId5" Type="http://schemas.openxmlformats.org/officeDocument/2006/relationships/image" Target="../media/image160.png"/><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15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161.png"/></Relationships>
</file>

<file path=ppt/slides/_rels/slide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hyperlink" Target="https://reservations.scouting.org/profile/form/index.cfm?PKformID=0x156865abcd"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4.xml"/><Relationship Id="rId1" Type="http://schemas.openxmlformats.org/officeDocument/2006/relationships/slideLayout" Target="../slideLayouts/slideLayout50.xml"/><Relationship Id="rId5" Type="http://schemas.openxmlformats.org/officeDocument/2006/relationships/hyperlink" Target="http://www.exploring.org/" TargetMode="External"/><Relationship Id="rId4" Type="http://schemas.openxmlformats.org/officeDocument/2006/relationships/image" Target="../media/image51.png"/></Relationships>
</file>

<file path=ppt/slides/_rels/slide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18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40.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hyperlink" Target="http://www.exploring.org/wp-content/uploads/2021/04/522-02516_UPG.compressed.pdf"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140.xml"/><Relationship Id="rId4" Type="http://schemas.openxmlformats.org/officeDocument/2006/relationships/image" Target="../media/image3.png"/></Relationships>
</file>

<file path=ppt/slides/_rels/slide191.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7"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40.xml"/><Relationship Id="rId6" Type="http://schemas.openxmlformats.org/officeDocument/2006/relationships/image" Target="../media/image7.png"/><Relationship Id="rId5" Type="http://schemas.openxmlformats.org/officeDocument/2006/relationships/hyperlink" Target="https://forms.cloud.microsoft/Pages/ResponsePage.aspx?id=oAiQ_UZ4iUmkxXfPrT9-TouC9g-d07BHg11mfqsGhC5UOVpCU0FRRVVaSk1TWEdZUEZJOUZYNlY5Qy4u" TargetMode="External"/><Relationship Id="rId4" Type="http://schemas.openxmlformats.org/officeDocument/2006/relationships/hyperlink" Target="http://www.exploring.org/"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2" Type="http://schemas.openxmlformats.org/officeDocument/2006/relationships/notesSlide" Target="../notesSlides/notesSlide70.xml"/><Relationship Id="rId1" Type="http://schemas.openxmlformats.org/officeDocument/2006/relationships/slideLayout" Target="../slideLayouts/slideLayout140.xml"/><Relationship Id="rId5" Type="http://schemas.openxmlformats.org/officeDocument/2006/relationships/image" Target="../media/image3.png"/><Relationship Id="rId4" Type="http://schemas.openxmlformats.org/officeDocument/2006/relationships/image" Target="../media/image7.png"/></Relationships>
</file>

<file path=ppt/slides/_rels/slide193.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7"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40.xml"/><Relationship Id="rId6" Type="http://schemas.openxmlformats.org/officeDocument/2006/relationships/image" Target="../media/image7.png"/><Relationship Id="rId5" Type="http://schemas.openxmlformats.org/officeDocument/2006/relationships/hyperlink" Target="mailto:Exploring@lflmail.org" TargetMode="External"/><Relationship Id="rId4" Type="http://schemas.openxmlformats.org/officeDocument/2006/relationships/hyperlink" Target="http://www.exploring.org/"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72.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hyperlink" Target="http://www.learningforlife.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hyperlink" Target="http://www.exploring.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6.jp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7.gif"/></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7.gif"/></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7.gif"/></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jp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hyperlink" Target="https://www.scouting.org/training/youth-protec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5.xml"/><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59.jp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hyperlink" Target="http://www.exploringyourcareer.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83.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hyperlink" Target="http://www.exploring.org/" TargetMode="External"/><Relationship Id="rId3" Type="http://schemas.openxmlformats.org/officeDocument/2006/relationships/image" Target="../media/image9.jpg"/><Relationship Id="rId7" Type="http://schemas.openxmlformats.org/officeDocument/2006/relationships/hyperlink" Target="http://www.scouting.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jpg"/><Relationship Id="rId10" Type="http://schemas.openxmlformats.org/officeDocument/2006/relationships/hyperlink" Target="http://www.venturing.org/" TargetMode="External"/><Relationship Id="rId4" Type="http://schemas.openxmlformats.org/officeDocument/2006/relationships/image" Target="../media/image10.png"/><Relationship Id="rId9" Type="http://schemas.openxmlformats.org/officeDocument/2006/relationships/hyperlink" Target="http://www.seascout.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hyperlink" Target="http://www.exploring.org/" TargetMode="Externa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86.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hyperlink" Target="http://www.joinexploring.org/" TargetMode="Externa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76.wmf"/></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9.jp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113.xml"/><Relationship Id="rId5" Type="http://schemas.openxmlformats.org/officeDocument/2006/relationships/image" Target="../media/image51.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84.jp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hyperlink" Target="https://www.exploring.org/wp-content/uploads/2016/10/Exploring-Guidebook-Sept2017.800-10018.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hyperlink" Target="https://my.scouting.or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hyperlink" Target="https://www.scouting.org/training/youth-protection/venturin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hyperlink" Target="https://www.exploring.org/wp-content/uploads/2025/08/LFL-safety-first-guidelines-3.21.17-interim-revision-8.4.25.pd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hyperlink" Target="mailto:susan.fitzhugh@scouting.org" TargetMode="External"/><Relationship Id="rId4" Type="http://schemas.openxmlformats.org/officeDocument/2006/relationships/hyperlink" Target="http://www.exploringyourcareer.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86.png"/><Relationship Id="rId5" Type="http://schemas.openxmlformats.org/officeDocument/2006/relationships/hyperlink" Target="mailto:ryan.moon@scouting.org" TargetMode="Externa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9.xml"/><Relationship Id="rId1" Type="http://schemas.openxmlformats.org/officeDocument/2006/relationships/slideLayout" Target="../slideLayouts/slideLayout140.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134.xml"/><Relationship Id="rId4" Type="http://schemas.openxmlformats.org/officeDocument/2006/relationships/hyperlink" Target="https://reservations.scouting.org/profile/form/index.cfm?PKformID=0x156865abcd"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8" Type="http://schemas.openxmlformats.org/officeDocument/2006/relationships/hyperlink" Target="https://www.exploring.org/wp-content/uploads/2025/08/LFL-safety-first-guidelines-3.21.17-interim-revision-8.4.25.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4.jp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63A8C-EC6F-99DC-E515-CE1B5C3CE5C5}"/>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75696C0D-3039-EDD6-EF46-7BF5F0E21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976F3E3-584F-FC44-73A9-BD35E1DA2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337B4941-8B65-D3D0-A0A5-6A8B15AB3285}"/>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24627C79-360A-4D8A-B50B-B8D581B7B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31464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DSC1995-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3614" y="-74428"/>
            <a:ext cx="7628386" cy="6858000"/>
          </a:xfrm>
          <a:prstGeom prst="rect">
            <a:avLst/>
          </a:prstGeom>
        </p:spPr>
      </p:pic>
      <p:sp>
        <p:nvSpPr>
          <p:cNvPr id="6" name="Rectangle 5"/>
          <p:cNvSpPr/>
          <p:nvPr/>
        </p:nvSpPr>
        <p:spPr>
          <a:xfrm>
            <a:off x="0" y="-191386"/>
            <a:ext cx="4563614" cy="7049386"/>
          </a:xfrm>
          <a:prstGeom prst="rect">
            <a:avLst/>
          </a:prstGeom>
          <a:solidFill>
            <a:srgbClr val="2319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exploring logo-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45" y="1609688"/>
            <a:ext cx="5539472" cy="3462041"/>
          </a:xfrm>
          <a:prstGeom prst="rect">
            <a:avLst/>
          </a:prstGeom>
        </p:spPr>
      </p:pic>
      <p:sp>
        <p:nvSpPr>
          <p:cNvPr id="11" name="Rectangle 10"/>
          <p:cNvSpPr/>
          <p:nvPr/>
        </p:nvSpPr>
        <p:spPr>
          <a:xfrm>
            <a:off x="4826270" y="212533"/>
            <a:ext cx="5600340" cy="6283960"/>
          </a:xfrm>
          <a:prstGeom prst="rect">
            <a:avLst/>
          </a:prstGeom>
          <a:noFill/>
          <a:ln w="762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385845" y="5956528"/>
            <a:ext cx="338666" cy="291253"/>
          </a:xfrm>
          <a:prstGeom prst="rect">
            <a:avLst/>
          </a:prstGeom>
        </p:spPr>
      </p:pic>
      <p:pic>
        <p:nvPicPr>
          <p:cNvPr id="15" name="Picture 14"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5845" y="627167"/>
            <a:ext cx="338666" cy="291253"/>
          </a:xfrm>
          <a:prstGeom prst="rect">
            <a:avLst/>
          </a:prstGeom>
        </p:spPr>
      </p:pic>
      <p:pic>
        <p:nvPicPr>
          <p:cNvPr id="17" name="Picture 16"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126960" y="3289480"/>
            <a:ext cx="338666" cy="291253"/>
          </a:xfrm>
          <a:prstGeom prst="rect">
            <a:avLst/>
          </a:prstGeom>
        </p:spPr>
      </p:pic>
      <p:pic>
        <p:nvPicPr>
          <p:cNvPr id="18" name="Picture 17"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67826" y="3289481"/>
            <a:ext cx="338666" cy="291253"/>
          </a:xfrm>
          <a:prstGeom prst="rect">
            <a:avLst/>
          </a:prstGeom>
        </p:spPr>
      </p:pic>
      <p:sp>
        <p:nvSpPr>
          <p:cNvPr id="21" name="TextBox 20"/>
          <p:cNvSpPr txBox="1"/>
          <p:nvPr/>
        </p:nvSpPr>
        <p:spPr>
          <a:xfrm>
            <a:off x="6343018" y="2259524"/>
            <a:ext cx="2418354" cy="230832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Discover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Your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Future</a:t>
            </a:r>
          </a:p>
        </p:txBody>
      </p:sp>
    </p:spTree>
    <p:extLst>
      <p:ext uri="{BB962C8B-B14F-4D97-AF65-F5344CB8AC3E}">
        <p14:creationId xmlns:p14="http://schemas.microsoft.com/office/powerpoint/2010/main" val="38411196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05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443414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1797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80860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23214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7A1F28E-D9A9-CE7A-17CE-B09673240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8D386-5737-212C-E8F4-2658F83D539A}"/>
              </a:ext>
            </a:extLst>
          </p:cNvPr>
          <p:cNvSpPr>
            <a:spLocks noGrp="1"/>
          </p:cNvSpPr>
          <p:nvPr>
            <p:ph type="title"/>
          </p:nvPr>
        </p:nvSpPr>
        <p:spPr>
          <a:xfrm>
            <a:off x="638354" y="818102"/>
            <a:ext cx="10541479" cy="1143000"/>
          </a:xfrm>
        </p:spPr>
        <p:txBody>
          <a:bodyPr>
            <a:normAutofit fontScale="90000"/>
          </a:bodyPr>
          <a:lstStyle/>
          <a:p>
            <a:r>
              <a:rPr lang="en-US" sz="5000" b="1" dirty="0">
                <a:solidFill>
                  <a:srgbClr val="C00000"/>
                </a:solidFill>
              </a:rPr>
              <a:t>Exploring Sales Packets</a:t>
            </a:r>
            <a:br>
              <a:rPr lang="en-US" sz="5000" b="1" dirty="0">
                <a:solidFill>
                  <a:srgbClr val="C00000"/>
                </a:solidFill>
              </a:rPr>
            </a:br>
            <a:r>
              <a:rPr lang="en-US" sz="5000" b="1" dirty="0">
                <a:solidFill>
                  <a:srgbClr val="C00000"/>
                </a:solidFill>
              </a:rPr>
              <a:t>&amp;</a:t>
            </a:r>
            <a:br>
              <a:rPr lang="en-US" sz="5000" b="1" dirty="0">
                <a:solidFill>
                  <a:srgbClr val="C00000"/>
                </a:solidFill>
              </a:rPr>
            </a:br>
            <a:r>
              <a:rPr lang="en-US" sz="5000" b="1" dirty="0">
                <a:solidFill>
                  <a:srgbClr val="C00000"/>
                </a:solidFill>
              </a:rPr>
              <a:t>Career Field Brochures</a:t>
            </a:r>
          </a:p>
        </p:txBody>
      </p:sp>
      <p:pic>
        <p:nvPicPr>
          <p:cNvPr id="5" name="Content Placeholder 4">
            <a:extLst>
              <a:ext uri="{FF2B5EF4-FFF2-40B4-BE49-F238E27FC236}">
                <a16:creationId xmlns:a16="http://schemas.microsoft.com/office/drawing/2014/main" id="{468AE654-9EC3-971E-352B-1DEC26631702}"/>
              </a:ext>
            </a:extLst>
          </p:cNvPr>
          <p:cNvPicPr>
            <a:picLocks noGrp="1" noChangeAspect="1"/>
          </p:cNvPicPr>
          <p:nvPr>
            <p:ph idx="1"/>
          </p:nvPr>
        </p:nvPicPr>
        <p:blipFill>
          <a:blip r:embed="rId3"/>
          <a:stretch>
            <a:fillRect/>
          </a:stretch>
        </p:blipFill>
        <p:spPr>
          <a:xfrm>
            <a:off x="3078548" y="3129367"/>
            <a:ext cx="2291832" cy="3055775"/>
          </a:xfrm>
        </p:spPr>
      </p:pic>
      <p:pic>
        <p:nvPicPr>
          <p:cNvPr id="7" name="Picture 6">
            <a:extLst>
              <a:ext uri="{FF2B5EF4-FFF2-40B4-BE49-F238E27FC236}">
                <a16:creationId xmlns:a16="http://schemas.microsoft.com/office/drawing/2014/main" id="{F67329EB-0145-151A-FD6D-2CCCFD69DFBB}"/>
              </a:ext>
            </a:extLst>
          </p:cNvPr>
          <p:cNvPicPr>
            <a:picLocks noChangeAspect="1"/>
          </p:cNvPicPr>
          <p:nvPr/>
        </p:nvPicPr>
        <p:blipFill>
          <a:blip r:embed="rId4"/>
          <a:stretch>
            <a:fillRect/>
          </a:stretch>
        </p:blipFill>
        <p:spPr>
          <a:xfrm>
            <a:off x="7753274" y="3129367"/>
            <a:ext cx="2463946" cy="2463946"/>
          </a:xfrm>
          <a:prstGeom prst="rect">
            <a:avLst/>
          </a:prstGeom>
        </p:spPr>
      </p:pic>
    </p:spTree>
    <p:extLst>
      <p:ext uri="{BB962C8B-B14F-4D97-AF65-F5344CB8AC3E}">
        <p14:creationId xmlns:p14="http://schemas.microsoft.com/office/powerpoint/2010/main" val="4557823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61104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C2ED-0087-C015-41AE-D65224B3A4B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AF79A9-00BE-868C-77F6-860269E89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25121"/>
            <a:ext cx="12192000" cy="6883121"/>
          </a:xfrm>
          <a:prstGeom prst="rect">
            <a:avLst/>
          </a:prstGeom>
        </p:spPr>
      </p:pic>
      <p:sp>
        <p:nvSpPr>
          <p:cNvPr id="2" name="Title 1">
            <a:extLst>
              <a:ext uri="{FF2B5EF4-FFF2-40B4-BE49-F238E27FC236}">
                <a16:creationId xmlns:a16="http://schemas.microsoft.com/office/drawing/2014/main" id="{D596EA7B-B6D5-CA43-17D9-9E7FF431BC6B}"/>
              </a:ext>
            </a:extLst>
          </p:cNvPr>
          <p:cNvSpPr>
            <a:spLocks noGrp="1"/>
          </p:cNvSpPr>
          <p:nvPr>
            <p:ph type="ctrTitle"/>
          </p:nvPr>
        </p:nvSpPr>
        <p:spPr>
          <a:xfrm>
            <a:off x="1889680" y="821993"/>
            <a:ext cx="8477701" cy="519082"/>
          </a:xfrm>
        </p:spPr>
        <p:txBody>
          <a:bodyPr>
            <a:noAutofit/>
          </a:bodyPr>
          <a:lstStyle/>
          <a:p>
            <a:br>
              <a:rPr lang="en-US" sz="4200" dirty="0">
                <a:solidFill>
                  <a:srgbClr val="1FC77F"/>
                </a:solidFill>
                <a:latin typeface="Arial Black"/>
                <a:cs typeface="Arial Black"/>
              </a:rPr>
            </a:br>
            <a:br>
              <a:rPr lang="en-US" sz="4200" dirty="0">
                <a:solidFill>
                  <a:srgbClr val="1FC77F"/>
                </a:solidFill>
                <a:latin typeface="Arial Black"/>
                <a:cs typeface="Arial Black"/>
              </a:rPr>
            </a:br>
            <a:br>
              <a:rPr lang="en-US" sz="4200" dirty="0">
                <a:solidFill>
                  <a:srgbClr val="1FC77F"/>
                </a:solidFill>
                <a:latin typeface="Arial Black"/>
                <a:cs typeface="Arial Black"/>
              </a:rPr>
            </a:br>
            <a:r>
              <a:rPr lang="en-US" sz="4200" dirty="0">
                <a:solidFill>
                  <a:srgbClr val="1FC77F"/>
                </a:solidFill>
                <a:latin typeface="Arial Black"/>
                <a:cs typeface="Arial Black"/>
              </a:rPr>
              <a:t>Other</a:t>
            </a:r>
            <a:br>
              <a:rPr lang="en-US" sz="4200" dirty="0">
                <a:solidFill>
                  <a:srgbClr val="1FC77F"/>
                </a:solidFill>
                <a:latin typeface="Arial Black"/>
                <a:cs typeface="Arial Black"/>
              </a:rPr>
            </a:br>
            <a:r>
              <a:rPr lang="en-US" sz="4200" dirty="0">
                <a:solidFill>
                  <a:srgbClr val="1FC77F"/>
                </a:solidFill>
                <a:latin typeface="Arial Black"/>
                <a:cs typeface="Arial Black"/>
              </a:rPr>
              <a:t>Resources &amp;</a:t>
            </a:r>
            <a:br>
              <a:rPr lang="en-US" sz="4200" dirty="0">
                <a:solidFill>
                  <a:srgbClr val="1FC77F"/>
                </a:solidFill>
                <a:latin typeface="Arial Black"/>
                <a:cs typeface="Arial Black"/>
              </a:rPr>
            </a:br>
            <a:r>
              <a:rPr lang="en-US" sz="4200" dirty="0">
                <a:solidFill>
                  <a:srgbClr val="1FC77F"/>
                </a:solidFill>
                <a:latin typeface="Arial Black"/>
                <a:cs typeface="Arial Black"/>
              </a:rPr>
              <a:t>Websites</a:t>
            </a:r>
            <a:r>
              <a:rPr lang="en-US" sz="4200" dirty="0">
                <a:solidFill>
                  <a:schemeClr val="bg1"/>
                </a:solidFill>
                <a:latin typeface="Arial Black"/>
                <a:cs typeface="Arial Black"/>
              </a:rPr>
              <a:t> </a:t>
            </a:r>
          </a:p>
        </p:txBody>
      </p:sp>
      <p:pic>
        <p:nvPicPr>
          <p:cNvPr id="23" name="Picture 22" descr="exploring_wht_transparent-01.png">
            <a:extLst>
              <a:ext uri="{FF2B5EF4-FFF2-40B4-BE49-F238E27FC236}">
                <a16:creationId xmlns:a16="http://schemas.microsoft.com/office/drawing/2014/main" id="{0C7038D0-C742-E81B-2D17-BFA06383C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a:extLst>
              <a:ext uri="{FF2B5EF4-FFF2-40B4-BE49-F238E27FC236}">
                <a16:creationId xmlns:a16="http://schemas.microsoft.com/office/drawing/2014/main" id="{7F08C20A-F40A-A401-2849-A8D1FF3E60E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81189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ctrTitle"/>
          </p:nvPr>
        </p:nvSpPr>
        <p:spPr/>
        <p:txBody>
          <a:bodyPr/>
          <a:lstStyle/>
          <a:p>
            <a:endParaRPr lang="en-US" dirty="0"/>
          </a:p>
        </p:txBody>
      </p:sp>
      <p:pic>
        <p:nvPicPr>
          <p:cNvPr id="8" name="Picture 7"/>
          <p:cNvPicPr>
            <a:picLocks noChangeAspect="1"/>
          </p:cNvPicPr>
          <p:nvPr/>
        </p:nvPicPr>
        <p:blipFill>
          <a:blip r:embed="rId4"/>
          <a:stretch>
            <a:fillRect/>
          </a:stretch>
        </p:blipFill>
        <p:spPr>
          <a:xfrm>
            <a:off x="0" y="-25121"/>
            <a:ext cx="12174342" cy="6939280"/>
          </a:xfrm>
          <a:prstGeom prst="rect">
            <a:avLst/>
          </a:prstGeom>
        </p:spPr>
      </p:pic>
      <p:sp>
        <p:nvSpPr>
          <p:cNvPr id="4" name="Striped Right Arrow 7">
            <a:extLst>
              <a:ext uri="{FF2B5EF4-FFF2-40B4-BE49-F238E27FC236}">
                <a16:creationId xmlns:a16="http://schemas.microsoft.com/office/drawing/2014/main" id="{04710DE3-8BF1-6138-62FE-AFC359A67850}"/>
              </a:ext>
            </a:extLst>
          </p:cNvPr>
          <p:cNvSpPr/>
          <p:nvPr/>
        </p:nvSpPr>
        <p:spPr>
          <a:xfrm rot="1895453">
            <a:off x="456165" y="-165059"/>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triped Right Arrow 7">
            <a:extLst>
              <a:ext uri="{FF2B5EF4-FFF2-40B4-BE49-F238E27FC236}">
                <a16:creationId xmlns:a16="http://schemas.microsoft.com/office/drawing/2014/main" id="{6F2D4438-F594-5F03-F2F4-6F25B6598CD6}"/>
              </a:ext>
            </a:extLst>
          </p:cNvPr>
          <p:cNvSpPr/>
          <p:nvPr/>
        </p:nvSpPr>
        <p:spPr>
          <a:xfrm rot="1895453">
            <a:off x="3475738" y="-111727"/>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triped Right Arrow 7">
            <a:extLst>
              <a:ext uri="{FF2B5EF4-FFF2-40B4-BE49-F238E27FC236}">
                <a16:creationId xmlns:a16="http://schemas.microsoft.com/office/drawing/2014/main" id="{D00D32BD-6A7B-3030-8E2E-8F935FFC9319}"/>
              </a:ext>
            </a:extLst>
          </p:cNvPr>
          <p:cNvSpPr/>
          <p:nvPr/>
        </p:nvSpPr>
        <p:spPr>
          <a:xfrm rot="1895453">
            <a:off x="6495310" y="-111728"/>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Striped Right Arrow 7">
            <a:extLst>
              <a:ext uri="{FF2B5EF4-FFF2-40B4-BE49-F238E27FC236}">
                <a16:creationId xmlns:a16="http://schemas.microsoft.com/office/drawing/2014/main" id="{4213ED08-2210-25B6-49CF-35CDBD764077}"/>
              </a:ext>
            </a:extLst>
          </p:cNvPr>
          <p:cNvSpPr/>
          <p:nvPr/>
        </p:nvSpPr>
        <p:spPr>
          <a:xfrm rot="1895453">
            <a:off x="9514880" y="-165059"/>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750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32D7AD6-ADA9-47A2-9F10-18B07E45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581" y="999460"/>
            <a:ext cx="2232837" cy="2232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with low confidence">
            <a:extLst>
              <a:ext uri="{FF2B5EF4-FFF2-40B4-BE49-F238E27FC236}">
                <a16:creationId xmlns:a16="http://schemas.microsoft.com/office/drawing/2014/main" id="{BB81876D-D96A-4AA7-BEF5-465CAEB70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60" y="3467100"/>
            <a:ext cx="2539218" cy="692514"/>
          </a:xfrm>
          <a:prstGeom prst="rect">
            <a:avLst/>
          </a:prstGeom>
        </p:spPr>
      </p:pic>
      <p:sp>
        <p:nvSpPr>
          <p:cNvPr id="14" name="TextBox 13">
            <a:extLst>
              <a:ext uri="{FF2B5EF4-FFF2-40B4-BE49-F238E27FC236}">
                <a16:creationId xmlns:a16="http://schemas.microsoft.com/office/drawing/2014/main" id="{09230F9E-96DA-48DB-BB60-A50CCB80A31D}"/>
              </a:ext>
            </a:extLst>
          </p:cNvPr>
          <p:cNvSpPr txBox="1"/>
          <p:nvPr/>
        </p:nvSpPr>
        <p:spPr>
          <a:xfrm>
            <a:off x="3338624" y="5105032"/>
            <a:ext cx="85166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https://www.exploring.org/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25171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 (Review)</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49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1523553666"/>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477341370"/>
      </p:ext>
    </p:extLst>
  </p:cSld>
  <p:clrMapOvr>
    <a:overrideClrMapping bg1="dk1" tx1="lt1" bg2="dk2"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974528" y="645257"/>
            <a:ext cx="7392178" cy="1031446"/>
          </a:xfrm>
        </p:spPr>
        <p:txBody>
          <a:bodyPr>
            <a:noAutofit/>
          </a:bodyPr>
          <a:lstStyle/>
          <a:p>
            <a:r>
              <a:rPr lang="en-US" sz="4000" dirty="0">
                <a:solidFill>
                  <a:srgbClr val="B1E6FE"/>
                </a:solidFill>
                <a:latin typeface="Arial Black"/>
                <a:cs typeface="Arial Black"/>
              </a:rPr>
              <a:t>Everything we do…</a:t>
            </a:r>
            <a:br>
              <a:rPr lang="en-US" sz="4000" dirty="0">
                <a:solidFill>
                  <a:srgbClr val="B1E6FE"/>
                </a:solidFill>
                <a:latin typeface="Arial Black"/>
                <a:cs typeface="Arial Black"/>
              </a:rPr>
            </a:br>
            <a:r>
              <a:rPr lang="en-US" sz="4000" dirty="0">
                <a:solidFill>
                  <a:srgbClr val="B1E6FE"/>
                </a:solidFill>
                <a:latin typeface="Arial Black"/>
                <a:cs typeface="Arial Black"/>
              </a:rPr>
              <a:t>is all about…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3" name="TextBox 2">
            <a:extLst>
              <a:ext uri="{FF2B5EF4-FFF2-40B4-BE49-F238E27FC236}">
                <a16:creationId xmlns:a16="http://schemas.microsoft.com/office/drawing/2014/main" id="{CD8E6BF2-B9E6-461C-8A66-19C6296E49CF}"/>
              </a:ext>
            </a:extLst>
          </p:cNvPr>
          <p:cNvSpPr txBox="1"/>
          <p:nvPr/>
        </p:nvSpPr>
        <p:spPr>
          <a:xfrm>
            <a:off x="3693947" y="2184915"/>
            <a:ext cx="4168129" cy="830997"/>
          </a:xfrm>
          <a:prstGeom prst="rect">
            <a:avLst/>
          </a:prstGeom>
          <a:noFill/>
        </p:spPr>
        <p:txBody>
          <a:bodyPr wrap="none" rtlCol="0">
            <a:spAutoFit/>
          </a:bodyPr>
          <a:lstStyle/>
          <a:p>
            <a:pPr defTabSz="457200"/>
            <a:r>
              <a:rPr lang="en-US" sz="4800" b="1" dirty="0">
                <a:solidFill>
                  <a:srgbClr val="C00000"/>
                </a:solidFill>
                <a:latin typeface="Calibri"/>
              </a:rPr>
              <a:t>RELATIONSHIPS</a:t>
            </a:r>
          </a:p>
        </p:txBody>
      </p:sp>
      <p:sp>
        <p:nvSpPr>
          <p:cNvPr id="9" name="TextBox 8">
            <a:extLst>
              <a:ext uri="{FF2B5EF4-FFF2-40B4-BE49-F238E27FC236}">
                <a16:creationId xmlns:a16="http://schemas.microsoft.com/office/drawing/2014/main" id="{C4237B37-BFB1-4A4C-A51D-1B795285537A}"/>
              </a:ext>
            </a:extLst>
          </p:cNvPr>
          <p:cNvSpPr txBox="1"/>
          <p:nvPr/>
        </p:nvSpPr>
        <p:spPr>
          <a:xfrm>
            <a:off x="2109627" y="3683108"/>
            <a:ext cx="7695344" cy="2554545"/>
          </a:xfrm>
          <a:prstGeom prst="rect">
            <a:avLst/>
          </a:prstGeom>
          <a:noFill/>
        </p:spPr>
        <p:txBody>
          <a:bodyPr wrap="square">
            <a:spAutoFit/>
          </a:bodyPr>
          <a:lstStyle/>
          <a:p>
            <a:pPr algn="ctr" defTabSz="457200"/>
            <a:r>
              <a:rPr lang="en-US" sz="4000" dirty="0">
                <a:solidFill>
                  <a:srgbClr val="B1E6FE"/>
                </a:solidFill>
                <a:latin typeface="Arial Black"/>
              </a:rPr>
              <a:t>People want and need to know the </a:t>
            </a:r>
            <a:r>
              <a:rPr lang="en-US" sz="4000" dirty="0">
                <a:solidFill>
                  <a:srgbClr val="C00000"/>
                </a:solidFill>
                <a:latin typeface="Arial Black"/>
              </a:rPr>
              <a:t>“WHY” </a:t>
            </a:r>
            <a:r>
              <a:rPr lang="en-US" sz="4000" dirty="0">
                <a:solidFill>
                  <a:srgbClr val="B1E6FE"/>
                </a:solidFill>
                <a:latin typeface="Arial Black"/>
              </a:rPr>
              <a:t>before they hear and learn the </a:t>
            </a:r>
            <a:r>
              <a:rPr lang="en-US" sz="4000" dirty="0">
                <a:solidFill>
                  <a:srgbClr val="C00000"/>
                </a:solidFill>
                <a:latin typeface="Arial Black"/>
              </a:rPr>
              <a:t>“HOW”</a:t>
            </a:r>
            <a:r>
              <a:rPr lang="en-US" sz="4000" dirty="0">
                <a:solidFill>
                  <a:srgbClr val="1F497D">
                    <a:lumMod val="40000"/>
                    <a:lumOff val="60000"/>
                  </a:srgbClr>
                </a:solidFill>
                <a:latin typeface="Arial Black"/>
              </a:rPr>
              <a:t>.</a:t>
            </a:r>
            <a:endParaRPr lang="en-US" sz="4000" dirty="0">
              <a:solidFill>
                <a:srgbClr val="1F497D">
                  <a:lumMod val="40000"/>
                  <a:lumOff val="60000"/>
                </a:srgbClr>
              </a:solidFill>
              <a:latin typeface="Calibri"/>
            </a:endParaRPr>
          </a:p>
        </p:txBody>
      </p:sp>
    </p:spTree>
    <p:extLst>
      <p:ext uri="{BB962C8B-B14F-4D97-AF65-F5344CB8AC3E}">
        <p14:creationId xmlns:p14="http://schemas.microsoft.com/office/powerpoint/2010/main" val="14491665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14631554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07CDEC5-7DBA-4F8F-ABFB-964963915561}"/>
              </a:ext>
            </a:extLst>
          </p:cNvPr>
          <p:cNvSpPr/>
          <p:nvPr/>
        </p:nvSpPr>
        <p:spPr>
          <a:xfrm>
            <a:off x="1391786" y="4509056"/>
            <a:ext cx="96636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hlinkClick r:id="rId3"/>
              </a:rPr>
              <a:t>https://youtu.be/1UtPFB0BHOA</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 </a:t>
            </a:r>
          </a:p>
        </p:txBody>
      </p:sp>
      <p:pic>
        <p:nvPicPr>
          <p:cNvPr id="12" name="Picture 2">
            <a:extLst>
              <a:ext uri="{FF2B5EF4-FFF2-40B4-BE49-F238E27FC236}">
                <a16:creationId xmlns:a16="http://schemas.microsoft.com/office/drawing/2014/main" id="{C3DD4471-5745-4352-8117-8E81A51A4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490" y="1088220"/>
            <a:ext cx="2155019" cy="2155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with low confidence">
            <a:extLst>
              <a:ext uri="{FF2B5EF4-FFF2-40B4-BE49-F238E27FC236}">
                <a16:creationId xmlns:a16="http://schemas.microsoft.com/office/drawing/2014/main" id="{65FA052D-BA72-4C0A-B6F0-71367FAE3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980" y="186945"/>
            <a:ext cx="2539218" cy="692514"/>
          </a:xfrm>
          <a:prstGeom prst="rect">
            <a:avLst/>
          </a:prstGeom>
        </p:spPr>
      </p:pic>
      <p:sp>
        <p:nvSpPr>
          <p:cNvPr id="14" name="Rectangle 13">
            <a:extLst>
              <a:ext uri="{FF2B5EF4-FFF2-40B4-BE49-F238E27FC236}">
                <a16:creationId xmlns:a16="http://schemas.microsoft.com/office/drawing/2014/main" id="{B00939D6-FE7B-4624-9FDF-466BA526E0D8}"/>
              </a:ext>
            </a:extLst>
          </p:cNvPr>
          <p:cNvSpPr/>
          <p:nvPr/>
        </p:nvSpPr>
        <p:spPr>
          <a:xfrm>
            <a:off x="1620612" y="5660917"/>
            <a:ext cx="94469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hlinkClick r:id="rId6"/>
              </a:rPr>
              <a:t>https://youtu.be/p5GFYmWiyic</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CC4930CD-F0FF-7A4F-C155-7758ED44B4FC}"/>
              </a:ext>
            </a:extLst>
          </p:cNvPr>
          <p:cNvSpPr txBox="1"/>
          <p:nvPr/>
        </p:nvSpPr>
        <p:spPr>
          <a:xfrm>
            <a:off x="4759608" y="3827628"/>
            <a:ext cx="2660215" cy="369332"/>
          </a:xfrm>
          <a:prstGeom prst="rect">
            <a:avLst/>
          </a:prstGeom>
          <a:noFill/>
        </p:spPr>
        <p:txBody>
          <a:bodyPr wrap="none" rtlCol="0">
            <a:spAutoFit/>
          </a:bodyPr>
          <a:lstStyle/>
          <a:p>
            <a:r>
              <a:rPr lang="en-US" b="1" dirty="0">
                <a:highlight>
                  <a:srgbClr val="FF0000"/>
                </a:highlight>
              </a:rPr>
              <a:t>Great Promotional Videos</a:t>
            </a:r>
          </a:p>
        </p:txBody>
      </p:sp>
      <p:sp>
        <p:nvSpPr>
          <p:cNvPr id="3" name="TextBox 2">
            <a:extLst>
              <a:ext uri="{FF2B5EF4-FFF2-40B4-BE49-F238E27FC236}">
                <a16:creationId xmlns:a16="http://schemas.microsoft.com/office/drawing/2014/main" id="{A191D4B6-4B09-330B-E9C9-DD576127914B}"/>
              </a:ext>
            </a:extLst>
          </p:cNvPr>
          <p:cNvSpPr txBox="1"/>
          <p:nvPr/>
        </p:nvSpPr>
        <p:spPr>
          <a:xfrm>
            <a:off x="8079786" y="1981063"/>
            <a:ext cx="4027064" cy="261610"/>
          </a:xfrm>
          <a:prstGeom prst="rect">
            <a:avLst/>
          </a:prstGeom>
          <a:noFill/>
        </p:spPr>
        <p:txBody>
          <a:bodyPr wrap="none" rtlCol="0">
            <a:spAutoFit/>
          </a:bodyPr>
          <a:lstStyle/>
          <a:p>
            <a:r>
              <a:rPr lang="en-US" sz="1100" dirty="0">
                <a:hlinkClick r:id="rId7"/>
              </a:rPr>
              <a:t>Law Enforcement, Denise &amp; Keith - Mom &amp; Explorer (youtube.com)</a:t>
            </a:r>
            <a:endParaRPr lang="en-US" sz="1100" dirty="0"/>
          </a:p>
        </p:txBody>
      </p:sp>
      <p:sp>
        <p:nvSpPr>
          <p:cNvPr id="4" name="TextBox 3">
            <a:extLst>
              <a:ext uri="{FF2B5EF4-FFF2-40B4-BE49-F238E27FC236}">
                <a16:creationId xmlns:a16="http://schemas.microsoft.com/office/drawing/2014/main" id="{4C4B7658-CAD1-55D1-1412-09FC252BB2ED}"/>
              </a:ext>
            </a:extLst>
          </p:cNvPr>
          <p:cNvSpPr txBox="1"/>
          <p:nvPr/>
        </p:nvSpPr>
        <p:spPr>
          <a:xfrm>
            <a:off x="9179859" y="1682132"/>
            <a:ext cx="1342996" cy="369332"/>
          </a:xfrm>
          <a:prstGeom prst="rect">
            <a:avLst/>
          </a:prstGeom>
          <a:noFill/>
        </p:spPr>
        <p:txBody>
          <a:bodyPr wrap="none" rtlCol="0">
            <a:spAutoFit/>
          </a:bodyPr>
          <a:lstStyle/>
          <a:p>
            <a:r>
              <a:rPr lang="en-US" dirty="0"/>
              <a:t>Testimonials</a:t>
            </a:r>
          </a:p>
        </p:txBody>
      </p:sp>
      <p:sp>
        <p:nvSpPr>
          <p:cNvPr id="6" name="TextBox 5">
            <a:extLst>
              <a:ext uri="{FF2B5EF4-FFF2-40B4-BE49-F238E27FC236}">
                <a16:creationId xmlns:a16="http://schemas.microsoft.com/office/drawing/2014/main" id="{055353AA-199C-BF28-2019-2B7339515E49}"/>
              </a:ext>
            </a:extLst>
          </p:cNvPr>
          <p:cNvSpPr txBox="1"/>
          <p:nvPr/>
        </p:nvSpPr>
        <p:spPr>
          <a:xfrm>
            <a:off x="626388" y="2191806"/>
            <a:ext cx="2904564" cy="369332"/>
          </a:xfrm>
          <a:prstGeom prst="rect">
            <a:avLst/>
          </a:prstGeom>
          <a:noFill/>
        </p:spPr>
        <p:txBody>
          <a:bodyPr wrap="square" rtlCol="0">
            <a:spAutoFit/>
          </a:bodyPr>
          <a:lstStyle/>
          <a:p>
            <a:r>
              <a:rPr lang="en-US" dirty="0">
                <a:hlinkClick r:id="rId8"/>
              </a:rPr>
              <a:t>Exploring LFL - YouTube</a:t>
            </a:r>
            <a:endParaRPr lang="en-US" dirty="0"/>
          </a:p>
        </p:txBody>
      </p:sp>
      <p:sp>
        <p:nvSpPr>
          <p:cNvPr id="7" name="TextBox 6">
            <a:extLst>
              <a:ext uri="{FF2B5EF4-FFF2-40B4-BE49-F238E27FC236}">
                <a16:creationId xmlns:a16="http://schemas.microsoft.com/office/drawing/2014/main" id="{BE816614-2D34-9690-8371-BE02FBA3EB17}"/>
              </a:ext>
            </a:extLst>
          </p:cNvPr>
          <p:cNvSpPr txBox="1"/>
          <p:nvPr/>
        </p:nvSpPr>
        <p:spPr>
          <a:xfrm>
            <a:off x="536426" y="1682132"/>
            <a:ext cx="2679516" cy="369332"/>
          </a:xfrm>
          <a:prstGeom prst="rect">
            <a:avLst/>
          </a:prstGeom>
          <a:noFill/>
        </p:spPr>
        <p:txBody>
          <a:bodyPr wrap="none" rtlCol="0">
            <a:spAutoFit/>
          </a:bodyPr>
          <a:lstStyle/>
          <a:p>
            <a:r>
              <a:rPr lang="en-US" dirty="0"/>
              <a:t>More Videos on </a:t>
            </a:r>
            <a:r>
              <a:rPr lang="en-US" dirty="0" err="1"/>
              <a:t>Youtube</a:t>
            </a:r>
            <a:r>
              <a:rPr lang="en-US" dirty="0"/>
              <a:t>…</a:t>
            </a:r>
          </a:p>
        </p:txBody>
      </p:sp>
      <p:sp>
        <p:nvSpPr>
          <p:cNvPr id="10" name="TextBox 9">
            <a:extLst>
              <a:ext uri="{FF2B5EF4-FFF2-40B4-BE49-F238E27FC236}">
                <a16:creationId xmlns:a16="http://schemas.microsoft.com/office/drawing/2014/main" id="{97F85243-85B6-BA5A-0B45-C07FEA6AD646}"/>
              </a:ext>
            </a:extLst>
          </p:cNvPr>
          <p:cNvSpPr txBox="1"/>
          <p:nvPr/>
        </p:nvSpPr>
        <p:spPr>
          <a:xfrm>
            <a:off x="8319247" y="2258266"/>
            <a:ext cx="3505200" cy="261610"/>
          </a:xfrm>
          <a:prstGeom prst="rect">
            <a:avLst/>
          </a:prstGeom>
          <a:noFill/>
        </p:spPr>
        <p:txBody>
          <a:bodyPr wrap="square">
            <a:spAutoFit/>
          </a:bodyPr>
          <a:lstStyle/>
          <a:p>
            <a:r>
              <a:rPr lang="en-US" sz="1100" dirty="0">
                <a:hlinkClick r:id="rId9"/>
              </a:rPr>
              <a:t>Science Exploring according to Dave (youtube.com)</a:t>
            </a:r>
            <a:endParaRPr lang="en-US" sz="1100" dirty="0"/>
          </a:p>
        </p:txBody>
      </p:sp>
      <p:sp>
        <p:nvSpPr>
          <p:cNvPr id="11" name="TextBox 10">
            <a:extLst>
              <a:ext uri="{FF2B5EF4-FFF2-40B4-BE49-F238E27FC236}">
                <a16:creationId xmlns:a16="http://schemas.microsoft.com/office/drawing/2014/main" id="{3303A66D-86A5-DFFC-2012-E70C5EDBA1AD}"/>
              </a:ext>
            </a:extLst>
          </p:cNvPr>
          <p:cNvSpPr txBox="1"/>
          <p:nvPr/>
        </p:nvSpPr>
        <p:spPr>
          <a:xfrm>
            <a:off x="8685446" y="2564785"/>
            <a:ext cx="3139001" cy="261610"/>
          </a:xfrm>
          <a:prstGeom prst="rect">
            <a:avLst/>
          </a:prstGeom>
          <a:noFill/>
        </p:spPr>
        <p:txBody>
          <a:bodyPr wrap="none" rtlCol="0">
            <a:spAutoFit/>
          </a:bodyPr>
          <a:lstStyle/>
          <a:p>
            <a:r>
              <a:rPr lang="en-US" sz="1100" dirty="0">
                <a:hlinkClick r:id="rId10"/>
              </a:rPr>
              <a:t>EMS Exploring According to Savanah (youtube.com)</a:t>
            </a:r>
            <a:endParaRPr lang="en-US" sz="1100" dirty="0"/>
          </a:p>
        </p:txBody>
      </p:sp>
    </p:spTree>
    <p:extLst>
      <p:ext uri="{BB962C8B-B14F-4D97-AF65-F5344CB8AC3E}">
        <p14:creationId xmlns:p14="http://schemas.microsoft.com/office/powerpoint/2010/main" val="993237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3862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p:cNvSpPr txBox="1"/>
          <p:nvPr/>
        </p:nvSpPr>
        <p:spPr>
          <a:xfrm>
            <a:off x="5727510" y="2713133"/>
            <a:ext cx="460382" cy="248209"/>
          </a:xfrm>
          <a:prstGeom prst="rect">
            <a:avLst/>
          </a:prstGeom>
          <a:noFill/>
        </p:spPr>
        <p:txBody>
          <a:bodyPr wrap="non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579" y="2104774"/>
            <a:ext cx="6050339" cy="3365384"/>
          </a:xfrm>
          <a:prstGeom prst="rect">
            <a:avLst/>
          </a:prstGeom>
        </p:spPr>
      </p:pic>
      <p:sp>
        <p:nvSpPr>
          <p:cNvPr id="4" name="TextBox 3"/>
          <p:cNvSpPr txBox="1"/>
          <p:nvPr/>
        </p:nvSpPr>
        <p:spPr>
          <a:xfrm>
            <a:off x="2919665" y="1231223"/>
            <a:ext cx="5811253" cy="507831"/>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How did you land in your Career?</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709562">
            <a:off x="7511314" y="1089068"/>
            <a:ext cx="3111076" cy="2070280"/>
          </a:xfrm>
          <a:prstGeom prst="rect">
            <a:avLst/>
          </a:prstGeom>
        </p:spPr>
      </p:pic>
    </p:spTree>
    <p:extLst>
      <p:ext uri="{BB962C8B-B14F-4D97-AF65-F5344CB8AC3E}">
        <p14:creationId xmlns:p14="http://schemas.microsoft.com/office/powerpoint/2010/main" val="18455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4.07407E-6 L -1.66667E-6 0.00023 C -0.00052 0.01111 -0.00087 0.02199 -0.00139 0.03333 C -0.00295 0.07615 -0.00035 0.05879 -0.00503 0.08426 L -0.00625 0.09097 C -0.00677 0.09328 -0.0066 0.09629 -0.00764 0.09768 L -0.01389 0.10648 C -0.01545 0.11481 -0.01493 0.11412 -0.01875 0.12222 C -0.02118 0.12685 -0.02291 0.13356 -0.02639 0.13541 C -0.0276 0.13611 -0.02899 0.13657 -0.03003 0.13773 C -0.03559 0.14259 -0.03229 0.14259 -0.03889 0.14652 C -0.04653 0.15115 -0.05087 0.15162 -0.05885 0.15324 L -0.07014 0.15555 L -0.12257 0.15324 C -0.12552 0.15277 -0.13003 0.14444 -0.13003 0.14467 C -0.1309 0.14213 -0.1316 0.13958 -0.13264 0.13773 C -0.13663 0.12916 -0.1368 0.12963 -0.14132 0.1243 C -0.14653 0.11064 -0.14097 0.12476 -0.14757 0.11111 C -0.1493 0.1074 -0.15052 0.10301 -0.1526 0.1 C -0.15451 0.09699 -0.15694 0.09583 -0.15885 0.09328 C -0.16632 0.08333 -0.15885 0.08888 -0.16632 0.08426 C -0.17101 0.07824 -0.17066 0.07662 -0.17639 0.07546 C -0.18507 0.07361 -0.2026 0.07106 -0.2026 0.07129 C -0.21389 0.07176 -0.22535 0.06851 -0.23628 0.07314 C -0.24045 0.075 -0.24288 0.08263 -0.24514 0.08888 C -0.2467 0.09328 -0.24896 0.09699 -0.25 0.10208 C -0.25156 0.10902 -0.25382 0.12152 -0.25625 0.1287 C -0.25746 0.13194 -0.25903 0.13449 -0.26007 0.13773 C -0.2625 0.14444 -0.26215 0.14745 -0.2651 0.15324 C -0.27274 0.16875 -0.27291 0.16643 -0.28264 0.17986 C -0.2901 0.19051 -0.2993 0.20555 -0.30503 0.21759 C -0.30781 0.22361 -0.32552 0.26226 -0.33003 0.26643 C -0.3342 0.27013 -0.33837 0.27638 -0.34253 0.27777 C -0.35226 0.28055 -0.34791 0.27893 -0.35625 0.28194 C -0.36215 0.28055 -0.3684 0.28125 -0.37378 0.27777 C -0.37726 0.27546 -0.37552 0.26574 -0.3776 0.26203 C -0.37847 0.26041 -0.38021 0.26041 -0.38125 0.25995 C -0.38333 0.25671 -0.38437 0.25347 -0.38663 0.25069 C -0.3941 0.2412 -0.38663 0.26319 -0.39757 0.23981 C -0.39965 0.23541 -0.40173 0.23078 -0.40382 0.22662 C -0.40503 0.2243 -0.4066 0.22245 -0.40764 0.2199 C -0.40903 0.21643 -0.40989 0.21226 -0.41128 0.20879 C -0.41232 0.20625 -0.41389 0.20439 -0.41545 0.20208 C -0.41684 0.19861 -0.4184 0.19421 -0.42014 0.19097 C -0.42187 0.18819 -0.4243 0.18657 -0.42639 0.18426 C -0.42812 0.18055 -0.42934 0.17638 -0.43142 0.17314 C -0.43229 0.17176 -0.43385 0.17199 -0.43507 0.17106 C -0.4368 0.16967 -0.43837 0.16759 -0.4401 0.16666 C -0.4434 0.16458 -0.4467 0.16365 -0.45 0.16203 L -0.45503 0.15995 C -0.47083 0.16064 -0.4868 0.16088 -0.5026 0.16203 C -0.50503 0.16226 -0.50677 0.16319 -0.50885 0.16435 C -0.5118 0.16597 -0.51719 0.17037 -0.52014 0.17314 C -0.52222 0.17523 -0.5243 0.17754 -0.52639 0.17986 C -0.5276 0.18125 -0.52882 0.1831 -0.53003 0.18426 C -0.53125 0.18541 -0.53264 0.18588 -0.53385 0.18657 C -0.53507 0.18888 -0.53663 0.19074 -0.5375 0.19328 C -0.53871 0.19583 -0.53906 0.1993 -0.5401 0.20208 C -0.54114 0.20532 -0.54253 0.2081 -0.54375 0.21111 C -0.54462 0.21551 -0.54514 0.22013 -0.54635 0.2243 C -0.55 0.23842 -0.55816 0.25763 -0.56389 0.26643 C -0.57014 0.27592 -0.5776 0.28356 -0.58264 0.29537 C -0.6026 0.34282 -0.57673 0.28518 -0.6 0.32662 C -0.60295 0.33171 -0.60469 0.33888 -0.60764 0.34444 C -0.61024 0.3493 -0.61389 0.35254 -0.61632 0.35763 C -0.63576 0.39814 -0.60903 0.35347 -0.63003 0.39097 C -0.63316 0.39652 -0.6368 0.40115 -0.6401 0.40648 C -0.64271 0.41088 -0.64496 0.41551 -0.64757 0.4199 C -0.65035 0.42453 -0.65347 0.42847 -0.65625 0.43333 C -0.66337 0.44467 -0.67014 0.4581 -0.67639 0.47106 C -0.68871 0.49722 -0.69201 0.5074 -0.70503 0.53981 C -0.70764 0.54583 -0.7092 0.55324 -0.7125 0.55763 C -0.75 0.60763 -0.69878 0.53796 -0.73003 0.58426 C -0.73246 0.58726 -0.73524 0.59004 -0.7375 0.59282 C -0.74357 0.60069 -0.74965 0.60833 -0.75503 0.61759 C -0.75868 0.62291 -0.76076 0.62963 -0.76389 0.63541 C -0.76666 0.64074 -0.77014 0.64537 -0.77257 0.65092 C -0.775 0.65648 -0.77639 0.66296 -0.77882 0.66851 C -0.78107 0.67361 -0.7842 0.67731 -0.78628 0.68217 C -0.7934 0.69699 -0.78958 0.69768 -0.8 0.71088 C -0.80382 0.71551 -0.80833 0.71828 -0.8125 0.72222 L -0.81753 0.72662 C -0.8191 0.72801 -0.82101 0.7287 -0.82239 0.73078 C -0.82413 0.7331 -0.82569 0.73564 -0.82743 0.73773 C -0.8368 0.74838 -0.8309 0.73935 -0.8375 0.75069 C -0.83785 0.75324 -0.83819 0.75555 -0.83871 0.75763 C -0.83993 0.76296 -0.84149 0.76759 -0.84253 0.77314 C -0.84305 0.77685 -0.84305 0.78078 -0.84375 0.78426 C -0.84462 0.78935 -0.84618 0.79467 -0.84739 0.8 C -0.84948 0.82037 -0.84791 0.80763 -0.8526 0.83101 C -0.85295 0.8331 -0.85278 0.83611 -0.85364 0.83773 C -0.85451 0.83935 -0.85625 0.83888 -0.85746 0.83981 C -0.85868 0.84097 -0.86007 0.84259 -0.86146 0.84444 C -0.86302 0.84699 -0.86441 0.85069 -0.86632 0.85324 C -0.87205 0.86157 -0.87847 0.86643 -0.88489 0.87314 C -0.88958 0.87824 -0.89375 0.88472 -0.89878 0.88888 C -0.91423 0.90185 -0.93038 0.9125 -0.94618 0.9243 C -0.95573 0.93148 -0.96319 0.93564 -0.97239 0.94444 C -0.97673 0.94838 -0.98073 0.95347 -0.98489 0.95763 C -0.99444 0.96689 -1.00521 0.97245 -1.01371 0.98426 L -1.025 0.99976 " pathEditMode="relative" rAng="0" ptsTypes="AAAAAAAAAAAAAAAAAAAAAAAAAAAAAAAAAAAAAAAAAAAAAAAAAAAAAAAAAAAAAAAAAAAAAAAAAAAAAAAAAAAAAAAAAAAAAAAAAAAAA">
                                      <p:cBhvr>
                                        <p:cTn id="6" dur="3500" fill="hold"/>
                                        <p:tgtEl>
                                          <p:spTgt spid="5"/>
                                        </p:tgtEl>
                                        <p:attrNameLst>
                                          <p:attrName>ppt_x</p:attrName>
                                          <p:attrName>ppt_y</p:attrName>
                                        </p:attrNameLst>
                                      </p:cBhvr>
                                      <p:rCtr x="-51250" y="4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“joinexploring.org”</a:t>
            </a: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“joinexploring.com”</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Scoutbook for Exploring</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Online Registration</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Online Renewal</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err="1">
                <a:ln>
                  <a:noFill/>
                </a:ln>
                <a:solidFill>
                  <a:prstClr val="white"/>
                </a:solidFill>
                <a:effectLst/>
                <a:uLnTx/>
                <a:uFillTx/>
                <a:latin typeface="Calibri"/>
                <a:ea typeface="+mn-ea"/>
                <a:cs typeface="+mn-cs"/>
              </a:rPr>
              <a:t>Scoutly</a:t>
            </a: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2665378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647277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250242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239120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423150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061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2389795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397576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763252" y="2220511"/>
          <a:ext cx="6667902" cy="315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189230" y="1080751"/>
            <a:ext cx="5486400" cy="807913"/>
          </a:xfrm>
          <a:prstGeom prst="rect">
            <a:avLst/>
          </a:prstGeom>
          <a:noFill/>
        </p:spPr>
        <p:txBody>
          <a:bodyPr wrap="square" lIns="68580" tIns="34290" rIns="68580" bIns="34290">
            <a:spAutoFit/>
          </a:bodyPr>
          <a:lstStyle/>
          <a:p>
            <a:pPr algn="ctr" defTabSz="342900">
              <a:defRPr/>
            </a:pPr>
            <a:r>
              <a:rPr lang="en-US" sz="4800" b="1" i="1" dirty="0">
                <a:ln w="22225">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a:prstDash val="solid"/>
                </a:ln>
                <a:solidFill>
                  <a:srgbClr val="C00000"/>
                </a:solidFill>
                <a:latin typeface="Calibri"/>
              </a:rPr>
              <a:t>YOUR LIFE SPAN</a:t>
            </a:r>
          </a:p>
        </p:txBody>
      </p:sp>
      <p:sp>
        <p:nvSpPr>
          <p:cNvPr id="9" name="Rectangle 8"/>
          <p:cNvSpPr/>
          <p:nvPr/>
        </p:nvSpPr>
        <p:spPr>
          <a:xfrm rot="16200000">
            <a:off x="2325623" y="3408391"/>
            <a:ext cx="1429349" cy="438582"/>
          </a:xfrm>
          <a:prstGeom prst="rect">
            <a:avLst/>
          </a:prstGeom>
          <a:solidFill>
            <a:srgbClr val="B2C1DB"/>
          </a:solidFill>
        </p:spPr>
        <p:txBody>
          <a:bodyPr wrap="square" lIns="68580" tIns="34290" rIns="68580" bIns="34290">
            <a:spAutoFit/>
          </a:bodyPr>
          <a:lstStyle/>
          <a:p>
            <a:pPr algn="ctr" defTabSz="342900">
              <a:defRPr/>
            </a:pPr>
            <a:r>
              <a:rPr lang="en-US" sz="2400" b="1" dirty="0">
                <a:ln w="9525">
                  <a:solidFill>
                    <a:prstClr val="white"/>
                  </a:solidFill>
                  <a:prstDash val="solid"/>
                </a:ln>
                <a:solidFill>
                  <a:srgbClr val="231950"/>
                </a:solidFill>
                <a:effectLst>
                  <a:outerShdw blurRad="12700" dist="38100" dir="2700000" algn="tl" rotWithShape="0">
                    <a:prstClr val="white">
                      <a:lumMod val="50000"/>
                    </a:prstClr>
                  </a:outerShdw>
                </a:effectLst>
                <a:latin typeface="Arial Black" panose="020B0A04020102020204" pitchFamily="34" charset="0"/>
              </a:rPr>
              <a:t>Birth</a:t>
            </a:r>
          </a:p>
        </p:txBody>
      </p:sp>
      <p:sp>
        <p:nvSpPr>
          <p:cNvPr id="11" name="Rectangle 10"/>
          <p:cNvSpPr/>
          <p:nvPr/>
        </p:nvSpPr>
        <p:spPr>
          <a:xfrm>
            <a:off x="1670755" y="4464788"/>
            <a:ext cx="1150251" cy="76174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defRPr/>
            </a:pPr>
            <a:r>
              <a:rPr lang="en-US" sz="4500" b="1" dirty="0">
                <a:ln/>
                <a:solidFill>
                  <a:srgbClr val="9BBB59"/>
                </a:solidFill>
                <a:latin typeface="Calibri"/>
              </a:rPr>
              <a:t>0</a:t>
            </a:r>
            <a:r>
              <a:rPr lang="en-US" sz="1500" b="1" dirty="0">
                <a:ln/>
                <a:solidFill>
                  <a:srgbClr val="9BBB59"/>
                </a:solidFill>
                <a:latin typeface="Calibri"/>
              </a:rPr>
              <a:t>years old</a:t>
            </a:r>
            <a:endParaRPr lang="en-US" sz="1500" b="1" dirty="0">
              <a:ln/>
              <a:solidFill>
                <a:srgbClr val="00B0F0"/>
              </a:solidFill>
              <a:latin typeface="Calibri"/>
            </a:endParaRPr>
          </a:p>
        </p:txBody>
      </p:sp>
      <p:sp>
        <p:nvSpPr>
          <p:cNvPr id="13" name="Rectangle 12"/>
          <p:cNvSpPr/>
          <p:nvPr/>
        </p:nvSpPr>
        <p:spPr>
          <a:xfrm>
            <a:off x="9382209" y="4534038"/>
            <a:ext cx="1311065"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defRPr/>
            </a:pPr>
            <a:r>
              <a:rPr lang="en-US" sz="4050" b="1" dirty="0">
                <a:ln/>
                <a:solidFill>
                  <a:srgbClr val="9BBB59"/>
                </a:solidFill>
                <a:latin typeface="Calibri"/>
              </a:rPr>
              <a:t>99</a:t>
            </a:r>
            <a:r>
              <a:rPr lang="en-US" sz="1350" b="1" dirty="0">
                <a:ln/>
                <a:solidFill>
                  <a:srgbClr val="9BBB59"/>
                </a:solidFill>
                <a:latin typeface="Calibri"/>
              </a:rPr>
              <a:t>years old</a:t>
            </a:r>
            <a:r>
              <a:rPr lang="en-US" sz="4050" b="1" dirty="0">
                <a:ln/>
                <a:solidFill>
                  <a:srgbClr val="9BBB59"/>
                </a:solidFill>
                <a:latin typeface="Calibri"/>
              </a:rPr>
              <a:t>	</a:t>
            </a:r>
          </a:p>
        </p:txBody>
      </p:sp>
      <p:sp>
        <p:nvSpPr>
          <p:cNvPr id="16" name="5-Point Star 15"/>
          <p:cNvSpPr/>
          <p:nvPr/>
        </p:nvSpPr>
        <p:spPr>
          <a:xfrm>
            <a:off x="7532630" y="5105471"/>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65</a:t>
            </a:r>
          </a:p>
        </p:txBody>
      </p:sp>
      <p:sp>
        <p:nvSpPr>
          <p:cNvPr id="26" name="Moon 25"/>
          <p:cNvSpPr/>
          <p:nvPr/>
        </p:nvSpPr>
        <p:spPr>
          <a:xfrm rot="12612920">
            <a:off x="8938502" y="3971536"/>
            <a:ext cx="342900" cy="687707"/>
          </a:xfrm>
          <a:prstGeom prst="mo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graphicFrame>
        <p:nvGraphicFramePr>
          <p:cNvPr id="27" name="Table 26"/>
          <p:cNvGraphicFramePr>
            <a:graphicFrameLocks noGrp="1"/>
          </p:cNvGraphicFramePr>
          <p:nvPr/>
        </p:nvGraphicFramePr>
        <p:xfrm>
          <a:off x="3794365" y="4076710"/>
          <a:ext cx="4335782" cy="599365"/>
        </p:xfrm>
        <a:graphic>
          <a:graphicData uri="http://schemas.openxmlformats.org/drawingml/2006/table">
            <a:tbl>
              <a:tblPr/>
              <a:tblGrid>
                <a:gridCol w="4335782">
                  <a:extLst>
                    <a:ext uri="{9D8B030D-6E8A-4147-A177-3AD203B41FA5}">
                      <a16:colId xmlns:a16="http://schemas.microsoft.com/office/drawing/2014/main" val="20000"/>
                    </a:ext>
                  </a:extLst>
                </a:gridCol>
              </a:tblGrid>
              <a:tr h="599365">
                <a:tc>
                  <a:txBody>
                    <a:bodyPr/>
                    <a:lstStyle/>
                    <a:p>
                      <a:r>
                        <a:rPr lang="en-US" sz="3300" b="1" cap="none" spc="0"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“Job”, “Work”, “Career”</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31" name="Picture 30"/>
          <p:cNvPicPr>
            <a:picLocks noChangeAspect="1"/>
          </p:cNvPicPr>
          <p:nvPr/>
        </p:nvPicPr>
        <p:blipFill>
          <a:blip r:embed="rId8"/>
          <a:stretch>
            <a:fillRect/>
          </a:stretch>
        </p:blipFill>
        <p:spPr>
          <a:xfrm rot="1733326">
            <a:off x="9210270" y="925946"/>
            <a:ext cx="1942257" cy="1552929"/>
          </a:xfrm>
          <a:prstGeom prst="rect">
            <a:avLst/>
          </a:prstGeom>
          <a:scene3d>
            <a:camera prst="orthographicFront"/>
            <a:lightRig rig="threePt" dir="t"/>
          </a:scene3d>
          <a:sp3d>
            <a:bevelT w="114300" prst="artDeco"/>
          </a:sp3d>
        </p:spPr>
      </p:pic>
      <p:sp>
        <p:nvSpPr>
          <p:cNvPr id="32" name="Right Arrow 31"/>
          <p:cNvSpPr/>
          <p:nvPr/>
        </p:nvSpPr>
        <p:spPr>
          <a:xfrm>
            <a:off x="3189230" y="1686341"/>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
        <p:nvSpPr>
          <p:cNvPr id="33" name="Right Arrow 32"/>
          <p:cNvSpPr/>
          <p:nvPr/>
        </p:nvSpPr>
        <p:spPr>
          <a:xfrm>
            <a:off x="8129915" y="1686341"/>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
        <p:nvSpPr>
          <p:cNvPr id="34" name="Rectangle 33"/>
          <p:cNvSpPr/>
          <p:nvPr/>
        </p:nvSpPr>
        <p:spPr>
          <a:xfrm>
            <a:off x="3020730" y="2220510"/>
            <a:ext cx="5935270" cy="542456"/>
          </a:xfrm>
          <a:prstGeom prst="rect">
            <a:avLst/>
          </a:prstGeom>
          <a:noFill/>
        </p:spPr>
        <p:txBody>
          <a:bodyPr wrap="square" lIns="68580" tIns="34290" rIns="68580" bIns="34290">
            <a:spAutoFit/>
          </a:bodyPr>
          <a:lstStyle/>
          <a:p>
            <a:pPr algn="ctr" defTabSz="342900">
              <a:defRPr/>
            </a:pPr>
            <a:r>
              <a:rPr lang="en-US" sz="3075" b="1" dirty="0">
                <a:ln w="6600">
                  <a:solidFill>
                    <a:srgbClr val="C0504D"/>
                  </a:solidFill>
                  <a:prstDash val="solid"/>
                </a:ln>
                <a:solidFill>
                  <a:srgbClr val="FFFFFF"/>
                </a:solidFill>
                <a:effectLst>
                  <a:outerShdw dist="38100" dir="2700000" algn="tl" rotWithShape="0">
                    <a:srgbClr val="C0504D"/>
                  </a:outerShdw>
                </a:effectLst>
                <a:latin typeface="Calibri"/>
              </a:rPr>
              <a:t>“Ages 18-65” Work for Est. 47 years</a:t>
            </a:r>
          </a:p>
        </p:txBody>
      </p:sp>
      <p:pic>
        <p:nvPicPr>
          <p:cNvPr id="22" name="Picture 21"/>
          <p:cNvPicPr>
            <a:picLocks noChangeAspect="1"/>
          </p:cNvPicPr>
          <p:nvPr/>
        </p:nvPicPr>
        <p:blipFill>
          <a:blip r:embed="rId9"/>
          <a:stretch>
            <a:fillRect/>
          </a:stretch>
        </p:blipFill>
        <p:spPr>
          <a:xfrm>
            <a:off x="12537306" y="2809461"/>
            <a:ext cx="1285715" cy="549684"/>
          </a:xfrm>
          <a:prstGeom prst="rect">
            <a:avLst/>
          </a:prstGeom>
          <a:scene3d>
            <a:camera prst="orthographicFront"/>
            <a:lightRig rig="threePt" dir="t"/>
          </a:scene3d>
          <a:sp3d>
            <a:bevelT prst="relaxedInset"/>
          </a:sp3d>
        </p:spPr>
      </p:pic>
      <p:sp>
        <p:nvSpPr>
          <p:cNvPr id="4" name="Rectangle 3"/>
          <p:cNvSpPr/>
          <p:nvPr/>
        </p:nvSpPr>
        <p:spPr>
          <a:xfrm>
            <a:off x="7532631" y="5810487"/>
            <a:ext cx="1301415" cy="555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2000" dirty="0">
                <a:solidFill>
                  <a:srgbClr val="FF0000"/>
                </a:solidFill>
                <a:latin typeface="Calibri"/>
              </a:rPr>
              <a:t>Retire</a:t>
            </a:r>
          </a:p>
        </p:txBody>
      </p:sp>
      <p:sp>
        <p:nvSpPr>
          <p:cNvPr id="5" name="Rectangle 4"/>
          <p:cNvSpPr/>
          <p:nvPr/>
        </p:nvSpPr>
        <p:spPr>
          <a:xfrm>
            <a:off x="3222753" y="5845192"/>
            <a:ext cx="1400566" cy="5133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700" dirty="0">
                <a:solidFill>
                  <a:srgbClr val="FF0000"/>
                </a:solidFill>
                <a:latin typeface="Calibri"/>
              </a:rPr>
              <a:t>Start Working</a:t>
            </a:r>
          </a:p>
        </p:txBody>
      </p:sp>
      <p:sp>
        <p:nvSpPr>
          <p:cNvPr id="20" name="5-Point Star 15">
            <a:extLst>
              <a:ext uri="{FF2B5EF4-FFF2-40B4-BE49-F238E27FC236}">
                <a16:creationId xmlns:a16="http://schemas.microsoft.com/office/drawing/2014/main" id="{771E7270-2526-492A-BD10-F8CA0A7065BE}"/>
              </a:ext>
            </a:extLst>
          </p:cNvPr>
          <p:cNvSpPr/>
          <p:nvPr/>
        </p:nvSpPr>
        <p:spPr>
          <a:xfrm>
            <a:off x="3351536" y="5105471"/>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18</a:t>
            </a:r>
          </a:p>
        </p:txBody>
      </p:sp>
      <p:sp>
        <p:nvSpPr>
          <p:cNvPr id="21" name="5-Point Star 15">
            <a:extLst>
              <a:ext uri="{FF2B5EF4-FFF2-40B4-BE49-F238E27FC236}">
                <a16:creationId xmlns:a16="http://schemas.microsoft.com/office/drawing/2014/main" id="{AC216163-D34C-4C9C-A602-8D33D0D58C3B}"/>
              </a:ext>
            </a:extLst>
          </p:cNvPr>
          <p:cNvSpPr/>
          <p:nvPr/>
        </p:nvSpPr>
        <p:spPr>
          <a:xfrm>
            <a:off x="5383696" y="5166143"/>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50</a:t>
            </a:r>
          </a:p>
        </p:txBody>
      </p:sp>
      <p:sp>
        <p:nvSpPr>
          <p:cNvPr id="23" name="Rectangle 22">
            <a:extLst>
              <a:ext uri="{FF2B5EF4-FFF2-40B4-BE49-F238E27FC236}">
                <a16:creationId xmlns:a16="http://schemas.microsoft.com/office/drawing/2014/main" id="{31607842-9AAE-49C5-A2D0-A80CB374DFC1}"/>
              </a:ext>
            </a:extLst>
          </p:cNvPr>
          <p:cNvSpPr/>
          <p:nvPr/>
        </p:nvSpPr>
        <p:spPr>
          <a:xfrm>
            <a:off x="5383697" y="6080650"/>
            <a:ext cx="1301415" cy="555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2000" dirty="0">
                <a:solidFill>
                  <a:srgbClr val="FF0000"/>
                </a:solidFill>
                <a:latin typeface="Calibri"/>
              </a:rPr>
              <a:t>Mid Life</a:t>
            </a:r>
          </a:p>
        </p:txBody>
      </p:sp>
    </p:spTree>
    <p:extLst>
      <p:ext uri="{BB962C8B-B14F-4D97-AF65-F5344CB8AC3E}">
        <p14:creationId xmlns:p14="http://schemas.microsoft.com/office/powerpoint/2010/main" val="381755542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80">
                                          <p:stCondLst>
                                            <p:cond delay="0"/>
                                          </p:stCondLst>
                                        </p:cTn>
                                        <p:tgtEl>
                                          <p:spTgt spid="34"/>
                                        </p:tgtEl>
                                      </p:cBhvr>
                                    </p:animEffect>
                                    <p:anim calcmode="lin" valueType="num">
                                      <p:cBhvr>
                                        <p:cTn id="7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5" dur="26">
                                          <p:stCondLst>
                                            <p:cond delay="650"/>
                                          </p:stCondLst>
                                        </p:cTn>
                                        <p:tgtEl>
                                          <p:spTgt spid="34"/>
                                        </p:tgtEl>
                                      </p:cBhvr>
                                      <p:to x="100000" y="60000"/>
                                    </p:animScale>
                                    <p:animScale>
                                      <p:cBhvr>
                                        <p:cTn id="76" dur="166" decel="50000">
                                          <p:stCondLst>
                                            <p:cond delay="676"/>
                                          </p:stCondLst>
                                        </p:cTn>
                                        <p:tgtEl>
                                          <p:spTgt spid="34"/>
                                        </p:tgtEl>
                                      </p:cBhvr>
                                      <p:to x="100000" y="100000"/>
                                    </p:animScale>
                                    <p:animScale>
                                      <p:cBhvr>
                                        <p:cTn id="77" dur="26">
                                          <p:stCondLst>
                                            <p:cond delay="1312"/>
                                          </p:stCondLst>
                                        </p:cTn>
                                        <p:tgtEl>
                                          <p:spTgt spid="34"/>
                                        </p:tgtEl>
                                      </p:cBhvr>
                                      <p:to x="100000" y="80000"/>
                                    </p:animScale>
                                    <p:animScale>
                                      <p:cBhvr>
                                        <p:cTn id="78" dur="166" decel="50000">
                                          <p:stCondLst>
                                            <p:cond delay="1338"/>
                                          </p:stCondLst>
                                        </p:cTn>
                                        <p:tgtEl>
                                          <p:spTgt spid="34"/>
                                        </p:tgtEl>
                                      </p:cBhvr>
                                      <p:to x="100000" y="100000"/>
                                    </p:animScale>
                                    <p:animScale>
                                      <p:cBhvr>
                                        <p:cTn id="79" dur="26">
                                          <p:stCondLst>
                                            <p:cond delay="1642"/>
                                          </p:stCondLst>
                                        </p:cTn>
                                        <p:tgtEl>
                                          <p:spTgt spid="34"/>
                                        </p:tgtEl>
                                      </p:cBhvr>
                                      <p:to x="100000" y="90000"/>
                                    </p:animScale>
                                    <p:animScale>
                                      <p:cBhvr>
                                        <p:cTn id="80" dur="166" decel="50000">
                                          <p:stCondLst>
                                            <p:cond delay="1668"/>
                                          </p:stCondLst>
                                        </p:cTn>
                                        <p:tgtEl>
                                          <p:spTgt spid="34"/>
                                        </p:tgtEl>
                                      </p:cBhvr>
                                      <p:to x="100000" y="100000"/>
                                    </p:animScale>
                                    <p:animScale>
                                      <p:cBhvr>
                                        <p:cTn id="81" dur="26">
                                          <p:stCondLst>
                                            <p:cond delay="1808"/>
                                          </p:stCondLst>
                                        </p:cTn>
                                        <p:tgtEl>
                                          <p:spTgt spid="34"/>
                                        </p:tgtEl>
                                      </p:cBhvr>
                                      <p:to x="100000" y="95000"/>
                                    </p:animScale>
                                    <p:animScale>
                                      <p:cBhvr>
                                        <p:cTn id="82" dur="166" decel="50000">
                                          <p:stCondLst>
                                            <p:cond delay="1834"/>
                                          </p:stCondLst>
                                        </p:cTn>
                                        <p:tgtEl>
                                          <p:spTgt spid="3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6701 -0.04838 L -0.06701 -0.04815 C -0.07778 -0.03426 -0.07257 -0.0375 -0.08021 -0.03403 C -0.09132 -0.01921 -0.07378 -0.04143 -0.08889 -0.02685 C -0.09132 -0.0243 -0.09531 -0.01805 -0.09531 -0.01782 C -0.09792 -0.0081 -0.09444 -0.02014 -0.09965 -0.00787 C -0.10035 -0.00648 -0.10017 -0.00486 -0.10087 -0.00347 C -0.10122 -0.00278 -0.10469 0.00394 -0.10625 0.00509 C -0.10903 0.00741 -0.11267 0.00787 -0.11493 0.01088 C -0.11597 0.01204 -0.11701 0.01389 -0.11823 0.01528 C -0.12014 0.01759 -0.12431 0.02199 -0.12691 0.02408 C -0.1283 0.025 -0.12986 0.02593 -0.13125 0.02685 C -0.14427 0.04584 -0.1441 0.04699 -0.16163 0.06597 C -0.16875 0.07361 -0.17569 0.08125 -0.18333 0.0875 C -0.19792 0.09977 -0.21424 0.10764 -0.22795 0.12107 C -0.23889 0.13171 -0.24913 0.14329 -0.26059 0.15301 C -0.27378 0.16412 -0.26927 0.15857 -0.27587 0.16736 C -0.27691 0.17084 -0.27639 0.17732 -0.27899 0.17755 C -0.34306 0.18426 -0.33438 0.19861 -0.34861 0.16736 C -0.35938 0.17709 -0.35469 0.17454 -0.36163 0.17755 C -0.3684 0.18357 -0.36094 0.17778 -0.37031 0.18195 C -0.37309 0.1831 -0.37552 0.18565 -0.37795 0.18773 C -0.37969 0.19097 -0.38142 0.19468 -0.38333 0.19792 C -0.38438 0.19954 -0.38559 0.2007 -0.38663 0.20232 C -0.38785 0.20857 -0.38733 0.20787 -0.38993 0.21389 C -0.39063 0.21528 -0.39115 0.2169 -0.39219 0.21829 C -0.39792 0.22593 -0.39635 0.2213 -0.40087 0.22824 C -0.40156 0.22963 -0.40208 0.23125 -0.40295 0.23264 C -0.40556 0.23681 -0.40625 0.23704 -0.40955 0.23982 C -0.41024 0.24144 -0.41545 0.25232 -0.41719 0.2544 C -0.4184 0.25602 -0.42014 0.25718 -0.42153 0.2588 C -0.4276 0.26574 -0.42153 0.26088 -0.42899 0.26574 C -0.43021 0.26736 -0.43125 0.26875 -0.43229 0.27037 C -0.43351 0.27199 -0.43403 0.275 -0.43559 0.27616 C -0.4375 0.27755 -0.43993 0.27662 -0.44219 0.27755 C -0.44323 0.27963 -0.44392 0.28195 -0.44531 0.28287 C -0.44618 0.28426 -0.44757 0.28426 -0.44861 0.28449 C -0.45903 0.29005 -0.45 0.28588 -0.45729 0.28912 C -0.45799 0.29005 -0.45851 0.29144 -0.45955 0.29213 C -0.46163 0.29352 -0.46597 0.29491 -0.46597 0.29514 C -0.46667 0.29653 -0.46719 0.29815 -0.46823 0.29931 C -0.46944 0.30093 -0.47118 0.30162 -0.47257 0.30324 C -0.47552 0.30695 -0.47656 0.31088 -0.48125 0.31227 C -0.48958 0.31412 -0.4849 0.3132 -0.49531 0.31667 C -0.49653 0.31829 -0.49722 0.32014 -0.49861 0.32107 C -0.50069 0.32176 -0.50295 0.32292 -0.50521 0.32338 C -0.50694 0.32477 -0.50868 0.32593 -0.51059 0.32662 C -0.51632 0.32963 -0.51163 0.32662 -0.51927 0.33125 C -0.52118 0.33241 -0.52448 0.33519 -0.52691 0.33565 C -0.53455 0.33681 -0.54219 0.3375 -0.54965 0.33843 C -0.56944 0.34514 -0.55833 0.34213 -0.58333 0.34537 C -0.58889 0.34514 -0.59427 0.34537 -0.59965 0.34375 C -0.60104 0.34375 -0.60174 0.34144 -0.60295 0.34144 C -0.60955 0.34144 -0.61597 0.34329 -0.62257 0.34375 C -0.625 0.34931 -0.625 0.35116 -0.63125 0.35162 L -0.66267 0.35 " pathEditMode="relative" rAng="0" ptsTypes="AAAAAAAAAAAAAAAAAAAAAAAAAAAAAAAAAAAAAAAAAAAAAAAAAAAAAAAA">
                                      <p:cBhvr>
                                        <p:cTn id="86" dur="6750" fill="hold"/>
                                        <p:tgtEl>
                                          <p:spTgt spid="31"/>
                                        </p:tgtEl>
                                        <p:attrNameLst>
                                          <p:attrName>ppt_x</p:attrName>
                                          <p:attrName>ppt_y</p:attrName>
                                        </p:attrNameLst>
                                      </p:cBhvr>
                                      <p:rCtr x="-29792" y="20000"/>
                                    </p:animMotion>
                                  </p:childTnLst>
                                </p:cTn>
                              </p:par>
                              <p:par>
                                <p:cTn id="87" presetID="42"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par>
                                <p:cTn id="92" presetID="0" presetClass="path" presetSubtype="0" accel="50000" decel="50000" fill="hold" nodeType="withEffect">
                                  <p:stCondLst>
                                    <p:cond delay="0"/>
                                  </p:stCondLst>
                                  <p:childTnLst>
                                    <p:animMotion origin="layout" path="M -0.02309 -0.06389 L -0.02309 -0.06389 C -0.02674 -0.06574 -0.03038 -0.06713 -0.03368 -0.06944 C -0.03507 -0.07037 -0.03559 -0.07268 -0.03681 -0.07361 C -0.03854 -0.075 -0.04045 -0.07546 -0.04219 -0.07639 C -0.04497 -0.07824 -0.04775 -0.08009 -0.05052 -0.08218 C -0.05243 -0.08333 -0.05382 -0.08542 -0.05573 -0.08634 C -0.05851 -0.08773 -0.06146 -0.08819 -0.06424 -0.08912 C -0.07309 -0.09861 -0.06597 -0.09167 -0.07795 -0.10046 C -0.07969 -0.10162 -0.08143 -0.10301 -0.08316 -0.10463 C -0.0842 -0.10556 -0.08525 -0.10648 -0.08629 -0.10741 C -0.08837 -0.1088 -0.09063 -0.11018 -0.09271 -0.11157 C -0.09271 -0.11181 -0.09792 -0.12153 -0.09896 -0.1213 C -0.10174 -0.12106 -0.10365 -0.11713 -0.10625 -0.11574 C -0.11216 -0.11296 -0.11841 -0.11181 -0.12431 -0.1088 C -0.13976 -0.10093 -0.15452 -0.08935 -0.17049 -0.08356 C -0.18959 -0.07662 -0.2217 -0.06435 -0.23993 -0.05972 C -0.26233 -0.05417 -0.28507 -0.05185 -0.30729 -0.0456 C -0.34584 -0.03495 -0.32761 -0.03843 -0.36216 -0.03449 C -0.36806 -0.03194 -0.37396 -0.0294 -0.38004 -0.02731 C -0.38525 -0.02569 -0.3908 -0.02546 -0.39584 -0.02315 C -0.39705 -0.02268 -0.39722 -0.02037 -0.39792 -0.01898 C -0.39514 -0.01759 -0.39115 -0.01806 -0.38941 -0.01481 C -0.38802 -0.01157 -0.39775 -0.00926 -0.39792 -0.00903 C -0.4066 -0.00347 -0.39775 -0.0088 -0.40625 -0.00486 C -0.41667 -0.00023 -0.40643 -0.00347 -0.41684 -0.00069 C -0.42518 0.0037 -0.41945 0.00023 -0.42847 0.00764 C -0.42934 0.00857 -0.43542 0.01319 -0.43681 0.01482 C -0.43802 0.01597 -0.43889 0.01759 -0.43993 0.01898 C -0.44011 0.0206 -0.4382 0.04491 -0.44323 0.05255 C -0.44462 0.05486 -0.44653 0.05671 -0.44844 0.05833 C -0.45174 0.06088 -0.45538 0.06296 -0.45903 0.06528 C -0.4625 0.07014 -0.46216 0.06852 -0.46424 0.075 C -0.46511 0.07778 -0.46528 0.08171 -0.46736 0.08357 C -0.46858 0.08449 -0.47014 0.08449 -0.47153 0.08495 C -0.47222 0.08634 -0.47257 0.08843 -0.47361 0.08912 C -0.47552 0.09028 -0.47795 0.08982 -0.48004 0.09051 C -0.48108 0.09074 -0.48212 0.09144 -0.48316 0.0919 C -0.48455 0.09282 -0.48611 0.09352 -0.48733 0.09468 C -0.48889 0.0963 -0.4915 0.10046 -0.4915 0.10046 " pathEditMode="relative" ptsTypes="AAAAAAAAAAAAAAAAAAAAAAAAAAAAAAAAAAAAAAAA">
                                      <p:cBhvr>
                                        <p:cTn id="9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animBg="1"/>
      <p:bldP spid="26" grpId="0" animBg="1"/>
      <p:bldP spid="34" grpId="0"/>
      <p:bldP spid="4" grpId="0" animBg="1"/>
      <p:bldP spid="20" grpId="0" animBg="1"/>
      <p:bldP spid="2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2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2577970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F99E-D1C0-087B-27BC-A02BAB96FE86}"/>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BONUS SLIDES </a:t>
            </a:r>
          </a:p>
        </p:txBody>
      </p:sp>
      <p:sp>
        <p:nvSpPr>
          <p:cNvPr id="3" name="Content Placeholder 2">
            <a:extLst>
              <a:ext uri="{FF2B5EF4-FFF2-40B4-BE49-F238E27FC236}">
                <a16:creationId xmlns:a16="http://schemas.microsoft.com/office/drawing/2014/main" id="{FDA22F42-CA0F-B702-216C-352A09353868}"/>
              </a:ext>
            </a:extLst>
          </p:cNvPr>
          <p:cNvSpPr>
            <a:spLocks noGrp="1"/>
          </p:cNvSpPr>
          <p:nvPr>
            <p:ph idx="1"/>
          </p:nvPr>
        </p:nvSpPr>
        <p:spPr/>
        <p:txBody>
          <a:bodyPr/>
          <a:lstStyle/>
          <a:p>
            <a:pPr marL="0" indent="0" algn="ctr">
              <a:buNone/>
            </a:pPr>
            <a:r>
              <a:rPr lang="en-US" dirty="0"/>
              <a:t>FUNDRAISING FOR EXPLORING</a:t>
            </a:r>
          </a:p>
        </p:txBody>
      </p:sp>
    </p:spTree>
    <p:extLst>
      <p:ext uri="{BB962C8B-B14F-4D97-AF65-F5344CB8AC3E}">
        <p14:creationId xmlns:p14="http://schemas.microsoft.com/office/powerpoint/2010/main" val="36642299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3" y="-132962"/>
            <a:ext cx="12192000" cy="6883121"/>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51179"/>
            <a:ext cx="12104632" cy="19697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libri"/>
              </a:rPr>
              <a:t>Fundraising and Cultivation Events</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877711-936B-420E-A83F-2E60925AB9FC}"/>
              </a:ext>
            </a:extLst>
          </p:cNvPr>
          <p:cNvPicPr>
            <a:picLocks noChangeAspect="1"/>
          </p:cNvPicPr>
          <p:nvPr/>
        </p:nvPicPr>
        <p:blipFill>
          <a:blip r:embed="rId3"/>
          <a:stretch>
            <a:fillRect/>
          </a:stretch>
        </p:blipFill>
        <p:spPr>
          <a:xfrm>
            <a:off x="3823230" y="1559859"/>
            <a:ext cx="4545539" cy="3030359"/>
          </a:xfrm>
          <a:prstGeom prst="rect">
            <a:avLst/>
          </a:prstGeom>
        </p:spPr>
      </p:pic>
      <p:sp>
        <p:nvSpPr>
          <p:cNvPr id="2" name="TextBox 1">
            <a:extLst>
              <a:ext uri="{FF2B5EF4-FFF2-40B4-BE49-F238E27FC236}">
                <a16:creationId xmlns:a16="http://schemas.microsoft.com/office/drawing/2014/main" id="{BA7B42FB-2D1B-5153-19F9-9CD3178279DC}"/>
              </a:ext>
            </a:extLst>
          </p:cNvPr>
          <p:cNvSpPr txBox="1"/>
          <p:nvPr/>
        </p:nvSpPr>
        <p:spPr>
          <a:xfrm>
            <a:off x="473668" y="4983506"/>
            <a:ext cx="1133202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a:hlinkClick r:id="rId4"/>
              </a:rPr>
              <a:t>www.exploring.org</a:t>
            </a:r>
            <a:r>
              <a:rPr lang="en-US" sz="3200" b="1" dirty="0">
                <a:solidFill>
                  <a:srgbClr val="FF0000"/>
                </a:solidFill>
                <a:latin typeface="Calibri"/>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Calibri"/>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Calibri"/>
              </a:rPr>
              <a:t> “Unit Resources”, Council Resources”, &amp; “Forms”</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2202755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49" y="783453"/>
            <a:ext cx="9704301" cy="5151834"/>
          </a:xfrm>
        </p:spPr>
        <p:txBody>
          <a:bodyPr>
            <a:normAutofit/>
          </a:bodyPr>
          <a:lstStyle/>
          <a:p>
            <a:r>
              <a:rPr lang="en-US" sz="2400" b="1" dirty="0">
                <a:solidFill>
                  <a:schemeClr val="bg1"/>
                </a:solidFill>
              </a:rPr>
              <a:t>Funding</a:t>
            </a:r>
            <a:br>
              <a:rPr lang="en-US" sz="2400" b="1" dirty="0">
                <a:solidFill>
                  <a:schemeClr val="bg1"/>
                </a:solidFill>
              </a:rPr>
            </a:br>
            <a:br>
              <a:rPr lang="en-US" sz="2400" b="1" dirty="0">
                <a:solidFill>
                  <a:schemeClr val="bg1"/>
                </a:solidFill>
              </a:rPr>
            </a:br>
            <a:r>
              <a:rPr lang="en-US" sz="2400" b="1" dirty="0">
                <a:solidFill>
                  <a:schemeClr val="bg1"/>
                </a:solidFill>
                <a:hlinkClick r:id="rId2"/>
              </a:rPr>
              <a:t>http://www.exploring.org/wp-content/uploads/2016/10/Workforce-Development-Funding-Campaign_Final_11.7.16.pdf</a:t>
            </a:r>
            <a:r>
              <a:rPr lang="en-US" sz="2400" b="1" dirty="0">
                <a:solidFill>
                  <a:schemeClr val="bg1"/>
                </a:solidFill>
              </a:rPr>
              <a:t> </a:t>
            </a:r>
            <a:br>
              <a:rPr lang="en-US" sz="2400" b="1" dirty="0">
                <a:solidFill>
                  <a:schemeClr val="bg1"/>
                </a:solidFill>
              </a:rPr>
            </a:br>
            <a:r>
              <a:rPr lang="en-US" sz="2400" b="1" dirty="0">
                <a:solidFill>
                  <a:schemeClr val="bg1"/>
                </a:solidFill>
              </a:rPr>
              <a:t> </a:t>
            </a:r>
            <a:br>
              <a:rPr lang="en-US" sz="2400" b="1" dirty="0">
                <a:solidFill>
                  <a:schemeClr val="bg1"/>
                </a:solidFill>
              </a:rPr>
            </a:br>
            <a:r>
              <a:rPr lang="en-US" sz="2400" b="1" dirty="0">
                <a:solidFill>
                  <a:schemeClr val="bg1"/>
                </a:solidFill>
              </a:rPr>
              <a:t> </a:t>
            </a:r>
            <a:r>
              <a:rPr lang="en-US" sz="2400" b="1" dirty="0" err="1">
                <a:solidFill>
                  <a:schemeClr val="bg1"/>
                </a:solidFill>
              </a:rPr>
              <a:t>Cultivtion</a:t>
            </a:r>
            <a:r>
              <a:rPr lang="en-US" sz="2400" b="1" dirty="0">
                <a:solidFill>
                  <a:schemeClr val="bg1"/>
                </a:solidFill>
              </a:rPr>
              <a:t> Events </a:t>
            </a:r>
            <a:br>
              <a:rPr lang="en-US" sz="2400" b="1" dirty="0">
                <a:solidFill>
                  <a:schemeClr val="bg1"/>
                </a:solidFill>
              </a:rPr>
            </a:br>
            <a:r>
              <a:rPr lang="en-US" sz="2400" b="1" dirty="0">
                <a:solidFill>
                  <a:schemeClr val="bg1"/>
                </a:solidFill>
                <a:hlinkClick r:id="rId3"/>
              </a:rPr>
              <a:t>http://www.exploring.org/wp-content/uploads/2015/11/800-060_Cultivation-Event_FINAL_7.13.16.pdf</a:t>
            </a:r>
            <a:r>
              <a:rPr lang="en-US" sz="2400" b="1" dirty="0">
                <a:solidFill>
                  <a:schemeClr val="bg1"/>
                </a:solidFill>
              </a:rPr>
              <a:t> </a:t>
            </a:r>
            <a:br>
              <a:rPr lang="en-US" sz="2400" b="1" dirty="0">
                <a:solidFill>
                  <a:schemeClr val="bg1"/>
                </a:solidFill>
              </a:rPr>
            </a:br>
            <a:endParaRPr lang="en-US" sz="2200"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4"/>
          <a:stretch>
            <a:fillRect/>
          </a:stretch>
        </p:blipFill>
        <p:spPr>
          <a:xfrm>
            <a:off x="-1228725" y="1093015"/>
            <a:ext cx="44450" cy="33294"/>
          </a:xfrm>
        </p:spPr>
      </p:pic>
      <p:pic>
        <p:nvPicPr>
          <p:cNvPr id="6" name="Picture 5"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spTree>
    <p:extLst>
      <p:ext uri="{BB962C8B-B14F-4D97-AF65-F5344CB8AC3E}">
        <p14:creationId xmlns:p14="http://schemas.microsoft.com/office/powerpoint/2010/main" val="15826947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569B8F-5AA4-489F-A51A-748FAE881C13}"/>
              </a:ext>
            </a:extLst>
          </p:cNvPr>
          <p:cNvPicPr>
            <a:picLocks noGrp="1" noChangeAspect="1"/>
          </p:cNvPicPr>
          <p:nvPr>
            <p:ph idx="1"/>
          </p:nvPr>
        </p:nvPicPr>
        <p:blipFill>
          <a:blip r:embed="rId2"/>
          <a:stretch>
            <a:fillRect/>
          </a:stretch>
        </p:blipFill>
        <p:spPr>
          <a:xfrm>
            <a:off x="-1228725" y="1100080"/>
            <a:ext cx="44450" cy="1916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sp>
        <p:nvSpPr>
          <p:cNvPr id="2" name="Rectangle 1">
            <a:extLst>
              <a:ext uri="{FF2B5EF4-FFF2-40B4-BE49-F238E27FC236}">
                <a16:creationId xmlns:a16="http://schemas.microsoft.com/office/drawing/2014/main" id="{3D9707E3-0DC3-4646-BF84-A2F9C08925DF}"/>
              </a:ext>
            </a:extLst>
          </p:cNvPr>
          <p:cNvSpPr/>
          <p:nvPr/>
        </p:nvSpPr>
        <p:spPr>
          <a:xfrm>
            <a:off x="984738" y="813915"/>
            <a:ext cx="1043018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Black" panose="020B0A04020102020204" pitchFamily="34" charset="0"/>
                <a:ea typeface="Times New Roman" panose="02020603050405020304" pitchFamily="18" charset="0"/>
                <a:cs typeface="Arial" panose="020B0604020202020204" pitchFamily="34" charset="0"/>
              </a:rPr>
              <a:t>Fundraising	</a:t>
            </a:r>
          </a:p>
        </p:txBody>
      </p:sp>
      <p:pic>
        <p:nvPicPr>
          <p:cNvPr id="8" name="Picture 7">
            <a:extLst>
              <a:ext uri="{FF2B5EF4-FFF2-40B4-BE49-F238E27FC236}">
                <a16:creationId xmlns:a16="http://schemas.microsoft.com/office/drawing/2014/main" id="{1A6B5174-873E-4A81-A314-123341418B11}"/>
              </a:ext>
            </a:extLst>
          </p:cNvPr>
          <p:cNvPicPr>
            <a:picLocks noChangeAspect="1"/>
          </p:cNvPicPr>
          <p:nvPr/>
        </p:nvPicPr>
        <p:blipFill>
          <a:blip r:embed="rId2"/>
          <a:stretch>
            <a:fillRect/>
          </a:stretch>
        </p:blipFill>
        <p:spPr>
          <a:xfrm>
            <a:off x="2097848" y="2471716"/>
            <a:ext cx="7996304" cy="3447616"/>
          </a:xfrm>
          <a:prstGeom prst="rect">
            <a:avLst/>
          </a:prstGeom>
        </p:spPr>
      </p:pic>
    </p:spTree>
    <p:extLst>
      <p:ext uri="{BB962C8B-B14F-4D97-AF65-F5344CB8AC3E}">
        <p14:creationId xmlns:p14="http://schemas.microsoft.com/office/powerpoint/2010/main" val="1703561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22"/>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pic>
        <p:nvPicPr>
          <p:cNvPr id="8" name="Picture 7">
            <a:extLst>
              <a:ext uri="{FF2B5EF4-FFF2-40B4-BE49-F238E27FC236}">
                <a16:creationId xmlns:a16="http://schemas.microsoft.com/office/drawing/2014/main" id="{923E7C33-79FD-4F71-B6D9-2ADE25C70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245" y="3551027"/>
            <a:ext cx="4825383" cy="1777314"/>
          </a:xfrm>
          <a:prstGeom prst="rect">
            <a:avLst/>
          </a:prstGeom>
        </p:spPr>
      </p:pic>
      <p:pic>
        <p:nvPicPr>
          <p:cNvPr id="11" name="Picture 10" descr="A screenshot of text&#10;&#10;Description automatically generated">
            <a:extLst>
              <a:ext uri="{FF2B5EF4-FFF2-40B4-BE49-F238E27FC236}">
                <a16:creationId xmlns:a16="http://schemas.microsoft.com/office/drawing/2014/main" id="{79A7A955-7568-4558-81E1-66E3AD885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4224" y="3551027"/>
            <a:ext cx="4825382" cy="1837837"/>
          </a:xfrm>
          <a:prstGeom prst="rect">
            <a:avLst/>
          </a:prstGeom>
        </p:spPr>
      </p:pic>
      <p:sp>
        <p:nvSpPr>
          <p:cNvPr id="2" name="TextBox 1">
            <a:extLst>
              <a:ext uri="{FF2B5EF4-FFF2-40B4-BE49-F238E27FC236}">
                <a16:creationId xmlns:a16="http://schemas.microsoft.com/office/drawing/2014/main" id="{6AD79B90-CFEE-448B-B649-AABEFE96E257}"/>
              </a:ext>
            </a:extLst>
          </p:cNvPr>
          <p:cNvSpPr txBox="1"/>
          <p:nvPr/>
        </p:nvSpPr>
        <p:spPr>
          <a:xfrm>
            <a:off x="4132712" y="285750"/>
            <a:ext cx="410302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Camp Cards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Cards</a:t>
            </a:r>
          </a:p>
        </p:txBody>
      </p:sp>
    </p:spTree>
    <p:extLst>
      <p:ext uri="{BB962C8B-B14F-4D97-AF65-F5344CB8AC3E}">
        <p14:creationId xmlns:p14="http://schemas.microsoft.com/office/powerpoint/2010/main" val="18195627"/>
      </p:ext>
    </p:extLst>
  </p:cSld>
  <p:clrMapOvr>
    <a:masterClrMapping/>
  </p:clrMapOvr>
  <p:transition spd="slow">
    <p:cove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0668000" cy="8030308"/>
          </a:xfrm>
          <a:prstGeom prst="rect">
            <a:avLst/>
          </a:prstGeom>
        </p:spPr>
      </p:pic>
      <p:sp>
        <p:nvSpPr>
          <p:cNvPr id="2" name="Title 1"/>
          <p:cNvSpPr>
            <a:spLocks noGrp="1"/>
          </p:cNvSpPr>
          <p:nvPr>
            <p:ph type="ctrTitle"/>
          </p:nvPr>
        </p:nvSpPr>
        <p:spPr>
          <a:xfrm>
            <a:off x="1943411" y="335773"/>
            <a:ext cx="8431981" cy="519082"/>
          </a:xfrm>
        </p:spPr>
        <p:txBody>
          <a:bodyPr>
            <a:noAutofit/>
          </a:bodyPr>
          <a:lstStyle/>
          <a:p>
            <a:pPr algn="l"/>
            <a:r>
              <a:rPr lang="en-US" sz="4200" dirty="0">
                <a:solidFill>
                  <a:srgbClr val="1FC77F"/>
                </a:solidFill>
                <a:latin typeface="Arial Black"/>
                <a:cs typeface="Arial Black"/>
              </a:rPr>
              <a:t>FUNDRAISING</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3"/>
          <p:cNvSpPr txBox="1">
            <a:spLocks noChangeArrowheads="1"/>
          </p:cNvSpPr>
          <p:nvPr/>
        </p:nvSpPr>
        <p:spPr>
          <a:xfrm>
            <a:off x="6096000" y="2433027"/>
            <a:ext cx="5284788"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71500" marR="0" lvl="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Awards</a:t>
            </a:r>
          </a:p>
          <a:p>
            <a:pPr marL="571500" marR="0" lvl="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Council/district coordinated events</a:t>
            </a:r>
          </a:p>
          <a:p>
            <a:pPr marL="571500" marR="0" lvl="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3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pic>
        <p:nvPicPr>
          <p:cNvPr id="8194" name="Picture 2" descr="Image result for MO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93371">
            <a:off x="-1123390" y="1766970"/>
            <a:ext cx="7756177" cy="517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7" name="Picture 6">
            <a:extLst>
              <a:ext uri="{FF2B5EF4-FFF2-40B4-BE49-F238E27FC236}">
                <a16:creationId xmlns:a16="http://schemas.microsoft.com/office/drawing/2014/main" id="{894071A7-B8AB-4C05-AB60-B3F7158F3D99}"/>
              </a:ext>
            </a:extLst>
          </p:cNvPr>
          <p:cNvPicPr>
            <a:picLocks noChangeAspect="1"/>
          </p:cNvPicPr>
          <p:nvPr/>
        </p:nvPicPr>
        <p:blipFill>
          <a:blip r:embed="rId2"/>
          <a:stretch>
            <a:fillRect/>
          </a:stretch>
        </p:blipFill>
        <p:spPr>
          <a:xfrm>
            <a:off x="110532" y="422122"/>
            <a:ext cx="11970936" cy="5990283"/>
          </a:xfrm>
          <a:prstGeom prst="rect">
            <a:avLst/>
          </a:prstGeom>
        </p:spPr>
      </p:pic>
    </p:spTree>
    <p:extLst>
      <p:ext uri="{BB962C8B-B14F-4D97-AF65-F5344CB8AC3E}">
        <p14:creationId xmlns:p14="http://schemas.microsoft.com/office/powerpoint/2010/main" val="7576207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C1ADB1F6-0D6F-43A8-B1A5-9AE3AB2DD209}"/>
              </a:ext>
            </a:extLst>
          </p:cNvPr>
          <p:cNvPicPr>
            <a:picLocks noGrp="1" noChangeAspect="1"/>
          </p:cNvPicPr>
          <p:nvPr>
            <p:ph idx="1"/>
          </p:nvPr>
        </p:nvPicPr>
        <p:blipFill>
          <a:blip r:embed="rId2"/>
          <a:stretch>
            <a:fillRect/>
          </a:stretch>
        </p:blipFill>
        <p:spPr>
          <a:xfrm>
            <a:off x="3486070" y="936516"/>
            <a:ext cx="5219860" cy="4984967"/>
          </a:xfrm>
          <a:prstGeom prst="rect">
            <a:avLst/>
          </a:prstGeo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spTree>
    <p:extLst>
      <p:ext uri="{BB962C8B-B14F-4D97-AF65-F5344CB8AC3E}">
        <p14:creationId xmlns:p14="http://schemas.microsoft.com/office/powerpoint/2010/main" val="214756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Title 1"/>
          <p:cNvSpPr>
            <a:spLocks noGrp="1"/>
          </p:cNvSpPr>
          <p:nvPr>
            <p:ph type="ctrTitle"/>
          </p:nvPr>
        </p:nvSpPr>
        <p:spPr>
          <a:xfrm>
            <a:off x="2392924" y="1228596"/>
            <a:ext cx="7392178" cy="519082"/>
          </a:xfrm>
        </p:spPr>
        <p:txBody>
          <a:bodyPr>
            <a:noAutofit/>
          </a:bodyPr>
          <a:lstStyle/>
          <a:p>
            <a:r>
              <a:rPr lang="en-US" sz="4200" dirty="0">
                <a:solidFill>
                  <a:srgbClr val="FFFFFF"/>
                </a:solidFill>
                <a:latin typeface="Arial Black"/>
                <a:cs typeface="Arial Black"/>
              </a:rPr>
              <a:t>What is your </a:t>
            </a:r>
            <a:br>
              <a:rPr lang="en-US" sz="4200" dirty="0">
                <a:solidFill>
                  <a:srgbClr val="FFFFFF"/>
                </a:solidFill>
                <a:latin typeface="Arial Black"/>
                <a:cs typeface="Arial Black"/>
              </a:rPr>
            </a:br>
            <a:r>
              <a:rPr lang="en-US" sz="4200" dirty="0">
                <a:solidFill>
                  <a:srgbClr val="FFFFFF"/>
                </a:solidFill>
                <a:latin typeface="Arial Black"/>
                <a:cs typeface="Arial Black"/>
              </a:rPr>
              <a:t>Exploring story?</a:t>
            </a:r>
          </a:p>
        </p:txBody>
      </p:sp>
      <p:sp>
        <p:nvSpPr>
          <p:cNvPr id="2" name="TextBox 1">
            <a:extLst>
              <a:ext uri="{FF2B5EF4-FFF2-40B4-BE49-F238E27FC236}">
                <a16:creationId xmlns:a16="http://schemas.microsoft.com/office/drawing/2014/main" id="{A8BF1909-D75E-1B15-3EAC-ED292F5F915E}"/>
              </a:ext>
            </a:extLst>
          </p:cNvPr>
          <p:cNvSpPr txBox="1"/>
          <p:nvPr/>
        </p:nvSpPr>
        <p:spPr>
          <a:xfrm>
            <a:off x="4753324" y="3908140"/>
            <a:ext cx="2685351" cy="830997"/>
          </a:xfrm>
          <a:prstGeom prst="rect">
            <a:avLst/>
          </a:prstGeom>
          <a:noFill/>
        </p:spPr>
        <p:txBody>
          <a:bodyPr wrap="none" rtlCol="0">
            <a:spAutoFit/>
          </a:bodyPr>
          <a:lstStyle/>
          <a:p>
            <a:r>
              <a:rPr lang="en-US" sz="4800" b="1" dirty="0">
                <a:solidFill>
                  <a:schemeClr val="bg1"/>
                </a:solidFill>
              </a:rPr>
              <a:t>FIND ONE</a:t>
            </a:r>
          </a:p>
        </p:txBody>
      </p:sp>
    </p:spTree>
    <p:extLst>
      <p:ext uri="{BB962C8B-B14F-4D97-AF65-F5344CB8AC3E}">
        <p14:creationId xmlns:p14="http://schemas.microsoft.com/office/powerpoint/2010/main" val="16348410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079516" y="405091"/>
            <a:ext cx="8032968"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Cultivation Event – Texarkana, TX	</a:t>
            </a:r>
          </a:p>
        </p:txBody>
      </p:sp>
      <p:pic>
        <p:nvPicPr>
          <p:cNvPr id="3" name="Picture 2" descr="A group of people posing for a photo&#10;&#10;Description automatically generated">
            <a:extLst>
              <a:ext uri="{FF2B5EF4-FFF2-40B4-BE49-F238E27FC236}">
                <a16:creationId xmlns:a16="http://schemas.microsoft.com/office/drawing/2014/main" id="{008428C8-4DF5-4B82-ADC3-91EEA0A545C9}"/>
              </a:ext>
            </a:extLst>
          </p:cNvPr>
          <p:cNvPicPr>
            <a:picLocks noChangeAspect="1"/>
          </p:cNvPicPr>
          <p:nvPr/>
        </p:nvPicPr>
        <p:blipFill>
          <a:blip r:embed="rId5"/>
          <a:stretch>
            <a:fillRect/>
          </a:stretch>
        </p:blipFill>
        <p:spPr>
          <a:xfrm>
            <a:off x="843552" y="1768510"/>
            <a:ext cx="5174747" cy="3131800"/>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00853A06-3BB2-478C-BC38-4CB484A7ABC9}"/>
              </a:ext>
            </a:extLst>
          </p:cNvPr>
          <p:cNvPicPr>
            <a:picLocks noChangeAspect="1"/>
          </p:cNvPicPr>
          <p:nvPr/>
        </p:nvPicPr>
        <p:blipFill>
          <a:blip r:embed="rId6"/>
          <a:stretch>
            <a:fillRect/>
          </a:stretch>
        </p:blipFill>
        <p:spPr>
          <a:xfrm>
            <a:off x="6471768" y="3429000"/>
            <a:ext cx="4779891" cy="2942620"/>
          </a:xfrm>
          <a:prstGeom prst="rect">
            <a:avLst/>
          </a:prstGeom>
        </p:spPr>
      </p:pic>
    </p:spTree>
    <p:extLst>
      <p:ext uri="{BB962C8B-B14F-4D97-AF65-F5344CB8AC3E}">
        <p14:creationId xmlns:p14="http://schemas.microsoft.com/office/powerpoint/2010/main" val="2359635990"/>
      </p:ext>
    </p:extLst>
  </p:cSld>
  <p:clrMapOvr>
    <a:masterClrMapping/>
  </p:clrMapOvr>
  <p:transition spd="slow">
    <p:cove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EF869-08C5-44F7-BFCF-63252A456917}"/>
              </a:ext>
            </a:extLst>
          </p:cNvPr>
          <p:cNvPicPr>
            <a:picLocks noChangeAspect="1"/>
          </p:cNvPicPr>
          <p:nvPr/>
        </p:nvPicPr>
        <p:blipFill>
          <a:blip r:embed="rId2"/>
          <a:stretch>
            <a:fillRect/>
          </a:stretch>
        </p:blipFill>
        <p:spPr>
          <a:xfrm>
            <a:off x="3606229" y="345870"/>
            <a:ext cx="9811821" cy="6512130"/>
          </a:xfrm>
          <a:prstGeom prst="rect">
            <a:avLst/>
          </a:prstGeom>
        </p:spPr>
      </p:pic>
    </p:spTree>
    <p:extLst>
      <p:ext uri="{BB962C8B-B14F-4D97-AF65-F5344CB8AC3E}">
        <p14:creationId xmlns:p14="http://schemas.microsoft.com/office/powerpoint/2010/main" val="20508002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8" name="TextBox 7">
            <a:extLst>
              <a:ext uri="{FF2B5EF4-FFF2-40B4-BE49-F238E27FC236}">
                <a16:creationId xmlns:a16="http://schemas.microsoft.com/office/drawing/2014/main" id="{F598E036-4942-2307-68D5-74E29E43829C}"/>
              </a:ext>
            </a:extLst>
          </p:cNvPr>
          <p:cNvSpPr txBox="1"/>
          <p:nvPr/>
        </p:nvSpPr>
        <p:spPr>
          <a:xfrm>
            <a:off x="215326" y="1924085"/>
            <a:ext cx="11572720"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a:rPr>
              <a:t>NEED HELP???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a:rPr>
              <a:t>We have National Volunteers ready to answer questions and give you help …</a:t>
            </a:r>
            <a:endParaRPr kumimoji="0" lang="en-US" sz="2800" b="1"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7797570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9D97E-EAC7-BE23-DC1C-1CBA179D9D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8B77D12-5A00-8AFA-07F4-4242FF972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19EFC1DE-D93D-697B-DB31-C4EBE21A7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DF56EA3-2041-ED82-36A1-531BEF45459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314D2B0-B154-CD77-39B9-266A9BD84153}"/>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566E41A4-A4CC-D35D-A3FF-808416836C05}"/>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C3C7A082-C610-3F39-6B18-15B41D2612D4}"/>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C5C3CC85-4E32-43BE-877C-ABE39512A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8A1E3F-B9B2-1EB4-25FA-64DA2CD56E82}"/>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826F226B-07BD-AB12-2258-E1D8340BF117}"/>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0937466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C7CC-B7A3-DA0A-1732-6AC51999330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DD611CD-1026-DFB6-FE9B-197719BE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1AA922D0-01E0-5523-B9F0-1C5CB00C2420}"/>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C46C0B0-9C79-B274-A2D0-37BDBEAC9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B4721165-0306-7EB1-020A-24729F87064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85EA29F-CB2A-291A-BCAB-D2E3375B28B0}"/>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D02628E8-9351-FB68-5856-7A8D404B4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23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40000"/>
              </a:lnSpc>
              <a:spcBef>
                <a:spcPct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40000"/>
              </a:lnSpc>
              <a:spcBef>
                <a:spcPct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40000"/>
              </a:lnSpc>
              <a:spcBef>
                <a:spcPct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National Exploring Program Chair,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Learning for Life Executive Board</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sng"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Bruin1967@aol.com</a:t>
            </a: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719-331-6406</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Richard (Dick) Davies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National Exploring Program Commissioner,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Learning for Life Executive Board</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Exploring 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National Commissioner Service Team</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sng"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Richard.davies.nyc@gmail.com</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914-327-7430</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0"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40000"/>
              </a:lnSpc>
              <a:spcBef>
                <a:spcPct val="0"/>
              </a:spcBef>
              <a:spcAft>
                <a:spcPts val="0"/>
              </a:spcAft>
              <a:buClrTx/>
              <a:buSzTx/>
              <a:buFontTx/>
              <a:buNone/>
              <a:tabLst/>
              <a:defRPr/>
            </a:pPr>
            <a:endParaRPr kumimoji="0" lang="en-US" sz="1200" b="0"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4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a:p>
            <a:pPr marL="0" marR="0" lvl="0" indent="0" algn="l" defTabSz="457200" rtl="0" eaLnBrk="1" fontAlgn="auto" latinLnBrk="0" hangingPunct="1">
              <a:lnSpc>
                <a:spcPct val="14000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j-ea"/>
                <a:cs typeface="Arial"/>
              </a:rPr>
              <a:t>u</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383098-F627-5B4F-9D1B-3166CCBD3A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077" y="881987"/>
            <a:ext cx="5772150" cy="857250"/>
          </a:xfrm>
        </p:spPr>
        <p:txBody>
          <a:bodyPr>
            <a:noAutofit/>
          </a:bodyPr>
          <a:lstStyle/>
          <a:p>
            <a:r>
              <a:rPr lang="en-US" sz="5400" b="1" dirty="0">
                <a:solidFill>
                  <a:srgbClr val="FF0000"/>
                </a:solidFill>
              </a:rPr>
              <a:t>Alarming Statistics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449" y="2189612"/>
            <a:ext cx="4475963" cy="2035436"/>
          </a:xfrm>
          <a:prstGeom prst="rect">
            <a:avLst/>
          </a:prstGeom>
        </p:spPr>
      </p:pic>
      <p:sp>
        <p:nvSpPr>
          <p:cNvPr id="4" name="TextBox 3"/>
          <p:cNvSpPr txBox="1"/>
          <p:nvPr/>
        </p:nvSpPr>
        <p:spPr>
          <a:xfrm>
            <a:off x="2368185" y="4656195"/>
            <a:ext cx="7388561" cy="461665"/>
          </a:xfrm>
          <a:prstGeom prst="rect">
            <a:avLst/>
          </a:prstGeom>
          <a:noFill/>
        </p:spPr>
        <p:txBody>
          <a:bodyPr wrap="none" rtlCol="0">
            <a:spAutoFit/>
          </a:bodyPr>
          <a:lstStyle/>
          <a:p>
            <a:pPr defTabSz="342900">
              <a:defRPr/>
            </a:pPr>
            <a:r>
              <a:rPr lang="en-US" sz="2400" b="1" dirty="0">
                <a:solidFill>
                  <a:srgbClr val="FF0000"/>
                </a:solidFill>
                <a:latin typeface="Calibri"/>
              </a:rPr>
              <a:t>What are your local statistics…and why should you care?</a:t>
            </a:r>
          </a:p>
        </p:txBody>
      </p:sp>
      <p:pic>
        <p:nvPicPr>
          <p:cNvPr id="5" name="Picture 4"/>
          <p:cNvPicPr>
            <a:picLocks noChangeAspect="1"/>
          </p:cNvPicPr>
          <p:nvPr/>
        </p:nvPicPr>
        <p:blipFill>
          <a:blip r:embed="rId3"/>
          <a:stretch>
            <a:fillRect/>
          </a:stretch>
        </p:blipFill>
        <p:spPr>
          <a:xfrm>
            <a:off x="4366592" y="5282101"/>
            <a:ext cx="3130826" cy="13385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160" y="2070932"/>
            <a:ext cx="1575693" cy="2104483"/>
          </a:xfrm>
          <a:prstGeom prst="rect">
            <a:avLst/>
          </a:prstGeom>
        </p:spPr>
      </p:pic>
      <p:sp>
        <p:nvSpPr>
          <p:cNvPr id="7" name="Rectangle 6"/>
          <p:cNvSpPr/>
          <p:nvPr/>
        </p:nvSpPr>
        <p:spPr>
          <a:xfrm>
            <a:off x="8000822" y="2573180"/>
            <a:ext cx="824369" cy="392415"/>
          </a:xfrm>
          <a:prstGeom prst="rect">
            <a:avLst/>
          </a:prstGeom>
          <a:noFill/>
        </p:spPr>
        <p:txBody>
          <a:bodyPr wrap="square" lIns="68580" tIns="34290" rIns="68580" bIns="34290">
            <a:spAutoFit/>
          </a:bodyPr>
          <a:lstStyle/>
          <a:p>
            <a:pPr algn="ctr" defTabSz="342900">
              <a:defRPr/>
            </a:pPr>
            <a:r>
              <a:rPr lang="en-US" sz="21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HUH?</a:t>
            </a:r>
          </a:p>
        </p:txBody>
      </p:sp>
    </p:spTree>
    <p:extLst>
      <p:ext uri="{BB962C8B-B14F-4D97-AF65-F5344CB8AC3E}">
        <p14:creationId xmlns:p14="http://schemas.microsoft.com/office/powerpoint/2010/main" val="31679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75389"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672211" y="684061"/>
            <a:ext cx="8833605" cy="564770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Craig Martin</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Richard (Dick) Davies</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Membership Growth / Retention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Jeffrey (Jeff) Schweiger</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Awards &amp; Recognition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Richard (Rick) Belford </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Training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Roger Engelbart</a:t>
            </a:r>
            <a:endParaRPr kumimoji="0" lang="en-US" sz="155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Health &amp; Safety  / YPT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Linda Hassler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Marketing  / Communications Lead (Website / Social Media)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TBD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Materials &amp; Literature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Timothy (Tim) Buckles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Career  Fields Development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TBD *</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Youth Officer Advisor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TBD *</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Youth Chair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TBD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Partnerships / Relationships Lead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TBD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Resource Advisor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Stuart Mahler</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Special Needs Committee Liaison for Exploring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Britt </a:t>
            </a:r>
            <a:r>
              <a:rPr kumimoji="0" lang="en-US" sz="1550" b="1" i="0" u="none" strike="noStrike" kern="1200" cap="none" spc="0" normalizeH="0" baseline="0" noProof="0" dirty="0" err="1">
                <a:ln>
                  <a:noFill/>
                </a:ln>
                <a:solidFill>
                  <a:srgbClr val="A5C249">
                    <a:lumMod val="75000"/>
                  </a:srgbClr>
                </a:solidFill>
                <a:effectLst/>
                <a:uLnTx/>
                <a:uFillTx/>
                <a:latin typeface="Arial" panose="020B0604020202020204" pitchFamily="34" charset="0"/>
                <a:ea typeface="+mn-ea"/>
                <a:cs typeface="Arial" panose="020B0604020202020204" pitchFamily="34" charset="0"/>
              </a:rPr>
              <a:t>Flather</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Members-at-Large  (National Exploring  Resource Associate Advisors)</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55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National </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Subject Matter Expert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Don Deeker</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Subject Matter Expert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Kenneth (Ken) Leedham</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Subject Matter Expert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Joseph  (Joe) Marinelli</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Subject Matter Expert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Suzie Steiner</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Subject Matter Expert </a:t>
            </a: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Rick TerBorch</a:t>
            </a:r>
            <a:endPar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 Note: Welcome recommendations from anyone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00797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a:t>
            </a:r>
            <a:r>
              <a:rPr kumimoji="0" 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have a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RAA dedicated to supporting the California Highway Patrol (CHP) and the councils with CHP Law Enforcement Posts as well as the posts themselves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141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2874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kumimoji="0" lang="en-US" alt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a:t>
            </a:r>
            <a:r>
              <a:rPr kumimoji="0" lang="en-US" alt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Exploring Resource Associate Advisor (RAA) supporting the CST 1 and councils within the territory</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alt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suzie@openlabidaho.org</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alt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((208) 869-2403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Advisor (RAA) supporting the CST 3 and councils within the territory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mdc.stuart@gmail.com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(925) 519-6957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a:t>
            </a:r>
            <a:r>
              <a:rPr kumimoji="0" lang="en-US" alt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Exploring Resource Associate Advisor (RAA) </a:t>
            </a: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supporting the CST 4 &amp; 5  and councils within those two territories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engelbart301@sbcglobal.net</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(314) 920-8968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260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0"/>
            <a:ext cx="8847579" cy="5309146"/>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a:t>
            </a: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Exploring Resource Associate Advisor (RAA)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supporting the CST 6  and councils within the territory</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richard.davies.nyc@gmail.com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(914) 327-7430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7 ~ Don Decker (Bay Area Council) - Eagle Scout, </a:t>
            </a:r>
            <a:r>
              <a:rPr kumimoji="0" lang="en-US" sz="135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Woodbadge</a:t>
            </a: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staff member, retired BSA Professional Scouter, Business and Banking Explorer as a youth, and currently a full time Agriculture Specialist, US Customs and Border Protection Agency.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a:t>
            </a:r>
            <a:r>
              <a:rPr kumimoji="0" lang="en-US" alt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Exploring Resource Associate Advisor (RAA)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supporting the CST  7 and councils within the territory </a:t>
            </a:r>
            <a:endPar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donedecker@gmail.com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( 832) 266-7145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a:t>
            </a:r>
            <a:r>
              <a:rPr kumimoji="0" lang="en-US" alt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Exploring Resource Associate Advisor (RAA)</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 supporting the CST  8 and councils within the territory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(719) 331-6406</a:t>
            </a:r>
          </a:p>
          <a:p>
            <a:pPr marL="290513" marR="0" lvl="0" indent="0" algn="l" defTabSz="457200" rtl="0" eaLnBrk="1" fontAlgn="base" latinLnBrk="0" hangingPunct="1">
              <a:lnSpc>
                <a:spcPct val="100000"/>
              </a:lnSpc>
              <a:spcBef>
                <a:spcPct val="0"/>
              </a:spcBef>
              <a:spcAft>
                <a:spcPct val="0"/>
              </a:spcAft>
              <a:buClrTx/>
              <a:buSzTx/>
              <a:buFontTx/>
              <a:buNone/>
              <a:tabLst/>
              <a:defRPr/>
            </a:pPr>
            <a:endParaRPr kumimoji="0" lang="en-US" sz="8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0241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11628"/>
            <a:ext cx="1225238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Resource Associate Advisor (RAA) supporting the CST 9 Program Lead and councils within that territory.</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rebwmc234@gmail.com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(860) 402-4836</a:t>
            </a:r>
          </a:p>
          <a:p>
            <a:pPr marL="290513" marR="0" lvl="0" indent="0" algn="l" defTabSz="457200" rtl="0" eaLnBrk="1" fontAlgn="base" latinLnBrk="0" hangingPunct="1">
              <a:lnSpc>
                <a:spcPct val="100000"/>
              </a:lnSpc>
              <a:spcBef>
                <a:spcPct val="0"/>
              </a:spcBef>
              <a:spcAft>
                <a:spcPct val="0"/>
              </a:spcAft>
              <a:buClrTx/>
              <a:buSzTx/>
              <a:buFontTx/>
              <a:buNone/>
              <a:tabLst/>
              <a:defRPr/>
            </a:pPr>
            <a:endParaRPr kumimoji="0" lang="en-US" sz="8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Associate Advisor (RAA) ) supporting the CST 10 and councils within the territory</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josephjmarinelli@aol.com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(585) 704-4659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kumimoji="0" lang="en-US" sz="135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Associate Advisor (RAA) supporting the CST 12 &amp; 14 and councils within those two territories</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Scouter.jeff@earthlink.net</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5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(703) 472-0669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261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328"/>
            <a:ext cx="12076981"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kumimoji="0" lang="en-US" sz="13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Health &amp; Safety  / YPT Lead and </a:t>
            </a:r>
            <a:r>
              <a:rPr kumimoji="0" lang="en-US" sz="13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Associate Advisor (RAA) supporting the CST 13 and councils within the territory</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Lindajhassler@gmail.com</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(732) 687-7208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14 ~ Jeff Schweiger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kumimoji="0" lang="en-US" sz="13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Associate Advisor (RAA) supporting the CST 15 &amp; 16 and councils within those two territories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treasurecoastscouting@gmail.com </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(772) 370-2800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kumimoji="0" lang="en-US" sz="13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National Exploring Resource Associate Advisor (RAA) supporting the California Highway Patrol (CHP) and the councils with CHP Law Enforcement Posts.</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rterborch@earthlink.net</a:t>
            </a:r>
          </a:p>
          <a:p>
            <a:pPr marL="576263"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3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(805) 441-1721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5479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051102"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Find your Council Service Territory &amp; assigned ERAA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7886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8"/>
            <a:ext cx="8556172" cy="46782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Additionally, any of these National Exploring  RAAs are available to any of the CSTs and their councils on the following Exploring Career Fields </a:t>
            </a:r>
            <a:endParaRPr kumimoji="0" lang="en-US" sz="16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Aviation</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Rick Belford &amp; Roger Engelbart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Business</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Rick Belford (Contracting &amp; Procurement)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Communications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Rick Belford (Broadcasting &amp; Public Relations)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Engineering &amp; Technology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Roger Engelbart, Craig Martin and Suzie Steiner (Robotics)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Health Care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Linda Hassler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Law &amp; Government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Craig Martin &amp; Rick Belford (Military Careers)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Law Enforcement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Ken Leedham, Stuart Mahler &amp; Rick Terborch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Skilled Trades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Joe Marinelli &amp; Suzie Steiner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Social Services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Joe Marinelli (Education), Linda Hassler (College Professor), Rick Belford (Non-Profit / Not-For-Profit Management) and Suzie Steiner (STEM)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Other Career Fields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National Exploring RAA, assisting your CST, will find the best individual to assist you for other Exploring Career Fields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443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1391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4046930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Expect the updated “Exploring Safety First Guidelines”  release in late 2025</a:t>
            </a:r>
          </a:p>
        </p:txBody>
      </p:sp>
    </p:spTree>
    <p:extLst>
      <p:ext uri="{BB962C8B-B14F-4D97-AF65-F5344CB8AC3E}">
        <p14:creationId xmlns:p14="http://schemas.microsoft.com/office/powerpoint/2010/main" val="37324558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7E3F-9632-9CC3-2812-DC2CE0816F9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E96BCAD-C145-E6B5-321D-BCC718DC8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7853B412-2454-C0EA-F20A-D09D3CC09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C20A55B-49AA-0C02-9BF8-80EA42E530D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663E5106-8C87-4DCF-D27B-D37CC63B2C54}"/>
              </a:ext>
            </a:extLst>
          </p:cNvPr>
          <p:cNvSpPr>
            <a:spLocks noGrp="1"/>
          </p:cNvSpPr>
          <p:nvPr>
            <p:ph type="ctrTitle"/>
          </p:nvPr>
        </p:nvSpPr>
        <p:spPr>
          <a:xfrm>
            <a:off x="1796143" y="222010"/>
            <a:ext cx="8556171" cy="613611"/>
          </a:xfrm>
        </p:spPr>
        <p:txBody>
          <a:bodyPr>
            <a:normAutofit fontScale="90000"/>
          </a:bodyPr>
          <a:lstStyle/>
          <a:p>
            <a:pPr algn="l"/>
            <a:br>
              <a:rPr lang="en-US" altLang="en-US" sz="4000" b="1" dirty="0">
                <a:solidFill>
                  <a:srgbClr val="00B050"/>
                </a:solidFill>
                <a:latin typeface="Arial Black" panose="020B0A04020102020204" pitchFamily="34" charset="0"/>
              </a:rPr>
            </a:br>
            <a:r>
              <a:rPr lang="en-US" altLang="en-US" sz="2900" b="1" dirty="0">
                <a:solidFill>
                  <a:srgbClr val="00B050"/>
                </a:solidFill>
                <a:latin typeface="Arial Black" panose="020B0A04020102020204" pitchFamily="34" charset="0"/>
              </a:rPr>
              <a:t>“Safeguarding Youth” Training Replacing YPT</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279185E3-F68E-12E3-3064-5502F16464CF}"/>
              </a:ext>
            </a:extLst>
          </p:cNvPr>
          <p:cNvSpPr txBox="1"/>
          <p:nvPr/>
        </p:nvSpPr>
        <p:spPr>
          <a:xfrm>
            <a:off x="1686185" y="726897"/>
            <a:ext cx="8819631" cy="57246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Scouting America Youth Protection Mission Statement: </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True youth protection can be achieved only through the focused commitment of everyone in Scouting and Learning for Life / Exploring. It is the mission of Youth Protection volunteers and professionals to work within Scouting America and Learning for Life / Exploring to maintain a culture of Youth Protection awareness and safety at the national, territory, council, district, and unit levels.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Required Youth Protection Training</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“Safeguarding Youth” Learning Plan / Total time: 90 minutes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Description: Safeguarding youth is a value at the core of the Scouting and Learning for Life / Exploring movement. It is vital to maintain a culture of active supervision, awareness, and safety at all levels of Scouting and Learning for Life / Exploring. “Safeguarding Youth” training will help you prevent harm to youth, is required for all Scouting America and Learning for Life / Exploring registered volunteers and is a joining requirement. You must complete all the lessons in this course and achieve an 80% or better score on the Course Test to receive credit for this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“Safeguarding Youth” training is required for all Scouting America &amp; Learning for Life / Exploring registered volunteers and is a joining requirement.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2AB96C"/>
                </a:solidFill>
                <a:effectLst/>
                <a:uLnTx/>
                <a:uFillTx/>
                <a:latin typeface="Arial" panose="020B0604020202020204" pitchFamily="34" charset="0"/>
                <a:ea typeface="+mn-ea"/>
                <a:cs typeface="Arial" panose="020B0604020202020204" pitchFamily="34" charset="0"/>
              </a:rPr>
              <a:t>“Safeguarding Youth” training must be taken every year</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If a volunteer’s “Safeguarding Youth” training is not current at the time of annual registration renewal, the volunteer will not be re-registered.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60371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261011"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32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Resume Builder that will help recognize Explorers </a:t>
            </a:r>
          </a:p>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online, mentor assisted, self-paced and guided experience will allow our Explorers to…</a:t>
            </a:r>
          </a:p>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Have an opportunity to discover their inner leadership potential</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Gain practical leadership experience – participate in a capstone project</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Work with a mentor to gain professional leadership experience</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21494" marR="0" lvl="0" indent="-267891"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endParaRPr kumimoji="0" lang="en-US" altLang="en-US" sz="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A5C249">
                    <a:lumMod val="75000"/>
                  </a:srgbClr>
                </a:solidFill>
                <a:effectLst/>
                <a:uLnTx/>
                <a:uFillTx/>
                <a:latin typeface="Calibri"/>
                <a:ea typeface="+mn-ea"/>
                <a:cs typeface="+mn-cs"/>
              </a:rPr>
              <a:t> * Coming soon for Exploring participants with expected roll-out in late Summer 2025</a:t>
            </a:r>
            <a:endParaRPr kumimoji="0" lang="en-US" sz="1800" b="0" i="0" u="none" strike="noStrike" kern="1200" cap="none" spc="0" normalizeH="0" baseline="0" noProof="0" dirty="0">
              <a:ln>
                <a:noFill/>
              </a:ln>
              <a:solidFill>
                <a:srgbClr val="A5C249">
                  <a:lumMod val="75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708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20" normalizeH="0" baseline="0" noProof="0" dirty="0">
                <a:ln>
                  <a:noFill/>
                </a:ln>
                <a:solidFill>
                  <a:srgbClr val="0563C1"/>
                </a:solidFill>
                <a:effectLst/>
                <a:uLnTx/>
                <a:uFillTx/>
                <a:latin typeface="Aptos" panose="020B0004020202020204" pitchFamily="34" charset="0"/>
                <a:ea typeface="Aptos" panose="020B0004020202020204" pitchFamily="34" charset="0"/>
                <a:cs typeface="+mn-cs"/>
                <a:hlinkClick r:id="rId4"/>
              </a:rPr>
              <a:t>https://reservations.scouting.org/profile/form/index.cfm?PKformID=0x156865abcd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FF36-6183-5224-AB26-D310F294D47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BC59B8A-CDCF-0B36-F632-D4AE1830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34F59EE3-2DE2-D170-D84A-A8228434E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a:extLst>
              <a:ext uri="{FF2B5EF4-FFF2-40B4-BE49-F238E27FC236}">
                <a16:creationId xmlns:a16="http://schemas.microsoft.com/office/drawing/2014/main" id="{A05A79C6-9ADA-B316-4BB6-320E3FB6820A}"/>
              </a:ext>
            </a:extLst>
          </p:cNvPr>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E1EAD8F6-207E-4E77-EEE7-EEDEB429E71F}"/>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73931257-5B00-538E-A587-012B3DC0B767}"/>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3CB70DCF-5219-F9FB-F19D-83F595DBDDB2}"/>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4189592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20DA-8C6A-0BDF-DD6E-2635A91EE06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5901B67-BBB1-3828-0745-04B8C2910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a:extLst>
              <a:ext uri="{FF2B5EF4-FFF2-40B4-BE49-F238E27FC236}">
                <a16:creationId xmlns:a16="http://schemas.microsoft.com/office/drawing/2014/main" id="{911402DC-4CD9-8BD0-8459-4F066373CAD0}"/>
              </a:ext>
            </a:extLst>
          </p:cNvPr>
          <p:cNvSpPr>
            <a:spLocks noGrp="1"/>
          </p:cNvSpPr>
          <p:nvPr>
            <p:ph type="ctrTitle"/>
          </p:nvPr>
        </p:nvSpPr>
        <p:spPr>
          <a:xfrm>
            <a:off x="1904178" y="1782730"/>
            <a:ext cx="8245619" cy="3168832"/>
          </a:xfrm>
        </p:spPr>
        <p:txBody>
          <a:bodyPr>
            <a:noAutofit/>
          </a:bodyPr>
          <a:lstStyle/>
          <a:p>
            <a:r>
              <a:rPr lang="en-US" sz="5400" dirty="0">
                <a:solidFill>
                  <a:srgbClr val="C00000"/>
                </a:solidFill>
                <a:latin typeface="Arial Black"/>
                <a:cs typeface="Arial Black"/>
              </a:rPr>
              <a:t>Other Items</a:t>
            </a:r>
            <a:br>
              <a:rPr lang="en-US" sz="5400" dirty="0">
                <a:solidFill>
                  <a:srgbClr val="C00000"/>
                </a:solidFill>
                <a:latin typeface="Arial Black"/>
                <a:cs typeface="Arial Black"/>
              </a:rPr>
            </a:br>
            <a:r>
              <a:rPr lang="en-US" sz="2200" dirty="0">
                <a:solidFill>
                  <a:srgbClr val="C00000"/>
                </a:solidFill>
                <a:latin typeface="Arial Black"/>
                <a:cs typeface="Arial Black"/>
              </a:rPr>
              <a:t>1.  Exploring Certification</a:t>
            </a:r>
            <a:br>
              <a:rPr lang="en-US" sz="2200" dirty="0">
                <a:solidFill>
                  <a:srgbClr val="C00000"/>
                </a:solidFill>
                <a:latin typeface="Arial Black"/>
                <a:cs typeface="Arial Black"/>
              </a:rPr>
            </a:br>
            <a:r>
              <a:rPr lang="en-US" sz="2200" dirty="0">
                <a:solidFill>
                  <a:srgbClr val="C00000"/>
                </a:solidFill>
                <a:latin typeface="Arial Black"/>
                <a:cs typeface="Arial Black"/>
              </a:rPr>
              <a:t>2.  Scouting U “Continuing Hours” Credit</a:t>
            </a:r>
            <a:br>
              <a:rPr lang="en-US" sz="2200" dirty="0">
                <a:solidFill>
                  <a:srgbClr val="C00000"/>
                </a:solidFill>
                <a:latin typeface="Arial Black"/>
                <a:cs typeface="Arial Black"/>
              </a:rPr>
            </a:br>
            <a:r>
              <a:rPr lang="en-US" sz="2200" dirty="0">
                <a:solidFill>
                  <a:srgbClr val="C00000"/>
                </a:solidFill>
                <a:latin typeface="Arial Black"/>
                <a:cs typeface="Arial Black"/>
              </a:rPr>
              <a:t>3.  Exploring Explosion 3.0</a:t>
            </a:r>
            <a:endParaRPr lang="en-US" sz="5400" dirty="0">
              <a:solidFill>
                <a:srgbClr val="C00000"/>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17C3D5C5-1116-9120-3175-BFD72F75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451AC215-FAF0-8255-A8CC-2A9D55F9DAAE}"/>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26594DF-774E-AD34-F9CC-BA6292F9D6F8}"/>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9A3E697-6037-A4A5-B954-299591D2D7B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7D8A0B01-0233-CA53-29DE-3C0917288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248" y="177"/>
            <a:ext cx="3547926" cy="1290154"/>
          </a:xfrm>
          <a:prstGeom prst="rect">
            <a:avLst/>
          </a:prstGeom>
        </p:spPr>
      </p:pic>
    </p:spTree>
    <p:extLst>
      <p:ext uri="{BB962C8B-B14F-4D97-AF65-F5344CB8AC3E}">
        <p14:creationId xmlns:p14="http://schemas.microsoft.com/office/powerpoint/2010/main" val="3497837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6786-142A-D9D3-51B4-AB8FEE82FAF3}"/>
              </a:ext>
            </a:extLst>
          </p:cNvPr>
          <p:cNvSpPr>
            <a:spLocks noGrp="1"/>
          </p:cNvSpPr>
          <p:nvPr>
            <p:ph type="ctrTitle"/>
          </p:nvPr>
        </p:nvSpPr>
        <p:spPr/>
        <p:txBody>
          <a:bodyPr>
            <a:normAutofit/>
          </a:bodyPr>
          <a:lstStyle/>
          <a:p>
            <a:r>
              <a:rPr lang="en-US"/>
              <a:t>Growth </a:t>
            </a:r>
            <a:r>
              <a:rPr lang="en-US" dirty="0"/>
              <a:t>Planning Time</a:t>
            </a:r>
            <a:br>
              <a:rPr lang="en-US" dirty="0"/>
            </a:br>
            <a:r>
              <a:rPr lang="en-US" dirty="0"/>
              <a:t>What is next ?</a:t>
            </a:r>
          </a:p>
        </p:txBody>
      </p:sp>
    </p:spTree>
    <p:extLst>
      <p:ext uri="{BB962C8B-B14F-4D97-AF65-F5344CB8AC3E}">
        <p14:creationId xmlns:p14="http://schemas.microsoft.com/office/powerpoint/2010/main" val="39592735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56AB-832E-157B-1AEB-D551DAFBE9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00C225-283A-8150-ABE7-701DB9A1A4A3}"/>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94EB6B3-126C-7123-6B74-F43B02591535}"/>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professionals and volunteers across the country to share best practices while becoming more effective in growing Exploring within their geographic areas.  This includes learning from the people who have been the most successful.</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17090BA-1D16-C120-A3A9-89EB383ECBA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61EC884-86A2-B69E-9A59-0B516A3FA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4F531BB1-0C41-F500-66D0-37297A59F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76A55DC0-2F22-9B9C-C2CD-A8986EEE4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957" y="576446"/>
            <a:ext cx="1613718" cy="1265030"/>
          </a:xfrm>
          <a:prstGeom prst="rect">
            <a:avLst/>
          </a:prstGeom>
        </p:spPr>
      </p:pic>
    </p:spTree>
    <p:extLst>
      <p:ext uri="{BB962C8B-B14F-4D97-AF65-F5344CB8AC3E}">
        <p14:creationId xmlns:p14="http://schemas.microsoft.com/office/powerpoint/2010/main" val="415965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DSC1995-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9394" y="0"/>
            <a:ext cx="7628386" cy="6858000"/>
          </a:xfrm>
          <a:prstGeom prst="rect">
            <a:avLst/>
          </a:prstGeom>
        </p:spPr>
      </p:pic>
      <p:sp>
        <p:nvSpPr>
          <p:cNvPr id="6" name="Rectangle 5"/>
          <p:cNvSpPr/>
          <p:nvPr/>
        </p:nvSpPr>
        <p:spPr>
          <a:xfrm>
            <a:off x="9156" y="0"/>
            <a:ext cx="4563614" cy="7049386"/>
          </a:xfrm>
          <a:prstGeom prst="rect">
            <a:avLst/>
          </a:prstGeom>
          <a:solidFill>
            <a:srgbClr val="2319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hlinkClick r:id="rId4"/>
              </a:rPr>
              <a:t>http://www.exploring.org/wp-content/uploads/2021/04/522-02516_UPG.compressed.pdf</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14" name="Picture 13"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385845" y="5956528"/>
            <a:ext cx="338666" cy="291253"/>
          </a:xfrm>
          <a:prstGeom prst="rect">
            <a:avLst/>
          </a:prstGeom>
        </p:spPr>
      </p:pic>
      <p:pic>
        <p:nvPicPr>
          <p:cNvPr id="15" name="Picture 14"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5845" y="627167"/>
            <a:ext cx="338666" cy="291253"/>
          </a:xfrm>
          <a:prstGeom prst="rect">
            <a:avLst/>
          </a:prstGeom>
        </p:spPr>
      </p:pic>
      <p:pic>
        <p:nvPicPr>
          <p:cNvPr id="17" name="Picture 16"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126960" y="3289480"/>
            <a:ext cx="338666" cy="291253"/>
          </a:xfrm>
          <a:prstGeom prst="rect">
            <a:avLst/>
          </a:prstGeom>
        </p:spPr>
      </p:pic>
      <p:pic>
        <p:nvPicPr>
          <p:cNvPr id="18" name="Picture 17"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67826" y="3289481"/>
            <a:ext cx="338666" cy="291253"/>
          </a:xfrm>
          <a:prstGeom prst="rect">
            <a:avLst/>
          </a:prstGeom>
        </p:spPr>
      </p:pic>
      <p:sp>
        <p:nvSpPr>
          <p:cNvPr id="2" name="TextBox 1">
            <a:extLst>
              <a:ext uri="{FF2B5EF4-FFF2-40B4-BE49-F238E27FC236}">
                <a16:creationId xmlns:a16="http://schemas.microsoft.com/office/drawing/2014/main" id="{D1465B2B-CE85-44C2-9B1C-BFCFE9A37E9C}"/>
              </a:ext>
            </a:extLst>
          </p:cNvPr>
          <p:cNvSpPr txBox="1"/>
          <p:nvPr/>
        </p:nvSpPr>
        <p:spPr>
          <a:xfrm>
            <a:off x="809050" y="1221233"/>
            <a:ext cx="3290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All of the details…</a:t>
            </a:r>
          </a:p>
        </p:txBody>
      </p:sp>
      <p:sp>
        <p:nvSpPr>
          <p:cNvPr id="3" name="TextBox 2">
            <a:extLst>
              <a:ext uri="{FF2B5EF4-FFF2-40B4-BE49-F238E27FC236}">
                <a16:creationId xmlns:a16="http://schemas.microsoft.com/office/drawing/2014/main" id="{DB955492-DEF1-4CAC-BC06-5C6455B05514}"/>
              </a:ext>
            </a:extLst>
          </p:cNvPr>
          <p:cNvSpPr txBox="1"/>
          <p:nvPr/>
        </p:nvSpPr>
        <p:spPr>
          <a:xfrm>
            <a:off x="597502" y="2153953"/>
            <a:ext cx="35340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UPG Chapter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beginning on page 125 (Exploring )</a:t>
            </a:r>
          </a:p>
        </p:txBody>
      </p:sp>
      <p:pic>
        <p:nvPicPr>
          <p:cNvPr id="13" name="Picture 12" descr="A screenshot of a video game&#10;&#10;Description automatically generated with medium confidence">
            <a:extLst>
              <a:ext uri="{FF2B5EF4-FFF2-40B4-BE49-F238E27FC236}">
                <a16:creationId xmlns:a16="http://schemas.microsoft.com/office/drawing/2014/main" id="{24CD8AEC-8A75-463B-BE4C-F4609A039FE7}"/>
              </a:ext>
            </a:extLst>
          </p:cNvPr>
          <p:cNvPicPr>
            <a:picLocks noChangeAspect="1"/>
          </p:cNvPicPr>
          <p:nvPr/>
        </p:nvPicPr>
        <p:blipFill>
          <a:blip r:embed="rId6"/>
          <a:stretch>
            <a:fillRect/>
          </a:stretch>
        </p:blipFill>
        <p:spPr>
          <a:xfrm>
            <a:off x="705269" y="4380881"/>
            <a:ext cx="3318510" cy="1866900"/>
          </a:xfrm>
          <a:prstGeom prst="rect">
            <a:avLst/>
          </a:prstGeom>
        </p:spPr>
      </p:pic>
    </p:spTree>
    <p:extLst>
      <p:ext uri="{BB962C8B-B14F-4D97-AF65-F5344CB8AC3E}">
        <p14:creationId xmlns:p14="http://schemas.microsoft.com/office/powerpoint/2010/main" val="41746375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A1A4-8C6D-E336-CE0A-2339CB47CA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2CE0FB-DE93-E93E-6356-943CC13015D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733884F-F0AA-30D8-B02A-BD88D4B6897D}"/>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How to get started?</a:t>
            </a:r>
            <a:endParaRPr kumimoji="0" lang="en-US" sz="3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Scout Executives or his/her designee completes the Exploring Explosion 3.0 link </a:t>
            </a:r>
            <a:r>
              <a:rPr kumimoji="0" lang="en-US" sz="1800" b="0"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(for Scout Executives only)</a:t>
            </a: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This link was included in the Scout Executive’s Packet and sent directly to the Scout Executives from the National Exploring Service Center.</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Unit Serving Executives, volunteers, and any other interested council staff sign up for the Exploring online trainings.  The trainings will be conducted in two separate online training sessions, and you must attend both sessions to complete the training.  The trainings will include a total of 4 Phases, also known as the 4 phases of organizing an Exploring Club/Post.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Training session # 1 will include:  (Phase 1 Research &amp; Phase 2 Leadership)</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Training session # 2 will include:  (Phase 3 Program &amp; Phase 4 Participation)</a:t>
            </a:r>
          </a:p>
          <a:p>
            <a:pPr marL="800100" marR="0" lvl="1"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Though participating in these trainings, professionals will have an opportunity to complete and receive professional credit for “Exploring Certification”, which will be reflected on their professional record and also count toward Scouting U continuing education hours.</a:t>
            </a:r>
          </a:p>
        </p:txBody>
      </p:sp>
      <p:sp>
        <p:nvSpPr>
          <p:cNvPr id="10" name="Title 1">
            <a:extLst>
              <a:ext uri="{FF2B5EF4-FFF2-40B4-BE49-F238E27FC236}">
                <a16:creationId xmlns:a16="http://schemas.microsoft.com/office/drawing/2014/main" id="{455EF1BE-5CC2-5BEF-CB20-0ACCFA054EB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DCAD69B5-01B4-5F22-C6CB-E8985DFF1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EB2A480-732F-201C-8FC9-DF4EA1170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68696424-34D4-B23E-434D-A87BE671E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18518745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4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400" b="0" i="0" u="none" strike="noStrike" kern="100" cap="none" spc="0" normalizeH="0" baseline="0" noProof="0" dirty="0">
                <a:ln w="9525" cap="rnd" cmpd="sng" algn="ctr">
                  <a:solidFill>
                    <a:srgbClr val="C00000"/>
                  </a:solidFill>
                  <a:prstDash val="solid"/>
                  <a:beve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All Professionals &amp; Volunteers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4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Trainings </a:t>
            </a:r>
            <a:endParaRPr kumimoji="0" lang="en-US" sz="3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(How to Organize a New Club/Post)</a:t>
            </a:r>
            <a:endParaRPr kumimoji="0" lang="en-US" sz="2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r>
              <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www.exploring.org</a:t>
            </a:r>
            <a:r>
              <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Sign-up for the trainings by clicking the link BELOW now!</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500" b="0" i="0" u="sng" strike="noStrike" kern="1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5" tooltip="https://forms.cloud.microsoft/Pages/ResponsePage.aspx?id=oAiQ_UZ4iUmkxXfPrT9-TouC9g-d07BHg11mfqsGhC5UOVpCU0FRRVVaSk1TWEdZUEZJOUZYNlY5Qy4u"/>
              </a:rPr>
              <a:t>Exploring Trainings</a:t>
            </a:r>
            <a:endParaRPr kumimoji="0" lang="en-US" sz="3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If the link above does not work, simply copy/paste this link below into your browser:</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https://forms.cloud.microsoft/Pages/ResponsePage.aspx?id=oAiQ_UZ4iUmkxXfPrT9-TouC9g-d07BHg11mfqsGhC5UOVpCU0FRRVVaSk1TWEdZUEZJOUZYNlY5Qy4u</a:t>
            </a:r>
            <a:r>
              <a:rPr kumimoji="0" lang="en-US" sz="1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6EFE6930-A705-2CF7-57BA-A641F15E17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594" y="165099"/>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822325C-9D61-7D71-42AD-460F44652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F03F8A56-AD70-EE52-B223-B78DB34551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3032-75C2-7699-B21A-FF6A5DEBE6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7127D2-B85A-FCDC-B1CB-E5DD2AE3C896}"/>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F01D13F-05E5-1832-A4FC-600D6F2128DE}"/>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Cool and crazy prizes and incentives will be announced throughout the campaign to help inspire Exploring growth for all participants.  This information may be sent to all professionals and will be shared in the Scout Executive’s Packet, National Volunteers Newsletter, and posted on: </a:t>
            </a:r>
            <a:r>
              <a:rPr kumimoji="0" lang="en-US" sz="18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Stay Tuned! —More to come on Exploring Explosion 3.0!</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This will be a fun campaign for all professionals and volunteers!  Everyone can get involved and create an Exploring Explosion in every council across America.  Get creative and use a spark to help create ideas and innovations to grow Exploring.  You may even consider organizing a Club or Post within your own professional career to help our youth “Discover Their Future”.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1141AF63-116A-8722-E153-92202A8AE14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C4E037E2-EBC6-2279-3C93-62DA7728B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327" y="-87767"/>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66175D6-E71A-94AA-9D67-04E661D98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C698A09E-4407-D587-ED7F-C34DE0BA9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
        <p:nvSpPr>
          <p:cNvPr id="2" name="TextBox 1">
            <a:extLst>
              <a:ext uri="{FF2B5EF4-FFF2-40B4-BE49-F238E27FC236}">
                <a16:creationId xmlns:a16="http://schemas.microsoft.com/office/drawing/2014/main" id="{E83AFD87-3FEA-B2F2-BFBF-65FC5660906D}"/>
              </a:ext>
            </a:extLst>
          </p:cNvPr>
          <p:cNvSpPr txBox="1"/>
          <p:nvPr/>
        </p:nvSpPr>
        <p:spPr>
          <a:xfrm>
            <a:off x="4972936" y="1862062"/>
            <a:ext cx="224612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ptos" panose="02110004020202020204"/>
                <a:ea typeface="+mn-ea"/>
                <a:cs typeface="+mn-cs"/>
              </a:rPr>
              <a:t>INCENTIVES</a:t>
            </a:r>
          </a:p>
        </p:txBody>
      </p:sp>
    </p:spTree>
    <p:extLst>
      <p:ext uri="{BB962C8B-B14F-4D97-AF65-F5344CB8AC3E}">
        <p14:creationId xmlns:p14="http://schemas.microsoft.com/office/powerpoint/2010/main" val="18220189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1066-2357-4616-46A8-9533B02B6A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E552B0-10C3-0C70-6801-357529FFAD5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FEF16F9-22B5-C669-73D5-CBAEA3F9DFE8}"/>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Website and Communication!</a:t>
            </a:r>
            <a:endParaRPr kumimoji="0" lang="en-US" sz="3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website that is currently under construction and being updated to assist in communicating throughout this campaign is: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Another great website to become familiar with is: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www.exploring.org</a:t>
            </a: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Contact Email for questions: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Exploring@lflmail.org</a:t>
            </a: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851D77F0-7F27-2942-D671-B990AED3406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F2649ACF-B75D-0A45-555B-3F99FE9B3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29A8A66-860F-7D54-3F94-EDB06AE45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73ABB2CF-DC68-71DC-A38A-7FA6A3141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
        <p:nvSpPr>
          <p:cNvPr id="2" name="TextBox 1">
            <a:extLst>
              <a:ext uri="{FF2B5EF4-FFF2-40B4-BE49-F238E27FC236}">
                <a16:creationId xmlns:a16="http://schemas.microsoft.com/office/drawing/2014/main" id="{3FF77207-2225-108B-62AC-9F6A9E46F2AD}"/>
              </a:ext>
            </a:extLst>
          </p:cNvPr>
          <p:cNvSpPr txBox="1"/>
          <p:nvPr/>
        </p:nvSpPr>
        <p:spPr>
          <a:xfrm>
            <a:off x="3729775" y="1519837"/>
            <a:ext cx="43170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ptos" panose="02110004020202020204"/>
                <a:ea typeface="+mn-ea"/>
                <a:cs typeface="+mn-cs"/>
              </a:rPr>
              <a:t>COMMUNICATION</a:t>
            </a:r>
          </a:p>
        </p:txBody>
      </p:sp>
    </p:spTree>
    <p:extLst>
      <p:ext uri="{BB962C8B-B14F-4D97-AF65-F5344CB8AC3E}">
        <p14:creationId xmlns:p14="http://schemas.microsoft.com/office/powerpoint/2010/main" val="27428253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86F5-A328-356C-23A3-582C9002D2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A80BE1-3FA2-8BB8-4070-1779224FCB87}"/>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D7856CE-D57C-5D26-6912-96C2EB8B3357}"/>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algn="ctr"/>
            <a:endParaRPr lang="en-US" sz="2800" b="1" dirty="0">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2800" b="1" dirty="0">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2800" b="1" dirty="0">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2800" b="1" dirty="0">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2800" b="1" dirty="0">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2800" b="1" dirty="0">
              <a:solidFill>
                <a:srgbClr val="FF0000"/>
              </a:solidFill>
              <a:latin typeface="Aptos" panose="020B0004020202020204" pitchFamily="34" charset="0"/>
              <a:ea typeface="Times New Roman" panose="02020603050405020304" pitchFamily="18" charset="0"/>
              <a:cs typeface="Aptos" panose="020B0004020202020204" pitchFamily="34" charset="0"/>
            </a:endParaRPr>
          </a:p>
          <a:p>
            <a:pPr marR="0" lvl="0" algn="ctr"/>
            <a:endParaRPr lang="en-US" sz="1200" b="1" dirty="0">
              <a:solidFill>
                <a:srgbClr val="FF0000"/>
              </a:solidFill>
              <a:latin typeface="Aptos" panose="020B0004020202020204" pitchFamily="34" charset="0"/>
              <a:ea typeface="Times New Roman" panose="02020603050405020304" pitchFamily="18" charset="0"/>
              <a:cs typeface="Aptos" panose="020B0004020202020204" pitchFamily="34" charset="0"/>
            </a:endParaRPr>
          </a:p>
          <a:p>
            <a:pPr marR="0" lvl="0" algn="ctr"/>
            <a:r>
              <a:rPr lang="en-US" sz="2800" b="1" dirty="0">
                <a:solidFill>
                  <a:srgbClr val="FF0000"/>
                </a:solidFill>
                <a:latin typeface="Aptos" panose="020B0004020202020204" pitchFamily="34" charset="0"/>
                <a:ea typeface="Times New Roman" panose="02020603050405020304" pitchFamily="18" charset="0"/>
                <a:cs typeface="Aptos" panose="020B0004020202020204" pitchFamily="34" charset="0"/>
              </a:rPr>
              <a:t>Specific strategies to build growth momentum with local councils</a:t>
            </a:r>
          </a:p>
          <a:p>
            <a:pPr marR="0" lvl="0" algn="ctr"/>
            <a:endParaRPr lang="en-US" sz="1400" b="1" dirty="0">
              <a:latin typeface="Aptos" panose="020B0004020202020204" pitchFamily="34" charset="0"/>
              <a:ea typeface="Times New Roman" panose="02020603050405020304" pitchFamily="18" charset="0"/>
              <a:cs typeface="Aptos" panose="020B0004020202020204" pitchFamily="34" charset="0"/>
            </a:endParaRPr>
          </a:p>
          <a:p>
            <a:pPr marR="0" lvl="0" algn="ctr"/>
            <a:r>
              <a:rPr lang="en-US" sz="1600" b="1" dirty="0">
                <a:latin typeface="Aptos" panose="020B0004020202020204" pitchFamily="34" charset="0"/>
                <a:ea typeface="Times New Roman" panose="02020603050405020304" pitchFamily="18" charset="0"/>
                <a:cs typeface="Aptos" panose="020B0004020202020204" pitchFamily="34" charset="0"/>
              </a:rPr>
              <a:t>(Membership assumptions built on </a:t>
            </a:r>
            <a:r>
              <a:rPr lang="en-US" sz="1600" b="1" strike="sngStrike" dirty="0">
                <a:latin typeface="Aptos" panose="020B0004020202020204" pitchFamily="34" charset="0"/>
                <a:ea typeface="Times New Roman" panose="02020603050405020304" pitchFamily="18" charset="0"/>
                <a:cs typeface="Aptos" panose="020B0004020202020204" pitchFamily="34" charset="0"/>
              </a:rPr>
              <a:t>1200</a:t>
            </a:r>
            <a:r>
              <a:rPr lang="en-US" sz="1600" b="1" dirty="0">
                <a:latin typeface="Aptos" panose="020B0004020202020204" pitchFamily="34" charset="0"/>
                <a:ea typeface="Times New Roman" panose="02020603050405020304" pitchFamily="18" charset="0"/>
                <a:cs typeface="Aptos" panose="020B0004020202020204" pitchFamily="34" charset="0"/>
              </a:rPr>
              <a:t> 750 Districts to grow Exploring by 39,000 Youth)</a:t>
            </a:r>
          </a:p>
          <a:p>
            <a:pPr marR="0" lvl="0" algn="ctr"/>
            <a:endParaRPr lang="en-US" sz="1600" b="1"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Pre-COVID/Bankruptcy “Participating Organization”  research (prospect and evaluation)</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100,000-38000= 62,000 X 15 % return = Potential of 9,300 new Explorers</a:t>
            </a:r>
          </a:p>
          <a:p>
            <a:pPr marL="742950" lvl="1" indent="-285750">
              <a:buFont typeface="Arial" panose="020B0604020202020204" pitchFamily="34" charset="0"/>
              <a:buChar char="•"/>
            </a:pPr>
            <a:endParaRPr lang="en-US" sz="1600" b="1"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Conducting Career Interest Surveys and Open Houses  </a:t>
            </a:r>
            <a:r>
              <a:rPr lang="en-US" sz="1600" b="1" dirty="0">
                <a:latin typeface="Aptos" panose="020B0004020202020204" pitchFamily="34" charset="0"/>
                <a:ea typeface="Times New Roman" panose="02020603050405020304" pitchFamily="18" charset="0"/>
                <a:cs typeface="Aptos" panose="020B0004020202020204" pitchFamily="34" charset="0"/>
                <a:hlinkClick r:id="rId3"/>
              </a:rPr>
              <a:t>www.exploringyourcareer.com</a:t>
            </a:r>
            <a:r>
              <a:rPr lang="en-US" sz="1600" b="1" dirty="0">
                <a:latin typeface="Aptos" panose="020B0004020202020204" pitchFamily="34" charset="0"/>
                <a:ea typeface="Times New Roman" panose="02020603050405020304" pitchFamily="18" charset="0"/>
                <a:cs typeface="Aptos" panose="020B0004020202020204" pitchFamily="34" charset="0"/>
              </a:rPr>
              <a:t>  (minimum of 2 schools per district &amp; Open Houses for every existing Post)</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 1878 units / 2  =  939 units x (10 average youth) = Potential of 9,390  new Explorers</a:t>
            </a:r>
          </a:p>
          <a:p>
            <a:pPr marL="742950" lvl="1" indent="-285750">
              <a:buFont typeface="Arial" panose="020B0604020202020204" pitchFamily="34" charset="0"/>
              <a:buChar char="•"/>
            </a:pPr>
            <a:endParaRPr lang="en-US" sz="1600" b="1"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The Exploring Explosion 3.0 Kick-Start Campaign (one new Post or Club) per District</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750 districts x 1 new unit = 750 x 12 (average youth per new unit) =  Potential of 9,000 new Explorers</a:t>
            </a:r>
          </a:p>
          <a:p>
            <a:pPr lvl="1"/>
            <a:r>
              <a:rPr lang="en-US" sz="1600" b="1" dirty="0">
                <a:latin typeface="Aptos" panose="020B0004020202020204" pitchFamily="34" charset="0"/>
                <a:ea typeface="Times New Roman" panose="02020603050405020304" pitchFamily="18" charset="0"/>
                <a:cs typeface="Aptos" panose="020B0004020202020204" pitchFamily="34" charset="0"/>
              </a:rPr>
              <a:t>  </a:t>
            </a:r>
          </a:p>
          <a:p>
            <a:pPr marL="285750" marR="0" lvl="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From Character to Careers-Scouts BSA Promotion (find your career through Exploring)</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Recruit 750 districts x 15 Scouts BSA members to Exploring = Potential of 11,250 new Explorers</a:t>
            </a:r>
          </a:p>
          <a:p>
            <a:pPr lvl="1"/>
            <a:endParaRPr lang="en-US" sz="1600" b="1" dirty="0">
              <a:latin typeface="Aptos" panose="020B0004020202020204" pitchFamily="34" charset="0"/>
              <a:ea typeface="Times New Roman" panose="02020603050405020304" pitchFamily="18" charset="0"/>
              <a:cs typeface="Aptos" panose="020B0004020202020204" pitchFamily="34" charset="0"/>
            </a:endParaRPr>
          </a:p>
          <a:p>
            <a:pPr marL="285750" marR="0" lvl="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Realign partnerships with Law Enforcement National Agencies-- IACP, NSA, NASRO (become their official recruiting source) &amp; create national partnership with Toyota (skilled trades/auto technician)</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Potential unknown</a:t>
            </a:r>
          </a:p>
          <a:p>
            <a:pPr marL="285750" indent="-285750">
              <a:buFont typeface="Arial" panose="020B0604020202020204" pitchFamily="34" charset="0"/>
              <a:buChar char="•"/>
            </a:pPr>
            <a:endParaRPr lang="en-US" sz="1600" b="1" dirty="0">
              <a:latin typeface="Aptos" panose="020B0004020202020204" pitchFamily="34" charset="0"/>
              <a:ea typeface="Times New Roman" panose="02020603050405020304" pitchFamily="18" charset="0"/>
              <a:cs typeface="Aptos" panose="020B0004020202020204" pitchFamily="34" charset="0"/>
            </a:endParaRPr>
          </a:p>
          <a:p>
            <a:pPr marL="285750"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Recruit, Train, and Inspire a lead  council Volunteer (Exploring Chair) and council Professional (Exploring Staff Advisor) to champion Exploring within every council in the country</a:t>
            </a:r>
          </a:p>
          <a:p>
            <a:pPr marL="742950" lvl="1" indent="-285750">
              <a:buFont typeface="Arial" panose="020B0604020202020204" pitchFamily="34" charset="0"/>
              <a:buChar char="•"/>
            </a:pPr>
            <a:r>
              <a:rPr lang="en-US" sz="1600" b="1" dirty="0">
                <a:latin typeface="Aptos" panose="020B0004020202020204" pitchFamily="34" charset="0"/>
                <a:ea typeface="Times New Roman" panose="02020603050405020304" pitchFamily="18" charset="0"/>
                <a:cs typeface="Aptos" panose="020B0004020202020204" pitchFamily="34" charset="0"/>
              </a:rPr>
              <a:t>Potential unknown</a:t>
            </a:r>
          </a:p>
          <a:p>
            <a:pPr marR="0" lvl="0"/>
            <a:endParaRPr lang="en-US" sz="1800" b="1" dirty="0">
              <a:effectLst/>
              <a:latin typeface="Aptos" panose="020B0004020202020204" pitchFamily="34" charset="0"/>
              <a:ea typeface="Times New Roman" panose="02020603050405020304" pitchFamily="18" charset="0"/>
              <a:cs typeface="Aptos" panose="020B0004020202020204" pitchFamily="34" charset="0"/>
            </a:endParaRPr>
          </a:p>
          <a:p>
            <a:pPr marR="0" lvl="0"/>
            <a:endParaRPr lang="en-US" b="1" dirty="0">
              <a:latin typeface="Aptos" panose="020B0004020202020204" pitchFamily="34" charset="0"/>
              <a:ea typeface="Times New Roman" panose="02020603050405020304" pitchFamily="18" charset="0"/>
              <a:cs typeface="Aptos" panose="020B0004020202020204" pitchFamily="34" charset="0"/>
            </a:endParaRPr>
          </a:p>
          <a:p>
            <a:pPr marL="0" marR="0" algn="ctr">
              <a:lnSpc>
                <a:spcPct val="107000"/>
              </a:lnSpc>
              <a:spcAft>
                <a:spcPts val="800"/>
              </a:spcAft>
              <a:buNone/>
            </a:pPr>
            <a:endParaRPr lang="en-US" sz="18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18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2500" b="1" kern="100" dirty="0">
              <a:solidFill>
                <a:srgbClr val="EE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endParaRPr lang="en-US" sz="2500" b="1" kern="100" dirty="0">
              <a:solidFill>
                <a:srgbClr val="EE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2B4B3745-2F17-BAF7-3855-599F7F4C22D7}"/>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92213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DF57EF-0CFF-583B-905E-17B35E60869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F983475-2802-7F83-68F5-50178A53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1696D3DE-54D0-C111-3721-7BD6158D3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C0857C4-D2B1-DC48-5A24-051C8DE244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C4D7D57-199D-5C1C-9530-2D155D30F9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
              <a:extLst>
                <a:ext uri="{FF2B5EF4-FFF2-40B4-BE49-F238E27FC236}">
                  <a16:creationId xmlns:a16="http://schemas.microsoft.com/office/drawing/2014/main" id="{E73F2093-1B9B-FB70-B850-666AA74E6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3DB4935B-8FD3-D946-D12E-0BF88F391F07}"/>
              </a:ext>
            </a:extLst>
          </p:cNvPr>
          <p:cNvPicPr>
            <a:picLocks noChangeAspect="1"/>
          </p:cNvPicPr>
          <p:nvPr/>
        </p:nvPicPr>
        <p:blipFill>
          <a:blip r:embed="rId3"/>
          <a:stretch>
            <a:fillRect/>
          </a:stretch>
        </p:blipFill>
        <p:spPr>
          <a:xfrm>
            <a:off x="3342811" y="1772363"/>
            <a:ext cx="2587299" cy="3004606"/>
          </a:xfrm>
          <a:prstGeom prst="rect">
            <a:avLst/>
          </a:prstGeom>
        </p:spPr>
      </p:pic>
      <p:sp>
        <p:nvSpPr>
          <p:cNvPr id="11" name="Rectangle 10">
            <a:extLst>
              <a:ext uri="{FF2B5EF4-FFF2-40B4-BE49-F238E27FC236}">
                <a16:creationId xmlns:a16="http://schemas.microsoft.com/office/drawing/2014/main" id="{294AB776-77AE-556E-1F8C-2338C40D319B}"/>
              </a:ext>
            </a:extLst>
          </p:cNvPr>
          <p:cNvSpPr/>
          <p:nvPr/>
        </p:nvSpPr>
        <p:spPr>
          <a:xfrm>
            <a:off x="997974" y="5165229"/>
            <a:ext cx="6911163" cy="1692771"/>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for Life / Exploring &amp;</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Older Youth Programs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descr="exploring logo-01.png">
            <a:extLst>
              <a:ext uri="{FF2B5EF4-FFF2-40B4-BE49-F238E27FC236}">
                <a16:creationId xmlns:a16="http://schemas.microsoft.com/office/drawing/2014/main" id="{5458C3FB-8769-FEF0-08BF-5FF626839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705" y="3969858"/>
            <a:ext cx="4236637" cy="3462041"/>
          </a:xfrm>
          <a:prstGeom prst="rect">
            <a:avLst/>
          </a:prstGeom>
        </p:spPr>
      </p:pic>
    </p:spTree>
    <p:extLst>
      <p:ext uri="{BB962C8B-B14F-4D97-AF65-F5344CB8AC3E}">
        <p14:creationId xmlns:p14="http://schemas.microsoft.com/office/powerpoint/2010/main" val="3814270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39"/>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64596"/>
            <a:ext cx="1631862" cy="593404"/>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ttps://cdn2.webdamdb.com/220th_sm_55TTd3ncgNLq.jpg?1502206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2287">
            <a:off x="6475917" y="2958857"/>
            <a:ext cx="3767436" cy="25116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2392924" y="440828"/>
            <a:ext cx="7392178" cy="519082"/>
          </a:xfrm>
        </p:spPr>
        <p:txBody>
          <a:bodyPr>
            <a:noAutofit/>
          </a:bodyPr>
          <a:lstStyle/>
          <a:p>
            <a:r>
              <a:rPr lang="en-US" sz="4200" dirty="0">
                <a:solidFill>
                  <a:srgbClr val="FFFFFF"/>
                </a:solidFill>
                <a:latin typeface="Arial Black"/>
                <a:cs typeface="Arial Black"/>
              </a:rPr>
              <a:t>What is Exploring?</a:t>
            </a:r>
          </a:p>
        </p:txBody>
      </p:sp>
      <p:sp>
        <p:nvSpPr>
          <p:cNvPr id="4" name="Rectangle 3"/>
          <p:cNvSpPr/>
          <p:nvPr/>
        </p:nvSpPr>
        <p:spPr>
          <a:xfrm>
            <a:off x="1672211" y="1450887"/>
            <a:ext cx="6513803" cy="42473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A career education program for young men and women</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endParaRPr kumimoji="0" lang="en-US" altLang="en-US" sz="3000" b="1"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Helps students make </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more informed decisions </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about future careers</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endParaRPr kumimoji="0" lang="en-US" altLang="en-US" sz="3000" b="1"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Hands on Interactive Career education program</a:t>
            </a:r>
          </a:p>
        </p:txBody>
      </p:sp>
    </p:spTree>
    <p:extLst>
      <p:ext uri="{BB962C8B-B14F-4D97-AF65-F5344CB8AC3E}">
        <p14:creationId xmlns:p14="http://schemas.microsoft.com/office/powerpoint/2010/main" val="355258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29"/>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40373" y="355563"/>
            <a:ext cx="7392178" cy="519082"/>
          </a:xfrm>
        </p:spPr>
        <p:txBody>
          <a:bodyPr>
            <a:noAutofit/>
          </a:bodyPr>
          <a:lstStyle/>
          <a:p>
            <a:r>
              <a:rPr lang="en-US" sz="4200" dirty="0">
                <a:solidFill>
                  <a:srgbClr val="FFFFFF"/>
                </a:solidFill>
                <a:latin typeface="Arial Black"/>
                <a:cs typeface="Arial Black"/>
              </a:rPr>
              <a:t>What is Exploring?</a:t>
            </a:r>
          </a:p>
        </p:txBody>
      </p:sp>
      <p:sp>
        <p:nvSpPr>
          <p:cNvPr id="2" name="Rectangle 1"/>
          <p:cNvSpPr/>
          <p:nvPr/>
        </p:nvSpPr>
        <p:spPr>
          <a:xfrm>
            <a:off x="1667345" y="2277666"/>
            <a:ext cx="3975320" cy="227754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JOB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SHADOWING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354" y="2434376"/>
            <a:ext cx="3826216" cy="1964124"/>
          </a:xfrm>
          <a:prstGeom prst="rect">
            <a:avLst/>
          </a:prstGeom>
        </p:spPr>
      </p:pic>
      <p:sp>
        <p:nvSpPr>
          <p:cNvPr id="13" name="&quot;No&quot; Symbol 12"/>
          <p:cNvSpPr/>
          <p:nvPr/>
        </p:nvSpPr>
        <p:spPr>
          <a:xfrm>
            <a:off x="2315083" y="2134212"/>
            <a:ext cx="2635163" cy="2337755"/>
          </a:xfrm>
          <a:prstGeom prst="noSmoking">
            <a:avLst>
              <a:gd name="adj" fmla="val 10303"/>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quot;No&quot; Symbol 13"/>
          <p:cNvSpPr/>
          <p:nvPr/>
        </p:nvSpPr>
        <p:spPr>
          <a:xfrm>
            <a:off x="6864876" y="2180686"/>
            <a:ext cx="2635163" cy="2337755"/>
          </a:xfrm>
          <a:prstGeom prst="noSmoking">
            <a:avLst>
              <a:gd name="adj" fmla="val 10303"/>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495551" y="4714061"/>
            <a:ext cx="7161205"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WHAT IT </a:t>
            </a:r>
            <a:r>
              <a:rPr kumimoji="0" lang="en-US" sz="48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SHOULD BE</a:t>
            </a: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HANDS ON/ INTERACTIVE!</a:t>
            </a:r>
          </a:p>
        </p:txBody>
      </p:sp>
      <p:sp>
        <p:nvSpPr>
          <p:cNvPr id="10" name="Rectangle 9"/>
          <p:cNvSpPr/>
          <p:nvPr/>
        </p:nvSpPr>
        <p:spPr>
          <a:xfrm rot="19526890">
            <a:off x="936500" y="1683382"/>
            <a:ext cx="286610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6600"/>
                </a:solidFill>
                <a:effectLst>
                  <a:reflection blurRad="6350" stA="53000" endA="300" endPos="35500" dir="5400000" sy="-90000" algn="bl" rotWithShape="0"/>
                </a:effectLst>
                <a:uLnTx/>
                <a:uFillTx/>
                <a:latin typeface="Calibri"/>
                <a:ea typeface="+mn-ea"/>
                <a:cs typeface="+mn-cs"/>
              </a:rPr>
              <a:t>Not ONLY</a:t>
            </a:r>
          </a:p>
        </p:txBody>
      </p:sp>
      <p:sp>
        <p:nvSpPr>
          <p:cNvPr id="17" name="Rectangle 16"/>
          <p:cNvSpPr/>
          <p:nvPr/>
        </p:nvSpPr>
        <p:spPr>
          <a:xfrm rot="19526890">
            <a:off x="5365294" y="1542038"/>
            <a:ext cx="286610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6600"/>
                </a:solidFill>
                <a:effectLst>
                  <a:reflection blurRad="6350" stA="53000" endA="300" endPos="35500" dir="5400000" sy="-90000" algn="bl" rotWithShape="0"/>
                </a:effectLst>
                <a:uLnTx/>
                <a:uFillTx/>
                <a:latin typeface="Calibri"/>
                <a:ea typeface="+mn-ea"/>
                <a:cs typeface="+mn-cs"/>
              </a:rPr>
              <a:t>Not ONLY</a:t>
            </a:r>
          </a:p>
        </p:txBody>
      </p:sp>
    </p:spTree>
    <p:extLst>
      <p:ext uri="{BB962C8B-B14F-4D97-AF65-F5344CB8AC3E}">
        <p14:creationId xmlns:p14="http://schemas.microsoft.com/office/powerpoint/2010/main" val="3521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1DFB-3F35-9D02-0463-52C168E8BD1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C77ADF4-182F-12C1-F599-3748B00C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25" name="Rectangle 24">
            <a:extLst>
              <a:ext uri="{FF2B5EF4-FFF2-40B4-BE49-F238E27FC236}">
                <a16:creationId xmlns:a16="http://schemas.microsoft.com/office/drawing/2014/main" id="{52D3D6A2-439E-F8DA-C928-2BB4853E1907}"/>
              </a:ext>
            </a:extLst>
          </p:cNvPr>
          <p:cNvSpPr/>
          <p:nvPr/>
        </p:nvSpPr>
        <p:spPr>
          <a:xfrm>
            <a:off x="1378599" y="381248"/>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0B8EB3-7EE6-B484-C535-698E58AEF314}"/>
              </a:ext>
            </a:extLst>
          </p:cNvPr>
          <p:cNvPicPr>
            <a:picLocks noChangeAspect="1"/>
          </p:cNvPicPr>
          <p:nvPr/>
        </p:nvPicPr>
        <p:blipFill>
          <a:blip r:embed="rId3"/>
          <a:stretch>
            <a:fillRect/>
          </a:stretch>
        </p:blipFill>
        <p:spPr>
          <a:xfrm>
            <a:off x="10594441" y="6022533"/>
            <a:ext cx="1499746" cy="542591"/>
          </a:xfrm>
          <a:prstGeom prst="rect">
            <a:avLst/>
          </a:prstGeom>
        </p:spPr>
      </p:pic>
      <p:sp>
        <p:nvSpPr>
          <p:cNvPr id="2" name="Rectangle 1">
            <a:extLst>
              <a:ext uri="{FF2B5EF4-FFF2-40B4-BE49-F238E27FC236}">
                <a16:creationId xmlns:a16="http://schemas.microsoft.com/office/drawing/2014/main" id="{83895FD1-94DC-0A30-934A-4058B4C5794F}"/>
              </a:ext>
            </a:extLst>
          </p:cNvPr>
          <p:cNvSpPr/>
          <p:nvPr/>
        </p:nvSpPr>
        <p:spPr>
          <a:xfrm>
            <a:off x="2175122" y="860701"/>
            <a:ext cx="7389090" cy="1540754"/>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1845F50-457F-BB17-6E6B-82AADBD8B19E}"/>
              </a:ext>
            </a:extLst>
          </p:cNvPr>
          <p:cNvSpPr txBox="1"/>
          <p:nvPr/>
        </p:nvSpPr>
        <p:spPr>
          <a:xfrm>
            <a:off x="2700465" y="1092469"/>
            <a:ext cx="6178990" cy="1077218"/>
          </a:xfrm>
          <a:prstGeom prst="rect">
            <a:avLst/>
          </a:prstGeom>
          <a:noFill/>
        </p:spPr>
        <p:txBody>
          <a:bodyPr wrap="square">
            <a:spAutoFit/>
          </a:bodyPr>
          <a:lstStyle/>
          <a:p>
            <a:pPr algn="ctr"/>
            <a:r>
              <a:rPr lang="en-US" sz="3200" b="1" spc="50" dirty="0">
                <a:solidFill>
                  <a:schemeClr val="bg1"/>
                </a:solidFill>
                <a:latin typeface="Halis r black"/>
                <a:cs typeface="Halis r black"/>
              </a:rPr>
              <a:t>PROGRAMS ARE BASED ON </a:t>
            </a:r>
          </a:p>
          <a:p>
            <a:pPr algn="ctr"/>
            <a:r>
              <a:rPr lang="en-US" sz="3200" b="1" spc="50" dirty="0">
                <a:solidFill>
                  <a:schemeClr val="bg1"/>
                </a:solidFill>
                <a:latin typeface="Halis r black"/>
                <a:cs typeface="Halis r black"/>
              </a:rPr>
              <a:t>5 AREAS OF EMPHASIS</a:t>
            </a:r>
          </a:p>
        </p:txBody>
      </p:sp>
      <p:sp>
        <p:nvSpPr>
          <p:cNvPr id="20" name="Rectangle 19">
            <a:extLst>
              <a:ext uri="{FF2B5EF4-FFF2-40B4-BE49-F238E27FC236}">
                <a16:creationId xmlns:a16="http://schemas.microsoft.com/office/drawing/2014/main" id="{F50930A6-77D6-9450-D268-DBBD24FA4AB3}"/>
              </a:ext>
            </a:extLst>
          </p:cNvPr>
          <p:cNvSpPr/>
          <p:nvPr/>
        </p:nvSpPr>
        <p:spPr>
          <a:xfrm>
            <a:off x="1378600" y="5594044"/>
            <a:ext cx="8833606" cy="841146"/>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endParaRPr>
          </a:p>
        </p:txBody>
      </p:sp>
      <p:pic>
        <p:nvPicPr>
          <p:cNvPr id="21" name="Picture 20" descr="_DSC0422.jpg">
            <a:extLst>
              <a:ext uri="{FF2B5EF4-FFF2-40B4-BE49-F238E27FC236}">
                <a16:creationId xmlns:a16="http://schemas.microsoft.com/office/drawing/2014/main" id="{EB0E631A-0B02-F3D6-ACC4-EB97ABD945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2665" y="3096285"/>
            <a:ext cx="1516413" cy="2495060"/>
          </a:xfrm>
          <a:prstGeom prst="rect">
            <a:avLst/>
          </a:prstGeom>
        </p:spPr>
      </p:pic>
      <p:pic>
        <p:nvPicPr>
          <p:cNvPr id="22" name="Picture 21" descr="_DSC2153.jpg">
            <a:extLst>
              <a:ext uri="{FF2B5EF4-FFF2-40B4-BE49-F238E27FC236}">
                <a16:creationId xmlns:a16="http://schemas.microsoft.com/office/drawing/2014/main" id="{418204F8-DF2C-9E31-E3E8-EB38AFDA4B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48685" y="3096285"/>
            <a:ext cx="1807624" cy="2495060"/>
          </a:xfrm>
          <a:prstGeom prst="rect">
            <a:avLst/>
          </a:prstGeom>
        </p:spPr>
      </p:pic>
      <p:pic>
        <p:nvPicPr>
          <p:cNvPr id="23" name="Picture 22" descr="_DSC4539.jpg">
            <a:extLst>
              <a:ext uri="{FF2B5EF4-FFF2-40B4-BE49-F238E27FC236}">
                <a16:creationId xmlns:a16="http://schemas.microsoft.com/office/drawing/2014/main" id="{450B8E10-77BF-F0DE-C1A1-0DF17BACF47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05435" y="3096285"/>
            <a:ext cx="1807624" cy="2495060"/>
          </a:xfrm>
          <a:prstGeom prst="rect">
            <a:avLst/>
          </a:prstGeom>
        </p:spPr>
      </p:pic>
      <p:pic>
        <p:nvPicPr>
          <p:cNvPr id="24" name="Picture 23" descr="_DSC3399.jpg">
            <a:extLst>
              <a:ext uri="{FF2B5EF4-FFF2-40B4-BE49-F238E27FC236}">
                <a16:creationId xmlns:a16="http://schemas.microsoft.com/office/drawing/2014/main" id="{76D2FD09-FA97-630C-5749-80F387A0C45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88204" y="3096285"/>
            <a:ext cx="1817229" cy="2495060"/>
          </a:xfrm>
          <a:prstGeom prst="rect">
            <a:avLst/>
          </a:prstGeom>
        </p:spPr>
      </p:pic>
      <p:pic>
        <p:nvPicPr>
          <p:cNvPr id="26" name="Picture 25" descr="_DSC3812.jpg">
            <a:extLst>
              <a:ext uri="{FF2B5EF4-FFF2-40B4-BE49-F238E27FC236}">
                <a16:creationId xmlns:a16="http://schemas.microsoft.com/office/drawing/2014/main" id="{D418181E-3228-3118-914D-050D954CBF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65915" y="3096285"/>
            <a:ext cx="1855897" cy="2495060"/>
          </a:xfrm>
          <a:prstGeom prst="rect">
            <a:avLst/>
          </a:prstGeom>
        </p:spPr>
      </p:pic>
      <p:sp>
        <p:nvSpPr>
          <p:cNvPr id="27" name="TextBox 26">
            <a:extLst>
              <a:ext uri="{FF2B5EF4-FFF2-40B4-BE49-F238E27FC236}">
                <a16:creationId xmlns:a16="http://schemas.microsoft.com/office/drawing/2014/main" id="{4282930F-D04B-2730-E49F-56D445A3E1AA}"/>
              </a:ext>
            </a:extLst>
          </p:cNvPr>
          <p:cNvSpPr txBox="1"/>
          <p:nvPr/>
        </p:nvSpPr>
        <p:spPr>
          <a:xfrm>
            <a:off x="1388207" y="5741989"/>
            <a:ext cx="1817229"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CAREER </a:t>
            </a:r>
          </a:p>
          <a:p>
            <a:pPr algn="ctr"/>
            <a:r>
              <a:rPr lang="en-US" sz="1200" b="1" dirty="0">
                <a:solidFill>
                  <a:schemeClr val="bg1"/>
                </a:solidFill>
                <a:latin typeface="Halis r black"/>
                <a:cs typeface="Halis r black"/>
              </a:rPr>
              <a:t>OPPORTUNITIES</a:t>
            </a:r>
          </a:p>
        </p:txBody>
      </p:sp>
      <p:sp>
        <p:nvSpPr>
          <p:cNvPr id="28" name="TextBox 27">
            <a:extLst>
              <a:ext uri="{FF2B5EF4-FFF2-40B4-BE49-F238E27FC236}">
                <a16:creationId xmlns:a16="http://schemas.microsoft.com/office/drawing/2014/main" id="{79091F60-B86A-B7EE-83CE-EFF31C1CF99E}"/>
              </a:ext>
            </a:extLst>
          </p:cNvPr>
          <p:cNvSpPr txBox="1"/>
          <p:nvPr/>
        </p:nvSpPr>
        <p:spPr>
          <a:xfrm>
            <a:off x="3215043" y="5766466"/>
            <a:ext cx="1817230"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LEADERSHIP</a:t>
            </a:r>
          </a:p>
          <a:p>
            <a:pPr algn="ctr"/>
            <a:r>
              <a:rPr lang="en-US" sz="1200" b="1" dirty="0">
                <a:solidFill>
                  <a:schemeClr val="bg1"/>
                </a:solidFill>
                <a:latin typeface="Halis r black"/>
                <a:cs typeface="Halis r black"/>
              </a:rPr>
              <a:t>EXPERIENCE</a:t>
            </a:r>
          </a:p>
        </p:txBody>
      </p:sp>
      <p:sp>
        <p:nvSpPr>
          <p:cNvPr id="29" name="TextBox 28">
            <a:extLst>
              <a:ext uri="{FF2B5EF4-FFF2-40B4-BE49-F238E27FC236}">
                <a16:creationId xmlns:a16="http://schemas.microsoft.com/office/drawing/2014/main" id="{A4F45533-2250-0F54-08F9-94EC24463E19}"/>
              </a:ext>
            </a:extLst>
          </p:cNvPr>
          <p:cNvSpPr txBox="1"/>
          <p:nvPr/>
        </p:nvSpPr>
        <p:spPr>
          <a:xfrm>
            <a:off x="5032273" y="5834321"/>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LIFE SKILLS</a:t>
            </a:r>
          </a:p>
        </p:txBody>
      </p:sp>
      <p:sp>
        <p:nvSpPr>
          <p:cNvPr id="30" name="TextBox 29">
            <a:extLst>
              <a:ext uri="{FF2B5EF4-FFF2-40B4-BE49-F238E27FC236}">
                <a16:creationId xmlns:a16="http://schemas.microsoft.com/office/drawing/2014/main" id="{223BCE7C-9BAB-6450-A77B-E2C9BAF3913F}"/>
              </a:ext>
            </a:extLst>
          </p:cNvPr>
          <p:cNvSpPr txBox="1"/>
          <p:nvPr/>
        </p:nvSpPr>
        <p:spPr>
          <a:xfrm>
            <a:off x="6559228" y="5837032"/>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CITIZENSHIP</a:t>
            </a:r>
          </a:p>
        </p:txBody>
      </p:sp>
      <p:sp>
        <p:nvSpPr>
          <p:cNvPr id="31" name="TextBox 30">
            <a:extLst>
              <a:ext uri="{FF2B5EF4-FFF2-40B4-BE49-F238E27FC236}">
                <a16:creationId xmlns:a16="http://schemas.microsoft.com/office/drawing/2014/main" id="{DF46B87B-5B00-541F-E309-69F615E08B46}"/>
              </a:ext>
            </a:extLst>
          </p:cNvPr>
          <p:cNvSpPr txBox="1"/>
          <p:nvPr/>
        </p:nvSpPr>
        <p:spPr>
          <a:xfrm>
            <a:off x="8376468" y="5769145"/>
            <a:ext cx="1951987"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CHARACTER </a:t>
            </a:r>
          </a:p>
          <a:p>
            <a:pPr algn="ctr"/>
            <a:r>
              <a:rPr lang="en-US" sz="1200" b="1" dirty="0">
                <a:solidFill>
                  <a:schemeClr val="bg1"/>
                </a:solidFill>
                <a:latin typeface="Halis r black"/>
                <a:cs typeface="Halis r black"/>
              </a:rPr>
              <a:t>EDUCATION</a:t>
            </a:r>
          </a:p>
        </p:txBody>
      </p:sp>
    </p:spTree>
    <p:extLst>
      <p:ext uri="{BB962C8B-B14F-4D97-AF65-F5344CB8AC3E}">
        <p14:creationId xmlns:p14="http://schemas.microsoft.com/office/powerpoint/2010/main" val="39907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39043" y="177640"/>
            <a:ext cx="8431981" cy="519082"/>
          </a:xfrm>
        </p:spPr>
        <p:txBody>
          <a:bodyPr>
            <a:noAutofit/>
          </a:bodyPr>
          <a:lstStyle/>
          <a:p>
            <a:r>
              <a:rPr lang="en-US" sz="4200" dirty="0">
                <a:solidFill>
                  <a:schemeClr val="bg1"/>
                </a:solidFill>
                <a:latin typeface="Arial Black"/>
                <a:cs typeface="Arial Black"/>
              </a:rPr>
              <a:t>FIVE PROGRAM EMPHASES</a:t>
            </a:r>
          </a:p>
        </p:txBody>
      </p:sp>
      <p:sp>
        <p:nvSpPr>
          <p:cNvPr id="6" name="Title 1"/>
          <p:cNvSpPr txBox="1">
            <a:spLocks/>
          </p:cNvSpPr>
          <p:nvPr/>
        </p:nvSpPr>
        <p:spPr>
          <a:xfrm>
            <a:off x="1019897" y="899483"/>
            <a:ext cx="8431981" cy="51908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Career Opportunities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Real-world career skills facilitated by caring professionals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Leadership Experience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Training opportunities to develop the leadership skills that employers desire as well as leadership opportunities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Life Skills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Conflict resolution, problem solving, teamwork, and communication</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Citizenship</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Service learning opportunities in your community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Character Education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Professionalism and ethical decision making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1C81FB"/>
              </a:solidFill>
              <a:effectLst/>
              <a:uLnTx/>
              <a:uFillTx/>
              <a:latin typeface="Arial Black"/>
              <a:ea typeface="+mj-ea"/>
              <a:cs typeface="Arial Black"/>
            </a:endParaRPr>
          </a:p>
        </p:txBody>
      </p:sp>
      <p:pic>
        <p:nvPicPr>
          <p:cNvPr id="5" name="Picture 4" descr="_DSC3399.jpg">
            <a:extLst>
              <a:ext uri="{FF2B5EF4-FFF2-40B4-BE49-F238E27FC236}">
                <a16:creationId xmlns:a16="http://schemas.microsoft.com/office/drawing/2014/main" id="{FAE72314-2C46-49F6-99D3-DB1D53A99C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37674" y="527071"/>
            <a:ext cx="2299238" cy="2636303"/>
          </a:xfrm>
          <a:prstGeom prst="rect">
            <a:avLst/>
          </a:prstGeom>
        </p:spPr>
      </p:pic>
      <p:pic>
        <p:nvPicPr>
          <p:cNvPr id="8" name="Picture 7" descr="_DSC4539.jpg">
            <a:extLst>
              <a:ext uri="{FF2B5EF4-FFF2-40B4-BE49-F238E27FC236}">
                <a16:creationId xmlns:a16="http://schemas.microsoft.com/office/drawing/2014/main" id="{5C7AC63F-586F-41A3-9310-970223A283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54633" y="3684941"/>
            <a:ext cx="2266404" cy="2515468"/>
          </a:xfrm>
          <a:prstGeom prst="rect">
            <a:avLst/>
          </a:prstGeom>
        </p:spPr>
      </p:pic>
    </p:spTree>
    <p:extLst>
      <p:ext uri="{BB962C8B-B14F-4D97-AF65-F5344CB8AC3E}">
        <p14:creationId xmlns:p14="http://schemas.microsoft.com/office/powerpoint/2010/main" val="1901608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1" name="Rectangle 20"/>
          <p:cNvSpPr/>
          <p:nvPr/>
        </p:nvSpPr>
        <p:spPr>
          <a:xfrm>
            <a:off x="38100" y="0"/>
            <a:ext cx="12153900" cy="6858000"/>
          </a:xfrm>
          <a:prstGeom prst="rect">
            <a:avLst/>
          </a:prstGeom>
          <a:solidFill>
            <a:srgbClr val="23195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p:cNvGrpSpPr/>
          <p:nvPr/>
        </p:nvGrpSpPr>
        <p:grpSpPr>
          <a:xfrm>
            <a:off x="2330398" y="1134025"/>
            <a:ext cx="7531204" cy="4142682"/>
            <a:chOff x="1270000" y="2289536"/>
            <a:chExt cx="6790466" cy="3423700"/>
          </a:xfrm>
        </p:grpSpPr>
        <p:sp>
          <p:nvSpPr>
            <p:cNvPr id="26" name="Rectangle 25"/>
            <p:cNvSpPr/>
            <p:nvPr/>
          </p:nvSpPr>
          <p:spPr>
            <a:xfrm>
              <a:off x="1270000" y="3251368"/>
              <a:ext cx="6604000" cy="2461868"/>
            </a:xfrm>
            <a:prstGeom prst="rect">
              <a:avLst/>
            </a:prstGeom>
            <a:noFill/>
            <a:ln w="38100" cmpd="sng">
              <a:solidFill>
                <a:srgbClr val="3EAD7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1306237" y="2289536"/>
              <a:ext cx="6754229" cy="31667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Exploring is based on a unique and dynamic relationship between youth and the organizations in their communities. Local community organizations initiate a specific Exploring </a:t>
              </a:r>
              <a:r>
                <a:rPr lang="en-US" sz="2300" dirty="0">
                  <a:solidFill>
                    <a:prstClr val="white"/>
                  </a:solidFill>
                  <a:latin typeface="Calibri"/>
                </a:rPr>
                <a:t>P</a:t>
              </a:r>
              <a:r>
                <a:rPr kumimoji="0" lang="en-US" sz="2300" b="0" i="0" u="none" strike="noStrike" kern="1200" cap="none" spc="0" normalizeH="0" baseline="0" noProof="0" dirty="0" err="1">
                  <a:ln>
                    <a:noFill/>
                  </a:ln>
                  <a:solidFill>
                    <a:prstClr val="white"/>
                  </a:solidFill>
                  <a:effectLst/>
                  <a:uLnTx/>
                  <a:uFillTx/>
                  <a:latin typeface="Calibri"/>
                  <a:ea typeface="+mn-ea"/>
                  <a:cs typeface="+mn-cs"/>
                </a:rPr>
                <a:t>ost</a:t>
              </a:r>
              <a:r>
                <a:rPr kumimoji="0" lang="en-US" sz="2300" b="0" i="0" u="none" strike="noStrike" kern="1200" cap="none" spc="0" normalizeH="0" baseline="0" noProof="0" dirty="0">
                  <a:ln>
                    <a:noFill/>
                  </a:ln>
                  <a:solidFill>
                    <a:prstClr val="white"/>
                  </a:solidFill>
                  <a:effectLst/>
                  <a:uLnTx/>
                  <a:uFillTx/>
                  <a:latin typeface="Calibri"/>
                  <a:ea typeface="+mn-ea"/>
                  <a:cs typeface="+mn-cs"/>
                </a:rPr>
                <a:t> or Club by matching their people and 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resources to the interests of young people 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community. Exploring </a:t>
              </a:r>
              <a:r>
                <a:rPr lang="en-US" sz="2300" dirty="0">
                  <a:solidFill>
                    <a:prstClr val="white"/>
                  </a:solidFill>
                  <a:latin typeface="Calibri"/>
                </a:rPr>
                <a:t>P</a:t>
              </a:r>
              <a:r>
                <a:rPr kumimoji="0" lang="en-US" sz="2300" b="0" i="0" u="none" strike="noStrike" kern="1200" cap="none" spc="0" normalizeH="0" baseline="0" noProof="0" dirty="0" err="1">
                  <a:ln>
                    <a:noFill/>
                  </a:ln>
                  <a:solidFill>
                    <a:prstClr val="white"/>
                  </a:solidFill>
                  <a:effectLst/>
                  <a:uLnTx/>
                  <a:uFillTx/>
                  <a:latin typeface="Calibri"/>
                  <a:ea typeface="+mn-ea"/>
                  <a:cs typeface="+mn-cs"/>
                </a:rPr>
                <a:t>osts</a:t>
              </a:r>
              <a:r>
                <a:rPr kumimoji="0" lang="en-US" sz="2300" b="0" i="0" u="none" strike="noStrike" kern="1200" cap="none" spc="0" normalizeH="0" baseline="0" noProof="0" dirty="0">
                  <a:ln>
                    <a:noFill/>
                  </a:ln>
                  <a:solidFill>
                    <a:prstClr val="white"/>
                  </a:solidFill>
                  <a:effectLst/>
                  <a:uLnTx/>
                  <a:uFillTx/>
                  <a:latin typeface="Calibri"/>
                  <a:ea typeface="+mn-ea"/>
                  <a:cs typeface="+mn-cs"/>
                </a:rPr>
                <a:t> and Clubs can specialize in a variety of career skills. </a:t>
              </a:r>
            </a:p>
          </p:txBody>
        </p:sp>
      </p:grpSp>
    </p:spTree>
    <p:extLst>
      <p:ext uri="{BB962C8B-B14F-4D97-AF65-F5344CB8AC3E}">
        <p14:creationId xmlns:p14="http://schemas.microsoft.com/office/powerpoint/2010/main" val="290630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8"/>
            <a:ext cx="12192000" cy="6883121"/>
          </a:xfrm>
          <a:prstGeom prst="rect">
            <a:avLst/>
          </a:prstGeom>
        </p:spPr>
      </p:pic>
      <p:sp>
        <p:nvSpPr>
          <p:cNvPr id="2" name="Title 1"/>
          <p:cNvSpPr>
            <a:spLocks noGrp="1"/>
          </p:cNvSpPr>
          <p:nvPr>
            <p:ph type="ctrTitle"/>
          </p:nvPr>
        </p:nvSpPr>
        <p:spPr>
          <a:xfrm>
            <a:off x="1873023" y="341756"/>
            <a:ext cx="8431981" cy="519082"/>
          </a:xfrm>
        </p:spPr>
        <p:txBody>
          <a:bodyPr>
            <a:noAutofit/>
          </a:bodyPr>
          <a:lstStyle/>
          <a:p>
            <a:r>
              <a:rPr lang="en-US" sz="4200" dirty="0">
                <a:solidFill>
                  <a:srgbClr val="1FC77F"/>
                </a:solidFill>
                <a:latin typeface="Arial Black"/>
                <a:cs typeface="Arial Black"/>
              </a:rPr>
              <a:t>12 CAREER FIELDS</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403" y="736601"/>
            <a:ext cx="2492020" cy="24833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227" y="786150"/>
            <a:ext cx="2483397" cy="2483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7065" y="703992"/>
            <a:ext cx="2492020" cy="248339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3835" y="466066"/>
            <a:ext cx="2492020" cy="248339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966" y="2535938"/>
            <a:ext cx="2327155" cy="2327155"/>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7258" y="2462684"/>
            <a:ext cx="2483397" cy="249202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3546" y="2353067"/>
            <a:ext cx="2492020" cy="2492020"/>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0148" y="2447619"/>
            <a:ext cx="2492020" cy="249202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8169" y="4131275"/>
            <a:ext cx="2364485" cy="2364485"/>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40227" y="4255672"/>
            <a:ext cx="2483397" cy="249202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7065" y="4255673"/>
            <a:ext cx="2492020" cy="2492020"/>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66388" y="4212855"/>
            <a:ext cx="2492020" cy="2492020"/>
          </a:xfrm>
          <a:prstGeom prst="rect">
            <a:avLst/>
          </a:prstGeom>
        </p:spPr>
      </p:pic>
    </p:spTree>
    <p:extLst>
      <p:ext uri="{BB962C8B-B14F-4D97-AF65-F5344CB8AC3E}">
        <p14:creationId xmlns:p14="http://schemas.microsoft.com/office/powerpoint/2010/main" val="42661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chemeClr val="bg1"/>
                </a:solidFill>
                <a:latin typeface="Arial Black" panose="020B0A04020102020204" pitchFamily="34" charset="0"/>
                <a:cs typeface="Arial" panose="020B0604020202020204" pitchFamily="34" charset="0"/>
              </a:rPr>
              <a:t>Safety Moment</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85363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1FAB1-4332-96F3-C2B4-D945990C7B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9759050-1962-2242-0ABE-90E077014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Rectangle 9">
            <a:extLst>
              <a:ext uri="{FF2B5EF4-FFF2-40B4-BE49-F238E27FC236}">
                <a16:creationId xmlns:a16="http://schemas.microsoft.com/office/drawing/2014/main" id="{DFDCCEF9-DACB-FD7C-6A89-50247199E319}"/>
              </a:ext>
            </a:extLst>
          </p:cNvPr>
          <p:cNvSpPr/>
          <p:nvPr/>
        </p:nvSpPr>
        <p:spPr>
          <a:xfrm>
            <a:off x="9560" y="-105385"/>
            <a:ext cx="12192000" cy="7032395"/>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B1E6FE"/>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0" b="1" dirty="0">
              <a:solidFill>
                <a:schemeClr val="bg1"/>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mn-ea"/>
                <a:cs typeface="+mn-cs"/>
              </a:rPr>
              <a:t>The Value 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500" b="1" dirty="0">
                <a:solidFill>
                  <a:schemeClr val="bg1"/>
                </a:solidFill>
                <a:latin typeface="Calibri"/>
              </a:rPr>
              <a:t>Who Benefits from Exploring?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4468AA36-9727-E009-9500-0745EF646400}"/>
              </a:ext>
            </a:extLst>
          </p:cNvPr>
          <p:cNvGrpSpPr/>
          <p:nvPr/>
        </p:nvGrpSpPr>
        <p:grpSpPr>
          <a:xfrm>
            <a:off x="1726247" y="204000"/>
            <a:ext cx="8587003" cy="3066063"/>
            <a:chOff x="202246" y="204000"/>
            <a:chExt cx="8587003" cy="3066063"/>
          </a:xfrm>
        </p:grpSpPr>
        <p:cxnSp>
          <p:nvCxnSpPr>
            <p:cNvPr id="6" name="Straight Connector 5">
              <a:extLst>
                <a:ext uri="{FF2B5EF4-FFF2-40B4-BE49-F238E27FC236}">
                  <a16:creationId xmlns:a16="http://schemas.microsoft.com/office/drawing/2014/main" id="{2CA1B918-F4B8-30ED-BD11-354BDA619ED3}"/>
                </a:ext>
              </a:extLst>
            </p:cNvPr>
            <p:cNvCxnSpPr>
              <a:endCxn id="14" idx="0"/>
            </p:cNvCxnSpPr>
            <p:nvPr/>
          </p:nvCxnSpPr>
          <p:spPr>
            <a:xfrm>
              <a:off x="4494203" y="204000"/>
              <a:ext cx="1545" cy="3049746"/>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EE429E5-73F5-B764-D824-A24FF44974A4}"/>
                </a:ext>
              </a:extLst>
            </p:cNvPr>
            <p:cNvSpPr/>
            <p:nvPr/>
          </p:nvSpPr>
          <p:spPr>
            <a:xfrm>
              <a:off x="202246" y="211975"/>
              <a:ext cx="8587003" cy="3058088"/>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cmpd="sng">
                  <a:solidFill>
                    <a:prstClr val="black"/>
                  </a:solidFill>
                </a:ln>
                <a:solidFill>
                  <a:prstClr val="white"/>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83EFAAC5-956E-DF1F-C855-40E1C16934F9}"/>
              </a:ext>
            </a:extLst>
          </p:cNvPr>
          <p:cNvSpPr/>
          <p:nvPr/>
        </p:nvSpPr>
        <p:spPr>
          <a:xfrm>
            <a:off x="1726247" y="3253747"/>
            <a:ext cx="8587003" cy="3468407"/>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D6CE0A4-7E15-BD7D-CAA0-2D09E8B6DAD7}"/>
              </a:ext>
            </a:extLst>
          </p:cNvPr>
          <p:cNvSpPr txBox="1"/>
          <p:nvPr/>
        </p:nvSpPr>
        <p:spPr>
          <a:xfrm rot="19513877">
            <a:off x="8351348" y="1406608"/>
            <a:ext cx="1148520" cy="461665"/>
          </a:xfrm>
          <a:prstGeom prst="rect">
            <a:avLst/>
          </a:prstGeom>
          <a:noFill/>
        </p:spPr>
        <p:txBody>
          <a:bodyPr wrap="none" rtlCol="0">
            <a:spAutoFit/>
          </a:bodyPr>
          <a:lstStyle/>
          <a:p>
            <a:r>
              <a:rPr lang="en-US" sz="2400" b="1" dirty="0"/>
              <a:t>Parents</a:t>
            </a:r>
          </a:p>
        </p:txBody>
      </p:sp>
      <p:sp>
        <p:nvSpPr>
          <p:cNvPr id="8" name="TextBox 7">
            <a:extLst>
              <a:ext uri="{FF2B5EF4-FFF2-40B4-BE49-F238E27FC236}">
                <a16:creationId xmlns:a16="http://schemas.microsoft.com/office/drawing/2014/main" id="{3EF321E6-B37D-3691-C2FF-1E379B260F4D}"/>
              </a:ext>
            </a:extLst>
          </p:cNvPr>
          <p:cNvSpPr txBox="1"/>
          <p:nvPr/>
        </p:nvSpPr>
        <p:spPr>
          <a:xfrm rot="19513877">
            <a:off x="6592890" y="2020549"/>
            <a:ext cx="922881" cy="461665"/>
          </a:xfrm>
          <a:prstGeom prst="rect">
            <a:avLst/>
          </a:prstGeom>
          <a:noFill/>
        </p:spPr>
        <p:txBody>
          <a:bodyPr wrap="none" rtlCol="0">
            <a:spAutoFit/>
          </a:bodyPr>
          <a:lstStyle/>
          <a:p>
            <a:r>
              <a:rPr lang="en-US" sz="2400" b="1" dirty="0"/>
              <a:t>Youth</a:t>
            </a:r>
          </a:p>
        </p:txBody>
      </p:sp>
      <p:sp>
        <p:nvSpPr>
          <p:cNvPr id="16" name="TextBox 15">
            <a:extLst>
              <a:ext uri="{FF2B5EF4-FFF2-40B4-BE49-F238E27FC236}">
                <a16:creationId xmlns:a16="http://schemas.microsoft.com/office/drawing/2014/main" id="{D658BC46-7C4E-CC99-C666-C3B344461A1B}"/>
              </a:ext>
            </a:extLst>
          </p:cNvPr>
          <p:cNvSpPr txBox="1"/>
          <p:nvPr/>
        </p:nvSpPr>
        <p:spPr>
          <a:xfrm rot="19513877">
            <a:off x="2313946" y="1618200"/>
            <a:ext cx="3116559" cy="461665"/>
          </a:xfrm>
          <a:prstGeom prst="rect">
            <a:avLst/>
          </a:prstGeom>
          <a:noFill/>
        </p:spPr>
        <p:txBody>
          <a:bodyPr wrap="none" rtlCol="0">
            <a:spAutoFit/>
          </a:bodyPr>
          <a:lstStyle/>
          <a:p>
            <a:r>
              <a:rPr lang="en-US" sz="2400" b="1" dirty="0"/>
              <a:t>Companies/Businesses</a:t>
            </a:r>
          </a:p>
        </p:txBody>
      </p:sp>
      <p:sp>
        <p:nvSpPr>
          <p:cNvPr id="17" name="TextBox 16">
            <a:extLst>
              <a:ext uri="{FF2B5EF4-FFF2-40B4-BE49-F238E27FC236}">
                <a16:creationId xmlns:a16="http://schemas.microsoft.com/office/drawing/2014/main" id="{A94EC88F-DACC-D170-D743-BC44657B4E88}"/>
              </a:ext>
            </a:extLst>
          </p:cNvPr>
          <p:cNvSpPr txBox="1"/>
          <p:nvPr/>
        </p:nvSpPr>
        <p:spPr>
          <a:xfrm rot="19513877">
            <a:off x="6957749" y="862332"/>
            <a:ext cx="1152880" cy="461665"/>
          </a:xfrm>
          <a:prstGeom prst="rect">
            <a:avLst/>
          </a:prstGeom>
          <a:noFill/>
        </p:spPr>
        <p:txBody>
          <a:bodyPr wrap="none" rtlCol="0">
            <a:spAutoFit/>
          </a:bodyPr>
          <a:lstStyle/>
          <a:p>
            <a:r>
              <a:rPr lang="en-US" sz="2400" b="1" dirty="0"/>
              <a:t>Schools</a:t>
            </a:r>
          </a:p>
        </p:txBody>
      </p:sp>
      <p:sp>
        <p:nvSpPr>
          <p:cNvPr id="18" name="TextBox 17">
            <a:extLst>
              <a:ext uri="{FF2B5EF4-FFF2-40B4-BE49-F238E27FC236}">
                <a16:creationId xmlns:a16="http://schemas.microsoft.com/office/drawing/2014/main" id="{1E293A62-887F-674B-AC79-C2D9E408157D}"/>
              </a:ext>
            </a:extLst>
          </p:cNvPr>
          <p:cNvSpPr txBox="1"/>
          <p:nvPr/>
        </p:nvSpPr>
        <p:spPr>
          <a:xfrm rot="19513877">
            <a:off x="1802536" y="744536"/>
            <a:ext cx="1566006" cy="461665"/>
          </a:xfrm>
          <a:prstGeom prst="rect">
            <a:avLst/>
          </a:prstGeom>
          <a:noFill/>
        </p:spPr>
        <p:txBody>
          <a:bodyPr wrap="none" rtlCol="0">
            <a:spAutoFit/>
          </a:bodyPr>
          <a:lstStyle/>
          <a:p>
            <a:r>
              <a:rPr lang="en-US" sz="2400" b="1" dirty="0"/>
              <a:t>Employees</a:t>
            </a:r>
          </a:p>
        </p:txBody>
      </p:sp>
    </p:spTree>
    <p:extLst>
      <p:ext uri="{BB962C8B-B14F-4D97-AF65-F5344CB8AC3E}">
        <p14:creationId xmlns:p14="http://schemas.microsoft.com/office/powerpoint/2010/main" val="2616668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45385"/>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959294" y="272864"/>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0014" y="194423"/>
            <a:ext cx="589280" cy="589280"/>
          </a:xfrm>
          <a:prstGeom prst="rect">
            <a:avLst/>
          </a:prstGeom>
        </p:spPr>
      </p:pic>
      <p:grpSp>
        <p:nvGrpSpPr>
          <p:cNvPr id="2" name="Group 1"/>
          <p:cNvGrpSpPr/>
          <p:nvPr/>
        </p:nvGrpSpPr>
        <p:grpSpPr>
          <a:xfrm>
            <a:off x="1220003" y="1619513"/>
            <a:ext cx="9206926" cy="5204855"/>
            <a:chOff x="548640" y="3280959"/>
            <a:chExt cx="6693076" cy="5204855"/>
          </a:xfrm>
        </p:grpSpPr>
        <p:sp>
          <p:nvSpPr>
            <p:cNvPr id="9" name="Rectangle 8"/>
            <p:cNvSpPr/>
            <p:nvPr/>
          </p:nvSpPr>
          <p:spPr>
            <a:xfrm>
              <a:off x="648491" y="3961499"/>
              <a:ext cx="6593225"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Increased realization that we are ALL responsible for molding today’s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youth and tomorrow’s leaders </a:t>
              </a:r>
              <a:br>
                <a:rPr kumimoji="0" lang="en-US" sz="2400" b="0" i="0" u="none" strike="noStrike" kern="1200" cap="none" spc="0" normalizeH="0" baseline="0" noProof="0" dirty="0">
                  <a:ln>
                    <a:noFill/>
                  </a:ln>
                  <a:solidFill>
                    <a:prstClr val="white"/>
                  </a:solidFill>
                  <a:effectLst/>
                  <a:uLnTx/>
                  <a:uFillTx/>
                  <a:latin typeface="Calibri"/>
                  <a:ea typeface="+mn-ea"/>
                  <a:cs typeface="+mn-cs"/>
                </a:rPr>
              </a:b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Greater awareness of role within the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Greater community involvement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Enhanced communication, planning, and program development skill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Being an integral part of shaping a young man’s or woman’s future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Increased opportunity for advancement within the company</a:t>
              </a:r>
            </a:p>
          </p:txBody>
        </p:sp>
        <p:sp>
          <p:nvSpPr>
            <p:cNvPr id="10" name="Rectangle 9"/>
            <p:cNvSpPr/>
            <p:nvPr/>
          </p:nvSpPr>
          <p:spPr>
            <a:xfrm>
              <a:off x="709742" y="3280959"/>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EMPLOYEE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4" name="Straight Connector 13"/>
            <p:cNvCxnSpPr/>
            <p:nvPr/>
          </p:nvCxnSpPr>
          <p:spPr>
            <a:xfrm>
              <a:off x="548640" y="3927866"/>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2140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1032772" y="254109"/>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56354" y="254109"/>
            <a:ext cx="589280" cy="589280"/>
          </a:xfrm>
          <a:prstGeom prst="rect">
            <a:avLst/>
          </a:prstGeom>
        </p:spPr>
      </p:pic>
      <p:grpSp>
        <p:nvGrpSpPr>
          <p:cNvPr id="2" name="Group 1"/>
          <p:cNvGrpSpPr/>
          <p:nvPr/>
        </p:nvGrpSpPr>
        <p:grpSpPr>
          <a:xfrm>
            <a:off x="1874614" y="1303829"/>
            <a:ext cx="9766392" cy="5296582"/>
            <a:chOff x="350614" y="2589222"/>
            <a:chExt cx="9766392" cy="5296582"/>
          </a:xfrm>
        </p:grpSpPr>
        <p:sp>
          <p:nvSpPr>
            <p:cNvPr id="15" name="Rectangle 14"/>
            <p:cNvSpPr/>
            <p:nvPr/>
          </p:nvSpPr>
          <p:spPr>
            <a:xfrm>
              <a:off x="350614" y="3392266"/>
              <a:ext cx="9766392" cy="44935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200" b="0" i="0" u="none" strike="noStrike" kern="1200" cap="none" spc="0" normalizeH="0" baseline="0" noProof="0" dirty="0">
                  <a:ln>
                    <a:noFill/>
                  </a:ln>
                  <a:solidFill>
                    <a:prstClr val="white"/>
                  </a:solidFill>
                  <a:effectLst/>
                  <a:uLnTx/>
                  <a:uFillTx/>
                  <a:latin typeface="Calibri"/>
                  <a:ea typeface="+mn-ea"/>
                  <a:cs typeface="+mn-cs"/>
                </a:rPr>
                <a:t>Practical, real-world career experiences and insight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Stimulated interest in continual education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Building of leadership, self-confidence, and problem-solving skills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Cooperative relationship between adults and youth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Community service to others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New friends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Obtain experiences that can be listed on college, job, and scholarship applications </a:t>
              </a:r>
            </a:p>
          </p:txBody>
        </p:sp>
        <p:sp>
          <p:nvSpPr>
            <p:cNvPr id="16" name="Rectangle 15"/>
            <p:cNvSpPr/>
            <p:nvPr/>
          </p:nvSpPr>
          <p:spPr>
            <a:xfrm>
              <a:off x="436879" y="2589222"/>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YOUTH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583145" y="3063473"/>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29328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504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667779" y="83154"/>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8499" y="88194"/>
            <a:ext cx="589280" cy="589280"/>
          </a:xfrm>
          <a:prstGeom prst="rect">
            <a:avLst/>
          </a:prstGeom>
        </p:spPr>
      </p:pic>
      <p:grpSp>
        <p:nvGrpSpPr>
          <p:cNvPr id="2" name="Group 1"/>
          <p:cNvGrpSpPr/>
          <p:nvPr/>
        </p:nvGrpSpPr>
        <p:grpSpPr>
          <a:xfrm>
            <a:off x="793630" y="783396"/>
            <a:ext cx="9143999" cy="5931457"/>
            <a:chOff x="436879" y="3247327"/>
            <a:chExt cx="7067666" cy="5227565"/>
          </a:xfrm>
        </p:grpSpPr>
        <p:sp>
          <p:nvSpPr>
            <p:cNvPr id="15" name="Rectangle 14"/>
            <p:cNvSpPr/>
            <p:nvPr/>
          </p:nvSpPr>
          <p:spPr>
            <a:xfrm>
              <a:off x="436879" y="3917852"/>
              <a:ext cx="7067666" cy="455704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Cultivate future employees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Reduce employee turnover and training expenses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Impact the education process of youth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Supplement future employee training or screening programs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Prepare young adults for transition from school to work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Develop future responsible and caring adults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Improve employee morale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Demonstrate visible commitment to the welfare of the community </a:t>
              </a:r>
            </a:p>
          </p:txBody>
        </p:sp>
        <p:sp>
          <p:nvSpPr>
            <p:cNvPr id="16" name="Rectangle 15"/>
            <p:cNvSpPr/>
            <p:nvPr/>
          </p:nvSpPr>
          <p:spPr>
            <a:xfrm>
              <a:off x="436879" y="3247327"/>
              <a:ext cx="367437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COMPANY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436879" y="3676977"/>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9780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1039857" y="283530"/>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07736" y="279025"/>
            <a:ext cx="589280" cy="589280"/>
          </a:xfrm>
          <a:prstGeom prst="rect">
            <a:avLst/>
          </a:prstGeom>
        </p:spPr>
      </p:pic>
      <p:grpSp>
        <p:nvGrpSpPr>
          <p:cNvPr id="2" name="Group 1"/>
          <p:cNvGrpSpPr/>
          <p:nvPr/>
        </p:nvGrpSpPr>
        <p:grpSpPr>
          <a:xfrm>
            <a:off x="1856203" y="1645240"/>
            <a:ext cx="7067666" cy="3333342"/>
            <a:chOff x="436879" y="3480761"/>
            <a:chExt cx="7067666" cy="3333342"/>
          </a:xfrm>
        </p:grpSpPr>
        <p:sp>
          <p:nvSpPr>
            <p:cNvPr id="15" name="Rectangle 14"/>
            <p:cNvSpPr/>
            <p:nvPr/>
          </p:nvSpPr>
          <p:spPr>
            <a:xfrm>
              <a:off x="436879" y="4136447"/>
              <a:ext cx="7067666"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Meet state or federal career education standards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Partner with local businesses in your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Extend the classroom beyond the school 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Gain access to free career interest survey</a:t>
              </a:r>
            </a:p>
          </p:txBody>
        </p:sp>
        <p:sp>
          <p:nvSpPr>
            <p:cNvPr id="16" name="Rectangle 15"/>
            <p:cNvSpPr/>
            <p:nvPr/>
          </p:nvSpPr>
          <p:spPr>
            <a:xfrm>
              <a:off x="436880" y="3480761"/>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SCHOOL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548640" y="3927866"/>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8000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Rectangle 9"/>
          <p:cNvSpPr/>
          <p:nvPr/>
        </p:nvSpPr>
        <p:spPr>
          <a:xfrm>
            <a:off x="9560" y="-105384"/>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3" name="TextBox 2"/>
          <p:cNvSpPr txBox="1"/>
          <p:nvPr/>
        </p:nvSpPr>
        <p:spPr>
          <a:xfrm>
            <a:off x="1812057" y="3270065"/>
            <a:ext cx="8788915" cy="3693319"/>
          </a:xfrm>
          <a:prstGeom prst="rect">
            <a:avLst/>
          </a:prstGeom>
          <a:noFill/>
          <a:ln w="12700" cmpd="sng">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PURPOSE			P</a:t>
            </a:r>
            <a:r>
              <a:rPr kumimoji="0" lang="en-US" sz="1800" b="0" i="0" u="none" strike="noStrike" kern="1200" cap="none" spc="0" normalizeH="0" baseline="0" noProof="0" dirty="0">
                <a:ln>
                  <a:noFill/>
                </a:ln>
                <a:solidFill>
                  <a:srgbClr val="231950"/>
                </a:solidFill>
                <a:effectLst/>
                <a:uLnTx/>
                <a:uFillTx/>
                <a:latin typeface="Calibri"/>
                <a:ea typeface="+mn-ea"/>
                <a:cs typeface="Barista"/>
              </a:rPr>
              <a:t>rovide experiences to help young people become responsible and 					caring adults, and to provide hands-on career experiences.</a:t>
            </a:r>
            <a:r>
              <a:rPr kumimoji="0" lang="en-US" sz="1800" b="1" i="0" u="none" strike="noStrike" kern="1200" cap="none" spc="0" normalizeH="0" baseline="0" noProof="0" dirty="0">
                <a:ln>
                  <a:noFill/>
                </a:ln>
                <a:solidFill>
                  <a:srgbClr val="231950"/>
                </a:solidFill>
                <a:effectLst/>
                <a:uLnTx/>
                <a:uFillTx/>
                <a:latin typeface="Calibri"/>
                <a:ea typeface="+mn-ea"/>
                <a:cs typeface="Barista"/>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EMPHASES		1. </a:t>
            </a:r>
            <a:r>
              <a:rPr kumimoji="0" lang="en-US" sz="1800" b="0" i="0" u="none" strike="noStrike" kern="1200" cap="none" spc="0" normalizeH="0" baseline="0" noProof="0" dirty="0">
                <a:ln>
                  <a:noFill/>
                </a:ln>
                <a:solidFill>
                  <a:srgbClr val="231950"/>
                </a:solidFill>
                <a:effectLst/>
                <a:uLnTx/>
                <a:uFillTx/>
                <a:latin typeface="Calibri"/>
                <a:ea typeface="+mn-ea"/>
                <a:cs typeface="Barista"/>
              </a:rPr>
              <a:t>Career  2. Leadership  3. Life Skills  4. Citizenship  5. Character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METHODS</a:t>
            </a:r>
            <a:r>
              <a:rPr kumimoji="0" lang="en-US" sz="1800" b="0" i="0" u="none" strike="noStrike" kern="1200" cap="none" spc="0" normalizeH="0" baseline="0" noProof="0" dirty="0">
                <a:ln>
                  <a:noFill/>
                </a:ln>
                <a:solidFill>
                  <a:srgbClr val="231950"/>
                </a:solidFill>
                <a:effectLst/>
                <a:uLnTx/>
                <a:uFillTx/>
                <a:latin typeface="Calibri"/>
                <a:ea typeface="+mn-ea"/>
                <a:cs typeface="Barista"/>
              </a:rPr>
              <a:t>		Voluntary association between youth and adults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Recognition of achievement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Democratic processes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Interactive experiences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PARTICIPATING	</a:t>
            </a:r>
            <a:r>
              <a:rPr kumimoji="0" lang="en-US" sz="1800" b="0" i="0" u="none" strike="noStrike" kern="1200" cap="none" spc="0" normalizeH="0" baseline="0" noProof="0" dirty="0">
                <a:ln>
                  <a:noFill/>
                </a:ln>
                <a:solidFill>
                  <a:srgbClr val="231950"/>
                </a:solidFill>
                <a:effectLst/>
                <a:uLnTx/>
                <a:uFillTx/>
                <a:latin typeface="Calibri"/>
                <a:ea typeface="+mn-ea"/>
                <a:cs typeface="Barista"/>
              </a:rPr>
              <a:t>Businesses, youth organizations, government agencies,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ORGANIZATIONS	</a:t>
            </a:r>
            <a:r>
              <a:rPr kumimoji="0" lang="en-US" sz="1800" b="0" i="0" u="none" strike="noStrike" kern="1200" cap="none" spc="0" normalizeH="0" baseline="0" noProof="0" dirty="0">
                <a:ln>
                  <a:noFill/>
                </a:ln>
                <a:solidFill>
                  <a:srgbClr val="231950"/>
                </a:solidFill>
                <a:effectLst/>
                <a:uLnTx/>
                <a:uFillTx/>
                <a:latin typeface="Calibri"/>
                <a:ea typeface="+mn-ea"/>
                <a:cs typeface="Barista"/>
              </a:rPr>
              <a:t>professional organizations, non-profits, educational institutions</a:t>
            </a: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p:txBody>
      </p:sp>
      <p:grpSp>
        <p:nvGrpSpPr>
          <p:cNvPr id="2" name="Group 1"/>
          <p:cNvGrpSpPr/>
          <p:nvPr/>
        </p:nvGrpSpPr>
        <p:grpSpPr>
          <a:xfrm>
            <a:off x="1812056" y="191740"/>
            <a:ext cx="8501194" cy="3078325"/>
            <a:chOff x="288056" y="3481577"/>
            <a:chExt cx="8501194" cy="3078325"/>
          </a:xfrm>
        </p:grpSpPr>
        <p:sp>
          <p:nvSpPr>
            <p:cNvPr id="5" name="Rectangle 4"/>
            <p:cNvSpPr/>
            <p:nvPr/>
          </p:nvSpPr>
          <p:spPr>
            <a:xfrm>
              <a:off x="1703294" y="3481577"/>
              <a:ext cx="1837765" cy="58477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231950"/>
                  </a:solidFill>
                  <a:effectLst/>
                  <a:uLnTx/>
                  <a:uFillTx/>
                  <a:latin typeface="Halis r black"/>
                  <a:ea typeface="+mn-ea"/>
                  <a:cs typeface="Halis r black"/>
                </a:rPr>
                <a:t>CLUBS</a:t>
              </a:r>
            </a:p>
          </p:txBody>
        </p:sp>
        <p:sp>
          <p:nvSpPr>
            <p:cNvPr id="9" name="TextBox 8"/>
            <p:cNvSpPr txBox="1"/>
            <p:nvPr/>
          </p:nvSpPr>
          <p:spPr>
            <a:xfrm>
              <a:off x="288056" y="3949848"/>
              <a:ext cx="420769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Calibri"/>
                </a:rPr>
                <a:t>YOUTH		6</a:t>
              </a:r>
              <a:r>
                <a:rPr kumimoji="0" lang="en-US" sz="1800" b="0" i="0" u="none" strike="noStrike" kern="1200" cap="none" spc="0" normalizeH="0" baseline="30000" noProof="0" dirty="0">
                  <a:ln>
                    <a:noFill/>
                  </a:ln>
                  <a:solidFill>
                    <a:srgbClr val="231950"/>
                  </a:solidFill>
                  <a:effectLst/>
                  <a:uLnTx/>
                  <a:uFillTx/>
                  <a:latin typeface="Calibri"/>
                  <a:ea typeface="+mn-ea"/>
                  <a:cs typeface="Calibri"/>
                </a:rPr>
                <a:t>th</a:t>
              </a:r>
              <a:r>
                <a:rPr kumimoji="0" lang="en-US" sz="1800" b="0" i="0" u="none" strike="noStrike" kern="1200" cap="none" spc="0" normalizeH="0" baseline="0" noProof="0" dirty="0">
                  <a:ln>
                    <a:noFill/>
                  </a:ln>
                  <a:solidFill>
                    <a:srgbClr val="231950"/>
                  </a:solidFill>
                  <a:effectLst/>
                  <a:uLnTx/>
                  <a:uFillTx/>
                  <a:latin typeface="Calibri"/>
                  <a:ea typeface="+mn-ea"/>
                  <a:cs typeface="Calibri"/>
                </a:rPr>
                <a:t>-8</a:t>
              </a:r>
              <a:r>
                <a:rPr kumimoji="0" lang="en-US" sz="1800" b="0" i="0" u="none" strike="noStrike" kern="1200" cap="none" spc="0" normalizeH="0" baseline="30000" noProof="0" dirty="0">
                  <a:ln>
                    <a:noFill/>
                  </a:ln>
                  <a:solidFill>
                    <a:srgbClr val="231950"/>
                  </a:solidFill>
                  <a:effectLst/>
                  <a:uLnTx/>
                  <a:uFillTx/>
                  <a:latin typeface="Calibri"/>
                  <a:ea typeface="+mn-ea"/>
                  <a:cs typeface="Calibri"/>
                </a:rPr>
                <a:t>th</a:t>
              </a:r>
              <a:r>
                <a:rPr kumimoji="0" lang="en-US" sz="1800" b="0" i="0" u="none" strike="noStrike" kern="1200" cap="none" spc="0" normalizeH="0" baseline="0" noProof="0" dirty="0">
                  <a:ln>
                    <a:noFill/>
                  </a:ln>
                  <a:solidFill>
                    <a:srgbClr val="231950"/>
                  </a:solidFill>
                  <a:effectLst/>
                  <a:uLnTx/>
                  <a:uFillTx/>
                  <a:latin typeface="Calibri"/>
                  <a:ea typeface="+mn-ea"/>
                  <a:cs typeface="Calibri"/>
                </a:rPr>
                <a:t> graders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ADULTS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Min. 2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PROGRAM</a:t>
              </a:r>
              <a:r>
                <a:rPr kumimoji="0" lang="en-US" sz="1800" b="0" i="0" u="none" strike="noStrike" kern="1200" cap="none" spc="0" normalizeH="0" baseline="0" noProof="0" dirty="0">
                  <a:ln>
                    <a:noFill/>
                  </a:ln>
                  <a:solidFill>
                    <a:srgbClr val="231950"/>
                  </a:solidFill>
                  <a:effectLst/>
                  <a:uLnTx/>
                  <a:uFillTx/>
                  <a:latin typeface="Calibri"/>
                  <a:ea typeface="+mn-ea"/>
                  <a:cs typeface="Calibri"/>
                </a:rPr>
                <a:t>	More general, may also 				be career-specific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ACTIVITIES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Limited for safety 					purposes; ex: shooting</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p:txBody>
        </p:sp>
        <p:sp>
          <p:nvSpPr>
            <p:cNvPr id="11" name="Rectangle 10"/>
            <p:cNvSpPr/>
            <p:nvPr/>
          </p:nvSpPr>
          <p:spPr>
            <a:xfrm>
              <a:off x="5617883" y="3481577"/>
              <a:ext cx="1613646" cy="58477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231950"/>
                  </a:solidFill>
                  <a:effectLst/>
                  <a:uLnTx/>
                  <a:uFillTx/>
                  <a:latin typeface="Halis r black"/>
                  <a:ea typeface="+mn-ea"/>
                  <a:cs typeface="Halis r black"/>
                </a:rPr>
                <a:t>POSTS</a:t>
              </a:r>
            </a:p>
          </p:txBody>
        </p:sp>
        <p:sp>
          <p:nvSpPr>
            <p:cNvPr id="12" name="TextBox 11"/>
            <p:cNvSpPr txBox="1"/>
            <p:nvPr/>
          </p:nvSpPr>
          <p:spPr>
            <a:xfrm>
              <a:off x="4581560" y="3974579"/>
              <a:ext cx="4207690"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YOUTH		</a:t>
              </a:r>
              <a:r>
                <a:rPr kumimoji="0" lang="en-US" sz="1800" b="0" i="0" u="none" strike="noStrike" kern="1200" cap="none" spc="0" normalizeH="0" baseline="0" noProof="0" dirty="0">
                  <a:ln>
                    <a:noFill/>
                  </a:ln>
                  <a:solidFill>
                    <a:srgbClr val="231950"/>
                  </a:solidFill>
                  <a:effectLst/>
                  <a:uLnTx/>
                  <a:uFillTx/>
                  <a:latin typeface="Calibri"/>
                  <a:ea typeface="+mn-ea"/>
                  <a:cs typeface="Calibri"/>
                </a:rPr>
                <a:t>14-20 year olds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ADULTS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Min. 4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PROGRAM</a:t>
              </a:r>
              <a:r>
                <a:rPr kumimoji="0" lang="en-US" sz="1800" b="0" i="0" u="none" strike="noStrike" kern="1200" cap="none" spc="0" normalizeH="0" baseline="0" noProof="0" dirty="0">
                  <a:ln>
                    <a:noFill/>
                  </a:ln>
                  <a:solidFill>
                    <a:srgbClr val="231950"/>
                  </a:solidFill>
                  <a:effectLst/>
                  <a:uLnTx/>
                  <a:uFillTx/>
                  <a:latin typeface="Calibri"/>
                  <a:ea typeface="+mn-ea"/>
                  <a:cs typeface="Calibri"/>
                </a:rPr>
                <a:t>	More career-specific, 				may also be general</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ACTIVITIES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Higher risk activities </a:t>
              </a:r>
              <a:r>
                <a:rPr kumimoji="0" lang="en-US" sz="1800" b="1" i="0" u="sng" strike="noStrike" kern="1200" cap="none" spc="0" normalizeH="0" baseline="0" noProof="0" dirty="0">
                  <a:ln>
                    <a:noFill/>
                  </a:ln>
                  <a:solidFill>
                    <a:srgbClr val="231950"/>
                  </a:solidFill>
                  <a:effectLst/>
                  <a:uLnTx/>
                  <a:uFillTx/>
                  <a:latin typeface="Calibri"/>
                  <a:ea typeface="+mn-ea"/>
                  <a:cs typeface="Calibri"/>
                </a:rPr>
                <a:t>are</a:t>
              </a:r>
              <a:r>
                <a:rPr kumimoji="0" lang="en-US" sz="1800" b="0" i="0" u="none" strike="noStrike" kern="1200" cap="none" spc="0" normalizeH="0" baseline="0" noProof="0" dirty="0">
                  <a:ln>
                    <a:noFill/>
                  </a:ln>
                  <a:solidFill>
                    <a:srgbClr val="231950"/>
                  </a:solidFill>
                  <a:effectLst/>
                  <a:uLnTx/>
                  <a:uFillTx/>
                  <a:latin typeface="Calibri"/>
                  <a:ea typeface="+mn-ea"/>
                  <a:cs typeface="Calibri"/>
                </a:rPr>
                <a:t> 				allowed; ex: </a:t>
              </a:r>
              <a:r>
                <a:rPr kumimoji="0" lang="en-US" sz="1800" b="0" i="0" u="none" strike="noStrike" kern="1200" cap="none" spc="0" normalizeH="0" baseline="0" noProof="0" dirty="0" err="1">
                  <a:ln>
                    <a:noFill/>
                  </a:ln>
                  <a:solidFill>
                    <a:srgbClr val="231950"/>
                  </a:solidFill>
                  <a:effectLst/>
                  <a:uLnTx/>
                  <a:uFillTx/>
                  <a:latin typeface="Calibri"/>
                  <a:ea typeface="+mn-ea"/>
                  <a:cs typeface="Calibri"/>
                </a:rPr>
                <a:t>ridealongs</a:t>
              </a:r>
              <a:r>
                <a:rPr kumimoji="0" lang="en-US" sz="1800" b="0" i="0" u="none" strike="noStrike" kern="1200" cap="none" spc="0" normalizeH="0" baseline="0" noProof="0" dirty="0">
                  <a:ln>
                    <a:noFill/>
                  </a:ln>
                  <a:solidFill>
                    <a:srgbClr val="231950"/>
                  </a:solidFill>
                  <a:effectLst/>
                  <a:uLnTx/>
                  <a:uFillTx/>
                  <a:latin typeface="Calibri"/>
                  <a:ea typeface="+mn-ea"/>
                  <a:cs typeface="Calibri"/>
                </a:rPr>
                <a:t>, </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p:txBody>
        </p:sp>
      </p:grpSp>
      <p:grpSp>
        <p:nvGrpSpPr>
          <p:cNvPr id="4" name="Group 3"/>
          <p:cNvGrpSpPr/>
          <p:nvPr/>
        </p:nvGrpSpPr>
        <p:grpSpPr>
          <a:xfrm>
            <a:off x="1726247" y="211975"/>
            <a:ext cx="8587003" cy="3058088"/>
            <a:chOff x="202246" y="211975"/>
            <a:chExt cx="8587003" cy="3058088"/>
          </a:xfrm>
        </p:grpSpPr>
        <p:cxnSp>
          <p:nvCxnSpPr>
            <p:cNvPr id="6" name="Straight Connector 5"/>
            <p:cNvCxnSpPr>
              <a:endCxn id="14" idx="0"/>
            </p:cNvCxnSpPr>
            <p:nvPr/>
          </p:nvCxnSpPr>
          <p:spPr>
            <a:xfrm>
              <a:off x="4494204" y="220317"/>
              <a:ext cx="1545" cy="3049746"/>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2246" y="211975"/>
              <a:ext cx="8587003" cy="3058088"/>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cmpd="sng">
                  <a:solidFill>
                    <a:prstClr val="black"/>
                  </a:solidFill>
                </a:ln>
                <a:solidFill>
                  <a:prstClr val="white"/>
                </a:solidFill>
                <a:effectLst/>
                <a:uLnTx/>
                <a:uFillTx/>
                <a:latin typeface="Calibri"/>
                <a:ea typeface="+mn-ea"/>
                <a:cs typeface="+mn-cs"/>
              </a:endParaRPr>
            </a:p>
          </p:txBody>
        </p:sp>
      </p:grpSp>
      <p:sp>
        <p:nvSpPr>
          <p:cNvPr id="14" name="Rectangle 13"/>
          <p:cNvSpPr/>
          <p:nvPr/>
        </p:nvSpPr>
        <p:spPr>
          <a:xfrm>
            <a:off x="1726248" y="3270064"/>
            <a:ext cx="8587003" cy="3468407"/>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2330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1298"/>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276045" y="197511"/>
            <a:ext cx="11680166" cy="7232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The frequency of </a:t>
            </a:r>
            <a:r>
              <a:rPr lang="en-US" sz="2000" b="1" dirty="0">
                <a:solidFill>
                  <a:prstClr val="white"/>
                </a:solidFill>
                <a:latin typeface="Calibri"/>
              </a:rPr>
              <a:t>the</a:t>
            </a:r>
            <a:r>
              <a:rPr kumimoji="0" lang="en-US" sz="2000" b="1" i="0" u="none" strike="noStrike" kern="1200" cap="none" spc="0" normalizeH="0" baseline="0" noProof="0" dirty="0">
                <a:ln>
                  <a:noFill/>
                </a:ln>
                <a:solidFill>
                  <a:prstClr val="white"/>
                </a:solidFill>
                <a:effectLst/>
                <a:uLnTx/>
                <a:uFillTx/>
                <a:latin typeface="Calibri"/>
                <a:ea typeface="+mn-ea"/>
                <a:cs typeface="+mn-cs"/>
              </a:rPr>
              <a:t> meetings and length of </a:t>
            </a:r>
            <a:r>
              <a:rPr lang="en-US" sz="2000" b="1" dirty="0">
                <a:solidFill>
                  <a:prstClr val="white"/>
                </a:solidFill>
                <a:latin typeface="Calibri"/>
              </a:rPr>
              <a:t>the</a:t>
            </a:r>
            <a:r>
              <a:rPr kumimoji="0" lang="en-US" sz="2000" b="1" i="0" u="none" strike="noStrike" kern="1200" cap="none" spc="0" normalizeH="0" baseline="0" noProof="0" dirty="0">
                <a:ln>
                  <a:noFill/>
                </a:ln>
                <a:solidFill>
                  <a:prstClr val="white"/>
                </a:solidFill>
                <a:effectLst/>
                <a:uLnTx/>
                <a:uFillTx/>
                <a:latin typeface="Calibri"/>
                <a:ea typeface="+mn-ea"/>
                <a:cs typeface="+mn-cs"/>
              </a:rPr>
              <a:t> program each year is up to </a:t>
            </a:r>
            <a:r>
              <a:rPr lang="en-US" sz="2000" b="1" dirty="0">
                <a:solidFill>
                  <a:prstClr val="white"/>
                </a:solidFill>
                <a:latin typeface="Calibri"/>
              </a:rPr>
              <a:t>the Participating Organization.</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a:ea typeface="+mn-ea"/>
                <a:cs typeface="+mn-cs"/>
              </a:rPr>
              <a:t>For example, this could be a </a:t>
            </a:r>
            <a:r>
              <a:rPr kumimoji="0" lang="en-US" sz="2100" b="1" i="0" u="sng" strike="noStrike" kern="1200" cap="none" spc="0" normalizeH="0" baseline="0" noProof="0" dirty="0">
                <a:ln>
                  <a:noFill/>
                </a:ln>
                <a:solidFill>
                  <a:prstClr val="white"/>
                </a:solidFill>
                <a:effectLst/>
                <a:uLnTx/>
                <a:uFillTx/>
                <a:latin typeface="Calibri"/>
                <a:ea typeface="+mn-ea"/>
                <a:cs typeface="+mn-cs"/>
              </a:rPr>
              <a:t>12 month </a:t>
            </a:r>
            <a:r>
              <a:rPr kumimoji="0" lang="en-US" sz="2100" b="1" i="0" strike="noStrike" kern="1200" cap="none" spc="0" normalizeH="0" baseline="0" noProof="0" dirty="0">
                <a:ln>
                  <a:noFill/>
                </a:ln>
                <a:solidFill>
                  <a:prstClr val="white"/>
                </a:solidFill>
                <a:effectLst/>
                <a:uLnTx/>
                <a:uFillTx/>
                <a:latin typeface="Calibri"/>
                <a:ea typeface="+mn-ea"/>
                <a:cs typeface="+mn-cs"/>
              </a:rPr>
              <a:t>or 12 week </a:t>
            </a:r>
            <a:r>
              <a:rPr kumimoji="0" lang="en-US" sz="2100" b="1" i="0" u="none" strike="noStrike" kern="1200" cap="none" spc="0" normalizeH="0" baseline="0" noProof="0" dirty="0">
                <a:ln>
                  <a:noFill/>
                </a:ln>
                <a:solidFill>
                  <a:prstClr val="white"/>
                </a:solidFill>
                <a:effectLst/>
                <a:uLnTx/>
                <a:uFillTx/>
                <a:latin typeface="Calibri"/>
                <a:ea typeface="+mn-ea"/>
                <a:cs typeface="+mn-cs"/>
              </a:rPr>
              <a:t>program.</a:t>
            </a:r>
          </a:p>
        </p:txBody>
      </p:sp>
      <p:sp>
        <p:nvSpPr>
          <p:cNvPr id="22" name="Rectangle 21"/>
          <p:cNvSpPr/>
          <p:nvPr/>
        </p:nvSpPr>
        <p:spPr>
          <a:xfrm>
            <a:off x="4041218" y="1104306"/>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60477" y="5091469"/>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21408" y="1597445"/>
            <a:ext cx="401757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October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November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December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Holiday Party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January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February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March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a:t>
            </a:r>
            <a:r>
              <a:rPr lang="en-US" sz="1000" dirty="0">
                <a:solidFill>
                  <a:prstClr val="white"/>
                </a:solidFill>
                <a:latin typeface="Calibri"/>
              </a:rPr>
              <a:t>T</a:t>
            </a:r>
            <a:r>
              <a:rPr kumimoji="0" lang="en-US" sz="1000" b="0" i="0" u="none" strike="noStrike" kern="1200" cap="none" spc="0" normalizeH="0" baseline="0" noProof="0" dirty="0" err="1">
                <a:ln>
                  <a:noFill/>
                </a:ln>
                <a:solidFill>
                  <a:prstClr val="white"/>
                </a:solidFill>
                <a:effectLst/>
                <a:uLnTx/>
                <a:uFillTx/>
                <a:latin typeface="Calibri"/>
                <a:ea typeface="+mn-ea"/>
                <a:cs typeface="+mn-cs"/>
              </a:rPr>
              <a:t>echnology</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May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Ethics in Engineerin</a:t>
            </a:r>
            <a:r>
              <a:rPr kumimoji="0" lang="en-US" sz="1000" b="0" i="0" u="none" strike="noStrike" kern="1200" cap="none" spc="0" normalizeH="0" baseline="0" noProof="0" dirty="0">
                <a:ln>
                  <a:noFill/>
                </a:ln>
                <a:solidFill>
                  <a:prstClr val="white"/>
                </a:solidFill>
                <a:effectLst/>
                <a:uLnTx/>
                <a:uFillTx/>
                <a:latin typeface="Calibri"/>
                <a:ea typeface="+mn-ea"/>
                <a:cs typeface="+mn-cs"/>
              </a:rPr>
              <a:t>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June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Visit with Engineering </a:t>
            </a:r>
            <a:r>
              <a:rPr lang="en-US" sz="1000" b="1" dirty="0">
                <a:solidFill>
                  <a:prstClr val="white"/>
                </a:solidFill>
                <a:latin typeface="Calibri"/>
              </a:rPr>
              <a:t>Firm</a:t>
            </a: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July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August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Mechanical Engineerin</a:t>
            </a:r>
            <a:r>
              <a:rPr kumimoji="0" lang="en-US" sz="1000" b="0" i="0" u="none" strike="noStrike" kern="1200" cap="none" spc="0" normalizeH="0" baseline="0" noProof="0" dirty="0">
                <a:ln>
                  <a:noFill/>
                </a:ln>
                <a:solidFill>
                  <a:prstClr val="white"/>
                </a:solidFill>
                <a:effectLst/>
                <a:uLnTx/>
                <a:uFillTx/>
                <a:latin typeface="Calibri"/>
                <a:ea typeface="+mn-ea"/>
                <a:cs typeface="+mn-cs"/>
              </a:rPr>
              <a:t>g</a:t>
            </a:r>
          </a:p>
        </p:txBody>
      </p:sp>
      <p:sp>
        <p:nvSpPr>
          <p:cNvPr id="29" name="Rectangle 28"/>
          <p:cNvSpPr/>
          <p:nvPr/>
        </p:nvSpPr>
        <p:spPr>
          <a:xfrm>
            <a:off x="4121408" y="1597445"/>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29" y="2158277"/>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4" y="5229235"/>
            <a:ext cx="4573567" cy="1610726"/>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65016C6-0CFD-B8E4-531E-6F510C37190D}"/>
              </a:ext>
            </a:extLst>
          </p:cNvPr>
          <p:cNvSpPr/>
          <p:nvPr/>
        </p:nvSpPr>
        <p:spPr>
          <a:xfrm rot="19246780">
            <a:off x="652714" y="2447055"/>
            <a:ext cx="2385974"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Flexible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611153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400692" y="250489"/>
            <a:ext cx="11147461" cy="99417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extLst>
              <p:ext uri="{D42A27DB-BD31-4B8C-83A1-F6EECF244321}">
                <p14:modId xmlns:p14="http://schemas.microsoft.com/office/powerpoint/2010/main" val="2744530411"/>
              </p:ext>
            </p:extLst>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rgbClr val="FFFF00"/>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400" b="1" dirty="0">
                          <a:solidFill>
                            <a:srgbClr val="FFFF00"/>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 or 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 </a:t>
                      </a:r>
                      <a:r>
                        <a:rPr lang="en-US" sz="900" b="1" baseline="0" dirty="0">
                          <a:solidFill>
                            <a:srgbClr val="FFFF00"/>
                          </a:solidFill>
                          <a:latin typeface="Helvetica" panose="020B0604020202020204" pitchFamily="34" charset="0"/>
                          <a:cs typeface="Helvetica" panose="020B0604020202020204" pitchFamily="34" charset="0"/>
                        </a:rPr>
                        <a:t> or Agency Nomenclature</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Participant</a:t>
                      </a:r>
                      <a:r>
                        <a:rPr lang="en-US" sz="900" b="1" baseline="0" dirty="0">
                          <a:solidFill>
                            <a:srgbClr val="FFFF00"/>
                          </a:solidFill>
                          <a:latin typeface="Helvetica" panose="020B0604020202020204" pitchFamily="34" charset="0"/>
                          <a:cs typeface="Helvetica" panose="020B0604020202020204" pitchFamily="34" charset="0"/>
                        </a:rPr>
                        <a:t> or </a:t>
                      </a:r>
                      <a:r>
                        <a:rPr lang="en-US" sz="900" b="1" dirty="0">
                          <a:solidFill>
                            <a:srgbClr val="FFFF00"/>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Participating Org</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Memorandum</a:t>
                      </a:r>
                      <a:r>
                        <a:rPr lang="en-US" sz="900" b="1" baseline="0" dirty="0">
                          <a:solidFill>
                            <a:srgbClr val="FFFF00"/>
                          </a:solidFill>
                          <a:latin typeface="Helvetica" panose="020B0604020202020204" pitchFamily="34" charset="0"/>
                          <a:cs typeface="Helvetica" panose="020B0604020202020204" pitchFamily="34" charset="0"/>
                        </a:rPr>
                        <a:t> of Understanding (</a:t>
                      </a:r>
                      <a:r>
                        <a:rPr lang="en-US" sz="900" b="1" dirty="0">
                          <a:solidFill>
                            <a:srgbClr val="FFFF00"/>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11-13 &amp;  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Scouts BSA</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Scouting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6178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a:solidFill>
                  <a:srgbClr val="1FC77F"/>
                </a:solidFill>
                <a:latin typeface="Arial Black"/>
                <a:cs typeface="Arial Black"/>
              </a:rPr>
              <a:t>REGISTRATION BASICS</a:t>
            </a:r>
            <a:endParaRPr lang="en-US" sz="4200" dirty="0">
              <a:solidFill>
                <a:srgbClr val="B1E6FE"/>
              </a:solidFill>
              <a:latin typeface="Arial Black"/>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000" b="1" dirty="0">
                <a:solidFill>
                  <a:prstClr val="black"/>
                </a:solidFill>
                <a:highlight>
                  <a:srgbClr val="FFFF00"/>
                </a:highlight>
                <a:latin typeface="Arial Narrow" panose="020B0606020202030204" pitchFamily="34" charset="0"/>
              </a:rPr>
              <a:t>YOUTH</a:t>
            </a:r>
            <a:r>
              <a:rPr lang="en-US" sz="3000" b="1" dirty="0">
                <a:solidFill>
                  <a:prstClr val="white">
                    <a:lumMod val="95000"/>
                  </a:prstClr>
                </a:solidFill>
                <a:highlight>
                  <a:srgbClr val="FFFF00"/>
                </a:highlight>
                <a:latin typeface="Arial Narrow" panose="020B0606020202030204" pitchFamily="34" charset="0"/>
              </a:rPr>
              <a:t> </a:t>
            </a:r>
            <a:br>
              <a:rPr lang="en-US" sz="1800" b="1" dirty="0">
                <a:solidFill>
                  <a:prstClr val="white">
                    <a:lumMod val="95000"/>
                  </a:prstClr>
                </a:solidFill>
                <a:latin typeface="Arial Narrow" panose="020B0606020202030204" pitchFamily="34" charset="0"/>
              </a:rPr>
            </a:br>
            <a:endParaRPr lang="en-US" sz="1800" b="1" dirty="0">
              <a:solidFill>
                <a:prstClr val="white">
                  <a:lumMod val="95000"/>
                </a:prstClr>
              </a:solidFill>
              <a:latin typeface="Arial Narrow" panose="020B0606020202030204" pitchFamily="34" charset="0"/>
            </a:endParaRPr>
          </a:p>
          <a:p>
            <a:pPr>
              <a:defRPr/>
            </a:pPr>
            <a:r>
              <a:rPr lang="en-US" sz="1800" b="1" dirty="0">
                <a:solidFill>
                  <a:prstClr val="white">
                    <a:lumMod val="95000"/>
                  </a:prstClr>
                </a:solidFill>
                <a:latin typeface="Arial Narrow" panose="020B0606020202030204" pitchFamily="34" charset="0"/>
              </a:rPr>
              <a:t>POST: ___ </a:t>
            </a:r>
            <a:r>
              <a:rPr lang="en-US" sz="1800" dirty="0">
                <a:solidFill>
                  <a:prstClr val="white">
                    <a:lumMod val="95000"/>
                  </a:prstClr>
                </a:solidFill>
                <a:latin typeface="Arial Narrow" panose="020B0606020202030204" pitchFamily="34" charset="0"/>
              </a:rPr>
              <a:t>and have completed eighth grade OR 15 years of age but not yet ___ years old</a:t>
            </a:r>
            <a:br>
              <a:rPr lang="en-US" sz="1800" dirty="0">
                <a:solidFill>
                  <a:prstClr val="white">
                    <a:lumMod val="95000"/>
                  </a:prstClr>
                </a:solidFill>
                <a:latin typeface="Arial Narrow" panose="020B0606020202030204" pitchFamily="34" charset="0"/>
              </a:rPr>
            </a:br>
            <a:endParaRPr lang="en-US" sz="1800" dirty="0">
              <a:solidFill>
                <a:prstClr val="white">
                  <a:lumMod val="95000"/>
                </a:prstClr>
              </a:solidFill>
              <a:latin typeface="Arial Narrow" panose="020B0606020202030204" pitchFamily="34" charset="0"/>
            </a:endParaRPr>
          </a:p>
          <a:p>
            <a:r>
              <a:rPr lang="en-US" sz="1800" b="1" dirty="0">
                <a:solidFill>
                  <a:prstClr val="white">
                    <a:lumMod val="95000"/>
                  </a:prstClr>
                </a:solidFill>
                <a:latin typeface="Arial Narrow" panose="020B0606020202030204" pitchFamily="34" charset="0"/>
              </a:rPr>
              <a:t>CLUB: </a:t>
            </a:r>
            <a:r>
              <a:rPr lang="en-US" sz="1800" dirty="0">
                <a:solidFill>
                  <a:prstClr val="white">
                    <a:lumMod val="95000"/>
                  </a:prstClr>
                </a:solidFill>
                <a:latin typeface="Arial Narrow" panose="020B0606020202030204" pitchFamily="34" charset="0"/>
              </a:rPr>
              <a:t>6</a:t>
            </a:r>
            <a:r>
              <a:rPr lang="en-US" sz="1800" baseline="30000" dirty="0">
                <a:solidFill>
                  <a:prstClr val="white">
                    <a:lumMod val="95000"/>
                  </a:prstClr>
                </a:solidFill>
                <a:latin typeface="Arial Narrow" panose="020B0606020202030204" pitchFamily="34" charset="0"/>
              </a:rPr>
              <a:t>th</a:t>
            </a:r>
            <a:r>
              <a:rPr lang="en-US" sz="1800" dirty="0">
                <a:solidFill>
                  <a:prstClr val="white">
                    <a:lumMod val="95000"/>
                  </a:prstClr>
                </a:solidFill>
                <a:latin typeface="Arial Narrow" panose="020B0606020202030204" pitchFamily="34" charset="0"/>
              </a:rPr>
              <a:t>-8</a:t>
            </a:r>
            <a:r>
              <a:rPr lang="en-US" sz="1800" baseline="30000" dirty="0">
                <a:solidFill>
                  <a:prstClr val="white">
                    <a:lumMod val="95000"/>
                  </a:prstClr>
                </a:solidFill>
                <a:latin typeface="Arial Narrow" panose="020B0606020202030204" pitchFamily="34" charset="0"/>
              </a:rPr>
              <a:t>th</a:t>
            </a:r>
            <a:r>
              <a:rPr lang="en-US" sz="1800" dirty="0">
                <a:solidFill>
                  <a:prstClr val="white">
                    <a:lumMod val="95000"/>
                  </a:prstClr>
                </a:solidFill>
                <a:latin typeface="Arial Narrow" panose="020B0606020202030204" pitchFamily="34" charset="0"/>
              </a:rPr>
              <a:t> graders who have completed the ____ grade and are at least 10 years old but have not completed the eighth grade and are not yet ____ years old.</a:t>
            </a:r>
            <a:endParaRPr lang="en-US" sz="1800" b="1" dirty="0">
              <a:solidFill>
                <a:prstClr val="white">
                  <a:lumMod val="95000"/>
                </a:prstClr>
              </a:solidFill>
              <a:latin typeface="Arial Narrow" panose="020B0606020202030204" pitchFamily="34" charset="0"/>
            </a:endParaRPr>
          </a:p>
          <a:p>
            <a:pPr>
              <a:defRPr/>
            </a:pPr>
            <a:endParaRPr lang="en-US" sz="1800" b="1" dirty="0">
              <a:solidFill>
                <a:prstClr val="white">
                  <a:lumMod val="95000"/>
                </a:prstClr>
              </a:solidFill>
              <a:latin typeface="Arial Narrow" panose="020B0606020202030204" pitchFamily="34" charset="0"/>
            </a:endParaRPr>
          </a:p>
          <a:p>
            <a:pPr marL="342900" lvl="1" indent="0">
              <a:buNone/>
              <a:defRPr/>
            </a:pPr>
            <a:r>
              <a:rPr lang="en-US" sz="1800" b="1" dirty="0">
                <a:solidFill>
                  <a:prstClr val="white">
                    <a:lumMod val="95000"/>
                  </a:prstClr>
                </a:solidFill>
                <a:latin typeface="Arial Narrow" panose="020B0606020202030204" pitchFamily="34" charset="0"/>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000" b="1" dirty="0">
                <a:solidFill>
                  <a:prstClr val="black"/>
                </a:solidFill>
                <a:highlight>
                  <a:srgbClr val="FFFF00"/>
                </a:highlight>
                <a:latin typeface="Arial Narrow" panose="020B0606020202030204" pitchFamily="34" charset="0"/>
              </a:rPr>
              <a:t>ADULTS</a:t>
            </a:r>
            <a:br>
              <a:rPr lang="en-US" sz="1800" b="1" dirty="0">
                <a:solidFill>
                  <a:srgbClr val="B1E6FE"/>
                </a:solidFill>
                <a:latin typeface="Arial Narrow" panose="020B0606020202030204" pitchFamily="34" charset="0"/>
              </a:rPr>
            </a:br>
            <a:endParaRPr lang="en-US" sz="1800" b="1" dirty="0">
              <a:solidFill>
                <a:srgbClr val="B1E6FE"/>
              </a:solidFill>
              <a:latin typeface="Arial Narrow" panose="020B0606020202030204" pitchFamily="34" charset="0"/>
            </a:endParaRPr>
          </a:p>
          <a:p>
            <a:pPr>
              <a:defRPr/>
            </a:pPr>
            <a:r>
              <a:rPr lang="en-US" altLang="en-US" sz="1800" dirty="0">
                <a:solidFill>
                  <a:srgbClr val="B1E6FE"/>
                </a:solidFill>
                <a:latin typeface="Arial Narrow" panose="020B0606020202030204" pitchFamily="34" charset="0"/>
              </a:rPr>
              <a:t>___ </a:t>
            </a:r>
            <a:r>
              <a:rPr lang="en-US" altLang="en-US" sz="1800" dirty="0">
                <a:solidFill>
                  <a:prstClr val="white"/>
                </a:solidFill>
                <a:latin typeface="Arial Narrow" panose="020B0606020202030204" pitchFamily="34" charset="0"/>
              </a:rPr>
              <a:t>years age or older</a:t>
            </a:r>
          </a:p>
          <a:p>
            <a:pPr>
              <a:defRPr/>
            </a:pPr>
            <a:endParaRPr lang="en-US" altLang="en-US" sz="1800" dirty="0">
              <a:solidFill>
                <a:srgbClr val="B1E6FE"/>
              </a:solidFill>
              <a:latin typeface="Arial Narrow" panose="020B0606020202030204" pitchFamily="34" charset="0"/>
            </a:endParaRPr>
          </a:p>
          <a:p>
            <a:pPr>
              <a:defRPr/>
            </a:pPr>
            <a:r>
              <a:rPr lang="en-US" altLang="en-US" sz="1800" dirty="0">
                <a:solidFill>
                  <a:prstClr val="white"/>
                </a:solidFill>
                <a:latin typeface="Arial Narrow" panose="020B0606020202030204" pitchFamily="34" charset="0"/>
              </a:rPr>
              <a:t>POST: Min of 4 adults</a:t>
            </a:r>
          </a:p>
          <a:p>
            <a:pPr marL="457200" lvl="1" indent="0">
              <a:buClr>
                <a:srgbClr val="1F497D"/>
              </a:buClr>
              <a:buNone/>
              <a:defRPr/>
            </a:pPr>
            <a:r>
              <a:rPr lang="en-US" altLang="en-US" sz="1800" dirty="0">
                <a:solidFill>
                  <a:prstClr val="white"/>
                </a:solidFill>
                <a:latin typeface="Arial Narrow" panose="020B0606020202030204" pitchFamily="34" charset="0"/>
              </a:rPr>
              <a:t>______________  (CC)</a:t>
            </a:r>
          </a:p>
          <a:p>
            <a:pPr marL="457200" lvl="1" indent="0">
              <a:buClr>
                <a:srgbClr val="1F497D"/>
              </a:buClr>
              <a:buNone/>
              <a:defRPr/>
            </a:pPr>
            <a:r>
              <a:rPr lang="en-US" altLang="en-US" sz="1800" dirty="0">
                <a:solidFill>
                  <a:prstClr val="white"/>
                </a:solidFill>
                <a:latin typeface="Arial Narrow" panose="020B0606020202030204" pitchFamily="34" charset="0"/>
              </a:rPr>
              <a:t>2</a:t>
            </a:r>
            <a:r>
              <a:rPr lang="en-US" altLang="en-US" sz="1800" dirty="0">
                <a:solidFill>
                  <a:srgbClr val="B1E6FE"/>
                </a:solidFill>
                <a:latin typeface="Arial Narrow" panose="020B0606020202030204" pitchFamily="34" charset="0"/>
              </a:rPr>
              <a:t> ____________   </a:t>
            </a:r>
            <a:r>
              <a:rPr lang="en-US" altLang="en-US" sz="1800" dirty="0">
                <a:solidFill>
                  <a:prstClr val="white"/>
                </a:solidFill>
                <a:latin typeface="Arial Narrow" panose="020B0606020202030204" pitchFamily="34" charset="0"/>
              </a:rPr>
              <a:t>(MC)</a:t>
            </a:r>
          </a:p>
          <a:p>
            <a:pPr marL="457200" lvl="1" indent="0">
              <a:buClr>
                <a:srgbClr val="1F497D"/>
              </a:buClr>
              <a:buNone/>
              <a:defRPr/>
            </a:pPr>
            <a:r>
              <a:rPr lang="en-US" altLang="en-US" sz="1800" dirty="0">
                <a:solidFill>
                  <a:srgbClr val="B1E6FE"/>
                </a:solidFill>
                <a:latin typeface="Arial Narrow" panose="020B0606020202030204" pitchFamily="34" charset="0"/>
              </a:rPr>
              <a:t>_______________ </a:t>
            </a:r>
            <a:r>
              <a:rPr lang="en-US" altLang="en-US" sz="1800" dirty="0">
                <a:solidFill>
                  <a:prstClr val="white"/>
                </a:solidFill>
                <a:latin typeface="Arial Narrow" panose="020B0606020202030204" pitchFamily="34" charset="0"/>
              </a:rPr>
              <a:t>(EA)</a:t>
            </a:r>
            <a:br>
              <a:rPr lang="en-US" altLang="en-US" sz="1800" dirty="0">
                <a:solidFill>
                  <a:prstClr val="white"/>
                </a:solidFill>
                <a:latin typeface="Arial Narrow" panose="020B0606020202030204" pitchFamily="34" charset="0"/>
              </a:rPr>
            </a:br>
            <a:endParaRPr lang="en-US" altLang="en-US" sz="1800" dirty="0">
              <a:solidFill>
                <a:prstClr val="white"/>
              </a:solidFill>
              <a:latin typeface="Arial Narrow" panose="020B0606020202030204" pitchFamily="34" charset="0"/>
            </a:endParaRPr>
          </a:p>
          <a:p>
            <a:pPr>
              <a:buClr>
                <a:srgbClr val="1F497D"/>
              </a:buClr>
              <a:defRPr/>
            </a:pPr>
            <a:r>
              <a:rPr lang="en-US" altLang="en-US" sz="1800" b="1" dirty="0">
                <a:solidFill>
                  <a:prstClr val="white"/>
                </a:solidFill>
                <a:latin typeface="Arial Narrow" panose="020B0606020202030204" pitchFamily="34" charset="0"/>
              </a:rPr>
              <a:t>CLUB</a:t>
            </a:r>
            <a:r>
              <a:rPr lang="en-US" altLang="en-US" sz="1800" dirty="0">
                <a:solidFill>
                  <a:prstClr val="white"/>
                </a:solidFill>
                <a:latin typeface="Arial Narrow" panose="020B0606020202030204" pitchFamily="34" charset="0"/>
              </a:rPr>
              <a:t>: 2 adults</a:t>
            </a:r>
            <a:r>
              <a:rPr lang="en-US" altLang="en-US" sz="1800" dirty="0">
                <a:solidFill>
                  <a:srgbClr val="B1E6FE"/>
                </a:solidFill>
                <a:latin typeface="Arial Narrow" panose="020B0606020202030204" pitchFamily="34" charset="0"/>
              </a:rPr>
              <a:t>  	_______________ </a:t>
            </a:r>
            <a:r>
              <a:rPr lang="en-US" altLang="en-US" sz="1800" dirty="0">
                <a:solidFill>
                  <a:prstClr val="white"/>
                </a:solidFill>
                <a:latin typeface="Arial Narrow" panose="020B0606020202030204" pitchFamily="34" charset="0"/>
              </a:rPr>
              <a:t>(ES)</a:t>
            </a:r>
            <a:r>
              <a:rPr lang="en-US" altLang="en-US" sz="1800" dirty="0">
                <a:solidFill>
                  <a:srgbClr val="B1E6FE"/>
                </a:solidFill>
                <a:latin typeface="Arial Narrow" panose="020B0606020202030204" pitchFamily="34" charset="0"/>
              </a:rPr>
              <a:t> </a:t>
            </a:r>
          </a:p>
          <a:p>
            <a:pPr marL="0" indent="0">
              <a:buClr>
                <a:srgbClr val="1F497D"/>
              </a:buClr>
              <a:buNone/>
              <a:defRPr/>
            </a:pPr>
            <a:r>
              <a:rPr lang="en-US" altLang="en-US" sz="1800" dirty="0">
                <a:solidFill>
                  <a:srgbClr val="B1E6FE"/>
                </a:solidFill>
                <a:latin typeface="Arial Narrow" panose="020B0606020202030204" pitchFamily="34" charset="0"/>
              </a:rPr>
              <a:t>	_______________ </a:t>
            </a:r>
            <a:r>
              <a:rPr lang="en-US" altLang="en-US" sz="1800" dirty="0">
                <a:solidFill>
                  <a:prstClr val="white"/>
                </a:solidFill>
                <a:latin typeface="Arial Narrow" panose="020B0606020202030204" pitchFamily="34" charset="0"/>
              </a:rPr>
              <a:t>(AS)</a:t>
            </a:r>
            <a:r>
              <a:rPr lang="en-US" altLang="en-US" sz="1800" dirty="0">
                <a:solidFill>
                  <a:srgbClr val="B1E6FE"/>
                </a:solidFill>
                <a:latin typeface="Arial Narrow" panose="020B0606020202030204" pitchFamily="34" charset="0"/>
              </a:rPr>
              <a:t> </a:t>
            </a:r>
          </a:p>
          <a:p>
            <a:pPr marL="0" indent="0" algn="ctr">
              <a:buClr>
                <a:srgbClr val="1F497D"/>
              </a:buClr>
              <a:buNone/>
              <a:defRPr/>
            </a:pPr>
            <a:endParaRPr lang="en-US" altLang="en-US" sz="1800" i="1" dirty="0">
              <a:solidFill>
                <a:srgbClr val="B1E6FE"/>
              </a:solidFill>
              <a:latin typeface="Arial Narrow" panose="020B0606020202030204" pitchFamily="34" charset="0"/>
            </a:endParaRPr>
          </a:p>
          <a:p>
            <a:pPr marL="0" indent="0" algn="ctr">
              <a:buClr>
                <a:srgbClr val="1F497D"/>
              </a:buClr>
              <a:buNone/>
              <a:defRPr/>
            </a:pPr>
            <a:endParaRPr lang="en-US" altLang="en-US" sz="1800" dirty="0">
              <a:solidFill>
                <a:srgbClr val="B1E6FE"/>
              </a:solidFill>
              <a:latin typeface="Arial Narrow" panose="020B0606020202030204" pitchFamily="34" charset="0"/>
            </a:endParaRPr>
          </a:p>
          <a:p>
            <a:pPr>
              <a:defRPr/>
            </a:pPr>
            <a:endParaRPr lang="en-US" altLang="en-US" sz="1800" dirty="0">
              <a:solidFill>
                <a:srgbClr val="B1E6FE"/>
              </a:solidFill>
              <a:latin typeface="Arial Narrow" panose="020B0606020202030204" pitchFamily="34" charset="0"/>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defRPr/>
            </a:pPr>
            <a:r>
              <a:rPr lang="en-US" sz="3000" b="1" dirty="0">
                <a:solidFill>
                  <a:prstClr val="black"/>
                </a:solidFill>
                <a:highlight>
                  <a:srgbClr val="FFFF00"/>
                </a:highlight>
                <a:latin typeface="Arial Narrow" panose="020B0606020202030204" pitchFamily="34" charset="0"/>
              </a:rPr>
              <a:t>PAPERWORK</a:t>
            </a:r>
          </a:p>
          <a:p>
            <a:pPr marL="0" indent="0">
              <a:lnSpc>
                <a:spcPct val="80000"/>
              </a:lnSpc>
              <a:buNone/>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New Post/Club </a:t>
            </a:r>
            <a:r>
              <a:rPr lang="en-US" sz="1800" dirty="0">
                <a:solidFill>
                  <a:srgbClr val="1C81FB"/>
                </a:solidFill>
                <a:latin typeface="Arial Narrow" panose="020B0606020202030204" pitchFamily="34" charset="0"/>
              </a:rPr>
              <a:t>____________</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4</a:t>
            </a:r>
            <a:r>
              <a:rPr lang="en-US" sz="1800" dirty="0">
                <a:solidFill>
                  <a:srgbClr val="1C81FB"/>
                </a:solidFill>
                <a:latin typeface="Arial Narrow" panose="020B0606020202030204" pitchFamily="34" charset="0"/>
              </a:rPr>
              <a:t> _________ </a:t>
            </a:r>
            <a:r>
              <a:rPr lang="en-US" sz="1800" dirty="0">
                <a:solidFill>
                  <a:prstClr val="white"/>
                </a:solidFill>
                <a:latin typeface="Arial Narrow" panose="020B0606020202030204" pitchFamily="34" charset="0"/>
              </a:rPr>
              <a:t>Apps</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5</a:t>
            </a:r>
            <a:r>
              <a:rPr lang="en-US" sz="1800" dirty="0">
                <a:solidFill>
                  <a:srgbClr val="1C81FB"/>
                </a:solidFill>
                <a:latin typeface="Arial Narrow" panose="020B0606020202030204" pitchFamily="34" charset="0"/>
              </a:rPr>
              <a:t> _________</a:t>
            </a:r>
            <a:r>
              <a:rPr lang="en-US" sz="1800" dirty="0">
                <a:solidFill>
                  <a:prstClr val="white"/>
                </a:solidFill>
                <a:latin typeface="Arial Narrow" panose="020B0606020202030204" pitchFamily="34" charset="0"/>
              </a:rPr>
              <a:t> Apps</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Annual</a:t>
            </a:r>
            <a:r>
              <a:rPr lang="en-US" sz="1800" dirty="0">
                <a:solidFill>
                  <a:srgbClr val="1C81FB"/>
                </a:solidFill>
                <a:latin typeface="Arial Narrow" panose="020B0606020202030204" pitchFamily="34" charset="0"/>
              </a:rPr>
              <a:t> ______________ </a:t>
            </a:r>
            <a:br>
              <a:rPr lang="en-US" sz="1800" dirty="0">
                <a:solidFill>
                  <a:srgbClr val="1C81FB"/>
                </a:solidFill>
                <a:latin typeface="Arial Narrow" panose="020B0606020202030204" pitchFamily="34" charset="0"/>
              </a:rPr>
            </a:br>
            <a:r>
              <a:rPr lang="en-US" sz="1800" dirty="0">
                <a:solidFill>
                  <a:prstClr val="white"/>
                </a:solidFill>
                <a:latin typeface="Arial Narrow" panose="020B0606020202030204" pitchFamily="34" charset="0"/>
              </a:rPr>
              <a:t>of Understanding</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t>
            </a:r>
            <a:r>
              <a:rPr lang="en-US" sz="1800" dirty="0">
                <a:solidFill>
                  <a:srgbClr val="1C81FB"/>
                </a:solidFill>
                <a:latin typeface="Arial Narrow" panose="020B0606020202030204" pitchFamily="34" charset="0"/>
              </a:rPr>
              <a:t>____ </a:t>
            </a:r>
            <a:r>
              <a:rPr lang="en-US" sz="1800" dirty="0">
                <a:solidFill>
                  <a:prstClr val="white"/>
                </a:solidFill>
                <a:latin typeface="Arial Narrow" panose="020B0606020202030204" pitchFamily="34" charset="0"/>
              </a:rPr>
              <a:t>General Liability Insurance Fee</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t>
            </a:r>
            <a:r>
              <a:rPr lang="en-US" sz="1800" dirty="0">
                <a:solidFill>
                  <a:srgbClr val="1C81FB"/>
                </a:solidFill>
                <a:latin typeface="Arial Narrow" panose="020B0606020202030204" pitchFamily="34" charset="0"/>
              </a:rPr>
              <a:t>____ </a:t>
            </a:r>
            <a:r>
              <a:rPr lang="en-US" sz="1800" dirty="0">
                <a:solidFill>
                  <a:prstClr val="white"/>
                </a:solidFill>
                <a:latin typeface="Arial Narrow" panose="020B0606020202030204" pitchFamily="34" charset="0"/>
              </a:rPr>
              <a:t>per person registration fee</a:t>
            </a:r>
            <a:endParaRPr lang="en-US" altLang="en-US" sz="1800" b="1" dirty="0">
              <a:solidFill>
                <a:prstClr val="white"/>
              </a:solidFill>
              <a:latin typeface="Arial Narrow" panose="020B0606020202030204" pitchFamily="34" charset="0"/>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5</a:t>
            </a:r>
            <a:r>
              <a:rPr lang="en-US" altLang="en-US" sz="2000" b="1" baseline="30000" dirty="0">
                <a:solidFill>
                  <a:srgbClr val="CC0000"/>
                </a:solidFill>
                <a:highlight>
                  <a:srgbClr val="FFFF00"/>
                </a:highlight>
                <a:latin typeface="Arial" panose="020B0604020202020204" pitchFamily="34" charset="0"/>
              </a:rPr>
              <a:t>th</a:t>
            </a:r>
            <a:r>
              <a:rPr lang="en-US" altLang="en-US" sz="2000" b="1" dirty="0">
                <a:solidFill>
                  <a:srgbClr val="CC0000"/>
                </a:solidFill>
                <a:latin typeface="Arial" panose="020B0604020202020204" pitchFamily="34" charset="0"/>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900" b="1" dirty="0">
                <a:solidFill>
                  <a:srgbClr val="CC0000"/>
                </a:solidFill>
                <a:highlight>
                  <a:srgbClr val="FFFF00"/>
                </a:highlight>
                <a:latin typeface="Arial" panose="020B0604020202020204" pitchFamily="34" charset="0"/>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900" b="1" dirty="0">
                <a:solidFill>
                  <a:srgbClr val="CC0000"/>
                </a:solidFill>
                <a:highlight>
                  <a:srgbClr val="FFFF00"/>
                </a:highlight>
                <a:latin typeface="Arial" panose="020B0604020202020204" pitchFamily="34" charset="0"/>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Memorandum</a:t>
            </a:r>
          </a:p>
        </p:txBody>
      </p:sp>
      <p:sp>
        <p:nvSpPr>
          <p:cNvPr id="28" name="Rectangle 27"/>
          <p:cNvSpPr/>
          <p:nvPr/>
        </p:nvSpPr>
        <p:spPr>
          <a:xfrm>
            <a:off x="1677142" y="6151700"/>
            <a:ext cx="8219286" cy="584775"/>
          </a:xfrm>
          <a:prstGeom prst="rect">
            <a:avLst/>
          </a:prstGeom>
        </p:spPr>
        <p:txBody>
          <a:bodyPr wrap="square">
            <a:spAutoFit/>
          </a:bodyPr>
          <a:lstStyle/>
          <a:p>
            <a:pPr algn="ctr" defTabSz="457200"/>
            <a:r>
              <a:rPr lang="en-US" sz="1600" dirty="0">
                <a:solidFill>
                  <a:prstClr val="white"/>
                </a:solidFill>
                <a:latin typeface="Arial-Black"/>
              </a:rPr>
              <a:t>Exploring Youth Participants “EP’s” ages 18-20 must complete an</a:t>
            </a:r>
          </a:p>
          <a:p>
            <a:pPr algn="ctr" defTabSz="457200"/>
            <a:r>
              <a:rPr lang="en-US" sz="1600" dirty="0">
                <a:solidFill>
                  <a:prstClr val="white"/>
                </a:solidFill>
                <a:latin typeface="Arial-Black"/>
              </a:rPr>
              <a:t> Exploring  ________ Application &amp; Successfully Complete Safeguarding Youth (YPT.)</a:t>
            </a:r>
            <a:endParaRPr lang="en-US" sz="1600" dirty="0">
              <a:solidFill>
                <a:prstClr val="white"/>
              </a:solidFill>
              <a:latin typeface="Calibri"/>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2943139"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F536-F3FC-D3AD-476B-DA392E309AE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37F9F6B-F66E-06C0-0A93-89358AA5A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sp>
        <p:nvSpPr>
          <p:cNvPr id="3" name="TextBox 2">
            <a:extLst>
              <a:ext uri="{FF2B5EF4-FFF2-40B4-BE49-F238E27FC236}">
                <a16:creationId xmlns:a16="http://schemas.microsoft.com/office/drawing/2014/main" id="{32031A29-9719-F617-9E36-E076B44CA2C9}"/>
              </a:ext>
            </a:extLst>
          </p:cNvPr>
          <p:cNvSpPr txBox="1"/>
          <p:nvPr/>
        </p:nvSpPr>
        <p:spPr>
          <a:xfrm>
            <a:off x="0" y="211965"/>
            <a:ext cx="1210463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C00000"/>
                </a:solidFill>
                <a:latin typeface="Arial" panose="020B0604020202020204" pitchFamily="34" charset="0"/>
                <a:cs typeface="Arial" panose="020B0604020202020204" pitchFamily="34" charset="0"/>
              </a:rPr>
              <a:t>Where can I find all of the forms to help organize a new Club or Post ?</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AE0352C-DA0A-832F-BAD2-47979A7910E5}"/>
              </a:ext>
            </a:extLst>
          </p:cNvPr>
          <p:cNvPicPr>
            <a:picLocks noChangeAspect="1"/>
          </p:cNvPicPr>
          <p:nvPr/>
        </p:nvPicPr>
        <p:blipFill>
          <a:blip r:embed="rId3"/>
          <a:stretch>
            <a:fillRect/>
          </a:stretch>
        </p:blipFill>
        <p:spPr>
          <a:xfrm>
            <a:off x="1689127" y="1676400"/>
            <a:ext cx="8187782" cy="5324133"/>
          </a:xfrm>
          <a:prstGeom prst="rect">
            <a:avLst/>
          </a:prstGeom>
        </p:spPr>
      </p:pic>
      <p:sp>
        <p:nvSpPr>
          <p:cNvPr id="4" name="Star: 5 Points 3">
            <a:extLst>
              <a:ext uri="{FF2B5EF4-FFF2-40B4-BE49-F238E27FC236}">
                <a16:creationId xmlns:a16="http://schemas.microsoft.com/office/drawing/2014/main" id="{CFC90713-82CF-FC9C-CEE9-564B6C5468F4}"/>
              </a:ext>
            </a:extLst>
          </p:cNvPr>
          <p:cNvSpPr/>
          <p:nvPr/>
        </p:nvSpPr>
        <p:spPr>
          <a:xfrm>
            <a:off x="8216045" y="1829829"/>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0000FF"/>
              </a:highlight>
            </a:endParaRPr>
          </a:p>
        </p:txBody>
      </p:sp>
    </p:spTree>
    <p:extLst>
      <p:ext uri="{BB962C8B-B14F-4D97-AF65-F5344CB8AC3E}">
        <p14:creationId xmlns:p14="http://schemas.microsoft.com/office/powerpoint/2010/main" val="151944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283029" y="137047"/>
            <a:ext cx="1169125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chemeClr val="bg1"/>
                </a:solidFill>
                <a:latin typeface="Arial Black" panose="020B0A04020102020204" pitchFamily="34" charset="0"/>
              </a:rPr>
              <a:t>Exploring Safety First Guidelines Update </a:t>
            </a:r>
            <a:br>
              <a:rPr lang="en-US" altLang="en-US" b="1"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878532"/>
          </a:xfrm>
          <a:prstGeom prst="rect">
            <a:avLst/>
          </a:prstGeom>
          <a:noFill/>
        </p:spPr>
        <p:txBody>
          <a:bodyPr wrap="square" rtlCol="0">
            <a:spAutoFit/>
          </a:bodyPr>
          <a:lstStyle/>
          <a:p>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Additionally, remind the Participating Organization to verify that all adults, including young adult participants (aged 18-20), are current with their Youth Protection Training or promptly complete the Safeguarding Youth training.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endParaRPr lang="en-US" sz="1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845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9A2-F8D7-1A3F-7BF1-FDD0ED786E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C05596-E35B-5A23-9187-7FE32477B758}"/>
              </a:ext>
            </a:extLst>
          </p:cNvPr>
          <p:cNvPicPr>
            <a:picLocks noChangeAspect="1"/>
          </p:cNvPicPr>
          <p:nvPr/>
        </p:nvPicPr>
        <p:blipFill>
          <a:blip r:embed="rId2"/>
          <a:stretch>
            <a:fillRect/>
          </a:stretch>
        </p:blipFill>
        <p:spPr>
          <a:xfrm>
            <a:off x="108857" y="-293915"/>
            <a:ext cx="12192000" cy="6858000"/>
          </a:xfrm>
          <a:prstGeom prst="rect">
            <a:avLst/>
          </a:prstGeom>
        </p:spPr>
      </p:pic>
    </p:spTree>
    <p:extLst>
      <p:ext uri="{BB962C8B-B14F-4D97-AF65-F5344CB8AC3E}">
        <p14:creationId xmlns:p14="http://schemas.microsoft.com/office/powerpoint/2010/main" val="2346426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32032"/>
            <a:ext cx="1204912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extBox 1">
            <a:extLst>
              <a:ext uri="{FF2B5EF4-FFF2-40B4-BE49-F238E27FC236}">
                <a16:creationId xmlns:a16="http://schemas.microsoft.com/office/drawing/2014/main" id="{420B8FFF-0392-43B6-A8D1-F960F808B5AB}"/>
              </a:ext>
            </a:extLst>
          </p:cNvPr>
          <p:cNvSpPr txBox="1"/>
          <p:nvPr/>
        </p:nvSpPr>
        <p:spPr>
          <a:xfrm>
            <a:off x="2982144" y="1074262"/>
            <a:ext cx="6554913" cy="830997"/>
          </a:xfrm>
          <a:prstGeom prst="rect">
            <a:avLst/>
          </a:prstGeom>
          <a:noFill/>
        </p:spPr>
        <p:txBody>
          <a:bodyPr wrap="square" rtlCol="0">
            <a:spAutoFit/>
          </a:bodyPr>
          <a:lstStyle/>
          <a:p>
            <a:pPr defTabSz="457200"/>
            <a:r>
              <a:rPr lang="en-US" sz="4800" b="1" dirty="0">
                <a:solidFill>
                  <a:srgbClr val="FF0000"/>
                </a:solidFill>
                <a:latin typeface="Calibri"/>
              </a:rPr>
              <a:t>KNOW YOUR AUDIENCE</a:t>
            </a:r>
          </a:p>
        </p:txBody>
      </p:sp>
      <p:sp>
        <p:nvSpPr>
          <p:cNvPr id="3" name="TextBox 2">
            <a:extLst>
              <a:ext uri="{FF2B5EF4-FFF2-40B4-BE49-F238E27FC236}">
                <a16:creationId xmlns:a16="http://schemas.microsoft.com/office/drawing/2014/main" id="{1069D6FD-FEA8-41DF-BD5D-A0F7904A8236}"/>
              </a:ext>
            </a:extLst>
          </p:cNvPr>
          <p:cNvSpPr txBox="1"/>
          <p:nvPr/>
        </p:nvSpPr>
        <p:spPr>
          <a:xfrm>
            <a:off x="2804565" y="2352717"/>
            <a:ext cx="6704272" cy="1446550"/>
          </a:xfrm>
          <a:prstGeom prst="rect">
            <a:avLst/>
          </a:prstGeom>
          <a:noFill/>
        </p:spPr>
        <p:txBody>
          <a:bodyPr wrap="none" rtlCol="0">
            <a:spAutoFit/>
          </a:bodyPr>
          <a:lstStyle/>
          <a:p>
            <a:pPr algn="ctr" defTabSz="457200"/>
            <a:r>
              <a:rPr lang="en-US" sz="2200" dirty="0">
                <a:solidFill>
                  <a:prstClr val="white"/>
                </a:solidFill>
                <a:latin typeface="Calibri"/>
              </a:rPr>
              <a:t>What are the main fundamental differences in organizing</a:t>
            </a:r>
          </a:p>
          <a:p>
            <a:pPr algn="ctr" defTabSz="457200"/>
            <a:r>
              <a:rPr lang="en-US" sz="2200" dirty="0">
                <a:solidFill>
                  <a:prstClr val="white"/>
                </a:solidFill>
                <a:latin typeface="Calibri"/>
              </a:rPr>
              <a:t>a new Pack, Troop, Crew, or Ship…</a:t>
            </a:r>
          </a:p>
          <a:p>
            <a:pPr algn="ctr" defTabSz="457200"/>
            <a:r>
              <a:rPr lang="en-US" sz="2200" dirty="0">
                <a:solidFill>
                  <a:prstClr val="white"/>
                </a:solidFill>
                <a:latin typeface="Calibri"/>
              </a:rPr>
              <a:t>VS.</a:t>
            </a:r>
          </a:p>
          <a:p>
            <a:pPr algn="ctr" defTabSz="457200"/>
            <a:r>
              <a:rPr lang="en-US" sz="2200" dirty="0">
                <a:solidFill>
                  <a:prstClr val="white"/>
                </a:solidFill>
                <a:latin typeface="Calibri"/>
              </a:rPr>
              <a:t>Organizing a new Exploring Post or Club ?</a:t>
            </a:r>
          </a:p>
        </p:txBody>
      </p:sp>
      <p:sp>
        <p:nvSpPr>
          <p:cNvPr id="4" name="TextBox 3">
            <a:extLst>
              <a:ext uri="{FF2B5EF4-FFF2-40B4-BE49-F238E27FC236}">
                <a16:creationId xmlns:a16="http://schemas.microsoft.com/office/drawing/2014/main" id="{6B234B91-455B-4BA6-A251-8C85B0105A97}"/>
              </a:ext>
            </a:extLst>
          </p:cNvPr>
          <p:cNvSpPr txBox="1"/>
          <p:nvPr/>
        </p:nvSpPr>
        <p:spPr>
          <a:xfrm>
            <a:off x="2951229" y="4246725"/>
            <a:ext cx="6289542" cy="477054"/>
          </a:xfrm>
          <a:prstGeom prst="rect">
            <a:avLst/>
          </a:prstGeom>
          <a:noFill/>
        </p:spPr>
        <p:txBody>
          <a:bodyPr wrap="none" rtlCol="0">
            <a:spAutoFit/>
          </a:bodyPr>
          <a:lstStyle/>
          <a:p>
            <a:pPr defTabSz="457200"/>
            <a:r>
              <a:rPr lang="en-US" sz="2500" dirty="0">
                <a:solidFill>
                  <a:prstClr val="white"/>
                </a:solidFill>
                <a:highlight>
                  <a:srgbClr val="0000FF"/>
                </a:highlight>
                <a:latin typeface="Calibri"/>
              </a:rPr>
              <a:t>PRIOR KNOWLEDGE/SKILLS OF ADULT LEADERS</a:t>
            </a:r>
          </a:p>
        </p:txBody>
      </p:sp>
      <p:sp>
        <p:nvSpPr>
          <p:cNvPr id="5" name="TextBox 4">
            <a:extLst>
              <a:ext uri="{FF2B5EF4-FFF2-40B4-BE49-F238E27FC236}">
                <a16:creationId xmlns:a16="http://schemas.microsoft.com/office/drawing/2014/main" id="{7FE3C96A-9606-DFFD-939C-C0CA4E977FAF}"/>
              </a:ext>
            </a:extLst>
          </p:cNvPr>
          <p:cNvSpPr txBox="1"/>
          <p:nvPr/>
        </p:nvSpPr>
        <p:spPr>
          <a:xfrm>
            <a:off x="1686184" y="5108276"/>
            <a:ext cx="8840818" cy="477054"/>
          </a:xfrm>
          <a:prstGeom prst="rect">
            <a:avLst/>
          </a:prstGeom>
          <a:noFill/>
        </p:spPr>
        <p:txBody>
          <a:bodyPr wrap="none" rtlCol="0">
            <a:spAutoFit/>
          </a:bodyPr>
          <a:lstStyle/>
          <a:p>
            <a:pPr defTabSz="457200"/>
            <a:r>
              <a:rPr lang="en-US" sz="2500" dirty="0">
                <a:solidFill>
                  <a:prstClr val="white"/>
                </a:solidFill>
                <a:highlight>
                  <a:srgbClr val="0000FF"/>
                </a:highlight>
                <a:latin typeface="Calibri"/>
              </a:rPr>
              <a:t>WHY DOES THIS MAKE EXPLORING THE IDEAL UNIT TO ORGANIZE?</a:t>
            </a:r>
          </a:p>
        </p:txBody>
      </p:sp>
    </p:spTree>
    <p:extLst>
      <p:ext uri="{BB962C8B-B14F-4D97-AF65-F5344CB8AC3E}">
        <p14:creationId xmlns:p14="http://schemas.microsoft.com/office/powerpoint/2010/main" val="22655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66334" y="2009556"/>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srgbClr val="C00000"/>
                </a:solidFill>
                <a:latin typeface="Arial" panose="020B0604020202020204" pitchFamily="34" charset="0"/>
                <a:cs typeface="Arial" panose="020B0604020202020204" pitchFamily="34" charset="0"/>
              </a:rPr>
              <a:t>Organizing</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2343327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1812167" y="337479"/>
            <a:ext cx="8567666" cy="615553"/>
          </a:xfrm>
          <a:prstGeom prst="rect">
            <a:avLst/>
          </a:prstGeom>
          <a:noFill/>
        </p:spPr>
        <p:txBody>
          <a:bodyPr wrap="none" rtlCol="0">
            <a:spAutoFit/>
          </a:bodyPr>
          <a:lstStyle/>
          <a:p>
            <a:r>
              <a:rPr lang="en-US" sz="3400" b="1" i="1" dirty="0">
                <a:solidFill>
                  <a:prstClr val="white"/>
                </a:solidFill>
              </a:rPr>
              <a:t>4  Steps/Phases in Organizing a new Post/Club</a:t>
            </a:r>
          </a:p>
        </p:txBody>
      </p:sp>
    </p:spTree>
    <p:extLst>
      <p:ext uri="{BB962C8B-B14F-4D97-AF65-F5344CB8AC3E}">
        <p14:creationId xmlns:p14="http://schemas.microsoft.com/office/powerpoint/2010/main" val="2927944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0984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28740" cy="6883121"/>
          </a:xfrm>
          <a:prstGeom prst="rect">
            <a:avLst/>
          </a:prstGeom>
        </p:spPr>
      </p:pic>
      <p:sp>
        <p:nvSpPr>
          <p:cNvPr id="2" name="Title 1"/>
          <p:cNvSpPr>
            <a:spLocks noGrp="1"/>
          </p:cNvSpPr>
          <p:nvPr>
            <p:ph type="ctrTitle"/>
          </p:nvPr>
        </p:nvSpPr>
        <p:spPr>
          <a:xfrm>
            <a:off x="1848379" y="2892965"/>
            <a:ext cx="8431981" cy="1833711"/>
          </a:xfrm>
        </p:spPr>
        <p:txBody>
          <a:bodyPr>
            <a:normAutofit fontScale="90000"/>
          </a:bodyPr>
          <a:lstStyle/>
          <a:p>
            <a:r>
              <a:rPr lang="en-US" sz="4000" dirty="0">
                <a:solidFill>
                  <a:schemeClr val="bg1"/>
                </a:solidFill>
                <a:latin typeface="Arial Black"/>
                <a:cs typeface="Arial Black"/>
              </a:rPr>
              <a:t>Exploring Membership</a:t>
            </a: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chemeClr val="bg1"/>
                </a:solidFill>
                <a:latin typeface="Arial Black"/>
                <a:cs typeface="Arial Black"/>
              </a:rPr>
              <a:t>3 Years of Growth !!!!</a:t>
            </a:r>
            <a:br>
              <a:rPr lang="en-US" sz="4000" dirty="0">
                <a:solidFill>
                  <a:srgbClr val="1FC77F"/>
                </a:solidFill>
                <a:latin typeface="Arial Black"/>
                <a:cs typeface="Arial Black"/>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91126" y="1091301"/>
            <a:ext cx="8409746" cy="147732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690563" marR="0" lvl="1"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2292912" y="2568629"/>
            <a:ext cx="1526815" cy="1584140"/>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FDFB933-D5E2-B96C-DC6A-09EBE9AF5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34" y="1846934"/>
            <a:ext cx="3027530" cy="3027530"/>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19">
            <a:extLst>
              <a:ext uri="{FF2B5EF4-FFF2-40B4-BE49-F238E27FC236}">
                <a16:creationId xmlns:a16="http://schemas.microsoft.com/office/drawing/2014/main" id="{3E0DF82C-D995-0497-88B8-DAB2CD78573C}"/>
              </a:ext>
            </a:extLst>
          </p:cNvPr>
          <p:cNvSpPr/>
          <p:nvPr/>
        </p:nvSpPr>
        <p:spPr>
          <a:xfrm rot="10800000" flipV="1">
            <a:off x="8157844" y="2624369"/>
            <a:ext cx="1526815" cy="1584140"/>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spTree>
    <p:extLst>
      <p:ext uri="{BB962C8B-B14F-4D97-AF65-F5344CB8AC3E}">
        <p14:creationId xmlns:p14="http://schemas.microsoft.com/office/powerpoint/2010/main" val="2876673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58</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59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clipart&#10;&#10;Description automatically generated">
            <a:extLst>
              <a:ext uri="{FF2B5EF4-FFF2-40B4-BE49-F238E27FC236}">
                <a16:creationId xmlns:a16="http://schemas.microsoft.com/office/drawing/2014/main" id="{4A3B8C4F-8DCD-4D2B-AFA8-D1830FFB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 y="676618"/>
            <a:ext cx="1870510" cy="3298296"/>
          </a:xfrm>
          <a:prstGeom prst="rect">
            <a:avLst/>
          </a:prstGeom>
        </p:spPr>
      </p:pic>
      <p:pic>
        <p:nvPicPr>
          <p:cNvPr id="15" name="Picture 14" descr="Logo&#10;&#10;Description automatically generated with low confidence">
            <a:extLst>
              <a:ext uri="{FF2B5EF4-FFF2-40B4-BE49-F238E27FC236}">
                <a16:creationId xmlns:a16="http://schemas.microsoft.com/office/drawing/2014/main" id="{9323E60B-040E-4F0F-A2E3-E9E459F5D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60" y="1614751"/>
            <a:ext cx="2539218" cy="69251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BB475A75-2A3A-485F-A3D3-8980DB09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971" y="223947"/>
            <a:ext cx="2178429" cy="2178429"/>
          </a:xfrm>
          <a:prstGeom prst="rect">
            <a:avLst/>
          </a:prstGeom>
        </p:spPr>
      </p:pic>
      <p:sp>
        <p:nvSpPr>
          <p:cNvPr id="2" name="TextBox 1">
            <a:extLst>
              <a:ext uri="{FF2B5EF4-FFF2-40B4-BE49-F238E27FC236}">
                <a16:creationId xmlns:a16="http://schemas.microsoft.com/office/drawing/2014/main" id="{BE55DFAE-AFCF-47E9-8938-3FA4D4CB6D8F}"/>
              </a:ext>
            </a:extLst>
          </p:cNvPr>
          <p:cNvSpPr txBox="1"/>
          <p:nvPr/>
        </p:nvSpPr>
        <p:spPr>
          <a:xfrm>
            <a:off x="178903" y="4114799"/>
            <a:ext cx="2468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6" name="TextBox 15">
            <a:extLst>
              <a:ext uri="{FF2B5EF4-FFF2-40B4-BE49-F238E27FC236}">
                <a16:creationId xmlns:a16="http://schemas.microsoft.com/office/drawing/2014/main" id="{636AFA66-0006-44A2-B5FB-20727ABEB583}"/>
              </a:ext>
            </a:extLst>
          </p:cNvPr>
          <p:cNvSpPr txBox="1"/>
          <p:nvPr/>
        </p:nvSpPr>
        <p:spPr>
          <a:xfrm>
            <a:off x="9985513" y="2566454"/>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026" name="Picture 2">
            <a:extLst>
              <a:ext uri="{FF2B5EF4-FFF2-40B4-BE49-F238E27FC236}">
                <a16:creationId xmlns:a16="http://schemas.microsoft.com/office/drawing/2014/main" id="{A3255225-5ABD-4E78-A8B5-2FB0406B5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716" y="122294"/>
            <a:ext cx="1458567" cy="14585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21343B-8CB8-45AF-8A58-D6CEC0EC5DD0}"/>
              </a:ext>
            </a:extLst>
          </p:cNvPr>
          <p:cNvSpPr/>
          <p:nvPr/>
        </p:nvSpPr>
        <p:spPr>
          <a:xfrm>
            <a:off x="4056498" y="4402730"/>
            <a:ext cx="6481967" cy="923330"/>
          </a:xfrm>
          <a:prstGeom prst="rect">
            <a:avLst/>
          </a:prstGeom>
          <a:solidFill>
            <a:schemeClr val="bg1">
              <a:tint val="95000"/>
              <a:satMod val="17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Older Youth Programs</a:t>
            </a:r>
          </a:p>
        </p:txBody>
      </p:sp>
      <p:sp>
        <p:nvSpPr>
          <p:cNvPr id="4" name="Rectangle 3">
            <a:extLst>
              <a:ext uri="{FF2B5EF4-FFF2-40B4-BE49-F238E27FC236}">
                <a16:creationId xmlns:a16="http://schemas.microsoft.com/office/drawing/2014/main" id="{70953C8E-934C-439C-9877-7EE110F2FCBE}"/>
              </a:ext>
            </a:extLst>
          </p:cNvPr>
          <p:cNvSpPr/>
          <p:nvPr/>
        </p:nvSpPr>
        <p:spPr>
          <a:xfrm>
            <a:off x="5404590" y="5265688"/>
            <a:ext cx="378578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hlinkClick r:id="rId7"/>
              </a:rPr>
              <a:t>www.scouting.org</a:t>
            </a:r>
            <a:r>
              <a:rPr kumimoji="0" lang="en-US" sz="3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81FEE794-240B-C69E-A57D-32BAF7D1CE92}"/>
              </a:ext>
            </a:extLst>
          </p:cNvPr>
          <p:cNvSpPr txBox="1"/>
          <p:nvPr/>
        </p:nvSpPr>
        <p:spPr>
          <a:xfrm>
            <a:off x="5229341" y="2204895"/>
            <a:ext cx="2014975" cy="369332"/>
          </a:xfrm>
          <a:prstGeom prst="rect">
            <a:avLst/>
          </a:prstGeom>
          <a:noFill/>
        </p:spPr>
        <p:txBody>
          <a:bodyPr wrap="none" rtlCol="0">
            <a:spAutoFit/>
          </a:bodyPr>
          <a:lstStyle/>
          <a:p>
            <a:r>
              <a:rPr lang="en-US" dirty="0">
                <a:solidFill>
                  <a:schemeClr val="bg1"/>
                </a:solidFill>
                <a:hlinkClick r:id="rId8"/>
              </a:rPr>
              <a:t>www.exploring.org</a:t>
            </a:r>
            <a:r>
              <a:rPr lang="en-US" dirty="0">
                <a:solidFill>
                  <a:schemeClr val="bg1"/>
                </a:solidFill>
              </a:rPr>
              <a:t> </a:t>
            </a:r>
          </a:p>
        </p:txBody>
      </p:sp>
      <p:sp>
        <p:nvSpPr>
          <p:cNvPr id="6" name="TextBox 5">
            <a:extLst>
              <a:ext uri="{FF2B5EF4-FFF2-40B4-BE49-F238E27FC236}">
                <a16:creationId xmlns:a16="http://schemas.microsoft.com/office/drawing/2014/main" id="{085BE62D-F6C1-897E-C6DA-5BD98FF16F73}"/>
              </a:ext>
            </a:extLst>
          </p:cNvPr>
          <p:cNvSpPr txBox="1"/>
          <p:nvPr/>
        </p:nvSpPr>
        <p:spPr>
          <a:xfrm>
            <a:off x="430596" y="4679729"/>
            <a:ext cx="2018117" cy="369332"/>
          </a:xfrm>
          <a:prstGeom prst="rect">
            <a:avLst/>
          </a:prstGeom>
          <a:noFill/>
        </p:spPr>
        <p:txBody>
          <a:bodyPr wrap="none" rtlCol="0">
            <a:spAutoFit/>
          </a:bodyPr>
          <a:lstStyle/>
          <a:p>
            <a:r>
              <a:rPr lang="en-US" dirty="0">
                <a:solidFill>
                  <a:schemeClr val="accent1">
                    <a:lumMod val="75000"/>
                  </a:schemeClr>
                </a:solidFill>
                <a:hlinkClick r:id="rId9">
                  <a:extLst>
                    <a:ext uri="{A12FA001-AC4F-418D-AE19-62706E023703}">
                      <ahyp:hlinkClr xmlns:ahyp="http://schemas.microsoft.com/office/drawing/2018/hyperlinkcolor" val="tx"/>
                    </a:ext>
                  </a:extLst>
                </a:hlinkClick>
              </a:rPr>
              <a:t>www.seascout.org</a:t>
            </a:r>
            <a:r>
              <a:rPr lang="en-US" dirty="0">
                <a:solidFill>
                  <a:schemeClr val="accent1">
                    <a:lumMod val="75000"/>
                  </a:schemeClr>
                </a:solidFill>
              </a:rPr>
              <a:t>  </a:t>
            </a:r>
          </a:p>
        </p:txBody>
      </p:sp>
      <p:sp>
        <p:nvSpPr>
          <p:cNvPr id="7" name="TextBox 6">
            <a:extLst>
              <a:ext uri="{FF2B5EF4-FFF2-40B4-BE49-F238E27FC236}">
                <a16:creationId xmlns:a16="http://schemas.microsoft.com/office/drawing/2014/main" id="{68BFA11B-B726-601B-5DE9-597DAA9B9376}"/>
              </a:ext>
            </a:extLst>
          </p:cNvPr>
          <p:cNvSpPr txBox="1"/>
          <p:nvPr/>
        </p:nvSpPr>
        <p:spPr>
          <a:xfrm>
            <a:off x="10071618" y="3186858"/>
            <a:ext cx="2034275" cy="369332"/>
          </a:xfrm>
          <a:prstGeom prst="rect">
            <a:avLst/>
          </a:prstGeom>
          <a:noFill/>
        </p:spPr>
        <p:txBody>
          <a:bodyPr wrap="none" rtlCol="0">
            <a:spAutoFit/>
          </a:bodyPr>
          <a:lstStyle/>
          <a:p>
            <a:r>
              <a:rPr lang="en-US" dirty="0">
                <a:solidFill>
                  <a:schemeClr val="bg1"/>
                </a:solidFill>
                <a:hlinkClick r:id="rId10"/>
              </a:rPr>
              <a:t>www.venturing.org</a:t>
            </a:r>
            <a:r>
              <a:rPr lang="en-US" dirty="0">
                <a:solidFill>
                  <a:schemeClr val="bg1"/>
                </a:solidFill>
              </a:rPr>
              <a:t> </a:t>
            </a:r>
          </a:p>
        </p:txBody>
      </p:sp>
    </p:spTree>
    <p:extLst>
      <p:ext uri="{BB962C8B-B14F-4D97-AF65-F5344CB8AC3E}">
        <p14:creationId xmlns:p14="http://schemas.microsoft.com/office/powerpoint/2010/main" val="2306327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142D55CF-842E-4DE7-B43F-5CF56B7E737B}"/>
              </a:ext>
            </a:extLst>
          </p:cNvPr>
          <p:cNvSpPr txBox="1">
            <a:spLocks/>
          </p:cNvSpPr>
          <p:nvPr/>
        </p:nvSpPr>
        <p:spPr bwMode="auto">
          <a:xfrm>
            <a:off x="1981200" y="243255"/>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Confidential Information</a:t>
            </a:r>
          </a:p>
        </p:txBody>
      </p:sp>
      <p:pic>
        <p:nvPicPr>
          <p:cNvPr id="8" name="Picture 7">
            <a:extLst>
              <a:ext uri="{FF2B5EF4-FFF2-40B4-BE49-F238E27FC236}">
                <a16:creationId xmlns:a16="http://schemas.microsoft.com/office/drawing/2014/main" id="{01407AF4-1C75-4549-8DD2-1636AFAF8026}"/>
              </a:ext>
            </a:extLst>
          </p:cNvPr>
          <p:cNvPicPr>
            <a:picLocks noChangeAspect="1"/>
          </p:cNvPicPr>
          <p:nvPr/>
        </p:nvPicPr>
        <p:blipFill>
          <a:blip r:embed="rId4"/>
          <a:stretch>
            <a:fillRect/>
          </a:stretch>
        </p:blipFill>
        <p:spPr>
          <a:xfrm>
            <a:off x="2217478" y="2383473"/>
            <a:ext cx="7757045" cy="24982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28233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0921A1DE-6924-4266-B76B-F63DF3817138}"/>
              </a:ext>
            </a:extLst>
          </p:cNvPr>
          <p:cNvPicPr>
            <a:picLocks noChangeAspect="1"/>
          </p:cNvPicPr>
          <p:nvPr/>
        </p:nvPicPr>
        <p:blipFill>
          <a:blip r:embed="rId4"/>
          <a:stretch>
            <a:fillRect/>
          </a:stretch>
        </p:blipFill>
        <p:spPr>
          <a:xfrm>
            <a:off x="3016051" y="2053936"/>
            <a:ext cx="6358679" cy="4804064"/>
          </a:xfrm>
          <a:prstGeom prst="rect">
            <a:avLst/>
          </a:prstGeom>
        </p:spPr>
      </p:pic>
      <p:sp>
        <p:nvSpPr>
          <p:cNvPr id="3" name="TextBox 2">
            <a:extLst>
              <a:ext uri="{FF2B5EF4-FFF2-40B4-BE49-F238E27FC236}">
                <a16:creationId xmlns:a16="http://schemas.microsoft.com/office/drawing/2014/main" id="{046D4ACD-48EB-4D9C-9B14-BA080D53337A}"/>
              </a:ext>
            </a:extLst>
          </p:cNvPr>
          <p:cNvSpPr txBox="1"/>
          <p:nvPr/>
        </p:nvSpPr>
        <p:spPr>
          <a:xfrm>
            <a:off x="2868960" y="467139"/>
            <a:ext cx="695818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U.S. Department of Education </a:t>
            </a:r>
            <a:br>
              <a:rPr kumimoji="0" lang="en-US" altLang="en-US" sz="3200" b="1" i="0" u="none" strike="noStrike" kern="1200" cap="none" spc="0" normalizeH="0" baseline="0" noProof="0" dirty="0">
                <a:ln>
                  <a:noFill/>
                </a:ln>
                <a:solidFill>
                  <a:prstClr val="white"/>
                </a:solidFill>
                <a:effectLst/>
                <a:uLnTx/>
                <a:uFillTx/>
                <a:latin typeface="Calibri"/>
                <a:ea typeface="+mn-ea"/>
                <a:cs typeface="+mn-cs"/>
              </a:rPr>
            </a:b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Career Interest Survey Letter of Support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99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DA77-A06B-644A-7104-729ABDB223D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9DF7E88-C84B-3BBD-3FDD-4BEB033A9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a:extLst>
              <a:ext uri="{FF2B5EF4-FFF2-40B4-BE49-F238E27FC236}">
                <a16:creationId xmlns:a16="http://schemas.microsoft.com/office/drawing/2014/main" id="{773DE017-6A01-D54D-94DE-DF1A0B110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AFEF0DA7-DDC1-0597-E3B4-8C002FDBBF33}"/>
              </a:ext>
            </a:extLst>
          </p:cNvPr>
          <p:cNvSpPr txBox="1">
            <a:spLocks/>
          </p:cNvSpPr>
          <p:nvPr/>
        </p:nvSpPr>
        <p:spPr>
          <a:xfrm>
            <a:off x="1981200" y="274638"/>
            <a:ext cx="8229600" cy="203704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00000"/>
                </a:solidFill>
              </a:rPr>
              <a:t>CTE </a:t>
            </a:r>
          </a:p>
          <a:p>
            <a:r>
              <a:rPr lang="en-US" b="1" dirty="0">
                <a:solidFill>
                  <a:srgbClr val="C00000"/>
                </a:solidFill>
              </a:rPr>
              <a:t>(Career Technical Educator)</a:t>
            </a:r>
          </a:p>
        </p:txBody>
      </p:sp>
      <p:sp>
        <p:nvSpPr>
          <p:cNvPr id="9" name="Rectangle 8">
            <a:extLst>
              <a:ext uri="{FF2B5EF4-FFF2-40B4-BE49-F238E27FC236}">
                <a16:creationId xmlns:a16="http://schemas.microsoft.com/office/drawing/2014/main" id="{5E645486-F4A1-31AE-A5EE-97DD0CDCC111}"/>
              </a:ext>
            </a:extLst>
          </p:cNvPr>
          <p:cNvSpPr/>
          <p:nvPr/>
        </p:nvSpPr>
        <p:spPr>
          <a:xfrm>
            <a:off x="3487915" y="2949030"/>
            <a:ext cx="5406673" cy="3046988"/>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Workshop</a:t>
            </a:r>
          </a:p>
          <a:p>
            <a:pPr algn="ctr"/>
            <a:endPar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TextBox 9">
            <a:extLst>
              <a:ext uri="{FF2B5EF4-FFF2-40B4-BE49-F238E27FC236}">
                <a16:creationId xmlns:a16="http://schemas.microsoft.com/office/drawing/2014/main" id="{A3EC8727-FC1A-7B98-7ED7-F5FC51DDC8F6}"/>
              </a:ext>
            </a:extLst>
          </p:cNvPr>
          <p:cNvSpPr txBox="1"/>
          <p:nvPr/>
        </p:nvSpPr>
        <p:spPr>
          <a:xfrm>
            <a:off x="5144938" y="4472524"/>
            <a:ext cx="1902124" cy="1569660"/>
          </a:xfrm>
          <a:prstGeom prst="rect">
            <a:avLst/>
          </a:prstGeom>
          <a:noFill/>
        </p:spPr>
        <p:txBody>
          <a:bodyPr wrap="none" rtlCol="0">
            <a:spAutoFit/>
          </a:bodyPr>
          <a:lstStyle/>
          <a:p>
            <a:pPr algn="ctr"/>
            <a:r>
              <a:rPr lang="en-US" sz="2400" b="1" dirty="0">
                <a:solidFill>
                  <a:srgbClr val="C00000"/>
                </a:solidFill>
              </a:rPr>
              <a:t>Top 5 Schools</a:t>
            </a:r>
          </a:p>
          <a:p>
            <a:pPr algn="ctr"/>
            <a:r>
              <a:rPr lang="en-US" sz="2400" b="1" dirty="0">
                <a:solidFill>
                  <a:srgbClr val="C00000"/>
                </a:solidFill>
              </a:rPr>
              <a:t>“Rank Them”</a:t>
            </a:r>
          </a:p>
          <a:p>
            <a:pPr algn="ctr"/>
            <a:endParaRPr lang="en-US" sz="2400" b="1" dirty="0">
              <a:solidFill>
                <a:srgbClr val="C00000"/>
              </a:solidFill>
            </a:endParaRPr>
          </a:p>
          <a:p>
            <a:pPr algn="ctr"/>
            <a:r>
              <a:rPr lang="en-US" sz="2400" b="1" dirty="0">
                <a:solidFill>
                  <a:srgbClr val="C00000"/>
                </a:solidFill>
              </a:rPr>
              <a:t>Use AI ?</a:t>
            </a:r>
          </a:p>
        </p:txBody>
      </p:sp>
    </p:spTree>
    <p:extLst>
      <p:ext uri="{BB962C8B-B14F-4D97-AF65-F5344CB8AC3E}">
        <p14:creationId xmlns:p14="http://schemas.microsoft.com/office/powerpoint/2010/main" val="119833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6651DFA-D647-4B94-87B3-88BB28EAEFDA}"/>
              </a:ext>
            </a:extLst>
          </p:cNvPr>
          <p:cNvPicPr>
            <a:picLocks noChangeAspect="1"/>
          </p:cNvPicPr>
          <p:nvPr/>
        </p:nvPicPr>
        <p:blipFill>
          <a:blip r:embed="rId4"/>
          <a:stretch>
            <a:fillRect/>
          </a:stretch>
        </p:blipFill>
        <p:spPr>
          <a:xfrm rot="1283093">
            <a:off x="1460434" y="482201"/>
            <a:ext cx="5096698" cy="4084674"/>
          </a:xfrm>
          <a:prstGeom prst="rect">
            <a:avLst/>
          </a:prstGeom>
        </p:spPr>
      </p:pic>
      <p:pic>
        <p:nvPicPr>
          <p:cNvPr id="5" name="Picture 4">
            <a:extLst>
              <a:ext uri="{FF2B5EF4-FFF2-40B4-BE49-F238E27FC236}">
                <a16:creationId xmlns:a16="http://schemas.microsoft.com/office/drawing/2014/main" id="{0B41B1C5-6A71-4B82-A0CA-F8F15935B9E6}"/>
              </a:ext>
            </a:extLst>
          </p:cNvPr>
          <p:cNvPicPr>
            <a:picLocks noChangeAspect="1"/>
          </p:cNvPicPr>
          <p:nvPr/>
        </p:nvPicPr>
        <p:blipFill>
          <a:blip r:embed="rId5"/>
          <a:stretch>
            <a:fillRect/>
          </a:stretch>
        </p:blipFill>
        <p:spPr>
          <a:xfrm rot="18099369">
            <a:off x="6614997" y="880799"/>
            <a:ext cx="5084505" cy="4718713"/>
          </a:xfrm>
          <a:prstGeom prst="rect">
            <a:avLst/>
          </a:prstGeom>
        </p:spPr>
      </p:pic>
      <p:pic>
        <p:nvPicPr>
          <p:cNvPr id="8" name="Picture 7">
            <a:extLst>
              <a:ext uri="{FF2B5EF4-FFF2-40B4-BE49-F238E27FC236}">
                <a16:creationId xmlns:a16="http://schemas.microsoft.com/office/drawing/2014/main" id="{461EF2E9-397E-4C89-82E4-808F6CA7A267}"/>
              </a:ext>
            </a:extLst>
          </p:cNvPr>
          <p:cNvPicPr>
            <a:picLocks noChangeAspect="1"/>
          </p:cNvPicPr>
          <p:nvPr/>
        </p:nvPicPr>
        <p:blipFill>
          <a:blip r:embed="rId6"/>
          <a:stretch>
            <a:fillRect/>
          </a:stretch>
        </p:blipFill>
        <p:spPr>
          <a:xfrm>
            <a:off x="2246042" y="0"/>
            <a:ext cx="7699915" cy="1243692"/>
          </a:xfrm>
          <a:prstGeom prst="rect">
            <a:avLst/>
          </a:prstGeom>
        </p:spPr>
      </p:pic>
    </p:spTree>
    <p:extLst>
      <p:ext uri="{BB962C8B-B14F-4D97-AF65-F5344CB8AC3E}">
        <p14:creationId xmlns:p14="http://schemas.microsoft.com/office/powerpoint/2010/main" val="3073168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201741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78B3D-9BF1-4022-8E19-9BBA1E179AEA}"/>
              </a:ext>
            </a:extLst>
          </p:cNvPr>
          <p:cNvSpPr txBox="1"/>
          <p:nvPr/>
        </p:nvSpPr>
        <p:spPr>
          <a:xfrm>
            <a:off x="4016342" y="3809775"/>
            <a:ext cx="5609222" cy="1363215"/>
          </a:xfrm>
          <a:prstGeom prst="rect">
            <a:avLst/>
          </a:prstGeom>
        </p:spPr>
        <p:txBody>
          <a:bodyPr vert="horz" lIns="91440" tIns="45720" rIns="91440" bIns="45720" rtlCol="0" anchor="t">
            <a:normAutofit fontScale="2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4000" b="1" i="0" u="none" strike="noStrike" kern="1200" cap="none" spc="0" normalizeH="0" baseline="0" noProof="0" dirty="0">
                <a:ln>
                  <a:noFill/>
                </a:ln>
                <a:solidFill>
                  <a:prstClr val="white"/>
                </a:solidFill>
                <a:effectLst/>
                <a:uLnTx/>
                <a:uFillTx/>
                <a:latin typeface="Calibri Light" panose="020F0302020204030204"/>
                <a:ea typeface="+mn-ea"/>
                <a:cs typeface="+mn-cs"/>
              </a:rPr>
              <a:t>Retention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200" b="1" i="0" u="none" strike="noStrike" kern="1200" cap="none" spc="0" normalizeH="0" baseline="0" noProof="0" dirty="0">
                <a:ln>
                  <a:noFill/>
                </a:ln>
                <a:solidFill>
                  <a:prstClr val="white"/>
                </a:solidFill>
                <a:effectLst/>
                <a:uLnTx/>
                <a:uFillTx/>
                <a:latin typeface="Calibri Light" panose="020F0302020204030204"/>
                <a:ea typeface="+mn-ea"/>
                <a:cs typeface="+mn-cs"/>
              </a:rPr>
              <a:t>It is about your son or daughter’s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200" b="1" i="0" u="none" strike="noStrike" kern="1200" cap="none" spc="0" normalizeH="0" baseline="0" noProof="0" dirty="0">
                <a:ln>
                  <a:noFill/>
                </a:ln>
                <a:solidFill>
                  <a:prstClr val="white"/>
                </a:solidFill>
                <a:effectLst/>
                <a:uLnTx/>
                <a:uFillTx/>
                <a:latin typeface="Calibri Light" panose="020F0302020204030204"/>
                <a:ea typeface="+mn-ea"/>
                <a:cs typeface="+mn-cs"/>
              </a:rPr>
              <a:t>Future….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200" b="1" i="0" u="none" strike="noStrike" kern="1200" cap="none" spc="0" normalizeH="0" baseline="0" noProof="0" dirty="0">
                <a:ln>
                  <a:noFill/>
                </a:ln>
                <a:solidFill>
                  <a:prstClr val="white"/>
                </a:solidFill>
                <a:effectLst/>
                <a:uLnTx/>
                <a:uFillTx/>
                <a:latin typeface="Calibri Light" panose="020F0302020204030204"/>
                <a:ea typeface="+mn-ea"/>
                <a:cs typeface="+mn-cs"/>
              </a:rPr>
              <a:t>Preparing them with great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200" b="1" i="0" u="none" strike="noStrike" kern="1200" cap="none" spc="0" normalizeH="0" baseline="0" noProof="0" dirty="0">
                <a:ln>
                  <a:noFill/>
                </a:ln>
                <a:solidFill>
                  <a:prstClr val="white"/>
                </a:solidFill>
                <a:effectLst/>
                <a:uLnTx/>
                <a:uFillTx/>
                <a:latin typeface="Calibri Light" panose="020F0302020204030204"/>
                <a:ea typeface="+mn-ea"/>
                <a:cs typeface="+mn-cs"/>
              </a:rPr>
              <a:t>Character, Friends, and a Career</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Freeform: Shape 19">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clipart&#10;&#10;Description automatically generated">
            <a:extLst>
              <a:ext uri="{FF2B5EF4-FFF2-40B4-BE49-F238E27FC236}">
                <a16:creationId xmlns:a16="http://schemas.microsoft.com/office/drawing/2014/main" id="{4A3B8C4F-8DCD-4D2B-AFA8-D1830FFB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 y="676618"/>
            <a:ext cx="1870510" cy="3298296"/>
          </a:xfrm>
          <a:prstGeom prst="rect">
            <a:avLst/>
          </a:prstGeom>
        </p:spPr>
      </p:pic>
      <p:pic>
        <p:nvPicPr>
          <p:cNvPr id="15" name="Picture 14" descr="Logo&#10;&#10;Description automatically generated with low confidence">
            <a:extLst>
              <a:ext uri="{FF2B5EF4-FFF2-40B4-BE49-F238E27FC236}">
                <a16:creationId xmlns:a16="http://schemas.microsoft.com/office/drawing/2014/main" id="{9323E60B-040E-4F0F-A2E3-E9E459F5D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256" y="1699812"/>
            <a:ext cx="2308893" cy="629698"/>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BB475A75-2A3A-485F-A3D3-8980DB09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074" y="447230"/>
            <a:ext cx="2178429" cy="2178429"/>
          </a:xfrm>
          <a:prstGeom prst="rect">
            <a:avLst/>
          </a:prstGeom>
        </p:spPr>
      </p:pic>
      <p:sp>
        <p:nvSpPr>
          <p:cNvPr id="2" name="TextBox 1">
            <a:extLst>
              <a:ext uri="{FF2B5EF4-FFF2-40B4-BE49-F238E27FC236}">
                <a16:creationId xmlns:a16="http://schemas.microsoft.com/office/drawing/2014/main" id="{BE55DFAE-AFCF-47E9-8938-3FA4D4CB6D8F}"/>
              </a:ext>
            </a:extLst>
          </p:cNvPr>
          <p:cNvSpPr txBox="1"/>
          <p:nvPr/>
        </p:nvSpPr>
        <p:spPr>
          <a:xfrm>
            <a:off x="178903" y="4114799"/>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6" name="TextBox 15">
            <a:extLst>
              <a:ext uri="{FF2B5EF4-FFF2-40B4-BE49-F238E27FC236}">
                <a16:creationId xmlns:a16="http://schemas.microsoft.com/office/drawing/2014/main" id="{636AFA66-0006-44A2-B5FB-20727ABEB583}"/>
              </a:ext>
            </a:extLst>
          </p:cNvPr>
          <p:cNvSpPr txBox="1"/>
          <p:nvPr/>
        </p:nvSpPr>
        <p:spPr>
          <a:xfrm>
            <a:off x="10200861" y="2736574"/>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026" name="Picture 2">
            <a:extLst>
              <a:ext uri="{FF2B5EF4-FFF2-40B4-BE49-F238E27FC236}">
                <a16:creationId xmlns:a16="http://schemas.microsoft.com/office/drawing/2014/main" id="{A3255225-5ABD-4E78-A8B5-2FB0406B5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716" y="164824"/>
            <a:ext cx="1458567" cy="145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53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229787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algn="ctr"/>
            <a:r>
              <a:rPr lang="en-US" sz="4000" dirty="0">
                <a:solidFill>
                  <a:schemeClr val="bg1"/>
                </a:solidFill>
                <a:hlinkClick r:id="rId5">
                  <a:extLst>
                    <a:ext uri="{A12FA001-AC4F-418D-AE19-62706E023703}">
                      <ahyp:hlinkClr xmlns:ahyp="http://schemas.microsoft.com/office/drawing/2018/hyperlinkcolor" val="tx"/>
                    </a:ext>
                  </a:extLst>
                </a:hlinkClick>
              </a:rPr>
              <a:t>www.joinexploring.org</a:t>
            </a:r>
            <a:r>
              <a:rPr lang="en-US" sz="4000" dirty="0">
                <a:solidFill>
                  <a:schemeClr val="bg1"/>
                </a:solidFill>
              </a:rPr>
              <a:t>  </a:t>
            </a:r>
          </a:p>
        </p:txBody>
      </p:sp>
    </p:spTree>
    <p:extLst>
      <p:ext uri="{BB962C8B-B14F-4D97-AF65-F5344CB8AC3E}">
        <p14:creationId xmlns:p14="http://schemas.microsoft.com/office/powerpoint/2010/main" val="1795893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6CB76FC3-4C8C-4776-93E7-398721E4268E}"/>
              </a:ext>
            </a:extLst>
          </p:cNvPr>
          <p:cNvSpPr txBox="1">
            <a:spLocks/>
          </p:cNvSpPr>
          <p:nvPr/>
        </p:nvSpPr>
        <p:spPr>
          <a:xfrm>
            <a:off x="1981200" y="274638"/>
            <a:ext cx="8229600" cy="20370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00000"/>
                </a:solidFill>
              </a:rPr>
              <a:t>WHO SHOULD MAKE THE ASK?</a:t>
            </a:r>
          </a:p>
        </p:txBody>
      </p:sp>
      <p:sp>
        <p:nvSpPr>
          <p:cNvPr id="9" name="Rectangle 8">
            <a:extLst>
              <a:ext uri="{FF2B5EF4-FFF2-40B4-BE49-F238E27FC236}">
                <a16:creationId xmlns:a16="http://schemas.microsoft.com/office/drawing/2014/main" id="{BB5A791E-6553-4A8D-9678-B0F8872F722A}"/>
              </a:ext>
            </a:extLst>
          </p:cNvPr>
          <p:cNvSpPr/>
          <p:nvPr/>
        </p:nvSpPr>
        <p:spPr>
          <a:xfrm>
            <a:off x="4818116" y="2949030"/>
            <a:ext cx="2746266"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VIP ?</a:t>
            </a:r>
          </a:p>
        </p:txBody>
      </p:sp>
      <p:sp>
        <p:nvSpPr>
          <p:cNvPr id="10" name="TextBox 9">
            <a:extLst>
              <a:ext uri="{FF2B5EF4-FFF2-40B4-BE49-F238E27FC236}">
                <a16:creationId xmlns:a16="http://schemas.microsoft.com/office/drawing/2014/main" id="{774B360F-E152-4789-BCAA-5D101EDDA490}"/>
              </a:ext>
            </a:extLst>
          </p:cNvPr>
          <p:cNvSpPr txBox="1"/>
          <p:nvPr/>
        </p:nvSpPr>
        <p:spPr>
          <a:xfrm>
            <a:off x="4414289" y="5142765"/>
            <a:ext cx="3363421" cy="830997"/>
          </a:xfrm>
          <a:prstGeom prst="rect">
            <a:avLst/>
          </a:prstGeom>
          <a:noFill/>
        </p:spPr>
        <p:txBody>
          <a:bodyPr wrap="none" rtlCol="0">
            <a:spAutoFit/>
          </a:bodyPr>
          <a:lstStyle/>
          <a:p>
            <a:pPr algn="ctr"/>
            <a:r>
              <a:rPr lang="en-US" sz="2400" b="1" dirty="0">
                <a:solidFill>
                  <a:srgbClr val="C00000"/>
                </a:solidFill>
              </a:rPr>
              <a:t>Things that make you go </a:t>
            </a:r>
          </a:p>
          <a:p>
            <a:pPr algn="ctr"/>
            <a:r>
              <a:rPr lang="en-US" sz="2400" b="1" dirty="0">
                <a:solidFill>
                  <a:srgbClr val="C00000"/>
                </a:solidFill>
              </a:rPr>
              <a:t>Hmmmmmmm</a:t>
            </a:r>
          </a:p>
        </p:txBody>
      </p:sp>
    </p:spTree>
    <p:extLst>
      <p:ext uri="{BB962C8B-B14F-4D97-AF65-F5344CB8AC3E}">
        <p14:creationId xmlns:p14="http://schemas.microsoft.com/office/powerpoint/2010/main" val="210540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046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Rectangle 8"/>
          <p:cNvSpPr/>
          <p:nvPr/>
        </p:nvSpPr>
        <p:spPr>
          <a:xfrm>
            <a:off x="3374195" y="412310"/>
            <a:ext cx="5526437" cy="646331"/>
          </a:xfrm>
          <a:prstGeom prst="rect">
            <a:avLst/>
          </a:prstGeom>
        </p:spPr>
        <p:txBody>
          <a:bodyPr wrap="square">
            <a:spAutoFit/>
          </a:bodyPr>
          <a:lstStyle/>
          <a:p>
            <a:pPr algn="ctr" defTabSz="457200">
              <a:defRPr/>
            </a:pPr>
            <a:r>
              <a:rPr lang="en-US" sz="3600" b="1" dirty="0">
                <a:solidFill>
                  <a:srgbClr val="B1E6FE"/>
                </a:solidFill>
                <a:latin typeface="Arial" panose="020B0604020202020204" pitchFamily="34" charset="0"/>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r>
              <a:rPr lang="en-US" sz="2800" b="1" dirty="0">
                <a:ln/>
                <a:solidFill>
                  <a:prstClr val="white"/>
                </a:solidFill>
                <a:latin typeface="Calibri"/>
              </a:rPr>
              <a:t>CEO’s	 	Police/Fire Chiefs 		Administrators</a:t>
            </a:r>
          </a:p>
          <a:p>
            <a:pPr algn="ctr" defTabSz="457200"/>
            <a:r>
              <a:rPr lang="en-US" sz="2800" b="1" dirty="0">
                <a:ln/>
                <a:solidFill>
                  <a:prstClr val="white"/>
                </a:solidFill>
                <a:latin typeface="Calibri"/>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248D-918B-4A56-BE03-0EED3020A949}"/>
              </a:ext>
            </a:extLst>
          </p:cNvPr>
          <p:cNvSpPr>
            <a:spLocks noGrp="1"/>
          </p:cNvSpPr>
          <p:nvPr>
            <p:ph type="title"/>
          </p:nvPr>
        </p:nvSpPr>
        <p:spPr>
          <a:xfrm>
            <a:off x="638354" y="818102"/>
            <a:ext cx="10541479" cy="1143000"/>
          </a:xfrm>
        </p:spPr>
        <p:txBody>
          <a:bodyPr>
            <a:normAutofit fontScale="90000"/>
          </a:bodyPr>
          <a:lstStyle/>
          <a:p>
            <a:r>
              <a:rPr lang="en-US" sz="5000" b="1" dirty="0">
                <a:solidFill>
                  <a:srgbClr val="C00000"/>
                </a:solidFill>
              </a:rPr>
              <a:t>Exploring Sales Packets</a:t>
            </a:r>
            <a:br>
              <a:rPr lang="en-US" sz="5000" b="1" dirty="0">
                <a:solidFill>
                  <a:srgbClr val="C00000"/>
                </a:solidFill>
              </a:rPr>
            </a:br>
            <a:r>
              <a:rPr lang="en-US" sz="5000" b="1" dirty="0">
                <a:solidFill>
                  <a:srgbClr val="C00000"/>
                </a:solidFill>
              </a:rPr>
              <a:t>&amp;</a:t>
            </a:r>
            <a:br>
              <a:rPr lang="en-US" sz="5000" b="1" dirty="0">
                <a:solidFill>
                  <a:srgbClr val="C00000"/>
                </a:solidFill>
              </a:rPr>
            </a:br>
            <a:r>
              <a:rPr lang="en-US" sz="5000" b="1" dirty="0">
                <a:solidFill>
                  <a:srgbClr val="C00000"/>
                </a:solidFill>
              </a:rPr>
              <a:t>Career Field Brochures</a:t>
            </a:r>
          </a:p>
        </p:txBody>
      </p:sp>
      <p:pic>
        <p:nvPicPr>
          <p:cNvPr id="5" name="Content Placeholder 4">
            <a:extLst>
              <a:ext uri="{FF2B5EF4-FFF2-40B4-BE49-F238E27FC236}">
                <a16:creationId xmlns:a16="http://schemas.microsoft.com/office/drawing/2014/main" id="{B29B6611-12BB-4DBD-A080-57F68FEE9553}"/>
              </a:ext>
            </a:extLst>
          </p:cNvPr>
          <p:cNvPicPr>
            <a:picLocks noGrp="1" noChangeAspect="1"/>
          </p:cNvPicPr>
          <p:nvPr>
            <p:ph idx="1"/>
          </p:nvPr>
        </p:nvPicPr>
        <p:blipFill>
          <a:blip r:embed="rId3"/>
          <a:stretch>
            <a:fillRect/>
          </a:stretch>
        </p:blipFill>
        <p:spPr>
          <a:xfrm>
            <a:off x="3078548" y="3129367"/>
            <a:ext cx="2291832" cy="3055775"/>
          </a:xfrm>
        </p:spPr>
      </p:pic>
      <p:pic>
        <p:nvPicPr>
          <p:cNvPr id="7" name="Picture 6">
            <a:extLst>
              <a:ext uri="{FF2B5EF4-FFF2-40B4-BE49-F238E27FC236}">
                <a16:creationId xmlns:a16="http://schemas.microsoft.com/office/drawing/2014/main" id="{2FA830F7-933F-437E-80A4-57D42E0C6197}"/>
              </a:ext>
            </a:extLst>
          </p:cNvPr>
          <p:cNvPicPr>
            <a:picLocks noChangeAspect="1"/>
          </p:cNvPicPr>
          <p:nvPr/>
        </p:nvPicPr>
        <p:blipFill>
          <a:blip r:embed="rId4"/>
          <a:stretch>
            <a:fillRect/>
          </a:stretch>
        </p:blipFill>
        <p:spPr>
          <a:xfrm>
            <a:off x="7753274" y="3129367"/>
            <a:ext cx="2463946" cy="2463946"/>
          </a:xfrm>
          <a:prstGeom prst="rect">
            <a:avLst/>
          </a:prstGeom>
        </p:spPr>
      </p:pic>
    </p:spTree>
    <p:extLst>
      <p:ext uri="{BB962C8B-B14F-4D97-AF65-F5344CB8AC3E}">
        <p14:creationId xmlns:p14="http://schemas.microsoft.com/office/powerpoint/2010/main" val="13403267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Rectangle 8"/>
          <p:cNvSpPr/>
          <p:nvPr/>
        </p:nvSpPr>
        <p:spPr>
          <a:xfrm>
            <a:off x="1873023" y="429041"/>
            <a:ext cx="8169525" cy="523220"/>
          </a:xfrm>
          <a:prstGeom prst="rect">
            <a:avLst/>
          </a:prstGeom>
        </p:spPr>
        <p:txBody>
          <a:bodyPr wrap="square">
            <a:spAutoFit/>
          </a:bodyPr>
          <a:lstStyle/>
          <a:p>
            <a:pPr algn="ctr" defTabSz="457200">
              <a:defRPr/>
            </a:pPr>
            <a:r>
              <a:rPr lang="en-US" sz="2800" b="1" dirty="0">
                <a:solidFill>
                  <a:srgbClr val="B1E6FE"/>
                </a:solidFill>
                <a:latin typeface="Arial" panose="020B0604020202020204" pitchFamily="34" charset="0"/>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1) Get organization’s commitment</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2) Identify 6-8 adults</a:t>
            </a: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 CEO invites them </a:t>
            </a: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 You provide guidance</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3) Set 2 dates for:</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All-In-One program planning   </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meeting</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Open House</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4) Start Paperwork </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New Club/Post Application</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13295" y="4061014"/>
            <a:ext cx="10765410" cy="2817753"/>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Scouts BSA Tenure</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The average tenure of a Scouts BSA member is 29.0 months</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We lose 50% of Scouts BSA youth between the ages of 13-15</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b="1" dirty="0">
                <a:solidFill>
                  <a:prstClr val="white"/>
                </a:solidFill>
                <a:latin typeface="Calibri Light" panose="020F0302020204030204"/>
              </a:rPr>
              <a:t>However, </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if they join Venturing, Sea Scouting, or even Exploring…</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Instead of dropping out of Scouting, they stay in an additional 16.5 months</a:t>
            </a:r>
          </a:p>
          <a:p>
            <a:pPr marL="3657600" marR="0" lvl="8" indent="0" algn="r" defTabSz="914400" rtl="0" eaLnBrk="1" fontAlgn="auto" latinLnBrk="0" hangingPunct="1">
              <a:lnSpc>
                <a:spcPct val="90000"/>
              </a:lnSpc>
              <a:spcBef>
                <a:spcPct val="0"/>
              </a:spcBef>
              <a:spcAft>
                <a:spcPts val="6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3" name="Picture 12" descr="A picture containing text, clipart&#10;&#10;Description automatically generated">
            <a:extLst>
              <a:ext uri="{FF2B5EF4-FFF2-40B4-BE49-F238E27FC236}">
                <a16:creationId xmlns:a16="http://schemas.microsoft.com/office/drawing/2014/main" id="{EB75B00F-D2F2-444B-A198-EFF521DBA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05" y="120213"/>
            <a:ext cx="2041241" cy="3599349"/>
          </a:xfrm>
          <a:prstGeom prst="rect">
            <a:avLst/>
          </a:prstGeom>
        </p:spPr>
      </p:pic>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with low confidence">
            <a:extLst>
              <a:ext uri="{FF2B5EF4-FFF2-40B4-BE49-F238E27FC236}">
                <a16:creationId xmlns:a16="http://schemas.microsoft.com/office/drawing/2014/main" id="{158EBFFA-13DE-43E7-AC7B-EA302BF6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36" y="2815579"/>
            <a:ext cx="2775525" cy="756961"/>
          </a:xfrm>
          <a:prstGeom prst="rect">
            <a:avLst/>
          </a:prstGeom>
        </p:spPr>
      </p:pic>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clipart&#10;&#10;Description automatically generated">
            <a:extLst>
              <a:ext uri="{FF2B5EF4-FFF2-40B4-BE49-F238E27FC236}">
                <a16:creationId xmlns:a16="http://schemas.microsoft.com/office/drawing/2014/main" id="{C57D405A-0762-4DE9-B88A-FBA0EA855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980" y="321732"/>
            <a:ext cx="3250375" cy="3250375"/>
          </a:xfrm>
          <a:prstGeom prst="rect">
            <a:avLst/>
          </a:prstGeom>
        </p:spPr>
      </p:pic>
      <p:sp>
        <p:nvSpPr>
          <p:cNvPr id="9" name="TextBox 8">
            <a:extLst>
              <a:ext uri="{FF2B5EF4-FFF2-40B4-BE49-F238E27FC236}">
                <a16:creationId xmlns:a16="http://schemas.microsoft.com/office/drawing/2014/main" id="{1A0EE005-F658-455E-A11D-7C3E93A82D8F}"/>
              </a:ext>
            </a:extLst>
          </p:cNvPr>
          <p:cNvSpPr txBox="1"/>
          <p:nvPr/>
        </p:nvSpPr>
        <p:spPr>
          <a:xfrm>
            <a:off x="954386" y="3656213"/>
            <a:ext cx="24692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0" name="TextBox 9">
            <a:extLst>
              <a:ext uri="{FF2B5EF4-FFF2-40B4-BE49-F238E27FC236}">
                <a16:creationId xmlns:a16="http://schemas.microsoft.com/office/drawing/2014/main" id="{8FCC468B-9944-4925-B31C-035E6039B96B}"/>
              </a:ext>
            </a:extLst>
          </p:cNvPr>
          <p:cNvSpPr txBox="1"/>
          <p:nvPr/>
        </p:nvSpPr>
        <p:spPr>
          <a:xfrm>
            <a:off x="9285999" y="3642422"/>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1" name="Picture 2">
            <a:extLst>
              <a:ext uri="{FF2B5EF4-FFF2-40B4-BE49-F238E27FC236}">
                <a16:creationId xmlns:a16="http://schemas.microsoft.com/office/drawing/2014/main" id="{85714B05-4D16-42AD-90C8-49D151B22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446" y="829340"/>
            <a:ext cx="1829108" cy="182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711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2109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9429660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F455-CC3B-B2B1-D16D-C8EA7C9E1FD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83C2F53-55F5-B2B5-4A82-AC25C2FD1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FA6F862B-E3E6-BF68-3DD5-D67BE1CA507C}"/>
              </a:ext>
            </a:extLst>
          </p:cNvPr>
          <p:cNvSpPr>
            <a:spLocks noGrp="1"/>
          </p:cNvSpPr>
          <p:nvPr>
            <p:ph type="ctrTitle"/>
          </p:nvPr>
        </p:nvSpPr>
        <p:spPr>
          <a:xfrm>
            <a:off x="1873022" y="-90437"/>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dirty="0">
                <a:solidFill>
                  <a:srgbClr val="1FC77F"/>
                </a:solidFill>
                <a:latin typeface="Arial Black"/>
                <a:cs typeface="Arial Black"/>
              </a:rPr>
              <a:t>Exploring Guidebook</a:t>
            </a:r>
          </a:p>
        </p:txBody>
      </p:sp>
      <p:pic>
        <p:nvPicPr>
          <p:cNvPr id="23" name="Picture 22" descr="exploring_wht_transparent-01.png">
            <a:extLst>
              <a:ext uri="{FF2B5EF4-FFF2-40B4-BE49-F238E27FC236}">
                <a16:creationId xmlns:a16="http://schemas.microsoft.com/office/drawing/2014/main" id="{8962D7D4-064F-86E2-08E0-851F6C16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A4B33CFB-D6FB-2E49-3AF1-5AAB6F7691F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C469276-7994-9F5B-305F-2032617E6280}"/>
              </a:ext>
            </a:extLst>
          </p:cNvPr>
          <p:cNvSpPr/>
          <p:nvPr/>
        </p:nvSpPr>
        <p:spPr>
          <a:xfrm>
            <a:off x="2013976" y="3133946"/>
            <a:ext cx="8599715"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9737B14-5277-5FB0-F9AD-812C0822714A}"/>
              </a:ext>
            </a:extLst>
          </p:cNvPr>
          <p:cNvSpPr txBox="1"/>
          <p:nvPr/>
        </p:nvSpPr>
        <p:spPr>
          <a:xfrm>
            <a:off x="2997679" y="2708542"/>
            <a:ext cx="6185140" cy="923330"/>
          </a:xfrm>
          <a:prstGeom prst="rect">
            <a:avLst/>
          </a:prstGeom>
          <a:noFill/>
        </p:spPr>
        <p:txBody>
          <a:bodyPr wrap="square">
            <a:spAutoFit/>
          </a:bodyPr>
          <a:lstStyle/>
          <a:p>
            <a:r>
              <a:rPr lang="en-US" dirty="0">
                <a:hlinkClick r:id="rId4"/>
              </a:rPr>
              <a:t>https://www.exploring.org/wp-content/uploads/2016/10/Exploring-Guidebook-Sept2017.800-10018.pdf</a:t>
            </a:r>
            <a:r>
              <a:rPr lang="en-US" dirty="0"/>
              <a:t> </a:t>
            </a:r>
          </a:p>
        </p:txBody>
      </p:sp>
    </p:spTree>
    <p:extLst>
      <p:ext uri="{BB962C8B-B14F-4D97-AF65-F5344CB8AC3E}">
        <p14:creationId xmlns:p14="http://schemas.microsoft.com/office/powerpoint/2010/main" val="2339201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2" name="Title 1"/>
          <p:cNvSpPr>
            <a:spLocks noGrp="1"/>
          </p:cNvSpPr>
          <p:nvPr>
            <p:ph type="ctrTitle"/>
          </p:nvPr>
        </p:nvSpPr>
        <p:spPr>
          <a:xfrm>
            <a:off x="1672210" y="137047"/>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a:t>
            </a:r>
            <a:br>
              <a:rPr lang="en-US" sz="3100" dirty="0">
                <a:solidFill>
                  <a:srgbClr val="1FC77F"/>
                </a:solidFill>
                <a:latin typeface="Arial Black"/>
                <a:cs typeface="Arial Black"/>
              </a:rPr>
            </a:br>
            <a:r>
              <a:rPr lang="en-US" sz="3100" dirty="0">
                <a:solidFill>
                  <a:srgbClr val="1FC77F"/>
                </a:solidFill>
                <a:latin typeface="Arial Black"/>
                <a:cs typeface="Arial Black"/>
              </a:rPr>
              <a:t>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3429000"/>
            <a:ext cx="8599715" cy="1646605"/>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612452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1873022" y="-25121"/>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508251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B9BE-3564-05AD-4222-271CCA6A35C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72896B-7A01-84B6-B0C9-314D8282C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B63582A7-DA1C-6C62-0777-118A21FC7A4F}"/>
              </a:ext>
            </a:extLst>
          </p:cNvPr>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Safety First Guidelines</a:t>
            </a:r>
          </a:p>
        </p:txBody>
      </p:sp>
      <p:pic>
        <p:nvPicPr>
          <p:cNvPr id="23" name="Picture 22" descr="exploring_wht_transparent-01.png">
            <a:extLst>
              <a:ext uri="{FF2B5EF4-FFF2-40B4-BE49-F238E27FC236}">
                <a16:creationId xmlns:a16="http://schemas.microsoft.com/office/drawing/2014/main" id="{C949ED1E-D6C3-2F93-2D40-7FB736896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C46D3EF2-6A41-B059-E2E5-D657238459B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787AB90-A83B-3C9B-AC9F-D1E43B3B4961}"/>
              </a:ext>
            </a:extLst>
          </p:cNvPr>
          <p:cNvSpPr/>
          <p:nvPr/>
        </p:nvSpPr>
        <p:spPr>
          <a:xfrm>
            <a:off x="2289585" y="3109261"/>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4"/>
              </a:rPr>
              <a:t>LFL-safety-first-guidelines-3.21.17-interim-revision-8.4.25.pdf</a:t>
            </a:r>
            <a:r>
              <a:rPr lang="en-US" sz="2400" dirty="0"/>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899955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CEF93-CFF0-455E-543B-169E6A144F1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5D112C1-06E8-1EA4-FB21-777605B77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a:extLst>
              <a:ext uri="{FF2B5EF4-FFF2-40B4-BE49-F238E27FC236}">
                <a16:creationId xmlns:a16="http://schemas.microsoft.com/office/drawing/2014/main" id="{B50E056C-00F6-4324-1855-121E810596E4}"/>
              </a:ext>
            </a:extLst>
          </p:cNvPr>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a:extLst>
              <a:ext uri="{FF2B5EF4-FFF2-40B4-BE49-F238E27FC236}">
                <a16:creationId xmlns:a16="http://schemas.microsoft.com/office/drawing/2014/main" id="{5DA0B76B-B7A0-4E5C-EFDA-B7566A356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84F12F6E-DABD-27A6-818A-AEF0727649C4}"/>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CAE5043-A79E-46D6-254E-A8BC1A14F0D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1A5A5C2-BD28-049F-6DE9-96970BB1537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22C3D402-7481-43F1-981D-C1884049A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405162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2C7B-0258-4A68-06E4-3142CF8D08A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BCDC8D0-0E63-0581-9454-B90ADD3E2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 y="-25121"/>
            <a:ext cx="12192000" cy="6883121"/>
          </a:xfrm>
          <a:prstGeom prst="rect">
            <a:avLst/>
          </a:prstGeom>
        </p:spPr>
      </p:pic>
      <p:sp>
        <p:nvSpPr>
          <p:cNvPr id="2" name="Title 1">
            <a:extLst>
              <a:ext uri="{FF2B5EF4-FFF2-40B4-BE49-F238E27FC236}">
                <a16:creationId xmlns:a16="http://schemas.microsoft.com/office/drawing/2014/main" id="{413CFA41-734A-97D9-EC4B-461E23955745}"/>
              </a:ext>
            </a:extLst>
          </p:cNvPr>
          <p:cNvSpPr>
            <a:spLocks noGrp="1"/>
          </p:cNvSpPr>
          <p:nvPr>
            <p:ph type="ctrTitle"/>
          </p:nvPr>
        </p:nvSpPr>
        <p:spPr>
          <a:xfrm>
            <a:off x="1973190" y="3093903"/>
            <a:ext cx="8245619" cy="519083"/>
          </a:xfrm>
        </p:spPr>
        <p:txBody>
          <a:bodyPr>
            <a:noAutofit/>
          </a:bodyPr>
          <a:lstStyle/>
          <a:p>
            <a:r>
              <a:rPr lang="en-US" sz="4500" dirty="0">
                <a:solidFill>
                  <a:srgbClr val="C00000"/>
                </a:solidFill>
                <a:latin typeface="Arial Black"/>
                <a:cs typeface="Arial Black"/>
              </a:rPr>
              <a:t>Council </a:t>
            </a:r>
            <a:br>
              <a:rPr lang="en-US" sz="4500" dirty="0">
                <a:solidFill>
                  <a:srgbClr val="C00000"/>
                </a:solidFill>
                <a:latin typeface="Arial Black"/>
                <a:cs typeface="Arial Black"/>
              </a:rPr>
            </a:br>
            <a:r>
              <a:rPr lang="en-US" sz="4500" dirty="0">
                <a:solidFill>
                  <a:srgbClr val="C00000"/>
                </a:solidFill>
                <a:latin typeface="Arial Black"/>
                <a:cs typeface="Arial Black"/>
              </a:rPr>
              <a:t>Online Survey Sign-up</a:t>
            </a:r>
            <a:br>
              <a:rPr lang="en-US" sz="5400" dirty="0">
                <a:solidFill>
                  <a:srgbClr val="C00000"/>
                </a:solidFill>
                <a:latin typeface="Arial Black"/>
                <a:cs typeface="Arial Black"/>
              </a:rPr>
            </a:br>
            <a:r>
              <a:rPr lang="en-US" sz="2200" dirty="0">
                <a:solidFill>
                  <a:srgbClr val="C00000"/>
                </a:solidFill>
                <a:latin typeface="Arial Black"/>
                <a:cs typeface="Arial Black"/>
                <a:hlinkClick r:id="rId4"/>
              </a:rPr>
              <a:t>www.exploringyourcareer.com</a:t>
            </a:r>
            <a:r>
              <a:rPr lang="en-US" sz="2200" dirty="0">
                <a:solidFill>
                  <a:srgbClr val="C00000"/>
                </a:solidFill>
                <a:latin typeface="Arial Black"/>
                <a:cs typeface="Arial Black"/>
              </a:rPr>
              <a:t> </a:t>
            </a:r>
            <a:br>
              <a:rPr lang="en-US" sz="5400" dirty="0">
                <a:solidFill>
                  <a:srgbClr val="C00000"/>
                </a:solidFill>
                <a:latin typeface="Arial Black"/>
                <a:cs typeface="Arial Black"/>
              </a:rPr>
            </a:br>
            <a:br>
              <a:rPr lang="en-US" sz="5400" dirty="0">
                <a:solidFill>
                  <a:srgbClr val="C00000"/>
                </a:solidFill>
                <a:latin typeface="Arial Black"/>
                <a:cs typeface="Arial Black"/>
              </a:rPr>
            </a:br>
            <a:r>
              <a:rPr lang="en-US" sz="2200" dirty="0">
                <a:solidFill>
                  <a:srgbClr val="C00000"/>
                </a:solidFill>
                <a:latin typeface="Arial Black"/>
                <a:cs typeface="Arial Black"/>
              </a:rPr>
              <a:t>1 Professional Scouter from each council to work with your Scout Executive and Susan Fitzhugh </a:t>
            </a:r>
            <a:r>
              <a:rPr lang="en-US" sz="2200" dirty="0">
                <a:solidFill>
                  <a:srgbClr val="C00000"/>
                </a:solidFill>
                <a:latin typeface="Arial Black"/>
                <a:cs typeface="Arial Black"/>
                <a:hlinkClick r:id="rId5"/>
              </a:rPr>
              <a:t>susan.fitzhugh@scouting.org</a:t>
            </a:r>
            <a:endParaRPr lang="en-US" sz="2200" dirty="0">
              <a:solidFill>
                <a:srgbClr val="C00000"/>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6BED0080-DC7E-A4CF-E8E1-29E37B2F8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8E045899-3D32-48CE-7AE0-D8A65417AA03}"/>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716662E-82A9-926D-DCC9-1C2C8585C55A}"/>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ADA13DA-FA39-6C19-C31B-CD5BA70C9ADC}"/>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1D413F4E-751D-BF89-9048-FF78F0B21B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494" y="-225260"/>
            <a:ext cx="5509059" cy="2003293"/>
          </a:xfrm>
          <a:prstGeom prst="rect">
            <a:avLst/>
          </a:prstGeom>
        </p:spPr>
      </p:pic>
    </p:spTree>
    <p:extLst>
      <p:ext uri="{BB962C8B-B14F-4D97-AF65-F5344CB8AC3E}">
        <p14:creationId xmlns:p14="http://schemas.microsoft.com/office/powerpoint/2010/main" val="2800249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E185A-6167-5A7B-821A-B1AAA84F237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2B5E585-3883-EFAC-74AE-B01F8760B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a:extLst>
              <a:ext uri="{FF2B5EF4-FFF2-40B4-BE49-F238E27FC236}">
                <a16:creationId xmlns:a16="http://schemas.microsoft.com/office/drawing/2014/main" id="{B3E17AD7-A230-16A3-352F-12ECA92D3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0A1C0276-8271-222F-4140-5E8CDCE24519}"/>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EE1D268-6D57-67B1-5264-85BD238E4369}"/>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7611DA2-48CC-385F-33C9-D9684BBC469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C89282AD-A948-441E-1399-9B3F46ED2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137049"/>
            <a:ext cx="5509059" cy="2003293"/>
          </a:xfrm>
          <a:prstGeom prst="rect">
            <a:avLst/>
          </a:prstGeom>
        </p:spPr>
      </p:pic>
      <p:sp>
        <p:nvSpPr>
          <p:cNvPr id="6" name="Title 5">
            <a:extLst>
              <a:ext uri="{FF2B5EF4-FFF2-40B4-BE49-F238E27FC236}">
                <a16:creationId xmlns:a16="http://schemas.microsoft.com/office/drawing/2014/main" id="{758D6F44-5CA3-E523-F840-FCD10E82FD0B}"/>
              </a:ext>
            </a:extLst>
          </p:cNvPr>
          <p:cNvSpPr>
            <a:spLocks noGrp="1"/>
          </p:cNvSpPr>
          <p:nvPr>
            <p:ph type="ctrTitle"/>
          </p:nvPr>
        </p:nvSpPr>
        <p:spPr>
          <a:xfrm>
            <a:off x="844789" y="1874642"/>
            <a:ext cx="10363200" cy="1470025"/>
          </a:xfrm>
        </p:spPr>
        <p:txBody>
          <a:bodyPr/>
          <a:lstStyle/>
          <a:p>
            <a:r>
              <a:rPr lang="en-US" b="1" dirty="0">
                <a:highlight>
                  <a:srgbClr val="C0C0C0"/>
                </a:highlight>
              </a:rPr>
              <a:t>Drone Exploring</a:t>
            </a:r>
          </a:p>
        </p:txBody>
      </p:sp>
      <p:sp>
        <p:nvSpPr>
          <p:cNvPr id="8" name="TextBox 7">
            <a:extLst>
              <a:ext uri="{FF2B5EF4-FFF2-40B4-BE49-F238E27FC236}">
                <a16:creationId xmlns:a16="http://schemas.microsoft.com/office/drawing/2014/main" id="{5D3F2972-966E-5CE6-7016-9038864BD547}"/>
              </a:ext>
            </a:extLst>
          </p:cNvPr>
          <p:cNvSpPr txBox="1"/>
          <p:nvPr/>
        </p:nvSpPr>
        <p:spPr>
          <a:xfrm>
            <a:off x="3999187" y="4973896"/>
            <a:ext cx="4193626" cy="523220"/>
          </a:xfrm>
          <a:prstGeom prst="rect">
            <a:avLst/>
          </a:prstGeom>
          <a:noFill/>
        </p:spPr>
        <p:txBody>
          <a:bodyPr wrap="square" rtlCol="0">
            <a:spAutoFit/>
          </a:bodyPr>
          <a:lstStyle/>
          <a:p>
            <a:r>
              <a:rPr lang="en-US" sz="2800" dirty="0">
                <a:solidFill>
                  <a:schemeClr val="bg1"/>
                </a:solidFill>
                <a:hlinkClick r:id="rId5"/>
              </a:rPr>
              <a:t>ryan.moon@scouting.org</a:t>
            </a:r>
            <a:r>
              <a:rPr lang="en-US" sz="2800" dirty="0">
                <a:solidFill>
                  <a:schemeClr val="bg1"/>
                </a:solidFill>
              </a:rPr>
              <a:t> </a:t>
            </a:r>
          </a:p>
        </p:txBody>
      </p:sp>
      <p:pic>
        <p:nvPicPr>
          <p:cNvPr id="10" name="Picture 9">
            <a:extLst>
              <a:ext uri="{FF2B5EF4-FFF2-40B4-BE49-F238E27FC236}">
                <a16:creationId xmlns:a16="http://schemas.microsoft.com/office/drawing/2014/main" id="{DEFD636A-7181-27B8-C687-E2468870AFDF}"/>
              </a:ext>
            </a:extLst>
          </p:cNvPr>
          <p:cNvPicPr>
            <a:picLocks noChangeAspect="1"/>
          </p:cNvPicPr>
          <p:nvPr/>
        </p:nvPicPr>
        <p:blipFill>
          <a:blip r:embed="rId6"/>
          <a:stretch>
            <a:fillRect/>
          </a:stretch>
        </p:blipFill>
        <p:spPr>
          <a:xfrm>
            <a:off x="4759171" y="3609522"/>
            <a:ext cx="2242850" cy="1069667"/>
          </a:xfrm>
          <a:prstGeom prst="rect">
            <a:avLst/>
          </a:prstGeom>
        </p:spPr>
      </p:pic>
    </p:spTree>
    <p:extLst>
      <p:ext uri="{BB962C8B-B14F-4D97-AF65-F5344CB8AC3E}">
        <p14:creationId xmlns:p14="http://schemas.microsoft.com/office/powerpoint/2010/main" val="26298965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0695F-DC98-0DBF-93A8-3F27329C29C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5180384-200A-7660-0EE5-67AA50433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AECD5CC4-FFF0-907E-04C2-203001F19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B0EB1236-A8F8-7536-BB7E-9FD0D0537324}"/>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7E8D413D-7184-EEA8-48BF-0A1FA824BC49}"/>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9FE3B2F-D83D-5AFA-E0CA-8624F0BAF1ED}"/>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66DBC991-0F37-6D7A-975B-A1626445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137049"/>
            <a:ext cx="5509059" cy="2003293"/>
          </a:xfrm>
          <a:prstGeom prst="rect">
            <a:avLst/>
          </a:prstGeom>
        </p:spPr>
      </p:pic>
      <p:sp>
        <p:nvSpPr>
          <p:cNvPr id="6" name="Title 5">
            <a:extLst>
              <a:ext uri="{FF2B5EF4-FFF2-40B4-BE49-F238E27FC236}">
                <a16:creationId xmlns:a16="http://schemas.microsoft.com/office/drawing/2014/main" id="{4F8802FA-A0F1-D030-BE48-C86DBD42E21B}"/>
              </a:ext>
            </a:extLst>
          </p:cNvPr>
          <p:cNvSpPr>
            <a:spLocks noGrp="1"/>
          </p:cNvSpPr>
          <p:nvPr>
            <p:ph type="ctrTitle"/>
          </p:nvPr>
        </p:nvSpPr>
        <p:spPr>
          <a:xfrm>
            <a:off x="1062611" y="2967190"/>
            <a:ext cx="10363200" cy="1470025"/>
          </a:xfrm>
        </p:spPr>
        <p:txBody>
          <a:bodyPr/>
          <a:lstStyle/>
          <a:p>
            <a:r>
              <a:rPr lang="en-US" b="1" dirty="0">
                <a:highlight>
                  <a:srgbClr val="FF0000"/>
                </a:highlight>
              </a:rPr>
              <a:t>EXPLORING CERTIFICATION</a:t>
            </a:r>
          </a:p>
        </p:txBody>
      </p:sp>
    </p:spTree>
    <p:extLst>
      <p:ext uri="{BB962C8B-B14F-4D97-AF65-F5344CB8AC3E}">
        <p14:creationId xmlns:p14="http://schemas.microsoft.com/office/powerpoint/2010/main" val="3395390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Light" panose="020F0302020204030204"/>
                <a:ea typeface="+mn-ea"/>
                <a:cs typeface="+mn-cs"/>
              </a:rPr>
              <a:t>The Continuum of Scouting</a:t>
            </a:r>
          </a:p>
        </p:txBody>
      </p:sp>
      <p:pic>
        <p:nvPicPr>
          <p:cNvPr id="13" name="Picture 12" descr="A picture containing text, clipart&#10;&#10;Description automatically generated">
            <a:extLst>
              <a:ext uri="{FF2B5EF4-FFF2-40B4-BE49-F238E27FC236}">
                <a16:creationId xmlns:a16="http://schemas.microsoft.com/office/drawing/2014/main" id="{EB75B00F-D2F2-444B-A198-EFF521DBA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05" y="120213"/>
            <a:ext cx="2041241" cy="3599349"/>
          </a:xfrm>
          <a:prstGeom prst="rect">
            <a:avLst/>
          </a:prstGeom>
        </p:spPr>
      </p:pic>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Logo&#10;&#10;Description automatically generated with low confidence">
            <a:extLst>
              <a:ext uri="{FF2B5EF4-FFF2-40B4-BE49-F238E27FC236}">
                <a16:creationId xmlns:a16="http://schemas.microsoft.com/office/drawing/2014/main" id="{158EBFFA-13DE-43E7-AC7B-EA302BF63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36" y="2815579"/>
            <a:ext cx="2775525" cy="756961"/>
          </a:xfrm>
          <a:prstGeom prst="rect">
            <a:avLst/>
          </a:prstGeom>
        </p:spPr>
      </p:pic>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clipart&#10;&#10;Description automatically generated">
            <a:extLst>
              <a:ext uri="{FF2B5EF4-FFF2-40B4-BE49-F238E27FC236}">
                <a16:creationId xmlns:a16="http://schemas.microsoft.com/office/drawing/2014/main" id="{C57D405A-0762-4DE9-B88A-FBA0EA855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980" y="321732"/>
            <a:ext cx="3250375" cy="3250375"/>
          </a:xfrm>
          <a:prstGeom prst="rect">
            <a:avLst/>
          </a:prstGeom>
        </p:spPr>
      </p:pic>
      <p:sp>
        <p:nvSpPr>
          <p:cNvPr id="9" name="TextBox 8">
            <a:extLst>
              <a:ext uri="{FF2B5EF4-FFF2-40B4-BE49-F238E27FC236}">
                <a16:creationId xmlns:a16="http://schemas.microsoft.com/office/drawing/2014/main" id="{1A0EE005-F658-455E-A11D-7C3E93A82D8F}"/>
              </a:ext>
            </a:extLst>
          </p:cNvPr>
          <p:cNvSpPr txBox="1"/>
          <p:nvPr/>
        </p:nvSpPr>
        <p:spPr>
          <a:xfrm>
            <a:off x="954386" y="3656213"/>
            <a:ext cx="24692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0" name="TextBox 9">
            <a:extLst>
              <a:ext uri="{FF2B5EF4-FFF2-40B4-BE49-F238E27FC236}">
                <a16:creationId xmlns:a16="http://schemas.microsoft.com/office/drawing/2014/main" id="{8FCC468B-9944-4925-B31C-035E6039B96B}"/>
              </a:ext>
            </a:extLst>
          </p:cNvPr>
          <p:cNvSpPr txBox="1"/>
          <p:nvPr/>
        </p:nvSpPr>
        <p:spPr>
          <a:xfrm>
            <a:off x="9285999" y="3642422"/>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1" name="Picture 2">
            <a:extLst>
              <a:ext uri="{FF2B5EF4-FFF2-40B4-BE49-F238E27FC236}">
                <a16:creationId xmlns:a16="http://schemas.microsoft.com/office/drawing/2014/main" id="{85714B05-4D16-42AD-90C8-49D151B22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446" y="829340"/>
            <a:ext cx="1829108" cy="182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88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C70E-7918-A762-97F7-A436FD6765C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07FF271-8B98-54DE-C5FC-9B0A0354C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8C5D04E4-6BF9-F0F4-CA93-AC01A5213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36295D9F-9763-D358-9EA5-E8CA1CE66A80}"/>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A36E0AC0-A682-2F5E-4BA6-8F901F00CCF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E6C419B-B2F0-4BBD-A045-E0F084D16B75}"/>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644207BF-2C07-65BF-FC9E-52249FDD6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137049"/>
            <a:ext cx="5509059" cy="2003293"/>
          </a:xfrm>
          <a:prstGeom prst="rect">
            <a:avLst/>
          </a:prstGeom>
        </p:spPr>
      </p:pic>
      <p:sp>
        <p:nvSpPr>
          <p:cNvPr id="6" name="Title 5">
            <a:extLst>
              <a:ext uri="{FF2B5EF4-FFF2-40B4-BE49-F238E27FC236}">
                <a16:creationId xmlns:a16="http://schemas.microsoft.com/office/drawing/2014/main" id="{03DD1350-64EB-D230-C07A-23C5143833FF}"/>
              </a:ext>
            </a:extLst>
          </p:cNvPr>
          <p:cNvSpPr>
            <a:spLocks noGrp="1"/>
          </p:cNvSpPr>
          <p:nvPr>
            <p:ph type="ctrTitle"/>
          </p:nvPr>
        </p:nvSpPr>
        <p:spPr>
          <a:xfrm>
            <a:off x="914400" y="2898179"/>
            <a:ext cx="10363200" cy="1470025"/>
          </a:xfrm>
        </p:spPr>
        <p:txBody>
          <a:bodyPr/>
          <a:lstStyle/>
          <a:p>
            <a:r>
              <a:rPr lang="en-US" b="1" dirty="0">
                <a:highlight>
                  <a:srgbClr val="FF0000"/>
                </a:highlight>
              </a:rPr>
              <a:t>INCENTIVES</a:t>
            </a:r>
          </a:p>
        </p:txBody>
      </p:sp>
    </p:spTree>
    <p:extLst>
      <p:ext uri="{BB962C8B-B14F-4D97-AF65-F5344CB8AC3E}">
        <p14:creationId xmlns:p14="http://schemas.microsoft.com/office/powerpoint/2010/main" val="5666977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C09F-887A-2B97-8EFA-C41C6FB4AEF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4A2DB9A-5207-665E-15B9-A6080B0FA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67112F03-3D9C-A247-FDE7-E14161D43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6FD4674E-79F9-C16D-6C04-65324F476DA7}"/>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59CEDF6-672B-9261-2CD5-7F519E73CAD7}"/>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C9D531C-CFAF-E661-0CE9-8C6557818DF6}"/>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37C8FEC2-F0DA-129B-AB77-99A966B66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555252"/>
            <a:ext cx="5509059" cy="2003293"/>
          </a:xfrm>
          <a:prstGeom prst="rect">
            <a:avLst/>
          </a:prstGeom>
        </p:spPr>
      </p:pic>
      <p:sp>
        <p:nvSpPr>
          <p:cNvPr id="6" name="Title 5">
            <a:extLst>
              <a:ext uri="{FF2B5EF4-FFF2-40B4-BE49-F238E27FC236}">
                <a16:creationId xmlns:a16="http://schemas.microsoft.com/office/drawing/2014/main" id="{A40D0508-B6FA-A128-A5B5-A1FA65BF982E}"/>
              </a:ext>
            </a:extLst>
          </p:cNvPr>
          <p:cNvSpPr>
            <a:spLocks noGrp="1"/>
          </p:cNvSpPr>
          <p:nvPr>
            <p:ph type="ctrTitle"/>
          </p:nvPr>
        </p:nvSpPr>
        <p:spPr>
          <a:xfrm>
            <a:off x="1785668" y="2898179"/>
            <a:ext cx="8720149" cy="1470025"/>
          </a:xfrm>
        </p:spPr>
        <p:txBody>
          <a:bodyPr>
            <a:normAutofit fontScale="90000"/>
          </a:bodyPr>
          <a:lstStyle/>
          <a:p>
            <a:r>
              <a:rPr lang="en-US" sz="3500" b="1" dirty="0">
                <a:highlight>
                  <a:srgbClr val="FF0000"/>
                </a:highlight>
              </a:rPr>
              <a:t>EXPLORING EXPLOSION 3.0 </a:t>
            </a:r>
            <a:br>
              <a:rPr lang="en-US" sz="3500" b="1" dirty="0">
                <a:highlight>
                  <a:srgbClr val="FF0000"/>
                </a:highlight>
              </a:rPr>
            </a:br>
            <a:r>
              <a:rPr lang="en-US" sz="3500" b="1" dirty="0">
                <a:highlight>
                  <a:srgbClr val="FF0000"/>
                </a:highlight>
              </a:rPr>
              <a:t>KICK-OFF CAMPAIGN</a:t>
            </a:r>
            <a:br>
              <a:rPr lang="en-US" sz="3500" b="1" dirty="0">
                <a:highlight>
                  <a:srgbClr val="FF0000"/>
                </a:highlight>
              </a:rPr>
            </a:br>
            <a:r>
              <a:rPr lang="en-US" sz="3500" b="1" dirty="0">
                <a:highlight>
                  <a:srgbClr val="FF0000"/>
                </a:highlight>
              </a:rPr>
              <a:t>ONE NEW POST OR CLUB IN EVERY DISTRICT</a:t>
            </a:r>
          </a:p>
        </p:txBody>
      </p:sp>
    </p:spTree>
    <p:extLst>
      <p:ext uri="{BB962C8B-B14F-4D97-AF65-F5344CB8AC3E}">
        <p14:creationId xmlns:p14="http://schemas.microsoft.com/office/powerpoint/2010/main" val="3351634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86F5-A328-356C-23A3-582C9002D2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A80BE1-3FA2-8BB8-4070-1779224FCB87}"/>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D7856CE-D57C-5D26-6912-96C2EB8B3357}"/>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ptos" panose="020B0004020202020204" pitchFamily="34" charset="0"/>
                <a:ea typeface="Times New Roman" panose="02020603050405020304" pitchFamily="18" charset="0"/>
                <a:cs typeface="Aptos" panose="020B0004020202020204" pitchFamily="34" charset="0"/>
              </a:rPr>
              <a:t>Specific strategies to build growth momentum with local councils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(Membership assumptions built on </a:t>
            </a:r>
            <a:r>
              <a:rPr kumimoji="0" lang="en-US" sz="2000" b="1" i="0" u="none" strike="sng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1200</a:t>
            </a: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750 Districts to grow Exploring by 39,000 Youth)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Pre-COVID/Bankruptcy “Participating Organization”  research (prospect and evaluation)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100,000-38000= 62,000 X 15 % return = Potential of 9,300 new Explorers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Conducting Career Interest Surveys and Open Houses  </a:t>
            </a: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hlinkClick r:id="rId3"/>
              </a:rPr>
              <a:t>www.exploringyourcareer.com</a:t>
            </a: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(minimum of 2 schools per district &amp; Open Houses for every existing Post)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1878 units / 2  =  939 units x (10 average youth) = Potential of 9,390  new Explorers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The Exploring Explosion 3.0 Kick-Start Campaign (one new Post or Club) per District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750 districts x 1 new unit = 750 x 12 (average youth per new unit) =  Potential of 9,000 new Explorers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From Character to Careers-Scouts BSA Promotion (find your career through Exploring)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Recruit 750 districts x 15 Scouts BSA members to Exploring = Potential of 11,250 new Explorers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Realign partnerships with IACP, NSA, NSRO (become their official recruiting source) &amp; create national partnership with Toyota (skilled trades/auto technician)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Potential 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2B4B3745-2F17-BAF7-3855-599F7F4C22D7}"/>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3681692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B830-B996-A1E4-8B44-AB6413DC10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6D78F40-08A6-A24C-DF8F-C231989D5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a:extLst>
              <a:ext uri="{FF2B5EF4-FFF2-40B4-BE49-F238E27FC236}">
                <a16:creationId xmlns:a16="http://schemas.microsoft.com/office/drawing/2014/main" id="{7F20FFE2-0566-5375-7969-2F052F63B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a:extLst>
              <a:ext uri="{FF2B5EF4-FFF2-40B4-BE49-F238E27FC236}">
                <a16:creationId xmlns:a16="http://schemas.microsoft.com/office/drawing/2014/main" id="{7403802C-9E9A-5461-0038-59C988AA320C}"/>
              </a:ext>
            </a:extLst>
          </p:cNvPr>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DF85261-1D21-2642-BED9-4AED72D06FC5}"/>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20" normalizeH="0" baseline="0" noProof="0" dirty="0">
                <a:ln>
                  <a:noFill/>
                </a:ln>
                <a:solidFill>
                  <a:srgbClr val="0563C1"/>
                </a:solidFill>
                <a:effectLst/>
                <a:uLnTx/>
                <a:uFillTx/>
                <a:latin typeface="Aptos" panose="020B0004020202020204" pitchFamily="34" charset="0"/>
                <a:ea typeface="Aptos" panose="020B0004020202020204" pitchFamily="34" charset="0"/>
                <a:cs typeface="+mn-cs"/>
                <a:hlinkClick r:id="rId4"/>
              </a:rPr>
              <a:t>https://reservations.scouting.org/profile/form/index.cfm?PKformID=0x156865abcd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2388678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81ED2-4648-E367-360E-F05ACB1641D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111144EF-476D-D5AB-3ED6-E50BE718B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9817EF-C036-8F3E-6CE1-42FB5B143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5111860F-CE22-DA00-585E-03DAD40E5A20}"/>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BDA388B-5559-11BE-7CDD-74BFB5331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2902837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8BB8-004A-5D7B-B9D6-04DF825179B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018C37D-7230-06BB-9EC7-1696E4EBB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D0AEC04F-D77D-B783-8909-96FF8EA619CD}"/>
              </a:ext>
            </a:extLst>
          </p:cNvPr>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endParaRPr lang="en-US" sz="31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005EE808-8DFD-5C98-EA57-0DA5C2262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CAB229ED-53CA-D70A-19B8-8A32FB835A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7CD7E98-DEA2-463A-6BE5-4FEA4A46BDC2}"/>
              </a:ext>
            </a:extLst>
          </p:cNvPr>
          <p:cNvSpPr txBox="1"/>
          <p:nvPr/>
        </p:nvSpPr>
        <p:spPr>
          <a:xfrm>
            <a:off x="4218317" y="2954774"/>
            <a:ext cx="3616375" cy="923330"/>
          </a:xfrm>
          <a:prstGeom prst="rect">
            <a:avLst/>
          </a:prstGeom>
          <a:noFill/>
        </p:spPr>
        <p:txBody>
          <a:bodyPr wrap="none" rtlCol="0">
            <a:spAutoFit/>
          </a:bodyPr>
          <a:lstStyle/>
          <a:p>
            <a:r>
              <a:rPr lang="en-US" sz="5400" b="1" dirty="0">
                <a:solidFill>
                  <a:schemeClr val="bg1"/>
                </a:solidFill>
              </a:rPr>
              <a:t>SESSION # 2</a:t>
            </a:r>
          </a:p>
        </p:txBody>
      </p:sp>
    </p:spTree>
    <p:extLst>
      <p:ext uri="{BB962C8B-B14F-4D97-AF65-F5344CB8AC3E}">
        <p14:creationId xmlns:p14="http://schemas.microsoft.com/office/powerpoint/2010/main" val="14265715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3DFE66-0EF5-2D2B-1FF2-84D83FAF486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CF62D460-1D08-7A99-AD63-0A64153F2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066512-C8A7-0312-2F9C-733FD3E0F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8F6F61DB-B4E7-7305-E299-2AA9BDE1D70F}"/>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A732E4E1-4D4F-249E-979F-FEB68C3C5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1642998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5451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663363"/>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R="0" lvl="0" algn="l" defTabSz="4572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(SGY/YPT) Policies</a:t>
            </a:r>
            <a:endParaRPr lang="en-US" sz="1600" b="1" i="1" dirty="0">
              <a:ln w="0"/>
              <a:solidFill>
                <a:srgbClr val="4F81BD"/>
              </a:solidFill>
              <a:effectLst>
                <a:outerShdw blurRad="38100" dist="19050" dir="2700000" algn="tl" rotWithShape="0">
                  <a:prstClr val="black">
                    <a:alpha val="40000"/>
                  </a:prstClr>
                </a:outerShdw>
              </a:effectLst>
              <a:latin typeface="Calibri"/>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lang="en-US" sz="1600" dirty="0">
                <a:hlinkClick r:id="rId8"/>
              </a:rPr>
              <a:t>LFL-safety-first-guidelines-3.21.17-interim-revision-8.4.25.pdf</a:t>
            </a:r>
            <a:r>
              <a:rPr lang="en-US" sz="1600" dirty="0"/>
              <a:t> </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n w="0"/>
              <a:solidFill>
                <a:prstClr val="black"/>
              </a:solidFill>
              <a:effectLst>
                <a:outerShdw blurRad="38100" dist="19050" dir="2700000" algn="tl" rotWithShape="0">
                  <a:prstClr val="black">
                    <a:alpha val="40000"/>
                  </a:prstClr>
                </a:outerShdw>
              </a:effectLst>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n w="0"/>
                <a:solidFill>
                  <a:prstClr val="black"/>
                </a:solidFill>
                <a:effectLst>
                  <a:outerShdw blurRad="38100" dist="19050" dir="2700000" algn="tl" rotWithShape="0">
                    <a:prstClr val="black">
                      <a:alpha val="40000"/>
                    </a:prstClr>
                  </a:outerShdw>
                </a:effectLst>
                <a:latin typeface="Calibri"/>
              </a:rPr>
              <a:t>9.	AI tools through “Teams” “Copilot” to help organize meeting plans</a:t>
            </a: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19661-C0D5-66B5-FEF8-9E9EB6450845}"/>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ABBFF746-97DC-F5C8-B5FA-82DF8218F6EF}"/>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BD889A73-AC73-BB62-0401-410A27DB17EB}"/>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16FD0E86-2136-84B2-6BC8-2A911DD7B1F1}"/>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286180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18139</TotalTime>
  <Words>14494</Words>
  <Application>Microsoft Office PowerPoint</Application>
  <PresentationFormat>Widescreen</PresentationFormat>
  <Paragraphs>1667</Paragraphs>
  <Slides>194</Slides>
  <Notes>72</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194</vt:i4>
      </vt:variant>
    </vt:vector>
  </HeadingPairs>
  <TitlesOfParts>
    <vt:vector size="224"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Franklin Gothic Book</vt:lpstr>
      <vt:lpstr>Halis r black</vt:lpstr>
      <vt:lpstr>Helvetica</vt:lpstr>
      <vt:lpstr>Neue Haas Grotesk Text Pro</vt:lpstr>
      <vt:lpstr>Roboto</vt:lpstr>
      <vt:lpstr>Symbol</vt:lpstr>
      <vt:lpstr>Times New Roman</vt:lpstr>
      <vt:lpstr>Wingdings</vt:lpstr>
      <vt:lpstr>Office Theme</vt:lpstr>
      <vt:lpstr>2_Office Theme</vt:lpstr>
      <vt:lpstr>3_Office Theme</vt:lpstr>
      <vt:lpstr>1_Office Theme</vt:lpstr>
      <vt:lpstr>6_Office Theme</vt:lpstr>
      <vt:lpstr>7_Office Theme</vt:lpstr>
      <vt:lpstr>9_Office Theme</vt:lpstr>
      <vt:lpstr>11_Office Theme</vt:lpstr>
      <vt:lpstr>8_Office Theme</vt:lpstr>
      <vt:lpstr>12_Office Theme</vt:lpstr>
      <vt:lpstr>4_Office Theme</vt:lpstr>
      <vt:lpstr>PowerPoint Presentation</vt:lpstr>
      <vt:lpstr>PowerPoint Presentation</vt:lpstr>
      <vt:lpstr> Safety Moment   ) </vt:lpstr>
      <vt:lpstr> Exploring Safety First Guidelines Update  </vt:lpstr>
      <vt:lpstr>Exploring Membership        3 Years of Growth !!!! </vt:lpstr>
      <vt:lpstr>PowerPoint Presentation</vt:lpstr>
      <vt:lpstr>PowerPoint Presentation</vt:lpstr>
      <vt:lpstr>PowerPoint Presentation</vt:lpstr>
      <vt:lpstr>PowerPoint Presentation</vt:lpstr>
      <vt:lpstr>PowerPoint Presentation</vt:lpstr>
      <vt:lpstr>PowerPoint Presentation</vt:lpstr>
      <vt:lpstr>Everything we do… is all about… </vt:lpstr>
      <vt:lpstr>PowerPoint Presentation</vt:lpstr>
      <vt:lpstr>PowerPoint Presentation</vt:lpstr>
      <vt:lpstr>PowerPoint Presentation</vt:lpstr>
      <vt:lpstr>What is your  Exploring story?</vt:lpstr>
      <vt:lpstr>Alarming Statistics</vt:lpstr>
      <vt:lpstr>PowerPoint Presentation</vt:lpstr>
      <vt:lpstr>PowerPoint Presentation</vt:lpstr>
      <vt:lpstr>What is Exploring?</vt:lpstr>
      <vt:lpstr>What is Exploring?</vt:lpstr>
      <vt:lpstr>PowerPoint Presentation</vt:lpstr>
      <vt:lpstr>PowerPoint Presentation</vt:lpstr>
      <vt:lpstr>PowerPoint Presentation</vt:lpstr>
      <vt:lpstr>A little about each program</vt:lpstr>
      <vt:lpstr>PowerPoint Presentation</vt:lpstr>
      <vt:lpstr>FIVE PROGRAM EMPHASES</vt:lpstr>
      <vt:lpstr>PowerPoint Presentation</vt:lpstr>
      <vt:lpstr>12 CAREER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Steps/Phases in Organizing a new Post/Club</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Exploring Sales Packets &amp; Career Field Brochures</vt:lpstr>
      <vt:lpstr>  </vt:lpstr>
      <vt:lpstr>PowerPoint Presentation</vt:lpstr>
      <vt:lpstr>PowerPoint Presentation</vt:lpstr>
      <vt:lpstr>Exploring Position-Specific Training Modules Update Status …</vt:lpstr>
      <vt:lpstr>PowerPoint Presentation</vt:lpstr>
      <vt:lpstr>        Exploring Guidebook</vt:lpstr>
      <vt:lpstr>        Safeguarding Youth (Youth Protection)  Training</vt:lpstr>
      <vt:lpstr>        Exploring Youth Training Update</vt:lpstr>
      <vt:lpstr>        Exploring Safety First Guidelines</vt:lpstr>
      <vt:lpstr>Questions?</vt:lpstr>
      <vt:lpstr>Council  Online Survey Sign-up www.exploringyourcareer.com   1 Professional Scouter from each council to work with your Scout Executive and Susan Fitzhugh susan.fitzhugh@scouting.org</vt:lpstr>
      <vt:lpstr>Drone Exploring</vt:lpstr>
      <vt:lpstr>EXPLORING CERTIFICATION</vt:lpstr>
      <vt:lpstr>INCENTIVES</vt:lpstr>
      <vt:lpstr>EXPLORING EXPLOSION 3.0  KICK-OFF CAMPAIGN ONE NEW POST OR CLUB IN EVERY DISTRICT</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  </vt:lpstr>
      <vt:lpstr>Exploring Sales Packets &amp; Career Field Brochures</vt:lpstr>
      <vt:lpstr>Resources to help you…  www.exploring.org </vt:lpstr>
      <vt:lpstr>   Other Resources &amp; Websites </vt:lpstr>
      <vt:lpstr>PowerPoint Presentation</vt:lpstr>
      <vt:lpstr>MOST IMPORTANT PART OF EACH PHASE (Review)</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PowerPoint Presentation</vt:lpstr>
      <vt:lpstr>  ONLINE REGISTRATION &amp; ONLINE UNIT RENEWAL FOR EXPLORING</vt:lpstr>
      <vt:lpstr>  ONLINE REGISTRATION </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Newest Technology for Exploring</vt:lpstr>
      <vt:lpstr>Successful Councils… Intentionally Providing a Pathway to Exploring Growth and  Strategic Planning In Your Council </vt:lpstr>
      <vt:lpstr>PowerPoint Presentation</vt:lpstr>
      <vt:lpstr>12 Keys To Success </vt:lpstr>
      <vt:lpstr> “Action Planning” The Beginning of your Strategic Plan</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         BONUS SLIDES </vt:lpstr>
      <vt:lpstr>PowerPoint Presentation</vt:lpstr>
      <vt:lpstr>Funding  http://www.exploring.org/wp-content/uploads/2016/10/Workforce-Development-Funding-Campaign_Final_11.7.16.pdf     Cultivtion Events  http://www.exploring.org/wp-content/uploads/2015/11/800-060_Cultivation-Event_FINAL_7.13.16.pdf  </vt:lpstr>
      <vt:lpstr>PowerPoint Presentation</vt:lpstr>
      <vt:lpstr>PowerPoint Presentation</vt:lpstr>
      <vt:lpstr>FUNDRAISING</vt:lpstr>
      <vt:lpstr>PowerPoint Presentation</vt:lpstr>
      <vt:lpstr>PowerPoint Presentation</vt:lpstr>
      <vt:lpstr>PowerPoint Presentation</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National Exploring Program Committee</vt:lpstr>
      <vt:lpstr>    National Exploring Program Chair</vt:lpstr>
      <vt:lpstr>PowerPoint Presentation</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 Exploring Safety First Guidelines </vt:lpstr>
      <vt:lpstr> “Safeguarding Youth” Training Replacing YPT </vt:lpstr>
      <vt:lpstr>Exploring Leadership Experience*</vt:lpstr>
      <vt:lpstr>PowerPoint Presentation</vt:lpstr>
      <vt:lpstr>PowerPoint Presentation</vt:lpstr>
      <vt:lpstr>PowerPoint Presentation</vt:lpstr>
      <vt:lpstr>Questions?</vt:lpstr>
      <vt:lpstr>Other Items 1.  Exploring Certification 2.  Scouting U “Continuing Hours” Credit 3.  Exploring Explosion 3.0</vt:lpstr>
      <vt:lpstr>Growth Planning Time What is next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Anderson</dc:creator>
  <cp:lastModifiedBy>Tim Anderson</cp:lastModifiedBy>
  <cp:revision>8</cp:revision>
  <cp:lastPrinted>2025-10-02T13:54:10Z</cp:lastPrinted>
  <dcterms:created xsi:type="dcterms:W3CDTF">2021-11-09T03:02:41Z</dcterms:created>
  <dcterms:modified xsi:type="dcterms:W3CDTF">2025-10-30T19:51:45Z</dcterms:modified>
</cp:coreProperties>
</file>