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50"/>
  </p:notesMasterIdLst>
  <p:sldIdLst>
    <p:sldId id="257" r:id="rId3"/>
    <p:sldId id="539" r:id="rId4"/>
    <p:sldId id="611" r:id="rId5"/>
    <p:sldId id="626" r:id="rId6"/>
    <p:sldId id="627" r:id="rId7"/>
    <p:sldId id="1576" r:id="rId8"/>
    <p:sldId id="942" r:id="rId9"/>
    <p:sldId id="943" r:id="rId10"/>
    <p:sldId id="944" r:id="rId11"/>
    <p:sldId id="1612" r:id="rId12"/>
    <p:sldId id="1613" r:id="rId13"/>
    <p:sldId id="361" r:id="rId14"/>
    <p:sldId id="291" r:id="rId15"/>
    <p:sldId id="1614" r:id="rId16"/>
    <p:sldId id="1619" r:id="rId17"/>
    <p:sldId id="1620" r:id="rId18"/>
    <p:sldId id="1628" r:id="rId19"/>
    <p:sldId id="1615" r:id="rId20"/>
    <p:sldId id="1616" r:id="rId21"/>
    <p:sldId id="1617" r:id="rId22"/>
    <p:sldId id="1618" r:id="rId23"/>
    <p:sldId id="1802" r:id="rId24"/>
    <p:sldId id="2145707841" r:id="rId25"/>
    <p:sldId id="2145707843" r:id="rId26"/>
    <p:sldId id="1805" r:id="rId27"/>
    <p:sldId id="1806" r:id="rId28"/>
    <p:sldId id="932" r:id="rId29"/>
    <p:sldId id="289" r:id="rId30"/>
    <p:sldId id="359" r:id="rId31"/>
    <p:sldId id="275" r:id="rId32"/>
    <p:sldId id="504" r:id="rId33"/>
    <p:sldId id="360" r:id="rId34"/>
    <p:sldId id="372" r:id="rId35"/>
    <p:sldId id="2145707852" r:id="rId36"/>
    <p:sldId id="1808" r:id="rId37"/>
    <p:sldId id="859" r:id="rId38"/>
    <p:sldId id="945" r:id="rId39"/>
    <p:sldId id="949" r:id="rId40"/>
    <p:sldId id="950" r:id="rId41"/>
    <p:sldId id="335" r:id="rId42"/>
    <p:sldId id="304" r:id="rId43"/>
    <p:sldId id="947" r:id="rId44"/>
    <p:sldId id="948" r:id="rId45"/>
    <p:sldId id="2145707849" r:id="rId46"/>
    <p:sldId id="2145707850" r:id="rId47"/>
    <p:sldId id="2145707851" r:id="rId48"/>
    <p:sldId id="214570785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389CBB-193E-4AE5-B9DD-3A6E6BA77C12}" v="22" dt="2026-02-17T01:55:19.3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8" d="100"/>
          <a:sy n="98" d="100"/>
        </p:scale>
        <p:origin x="348"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Schweiger" userId="19ab1e85a4e4a945" providerId="LiveId" clId="{27E83AEE-414A-4B1D-B654-135A4FEC3818}"/>
    <pc:docChg chg="custSel addSld delSld modSld delMainMaster">
      <pc:chgData name="Jeff Schweiger" userId="19ab1e85a4e4a945" providerId="LiveId" clId="{27E83AEE-414A-4B1D-B654-135A4FEC3818}" dt="2026-02-17T01:57:14.463" v="691" actId="1076"/>
      <pc:docMkLst>
        <pc:docMk/>
      </pc:docMkLst>
      <pc:sldChg chg="modSp mod">
        <pc:chgData name="Jeff Schweiger" userId="19ab1e85a4e4a945" providerId="LiveId" clId="{27E83AEE-414A-4B1D-B654-135A4FEC3818}" dt="2026-02-16T20:12:26.527" v="1" actId="20577"/>
        <pc:sldMkLst>
          <pc:docMk/>
          <pc:sldMk cId="3998892390" sldId="257"/>
        </pc:sldMkLst>
        <pc:spChg chg="mod">
          <ac:chgData name="Jeff Schweiger" userId="19ab1e85a4e4a945" providerId="LiveId" clId="{27E83AEE-414A-4B1D-B654-135A4FEC3818}" dt="2026-02-16T20:12:26.527" v="1" actId="20577"/>
          <ac:spMkLst>
            <pc:docMk/>
            <pc:sldMk cId="3998892390" sldId="257"/>
            <ac:spMk id="10" creationId="{00000000-0000-0000-0000-000000000000}"/>
          </ac:spMkLst>
        </pc:spChg>
      </pc:sldChg>
      <pc:sldChg chg="modSp mod">
        <pc:chgData name="Jeff Schweiger" userId="19ab1e85a4e4a945" providerId="LiveId" clId="{27E83AEE-414A-4B1D-B654-135A4FEC3818}" dt="2026-02-17T01:07:49.010" v="624" actId="20577"/>
        <pc:sldMkLst>
          <pc:docMk/>
          <pc:sldMk cId="2927944939" sldId="372"/>
        </pc:sldMkLst>
        <pc:spChg chg="mod">
          <ac:chgData name="Jeff Schweiger" userId="19ab1e85a4e4a945" providerId="LiveId" clId="{27E83AEE-414A-4B1D-B654-135A4FEC3818}" dt="2026-02-17T01:07:49.010" v="624" actId="20577"/>
          <ac:spMkLst>
            <pc:docMk/>
            <pc:sldMk cId="2927944939" sldId="372"/>
            <ac:spMk id="4" creationId="{00000000-0000-0000-0000-000000000000}"/>
          </ac:spMkLst>
        </pc:spChg>
        <pc:spChg chg="mod">
          <ac:chgData name="Jeff Schweiger" userId="19ab1e85a4e4a945" providerId="LiveId" clId="{27E83AEE-414A-4B1D-B654-135A4FEC3818}" dt="2026-02-17T01:00:12.307" v="169" actId="20577"/>
          <ac:spMkLst>
            <pc:docMk/>
            <pc:sldMk cId="2927944939" sldId="372"/>
            <ac:spMk id="9" creationId="{4D863923-A94A-41E6-93E9-DF63C7408A63}"/>
          </ac:spMkLst>
        </pc:spChg>
      </pc:sldChg>
      <pc:sldChg chg="modSp mod">
        <pc:chgData name="Jeff Schweiger" userId="19ab1e85a4e4a945" providerId="LiveId" clId="{27E83AEE-414A-4B1D-B654-135A4FEC3818}" dt="2026-02-16T20:18:10.705" v="60" actId="20577"/>
        <pc:sldMkLst>
          <pc:docMk/>
          <pc:sldMk cId="1276541634" sldId="945"/>
        </pc:sldMkLst>
        <pc:spChg chg="mod">
          <ac:chgData name="Jeff Schweiger" userId="19ab1e85a4e4a945" providerId="LiveId" clId="{27E83AEE-414A-4B1D-B654-135A4FEC3818}" dt="2026-02-16T20:18:10.705" v="60" actId="20577"/>
          <ac:spMkLst>
            <pc:docMk/>
            <pc:sldMk cId="1276541634" sldId="945"/>
            <ac:spMk id="9" creationId="{6FB3EF54-7AF4-7363-4E08-54A984EE3888}"/>
          </ac:spMkLst>
        </pc:spChg>
      </pc:sldChg>
      <pc:sldChg chg="del">
        <pc:chgData name="Jeff Schweiger" userId="19ab1e85a4e4a945" providerId="LiveId" clId="{27E83AEE-414A-4B1D-B654-135A4FEC3818}" dt="2026-02-17T01:46:06.220" v="649" actId="47"/>
        <pc:sldMkLst>
          <pc:docMk/>
          <pc:sldMk cId="370374172" sldId="1803"/>
        </pc:sldMkLst>
      </pc:sldChg>
      <pc:sldChg chg="addSp delSp modSp mod">
        <pc:chgData name="Jeff Schweiger" userId="19ab1e85a4e4a945" providerId="LiveId" clId="{27E83AEE-414A-4B1D-B654-135A4FEC3818}" dt="2026-02-17T01:57:14.463" v="691" actId="1076"/>
        <pc:sldMkLst>
          <pc:docMk/>
          <pc:sldMk cId="3718410664" sldId="1805"/>
        </pc:sldMkLst>
        <pc:spChg chg="add del mod">
          <ac:chgData name="Jeff Schweiger" userId="19ab1e85a4e4a945" providerId="LiveId" clId="{27E83AEE-414A-4B1D-B654-135A4FEC3818}" dt="2026-02-17T01:53:05.856" v="655" actId="478"/>
          <ac:spMkLst>
            <pc:docMk/>
            <pc:sldMk cId="3718410664" sldId="1805"/>
            <ac:spMk id="2" creationId="{F29302AF-3B1A-45E3-6BF9-3F2D4DE7DEB7}"/>
          </ac:spMkLst>
        </pc:spChg>
        <pc:spChg chg="add mod">
          <ac:chgData name="Jeff Schweiger" userId="19ab1e85a4e4a945" providerId="LiveId" clId="{27E83AEE-414A-4B1D-B654-135A4FEC3818}" dt="2026-02-17T01:54:21.063" v="658"/>
          <ac:spMkLst>
            <pc:docMk/>
            <pc:sldMk cId="3718410664" sldId="1805"/>
            <ac:spMk id="3" creationId="{08BFBEE4-EDD1-10D8-9CDC-1F6D0684AFB4}"/>
          </ac:spMkLst>
        </pc:spChg>
        <pc:spChg chg="add mod">
          <ac:chgData name="Jeff Schweiger" userId="19ab1e85a4e4a945" providerId="LiveId" clId="{27E83AEE-414A-4B1D-B654-135A4FEC3818}" dt="2026-02-17T01:54:55.013" v="660"/>
          <ac:spMkLst>
            <pc:docMk/>
            <pc:sldMk cId="3718410664" sldId="1805"/>
            <ac:spMk id="4" creationId="{BC12F33D-C5BF-DBCD-9B6D-658C7FFE0E50}"/>
          </ac:spMkLst>
        </pc:spChg>
        <pc:spChg chg="add mod">
          <ac:chgData name="Jeff Schweiger" userId="19ab1e85a4e4a945" providerId="LiveId" clId="{27E83AEE-414A-4B1D-B654-135A4FEC3818}" dt="2026-02-17T01:55:08.846" v="661"/>
          <ac:spMkLst>
            <pc:docMk/>
            <pc:sldMk cId="3718410664" sldId="1805"/>
            <ac:spMk id="6" creationId="{C522AE48-F505-AA7F-9FD3-E8E0AAF4DA5D}"/>
          </ac:spMkLst>
        </pc:spChg>
        <pc:spChg chg="add mod">
          <ac:chgData name="Jeff Schweiger" userId="19ab1e85a4e4a945" providerId="LiveId" clId="{27E83AEE-414A-4B1D-B654-135A4FEC3818}" dt="2026-02-17T01:57:04.855" v="690" actId="1076"/>
          <ac:spMkLst>
            <pc:docMk/>
            <pc:sldMk cId="3718410664" sldId="1805"/>
            <ac:spMk id="8" creationId="{F32A3BCC-93CB-D5E0-80AE-2C0BA4F75059}"/>
          </ac:spMkLst>
        </pc:spChg>
        <pc:spChg chg="del">
          <ac:chgData name="Jeff Schweiger" userId="19ab1e85a4e4a945" providerId="LiveId" clId="{27E83AEE-414A-4B1D-B654-135A4FEC3818}" dt="2026-02-17T01:54:39.833" v="659" actId="478"/>
          <ac:spMkLst>
            <pc:docMk/>
            <pc:sldMk cId="3718410664" sldId="1805"/>
            <ac:spMk id="9" creationId="{C8E26D10-5017-92E7-1321-53230B7D2565}"/>
          </ac:spMkLst>
        </pc:spChg>
        <pc:spChg chg="del">
          <ac:chgData name="Jeff Schweiger" userId="19ab1e85a4e4a945" providerId="LiveId" clId="{27E83AEE-414A-4B1D-B654-135A4FEC3818}" dt="2026-02-17T01:52:57.936" v="653" actId="478"/>
          <ac:spMkLst>
            <pc:docMk/>
            <pc:sldMk cId="3718410664" sldId="1805"/>
            <ac:spMk id="11" creationId="{F300F181-FE35-EA34-AF65-BBF24D92D45A}"/>
          </ac:spMkLst>
        </pc:spChg>
        <pc:spChg chg="del mod">
          <ac:chgData name="Jeff Schweiger" userId="19ab1e85a4e4a945" providerId="LiveId" clId="{27E83AEE-414A-4B1D-B654-135A4FEC3818}" dt="2026-02-17T01:44:32.904" v="630" actId="478"/>
          <ac:spMkLst>
            <pc:docMk/>
            <pc:sldMk cId="3718410664" sldId="1805"/>
            <ac:spMk id="12" creationId="{F6621154-C0B2-F27D-4748-56A27D43B069}"/>
          </ac:spMkLst>
        </pc:spChg>
        <pc:spChg chg="mod">
          <ac:chgData name="Jeff Schweiger" userId="19ab1e85a4e4a945" providerId="LiveId" clId="{27E83AEE-414A-4B1D-B654-135A4FEC3818}" dt="2026-02-17T01:57:14.463" v="691" actId="1076"/>
          <ac:spMkLst>
            <pc:docMk/>
            <pc:sldMk cId="3718410664" sldId="1805"/>
            <ac:spMk id="13" creationId="{BDE4EBF5-8A2A-ED07-CBA3-521E54D86F22}"/>
          </ac:spMkLst>
        </pc:spChg>
      </pc:sldChg>
      <pc:sldChg chg="new del">
        <pc:chgData name="Jeff Schweiger" userId="19ab1e85a4e4a945" providerId="LiveId" clId="{27E83AEE-414A-4B1D-B654-135A4FEC3818}" dt="2026-02-17T00:43:04.169" v="63" actId="2696"/>
        <pc:sldMkLst>
          <pc:docMk/>
          <pc:sldMk cId="3843105100" sldId="1807"/>
        </pc:sldMkLst>
      </pc:sldChg>
      <pc:sldChg chg="add">
        <pc:chgData name="Jeff Schweiger" userId="19ab1e85a4e4a945" providerId="LiveId" clId="{27E83AEE-414A-4B1D-B654-135A4FEC3818}" dt="2026-02-17T00:42:58.727" v="62" actId="2890"/>
        <pc:sldMkLst>
          <pc:docMk/>
          <pc:sldMk cId="1209725914" sldId="1808"/>
        </pc:sldMkLst>
      </pc:sldChg>
      <pc:sldChg chg="add">
        <pc:chgData name="Jeff Schweiger" userId="19ab1e85a4e4a945" providerId="LiveId" clId="{27E83AEE-414A-4B1D-B654-135A4FEC3818}" dt="2026-02-17T01:48:35.585" v="650"/>
        <pc:sldMkLst>
          <pc:docMk/>
          <pc:sldMk cId="1765347812" sldId="2145707841"/>
        </pc:sldMkLst>
      </pc:sldChg>
      <pc:sldChg chg="add">
        <pc:chgData name="Jeff Schweiger" userId="19ab1e85a4e4a945" providerId="LiveId" clId="{27E83AEE-414A-4B1D-B654-135A4FEC3818}" dt="2026-02-17T01:49:25.252" v="652"/>
        <pc:sldMkLst>
          <pc:docMk/>
          <pc:sldMk cId="2168060623" sldId="2145707843"/>
        </pc:sldMkLst>
      </pc:sldChg>
      <pc:sldChg chg="add">
        <pc:chgData name="Jeff Schweiger" userId="19ab1e85a4e4a945" providerId="LiveId" clId="{27E83AEE-414A-4B1D-B654-135A4FEC3818}" dt="2026-02-17T01:08:53.730" v="625"/>
        <pc:sldMkLst>
          <pc:docMk/>
          <pc:sldMk cId="56467900" sldId="2145707849"/>
        </pc:sldMkLst>
      </pc:sldChg>
      <pc:sldChg chg="add">
        <pc:chgData name="Jeff Schweiger" userId="19ab1e85a4e4a945" providerId="LiveId" clId="{27E83AEE-414A-4B1D-B654-135A4FEC3818}" dt="2026-02-17T01:08:53.730" v="625"/>
        <pc:sldMkLst>
          <pc:docMk/>
          <pc:sldMk cId="1310116353" sldId="2145707850"/>
        </pc:sldMkLst>
      </pc:sldChg>
      <pc:sldChg chg="add">
        <pc:chgData name="Jeff Schweiger" userId="19ab1e85a4e4a945" providerId="LiveId" clId="{27E83AEE-414A-4B1D-B654-135A4FEC3818}" dt="2026-02-17T01:08:53.730" v="625"/>
        <pc:sldMkLst>
          <pc:docMk/>
          <pc:sldMk cId="1572005948" sldId="2145707851"/>
        </pc:sldMkLst>
      </pc:sldChg>
      <pc:sldChg chg="add">
        <pc:chgData name="Jeff Schweiger" userId="19ab1e85a4e4a945" providerId="LiveId" clId="{27E83AEE-414A-4B1D-B654-135A4FEC3818}" dt="2026-02-17T01:02:44.171" v="231"/>
        <pc:sldMkLst>
          <pc:docMk/>
          <pc:sldMk cId="3636980124" sldId="2145707852"/>
        </pc:sldMkLst>
      </pc:sldChg>
      <pc:sldChg chg="add">
        <pc:chgData name="Jeff Schweiger" userId="19ab1e85a4e4a945" providerId="LiveId" clId="{27E83AEE-414A-4B1D-B654-135A4FEC3818}" dt="2026-02-17T01:08:53.730" v="625"/>
        <pc:sldMkLst>
          <pc:docMk/>
          <pc:sldMk cId="1883878107" sldId="2145707853"/>
        </pc:sldMkLst>
      </pc:sldChg>
      <pc:sldChg chg="add del">
        <pc:chgData name="Jeff Schweiger" userId="19ab1e85a4e4a945" providerId="LiveId" clId="{27E83AEE-414A-4B1D-B654-135A4FEC3818}" dt="2026-02-17T01:43:39.311" v="627"/>
        <pc:sldMkLst>
          <pc:docMk/>
          <pc:sldMk cId="896532363" sldId="2145707854"/>
        </pc:sldMkLst>
      </pc:sldChg>
      <pc:sldChg chg="add del">
        <pc:chgData name="Jeff Schweiger" userId="19ab1e85a4e4a945" providerId="LiveId" clId="{27E83AEE-414A-4B1D-B654-135A4FEC3818}" dt="2026-02-17T01:54:05.861" v="657" actId="2696"/>
        <pc:sldMkLst>
          <pc:docMk/>
          <pc:sldMk cId="1367487757" sldId="2145707854"/>
        </pc:sldMkLst>
      </pc:sldChg>
      <pc:sldChg chg="add del">
        <pc:chgData name="Jeff Schweiger" userId="19ab1e85a4e4a945" providerId="LiveId" clId="{27E83AEE-414A-4B1D-B654-135A4FEC3818}" dt="2026-02-17T01:43:39.311" v="627"/>
        <pc:sldMkLst>
          <pc:docMk/>
          <pc:sldMk cId="3400559272" sldId="2145707855"/>
        </pc:sldMkLst>
      </pc:sldChg>
      <pc:sldChg chg="add del">
        <pc:chgData name="Jeff Schweiger" userId="19ab1e85a4e4a945" providerId="LiveId" clId="{27E83AEE-414A-4B1D-B654-135A4FEC3818}" dt="2026-02-17T01:43:39.311" v="627"/>
        <pc:sldMkLst>
          <pc:docMk/>
          <pc:sldMk cId="433778355" sldId="2145707856"/>
        </pc:sldMkLst>
      </pc:sldChg>
      <pc:sldChg chg="add del">
        <pc:chgData name="Jeff Schweiger" userId="19ab1e85a4e4a945" providerId="LiveId" clId="{27E83AEE-414A-4B1D-B654-135A4FEC3818}" dt="2026-02-17T01:43:39.311" v="627"/>
        <pc:sldMkLst>
          <pc:docMk/>
          <pc:sldMk cId="1760377620" sldId="2145707857"/>
        </pc:sldMkLst>
      </pc:sldChg>
      <pc:sldChg chg="add del">
        <pc:chgData name="Jeff Schweiger" userId="19ab1e85a4e4a945" providerId="LiveId" clId="{27E83AEE-414A-4B1D-B654-135A4FEC3818}" dt="2026-02-17T01:48:45.564" v="651" actId="47"/>
        <pc:sldMkLst>
          <pc:docMk/>
          <pc:sldMk cId="3987256561" sldId="2145707945"/>
        </pc:sldMkLst>
      </pc:sldChg>
      <pc:sldChg chg="add del">
        <pc:chgData name="Jeff Schweiger" userId="19ab1e85a4e4a945" providerId="LiveId" clId="{27E83AEE-414A-4B1D-B654-135A4FEC3818}" dt="2026-02-17T01:45:24.610" v="647" actId="47"/>
        <pc:sldMkLst>
          <pc:docMk/>
          <pc:sldMk cId="443061111" sldId="2145707946"/>
        </pc:sldMkLst>
      </pc:sldChg>
      <pc:sldMasterChg chg="del delSldLayout">
        <pc:chgData name="Jeff Schweiger" userId="19ab1e85a4e4a945" providerId="LiveId" clId="{27E83AEE-414A-4B1D-B654-135A4FEC3818}" dt="2026-02-17T01:45:24.610" v="647" actId="47"/>
        <pc:sldMasterMkLst>
          <pc:docMk/>
          <pc:sldMasterMk cId="2170321121" sldId="2147483673"/>
        </pc:sldMasterMkLst>
        <pc:sldLayoutChg chg="del">
          <pc:chgData name="Jeff Schweiger" userId="19ab1e85a4e4a945" providerId="LiveId" clId="{27E83AEE-414A-4B1D-B654-135A4FEC3818}" dt="2026-02-17T01:45:24.610" v="647" actId="47"/>
          <pc:sldLayoutMkLst>
            <pc:docMk/>
            <pc:sldMasterMk cId="2170321121" sldId="2147483673"/>
            <pc:sldLayoutMk cId="1605726165" sldId="2147483674"/>
          </pc:sldLayoutMkLst>
        </pc:sldLayoutChg>
        <pc:sldLayoutChg chg="del">
          <pc:chgData name="Jeff Schweiger" userId="19ab1e85a4e4a945" providerId="LiveId" clId="{27E83AEE-414A-4B1D-B654-135A4FEC3818}" dt="2026-02-17T01:45:24.610" v="647" actId="47"/>
          <pc:sldLayoutMkLst>
            <pc:docMk/>
            <pc:sldMasterMk cId="2170321121" sldId="2147483673"/>
            <pc:sldLayoutMk cId="1093962297" sldId="2147483675"/>
          </pc:sldLayoutMkLst>
        </pc:sldLayoutChg>
        <pc:sldLayoutChg chg="del">
          <pc:chgData name="Jeff Schweiger" userId="19ab1e85a4e4a945" providerId="LiveId" clId="{27E83AEE-414A-4B1D-B654-135A4FEC3818}" dt="2026-02-17T01:45:24.610" v="647" actId="47"/>
          <pc:sldLayoutMkLst>
            <pc:docMk/>
            <pc:sldMasterMk cId="2170321121" sldId="2147483673"/>
            <pc:sldLayoutMk cId="2937003613" sldId="2147483676"/>
          </pc:sldLayoutMkLst>
        </pc:sldLayoutChg>
        <pc:sldLayoutChg chg="del">
          <pc:chgData name="Jeff Schweiger" userId="19ab1e85a4e4a945" providerId="LiveId" clId="{27E83AEE-414A-4B1D-B654-135A4FEC3818}" dt="2026-02-17T01:45:24.610" v="647" actId="47"/>
          <pc:sldLayoutMkLst>
            <pc:docMk/>
            <pc:sldMasterMk cId="2170321121" sldId="2147483673"/>
            <pc:sldLayoutMk cId="4257858784" sldId="2147483677"/>
          </pc:sldLayoutMkLst>
        </pc:sldLayoutChg>
        <pc:sldLayoutChg chg="del">
          <pc:chgData name="Jeff Schweiger" userId="19ab1e85a4e4a945" providerId="LiveId" clId="{27E83AEE-414A-4B1D-B654-135A4FEC3818}" dt="2026-02-17T01:45:24.610" v="647" actId="47"/>
          <pc:sldLayoutMkLst>
            <pc:docMk/>
            <pc:sldMasterMk cId="2170321121" sldId="2147483673"/>
            <pc:sldLayoutMk cId="2302788825" sldId="2147483678"/>
          </pc:sldLayoutMkLst>
        </pc:sldLayoutChg>
        <pc:sldLayoutChg chg="del">
          <pc:chgData name="Jeff Schweiger" userId="19ab1e85a4e4a945" providerId="LiveId" clId="{27E83AEE-414A-4B1D-B654-135A4FEC3818}" dt="2026-02-17T01:45:24.610" v="647" actId="47"/>
          <pc:sldLayoutMkLst>
            <pc:docMk/>
            <pc:sldMasterMk cId="2170321121" sldId="2147483673"/>
            <pc:sldLayoutMk cId="915225030" sldId="2147483679"/>
          </pc:sldLayoutMkLst>
        </pc:sldLayoutChg>
        <pc:sldLayoutChg chg="del">
          <pc:chgData name="Jeff Schweiger" userId="19ab1e85a4e4a945" providerId="LiveId" clId="{27E83AEE-414A-4B1D-B654-135A4FEC3818}" dt="2026-02-17T01:45:24.610" v="647" actId="47"/>
          <pc:sldLayoutMkLst>
            <pc:docMk/>
            <pc:sldMasterMk cId="2170321121" sldId="2147483673"/>
            <pc:sldLayoutMk cId="808363920" sldId="2147483680"/>
          </pc:sldLayoutMkLst>
        </pc:sldLayoutChg>
        <pc:sldLayoutChg chg="del">
          <pc:chgData name="Jeff Schweiger" userId="19ab1e85a4e4a945" providerId="LiveId" clId="{27E83AEE-414A-4B1D-B654-135A4FEC3818}" dt="2026-02-17T01:45:24.610" v="647" actId="47"/>
          <pc:sldLayoutMkLst>
            <pc:docMk/>
            <pc:sldMasterMk cId="2170321121" sldId="2147483673"/>
            <pc:sldLayoutMk cId="3031787795" sldId="2147483681"/>
          </pc:sldLayoutMkLst>
        </pc:sldLayoutChg>
        <pc:sldLayoutChg chg="del">
          <pc:chgData name="Jeff Schweiger" userId="19ab1e85a4e4a945" providerId="LiveId" clId="{27E83AEE-414A-4B1D-B654-135A4FEC3818}" dt="2026-02-17T01:45:24.610" v="647" actId="47"/>
          <pc:sldLayoutMkLst>
            <pc:docMk/>
            <pc:sldMasterMk cId="2170321121" sldId="2147483673"/>
            <pc:sldLayoutMk cId="780889053" sldId="2147483682"/>
          </pc:sldLayoutMkLst>
        </pc:sldLayoutChg>
        <pc:sldLayoutChg chg="del">
          <pc:chgData name="Jeff Schweiger" userId="19ab1e85a4e4a945" providerId="LiveId" clId="{27E83AEE-414A-4B1D-B654-135A4FEC3818}" dt="2026-02-17T01:45:24.610" v="647" actId="47"/>
          <pc:sldLayoutMkLst>
            <pc:docMk/>
            <pc:sldMasterMk cId="2170321121" sldId="2147483673"/>
            <pc:sldLayoutMk cId="2213131378" sldId="2147483683"/>
          </pc:sldLayoutMkLst>
        </pc:sldLayoutChg>
        <pc:sldLayoutChg chg="del">
          <pc:chgData name="Jeff Schweiger" userId="19ab1e85a4e4a945" providerId="LiveId" clId="{27E83AEE-414A-4B1D-B654-135A4FEC3818}" dt="2026-02-17T01:45:24.610" v="647" actId="47"/>
          <pc:sldLayoutMkLst>
            <pc:docMk/>
            <pc:sldMasterMk cId="2170321121" sldId="2147483673"/>
            <pc:sldLayoutMk cId="1687834818" sldId="2147483684"/>
          </pc:sldLayoutMkLst>
        </pc:sldLayoutChg>
        <pc:sldLayoutChg chg="del">
          <pc:chgData name="Jeff Schweiger" userId="19ab1e85a4e4a945" providerId="LiveId" clId="{27E83AEE-414A-4B1D-B654-135A4FEC3818}" dt="2026-02-17T01:45:24.610" v="647" actId="47"/>
          <pc:sldLayoutMkLst>
            <pc:docMk/>
            <pc:sldMasterMk cId="2170321121" sldId="2147483673"/>
            <pc:sldLayoutMk cId="3059059468" sldId="2147483685"/>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272-4685-8456-EA96D2FC0B1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272-4685-8456-EA96D2FC0B1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272-4685-8456-EA96D2FC0B1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272-4685-8456-EA96D2FC0B1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272-4685-8456-EA96D2FC0B1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272-4685-8456-EA96D2FC0B10}"/>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6272-4685-8456-EA96D2FC0B10}"/>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6272-4685-8456-EA96D2FC0B10}"/>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6272-4685-8456-EA96D2FC0B10}"/>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6272-4685-8456-EA96D2FC0B10}"/>
              </c:ext>
            </c:extLst>
          </c:dPt>
          <c:dPt>
            <c:idx val="10"/>
            <c:bubble3D val="0"/>
            <c:spPr>
              <a:solidFill>
                <a:srgbClr val="7030A0"/>
              </a:solidFill>
              <a:ln w="19050">
                <a:solidFill>
                  <a:schemeClr val="lt1"/>
                </a:solidFill>
              </a:ln>
              <a:effectLst/>
            </c:spPr>
            <c:extLst>
              <c:ext xmlns:c16="http://schemas.microsoft.com/office/drawing/2014/chart" uri="{C3380CC4-5D6E-409C-BE32-E72D297353CC}">
                <c16:uniqueId val="{00000015-6272-4685-8456-EA96D2FC0B10}"/>
              </c:ext>
            </c:extLst>
          </c:dPt>
          <c:dLbls>
            <c:dLbl>
              <c:idx val="0"/>
              <c:layout>
                <c:manualLayout>
                  <c:x val="-0.11237469245990304"/>
                  <c:y val="0.15164465457700005"/>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72-4685-8456-EA96D2FC0B10}"/>
                </c:ext>
              </c:extLst>
            </c:dLbl>
            <c:dLbl>
              <c:idx val="1"/>
              <c:layout>
                <c:manualLayout>
                  <c:x val="-0.10650445808421723"/>
                  <c:y val="-0.13362563697688895"/>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72-4685-8456-EA96D2FC0B10}"/>
                </c:ext>
              </c:extLst>
            </c:dLbl>
            <c:dLbl>
              <c:idx val="2"/>
              <c:layout>
                <c:manualLayout>
                  <c:x val="-2.50094919372412E-2"/>
                  <c:y val="-7.691576130028587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272-4685-8456-EA96D2FC0B10}"/>
                </c:ext>
              </c:extLst>
            </c:dLbl>
            <c:dLbl>
              <c:idx val="3"/>
              <c:layout>
                <c:manualLayout>
                  <c:x val="4.522818297847539E-2"/>
                  <c:y val="-8.617648819991990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272-4685-8456-EA96D2FC0B10}"/>
                </c:ext>
              </c:extLst>
            </c:dLbl>
            <c:dLbl>
              <c:idx val="4"/>
              <c:layout>
                <c:manualLayout>
                  <c:x val="8.5861789411760633E-2"/>
                  <c:y val="-0.1180224392988134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272-4685-8456-EA96D2FC0B10}"/>
                </c:ext>
              </c:extLst>
            </c:dLbl>
            <c:dLbl>
              <c:idx val="5"/>
              <c:layout>
                <c:manualLayout>
                  <c:x val="0.10703459641506752"/>
                  <c:y val="-4.898815840653503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272-4685-8456-EA96D2FC0B10}"/>
                </c:ext>
              </c:extLst>
            </c:dLbl>
            <c:dLbl>
              <c:idx val="6"/>
              <c:delete val="1"/>
              <c:extLst>
                <c:ext xmlns:c15="http://schemas.microsoft.com/office/drawing/2012/chart" uri="{CE6537A1-D6FC-4f65-9D91-7224C49458BB}"/>
                <c:ext xmlns:c16="http://schemas.microsoft.com/office/drawing/2014/chart" uri="{C3380CC4-5D6E-409C-BE32-E72D297353CC}">
                  <c16:uniqueId val="{0000000D-6272-4685-8456-EA96D2FC0B10}"/>
                </c:ext>
              </c:extLst>
            </c:dLbl>
            <c:dLbl>
              <c:idx val="7"/>
              <c:layout>
                <c:manualLayout>
                  <c:x val="8.1495897381183194E-2"/>
                  <c:y val="0.16799332970029443"/>
                </c:manualLayout>
              </c:layout>
              <c:tx>
                <c:rich>
                  <a:bodyPr/>
                  <a:lstStyle/>
                  <a:p>
                    <a:r>
                      <a:rPr lang="en-US" dirty="0"/>
                      <a:t>7.3%</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6272-4685-8456-EA96D2FC0B10}"/>
                </c:ext>
              </c:extLst>
            </c:dLbl>
            <c:dLbl>
              <c:idx val="8"/>
              <c:delete val="1"/>
              <c:extLst>
                <c:ext xmlns:c15="http://schemas.microsoft.com/office/drawing/2012/chart" uri="{CE6537A1-D6FC-4f65-9D91-7224C49458BB}"/>
                <c:ext xmlns:c16="http://schemas.microsoft.com/office/drawing/2014/chart" uri="{C3380CC4-5D6E-409C-BE32-E72D297353CC}">
                  <c16:uniqueId val="{00000011-6272-4685-8456-EA96D2FC0B10}"/>
                </c:ext>
              </c:extLst>
            </c:dLbl>
            <c:dLbl>
              <c:idx val="9"/>
              <c:layout>
                <c:manualLayout>
                  <c:x val="7.8167932391332282E-2"/>
                  <c:y val="0.15775062559219286"/>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272-4685-8456-EA96D2FC0B10}"/>
                </c:ext>
              </c:extLst>
            </c:dLbl>
            <c:dLbl>
              <c:idx val="10"/>
              <c:layout>
                <c:manualLayout>
                  <c:x val="2.728635957400552E-2"/>
                  <c:y val="5.303532350400062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272-4685-8456-EA96D2FC0B10}"/>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11"/>
                <c:pt idx="0">
                  <c:v>Law Enforcement</c:v>
                </c:pt>
                <c:pt idx="1">
                  <c:v>Fire/EMS</c:v>
                </c:pt>
                <c:pt idx="2">
                  <c:v>Health Care</c:v>
                </c:pt>
                <c:pt idx="3">
                  <c:v>General Interest</c:v>
                </c:pt>
                <c:pt idx="4">
                  <c:v>Education</c:v>
                </c:pt>
                <c:pt idx="5">
                  <c:v>Engineering and Science</c:v>
                </c:pt>
                <c:pt idx="6">
                  <c:v>Law &amp; Government</c:v>
                </c:pt>
                <c:pt idx="7">
                  <c:v>Business</c:v>
                </c:pt>
                <c:pt idx="8">
                  <c:v>Aviation</c:v>
                </c:pt>
                <c:pt idx="9">
                  <c:v>Other Specialties</c:v>
                </c:pt>
                <c:pt idx="10">
                  <c:v>Explorer Clubs</c:v>
                </c:pt>
              </c:strCache>
            </c:strRef>
          </c:cat>
          <c:val>
            <c:numRef>
              <c:f>Sheet1!$B$2:$B$12</c:f>
              <c:numCache>
                <c:formatCode>0.0%</c:formatCode>
                <c:ptCount val="11"/>
                <c:pt idx="0">
                  <c:v>0.27300000000000002</c:v>
                </c:pt>
                <c:pt idx="1">
                  <c:v>0.19800000000000001</c:v>
                </c:pt>
                <c:pt idx="2">
                  <c:v>6.8000000000000005E-2</c:v>
                </c:pt>
                <c:pt idx="3">
                  <c:v>8.4000000000000005E-2</c:v>
                </c:pt>
                <c:pt idx="4">
                  <c:v>9.4E-2</c:v>
                </c:pt>
                <c:pt idx="5">
                  <c:v>8.8999999999999996E-2</c:v>
                </c:pt>
                <c:pt idx="6">
                  <c:v>7.2999999999999995E-2</c:v>
                </c:pt>
                <c:pt idx="7">
                  <c:v>1.9E-2</c:v>
                </c:pt>
                <c:pt idx="8">
                  <c:v>3.1E-2</c:v>
                </c:pt>
                <c:pt idx="9">
                  <c:v>9.4E-2</c:v>
                </c:pt>
                <c:pt idx="10">
                  <c:v>5.1999999999999998E-2</c:v>
                </c:pt>
              </c:numCache>
            </c:numRef>
          </c:val>
          <c:extLst>
            <c:ext xmlns:c16="http://schemas.microsoft.com/office/drawing/2014/chart" uri="{C3380CC4-5D6E-409C-BE32-E72D297353CC}">
              <c16:uniqueId val="{00000016-6272-4685-8456-EA96D2FC0B10}"/>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82278E-0E62-4E0C-B1F1-D98165D0B288}" type="datetimeFigureOut">
              <a:rPr lang="en-US" smtClean="0"/>
              <a:t>2/16/2026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9FD6AE-FEED-4109-B80A-EE3D0B5513BB}" type="slidenum">
              <a:rPr lang="en-US" smtClean="0"/>
              <a:t>‹#›</a:t>
            </a:fld>
            <a:endParaRPr lang="en-US"/>
          </a:p>
        </p:txBody>
      </p:sp>
    </p:spTree>
    <p:extLst>
      <p:ext uri="{BB962C8B-B14F-4D97-AF65-F5344CB8AC3E}">
        <p14:creationId xmlns:p14="http://schemas.microsoft.com/office/powerpoint/2010/main" val="159574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AFFILIATION STATEMENT </a:t>
            </a:r>
          </a:p>
          <a:p>
            <a:r>
              <a:rPr lang="en-US" dirty="0"/>
              <a:t>Learning for Life is one of the programs that local Boy Scouts of America councils are authorized to deliver, with local executive board approval. Learning for Life is an affiliate of the Boy Scouts of America that is comprised of both a written character education curriculum for PreK – 12th graders and students with special needs, as well as Interactive career Exploring programs for 6th graders thru 20 year olds. Youth participation is open to any youth in the prescribed age group for that particular Program. Adults, 21 years of age and older, are selected by participating organizations for involvement in the Learning for Life programs. Color, race, religion, gender, sexual orientation, ethnic background, disability, economic status or citizenship is not criteria for participation by youth or adults. Youth and adults involved with Learning for Life programs, including Exploring, are registered with Learning for Life as participants. Learning for Life participants are not members of the Boy Scouts of America. Learning for Life, a District of Columbia non‐profit corporation, is a separate 501(c)(3) Corporation, with a Board of Directors that is separate from the Boy Scouts of America. While they have different policies, there are occasions when local Learning for Life and Traditional BSA programs may participate in an event. Both programs will be required to follow the appropriate guidelines, especially regarding safety. Completion of training, registration and annual fees are program specific and not transferable between programs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E23A31-EF17-447D-9AF9-7B6FD551DD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3320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E23A31-EF17-447D-9AF9-7B6FD551DD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8915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E23A31-EF17-447D-9AF9-7B6FD551DD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0228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45285-88DB-BA27-5C58-363AF02117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45B824-41C5-937F-F1B4-065A77ECBF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84893F-E692-6182-06C4-37FE22ADFA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A1F241-AB99-EC44-75E9-CEB63C1F1558}"/>
              </a:ext>
            </a:extLst>
          </p:cNvPr>
          <p:cNvSpPr>
            <a:spLocks noGrp="1"/>
          </p:cNvSpPr>
          <p:nvPr>
            <p:ph type="sldNum" sz="quarter" idx="10"/>
          </p:nvPr>
        </p:nvSpPr>
        <p:spPr/>
        <p:txBody>
          <a:bodyPr/>
          <a:lstStyle/>
          <a:p>
            <a:fld id="{30E833B1-2A20-4C4C-BE33-B00584E23331}"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12059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29CC4D-5BAC-43E7-82B8-A8A05C1090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8518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E23A31-EF17-447D-9AF9-7B6FD551DD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7595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F59C7-B2B0-3030-9FFA-48D671FA59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BACAD5-77C2-6330-FC98-32F9D6727F07}"/>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B146955F-2AC9-AE15-AE7E-D9E4F2A572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988C9A-A159-8566-129F-C97F1899AB5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E23A31-EF17-447D-9AF9-7B6FD551DD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1497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94735B-4945-8A4D-ADD4-CC3228AE4BE3}" type="datetimeFigureOut">
              <a:rPr lang="en-US" smtClean="0"/>
              <a:t>2/16/2026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83098-F627-5B4F-9D1B-3166CCBD3A8A}" type="slidenum">
              <a:rPr lang="en-US" smtClean="0"/>
              <a:t>‹#›</a:t>
            </a:fld>
            <a:endParaRPr lang="en-US"/>
          </a:p>
        </p:txBody>
      </p:sp>
    </p:spTree>
    <p:extLst>
      <p:ext uri="{BB962C8B-B14F-4D97-AF65-F5344CB8AC3E}">
        <p14:creationId xmlns:p14="http://schemas.microsoft.com/office/powerpoint/2010/main" val="1150448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94735B-4945-8A4D-ADD4-CC3228AE4BE3}" type="datetimeFigureOut">
              <a:rPr lang="en-US" smtClean="0"/>
              <a:t>2/16/2026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83098-F627-5B4F-9D1B-3166CCBD3A8A}" type="slidenum">
              <a:rPr lang="en-US" smtClean="0"/>
              <a:t>‹#›</a:t>
            </a:fld>
            <a:endParaRPr lang="en-US"/>
          </a:p>
        </p:txBody>
      </p:sp>
    </p:spTree>
    <p:extLst>
      <p:ext uri="{BB962C8B-B14F-4D97-AF65-F5344CB8AC3E}">
        <p14:creationId xmlns:p14="http://schemas.microsoft.com/office/powerpoint/2010/main" val="3097390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94735B-4945-8A4D-ADD4-CC3228AE4BE3}" type="datetimeFigureOut">
              <a:rPr lang="en-US" smtClean="0"/>
              <a:t>2/16/2026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83098-F627-5B4F-9D1B-3166CCBD3A8A}" type="slidenum">
              <a:rPr lang="en-US" smtClean="0"/>
              <a:t>‹#›</a:t>
            </a:fld>
            <a:endParaRPr lang="en-US"/>
          </a:p>
        </p:txBody>
      </p:sp>
    </p:spTree>
    <p:extLst>
      <p:ext uri="{BB962C8B-B14F-4D97-AF65-F5344CB8AC3E}">
        <p14:creationId xmlns:p14="http://schemas.microsoft.com/office/powerpoint/2010/main" val="3752443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32577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94735B-4945-8A4D-ADD4-CC3228AE4BE3}" type="datetimeFigureOut">
              <a:rPr lang="en-US" smtClean="0"/>
              <a:t>2/16/2026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83098-F627-5B4F-9D1B-3166CCBD3A8A}" type="slidenum">
              <a:rPr lang="en-US" smtClean="0"/>
              <a:t>‹#›</a:t>
            </a:fld>
            <a:endParaRPr lang="en-US" dirty="0"/>
          </a:p>
        </p:txBody>
      </p:sp>
    </p:spTree>
    <p:extLst>
      <p:ext uri="{BB962C8B-B14F-4D97-AF65-F5344CB8AC3E}">
        <p14:creationId xmlns:p14="http://schemas.microsoft.com/office/powerpoint/2010/main" val="4089285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94735B-4945-8A4D-ADD4-CC3228AE4BE3}" type="datetimeFigureOut">
              <a:rPr lang="en-US" smtClean="0"/>
              <a:t>2/16/2026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83098-F627-5B4F-9D1B-3166CCBD3A8A}" type="slidenum">
              <a:rPr lang="en-US" smtClean="0"/>
              <a:t>‹#›</a:t>
            </a:fld>
            <a:endParaRPr lang="en-US" dirty="0"/>
          </a:p>
        </p:txBody>
      </p:sp>
    </p:spTree>
    <p:extLst>
      <p:ext uri="{BB962C8B-B14F-4D97-AF65-F5344CB8AC3E}">
        <p14:creationId xmlns:p14="http://schemas.microsoft.com/office/powerpoint/2010/main" val="2237456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94735B-4945-8A4D-ADD4-CC3228AE4BE3}" type="datetimeFigureOut">
              <a:rPr lang="en-US" smtClean="0"/>
              <a:t>2/16/2026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83098-F627-5B4F-9D1B-3166CCBD3A8A}" type="slidenum">
              <a:rPr lang="en-US" smtClean="0"/>
              <a:t>‹#›</a:t>
            </a:fld>
            <a:endParaRPr lang="en-US" dirty="0"/>
          </a:p>
        </p:txBody>
      </p:sp>
    </p:spTree>
    <p:extLst>
      <p:ext uri="{BB962C8B-B14F-4D97-AF65-F5344CB8AC3E}">
        <p14:creationId xmlns:p14="http://schemas.microsoft.com/office/powerpoint/2010/main" val="2935387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94735B-4945-8A4D-ADD4-CC3228AE4BE3}" type="datetimeFigureOut">
              <a:rPr lang="en-US" smtClean="0"/>
              <a:t>2/16/2026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83098-F627-5B4F-9D1B-3166CCBD3A8A}" type="slidenum">
              <a:rPr lang="en-US" smtClean="0"/>
              <a:t>‹#›</a:t>
            </a:fld>
            <a:endParaRPr lang="en-US" dirty="0"/>
          </a:p>
        </p:txBody>
      </p:sp>
    </p:spTree>
    <p:extLst>
      <p:ext uri="{BB962C8B-B14F-4D97-AF65-F5344CB8AC3E}">
        <p14:creationId xmlns:p14="http://schemas.microsoft.com/office/powerpoint/2010/main" val="3869116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94735B-4945-8A4D-ADD4-CC3228AE4BE3}" type="datetimeFigureOut">
              <a:rPr lang="en-US" smtClean="0"/>
              <a:t>2/16/2026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7383098-F627-5B4F-9D1B-3166CCBD3A8A}" type="slidenum">
              <a:rPr lang="en-US" smtClean="0"/>
              <a:t>‹#›</a:t>
            </a:fld>
            <a:endParaRPr lang="en-US" dirty="0"/>
          </a:p>
        </p:txBody>
      </p:sp>
    </p:spTree>
    <p:extLst>
      <p:ext uri="{BB962C8B-B14F-4D97-AF65-F5344CB8AC3E}">
        <p14:creationId xmlns:p14="http://schemas.microsoft.com/office/powerpoint/2010/main" val="3167346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94735B-4945-8A4D-ADD4-CC3228AE4BE3}" type="datetimeFigureOut">
              <a:rPr lang="en-US" smtClean="0"/>
              <a:t>2/16/2026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7383098-F627-5B4F-9D1B-3166CCBD3A8A}" type="slidenum">
              <a:rPr lang="en-US" smtClean="0"/>
              <a:t>‹#›</a:t>
            </a:fld>
            <a:endParaRPr lang="en-US" dirty="0"/>
          </a:p>
        </p:txBody>
      </p:sp>
    </p:spTree>
    <p:extLst>
      <p:ext uri="{BB962C8B-B14F-4D97-AF65-F5344CB8AC3E}">
        <p14:creationId xmlns:p14="http://schemas.microsoft.com/office/powerpoint/2010/main" val="23872417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94735B-4945-8A4D-ADD4-CC3228AE4BE3}" type="datetimeFigureOut">
              <a:rPr lang="en-US" smtClean="0"/>
              <a:t>2/16/2026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7383098-F627-5B4F-9D1B-3166CCBD3A8A}" type="slidenum">
              <a:rPr lang="en-US" smtClean="0"/>
              <a:t>‹#›</a:t>
            </a:fld>
            <a:endParaRPr lang="en-US" dirty="0"/>
          </a:p>
        </p:txBody>
      </p:sp>
    </p:spTree>
    <p:extLst>
      <p:ext uri="{BB962C8B-B14F-4D97-AF65-F5344CB8AC3E}">
        <p14:creationId xmlns:p14="http://schemas.microsoft.com/office/powerpoint/2010/main" val="2714776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94735B-4945-8A4D-ADD4-CC3228AE4BE3}" type="datetimeFigureOut">
              <a:rPr lang="en-US" smtClean="0"/>
              <a:t>2/16/2026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83098-F627-5B4F-9D1B-3166CCBD3A8A}" type="slidenum">
              <a:rPr lang="en-US" smtClean="0"/>
              <a:t>‹#›</a:t>
            </a:fld>
            <a:endParaRPr lang="en-US"/>
          </a:p>
        </p:txBody>
      </p:sp>
    </p:spTree>
    <p:extLst>
      <p:ext uri="{BB962C8B-B14F-4D97-AF65-F5344CB8AC3E}">
        <p14:creationId xmlns:p14="http://schemas.microsoft.com/office/powerpoint/2010/main" val="38681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94735B-4945-8A4D-ADD4-CC3228AE4BE3}" type="datetimeFigureOut">
              <a:rPr lang="en-US" smtClean="0"/>
              <a:t>2/16/2026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83098-F627-5B4F-9D1B-3166CCBD3A8A}" type="slidenum">
              <a:rPr lang="en-US" smtClean="0"/>
              <a:t>‹#›</a:t>
            </a:fld>
            <a:endParaRPr lang="en-US" dirty="0"/>
          </a:p>
        </p:txBody>
      </p:sp>
    </p:spTree>
    <p:extLst>
      <p:ext uri="{BB962C8B-B14F-4D97-AF65-F5344CB8AC3E}">
        <p14:creationId xmlns:p14="http://schemas.microsoft.com/office/powerpoint/2010/main" val="3017924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94735B-4945-8A4D-ADD4-CC3228AE4BE3}" type="datetimeFigureOut">
              <a:rPr lang="en-US" smtClean="0"/>
              <a:t>2/16/2026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83098-F627-5B4F-9D1B-3166CCBD3A8A}" type="slidenum">
              <a:rPr lang="en-US" smtClean="0"/>
              <a:t>‹#›</a:t>
            </a:fld>
            <a:endParaRPr lang="en-US" dirty="0"/>
          </a:p>
        </p:txBody>
      </p:sp>
    </p:spTree>
    <p:extLst>
      <p:ext uri="{BB962C8B-B14F-4D97-AF65-F5344CB8AC3E}">
        <p14:creationId xmlns:p14="http://schemas.microsoft.com/office/powerpoint/2010/main" val="271586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94735B-4945-8A4D-ADD4-CC3228AE4BE3}" type="datetimeFigureOut">
              <a:rPr lang="en-US" smtClean="0"/>
              <a:t>2/16/2026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83098-F627-5B4F-9D1B-3166CCBD3A8A}" type="slidenum">
              <a:rPr lang="en-US" smtClean="0"/>
              <a:t>‹#›</a:t>
            </a:fld>
            <a:endParaRPr lang="en-US" dirty="0"/>
          </a:p>
        </p:txBody>
      </p:sp>
    </p:spTree>
    <p:extLst>
      <p:ext uri="{BB962C8B-B14F-4D97-AF65-F5344CB8AC3E}">
        <p14:creationId xmlns:p14="http://schemas.microsoft.com/office/powerpoint/2010/main" val="37482635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94735B-4945-8A4D-ADD4-CC3228AE4BE3}" type="datetimeFigureOut">
              <a:rPr lang="en-US" smtClean="0"/>
              <a:t>2/16/2026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83098-F627-5B4F-9D1B-3166CCBD3A8A}" type="slidenum">
              <a:rPr lang="en-US" smtClean="0"/>
              <a:t>‹#›</a:t>
            </a:fld>
            <a:endParaRPr lang="en-US" dirty="0"/>
          </a:p>
        </p:txBody>
      </p:sp>
    </p:spTree>
    <p:extLst>
      <p:ext uri="{BB962C8B-B14F-4D97-AF65-F5344CB8AC3E}">
        <p14:creationId xmlns:p14="http://schemas.microsoft.com/office/powerpoint/2010/main" val="3392640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544B97-D90B-4251-B303-F42BABF433D9}"/>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8C4E32-D95D-40CE-A7DE-EC9E74C9D0A4}"/>
              </a:ext>
            </a:extLst>
          </p:cNvPr>
          <p:cNvSpPr>
            <a:spLocks noGrp="1"/>
          </p:cNvSpPr>
          <p:nvPr>
            <p:ph type="dt" sz="half" idx="10"/>
          </p:nvPr>
        </p:nvSpPr>
        <p:spPr>
          <a:xfrm>
            <a:off x="838200" y="6356352"/>
            <a:ext cx="2743200" cy="365125"/>
          </a:xfrm>
          <a:prstGeom prst="rect">
            <a:avLst/>
          </a:prstGeom>
        </p:spPr>
        <p:txBody>
          <a:bodyPr/>
          <a:lstStyle/>
          <a:p>
            <a:fld id="{BF8B219C-0363-4EAC-B355-C16BC5F10A50}" type="datetimeFigureOut">
              <a:rPr lang="en-US" smtClean="0"/>
              <a:t>2/16/2026</a:t>
            </a:fld>
            <a:endParaRPr lang="en-US"/>
          </a:p>
        </p:txBody>
      </p:sp>
      <p:sp>
        <p:nvSpPr>
          <p:cNvPr id="5" name="Footer Placeholder 4">
            <a:extLst>
              <a:ext uri="{FF2B5EF4-FFF2-40B4-BE49-F238E27FC236}">
                <a16:creationId xmlns:a16="http://schemas.microsoft.com/office/drawing/2014/main" id="{CB5B6717-C5A9-4E32-B8EC-5887317D2FC5}"/>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D22FD96-2ED5-4776-B90F-FC4761E221B7}"/>
              </a:ext>
            </a:extLst>
          </p:cNvPr>
          <p:cNvSpPr>
            <a:spLocks noGrp="1"/>
          </p:cNvSpPr>
          <p:nvPr>
            <p:ph type="sldNum" sz="quarter" idx="12"/>
          </p:nvPr>
        </p:nvSpPr>
        <p:spPr>
          <a:xfrm>
            <a:off x="8610600" y="6356352"/>
            <a:ext cx="2743200" cy="365125"/>
          </a:xfrm>
          <a:prstGeom prst="rect">
            <a:avLst/>
          </a:prstGeom>
        </p:spPr>
        <p:txBody>
          <a:bodyPr/>
          <a:lstStyle/>
          <a:p>
            <a:fld id="{5575102F-CC77-4CA7-8712-F041898EE779}" type="slidenum">
              <a:rPr lang="en-US" smtClean="0"/>
              <a:t>‹#›</a:t>
            </a:fld>
            <a:endParaRPr lang="en-US"/>
          </a:p>
        </p:txBody>
      </p:sp>
      <p:pic>
        <p:nvPicPr>
          <p:cNvPr id="7" name="Picture 6" descr="A pixelated eagle and fleur-de-lis&#10;&#10;Description automatically generated">
            <a:extLst>
              <a:ext uri="{FF2B5EF4-FFF2-40B4-BE49-F238E27FC236}">
                <a16:creationId xmlns:a16="http://schemas.microsoft.com/office/drawing/2014/main" id="{C82D88EB-31C6-B7FF-FC1D-120633A2D8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604353"/>
            <a:ext cx="10509251" cy="1624824"/>
          </a:xfrm>
          <a:prstGeom prst="rect">
            <a:avLst/>
          </a:prstGeom>
        </p:spPr>
      </p:pic>
    </p:spTree>
    <p:extLst>
      <p:ext uri="{BB962C8B-B14F-4D97-AF65-F5344CB8AC3E}">
        <p14:creationId xmlns:p14="http://schemas.microsoft.com/office/powerpoint/2010/main" val="2488726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94735B-4945-8A4D-ADD4-CC3228AE4BE3}" type="datetimeFigureOut">
              <a:rPr lang="en-US" smtClean="0"/>
              <a:t>2/16/2026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83098-F627-5B4F-9D1B-3166CCBD3A8A}" type="slidenum">
              <a:rPr lang="en-US" smtClean="0"/>
              <a:t>‹#›</a:t>
            </a:fld>
            <a:endParaRPr lang="en-US"/>
          </a:p>
        </p:txBody>
      </p:sp>
    </p:spTree>
    <p:extLst>
      <p:ext uri="{BB962C8B-B14F-4D97-AF65-F5344CB8AC3E}">
        <p14:creationId xmlns:p14="http://schemas.microsoft.com/office/powerpoint/2010/main" val="3484111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94735B-4945-8A4D-ADD4-CC3228AE4BE3}" type="datetimeFigureOut">
              <a:rPr lang="en-US" smtClean="0"/>
              <a:t>2/16/2026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83098-F627-5B4F-9D1B-3166CCBD3A8A}" type="slidenum">
              <a:rPr lang="en-US" smtClean="0"/>
              <a:t>‹#›</a:t>
            </a:fld>
            <a:endParaRPr lang="en-US"/>
          </a:p>
        </p:txBody>
      </p:sp>
    </p:spTree>
    <p:extLst>
      <p:ext uri="{BB962C8B-B14F-4D97-AF65-F5344CB8AC3E}">
        <p14:creationId xmlns:p14="http://schemas.microsoft.com/office/powerpoint/2010/main" val="3254363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94735B-4945-8A4D-ADD4-CC3228AE4BE3}" type="datetimeFigureOut">
              <a:rPr lang="en-US" smtClean="0"/>
              <a:t>2/16/2026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383098-F627-5B4F-9D1B-3166CCBD3A8A}" type="slidenum">
              <a:rPr lang="en-US" smtClean="0"/>
              <a:t>‹#›</a:t>
            </a:fld>
            <a:endParaRPr lang="en-US"/>
          </a:p>
        </p:txBody>
      </p:sp>
    </p:spTree>
    <p:extLst>
      <p:ext uri="{BB962C8B-B14F-4D97-AF65-F5344CB8AC3E}">
        <p14:creationId xmlns:p14="http://schemas.microsoft.com/office/powerpoint/2010/main" val="1233591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94735B-4945-8A4D-ADD4-CC3228AE4BE3}" type="datetimeFigureOut">
              <a:rPr lang="en-US" smtClean="0"/>
              <a:t>2/16/2026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383098-F627-5B4F-9D1B-3166CCBD3A8A}" type="slidenum">
              <a:rPr lang="en-US" smtClean="0"/>
              <a:t>‹#›</a:t>
            </a:fld>
            <a:endParaRPr lang="en-US"/>
          </a:p>
        </p:txBody>
      </p:sp>
    </p:spTree>
    <p:extLst>
      <p:ext uri="{BB962C8B-B14F-4D97-AF65-F5344CB8AC3E}">
        <p14:creationId xmlns:p14="http://schemas.microsoft.com/office/powerpoint/2010/main" val="4213073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94735B-4945-8A4D-ADD4-CC3228AE4BE3}" type="datetimeFigureOut">
              <a:rPr lang="en-US" smtClean="0"/>
              <a:t>2/16/2026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383098-F627-5B4F-9D1B-3166CCBD3A8A}" type="slidenum">
              <a:rPr lang="en-US" smtClean="0"/>
              <a:t>‹#›</a:t>
            </a:fld>
            <a:endParaRPr lang="en-US"/>
          </a:p>
        </p:txBody>
      </p:sp>
    </p:spTree>
    <p:extLst>
      <p:ext uri="{BB962C8B-B14F-4D97-AF65-F5344CB8AC3E}">
        <p14:creationId xmlns:p14="http://schemas.microsoft.com/office/powerpoint/2010/main" val="4004414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94735B-4945-8A4D-ADD4-CC3228AE4BE3}" type="datetimeFigureOut">
              <a:rPr lang="en-US" smtClean="0"/>
              <a:t>2/16/2026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83098-F627-5B4F-9D1B-3166CCBD3A8A}" type="slidenum">
              <a:rPr lang="en-US" smtClean="0"/>
              <a:t>‹#›</a:t>
            </a:fld>
            <a:endParaRPr lang="en-US"/>
          </a:p>
        </p:txBody>
      </p:sp>
    </p:spTree>
    <p:extLst>
      <p:ext uri="{BB962C8B-B14F-4D97-AF65-F5344CB8AC3E}">
        <p14:creationId xmlns:p14="http://schemas.microsoft.com/office/powerpoint/2010/main" val="3254060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94735B-4945-8A4D-ADD4-CC3228AE4BE3}" type="datetimeFigureOut">
              <a:rPr lang="en-US" smtClean="0"/>
              <a:t>2/16/2026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83098-F627-5B4F-9D1B-3166CCBD3A8A}" type="slidenum">
              <a:rPr lang="en-US" smtClean="0"/>
              <a:t>‹#›</a:t>
            </a:fld>
            <a:endParaRPr lang="en-US"/>
          </a:p>
        </p:txBody>
      </p:sp>
    </p:spTree>
    <p:extLst>
      <p:ext uri="{BB962C8B-B14F-4D97-AF65-F5344CB8AC3E}">
        <p14:creationId xmlns:p14="http://schemas.microsoft.com/office/powerpoint/2010/main" val="967357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94735B-4945-8A4D-ADD4-CC3228AE4BE3}" type="datetimeFigureOut">
              <a:rPr lang="en-US" smtClean="0"/>
              <a:t>2/16/2026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383098-F627-5B4F-9D1B-3166CCBD3A8A}" type="slidenum">
              <a:rPr lang="en-US" smtClean="0"/>
              <a:t>‹#›</a:t>
            </a:fld>
            <a:endParaRPr lang="en-US"/>
          </a:p>
        </p:txBody>
      </p:sp>
    </p:spTree>
    <p:extLst>
      <p:ext uri="{BB962C8B-B14F-4D97-AF65-F5344CB8AC3E}">
        <p14:creationId xmlns:p14="http://schemas.microsoft.com/office/powerpoint/2010/main" val="3543671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94735B-4945-8A4D-ADD4-CC3228AE4BE3}" type="datetimeFigureOut">
              <a:rPr lang="en-US" smtClean="0"/>
              <a:t>2/16/2026</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383098-F627-5B4F-9D1B-3166CCBD3A8A}" type="slidenum">
              <a:rPr lang="en-US" smtClean="0"/>
              <a:t>‹#›</a:t>
            </a:fld>
            <a:endParaRPr lang="en-US" dirty="0"/>
          </a:p>
        </p:txBody>
      </p:sp>
    </p:spTree>
    <p:extLst>
      <p:ext uri="{BB962C8B-B14F-4D97-AF65-F5344CB8AC3E}">
        <p14:creationId xmlns:p14="http://schemas.microsoft.com/office/powerpoint/2010/main" val="93194161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5.png"/><Relationship Id="rId7" Type="http://schemas.openxmlformats.org/officeDocument/2006/relationships/image" Target="../media/image24.jpe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28.emf"/></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mailto:exploring@lflmail.org" TargetMode="External"/><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8" Type="http://schemas.openxmlformats.org/officeDocument/2006/relationships/hyperlink" Target="mailto:scouter.jeff@earthlink.net" TargetMode="External"/><Relationship Id="rId3" Type="http://schemas.openxmlformats.org/officeDocument/2006/relationships/image" Target="../media/image4.jpg"/><Relationship Id="rId7" Type="http://schemas.openxmlformats.org/officeDocument/2006/relationships/hyperlink" Target="http://www.learningforlife.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www.exploring.org/" TargetMode="External"/><Relationship Id="rId5" Type="http://schemas.openxmlformats.org/officeDocument/2006/relationships/hyperlink" Target="mailto:exploringmarketing@scouting.org" TargetMode="External"/><Relationship Id="rId4" Type="http://schemas.openxmlformats.org/officeDocument/2006/relationships/image" Target="../media/image3.png"/><Relationship Id="rId9" Type="http://schemas.openxmlformats.org/officeDocument/2006/relationships/hyperlink" Target="http://www.ncacbsa.org/"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www.learningforlife.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www.exploring.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SA-Exploring_DSC2229_edited_fullsize.jpg"/>
          <p:cNvPicPr>
            <a:picLocks noChangeAspect="1"/>
          </p:cNvPicPr>
          <p:nvPr/>
        </p:nvPicPr>
        <p:blipFill rotWithShape="1">
          <a:blip r:embed="rId2">
            <a:extLst>
              <a:ext uri="{28A0092B-C50C-407E-A947-70E740481C1C}">
                <a14:useLocalDpi xmlns:a14="http://schemas.microsoft.com/office/drawing/2010/main" val="0"/>
              </a:ext>
            </a:extLst>
          </a:blip>
          <a:srcRect l="1469" t="6072" r="25311" b="11418"/>
          <a:stretch/>
        </p:blipFill>
        <p:spPr>
          <a:xfrm>
            <a:off x="0" y="-52788"/>
            <a:ext cx="12192000" cy="6858000"/>
          </a:xfrm>
          <a:prstGeom prst="rect">
            <a:avLst/>
          </a:prstGeom>
        </p:spPr>
      </p:pic>
      <p:sp>
        <p:nvSpPr>
          <p:cNvPr id="4" name="Rectangle 3"/>
          <p:cNvSpPr/>
          <p:nvPr/>
        </p:nvSpPr>
        <p:spPr>
          <a:xfrm>
            <a:off x="3663756" y="-52788"/>
            <a:ext cx="8528243" cy="691078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8" name="Rectangle 7"/>
          <p:cNvSpPr/>
          <p:nvPr/>
        </p:nvSpPr>
        <p:spPr>
          <a:xfrm>
            <a:off x="0" y="-52788"/>
            <a:ext cx="3663757" cy="6858000"/>
          </a:xfrm>
          <a:prstGeom prst="rect">
            <a:avLst/>
          </a:prstGeom>
          <a:solidFill>
            <a:srgbClr val="231950"/>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231950"/>
              </a:solidFill>
              <a:latin typeface="Calibri"/>
            </a:endParaRPr>
          </a:p>
        </p:txBody>
      </p:sp>
      <p:pic>
        <p:nvPicPr>
          <p:cNvPr id="9" name="Picture 8" descr="exploring_wht_transparent-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181" y="-1191"/>
            <a:ext cx="3363576" cy="1223117"/>
          </a:xfrm>
          <a:prstGeom prst="rect">
            <a:avLst/>
          </a:prstGeom>
        </p:spPr>
      </p:pic>
      <p:sp>
        <p:nvSpPr>
          <p:cNvPr id="10" name="Title 1"/>
          <p:cNvSpPr txBox="1">
            <a:spLocks/>
          </p:cNvSpPr>
          <p:nvPr/>
        </p:nvSpPr>
        <p:spPr>
          <a:xfrm>
            <a:off x="401154" y="3217969"/>
            <a:ext cx="3161629" cy="157803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40000"/>
              </a:lnSpc>
            </a:pPr>
            <a:r>
              <a:rPr lang="en-US" sz="2100" b="1" dirty="0">
                <a:solidFill>
                  <a:srgbClr val="FFFFFF"/>
                </a:solidFill>
                <a:latin typeface="Arial" panose="020B0604020202020204" pitchFamily="34" charset="0"/>
                <a:cs typeface="Arial" panose="020B0604020202020204" pitchFamily="34" charset="0"/>
              </a:rPr>
              <a:t>NCAC University of Scouting 2026</a:t>
            </a:r>
          </a:p>
          <a:p>
            <a:pPr>
              <a:lnSpc>
                <a:spcPct val="140000"/>
              </a:lnSpc>
            </a:pPr>
            <a:r>
              <a:rPr lang="en-US" sz="2100" b="1" dirty="0">
                <a:solidFill>
                  <a:srgbClr val="FFFFFF"/>
                </a:solidFill>
                <a:latin typeface="Arial" panose="020B0604020202020204" pitchFamily="34" charset="0"/>
                <a:cs typeface="Arial" panose="020B0604020202020204" pitchFamily="34" charset="0"/>
              </a:rPr>
              <a:t>EAC297</a:t>
            </a:r>
          </a:p>
          <a:p>
            <a:pPr>
              <a:lnSpc>
                <a:spcPct val="140000"/>
              </a:lnSpc>
            </a:pPr>
            <a:r>
              <a:rPr lang="en-US" sz="2100" b="1" dirty="0">
                <a:solidFill>
                  <a:srgbClr val="FFFFFF"/>
                </a:solidFill>
                <a:latin typeface="Arial" panose="020B0604020202020204" pitchFamily="34" charset="0"/>
                <a:cs typeface="Arial" panose="020B0604020202020204" pitchFamily="34" charset="0"/>
              </a:rPr>
              <a:t>Exploring in NCAC: </a:t>
            </a:r>
            <a:r>
              <a:rPr lang="en-US" sz="2000" b="1" dirty="0">
                <a:solidFill>
                  <a:srgbClr val="FFFFFF"/>
                </a:solidFill>
                <a:latin typeface="Arial" panose="020B0604020202020204" pitchFamily="34" charset="0"/>
                <a:cs typeface="Arial" panose="020B0604020202020204" pitchFamily="34" charset="0"/>
              </a:rPr>
              <a:t>How the Exploring Program Enhances the Experience for Older Scouts</a:t>
            </a:r>
          </a:p>
          <a:p>
            <a:pPr>
              <a:lnSpc>
                <a:spcPct val="140000"/>
              </a:lnSpc>
            </a:pPr>
            <a:endParaRPr lang="en-US" sz="1500" dirty="0">
              <a:solidFill>
                <a:srgbClr val="FFFFFF"/>
              </a:solidFill>
              <a:latin typeface="Arial" panose="020B0604020202020204" pitchFamily="34" charset="0"/>
              <a:cs typeface="Arial" panose="020B0604020202020204" pitchFamily="34" charset="0"/>
            </a:endParaRPr>
          </a:p>
          <a:p>
            <a:pPr>
              <a:lnSpc>
                <a:spcPct val="140000"/>
              </a:lnSpc>
            </a:pPr>
            <a:r>
              <a:rPr lang="en-US" sz="1200" i="1" dirty="0">
                <a:solidFill>
                  <a:srgbClr val="FFFFFF"/>
                </a:solidFill>
                <a:latin typeface="Arial" panose="020B0604020202020204" pitchFamily="34" charset="0"/>
                <a:cs typeface="Arial" panose="020B0604020202020204" pitchFamily="34" charset="0"/>
              </a:rPr>
              <a:t>JEFF SCHWEIGER, </a:t>
            </a:r>
          </a:p>
          <a:p>
            <a:pPr>
              <a:lnSpc>
                <a:spcPct val="140000"/>
              </a:lnSpc>
            </a:pPr>
            <a:r>
              <a:rPr lang="en-US" sz="1200" i="1" dirty="0">
                <a:solidFill>
                  <a:srgbClr val="FFFFFF"/>
                </a:solidFill>
                <a:latin typeface="Arial" panose="020B0604020202020204" pitchFamily="34" charset="0"/>
                <a:cs typeface="Arial" panose="020B0604020202020204" pitchFamily="34" charset="0"/>
              </a:rPr>
              <a:t>ASSISTANT COUNCIL COMMISSIONER (EXPLORING, STEM, COMMUNICATIONS AND RESOURCES)</a:t>
            </a:r>
          </a:p>
          <a:p>
            <a:pPr>
              <a:lnSpc>
                <a:spcPct val="140000"/>
              </a:lnSpc>
            </a:pPr>
            <a:r>
              <a:rPr lang="en-US" sz="1200" i="1" dirty="0">
                <a:solidFill>
                  <a:srgbClr val="FFFFFF"/>
                </a:solidFill>
                <a:latin typeface="Arial" panose="020B0604020202020204" pitchFamily="34" charset="0"/>
                <a:cs typeface="Arial" panose="020B0604020202020204" pitchFamily="34" charset="0"/>
              </a:rPr>
              <a:t>NATIONAL CAPITAL AREA COUNCIL</a:t>
            </a:r>
          </a:p>
          <a:p>
            <a:pPr>
              <a:lnSpc>
                <a:spcPct val="140000"/>
              </a:lnSpc>
            </a:pPr>
            <a:r>
              <a:rPr lang="en-US" sz="1200" i="1" dirty="0">
                <a:solidFill>
                  <a:srgbClr val="FFFFFF"/>
                </a:solidFill>
                <a:latin typeface="Arial" panose="020B0604020202020204" pitchFamily="34" charset="0"/>
                <a:cs typeface="Arial" panose="020B0604020202020204" pitchFamily="34" charset="0"/>
              </a:rPr>
              <a:t>scouter.jeff@earthlink.net</a:t>
            </a:r>
          </a:p>
          <a:p>
            <a:pPr algn="l">
              <a:lnSpc>
                <a:spcPct val="140000"/>
              </a:lnSpc>
            </a:pPr>
            <a:endParaRPr lang="en-US" sz="1100" dirty="0">
              <a:solidFill>
                <a:srgbClr val="FFFFFF"/>
              </a:solidFill>
              <a:latin typeface="Arial"/>
              <a:cs typeface="Arial"/>
            </a:endParaRPr>
          </a:p>
          <a:p>
            <a:pPr algn="l">
              <a:lnSpc>
                <a:spcPct val="140000"/>
              </a:lnSpc>
            </a:pPr>
            <a:endParaRPr lang="en-US" sz="1100" dirty="0">
              <a:solidFill>
                <a:srgbClr val="FFFFFF"/>
              </a:solidFill>
              <a:latin typeface="Arial"/>
              <a:cs typeface="Arial"/>
            </a:endParaRPr>
          </a:p>
        </p:txBody>
      </p:sp>
    </p:spTree>
    <p:extLst>
      <p:ext uri="{BB962C8B-B14F-4D97-AF65-F5344CB8AC3E}">
        <p14:creationId xmlns:p14="http://schemas.microsoft.com/office/powerpoint/2010/main" val="3998892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1DFB-3F35-9D02-0463-52C168E8BD1F}"/>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5C77ADF4-182F-12C1-F599-3748B00C9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13" y="19050"/>
            <a:ext cx="12192000" cy="6883121"/>
          </a:xfrm>
          <a:prstGeom prst="rect">
            <a:avLst/>
          </a:prstGeom>
        </p:spPr>
      </p:pic>
      <p:sp>
        <p:nvSpPr>
          <p:cNvPr id="25" name="Rectangle 24">
            <a:extLst>
              <a:ext uri="{FF2B5EF4-FFF2-40B4-BE49-F238E27FC236}">
                <a16:creationId xmlns:a16="http://schemas.microsoft.com/office/drawing/2014/main" id="{52D3D6A2-439E-F8DA-C928-2BB4853E1907}"/>
              </a:ext>
            </a:extLst>
          </p:cNvPr>
          <p:cNvSpPr/>
          <p:nvPr/>
        </p:nvSpPr>
        <p:spPr>
          <a:xfrm>
            <a:off x="1378599" y="381248"/>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60B8EB3-7EE6-B484-C535-698E58AEF314}"/>
              </a:ext>
            </a:extLst>
          </p:cNvPr>
          <p:cNvPicPr>
            <a:picLocks noChangeAspect="1"/>
          </p:cNvPicPr>
          <p:nvPr/>
        </p:nvPicPr>
        <p:blipFill>
          <a:blip r:embed="rId3"/>
          <a:stretch>
            <a:fillRect/>
          </a:stretch>
        </p:blipFill>
        <p:spPr>
          <a:xfrm>
            <a:off x="10594441" y="6022533"/>
            <a:ext cx="1499746" cy="542591"/>
          </a:xfrm>
          <a:prstGeom prst="rect">
            <a:avLst/>
          </a:prstGeom>
        </p:spPr>
      </p:pic>
      <p:sp>
        <p:nvSpPr>
          <p:cNvPr id="6" name="TextBox 5">
            <a:extLst>
              <a:ext uri="{FF2B5EF4-FFF2-40B4-BE49-F238E27FC236}">
                <a16:creationId xmlns:a16="http://schemas.microsoft.com/office/drawing/2014/main" id="{B2E44BA1-AA85-112A-48D5-DDF59E8CBE7A}"/>
              </a:ext>
            </a:extLst>
          </p:cNvPr>
          <p:cNvSpPr txBox="1"/>
          <p:nvPr/>
        </p:nvSpPr>
        <p:spPr>
          <a:xfrm>
            <a:off x="1727356" y="500824"/>
            <a:ext cx="8363824" cy="954107"/>
          </a:xfrm>
          <a:prstGeom prst="rect">
            <a:avLst/>
          </a:prstGeom>
          <a:noFill/>
        </p:spPr>
        <p:txBody>
          <a:bodyPr wrap="square" rtlCol="0">
            <a:spAutoFit/>
          </a:bodyPr>
          <a:lstStyle/>
          <a:p>
            <a:r>
              <a:rPr lang="en-US" sz="2800" b="1" dirty="0">
                <a:solidFill>
                  <a:srgbClr val="00B050"/>
                </a:solidFill>
              </a:rPr>
              <a:t>Where Did Contemporary Exploring Come From?</a:t>
            </a:r>
          </a:p>
          <a:p>
            <a:r>
              <a:rPr lang="en-US" sz="2800" dirty="0">
                <a:solidFill>
                  <a:schemeClr val="accent5"/>
                </a:solidFill>
              </a:rPr>
              <a:t>Interesting Parallels With Family Scouting</a:t>
            </a:r>
            <a:endParaRPr lang="en-US" sz="2800" b="1" dirty="0">
              <a:solidFill>
                <a:schemeClr val="bg1"/>
              </a:solidFill>
            </a:endParaRPr>
          </a:p>
        </p:txBody>
      </p:sp>
      <p:sp>
        <p:nvSpPr>
          <p:cNvPr id="16" name="TextBox 15">
            <a:extLst>
              <a:ext uri="{FF2B5EF4-FFF2-40B4-BE49-F238E27FC236}">
                <a16:creationId xmlns:a16="http://schemas.microsoft.com/office/drawing/2014/main" id="{2E3688FD-3337-A57B-D772-34204EFEA1FB}"/>
              </a:ext>
            </a:extLst>
          </p:cNvPr>
          <p:cNvSpPr txBox="1"/>
          <p:nvPr/>
        </p:nvSpPr>
        <p:spPr>
          <a:xfrm>
            <a:off x="1593410" y="1509114"/>
            <a:ext cx="8428776" cy="4893647"/>
          </a:xfrm>
          <a:prstGeom prst="rect">
            <a:avLst/>
          </a:prstGeom>
          <a:noFill/>
        </p:spPr>
        <p:txBody>
          <a:bodyPr wrap="square">
            <a:spAutoFit/>
          </a:bodyPr>
          <a:lstStyle/>
          <a:p>
            <a:pPr marL="342900" indent="-342900">
              <a:buFont typeface="Arial" panose="020B0604020202020204" pitchFamily="34" charset="0"/>
              <a:buChar char="•"/>
            </a:pPr>
            <a:r>
              <a:rPr lang="en-US" sz="2400" dirty="0">
                <a:solidFill>
                  <a:schemeClr val="bg1"/>
                </a:solidFill>
                <a:latin typeface="+mj-lt"/>
              </a:rPr>
              <a:t>B.S.A. Research on Serving Teenage Boys</a:t>
            </a:r>
          </a:p>
          <a:p>
            <a:pPr lvl="1">
              <a:buFontTx/>
              <a:buChar char="-"/>
            </a:pPr>
            <a:r>
              <a:rPr lang="en-US" sz="2400" dirty="0">
                <a:solidFill>
                  <a:schemeClr val="bg1"/>
                </a:solidFill>
                <a:latin typeface="+mj-lt"/>
              </a:rPr>
              <a:t>University of Michigan (1955)</a:t>
            </a:r>
          </a:p>
          <a:p>
            <a:pPr lvl="1">
              <a:buFontTx/>
              <a:buChar char="-"/>
            </a:pPr>
            <a:r>
              <a:rPr lang="en-US" sz="2400" dirty="0">
                <a:solidFill>
                  <a:schemeClr val="bg1"/>
                </a:solidFill>
                <a:latin typeface="+mj-lt"/>
              </a:rPr>
              <a:t>Study update by Daniel </a:t>
            </a:r>
            <a:r>
              <a:rPr lang="en-US" sz="2400" dirty="0" err="1">
                <a:solidFill>
                  <a:schemeClr val="bg1"/>
                </a:solidFill>
                <a:latin typeface="+mj-lt"/>
              </a:rPr>
              <a:t>Yankelovich</a:t>
            </a:r>
            <a:r>
              <a:rPr lang="en-US" sz="2400" dirty="0">
                <a:solidFill>
                  <a:schemeClr val="bg1"/>
                </a:solidFill>
                <a:latin typeface="+mj-lt"/>
              </a:rPr>
              <a:t> (Mid 1960s)</a:t>
            </a:r>
          </a:p>
          <a:p>
            <a:pPr marL="342900" indent="-342900">
              <a:buFont typeface="Arial" panose="020B0604020202020204" pitchFamily="34" charset="0"/>
              <a:buChar char="•"/>
            </a:pPr>
            <a:r>
              <a:rPr lang="en-US" sz="2400" dirty="0">
                <a:solidFill>
                  <a:schemeClr val="bg1"/>
                </a:solidFill>
                <a:latin typeface="+mj-lt"/>
              </a:rPr>
              <a:t>Findings The Same In Both Studies</a:t>
            </a:r>
          </a:p>
          <a:p>
            <a:pPr lvl="1">
              <a:buFontTx/>
              <a:buChar char="-"/>
            </a:pPr>
            <a:r>
              <a:rPr lang="en-US" sz="2400" dirty="0">
                <a:solidFill>
                  <a:schemeClr val="bg1"/>
                </a:solidFill>
                <a:latin typeface="+mj-lt"/>
              </a:rPr>
              <a:t>Outdoors was not the primary appeal; uniforms not cool</a:t>
            </a:r>
          </a:p>
          <a:p>
            <a:pPr lvl="1">
              <a:buFontTx/>
              <a:buChar char="-"/>
            </a:pPr>
            <a:r>
              <a:rPr lang="en-US" sz="2400" dirty="0">
                <a:solidFill>
                  <a:schemeClr val="bg1"/>
                </a:solidFill>
                <a:latin typeface="+mj-lt"/>
              </a:rPr>
              <a:t>Over 80% not getting enough guidance on careers</a:t>
            </a:r>
          </a:p>
          <a:p>
            <a:pPr lvl="1">
              <a:buFontTx/>
              <a:buChar char="-"/>
            </a:pPr>
            <a:r>
              <a:rPr lang="en-US" sz="2400" dirty="0">
                <a:solidFill>
                  <a:schemeClr val="bg1"/>
                </a:solidFill>
                <a:latin typeface="+mj-lt"/>
              </a:rPr>
              <a:t>Wanted to participate in activities with girls!</a:t>
            </a:r>
          </a:p>
          <a:p>
            <a:pPr marL="342900" indent="-342900">
              <a:buFont typeface="Arial" panose="020B0604020202020204" pitchFamily="34" charset="0"/>
              <a:buChar char="•"/>
            </a:pPr>
            <a:r>
              <a:rPr lang="en-US" sz="2400" dirty="0">
                <a:solidFill>
                  <a:schemeClr val="bg1"/>
                </a:solidFill>
                <a:latin typeface="+mj-lt"/>
              </a:rPr>
              <a:t>“Experimentation” in Orange County, California</a:t>
            </a:r>
          </a:p>
          <a:p>
            <a:pPr lvl="1">
              <a:buFontTx/>
              <a:buChar char="-"/>
            </a:pPr>
            <a:r>
              <a:rPr lang="en-US" sz="2400" dirty="0">
                <a:solidFill>
                  <a:schemeClr val="bg1"/>
                </a:solidFill>
                <a:latin typeface="+mj-lt"/>
              </a:rPr>
              <a:t>Career program focus within ”Explorer Scout” programs</a:t>
            </a:r>
          </a:p>
          <a:p>
            <a:pPr lvl="1">
              <a:buFontTx/>
              <a:buChar char="-"/>
            </a:pPr>
            <a:r>
              <a:rPr lang="en-US" sz="2400" dirty="0">
                <a:solidFill>
                  <a:schemeClr val="bg1"/>
                </a:solidFill>
                <a:latin typeface="+mj-lt"/>
              </a:rPr>
              <a:t>Surreptitiously registering young women</a:t>
            </a:r>
          </a:p>
          <a:p>
            <a:pPr lvl="1">
              <a:buFontTx/>
              <a:buChar char="-"/>
            </a:pPr>
            <a:r>
              <a:rPr lang="en-US" sz="2400" dirty="0">
                <a:solidFill>
                  <a:schemeClr val="bg1"/>
                </a:solidFill>
                <a:latin typeface="+mj-lt"/>
              </a:rPr>
              <a:t>Led by National Executive Board member Bill Spurgeon</a:t>
            </a:r>
          </a:p>
          <a:p>
            <a:pPr marL="342900" indent="-342900">
              <a:buFont typeface="Arial" panose="020B0604020202020204" pitchFamily="34" charset="0"/>
              <a:buChar char="•"/>
            </a:pPr>
            <a:r>
              <a:rPr lang="en-US" sz="2400" dirty="0">
                <a:solidFill>
                  <a:schemeClr val="bg1"/>
                </a:solidFill>
                <a:latin typeface="+mj-lt"/>
              </a:rPr>
              <a:t>After Two Year Pilot: Co-ed April 1971</a:t>
            </a:r>
          </a:p>
          <a:p>
            <a:pPr marL="342900" indent="-342900">
              <a:buFont typeface="Arial" panose="020B0604020202020204" pitchFamily="34" charset="0"/>
              <a:buChar char="•"/>
            </a:pPr>
            <a:endParaRPr 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7897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1DFB-3F35-9D02-0463-52C168E8BD1F}"/>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5C77ADF4-182F-12C1-F599-3748B00C9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13" y="19050"/>
            <a:ext cx="12192000" cy="6883121"/>
          </a:xfrm>
          <a:prstGeom prst="rect">
            <a:avLst/>
          </a:prstGeom>
        </p:spPr>
      </p:pic>
      <p:sp>
        <p:nvSpPr>
          <p:cNvPr id="25" name="Rectangle 24">
            <a:extLst>
              <a:ext uri="{FF2B5EF4-FFF2-40B4-BE49-F238E27FC236}">
                <a16:creationId xmlns:a16="http://schemas.microsoft.com/office/drawing/2014/main" id="{52D3D6A2-439E-F8DA-C928-2BB4853E1907}"/>
              </a:ext>
            </a:extLst>
          </p:cNvPr>
          <p:cNvSpPr/>
          <p:nvPr/>
        </p:nvSpPr>
        <p:spPr>
          <a:xfrm>
            <a:off x="1378599" y="381248"/>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60B8EB3-7EE6-B484-C535-698E58AEF314}"/>
              </a:ext>
            </a:extLst>
          </p:cNvPr>
          <p:cNvPicPr>
            <a:picLocks noChangeAspect="1"/>
          </p:cNvPicPr>
          <p:nvPr/>
        </p:nvPicPr>
        <p:blipFill>
          <a:blip r:embed="rId3"/>
          <a:stretch>
            <a:fillRect/>
          </a:stretch>
        </p:blipFill>
        <p:spPr>
          <a:xfrm>
            <a:off x="10594441" y="6022533"/>
            <a:ext cx="1499746" cy="542591"/>
          </a:xfrm>
          <a:prstGeom prst="rect">
            <a:avLst/>
          </a:prstGeom>
        </p:spPr>
      </p:pic>
      <p:sp>
        <p:nvSpPr>
          <p:cNvPr id="6" name="TextBox 5">
            <a:extLst>
              <a:ext uri="{FF2B5EF4-FFF2-40B4-BE49-F238E27FC236}">
                <a16:creationId xmlns:a16="http://schemas.microsoft.com/office/drawing/2014/main" id="{B2E44BA1-AA85-112A-48D5-DDF59E8CBE7A}"/>
              </a:ext>
            </a:extLst>
          </p:cNvPr>
          <p:cNvSpPr txBox="1"/>
          <p:nvPr/>
        </p:nvSpPr>
        <p:spPr>
          <a:xfrm>
            <a:off x="1727356" y="500824"/>
            <a:ext cx="8363824" cy="584775"/>
          </a:xfrm>
          <a:prstGeom prst="rect">
            <a:avLst/>
          </a:prstGeom>
          <a:noFill/>
        </p:spPr>
        <p:txBody>
          <a:bodyPr wrap="square" rtlCol="0">
            <a:spAutoFit/>
          </a:bodyPr>
          <a:lstStyle/>
          <a:p>
            <a:r>
              <a:rPr lang="en-US" sz="3200" b="1" dirty="0">
                <a:solidFill>
                  <a:srgbClr val="00B050"/>
                </a:solidFill>
              </a:rPr>
              <a:t>What Happened To Exploring?</a:t>
            </a:r>
          </a:p>
        </p:txBody>
      </p:sp>
      <p:sp>
        <p:nvSpPr>
          <p:cNvPr id="16" name="TextBox 15">
            <a:extLst>
              <a:ext uri="{FF2B5EF4-FFF2-40B4-BE49-F238E27FC236}">
                <a16:creationId xmlns:a16="http://schemas.microsoft.com/office/drawing/2014/main" id="{2E3688FD-3337-A57B-D772-34204EFEA1FB}"/>
              </a:ext>
            </a:extLst>
          </p:cNvPr>
          <p:cNvSpPr txBox="1"/>
          <p:nvPr/>
        </p:nvSpPr>
        <p:spPr>
          <a:xfrm>
            <a:off x="1593410" y="1509114"/>
            <a:ext cx="8428776" cy="5170646"/>
          </a:xfrm>
          <a:prstGeom prst="rect">
            <a:avLst/>
          </a:prstGeom>
          <a:noFill/>
        </p:spPr>
        <p:txBody>
          <a:bodyPr wrap="square">
            <a:spAutoFit/>
          </a:bodyPr>
          <a:lstStyle/>
          <a:p>
            <a:pPr marL="457200" indent="-457200">
              <a:buFont typeface="Arial" panose="020B0604020202020204" pitchFamily="34" charset="0"/>
              <a:buChar char="•"/>
            </a:pPr>
            <a:r>
              <a:rPr lang="en-US" sz="2400" dirty="0">
                <a:solidFill>
                  <a:schemeClr val="bg1"/>
                </a:solidFill>
                <a:latin typeface="+mj-lt"/>
              </a:rPr>
              <a:t>1980’s 17 Career and Traditional Program Clusters</a:t>
            </a:r>
          </a:p>
          <a:p>
            <a:pPr marL="457200" indent="-457200">
              <a:buFont typeface="Arial" panose="020B0604020202020204" pitchFamily="34" charset="0"/>
              <a:buChar char="•"/>
            </a:pPr>
            <a:r>
              <a:rPr lang="en-US" sz="2400" dirty="0">
                <a:solidFill>
                  <a:schemeClr val="bg1"/>
                </a:solidFill>
                <a:latin typeface="+mj-lt"/>
              </a:rPr>
              <a:t>Curriculum-based </a:t>
            </a:r>
            <a:r>
              <a:rPr lang="en-US" sz="2400" i="1" dirty="0">
                <a:solidFill>
                  <a:schemeClr val="bg1"/>
                </a:solidFill>
                <a:latin typeface="+mj-lt"/>
              </a:rPr>
              <a:t>Learning for Life </a:t>
            </a:r>
            <a:r>
              <a:rPr lang="en-US" sz="2400" dirty="0">
                <a:solidFill>
                  <a:schemeClr val="bg1"/>
                </a:solidFill>
                <a:latin typeface="+mj-lt"/>
              </a:rPr>
              <a:t>Program started (1991)</a:t>
            </a:r>
          </a:p>
          <a:p>
            <a:pPr marL="457200" indent="-457200">
              <a:buFont typeface="Arial" panose="020B0604020202020204" pitchFamily="34" charset="0"/>
              <a:buChar char="•"/>
            </a:pPr>
            <a:r>
              <a:rPr lang="en-US" sz="2400" dirty="0">
                <a:solidFill>
                  <a:schemeClr val="bg1"/>
                </a:solidFill>
                <a:latin typeface="+mj-lt"/>
              </a:rPr>
              <a:t>Venturing Split Off In 1998; Remained Traditional B.S.A.</a:t>
            </a:r>
          </a:p>
          <a:p>
            <a:pPr marL="457200" indent="-457200">
              <a:buFont typeface="Arial" panose="020B0604020202020204" pitchFamily="34" charset="0"/>
              <a:buChar char="•"/>
            </a:pPr>
            <a:r>
              <a:rPr lang="en-US" sz="2400" dirty="0">
                <a:solidFill>
                  <a:schemeClr val="bg1"/>
                </a:solidFill>
                <a:latin typeface="+mj-lt"/>
              </a:rPr>
              <a:t>Exploring Joined </a:t>
            </a:r>
            <a:r>
              <a:rPr lang="en-US" sz="2400" i="1" dirty="0">
                <a:solidFill>
                  <a:schemeClr val="bg1"/>
                </a:solidFill>
                <a:latin typeface="+mj-lt"/>
              </a:rPr>
              <a:t>Learning for Life</a:t>
            </a:r>
            <a:r>
              <a:rPr lang="en-US" sz="2400" dirty="0">
                <a:solidFill>
                  <a:schemeClr val="bg1"/>
                </a:solidFill>
                <a:latin typeface="+mj-lt"/>
              </a:rPr>
              <a:t>, an Affiliate of the B.S.A.</a:t>
            </a:r>
          </a:p>
          <a:p>
            <a:pPr lvl="1">
              <a:buFontTx/>
              <a:buChar char="-"/>
            </a:pPr>
            <a:r>
              <a:rPr lang="en-US" sz="2000" dirty="0">
                <a:solidFill>
                  <a:schemeClr val="bg1"/>
                </a:solidFill>
                <a:latin typeface="+mj-lt"/>
              </a:rPr>
              <a:t>12 Career Exploring Fields</a:t>
            </a:r>
          </a:p>
          <a:p>
            <a:pPr lvl="1">
              <a:buFontTx/>
              <a:buChar char="-"/>
            </a:pPr>
            <a:r>
              <a:rPr lang="en-US" sz="2000" dirty="0">
                <a:solidFill>
                  <a:schemeClr val="bg1"/>
                </a:solidFill>
                <a:latin typeface="+mj-lt"/>
              </a:rPr>
              <a:t>Separate 501(c)3 non-profit formed in 1992</a:t>
            </a:r>
          </a:p>
          <a:p>
            <a:pPr lvl="1">
              <a:buFontTx/>
              <a:buChar char="-"/>
            </a:pPr>
            <a:r>
              <a:rPr lang="en-US" sz="2000" dirty="0">
                <a:solidFill>
                  <a:schemeClr val="bg1"/>
                </a:solidFill>
                <a:latin typeface="+mj-lt"/>
              </a:rPr>
              <a:t>Original mission of running in-school programs</a:t>
            </a:r>
          </a:p>
          <a:p>
            <a:pPr lvl="1">
              <a:buFontTx/>
              <a:buChar char="-"/>
            </a:pPr>
            <a:r>
              <a:rPr lang="en-US" sz="2000" dirty="0">
                <a:solidFill>
                  <a:schemeClr val="bg1"/>
                </a:solidFill>
                <a:latin typeface="+mj-lt"/>
              </a:rPr>
              <a:t>Curriculum based</a:t>
            </a:r>
          </a:p>
          <a:p>
            <a:pPr lvl="1">
              <a:buFontTx/>
              <a:buChar char="-"/>
            </a:pPr>
            <a:r>
              <a:rPr lang="en-US" sz="2000" dirty="0">
                <a:solidFill>
                  <a:schemeClr val="bg1"/>
                </a:solidFill>
                <a:latin typeface="+mj-lt"/>
              </a:rPr>
              <a:t>No Duty to God requirement</a:t>
            </a:r>
          </a:p>
          <a:p>
            <a:pPr marL="457200" indent="-457200">
              <a:buFont typeface="Arial" panose="020B0604020202020204" pitchFamily="34" charset="0"/>
              <a:buChar char="•"/>
            </a:pPr>
            <a:r>
              <a:rPr lang="en-US" sz="2400" dirty="0">
                <a:solidFill>
                  <a:schemeClr val="bg1"/>
                </a:solidFill>
                <a:latin typeface="+mj-lt"/>
              </a:rPr>
              <a:t>Why the Change?</a:t>
            </a:r>
          </a:p>
          <a:p>
            <a:pPr lvl="1">
              <a:buFontTx/>
              <a:buChar char="-"/>
            </a:pPr>
            <a:r>
              <a:rPr lang="en-US" sz="2000" dirty="0">
                <a:solidFill>
                  <a:schemeClr val="bg1"/>
                </a:solidFill>
                <a:latin typeface="+mj-lt"/>
              </a:rPr>
              <a:t>Membership standards challenging for Exploring</a:t>
            </a:r>
          </a:p>
          <a:p>
            <a:pPr lvl="1">
              <a:buFontTx/>
              <a:buChar char="-"/>
            </a:pPr>
            <a:r>
              <a:rPr lang="en-US" sz="2000" dirty="0">
                <a:solidFill>
                  <a:schemeClr val="bg1"/>
                </a:solidFill>
                <a:latin typeface="+mj-lt"/>
              </a:rPr>
              <a:t>Protect ”Duty to God” requirement in traditional programs</a:t>
            </a:r>
          </a:p>
          <a:p>
            <a:pPr marL="457200" indent="-457200">
              <a:buFont typeface="Arial" panose="020B0604020202020204" pitchFamily="34" charset="0"/>
              <a:buChar char="•"/>
            </a:pPr>
            <a:r>
              <a:rPr lang="en-US" sz="2400" dirty="0">
                <a:solidFill>
                  <a:schemeClr val="bg1"/>
                </a:solidFill>
                <a:latin typeface="+mj-lt"/>
              </a:rPr>
              <a:t>For A Period, Not Counted as Membership (“below the line”)</a:t>
            </a:r>
          </a:p>
          <a:p>
            <a:pPr lvl="1">
              <a:buFont typeface="Wingdings" pitchFamily="2" charset="2"/>
              <a:buChar char="Ø"/>
            </a:pPr>
            <a:r>
              <a:rPr lang="en-US" sz="2000" b="1" dirty="0">
                <a:solidFill>
                  <a:srgbClr val="FF0000"/>
                </a:solidFill>
                <a:latin typeface="+mj-lt"/>
              </a:rPr>
              <a:t>Fully counts now!!</a:t>
            </a:r>
          </a:p>
          <a:p>
            <a:pPr marL="342900" indent="-342900">
              <a:buFont typeface="Arial" panose="020B0604020202020204" pitchFamily="34" charset="0"/>
              <a:buChar char="•"/>
            </a:pPr>
            <a:endParaRPr 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6853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319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05069" y="164611"/>
            <a:ext cx="8818076" cy="894645"/>
          </a:xfrm>
        </p:spPr>
        <p:txBody>
          <a:bodyPr>
            <a:normAutofit/>
          </a:bodyPr>
          <a:lstStyle/>
          <a:p>
            <a:pPr algn="l"/>
            <a:r>
              <a:rPr lang="en-US" sz="3600" b="1" dirty="0">
                <a:solidFill>
                  <a:srgbClr val="1FC77F"/>
                </a:solidFill>
                <a:latin typeface="Arial Black" panose="020B0A04020102020204" pitchFamily="34" charset="0"/>
              </a:rPr>
              <a:t>Post or Club</a:t>
            </a:r>
          </a:p>
        </p:txBody>
      </p:sp>
      <p:sp>
        <p:nvSpPr>
          <p:cNvPr id="3" name="Content Placeholder 2"/>
          <p:cNvSpPr>
            <a:spLocks noGrp="1"/>
          </p:cNvSpPr>
          <p:nvPr>
            <p:ph idx="1"/>
          </p:nvPr>
        </p:nvSpPr>
        <p:spPr/>
        <p:txBody>
          <a:bodyPr/>
          <a:lstStyle/>
          <a:p>
            <a:r>
              <a:rPr lang="en-US" sz="2800" b="1" dirty="0">
                <a:solidFill>
                  <a:schemeClr val="bg1"/>
                </a:solidFill>
                <a:latin typeface="Arial" panose="020B0604020202020204" pitchFamily="34" charset="0"/>
                <a:cs typeface="Arial" panose="020B0604020202020204" pitchFamily="34" charset="0"/>
              </a:rPr>
              <a:t>Exploring serves two different age groups, both coed. </a:t>
            </a:r>
          </a:p>
          <a:p>
            <a:r>
              <a:rPr lang="en-US" sz="2800" b="1" dirty="0">
                <a:solidFill>
                  <a:schemeClr val="bg1"/>
                </a:solidFill>
                <a:latin typeface="Arial" panose="020B0604020202020204" pitchFamily="34" charset="0"/>
                <a:cs typeface="Arial" panose="020B0604020202020204" pitchFamily="34" charset="0"/>
              </a:rPr>
              <a:t>Exploring Clubs were established in 2013</a:t>
            </a:r>
          </a:p>
          <a:p>
            <a:r>
              <a:rPr lang="en-US" sz="2800" b="1" dirty="0">
                <a:solidFill>
                  <a:schemeClr val="bg1"/>
                </a:solidFill>
                <a:latin typeface="Arial" panose="020B0604020202020204" pitchFamily="34" charset="0"/>
                <a:cs typeface="Arial" panose="020B0604020202020204" pitchFamily="34" charset="0"/>
              </a:rPr>
              <a:t>Exploring Clubs serve middle schoolers, aged 10 – 13, in sixth through eighth grades. Exploring Posts serve older youth 14 – 20 years old. </a:t>
            </a:r>
          </a:p>
          <a:p>
            <a:r>
              <a:rPr lang="en-US" sz="2800" b="1" dirty="0">
                <a:solidFill>
                  <a:schemeClr val="bg1"/>
                </a:solidFill>
                <a:latin typeface="Arial" panose="020B0604020202020204" pitchFamily="34" charset="0"/>
                <a:cs typeface="Arial" panose="020B0604020202020204" pitchFamily="34" charset="0"/>
              </a:rPr>
              <a:t>The program model is the same for both age groups – hands-on and interactive character and career activities are facilitated by trained business leaders in your local community.</a:t>
            </a:r>
          </a:p>
        </p:txBody>
      </p:sp>
      <p:pic>
        <p:nvPicPr>
          <p:cNvPr id="5" name="Picture 4" descr="exploring_wht_transparent-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6222726"/>
            <a:ext cx="1739029" cy="632373"/>
          </a:xfrm>
          <a:prstGeom prst="rect">
            <a:avLst/>
          </a:prstGeom>
        </p:spPr>
      </p:pic>
    </p:spTree>
    <p:extLst>
      <p:ext uri="{BB962C8B-B14F-4D97-AF65-F5344CB8AC3E}">
        <p14:creationId xmlns:p14="http://schemas.microsoft.com/office/powerpoint/2010/main" val="2979421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31950"/>
        </a:solidFill>
        <a:effectLst/>
      </p:bgPr>
    </p:bg>
    <p:spTree>
      <p:nvGrpSpPr>
        <p:cNvPr id="1" name=""/>
        <p:cNvGrpSpPr/>
        <p:nvPr/>
      </p:nvGrpSpPr>
      <p:grpSpPr>
        <a:xfrm>
          <a:off x="0" y="0"/>
          <a:ext cx="0" cy="0"/>
          <a:chOff x="0" y="0"/>
          <a:chExt cx="0" cy="0"/>
        </a:xfrm>
      </p:grpSpPr>
      <p:sp>
        <p:nvSpPr>
          <p:cNvPr id="17" name="Text Box 19"/>
          <p:cNvSpPr txBox="1">
            <a:spLocks noChangeArrowheads="1"/>
          </p:cNvSpPr>
          <p:nvPr/>
        </p:nvSpPr>
        <p:spPr bwMode="auto">
          <a:xfrm>
            <a:off x="2721864" y="210313"/>
            <a:ext cx="6553200" cy="646331"/>
          </a:xfrm>
          <a:prstGeom prst="rect">
            <a:avLst/>
          </a:prstGeom>
          <a:noFill/>
          <a:ln w="12700">
            <a:noFill/>
            <a:miter lim="800000"/>
            <a:headEnd type="none" w="sm" len="sm"/>
            <a:tailEnd type="none" w="sm" len="sm"/>
          </a:ln>
        </p:spPr>
        <p:txBody>
          <a:bodyPr wrap="square">
            <a:spAutoFit/>
          </a:bodyPr>
          <a:lstStyle/>
          <a:p>
            <a:pPr algn="ctr" defTabSz="457200"/>
            <a:r>
              <a:rPr lang="en-US" sz="3600" b="1" dirty="0">
                <a:solidFill>
                  <a:prstClr val="white"/>
                </a:solidFill>
                <a:latin typeface="Calibri"/>
              </a:rPr>
              <a:t>Twelve Career Fields</a:t>
            </a:r>
          </a:p>
        </p:txBody>
      </p: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6685" y="325999"/>
            <a:ext cx="2699755" cy="2690413"/>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9235" y="417611"/>
            <a:ext cx="2690413" cy="2690413"/>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7723" y="296158"/>
            <a:ext cx="2699755" cy="2690413"/>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8067" y="618067"/>
            <a:ext cx="2536180" cy="1998134"/>
          </a:xfrm>
          <a:prstGeom prst="rect">
            <a:avLst/>
          </a:prstGeom>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90366" y="2180423"/>
            <a:ext cx="2521147" cy="2521147"/>
          </a:xfrm>
          <a:prstGeom prst="rect">
            <a:avLst/>
          </a:prstGeom>
        </p:spPr>
      </p:pic>
      <p:pic>
        <p:nvPicPr>
          <p:cNvPr id="31" name="Pictur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28634" y="2093427"/>
            <a:ext cx="2690413" cy="2699755"/>
          </a:xfrm>
          <a:prstGeom prst="rect">
            <a:avLst/>
          </a:prstGeom>
        </p:spPr>
      </p:pic>
      <p:pic>
        <p:nvPicPr>
          <p:cNvPr id="32" name="Pictur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6001" y="2001815"/>
            <a:ext cx="2699755" cy="2699755"/>
          </a:xfrm>
          <a:prstGeom prst="rect">
            <a:avLst/>
          </a:prstGeom>
        </p:spPr>
      </p:pic>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74493" y="2005308"/>
            <a:ext cx="2699755" cy="2699755"/>
          </a:xfrm>
          <a:prstGeom prst="rect">
            <a:avLst/>
          </a:prstGeom>
        </p:spPr>
      </p:pic>
      <p:pic>
        <p:nvPicPr>
          <p:cNvPr id="34" name="Picture 3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39770" y="3821459"/>
            <a:ext cx="2699755" cy="2699755"/>
          </a:xfrm>
          <a:prstGeom prst="rect">
            <a:avLst/>
          </a:prstGeom>
        </p:spPr>
      </p:pic>
      <p:pic>
        <p:nvPicPr>
          <p:cNvPr id="35" name="Picture 3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25068" y="3926857"/>
            <a:ext cx="2690413" cy="2699755"/>
          </a:xfrm>
          <a:prstGeom prst="rect">
            <a:avLst/>
          </a:prstGeom>
        </p:spPr>
      </p:pic>
      <p:pic>
        <p:nvPicPr>
          <p:cNvPr id="36" name="Picture 3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47723" y="3886416"/>
            <a:ext cx="2699755" cy="2699755"/>
          </a:xfrm>
          <a:prstGeom prst="rect">
            <a:avLst/>
          </a:prstGeom>
        </p:spPr>
      </p:pic>
      <p:pic>
        <p:nvPicPr>
          <p:cNvPr id="37" name="Picture 3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77046" y="3843598"/>
            <a:ext cx="2699755" cy="2699755"/>
          </a:xfrm>
          <a:prstGeom prst="rect">
            <a:avLst/>
          </a:prstGeom>
        </p:spPr>
      </p:pic>
      <p:pic>
        <p:nvPicPr>
          <p:cNvPr id="18" name="Picture 17" descr="exploring_wht_transparent-01.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24001" y="6222726"/>
            <a:ext cx="1739029" cy="632373"/>
          </a:xfrm>
          <a:prstGeom prst="rect">
            <a:avLst/>
          </a:prstGeom>
        </p:spPr>
      </p:pic>
    </p:spTree>
    <p:extLst>
      <p:ext uri="{BB962C8B-B14F-4D97-AF65-F5344CB8AC3E}">
        <p14:creationId xmlns:p14="http://schemas.microsoft.com/office/powerpoint/2010/main" val="27626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1DFB-3F35-9D02-0463-52C168E8BD1F}"/>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5C77ADF4-182F-12C1-F599-3748B00C9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13" y="0"/>
            <a:ext cx="12192000" cy="6883121"/>
          </a:xfrm>
          <a:prstGeom prst="rect">
            <a:avLst/>
          </a:prstGeom>
        </p:spPr>
      </p:pic>
      <p:sp>
        <p:nvSpPr>
          <p:cNvPr id="25" name="Rectangle 24">
            <a:extLst>
              <a:ext uri="{FF2B5EF4-FFF2-40B4-BE49-F238E27FC236}">
                <a16:creationId xmlns:a16="http://schemas.microsoft.com/office/drawing/2014/main" id="{52D3D6A2-439E-F8DA-C928-2BB4853E1907}"/>
              </a:ext>
            </a:extLst>
          </p:cNvPr>
          <p:cNvSpPr/>
          <p:nvPr/>
        </p:nvSpPr>
        <p:spPr>
          <a:xfrm>
            <a:off x="1378599" y="381248"/>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60B8EB3-7EE6-B484-C535-698E58AEF314}"/>
              </a:ext>
            </a:extLst>
          </p:cNvPr>
          <p:cNvPicPr>
            <a:picLocks noChangeAspect="1"/>
          </p:cNvPicPr>
          <p:nvPr/>
        </p:nvPicPr>
        <p:blipFill>
          <a:blip r:embed="rId3"/>
          <a:stretch>
            <a:fillRect/>
          </a:stretch>
        </p:blipFill>
        <p:spPr>
          <a:xfrm>
            <a:off x="10594441" y="6022533"/>
            <a:ext cx="1499746" cy="542591"/>
          </a:xfrm>
          <a:prstGeom prst="rect">
            <a:avLst/>
          </a:prstGeom>
        </p:spPr>
      </p:pic>
      <p:sp>
        <p:nvSpPr>
          <p:cNvPr id="6" name="TextBox 5">
            <a:extLst>
              <a:ext uri="{FF2B5EF4-FFF2-40B4-BE49-F238E27FC236}">
                <a16:creationId xmlns:a16="http://schemas.microsoft.com/office/drawing/2014/main" id="{B2E44BA1-AA85-112A-48D5-DDF59E8CBE7A}"/>
              </a:ext>
            </a:extLst>
          </p:cNvPr>
          <p:cNvSpPr txBox="1"/>
          <p:nvPr/>
        </p:nvSpPr>
        <p:spPr>
          <a:xfrm>
            <a:off x="1727356" y="500824"/>
            <a:ext cx="8363824" cy="1138773"/>
          </a:xfrm>
          <a:prstGeom prst="rect">
            <a:avLst/>
          </a:prstGeom>
          <a:noFill/>
        </p:spPr>
        <p:txBody>
          <a:bodyPr wrap="square" rtlCol="0">
            <a:spAutoFit/>
          </a:bodyPr>
          <a:lstStyle/>
          <a:p>
            <a:pPr defTabSz="457200"/>
            <a:r>
              <a:rPr lang="en-US" sz="4000" b="1" dirty="0">
                <a:solidFill>
                  <a:srgbClr val="00B050"/>
                </a:solidFill>
                <a:latin typeface="Calibri"/>
              </a:rPr>
              <a:t>Leading Career Specialties</a:t>
            </a:r>
            <a:br>
              <a:rPr lang="en-US" sz="4000" b="1" dirty="0">
                <a:solidFill>
                  <a:srgbClr val="00B050"/>
                </a:solidFill>
                <a:latin typeface="Calibri"/>
              </a:rPr>
            </a:br>
            <a:r>
              <a:rPr lang="en-US" sz="2800" b="1" dirty="0">
                <a:solidFill>
                  <a:srgbClr val="00B050"/>
                </a:solidFill>
                <a:latin typeface="Calibri"/>
              </a:rPr>
              <a:t>November 2023 (28,312 Members)</a:t>
            </a:r>
            <a:endParaRPr lang="en-US" sz="4000" b="1" dirty="0">
              <a:solidFill>
                <a:srgbClr val="00B050"/>
              </a:solidFill>
              <a:latin typeface="Calibri"/>
            </a:endParaRPr>
          </a:p>
        </p:txBody>
      </p:sp>
      <p:graphicFrame>
        <p:nvGraphicFramePr>
          <p:cNvPr id="31" name="Content Placeholder 3">
            <a:extLst>
              <a:ext uri="{FF2B5EF4-FFF2-40B4-BE49-F238E27FC236}">
                <a16:creationId xmlns:a16="http://schemas.microsoft.com/office/drawing/2014/main" id="{947A15EF-DC23-BD99-2E83-97D8AF427A1D}"/>
              </a:ext>
            </a:extLst>
          </p:cNvPr>
          <p:cNvGraphicFramePr>
            <a:graphicFrameLocks/>
          </p:cNvGraphicFramePr>
          <p:nvPr/>
        </p:nvGraphicFramePr>
        <p:xfrm>
          <a:off x="2119271" y="1844433"/>
          <a:ext cx="7516906" cy="3974634"/>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Box 31">
            <a:extLst>
              <a:ext uri="{FF2B5EF4-FFF2-40B4-BE49-F238E27FC236}">
                <a16:creationId xmlns:a16="http://schemas.microsoft.com/office/drawing/2014/main" id="{DC059EBC-0DD2-78CC-7127-ADB75EEFE014}"/>
              </a:ext>
            </a:extLst>
          </p:cNvPr>
          <p:cNvSpPr txBox="1"/>
          <p:nvPr/>
        </p:nvSpPr>
        <p:spPr>
          <a:xfrm>
            <a:off x="7455957" y="2606297"/>
            <a:ext cx="2030877" cy="400110"/>
          </a:xfrm>
          <a:prstGeom prst="rect">
            <a:avLst/>
          </a:prstGeom>
          <a:noFill/>
        </p:spPr>
        <p:txBody>
          <a:bodyPr wrap="none" rtlCol="0">
            <a:spAutoFit/>
          </a:bodyPr>
          <a:lstStyle/>
          <a:p>
            <a:r>
              <a:rPr lang="en-US" sz="2000" dirty="0">
                <a:solidFill>
                  <a:schemeClr val="bg1"/>
                </a:solidFill>
              </a:rPr>
              <a:t>Law Enforcement</a:t>
            </a:r>
          </a:p>
        </p:txBody>
      </p:sp>
      <p:sp>
        <p:nvSpPr>
          <p:cNvPr id="33" name="TextBox 32">
            <a:extLst>
              <a:ext uri="{FF2B5EF4-FFF2-40B4-BE49-F238E27FC236}">
                <a16:creationId xmlns:a16="http://schemas.microsoft.com/office/drawing/2014/main" id="{3EF2C0F5-C2C5-9898-C0ED-760327B16C42}"/>
              </a:ext>
            </a:extLst>
          </p:cNvPr>
          <p:cNvSpPr txBox="1"/>
          <p:nvPr/>
        </p:nvSpPr>
        <p:spPr>
          <a:xfrm>
            <a:off x="7480874" y="4587437"/>
            <a:ext cx="1139864" cy="400110"/>
          </a:xfrm>
          <a:prstGeom prst="rect">
            <a:avLst/>
          </a:prstGeom>
          <a:noFill/>
        </p:spPr>
        <p:txBody>
          <a:bodyPr wrap="none" rtlCol="0">
            <a:spAutoFit/>
          </a:bodyPr>
          <a:lstStyle/>
          <a:p>
            <a:r>
              <a:rPr lang="en-US" sz="2000" dirty="0">
                <a:solidFill>
                  <a:schemeClr val="bg1"/>
                </a:solidFill>
              </a:rPr>
              <a:t>Fire/EMS</a:t>
            </a:r>
          </a:p>
        </p:txBody>
      </p:sp>
      <p:sp>
        <p:nvSpPr>
          <p:cNvPr id="34" name="TextBox 33">
            <a:extLst>
              <a:ext uri="{FF2B5EF4-FFF2-40B4-BE49-F238E27FC236}">
                <a16:creationId xmlns:a16="http://schemas.microsoft.com/office/drawing/2014/main" id="{2212B0C3-6483-D4F2-2814-D420B5F4FF46}"/>
              </a:ext>
            </a:extLst>
          </p:cNvPr>
          <p:cNvSpPr txBox="1"/>
          <p:nvPr/>
        </p:nvSpPr>
        <p:spPr>
          <a:xfrm>
            <a:off x="2329168" y="2068920"/>
            <a:ext cx="2284600" cy="400110"/>
          </a:xfrm>
          <a:prstGeom prst="rect">
            <a:avLst/>
          </a:prstGeom>
          <a:noFill/>
        </p:spPr>
        <p:txBody>
          <a:bodyPr wrap="none" rtlCol="0">
            <a:spAutoFit/>
          </a:bodyPr>
          <a:lstStyle/>
          <a:p>
            <a:r>
              <a:rPr lang="en-US" sz="2000" dirty="0">
                <a:solidFill>
                  <a:schemeClr val="bg1"/>
                </a:solidFill>
              </a:rPr>
              <a:t>All Other Specialties</a:t>
            </a:r>
          </a:p>
        </p:txBody>
      </p:sp>
      <p:sp>
        <p:nvSpPr>
          <p:cNvPr id="35" name="TextBox 34">
            <a:extLst>
              <a:ext uri="{FF2B5EF4-FFF2-40B4-BE49-F238E27FC236}">
                <a16:creationId xmlns:a16="http://schemas.microsoft.com/office/drawing/2014/main" id="{82B8338D-A7BE-B2F0-EF36-7C4DEAF63038}"/>
              </a:ext>
            </a:extLst>
          </p:cNvPr>
          <p:cNvSpPr txBox="1"/>
          <p:nvPr/>
        </p:nvSpPr>
        <p:spPr>
          <a:xfrm>
            <a:off x="1835777" y="3187021"/>
            <a:ext cx="2199898" cy="400110"/>
          </a:xfrm>
          <a:prstGeom prst="rect">
            <a:avLst/>
          </a:prstGeom>
          <a:noFill/>
        </p:spPr>
        <p:txBody>
          <a:bodyPr wrap="none" rtlCol="0">
            <a:spAutoFit/>
          </a:bodyPr>
          <a:lstStyle/>
          <a:p>
            <a:r>
              <a:rPr lang="en-US" sz="2000" dirty="0">
                <a:solidFill>
                  <a:schemeClr val="bg1"/>
                </a:solidFill>
              </a:rPr>
              <a:t>Law &amp; Government</a:t>
            </a:r>
          </a:p>
        </p:txBody>
      </p:sp>
      <p:sp>
        <p:nvSpPr>
          <p:cNvPr id="36" name="TextBox 35">
            <a:extLst>
              <a:ext uri="{FF2B5EF4-FFF2-40B4-BE49-F238E27FC236}">
                <a16:creationId xmlns:a16="http://schemas.microsoft.com/office/drawing/2014/main" id="{15039A4A-61ED-143C-46AD-750BDEFD7121}"/>
              </a:ext>
            </a:extLst>
          </p:cNvPr>
          <p:cNvSpPr txBox="1"/>
          <p:nvPr/>
        </p:nvSpPr>
        <p:spPr>
          <a:xfrm>
            <a:off x="1730237" y="3985946"/>
            <a:ext cx="2305439" cy="400110"/>
          </a:xfrm>
          <a:prstGeom prst="rect">
            <a:avLst/>
          </a:prstGeom>
          <a:noFill/>
        </p:spPr>
        <p:txBody>
          <a:bodyPr wrap="none" rtlCol="0">
            <a:spAutoFit/>
          </a:bodyPr>
          <a:lstStyle/>
          <a:p>
            <a:r>
              <a:rPr lang="en-US" sz="2000" dirty="0">
                <a:solidFill>
                  <a:schemeClr val="bg1"/>
                </a:solidFill>
              </a:rPr>
              <a:t>Science/Engineering</a:t>
            </a:r>
          </a:p>
        </p:txBody>
      </p:sp>
      <p:sp>
        <p:nvSpPr>
          <p:cNvPr id="37" name="TextBox 36">
            <a:extLst>
              <a:ext uri="{FF2B5EF4-FFF2-40B4-BE49-F238E27FC236}">
                <a16:creationId xmlns:a16="http://schemas.microsoft.com/office/drawing/2014/main" id="{235B6AF7-7EE7-E81B-2571-A113C7B78A6A}"/>
              </a:ext>
            </a:extLst>
          </p:cNvPr>
          <p:cNvSpPr txBox="1"/>
          <p:nvPr/>
        </p:nvSpPr>
        <p:spPr>
          <a:xfrm>
            <a:off x="3639799" y="5544542"/>
            <a:ext cx="1870384" cy="400110"/>
          </a:xfrm>
          <a:prstGeom prst="rect">
            <a:avLst/>
          </a:prstGeom>
          <a:noFill/>
        </p:spPr>
        <p:txBody>
          <a:bodyPr wrap="none" rtlCol="0">
            <a:spAutoFit/>
          </a:bodyPr>
          <a:lstStyle/>
          <a:p>
            <a:r>
              <a:rPr lang="en-US" sz="2000" dirty="0">
                <a:solidFill>
                  <a:schemeClr val="bg1"/>
                </a:solidFill>
              </a:rPr>
              <a:t>General Interest</a:t>
            </a:r>
          </a:p>
        </p:txBody>
      </p:sp>
      <p:sp>
        <p:nvSpPr>
          <p:cNvPr id="38" name="TextBox 37">
            <a:extLst>
              <a:ext uri="{FF2B5EF4-FFF2-40B4-BE49-F238E27FC236}">
                <a16:creationId xmlns:a16="http://schemas.microsoft.com/office/drawing/2014/main" id="{1C1EA4EB-B9FA-3E23-1992-9FCBE8C5D2C4}"/>
              </a:ext>
            </a:extLst>
          </p:cNvPr>
          <p:cNvSpPr txBox="1"/>
          <p:nvPr/>
        </p:nvSpPr>
        <p:spPr>
          <a:xfrm>
            <a:off x="3775976" y="1662022"/>
            <a:ext cx="1675587" cy="400110"/>
          </a:xfrm>
          <a:prstGeom prst="rect">
            <a:avLst/>
          </a:prstGeom>
          <a:noFill/>
        </p:spPr>
        <p:txBody>
          <a:bodyPr wrap="none" rtlCol="0">
            <a:spAutoFit/>
          </a:bodyPr>
          <a:lstStyle/>
          <a:p>
            <a:r>
              <a:rPr lang="en-US" sz="2000" dirty="0">
                <a:solidFill>
                  <a:schemeClr val="bg1"/>
                </a:solidFill>
              </a:rPr>
              <a:t>Explorer Clubs</a:t>
            </a:r>
          </a:p>
        </p:txBody>
      </p:sp>
      <p:sp>
        <p:nvSpPr>
          <p:cNvPr id="39" name="TextBox 38">
            <a:extLst>
              <a:ext uri="{FF2B5EF4-FFF2-40B4-BE49-F238E27FC236}">
                <a16:creationId xmlns:a16="http://schemas.microsoft.com/office/drawing/2014/main" id="{8D4A0AB0-10C4-44C5-3E37-16AD048FCB31}"/>
              </a:ext>
            </a:extLst>
          </p:cNvPr>
          <p:cNvSpPr txBox="1"/>
          <p:nvPr/>
        </p:nvSpPr>
        <p:spPr>
          <a:xfrm>
            <a:off x="3241108" y="2451760"/>
            <a:ext cx="1039965" cy="400110"/>
          </a:xfrm>
          <a:prstGeom prst="rect">
            <a:avLst/>
          </a:prstGeom>
          <a:noFill/>
        </p:spPr>
        <p:txBody>
          <a:bodyPr wrap="none" rtlCol="0">
            <a:spAutoFit/>
          </a:bodyPr>
          <a:lstStyle/>
          <a:p>
            <a:r>
              <a:rPr lang="en-US" sz="2000" dirty="0">
                <a:solidFill>
                  <a:schemeClr val="bg1"/>
                </a:solidFill>
              </a:rPr>
              <a:t>Aviation</a:t>
            </a:r>
          </a:p>
        </p:txBody>
      </p:sp>
      <p:sp>
        <p:nvSpPr>
          <p:cNvPr id="40" name="TextBox 39">
            <a:extLst>
              <a:ext uri="{FF2B5EF4-FFF2-40B4-BE49-F238E27FC236}">
                <a16:creationId xmlns:a16="http://schemas.microsoft.com/office/drawing/2014/main" id="{7E067A9E-84A7-34F7-AAAC-8510419129C7}"/>
              </a:ext>
            </a:extLst>
          </p:cNvPr>
          <p:cNvSpPr txBox="1"/>
          <p:nvPr/>
        </p:nvSpPr>
        <p:spPr>
          <a:xfrm>
            <a:off x="3146836" y="2700747"/>
            <a:ext cx="1083951" cy="400110"/>
          </a:xfrm>
          <a:prstGeom prst="rect">
            <a:avLst/>
          </a:prstGeom>
          <a:noFill/>
        </p:spPr>
        <p:txBody>
          <a:bodyPr wrap="none" rtlCol="0">
            <a:spAutoFit/>
          </a:bodyPr>
          <a:lstStyle/>
          <a:p>
            <a:r>
              <a:rPr lang="en-US" sz="2000" dirty="0">
                <a:solidFill>
                  <a:schemeClr val="bg1"/>
                </a:solidFill>
              </a:rPr>
              <a:t>Business</a:t>
            </a:r>
          </a:p>
        </p:txBody>
      </p:sp>
      <p:sp>
        <p:nvSpPr>
          <p:cNvPr id="41" name="TextBox 40">
            <a:extLst>
              <a:ext uri="{FF2B5EF4-FFF2-40B4-BE49-F238E27FC236}">
                <a16:creationId xmlns:a16="http://schemas.microsoft.com/office/drawing/2014/main" id="{787C9BDD-48B4-1191-0AB8-90B60A030F5B}"/>
              </a:ext>
            </a:extLst>
          </p:cNvPr>
          <p:cNvSpPr txBox="1"/>
          <p:nvPr/>
        </p:nvSpPr>
        <p:spPr>
          <a:xfrm>
            <a:off x="2713112" y="5018847"/>
            <a:ext cx="1968359" cy="400110"/>
          </a:xfrm>
          <a:prstGeom prst="rect">
            <a:avLst/>
          </a:prstGeom>
          <a:noFill/>
        </p:spPr>
        <p:txBody>
          <a:bodyPr wrap="none" rtlCol="0">
            <a:spAutoFit/>
          </a:bodyPr>
          <a:lstStyle/>
          <a:p>
            <a:r>
              <a:rPr lang="en-US" sz="2000" dirty="0">
                <a:solidFill>
                  <a:schemeClr val="bg1"/>
                </a:solidFill>
              </a:rPr>
              <a:t>Career Education</a:t>
            </a:r>
          </a:p>
        </p:txBody>
      </p:sp>
      <p:sp>
        <p:nvSpPr>
          <p:cNvPr id="54" name="TextBox 53">
            <a:extLst>
              <a:ext uri="{FF2B5EF4-FFF2-40B4-BE49-F238E27FC236}">
                <a16:creationId xmlns:a16="http://schemas.microsoft.com/office/drawing/2014/main" id="{54C1ED52-52DD-0363-3AC9-655135FB1E0A}"/>
              </a:ext>
            </a:extLst>
          </p:cNvPr>
          <p:cNvSpPr txBox="1"/>
          <p:nvPr/>
        </p:nvSpPr>
        <p:spPr>
          <a:xfrm>
            <a:off x="5986759" y="5696942"/>
            <a:ext cx="1409168" cy="400110"/>
          </a:xfrm>
          <a:prstGeom prst="rect">
            <a:avLst/>
          </a:prstGeom>
          <a:noFill/>
        </p:spPr>
        <p:txBody>
          <a:bodyPr wrap="none" rtlCol="0">
            <a:spAutoFit/>
          </a:bodyPr>
          <a:lstStyle/>
          <a:p>
            <a:r>
              <a:rPr lang="en-US" sz="2000" dirty="0">
                <a:solidFill>
                  <a:schemeClr val="bg1"/>
                </a:solidFill>
              </a:rPr>
              <a:t>Health Care</a:t>
            </a:r>
          </a:p>
        </p:txBody>
      </p:sp>
    </p:spTree>
    <p:extLst>
      <p:ext uri="{BB962C8B-B14F-4D97-AF65-F5344CB8AC3E}">
        <p14:creationId xmlns:p14="http://schemas.microsoft.com/office/powerpoint/2010/main" val="1287671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1DFB-3F35-9D02-0463-52C168E8BD1F}"/>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5C77ADF4-182F-12C1-F599-3748B00C9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13" y="19050"/>
            <a:ext cx="12192000" cy="6883121"/>
          </a:xfrm>
          <a:prstGeom prst="rect">
            <a:avLst/>
          </a:prstGeom>
        </p:spPr>
      </p:pic>
      <p:sp>
        <p:nvSpPr>
          <p:cNvPr id="25" name="Rectangle 24">
            <a:extLst>
              <a:ext uri="{FF2B5EF4-FFF2-40B4-BE49-F238E27FC236}">
                <a16:creationId xmlns:a16="http://schemas.microsoft.com/office/drawing/2014/main" id="{52D3D6A2-439E-F8DA-C928-2BB4853E1907}"/>
              </a:ext>
            </a:extLst>
          </p:cNvPr>
          <p:cNvSpPr/>
          <p:nvPr/>
        </p:nvSpPr>
        <p:spPr>
          <a:xfrm>
            <a:off x="1378599" y="381248"/>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60B8EB3-7EE6-B484-C535-698E58AEF314}"/>
              </a:ext>
            </a:extLst>
          </p:cNvPr>
          <p:cNvPicPr>
            <a:picLocks noChangeAspect="1"/>
          </p:cNvPicPr>
          <p:nvPr/>
        </p:nvPicPr>
        <p:blipFill>
          <a:blip r:embed="rId3"/>
          <a:stretch>
            <a:fillRect/>
          </a:stretch>
        </p:blipFill>
        <p:spPr>
          <a:xfrm>
            <a:off x="10594441" y="6022533"/>
            <a:ext cx="1499746" cy="542591"/>
          </a:xfrm>
          <a:prstGeom prst="rect">
            <a:avLst/>
          </a:prstGeom>
        </p:spPr>
      </p:pic>
      <p:sp>
        <p:nvSpPr>
          <p:cNvPr id="6" name="TextBox 5">
            <a:extLst>
              <a:ext uri="{FF2B5EF4-FFF2-40B4-BE49-F238E27FC236}">
                <a16:creationId xmlns:a16="http://schemas.microsoft.com/office/drawing/2014/main" id="{B2E44BA1-AA85-112A-48D5-DDF59E8CBE7A}"/>
              </a:ext>
            </a:extLst>
          </p:cNvPr>
          <p:cNvSpPr txBox="1"/>
          <p:nvPr/>
        </p:nvSpPr>
        <p:spPr>
          <a:xfrm>
            <a:off x="1727356" y="500824"/>
            <a:ext cx="8363824" cy="1077218"/>
          </a:xfrm>
          <a:prstGeom prst="rect">
            <a:avLst/>
          </a:prstGeom>
          <a:noFill/>
        </p:spPr>
        <p:txBody>
          <a:bodyPr wrap="square" rtlCol="0">
            <a:spAutoFit/>
          </a:bodyPr>
          <a:lstStyle/>
          <a:p>
            <a:r>
              <a:rPr lang="en-US" sz="3200" b="1" dirty="0">
                <a:solidFill>
                  <a:srgbClr val="00B050"/>
                </a:solidFill>
              </a:rPr>
              <a:t>Exploring is very different from Our Traditional B.S.A. Young Adult Programs</a:t>
            </a:r>
            <a:endParaRPr lang="en-US" sz="2700" b="1" dirty="0">
              <a:solidFill>
                <a:srgbClr val="00B050"/>
              </a:solidFill>
              <a:latin typeface="+mj-lt"/>
              <a:ea typeface="+mj-ea"/>
              <a:cs typeface="+mj-cs"/>
            </a:endParaRPr>
          </a:p>
        </p:txBody>
      </p:sp>
      <p:graphicFrame>
        <p:nvGraphicFramePr>
          <p:cNvPr id="3" name="Content Placeholder 4">
            <a:extLst>
              <a:ext uri="{FF2B5EF4-FFF2-40B4-BE49-F238E27FC236}">
                <a16:creationId xmlns:a16="http://schemas.microsoft.com/office/drawing/2014/main" id="{C2672598-F382-F1A6-EEE8-6A0D93E2C0F6}"/>
              </a:ext>
            </a:extLst>
          </p:cNvPr>
          <p:cNvGraphicFramePr>
            <a:graphicFrameLocks/>
          </p:cNvGraphicFramePr>
          <p:nvPr/>
        </p:nvGraphicFramePr>
        <p:xfrm>
          <a:off x="2071173" y="1650247"/>
          <a:ext cx="7464108" cy="4184596"/>
        </p:xfrm>
        <a:graphic>
          <a:graphicData uri="http://schemas.openxmlformats.org/drawingml/2006/table">
            <a:tbl>
              <a:tblPr firstRow="1" bandRow="1">
                <a:tableStyleId>{5C22544A-7EE6-4342-B048-85BDC9FD1C3A}</a:tableStyleId>
              </a:tblPr>
              <a:tblGrid>
                <a:gridCol w="2206308">
                  <a:extLst>
                    <a:ext uri="{9D8B030D-6E8A-4147-A177-3AD203B41FA5}">
                      <a16:colId xmlns:a16="http://schemas.microsoft.com/office/drawing/2014/main" val="1213594396"/>
                    </a:ext>
                  </a:extLst>
                </a:gridCol>
                <a:gridCol w="2628900">
                  <a:extLst>
                    <a:ext uri="{9D8B030D-6E8A-4147-A177-3AD203B41FA5}">
                      <a16:colId xmlns:a16="http://schemas.microsoft.com/office/drawing/2014/main" val="853835230"/>
                    </a:ext>
                  </a:extLst>
                </a:gridCol>
                <a:gridCol w="2628900">
                  <a:extLst>
                    <a:ext uri="{9D8B030D-6E8A-4147-A177-3AD203B41FA5}">
                      <a16:colId xmlns:a16="http://schemas.microsoft.com/office/drawing/2014/main" val="3689178915"/>
                    </a:ext>
                  </a:extLst>
                </a:gridCol>
              </a:tblGrid>
              <a:tr h="602278">
                <a:tc>
                  <a:txBody>
                    <a:bodyPr/>
                    <a:lstStyle/>
                    <a:p>
                      <a:endParaRPr lang="en-US" sz="2000" dirty="0"/>
                    </a:p>
                  </a:txBody>
                  <a:tcPr>
                    <a:noFill/>
                  </a:tcPr>
                </a:tc>
                <a:tc>
                  <a:txBody>
                    <a:bodyPr/>
                    <a:lstStyle/>
                    <a:p>
                      <a:pPr algn="ctr"/>
                      <a:r>
                        <a:rPr lang="en-US" sz="2000" dirty="0"/>
                        <a:t>Venturing and</a:t>
                      </a:r>
                    </a:p>
                    <a:p>
                      <a:pPr algn="ctr"/>
                      <a:r>
                        <a:rPr lang="en-US" sz="2000" dirty="0"/>
                        <a:t>Sea Scouts</a:t>
                      </a:r>
                    </a:p>
                  </a:txBody>
                  <a:tcPr anchor="ctr">
                    <a:solidFill>
                      <a:schemeClr val="accent6">
                        <a:lumMod val="75000"/>
                      </a:schemeClr>
                    </a:solidFill>
                  </a:tcPr>
                </a:tc>
                <a:tc>
                  <a:txBody>
                    <a:bodyPr/>
                    <a:lstStyle/>
                    <a:p>
                      <a:pPr algn="ctr"/>
                      <a:r>
                        <a:rPr lang="en-US" sz="2000" dirty="0"/>
                        <a:t>Exploring</a:t>
                      </a:r>
                    </a:p>
                  </a:txBody>
                  <a:tcPr anchor="ctr">
                    <a:solidFill>
                      <a:schemeClr val="accent2"/>
                    </a:solidFill>
                  </a:tcPr>
                </a:tc>
                <a:extLst>
                  <a:ext uri="{0D108BD9-81ED-4DB2-BD59-A6C34878D82A}">
                    <a16:rowId xmlns:a16="http://schemas.microsoft.com/office/drawing/2014/main" val="3285685086"/>
                  </a:ext>
                </a:extLst>
              </a:tr>
              <a:tr h="393192">
                <a:tc>
                  <a:txBody>
                    <a:bodyPr/>
                    <a:lstStyle/>
                    <a:p>
                      <a:r>
                        <a:rPr lang="en-US" sz="2000" dirty="0"/>
                        <a:t>Mission</a:t>
                      </a:r>
                    </a:p>
                  </a:txBody>
                  <a:tcPr/>
                </a:tc>
                <a:tc gridSpan="2">
                  <a:txBody>
                    <a:bodyPr/>
                    <a:lstStyle/>
                    <a:p>
                      <a:pPr algn="ctr"/>
                      <a:r>
                        <a:rPr lang="en-US" sz="2000" b="1" dirty="0"/>
                        <a:t>Leadership and Character Development</a:t>
                      </a:r>
                    </a:p>
                  </a:txBody>
                  <a:tcPr anchor="ctr"/>
                </a:tc>
                <a:tc hMerge="1">
                  <a:txBody>
                    <a:bodyPr/>
                    <a:lstStyle/>
                    <a:p>
                      <a:endParaRPr lang="en-US" dirty="0"/>
                    </a:p>
                  </a:txBody>
                  <a:tcPr/>
                </a:tc>
                <a:extLst>
                  <a:ext uri="{0D108BD9-81ED-4DB2-BD59-A6C34878D82A}">
                    <a16:rowId xmlns:a16="http://schemas.microsoft.com/office/drawing/2014/main" val="2811349287"/>
                  </a:ext>
                </a:extLst>
              </a:tr>
              <a:tr h="405076">
                <a:tc>
                  <a:txBody>
                    <a:bodyPr/>
                    <a:lstStyle/>
                    <a:p>
                      <a:r>
                        <a:rPr lang="en-US" sz="2000" dirty="0"/>
                        <a:t>Target Age</a:t>
                      </a:r>
                    </a:p>
                  </a:txBody>
                  <a:tcPr/>
                </a:tc>
                <a:tc gridSpan="2">
                  <a:txBody>
                    <a:bodyPr/>
                    <a:lstStyle/>
                    <a:p>
                      <a:pPr algn="ctr"/>
                      <a:r>
                        <a:rPr lang="en-US" sz="2000" b="1" dirty="0"/>
                        <a:t>14-20</a:t>
                      </a:r>
                    </a:p>
                  </a:txBody>
                  <a:tcPr anchor="ctr"/>
                </a:tc>
                <a:tc hMerge="1">
                  <a:txBody>
                    <a:bodyPr/>
                    <a:lstStyle/>
                    <a:p>
                      <a:endParaRPr lang="en-US" dirty="0"/>
                    </a:p>
                  </a:txBody>
                  <a:tcPr/>
                </a:tc>
                <a:extLst>
                  <a:ext uri="{0D108BD9-81ED-4DB2-BD59-A6C34878D82A}">
                    <a16:rowId xmlns:a16="http://schemas.microsoft.com/office/drawing/2014/main" val="1539770571"/>
                  </a:ext>
                </a:extLst>
              </a:tr>
              <a:tr h="393192">
                <a:tc>
                  <a:txBody>
                    <a:bodyPr/>
                    <a:lstStyle/>
                    <a:p>
                      <a:r>
                        <a:rPr lang="en-US" sz="2000" dirty="0"/>
                        <a:t>Recruiting Hook</a:t>
                      </a:r>
                    </a:p>
                  </a:txBody>
                  <a:tcPr/>
                </a:tc>
                <a:tc>
                  <a:txBody>
                    <a:bodyPr/>
                    <a:lstStyle/>
                    <a:p>
                      <a:pPr algn="ctr"/>
                      <a:r>
                        <a:rPr lang="en-US" sz="2000" dirty="0"/>
                        <a:t>Outdoors</a:t>
                      </a:r>
                    </a:p>
                  </a:txBody>
                  <a:tcPr/>
                </a:tc>
                <a:tc>
                  <a:txBody>
                    <a:bodyPr/>
                    <a:lstStyle/>
                    <a:p>
                      <a:pPr algn="ctr"/>
                      <a:r>
                        <a:rPr lang="en-US" sz="2000" dirty="0"/>
                        <a:t>Careers</a:t>
                      </a:r>
                    </a:p>
                  </a:txBody>
                  <a:tcPr/>
                </a:tc>
                <a:extLst>
                  <a:ext uri="{0D108BD9-81ED-4DB2-BD59-A6C34878D82A}">
                    <a16:rowId xmlns:a16="http://schemas.microsoft.com/office/drawing/2014/main" val="3771132768"/>
                  </a:ext>
                </a:extLst>
              </a:tr>
              <a:tr h="393192">
                <a:tc>
                  <a:txBody>
                    <a:bodyPr/>
                    <a:lstStyle/>
                    <a:p>
                      <a:r>
                        <a:rPr lang="en-US" sz="2000" dirty="0"/>
                        <a:t>Chartered Partners and Sponsors</a:t>
                      </a:r>
                    </a:p>
                  </a:txBody>
                  <a:tcPr anchor="ctr"/>
                </a:tc>
                <a:tc>
                  <a:txBody>
                    <a:bodyPr/>
                    <a:lstStyle/>
                    <a:p>
                      <a:pPr algn="ctr"/>
                      <a:r>
                        <a:rPr lang="en-US" sz="2000" dirty="0"/>
                        <a:t>Religious and</a:t>
                      </a:r>
                    </a:p>
                    <a:p>
                      <a:pPr algn="ctr"/>
                      <a:r>
                        <a:rPr lang="en-US" sz="2000" dirty="0"/>
                        <a:t>Civic Organizations</a:t>
                      </a:r>
                    </a:p>
                  </a:txBody>
                  <a:tcPr/>
                </a:tc>
                <a:tc>
                  <a:txBody>
                    <a:bodyPr/>
                    <a:lstStyle/>
                    <a:p>
                      <a:pPr algn="ctr"/>
                      <a:r>
                        <a:rPr lang="en-US" sz="2000" dirty="0"/>
                        <a:t>Businesses and</a:t>
                      </a:r>
                    </a:p>
                    <a:p>
                      <a:pPr algn="ctr"/>
                      <a:r>
                        <a:rPr lang="en-US" sz="2000" dirty="0"/>
                        <a:t>Public Agencies</a:t>
                      </a:r>
                    </a:p>
                  </a:txBody>
                  <a:tcPr/>
                </a:tc>
                <a:extLst>
                  <a:ext uri="{0D108BD9-81ED-4DB2-BD59-A6C34878D82A}">
                    <a16:rowId xmlns:a16="http://schemas.microsoft.com/office/drawing/2014/main" val="92989599"/>
                  </a:ext>
                </a:extLst>
              </a:tr>
              <a:tr h="393192">
                <a:tc>
                  <a:txBody>
                    <a:bodyPr/>
                    <a:lstStyle/>
                    <a:p>
                      <a:r>
                        <a:rPr lang="en-US" sz="2000" dirty="0"/>
                        <a:t>Advancement</a:t>
                      </a:r>
                    </a:p>
                  </a:txBody>
                  <a:tcPr/>
                </a:tc>
                <a:tc>
                  <a:txBody>
                    <a:bodyPr/>
                    <a:lstStyle/>
                    <a:p>
                      <a:pPr algn="ctr"/>
                      <a:r>
                        <a:rPr lang="en-US" sz="2000" dirty="0"/>
                        <a:t>Yes</a:t>
                      </a:r>
                    </a:p>
                  </a:txBody>
                  <a:tcPr/>
                </a:tc>
                <a:tc>
                  <a:txBody>
                    <a:bodyPr/>
                    <a:lstStyle/>
                    <a:p>
                      <a:pPr algn="ctr"/>
                      <a:r>
                        <a:rPr lang="en-US" sz="2000" dirty="0"/>
                        <a:t>Certificate Program</a:t>
                      </a:r>
                    </a:p>
                  </a:txBody>
                  <a:tcPr/>
                </a:tc>
                <a:extLst>
                  <a:ext uri="{0D108BD9-81ED-4DB2-BD59-A6C34878D82A}">
                    <a16:rowId xmlns:a16="http://schemas.microsoft.com/office/drawing/2014/main" val="1177326093"/>
                  </a:ext>
                </a:extLst>
              </a:tr>
              <a:tr h="393192">
                <a:tc>
                  <a:txBody>
                    <a:bodyPr/>
                    <a:lstStyle/>
                    <a:p>
                      <a:r>
                        <a:rPr lang="en-US" sz="2000" dirty="0"/>
                        <a:t>Scout-Like Uniform</a:t>
                      </a:r>
                    </a:p>
                  </a:txBody>
                  <a:tcPr/>
                </a:tc>
                <a:tc>
                  <a:txBody>
                    <a:bodyPr/>
                    <a:lstStyle/>
                    <a:p>
                      <a:pPr algn="ctr"/>
                      <a:r>
                        <a:rPr lang="en-US" sz="2000" dirty="0"/>
                        <a:t>Yes</a:t>
                      </a:r>
                    </a:p>
                  </a:txBody>
                  <a:tcPr/>
                </a:tc>
                <a:tc>
                  <a:txBody>
                    <a:bodyPr/>
                    <a:lstStyle/>
                    <a:p>
                      <a:pPr algn="ctr"/>
                      <a:r>
                        <a:rPr lang="en-US" sz="2000" dirty="0"/>
                        <a:t>Post Identity Attire</a:t>
                      </a:r>
                    </a:p>
                  </a:txBody>
                  <a:tcPr/>
                </a:tc>
                <a:extLst>
                  <a:ext uri="{0D108BD9-81ED-4DB2-BD59-A6C34878D82A}">
                    <a16:rowId xmlns:a16="http://schemas.microsoft.com/office/drawing/2014/main" val="3503617763"/>
                  </a:ext>
                </a:extLst>
              </a:tr>
              <a:tr h="393192">
                <a:tc>
                  <a:txBody>
                    <a:bodyPr/>
                    <a:lstStyle/>
                    <a:p>
                      <a:r>
                        <a:rPr lang="en-US" sz="2000" dirty="0"/>
                        <a:t>Scout Oath &amp; Law</a:t>
                      </a:r>
                    </a:p>
                  </a:txBody>
                  <a:tcPr/>
                </a:tc>
                <a:tc>
                  <a:txBody>
                    <a:bodyPr/>
                    <a:lstStyle/>
                    <a:p>
                      <a:pPr algn="ctr"/>
                      <a:r>
                        <a:rPr lang="en-US" sz="2000" dirty="0"/>
                        <a:t>Yes</a:t>
                      </a:r>
                    </a:p>
                  </a:txBody>
                  <a:tcPr/>
                </a:tc>
                <a:tc>
                  <a:txBody>
                    <a:bodyPr/>
                    <a:lstStyle/>
                    <a:p>
                      <a:pPr algn="ctr"/>
                      <a:r>
                        <a:rPr lang="en-US" sz="2000" dirty="0"/>
                        <a:t>No</a:t>
                      </a:r>
                    </a:p>
                  </a:txBody>
                  <a:tcPr/>
                </a:tc>
                <a:extLst>
                  <a:ext uri="{0D108BD9-81ED-4DB2-BD59-A6C34878D82A}">
                    <a16:rowId xmlns:a16="http://schemas.microsoft.com/office/drawing/2014/main" val="1891831806"/>
                  </a:ext>
                </a:extLst>
              </a:tr>
              <a:tr h="393192">
                <a:tc>
                  <a:txBody>
                    <a:bodyPr/>
                    <a:lstStyle/>
                    <a:p>
                      <a:r>
                        <a:rPr lang="en-US" sz="2000" dirty="0"/>
                        <a:t>Order of the Arrow</a:t>
                      </a:r>
                    </a:p>
                  </a:txBody>
                  <a:tcPr/>
                </a:tc>
                <a:tc>
                  <a:txBody>
                    <a:bodyPr/>
                    <a:lstStyle/>
                    <a:p>
                      <a:pPr algn="ctr"/>
                      <a:r>
                        <a:rPr lang="en-US" sz="2000" dirty="0"/>
                        <a:t>Yes</a:t>
                      </a:r>
                    </a:p>
                  </a:txBody>
                  <a:tcPr/>
                </a:tc>
                <a:tc>
                  <a:txBody>
                    <a:bodyPr/>
                    <a:lstStyle/>
                    <a:p>
                      <a:pPr algn="ctr"/>
                      <a:r>
                        <a:rPr lang="en-US" sz="2000" dirty="0"/>
                        <a:t>No</a:t>
                      </a:r>
                    </a:p>
                  </a:txBody>
                  <a:tcPr/>
                </a:tc>
                <a:extLst>
                  <a:ext uri="{0D108BD9-81ED-4DB2-BD59-A6C34878D82A}">
                    <a16:rowId xmlns:a16="http://schemas.microsoft.com/office/drawing/2014/main" val="2494659111"/>
                  </a:ext>
                </a:extLst>
              </a:tr>
            </a:tbl>
          </a:graphicData>
        </a:graphic>
      </p:graphicFrame>
    </p:spTree>
    <p:extLst>
      <p:ext uri="{BB962C8B-B14F-4D97-AF65-F5344CB8AC3E}">
        <p14:creationId xmlns:p14="http://schemas.microsoft.com/office/powerpoint/2010/main" val="2648633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1DFB-3F35-9D02-0463-52C168E8BD1F}"/>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5C77ADF4-182F-12C1-F599-3748B00C9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41" y="19050"/>
            <a:ext cx="12192000" cy="6883121"/>
          </a:xfrm>
          <a:prstGeom prst="rect">
            <a:avLst/>
          </a:prstGeom>
        </p:spPr>
      </p:pic>
      <p:sp>
        <p:nvSpPr>
          <p:cNvPr id="25" name="Rectangle 24">
            <a:extLst>
              <a:ext uri="{FF2B5EF4-FFF2-40B4-BE49-F238E27FC236}">
                <a16:creationId xmlns:a16="http://schemas.microsoft.com/office/drawing/2014/main" id="{52D3D6A2-439E-F8DA-C928-2BB4853E1907}"/>
              </a:ext>
            </a:extLst>
          </p:cNvPr>
          <p:cNvSpPr/>
          <p:nvPr/>
        </p:nvSpPr>
        <p:spPr>
          <a:xfrm>
            <a:off x="1378599" y="381248"/>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60B8EB3-7EE6-B484-C535-698E58AEF314}"/>
              </a:ext>
            </a:extLst>
          </p:cNvPr>
          <p:cNvPicPr>
            <a:picLocks noChangeAspect="1"/>
          </p:cNvPicPr>
          <p:nvPr/>
        </p:nvPicPr>
        <p:blipFill>
          <a:blip r:embed="rId3"/>
          <a:stretch>
            <a:fillRect/>
          </a:stretch>
        </p:blipFill>
        <p:spPr>
          <a:xfrm>
            <a:off x="10594441" y="6022533"/>
            <a:ext cx="1499746" cy="542591"/>
          </a:xfrm>
          <a:prstGeom prst="rect">
            <a:avLst/>
          </a:prstGeom>
        </p:spPr>
      </p:pic>
      <p:sp>
        <p:nvSpPr>
          <p:cNvPr id="6" name="TextBox 5">
            <a:extLst>
              <a:ext uri="{FF2B5EF4-FFF2-40B4-BE49-F238E27FC236}">
                <a16:creationId xmlns:a16="http://schemas.microsoft.com/office/drawing/2014/main" id="{B2E44BA1-AA85-112A-48D5-DDF59E8CBE7A}"/>
              </a:ext>
            </a:extLst>
          </p:cNvPr>
          <p:cNvSpPr txBox="1"/>
          <p:nvPr/>
        </p:nvSpPr>
        <p:spPr>
          <a:xfrm>
            <a:off x="1727356" y="500824"/>
            <a:ext cx="8363824" cy="923330"/>
          </a:xfrm>
          <a:prstGeom prst="rect">
            <a:avLst/>
          </a:prstGeom>
          <a:noFill/>
        </p:spPr>
        <p:txBody>
          <a:bodyPr wrap="square" rtlCol="0">
            <a:spAutoFit/>
          </a:bodyPr>
          <a:lstStyle/>
          <a:p>
            <a:r>
              <a:rPr lang="en-US" sz="3200" b="1" dirty="0">
                <a:solidFill>
                  <a:srgbClr val="00B050"/>
                </a:solidFill>
              </a:rPr>
              <a:t>Issues With Exploring</a:t>
            </a:r>
            <a:br>
              <a:rPr lang="en-US" sz="3200" b="1" dirty="0">
                <a:solidFill>
                  <a:schemeClr val="bg1"/>
                </a:solidFill>
              </a:rPr>
            </a:br>
            <a:r>
              <a:rPr lang="en-US" sz="2200" dirty="0">
                <a:solidFill>
                  <a:schemeClr val="accent5"/>
                </a:solidFill>
                <a:latin typeface="+mj-lt"/>
                <a:ea typeface="+mj-ea"/>
                <a:cs typeface="+mj-cs"/>
              </a:rPr>
              <a:t>Based on Conversations Around the Country</a:t>
            </a:r>
          </a:p>
        </p:txBody>
      </p:sp>
      <p:sp>
        <p:nvSpPr>
          <p:cNvPr id="16" name="TextBox 15">
            <a:extLst>
              <a:ext uri="{FF2B5EF4-FFF2-40B4-BE49-F238E27FC236}">
                <a16:creationId xmlns:a16="http://schemas.microsoft.com/office/drawing/2014/main" id="{2E3688FD-3337-A57B-D772-34204EFEA1FB}"/>
              </a:ext>
            </a:extLst>
          </p:cNvPr>
          <p:cNvSpPr txBox="1"/>
          <p:nvPr/>
        </p:nvSpPr>
        <p:spPr>
          <a:xfrm>
            <a:off x="1581014" y="1905506"/>
            <a:ext cx="8428776" cy="4401205"/>
          </a:xfrm>
          <a:prstGeom prst="rect">
            <a:avLst/>
          </a:prstGeom>
          <a:noFill/>
        </p:spPr>
        <p:txBody>
          <a:bodyPr wrap="square">
            <a:spAutoFit/>
          </a:bodyPr>
          <a:lstStyle/>
          <a:p>
            <a:pPr marL="457200" indent="-457200">
              <a:buFont typeface="Arial" panose="020B0604020202020204" pitchFamily="34" charset="0"/>
              <a:buChar char="•"/>
            </a:pPr>
            <a:r>
              <a:rPr lang="en-US" sz="2800" dirty="0">
                <a:solidFill>
                  <a:schemeClr val="bg1"/>
                </a:solidFill>
                <a:latin typeface="+mj-lt"/>
              </a:rPr>
              <a:t>Not Everyone is Promoting Exploring</a:t>
            </a:r>
          </a:p>
          <a:p>
            <a:pPr marL="457200" indent="-457200">
              <a:buFont typeface="Arial" panose="020B0604020202020204" pitchFamily="34" charset="0"/>
              <a:buChar char="•"/>
            </a:pPr>
            <a:r>
              <a:rPr lang="en-US" sz="2800" dirty="0">
                <a:solidFill>
                  <a:schemeClr val="bg1"/>
                </a:solidFill>
                <a:latin typeface="+mj-lt"/>
              </a:rPr>
              <a:t>It Looks and Feels Different Than Traditional Programs</a:t>
            </a:r>
          </a:p>
          <a:p>
            <a:pPr marL="457200" indent="-457200">
              <a:buFont typeface="Arial" panose="020B0604020202020204" pitchFamily="34" charset="0"/>
              <a:buChar char="•"/>
            </a:pPr>
            <a:r>
              <a:rPr lang="en-US" sz="2800" dirty="0">
                <a:solidFill>
                  <a:schemeClr val="bg1"/>
                </a:solidFill>
                <a:latin typeface="+mj-lt"/>
              </a:rPr>
              <a:t>Not Part of our Mission</a:t>
            </a:r>
          </a:p>
          <a:p>
            <a:pPr marL="457200" indent="-457200">
              <a:buFont typeface="Arial" panose="020B0604020202020204" pitchFamily="34" charset="0"/>
              <a:buChar char="•"/>
            </a:pPr>
            <a:r>
              <a:rPr lang="en-US" sz="2800" dirty="0">
                <a:solidFill>
                  <a:schemeClr val="bg1"/>
                </a:solidFill>
                <a:latin typeface="+mj-lt"/>
              </a:rPr>
              <a:t>There Are No Manuals (But A Program Library)</a:t>
            </a:r>
          </a:p>
          <a:p>
            <a:pPr marL="457200" indent="-457200">
              <a:buFont typeface="Arial" panose="020B0604020202020204" pitchFamily="34" charset="0"/>
              <a:buChar char="•"/>
            </a:pPr>
            <a:r>
              <a:rPr lang="en-US" sz="2800" dirty="0">
                <a:solidFill>
                  <a:schemeClr val="bg1"/>
                </a:solidFill>
                <a:latin typeface="+mj-lt"/>
              </a:rPr>
              <a:t>Our Professionals Have No Experience</a:t>
            </a:r>
          </a:p>
          <a:p>
            <a:pPr marL="457200" indent="-457200">
              <a:buFont typeface="Arial" panose="020B0604020202020204" pitchFamily="34" charset="0"/>
              <a:buChar char="•"/>
            </a:pPr>
            <a:r>
              <a:rPr lang="en-US" sz="2800" dirty="0">
                <a:solidFill>
                  <a:schemeClr val="bg1"/>
                </a:solidFill>
                <a:latin typeface="+mj-lt"/>
              </a:rPr>
              <a:t>We Have Higher Priorities (Family Membership/Survival)</a:t>
            </a:r>
          </a:p>
          <a:p>
            <a:pPr marL="457200" indent="-457200">
              <a:buFont typeface="Arial" panose="020B0604020202020204" pitchFamily="34" charset="0"/>
              <a:buChar char="•"/>
            </a:pPr>
            <a:r>
              <a:rPr lang="en-US" sz="2800" dirty="0">
                <a:solidFill>
                  <a:schemeClr val="bg1"/>
                </a:solidFill>
                <a:latin typeface="+mj-lt"/>
              </a:rPr>
              <a:t>Exploring Doesn’t Fit Our Revenue Model</a:t>
            </a:r>
          </a:p>
          <a:p>
            <a:pPr marL="914400" lvl="1" indent="-457200">
              <a:buFont typeface="Arial" panose="020B0604020202020204" pitchFamily="34" charset="0"/>
              <a:buChar char="•"/>
            </a:pPr>
            <a:r>
              <a:rPr lang="en-US" sz="2800" dirty="0">
                <a:solidFill>
                  <a:schemeClr val="bg1"/>
                </a:solidFill>
                <a:latin typeface="+mj-lt"/>
              </a:rPr>
              <a:t>Don’t Use Camps/Sell Popcorn/Do FOS/Buy Uniforms</a:t>
            </a:r>
            <a:endParaRPr 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4660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1DFB-3F35-9D02-0463-52C168E8BD1F}"/>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5C77ADF4-182F-12C1-F599-3748B00C9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41" y="19050"/>
            <a:ext cx="12192000" cy="6883121"/>
          </a:xfrm>
          <a:prstGeom prst="rect">
            <a:avLst/>
          </a:prstGeom>
        </p:spPr>
      </p:pic>
      <p:sp>
        <p:nvSpPr>
          <p:cNvPr id="25" name="Rectangle 24">
            <a:extLst>
              <a:ext uri="{FF2B5EF4-FFF2-40B4-BE49-F238E27FC236}">
                <a16:creationId xmlns:a16="http://schemas.microsoft.com/office/drawing/2014/main" id="{52D3D6A2-439E-F8DA-C928-2BB4853E1907}"/>
              </a:ext>
            </a:extLst>
          </p:cNvPr>
          <p:cNvSpPr/>
          <p:nvPr/>
        </p:nvSpPr>
        <p:spPr>
          <a:xfrm>
            <a:off x="1378599" y="381248"/>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60B8EB3-7EE6-B484-C535-698E58AEF314}"/>
              </a:ext>
            </a:extLst>
          </p:cNvPr>
          <p:cNvPicPr>
            <a:picLocks noChangeAspect="1"/>
          </p:cNvPicPr>
          <p:nvPr/>
        </p:nvPicPr>
        <p:blipFill>
          <a:blip r:embed="rId3"/>
          <a:stretch>
            <a:fillRect/>
          </a:stretch>
        </p:blipFill>
        <p:spPr>
          <a:xfrm>
            <a:off x="10594441" y="6022533"/>
            <a:ext cx="1499746" cy="542591"/>
          </a:xfrm>
          <a:prstGeom prst="rect">
            <a:avLst/>
          </a:prstGeom>
        </p:spPr>
      </p:pic>
      <p:sp>
        <p:nvSpPr>
          <p:cNvPr id="6" name="TextBox 5">
            <a:extLst>
              <a:ext uri="{FF2B5EF4-FFF2-40B4-BE49-F238E27FC236}">
                <a16:creationId xmlns:a16="http://schemas.microsoft.com/office/drawing/2014/main" id="{B2E44BA1-AA85-112A-48D5-DDF59E8CBE7A}"/>
              </a:ext>
            </a:extLst>
          </p:cNvPr>
          <p:cNvSpPr txBox="1"/>
          <p:nvPr/>
        </p:nvSpPr>
        <p:spPr>
          <a:xfrm>
            <a:off x="1727356" y="500824"/>
            <a:ext cx="8363824" cy="923330"/>
          </a:xfrm>
          <a:prstGeom prst="rect">
            <a:avLst/>
          </a:prstGeom>
          <a:noFill/>
        </p:spPr>
        <p:txBody>
          <a:bodyPr wrap="square" rtlCol="0">
            <a:spAutoFit/>
          </a:bodyPr>
          <a:lstStyle/>
          <a:p>
            <a:r>
              <a:rPr lang="en-US" sz="3200" b="1" dirty="0">
                <a:solidFill>
                  <a:srgbClr val="00B050"/>
                </a:solidFill>
              </a:rPr>
              <a:t>Exploring: Additive to Traditional Programs</a:t>
            </a:r>
            <a:br>
              <a:rPr lang="en-US" sz="3200" b="1" dirty="0">
                <a:solidFill>
                  <a:schemeClr val="bg1"/>
                </a:solidFill>
              </a:rPr>
            </a:br>
            <a:r>
              <a:rPr lang="en-US" sz="2200" b="1" dirty="0">
                <a:solidFill>
                  <a:schemeClr val="accent5"/>
                </a:solidFill>
              </a:rPr>
              <a:t>Benefits to Local Councils</a:t>
            </a:r>
            <a:endParaRPr lang="en-US" sz="2200" dirty="0">
              <a:solidFill>
                <a:schemeClr val="accent5"/>
              </a:solidFill>
              <a:latin typeface="+mj-lt"/>
              <a:ea typeface="+mj-ea"/>
              <a:cs typeface="+mj-cs"/>
            </a:endParaRPr>
          </a:p>
        </p:txBody>
      </p:sp>
      <p:sp>
        <p:nvSpPr>
          <p:cNvPr id="16" name="TextBox 15">
            <a:extLst>
              <a:ext uri="{FF2B5EF4-FFF2-40B4-BE49-F238E27FC236}">
                <a16:creationId xmlns:a16="http://schemas.microsoft.com/office/drawing/2014/main" id="{2E3688FD-3337-A57B-D772-34204EFEA1FB}"/>
              </a:ext>
            </a:extLst>
          </p:cNvPr>
          <p:cNvSpPr txBox="1"/>
          <p:nvPr/>
        </p:nvSpPr>
        <p:spPr>
          <a:xfrm>
            <a:off x="1581014" y="1758768"/>
            <a:ext cx="8428776" cy="4524315"/>
          </a:xfrm>
          <a:prstGeom prst="rect">
            <a:avLst/>
          </a:prstGeom>
          <a:noFill/>
        </p:spPr>
        <p:txBody>
          <a:bodyPr wrap="square">
            <a:spAutoFit/>
          </a:bodyPr>
          <a:lstStyle/>
          <a:p>
            <a:pPr marL="514350" indent="-514350">
              <a:buFont typeface="+mj-lt"/>
              <a:buAutoNum type="arabicPeriod"/>
            </a:pPr>
            <a:r>
              <a:rPr lang="en-US" sz="2800" dirty="0">
                <a:solidFill>
                  <a:schemeClr val="bg1"/>
                </a:solidFill>
                <a:latin typeface="+mj-lt"/>
              </a:rPr>
              <a:t>New Sources of Membership Growth</a:t>
            </a:r>
          </a:p>
          <a:p>
            <a:pPr marL="971550" lvl="1" indent="-514350">
              <a:buFont typeface="Arial" panose="020B0604020202020204" pitchFamily="34" charset="0"/>
              <a:buChar char="•"/>
            </a:pPr>
            <a:r>
              <a:rPr lang="en-US" sz="2400" dirty="0">
                <a:solidFill>
                  <a:schemeClr val="bg1"/>
                </a:solidFill>
                <a:latin typeface="+mj-lt"/>
              </a:rPr>
              <a:t>New entry point in addition to Cubs</a:t>
            </a:r>
          </a:p>
          <a:p>
            <a:pPr marL="514350" indent="-514350">
              <a:buFont typeface="+mj-lt"/>
              <a:buAutoNum type="arabicPeriod"/>
            </a:pPr>
            <a:r>
              <a:rPr lang="en-US" sz="2800" dirty="0">
                <a:solidFill>
                  <a:schemeClr val="bg1"/>
                </a:solidFill>
                <a:latin typeface="+mj-lt"/>
              </a:rPr>
              <a:t>New Source of Senior Volunteer Recruitment</a:t>
            </a:r>
          </a:p>
          <a:p>
            <a:pPr marL="971550" lvl="1" indent="-514350">
              <a:buFont typeface="Arial" panose="020B0604020202020204" pitchFamily="34" charset="0"/>
              <a:buChar char="•"/>
            </a:pPr>
            <a:r>
              <a:rPr lang="en-US" sz="2400" dirty="0">
                <a:solidFill>
                  <a:schemeClr val="bg1"/>
                </a:solidFill>
                <a:latin typeface="+mj-lt"/>
              </a:rPr>
              <a:t>Business and civic leaders with no Scouting history</a:t>
            </a:r>
          </a:p>
          <a:p>
            <a:pPr marL="971550" lvl="1" indent="-514350">
              <a:buFont typeface="Arial" panose="020B0604020202020204" pitchFamily="34" charset="0"/>
              <a:buChar char="•"/>
            </a:pPr>
            <a:r>
              <a:rPr lang="en-US" sz="2400" dirty="0">
                <a:solidFill>
                  <a:schemeClr val="bg1"/>
                </a:solidFill>
                <a:latin typeface="+mj-lt"/>
              </a:rPr>
              <a:t>Candidates specifically interested in high school age youth</a:t>
            </a:r>
          </a:p>
          <a:p>
            <a:pPr marL="514350" indent="-514350">
              <a:buFont typeface="+mj-lt"/>
              <a:buAutoNum type="arabicPeriod"/>
            </a:pPr>
            <a:r>
              <a:rPr lang="en-US" sz="2800" dirty="0">
                <a:solidFill>
                  <a:schemeClr val="bg1"/>
                </a:solidFill>
                <a:latin typeface="+mj-lt"/>
              </a:rPr>
              <a:t>New Sources of Foundation and Corporate Giving</a:t>
            </a:r>
          </a:p>
          <a:p>
            <a:pPr marL="971550" lvl="1" indent="-514350">
              <a:buFont typeface="Arial" panose="020B0604020202020204" pitchFamily="34" charset="0"/>
              <a:buChar char="•"/>
            </a:pPr>
            <a:r>
              <a:rPr lang="en-US" sz="2400" dirty="0">
                <a:solidFill>
                  <a:schemeClr val="bg1"/>
                </a:solidFill>
                <a:latin typeface="+mj-lt"/>
              </a:rPr>
              <a:t>Workforce readiness a hot topic for foundations</a:t>
            </a:r>
          </a:p>
          <a:p>
            <a:pPr marL="971550" lvl="1" indent="-514350">
              <a:buFont typeface="Arial" panose="020B0604020202020204" pitchFamily="34" charset="0"/>
              <a:buChar char="•"/>
            </a:pPr>
            <a:r>
              <a:rPr lang="en-US" sz="2400" dirty="0">
                <a:solidFill>
                  <a:schemeClr val="bg1"/>
                </a:solidFill>
                <a:latin typeface="+mj-lt"/>
              </a:rPr>
              <a:t>Funders looking for “return on investment”</a:t>
            </a:r>
          </a:p>
          <a:p>
            <a:pPr marL="514350" indent="-514350">
              <a:buFont typeface="+mj-lt"/>
              <a:buAutoNum type="arabicPeriod"/>
            </a:pPr>
            <a:r>
              <a:rPr lang="en-US" sz="2800" dirty="0">
                <a:solidFill>
                  <a:schemeClr val="bg1"/>
                </a:solidFill>
                <a:latin typeface="+mj-lt"/>
              </a:rPr>
              <a:t>School Access and Cooperation</a:t>
            </a:r>
          </a:p>
          <a:p>
            <a:pPr marL="514350" indent="-514350">
              <a:buFont typeface="+mj-lt"/>
              <a:buAutoNum type="arabicPeriod"/>
            </a:pPr>
            <a:r>
              <a:rPr lang="en-US" sz="2800" dirty="0">
                <a:solidFill>
                  <a:schemeClr val="bg1"/>
                </a:solidFill>
                <a:latin typeface="+mj-lt"/>
              </a:rPr>
              <a:t>Outreach to Economically Challenged and Underserved Diverse Communities</a:t>
            </a:r>
          </a:p>
        </p:txBody>
      </p:sp>
    </p:spTree>
    <p:extLst>
      <p:ext uri="{BB962C8B-B14F-4D97-AF65-F5344CB8AC3E}">
        <p14:creationId xmlns:p14="http://schemas.microsoft.com/office/powerpoint/2010/main" val="3839273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1DFB-3F35-9D02-0463-52C168E8BD1F}"/>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5C77ADF4-182F-12C1-F599-3748B00C9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561"/>
            <a:ext cx="12192000" cy="6883121"/>
          </a:xfrm>
          <a:prstGeom prst="rect">
            <a:avLst/>
          </a:prstGeom>
        </p:spPr>
      </p:pic>
      <p:sp>
        <p:nvSpPr>
          <p:cNvPr id="25" name="Rectangle 24">
            <a:extLst>
              <a:ext uri="{FF2B5EF4-FFF2-40B4-BE49-F238E27FC236}">
                <a16:creationId xmlns:a16="http://schemas.microsoft.com/office/drawing/2014/main" id="{52D3D6A2-439E-F8DA-C928-2BB4853E1907}"/>
              </a:ext>
            </a:extLst>
          </p:cNvPr>
          <p:cNvSpPr/>
          <p:nvPr/>
        </p:nvSpPr>
        <p:spPr>
          <a:xfrm>
            <a:off x="1378599" y="381248"/>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60B8EB3-7EE6-B484-C535-698E58AEF314}"/>
              </a:ext>
            </a:extLst>
          </p:cNvPr>
          <p:cNvPicPr>
            <a:picLocks noChangeAspect="1"/>
          </p:cNvPicPr>
          <p:nvPr/>
        </p:nvPicPr>
        <p:blipFill>
          <a:blip r:embed="rId3"/>
          <a:stretch>
            <a:fillRect/>
          </a:stretch>
        </p:blipFill>
        <p:spPr>
          <a:xfrm>
            <a:off x="10594441" y="6022533"/>
            <a:ext cx="1499746" cy="542591"/>
          </a:xfrm>
          <a:prstGeom prst="rect">
            <a:avLst/>
          </a:prstGeom>
        </p:spPr>
      </p:pic>
      <p:sp>
        <p:nvSpPr>
          <p:cNvPr id="2" name="Rectangle 1">
            <a:extLst>
              <a:ext uri="{FF2B5EF4-FFF2-40B4-BE49-F238E27FC236}">
                <a16:creationId xmlns:a16="http://schemas.microsoft.com/office/drawing/2014/main" id="{83895FD1-94DC-0A30-934A-4058B4C5794F}"/>
              </a:ext>
            </a:extLst>
          </p:cNvPr>
          <p:cNvSpPr/>
          <p:nvPr/>
        </p:nvSpPr>
        <p:spPr>
          <a:xfrm>
            <a:off x="2175122" y="860701"/>
            <a:ext cx="7389090" cy="1540754"/>
          </a:xfrm>
          <a:prstGeom prst="rect">
            <a:avLst/>
          </a:prstGeom>
          <a:noFill/>
          <a:ln w="38100" cmpd="sng">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1845F50-457F-BB17-6E6B-82AADBD8B19E}"/>
              </a:ext>
            </a:extLst>
          </p:cNvPr>
          <p:cNvSpPr txBox="1"/>
          <p:nvPr/>
        </p:nvSpPr>
        <p:spPr>
          <a:xfrm>
            <a:off x="2700465" y="1092469"/>
            <a:ext cx="6178990" cy="1077218"/>
          </a:xfrm>
          <a:prstGeom prst="rect">
            <a:avLst/>
          </a:prstGeom>
          <a:noFill/>
        </p:spPr>
        <p:txBody>
          <a:bodyPr wrap="square">
            <a:spAutoFit/>
          </a:bodyPr>
          <a:lstStyle/>
          <a:p>
            <a:pPr algn="ctr"/>
            <a:r>
              <a:rPr lang="en-US" sz="3200" b="1" spc="50" dirty="0">
                <a:solidFill>
                  <a:srgbClr val="00B050"/>
                </a:solidFill>
                <a:latin typeface="Halis r black"/>
                <a:cs typeface="Halis r black"/>
              </a:rPr>
              <a:t>PROGRAMS ARE BASED ON </a:t>
            </a:r>
          </a:p>
          <a:p>
            <a:pPr algn="ctr"/>
            <a:r>
              <a:rPr lang="en-US" sz="3200" b="1" spc="50" dirty="0">
                <a:solidFill>
                  <a:srgbClr val="00B050"/>
                </a:solidFill>
                <a:latin typeface="Halis r black"/>
                <a:cs typeface="Halis r black"/>
              </a:rPr>
              <a:t>5 AREAS OF EMPHASIS</a:t>
            </a:r>
          </a:p>
        </p:txBody>
      </p:sp>
      <p:sp>
        <p:nvSpPr>
          <p:cNvPr id="20" name="Rectangle 19">
            <a:extLst>
              <a:ext uri="{FF2B5EF4-FFF2-40B4-BE49-F238E27FC236}">
                <a16:creationId xmlns:a16="http://schemas.microsoft.com/office/drawing/2014/main" id="{F50930A6-77D6-9450-D268-DBBD24FA4AB3}"/>
              </a:ext>
            </a:extLst>
          </p:cNvPr>
          <p:cNvSpPr/>
          <p:nvPr/>
        </p:nvSpPr>
        <p:spPr>
          <a:xfrm>
            <a:off x="1378600" y="5594044"/>
            <a:ext cx="8833606" cy="841146"/>
          </a:xfrm>
          <a:prstGeom prst="rect">
            <a:avLst/>
          </a:prstGeom>
          <a:solidFill>
            <a:srgbClr val="1C81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C81FB"/>
              </a:solidFill>
            </a:endParaRPr>
          </a:p>
        </p:txBody>
      </p:sp>
      <p:pic>
        <p:nvPicPr>
          <p:cNvPr id="21" name="Picture 20" descr="_DSC0422.jpg">
            <a:extLst>
              <a:ext uri="{FF2B5EF4-FFF2-40B4-BE49-F238E27FC236}">
                <a16:creationId xmlns:a16="http://schemas.microsoft.com/office/drawing/2014/main" id="{EB0E631A-0B02-F3D6-ACC4-EB97ABD945C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22665" y="3096285"/>
            <a:ext cx="1516413" cy="2495060"/>
          </a:xfrm>
          <a:prstGeom prst="rect">
            <a:avLst/>
          </a:prstGeom>
        </p:spPr>
      </p:pic>
      <p:pic>
        <p:nvPicPr>
          <p:cNvPr id="22" name="Picture 21" descr="_DSC2153.jpg">
            <a:extLst>
              <a:ext uri="{FF2B5EF4-FFF2-40B4-BE49-F238E27FC236}">
                <a16:creationId xmlns:a16="http://schemas.microsoft.com/office/drawing/2014/main" id="{418204F8-DF2C-9E31-E3E8-EB38AFDA4BB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548685" y="3096285"/>
            <a:ext cx="1807624" cy="2495060"/>
          </a:xfrm>
          <a:prstGeom prst="rect">
            <a:avLst/>
          </a:prstGeom>
        </p:spPr>
      </p:pic>
      <p:pic>
        <p:nvPicPr>
          <p:cNvPr id="23" name="Picture 22" descr="_DSC4539.jpg">
            <a:extLst>
              <a:ext uri="{FF2B5EF4-FFF2-40B4-BE49-F238E27FC236}">
                <a16:creationId xmlns:a16="http://schemas.microsoft.com/office/drawing/2014/main" id="{450B8E10-77BF-F0DE-C1A1-0DF17BACF47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205435" y="3096285"/>
            <a:ext cx="1807624" cy="2495060"/>
          </a:xfrm>
          <a:prstGeom prst="rect">
            <a:avLst/>
          </a:prstGeom>
        </p:spPr>
      </p:pic>
      <p:pic>
        <p:nvPicPr>
          <p:cNvPr id="24" name="Picture 23" descr="_DSC3399.jpg">
            <a:extLst>
              <a:ext uri="{FF2B5EF4-FFF2-40B4-BE49-F238E27FC236}">
                <a16:creationId xmlns:a16="http://schemas.microsoft.com/office/drawing/2014/main" id="{76D2FD09-FA97-630C-5749-80F387A0C45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388204" y="3096285"/>
            <a:ext cx="1817229" cy="2495060"/>
          </a:xfrm>
          <a:prstGeom prst="rect">
            <a:avLst/>
          </a:prstGeom>
        </p:spPr>
      </p:pic>
      <p:pic>
        <p:nvPicPr>
          <p:cNvPr id="26" name="Picture 25" descr="_DSC3812.jpg">
            <a:extLst>
              <a:ext uri="{FF2B5EF4-FFF2-40B4-BE49-F238E27FC236}">
                <a16:creationId xmlns:a16="http://schemas.microsoft.com/office/drawing/2014/main" id="{D418181E-3228-3118-914D-050D954CBFB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365915" y="3096285"/>
            <a:ext cx="1855897" cy="2495060"/>
          </a:xfrm>
          <a:prstGeom prst="rect">
            <a:avLst/>
          </a:prstGeom>
        </p:spPr>
      </p:pic>
      <p:sp>
        <p:nvSpPr>
          <p:cNvPr id="27" name="TextBox 26">
            <a:extLst>
              <a:ext uri="{FF2B5EF4-FFF2-40B4-BE49-F238E27FC236}">
                <a16:creationId xmlns:a16="http://schemas.microsoft.com/office/drawing/2014/main" id="{4282930F-D04B-2730-E49F-56D445A3E1AA}"/>
              </a:ext>
            </a:extLst>
          </p:cNvPr>
          <p:cNvSpPr txBox="1"/>
          <p:nvPr/>
        </p:nvSpPr>
        <p:spPr>
          <a:xfrm>
            <a:off x="1388207" y="5741989"/>
            <a:ext cx="1817229" cy="461665"/>
          </a:xfrm>
          <a:prstGeom prst="rect">
            <a:avLst/>
          </a:prstGeom>
          <a:noFill/>
        </p:spPr>
        <p:txBody>
          <a:bodyPr wrap="square" rtlCol="0">
            <a:spAutoFit/>
          </a:bodyPr>
          <a:lstStyle/>
          <a:p>
            <a:pPr algn="ctr"/>
            <a:r>
              <a:rPr lang="en-US" sz="1200" b="1" dirty="0">
                <a:solidFill>
                  <a:schemeClr val="bg1"/>
                </a:solidFill>
                <a:latin typeface="Halis r black"/>
                <a:cs typeface="Halis r black"/>
              </a:rPr>
              <a:t>CAREER </a:t>
            </a:r>
          </a:p>
          <a:p>
            <a:pPr algn="ctr"/>
            <a:r>
              <a:rPr lang="en-US" sz="1200" b="1" dirty="0">
                <a:solidFill>
                  <a:schemeClr val="bg1"/>
                </a:solidFill>
                <a:latin typeface="Halis r black"/>
                <a:cs typeface="Halis r black"/>
              </a:rPr>
              <a:t>OPPORTUNITIES</a:t>
            </a:r>
          </a:p>
        </p:txBody>
      </p:sp>
      <p:sp>
        <p:nvSpPr>
          <p:cNvPr id="28" name="TextBox 27">
            <a:extLst>
              <a:ext uri="{FF2B5EF4-FFF2-40B4-BE49-F238E27FC236}">
                <a16:creationId xmlns:a16="http://schemas.microsoft.com/office/drawing/2014/main" id="{79091F60-B86A-B7EE-83CE-EFF31C1CF99E}"/>
              </a:ext>
            </a:extLst>
          </p:cNvPr>
          <p:cNvSpPr txBox="1"/>
          <p:nvPr/>
        </p:nvSpPr>
        <p:spPr>
          <a:xfrm>
            <a:off x="3215043" y="5766466"/>
            <a:ext cx="1817230" cy="461665"/>
          </a:xfrm>
          <a:prstGeom prst="rect">
            <a:avLst/>
          </a:prstGeom>
          <a:noFill/>
        </p:spPr>
        <p:txBody>
          <a:bodyPr wrap="square" rtlCol="0">
            <a:spAutoFit/>
          </a:bodyPr>
          <a:lstStyle/>
          <a:p>
            <a:pPr algn="ctr"/>
            <a:r>
              <a:rPr lang="en-US" sz="1200" b="1" dirty="0">
                <a:solidFill>
                  <a:schemeClr val="bg1"/>
                </a:solidFill>
                <a:latin typeface="Halis r black"/>
                <a:cs typeface="Halis r black"/>
              </a:rPr>
              <a:t>LEADERSHIP</a:t>
            </a:r>
          </a:p>
          <a:p>
            <a:pPr algn="ctr"/>
            <a:r>
              <a:rPr lang="en-US" sz="1200" b="1" dirty="0">
                <a:solidFill>
                  <a:schemeClr val="bg1"/>
                </a:solidFill>
                <a:latin typeface="Halis r black"/>
                <a:cs typeface="Halis r black"/>
              </a:rPr>
              <a:t>EXPERIENCE</a:t>
            </a:r>
          </a:p>
        </p:txBody>
      </p:sp>
      <p:sp>
        <p:nvSpPr>
          <p:cNvPr id="29" name="TextBox 28">
            <a:extLst>
              <a:ext uri="{FF2B5EF4-FFF2-40B4-BE49-F238E27FC236}">
                <a16:creationId xmlns:a16="http://schemas.microsoft.com/office/drawing/2014/main" id="{A4F45533-2250-0F54-08F9-94EC24463E19}"/>
              </a:ext>
            </a:extLst>
          </p:cNvPr>
          <p:cNvSpPr txBox="1"/>
          <p:nvPr/>
        </p:nvSpPr>
        <p:spPr>
          <a:xfrm>
            <a:off x="5032273" y="5834321"/>
            <a:ext cx="1817230" cy="276999"/>
          </a:xfrm>
          <a:prstGeom prst="rect">
            <a:avLst/>
          </a:prstGeom>
          <a:noFill/>
        </p:spPr>
        <p:txBody>
          <a:bodyPr wrap="square" rtlCol="0">
            <a:spAutoFit/>
          </a:bodyPr>
          <a:lstStyle/>
          <a:p>
            <a:pPr algn="ctr"/>
            <a:r>
              <a:rPr lang="en-US" sz="1200" b="1" dirty="0">
                <a:solidFill>
                  <a:schemeClr val="bg1"/>
                </a:solidFill>
                <a:latin typeface="Halis r black"/>
                <a:cs typeface="Halis r black"/>
              </a:rPr>
              <a:t>LIFE SKILLS</a:t>
            </a:r>
          </a:p>
        </p:txBody>
      </p:sp>
      <p:sp>
        <p:nvSpPr>
          <p:cNvPr id="30" name="TextBox 29">
            <a:extLst>
              <a:ext uri="{FF2B5EF4-FFF2-40B4-BE49-F238E27FC236}">
                <a16:creationId xmlns:a16="http://schemas.microsoft.com/office/drawing/2014/main" id="{223BCE7C-9BAB-6450-A77B-E2C9BAF3913F}"/>
              </a:ext>
            </a:extLst>
          </p:cNvPr>
          <p:cNvSpPr txBox="1"/>
          <p:nvPr/>
        </p:nvSpPr>
        <p:spPr>
          <a:xfrm>
            <a:off x="6559228" y="5837032"/>
            <a:ext cx="1817230" cy="276999"/>
          </a:xfrm>
          <a:prstGeom prst="rect">
            <a:avLst/>
          </a:prstGeom>
          <a:noFill/>
        </p:spPr>
        <p:txBody>
          <a:bodyPr wrap="square" rtlCol="0">
            <a:spAutoFit/>
          </a:bodyPr>
          <a:lstStyle/>
          <a:p>
            <a:pPr algn="ctr"/>
            <a:r>
              <a:rPr lang="en-US" sz="1200" b="1" dirty="0">
                <a:solidFill>
                  <a:schemeClr val="bg1"/>
                </a:solidFill>
                <a:latin typeface="Halis r black"/>
                <a:cs typeface="Halis r black"/>
              </a:rPr>
              <a:t>CITIZENSHIP</a:t>
            </a:r>
          </a:p>
        </p:txBody>
      </p:sp>
      <p:sp>
        <p:nvSpPr>
          <p:cNvPr id="31" name="TextBox 30">
            <a:extLst>
              <a:ext uri="{FF2B5EF4-FFF2-40B4-BE49-F238E27FC236}">
                <a16:creationId xmlns:a16="http://schemas.microsoft.com/office/drawing/2014/main" id="{DF46B87B-5B00-541F-E309-69F615E08B46}"/>
              </a:ext>
            </a:extLst>
          </p:cNvPr>
          <p:cNvSpPr txBox="1"/>
          <p:nvPr/>
        </p:nvSpPr>
        <p:spPr>
          <a:xfrm>
            <a:off x="8376468" y="5769145"/>
            <a:ext cx="1951987" cy="461665"/>
          </a:xfrm>
          <a:prstGeom prst="rect">
            <a:avLst/>
          </a:prstGeom>
          <a:noFill/>
        </p:spPr>
        <p:txBody>
          <a:bodyPr wrap="square" rtlCol="0">
            <a:spAutoFit/>
          </a:bodyPr>
          <a:lstStyle/>
          <a:p>
            <a:pPr algn="ctr"/>
            <a:r>
              <a:rPr lang="en-US" sz="1200" b="1" dirty="0">
                <a:solidFill>
                  <a:schemeClr val="bg1"/>
                </a:solidFill>
                <a:latin typeface="Halis r black"/>
                <a:cs typeface="Halis r black"/>
              </a:rPr>
              <a:t>CHARACTER </a:t>
            </a:r>
          </a:p>
          <a:p>
            <a:pPr algn="ctr"/>
            <a:r>
              <a:rPr lang="en-US" sz="1200" b="1" dirty="0">
                <a:solidFill>
                  <a:schemeClr val="bg1"/>
                </a:solidFill>
                <a:latin typeface="Halis r black"/>
                <a:cs typeface="Halis r black"/>
              </a:rPr>
              <a:t>EDUCATION</a:t>
            </a:r>
          </a:p>
        </p:txBody>
      </p:sp>
    </p:spTree>
    <p:extLst>
      <p:ext uri="{BB962C8B-B14F-4D97-AF65-F5344CB8AC3E}">
        <p14:creationId xmlns:p14="http://schemas.microsoft.com/office/powerpoint/2010/main" val="399079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1DFB-3F35-9D02-0463-52C168E8BD1F}"/>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5C77ADF4-182F-12C1-F599-3748B00C9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13" y="40822"/>
            <a:ext cx="12192000" cy="6883121"/>
          </a:xfrm>
          <a:prstGeom prst="rect">
            <a:avLst/>
          </a:prstGeom>
        </p:spPr>
      </p:pic>
      <p:sp>
        <p:nvSpPr>
          <p:cNvPr id="25" name="Rectangle 24">
            <a:extLst>
              <a:ext uri="{FF2B5EF4-FFF2-40B4-BE49-F238E27FC236}">
                <a16:creationId xmlns:a16="http://schemas.microsoft.com/office/drawing/2014/main" id="{52D3D6A2-439E-F8DA-C928-2BB4853E1907}"/>
              </a:ext>
            </a:extLst>
          </p:cNvPr>
          <p:cNvSpPr/>
          <p:nvPr/>
        </p:nvSpPr>
        <p:spPr>
          <a:xfrm>
            <a:off x="1378599" y="381248"/>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60B8EB3-7EE6-B484-C535-698E58AEF314}"/>
              </a:ext>
            </a:extLst>
          </p:cNvPr>
          <p:cNvPicPr>
            <a:picLocks noChangeAspect="1"/>
          </p:cNvPicPr>
          <p:nvPr/>
        </p:nvPicPr>
        <p:blipFill>
          <a:blip r:embed="rId3"/>
          <a:stretch>
            <a:fillRect/>
          </a:stretch>
        </p:blipFill>
        <p:spPr>
          <a:xfrm>
            <a:off x="10594441" y="6022533"/>
            <a:ext cx="1499746" cy="542591"/>
          </a:xfrm>
          <a:prstGeom prst="rect">
            <a:avLst/>
          </a:prstGeom>
        </p:spPr>
      </p:pic>
      <p:sp>
        <p:nvSpPr>
          <p:cNvPr id="6" name="TextBox 5">
            <a:extLst>
              <a:ext uri="{FF2B5EF4-FFF2-40B4-BE49-F238E27FC236}">
                <a16:creationId xmlns:a16="http://schemas.microsoft.com/office/drawing/2014/main" id="{B2E44BA1-AA85-112A-48D5-DDF59E8CBE7A}"/>
              </a:ext>
            </a:extLst>
          </p:cNvPr>
          <p:cNvSpPr txBox="1"/>
          <p:nvPr/>
        </p:nvSpPr>
        <p:spPr>
          <a:xfrm>
            <a:off x="1727356" y="500824"/>
            <a:ext cx="8363824" cy="861774"/>
          </a:xfrm>
          <a:prstGeom prst="rect">
            <a:avLst/>
          </a:prstGeom>
          <a:noFill/>
        </p:spPr>
        <p:txBody>
          <a:bodyPr wrap="square" rtlCol="0">
            <a:spAutoFit/>
          </a:bodyPr>
          <a:lstStyle/>
          <a:p>
            <a:r>
              <a:rPr lang="en-US" sz="2800" b="1" dirty="0">
                <a:solidFill>
                  <a:srgbClr val="00B050"/>
                </a:solidFill>
              </a:rPr>
              <a:t>Exploring’s Value Proposition</a:t>
            </a:r>
            <a:br>
              <a:rPr lang="en-US" sz="2800" b="1" dirty="0">
                <a:solidFill>
                  <a:schemeClr val="bg1"/>
                </a:solidFill>
              </a:rPr>
            </a:br>
            <a:r>
              <a:rPr lang="en-US" sz="2200" dirty="0">
                <a:solidFill>
                  <a:schemeClr val="accent5"/>
                </a:solidFill>
                <a:ea typeface="+mj-ea"/>
                <a:cs typeface="+mj-cs"/>
              </a:rPr>
              <a:t>Something for Everyone</a:t>
            </a:r>
          </a:p>
        </p:txBody>
      </p:sp>
      <p:sp>
        <p:nvSpPr>
          <p:cNvPr id="2" name="Content Placeholder 2">
            <a:extLst>
              <a:ext uri="{FF2B5EF4-FFF2-40B4-BE49-F238E27FC236}">
                <a16:creationId xmlns:a16="http://schemas.microsoft.com/office/drawing/2014/main" id="{4D9CEA84-8FFF-41D6-AC1B-382E9D247FE6}"/>
              </a:ext>
            </a:extLst>
          </p:cNvPr>
          <p:cNvSpPr txBox="1">
            <a:spLocks/>
          </p:cNvSpPr>
          <p:nvPr/>
        </p:nvSpPr>
        <p:spPr>
          <a:xfrm>
            <a:off x="1423864" y="1527439"/>
            <a:ext cx="8712581" cy="435133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tabLst>
                <a:tab pos="1719263" algn="l"/>
                <a:tab pos="2111375" algn="l"/>
              </a:tabLst>
            </a:pPr>
            <a:r>
              <a:rPr lang="en-US" sz="2800" dirty="0">
                <a:solidFill>
                  <a:schemeClr val="bg1"/>
                </a:solidFill>
              </a:rPr>
              <a:t>Youth:	  Try On Your Future, Lead Others, Fun</a:t>
            </a:r>
          </a:p>
          <a:p>
            <a:pPr algn="l"/>
            <a:r>
              <a:rPr lang="en-US" sz="2800" dirty="0">
                <a:solidFill>
                  <a:schemeClr val="bg1"/>
                </a:solidFill>
              </a:rPr>
              <a:t>Parents: 		 Career For My Child</a:t>
            </a:r>
          </a:p>
          <a:p>
            <a:pPr algn="l"/>
            <a:r>
              <a:rPr lang="en-US" sz="2800" dirty="0">
                <a:solidFill>
                  <a:schemeClr val="bg1"/>
                </a:solidFill>
              </a:rPr>
              <a:t>Sponsors:      Build New Employee Pipeline/Give Back</a:t>
            </a:r>
          </a:p>
          <a:p>
            <a:pPr algn="l"/>
            <a:r>
              <a:rPr lang="en-US" sz="2800" dirty="0">
                <a:solidFill>
                  <a:schemeClr val="bg1"/>
                </a:solidFill>
              </a:rPr>
              <a:t>Schools:	  	 Career &amp; Technical Education (CTE)</a:t>
            </a:r>
          </a:p>
          <a:p>
            <a:pPr algn="l"/>
            <a:r>
              <a:rPr lang="en-US" sz="2800" dirty="0">
                <a:solidFill>
                  <a:schemeClr val="bg1"/>
                </a:solidFill>
              </a:rPr>
              <a:t>Partners:		 Workforce Development</a:t>
            </a:r>
          </a:p>
          <a:p>
            <a:pPr algn="l"/>
            <a:r>
              <a:rPr lang="en-US" sz="2800" dirty="0">
                <a:solidFill>
                  <a:schemeClr val="bg1"/>
                </a:solidFill>
              </a:rPr>
              <a:t>Councils:        New Membership, Volunteers and Funds </a:t>
            </a:r>
          </a:p>
          <a:p>
            <a:pPr algn="l"/>
            <a:r>
              <a:rPr lang="en-US" sz="2800" dirty="0">
                <a:solidFill>
                  <a:schemeClr val="bg1"/>
                </a:solidFill>
              </a:rPr>
              <a:t>Community:  Help for Underserved Diverse Neighborhoods</a:t>
            </a:r>
          </a:p>
          <a:p>
            <a:pPr lvl="3" algn="l"/>
            <a:endParaRPr lang="en-US" dirty="0"/>
          </a:p>
        </p:txBody>
      </p:sp>
    </p:spTree>
    <p:extLst>
      <p:ext uri="{BB962C8B-B14F-4D97-AF65-F5344CB8AC3E}">
        <p14:creationId xmlns:p14="http://schemas.microsoft.com/office/powerpoint/2010/main" val="391499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28"/>
            <a:ext cx="12192000" cy="6883121"/>
          </a:xfrm>
          <a:prstGeom prst="rect">
            <a:avLst/>
          </a:prstGeom>
        </p:spPr>
      </p:pic>
      <p:pic>
        <p:nvPicPr>
          <p:cNvPr id="23" name="Picture 22" descr="exploring_wht_transparent-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556" y="6290694"/>
            <a:ext cx="1560093" cy="567306"/>
          </a:xfrm>
          <a:prstGeom prst="rect">
            <a:avLst/>
          </a:prstGeom>
        </p:spPr>
      </p:pic>
      <p:sp>
        <p:nvSpPr>
          <p:cNvPr id="25" name="Rectangle 24"/>
          <p:cNvSpPr/>
          <p:nvPr/>
        </p:nvSpPr>
        <p:spPr>
          <a:xfrm>
            <a:off x="1672210" y="137047"/>
            <a:ext cx="8833606"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3"/>
          <p:cNvSpPr>
            <a:spLocks noGrp="1"/>
          </p:cNvSpPr>
          <p:nvPr>
            <p:ph type="ctrTitle"/>
          </p:nvPr>
        </p:nvSpPr>
        <p:spPr>
          <a:xfrm>
            <a:off x="1752601" y="301623"/>
            <a:ext cx="8632371" cy="5816148"/>
          </a:xfrm>
        </p:spPr>
        <p:txBody>
          <a:bodyPr>
            <a:normAutofit fontScale="90000"/>
          </a:bodyPr>
          <a:lstStyle/>
          <a:p>
            <a:br>
              <a:rPr lang="en-US" sz="6600" b="1" dirty="0">
                <a:solidFill>
                  <a:srgbClr val="1FC77F"/>
                </a:solidFill>
                <a:latin typeface="Arial Black" panose="020B0A04020102020204" pitchFamily="34" charset="0"/>
                <a:cs typeface="Arial" panose="020B0604020202020204" pitchFamily="34" charset="0"/>
              </a:rPr>
            </a:br>
            <a:br>
              <a:rPr lang="en-US" sz="6600" b="1" dirty="0">
                <a:solidFill>
                  <a:srgbClr val="1FC77F"/>
                </a:solidFill>
                <a:latin typeface="Arial Black" panose="020B0A04020102020204" pitchFamily="34" charset="0"/>
                <a:cs typeface="Arial" panose="020B0604020202020204" pitchFamily="34" charset="0"/>
              </a:rPr>
            </a:br>
            <a:r>
              <a:rPr lang="en-US" sz="6600" b="1" dirty="0">
                <a:solidFill>
                  <a:srgbClr val="1FC77F"/>
                </a:solidFill>
                <a:latin typeface="Arial Black" panose="020B0A04020102020204" pitchFamily="34" charset="0"/>
                <a:cs typeface="Arial" panose="020B0604020202020204" pitchFamily="34" charset="0"/>
              </a:rPr>
              <a:t>Safety Moment Ideas &amp; Tips*</a:t>
            </a:r>
            <a:br>
              <a:rPr lang="en-US" sz="3600" b="1" dirty="0">
                <a:solidFill>
                  <a:srgbClr val="1FC77F"/>
                </a:solidFill>
                <a:latin typeface="Arial Black" panose="020B0A04020102020204" pitchFamily="34" charset="0"/>
                <a:cs typeface="Arial" panose="020B0604020202020204" pitchFamily="34" charset="0"/>
              </a:rPr>
            </a:br>
            <a:br>
              <a:rPr lang="en-US" sz="3600" b="1" dirty="0">
                <a:solidFill>
                  <a:srgbClr val="1FC77F"/>
                </a:solidFill>
                <a:latin typeface="Arial Black" panose="020B0A04020102020204" pitchFamily="34" charset="0"/>
                <a:cs typeface="Arial" panose="020B0604020202020204" pitchFamily="34" charset="0"/>
              </a:rPr>
            </a:br>
            <a:br>
              <a:rPr lang="en-US" sz="3600" b="1" dirty="0">
                <a:solidFill>
                  <a:srgbClr val="1FC77F"/>
                </a:solidFill>
                <a:latin typeface="Arial Black" panose="020B0A04020102020204" pitchFamily="34" charset="0"/>
                <a:cs typeface="Arial" panose="020B0604020202020204" pitchFamily="34" charset="0"/>
              </a:rPr>
            </a:br>
            <a:br>
              <a:rPr lang="en-US" sz="3600" b="1" dirty="0">
                <a:solidFill>
                  <a:srgbClr val="1FC77F"/>
                </a:solidFill>
                <a:latin typeface="Arial Black" panose="020B0A04020102020204" pitchFamily="34" charset="0"/>
                <a:cs typeface="Arial" panose="020B0604020202020204" pitchFamily="34" charset="0"/>
              </a:rPr>
            </a:br>
            <a:endParaRPr lang="en-US" sz="3600" b="1" dirty="0">
              <a:solidFill>
                <a:srgbClr val="1FC77F"/>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572548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1DFB-3F35-9D02-0463-52C168E8BD1F}"/>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5C77ADF4-182F-12C1-F599-3748B00C9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13" y="19050"/>
            <a:ext cx="12192000" cy="6883121"/>
          </a:xfrm>
          <a:prstGeom prst="rect">
            <a:avLst/>
          </a:prstGeom>
        </p:spPr>
      </p:pic>
      <p:sp>
        <p:nvSpPr>
          <p:cNvPr id="25" name="Rectangle 24">
            <a:extLst>
              <a:ext uri="{FF2B5EF4-FFF2-40B4-BE49-F238E27FC236}">
                <a16:creationId xmlns:a16="http://schemas.microsoft.com/office/drawing/2014/main" id="{52D3D6A2-439E-F8DA-C928-2BB4853E1907}"/>
              </a:ext>
            </a:extLst>
          </p:cNvPr>
          <p:cNvSpPr/>
          <p:nvPr/>
        </p:nvSpPr>
        <p:spPr>
          <a:xfrm>
            <a:off x="1378599" y="381248"/>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60B8EB3-7EE6-B484-C535-698E58AEF314}"/>
              </a:ext>
            </a:extLst>
          </p:cNvPr>
          <p:cNvPicPr>
            <a:picLocks noChangeAspect="1"/>
          </p:cNvPicPr>
          <p:nvPr/>
        </p:nvPicPr>
        <p:blipFill>
          <a:blip r:embed="rId3"/>
          <a:stretch>
            <a:fillRect/>
          </a:stretch>
        </p:blipFill>
        <p:spPr>
          <a:xfrm>
            <a:off x="10594441" y="6022533"/>
            <a:ext cx="1499746" cy="542591"/>
          </a:xfrm>
          <a:prstGeom prst="rect">
            <a:avLst/>
          </a:prstGeom>
        </p:spPr>
      </p:pic>
      <p:sp>
        <p:nvSpPr>
          <p:cNvPr id="6" name="TextBox 5">
            <a:extLst>
              <a:ext uri="{FF2B5EF4-FFF2-40B4-BE49-F238E27FC236}">
                <a16:creationId xmlns:a16="http://schemas.microsoft.com/office/drawing/2014/main" id="{B2E44BA1-AA85-112A-48D5-DDF59E8CBE7A}"/>
              </a:ext>
            </a:extLst>
          </p:cNvPr>
          <p:cNvSpPr txBox="1"/>
          <p:nvPr/>
        </p:nvSpPr>
        <p:spPr>
          <a:xfrm>
            <a:off x="1727356" y="500824"/>
            <a:ext cx="8363824" cy="1292662"/>
          </a:xfrm>
          <a:prstGeom prst="rect">
            <a:avLst/>
          </a:prstGeom>
          <a:noFill/>
        </p:spPr>
        <p:txBody>
          <a:bodyPr wrap="square" rtlCol="0">
            <a:spAutoFit/>
          </a:bodyPr>
          <a:lstStyle/>
          <a:p>
            <a:r>
              <a:rPr lang="en-US" sz="2800" b="1" dirty="0">
                <a:solidFill>
                  <a:srgbClr val="00B050"/>
                </a:solidFill>
              </a:rPr>
              <a:t>Exploring: Consistent with Scouting America Mission/Vision</a:t>
            </a:r>
            <a:br>
              <a:rPr lang="en-US" sz="2800" b="1" dirty="0">
                <a:solidFill>
                  <a:schemeClr val="bg1"/>
                </a:solidFill>
              </a:rPr>
            </a:br>
            <a:endParaRPr lang="en-US" sz="2200" dirty="0">
              <a:solidFill>
                <a:schemeClr val="accent5"/>
              </a:solidFill>
              <a:ea typeface="+mj-ea"/>
              <a:cs typeface="+mj-cs"/>
            </a:endParaRPr>
          </a:p>
        </p:txBody>
      </p:sp>
      <p:sp>
        <p:nvSpPr>
          <p:cNvPr id="3" name="Rectangle 2">
            <a:extLst>
              <a:ext uri="{FF2B5EF4-FFF2-40B4-BE49-F238E27FC236}">
                <a16:creationId xmlns:a16="http://schemas.microsoft.com/office/drawing/2014/main" id="{F4AEB316-12E6-1C80-682D-1FDFE8606DCE}"/>
              </a:ext>
            </a:extLst>
          </p:cNvPr>
          <p:cNvSpPr/>
          <p:nvPr/>
        </p:nvSpPr>
        <p:spPr>
          <a:xfrm>
            <a:off x="1826732" y="1538284"/>
            <a:ext cx="3746126" cy="2369880"/>
          </a:xfrm>
          <a:prstGeom prst="rect">
            <a:avLst/>
          </a:prstGeom>
        </p:spPr>
        <p:txBody>
          <a:bodyPr wrap="square">
            <a:spAutoFit/>
          </a:bodyPr>
          <a:lstStyle/>
          <a:p>
            <a:r>
              <a:rPr lang="en-US" sz="2000" b="1" dirty="0">
                <a:solidFill>
                  <a:schemeClr val="bg1"/>
                </a:solidFill>
                <a:latin typeface="+mj-lt"/>
              </a:rPr>
              <a:t>Mission Statement</a:t>
            </a:r>
          </a:p>
          <a:p>
            <a:endParaRPr lang="en-US" sz="800" dirty="0">
              <a:solidFill>
                <a:schemeClr val="bg1"/>
              </a:solidFill>
              <a:latin typeface="+mj-lt"/>
            </a:endParaRPr>
          </a:p>
          <a:p>
            <a:r>
              <a:rPr lang="en-US" sz="2000" dirty="0">
                <a:solidFill>
                  <a:schemeClr val="bg1"/>
                </a:solidFill>
                <a:latin typeface="+mj-lt"/>
              </a:rPr>
              <a:t>The mission of Scouting America is to prepare young people to make </a:t>
            </a:r>
            <a:r>
              <a:rPr lang="en-US" sz="2000" b="1" dirty="0">
                <a:solidFill>
                  <a:schemeClr val="bg1"/>
                </a:solidFill>
                <a:latin typeface="+mj-lt"/>
              </a:rPr>
              <a:t>ethical and moral choices over their lifetimes </a:t>
            </a:r>
            <a:r>
              <a:rPr lang="en-US" sz="2000" dirty="0">
                <a:solidFill>
                  <a:schemeClr val="bg1"/>
                </a:solidFill>
                <a:latin typeface="+mj-lt"/>
              </a:rPr>
              <a:t>by instilling in them the values of the Scout Oath and Law.</a:t>
            </a:r>
          </a:p>
        </p:txBody>
      </p:sp>
      <p:sp>
        <p:nvSpPr>
          <p:cNvPr id="4" name="Rectangle 3">
            <a:extLst>
              <a:ext uri="{FF2B5EF4-FFF2-40B4-BE49-F238E27FC236}">
                <a16:creationId xmlns:a16="http://schemas.microsoft.com/office/drawing/2014/main" id="{38B63573-E615-166A-44B4-C3E9BCC9212D}"/>
              </a:ext>
            </a:extLst>
          </p:cNvPr>
          <p:cNvSpPr/>
          <p:nvPr/>
        </p:nvSpPr>
        <p:spPr>
          <a:xfrm>
            <a:off x="6019412" y="1538284"/>
            <a:ext cx="3779338" cy="2369880"/>
          </a:xfrm>
          <a:prstGeom prst="rect">
            <a:avLst/>
          </a:prstGeom>
        </p:spPr>
        <p:txBody>
          <a:bodyPr wrap="square">
            <a:spAutoFit/>
          </a:bodyPr>
          <a:lstStyle/>
          <a:p>
            <a:r>
              <a:rPr lang="en-US" sz="2000" b="1" dirty="0">
                <a:solidFill>
                  <a:schemeClr val="bg1"/>
                </a:solidFill>
                <a:latin typeface="+mj-lt"/>
              </a:rPr>
              <a:t>Vision Statement</a:t>
            </a:r>
          </a:p>
          <a:p>
            <a:endParaRPr lang="en-US" sz="800" b="1" dirty="0">
              <a:solidFill>
                <a:schemeClr val="bg1"/>
              </a:solidFill>
              <a:latin typeface="+mj-lt"/>
            </a:endParaRPr>
          </a:p>
          <a:p>
            <a:r>
              <a:rPr lang="en-US" sz="2000" dirty="0">
                <a:solidFill>
                  <a:schemeClr val="bg1"/>
                </a:solidFill>
                <a:latin typeface="+mj-lt"/>
              </a:rPr>
              <a:t>Scouting America will prepare every eligible youth in America to become a </a:t>
            </a:r>
            <a:r>
              <a:rPr lang="en-US" sz="2000" b="1" dirty="0">
                <a:solidFill>
                  <a:schemeClr val="bg1"/>
                </a:solidFill>
                <a:latin typeface="+mj-lt"/>
              </a:rPr>
              <a:t>responsible, participating citizen and leader </a:t>
            </a:r>
            <a:r>
              <a:rPr lang="en-US" sz="2000" dirty="0">
                <a:solidFill>
                  <a:schemeClr val="bg1"/>
                </a:solidFill>
                <a:latin typeface="+mj-lt"/>
              </a:rPr>
              <a:t>who is guided by the Scout Oath and Law.</a:t>
            </a:r>
          </a:p>
        </p:txBody>
      </p:sp>
      <p:sp>
        <p:nvSpPr>
          <p:cNvPr id="8" name="TextBox 7">
            <a:extLst>
              <a:ext uri="{FF2B5EF4-FFF2-40B4-BE49-F238E27FC236}">
                <a16:creationId xmlns:a16="http://schemas.microsoft.com/office/drawing/2014/main" id="{9DB6564E-FC8E-3C00-AE7B-77646CDF54CC}"/>
              </a:ext>
            </a:extLst>
          </p:cNvPr>
          <p:cNvSpPr txBox="1"/>
          <p:nvPr/>
        </p:nvSpPr>
        <p:spPr>
          <a:xfrm>
            <a:off x="2117672" y="4199037"/>
            <a:ext cx="7382435" cy="1692771"/>
          </a:xfrm>
          <a:prstGeom prst="rect">
            <a:avLst/>
          </a:prstGeom>
          <a:solidFill>
            <a:schemeClr val="accent6">
              <a:lumMod val="75000"/>
            </a:schemeClr>
          </a:solidFill>
        </p:spPr>
        <p:txBody>
          <a:bodyPr wrap="square" rtlCol="0">
            <a:spAutoFit/>
          </a:bodyPr>
          <a:lstStyle/>
          <a:p>
            <a:pPr algn="ctr"/>
            <a:r>
              <a:rPr lang="en-US" sz="2600" dirty="0">
                <a:solidFill>
                  <a:schemeClr val="bg1"/>
                </a:solidFill>
              </a:rPr>
              <a:t>Exploring’s Mission:</a:t>
            </a:r>
            <a:r>
              <a:rPr lang="en-US" sz="2600" dirty="0">
                <a:solidFill>
                  <a:schemeClr val="bg1"/>
                </a:solidFill>
                <a:latin typeface="Calibri"/>
              </a:rPr>
              <a:t> Deliver character-building</a:t>
            </a:r>
          </a:p>
          <a:p>
            <a:pPr algn="ctr"/>
            <a:r>
              <a:rPr lang="en-US" sz="2600" dirty="0">
                <a:solidFill>
                  <a:schemeClr val="bg1"/>
                </a:solidFill>
                <a:latin typeface="Calibri"/>
              </a:rPr>
              <a:t>experiences and mentorship</a:t>
            </a:r>
          </a:p>
          <a:p>
            <a:pPr algn="ctr"/>
            <a:r>
              <a:rPr lang="en-US" sz="2600" dirty="0">
                <a:solidFill>
                  <a:schemeClr val="bg1"/>
                </a:solidFill>
                <a:latin typeface="Calibri"/>
              </a:rPr>
              <a:t>that allow youth to achieve their full potential</a:t>
            </a:r>
          </a:p>
          <a:p>
            <a:pPr algn="ctr"/>
            <a:r>
              <a:rPr lang="en-US" sz="2600" dirty="0">
                <a:solidFill>
                  <a:schemeClr val="bg1"/>
                </a:solidFill>
                <a:latin typeface="Calibri"/>
              </a:rPr>
              <a:t>in both life and work.</a:t>
            </a:r>
          </a:p>
        </p:txBody>
      </p:sp>
    </p:spTree>
    <p:extLst>
      <p:ext uri="{BB962C8B-B14F-4D97-AF65-F5344CB8AC3E}">
        <p14:creationId xmlns:p14="http://schemas.microsoft.com/office/powerpoint/2010/main" val="215845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1DFB-3F35-9D02-0463-52C168E8BD1F}"/>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5C77ADF4-182F-12C1-F599-3748B00C9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13" y="19050"/>
            <a:ext cx="12192000" cy="6883121"/>
          </a:xfrm>
          <a:prstGeom prst="rect">
            <a:avLst/>
          </a:prstGeom>
        </p:spPr>
      </p:pic>
      <p:sp>
        <p:nvSpPr>
          <p:cNvPr id="25" name="Rectangle 24">
            <a:extLst>
              <a:ext uri="{FF2B5EF4-FFF2-40B4-BE49-F238E27FC236}">
                <a16:creationId xmlns:a16="http://schemas.microsoft.com/office/drawing/2014/main" id="{52D3D6A2-439E-F8DA-C928-2BB4853E1907}"/>
              </a:ext>
            </a:extLst>
          </p:cNvPr>
          <p:cNvSpPr/>
          <p:nvPr/>
        </p:nvSpPr>
        <p:spPr>
          <a:xfrm>
            <a:off x="1378599" y="381248"/>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60B8EB3-7EE6-B484-C535-698E58AEF314}"/>
              </a:ext>
            </a:extLst>
          </p:cNvPr>
          <p:cNvPicPr>
            <a:picLocks noChangeAspect="1"/>
          </p:cNvPicPr>
          <p:nvPr/>
        </p:nvPicPr>
        <p:blipFill>
          <a:blip r:embed="rId3"/>
          <a:stretch>
            <a:fillRect/>
          </a:stretch>
        </p:blipFill>
        <p:spPr>
          <a:xfrm>
            <a:off x="10594441" y="6022533"/>
            <a:ext cx="1499746" cy="542591"/>
          </a:xfrm>
          <a:prstGeom prst="rect">
            <a:avLst/>
          </a:prstGeom>
        </p:spPr>
      </p:pic>
      <p:sp>
        <p:nvSpPr>
          <p:cNvPr id="6" name="TextBox 5">
            <a:extLst>
              <a:ext uri="{FF2B5EF4-FFF2-40B4-BE49-F238E27FC236}">
                <a16:creationId xmlns:a16="http://schemas.microsoft.com/office/drawing/2014/main" id="{B2E44BA1-AA85-112A-48D5-DDF59E8CBE7A}"/>
              </a:ext>
            </a:extLst>
          </p:cNvPr>
          <p:cNvSpPr txBox="1"/>
          <p:nvPr/>
        </p:nvSpPr>
        <p:spPr>
          <a:xfrm>
            <a:off x="1727356" y="500824"/>
            <a:ext cx="8363824" cy="1000274"/>
          </a:xfrm>
          <a:prstGeom prst="rect">
            <a:avLst/>
          </a:prstGeom>
          <a:noFill/>
        </p:spPr>
        <p:txBody>
          <a:bodyPr wrap="square" rtlCol="0">
            <a:spAutoFit/>
          </a:bodyPr>
          <a:lstStyle/>
          <a:p>
            <a:r>
              <a:rPr lang="en-US" sz="3200" b="1" dirty="0">
                <a:solidFill>
                  <a:schemeClr val="bg1"/>
                </a:solidFill>
              </a:rPr>
              <a:t>NYPD Police Commissioner on Exploring</a:t>
            </a:r>
            <a:br>
              <a:rPr lang="en-US" sz="2800" b="1" dirty="0">
                <a:solidFill>
                  <a:schemeClr val="bg1"/>
                </a:solidFill>
              </a:rPr>
            </a:br>
            <a:r>
              <a:rPr lang="en-US" sz="2700" b="1" dirty="0">
                <a:solidFill>
                  <a:schemeClr val="accent5"/>
                </a:solidFill>
                <a:latin typeface="+mj-lt"/>
                <a:ea typeface="+mj-ea"/>
                <a:cs typeface="+mj-cs"/>
              </a:rPr>
              <a:t>Hundreds of New York City Cops Started in Exploring</a:t>
            </a:r>
          </a:p>
        </p:txBody>
      </p:sp>
      <p:pic>
        <p:nvPicPr>
          <p:cNvPr id="2" name="Picture 1" descr="A person in a suit and tie&#10;&#10;Description automatically generated">
            <a:extLst>
              <a:ext uri="{FF2B5EF4-FFF2-40B4-BE49-F238E27FC236}">
                <a16:creationId xmlns:a16="http://schemas.microsoft.com/office/drawing/2014/main" id="{545B70EE-3F5F-9C35-BAA0-18F96FC0E333}"/>
              </a:ext>
            </a:extLst>
          </p:cNvPr>
          <p:cNvPicPr>
            <a:picLocks noChangeAspect="1"/>
          </p:cNvPicPr>
          <p:nvPr/>
        </p:nvPicPr>
        <p:blipFill>
          <a:blip r:embed="rId4"/>
          <a:stretch>
            <a:fillRect/>
          </a:stretch>
        </p:blipFill>
        <p:spPr>
          <a:xfrm>
            <a:off x="1839125" y="1714360"/>
            <a:ext cx="2794000" cy="3492500"/>
          </a:xfrm>
          <a:prstGeom prst="rect">
            <a:avLst/>
          </a:prstGeom>
        </p:spPr>
      </p:pic>
      <p:sp>
        <p:nvSpPr>
          <p:cNvPr id="9" name="Content Placeholder 2">
            <a:extLst>
              <a:ext uri="{FF2B5EF4-FFF2-40B4-BE49-F238E27FC236}">
                <a16:creationId xmlns:a16="http://schemas.microsoft.com/office/drawing/2014/main" id="{165B8001-9FB3-9BEF-F05E-915BADE1ACFB}"/>
              </a:ext>
            </a:extLst>
          </p:cNvPr>
          <p:cNvSpPr txBox="1">
            <a:spLocks/>
          </p:cNvSpPr>
          <p:nvPr/>
        </p:nvSpPr>
        <p:spPr>
          <a:xfrm>
            <a:off x="5253535" y="1792289"/>
            <a:ext cx="4953552" cy="4249739"/>
          </a:xfrm>
          <a:prstGeom prst="rect">
            <a:avLst/>
          </a:prstGeom>
        </p:spPr>
        <p:txBody>
          <a:bodyPr vert="horz" lIns="91440" tIns="45720" rIns="91440" bIns="45720" rtlCol="0">
            <a:normAutofit fontScale="8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l"/>
            <a:r>
              <a:rPr lang="en-US"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“Now it would be nice if some of these Explorers go on to become New York City cops or join another agency, but that’s not really the point, is it? The important thing is that these young people become better citizens and leaders in their communities.”</a:t>
            </a:r>
            <a:endParaRPr lang="en-US" sz="900" dirty="0">
              <a:solidFill>
                <a:schemeClr val="bg1"/>
              </a:solidFill>
            </a:endParaRPr>
          </a:p>
          <a:p>
            <a:pPr algn="l"/>
            <a:r>
              <a:rPr lang="en-US" dirty="0">
                <a:solidFill>
                  <a:schemeClr val="bg1"/>
                </a:solidFill>
              </a:rPr>
              <a:t>			James O’Neill</a:t>
            </a:r>
          </a:p>
        </p:txBody>
      </p:sp>
    </p:spTree>
    <p:extLst>
      <p:ext uri="{BB962C8B-B14F-4D97-AF65-F5344CB8AC3E}">
        <p14:creationId xmlns:p14="http://schemas.microsoft.com/office/powerpoint/2010/main" val="2403179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28"/>
            <a:ext cx="12192000" cy="6883121"/>
          </a:xfrm>
          <a:prstGeom prst="rect">
            <a:avLst/>
          </a:prstGeom>
        </p:spPr>
      </p:pic>
      <p:pic>
        <p:nvPicPr>
          <p:cNvPr id="23" name="Picture 22" descr="exploring_wht_transparent-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556" y="6290694"/>
            <a:ext cx="1560093" cy="567306"/>
          </a:xfrm>
          <a:prstGeom prst="rect">
            <a:avLst/>
          </a:prstGeom>
        </p:spPr>
      </p:pic>
      <p:sp>
        <p:nvSpPr>
          <p:cNvPr id="25" name="Rectangle 24"/>
          <p:cNvSpPr/>
          <p:nvPr/>
        </p:nvSpPr>
        <p:spPr>
          <a:xfrm>
            <a:off x="1672210" y="137047"/>
            <a:ext cx="8833606"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1752601" y="301624"/>
            <a:ext cx="8632371" cy="2637520"/>
          </a:xfrm>
        </p:spPr>
        <p:txBody>
          <a:bodyPr>
            <a:normAutofit/>
          </a:bodyPr>
          <a:lstStyle/>
          <a:p>
            <a:r>
              <a:rPr lang="en-US" sz="4000" b="1" dirty="0">
                <a:solidFill>
                  <a:srgbClr val="1FC77F"/>
                </a:solidFill>
                <a:latin typeface="Arial Black" panose="020B0A04020102020204" pitchFamily="34" charset="0"/>
                <a:cs typeface="Arial" panose="020B0604020202020204" pitchFamily="34" charset="0"/>
              </a:rPr>
              <a:t>Current Exploring Participation Status</a:t>
            </a:r>
          </a:p>
        </p:txBody>
      </p:sp>
      <p:pic>
        <p:nvPicPr>
          <p:cNvPr id="2" name="Picture 1"/>
          <p:cNvPicPr>
            <a:picLocks noChangeAspect="1"/>
          </p:cNvPicPr>
          <p:nvPr/>
        </p:nvPicPr>
        <p:blipFill>
          <a:blip r:embed="rId4"/>
          <a:stretch>
            <a:fillRect/>
          </a:stretch>
        </p:blipFill>
        <p:spPr>
          <a:xfrm>
            <a:off x="4574041" y="2941546"/>
            <a:ext cx="2546203" cy="2407783"/>
          </a:xfrm>
          <a:prstGeom prst="rect">
            <a:avLst/>
          </a:prstGeom>
        </p:spPr>
      </p:pic>
    </p:spTree>
    <p:extLst>
      <p:ext uri="{BB962C8B-B14F-4D97-AF65-F5344CB8AC3E}">
        <p14:creationId xmlns:p14="http://schemas.microsoft.com/office/powerpoint/2010/main" val="3851701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5B1D1-9D07-DC2A-D4AD-A11318AC7AB2}"/>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3619D1A9-8579-4CDB-4714-BD9172824D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67"/>
            <a:ext cx="12192000" cy="6883121"/>
          </a:xfrm>
          <a:prstGeom prst="rect">
            <a:avLst/>
          </a:prstGeom>
        </p:spPr>
      </p:pic>
      <p:sp>
        <p:nvSpPr>
          <p:cNvPr id="2" name="Title 1">
            <a:extLst>
              <a:ext uri="{FF2B5EF4-FFF2-40B4-BE49-F238E27FC236}">
                <a16:creationId xmlns:a16="http://schemas.microsoft.com/office/drawing/2014/main" id="{8D595892-EFFA-DDA2-08D7-841EDA036419}"/>
              </a:ext>
            </a:extLst>
          </p:cNvPr>
          <p:cNvSpPr>
            <a:spLocks noGrp="1"/>
          </p:cNvSpPr>
          <p:nvPr>
            <p:ph type="ctrTitle"/>
          </p:nvPr>
        </p:nvSpPr>
        <p:spPr>
          <a:xfrm>
            <a:off x="1880010" y="136604"/>
            <a:ext cx="8431981" cy="1833711"/>
          </a:xfrm>
        </p:spPr>
        <p:txBody>
          <a:bodyPr>
            <a:normAutofit/>
          </a:bodyPr>
          <a:lstStyle/>
          <a:p>
            <a:pPr algn="l"/>
            <a:r>
              <a:rPr lang="en-US" sz="4000" dirty="0">
                <a:solidFill>
                  <a:srgbClr val="1FC77F"/>
                </a:solidFill>
                <a:latin typeface="Arial Black"/>
                <a:cs typeface="Arial Black"/>
              </a:rPr>
              <a:t>Exploring Membership Growth Opportunity…</a:t>
            </a:r>
          </a:p>
        </p:txBody>
      </p:sp>
      <p:pic>
        <p:nvPicPr>
          <p:cNvPr id="23" name="Picture 22" descr="exploring_wht_transparent-01.png">
            <a:extLst>
              <a:ext uri="{FF2B5EF4-FFF2-40B4-BE49-F238E27FC236}">
                <a16:creationId xmlns:a16="http://schemas.microsoft.com/office/drawing/2014/main" id="{266B8622-0D65-98E7-4EDE-162A408BBA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556" y="6255845"/>
            <a:ext cx="1791695" cy="651525"/>
          </a:xfrm>
          <a:prstGeom prst="rect">
            <a:avLst/>
          </a:prstGeom>
        </p:spPr>
      </p:pic>
      <p:sp>
        <p:nvSpPr>
          <p:cNvPr id="25" name="Rectangle 24">
            <a:extLst>
              <a:ext uri="{FF2B5EF4-FFF2-40B4-BE49-F238E27FC236}">
                <a16:creationId xmlns:a16="http://schemas.microsoft.com/office/drawing/2014/main" id="{2024C6DB-2943-D048-D7E6-39C4FAA9EA92}"/>
              </a:ext>
            </a:extLst>
          </p:cNvPr>
          <p:cNvSpPr/>
          <p:nvPr/>
        </p:nvSpPr>
        <p:spPr>
          <a:xfrm>
            <a:off x="1672210" y="137047"/>
            <a:ext cx="8833606"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A25C7C77-37E9-1781-9410-4FDF28023D9D}"/>
              </a:ext>
            </a:extLst>
          </p:cNvPr>
          <p:cNvSpPr/>
          <p:nvPr/>
        </p:nvSpPr>
        <p:spPr>
          <a:xfrm>
            <a:off x="1891126" y="1091301"/>
            <a:ext cx="8409746" cy="1477328"/>
          </a:xfrm>
          <a:prstGeom prst="rect">
            <a:avLst/>
          </a:prstGeom>
        </p:spPr>
        <p:txBody>
          <a:bodyPr wrap="square">
            <a:sp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00"/>
              </a:solidFill>
              <a:effectLst/>
              <a:uLnTx/>
              <a:uFillTx/>
              <a:latin typeface="Arial Black" panose="020B0A04020102020204" pitchFamily="34" charset="0"/>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00"/>
              </a:solidFill>
              <a:effectLst/>
              <a:uLnTx/>
              <a:uFillTx/>
              <a:latin typeface="Arial Black" panose="020B0A04020102020204" pitchFamily="34" charset="0"/>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00"/>
              </a:solidFill>
              <a:effectLst/>
              <a:uLnTx/>
              <a:uFillTx/>
              <a:latin typeface="Calibri"/>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00"/>
              </a:solidFill>
              <a:effectLst/>
              <a:uLnTx/>
              <a:uFillTx/>
              <a:latin typeface="Calibri"/>
              <a:ea typeface="+mn-ea"/>
              <a:cs typeface="+mn-cs"/>
            </a:endParaRPr>
          </a:p>
          <a:p>
            <a:pPr marL="690563" marR="0" lvl="1" indent="-2333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srgbClr val="FFFF00"/>
              </a:solidFill>
              <a:effectLst/>
              <a:uLnTx/>
              <a:uFillTx/>
              <a:latin typeface="Calibri"/>
              <a:ea typeface="+mn-ea"/>
              <a:cs typeface="+mn-cs"/>
            </a:endParaRPr>
          </a:p>
        </p:txBody>
      </p:sp>
      <p:graphicFrame>
        <p:nvGraphicFramePr>
          <p:cNvPr id="3" name="Table 2">
            <a:extLst>
              <a:ext uri="{FF2B5EF4-FFF2-40B4-BE49-F238E27FC236}">
                <a16:creationId xmlns:a16="http://schemas.microsoft.com/office/drawing/2014/main" id="{557C1E96-7475-1448-54F2-3B4D33BD1FF4}"/>
              </a:ext>
            </a:extLst>
          </p:cNvPr>
          <p:cNvGraphicFramePr>
            <a:graphicFrameLocks noGrp="1"/>
          </p:cNvGraphicFramePr>
          <p:nvPr/>
        </p:nvGraphicFramePr>
        <p:xfrm>
          <a:off x="1643335" y="1942097"/>
          <a:ext cx="8870160" cy="2491078"/>
        </p:xfrm>
        <a:graphic>
          <a:graphicData uri="http://schemas.openxmlformats.org/drawingml/2006/table">
            <a:tbl>
              <a:tblPr firstRow="1" firstCol="1" bandRow="1">
                <a:tableStyleId>{5C22544A-7EE6-4342-B048-85BDC9FD1C3A}</a:tableStyleId>
              </a:tblPr>
              <a:tblGrid>
                <a:gridCol w="1187471">
                  <a:extLst>
                    <a:ext uri="{9D8B030D-6E8A-4147-A177-3AD203B41FA5}">
                      <a16:colId xmlns:a16="http://schemas.microsoft.com/office/drawing/2014/main" val="20000"/>
                    </a:ext>
                  </a:extLst>
                </a:gridCol>
                <a:gridCol w="1230405">
                  <a:extLst>
                    <a:ext uri="{9D8B030D-6E8A-4147-A177-3AD203B41FA5}">
                      <a16:colId xmlns:a16="http://schemas.microsoft.com/office/drawing/2014/main" val="20001"/>
                    </a:ext>
                  </a:extLst>
                </a:gridCol>
                <a:gridCol w="1422223">
                  <a:extLst>
                    <a:ext uri="{9D8B030D-6E8A-4147-A177-3AD203B41FA5}">
                      <a16:colId xmlns:a16="http://schemas.microsoft.com/office/drawing/2014/main" val="20002"/>
                    </a:ext>
                  </a:extLst>
                </a:gridCol>
                <a:gridCol w="1422223">
                  <a:extLst>
                    <a:ext uri="{9D8B030D-6E8A-4147-A177-3AD203B41FA5}">
                      <a16:colId xmlns:a16="http://schemas.microsoft.com/office/drawing/2014/main" val="20003"/>
                    </a:ext>
                  </a:extLst>
                </a:gridCol>
                <a:gridCol w="1301767">
                  <a:extLst>
                    <a:ext uri="{9D8B030D-6E8A-4147-A177-3AD203B41FA5}">
                      <a16:colId xmlns:a16="http://schemas.microsoft.com/office/drawing/2014/main" val="20004"/>
                    </a:ext>
                  </a:extLst>
                </a:gridCol>
                <a:gridCol w="1104075">
                  <a:extLst>
                    <a:ext uri="{9D8B030D-6E8A-4147-A177-3AD203B41FA5}">
                      <a16:colId xmlns:a16="http://schemas.microsoft.com/office/drawing/2014/main" val="20005"/>
                    </a:ext>
                  </a:extLst>
                </a:gridCol>
                <a:gridCol w="1201996">
                  <a:extLst>
                    <a:ext uri="{9D8B030D-6E8A-4147-A177-3AD203B41FA5}">
                      <a16:colId xmlns:a16="http://schemas.microsoft.com/office/drawing/2014/main" val="20006"/>
                    </a:ext>
                  </a:extLst>
                </a:gridCol>
              </a:tblGrid>
              <a:tr h="631971">
                <a:tc rowSpan="2">
                  <a:txBody>
                    <a:bodyPr/>
                    <a:lstStyle/>
                    <a:p>
                      <a:pPr marL="0" marR="0" algn="ctr">
                        <a:lnSpc>
                          <a:spcPct val="107000"/>
                        </a:lnSpc>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As of…</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2">
                  <a:txBody>
                    <a:bodyPr/>
                    <a:lstStyle/>
                    <a:p>
                      <a:pPr marL="0" marR="0" algn="ctr">
                        <a:lnSpc>
                          <a:spcPct val="107000"/>
                        </a:lnSpc>
                        <a:spcBef>
                          <a:spcPts val="0"/>
                        </a:spcBef>
                        <a:spcAft>
                          <a:spcPts val="0"/>
                        </a:spcAft>
                      </a:pPr>
                      <a:r>
                        <a:rPr lang="en-US" sz="1800" dirty="0">
                          <a:solidFill>
                            <a:schemeClr val="tx1"/>
                          </a:solidFill>
                          <a:effectLst/>
                          <a:latin typeface="Arial Black" panose="020B0A04020102020204" pitchFamily="34" charset="0"/>
                          <a:cs typeface="Arial" panose="020B0604020202020204" pitchFamily="34" charset="0"/>
                        </a:rPr>
                        <a:t>Units</a:t>
                      </a:r>
                      <a:endParaRPr lang="en-US" sz="1800" dirty="0">
                        <a:solidFill>
                          <a:schemeClr val="tx1"/>
                        </a:solidFill>
                        <a:effectLst/>
                        <a:latin typeface="Arial Black" panose="020B0A040201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gridSpan="2">
                  <a:txBody>
                    <a:bodyPr/>
                    <a:lstStyle/>
                    <a:p>
                      <a:pPr marL="0" marR="0" algn="ctr">
                        <a:lnSpc>
                          <a:spcPct val="107000"/>
                        </a:lnSpc>
                        <a:spcBef>
                          <a:spcPts val="0"/>
                        </a:spcBef>
                        <a:spcAft>
                          <a:spcPts val="0"/>
                        </a:spcAft>
                      </a:pPr>
                      <a:r>
                        <a:rPr lang="en-US" sz="1800" dirty="0">
                          <a:solidFill>
                            <a:schemeClr val="tx1"/>
                          </a:solidFill>
                          <a:effectLst/>
                          <a:latin typeface="Arial Black" panose="020B0A04020102020204" pitchFamily="34" charset="0"/>
                          <a:cs typeface="Arial" panose="020B0604020202020204" pitchFamily="34" charset="0"/>
                        </a:rPr>
                        <a:t>Youth Membership</a:t>
                      </a:r>
                      <a:endParaRPr lang="en-US" sz="1800" dirty="0">
                        <a:solidFill>
                          <a:schemeClr val="tx1"/>
                        </a:solidFill>
                        <a:effectLst/>
                        <a:latin typeface="Arial Black" panose="020B0A040201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gridSpan="2">
                  <a:txBody>
                    <a:bodyPr/>
                    <a:lstStyle/>
                    <a:p>
                      <a:pPr marL="0" marR="0" algn="ctr">
                        <a:lnSpc>
                          <a:spcPct val="107000"/>
                        </a:lnSpc>
                        <a:spcBef>
                          <a:spcPts val="0"/>
                        </a:spcBef>
                        <a:spcAft>
                          <a:spcPts val="0"/>
                        </a:spcAft>
                      </a:pPr>
                      <a:r>
                        <a:rPr lang="en-US" sz="1800" dirty="0">
                          <a:solidFill>
                            <a:schemeClr val="tx1"/>
                          </a:solidFill>
                          <a:effectLst/>
                          <a:latin typeface="Arial Black" panose="020B0A04020102020204" pitchFamily="34" charset="0"/>
                          <a:cs typeface="Arial" panose="020B0604020202020204" pitchFamily="34" charset="0"/>
                        </a:rPr>
                        <a:t>Adult Membership</a:t>
                      </a:r>
                      <a:endParaRPr lang="en-US" sz="1800" dirty="0">
                        <a:solidFill>
                          <a:schemeClr val="tx1"/>
                        </a:solidFill>
                        <a:effectLst/>
                        <a:latin typeface="Arial Black" panose="020B0A040201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372262">
                <a:tc vMerge="1">
                  <a:txBody>
                    <a:bodyPr/>
                    <a:lstStyle/>
                    <a:p>
                      <a:endParaRPr lang="en-US"/>
                    </a:p>
                  </a:txBody>
                  <a:tcPr/>
                </a:tc>
                <a:tc>
                  <a:txBody>
                    <a:bodyPr/>
                    <a:lstStyle/>
                    <a:p>
                      <a:pPr marL="0" marR="0" algn="ctr">
                        <a:lnSpc>
                          <a:spcPct val="107000"/>
                        </a:lnSpc>
                        <a:spcBef>
                          <a:spcPts val="0"/>
                        </a:spcBef>
                        <a:spcAft>
                          <a:spcPts val="0"/>
                        </a:spcAft>
                      </a:pPr>
                      <a:r>
                        <a:rPr lang="en-US" sz="1800" b="1" dirty="0">
                          <a:solidFill>
                            <a:schemeClr val="accent6">
                              <a:lumMod val="75000"/>
                            </a:schemeClr>
                          </a:solidFill>
                          <a:effectLst/>
                          <a:latin typeface="Arial Black" panose="020B0A04020102020204" pitchFamily="34" charset="0"/>
                        </a:rPr>
                        <a:t>Clubs</a:t>
                      </a:r>
                      <a:endParaRPr lang="en-US" sz="1800" b="1" dirty="0">
                        <a:solidFill>
                          <a:schemeClr val="accent6">
                            <a:lumMod val="75000"/>
                          </a:schemeClr>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solidFill>
                            <a:schemeClr val="accent6">
                              <a:lumMod val="75000"/>
                            </a:schemeClr>
                          </a:solidFill>
                          <a:effectLst/>
                          <a:latin typeface="Arial Black" panose="020B0A04020102020204" pitchFamily="34" charset="0"/>
                        </a:rPr>
                        <a:t>Posts</a:t>
                      </a:r>
                      <a:endParaRPr lang="en-US" sz="1800" b="1" dirty="0">
                        <a:solidFill>
                          <a:schemeClr val="accent6">
                            <a:lumMod val="75000"/>
                          </a:schemeClr>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solidFill>
                            <a:schemeClr val="accent6">
                              <a:lumMod val="75000"/>
                            </a:schemeClr>
                          </a:solidFill>
                          <a:effectLst/>
                          <a:latin typeface="Arial Black" panose="020B0A04020102020204" pitchFamily="34" charset="0"/>
                        </a:rPr>
                        <a:t>Clubs</a:t>
                      </a:r>
                      <a:endParaRPr lang="en-US" sz="1800" b="1" dirty="0">
                        <a:solidFill>
                          <a:schemeClr val="accent6">
                            <a:lumMod val="75000"/>
                          </a:schemeClr>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solidFill>
                            <a:schemeClr val="accent6">
                              <a:lumMod val="75000"/>
                            </a:schemeClr>
                          </a:solidFill>
                          <a:effectLst/>
                          <a:latin typeface="Arial Black" panose="020B0A04020102020204" pitchFamily="34" charset="0"/>
                        </a:rPr>
                        <a:t>Posts</a:t>
                      </a:r>
                      <a:endParaRPr lang="en-US" sz="1800" b="1" dirty="0">
                        <a:solidFill>
                          <a:schemeClr val="accent6">
                            <a:lumMod val="75000"/>
                          </a:schemeClr>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solidFill>
                            <a:schemeClr val="accent6">
                              <a:lumMod val="75000"/>
                            </a:schemeClr>
                          </a:solidFill>
                          <a:effectLst/>
                          <a:latin typeface="Arial Black" panose="020B0A04020102020204" pitchFamily="34" charset="0"/>
                        </a:rPr>
                        <a:t>Clubs</a:t>
                      </a:r>
                      <a:endParaRPr lang="en-US" sz="1800" b="1" dirty="0">
                        <a:solidFill>
                          <a:schemeClr val="accent6">
                            <a:lumMod val="75000"/>
                          </a:schemeClr>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solidFill>
                            <a:schemeClr val="accent6">
                              <a:lumMod val="75000"/>
                            </a:schemeClr>
                          </a:solidFill>
                          <a:effectLst/>
                          <a:latin typeface="Arial Black" panose="020B0A04020102020204" pitchFamily="34" charset="0"/>
                        </a:rPr>
                        <a:t>Posts</a:t>
                      </a:r>
                      <a:endParaRPr lang="en-US" sz="1800" b="1" dirty="0">
                        <a:solidFill>
                          <a:schemeClr val="accent6">
                            <a:lumMod val="75000"/>
                          </a:schemeClr>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97597">
                <a:tc>
                  <a:txBody>
                    <a:bodyPr/>
                    <a:lstStyle/>
                    <a:p>
                      <a:pPr marL="0" marR="0" algn="r">
                        <a:lnSpc>
                          <a:spcPct val="107000"/>
                        </a:lnSpc>
                        <a:spcBef>
                          <a:spcPts val="0"/>
                        </a:spcBef>
                        <a:spcAft>
                          <a:spcPts val="0"/>
                        </a:spcAft>
                      </a:pPr>
                      <a:endParaRPr lang="en-US" sz="1200" dirty="0">
                        <a:solidFill>
                          <a:schemeClr val="tx1"/>
                        </a:solidFill>
                        <a:effectLst/>
                        <a:latin typeface="Arial" panose="020B0604020202020204" pitchFamily="34" charset="0"/>
                        <a:cs typeface="Arial" panose="020B0604020202020204" pitchFamily="34" charset="0"/>
                      </a:endParaRPr>
                    </a:p>
                    <a:p>
                      <a:pPr marL="0" marR="0" algn="r">
                        <a:lnSpc>
                          <a:spcPct val="107000"/>
                        </a:lnSpc>
                        <a:spcBef>
                          <a:spcPts val="0"/>
                        </a:spcBef>
                        <a:spcAft>
                          <a:spcPts val="0"/>
                        </a:spcAft>
                      </a:pPr>
                      <a:r>
                        <a:rPr lang="en-US" sz="1200" dirty="0">
                          <a:solidFill>
                            <a:schemeClr val="tx1"/>
                          </a:solidFill>
                          <a:effectLst/>
                          <a:latin typeface="Arial" panose="020B0604020202020204" pitchFamily="34" charset="0"/>
                          <a:cs typeface="Arial" panose="020B0604020202020204" pitchFamily="34" charset="0"/>
                        </a:rPr>
                        <a:t>31 Jan 2020 *</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dirty="0">
                          <a:effectLst/>
                          <a:latin typeface="Arial Black" panose="020B0A04020102020204" pitchFamily="34" charset="0"/>
                        </a:rPr>
                        <a:t>395</a:t>
                      </a:r>
                      <a:endParaRPr lang="en-US" sz="1800" b="1"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latin typeface="Arial Black" panose="020B0A04020102020204" pitchFamily="34" charset="0"/>
                        </a:rPr>
                        <a:t>4,055</a:t>
                      </a:r>
                      <a:endParaRPr lang="en-US" sz="1800" b="1"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latin typeface="Arial Black" panose="020B0A04020102020204" pitchFamily="34" charset="0"/>
                        </a:rPr>
                        <a:t>14,903</a:t>
                      </a:r>
                      <a:endParaRPr lang="en-US" sz="1800" b="1"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latin typeface="Arial Black" panose="020B0A04020102020204" pitchFamily="34" charset="0"/>
                        </a:rPr>
                        <a:t>80,474</a:t>
                      </a:r>
                      <a:endParaRPr lang="en-US" sz="1800" b="1"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latin typeface="Arial Black" panose="020B0A04020102020204" pitchFamily="34" charset="0"/>
                        </a:rPr>
                        <a:t>704</a:t>
                      </a:r>
                      <a:endParaRPr lang="en-US" sz="1800" b="1"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latin typeface="Arial Black" panose="020B0A04020102020204" pitchFamily="34" charset="0"/>
                        </a:rPr>
                        <a:t>19,095</a:t>
                      </a:r>
                      <a:endParaRPr lang="en-US" sz="1800" b="1"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88505">
                <a:tc>
                  <a:txBody>
                    <a:bodyPr/>
                    <a:lstStyle/>
                    <a:p>
                      <a:pPr marL="0" marR="0" indent="0" algn="ctr" defTabSz="457200" rtl="0" eaLnBrk="1" latinLnBrk="0" hangingPunct="1">
                        <a:lnSpc>
                          <a:spcPct val="107000"/>
                        </a:lnSpc>
                        <a:spcBef>
                          <a:spcPts val="0"/>
                        </a:spcBef>
                        <a:spcAft>
                          <a:spcPts val="0"/>
                        </a:spcAft>
                      </a:pPr>
                      <a:endParaRPr lang="en-US" sz="1200" b="1" kern="1200" dirty="0">
                        <a:solidFill>
                          <a:schemeClr val="tx1"/>
                        </a:solidFill>
                        <a:effectLst/>
                        <a:latin typeface="Arial" panose="020B0604020202020204" pitchFamily="34" charset="0"/>
                        <a:ea typeface="+mn-ea"/>
                        <a:cs typeface="Arial" panose="020B0604020202020204" pitchFamily="34" charset="0"/>
                      </a:endParaRPr>
                    </a:p>
                    <a:p>
                      <a:pPr marL="0" marR="0" indent="0" algn="ctr" defTabSz="457200" rtl="0" eaLnBrk="1" latinLnBrk="0" hangingPunct="1">
                        <a:lnSpc>
                          <a:spcPct val="107000"/>
                        </a:lnSpc>
                        <a:spcBef>
                          <a:spcPts val="0"/>
                        </a:spcBef>
                        <a:spcAft>
                          <a:spcPts val="0"/>
                        </a:spcAft>
                      </a:pPr>
                      <a:r>
                        <a:rPr lang="en-US" sz="1200" b="1" kern="1200" dirty="0">
                          <a:solidFill>
                            <a:schemeClr val="tx1"/>
                          </a:solidFill>
                          <a:effectLst/>
                          <a:latin typeface="Arial" panose="020B0604020202020204" pitchFamily="34" charset="0"/>
                          <a:ea typeface="+mn-ea"/>
                          <a:cs typeface="Arial" panose="020B0604020202020204" pitchFamily="34" charset="0"/>
                        </a:rPr>
                        <a:t>21 Nov 2025</a:t>
                      </a:r>
                    </a:p>
                  </a:txBody>
                  <a:tcPr marL="68580" marR="68580" marT="0" marB="0"/>
                </a:tc>
                <a:tc>
                  <a:txBody>
                    <a:bodyPr/>
                    <a:lstStyle/>
                    <a:p>
                      <a:pPr marL="0" marR="0" algn="ctr">
                        <a:lnSpc>
                          <a:spcPct val="107000"/>
                        </a:lnSpc>
                        <a:spcBef>
                          <a:spcPts val="0"/>
                        </a:spcBef>
                        <a:spcAft>
                          <a:spcPts val="0"/>
                        </a:spcAft>
                      </a:pPr>
                      <a:r>
                        <a:rPr lang="en-US" sz="1800" b="1" dirty="0">
                          <a:effectLst/>
                          <a:latin typeface="Arial Black" panose="020B0A04020102020204" pitchFamily="34" charset="0"/>
                        </a:rPr>
                        <a:t> 194</a:t>
                      </a:r>
                      <a:endParaRPr lang="en-US" sz="1800" b="1"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latin typeface="Arial Black" panose="020B0A04020102020204" pitchFamily="34" charset="0"/>
                        </a:rPr>
                        <a:t>1,519</a:t>
                      </a:r>
                      <a:endParaRPr lang="en-US" sz="1800" b="1"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latin typeface="Arial Black" panose="020B0A04020102020204" pitchFamily="34" charset="0"/>
                        </a:rPr>
                        <a:t>  4,264</a:t>
                      </a:r>
                      <a:endParaRPr lang="en-US" sz="1800" b="1"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latin typeface="Arial Black" panose="020B0A04020102020204" pitchFamily="34" charset="0"/>
                        </a:rPr>
                        <a:t>24,351 </a:t>
                      </a:r>
                      <a:endParaRPr lang="en-US" sz="1800" b="1"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latin typeface="Arial Black" panose="020B0A04020102020204" pitchFamily="34" charset="0"/>
                        </a:rPr>
                        <a:t> 793</a:t>
                      </a:r>
                      <a:endParaRPr lang="en-US" sz="1800" b="1"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latin typeface="Arial Black" panose="020B0A04020102020204" pitchFamily="34" charset="0"/>
                        </a:rPr>
                        <a:t> 9,287</a:t>
                      </a:r>
                      <a:endParaRPr lang="en-US" sz="1800" b="1"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500743">
                <a:tc>
                  <a:txBody>
                    <a:bodyPr/>
                    <a:lstStyle/>
                    <a:p>
                      <a:pPr marL="0" marR="0" algn="r">
                        <a:lnSpc>
                          <a:spcPct val="107000"/>
                        </a:lnSpc>
                        <a:spcBef>
                          <a:spcPts val="0"/>
                        </a:spcBef>
                        <a:spcAft>
                          <a:spcPts val="0"/>
                        </a:spcAft>
                      </a:pPr>
                      <a:endParaRPr lang="en-US" sz="1200" dirty="0">
                        <a:solidFill>
                          <a:schemeClr val="tx1"/>
                        </a:solidFill>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1200" dirty="0">
                          <a:solidFill>
                            <a:schemeClr val="tx1"/>
                          </a:solidFill>
                          <a:effectLst/>
                          <a:latin typeface="Arial" panose="020B0604020202020204" pitchFamily="34" charset="0"/>
                          <a:cs typeface="Arial" panose="020B0604020202020204" pitchFamily="34" charset="0"/>
                        </a:rPr>
                        <a:t>Opportunity</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dirty="0">
                          <a:solidFill>
                            <a:srgbClr val="0070C0"/>
                          </a:solidFill>
                          <a:effectLst/>
                          <a:latin typeface="Arial Black" panose="020B0A04020102020204" pitchFamily="34" charset="0"/>
                          <a:cs typeface="Arial" panose="020B0604020202020204" pitchFamily="34" charset="0"/>
                        </a:rPr>
                        <a:t> </a:t>
                      </a:r>
                      <a:r>
                        <a:rPr lang="en-US" sz="1800" b="1" dirty="0">
                          <a:solidFill>
                            <a:srgbClr val="1C81FB"/>
                          </a:solidFill>
                          <a:effectLst/>
                          <a:latin typeface="Arial Black" panose="020B0A04020102020204" pitchFamily="34" charset="0"/>
                          <a:cs typeface="Arial" panose="020B0604020202020204" pitchFamily="34" charset="0"/>
                        </a:rPr>
                        <a:t>201</a:t>
                      </a:r>
                      <a:r>
                        <a:rPr lang="en-US" sz="1800" b="1" dirty="0">
                          <a:solidFill>
                            <a:srgbClr val="0070C0"/>
                          </a:solidFill>
                          <a:effectLst/>
                          <a:latin typeface="Arial Black" panose="020B0A04020102020204" pitchFamily="34" charset="0"/>
                          <a:cs typeface="Arial" panose="020B0604020202020204" pitchFamily="34" charset="0"/>
                        </a:rPr>
                        <a:t> </a:t>
                      </a:r>
                      <a:endParaRPr lang="en-US" sz="1800" b="1" dirty="0">
                        <a:solidFill>
                          <a:srgbClr val="0070C0"/>
                        </a:solidFill>
                        <a:effectLst/>
                        <a:latin typeface="Arial Black" panose="020B0A040201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b="1" kern="1200" dirty="0">
                          <a:solidFill>
                            <a:srgbClr val="1C81FB"/>
                          </a:solidFill>
                          <a:effectLst/>
                          <a:latin typeface="Arial Black" panose="020B0A04020102020204" pitchFamily="34" charset="0"/>
                          <a:ea typeface="+mn-ea"/>
                          <a:cs typeface="Arial" panose="020B0604020202020204" pitchFamily="34" charset="0"/>
                        </a:rPr>
                        <a:t>2,536</a:t>
                      </a:r>
                      <a:r>
                        <a:rPr lang="en-US" sz="1800" b="1" dirty="0">
                          <a:solidFill>
                            <a:srgbClr val="C00000"/>
                          </a:solidFill>
                          <a:effectLst/>
                          <a:latin typeface="Arial Black" panose="020B0A04020102020204" pitchFamily="34" charset="0"/>
                          <a:cs typeface="Arial" panose="020B0604020202020204" pitchFamily="34" charset="0"/>
                        </a:rPr>
                        <a:t> </a:t>
                      </a:r>
                      <a:endParaRPr lang="en-US" sz="1800" b="1" dirty="0">
                        <a:solidFill>
                          <a:srgbClr val="C00000"/>
                        </a:solidFill>
                        <a:effectLst/>
                        <a:latin typeface="Arial Black" panose="020B0A040201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b="1" dirty="0">
                          <a:solidFill>
                            <a:srgbClr val="0070C0"/>
                          </a:solidFill>
                          <a:effectLst/>
                          <a:latin typeface="Arial Black" panose="020B0A04020102020204" pitchFamily="34" charset="0"/>
                          <a:cs typeface="Arial" panose="020B0604020202020204" pitchFamily="34" charset="0"/>
                        </a:rPr>
                        <a:t>  </a:t>
                      </a:r>
                      <a:r>
                        <a:rPr lang="en-US" sz="1800" b="1" dirty="0">
                          <a:solidFill>
                            <a:srgbClr val="1C81FB"/>
                          </a:solidFill>
                          <a:effectLst/>
                          <a:latin typeface="Arial Black" panose="020B0A04020102020204" pitchFamily="34" charset="0"/>
                          <a:cs typeface="Arial" panose="020B0604020202020204" pitchFamily="34" charset="0"/>
                        </a:rPr>
                        <a:t>10,639</a:t>
                      </a:r>
                      <a:endParaRPr lang="en-US" sz="1800" b="1" dirty="0">
                        <a:solidFill>
                          <a:srgbClr val="1C81FB"/>
                        </a:solidFill>
                        <a:effectLst/>
                        <a:latin typeface="Arial Black" panose="020B0A040201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b="1" dirty="0">
                          <a:solidFill>
                            <a:srgbClr val="1C81FB"/>
                          </a:solidFill>
                          <a:effectLst/>
                          <a:latin typeface="Arial Black" panose="020B0A04020102020204" pitchFamily="34" charset="0"/>
                          <a:cs typeface="Arial" panose="020B0604020202020204" pitchFamily="34" charset="0"/>
                        </a:rPr>
                        <a:t>56,123</a:t>
                      </a:r>
                      <a:endParaRPr lang="en-US" sz="1800" b="1" dirty="0">
                        <a:solidFill>
                          <a:srgbClr val="1C81FB"/>
                        </a:solidFill>
                        <a:effectLst/>
                        <a:latin typeface="Arial Black" panose="020B0A040201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b="1" dirty="0">
                          <a:solidFill>
                            <a:srgbClr val="0070C0"/>
                          </a:solidFill>
                          <a:effectLst/>
                          <a:latin typeface="Arial Black" panose="020B0A04020102020204" pitchFamily="34" charset="0"/>
                          <a:cs typeface="Arial" panose="020B0604020202020204" pitchFamily="34" charset="0"/>
                        </a:rPr>
                        <a:t>    </a:t>
                      </a:r>
                      <a:r>
                        <a:rPr lang="en-US" sz="1800" b="1" dirty="0">
                          <a:solidFill>
                            <a:srgbClr val="1C81FB"/>
                          </a:solidFill>
                          <a:effectLst/>
                          <a:latin typeface="Arial Black" panose="020B0A04020102020204" pitchFamily="34" charset="0"/>
                          <a:cs typeface="Arial" panose="020B0604020202020204" pitchFamily="34" charset="0"/>
                        </a:rPr>
                        <a:t>89+</a:t>
                      </a:r>
                      <a:endParaRPr lang="en-US" sz="1800" b="1" dirty="0">
                        <a:solidFill>
                          <a:srgbClr val="1C81FB"/>
                        </a:solidFill>
                        <a:effectLst/>
                        <a:latin typeface="Arial Black" panose="020B0A040201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b="1" dirty="0">
                          <a:solidFill>
                            <a:srgbClr val="1C81FB"/>
                          </a:solidFill>
                          <a:effectLst/>
                          <a:latin typeface="Arial Black" panose="020B0A04020102020204" pitchFamily="34" charset="0"/>
                          <a:cs typeface="Arial" panose="020B0604020202020204" pitchFamily="34" charset="0"/>
                        </a:rPr>
                        <a:t> 9,808</a:t>
                      </a:r>
                      <a:endParaRPr lang="en-US" sz="1800" b="1" dirty="0">
                        <a:solidFill>
                          <a:srgbClr val="1C81FB"/>
                        </a:solidFill>
                        <a:effectLst/>
                        <a:latin typeface="Arial Black" panose="020B0A040201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D7BCABEA-EB46-232A-7A36-DA4E5D2328BD}"/>
              </a:ext>
            </a:extLst>
          </p:cNvPr>
          <p:cNvSpPr txBox="1"/>
          <p:nvPr/>
        </p:nvSpPr>
        <p:spPr>
          <a:xfrm>
            <a:off x="1801052" y="4672068"/>
            <a:ext cx="8545527"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Just before the COVID-19 Pandemic shut-down all in-person meetings </a:t>
            </a:r>
          </a:p>
        </p:txBody>
      </p:sp>
      <p:sp>
        <p:nvSpPr>
          <p:cNvPr id="8" name="TextBox 7">
            <a:extLst>
              <a:ext uri="{FF2B5EF4-FFF2-40B4-BE49-F238E27FC236}">
                <a16:creationId xmlns:a16="http://schemas.microsoft.com/office/drawing/2014/main" id="{B2702B18-05AD-572E-179F-7AA85DFD55B0}"/>
              </a:ext>
            </a:extLst>
          </p:cNvPr>
          <p:cNvSpPr txBox="1"/>
          <p:nvPr/>
        </p:nvSpPr>
        <p:spPr>
          <a:xfrm>
            <a:off x="1801052" y="5050436"/>
            <a:ext cx="8625788"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Positive upward or   </a:t>
            </a:r>
            <a:r>
              <a:rPr kumimoji="0" lang="en-US" sz="1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Negative downward trend since 17 Oct 2025; </a:t>
            </a:r>
            <a:r>
              <a:rPr kumimoji="0" lang="en-US" sz="1600" b="1" i="0" u="none" strike="noStrike" kern="1200" cap="none" spc="0" normalizeH="0" baseline="0" noProof="0" dirty="0">
                <a:ln>
                  <a:noFill/>
                </a:ln>
                <a:solidFill>
                  <a:srgbClr val="A5C249">
                    <a:lumMod val="75000"/>
                  </a:srgbClr>
                </a:solidFill>
                <a:effectLst/>
                <a:uLnTx/>
                <a:uFillTx/>
                <a:latin typeface="Arial" panose="020B0604020202020204" pitchFamily="34" charset="0"/>
                <a:ea typeface="+mn-ea"/>
                <a:cs typeface="Arial" panose="020B0604020202020204" pitchFamily="34" charset="0"/>
              </a:rPr>
              <a:t>Clubs Units </a:t>
            </a:r>
            <a:r>
              <a:rPr kumimoji="0" lang="en-US" sz="16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up</a:t>
            </a:r>
            <a:r>
              <a:rPr kumimoji="0" lang="en-US" sz="1600" b="1" i="0" u="none" strike="noStrike" kern="1200" cap="none" spc="0" normalizeH="0" baseline="0" noProof="0" dirty="0">
                <a:ln>
                  <a:noFill/>
                </a:ln>
                <a:solidFill>
                  <a:srgbClr val="A5C249">
                    <a:lumMod val="75000"/>
                  </a:srgbClr>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8</a:t>
            </a:r>
            <a:r>
              <a:rPr kumimoji="0" lang="en-US" sz="1600" b="1" i="0" u="none" strike="noStrike" kern="1200" cap="none" spc="0" normalizeH="0" baseline="0" noProof="0" dirty="0">
                <a:ln>
                  <a:noFill/>
                </a:ln>
                <a:solidFill>
                  <a:srgbClr val="A5C249">
                    <a:lumMod val="75000"/>
                  </a:srgbClr>
                </a:solidFill>
                <a:effectLst/>
                <a:uLnTx/>
                <a:uFillTx/>
                <a:latin typeface="Arial" panose="020B0604020202020204" pitchFamily="34" charset="0"/>
                <a:ea typeface="+mn-ea"/>
                <a:cs typeface="Arial" panose="020B0604020202020204" pitchFamily="34" charset="0"/>
              </a:rPr>
              <a:t>, Posts Units </a:t>
            </a:r>
            <a:r>
              <a:rPr kumimoji="0" lang="en-US" sz="16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up</a:t>
            </a:r>
            <a:r>
              <a:rPr kumimoji="0" lang="en-US" sz="1600" b="1" i="0" u="none" strike="noStrike" kern="1200" cap="none" spc="0" normalizeH="0" baseline="0" noProof="0" dirty="0">
                <a:ln>
                  <a:noFill/>
                </a:ln>
                <a:solidFill>
                  <a:srgbClr val="A5C249">
                    <a:lumMod val="75000"/>
                  </a:srgbClr>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3</a:t>
            </a:r>
            <a:r>
              <a:rPr kumimoji="0" lang="en-US" sz="1600" b="1" i="0" u="none" strike="noStrike" kern="1200" cap="none" spc="0" normalizeH="0" baseline="0" noProof="0" dirty="0">
                <a:ln>
                  <a:noFill/>
                </a:ln>
                <a:solidFill>
                  <a:srgbClr val="A5C249">
                    <a:lumMod val="75000"/>
                  </a:srgbClr>
                </a:solidFill>
                <a:effectLst/>
                <a:uLnTx/>
                <a:uFillTx/>
                <a:latin typeface="Arial" panose="020B0604020202020204" pitchFamily="34" charset="0"/>
                <a:ea typeface="+mn-ea"/>
                <a:cs typeface="Arial" panose="020B0604020202020204" pitchFamily="34" charset="0"/>
              </a:rPr>
              <a:t>, Club Youth Membership </a:t>
            </a:r>
            <a:r>
              <a:rPr kumimoji="0" lang="en-US" sz="16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up</a:t>
            </a:r>
            <a:r>
              <a:rPr kumimoji="0" lang="en-US" sz="1600" b="1" i="0" u="none" strike="noStrike" kern="1200" cap="none" spc="0" normalizeH="0" baseline="0" noProof="0" dirty="0">
                <a:ln>
                  <a:noFill/>
                </a:ln>
                <a:solidFill>
                  <a:srgbClr val="A5C249">
                    <a:lumMod val="75000"/>
                  </a:srgbClr>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337</a:t>
            </a:r>
            <a:r>
              <a:rPr kumimoji="0" lang="en-US" sz="1600" b="1" i="0" u="none" strike="noStrike" kern="1200" cap="none" spc="0" normalizeH="0" baseline="0" noProof="0" dirty="0">
                <a:ln>
                  <a:noFill/>
                </a:ln>
                <a:solidFill>
                  <a:srgbClr val="A5C249">
                    <a:lumMod val="75000"/>
                  </a:srgbClr>
                </a:solidFill>
                <a:effectLst/>
                <a:uLnTx/>
                <a:uFillTx/>
                <a:latin typeface="Arial" panose="020B0604020202020204" pitchFamily="34" charset="0"/>
                <a:ea typeface="+mn-ea"/>
                <a:cs typeface="Arial" panose="020B0604020202020204" pitchFamily="34" charset="0"/>
              </a:rPr>
              <a:t>, Post Youth Membership </a:t>
            </a:r>
            <a:r>
              <a:rPr kumimoji="0" lang="en-US" sz="16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up</a:t>
            </a:r>
            <a:r>
              <a:rPr kumimoji="0" lang="en-US" sz="1600" b="1" i="0" u="none" strike="noStrike" kern="1200" cap="none" spc="0" normalizeH="0" baseline="0" noProof="0" dirty="0">
                <a:ln>
                  <a:noFill/>
                </a:ln>
                <a:solidFill>
                  <a:srgbClr val="A5C249">
                    <a:lumMod val="75000"/>
                  </a:srgbClr>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67</a:t>
            </a:r>
            <a:r>
              <a:rPr kumimoji="0" lang="en-US" sz="1600" b="1" i="0" u="none" strike="noStrike" kern="1200" cap="none" spc="0" normalizeH="0" baseline="0" noProof="0" dirty="0">
                <a:ln>
                  <a:noFill/>
                </a:ln>
                <a:solidFill>
                  <a:srgbClr val="A5C249">
                    <a:lumMod val="75000"/>
                  </a:srgbClr>
                </a:solidFill>
                <a:effectLst/>
                <a:uLnTx/>
                <a:uFillTx/>
                <a:latin typeface="Arial" panose="020B0604020202020204" pitchFamily="34" charset="0"/>
                <a:ea typeface="+mn-ea"/>
                <a:cs typeface="Arial" panose="020B0604020202020204" pitchFamily="34" charset="0"/>
              </a:rPr>
              <a:t>, Cubs Adult Membership </a:t>
            </a:r>
            <a:r>
              <a:rPr kumimoji="0" lang="en-US" sz="16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up 27 </a:t>
            </a:r>
            <a:r>
              <a:rPr kumimoji="0" lang="en-US" sz="1600" b="1" i="0" u="none" strike="noStrike" kern="1200" cap="none" spc="0" normalizeH="0" baseline="0" noProof="0" dirty="0">
                <a:ln>
                  <a:noFill/>
                </a:ln>
                <a:solidFill>
                  <a:srgbClr val="A5C249">
                    <a:lumMod val="75000"/>
                  </a:srgbClr>
                </a:solidFill>
                <a:effectLst/>
                <a:uLnTx/>
                <a:uFillTx/>
                <a:latin typeface="Arial" panose="020B0604020202020204" pitchFamily="34" charset="0"/>
                <a:ea typeface="+mn-ea"/>
                <a:cs typeface="Arial" panose="020B0604020202020204" pitchFamily="34" charset="0"/>
              </a:rPr>
              <a:t>and Post Adult Membership </a:t>
            </a:r>
            <a:r>
              <a:rPr kumimoji="0" lang="en-US"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down 80</a:t>
            </a:r>
          </a:p>
        </p:txBody>
      </p:sp>
      <p:sp>
        <p:nvSpPr>
          <p:cNvPr id="9" name="Up Arrow 19">
            <a:extLst>
              <a:ext uri="{FF2B5EF4-FFF2-40B4-BE49-F238E27FC236}">
                <a16:creationId xmlns:a16="http://schemas.microsoft.com/office/drawing/2014/main" id="{694F81B4-A179-79F7-656C-8019918FE484}"/>
              </a:ext>
            </a:extLst>
          </p:cNvPr>
          <p:cNvSpPr/>
          <p:nvPr/>
        </p:nvSpPr>
        <p:spPr>
          <a:xfrm rot="10800000" flipV="1">
            <a:off x="3817539" y="3561845"/>
            <a:ext cx="185057" cy="219928"/>
          </a:xfrm>
          <a:prstGeom prst="upArrow">
            <a:avLst/>
          </a:prstGeom>
          <a:solidFill>
            <a:srgbClr val="00B050"/>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50"/>
              </a:solidFill>
              <a:effectLst/>
              <a:uLnTx/>
              <a:uFillTx/>
              <a:latin typeface="Calibri"/>
              <a:ea typeface="+mn-ea"/>
              <a:cs typeface="+mn-cs"/>
            </a:endParaRPr>
          </a:p>
        </p:txBody>
      </p:sp>
      <p:sp>
        <p:nvSpPr>
          <p:cNvPr id="16" name="Up Arrow 19">
            <a:extLst>
              <a:ext uri="{FF2B5EF4-FFF2-40B4-BE49-F238E27FC236}">
                <a16:creationId xmlns:a16="http://schemas.microsoft.com/office/drawing/2014/main" id="{94F093A9-E33F-17A9-2638-9FFA1EB15579}"/>
              </a:ext>
            </a:extLst>
          </p:cNvPr>
          <p:cNvSpPr/>
          <p:nvPr/>
        </p:nvSpPr>
        <p:spPr>
          <a:xfrm rot="10800000" flipV="1">
            <a:off x="9072995" y="3568586"/>
            <a:ext cx="185057" cy="219928"/>
          </a:xfrm>
          <a:prstGeom prst="upArrow">
            <a:avLst/>
          </a:prstGeom>
          <a:solidFill>
            <a:srgbClr val="2AB96C"/>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C81FB"/>
              </a:solidFill>
              <a:effectLst/>
              <a:uLnTx/>
              <a:uFillTx/>
              <a:latin typeface="Calibri"/>
              <a:ea typeface="+mn-ea"/>
              <a:cs typeface="+mn-cs"/>
            </a:endParaRPr>
          </a:p>
        </p:txBody>
      </p:sp>
      <p:sp>
        <p:nvSpPr>
          <p:cNvPr id="20" name="Up Arrow 19">
            <a:extLst>
              <a:ext uri="{FF2B5EF4-FFF2-40B4-BE49-F238E27FC236}">
                <a16:creationId xmlns:a16="http://schemas.microsoft.com/office/drawing/2014/main" id="{F3690507-7A6A-3125-026A-289914984BC6}"/>
              </a:ext>
            </a:extLst>
          </p:cNvPr>
          <p:cNvSpPr/>
          <p:nvPr/>
        </p:nvSpPr>
        <p:spPr>
          <a:xfrm flipV="1">
            <a:off x="10308080" y="3569592"/>
            <a:ext cx="185057" cy="219928"/>
          </a:xfrm>
          <a:prstGeom prst="upArrow">
            <a:avLst/>
          </a:prstGeom>
          <a:solidFill>
            <a:srgbClr val="C00000"/>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C81FB"/>
              </a:solidFill>
              <a:effectLst/>
              <a:uLnTx/>
              <a:uFillTx/>
              <a:latin typeface="Calibri"/>
              <a:ea typeface="+mn-ea"/>
              <a:cs typeface="+mn-cs"/>
            </a:endParaRPr>
          </a:p>
        </p:txBody>
      </p:sp>
      <p:sp>
        <p:nvSpPr>
          <p:cNvPr id="21" name="Up Arrow 19">
            <a:extLst>
              <a:ext uri="{FF2B5EF4-FFF2-40B4-BE49-F238E27FC236}">
                <a16:creationId xmlns:a16="http://schemas.microsoft.com/office/drawing/2014/main" id="{7301F137-15B2-5F9B-B4AE-2EC1994A74AB}"/>
              </a:ext>
            </a:extLst>
          </p:cNvPr>
          <p:cNvSpPr/>
          <p:nvPr/>
        </p:nvSpPr>
        <p:spPr>
          <a:xfrm flipV="1">
            <a:off x="4121253" y="5139551"/>
            <a:ext cx="185057" cy="219928"/>
          </a:xfrm>
          <a:prstGeom prst="upArrow">
            <a:avLst/>
          </a:prstGeom>
          <a:solidFill>
            <a:srgbClr val="C00000"/>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81FB"/>
                </a:solidFill>
                <a:effectLst/>
                <a:uLnTx/>
                <a:uFillTx/>
                <a:latin typeface="Calibri"/>
                <a:ea typeface="+mn-ea"/>
                <a:cs typeface="+mn-cs"/>
              </a:rPr>
              <a:t> </a:t>
            </a:r>
          </a:p>
        </p:txBody>
      </p:sp>
      <p:sp>
        <p:nvSpPr>
          <p:cNvPr id="6" name="Up Arrow 19">
            <a:extLst>
              <a:ext uri="{FF2B5EF4-FFF2-40B4-BE49-F238E27FC236}">
                <a16:creationId xmlns:a16="http://schemas.microsoft.com/office/drawing/2014/main" id="{B415DF34-F9CF-959F-43CD-B396B1A62715}"/>
              </a:ext>
            </a:extLst>
          </p:cNvPr>
          <p:cNvSpPr/>
          <p:nvPr/>
        </p:nvSpPr>
        <p:spPr>
          <a:xfrm rot="10800000" flipV="1">
            <a:off x="1846517" y="5083780"/>
            <a:ext cx="185057" cy="219928"/>
          </a:xfrm>
          <a:prstGeom prst="upArrow">
            <a:avLst/>
          </a:prstGeom>
          <a:solidFill>
            <a:srgbClr val="00B050"/>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50"/>
              </a:solidFill>
              <a:effectLst/>
              <a:uLnTx/>
              <a:uFillTx/>
              <a:latin typeface="Calibri"/>
              <a:ea typeface="+mn-ea"/>
              <a:cs typeface="+mn-cs"/>
            </a:endParaRPr>
          </a:p>
        </p:txBody>
      </p:sp>
      <p:sp>
        <p:nvSpPr>
          <p:cNvPr id="10" name="Up Arrow 19">
            <a:extLst>
              <a:ext uri="{FF2B5EF4-FFF2-40B4-BE49-F238E27FC236}">
                <a16:creationId xmlns:a16="http://schemas.microsoft.com/office/drawing/2014/main" id="{F0F9F898-9FE1-D545-64B4-AE989BD9EF44}"/>
              </a:ext>
            </a:extLst>
          </p:cNvPr>
          <p:cNvSpPr/>
          <p:nvPr/>
        </p:nvSpPr>
        <p:spPr>
          <a:xfrm rot="10800000" flipV="1">
            <a:off x="5203365" y="3574488"/>
            <a:ext cx="185057" cy="219928"/>
          </a:xfrm>
          <a:prstGeom prst="upArrow">
            <a:avLst/>
          </a:prstGeom>
          <a:solidFill>
            <a:srgbClr val="00B050"/>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50"/>
              </a:solidFill>
              <a:effectLst/>
              <a:uLnTx/>
              <a:uFillTx/>
              <a:latin typeface="Calibri"/>
              <a:ea typeface="+mn-ea"/>
              <a:cs typeface="+mn-cs"/>
            </a:endParaRPr>
          </a:p>
        </p:txBody>
      </p:sp>
      <p:sp>
        <p:nvSpPr>
          <p:cNvPr id="11" name="Up Arrow 19">
            <a:extLst>
              <a:ext uri="{FF2B5EF4-FFF2-40B4-BE49-F238E27FC236}">
                <a16:creationId xmlns:a16="http://schemas.microsoft.com/office/drawing/2014/main" id="{1EAB4C4E-05D0-E674-A068-B4F5CCC2AA9F}"/>
              </a:ext>
            </a:extLst>
          </p:cNvPr>
          <p:cNvSpPr/>
          <p:nvPr/>
        </p:nvSpPr>
        <p:spPr>
          <a:xfrm rot="10800000" flipV="1">
            <a:off x="8006381" y="3564373"/>
            <a:ext cx="185057" cy="219928"/>
          </a:xfrm>
          <a:prstGeom prst="upArrow">
            <a:avLst/>
          </a:prstGeom>
          <a:solidFill>
            <a:srgbClr val="00B050"/>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50"/>
              </a:solidFill>
              <a:effectLst/>
              <a:uLnTx/>
              <a:uFillTx/>
              <a:latin typeface="Calibri"/>
              <a:ea typeface="+mn-ea"/>
              <a:cs typeface="+mn-cs"/>
            </a:endParaRPr>
          </a:p>
        </p:txBody>
      </p:sp>
      <p:sp>
        <p:nvSpPr>
          <p:cNvPr id="12" name="Up Arrow 19">
            <a:extLst>
              <a:ext uri="{FF2B5EF4-FFF2-40B4-BE49-F238E27FC236}">
                <a16:creationId xmlns:a16="http://schemas.microsoft.com/office/drawing/2014/main" id="{BAFD9910-748F-C12E-7198-062677AD8CBB}"/>
              </a:ext>
            </a:extLst>
          </p:cNvPr>
          <p:cNvSpPr/>
          <p:nvPr/>
        </p:nvSpPr>
        <p:spPr>
          <a:xfrm rot="10800000" flipV="1">
            <a:off x="6676275" y="3561846"/>
            <a:ext cx="185057" cy="219928"/>
          </a:xfrm>
          <a:prstGeom prst="upArrow">
            <a:avLst/>
          </a:prstGeom>
          <a:solidFill>
            <a:srgbClr val="00B050"/>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50"/>
              </a:solidFill>
              <a:effectLst/>
              <a:uLnTx/>
              <a:uFillTx/>
              <a:latin typeface="Calibri"/>
              <a:ea typeface="+mn-ea"/>
              <a:cs typeface="+mn-cs"/>
            </a:endParaRPr>
          </a:p>
        </p:txBody>
      </p:sp>
    </p:spTree>
    <p:extLst>
      <p:ext uri="{BB962C8B-B14F-4D97-AF65-F5344CB8AC3E}">
        <p14:creationId xmlns:p14="http://schemas.microsoft.com/office/powerpoint/2010/main" val="1765347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2C26D-54D3-2A68-911A-662F74F278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A0785A-015B-8954-1952-C43A45E2CA09}"/>
              </a:ext>
            </a:extLst>
          </p:cNvPr>
          <p:cNvSpPr>
            <a:spLocks noGrp="1"/>
          </p:cNvSpPr>
          <p:nvPr>
            <p:ph type="title"/>
          </p:nvPr>
        </p:nvSpPr>
        <p:spPr>
          <a:xfrm>
            <a:off x="1643744" y="16780"/>
            <a:ext cx="8697685" cy="1325563"/>
          </a:xfrm>
        </p:spPr>
        <p:txBody>
          <a:bodyPr>
            <a:normAutofit/>
          </a:bodyPr>
          <a:lstStyle/>
          <a:p>
            <a:r>
              <a:rPr lang="en-US" sz="2800" b="1" dirty="0">
                <a:latin typeface="Arial" panose="020B0604020202020204" pitchFamily="34" charset="0"/>
                <a:cs typeface="Arial" panose="020B0604020202020204" pitchFamily="34" charset="0"/>
              </a:rPr>
              <a:t>Exploring Participants as of 21 November 2025</a:t>
            </a:r>
            <a:endParaRPr lang="en-US" sz="2800" b="1" dirty="0">
              <a:solidFill>
                <a:srgbClr val="C00000"/>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96FAD9ED-81EC-1F05-99B9-71D7C62D79DC}"/>
              </a:ext>
            </a:extLst>
          </p:cNvPr>
          <p:cNvSpPr>
            <a:spLocks noChangeArrowheads="1"/>
          </p:cNvSpPr>
          <p:nvPr/>
        </p:nvSpPr>
        <p:spPr bwMode="auto">
          <a:xfrm>
            <a:off x="2242457" y="1026106"/>
            <a:ext cx="7554686" cy="5497659"/>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defTabSz="685800"/>
            <a:r>
              <a:rPr lang="en-US" sz="1450" b="1" dirty="0">
                <a:solidFill>
                  <a:prstClr val="black"/>
                </a:solidFill>
                <a:latin typeface="Arial" panose="020B0604020202020204" pitchFamily="34" charset="0"/>
                <a:cs typeface="Arial" panose="020B0604020202020204" pitchFamily="34" charset="0"/>
              </a:rPr>
              <a:t>Clubs/Posts = 1,713 </a:t>
            </a:r>
            <a:r>
              <a:rPr lang="en-US" sz="1450" b="1" dirty="0">
                <a:solidFill>
                  <a:srgbClr val="1C81FB"/>
                </a:solidFill>
                <a:latin typeface="Arial" panose="020B0604020202020204" pitchFamily="34" charset="0"/>
                <a:cs typeface="Arial" panose="020B0604020202020204" pitchFamily="34" charset="0"/>
              </a:rPr>
              <a:t>(+11) </a:t>
            </a:r>
            <a:r>
              <a:rPr lang="en-US" sz="1450" b="1" dirty="0">
                <a:solidFill>
                  <a:prstClr val="black"/>
                </a:solidFill>
                <a:latin typeface="Arial" panose="020B0604020202020204" pitchFamily="34" charset="0"/>
                <a:cs typeface="Arial" panose="020B0604020202020204" pitchFamily="34" charset="0"/>
              </a:rPr>
              <a:t>Youth = 28,615 </a:t>
            </a:r>
            <a:r>
              <a:rPr lang="en-US" sz="1450" b="1" dirty="0">
                <a:solidFill>
                  <a:srgbClr val="1C81FB"/>
                </a:solidFill>
                <a:latin typeface="Arial" panose="020B0604020202020204" pitchFamily="34" charset="0"/>
                <a:cs typeface="Arial" panose="020B0604020202020204" pitchFamily="34" charset="0"/>
              </a:rPr>
              <a:t>(+404) </a:t>
            </a:r>
            <a:r>
              <a:rPr lang="en-US" sz="1450" b="1" dirty="0">
                <a:solidFill>
                  <a:prstClr val="black"/>
                </a:solidFill>
                <a:latin typeface="Arial" panose="020B0604020202020204" pitchFamily="34" charset="0"/>
                <a:cs typeface="Arial" panose="020B0604020202020204" pitchFamily="34" charset="0"/>
              </a:rPr>
              <a:t>Adults = 10,080 </a:t>
            </a:r>
            <a:r>
              <a:rPr lang="en-US" sz="1450" b="1" dirty="0">
                <a:solidFill>
                  <a:srgbClr val="C00000"/>
                </a:solidFill>
                <a:latin typeface="Arial" panose="020B0604020202020204" pitchFamily="34" charset="0"/>
                <a:cs typeface="Arial" panose="020B0604020202020204" pitchFamily="34" charset="0"/>
              </a:rPr>
              <a:t>(-53)</a:t>
            </a:r>
            <a:endParaRPr lang="en-US" sz="600" b="1" dirty="0">
              <a:solidFill>
                <a:srgbClr val="C00000"/>
              </a:solidFill>
              <a:latin typeface="Arial" panose="020B0604020202020204" pitchFamily="34" charset="0"/>
              <a:cs typeface="Arial" panose="020B0604020202020204" pitchFamily="34" charset="0"/>
            </a:endParaRPr>
          </a:p>
          <a:p>
            <a:pPr defTabSz="685800"/>
            <a:r>
              <a:rPr lang="en-US" sz="1350" b="1" u="sng" dirty="0">
                <a:solidFill>
                  <a:prstClr val="black"/>
                </a:solidFill>
                <a:latin typeface="Arial" panose="020B0604020202020204" pitchFamily="34" charset="0"/>
                <a:cs typeface="Arial" panose="020B0604020202020204" pitchFamily="34" charset="0"/>
              </a:rPr>
              <a:t>Career Area</a:t>
            </a:r>
            <a:r>
              <a:rPr lang="en-US" sz="1350" b="1" dirty="0">
                <a:solidFill>
                  <a:prstClr val="black"/>
                </a:solidFill>
                <a:latin typeface="Arial" panose="020B0604020202020204" pitchFamily="34" charset="0"/>
                <a:cs typeface="Arial" panose="020B0604020202020204" pitchFamily="34" charset="0"/>
              </a:rPr>
              <a:t>			    </a:t>
            </a:r>
            <a:r>
              <a:rPr lang="en-US" sz="1350" b="1" u="sng" dirty="0">
                <a:solidFill>
                  <a:prstClr val="black"/>
                </a:solidFill>
                <a:latin typeface="Arial" panose="020B0604020202020204" pitchFamily="34" charset="0"/>
                <a:cs typeface="Arial" panose="020B0604020202020204" pitchFamily="34" charset="0"/>
              </a:rPr>
              <a:t>Units</a:t>
            </a:r>
            <a:r>
              <a:rPr lang="en-US" sz="1350" b="1" dirty="0">
                <a:solidFill>
                  <a:prstClr val="black"/>
                </a:solidFill>
                <a:latin typeface="Arial" panose="020B0604020202020204" pitchFamily="34" charset="0"/>
                <a:cs typeface="Arial" panose="020B0604020202020204" pitchFamily="34" charset="0"/>
              </a:rPr>
              <a:t>	              </a:t>
            </a:r>
            <a:r>
              <a:rPr lang="en-US" sz="1350" b="1" u="sng" dirty="0">
                <a:solidFill>
                  <a:prstClr val="black"/>
                </a:solidFill>
                <a:latin typeface="Arial" panose="020B0604020202020204" pitchFamily="34" charset="0"/>
                <a:cs typeface="Arial" panose="020B0604020202020204" pitchFamily="34" charset="0"/>
              </a:rPr>
              <a:t>Youth</a:t>
            </a:r>
            <a:r>
              <a:rPr lang="en-US" sz="1350" b="1" dirty="0">
                <a:solidFill>
                  <a:prstClr val="black"/>
                </a:solidFill>
                <a:latin typeface="Arial" panose="020B0604020202020204" pitchFamily="34" charset="0"/>
                <a:cs typeface="Arial" panose="020B0604020202020204" pitchFamily="34" charset="0"/>
              </a:rPr>
              <a:t>	          </a:t>
            </a:r>
            <a:r>
              <a:rPr lang="en-US" sz="1350" b="1" u="sng" dirty="0">
                <a:solidFill>
                  <a:prstClr val="black"/>
                </a:solidFill>
                <a:latin typeface="Arial" panose="020B0604020202020204" pitchFamily="34" charset="0"/>
                <a:cs typeface="Arial" panose="020B0604020202020204" pitchFamily="34" charset="0"/>
              </a:rPr>
              <a:t>Adults</a:t>
            </a:r>
          </a:p>
          <a:p>
            <a:pPr marL="214313" indent="-214313" defTabSz="685800">
              <a:buFont typeface="Arial" panose="020B0604020202020204" pitchFamily="34" charset="0"/>
              <a:buChar char="•"/>
            </a:pPr>
            <a:r>
              <a:rPr lang="en-US" sz="1350" b="1" dirty="0">
                <a:solidFill>
                  <a:prstClr val="black"/>
                </a:solidFill>
                <a:latin typeface="Arial" panose="020B0604020202020204" pitchFamily="34" charset="0"/>
                <a:cs typeface="Arial" panose="020B0604020202020204" pitchFamily="34" charset="0"/>
              </a:rPr>
              <a:t>Aquatics			         1		   </a:t>
            </a:r>
            <a:r>
              <a:rPr lang="en-US" sz="1350" b="1" dirty="0">
                <a:latin typeface="Arial" panose="020B0604020202020204" pitchFamily="34" charset="0"/>
                <a:cs typeface="Arial" panose="020B0604020202020204" pitchFamily="34" charset="0"/>
              </a:rPr>
              <a:t>24</a:t>
            </a:r>
            <a:r>
              <a:rPr lang="en-US" sz="1350" b="1" dirty="0">
                <a:solidFill>
                  <a:srgbClr val="1C81FB"/>
                </a:solidFill>
                <a:latin typeface="Arial" panose="020B0604020202020204" pitchFamily="34" charset="0"/>
                <a:cs typeface="Arial" panose="020B0604020202020204" pitchFamily="34" charset="0"/>
              </a:rPr>
              <a:t>       </a:t>
            </a:r>
            <a:r>
              <a:rPr lang="en-US" sz="1350" b="1" dirty="0">
                <a:solidFill>
                  <a:srgbClr val="C00000"/>
                </a:solidFill>
                <a:latin typeface="Arial" panose="020B0604020202020204" pitchFamily="34" charset="0"/>
                <a:cs typeface="Arial" panose="020B0604020202020204" pitchFamily="34" charset="0"/>
              </a:rPr>
              <a:t> 	   </a:t>
            </a:r>
            <a:r>
              <a:rPr lang="en-US" sz="1350" b="1" dirty="0">
                <a:solidFill>
                  <a:prstClr val="black"/>
                </a:solidFill>
                <a:latin typeface="Arial" panose="020B0604020202020204" pitchFamily="34" charset="0"/>
                <a:cs typeface="Arial" panose="020B0604020202020204" pitchFamily="34" charset="0"/>
              </a:rPr>
              <a:t>6 </a:t>
            </a:r>
          </a:p>
          <a:p>
            <a:pPr marL="214313" indent="-214313" defTabSz="685800">
              <a:buFont typeface="Arial" panose="020B0604020202020204" pitchFamily="34" charset="0"/>
              <a:buChar char="•"/>
            </a:pPr>
            <a:r>
              <a:rPr lang="en-US" sz="1350" b="1" dirty="0">
                <a:solidFill>
                  <a:prstClr val="black"/>
                </a:solidFill>
                <a:latin typeface="Arial" panose="020B0604020202020204" pitchFamily="34" charset="0"/>
                <a:cs typeface="Arial" panose="020B0604020202020204" pitchFamily="34" charset="0"/>
              </a:rPr>
              <a:t>Arts &amp; Humanities 		         5 </a:t>
            </a:r>
            <a:r>
              <a:rPr lang="en-US" sz="1350" b="1" dirty="0">
                <a:solidFill>
                  <a:srgbClr val="1C81FB"/>
                </a:solidFill>
                <a:latin typeface="Arial" panose="020B0604020202020204" pitchFamily="34" charset="0"/>
                <a:cs typeface="Arial" panose="020B0604020202020204" pitchFamily="34" charset="0"/>
              </a:rPr>
              <a:t>(+1) </a:t>
            </a:r>
            <a:r>
              <a:rPr lang="en-US" sz="1350" b="1" dirty="0">
                <a:solidFill>
                  <a:prstClr val="black"/>
                </a:solidFill>
                <a:latin typeface="Arial" panose="020B0604020202020204" pitchFamily="34" charset="0"/>
                <a:cs typeface="Arial" panose="020B0604020202020204" pitchFamily="34" charset="0"/>
              </a:rPr>
              <a:t>	   </a:t>
            </a:r>
            <a:r>
              <a:rPr lang="en-US" sz="1350" b="1" dirty="0">
                <a:latin typeface="Arial" panose="020B0604020202020204" pitchFamily="34" charset="0"/>
                <a:cs typeface="Arial" panose="020B0604020202020204" pitchFamily="34" charset="0"/>
              </a:rPr>
              <a:t>40 </a:t>
            </a:r>
            <a:r>
              <a:rPr lang="en-US" sz="1350" b="1" dirty="0">
                <a:solidFill>
                  <a:srgbClr val="1C81FB"/>
                </a:solidFill>
                <a:latin typeface="Arial" panose="020B0604020202020204" pitchFamily="34" charset="0"/>
                <a:cs typeface="Arial" panose="020B0604020202020204" pitchFamily="34" charset="0"/>
              </a:rPr>
              <a:t>(+11)</a:t>
            </a:r>
            <a:r>
              <a:rPr lang="en-US" sz="1350" b="1" dirty="0">
                <a:latin typeface="Arial" panose="020B0604020202020204" pitchFamily="34" charset="0"/>
                <a:cs typeface="Arial" panose="020B0604020202020204" pitchFamily="34" charset="0"/>
              </a:rPr>
              <a:t>   </a:t>
            </a:r>
            <a:r>
              <a:rPr lang="en-US" sz="1350" b="1" dirty="0">
                <a:solidFill>
                  <a:srgbClr val="C00000"/>
                </a:solidFill>
                <a:latin typeface="Arial" panose="020B0604020202020204" pitchFamily="34" charset="0"/>
                <a:cs typeface="Arial" panose="020B0604020202020204" pitchFamily="34" charset="0"/>
              </a:rPr>
              <a:t>           </a:t>
            </a:r>
            <a:r>
              <a:rPr lang="en-US" sz="1350" b="1" dirty="0">
                <a:solidFill>
                  <a:prstClr val="black"/>
                </a:solidFill>
                <a:latin typeface="Arial" panose="020B0604020202020204" pitchFamily="34" charset="0"/>
                <a:cs typeface="Arial" panose="020B0604020202020204" pitchFamily="34" charset="0"/>
              </a:rPr>
              <a:t>45 </a:t>
            </a:r>
            <a:r>
              <a:rPr lang="en-US" sz="1350" b="1" dirty="0">
                <a:solidFill>
                  <a:srgbClr val="1C81FB"/>
                </a:solidFill>
                <a:latin typeface="Arial" panose="020B0604020202020204" pitchFamily="34" charset="0"/>
                <a:cs typeface="Arial" panose="020B0604020202020204" pitchFamily="34" charset="0"/>
              </a:rPr>
              <a:t>(+5)</a:t>
            </a:r>
            <a:r>
              <a:rPr lang="en-US" sz="1350" b="1" dirty="0">
                <a:solidFill>
                  <a:srgbClr val="C00000"/>
                </a:solidFill>
                <a:latin typeface="Arial" panose="020B0604020202020204" pitchFamily="34" charset="0"/>
                <a:cs typeface="Arial" panose="020B0604020202020204" pitchFamily="34" charset="0"/>
              </a:rPr>
              <a:t>  </a:t>
            </a:r>
          </a:p>
          <a:p>
            <a:pPr marL="214313" indent="-214313" defTabSz="685800">
              <a:buFont typeface="Arial" panose="020B0604020202020204" pitchFamily="34" charset="0"/>
              <a:buChar char="•"/>
            </a:pPr>
            <a:r>
              <a:rPr lang="en-US" sz="1350" b="1" dirty="0">
                <a:solidFill>
                  <a:prstClr val="black"/>
                </a:solidFill>
                <a:latin typeface="Arial" panose="020B0604020202020204" pitchFamily="34" charset="0"/>
                <a:cs typeface="Arial" panose="020B0604020202020204" pitchFamily="34" charset="0"/>
              </a:rPr>
              <a:t>Aviation			       47 </a:t>
            </a:r>
            <a:r>
              <a:rPr lang="en-US" sz="1350" b="1" dirty="0">
                <a:solidFill>
                  <a:srgbClr val="C00000"/>
                </a:solidFill>
                <a:latin typeface="Arial" panose="020B0604020202020204" pitchFamily="34" charset="0"/>
                <a:cs typeface="Arial" panose="020B0604020202020204" pitchFamily="34" charset="0"/>
              </a:rPr>
              <a:t>(-2)            </a:t>
            </a:r>
            <a:r>
              <a:rPr lang="en-US" sz="1350" b="1" dirty="0">
                <a:solidFill>
                  <a:prstClr val="black"/>
                </a:solidFill>
                <a:latin typeface="Arial" panose="020B0604020202020204" pitchFamily="34" charset="0"/>
                <a:cs typeface="Arial" panose="020B0604020202020204" pitchFamily="34" charset="0"/>
              </a:rPr>
              <a:t>700</a:t>
            </a:r>
            <a:r>
              <a:rPr lang="en-US" sz="1350" b="1" dirty="0">
                <a:solidFill>
                  <a:srgbClr val="1C81FB"/>
                </a:solidFill>
                <a:latin typeface="Arial" panose="020B0604020202020204" pitchFamily="34" charset="0"/>
                <a:cs typeface="Arial" panose="020B0604020202020204" pitchFamily="34" charset="0"/>
              </a:rPr>
              <a:t> </a:t>
            </a:r>
            <a:r>
              <a:rPr lang="en-US" sz="1350" b="1" dirty="0">
                <a:solidFill>
                  <a:srgbClr val="C00000"/>
                </a:solidFill>
                <a:latin typeface="Arial" panose="020B0604020202020204" pitchFamily="34" charset="0"/>
                <a:cs typeface="Arial" panose="020B0604020202020204" pitchFamily="34" charset="0"/>
              </a:rPr>
              <a:t>(-7)               </a:t>
            </a:r>
            <a:r>
              <a:rPr lang="en-US" sz="1350" b="1" dirty="0">
                <a:latin typeface="Arial" panose="020B0604020202020204" pitchFamily="34" charset="0"/>
                <a:cs typeface="Arial" panose="020B0604020202020204" pitchFamily="34" charset="0"/>
              </a:rPr>
              <a:t>335</a:t>
            </a:r>
            <a:r>
              <a:rPr lang="en-US" sz="1350" b="1" dirty="0">
                <a:solidFill>
                  <a:srgbClr val="C00000"/>
                </a:solidFill>
                <a:latin typeface="Arial" panose="020B0604020202020204" pitchFamily="34" charset="0"/>
                <a:cs typeface="Arial" panose="020B0604020202020204" pitchFamily="34" charset="0"/>
              </a:rPr>
              <a:t> (-13) </a:t>
            </a:r>
          </a:p>
          <a:p>
            <a:pPr marL="214313" indent="-214313" defTabSz="685800">
              <a:buFont typeface="Arial" panose="020B0604020202020204" pitchFamily="34" charset="0"/>
              <a:buChar char="•"/>
            </a:pPr>
            <a:r>
              <a:rPr lang="en-US" sz="1350" b="1" dirty="0">
                <a:solidFill>
                  <a:prstClr val="black"/>
                </a:solidFill>
                <a:latin typeface="Arial" panose="020B0604020202020204" pitchFamily="34" charset="0"/>
                <a:cs typeface="Arial" panose="020B0604020202020204" pitchFamily="34" charset="0"/>
              </a:rPr>
              <a:t>Business			         8              </a:t>
            </a:r>
            <a:r>
              <a:rPr lang="en-US" sz="1350" b="1" dirty="0">
                <a:solidFill>
                  <a:srgbClr val="1C81FB"/>
                </a:solidFill>
                <a:latin typeface="Arial" panose="020B0604020202020204" pitchFamily="34" charset="0"/>
                <a:cs typeface="Arial" panose="020B0604020202020204" pitchFamily="34" charset="0"/>
              </a:rPr>
              <a:t>     </a:t>
            </a:r>
            <a:r>
              <a:rPr lang="en-US" sz="1350" b="1" dirty="0">
                <a:latin typeface="Arial" panose="020B0604020202020204" pitchFamily="34" charset="0"/>
                <a:cs typeface="Arial" panose="020B0604020202020204" pitchFamily="34" charset="0"/>
              </a:rPr>
              <a:t>372         </a:t>
            </a:r>
            <a:r>
              <a:rPr lang="en-US" sz="1350" b="1" dirty="0">
                <a:solidFill>
                  <a:srgbClr val="1C81FB"/>
                </a:solidFill>
                <a:latin typeface="Arial" panose="020B0604020202020204" pitchFamily="34" charset="0"/>
                <a:cs typeface="Arial" panose="020B0604020202020204" pitchFamily="34" charset="0"/>
              </a:rPr>
              <a:t>             </a:t>
            </a:r>
            <a:r>
              <a:rPr lang="en-US" sz="1350" b="1" dirty="0">
                <a:latin typeface="Arial" panose="020B0604020202020204" pitchFamily="34" charset="0"/>
                <a:cs typeface="Arial" panose="020B0604020202020204" pitchFamily="34" charset="0"/>
              </a:rPr>
              <a:t> 37 </a:t>
            </a:r>
            <a:r>
              <a:rPr lang="en-US" sz="1350" b="1" dirty="0">
                <a:solidFill>
                  <a:srgbClr val="C00000"/>
                </a:solidFill>
                <a:latin typeface="Arial" panose="020B0604020202020204" pitchFamily="34" charset="0"/>
                <a:cs typeface="Arial" panose="020B0604020202020204" pitchFamily="34" charset="0"/>
              </a:rPr>
              <a:t>(-6)  </a:t>
            </a:r>
          </a:p>
          <a:p>
            <a:pPr marL="214313" indent="-214313" defTabSz="685800">
              <a:buFont typeface="Arial" panose="020B0604020202020204" pitchFamily="34" charset="0"/>
              <a:buChar char="•"/>
            </a:pPr>
            <a:r>
              <a:rPr lang="en-US" sz="1350" b="1" dirty="0">
                <a:solidFill>
                  <a:prstClr val="black"/>
                </a:solidFill>
                <a:latin typeface="Arial" panose="020B0604020202020204" pitchFamily="34" charset="0"/>
                <a:cs typeface="Arial" panose="020B0604020202020204" pitchFamily="34" charset="0"/>
              </a:rPr>
              <a:t>Education			       39</a:t>
            </a:r>
            <a:r>
              <a:rPr lang="en-US" sz="1350" b="1" dirty="0">
                <a:latin typeface="Arial" panose="020B0604020202020204" pitchFamily="34" charset="0"/>
                <a:cs typeface="Arial" panose="020B0604020202020204" pitchFamily="34" charset="0"/>
              </a:rPr>
              <a:t> </a:t>
            </a:r>
            <a:r>
              <a:rPr lang="en-US" sz="1350" b="1" dirty="0">
                <a:solidFill>
                  <a:srgbClr val="1C81FB"/>
                </a:solidFill>
                <a:latin typeface="Arial" panose="020B0604020202020204" pitchFamily="34" charset="0"/>
                <a:cs typeface="Arial" panose="020B0604020202020204" pitchFamily="34" charset="0"/>
              </a:rPr>
              <a:t>       </a:t>
            </a:r>
            <a:r>
              <a:rPr lang="en-US" sz="1350" b="1" dirty="0">
                <a:latin typeface="Arial" panose="020B0604020202020204" pitchFamily="34" charset="0"/>
                <a:cs typeface="Arial" panose="020B0604020202020204" pitchFamily="34" charset="0"/>
              </a:rPr>
              <a:t> </a:t>
            </a:r>
            <a:r>
              <a:rPr lang="en-US" sz="1350" b="1" dirty="0">
                <a:solidFill>
                  <a:prstClr val="black"/>
                </a:solidFill>
                <a:latin typeface="Arial" panose="020B0604020202020204" pitchFamily="34" charset="0"/>
                <a:cs typeface="Arial" panose="020B0604020202020204" pitchFamily="34" charset="0"/>
              </a:rPr>
              <a:t>    </a:t>
            </a:r>
            <a:r>
              <a:rPr lang="en-US" sz="1350" b="1" dirty="0">
                <a:solidFill>
                  <a:srgbClr val="1C81FB"/>
                </a:solidFill>
                <a:latin typeface="Arial" panose="020B0604020202020204" pitchFamily="34" charset="0"/>
                <a:cs typeface="Arial" panose="020B0604020202020204" pitchFamily="34" charset="0"/>
              </a:rPr>
              <a:t>   </a:t>
            </a:r>
            <a:r>
              <a:rPr lang="en-US" sz="1350" b="1" dirty="0">
                <a:solidFill>
                  <a:prstClr val="black"/>
                </a:solidFill>
                <a:latin typeface="Arial" panose="020B0604020202020204" pitchFamily="34" charset="0"/>
                <a:cs typeface="Arial" panose="020B0604020202020204" pitchFamily="34" charset="0"/>
              </a:rPr>
              <a:t>1,424 </a:t>
            </a:r>
            <a:r>
              <a:rPr lang="en-US" sz="1350" b="1" dirty="0">
                <a:solidFill>
                  <a:srgbClr val="C00000"/>
                </a:solidFill>
                <a:latin typeface="Arial" panose="020B0604020202020204" pitchFamily="34" charset="0"/>
                <a:cs typeface="Arial" panose="020B0604020202020204" pitchFamily="34" charset="0"/>
              </a:rPr>
              <a:t>(-3)            </a:t>
            </a:r>
            <a:r>
              <a:rPr lang="en-US" sz="1350" b="1" dirty="0">
                <a:latin typeface="Arial" panose="020B0604020202020204" pitchFamily="34" charset="0"/>
                <a:cs typeface="Arial" panose="020B0604020202020204" pitchFamily="34" charset="0"/>
              </a:rPr>
              <a:t>197 </a:t>
            </a:r>
            <a:r>
              <a:rPr lang="en-US" sz="1350" b="1" dirty="0">
                <a:solidFill>
                  <a:srgbClr val="C00000"/>
                </a:solidFill>
                <a:latin typeface="Arial" panose="020B0604020202020204" pitchFamily="34" charset="0"/>
                <a:cs typeface="Arial" panose="020B0604020202020204" pitchFamily="34" charset="0"/>
              </a:rPr>
              <a:t>(-4)</a:t>
            </a:r>
          </a:p>
          <a:p>
            <a:pPr marL="214313" indent="-214313" defTabSz="685800">
              <a:buFont typeface="Arial" panose="020B0604020202020204" pitchFamily="34" charset="0"/>
              <a:buChar char="•"/>
            </a:pPr>
            <a:r>
              <a:rPr lang="en-US" sz="1350" b="1" dirty="0">
                <a:solidFill>
                  <a:prstClr val="black"/>
                </a:solidFill>
                <a:latin typeface="Arial" panose="020B0604020202020204" pitchFamily="34" charset="0"/>
                <a:cs typeface="Arial" panose="020B0604020202020204" pitchFamily="34" charset="0"/>
              </a:rPr>
              <a:t>Communications		         3                   130 </a:t>
            </a:r>
            <a:r>
              <a:rPr lang="en-US" sz="1350" b="1" dirty="0">
                <a:solidFill>
                  <a:srgbClr val="1C81FB"/>
                </a:solidFill>
                <a:latin typeface="Arial" panose="020B0604020202020204" pitchFamily="34" charset="0"/>
                <a:cs typeface="Arial" panose="020B0604020202020204" pitchFamily="34" charset="0"/>
              </a:rPr>
              <a:t>(+1 )              </a:t>
            </a:r>
            <a:r>
              <a:rPr lang="en-US" sz="1350" b="1" dirty="0">
                <a:solidFill>
                  <a:prstClr val="black"/>
                </a:solidFill>
                <a:latin typeface="Arial" panose="020B0604020202020204" pitchFamily="34" charset="0"/>
                <a:cs typeface="Arial" panose="020B0604020202020204" pitchFamily="34" charset="0"/>
              </a:rPr>
              <a:t>29 </a:t>
            </a:r>
            <a:r>
              <a:rPr lang="en-US" sz="1350" b="1" dirty="0">
                <a:solidFill>
                  <a:srgbClr val="1C81FB"/>
                </a:solidFill>
                <a:latin typeface="Arial" panose="020B0604020202020204" pitchFamily="34" charset="0"/>
                <a:cs typeface="Arial" panose="020B0604020202020204" pitchFamily="34" charset="0"/>
              </a:rPr>
              <a:t>(+1)</a:t>
            </a:r>
            <a:r>
              <a:rPr lang="en-US" sz="1350" b="1" dirty="0">
                <a:solidFill>
                  <a:prstClr val="black"/>
                </a:solidFill>
                <a:latin typeface="Arial" panose="020B0604020202020204" pitchFamily="34" charset="0"/>
                <a:cs typeface="Arial" panose="020B0604020202020204" pitchFamily="34" charset="0"/>
              </a:rPr>
              <a:t> </a:t>
            </a:r>
            <a:r>
              <a:rPr lang="en-US" sz="1350" b="1" dirty="0">
                <a:solidFill>
                  <a:srgbClr val="C00000"/>
                </a:solidFill>
                <a:latin typeface="Arial" panose="020B0604020202020204" pitchFamily="34" charset="0"/>
                <a:cs typeface="Arial" panose="020B0604020202020204" pitchFamily="34" charset="0"/>
              </a:rPr>
              <a:t> </a:t>
            </a:r>
          </a:p>
          <a:p>
            <a:pPr marL="214313" indent="-214313" defTabSz="685800">
              <a:buFont typeface="Arial" panose="020B0604020202020204" pitchFamily="34" charset="0"/>
              <a:buChar char="•"/>
            </a:pPr>
            <a:r>
              <a:rPr lang="en-US" sz="1350" b="1" dirty="0">
                <a:solidFill>
                  <a:prstClr val="black"/>
                </a:solidFill>
                <a:latin typeface="Arial" panose="020B0604020202020204" pitchFamily="34" charset="0"/>
                <a:cs typeface="Arial" panose="020B0604020202020204" pitchFamily="34" charset="0"/>
              </a:rPr>
              <a:t>Engineering &amp; Technology	       23 </a:t>
            </a:r>
            <a:r>
              <a:rPr lang="en-US" sz="1350" b="1" dirty="0">
                <a:solidFill>
                  <a:srgbClr val="C00000"/>
                </a:solidFill>
                <a:latin typeface="Arial" panose="020B0604020202020204" pitchFamily="34" charset="0"/>
                <a:cs typeface="Arial" panose="020B0604020202020204" pitchFamily="34" charset="0"/>
              </a:rPr>
              <a:t>(-1)</a:t>
            </a:r>
            <a:r>
              <a:rPr lang="en-US" sz="1350" b="1" dirty="0">
                <a:solidFill>
                  <a:prstClr val="black"/>
                </a:solidFill>
                <a:latin typeface="Arial" panose="020B0604020202020204" pitchFamily="34" charset="0"/>
                <a:cs typeface="Arial" panose="020B0604020202020204" pitchFamily="34" charset="0"/>
              </a:rPr>
              <a:t>      </a:t>
            </a:r>
            <a:r>
              <a:rPr lang="en-US" sz="1350" b="1" dirty="0">
                <a:solidFill>
                  <a:srgbClr val="C00000"/>
                </a:solidFill>
                <a:latin typeface="Arial" panose="020B0604020202020204" pitchFamily="34" charset="0"/>
                <a:cs typeface="Arial" panose="020B0604020202020204" pitchFamily="34" charset="0"/>
              </a:rPr>
              <a:t>       </a:t>
            </a:r>
            <a:r>
              <a:rPr lang="en-US" sz="1350" b="1" dirty="0">
                <a:latin typeface="Arial" panose="020B0604020202020204" pitchFamily="34" charset="0"/>
                <a:cs typeface="Arial" panose="020B0604020202020204" pitchFamily="34" charset="0"/>
              </a:rPr>
              <a:t>873 </a:t>
            </a:r>
            <a:r>
              <a:rPr lang="en-US" sz="1350" b="1" dirty="0">
                <a:solidFill>
                  <a:srgbClr val="C00000"/>
                </a:solidFill>
                <a:latin typeface="Arial" panose="020B0604020202020204" pitchFamily="34" charset="0"/>
                <a:cs typeface="Arial" panose="020B0604020202020204" pitchFamily="34" charset="0"/>
              </a:rPr>
              <a:t>(-42)            </a:t>
            </a:r>
            <a:r>
              <a:rPr lang="en-US" sz="1350" b="1" dirty="0">
                <a:solidFill>
                  <a:prstClr val="black"/>
                </a:solidFill>
                <a:latin typeface="Arial" panose="020B0604020202020204" pitchFamily="34" charset="0"/>
                <a:cs typeface="Arial" panose="020B0604020202020204" pitchFamily="34" charset="0"/>
              </a:rPr>
              <a:t>161 </a:t>
            </a:r>
            <a:r>
              <a:rPr lang="en-US" sz="1350" b="1" dirty="0">
                <a:solidFill>
                  <a:srgbClr val="1C81FB"/>
                </a:solidFill>
                <a:latin typeface="Arial" panose="020B0604020202020204" pitchFamily="34" charset="0"/>
                <a:cs typeface="Arial" panose="020B0604020202020204" pitchFamily="34" charset="0"/>
              </a:rPr>
              <a:t>(+2)</a:t>
            </a:r>
          </a:p>
          <a:p>
            <a:pPr marL="214313" indent="-214313" defTabSz="685800">
              <a:buFont typeface="Arial" panose="020B0604020202020204" pitchFamily="34" charset="0"/>
              <a:buChar char="•"/>
            </a:pPr>
            <a:r>
              <a:rPr lang="en-US" sz="1350" b="1" dirty="0">
                <a:solidFill>
                  <a:srgbClr val="7030A0"/>
                </a:solidFill>
                <a:latin typeface="Arial" panose="020B0604020202020204" pitchFamily="34" charset="0"/>
                <a:cs typeface="Arial" panose="020B0604020202020204" pitchFamily="34" charset="0"/>
              </a:rPr>
              <a:t>Explorer Clubs		      194 </a:t>
            </a:r>
            <a:r>
              <a:rPr lang="en-US" sz="1350" b="1" dirty="0">
                <a:solidFill>
                  <a:srgbClr val="1C81FB"/>
                </a:solidFill>
                <a:latin typeface="Arial" panose="020B0604020202020204" pitchFamily="34" charset="0"/>
                <a:cs typeface="Arial" panose="020B0604020202020204" pitchFamily="34" charset="0"/>
              </a:rPr>
              <a:t>(+8)        </a:t>
            </a:r>
            <a:r>
              <a:rPr lang="en-US" sz="1350" b="1" dirty="0">
                <a:solidFill>
                  <a:srgbClr val="7030A0"/>
                </a:solidFill>
                <a:latin typeface="Arial" panose="020B0604020202020204" pitchFamily="34" charset="0"/>
                <a:cs typeface="Arial" panose="020B0604020202020204" pitchFamily="34" charset="0"/>
              </a:rPr>
              <a:t>4,264</a:t>
            </a:r>
            <a:r>
              <a:rPr lang="en-US" sz="1350" b="1" dirty="0">
                <a:solidFill>
                  <a:srgbClr val="1C81FB"/>
                </a:solidFill>
                <a:latin typeface="Arial" panose="020B0604020202020204" pitchFamily="34" charset="0"/>
                <a:cs typeface="Arial" panose="020B0604020202020204" pitchFamily="34" charset="0"/>
              </a:rPr>
              <a:t> (+337)         </a:t>
            </a:r>
            <a:r>
              <a:rPr lang="en-US" sz="1350" b="1" dirty="0">
                <a:solidFill>
                  <a:srgbClr val="7030A0"/>
                </a:solidFill>
                <a:latin typeface="Arial" panose="020B0604020202020204" pitchFamily="34" charset="0"/>
                <a:cs typeface="Arial" panose="020B0604020202020204" pitchFamily="34" charset="0"/>
              </a:rPr>
              <a:t>793 </a:t>
            </a:r>
            <a:r>
              <a:rPr lang="en-US" sz="1350" b="1" dirty="0">
                <a:solidFill>
                  <a:srgbClr val="1C81FB"/>
                </a:solidFill>
                <a:latin typeface="Arial" panose="020B0604020202020204" pitchFamily="34" charset="0"/>
                <a:cs typeface="Arial" panose="020B0604020202020204" pitchFamily="34" charset="0"/>
              </a:rPr>
              <a:t>(+27) </a:t>
            </a:r>
          </a:p>
          <a:p>
            <a:pPr marL="214313" indent="-214313" defTabSz="685800">
              <a:buFont typeface="Arial" panose="020B0604020202020204" pitchFamily="34" charset="0"/>
              <a:buChar char="•"/>
            </a:pPr>
            <a:r>
              <a:rPr lang="en-US" sz="1350" b="1" dirty="0">
                <a:solidFill>
                  <a:prstClr val="black"/>
                </a:solidFill>
                <a:latin typeface="Arial" panose="020B0604020202020204" pitchFamily="34" charset="0"/>
                <a:cs typeface="Arial" panose="020B0604020202020204" pitchFamily="34" charset="0"/>
              </a:rPr>
              <a:t>Fire/Emergency Services                430 </a:t>
            </a:r>
            <a:r>
              <a:rPr lang="en-US" sz="1350" b="1" dirty="0">
                <a:solidFill>
                  <a:srgbClr val="C00000"/>
                </a:solidFill>
                <a:latin typeface="Arial" panose="020B0604020202020204" pitchFamily="34" charset="0"/>
                <a:cs typeface="Arial" panose="020B0604020202020204" pitchFamily="34" charset="0"/>
              </a:rPr>
              <a:t>(-2)         </a:t>
            </a:r>
            <a:r>
              <a:rPr lang="en-US" sz="1350" b="1" dirty="0">
                <a:solidFill>
                  <a:prstClr val="black"/>
                </a:solidFill>
                <a:latin typeface="Arial" panose="020B0604020202020204" pitchFamily="34" charset="0"/>
                <a:cs typeface="Arial" panose="020B0604020202020204" pitchFamily="34" charset="0"/>
              </a:rPr>
              <a:t>5,042 </a:t>
            </a:r>
            <a:r>
              <a:rPr lang="en-US" sz="1350" b="1" dirty="0">
                <a:solidFill>
                  <a:srgbClr val="C00000"/>
                </a:solidFill>
                <a:latin typeface="Arial" panose="020B0604020202020204" pitchFamily="34" charset="0"/>
                <a:cs typeface="Arial" panose="020B0604020202020204" pitchFamily="34" charset="0"/>
              </a:rPr>
              <a:t>(-101)       </a:t>
            </a:r>
            <a:r>
              <a:rPr lang="en-US" sz="1350" b="1" dirty="0">
                <a:latin typeface="Arial" panose="020B0604020202020204" pitchFamily="34" charset="0"/>
                <a:cs typeface="Arial" panose="020B0604020202020204" pitchFamily="34" charset="0"/>
              </a:rPr>
              <a:t>2,639 </a:t>
            </a:r>
            <a:r>
              <a:rPr lang="en-US" sz="1350" b="1" dirty="0">
                <a:solidFill>
                  <a:srgbClr val="C00000"/>
                </a:solidFill>
                <a:latin typeface="Arial" panose="020B0604020202020204" pitchFamily="34" charset="0"/>
                <a:cs typeface="Arial" panose="020B0604020202020204" pitchFamily="34" charset="0"/>
              </a:rPr>
              <a:t>(-33)</a:t>
            </a:r>
            <a:r>
              <a:rPr lang="en-US" sz="1350" b="1" dirty="0">
                <a:solidFill>
                  <a:srgbClr val="1C81FB"/>
                </a:solidFill>
                <a:latin typeface="Arial" panose="020B0604020202020204" pitchFamily="34" charset="0"/>
                <a:cs typeface="Arial" panose="020B0604020202020204" pitchFamily="34" charset="0"/>
              </a:rPr>
              <a:t> </a:t>
            </a:r>
          </a:p>
          <a:p>
            <a:pPr marL="214313" indent="-214313" defTabSz="685800">
              <a:buFont typeface="Arial" panose="020B0604020202020204" pitchFamily="34" charset="0"/>
              <a:buChar char="•"/>
            </a:pPr>
            <a:r>
              <a:rPr lang="en-US" sz="1350" b="1" dirty="0">
                <a:solidFill>
                  <a:prstClr val="black"/>
                </a:solidFill>
                <a:latin typeface="Arial" panose="020B0604020202020204" pitchFamily="34" charset="0"/>
                <a:cs typeface="Arial" panose="020B0604020202020204" pitchFamily="34" charset="0"/>
              </a:rPr>
              <a:t>General Interest 		        66      </a:t>
            </a:r>
            <a:r>
              <a:rPr lang="en-US" sz="1350" b="1" dirty="0">
                <a:solidFill>
                  <a:srgbClr val="1C81FB"/>
                </a:solidFill>
                <a:latin typeface="Arial" panose="020B0604020202020204" pitchFamily="34" charset="0"/>
                <a:cs typeface="Arial" panose="020B0604020202020204" pitchFamily="34" charset="0"/>
              </a:rPr>
              <a:t>         </a:t>
            </a:r>
            <a:r>
              <a:rPr lang="en-US" sz="1350" b="1" dirty="0">
                <a:latin typeface="Arial" panose="020B0604020202020204" pitchFamily="34" charset="0"/>
                <a:cs typeface="Arial" panose="020B0604020202020204" pitchFamily="34" charset="0"/>
              </a:rPr>
              <a:t>2,558 </a:t>
            </a:r>
            <a:r>
              <a:rPr lang="en-US" sz="1350" b="1" dirty="0">
                <a:solidFill>
                  <a:srgbClr val="1C81FB"/>
                </a:solidFill>
                <a:latin typeface="Arial" panose="020B0604020202020204" pitchFamily="34" charset="0"/>
                <a:cs typeface="Arial" panose="020B0604020202020204" pitchFamily="34" charset="0"/>
              </a:rPr>
              <a:t>(+120)          </a:t>
            </a:r>
            <a:r>
              <a:rPr lang="en-US" sz="1350" b="1" dirty="0">
                <a:latin typeface="Arial" panose="020B0604020202020204" pitchFamily="34" charset="0"/>
                <a:cs typeface="Arial" panose="020B0604020202020204" pitchFamily="34" charset="0"/>
              </a:rPr>
              <a:t>404 </a:t>
            </a:r>
            <a:endParaRPr lang="en-US" sz="1350" b="1" dirty="0">
              <a:solidFill>
                <a:srgbClr val="1C81FB"/>
              </a:solidFill>
              <a:latin typeface="Arial" panose="020B0604020202020204" pitchFamily="34" charset="0"/>
              <a:cs typeface="Arial" panose="020B0604020202020204" pitchFamily="34" charset="0"/>
            </a:endParaRPr>
          </a:p>
          <a:p>
            <a:pPr marL="214313" indent="-214313" defTabSz="685800">
              <a:buFont typeface="Arial" panose="020B0604020202020204" pitchFamily="34" charset="0"/>
              <a:buChar char="•"/>
            </a:pPr>
            <a:r>
              <a:rPr lang="en-US" sz="1350" b="1" dirty="0">
                <a:solidFill>
                  <a:prstClr val="black"/>
                </a:solidFill>
                <a:latin typeface="Arial" panose="020B0604020202020204" pitchFamily="34" charset="0"/>
                <a:cs typeface="Arial" panose="020B0604020202020204" pitchFamily="34" charset="0"/>
              </a:rPr>
              <a:t>Health Care			        70 </a:t>
            </a:r>
            <a:r>
              <a:rPr lang="en-US" sz="1350" b="1" dirty="0">
                <a:solidFill>
                  <a:srgbClr val="1C81FB"/>
                </a:solidFill>
                <a:latin typeface="Arial" panose="020B0604020202020204" pitchFamily="34" charset="0"/>
                <a:cs typeface="Arial" panose="020B0604020202020204" pitchFamily="34" charset="0"/>
              </a:rPr>
              <a:t>(+1)</a:t>
            </a:r>
            <a:r>
              <a:rPr lang="en-US" sz="1350" b="1" dirty="0">
                <a:solidFill>
                  <a:prstClr val="black"/>
                </a:solidFill>
                <a:latin typeface="Arial" panose="020B0604020202020204" pitchFamily="34" charset="0"/>
                <a:cs typeface="Arial" panose="020B0604020202020204" pitchFamily="34" charset="0"/>
              </a:rPr>
              <a:t>       </a:t>
            </a:r>
            <a:r>
              <a:rPr lang="en-US" sz="1350" b="1" dirty="0">
                <a:solidFill>
                  <a:srgbClr val="1C81FB"/>
                </a:solidFill>
                <a:latin typeface="Arial" panose="020B0604020202020204" pitchFamily="34" charset="0"/>
                <a:cs typeface="Arial" panose="020B0604020202020204" pitchFamily="34" charset="0"/>
              </a:rPr>
              <a:t> </a:t>
            </a:r>
            <a:r>
              <a:rPr lang="en-US" sz="1350" b="1" dirty="0">
                <a:latin typeface="Arial" panose="020B0604020202020204" pitchFamily="34" charset="0"/>
                <a:cs typeface="Arial" panose="020B0604020202020204" pitchFamily="34" charset="0"/>
              </a:rPr>
              <a:t>1,939</a:t>
            </a:r>
            <a:r>
              <a:rPr lang="en-US" sz="1350" b="1" dirty="0">
                <a:solidFill>
                  <a:prstClr val="black"/>
                </a:solidFill>
                <a:latin typeface="Arial" panose="020B0604020202020204" pitchFamily="34" charset="0"/>
                <a:cs typeface="Arial" panose="020B0604020202020204" pitchFamily="34" charset="0"/>
              </a:rPr>
              <a:t> </a:t>
            </a:r>
            <a:r>
              <a:rPr lang="en-US" sz="1350" b="1" dirty="0">
                <a:solidFill>
                  <a:srgbClr val="1C81FB"/>
                </a:solidFill>
                <a:latin typeface="Arial" panose="020B0604020202020204" pitchFamily="34" charset="0"/>
                <a:cs typeface="Arial" panose="020B0604020202020204" pitchFamily="34" charset="0"/>
              </a:rPr>
              <a:t>(+78)            </a:t>
            </a:r>
            <a:r>
              <a:rPr lang="en-US" sz="1350" b="1" dirty="0">
                <a:solidFill>
                  <a:prstClr val="black"/>
                </a:solidFill>
                <a:latin typeface="Arial" panose="020B0604020202020204" pitchFamily="34" charset="0"/>
                <a:cs typeface="Arial" panose="020B0604020202020204" pitchFamily="34" charset="0"/>
              </a:rPr>
              <a:t>366</a:t>
            </a:r>
            <a:r>
              <a:rPr lang="en-US" sz="1350" b="1" dirty="0">
                <a:solidFill>
                  <a:srgbClr val="1C81FB"/>
                </a:solidFill>
                <a:latin typeface="Arial" panose="020B0604020202020204" pitchFamily="34" charset="0"/>
                <a:cs typeface="Arial" panose="020B0604020202020204" pitchFamily="34" charset="0"/>
              </a:rPr>
              <a:t> </a:t>
            </a:r>
            <a:r>
              <a:rPr lang="en-US" sz="1350" b="1" dirty="0">
                <a:solidFill>
                  <a:srgbClr val="C00000"/>
                </a:solidFill>
                <a:latin typeface="Arial" panose="020B0604020202020204" pitchFamily="34" charset="0"/>
                <a:cs typeface="Arial" panose="020B0604020202020204" pitchFamily="34" charset="0"/>
              </a:rPr>
              <a:t>  </a:t>
            </a:r>
          </a:p>
          <a:p>
            <a:pPr marL="214313" indent="-214313" defTabSz="685800">
              <a:buFont typeface="Arial" panose="020B0604020202020204" pitchFamily="34" charset="0"/>
              <a:buChar char="•"/>
            </a:pPr>
            <a:r>
              <a:rPr lang="en-US" sz="1350" b="1" dirty="0">
                <a:solidFill>
                  <a:prstClr val="black"/>
                </a:solidFill>
                <a:latin typeface="Arial" panose="020B0604020202020204" pitchFamily="34" charset="0"/>
                <a:cs typeface="Arial" panose="020B0604020202020204" pitchFamily="34" charset="0"/>
              </a:rPr>
              <a:t>Law Enforcement		      634 </a:t>
            </a:r>
            <a:r>
              <a:rPr lang="en-US" sz="1350" b="1" dirty="0">
                <a:solidFill>
                  <a:srgbClr val="1C81FB"/>
                </a:solidFill>
                <a:latin typeface="Arial" panose="020B0604020202020204" pitchFamily="34" charset="0"/>
                <a:cs typeface="Arial" panose="020B0604020202020204" pitchFamily="34" charset="0"/>
              </a:rPr>
              <a:t>(+5)        </a:t>
            </a:r>
            <a:r>
              <a:rPr lang="en-US" sz="1350" b="1" dirty="0">
                <a:latin typeface="Arial" panose="020B0604020202020204" pitchFamily="34" charset="0"/>
                <a:cs typeface="Arial" panose="020B0604020202020204" pitchFamily="34" charset="0"/>
              </a:rPr>
              <a:t>7,144 </a:t>
            </a:r>
            <a:r>
              <a:rPr lang="en-US" sz="1350" b="1" dirty="0">
                <a:solidFill>
                  <a:srgbClr val="C00000"/>
                </a:solidFill>
                <a:latin typeface="Arial" panose="020B0604020202020204" pitchFamily="34" charset="0"/>
                <a:cs typeface="Arial" panose="020B0604020202020204" pitchFamily="34" charset="0"/>
              </a:rPr>
              <a:t>(-11)          </a:t>
            </a:r>
            <a:r>
              <a:rPr lang="en-US" sz="1350" b="1" dirty="0">
                <a:latin typeface="Arial" panose="020B0604020202020204" pitchFamily="34" charset="0"/>
                <a:cs typeface="Arial" panose="020B0604020202020204" pitchFamily="34" charset="0"/>
              </a:rPr>
              <a:t>3,869 </a:t>
            </a:r>
            <a:r>
              <a:rPr lang="en-US" sz="1350" b="1" dirty="0">
                <a:solidFill>
                  <a:srgbClr val="C00000"/>
                </a:solidFill>
                <a:latin typeface="Arial" panose="020B0604020202020204" pitchFamily="34" charset="0"/>
                <a:cs typeface="Arial" panose="020B0604020202020204" pitchFamily="34" charset="0"/>
              </a:rPr>
              <a:t>(-30) </a:t>
            </a:r>
          </a:p>
          <a:p>
            <a:pPr marL="214313" indent="-214313" defTabSz="685800">
              <a:buFont typeface="Arial" panose="020B0604020202020204" pitchFamily="34" charset="0"/>
              <a:buChar char="•"/>
            </a:pPr>
            <a:r>
              <a:rPr lang="en-US" sz="1350" b="1" dirty="0">
                <a:solidFill>
                  <a:prstClr val="black"/>
                </a:solidFill>
                <a:latin typeface="Arial" panose="020B0604020202020204" pitchFamily="34" charset="0"/>
                <a:cs typeface="Arial" panose="020B0604020202020204" pitchFamily="34" charset="0"/>
              </a:rPr>
              <a:t>Law / Gov’t / Public Service              75       </a:t>
            </a:r>
            <a:r>
              <a:rPr lang="en-US" sz="1350" b="1" dirty="0">
                <a:solidFill>
                  <a:srgbClr val="1C81FB"/>
                </a:solidFill>
                <a:latin typeface="Arial" panose="020B0604020202020204" pitchFamily="34" charset="0"/>
                <a:cs typeface="Arial" panose="020B0604020202020204" pitchFamily="34" charset="0"/>
              </a:rPr>
              <a:t>         </a:t>
            </a:r>
            <a:r>
              <a:rPr lang="en-US" sz="1350" b="1" dirty="0">
                <a:latin typeface="Arial" panose="020B0604020202020204" pitchFamily="34" charset="0"/>
                <a:cs typeface="Arial" panose="020B0604020202020204" pitchFamily="34" charset="0"/>
              </a:rPr>
              <a:t>1,836</a:t>
            </a:r>
            <a:r>
              <a:rPr lang="en-US" sz="1350" b="1" dirty="0">
                <a:solidFill>
                  <a:srgbClr val="FF0000"/>
                </a:solidFill>
                <a:latin typeface="Arial" panose="020B0604020202020204" pitchFamily="34" charset="0"/>
                <a:cs typeface="Arial" panose="020B0604020202020204" pitchFamily="34" charset="0"/>
              </a:rPr>
              <a:t> </a:t>
            </a:r>
            <a:r>
              <a:rPr lang="en-US" sz="1350" b="1" dirty="0">
                <a:solidFill>
                  <a:srgbClr val="1C81FB"/>
                </a:solidFill>
                <a:latin typeface="Arial" panose="020B0604020202020204" pitchFamily="34" charset="0"/>
                <a:cs typeface="Arial" panose="020B0604020202020204" pitchFamily="34" charset="0"/>
              </a:rPr>
              <a:t>(+21)           </a:t>
            </a:r>
            <a:r>
              <a:rPr lang="en-US" sz="1350" b="1" dirty="0">
                <a:latin typeface="Arial" panose="020B0604020202020204" pitchFamily="34" charset="0"/>
                <a:cs typeface="Arial" panose="020B0604020202020204" pitchFamily="34" charset="0"/>
              </a:rPr>
              <a:t>464 </a:t>
            </a:r>
            <a:r>
              <a:rPr lang="en-US" sz="1350" b="1" dirty="0">
                <a:solidFill>
                  <a:srgbClr val="C00000"/>
                </a:solidFill>
                <a:latin typeface="Arial" panose="020B0604020202020204" pitchFamily="34" charset="0"/>
                <a:cs typeface="Arial" panose="020B0604020202020204" pitchFamily="34" charset="0"/>
              </a:rPr>
              <a:t>(-4) </a:t>
            </a:r>
          </a:p>
          <a:p>
            <a:pPr marL="214313" indent="-214313" defTabSz="685800">
              <a:buFont typeface="Arial" panose="020B0604020202020204" pitchFamily="34" charset="0"/>
              <a:buChar char="•"/>
            </a:pPr>
            <a:r>
              <a:rPr lang="en-US" sz="1350" b="1" dirty="0">
                <a:solidFill>
                  <a:prstClr val="black"/>
                </a:solidFill>
                <a:latin typeface="Arial" panose="020B0604020202020204" pitchFamily="34" charset="0"/>
                <a:cs typeface="Arial" panose="020B0604020202020204" pitchFamily="34" charset="0"/>
              </a:rPr>
              <a:t>Science			        14       </a:t>
            </a:r>
            <a:r>
              <a:rPr lang="en-US" sz="1350" b="1" dirty="0">
                <a:solidFill>
                  <a:srgbClr val="1C81FB"/>
                </a:solidFill>
                <a:latin typeface="Arial" panose="020B0604020202020204" pitchFamily="34" charset="0"/>
                <a:cs typeface="Arial" panose="020B0604020202020204" pitchFamily="34" charset="0"/>
              </a:rPr>
              <a:t>            </a:t>
            </a:r>
            <a:r>
              <a:rPr lang="en-US" sz="1350" b="1" dirty="0">
                <a:solidFill>
                  <a:prstClr val="black"/>
                </a:solidFill>
                <a:latin typeface="Arial" panose="020B0604020202020204" pitchFamily="34" charset="0"/>
                <a:cs typeface="Arial" panose="020B0604020202020204" pitchFamily="34" charset="0"/>
              </a:rPr>
              <a:t>692 </a:t>
            </a:r>
            <a:r>
              <a:rPr lang="en-US" sz="1350" b="1" dirty="0">
                <a:solidFill>
                  <a:srgbClr val="C00000"/>
                </a:solidFill>
                <a:latin typeface="Arial" panose="020B0604020202020204" pitchFamily="34" charset="0"/>
                <a:cs typeface="Arial" panose="020B0604020202020204" pitchFamily="34" charset="0"/>
              </a:rPr>
              <a:t>(-8)                </a:t>
            </a:r>
            <a:r>
              <a:rPr lang="en-US" sz="1350" b="1" dirty="0">
                <a:latin typeface="Arial" panose="020B0604020202020204" pitchFamily="34" charset="0"/>
                <a:cs typeface="Arial" panose="020B0604020202020204" pitchFamily="34" charset="0"/>
              </a:rPr>
              <a:t>75</a:t>
            </a:r>
            <a:r>
              <a:rPr lang="en-US" sz="1350" b="1" dirty="0">
                <a:solidFill>
                  <a:srgbClr val="1C81FB"/>
                </a:solidFill>
                <a:latin typeface="Arial" panose="020B0604020202020204" pitchFamily="34" charset="0"/>
                <a:cs typeface="Arial" panose="020B0604020202020204" pitchFamily="34" charset="0"/>
              </a:rPr>
              <a:t> </a:t>
            </a:r>
            <a:r>
              <a:rPr lang="en-US" sz="1350" b="1" dirty="0">
                <a:solidFill>
                  <a:srgbClr val="C00000"/>
                </a:solidFill>
                <a:latin typeface="Arial" panose="020B0604020202020204" pitchFamily="34" charset="0"/>
                <a:cs typeface="Arial" panose="020B0604020202020204" pitchFamily="34" charset="0"/>
              </a:rPr>
              <a:t>(-2) </a:t>
            </a:r>
          </a:p>
          <a:p>
            <a:pPr marL="214313" indent="-214313" defTabSz="685800">
              <a:buFont typeface="Arial" panose="020B0604020202020204" pitchFamily="34" charset="0"/>
              <a:buChar char="•"/>
            </a:pPr>
            <a:r>
              <a:rPr lang="en-US" sz="1350" b="1" dirty="0">
                <a:solidFill>
                  <a:prstClr val="black"/>
                </a:solidFill>
                <a:latin typeface="Arial" panose="020B0604020202020204" pitchFamily="34" charset="0"/>
                <a:cs typeface="Arial" panose="020B0604020202020204" pitchFamily="34" charset="0"/>
              </a:rPr>
              <a:t>Skilled Trades		      	        13       </a:t>
            </a:r>
            <a:r>
              <a:rPr lang="en-US" sz="1350" b="1" dirty="0">
                <a:solidFill>
                  <a:srgbClr val="1C81FB"/>
                </a:solidFill>
                <a:latin typeface="Arial" panose="020B0604020202020204" pitchFamily="34" charset="0"/>
                <a:cs typeface="Arial" panose="020B0604020202020204" pitchFamily="34" charset="0"/>
              </a:rPr>
              <a:t>            </a:t>
            </a:r>
            <a:r>
              <a:rPr lang="en-US" sz="1350" b="1" dirty="0">
                <a:solidFill>
                  <a:prstClr val="black"/>
                </a:solidFill>
                <a:latin typeface="Arial" panose="020B0604020202020204" pitchFamily="34" charset="0"/>
                <a:cs typeface="Arial" panose="020B0604020202020204" pitchFamily="34" charset="0"/>
              </a:rPr>
              <a:t>196 </a:t>
            </a:r>
            <a:r>
              <a:rPr lang="en-US" sz="1350" b="1" dirty="0">
                <a:solidFill>
                  <a:srgbClr val="C00000"/>
                </a:solidFill>
                <a:latin typeface="Arial" panose="020B0604020202020204" pitchFamily="34" charset="0"/>
                <a:cs typeface="Arial" panose="020B0604020202020204" pitchFamily="34" charset="0"/>
              </a:rPr>
              <a:t>(-24)              </a:t>
            </a:r>
            <a:r>
              <a:rPr lang="en-US" sz="1350" b="1" dirty="0">
                <a:latin typeface="Arial" panose="020B0604020202020204" pitchFamily="34" charset="0"/>
                <a:cs typeface="Arial" panose="020B0604020202020204" pitchFamily="34" charset="0"/>
              </a:rPr>
              <a:t>78 </a:t>
            </a:r>
            <a:r>
              <a:rPr lang="en-US" sz="1350" b="1" dirty="0">
                <a:solidFill>
                  <a:srgbClr val="C00000"/>
                </a:solidFill>
                <a:latin typeface="Arial" panose="020B0604020202020204" pitchFamily="34" charset="0"/>
                <a:cs typeface="Arial" panose="020B0604020202020204" pitchFamily="34" charset="0"/>
              </a:rPr>
              <a:t>(-3)         </a:t>
            </a:r>
          </a:p>
          <a:p>
            <a:pPr marL="228600" indent="-228600" defTabSz="685800">
              <a:buFont typeface="Arial" panose="020B0604020202020204" pitchFamily="34" charset="0"/>
              <a:buChar char="•"/>
            </a:pPr>
            <a:r>
              <a:rPr lang="en-US" sz="1350" b="1" dirty="0">
                <a:solidFill>
                  <a:prstClr val="black"/>
                </a:solidFill>
                <a:latin typeface="Arial" panose="020B0604020202020204" pitchFamily="34" charset="0"/>
                <a:cs typeface="Arial" panose="020B0604020202020204" pitchFamily="34" charset="0"/>
              </a:rPr>
              <a:t>Social Services		          4 </a:t>
            </a:r>
            <a:r>
              <a:rPr lang="en-US" sz="1350" b="1" dirty="0">
                <a:solidFill>
                  <a:srgbClr val="1C81FB"/>
                </a:solidFill>
                <a:latin typeface="Arial" panose="020B0604020202020204" pitchFamily="34" charset="0"/>
                <a:cs typeface="Arial" panose="020B0604020202020204" pitchFamily="34" charset="0"/>
              </a:rPr>
              <a:t>(+1)          </a:t>
            </a:r>
            <a:r>
              <a:rPr lang="en-US" sz="1350" b="1" dirty="0">
                <a:solidFill>
                  <a:srgbClr val="C00000"/>
                </a:solidFill>
                <a:latin typeface="Arial" panose="020B0604020202020204" pitchFamily="34" charset="0"/>
                <a:cs typeface="Arial" panose="020B0604020202020204" pitchFamily="34" charset="0"/>
              </a:rPr>
              <a:t>  </a:t>
            </a:r>
            <a:r>
              <a:rPr lang="en-US" sz="1350" b="1" dirty="0">
                <a:solidFill>
                  <a:prstClr val="black"/>
                </a:solidFill>
                <a:latin typeface="Arial" panose="020B0604020202020204" pitchFamily="34" charset="0"/>
                <a:cs typeface="Arial" panose="020B0604020202020204" pitchFamily="34" charset="0"/>
              </a:rPr>
              <a:t>114 </a:t>
            </a:r>
            <a:r>
              <a:rPr lang="en-US" sz="1350" b="1" dirty="0">
                <a:solidFill>
                  <a:srgbClr val="1C81FB"/>
                </a:solidFill>
                <a:latin typeface="Arial" panose="020B0604020202020204" pitchFamily="34" charset="0"/>
                <a:cs typeface="Arial" panose="020B0604020202020204" pitchFamily="34" charset="0"/>
              </a:rPr>
              <a:t>(+2)</a:t>
            </a:r>
            <a:r>
              <a:rPr lang="en-US" sz="1350" b="1" dirty="0">
                <a:solidFill>
                  <a:prstClr val="black"/>
                </a:solidFill>
                <a:latin typeface="Arial" panose="020B0604020202020204" pitchFamily="34" charset="0"/>
                <a:cs typeface="Arial" panose="020B0604020202020204" pitchFamily="34" charset="0"/>
              </a:rPr>
              <a:t> </a:t>
            </a:r>
            <a:r>
              <a:rPr lang="en-US" sz="1350" b="1" dirty="0">
                <a:solidFill>
                  <a:srgbClr val="C00000"/>
                </a:solidFill>
                <a:latin typeface="Arial" panose="020B0604020202020204" pitchFamily="34" charset="0"/>
                <a:cs typeface="Arial" panose="020B0604020202020204" pitchFamily="34" charset="0"/>
              </a:rPr>
              <a:t>              </a:t>
            </a:r>
            <a:r>
              <a:rPr lang="en-US" sz="1350" b="1" dirty="0">
                <a:latin typeface="Arial" panose="020B0604020202020204" pitchFamily="34" charset="0"/>
                <a:cs typeface="Arial" panose="020B0604020202020204" pitchFamily="34" charset="0"/>
              </a:rPr>
              <a:t>18</a:t>
            </a:r>
            <a:r>
              <a:rPr lang="en-US" sz="1350" b="1" dirty="0">
                <a:solidFill>
                  <a:srgbClr val="C00000"/>
                </a:solidFill>
                <a:latin typeface="Arial" panose="020B0604020202020204" pitchFamily="34" charset="0"/>
                <a:cs typeface="Arial" panose="020B0604020202020204" pitchFamily="34" charset="0"/>
              </a:rPr>
              <a:t> </a:t>
            </a:r>
            <a:r>
              <a:rPr lang="en-US" sz="1350" b="1" dirty="0">
                <a:solidFill>
                  <a:srgbClr val="1C81FB"/>
                </a:solidFill>
                <a:latin typeface="Arial" panose="020B0604020202020204" pitchFamily="34" charset="0"/>
                <a:cs typeface="Arial" panose="020B0604020202020204" pitchFamily="34" charset="0"/>
              </a:rPr>
              <a:t>(+3)</a:t>
            </a:r>
          </a:p>
          <a:p>
            <a:pPr marL="228600" indent="-228600" defTabSz="685800">
              <a:buFont typeface="Arial" panose="020B0604020202020204" pitchFamily="34" charset="0"/>
              <a:buChar char="•"/>
            </a:pPr>
            <a:r>
              <a:rPr lang="en-US" sz="1350" b="1" dirty="0">
                <a:solidFill>
                  <a:prstClr val="black"/>
                </a:solidFill>
                <a:latin typeface="Arial" panose="020B0604020202020204" pitchFamily="34" charset="0"/>
                <a:cs typeface="Arial" panose="020B0604020202020204" pitchFamily="34" charset="0"/>
              </a:rPr>
              <a:t>STEM		                       10 </a:t>
            </a:r>
            <a:r>
              <a:rPr lang="en-US" sz="1350" b="1" dirty="0">
                <a:solidFill>
                  <a:srgbClr val="C00000"/>
                </a:solidFill>
                <a:latin typeface="Arial" panose="020B0604020202020204" pitchFamily="34" charset="0"/>
                <a:cs typeface="Arial" panose="020B0604020202020204" pitchFamily="34" charset="0"/>
              </a:rPr>
              <a:t>(-1)            </a:t>
            </a:r>
            <a:r>
              <a:rPr lang="en-US" sz="1350" b="1" dirty="0">
                <a:latin typeface="Arial" panose="020B0604020202020204" pitchFamily="34" charset="0"/>
                <a:cs typeface="Arial" panose="020B0604020202020204" pitchFamily="34" charset="0"/>
              </a:rPr>
              <a:t>260</a:t>
            </a:r>
            <a:r>
              <a:rPr lang="en-US" sz="1350" b="1" dirty="0">
                <a:solidFill>
                  <a:srgbClr val="C00000"/>
                </a:solidFill>
                <a:latin typeface="Arial" panose="020B0604020202020204" pitchFamily="34" charset="0"/>
                <a:cs typeface="Arial" panose="020B0604020202020204" pitchFamily="34" charset="0"/>
              </a:rPr>
              <a:t> (-24)              </a:t>
            </a:r>
            <a:r>
              <a:rPr lang="en-US" sz="1350" b="1" dirty="0">
                <a:latin typeface="Arial" panose="020B0604020202020204" pitchFamily="34" charset="0"/>
                <a:cs typeface="Arial" panose="020B0604020202020204" pitchFamily="34" charset="0"/>
              </a:rPr>
              <a:t>97</a:t>
            </a:r>
            <a:r>
              <a:rPr lang="en-US" sz="1350" b="1" dirty="0">
                <a:solidFill>
                  <a:srgbClr val="C00000"/>
                </a:solidFill>
                <a:latin typeface="Arial" panose="020B0604020202020204" pitchFamily="34" charset="0"/>
                <a:cs typeface="Arial" panose="020B0604020202020204" pitchFamily="34" charset="0"/>
              </a:rPr>
              <a:t> </a:t>
            </a:r>
            <a:r>
              <a:rPr lang="en-US" sz="1350" b="1" dirty="0">
                <a:solidFill>
                  <a:srgbClr val="1C81FB"/>
                </a:solidFill>
                <a:latin typeface="Arial" panose="020B0604020202020204" pitchFamily="34" charset="0"/>
                <a:cs typeface="Arial" panose="020B0604020202020204" pitchFamily="34" charset="0"/>
              </a:rPr>
              <a:t>(+1)</a:t>
            </a:r>
            <a:r>
              <a:rPr lang="en-US" sz="1350" b="1" dirty="0">
                <a:latin typeface="Arial" panose="020B0604020202020204" pitchFamily="34" charset="0"/>
                <a:cs typeface="Arial" panose="020B0604020202020204" pitchFamily="34" charset="0"/>
              </a:rPr>
              <a:t> </a:t>
            </a:r>
            <a:r>
              <a:rPr lang="en-US" sz="1350" b="1" dirty="0">
                <a:solidFill>
                  <a:srgbClr val="C00000"/>
                </a:solidFill>
                <a:latin typeface="Arial" panose="020B0604020202020204" pitchFamily="34" charset="0"/>
                <a:cs typeface="Arial" panose="020B0604020202020204" pitchFamily="34" charset="0"/>
              </a:rPr>
              <a:t> </a:t>
            </a:r>
          </a:p>
          <a:p>
            <a:pPr marL="214313" indent="-214313" defTabSz="685800">
              <a:buFont typeface="Arial" panose="020B0604020202020204" pitchFamily="34" charset="0"/>
              <a:buChar char="•"/>
            </a:pPr>
            <a:r>
              <a:rPr lang="en-US" sz="1350" b="1" dirty="0">
                <a:solidFill>
                  <a:prstClr val="black"/>
                </a:solidFill>
                <a:latin typeface="Arial" panose="020B0604020202020204" pitchFamily="34" charset="0"/>
                <a:cs typeface="Arial" panose="020B0604020202020204" pitchFamily="34" charset="0"/>
              </a:rPr>
              <a:t>No Special Interest Selected	         77 </a:t>
            </a:r>
            <a:r>
              <a:rPr lang="en-US" sz="1350" b="1" dirty="0">
                <a:solidFill>
                  <a:srgbClr val="1C81FB"/>
                </a:solidFill>
                <a:latin typeface="Arial" panose="020B0604020202020204" pitchFamily="34" charset="0"/>
                <a:cs typeface="Arial" panose="020B0604020202020204" pitchFamily="34" charset="0"/>
              </a:rPr>
              <a:t>(+1)</a:t>
            </a:r>
            <a:r>
              <a:rPr lang="en-US" sz="1350" b="1" dirty="0">
                <a:solidFill>
                  <a:prstClr val="black"/>
                </a:solidFill>
                <a:latin typeface="Arial" panose="020B0604020202020204" pitchFamily="34" charset="0"/>
                <a:cs typeface="Arial" panose="020B0604020202020204" pitchFamily="34" charset="0"/>
              </a:rPr>
              <a:t>        1,004 </a:t>
            </a:r>
            <a:r>
              <a:rPr lang="en-US" sz="1350" b="1" dirty="0">
                <a:solidFill>
                  <a:srgbClr val="1C81FB"/>
                </a:solidFill>
                <a:latin typeface="Arial" panose="020B0604020202020204" pitchFamily="34" charset="0"/>
                <a:cs typeface="Arial" panose="020B0604020202020204" pitchFamily="34" charset="0"/>
              </a:rPr>
              <a:t>(+83)            </a:t>
            </a:r>
            <a:r>
              <a:rPr lang="en-US" sz="1350" b="1" dirty="0">
                <a:solidFill>
                  <a:prstClr val="black"/>
                </a:solidFill>
                <a:latin typeface="Arial" panose="020B0604020202020204" pitchFamily="34" charset="0"/>
                <a:cs typeface="Arial" panose="020B0604020202020204" pitchFamily="34" charset="0"/>
              </a:rPr>
              <a:t>472 </a:t>
            </a:r>
            <a:r>
              <a:rPr lang="en-US" sz="1350" b="1" dirty="0">
                <a:solidFill>
                  <a:srgbClr val="1C81FB"/>
                </a:solidFill>
                <a:latin typeface="Arial" panose="020B0604020202020204" pitchFamily="34" charset="0"/>
                <a:cs typeface="Arial" panose="020B0604020202020204" pitchFamily="34" charset="0"/>
              </a:rPr>
              <a:t>(+2)</a:t>
            </a:r>
          </a:p>
          <a:p>
            <a:pPr marL="214313" indent="-214313" defTabSz="685800">
              <a:buFont typeface="Arial" panose="020B0604020202020204" pitchFamily="34" charset="0"/>
              <a:buChar char="•"/>
            </a:pPr>
            <a:endParaRPr lang="en-US" sz="1500" b="1" dirty="0">
              <a:solidFill>
                <a:prstClr val="white"/>
              </a:solidFill>
              <a:latin typeface="Arial" panose="020B0604020202020204" pitchFamily="34" charset="0"/>
              <a:cs typeface="Arial" panose="020B0604020202020204" pitchFamily="34" charset="0"/>
            </a:endParaRPr>
          </a:p>
          <a:p>
            <a:pPr defTabSz="685800"/>
            <a:r>
              <a:rPr lang="en-US" sz="1350" b="1" dirty="0">
                <a:solidFill>
                  <a:srgbClr val="0070C0"/>
                </a:solidFill>
                <a:latin typeface="Arial" panose="020B0604020202020204" pitchFamily="34" charset="0"/>
                <a:cs typeface="Arial" panose="020B0604020202020204" pitchFamily="34" charset="0"/>
              </a:rPr>
              <a:t>NOTE: Numbers in parentheses are changes since 17 October 2025. Jeff Schweiger, National Exploring Membership &amp; Retention Lead, observed that </a:t>
            </a:r>
            <a:r>
              <a:rPr lang="en-US" sz="1350" b="1" dirty="0">
                <a:solidFill>
                  <a:srgbClr val="C00000"/>
                </a:solidFill>
                <a:latin typeface="Arial" panose="020B0604020202020204" pitchFamily="34" charset="0"/>
                <a:cs typeface="Arial" panose="020B0604020202020204" pitchFamily="34" charset="0"/>
              </a:rPr>
              <a:t>currently 128 clubs do not reflect “0999” special interest code (SIC) </a:t>
            </a:r>
            <a:r>
              <a:rPr lang="en-US" sz="1350" b="1" dirty="0">
                <a:solidFill>
                  <a:srgbClr val="0070C0"/>
                </a:solidFill>
                <a:latin typeface="Arial" panose="020B0604020202020204" pitchFamily="34" charset="0"/>
                <a:cs typeface="Arial" panose="020B0604020202020204" pitchFamily="34" charset="0"/>
              </a:rPr>
              <a:t>which will require each of these clubs’ council registrar to correct</a:t>
            </a:r>
          </a:p>
          <a:p>
            <a:pPr defTabSz="685800"/>
            <a:endParaRPr lang="en-US" sz="1275" b="1" dirty="0">
              <a:solidFill>
                <a:prstClr val="white"/>
              </a:solidFill>
              <a:latin typeface="Arial Black" panose="020B0A04020102020204" pitchFamily="34" charset="0"/>
            </a:endParaRPr>
          </a:p>
        </p:txBody>
      </p:sp>
      <p:sp>
        <p:nvSpPr>
          <p:cNvPr id="3" name="Slide Number Placeholder 2">
            <a:extLst>
              <a:ext uri="{FF2B5EF4-FFF2-40B4-BE49-F238E27FC236}">
                <a16:creationId xmlns:a16="http://schemas.microsoft.com/office/drawing/2014/main" id="{AA72D3FE-4CF2-692B-6806-886F6CC3A3A8}"/>
              </a:ext>
            </a:extLst>
          </p:cNvPr>
          <p:cNvSpPr>
            <a:spLocks noGrp="1"/>
          </p:cNvSpPr>
          <p:nvPr>
            <p:ph type="sldNum" sz="quarter" idx="12"/>
          </p:nvPr>
        </p:nvSpPr>
        <p:spPr/>
        <p:txBody>
          <a:bodyPr/>
          <a:lstStyle/>
          <a:p>
            <a:fld id="{47383098-F627-5B4F-9D1B-3166CCBD3A8A}" type="slidenum">
              <a:rPr lang="en-US" smtClean="0"/>
              <a:t>24</a:t>
            </a:fld>
            <a:endParaRPr lang="en-US"/>
          </a:p>
        </p:txBody>
      </p:sp>
    </p:spTree>
    <p:extLst>
      <p:ext uri="{BB962C8B-B14F-4D97-AF65-F5344CB8AC3E}">
        <p14:creationId xmlns:p14="http://schemas.microsoft.com/office/powerpoint/2010/main" val="2168060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ED3D2-FC2F-58AA-70F3-B3033D1B8076}"/>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301ABE0D-7A34-000C-0186-BCABAADADB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67"/>
            <a:ext cx="12192000" cy="6883121"/>
          </a:xfrm>
          <a:prstGeom prst="rect">
            <a:avLst/>
          </a:prstGeom>
        </p:spPr>
      </p:pic>
      <p:pic>
        <p:nvPicPr>
          <p:cNvPr id="23" name="Picture 22" descr="exploring_wht_transparent-01.png">
            <a:extLst>
              <a:ext uri="{FF2B5EF4-FFF2-40B4-BE49-F238E27FC236}">
                <a16:creationId xmlns:a16="http://schemas.microsoft.com/office/drawing/2014/main" id="{58F81E48-7E19-F742-FC95-5A0DD67606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556" y="6255845"/>
            <a:ext cx="1791695" cy="651525"/>
          </a:xfrm>
          <a:prstGeom prst="rect">
            <a:avLst/>
          </a:prstGeom>
        </p:spPr>
      </p:pic>
      <p:sp>
        <p:nvSpPr>
          <p:cNvPr id="5" name="Rectangle 4">
            <a:extLst>
              <a:ext uri="{FF2B5EF4-FFF2-40B4-BE49-F238E27FC236}">
                <a16:creationId xmlns:a16="http://schemas.microsoft.com/office/drawing/2014/main" id="{87CAD24A-FDA0-BD25-0F24-491D7C245CDB}"/>
              </a:ext>
            </a:extLst>
          </p:cNvPr>
          <p:cNvSpPr/>
          <p:nvPr/>
        </p:nvSpPr>
        <p:spPr>
          <a:xfrm>
            <a:off x="1891126" y="1091301"/>
            <a:ext cx="8409746" cy="1477328"/>
          </a:xfrm>
          <a:prstGeom prst="rect">
            <a:avLst/>
          </a:prstGeom>
        </p:spPr>
        <p:txBody>
          <a:bodyPr wrap="square">
            <a:spAutoFit/>
          </a:bodyPr>
          <a:lstStyle/>
          <a:p>
            <a:pPr marL="0" lvl="1"/>
            <a:endParaRPr lang="en-US" sz="2000" b="1" dirty="0">
              <a:solidFill>
                <a:srgbClr val="FFFF00"/>
              </a:solidFill>
              <a:latin typeface="Arial Black" panose="020B0A04020102020204" pitchFamily="34" charset="0"/>
            </a:endParaRPr>
          </a:p>
          <a:p>
            <a:pPr marL="0" lvl="1"/>
            <a:endParaRPr lang="en-US" sz="2000" dirty="0">
              <a:solidFill>
                <a:srgbClr val="FFFF00"/>
              </a:solidFill>
              <a:latin typeface="Arial Black" panose="020B0A04020102020204" pitchFamily="34" charset="0"/>
            </a:endParaRPr>
          </a:p>
          <a:p>
            <a:pPr marL="0" lvl="1"/>
            <a:endParaRPr lang="en-US" b="1" dirty="0">
              <a:solidFill>
                <a:srgbClr val="FFFF00"/>
              </a:solidFill>
            </a:endParaRPr>
          </a:p>
          <a:p>
            <a:pPr marL="0" lvl="1"/>
            <a:endParaRPr lang="en-US" b="1" dirty="0">
              <a:solidFill>
                <a:srgbClr val="FFFF00"/>
              </a:solidFill>
            </a:endParaRPr>
          </a:p>
          <a:p>
            <a:pPr marL="690563" lvl="1" indent="-233363">
              <a:buFont typeface="Arial" panose="020B0604020202020204" pitchFamily="34" charset="0"/>
              <a:buChar char="•"/>
            </a:pPr>
            <a:endParaRPr lang="en-US" sz="1400" b="1" dirty="0">
              <a:solidFill>
                <a:srgbClr val="FFFF00"/>
              </a:solidFill>
            </a:endParaRPr>
          </a:p>
        </p:txBody>
      </p:sp>
      <p:sp>
        <p:nvSpPr>
          <p:cNvPr id="13" name="Title 1">
            <a:extLst>
              <a:ext uri="{FF2B5EF4-FFF2-40B4-BE49-F238E27FC236}">
                <a16:creationId xmlns:a16="http://schemas.microsoft.com/office/drawing/2014/main" id="{BDE4EBF5-8A2A-ED07-CBA3-521E54D86F22}"/>
              </a:ext>
            </a:extLst>
          </p:cNvPr>
          <p:cNvSpPr txBox="1">
            <a:spLocks/>
          </p:cNvSpPr>
          <p:nvPr/>
        </p:nvSpPr>
        <p:spPr>
          <a:xfrm>
            <a:off x="1603187" y="-105184"/>
            <a:ext cx="8697685" cy="86337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00B050"/>
                </a:solidFill>
                <a:latin typeface="Helvetica" panose="020B0604020202020204" pitchFamily="34" charset="0"/>
                <a:cs typeface="Helvetica" panose="020B0604020202020204" pitchFamily="34" charset="0"/>
              </a:rPr>
              <a:t>Exploring Participants as of 21 November 2025</a:t>
            </a:r>
            <a:endParaRPr lang="en-US" sz="2800" b="1" dirty="0">
              <a:solidFill>
                <a:srgbClr val="00B050"/>
              </a:solidFill>
              <a:latin typeface="Arial Black" panose="020B0A04020102020204" pitchFamily="34" charset="0"/>
              <a:cs typeface="Helvetica" panose="020B0604020202020204" pitchFamily="34" charset="0"/>
            </a:endParaRPr>
          </a:p>
        </p:txBody>
      </p:sp>
      <p:sp>
        <p:nvSpPr>
          <p:cNvPr id="8" name="Rectangle 7">
            <a:extLst>
              <a:ext uri="{FF2B5EF4-FFF2-40B4-BE49-F238E27FC236}">
                <a16:creationId xmlns:a16="http://schemas.microsoft.com/office/drawing/2014/main" id="{F32A3BCC-93CB-D5E0-80AE-2C0BA4F75059}"/>
              </a:ext>
            </a:extLst>
          </p:cNvPr>
          <p:cNvSpPr>
            <a:spLocks noChangeArrowheads="1"/>
          </p:cNvSpPr>
          <p:nvPr/>
        </p:nvSpPr>
        <p:spPr bwMode="auto">
          <a:xfrm>
            <a:off x="2164635" y="758186"/>
            <a:ext cx="7554686" cy="5497659"/>
          </a:xfrm>
          <a:prstGeom prst="rect">
            <a:avLst/>
          </a:prstGeom>
          <a:solidFill>
            <a:schemeClr val="accent1"/>
          </a:solid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defTabSz="685800"/>
            <a:r>
              <a:rPr lang="en-US" sz="1450" b="1" dirty="0">
                <a:solidFill>
                  <a:prstClr val="black"/>
                </a:solidFill>
                <a:latin typeface="Arial" panose="020B0604020202020204" pitchFamily="34" charset="0"/>
                <a:cs typeface="Arial" panose="020B0604020202020204" pitchFamily="34" charset="0"/>
              </a:rPr>
              <a:t>Clubs/Posts = 1,713 </a:t>
            </a:r>
            <a:r>
              <a:rPr lang="en-US" sz="1450" b="1" dirty="0">
                <a:solidFill>
                  <a:srgbClr val="1C81FB"/>
                </a:solidFill>
                <a:latin typeface="Arial" panose="020B0604020202020204" pitchFamily="34" charset="0"/>
                <a:cs typeface="Arial" panose="020B0604020202020204" pitchFamily="34" charset="0"/>
              </a:rPr>
              <a:t>(+11) </a:t>
            </a:r>
            <a:r>
              <a:rPr lang="en-US" sz="1450" b="1" dirty="0">
                <a:solidFill>
                  <a:prstClr val="black"/>
                </a:solidFill>
                <a:latin typeface="Arial" panose="020B0604020202020204" pitchFamily="34" charset="0"/>
                <a:cs typeface="Arial" panose="020B0604020202020204" pitchFamily="34" charset="0"/>
              </a:rPr>
              <a:t>Youth = 28,615 </a:t>
            </a:r>
            <a:r>
              <a:rPr lang="en-US" sz="1450" b="1" dirty="0">
                <a:solidFill>
                  <a:srgbClr val="1C81FB"/>
                </a:solidFill>
                <a:latin typeface="Arial" panose="020B0604020202020204" pitchFamily="34" charset="0"/>
                <a:cs typeface="Arial" panose="020B0604020202020204" pitchFamily="34" charset="0"/>
              </a:rPr>
              <a:t>(+404) </a:t>
            </a:r>
            <a:r>
              <a:rPr lang="en-US" sz="1450" b="1" dirty="0">
                <a:solidFill>
                  <a:prstClr val="black"/>
                </a:solidFill>
                <a:latin typeface="Arial" panose="020B0604020202020204" pitchFamily="34" charset="0"/>
                <a:cs typeface="Arial" panose="020B0604020202020204" pitchFamily="34" charset="0"/>
              </a:rPr>
              <a:t>Adults = 10,080 </a:t>
            </a:r>
            <a:r>
              <a:rPr lang="en-US" sz="1450" b="1" dirty="0">
                <a:solidFill>
                  <a:srgbClr val="C00000"/>
                </a:solidFill>
                <a:latin typeface="Arial" panose="020B0604020202020204" pitchFamily="34" charset="0"/>
                <a:cs typeface="Arial" panose="020B0604020202020204" pitchFamily="34" charset="0"/>
              </a:rPr>
              <a:t>(-53)</a:t>
            </a:r>
            <a:endParaRPr lang="en-US" sz="600" b="1" dirty="0">
              <a:solidFill>
                <a:srgbClr val="C00000"/>
              </a:solidFill>
              <a:latin typeface="Arial" panose="020B0604020202020204" pitchFamily="34" charset="0"/>
              <a:cs typeface="Arial" panose="020B0604020202020204" pitchFamily="34" charset="0"/>
            </a:endParaRPr>
          </a:p>
          <a:p>
            <a:pPr defTabSz="685800"/>
            <a:r>
              <a:rPr lang="en-US" sz="1350" b="1" u="sng" dirty="0">
                <a:solidFill>
                  <a:prstClr val="black"/>
                </a:solidFill>
                <a:latin typeface="Arial" panose="020B0604020202020204" pitchFamily="34" charset="0"/>
                <a:cs typeface="Arial" panose="020B0604020202020204" pitchFamily="34" charset="0"/>
              </a:rPr>
              <a:t>Career Area</a:t>
            </a:r>
            <a:r>
              <a:rPr lang="en-US" sz="1350" b="1" dirty="0">
                <a:solidFill>
                  <a:prstClr val="black"/>
                </a:solidFill>
                <a:latin typeface="Arial" panose="020B0604020202020204" pitchFamily="34" charset="0"/>
                <a:cs typeface="Arial" panose="020B0604020202020204" pitchFamily="34" charset="0"/>
              </a:rPr>
              <a:t>			    </a:t>
            </a:r>
            <a:r>
              <a:rPr lang="en-US" sz="1350" b="1" u="sng" dirty="0">
                <a:solidFill>
                  <a:prstClr val="black"/>
                </a:solidFill>
                <a:latin typeface="Arial" panose="020B0604020202020204" pitchFamily="34" charset="0"/>
                <a:cs typeface="Arial" panose="020B0604020202020204" pitchFamily="34" charset="0"/>
              </a:rPr>
              <a:t>Units</a:t>
            </a:r>
            <a:r>
              <a:rPr lang="en-US" sz="1350" b="1" dirty="0">
                <a:solidFill>
                  <a:prstClr val="black"/>
                </a:solidFill>
                <a:latin typeface="Arial" panose="020B0604020202020204" pitchFamily="34" charset="0"/>
                <a:cs typeface="Arial" panose="020B0604020202020204" pitchFamily="34" charset="0"/>
              </a:rPr>
              <a:t>	              </a:t>
            </a:r>
            <a:r>
              <a:rPr lang="en-US" sz="1350" b="1" u="sng" dirty="0">
                <a:solidFill>
                  <a:prstClr val="black"/>
                </a:solidFill>
                <a:latin typeface="Arial" panose="020B0604020202020204" pitchFamily="34" charset="0"/>
                <a:cs typeface="Arial" panose="020B0604020202020204" pitchFamily="34" charset="0"/>
              </a:rPr>
              <a:t>Youth</a:t>
            </a:r>
            <a:r>
              <a:rPr lang="en-US" sz="1350" b="1" dirty="0">
                <a:solidFill>
                  <a:prstClr val="black"/>
                </a:solidFill>
                <a:latin typeface="Arial" panose="020B0604020202020204" pitchFamily="34" charset="0"/>
                <a:cs typeface="Arial" panose="020B0604020202020204" pitchFamily="34" charset="0"/>
              </a:rPr>
              <a:t>	          </a:t>
            </a:r>
            <a:r>
              <a:rPr lang="en-US" sz="1350" b="1" u="sng" dirty="0">
                <a:solidFill>
                  <a:prstClr val="black"/>
                </a:solidFill>
                <a:latin typeface="Arial" panose="020B0604020202020204" pitchFamily="34" charset="0"/>
                <a:cs typeface="Arial" panose="020B0604020202020204" pitchFamily="34" charset="0"/>
              </a:rPr>
              <a:t>Adults</a:t>
            </a:r>
          </a:p>
          <a:p>
            <a:pPr marL="214313" indent="-214313" defTabSz="685800">
              <a:buFont typeface="Arial" panose="020B0604020202020204" pitchFamily="34" charset="0"/>
              <a:buChar char="•"/>
            </a:pPr>
            <a:r>
              <a:rPr lang="en-US" sz="1350" b="1" dirty="0">
                <a:solidFill>
                  <a:prstClr val="black"/>
                </a:solidFill>
                <a:latin typeface="Arial" panose="020B0604020202020204" pitchFamily="34" charset="0"/>
                <a:cs typeface="Arial" panose="020B0604020202020204" pitchFamily="34" charset="0"/>
              </a:rPr>
              <a:t>Aquatics			         1		   </a:t>
            </a:r>
            <a:r>
              <a:rPr lang="en-US" sz="1350" b="1" dirty="0">
                <a:latin typeface="Arial" panose="020B0604020202020204" pitchFamily="34" charset="0"/>
                <a:cs typeface="Arial" panose="020B0604020202020204" pitchFamily="34" charset="0"/>
              </a:rPr>
              <a:t>24</a:t>
            </a:r>
            <a:r>
              <a:rPr lang="en-US" sz="1350" b="1" dirty="0">
                <a:solidFill>
                  <a:srgbClr val="1C81FB"/>
                </a:solidFill>
                <a:latin typeface="Arial" panose="020B0604020202020204" pitchFamily="34" charset="0"/>
                <a:cs typeface="Arial" panose="020B0604020202020204" pitchFamily="34" charset="0"/>
              </a:rPr>
              <a:t>       </a:t>
            </a:r>
            <a:r>
              <a:rPr lang="en-US" sz="1350" b="1" dirty="0">
                <a:solidFill>
                  <a:srgbClr val="C00000"/>
                </a:solidFill>
                <a:latin typeface="Arial" panose="020B0604020202020204" pitchFamily="34" charset="0"/>
                <a:cs typeface="Arial" panose="020B0604020202020204" pitchFamily="34" charset="0"/>
              </a:rPr>
              <a:t> 	   </a:t>
            </a:r>
            <a:r>
              <a:rPr lang="en-US" sz="1350" b="1" dirty="0">
                <a:solidFill>
                  <a:prstClr val="black"/>
                </a:solidFill>
                <a:latin typeface="Arial" panose="020B0604020202020204" pitchFamily="34" charset="0"/>
                <a:cs typeface="Arial" panose="020B0604020202020204" pitchFamily="34" charset="0"/>
              </a:rPr>
              <a:t>6 </a:t>
            </a:r>
          </a:p>
          <a:p>
            <a:pPr marL="214313" indent="-214313" defTabSz="685800">
              <a:buFont typeface="Arial" panose="020B0604020202020204" pitchFamily="34" charset="0"/>
              <a:buChar char="•"/>
            </a:pPr>
            <a:r>
              <a:rPr lang="en-US" sz="1350" b="1" dirty="0">
                <a:solidFill>
                  <a:prstClr val="black"/>
                </a:solidFill>
                <a:latin typeface="Arial" panose="020B0604020202020204" pitchFamily="34" charset="0"/>
                <a:cs typeface="Arial" panose="020B0604020202020204" pitchFamily="34" charset="0"/>
              </a:rPr>
              <a:t>Arts &amp; Humanities 		         5 </a:t>
            </a:r>
            <a:r>
              <a:rPr lang="en-US" sz="1350" b="1" dirty="0">
                <a:solidFill>
                  <a:srgbClr val="1C81FB"/>
                </a:solidFill>
                <a:latin typeface="Arial" panose="020B0604020202020204" pitchFamily="34" charset="0"/>
                <a:cs typeface="Arial" panose="020B0604020202020204" pitchFamily="34" charset="0"/>
              </a:rPr>
              <a:t>(+1) </a:t>
            </a:r>
            <a:r>
              <a:rPr lang="en-US" sz="1350" b="1" dirty="0">
                <a:solidFill>
                  <a:prstClr val="black"/>
                </a:solidFill>
                <a:latin typeface="Arial" panose="020B0604020202020204" pitchFamily="34" charset="0"/>
                <a:cs typeface="Arial" panose="020B0604020202020204" pitchFamily="34" charset="0"/>
              </a:rPr>
              <a:t>	   </a:t>
            </a:r>
            <a:r>
              <a:rPr lang="en-US" sz="1350" b="1" dirty="0">
                <a:latin typeface="Arial" panose="020B0604020202020204" pitchFamily="34" charset="0"/>
                <a:cs typeface="Arial" panose="020B0604020202020204" pitchFamily="34" charset="0"/>
              </a:rPr>
              <a:t>40 </a:t>
            </a:r>
            <a:r>
              <a:rPr lang="en-US" sz="1350" b="1" dirty="0">
                <a:solidFill>
                  <a:srgbClr val="1C81FB"/>
                </a:solidFill>
                <a:latin typeface="Arial" panose="020B0604020202020204" pitchFamily="34" charset="0"/>
                <a:cs typeface="Arial" panose="020B0604020202020204" pitchFamily="34" charset="0"/>
              </a:rPr>
              <a:t>(+11)</a:t>
            </a:r>
            <a:r>
              <a:rPr lang="en-US" sz="1350" b="1" dirty="0">
                <a:latin typeface="Arial" panose="020B0604020202020204" pitchFamily="34" charset="0"/>
                <a:cs typeface="Arial" panose="020B0604020202020204" pitchFamily="34" charset="0"/>
              </a:rPr>
              <a:t>   </a:t>
            </a:r>
            <a:r>
              <a:rPr lang="en-US" sz="1350" b="1" dirty="0">
                <a:solidFill>
                  <a:srgbClr val="C00000"/>
                </a:solidFill>
                <a:latin typeface="Arial" panose="020B0604020202020204" pitchFamily="34" charset="0"/>
                <a:cs typeface="Arial" panose="020B0604020202020204" pitchFamily="34" charset="0"/>
              </a:rPr>
              <a:t>           </a:t>
            </a:r>
            <a:r>
              <a:rPr lang="en-US" sz="1350" b="1" dirty="0">
                <a:solidFill>
                  <a:prstClr val="black"/>
                </a:solidFill>
                <a:latin typeface="Arial" panose="020B0604020202020204" pitchFamily="34" charset="0"/>
                <a:cs typeface="Arial" panose="020B0604020202020204" pitchFamily="34" charset="0"/>
              </a:rPr>
              <a:t>45 </a:t>
            </a:r>
            <a:r>
              <a:rPr lang="en-US" sz="1350" b="1" dirty="0">
                <a:solidFill>
                  <a:srgbClr val="1C81FB"/>
                </a:solidFill>
                <a:latin typeface="Arial" panose="020B0604020202020204" pitchFamily="34" charset="0"/>
                <a:cs typeface="Arial" panose="020B0604020202020204" pitchFamily="34" charset="0"/>
              </a:rPr>
              <a:t>(+5)</a:t>
            </a:r>
            <a:r>
              <a:rPr lang="en-US" sz="1350" b="1" dirty="0">
                <a:solidFill>
                  <a:srgbClr val="C00000"/>
                </a:solidFill>
                <a:latin typeface="Arial" panose="020B0604020202020204" pitchFamily="34" charset="0"/>
                <a:cs typeface="Arial" panose="020B0604020202020204" pitchFamily="34" charset="0"/>
              </a:rPr>
              <a:t>  </a:t>
            </a:r>
          </a:p>
          <a:p>
            <a:pPr marL="214313" indent="-214313" defTabSz="685800">
              <a:buFont typeface="Arial" panose="020B0604020202020204" pitchFamily="34" charset="0"/>
              <a:buChar char="•"/>
            </a:pPr>
            <a:r>
              <a:rPr lang="en-US" sz="1350" b="1" dirty="0">
                <a:solidFill>
                  <a:prstClr val="black"/>
                </a:solidFill>
                <a:latin typeface="Arial" panose="020B0604020202020204" pitchFamily="34" charset="0"/>
                <a:cs typeface="Arial" panose="020B0604020202020204" pitchFamily="34" charset="0"/>
              </a:rPr>
              <a:t>Aviation			       47 </a:t>
            </a:r>
            <a:r>
              <a:rPr lang="en-US" sz="1350" b="1" dirty="0">
                <a:solidFill>
                  <a:srgbClr val="C00000"/>
                </a:solidFill>
                <a:latin typeface="Arial" panose="020B0604020202020204" pitchFamily="34" charset="0"/>
                <a:cs typeface="Arial" panose="020B0604020202020204" pitchFamily="34" charset="0"/>
              </a:rPr>
              <a:t>(-2)            </a:t>
            </a:r>
            <a:r>
              <a:rPr lang="en-US" sz="1350" b="1" dirty="0">
                <a:solidFill>
                  <a:prstClr val="black"/>
                </a:solidFill>
                <a:latin typeface="Arial" panose="020B0604020202020204" pitchFamily="34" charset="0"/>
                <a:cs typeface="Arial" panose="020B0604020202020204" pitchFamily="34" charset="0"/>
              </a:rPr>
              <a:t>700</a:t>
            </a:r>
            <a:r>
              <a:rPr lang="en-US" sz="1350" b="1" dirty="0">
                <a:solidFill>
                  <a:srgbClr val="1C81FB"/>
                </a:solidFill>
                <a:latin typeface="Arial" panose="020B0604020202020204" pitchFamily="34" charset="0"/>
                <a:cs typeface="Arial" panose="020B0604020202020204" pitchFamily="34" charset="0"/>
              </a:rPr>
              <a:t> </a:t>
            </a:r>
            <a:r>
              <a:rPr lang="en-US" sz="1350" b="1" dirty="0">
                <a:solidFill>
                  <a:srgbClr val="C00000"/>
                </a:solidFill>
                <a:latin typeface="Arial" panose="020B0604020202020204" pitchFamily="34" charset="0"/>
                <a:cs typeface="Arial" panose="020B0604020202020204" pitchFamily="34" charset="0"/>
              </a:rPr>
              <a:t>(-7)               </a:t>
            </a:r>
            <a:r>
              <a:rPr lang="en-US" sz="1350" b="1" dirty="0">
                <a:latin typeface="Arial" panose="020B0604020202020204" pitchFamily="34" charset="0"/>
                <a:cs typeface="Arial" panose="020B0604020202020204" pitchFamily="34" charset="0"/>
              </a:rPr>
              <a:t>335</a:t>
            </a:r>
            <a:r>
              <a:rPr lang="en-US" sz="1350" b="1" dirty="0">
                <a:solidFill>
                  <a:srgbClr val="C00000"/>
                </a:solidFill>
                <a:latin typeface="Arial" panose="020B0604020202020204" pitchFamily="34" charset="0"/>
                <a:cs typeface="Arial" panose="020B0604020202020204" pitchFamily="34" charset="0"/>
              </a:rPr>
              <a:t> (-13) </a:t>
            </a:r>
          </a:p>
          <a:p>
            <a:pPr marL="214313" indent="-214313" defTabSz="685800">
              <a:buFont typeface="Arial" panose="020B0604020202020204" pitchFamily="34" charset="0"/>
              <a:buChar char="•"/>
            </a:pPr>
            <a:r>
              <a:rPr lang="en-US" sz="1350" b="1" dirty="0">
                <a:solidFill>
                  <a:prstClr val="black"/>
                </a:solidFill>
                <a:latin typeface="Arial" panose="020B0604020202020204" pitchFamily="34" charset="0"/>
                <a:cs typeface="Arial" panose="020B0604020202020204" pitchFamily="34" charset="0"/>
              </a:rPr>
              <a:t>Business			         8              </a:t>
            </a:r>
            <a:r>
              <a:rPr lang="en-US" sz="1350" b="1" dirty="0">
                <a:solidFill>
                  <a:srgbClr val="1C81FB"/>
                </a:solidFill>
                <a:latin typeface="Arial" panose="020B0604020202020204" pitchFamily="34" charset="0"/>
                <a:cs typeface="Arial" panose="020B0604020202020204" pitchFamily="34" charset="0"/>
              </a:rPr>
              <a:t>     </a:t>
            </a:r>
            <a:r>
              <a:rPr lang="en-US" sz="1350" b="1" dirty="0">
                <a:latin typeface="Arial" panose="020B0604020202020204" pitchFamily="34" charset="0"/>
                <a:cs typeface="Arial" panose="020B0604020202020204" pitchFamily="34" charset="0"/>
              </a:rPr>
              <a:t>372         </a:t>
            </a:r>
            <a:r>
              <a:rPr lang="en-US" sz="1350" b="1" dirty="0">
                <a:solidFill>
                  <a:srgbClr val="1C81FB"/>
                </a:solidFill>
                <a:latin typeface="Arial" panose="020B0604020202020204" pitchFamily="34" charset="0"/>
                <a:cs typeface="Arial" panose="020B0604020202020204" pitchFamily="34" charset="0"/>
              </a:rPr>
              <a:t>             </a:t>
            </a:r>
            <a:r>
              <a:rPr lang="en-US" sz="1350" b="1" dirty="0">
                <a:latin typeface="Arial" panose="020B0604020202020204" pitchFamily="34" charset="0"/>
                <a:cs typeface="Arial" panose="020B0604020202020204" pitchFamily="34" charset="0"/>
              </a:rPr>
              <a:t> 37 </a:t>
            </a:r>
            <a:r>
              <a:rPr lang="en-US" sz="1350" b="1" dirty="0">
                <a:solidFill>
                  <a:srgbClr val="C00000"/>
                </a:solidFill>
                <a:latin typeface="Arial" panose="020B0604020202020204" pitchFamily="34" charset="0"/>
                <a:cs typeface="Arial" panose="020B0604020202020204" pitchFamily="34" charset="0"/>
              </a:rPr>
              <a:t>(-6)  </a:t>
            </a:r>
          </a:p>
          <a:p>
            <a:pPr marL="214313" indent="-214313" defTabSz="685800">
              <a:buFont typeface="Arial" panose="020B0604020202020204" pitchFamily="34" charset="0"/>
              <a:buChar char="•"/>
            </a:pPr>
            <a:r>
              <a:rPr lang="en-US" sz="1350" b="1" dirty="0">
                <a:solidFill>
                  <a:prstClr val="black"/>
                </a:solidFill>
                <a:latin typeface="Arial" panose="020B0604020202020204" pitchFamily="34" charset="0"/>
                <a:cs typeface="Arial" panose="020B0604020202020204" pitchFamily="34" charset="0"/>
              </a:rPr>
              <a:t>Education			       39</a:t>
            </a:r>
            <a:r>
              <a:rPr lang="en-US" sz="1350" b="1" dirty="0">
                <a:latin typeface="Arial" panose="020B0604020202020204" pitchFamily="34" charset="0"/>
                <a:cs typeface="Arial" panose="020B0604020202020204" pitchFamily="34" charset="0"/>
              </a:rPr>
              <a:t> </a:t>
            </a:r>
            <a:r>
              <a:rPr lang="en-US" sz="1350" b="1" dirty="0">
                <a:solidFill>
                  <a:srgbClr val="1C81FB"/>
                </a:solidFill>
                <a:latin typeface="Arial" panose="020B0604020202020204" pitchFamily="34" charset="0"/>
                <a:cs typeface="Arial" panose="020B0604020202020204" pitchFamily="34" charset="0"/>
              </a:rPr>
              <a:t>       </a:t>
            </a:r>
            <a:r>
              <a:rPr lang="en-US" sz="1350" b="1" dirty="0">
                <a:latin typeface="Arial" panose="020B0604020202020204" pitchFamily="34" charset="0"/>
                <a:cs typeface="Arial" panose="020B0604020202020204" pitchFamily="34" charset="0"/>
              </a:rPr>
              <a:t> </a:t>
            </a:r>
            <a:r>
              <a:rPr lang="en-US" sz="1350" b="1" dirty="0">
                <a:solidFill>
                  <a:prstClr val="black"/>
                </a:solidFill>
                <a:latin typeface="Arial" panose="020B0604020202020204" pitchFamily="34" charset="0"/>
                <a:cs typeface="Arial" panose="020B0604020202020204" pitchFamily="34" charset="0"/>
              </a:rPr>
              <a:t>    </a:t>
            </a:r>
            <a:r>
              <a:rPr lang="en-US" sz="1350" b="1" dirty="0">
                <a:solidFill>
                  <a:srgbClr val="1C81FB"/>
                </a:solidFill>
                <a:latin typeface="Arial" panose="020B0604020202020204" pitchFamily="34" charset="0"/>
                <a:cs typeface="Arial" panose="020B0604020202020204" pitchFamily="34" charset="0"/>
              </a:rPr>
              <a:t>   </a:t>
            </a:r>
            <a:r>
              <a:rPr lang="en-US" sz="1350" b="1" dirty="0">
                <a:solidFill>
                  <a:prstClr val="black"/>
                </a:solidFill>
                <a:latin typeface="Arial" panose="020B0604020202020204" pitchFamily="34" charset="0"/>
                <a:cs typeface="Arial" panose="020B0604020202020204" pitchFamily="34" charset="0"/>
              </a:rPr>
              <a:t>1,424 </a:t>
            </a:r>
            <a:r>
              <a:rPr lang="en-US" sz="1350" b="1" dirty="0">
                <a:solidFill>
                  <a:srgbClr val="C00000"/>
                </a:solidFill>
                <a:latin typeface="Arial" panose="020B0604020202020204" pitchFamily="34" charset="0"/>
                <a:cs typeface="Arial" panose="020B0604020202020204" pitchFamily="34" charset="0"/>
              </a:rPr>
              <a:t>(-3)            </a:t>
            </a:r>
            <a:r>
              <a:rPr lang="en-US" sz="1350" b="1" dirty="0">
                <a:latin typeface="Arial" panose="020B0604020202020204" pitchFamily="34" charset="0"/>
                <a:cs typeface="Arial" panose="020B0604020202020204" pitchFamily="34" charset="0"/>
              </a:rPr>
              <a:t>197 </a:t>
            </a:r>
            <a:r>
              <a:rPr lang="en-US" sz="1350" b="1" dirty="0">
                <a:solidFill>
                  <a:srgbClr val="C00000"/>
                </a:solidFill>
                <a:latin typeface="Arial" panose="020B0604020202020204" pitchFamily="34" charset="0"/>
                <a:cs typeface="Arial" panose="020B0604020202020204" pitchFamily="34" charset="0"/>
              </a:rPr>
              <a:t>(-4)</a:t>
            </a:r>
          </a:p>
          <a:p>
            <a:pPr marL="214313" indent="-214313" defTabSz="685800">
              <a:buFont typeface="Arial" panose="020B0604020202020204" pitchFamily="34" charset="0"/>
              <a:buChar char="•"/>
            </a:pPr>
            <a:r>
              <a:rPr lang="en-US" sz="1350" b="1" dirty="0">
                <a:solidFill>
                  <a:prstClr val="black"/>
                </a:solidFill>
                <a:latin typeface="Arial" panose="020B0604020202020204" pitchFamily="34" charset="0"/>
                <a:cs typeface="Arial" panose="020B0604020202020204" pitchFamily="34" charset="0"/>
              </a:rPr>
              <a:t>Communications		         3                   130 </a:t>
            </a:r>
            <a:r>
              <a:rPr lang="en-US" sz="1350" b="1" dirty="0">
                <a:solidFill>
                  <a:srgbClr val="1C81FB"/>
                </a:solidFill>
                <a:latin typeface="Arial" panose="020B0604020202020204" pitchFamily="34" charset="0"/>
                <a:cs typeface="Arial" panose="020B0604020202020204" pitchFamily="34" charset="0"/>
              </a:rPr>
              <a:t>(+1 )              </a:t>
            </a:r>
            <a:r>
              <a:rPr lang="en-US" sz="1350" b="1" dirty="0">
                <a:solidFill>
                  <a:prstClr val="black"/>
                </a:solidFill>
                <a:latin typeface="Arial" panose="020B0604020202020204" pitchFamily="34" charset="0"/>
                <a:cs typeface="Arial" panose="020B0604020202020204" pitchFamily="34" charset="0"/>
              </a:rPr>
              <a:t>29 </a:t>
            </a:r>
            <a:r>
              <a:rPr lang="en-US" sz="1350" b="1" dirty="0">
                <a:solidFill>
                  <a:srgbClr val="1C81FB"/>
                </a:solidFill>
                <a:latin typeface="Arial" panose="020B0604020202020204" pitchFamily="34" charset="0"/>
                <a:cs typeface="Arial" panose="020B0604020202020204" pitchFamily="34" charset="0"/>
              </a:rPr>
              <a:t>(+1)</a:t>
            </a:r>
            <a:r>
              <a:rPr lang="en-US" sz="1350" b="1" dirty="0">
                <a:solidFill>
                  <a:prstClr val="black"/>
                </a:solidFill>
                <a:latin typeface="Arial" panose="020B0604020202020204" pitchFamily="34" charset="0"/>
                <a:cs typeface="Arial" panose="020B0604020202020204" pitchFamily="34" charset="0"/>
              </a:rPr>
              <a:t> </a:t>
            </a:r>
            <a:r>
              <a:rPr lang="en-US" sz="1350" b="1" dirty="0">
                <a:solidFill>
                  <a:srgbClr val="C00000"/>
                </a:solidFill>
                <a:latin typeface="Arial" panose="020B0604020202020204" pitchFamily="34" charset="0"/>
                <a:cs typeface="Arial" panose="020B0604020202020204" pitchFamily="34" charset="0"/>
              </a:rPr>
              <a:t> </a:t>
            </a:r>
          </a:p>
          <a:p>
            <a:pPr marL="214313" indent="-214313" defTabSz="685800">
              <a:buFont typeface="Arial" panose="020B0604020202020204" pitchFamily="34" charset="0"/>
              <a:buChar char="•"/>
            </a:pPr>
            <a:r>
              <a:rPr lang="en-US" sz="1350" b="1" dirty="0">
                <a:solidFill>
                  <a:prstClr val="black"/>
                </a:solidFill>
                <a:latin typeface="Arial" panose="020B0604020202020204" pitchFamily="34" charset="0"/>
                <a:cs typeface="Arial" panose="020B0604020202020204" pitchFamily="34" charset="0"/>
              </a:rPr>
              <a:t>Engineering &amp; Technology	       23 </a:t>
            </a:r>
            <a:r>
              <a:rPr lang="en-US" sz="1350" b="1" dirty="0">
                <a:solidFill>
                  <a:srgbClr val="C00000"/>
                </a:solidFill>
                <a:latin typeface="Arial" panose="020B0604020202020204" pitchFamily="34" charset="0"/>
                <a:cs typeface="Arial" panose="020B0604020202020204" pitchFamily="34" charset="0"/>
              </a:rPr>
              <a:t>(-1)</a:t>
            </a:r>
            <a:r>
              <a:rPr lang="en-US" sz="1350" b="1" dirty="0">
                <a:solidFill>
                  <a:prstClr val="black"/>
                </a:solidFill>
                <a:latin typeface="Arial" panose="020B0604020202020204" pitchFamily="34" charset="0"/>
                <a:cs typeface="Arial" panose="020B0604020202020204" pitchFamily="34" charset="0"/>
              </a:rPr>
              <a:t>      </a:t>
            </a:r>
            <a:r>
              <a:rPr lang="en-US" sz="1350" b="1" dirty="0">
                <a:solidFill>
                  <a:srgbClr val="C00000"/>
                </a:solidFill>
                <a:latin typeface="Arial" panose="020B0604020202020204" pitchFamily="34" charset="0"/>
                <a:cs typeface="Arial" panose="020B0604020202020204" pitchFamily="34" charset="0"/>
              </a:rPr>
              <a:t>       </a:t>
            </a:r>
            <a:r>
              <a:rPr lang="en-US" sz="1350" b="1" dirty="0">
                <a:latin typeface="Arial" panose="020B0604020202020204" pitchFamily="34" charset="0"/>
                <a:cs typeface="Arial" panose="020B0604020202020204" pitchFamily="34" charset="0"/>
              </a:rPr>
              <a:t>873 </a:t>
            </a:r>
            <a:r>
              <a:rPr lang="en-US" sz="1350" b="1" dirty="0">
                <a:solidFill>
                  <a:srgbClr val="C00000"/>
                </a:solidFill>
                <a:latin typeface="Arial" panose="020B0604020202020204" pitchFamily="34" charset="0"/>
                <a:cs typeface="Arial" panose="020B0604020202020204" pitchFamily="34" charset="0"/>
              </a:rPr>
              <a:t>(-42)            </a:t>
            </a:r>
            <a:r>
              <a:rPr lang="en-US" sz="1350" b="1" dirty="0">
                <a:solidFill>
                  <a:prstClr val="black"/>
                </a:solidFill>
                <a:latin typeface="Arial" panose="020B0604020202020204" pitchFamily="34" charset="0"/>
                <a:cs typeface="Arial" panose="020B0604020202020204" pitchFamily="34" charset="0"/>
              </a:rPr>
              <a:t>161 </a:t>
            </a:r>
            <a:r>
              <a:rPr lang="en-US" sz="1350" b="1" dirty="0">
                <a:solidFill>
                  <a:srgbClr val="1C81FB"/>
                </a:solidFill>
                <a:latin typeface="Arial" panose="020B0604020202020204" pitchFamily="34" charset="0"/>
                <a:cs typeface="Arial" panose="020B0604020202020204" pitchFamily="34" charset="0"/>
              </a:rPr>
              <a:t>(+2)</a:t>
            </a:r>
          </a:p>
          <a:p>
            <a:pPr marL="214313" indent="-214313" defTabSz="685800">
              <a:buFont typeface="Arial" panose="020B0604020202020204" pitchFamily="34" charset="0"/>
              <a:buChar char="•"/>
            </a:pPr>
            <a:r>
              <a:rPr lang="en-US" sz="1350" b="1" dirty="0">
                <a:solidFill>
                  <a:srgbClr val="7030A0"/>
                </a:solidFill>
                <a:latin typeface="Arial" panose="020B0604020202020204" pitchFamily="34" charset="0"/>
                <a:cs typeface="Arial" panose="020B0604020202020204" pitchFamily="34" charset="0"/>
              </a:rPr>
              <a:t>Explorer Clubs		      194 </a:t>
            </a:r>
            <a:r>
              <a:rPr lang="en-US" sz="1350" b="1" dirty="0">
                <a:solidFill>
                  <a:srgbClr val="1C81FB"/>
                </a:solidFill>
                <a:latin typeface="Arial" panose="020B0604020202020204" pitchFamily="34" charset="0"/>
                <a:cs typeface="Arial" panose="020B0604020202020204" pitchFamily="34" charset="0"/>
              </a:rPr>
              <a:t>(+8)        </a:t>
            </a:r>
            <a:r>
              <a:rPr lang="en-US" sz="1350" b="1" dirty="0">
                <a:solidFill>
                  <a:srgbClr val="7030A0"/>
                </a:solidFill>
                <a:latin typeface="Arial" panose="020B0604020202020204" pitchFamily="34" charset="0"/>
                <a:cs typeface="Arial" panose="020B0604020202020204" pitchFamily="34" charset="0"/>
              </a:rPr>
              <a:t>4,264</a:t>
            </a:r>
            <a:r>
              <a:rPr lang="en-US" sz="1350" b="1" dirty="0">
                <a:solidFill>
                  <a:srgbClr val="1C81FB"/>
                </a:solidFill>
                <a:latin typeface="Arial" panose="020B0604020202020204" pitchFamily="34" charset="0"/>
                <a:cs typeface="Arial" panose="020B0604020202020204" pitchFamily="34" charset="0"/>
              </a:rPr>
              <a:t> (+337)         </a:t>
            </a:r>
            <a:r>
              <a:rPr lang="en-US" sz="1350" b="1" dirty="0">
                <a:solidFill>
                  <a:srgbClr val="7030A0"/>
                </a:solidFill>
                <a:latin typeface="Arial" panose="020B0604020202020204" pitchFamily="34" charset="0"/>
                <a:cs typeface="Arial" panose="020B0604020202020204" pitchFamily="34" charset="0"/>
              </a:rPr>
              <a:t>793 </a:t>
            </a:r>
            <a:r>
              <a:rPr lang="en-US" sz="1350" b="1" dirty="0">
                <a:solidFill>
                  <a:srgbClr val="1C81FB"/>
                </a:solidFill>
                <a:latin typeface="Arial" panose="020B0604020202020204" pitchFamily="34" charset="0"/>
                <a:cs typeface="Arial" panose="020B0604020202020204" pitchFamily="34" charset="0"/>
              </a:rPr>
              <a:t>(+27) </a:t>
            </a:r>
          </a:p>
          <a:p>
            <a:pPr marL="214313" indent="-214313" defTabSz="685800">
              <a:buFont typeface="Arial" panose="020B0604020202020204" pitchFamily="34" charset="0"/>
              <a:buChar char="•"/>
            </a:pPr>
            <a:r>
              <a:rPr lang="en-US" sz="1350" b="1" dirty="0">
                <a:solidFill>
                  <a:prstClr val="black"/>
                </a:solidFill>
                <a:latin typeface="Arial" panose="020B0604020202020204" pitchFamily="34" charset="0"/>
                <a:cs typeface="Arial" panose="020B0604020202020204" pitchFamily="34" charset="0"/>
              </a:rPr>
              <a:t>Fire/Emergency Services                430 </a:t>
            </a:r>
            <a:r>
              <a:rPr lang="en-US" sz="1350" b="1" dirty="0">
                <a:solidFill>
                  <a:srgbClr val="C00000"/>
                </a:solidFill>
                <a:latin typeface="Arial" panose="020B0604020202020204" pitchFamily="34" charset="0"/>
                <a:cs typeface="Arial" panose="020B0604020202020204" pitchFamily="34" charset="0"/>
              </a:rPr>
              <a:t>(-2)         </a:t>
            </a:r>
            <a:r>
              <a:rPr lang="en-US" sz="1350" b="1" dirty="0">
                <a:solidFill>
                  <a:prstClr val="black"/>
                </a:solidFill>
                <a:latin typeface="Arial" panose="020B0604020202020204" pitchFamily="34" charset="0"/>
                <a:cs typeface="Arial" panose="020B0604020202020204" pitchFamily="34" charset="0"/>
              </a:rPr>
              <a:t>5,042 </a:t>
            </a:r>
            <a:r>
              <a:rPr lang="en-US" sz="1350" b="1" dirty="0">
                <a:solidFill>
                  <a:srgbClr val="C00000"/>
                </a:solidFill>
                <a:latin typeface="Arial" panose="020B0604020202020204" pitchFamily="34" charset="0"/>
                <a:cs typeface="Arial" panose="020B0604020202020204" pitchFamily="34" charset="0"/>
              </a:rPr>
              <a:t>(-101)       </a:t>
            </a:r>
            <a:r>
              <a:rPr lang="en-US" sz="1350" b="1" dirty="0">
                <a:latin typeface="Arial" panose="020B0604020202020204" pitchFamily="34" charset="0"/>
                <a:cs typeface="Arial" panose="020B0604020202020204" pitchFamily="34" charset="0"/>
              </a:rPr>
              <a:t>2,639 </a:t>
            </a:r>
            <a:r>
              <a:rPr lang="en-US" sz="1350" b="1" dirty="0">
                <a:solidFill>
                  <a:srgbClr val="C00000"/>
                </a:solidFill>
                <a:latin typeface="Arial" panose="020B0604020202020204" pitchFamily="34" charset="0"/>
                <a:cs typeface="Arial" panose="020B0604020202020204" pitchFamily="34" charset="0"/>
              </a:rPr>
              <a:t>(-33)</a:t>
            </a:r>
            <a:r>
              <a:rPr lang="en-US" sz="1350" b="1" dirty="0">
                <a:solidFill>
                  <a:srgbClr val="1C81FB"/>
                </a:solidFill>
                <a:latin typeface="Arial" panose="020B0604020202020204" pitchFamily="34" charset="0"/>
                <a:cs typeface="Arial" panose="020B0604020202020204" pitchFamily="34" charset="0"/>
              </a:rPr>
              <a:t> </a:t>
            </a:r>
          </a:p>
          <a:p>
            <a:pPr marL="214313" indent="-214313" defTabSz="685800">
              <a:buFont typeface="Arial" panose="020B0604020202020204" pitchFamily="34" charset="0"/>
              <a:buChar char="•"/>
            </a:pPr>
            <a:r>
              <a:rPr lang="en-US" sz="1350" b="1" dirty="0">
                <a:solidFill>
                  <a:prstClr val="black"/>
                </a:solidFill>
                <a:latin typeface="Arial" panose="020B0604020202020204" pitchFamily="34" charset="0"/>
                <a:cs typeface="Arial" panose="020B0604020202020204" pitchFamily="34" charset="0"/>
              </a:rPr>
              <a:t>General Interest 		        66      </a:t>
            </a:r>
            <a:r>
              <a:rPr lang="en-US" sz="1350" b="1" dirty="0">
                <a:solidFill>
                  <a:srgbClr val="1C81FB"/>
                </a:solidFill>
                <a:latin typeface="Arial" panose="020B0604020202020204" pitchFamily="34" charset="0"/>
                <a:cs typeface="Arial" panose="020B0604020202020204" pitchFamily="34" charset="0"/>
              </a:rPr>
              <a:t>         </a:t>
            </a:r>
            <a:r>
              <a:rPr lang="en-US" sz="1350" b="1" dirty="0">
                <a:latin typeface="Arial" panose="020B0604020202020204" pitchFamily="34" charset="0"/>
                <a:cs typeface="Arial" panose="020B0604020202020204" pitchFamily="34" charset="0"/>
              </a:rPr>
              <a:t>2,558 </a:t>
            </a:r>
            <a:r>
              <a:rPr lang="en-US" sz="1350" b="1" dirty="0">
                <a:solidFill>
                  <a:srgbClr val="1C81FB"/>
                </a:solidFill>
                <a:latin typeface="Arial" panose="020B0604020202020204" pitchFamily="34" charset="0"/>
                <a:cs typeface="Arial" panose="020B0604020202020204" pitchFamily="34" charset="0"/>
              </a:rPr>
              <a:t>(+120)          </a:t>
            </a:r>
            <a:r>
              <a:rPr lang="en-US" sz="1350" b="1" dirty="0">
                <a:latin typeface="Arial" panose="020B0604020202020204" pitchFamily="34" charset="0"/>
                <a:cs typeface="Arial" panose="020B0604020202020204" pitchFamily="34" charset="0"/>
              </a:rPr>
              <a:t>404 </a:t>
            </a:r>
            <a:endParaRPr lang="en-US" sz="1350" b="1" dirty="0">
              <a:solidFill>
                <a:srgbClr val="1C81FB"/>
              </a:solidFill>
              <a:latin typeface="Arial" panose="020B0604020202020204" pitchFamily="34" charset="0"/>
              <a:cs typeface="Arial" panose="020B0604020202020204" pitchFamily="34" charset="0"/>
            </a:endParaRPr>
          </a:p>
          <a:p>
            <a:pPr marL="214313" indent="-214313" defTabSz="685800">
              <a:buFont typeface="Arial" panose="020B0604020202020204" pitchFamily="34" charset="0"/>
              <a:buChar char="•"/>
            </a:pPr>
            <a:r>
              <a:rPr lang="en-US" sz="1350" b="1" dirty="0">
                <a:solidFill>
                  <a:prstClr val="black"/>
                </a:solidFill>
                <a:latin typeface="Arial" panose="020B0604020202020204" pitchFamily="34" charset="0"/>
                <a:cs typeface="Arial" panose="020B0604020202020204" pitchFamily="34" charset="0"/>
              </a:rPr>
              <a:t>Health Care			        70 </a:t>
            </a:r>
            <a:r>
              <a:rPr lang="en-US" sz="1350" b="1" dirty="0">
                <a:solidFill>
                  <a:srgbClr val="1C81FB"/>
                </a:solidFill>
                <a:latin typeface="Arial" panose="020B0604020202020204" pitchFamily="34" charset="0"/>
                <a:cs typeface="Arial" panose="020B0604020202020204" pitchFamily="34" charset="0"/>
              </a:rPr>
              <a:t>(+1)</a:t>
            </a:r>
            <a:r>
              <a:rPr lang="en-US" sz="1350" b="1" dirty="0">
                <a:solidFill>
                  <a:prstClr val="black"/>
                </a:solidFill>
                <a:latin typeface="Arial" panose="020B0604020202020204" pitchFamily="34" charset="0"/>
                <a:cs typeface="Arial" panose="020B0604020202020204" pitchFamily="34" charset="0"/>
              </a:rPr>
              <a:t>       </a:t>
            </a:r>
            <a:r>
              <a:rPr lang="en-US" sz="1350" b="1" dirty="0">
                <a:solidFill>
                  <a:srgbClr val="1C81FB"/>
                </a:solidFill>
                <a:latin typeface="Arial" panose="020B0604020202020204" pitchFamily="34" charset="0"/>
                <a:cs typeface="Arial" panose="020B0604020202020204" pitchFamily="34" charset="0"/>
              </a:rPr>
              <a:t> </a:t>
            </a:r>
            <a:r>
              <a:rPr lang="en-US" sz="1350" b="1" dirty="0">
                <a:latin typeface="Arial" panose="020B0604020202020204" pitchFamily="34" charset="0"/>
                <a:cs typeface="Arial" panose="020B0604020202020204" pitchFamily="34" charset="0"/>
              </a:rPr>
              <a:t>1,939</a:t>
            </a:r>
            <a:r>
              <a:rPr lang="en-US" sz="1350" b="1" dirty="0">
                <a:solidFill>
                  <a:prstClr val="black"/>
                </a:solidFill>
                <a:latin typeface="Arial" panose="020B0604020202020204" pitchFamily="34" charset="0"/>
                <a:cs typeface="Arial" panose="020B0604020202020204" pitchFamily="34" charset="0"/>
              </a:rPr>
              <a:t> </a:t>
            </a:r>
            <a:r>
              <a:rPr lang="en-US" sz="1350" b="1" dirty="0">
                <a:solidFill>
                  <a:srgbClr val="1C81FB"/>
                </a:solidFill>
                <a:latin typeface="Arial" panose="020B0604020202020204" pitchFamily="34" charset="0"/>
                <a:cs typeface="Arial" panose="020B0604020202020204" pitchFamily="34" charset="0"/>
              </a:rPr>
              <a:t>(+78)            </a:t>
            </a:r>
            <a:r>
              <a:rPr lang="en-US" sz="1350" b="1" dirty="0">
                <a:solidFill>
                  <a:prstClr val="black"/>
                </a:solidFill>
                <a:latin typeface="Arial" panose="020B0604020202020204" pitchFamily="34" charset="0"/>
                <a:cs typeface="Arial" panose="020B0604020202020204" pitchFamily="34" charset="0"/>
              </a:rPr>
              <a:t>366</a:t>
            </a:r>
            <a:r>
              <a:rPr lang="en-US" sz="1350" b="1" dirty="0">
                <a:solidFill>
                  <a:srgbClr val="1C81FB"/>
                </a:solidFill>
                <a:latin typeface="Arial" panose="020B0604020202020204" pitchFamily="34" charset="0"/>
                <a:cs typeface="Arial" panose="020B0604020202020204" pitchFamily="34" charset="0"/>
              </a:rPr>
              <a:t> </a:t>
            </a:r>
            <a:r>
              <a:rPr lang="en-US" sz="1350" b="1" dirty="0">
                <a:solidFill>
                  <a:srgbClr val="C00000"/>
                </a:solidFill>
                <a:latin typeface="Arial" panose="020B0604020202020204" pitchFamily="34" charset="0"/>
                <a:cs typeface="Arial" panose="020B0604020202020204" pitchFamily="34" charset="0"/>
              </a:rPr>
              <a:t>  </a:t>
            </a:r>
          </a:p>
          <a:p>
            <a:pPr marL="214313" indent="-214313" defTabSz="685800">
              <a:buFont typeface="Arial" panose="020B0604020202020204" pitchFamily="34" charset="0"/>
              <a:buChar char="•"/>
            </a:pPr>
            <a:r>
              <a:rPr lang="en-US" sz="1350" b="1" dirty="0">
                <a:solidFill>
                  <a:prstClr val="black"/>
                </a:solidFill>
                <a:latin typeface="Arial" panose="020B0604020202020204" pitchFamily="34" charset="0"/>
                <a:cs typeface="Arial" panose="020B0604020202020204" pitchFamily="34" charset="0"/>
              </a:rPr>
              <a:t>Law Enforcement		      634 </a:t>
            </a:r>
            <a:r>
              <a:rPr lang="en-US" sz="1350" b="1" dirty="0">
                <a:solidFill>
                  <a:srgbClr val="1C81FB"/>
                </a:solidFill>
                <a:latin typeface="Arial" panose="020B0604020202020204" pitchFamily="34" charset="0"/>
                <a:cs typeface="Arial" panose="020B0604020202020204" pitchFamily="34" charset="0"/>
              </a:rPr>
              <a:t>(+5)        </a:t>
            </a:r>
            <a:r>
              <a:rPr lang="en-US" sz="1350" b="1" dirty="0">
                <a:latin typeface="Arial" panose="020B0604020202020204" pitchFamily="34" charset="0"/>
                <a:cs typeface="Arial" panose="020B0604020202020204" pitchFamily="34" charset="0"/>
              </a:rPr>
              <a:t>7,144 </a:t>
            </a:r>
            <a:r>
              <a:rPr lang="en-US" sz="1350" b="1" dirty="0">
                <a:solidFill>
                  <a:srgbClr val="C00000"/>
                </a:solidFill>
                <a:latin typeface="Arial" panose="020B0604020202020204" pitchFamily="34" charset="0"/>
                <a:cs typeface="Arial" panose="020B0604020202020204" pitchFamily="34" charset="0"/>
              </a:rPr>
              <a:t>(-11)          </a:t>
            </a:r>
            <a:r>
              <a:rPr lang="en-US" sz="1350" b="1" dirty="0">
                <a:latin typeface="Arial" panose="020B0604020202020204" pitchFamily="34" charset="0"/>
                <a:cs typeface="Arial" panose="020B0604020202020204" pitchFamily="34" charset="0"/>
              </a:rPr>
              <a:t>3,869 </a:t>
            </a:r>
            <a:r>
              <a:rPr lang="en-US" sz="1350" b="1" dirty="0">
                <a:solidFill>
                  <a:srgbClr val="C00000"/>
                </a:solidFill>
                <a:latin typeface="Arial" panose="020B0604020202020204" pitchFamily="34" charset="0"/>
                <a:cs typeface="Arial" panose="020B0604020202020204" pitchFamily="34" charset="0"/>
              </a:rPr>
              <a:t>(-30) </a:t>
            </a:r>
          </a:p>
          <a:p>
            <a:pPr marL="214313" indent="-214313" defTabSz="685800">
              <a:buFont typeface="Arial" panose="020B0604020202020204" pitchFamily="34" charset="0"/>
              <a:buChar char="•"/>
            </a:pPr>
            <a:r>
              <a:rPr lang="en-US" sz="1350" b="1" dirty="0">
                <a:solidFill>
                  <a:prstClr val="black"/>
                </a:solidFill>
                <a:latin typeface="Arial" panose="020B0604020202020204" pitchFamily="34" charset="0"/>
                <a:cs typeface="Arial" panose="020B0604020202020204" pitchFamily="34" charset="0"/>
              </a:rPr>
              <a:t>Law / Gov’t / Public Service              75       </a:t>
            </a:r>
            <a:r>
              <a:rPr lang="en-US" sz="1350" b="1" dirty="0">
                <a:solidFill>
                  <a:srgbClr val="1C81FB"/>
                </a:solidFill>
                <a:latin typeface="Arial" panose="020B0604020202020204" pitchFamily="34" charset="0"/>
                <a:cs typeface="Arial" panose="020B0604020202020204" pitchFamily="34" charset="0"/>
              </a:rPr>
              <a:t>         </a:t>
            </a:r>
            <a:r>
              <a:rPr lang="en-US" sz="1350" b="1" dirty="0">
                <a:latin typeface="Arial" panose="020B0604020202020204" pitchFamily="34" charset="0"/>
                <a:cs typeface="Arial" panose="020B0604020202020204" pitchFamily="34" charset="0"/>
              </a:rPr>
              <a:t>1,836</a:t>
            </a:r>
            <a:r>
              <a:rPr lang="en-US" sz="1350" b="1" dirty="0">
                <a:solidFill>
                  <a:srgbClr val="FF0000"/>
                </a:solidFill>
                <a:latin typeface="Arial" panose="020B0604020202020204" pitchFamily="34" charset="0"/>
                <a:cs typeface="Arial" panose="020B0604020202020204" pitchFamily="34" charset="0"/>
              </a:rPr>
              <a:t> </a:t>
            </a:r>
            <a:r>
              <a:rPr lang="en-US" sz="1350" b="1" dirty="0">
                <a:solidFill>
                  <a:srgbClr val="1C81FB"/>
                </a:solidFill>
                <a:latin typeface="Arial" panose="020B0604020202020204" pitchFamily="34" charset="0"/>
                <a:cs typeface="Arial" panose="020B0604020202020204" pitchFamily="34" charset="0"/>
              </a:rPr>
              <a:t>(+21)           </a:t>
            </a:r>
            <a:r>
              <a:rPr lang="en-US" sz="1350" b="1" dirty="0">
                <a:latin typeface="Arial" panose="020B0604020202020204" pitchFamily="34" charset="0"/>
                <a:cs typeface="Arial" panose="020B0604020202020204" pitchFamily="34" charset="0"/>
              </a:rPr>
              <a:t>464 </a:t>
            </a:r>
            <a:r>
              <a:rPr lang="en-US" sz="1350" b="1" dirty="0">
                <a:solidFill>
                  <a:srgbClr val="C00000"/>
                </a:solidFill>
                <a:latin typeface="Arial" panose="020B0604020202020204" pitchFamily="34" charset="0"/>
                <a:cs typeface="Arial" panose="020B0604020202020204" pitchFamily="34" charset="0"/>
              </a:rPr>
              <a:t>(-4) </a:t>
            </a:r>
          </a:p>
          <a:p>
            <a:pPr marL="214313" indent="-214313" defTabSz="685800">
              <a:buFont typeface="Arial" panose="020B0604020202020204" pitchFamily="34" charset="0"/>
              <a:buChar char="•"/>
            </a:pPr>
            <a:r>
              <a:rPr lang="en-US" sz="1350" b="1" dirty="0">
                <a:solidFill>
                  <a:prstClr val="black"/>
                </a:solidFill>
                <a:latin typeface="Arial" panose="020B0604020202020204" pitchFamily="34" charset="0"/>
                <a:cs typeface="Arial" panose="020B0604020202020204" pitchFamily="34" charset="0"/>
              </a:rPr>
              <a:t>Science			        14       </a:t>
            </a:r>
            <a:r>
              <a:rPr lang="en-US" sz="1350" b="1" dirty="0">
                <a:solidFill>
                  <a:srgbClr val="1C81FB"/>
                </a:solidFill>
                <a:latin typeface="Arial" panose="020B0604020202020204" pitchFamily="34" charset="0"/>
                <a:cs typeface="Arial" panose="020B0604020202020204" pitchFamily="34" charset="0"/>
              </a:rPr>
              <a:t>            </a:t>
            </a:r>
            <a:r>
              <a:rPr lang="en-US" sz="1350" b="1" dirty="0">
                <a:solidFill>
                  <a:prstClr val="black"/>
                </a:solidFill>
                <a:latin typeface="Arial" panose="020B0604020202020204" pitchFamily="34" charset="0"/>
                <a:cs typeface="Arial" panose="020B0604020202020204" pitchFamily="34" charset="0"/>
              </a:rPr>
              <a:t>692 </a:t>
            </a:r>
            <a:r>
              <a:rPr lang="en-US" sz="1350" b="1" dirty="0">
                <a:solidFill>
                  <a:srgbClr val="C00000"/>
                </a:solidFill>
                <a:latin typeface="Arial" panose="020B0604020202020204" pitchFamily="34" charset="0"/>
                <a:cs typeface="Arial" panose="020B0604020202020204" pitchFamily="34" charset="0"/>
              </a:rPr>
              <a:t>(-8)                </a:t>
            </a:r>
            <a:r>
              <a:rPr lang="en-US" sz="1350" b="1" dirty="0">
                <a:latin typeface="Arial" panose="020B0604020202020204" pitchFamily="34" charset="0"/>
                <a:cs typeface="Arial" panose="020B0604020202020204" pitchFamily="34" charset="0"/>
              </a:rPr>
              <a:t>75</a:t>
            </a:r>
            <a:r>
              <a:rPr lang="en-US" sz="1350" b="1" dirty="0">
                <a:solidFill>
                  <a:srgbClr val="1C81FB"/>
                </a:solidFill>
                <a:latin typeface="Arial" panose="020B0604020202020204" pitchFamily="34" charset="0"/>
                <a:cs typeface="Arial" panose="020B0604020202020204" pitchFamily="34" charset="0"/>
              </a:rPr>
              <a:t> </a:t>
            </a:r>
            <a:r>
              <a:rPr lang="en-US" sz="1350" b="1" dirty="0">
                <a:solidFill>
                  <a:srgbClr val="C00000"/>
                </a:solidFill>
                <a:latin typeface="Arial" panose="020B0604020202020204" pitchFamily="34" charset="0"/>
                <a:cs typeface="Arial" panose="020B0604020202020204" pitchFamily="34" charset="0"/>
              </a:rPr>
              <a:t>(-2) </a:t>
            </a:r>
          </a:p>
          <a:p>
            <a:pPr marL="214313" indent="-214313" defTabSz="685800">
              <a:buFont typeface="Arial" panose="020B0604020202020204" pitchFamily="34" charset="0"/>
              <a:buChar char="•"/>
            </a:pPr>
            <a:r>
              <a:rPr lang="en-US" sz="1350" b="1" dirty="0">
                <a:solidFill>
                  <a:prstClr val="black"/>
                </a:solidFill>
                <a:latin typeface="Arial" panose="020B0604020202020204" pitchFamily="34" charset="0"/>
                <a:cs typeface="Arial" panose="020B0604020202020204" pitchFamily="34" charset="0"/>
              </a:rPr>
              <a:t>Skilled Trades		      	        13       </a:t>
            </a:r>
            <a:r>
              <a:rPr lang="en-US" sz="1350" b="1" dirty="0">
                <a:solidFill>
                  <a:srgbClr val="1C81FB"/>
                </a:solidFill>
                <a:latin typeface="Arial" panose="020B0604020202020204" pitchFamily="34" charset="0"/>
                <a:cs typeface="Arial" panose="020B0604020202020204" pitchFamily="34" charset="0"/>
              </a:rPr>
              <a:t>            </a:t>
            </a:r>
            <a:r>
              <a:rPr lang="en-US" sz="1350" b="1" dirty="0">
                <a:solidFill>
                  <a:prstClr val="black"/>
                </a:solidFill>
                <a:latin typeface="Arial" panose="020B0604020202020204" pitchFamily="34" charset="0"/>
                <a:cs typeface="Arial" panose="020B0604020202020204" pitchFamily="34" charset="0"/>
              </a:rPr>
              <a:t>196 </a:t>
            </a:r>
            <a:r>
              <a:rPr lang="en-US" sz="1350" b="1" dirty="0">
                <a:solidFill>
                  <a:srgbClr val="C00000"/>
                </a:solidFill>
                <a:latin typeface="Arial" panose="020B0604020202020204" pitchFamily="34" charset="0"/>
                <a:cs typeface="Arial" panose="020B0604020202020204" pitchFamily="34" charset="0"/>
              </a:rPr>
              <a:t>(-24)              </a:t>
            </a:r>
            <a:r>
              <a:rPr lang="en-US" sz="1350" b="1" dirty="0">
                <a:latin typeface="Arial" panose="020B0604020202020204" pitchFamily="34" charset="0"/>
                <a:cs typeface="Arial" panose="020B0604020202020204" pitchFamily="34" charset="0"/>
              </a:rPr>
              <a:t>78 </a:t>
            </a:r>
            <a:r>
              <a:rPr lang="en-US" sz="1350" b="1" dirty="0">
                <a:solidFill>
                  <a:srgbClr val="C00000"/>
                </a:solidFill>
                <a:latin typeface="Arial" panose="020B0604020202020204" pitchFamily="34" charset="0"/>
                <a:cs typeface="Arial" panose="020B0604020202020204" pitchFamily="34" charset="0"/>
              </a:rPr>
              <a:t>(-3)         </a:t>
            </a:r>
          </a:p>
          <a:p>
            <a:pPr marL="228600" indent="-228600" defTabSz="685800">
              <a:buFont typeface="Arial" panose="020B0604020202020204" pitchFamily="34" charset="0"/>
              <a:buChar char="•"/>
            </a:pPr>
            <a:r>
              <a:rPr lang="en-US" sz="1350" b="1" dirty="0">
                <a:solidFill>
                  <a:prstClr val="black"/>
                </a:solidFill>
                <a:latin typeface="Arial" panose="020B0604020202020204" pitchFamily="34" charset="0"/>
                <a:cs typeface="Arial" panose="020B0604020202020204" pitchFamily="34" charset="0"/>
              </a:rPr>
              <a:t>Social Services		          4 </a:t>
            </a:r>
            <a:r>
              <a:rPr lang="en-US" sz="1350" b="1" dirty="0">
                <a:solidFill>
                  <a:srgbClr val="1C81FB"/>
                </a:solidFill>
                <a:latin typeface="Arial" panose="020B0604020202020204" pitchFamily="34" charset="0"/>
                <a:cs typeface="Arial" panose="020B0604020202020204" pitchFamily="34" charset="0"/>
              </a:rPr>
              <a:t>(+1)          </a:t>
            </a:r>
            <a:r>
              <a:rPr lang="en-US" sz="1350" b="1" dirty="0">
                <a:solidFill>
                  <a:srgbClr val="C00000"/>
                </a:solidFill>
                <a:latin typeface="Arial" panose="020B0604020202020204" pitchFamily="34" charset="0"/>
                <a:cs typeface="Arial" panose="020B0604020202020204" pitchFamily="34" charset="0"/>
              </a:rPr>
              <a:t>  </a:t>
            </a:r>
            <a:r>
              <a:rPr lang="en-US" sz="1350" b="1" dirty="0">
                <a:solidFill>
                  <a:prstClr val="black"/>
                </a:solidFill>
                <a:latin typeface="Arial" panose="020B0604020202020204" pitchFamily="34" charset="0"/>
                <a:cs typeface="Arial" panose="020B0604020202020204" pitchFamily="34" charset="0"/>
              </a:rPr>
              <a:t>114 </a:t>
            </a:r>
            <a:r>
              <a:rPr lang="en-US" sz="1350" b="1" dirty="0">
                <a:solidFill>
                  <a:srgbClr val="1C81FB"/>
                </a:solidFill>
                <a:latin typeface="Arial" panose="020B0604020202020204" pitchFamily="34" charset="0"/>
                <a:cs typeface="Arial" panose="020B0604020202020204" pitchFamily="34" charset="0"/>
              </a:rPr>
              <a:t>(+2)</a:t>
            </a:r>
            <a:r>
              <a:rPr lang="en-US" sz="1350" b="1" dirty="0">
                <a:solidFill>
                  <a:prstClr val="black"/>
                </a:solidFill>
                <a:latin typeface="Arial" panose="020B0604020202020204" pitchFamily="34" charset="0"/>
                <a:cs typeface="Arial" panose="020B0604020202020204" pitchFamily="34" charset="0"/>
              </a:rPr>
              <a:t> </a:t>
            </a:r>
            <a:r>
              <a:rPr lang="en-US" sz="1350" b="1" dirty="0">
                <a:solidFill>
                  <a:srgbClr val="C00000"/>
                </a:solidFill>
                <a:latin typeface="Arial" panose="020B0604020202020204" pitchFamily="34" charset="0"/>
                <a:cs typeface="Arial" panose="020B0604020202020204" pitchFamily="34" charset="0"/>
              </a:rPr>
              <a:t>              </a:t>
            </a:r>
            <a:r>
              <a:rPr lang="en-US" sz="1350" b="1" dirty="0">
                <a:latin typeface="Arial" panose="020B0604020202020204" pitchFamily="34" charset="0"/>
                <a:cs typeface="Arial" panose="020B0604020202020204" pitchFamily="34" charset="0"/>
              </a:rPr>
              <a:t>18</a:t>
            </a:r>
            <a:r>
              <a:rPr lang="en-US" sz="1350" b="1" dirty="0">
                <a:solidFill>
                  <a:srgbClr val="C00000"/>
                </a:solidFill>
                <a:latin typeface="Arial" panose="020B0604020202020204" pitchFamily="34" charset="0"/>
                <a:cs typeface="Arial" panose="020B0604020202020204" pitchFamily="34" charset="0"/>
              </a:rPr>
              <a:t> </a:t>
            </a:r>
            <a:r>
              <a:rPr lang="en-US" sz="1350" b="1" dirty="0">
                <a:solidFill>
                  <a:srgbClr val="1C81FB"/>
                </a:solidFill>
                <a:latin typeface="Arial" panose="020B0604020202020204" pitchFamily="34" charset="0"/>
                <a:cs typeface="Arial" panose="020B0604020202020204" pitchFamily="34" charset="0"/>
              </a:rPr>
              <a:t>(+3)</a:t>
            </a:r>
          </a:p>
          <a:p>
            <a:pPr marL="228600" indent="-228600" defTabSz="685800">
              <a:buFont typeface="Arial" panose="020B0604020202020204" pitchFamily="34" charset="0"/>
              <a:buChar char="•"/>
            </a:pPr>
            <a:r>
              <a:rPr lang="en-US" sz="1350" b="1" dirty="0">
                <a:solidFill>
                  <a:prstClr val="black"/>
                </a:solidFill>
                <a:latin typeface="Arial" panose="020B0604020202020204" pitchFamily="34" charset="0"/>
                <a:cs typeface="Arial" panose="020B0604020202020204" pitchFamily="34" charset="0"/>
              </a:rPr>
              <a:t>STEM		                       10 </a:t>
            </a:r>
            <a:r>
              <a:rPr lang="en-US" sz="1350" b="1" dirty="0">
                <a:solidFill>
                  <a:srgbClr val="C00000"/>
                </a:solidFill>
                <a:latin typeface="Arial" panose="020B0604020202020204" pitchFamily="34" charset="0"/>
                <a:cs typeface="Arial" panose="020B0604020202020204" pitchFamily="34" charset="0"/>
              </a:rPr>
              <a:t>(-1)            </a:t>
            </a:r>
            <a:r>
              <a:rPr lang="en-US" sz="1350" b="1" dirty="0">
                <a:latin typeface="Arial" panose="020B0604020202020204" pitchFamily="34" charset="0"/>
                <a:cs typeface="Arial" panose="020B0604020202020204" pitchFamily="34" charset="0"/>
              </a:rPr>
              <a:t>260</a:t>
            </a:r>
            <a:r>
              <a:rPr lang="en-US" sz="1350" b="1" dirty="0">
                <a:solidFill>
                  <a:srgbClr val="C00000"/>
                </a:solidFill>
                <a:latin typeface="Arial" panose="020B0604020202020204" pitchFamily="34" charset="0"/>
                <a:cs typeface="Arial" panose="020B0604020202020204" pitchFamily="34" charset="0"/>
              </a:rPr>
              <a:t> (-24)              </a:t>
            </a:r>
            <a:r>
              <a:rPr lang="en-US" sz="1350" b="1" dirty="0">
                <a:latin typeface="Arial" panose="020B0604020202020204" pitchFamily="34" charset="0"/>
                <a:cs typeface="Arial" panose="020B0604020202020204" pitchFamily="34" charset="0"/>
              </a:rPr>
              <a:t>97</a:t>
            </a:r>
            <a:r>
              <a:rPr lang="en-US" sz="1350" b="1" dirty="0">
                <a:solidFill>
                  <a:srgbClr val="C00000"/>
                </a:solidFill>
                <a:latin typeface="Arial" panose="020B0604020202020204" pitchFamily="34" charset="0"/>
                <a:cs typeface="Arial" panose="020B0604020202020204" pitchFamily="34" charset="0"/>
              </a:rPr>
              <a:t> </a:t>
            </a:r>
            <a:r>
              <a:rPr lang="en-US" sz="1350" b="1" dirty="0">
                <a:solidFill>
                  <a:srgbClr val="1C81FB"/>
                </a:solidFill>
                <a:latin typeface="Arial" panose="020B0604020202020204" pitchFamily="34" charset="0"/>
                <a:cs typeface="Arial" panose="020B0604020202020204" pitchFamily="34" charset="0"/>
              </a:rPr>
              <a:t>(+1)</a:t>
            </a:r>
            <a:r>
              <a:rPr lang="en-US" sz="1350" b="1" dirty="0">
                <a:latin typeface="Arial" panose="020B0604020202020204" pitchFamily="34" charset="0"/>
                <a:cs typeface="Arial" panose="020B0604020202020204" pitchFamily="34" charset="0"/>
              </a:rPr>
              <a:t> </a:t>
            </a:r>
            <a:r>
              <a:rPr lang="en-US" sz="1350" b="1" dirty="0">
                <a:solidFill>
                  <a:srgbClr val="C00000"/>
                </a:solidFill>
                <a:latin typeface="Arial" panose="020B0604020202020204" pitchFamily="34" charset="0"/>
                <a:cs typeface="Arial" panose="020B0604020202020204" pitchFamily="34" charset="0"/>
              </a:rPr>
              <a:t> </a:t>
            </a:r>
          </a:p>
          <a:p>
            <a:pPr marL="214313" indent="-214313" defTabSz="685800">
              <a:buFont typeface="Arial" panose="020B0604020202020204" pitchFamily="34" charset="0"/>
              <a:buChar char="•"/>
            </a:pPr>
            <a:r>
              <a:rPr lang="en-US" sz="1350" b="1" dirty="0">
                <a:solidFill>
                  <a:prstClr val="black"/>
                </a:solidFill>
                <a:latin typeface="Arial" panose="020B0604020202020204" pitchFamily="34" charset="0"/>
                <a:cs typeface="Arial" panose="020B0604020202020204" pitchFamily="34" charset="0"/>
              </a:rPr>
              <a:t>No Special Interest Selected	         77 </a:t>
            </a:r>
            <a:r>
              <a:rPr lang="en-US" sz="1350" b="1" dirty="0">
                <a:solidFill>
                  <a:srgbClr val="1C81FB"/>
                </a:solidFill>
                <a:latin typeface="Arial" panose="020B0604020202020204" pitchFamily="34" charset="0"/>
                <a:cs typeface="Arial" panose="020B0604020202020204" pitchFamily="34" charset="0"/>
              </a:rPr>
              <a:t>(+1)</a:t>
            </a:r>
            <a:r>
              <a:rPr lang="en-US" sz="1350" b="1" dirty="0">
                <a:solidFill>
                  <a:prstClr val="black"/>
                </a:solidFill>
                <a:latin typeface="Arial" panose="020B0604020202020204" pitchFamily="34" charset="0"/>
                <a:cs typeface="Arial" panose="020B0604020202020204" pitchFamily="34" charset="0"/>
              </a:rPr>
              <a:t>        1,004 </a:t>
            </a:r>
            <a:r>
              <a:rPr lang="en-US" sz="1350" b="1" dirty="0">
                <a:solidFill>
                  <a:srgbClr val="1C81FB"/>
                </a:solidFill>
                <a:latin typeface="Arial" panose="020B0604020202020204" pitchFamily="34" charset="0"/>
                <a:cs typeface="Arial" panose="020B0604020202020204" pitchFamily="34" charset="0"/>
              </a:rPr>
              <a:t>(+83)            </a:t>
            </a:r>
            <a:r>
              <a:rPr lang="en-US" sz="1350" b="1" dirty="0">
                <a:solidFill>
                  <a:prstClr val="black"/>
                </a:solidFill>
                <a:latin typeface="Arial" panose="020B0604020202020204" pitchFamily="34" charset="0"/>
                <a:cs typeface="Arial" panose="020B0604020202020204" pitchFamily="34" charset="0"/>
              </a:rPr>
              <a:t>472 </a:t>
            </a:r>
            <a:r>
              <a:rPr lang="en-US" sz="1350" b="1" dirty="0">
                <a:solidFill>
                  <a:srgbClr val="1C81FB"/>
                </a:solidFill>
                <a:latin typeface="Arial" panose="020B0604020202020204" pitchFamily="34" charset="0"/>
                <a:cs typeface="Arial" panose="020B0604020202020204" pitchFamily="34" charset="0"/>
              </a:rPr>
              <a:t>(+2)</a:t>
            </a:r>
          </a:p>
          <a:p>
            <a:pPr marL="214313" indent="-214313" defTabSz="685800">
              <a:buFont typeface="Arial" panose="020B0604020202020204" pitchFamily="34" charset="0"/>
              <a:buChar char="•"/>
            </a:pPr>
            <a:endParaRPr lang="en-US" sz="1500" b="1" dirty="0">
              <a:solidFill>
                <a:prstClr val="white"/>
              </a:solidFill>
              <a:latin typeface="Arial" panose="020B0604020202020204" pitchFamily="34" charset="0"/>
              <a:cs typeface="Arial" panose="020B0604020202020204" pitchFamily="34" charset="0"/>
            </a:endParaRPr>
          </a:p>
          <a:p>
            <a:pPr defTabSz="685800"/>
            <a:r>
              <a:rPr lang="en-US" sz="1350" b="1" dirty="0">
                <a:solidFill>
                  <a:srgbClr val="0070C0"/>
                </a:solidFill>
                <a:latin typeface="Arial" panose="020B0604020202020204" pitchFamily="34" charset="0"/>
                <a:cs typeface="Arial" panose="020B0604020202020204" pitchFamily="34" charset="0"/>
              </a:rPr>
              <a:t>NOTE: Numbers in parentheses are changes since 17 October 2025. Jeff Schweiger, National Exploring Membership &amp; Retention Lead, observed that </a:t>
            </a:r>
            <a:r>
              <a:rPr lang="en-US" sz="1350" b="1" dirty="0">
                <a:solidFill>
                  <a:srgbClr val="C00000"/>
                </a:solidFill>
                <a:latin typeface="Arial" panose="020B0604020202020204" pitchFamily="34" charset="0"/>
                <a:cs typeface="Arial" panose="020B0604020202020204" pitchFamily="34" charset="0"/>
              </a:rPr>
              <a:t>currently 128 clubs do not reflect “0999” special interest code (SIC) </a:t>
            </a:r>
            <a:r>
              <a:rPr lang="en-US" sz="1350" b="1" dirty="0">
                <a:solidFill>
                  <a:srgbClr val="0070C0"/>
                </a:solidFill>
                <a:latin typeface="Arial" panose="020B0604020202020204" pitchFamily="34" charset="0"/>
                <a:cs typeface="Arial" panose="020B0604020202020204" pitchFamily="34" charset="0"/>
              </a:rPr>
              <a:t>which will require each of these clubs’ council registrar to correct</a:t>
            </a:r>
          </a:p>
          <a:p>
            <a:pPr defTabSz="685800"/>
            <a:endParaRPr lang="en-US" sz="1275" b="1"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718410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5CF2C-50E1-2249-8AED-1CDBF0DBD94E}"/>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CE66C95E-1D59-6C19-77C4-7AC2B2AB0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67"/>
            <a:ext cx="12192000" cy="6883121"/>
          </a:xfrm>
          <a:prstGeom prst="rect">
            <a:avLst/>
          </a:prstGeom>
        </p:spPr>
      </p:pic>
      <p:sp>
        <p:nvSpPr>
          <p:cNvPr id="2" name="Title 1">
            <a:extLst>
              <a:ext uri="{FF2B5EF4-FFF2-40B4-BE49-F238E27FC236}">
                <a16:creationId xmlns:a16="http://schemas.microsoft.com/office/drawing/2014/main" id="{6CB1C4E5-CFEC-37A0-920F-054C8EAA522D}"/>
              </a:ext>
            </a:extLst>
          </p:cNvPr>
          <p:cNvSpPr>
            <a:spLocks noGrp="1"/>
          </p:cNvSpPr>
          <p:nvPr>
            <p:ph type="ctrTitle"/>
          </p:nvPr>
        </p:nvSpPr>
        <p:spPr>
          <a:xfrm>
            <a:off x="1880010" y="136604"/>
            <a:ext cx="8431981" cy="1833711"/>
          </a:xfrm>
        </p:spPr>
        <p:txBody>
          <a:bodyPr>
            <a:normAutofit/>
          </a:bodyPr>
          <a:lstStyle/>
          <a:p>
            <a:pPr algn="l"/>
            <a:r>
              <a:rPr lang="en-US" sz="4000" dirty="0">
                <a:solidFill>
                  <a:srgbClr val="1FC77F"/>
                </a:solidFill>
                <a:latin typeface="Arial Black"/>
                <a:cs typeface="Arial Black"/>
              </a:rPr>
              <a:t>2024 National Membership Statistics</a:t>
            </a:r>
          </a:p>
        </p:txBody>
      </p:sp>
      <p:pic>
        <p:nvPicPr>
          <p:cNvPr id="23" name="Picture 22" descr="exploring_wht_transparent-01.png">
            <a:extLst>
              <a:ext uri="{FF2B5EF4-FFF2-40B4-BE49-F238E27FC236}">
                <a16:creationId xmlns:a16="http://schemas.microsoft.com/office/drawing/2014/main" id="{916EF6A0-9AC6-21C6-0947-EDEAE01E44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556" y="6255845"/>
            <a:ext cx="1791695" cy="651525"/>
          </a:xfrm>
          <a:prstGeom prst="rect">
            <a:avLst/>
          </a:prstGeom>
        </p:spPr>
      </p:pic>
      <p:sp>
        <p:nvSpPr>
          <p:cNvPr id="25" name="Rectangle 24">
            <a:extLst>
              <a:ext uri="{FF2B5EF4-FFF2-40B4-BE49-F238E27FC236}">
                <a16:creationId xmlns:a16="http://schemas.microsoft.com/office/drawing/2014/main" id="{1ABC9885-6A93-8A44-1BBD-CA4B0362076B}"/>
              </a:ext>
            </a:extLst>
          </p:cNvPr>
          <p:cNvSpPr/>
          <p:nvPr/>
        </p:nvSpPr>
        <p:spPr>
          <a:xfrm>
            <a:off x="1672210" y="137047"/>
            <a:ext cx="8833606"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3D91E53-8FD7-1227-EBAB-A4B8D4C31198}"/>
              </a:ext>
            </a:extLst>
          </p:cNvPr>
          <p:cNvSpPr/>
          <p:nvPr/>
        </p:nvSpPr>
        <p:spPr>
          <a:xfrm>
            <a:off x="1891126" y="1091301"/>
            <a:ext cx="8409746" cy="1477328"/>
          </a:xfrm>
          <a:prstGeom prst="rect">
            <a:avLst/>
          </a:prstGeom>
        </p:spPr>
        <p:txBody>
          <a:bodyPr wrap="square">
            <a:spAutoFit/>
          </a:bodyPr>
          <a:lstStyle/>
          <a:p>
            <a:pPr marL="0" lvl="1"/>
            <a:endParaRPr lang="en-US" sz="2000" b="1" dirty="0">
              <a:solidFill>
                <a:srgbClr val="FFFF00"/>
              </a:solidFill>
              <a:latin typeface="Arial Black" panose="020B0A04020102020204" pitchFamily="34" charset="0"/>
            </a:endParaRPr>
          </a:p>
          <a:p>
            <a:pPr marL="0" lvl="1"/>
            <a:endParaRPr lang="en-US" sz="2000" dirty="0">
              <a:solidFill>
                <a:srgbClr val="FFFF00"/>
              </a:solidFill>
              <a:latin typeface="Arial Black" panose="020B0A04020102020204" pitchFamily="34" charset="0"/>
            </a:endParaRPr>
          </a:p>
          <a:p>
            <a:pPr marL="0" lvl="1"/>
            <a:endParaRPr lang="en-US" b="1" dirty="0">
              <a:solidFill>
                <a:srgbClr val="FFFF00"/>
              </a:solidFill>
            </a:endParaRPr>
          </a:p>
          <a:p>
            <a:pPr marL="0" lvl="1"/>
            <a:endParaRPr lang="en-US" b="1" dirty="0">
              <a:solidFill>
                <a:srgbClr val="FFFF00"/>
              </a:solidFill>
            </a:endParaRPr>
          </a:p>
          <a:p>
            <a:pPr marL="690563" lvl="1" indent="-233363">
              <a:buFont typeface="Arial" panose="020B0604020202020204" pitchFamily="34" charset="0"/>
              <a:buChar char="•"/>
            </a:pPr>
            <a:endParaRPr lang="en-US" sz="1400" b="1" dirty="0">
              <a:solidFill>
                <a:srgbClr val="FFFF00"/>
              </a:solidFill>
            </a:endParaRPr>
          </a:p>
        </p:txBody>
      </p:sp>
      <p:pic>
        <p:nvPicPr>
          <p:cNvPr id="9" name="Picture 8">
            <a:extLst>
              <a:ext uri="{FF2B5EF4-FFF2-40B4-BE49-F238E27FC236}">
                <a16:creationId xmlns:a16="http://schemas.microsoft.com/office/drawing/2014/main" id="{4F39C90B-DA11-5C4E-64A1-62598625268C}"/>
              </a:ext>
            </a:extLst>
          </p:cNvPr>
          <p:cNvPicPr>
            <a:picLocks noChangeAspect="1"/>
          </p:cNvPicPr>
          <p:nvPr/>
        </p:nvPicPr>
        <p:blipFill>
          <a:blip r:embed="rId4"/>
          <a:stretch>
            <a:fillRect/>
          </a:stretch>
        </p:blipFill>
        <p:spPr>
          <a:xfrm>
            <a:off x="3251476" y="2409823"/>
            <a:ext cx="5727154" cy="3242358"/>
          </a:xfrm>
          <a:prstGeom prst="rect">
            <a:avLst/>
          </a:prstGeom>
        </p:spPr>
      </p:pic>
    </p:spTree>
    <p:extLst>
      <p:ext uri="{BB962C8B-B14F-4D97-AF65-F5344CB8AC3E}">
        <p14:creationId xmlns:p14="http://schemas.microsoft.com/office/powerpoint/2010/main" val="3006713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121"/>
            <a:ext cx="12192000" cy="6883121"/>
          </a:xfrm>
          <a:prstGeom prst="rect">
            <a:avLst/>
          </a:prstGeom>
        </p:spPr>
      </p:pic>
      <p:pic>
        <p:nvPicPr>
          <p:cNvPr id="23" name="Picture 22" descr="exploring_wht_transparent-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968" y="6466654"/>
            <a:ext cx="897995" cy="326543"/>
          </a:xfrm>
          <a:prstGeom prst="rect">
            <a:avLst/>
          </a:prstGeom>
        </p:spPr>
      </p:pic>
      <p:sp>
        <p:nvSpPr>
          <p:cNvPr id="6" name="Title 1">
            <a:extLst>
              <a:ext uri="{FF2B5EF4-FFF2-40B4-BE49-F238E27FC236}">
                <a16:creationId xmlns:a16="http://schemas.microsoft.com/office/drawing/2014/main" id="{7D00888D-DF2F-4460-8D84-DB911CA4A6A6}"/>
              </a:ext>
            </a:extLst>
          </p:cNvPr>
          <p:cNvSpPr txBox="1">
            <a:spLocks/>
          </p:cNvSpPr>
          <p:nvPr/>
        </p:nvSpPr>
        <p:spPr>
          <a:xfrm>
            <a:off x="400692" y="250489"/>
            <a:ext cx="11147461" cy="994172"/>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B050"/>
                </a:solidFill>
                <a:effectLst/>
                <a:uLnTx/>
                <a:uFillTx/>
                <a:latin typeface="Helvetica" panose="020B0604020202020204" pitchFamily="34" charset="0"/>
                <a:ea typeface="+mj-ea"/>
                <a:cs typeface="Helvetica" panose="020B0604020202020204" pitchFamily="34" charset="0"/>
              </a:rPr>
              <a:t>Exploring in comparison to Traditional Scouting</a:t>
            </a:r>
          </a:p>
        </p:txBody>
      </p:sp>
      <p:graphicFrame>
        <p:nvGraphicFramePr>
          <p:cNvPr id="8" name="Content Placeholder 5">
            <a:extLst>
              <a:ext uri="{FF2B5EF4-FFF2-40B4-BE49-F238E27FC236}">
                <a16:creationId xmlns:a16="http://schemas.microsoft.com/office/drawing/2014/main" id="{64D44DFD-D6B3-4AD4-B785-322610858AFE}"/>
              </a:ext>
            </a:extLst>
          </p:cNvPr>
          <p:cNvGraphicFramePr>
            <a:graphicFrameLocks/>
          </p:cNvGraphicFramePr>
          <p:nvPr/>
        </p:nvGraphicFramePr>
        <p:xfrm>
          <a:off x="1047963" y="1244662"/>
          <a:ext cx="10150868" cy="5157189"/>
        </p:xfrm>
        <a:graphic>
          <a:graphicData uri="http://schemas.openxmlformats.org/drawingml/2006/table">
            <a:tbl>
              <a:tblPr firstRow="1" bandRow="1"/>
              <a:tblGrid>
                <a:gridCol w="2262601">
                  <a:extLst>
                    <a:ext uri="{9D8B030D-6E8A-4147-A177-3AD203B41FA5}">
                      <a16:colId xmlns:a16="http://schemas.microsoft.com/office/drawing/2014/main" val="20000"/>
                    </a:ext>
                  </a:extLst>
                </a:gridCol>
                <a:gridCol w="1974480">
                  <a:extLst>
                    <a:ext uri="{9D8B030D-6E8A-4147-A177-3AD203B41FA5}">
                      <a16:colId xmlns:a16="http://schemas.microsoft.com/office/drawing/2014/main" val="20001"/>
                    </a:ext>
                  </a:extLst>
                </a:gridCol>
                <a:gridCol w="1789997">
                  <a:extLst>
                    <a:ext uri="{9D8B030D-6E8A-4147-A177-3AD203B41FA5}">
                      <a16:colId xmlns:a16="http://schemas.microsoft.com/office/drawing/2014/main" val="20002"/>
                    </a:ext>
                  </a:extLst>
                </a:gridCol>
                <a:gridCol w="1857970">
                  <a:extLst>
                    <a:ext uri="{9D8B030D-6E8A-4147-A177-3AD203B41FA5}">
                      <a16:colId xmlns:a16="http://schemas.microsoft.com/office/drawing/2014/main" val="76403790"/>
                    </a:ext>
                  </a:extLst>
                </a:gridCol>
                <a:gridCol w="2265820">
                  <a:extLst>
                    <a:ext uri="{9D8B030D-6E8A-4147-A177-3AD203B41FA5}">
                      <a16:colId xmlns:a16="http://schemas.microsoft.com/office/drawing/2014/main" val="20003"/>
                    </a:ext>
                  </a:extLst>
                </a:gridCol>
              </a:tblGrid>
              <a:tr h="551836">
                <a:tc>
                  <a:txBody>
                    <a:bodyPr/>
                    <a:lstStyle>
                      <a:lvl1pPr marL="0" algn="l" defTabSz="457189" rtl="0" eaLnBrk="1" latinLnBrk="0" hangingPunct="1">
                        <a:defRPr sz="1800" b="1" kern="1200">
                          <a:solidFill>
                            <a:schemeClr val="lt1"/>
                          </a:solidFill>
                          <a:latin typeface="Calibri" panose="020F0502020204030204"/>
                        </a:defRPr>
                      </a:lvl1pPr>
                      <a:lvl2pPr marL="457189" algn="l" defTabSz="457189" rtl="0" eaLnBrk="1" latinLnBrk="0" hangingPunct="1">
                        <a:defRPr sz="1800" b="1" kern="1200">
                          <a:solidFill>
                            <a:schemeClr val="lt1"/>
                          </a:solidFill>
                          <a:latin typeface="Calibri" panose="020F0502020204030204"/>
                        </a:defRPr>
                      </a:lvl2pPr>
                      <a:lvl3pPr marL="914377" algn="l" defTabSz="457189" rtl="0" eaLnBrk="1" latinLnBrk="0" hangingPunct="1">
                        <a:defRPr sz="1800" b="1" kern="1200">
                          <a:solidFill>
                            <a:schemeClr val="lt1"/>
                          </a:solidFill>
                          <a:latin typeface="Calibri" panose="020F0502020204030204"/>
                        </a:defRPr>
                      </a:lvl3pPr>
                      <a:lvl4pPr marL="1371566" algn="l" defTabSz="457189" rtl="0" eaLnBrk="1" latinLnBrk="0" hangingPunct="1">
                        <a:defRPr sz="1800" b="1" kern="1200">
                          <a:solidFill>
                            <a:schemeClr val="lt1"/>
                          </a:solidFill>
                          <a:latin typeface="Calibri" panose="020F0502020204030204"/>
                        </a:defRPr>
                      </a:lvl4pPr>
                      <a:lvl5pPr marL="1828754" algn="l" defTabSz="457189" rtl="0" eaLnBrk="1" latinLnBrk="0" hangingPunct="1">
                        <a:defRPr sz="1800" b="1" kern="1200">
                          <a:solidFill>
                            <a:schemeClr val="lt1"/>
                          </a:solidFill>
                          <a:latin typeface="Calibri" panose="020F0502020204030204"/>
                        </a:defRPr>
                      </a:lvl5pPr>
                      <a:lvl6pPr marL="2285943" algn="l" defTabSz="457189" rtl="0" eaLnBrk="1" latinLnBrk="0" hangingPunct="1">
                        <a:defRPr sz="1800" b="1" kern="1200">
                          <a:solidFill>
                            <a:schemeClr val="lt1"/>
                          </a:solidFill>
                          <a:latin typeface="Calibri" panose="020F0502020204030204"/>
                        </a:defRPr>
                      </a:lvl6pPr>
                      <a:lvl7pPr marL="2743131" algn="l" defTabSz="457189" rtl="0" eaLnBrk="1" latinLnBrk="0" hangingPunct="1">
                        <a:defRPr sz="1800" b="1" kern="1200">
                          <a:solidFill>
                            <a:schemeClr val="lt1"/>
                          </a:solidFill>
                          <a:latin typeface="Calibri" panose="020F0502020204030204"/>
                        </a:defRPr>
                      </a:lvl7pPr>
                      <a:lvl8pPr marL="3200320" algn="l" defTabSz="457189" rtl="0" eaLnBrk="1" latinLnBrk="0" hangingPunct="1">
                        <a:defRPr sz="1800" b="1" kern="1200">
                          <a:solidFill>
                            <a:schemeClr val="lt1"/>
                          </a:solidFill>
                          <a:latin typeface="Calibri" panose="020F0502020204030204"/>
                        </a:defRPr>
                      </a:lvl8pPr>
                      <a:lvl9pPr marL="3657509" algn="l" defTabSz="457189" rtl="0" eaLnBrk="1" latinLnBrk="0" hangingPunct="1">
                        <a:defRPr sz="1800" b="1" kern="1200">
                          <a:solidFill>
                            <a:schemeClr val="lt1"/>
                          </a:solidFill>
                          <a:latin typeface="Calibri" panose="020F0502020204030204"/>
                        </a:defRPr>
                      </a:lvl9pPr>
                    </a:lstStyle>
                    <a:p>
                      <a:pPr algn="ctr"/>
                      <a:endParaRPr lang="en-US" sz="1200" dirty="0">
                        <a:solidFill>
                          <a:srgbClr val="FFFF00"/>
                        </a:solidFill>
                        <a:latin typeface="Arial" panose="020B0604020202020204" pitchFamily="34" charset="0"/>
                        <a:cs typeface="Arial" panose="020B0604020202020204" pitchFamily="34" charset="0"/>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b="1" kern="1200">
                          <a:solidFill>
                            <a:schemeClr val="lt1"/>
                          </a:solidFill>
                          <a:latin typeface="Calibri" panose="020F0502020204030204"/>
                        </a:defRPr>
                      </a:lvl1pPr>
                      <a:lvl2pPr marL="457189" algn="l" defTabSz="457189" rtl="0" eaLnBrk="1" latinLnBrk="0" hangingPunct="1">
                        <a:defRPr sz="1800" b="1" kern="1200">
                          <a:solidFill>
                            <a:schemeClr val="lt1"/>
                          </a:solidFill>
                          <a:latin typeface="Calibri" panose="020F0502020204030204"/>
                        </a:defRPr>
                      </a:lvl2pPr>
                      <a:lvl3pPr marL="914377" algn="l" defTabSz="457189" rtl="0" eaLnBrk="1" latinLnBrk="0" hangingPunct="1">
                        <a:defRPr sz="1800" b="1" kern="1200">
                          <a:solidFill>
                            <a:schemeClr val="lt1"/>
                          </a:solidFill>
                          <a:latin typeface="Calibri" panose="020F0502020204030204"/>
                        </a:defRPr>
                      </a:lvl3pPr>
                      <a:lvl4pPr marL="1371566" algn="l" defTabSz="457189" rtl="0" eaLnBrk="1" latinLnBrk="0" hangingPunct="1">
                        <a:defRPr sz="1800" b="1" kern="1200">
                          <a:solidFill>
                            <a:schemeClr val="lt1"/>
                          </a:solidFill>
                          <a:latin typeface="Calibri" panose="020F0502020204030204"/>
                        </a:defRPr>
                      </a:lvl4pPr>
                      <a:lvl5pPr marL="1828754" algn="l" defTabSz="457189" rtl="0" eaLnBrk="1" latinLnBrk="0" hangingPunct="1">
                        <a:defRPr sz="1800" b="1" kern="1200">
                          <a:solidFill>
                            <a:schemeClr val="lt1"/>
                          </a:solidFill>
                          <a:latin typeface="Calibri" panose="020F0502020204030204"/>
                        </a:defRPr>
                      </a:lvl5pPr>
                      <a:lvl6pPr marL="2285943" algn="l" defTabSz="457189" rtl="0" eaLnBrk="1" latinLnBrk="0" hangingPunct="1">
                        <a:defRPr sz="1800" b="1" kern="1200">
                          <a:solidFill>
                            <a:schemeClr val="lt1"/>
                          </a:solidFill>
                          <a:latin typeface="Calibri" panose="020F0502020204030204"/>
                        </a:defRPr>
                      </a:lvl6pPr>
                      <a:lvl7pPr marL="2743131" algn="l" defTabSz="457189" rtl="0" eaLnBrk="1" latinLnBrk="0" hangingPunct="1">
                        <a:defRPr sz="1800" b="1" kern="1200">
                          <a:solidFill>
                            <a:schemeClr val="lt1"/>
                          </a:solidFill>
                          <a:latin typeface="Calibri" panose="020F0502020204030204"/>
                        </a:defRPr>
                      </a:lvl7pPr>
                      <a:lvl8pPr marL="3200320" algn="l" defTabSz="457189" rtl="0" eaLnBrk="1" latinLnBrk="0" hangingPunct="1">
                        <a:defRPr sz="1800" b="1" kern="1200">
                          <a:solidFill>
                            <a:schemeClr val="lt1"/>
                          </a:solidFill>
                          <a:latin typeface="Calibri" panose="020F0502020204030204"/>
                        </a:defRPr>
                      </a:lvl8pPr>
                      <a:lvl9pPr marL="3657509" algn="l" defTabSz="457189" rtl="0" eaLnBrk="1" latinLnBrk="0" hangingPunct="1">
                        <a:defRPr sz="1800" b="1" kern="1200">
                          <a:solidFill>
                            <a:schemeClr val="lt1"/>
                          </a:solidFill>
                          <a:latin typeface="Calibri" panose="020F0502020204030204"/>
                        </a:defRPr>
                      </a:lvl9pPr>
                    </a:lstStyle>
                    <a:p>
                      <a:pPr algn="ctr"/>
                      <a:r>
                        <a:rPr lang="en-US" sz="1200" b="0" baseline="0" dirty="0">
                          <a:solidFill>
                            <a:srgbClr val="FFFF00"/>
                          </a:solidFill>
                          <a:latin typeface="Arial Black" panose="020B0A04020102020204" pitchFamily="34" charset="0"/>
                          <a:cs typeface="Helvetica" panose="020B0604020202020204" pitchFamily="34" charset="0"/>
                        </a:rPr>
                        <a:t>SCOUTS BSA</a:t>
                      </a:r>
                      <a:endParaRPr lang="en-US" sz="1200" b="0" dirty="0">
                        <a:solidFill>
                          <a:srgbClr val="FFFF00"/>
                        </a:solidFill>
                        <a:latin typeface="Arial Black" panose="020B0A04020102020204" pitchFamily="34" charset="0"/>
                        <a:cs typeface="Helvetica" panose="020B0604020202020204" pitchFamily="34" charset="0"/>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b="1" kern="1200">
                          <a:solidFill>
                            <a:schemeClr val="lt1"/>
                          </a:solidFill>
                          <a:latin typeface="Calibri" panose="020F0502020204030204"/>
                        </a:defRPr>
                      </a:lvl1pPr>
                      <a:lvl2pPr marL="457189" algn="l" defTabSz="457189" rtl="0" eaLnBrk="1" latinLnBrk="0" hangingPunct="1">
                        <a:defRPr sz="1800" b="1" kern="1200">
                          <a:solidFill>
                            <a:schemeClr val="lt1"/>
                          </a:solidFill>
                          <a:latin typeface="Calibri" panose="020F0502020204030204"/>
                        </a:defRPr>
                      </a:lvl2pPr>
                      <a:lvl3pPr marL="914377" algn="l" defTabSz="457189" rtl="0" eaLnBrk="1" latinLnBrk="0" hangingPunct="1">
                        <a:defRPr sz="1800" b="1" kern="1200">
                          <a:solidFill>
                            <a:schemeClr val="lt1"/>
                          </a:solidFill>
                          <a:latin typeface="Calibri" panose="020F0502020204030204"/>
                        </a:defRPr>
                      </a:lvl3pPr>
                      <a:lvl4pPr marL="1371566" algn="l" defTabSz="457189" rtl="0" eaLnBrk="1" latinLnBrk="0" hangingPunct="1">
                        <a:defRPr sz="1800" b="1" kern="1200">
                          <a:solidFill>
                            <a:schemeClr val="lt1"/>
                          </a:solidFill>
                          <a:latin typeface="Calibri" panose="020F0502020204030204"/>
                        </a:defRPr>
                      </a:lvl4pPr>
                      <a:lvl5pPr marL="1828754" algn="l" defTabSz="457189" rtl="0" eaLnBrk="1" latinLnBrk="0" hangingPunct="1">
                        <a:defRPr sz="1800" b="1" kern="1200">
                          <a:solidFill>
                            <a:schemeClr val="lt1"/>
                          </a:solidFill>
                          <a:latin typeface="Calibri" panose="020F0502020204030204"/>
                        </a:defRPr>
                      </a:lvl5pPr>
                      <a:lvl6pPr marL="2285943" algn="l" defTabSz="457189" rtl="0" eaLnBrk="1" latinLnBrk="0" hangingPunct="1">
                        <a:defRPr sz="1800" b="1" kern="1200">
                          <a:solidFill>
                            <a:schemeClr val="lt1"/>
                          </a:solidFill>
                          <a:latin typeface="Calibri" panose="020F0502020204030204"/>
                        </a:defRPr>
                      </a:lvl6pPr>
                      <a:lvl7pPr marL="2743131" algn="l" defTabSz="457189" rtl="0" eaLnBrk="1" latinLnBrk="0" hangingPunct="1">
                        <a:defRPr sz="1800" b="1" kern="1200">
                          <a:solidFill>
                            <a:schemeClr val="lt1"/>
                          </a:solidFill>
                          <a:latin typeface="Calibri" panose="020F0502020204030204"/>
                        </a:defRPr>
                      </a:lvl7pPr>
                      <a:lvl8pPr marL="3200320" algn="l" defTabSz="457189" rtl="0" eaLnBrk="1" latinLnBrk="0" hangingPunct="1">
                        <a:defRPr sz="1800" b="1" kern="1200">
                          <a:solidFill>
                            <a:schemeClr val="lt1"/>
                          </a:solidFill>
                          <a:latin typeface="Calibri" panose="020F0502020204030204"/>
                        </a:defRPr>
                      </a:lvl8pPr>
                      <a:lvl9pPr marL="3657509" algn="l" defTabSz="457189" rtl="0" eaLnBrk="1" latinLnBrk="0" hangingPunct="1">
                        <a:defRPr sz="1800" b="1" kern="1200">
                          <a:solidFill>
                            <a:schemeClr val="lt1"/>
                          </a:solidFill>
                          <a:latin typeface="Calibri" panose="020F0502020204030204"/>
                        </a:defRPr>
                      </a:lvl9pPr>
                    </a:lstStyle>
                    <a:p>
                      <a:pPr algn="ctr"/>
                      <a:r>
                        <a:rPr lang="en-US" sz="1200" b="0" dirty="0">
                          <a:solidFill>
                            <a:srgbClr val="FFFF00"/>
                          </a:solidFill>
                          <a:latin typeface="Arial Black" panose="020B0A04020102020204" pitchFamily="34" charset="0"/>
                          <a:cs typeface="Helvetica" panose="020B0604020202020204" pitchFamily="34" charset="0"/>
                        </a:rPr>
                        <a:t>VENTURING</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b="1" kern="1200">
                          <a:solidFill>
                            <a:schemeClr val="lt1"/>
                          </a:solidFill>
                          <a:latin typeface="Calibri" panose="020F0502020204030204"/>
                        </a:defRPr>
                      </a:lvl1pPr>
                      <a:lvl2pPr marL="457189" algn="l" defTabSz="457189" rtl="0" eaLnBrk="1" latinLnBrk="0" hangingPunct="1">
                        <a:defRPr sz="1800" b="1" kern="1200">
                          <a:solidFill>
                            <a:schemeClr val="lt1"/>
                          </a:solidFill>
                          <a:latin typeface="Calibri" panose="020F0502020204030204"/>
                        </a:defRPr>
                      </a:lvl2pPr>
                      <a:lvl3pPr marL="914377" algn="l" defTabSz="457189" rtl="0" eaLnBrk="1" latinLnBrk="0" hangingPunct="1">
                        <a:defRPr sz="1800" b="1" kern="1200">
                          <a:solidFill>
                            <a:schemeClr val="lt1"/>
                          </a:solidFill>
                          <a:latin typeface="Calibri" panose="020F0502020204030204"/>
                        </a:defRPr>
                      </a:lvl3pPr>
                      <a:lvl4pPr marL="1371566" algn="l" defTabSz="457189" rtl="0" eaLnBrk="1" latinLnBrk="0" hangingPunct="1">
                        <a:defRPr sz="1800" b="1" kern="1200">
                          <a:solidFill>
                            <a:schemeClr val="lt1"/>
                          </a:solidFill>
                          <a:latin typeface="Calibri" panose="020F0502020204030204"/>
                        </a:defRPr>
                      </a:lvl4pPr>
                      <a:lvl5pPr marL="1828754" algn="l" defTabSz="457189" rtl="0" eaLnBrk="1" latinLnBrk="0" hangingPunct="1">
                        <a:defRPr sz="1800" b="1" kern="1200">
                          <a:solidFill>
                            <a:schemeClr val="lt1"/>
                          </a:solidFill>
                          <a:latin typeface="Calibri" panose="020F0502020204030204"/>
                        </a:defRPr>
                      </a:lvl5pPr>
                      <a:lvl6pPr marL="2285943" algn="l" defTabSz="457189" rtl="0" eaLnBrk="1" latinLnBrk="0" hangingPunct="1">
                        <a:defRPr sz="1800" b="1" kern="1200">
                          <a:solidFill>
                            <a:schemeClr val="lt1"/>
                          </a:solidFill>
                          <a:latin typeface="Calibri" panose="020F0502020204030204"/>
                        </a:defRPr>
                      </a:lvl6pPr>
                      <a:lvl7pPr marL="2743131" algn="l" defTabSz="457189" rtl="0" eaLnBrk="1" latinLnBrk="0" hangingPunct="1">
                        <a:defRPr sz="1800" b="1" kern="1200">
                          <a:solidFill>
                            <a:schemeClr val="lt1"/>
                          </a:solidFill>
                          <a:latin typeface="Calibri" panose="020F0502020204030204"/>
                        </a:defRPr>
                      </a:lvl7pPr>
                      <a:lvl8pPr marL="3200320" algn="l" defTabSz="457189" rtl="0" eaLnBrk="1" latinLnBrk="0" hangingPunct="1">
                        <a:defRPr sz="1800" b="1" kern="1200">
                          <a:solidFill>
                            <a:schemeClr val="lt1"/>
                          </a:solidFill>
                          <a:latin typeface="Calibri" panose="020F0502020204030204"/>
                        </a:defRPr>
                      </a:lvl8pPr>
                      <a:lvl9pPr marL="3657509" algn="l" defTabSz="457189" rtl="0" eaLnBrk="1" latinLnBrk="0" hangingPunct="1">
                        <a:defRPr sz="1800" b="1" kern="1200">
                          <a:solidFill>
                            <a:schemeClr val="lt1"/>
                          </a:solidFill>
                          <a:latin typeface="Calibri" panose="020F0502020204030204"/>
                        </a:defRPr>
                      </a:lvl9pPr>
                    </a:lstStyle>
                    <a:p>
                      <a:pPr algn="ctr"/>
                      <a:r>
                        <a:rPr lang="en-US" sz="1200" b="0" dirty="0">
                          <a:solidFill>
                            <a:srgbClr val="FFFF00"/>
                          </a:solidFill>
                          <a:latin typeface="Arial Black" panose="020B0A04020102020204" pitchFamily="34" charset="0"/>
                          <a:cs typeface="Helvetica" panose="020B0604020202020204" pitchFamily="34" charset="0"/>
                        </a:rPr>
                        <a:t>SEA SCOUTS</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b="1" kern="1200">
                          <a:solidFill>
                            <a:schemeClr val="lt1"/>
                          </a:solidFill>
                          <a:latin typeface="Calibri" panose="020F0502020204030204"/>
                        </a:defRPr>
                      </a:lvl1pPr>
                      <a:lvl2pPr marL="457189" algn="l" defTabSz="457189" rtl="0" eaLnBrk="1" latinLnBrk="0" hangingPunct="1">
                        <a:defRPr sz="1800" b="1" kern="1200">
                          <a:solidFill>
                            <a:schemeClr val="lt1"/>
                          </a:solidFill>
                          <a:latin typeface="Calibri" panose="020F0502020204030204"/>
                        </a:defRPr>
                      </a:lvl2pPr>
                      <a:lvl3pPr marL="914377" algn="l" defTabSz="457189" rtl="0" eaLnBrk="1" latinLnBrk="0" hangingPunct="1">
                        <a:defRPr sz="1800" b="1" kern="1200">
                          <a:solidFill>
                            <a:schemeClr val="lt1"/>
                          </a:solidFill>
                          <a:latin typeface="Calibri" panose="020F0502020204030204"/>
                        </a:defRPr>
                      </a:lvl3pPr>
                      <a:lvl4pPr marL="1371566" algn="l" defTabSz="457189" rtl="0" eaLnBrk="1" latinLnBrk="0" hangingPunct="1">
                        <a:defRPr sz="1800" b="1" kern="1200">
                          <a:solidFill>
                            <a:schemeClr val="lt1"/>
                          </a:solidFill>
                          <a:latin typeface="Calibri" panose="020F0502020204030204"/>
                        </a:defRPr>
                      </a:lvl4pPr>
                      <a:lvl5pPr marL="1828754" algn="l" defTabSz="457189" rtl="0" eaLnBrk="1" latinLnBrk="0" hangingPunct="1">
                        <a:defRPr sz="1800" b="1" kern="1200">
                          <a:solidFill>
                            <a:schemeClr val="lt1"/>
                          </a:solidFill>
                          <a:latin typeface="Calibri" panose="020F0502020204030204"/>
                        </a:defRPr>
                      </a:lvl5pPr>
                      <a:lvl6pPr marL="2285943" algn="l" defTabSz="457189" rtl="0" eaLnBrk="1" latinLnBrk="0" hangingPunct="1">
                        <a:defRPr sz="1800" b="1" kern="1200">
                          <a:solidFill>
                            <a:schemeClr val="lt1"/>
                          </a:solidFill>
                          <a:latin typeface="Calibri" panose="020F0502020204030204"/>
                        </a:defRPr>
                      </a:lvl6pPr>
                      <a:lvl7pPr marL="2743131" algn="l" defTabSz="457189" rtl="0" eaLnBrk="1" latinLnBrk="0" hangingPunct="1">
                        <a:defRPr sz="1800" b="1" kern="1200">
                          <a:solidFill>
                            <a:schemeClr val="lt1"/>
                          </a:solidFill>
                          <a:latin typeface="Calibri" panose="020F0502020204030204"/>
                        </a:defRPr>
                      </a:lvl7pPr>
                      <a:lvl8pPr marL="3200320" algn="l" defTabSz="457189" rtl="0" eaLnBrk="1" latinLnBrk="0" hangingPunct="1">
                        <a:defRPr sz="1800" b="1" kern="1200">
                          <a:solidFill>
                            <a:schemeClr val="lt1"/>
                          </a:solidFill>
                          <a:latin typeface="Calibri" panose="020F0502020204030204"/>
                        </a:defRPr>
                      </a:lvl8pPr>
                      <a:lvl9pPr marL="3657509" algn="l" defTabSz="457189" rtl="0" eaLnBrk="1" latinLnBrk="0" hangingPunct="1">
                        <a:defRPr sz="1800" b="1" kern="1200">
                          <a:solidFill>
                            <a:schemeClr val="lt1"/>
                          </a:solidFill>
                          <a:latin typeface="Calibri" panose="020F0502020204030204"/>
                        </a:defRPr>
                      </a:lvl9pPr>
                    </a:lstStyle>
                    <a:p>
                      <a:pPr algn="ctr"/>
                      <a:r>
                        <a:rPr lang="en-US" sz="1200" b="0" dirty="0">
                          <a:solidFill>
                            <a:srgbClr val="FFFF00"/>
                          </a:solidFill>
                          <a:latin typeface="Arial Black" panose="020B0A04020102020204" pitchFamily="34" charset="0"/>
                          <a:cs typeface="Helvetica" panose="020B0604020202020204" pitchFamily="34" charset="0"/>
                        </a:rPr>
                        <a:t>EXPLORING</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2413">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1100" b="1" dirty="0">
                          <a:solidFill>
                            <a:srgbClr val="FFFF00"/>
                          </a:solidFill>
                          <a:latin typeface="Helvetica" panose="020B0604020202020204" pitchFamily="34" charset="0"/>
                          <a:cs typeface="Helvetica" panose="020B0604020202020204" pitchFamily="34" charset="0"/>
                        </a:rPr>
                        <a:t>UNIT</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Troop</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Crew</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Ship</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Club/Post</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92413">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1100" b="1" dirty="0">
                          <a:solidFill>
                            <a:srgbClr val="FFFF00"/>
                          </a:solidFill>
                          <a:latin typeface="Helvetica" panose="020B0604020202020204" pitchFamily="34" charset="0"/>
                          <a:cs typeface="Helvetica" panose="020B0604020202020204" pitchFamily="34" charset="0"/>
                        </a:rPr>
                        <a:t>LEADER</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Scoutmaster</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Advisor</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Skipper</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Sponsor/Advisor</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6723">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1100" b="1" dirty="0">
                          <a:solidFill>
                            <a:srgbClr val="FFFF00"/>
                          </a:solidFill>
                          <a:latin typeface="Helvetica" panose="020B0604020202020204" pitchFamily="34" charset="0"/>
                          <a:cs typeface="Helvetica" panose="020B0604020202020204" pitchFamily="34" charset="0"/>
                        </a:rPr>
                        <a:t>YOUTH LEADER</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Senior Patrol Leader</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President</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Boatswain</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President </a:t>
                      </a:r>
                      <a:r>
                        <a:rPr lang="en-US" sz="900" b="1" baseline="0" dirty="0">
                          <a:solidFill>
                            <a:srgbClr val="FFFF00"/>
                          </a:solidFill>
                          <a:latin typeface="Helvetica" panose="020B0604020202020204" pitchFamily="34" charset="0"/>
                          <a:cs typeface="Helvetica" panose="020B0604020202020204" pitchFamily="34" charset="0"/>
                        </a:rPr>
                        <a:t> or Agency Nomenclature</a:t>
                      </a:r>
                      <a:endParaRPr lang="en-US" sz="900" b="1" dirty="0">
                        <a:solidFill>
                          <a:srgbClr val="FFFF00"/>
                        </a:solidFill>
                        <a:latin typeface="Helvetica" panose="020B0604020202020204" pitchFamily="34" charset="0"/>
                        <a:cs typeface="Helvetica" panose="020B0604020202020204" pitchFamily="34" charset="0"/>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99932">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1100" b="1" dirty="0">
                          <a:solidFill>
                            <a:srgbClr val="FFFF00"/>
                          </a:solidFill>
                          <a:latin typeface="Helvetica" panose="020B0604020202020204" pitchFamily="34" charset="0"/>
                          <a:cs typeface="Helvetica" panose="020B0604020202020204" pitchFamily="34" charset="0"/>
                        </a:rPr>
                        <a:t>YOUTH PARTICIPANT</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Scout</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Venturer</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Sea Scout</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Participant</a:t>
                      </a:r>
                      <a:r>
                        <a:rPr lang="en-US" sz="900" b="1" baseline="0" dirty="0">
                          <a:solidFill>
                            <a:srgbClr val="FFFF00"/>
                          </a:solidFill>
                          <a:latin typeface="Helvetica" panose="020B0604020202020204" pitchFamily="34" charset="0"/>
                          <a:cs typeface="Helvetica" panose="020B0604020202020204" pitchFamily="34" charset="0"/>
                        </a:rPr>
                        <a:t> or </a:t>
                      </a:r>
                      <a:r>
                        <a:rPr lang="en-US" sz="900" b="1" dirty="0">
                          <a:solidFill>
                            <a:srgbClr val="FFFF00"/>
                          </a:solidFill>
                          <a:latin typeface="Helvetica" panose="020B0604020202020204" pitchFamily="34" charset="0"/>
                          <a:cs typeface="Helvetica" panose="020B0604020202020204" pitchFamily="34" charset="0"/>
                        </a:rPr>
                        <a:t>Explorer</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46723">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1100" b="1" dirty="0">
                          <a:solidFill>
                            <a:srgbClr val="FFFF00"/>
                          </a:solidFill>
                          <a:latin typeface="Helvetica" panose="020B0604020202020204" pitchFamily="34" charset="0"/>
                          <a:cs typeface="Helvetica" panose="020B0604020202020204" pitchFamily="34" charset="0"/>
                        </a:rPr>
                        <a:t>RE-REGISTRATION</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Charter Renewal</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Charter Renewal</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Charter Renewal</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Renewal</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92413">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1100" b="1" dirty="0">
                          <a:solidFill>
                            <a:srgbClr val="FFFF00"/>
                          </a:solidFill>
                          <a:latin typeface="Helvetica" panose="020B0604020202020204" pitchFamily="34" charset="0"/>
                          <a:cs typeface="Helvetica" panose="020B0604020202020204" pitchFamily="34" charset="0"/>
                        </a:rPr>
                        <a:t>SPONSOR</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Chartered Org</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Chartered Org</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Charter Org</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baseline="0" dirty="0">
                          <a:solidFill>
                            <a:srgbClr val="FFFF00"/>
                          </a:solidFill>
                          <a:latin typeface="Helvetica" panose="020B0604020202020204" pitchFamily="34" charset="0"/>
                          <a:cs typeface="Helvetica" panose="020B0604020202020204" pitchFamily="34" charset="0"/>
                        </a:rPr>
                        <a:t>Participating Org</a:t>
                      </a:r>
                      <a:endParaRPr lang="en-US" sz="900" b="1" dirty="0">
                        <a:solidFill>
                          <a:srgbClr val="FFFF00"/>
                        </a:solidFill>
                        <a:latin typeface="Helvetica" panose="020B0604020202020204" pitchFamily="34" charset="0"/>
                        <a:cs typeface="Helvetica" panose="020B0604020202020204" pitchFamily="34" charset="0"/>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99932">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1100" b="1" dirty="0">
                          <a:solidFill>
                            <a:srgbClr val="FFFF00"/>
                          </a:solidFill>
                          <a:latin typeface="Helvetica" panose="020B0604020202020204" pitchFamily="34" charset="0"/>
                          <a:cs typeface="Helvetica" panose="020B0604020202020204" pitchFamily="34" charset="0"/>
                        </a:rPr>
                        <a:t>SPONSORING AGREEMENT</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Charter</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Charter</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Charter</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Memorandum</a:t>
                      </a:r>
                      <a:r>
                        <a:rPr lang="en-US" sz="900" b="1" baseline="0" dirty="0">
                          <a:solidFill>
                            <a:srgbClr val="FFFF00"/>
                          </a:solidFill>
                          <a:latin typeface="Helvetica" panose="020B0604020202020204" pitchFamily="34" charset="0"/>
                          <a:cs typeface="Helvetica" panose="020B0604020202020204" pitchFamily="34" charset="0"/>
                        </a:rPr>
                        <a:t> of Understanding (</a:t>
                      </a:r>
                      <a:r>
                        <a:rPr lang="en-US" sz="900" b="1" dirty="0">
                          <a:solidFill>
                            <a:srgbClr val="FFFF00"/>
                          </a:solidFill>
                          <a:latin typeface="Helvetica" panose="020B0604020202020204" pitchFamily="34" charset="0"/>
                          <a:cs typeface="Helvetica" panose="020B0604020202020204" pitchFamily="34" charset="0"/>
                        </a:rPr>
                        <a:t>MOU)</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92413">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1100" b="1" dirty="0">
                          <a:solidFill>
                            <a:srgbClr val="FFFF00"/>
                          </a:solidFill>
                          <a:latin typeface="Helvetica" panose="020B0604020202020204" pitchFamily="34" charset="0"/>
                          <a:cs typeface="Helvetica" panose="020B0604020202020204" pitchFamily="34" charset="0"/>
                        </a:rPr>
                        <a:t>UNIT SERVICE</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Commissioner</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Commissioner</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Commissioner</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Service Team</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92413">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1100" b="1" dirty="0">
                          <a:solidFill>
                            <a:srgbClr val="FFFF00"/>
                          </a:solidFill>
                          <a:latin typeface="Helvetica" panose="020B0604020202020204" pitchFamily="34" charset="0"/>
                          <a:cs typeface="Helvetica" panose="020B0604020202020204" pitchFamily="34" charset="0"/>
                        </a:rPr>
                        <a:t>YOUTH RUN</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Yes</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Yes</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Yes</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Yes</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92413">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1100" b="1" dirty="0">
                          <a:solidFill>
                            <a:srgbClr val="FFFF00"/>
                          </a:solidFill>
                          <a:latin typeface="Helvetica" panose="020B0604020202020204" pitchFamily="34" charset="0"/>
                          <a:cs typeface="Helvetica" panose="020B0604020202020204" pitchFamily="34" charset="0"/>
                        </a:rPr>
                        <a:t>AGE SPAN</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11-18</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13-20</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13 - 20</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11-13/14-20</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99932">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1100" b="1" dirty="0">
                          <a:solidFill>
                            <a:srgbClr val="FFFF00"/>
                          </a:solidFill>
                          <a:latin typeface="Helvetica" panose="020B0604020202020204" pitchFamily="34" charset="0"/>
                          <a:cs typeface="Helvetica" panose="020B0604020202020204" pitchFamily="34" charset="0"/>
                        </a:rPr>
                        <a:t>RELIGIOUS</a:t>
                      </a:r>
                      <a:r>
                        <a:rPr lang="en-US" sz="1100" b="1" baseline="0" dirty="0">
                          <a:solidFill>
                            <a:srgbClr val="FFFF00"/>
                          </a:solidFill>
                          <a:latin typeface="Helvetica" panose="020B0604020202020204" pitchFamily="34" charset="0"/>
                          <a:cs typeface="Helvetica" panose="020B0604020202020204" pitchFamily="34" charset="0"/>
                        </a:rPr>
                        <a:t> DECLARATION</a:t>
                      </a:r>
                      <a:endParaRPr lang="en-US" sz="1100" b="1" dirty="0">
                        <a:solidFill>
                          <a:srgbClr val="FFFF00"/>
                        </a:solidFill>
                        <a:latin typeface="Helvetica" panose="020B0604020202020204" pitchFamily="34" charset="0"/>
                        <a:cs typeface="Helvetica" panose="020B0604020202020204" pitchFamily="34" charset="0"/>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Duty to God</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Duty to God</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Duty to God</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None</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457633">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1100" b="1" dirty="0">
                          <a:solidFill>
                            <a:srgbClr val="FFFF00"/>
                          </a:solidFill>
                          <a:latin typeface="Helvetica" panose="020B0604020202020204" pitchFamily="34" charset="0"/>
                          <a:cs typeface="Helvetica" panose="020B0604020202020204" pitchFamily="34" charset="0"/>
                        </a:rPr>
                        <a:t>UNIFORM</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baseline="0" dirty="0">
                          <a:solidFill>
                            <a:srgbClr val="FFFF00"/>
                          </a:solidFill>
                          <a:latin typeface="Helvetica" panose="020B0604020202020204" pitchFamily="34" charset="0"/>
                          <a:cs typeface="Helvetica" panose="020B0604020202020204" pitchFamily="34" charset="0"/>
                        </a:rPr>
                        <a:t>Scouts BSA</a:t>
                      </a:r>
                      <a:endParaRPr lang="en-US" sz="900" b="1" dirty="0">
                        <a:solidFill>
                          <a:srgbClr val="FFFF00"/>
                        </a:solidFill>
                        <a:latin typeface="Helvetica" panose="020B0604020202020204" pitchFamily="34" charset="0"/>
                        <a:cs typeface="Helvetica" panose="020B0604020202020204" pitchFamily="34" charset="0"/>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Venturing (Unit Selected) </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Sea Scouts (Unit Selected)</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rgbClr val="FFFF00"/>
                          </a:solidFill>
                          <a:latin typeface="Helvetica" panose="020B0604020202020204" pitchFamily="34" charset="0"/>
                          <a:cs typeface="Helvetica" panose="020B0604020202020204" pitchFamily="34" charset="0"/>
                        </a:rPr>
                        <a:t>Club/Post Selected, not required</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9961788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2319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05069" y="164611"/>
            <a:ext cx="8818076" cy="894645"/>
          </a:xfrm>
        </p:spPr>
        <p:txBody>
          <a:bodyPr>
            <a:normAutofit/>
          </a:bodyPr>
          <a:lstStyle/>
          <a:p>
            <a:pPr algn="l"/>
            <a:r>
              <a:rPr lang="en-US" sz="3600" b="1" dirty="0">
                <a:solidFill>
                  <a:srgbClr val="1FC77F"/>
                </a:solidFill>
                <a:latin typeface="Arial Black" panose="020B0A04020102020204" pitchFamily="34" charset="0"/>
              </a:rPr>
              <a:t>A word about CORs and Exploring</a:t>
            </a:r>
          </a:p>
        </p:txBody>
      </p:sp>
      <p:sp>
        <p:nvSpPr>
          <p:cNvPr id="3" name="Content Placeholder 2"/>
          <p:cNvSpPr>
            <a:spLocks noGrp="1"/>
          </p:cNvSpPr>
          <p:nvPr>
            <p:ph idx="1"/>
          </p:nvPr>
        </p:nvSpPr>
        <p:spPr/>
        <p:txBody>
          <a:bodyPr/>
          <a:lstStyle/>
          <a:p>
            <a:pPr marL="0" indent="0">
              <a:buNone/>
            </a:pPr>
            <a:r>
              <a:rPr lang="en-US" sz="2800" b="1" dirty="0">
                <a:solidFill>
                  <a:schemeClr val="bg1"/>
                </a:solidFill>
                <a:latin typeface="Arial" panose="020B0604020202020204" pitchFamily="34" charset="0"/>
                <a:cs typeface="Arial" panose="020B0604020202020204" pitchFamily="34" charset="0"/>
              </a:rPr>
              <a:t>NOTE:  The COR position </a:t>
            </a:r>
            <a:r>
              <a:rPr lang="en-US" sz="2800" b="1" u="sng" dirty="0">
                <a:solidFill>
                  <a:schemeClr val="bg1"/>
                </a:solidFill>
                <a:latin typeface="Arial" panose="020B0604020202020204" pitchFamily="34" charset="0"/>
                <a:cs typeface="Arial" panose="020B0604020202020204" pitchFamily="34" charset="0"/>
              </a:rPr>
              <a:t>does not exist </a:t>
            </a:r>
            <a:r>
              <a:rPr lang="en-US" sz="2800" b="1" dirty="0">
                <a:solidFill>
                  <a:schemeClr val="bg1"/>
                </a:solidFill>
                <a:latin typeface="Arial" panose="020B0604020202020204" pitchFamily="34" charset="0"/>
                <a:cs typeface="Arial" panose="020B0604020202020204" pitchFamily="34" charset="0"/>
              </a:rPr>
              <a:t>in Exploring. COR’s are voting members of a council, and Exploring leaders are not voting members because they are officially participants under our Learning for Life Affiliate program.</a:t>
            </a:r>
          </a:p>
        </p:txBody>
      </p:sp>
      <p:pic>
        <p:nvPicPr>
          <p:cNvPr id="5" name="Picture 4" descr="exploring_wht_transparent-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6222726"/>
            <a:ext cx="1739029" cy="632373"/>
          </a:xfrm>
          <a:prstGeom prst="rect">
            <a:avLst/>
          </a:prstGeom>
        </p:spPr>
      </p:pic>
    </p:spTree>
    <p:extLst>
      <p:ext uri="{BB962C8B-B14F-4D97-AF65-F5344CB8AC3E}">
        <p14:creationId xmlns:p14="http://schemas.microsoft.com/office/powerpoint/2010/main" val="684075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2319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05069" y="164611"/>
            <a:ext cx="8818076" cy="894645"/>
          </a:xfrm>
        </p:spPr>
        <p:txBody>
          <a:bodyPr>
            <a:normAutofit/>
          </a:bodyPr>
          <a:lstStyle/>
          <a:p>
            <a:pPr algn="l"/>
            <a:r>
              <a:rPr lang="en-US" sz="3600" b="1" dirty="0">
                <a:solidFill>
                  <a:srgbClr val="1FC77F"/>
                </a:solidFill>
                <a:latin typeface="Arial Black" panose="020B0A04020102020204" pitchFamily="34" charset="0"/>
              </a:rPr>
              <a:t>What We Expect…</a:t>
            </a:r>
          </a:p>
        </p:txBody>
      </p:sp>
      <p:sp>
        <p:nvSpPr>
          <p:cNvPr id="3" name="Content Placeholder 2"/>
          <p:cNvSpPr>
            <a:spLocks noGrp="1"/>
          </p:cNvSpPr>
          <p:nvPr>
            <p:ph idx="1"/>
          </p:nvPr>
        </p:nvSpPr>
        <p:spPr>
          <a:xfrm>
            <a:off x="537172" y="1166018"/>
            <a:ext cx="10972800" cy="4525963"/>
          </a:xfrm>
        </p:spPr>
        <p:txBody>
          <a:bodyPr/>
          <a:lstStyle/>
          <a:p>
            <a:r>
              <a:rPr lang="en-US" sz="2800" b="1" dirty="0">
                <a:solidFill>
                  <a:schemeClr val="bg1"/>
                </a:solidFill>
                <a:latin typeface="Arial" panose="020B0604020202020204" pitchFamily="34" charset="0"/>
                <a:cs typeface="Arial" panose="020B0604020202020204" pitchFamily="34" charset="0"/>
              </a:rPr>
              <a:t>That an Exploring Chair position be incorporated into the District Committee</a:t>
            </a:r>
          </a:p>
          <a:p>
            <a:pPr lvl="1"/>
            <a:r>
              <a:rPr lang="en-US" sz="2400" b="1" dirty="0">
                <a:solidFill>
                  <a:schemeClr val="bg1"/>
                </a:solidFill>
                <a:latin typeface="Arial" panose="020B0604020202020204" pitchFamily="34" charset="0"/>
                <a:cs typeface="Arial" panose="020B0604020202020204" pitchFamily="34" charset="0"/>
              </a:rPr>
              <a:t>Exploring chair will work with other elements of the district committee (membership, program, activities and civic service, etc.) in promoting the district’s Exploring program</a:t>
            </a:r>
          </a:p>
          <a:p>
            <a:pPr lvl="1"/>
            <a:r>
              <a:rPr lang="en-US" sz="2400" b="1" dirty="0">
                <a:solidFill>
                  <a:schemeClr val="bg1"/>
                </a:solidFill>
                <a:latin typeface="Arial" panose="020B0604020202020204" pitchFamily="34" charset="0"/>
                <a:cs typeface="Arial" panose="020B0604020202020204" pitchFamily="34" charset="0"/>
              </a:rPr>
              <a:t>Exploring units can participate in district activities</a:t>
            </a:r>
          </a:p>
          <a:p>
            <a:pPr lvl="1"/>
            <a:r>
              <a:rPr lang="en-US" sz="2400" b="1" dirty="0">
                <a:solidFill>
                  <a:schemeClr val="bg1"/>
                </a:solidFill>
                <a:latin typeface="Arial" panose="020B0604020202020204" pitchFamily="34" charset="0"/>
                <a:cs typeface="Arial" panose="020B0604020202020204" pitchFamily="34" charset="0"/>
              </a:rPr>
              <a:t>Note:  Three Exploring Posts (including one from NCAC) participated in the 2023 National Jamboree as part of the Exploring Service Corps</a:t>
            </a:r>
            <a:endParaRPr lang="en-US" sz="2800" b="1" dirty="0">
              <a:solidFill>
                <a:schemeClr val="bg1"/>
              </a:solidFill>
              <a:latin typeface="Arial" panose="020B0604020202020204" pitchFamily="34" charset="0"/>
              <a:cs typeface="Arial" panose="020B0604020202020204" pitchFamily="34" charset="0"/>
            </a:endParaRPr>
          </a:p>
          <a:p>
            <a:r>
              <a:rPr lang="en-US" sz="2800" b="1" dirty="0">
                <a:solidFill>
                  <a:schemeClr val="bg1"/>
                </a:solidFill>
                <a:latin typeface="Arial" panose="020B0604020202020204" pitchFamily="34" charset="0"/>
                <a:cs typeface="Arial" panose="020B0604020202020204" pitchFamily="34" charset="0"/>
              </a:rPr>
              <a:t>That all Exploring units in NCAC have an assigned commissioner providing unit service</a:t>
            </a:r>
          </a:p>
        </p:txBody>
      </p:sp>
      <p:pic>
        <p:nvPicPr>
          <p:cNvPr id="5" name="Picture 4" descr="exploring_wht_transparent-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6222726"/>
            <a:ext cx="1739029" cy="632373"/>
          </a:xfrm>
          <a:prstGeom prst="rect">
            <a:avLst/>
          </a:prstGeom>
        </p:spPr>
      </p:pic>
    </p:spTree>
    <p:extLst>
      <p:ext uri="{BB962C8B-B14F-4D97-AF65-F5344CB8AC3E}">
        <p14:creationId xmlns:p14="http://schemas.microsoft.com/office/powerpoint/2010/main" val="2063102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28"/>
            <a:ext cx="12192000" cy="6883121"/>
          </a:xfrm>
          <a:prstGeom prst="rect">
            <a:avLst/>
          </a:prstGeom>
        </p:spPr>
      </p:pic>
      <p:sp>
        <p:nvSpPr>
          <p:cNvPr id="2" name="Title 1"/>
          <p:cNvSpPr>
            <a:spLocks noGrp="1"/>
          </p:cNvSpPr>
          <p:nvPr>
            <p:ph type="ctrTitle"/>
          </p:nvPr>
        </p:nvSpPr>
        <p:spPr>
          <a:xfrm>
            <a:off x="1902244" y="123188"/>
            <a:ext cx="8409746" cy="642970"/>
          </a:xfrm>
        </p:spPr>
        <p:txBody>
          <a:bodyPr>
            <a:normAutofit/>
          </a:bodyPr>
          <a:lstStyle/>
          <a:p>
            <a:pPr algn="l"/>
            <a:r>
              <a:rPr lang="en-US" sz="2800" dirty="0">
                <a:solidFill>
                  <a:srgbClr val="1FC77F"/>
                </a:solidFill>
                <a:latin typeface="Arial Black"/>
                <a:cs typeface="Arial Black"/>
              </a:rPr>
              <a:t>Safety Moment Ideas &amp; Tips</a:t>
            </a:r>
          </a:p>
        </p:txBody>
      </p:sp>
      <p:pic>
        <p:nvPicPr>
          <p:cNvPr id="23" name="Picture 22" descr="exploring_wht_transparent-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556" y="6290694"/>
            <a:ext cx="1560093" cy="567306"/>
          </a:xfrm>
          <a:prstGeom prst="rect">
            <a:avLst/>
          </a:prstGeom>
        </p:spPr>
      </p:pic>
      <p:sp>
        <p:nvSpPr>
          <p:cNvPr id="25" name="Rectangle 24"/>
          <p:cNvSpPr/>
          <p:nvPr/>
        </p:nvSpPr>
        <p:spPr>
          <a:xfrm>
            <a:off x="1672210" y="137047"/>
            <a:ext cx="8833606"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1747957" y="771138"/>
            <a:ext cx="8757859" cy="7048083"/>
          </a:xfrm>
          <a:prstGeom prst="rect">
            <a:avLst/>
          </a:prstGeom>
        </p:spPr>
        <p:txBody>
          <a:bodyPr wrap="square">
            <a:spAutoFit/>
          </a:bodyPr>
          <a:lstStyle/>
          <a:p>
            <a:pPr marL="342900" indent="-342900">
              <a:buFont typeface="Arial" panose="020B0604020202020204" pitchFamily="34" charset="0"/>
              <a:buChar char="•"/>
            </a:pPr>
            <a:r>
              <a:rPr lang="en-US" sz="2000" b="1" dirty="0">
                <a:solidFill>
                  <a:srgbClr val="FFFF00"/>
                </a:solidFill>
                <a:latin typeface="Arial" panose="020B0604020202020204" pitchFamily="34" charset="0"/>
                <a:cs typeface="Arial" panose="020B0604020202020204" pitchFamily="34" charset="0"/>
              </a:rPr>
              <a:t>Ideas for Safety Topics…</a:t>
            </a:r>
          </a:p>
          <a:p>
            <a:endParaRPr lang="en-US" sz="800" dirty="0">
              <a:solidFill>
                <a:srgbClr val="FFFF00"/>
              </a:solidFill>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r>
              <a:rPr lang="en-US" dirty="0">
                <a:solidFill>
                  <a:srgbClr val="FFFF00"/>
                </a:solidFill>
                <a:latin typeface="Arial" panose="020B0604020202020204" pitchFamily="34" charset="0"/>
                <a:cs typeface="Arial" panose="020B0604020202020204" pitchFamily="34" charset="0"/>
              </a:rPr>
              <a:t>The possibilities of what to cover in your safety moment are unlimited. Your subject doesn’t even need to be about an Exploring activity or an event or the participating organization’s workplace. Driving, diet, fitness, home emergency preparedness—all are worthy subjects.</a:t>
            </a:r>
          </a:p>
          <a:p>
            <a:pPr marL="628650" lvl="1" indent="-171450">
              <a:buFont typeface="Courier New" panose="02070309020205020404" pitchFamily="49" charset="0"/>
              <a:buChar char="o"/>
            </a:pPr>
            <a:endParaRPr lang="en-US" sz="800" dirty="0">
              <a:solidFill>
                <a:srgbClr val="FFFF00"/>
              </a:solidFill>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r>
              <a:rPr lang="en-US" dirty="0">
                <a:solidFill>
                  <a:srgbClr val="FFFF00"/>
                </a:solidFill>
                <a:latin typeface="Arial" panose="020B0604020202020204" pitchFamily="34" charset="0"/>
                <a:cs typeface="Arial" panose="020B0604020202020204" pitchFamily="34" charset="0"/>
              </a:rPr>
              <a:t>If you’re feeling overwhelmed, experiencing a safety topic block, or seeking inspiration from others, there are loads of resources online. For example, the National BSA offers excellent safety moment examples at </a:t>
            </a:r>
            <a:r>
              <a:rPr lang="en-US" u="sng" dirty="0">
                <a:solidFill>
                  <a:srgbClr val="FFFF00"/>
                </a:solidFill>
                <a:latin typeface="Arial" panose="020B0604020202020204" pitchFamily="34" charset="0"/>
                <a:cs typeface="Arial" panose="020B0604020202020204" pitchFamily="34" charset="0"/>
              </a:rPr>
              <a:t>https://www.scouting.org/health-and-safety/safety-moments/</a:t>
            </a:r>
          </a:p>
          <a:p>
            <a:endParaRPr lang="en-US" sz="1200" b="1" dirty="0">
              <a:solidFill>
                <a:srgbClr val="FFFF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a:solidFill>
                  <a:srgbClr val="FFFF00"/>
                </a:solidFill>
                <a:latin typeface="Arial" panose="020B0604020202020204" pitchFamily="34" charset="0"/>
                <a:cs typeface="Arial" panose="020B0604020202020204" pitchFamily="34" charset="0"/>
              </a:rPr>
              <a:t>Keep It Fresh &amp; Fun…</a:t>
            </a:r>
          </a:p>
          <a:p>
            <a:endParaRPr lang="en-US" sz="800" b="1" dirty="0">
              <a:solidFill>
                <a:srgbClr val="FFFF00"/>
              </a:solidFill>
              <a:latin typeface="Arial" panose="020B0604020202020204" pitchFamily="34" charset="0"/>
              <a:cs typeface="Arial" panose="020B0604020202020204" pitchFamily="34" charset="0"/>
            </a:endParaRPr>
          </a:p>
          <a:p>
            <a:pPr marL="742950" lvl="2" indent="-285750">
              <a:buFont typeface="Courier New" panose="02070309020205020404" pitchFamily="49" charset="0"/>
              <a:buChar char="o"/>
            </a:pPr>
            <a:r>
              <a:rPr lang="en-US" dirty="0">
                <a:solidFill>
                  <a:srgbClr val="FFFF00"/>
                </a:solidFill>
                <a:latin typeface="Arial" panose="020B0604020202020204" pitchFamily="34" charset="0"/>
                <a:cs typeface="Arial" panose="020B0604020202020204" pitchFamily="34" charset="0"/>
              </a:rPr>
              <a:t>Safety moments happen often. To make them effective, vary them in terms of topics, presentation format, and style. You can use videos, first-person narratives, demonstrations, or interactive role play, and be sure to throw in some humor when appropriate</a:t>
            </a:r>
          </a:p>
          <a:p>
            <a:pPr marL="628650" lvl="2" indent="-171450">
              <a:buFont typeface="Courier New" panose="02070309020205020404" pitchFamily="49" charset="0"/>
              <a:buChar char="o"/>
            </a:pPr>
            <a:endParaRPr lang="en-US" dirty="0">
              <a:solidFill>
                <a:srgbClr val="FFFF00"/>
              </a:solidFill>
              <a:latin typeface="Arial" panose="020B0604020202020204" pitchFamily="34" charset="0"/>
              <a:cs typeface="Arial" panose="020B0604020202020204" pitchFamily="34" charset="0"/>
            </a:endParaRPr>
          </a:p>
          <a:p>
            <a:pPr marL="742950" lvl="2" indent="-285750">
              <a:buFont typeface="Courier New" panose="02070309020205020404" pitchFamily="49" charset="0"/>
              <a:buChar char="o"/>
            </a:pPr>
            <a:r>
              <a:rPr lang="en-US" dirty="0">
                <a:solidFill>
                  <a:srgbClr val="FFFF00"/>
                </a:solidFill>
                <a:latin typeface="Arial" panose="020B0604020202020204" pitchFamily="34" charset="0"/>
                <a:cs typeface="Arial" panose="020B0604020202020204" pitchFamily="34" charset="0"/>
              </a:rPr>
              <a:t>Keep your Explorers engaged to ensure your safety moment ideas make the maximum impact</a:t>
            </a:r>
          </a:p>
          <a:p>
            <a:endParaRPr lang="en-US" sz="2200" b="1" dirty="0">
              <a:solidFill>
                <a:srgbClr val="FFFF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200" b="1" dirty="0">
              <a:solidFill>
                <a:srgbClr val="FFFF00"/>
              </a:solidFill>
              <a:latin typeface="Arial" panose="020B0604020202020204" pitchFamily="34" charset="0"/>
              <a:cs typeface="Arial" panose="020B0604020202020204" pitchFamily="34" charset="0"/>
            </a:endParaRPr>
          </a:p>
          <a:p>
            <a:endParaRPr lang="en-US" sz="22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US" sz="2000" b="1"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2000" b="1" dirty="0">
              <a:solidFill>
                <a:srgbClr val="FFFF00"/>
              </a:solidFill>
              <a:latin typeface="Arial Black" panose="020B0A04020102020204" pitchFamily="34" charset="0"/>
              <a:cs typeface="Arial" panose="020B0604020202020204" pitchFamily="34" charset="0"/>
            </a:endParaRPr>
          </a:p>
          <a:p>
            <a:endParaRPr lang="en-US" sz="20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67151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853"/>
            <a:ext cx="12192000" cy="6883121"/>
          </a:xfrm>
          <a:prstGeom prst="rect">
            <a:avLst/>
          </a:prstGeom>
        </p:spPr>
      </p:pic>
      <p:sp>
        <p:nvSpPr>
          <p:cNvPr id="2" name="Title 1"/>
          <p:cNvSpPr>
            <a:spLocks noGrp="1"/>
          </p:cNvSpPr>
          <p:nvPr>
            <p:ph type="ctrTitle"/>
          </p:nvPr>
        </p:nvSpPr>
        <p:spPr>
          <a:xfrm>
            <a:off x="1943411" y="335773"/>
            <a:ext cx="8431981" cy="519082"/>
          </a:xfrm>
        </p:spPr>
        <p:txBody>
          <a:bodyPr>
            <a:noAutofit/>
          </a:bodyPr>
          <a:lstStyle/>
          <a:p>
            <a:pPr algn="l"/>
            <a:r>
              <a:rPr lang="en-US" sz="4200" dirty="0">
                <a:solidFill>
                  <a:srgbClr val="1FC77F"/>
                </a:solidFill>
                <a:latin typeface="Arial Black"/>
                <a:cs typeface="Arial Black"/>
              </a:rPr>
              <a:t>Exploring Training</a:t>
            </a:r>
            <a:endParaRPr lang="en-US" sz="4200" dirty="0">
              <a:solidFill>
                <a:srgbClr val="B1E6FE"/>
              </a:solidFill>
              <a:latin typeface="Arial Black"/>
              <a:cs typeface="Arial Black"/>
            </a:endParaRPr>
          </a:p>
        </p:txBody>
      </p:sp>
      <p:pic>
        <p:nvPicPr>
          <p:cNvPr id="23" name="Picture 22" descr="exploring_wht_transparent-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556" y="6401847"/>
            <a:ext cx="897994" cy="326543"/>
          </a:xfrm>
          <a:prstGeom prst="rect">
            <a:avLst/>
          </a:prstGeom>
        </p:spPr>
      </p:pic>
      <p:sp>
        <p:nvSpPr>
          <p:cNvPr id="25" name="Rectangle 24"/>
          <p:cNvSpPr/>
          <p:nvPr/>
        </p:nvSpPr>
        <p:spPr>
          <a:xfrm>
            <a:off x="1023041" y="137047"/>
            <a:ext cx="9995025" cy="6128922"/>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5" name="Rectangle 4"/>
          <p:cNvSpPr/>
          <p:nvPr/>
        </p:nvSpPr>
        <p:spPr>
          <a:xfrm>
            <a:off x="1303699" y="912902"/>
            <a:ext cx="9379390" cy="4893647"/>
          </a:xfrm>
          <a:prstGeom prst="rect">
            <a:avLst/>
          </a:prstGeom>
        </p:spPr>
        <p:txBody>
          <a:bodyPr wrap="square">
            <a:spAutoFit/>
          </a:bodyPr>
          <a:lstStyle/>
          <a:p>
            <a:pPr defTabSz="457200"/>
            <a:r>
              <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rPr>
              <a:t>SCO_756 </a:t>
            </a:r>
            <a:r>
              <a:rPr lang="en-US" sz="2400" b="1" dirty="0">
                <a:solidFill>
                  <a:srgbClr val="1C81FB"/>
                </a:solidFill>
                <a:latin typeface="Calibri" panose="020F0502020204030204" pitchFamily="34" charset="0"/>
                <a:ea typeface="Calibri" panose="020F0502020204030204" pitchFamily="34" charset="0"/>
                <a:cs typeface="Times New Roman" panose="02020603050405020304" pitchFamily="18" charset="0"/>
              </a:rPr>
              <a:t>“Servicing Exploring Units”.</a:t>
            </a:r>
          </a:p>
          <a:p>
            <a:pPr marL="800100" lvl="1" indent="-342900" defTabSz="457200">
              <a:buFont typeface="Arial" panose="020B0604020202020204" pitchFamily="34" charset="0"/>
              <a:buChar char="•"/>
            </a:pPr>
            <a:r>
              <a:rPr lang="en-US" sz="2400" b="1" dirty="0">
                <a:solidFill>
                  <a:srgbClr val="1C81FB"/>
                </a:solidFill>
                <a:latin typeface="Calibri" panose="020F0502020204030204" pitchFamily="34" charset="0"/>
                <a:ea typeface="Calibri" panose="020F0502020204030204" pitchFamily="34" charset="0"/>
                <a:cs typeface="Times New Roman" panose="02020603050405020304" pitchFamily="18" charset="0"/>
              </a:rPr>
              <a:t>Targeted for Commissioners, but good overview of Exploring for Scouters</a:t>
            </a:r>
          </a:p>
          <a:p>
            <a:pPr defTabSz="457200"/>
            <a:r>
              <a:rPr lang="en-US" sz="2400" b="1" dirty="0">
                <a:solidFill>
                  <a:srgbClr val="1C81FB"/>
                </a:solidFill>
                <a:latin typeface="Calibri" panose="020F0502020204030204" pitchFamily="34" charset="0"/>
                <a:ea typeface="Calibri" panose="020F0502020204030204" pitchFamily="34" charset="0"/>
                <a:cs typeface="Times New Roman" panose="02020603050405020304" pitchFamily="18" charset="0"/>
              </a:rPr>
              <a:t> </a:t>
            </a:r>
          </a:p>
          <a:p>
            <a:pPr lvl="1" defTabSz="457200"/>
            <a:r>
              <a:rPr lang="en-US" sz="2400" b="1" dirty="0">
                <a:solidFill>
                  <a:srgbClr val="1C81FB"/>
                </a:solidFill>
                <a:latin typeface="Calibri" panose="020F0502020204030204" pitchFamily="34" charset="0"/>
                <a:ea typeface="Calibri" panose="020F0502020204030204" pitchFamily="34" charset="0"/>
                <a:cs typeface="Times New Roman" panose="02020603050405020304" pitchFamily="18" charset="0"/>
              </a:rPr>
              <a:t>LEARNING OBJECTIVES:</a:t>
            </a:r>
          </a:p>
          <a:p>
            <a:pPr marL="800100" lvl="1" indent="-342900" defTabSz="457200">
              <a:buFont typeface="Arial" panose="020B0604020202020204" pitchFamily="34" charset="0"/>
              <a:buChar char="•"/>
            </a:pPr>
            <a:r>
              <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rPr>
              <a:t>Understand the role and structure of an Exploring Service Team</a:t>
            </a:r>
          </a:p>
          <a:p>
            <a:pPr marL="800100" lvl="1" indent="-342900" defTabSz="457200">
              <a:buFont typeface="Arial" panose="020B0604020202020204" pitchFamily="34" charset="0"/>
              <a:buChar char="•"/>
            </a:pPr>
            <a:r>
              <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rPr>
              <a:t>Understand the  role of a Unit Commissioner in supporting Exploring Units acting in place of a service team member</a:t>
            </a:r>
          </a:p>
          <a:p>
            <a:pPr marL="800100" lvl="1" indent="-342900" defTabSz="457200">
              <a:buFont typeface="Arial" panose="020B0604020202020204" pitchFamily="34" charset="0"/>
              <a:buChar char="•"/>
            </a:pPr>
            <a:r>
              <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rPr>
              <a:t>Understand the role of the Exploring Committee</a:t>
            </a:r>
          </a:p>
          <a:p>
            <a:pPr marL="800100" lvl="1" indent="-342900" defTabSz="457200">
              <a:buFont typeface="Arial" panose="020B0604020202020204" pitchFamily="34" charset="0"/>
              <a:buChar char="•"/>
            </a:pPr>
            <a:r>
              <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rPr>
              <a:t>Become familiar with the tools and resources available for unit support and finally to</a:t>
            </a:r>
          </a:p>
          <a:p>
            <a:pPr marL="800100" lvl="1" indent="-342900" defTabSz="457200">
              <a:buFont typeface="Arial" panose="020B0604020202020204" pitchFamily="34" charset="0"/>
              <a:buChar char="•"/>
            </a:pPr>
            <a:r>
              <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rPr>
              <a:t>Understand the differences between unit service of a traditional Scouting Unit and an Exploring Unit</a:t>
            </a:r>
          </a:p>
        </p:txBody>
      </p:sp>
      <p:pic>
        <p:nvPicPr>
          <p:cNvPr id="1026" name="Picture 2" descr="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2078" y="5396593"/>
            <a:ext cx="3194609" cy="808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426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853"/>
            <a:ext cx="12192000" cy="6883121"/>
          </a:xfrm>
          <a:prstGeom prst="rect">
            <a:avLst/>
          </a:prstGeom>
        </p:spPr>
      </p:pic>
      <p:sp>
        <p:nvSpPr>
          <p:cNvPr id="2" name="Title 1"/>
          <p:cNvSpPr>
            <a:spLocks noGrp="1"/>
          </p:cNvSpPr>
          <p:nvPr>
            <p:ph type="ctrTitle"/>
          </p:nvPr>
        </p:nvSpPr>
        <p:spPr>
          <a:xfrm>
            <a:off x="1880010" y="191030"/>
            <a:ext cx="8431981" cy="900712"/>
          </a:xfrm>
        </p:spPr>
        <p:txBody>
          <a:bodyPr>
            <a:normAutofit fontScale="90000"/>
          </a:bodyPr>
          <a:lstStyle/>
          <a:p>
            <a:pPr algn="l"/>
            <a:r>
              <a:rPr lang="en-US" sz="2800" b="1" dirty="0">
                <a:solidFill>
                  <a:srgbClr val="2AB96C"/>
                </a:solidFill>
                <a:latin typeface="Arial Black" panose="020B0A04020102020204" pitchFamily="34" charset="0"/>
                <a:cs typeface="Arial" panose="020B0604020202020204" pitchFamily="34" charset="0"/>
              </a:rPr>
              <a:t>Exploring Position-Specific Training Modules</a:t>
            </a:r>
            <a:endParaRPr lang="en-US" sz="3600" dirty="0">
              <a:solidFill>
                <a:srgbClr val="1FC77F"/>
              </a:solidFill>
              <a:latin typeface="Arial Black"/>
              <a:cs typeface="Arial Black"/>
            </a:endParaRPr>
          </a:p>
        </p:txBody>
      </p:sp>
      <p:pic>
        <p:nvPicPr>
          <p:cNvPr id="23" name="Picture 22" descr="exploring_wht_transparent-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556" y="6255845"/>
            <a:ext cx="1791695" cy="651525"/>
          </a:xfrm>
          <a:prstGeom prst="rect">
            <a:avLst/>
          </a:prstGeom>
        </p:spPr>
      </p:pic>
      <p:sp>
        <p:nvSpPr>
          <p:cNvPr id="25" name="Rectangle 24"/>
          <p:cNvSpPr/>
          <p:nvPr/>
        </p:nvSpPr>
        <p:spPr>
          <a:xfrm>
            <a:off x="950614" y="137047"/>
            <a:ext cx="10284736"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Picture 8" descr="A close up of a piece of paper&#10;&#10;Description automatically generated">
            <a:extLst>
              <a:ext uri="{FF2B5EF4-FFF2-40B4-BE49-F238E27FC236}">
                <a16:creationId xmlns:a16="http://schemas.microsoft.com/office/drawing/2014/main" id="{0AD042FF-2261-43BA-BF76-84597BB47BA6}"/>
              </a:ext>
            </a:extLst>
          </p:cNvPr>
          <p:cNvPicPr>
            <a:picLocks noChangeAspect="1"/>
          </p:cNvPicPr>
          <p:nvPr/>
        </p:nvPicPr>
        <p:blipFill>
          <a:blip r:embed="rId4"/>
          <a:stretch>
            <a:fillRect/>
          </a:stretch>
        </p:blipFill>
        <p:spPr>
          <a:xfrm rot="16200000">
            <a:off x="3664065" y="-1206701"/>
            <a:ext cx="4930263" cy="9433709"/>
          </a:xfrm>
          <a:prstGeom prst="rect">
            <a:avLst/>
          </a:prstGeom>
        </p:spPr>
      </p:pic>
    </p:spTree>
    <p:extLst>
      <p:ext uri="{BB962C8B-B14F-4D97-AF65-F5344CB8AC3E}">
        <p14:creationId xmlns:p14="http://schemas.microsoft.com/office/powerpoint/2010/main" val="135179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2319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05069" y="164611"/>
            <a:ext cx="8818076" cy="894645"/>
          </a:xfrm>
        </p:spPr>
        <p:txBody>
          <a:bodyPr>
            <a:normAutofit/>
          </a:bodyPr>
          <a:lstStyle/>
          <a:p>
            <a:pPr algn="l"/>
            <a:r>
              <a:rPr lang="en-US" sz="3600" b="1" dirty="0">
                <a:solidFill>
                  <a:srgbClr val="1FC77F"/>
                </a:solidFill>
                <a:latin typeface="Arial Black" panose="020B0A04020102020204" pitchFamily="34" charset="0"/>
              </a:rPr>
              <a:t>A Word About Uniforms</a:t>
            </a:r>
          </a:p>
        </p:txBody>
      </p:sp>
      <p:sp>
        <p:nvSpPr>
          <p:cNvPr id="3" name="Content Placeholder 2"/>
          <p:cNvSpPr>
            <a:spLocks noGrp="1"/>
          </p:cNvSpPr>
          <p:nvPr>
            <p:ph idx="1"/>
          </p:nvPr>
        </p:nvSpPr>
        <p:spPr/>
        <p:txBody>
          <a:bodyPr/>
          <a:lstStyle/>
          <a:p>
            <a:r>
              <a:rPr lang="en-US" sz="2800" b="1" dirty="0">
                <a:solidFill>
                  <a:schemeClr val="bg1"/>
                </a:solidFill>
                <a:latin typeface="Arial" panose="020B0604020202020204" pitchFamily="34" charset="0"/>
                <a:cs typeface="Arial" panose="020B0604020202020204" pitchFamily="34" charset="0"/>
              </a:rPr>
              <a:t>Uniforms are selected by the individual Exploring Post or Club</a:t>
            </a:r>
          </a:p>
          <a:p>
            <a:pPr lvl="1"/>
            <a:r>
              <a:rPr lang="en-US" sz="2400" b="1" dirty="0">
                <a:solidFill>
                  <a:schemeClr val="bg1"/>
                </a:solidFill>
                <a:latin typeface="Arial" panose="020B0604020202020204" pitchFamily="34" charset="0"/>
                <a:cs typeface="Arial" panose="020B0604020202020204" pitchFamily="34" charset="0"/>
              </a:rPr>
              <a:t>Uniforms are not required by the Exploring program</a:t>
            </a:r>
          </a:p>
          <a:p>
            <a:r>
              <a:rPr lang="en-US" sz="2800" b="1" dirty="0">
                <a:solidFill>
                  <a:schemeClr val="bg1"/>
                </a:solidFill>
                <a:latin typeface="Arial" panose="020B0604020202020204" pitchFamily="34" charset="0"/>
                <a:cs typeface="Arial" panose="020B0604020202020204" pitchFamily="34" charset="0"/>
              </a:rPr>
              <a:t>Commissioners and other Scouters are not expected to wear Scouting uniform when visiting an Exploring meeting</a:t>
            </a:r>
          </a:p>
        </p:txBody>
      </p:sp>
      <p:pic>
        <p:nvPicPr>
          <p:cNvPr id="5" name="Picture 4" descr="exploring_wht_transparent-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6222726"/>
            <a:ext cx="1739029" cy="632373"/>
          </a:xfrm>
          <a:prstGeom prst="rect">
            <a:avLst/>
          </a:prstGeom>
        </p:spPr>
      </p:pic>
    </p:spTree>
    <p:extLst>
      <p:ext uri="{BB962C8B-B14F-4D97-AF65-F5344CB8AC3E}">
        <p14:creationId xmlns:p14="http://schemas.microsoft.com/office/powerpoint/2010/main" val="1742266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121"/>
            <a:ext cx="12192000" cy="6883121"/>
          </a:xfrm>
          <a:prstGeom prst="rect">
            <a:avLst/>
          </a:prstGeom>
        </p:spPr>
      </p:pic>
      <p:pic>
        <p:nvPicPr>
          <p:cNvPr id="23" name="Picture 22" descr="exploring_wht_transparent-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7556" y="6401847"/>
            <a:ext cx="897994" cy="326543"/>
          </a:xfrm>
          <a:prstGeom prst="rect">
            <a:avLst/>
          </a:prstGeom>
        </p:spPr>
      </p:pic>
      <p:sp>
        <p:nvSpPr>
          <p:cNvPr id="25" name="Rectangle 24"/>
          <p:cNvSpPr/>
          <p:nvPr/>
        </p:nvSpPr>
        <p:spPr>
          <a:xfrm>
            <a:off x="1672210" y="137047"/>
            <a:ext cx="8833606"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1943410" y="949892"/>
            <a:ext cx="8562406" cy="52014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	</a:t>
            </a:r>
            <a:r>
              <a:rPr kumimoji="0" lang="en-US" sz="2400" b="1" i="0" u="none" strike="noStrike" kern="1200" cap="none" spc="0" normalizeH="0" baseline="0" noProof="0" dirty="0">
                <a:ln>
                  <a:noFill/>
                </a:ln>
                <a:solidFill>
                  <a:schemeClr val="bg1"/>
                </a:solidFill>
                <a:effectLst/>
                <a:uLnTx/>
                <a:uFillTx/>
                <a:latin typeface="Calibri"/>
                <a:ea typeface="+mn-ea"/>
                <a:cs typeface="+mn-cs"/>
              </a:rPr>
              <a:t>1. </a:t>
            </a:r>
            <a:r>
              <a:rPr kumimoji="0" lang="en-US" sz="2400" b="1" i="0" u="sng" strike="noStrike" kern="1200" cap="none" spc="0" normalizeH="0" baseline="0" noProof="0" dirty="0">
                <a:ln>
                  <a:noFill/>
                </a:ln>
                <a:solidFill>
                  <a:schemeClr val="bg1"/>
                </a:solidFill>
                <a:effectLst/>
                <a:uLnTx/>
                <a:uFillTx/>
                <a:latin typeface="Calibri"/>
                <a:ea typeface="+mn-ea"/>
                <a:cs typeface="+mn-cs"/>
              </a:rPr>
              <a:t>Exploring Leadership Experience (ELE)-</a:t>
            </a:r>
            <a:r>
              <a:rPr kumimoji="0" lang="en-US" sz="2400" b="0" i="0" u="none" strike="noStrike" kern="1200" cap="none" spc="0" normalizeH="0" baseline="0" noProof="0" dirty="0">
                <a:ln>
                  <a:noFill/>
                </a:ln>
                <a:solidFill>
                  <a:schemeClr val="bg1"/>
                </a:solidFill>
                <a:effectLst/>
                <a:uLnTx/>
                <a:uFillTx/>
                <a:latin typeface="Calibri"/>
                <a:ea typeface="+mn-ea"/>
                <a:cs typeface="+mn-cs"/>
              </a:rPr>
              <a:t>   </a:t>
            </a:r>
          </a:p>
          <a:p>
            <a:pPr lvl="0" defTabSz="457200">
              <a:defRPr/>
            </a:pPr>
            <a:r>
              <a:rPr kumimoji="0" lang="en-US" sz="2400" b="0" i="0" u="none" strike="noStrike" kern="1200" cap="none" spc="0" normalizeH="0" baseline="0" noProof="0" dirty="0">
                <a:ln>
                  <a:noFill/>
                </a:ln>
                <a:solidFill>
                  <a:srgbClr val="C00000"/>
                </a:solidFill>
                <a:effectLst/>
                <a:uLnTx/>
                <a:uFillTx/>
                <a:latin typeface="Calibri"/>
                <a:ea typeface="+mn-ea"/>
                <a:cs typeface="+mn-cs"/>
              </a:rPr>
              <a:t>	</a:t>
            </a:r>
            <a:r>
              <a:rPr lang="en-US" sz="2400" dirty="0">
                <a:solidFill>
                  <a:srgbClr val="FF0000"/>
                </a:solidFill>
              </a:rPr>
              <a:t>    </a:t>
            </a:r>
            <a:r>
              <a:rPr lang="en-US" sz="2400" dirty="0">
                <a:solidFill>
                  <a:srgbClr val="FFFF00"/>
                </a:solidFill>
              </a:rPr>
              <a:t>National recognition program for Explorers</a:t>
            </a:r>
          </a:p>
          <a:p>
            <a:pPr lvl="0" defTabSz="457200">
              <a:defRPr/>
            </a:pPr>
            <a:endParaRPr kumimoji="0" lang="en-US" sz="2400" b="0" i="0" u="none" strike="noStrike" kern="1200" cap="none" spc="0" normalizeH="0" baseline="0" noProof="0" dirty="0">
              <a:ln>
                <a:noFill/>
              </a:ln>
              <a:solidFill>
                <a:srgbClr val="C00000"/>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a:ea typeface="+mn-ea"/>
                <a:cs typeface="+mn-cs"/>
              </a:rPr>
              <a:t>	</a:t>
            </a:r>
            <a:r>
              <a:rPr kumimoji="0" lang="en-US" sz="2400" b="1" i="0" u="none" strike="noStrike" kern="1200" cap="none" spc="0" normalizeH="0" baseline="0" noProof="0" dirty="0">
                <a:ln>
                  <a:noFill/>
                </a:ln>
                <a:solidFill>
                  <a:schemeClr val="bg1"/>
                </a:solidFill>
                <a:effectLst/>
                <a:uLnTx/>
                <a:uFillTx/>
                <a:latin typeface="Calibri"/>
                <a:ea typeface="+mn-ea"/>
                <a:cs typeface="+mn-cs"/>
              </a:rPr>
              <a:t>2. </a:t>
            </a:r>
            <a:r>
              <a:rPr lang="en-US" sz="2400" b="1" u="sng" dirty="0">
                <a:solidFill>
                  <a:schemeClr val="bg1"/>
                </a:solidFill>
                <a:latin typeface="Calibri"/>
              </a:rPr>
              <a:t>Exploring Explosion 3.0</a:t>
            </a:r>
            <a:r>
              <a:rPr kumimoji="0" lang="en-US" sz="2400" b="1" i="0" u="sng" strike="noStrike" kern="1200" cap="none" spc="0" normalizeH="0" baseline="0" noProof="0" dirty="0">
                <a:ln>
                  <a:noFill/>
                </a:ln>
                <a:solidFill>
                  <a:schemeClr val="bg1"/>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a:ea typeface="+mn-ea"/>
                <a:cs typeface="+mn-cs"/>
              </a:rPr>
              <a:t>	    </a:t>
            </a:r>
            <a:r>
              <a:rPr lang="en-US" sz="2400" dirty="0">
                <a:solidFill>
                  <a:srgbClr val="FFFF00"/>
                </a:solidFill>
                <a:latin typeface="Calibri"/>
              </a:rPr>
              <a:t>N</a:t>
            </a:r>
            <a:r>
              <a:rPr kumimoji="0" lang="en-US" sz="2400" b="0" i="0" u="none" strike="noStrike" kern="1200" cap="none" spc="0" normalizeH="0" baseline="0" noProof="0" dirty="0" err="1">
                <a:ln>
                  <a:noFill/>
                </a:ln>
                <a:solidFill>
                  <a:srgbClr val="FFFF00"/>
                </a:solidFill>
                <a:effectLst/>
                <a:uLnTx/>
                <a:uFillTx/>
                <a:latin typeface="Calibri"/>
                <a:ea typeface="+mn-ea"/>
                <a:cs typeface="+mn-cs"/>
              </a:rPr>
              <a:t>ationwide</a:t>
            </a:r>
            <a:r>
              <a:rPr kumimoji="0" lang="en-US" sz="2400" b="0" i="0" u="none" strike="noStrike" kern="1200" cap="none" spc="0" normalizeH="0" baseline="0" noProof="0" dirty="0">
                <a:ln>
                  <a:noFill/>
                </a:ln>
                <a:solidFill>
                  <a:srgbClr val="FFFF00"/>
                </a:solidFill>
                <a:effectLst/>
                <a:uLnTx/>
                <a:uFillTx/>
                <a:latin typeface="Calibri"/>
                <a:ea typeface="+mn-ea"/>
                <a:cs typeface="+mn-cs"/>
              </a:rPr>
              <a:t> Exploring membership campaign focusing on </a:t>
            </a:r>
            <a:br>
              <a:rPr kumimoji="0" lang="en-US" sz="2400" b="0" i="0" u="none" strike="noStrike" kern="1200" cap="none" spc="0" normalizeH="0" baseline="0" noProof="0" dirty="0">
                <a:ln>
                  <a:noFill/>
                </a:ln>
                <a:solidFill>
                  <a:srgbClr val="FFFF00"/>
                </a:solidFill>
                <a:effectLst/>
                <a:uLnTx/>
                <a:uFillTx/>
                <a:latin typeface="Calibri"/>
                <a:ea typeface="+mn-ea"/>
                <a:cs typeface="+mn-cs"/>
              </a:rPr>
            </a:br>
            <a:r>
              <a:rPr kumimoji="0" lang="en-US" sz="2400" b="0" i="0" u="none" strike="noStrike" kern="1200" cap="none" spc="0" normalizeH="0" baseline="0" noProof="0" dirty="0">
                <a:ln>
                  <a:noFill/>
                </a:ln>
                <a:solidFill>
                  <a:srgbClr val="FFFF00"/>
                </a:solidFill>
                <a:effectLst/>
                <a:uLnTx/>
                <a:uFillTx/>
                <a:latin typeface="Calibri"/>
                <a:ea typeface="+mn-ea"/>
                <a:cs typeface="+mn-cs"/>
              </a:rPr>
              <a:t>	    Exploring membership growth through the training, </a:t>
            </a:r>
            <a:br>
              <a:rPr kumimoji="0" lang="en-US" sz="2400" b="0" i="0" u="none" strike="noStrike" kern="1200" cap="none" spc="0" normalizeH="0" baseline="0" noProof="0" dirty="0">
                <a:ln>
                  <a:noFill/>
                </a:ln>
                <a:solidFill>
                  <a:srgbClr val="FFFF00"/>
                </a:solidFill>
                <a:effectLst/>
                <a:uLnTx/>
                <a:uFillTx/>
                <a:latin typeface="Calibri"/>
                <a:ea typeface="+mn-ea"/>
                <a:cs typeface="+mn-cs"/>
              </a:rPr>
            </a:br>
            <a:r>
              <a:rPr kumimoji="0" lang="en-US" sz="2400" b="0" i="0" u="none" strike="noStrike" kern="1200" cap="none" spc="0" normalizeH="0" baseline="0" noProof="0" dirty="0">
                <a:ln>
                  <a:noFill/>
                </a:ln>
                <a:solidFill>
                  <a:srgbClr val="FFFF00"/>
                </a:solidFill>
                <a:effectLst/>
                <a:uLnTx/>
                <a:uFillTx/>
                <a:latin typeface="Calibri"/>
                <a:ea typeface="+mn-ea"/>
                <a:cs typeface="+mn-cs"/>
              </a:rPr>
              <a:t>	    inspiration, and recognition of all professionals and interested </a:t>
            </a:r>
            <a:br>
              <a:rPr kumimoji="0" lang="en-US" sz="2400" b="0" i="0" u="none" strike="noStrike" kern="1200" cap="none" spc="0" normalizeH="0" baseline="0" noProof="0" dirty="0">
                <a:ln>
                  <a:noFill/>
                </a:ln>
                <a:solidFill>
                  <a:srgbClr val="FFFF00"/>
                </a:solidFill>
                <a:effectLst/>
                <a:uLnTx/>
                <a:uFillTx/>
                <a:latin typeface="Calibri"/>
                <a:ea typeface="+mn-ea"/>
                <a:cs typeface="+mn-cs"/>
              </a:rPr>
            </a:br>
            <a:r>
              <a:rPr kumimoji="0" lang="en-US" sz="2400" b="0" i="0" u="none" strike="noStrike" kern="1200" cap="none" spc="0" normalizeH="0" baseline="0" noProof="0" dirty="0">
                <a:ln>
                  <a:noFill/>
                </a:ln>
                <a:solidFill>
                  <a:srgbClr val="FFFF00"/>
                </a:solidFill>
                <a:effectLst/>
                <a:uLnTx/>
                <a:uFillTx/>
                <a:latin typeface="Calibri"/>
                <a:ea typeface="+mn-ea"/>
                <a:cs typeface="+mn-cs"/>
              </a:rPr>
              <a:t>	    volunteers. (www.exploringexplosion.org)</a:t>
            </a:r>
            <a:br>
              <a:rPr kumimoji="0" lang="en-US" sz="2400" b="0" i="0" u="none" strike="noStrike" kern="1200" cap="none" spc="0" normalizeH="0" baseline="0" noProof="0" dirty="0">
                <a:ln>
                  <a:noFill/>
                </a:ln>
                <a:solidFill>
                  <a:srgbClr val="FFFF00"/>
                </a:solidFill>
                <a:effectLst/>
                <a:uLnTx/>
                <a:uFillTx/>
                <a:latin typeface="Calibri"/>
                <a:ea typeface="+mn-ea"/>
                <a:cs typeface="+mn-cs"/>
              </a:rPr>
            </a:br>
            <a:endParaRPr kumimoji="0" lang="en-US" sz="2400" b="0" i="0" u="none" strike="noStrike" kern="1200" cap="none" spc="0" normalizeH="0" baseline="0" noProof="0" dirty="0">
              <a:ln>
                <a:noFill/>
              </a:ln>
              <a:solidFill>
                <a:srgbClr val="FFFF00"/>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1" i="0" u="none" strike="noStrike" kern="1200" cap="none" spc="0" normalizeH="0" baseline="0" noProof="0" dirty="0">
                <a:ln>
                  <a:noFill/>
                </a:ln>
                <a:solidFill>
                  <a:schemeClr val="bg1"/>
                </a:solidFill>
                <a:effectLst/>
                <a:uLnTx/>
                <a:uFillTx/>
                <a:latin typeface="Calibri"/>
                <a:ea typeface="+mn-ea"/>
                <a:cs typeface="+mn-cs"/>
              </a:rPr>
              <a:t>3. </a:t>
            </a:r>
            <a:r>
              <a:rPr kumimoji="0" lang="en-US" sz="2400" b="1" i="0" u="sng" strike="noStrike" kern="1200" cap="none" spc="0" normalizeH="0" baseline="0" noProof="0" dirty="0">
                <a:ln>
                  <a:noFill/>
                </a:ln>
                <a:solidFill>
                  <a:schemeClr val="bg1"/>
                </a:solidFill>
                <a:effectLst/>
                <a:uLnTx/>
                <a:uFillTx/>
                <a:latin typeface="Calibri"/>
                <a:ea typeface="+mn-ea"/>
                <a:cs typeface="+mn-cs"/>
              </a:rPr>
              <a:t>Safey First Guidelines-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mn-cs"/>
              </a:rPr>
              <a:t>	    </a:t>
            </a:r>
            <a:r>
              <a:rPr lang="en-US" sz="2400" dirty="0">
                <a:solidFill>
                  <a:srgbClr val="FFFF00"/>
                </a:solidFill>
                <a:latin typeface="Calibri"/>
              </a:rPr>
              <a:t>Exploring equivalent to Guide to Safe Scouting.  In final stages </a:t>
            </a:r>
            <a:br>
              <a:rPr lang="en-US" sz="2400" dirty="0">
                <a:solidFill>
                  <a:srgbClr val="FFFF00"/>
                </a:solidFill>
                <a:latin typeface="Calibri"/>
              </a:rPr>
            </a:br>
            <a:r>
              <a:rPr lang="en-US" sz="2400" dirty="0">
                <a:solidFill>
                  <a:srgbClr val="FFFF00"/>
                </a:solidFill>
                <a:latin typeface="Calibri"/>
              </a:rPr>
              <a:t>	    of a new update</a:t>
            </a:r>
            <a:endParaRPr kumimoji="0" lang="en-US" sz="2400" b="0" i="0" u="none" strike="noStrike" kern="1200" cap="none" spc="0" normalizeH="0" baseline="0" noProof="0" dirty="0">
              <a:ln>
                <a:noFill/>
              </a:ln>
              <a:solidFill>
                <a:srgbClr val="FFFF00"/>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a:ea typeface="+mn-ea"/>
                <a:cs typeface="+mn-cs"/>
              </a:rPr>
              <a:t>	</a:t>
            </a:r>
            <a:endParaRPr kumimoji="0" lang="en-US" sz="2400" b="0" i="0" u="none" strike="noStrike" kern="1200" cap="none" spc="0" normalizeH="0" baseline="0" noProof="0" dirty="0">
              <a:ln>
                <a:noFill/>
              </a:ln>
              <a:solidFill>
                <a:srgbClr val="1C81FB"/>
              </a:solidFill>
              <a:effectLst/>
              <a:uLnTx/>
              <a:uFillTx/>
              <a:latin typeface="Arial Black" panose="020B0A04020102020204" pitchFamily="34" charset="0"/>
              <a:ea typeface="+mn-ea"/>
              <a:cs typeface="+mn-cs"/>
            </a:endParaRPr>
          </a:p>
        </p:txBody>
      </p:sp>
      <p:sp>
        <p:nvSpPr>
          <p:cNvPr id="9" name="Title 8">
            <a:extLst>
              <a:ext uri="{FF2B5EF4-FFF2-40B4-BE49-F238E27FC236}">
                <a16:creationId xmlns:a16="http://schemas.microsoft.com/office/drawing/2014/main" id="{4D863923-A94A-41E6-93E9-DF63C7408A63}"/>
              </a:ext>
            </a:extLst>
          </p:cNvPr>
          <p:cNvSpPr txBox="1">
            <a:spLocks noGrp="1"/>
          </p:cNvSpPr>
          <p:nvPr>
            <p:ph type="ctrTitle"/>
          </p:nvPr>
        </p:nvSpPr>
        <p:spPr>
          <a:xfrm>
            <a:off x="3203826" y="272148"/>
            <a:ext cx="5911363" cy="646331"/>
          </a:xfrm>
          <a:prstGeom prst="rect">
            <a:avLst/>
          </a:prstGeom>
          <a:noFill/>
        </p:spPr>
        <p:txBody>
          <a:bodyPr wrap="none" rtlCol="0">
            <a:spAutoFit/>
          </a:bodyPr>
          <a:lstStyle/>
          <a:p>
            <a:r>
              <a:rPr lang="en-US" sz="3600" b="1" dirty="0">
                <a:solidFill>
                  <a:srgbClr val="00B050"/>
                </a:solidFill>
              </a:rPr>
              <a:t>What’s New in Exploring 2026</a:t>
            </a:r>
          </a:p>
        </p:txBody>
      </p:sp>
    </p:spTree>
    <p:extLst>
      <p:ext uri="{BB962C8B-B14F-4D97-AF65-F5344CB8AC3E}">
        <p14:creationId xmlns:p14="http://schemas.microsoft.com/office/powerpoint/2010/main" val="2927944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6C007-1BA4-72DB-29F6-CCBFE5DD9D8D}"/>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FFF950AA-4078-0929-A6CD-F7B11F0660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105"/>
            <a:ext cx="12192000" cy="6883121"/>
          </a:xfrm>
          <a:prstGeom prst="rect">
            <a:avLst/>
          </a:prstGeom>
        </p:spPr>
      </p:pic>
      <p:sp>
        <p:nvSpPr>
          <p:cNvPr id="2" name="Title 1">
            <a:extLst>
              <a:ext uri="{FF2B5EF4-FFF2-40B4-BE49-F238E27FC236}">
                <a16:creationId xmlns:a16="http://schemas.microsoft.com/office/drawing/2014/main" id="{CFFD7F85-F79B-1220-90E7-9B0A920CC735}"/>
              </a:ext>
            </a:extLst>
          </p:cNvPr>
          <p:cNvSpPr>
            <a:spLocks noGrp="1"/>
          </p:cNvSpPr>
          <p:nvPr>
            <p:ph type="ctrTitle"/>
          </p:nvPr>
        </p:nvSpPr>
        <p:spPr>
          <a:xfrm>
            <a:off x="1747957" y="127375"/>
            <a:ext cx="8658786" cy="959546"/>
          </a:xfrm>
        </p:spPr>
        <p:txBody>
          <a:bodyPr>
            <a:normAutofit fontScale="90000"/>
          </a:bodyPr>
          <a:lstStyle/>
          <a:p>
            <a:pPr algn="l"/>
            <a:r>
              <a:rPr lang="en-US" sz="3600" dirty="0">
                <a:solidFill>
                  <a:srgbClr val="1FC77F"/>
                </a:solidFill>
                <a:latin typeface="Arial Black"/>
                <a:cs typeface="Arial Black"/>
              </a:rPr>
              <a:t>Exploring Leadership Experience</a:t>
            </a:r>
            <a:r>
              <a:rPr lang="en-US" sz="3400" b="1" dirty="0">
                <a:solidFill>
                  <a:srgbClr val="1FC77F"/>
                </a:solidFill>
                <a:latin typeface="Arial Black" panose="020B0A04020102020204" pitchFamily="34" charset="0"/>
                <a:cs typeface="Arial" panose="020B0604020202020204" pitchFamily="34" charset="0"/>
              </a:rPr>
              <a:t>… </a:t>
            </a:r>
            <a:endParaRPr lang="en-US" sz="3400" dirty="0">
              <a:solidFill>
                <a:srgbClr val="1FC77F"/>
              </a:solidFill>
              <a:latin typeface="Arial Black"/>
              <a:cs typeface="Arial Black"/>
            </a:endParaRPr>
          </a:p>
        </p:txBody>
      </p:sp>
      <p:pic>
        <p:nvPicPr>
          <p:cNvPr id="23" name="Picture 22" descr="exploring_wht_transparent-01.png">
            <a:extLst>
              <a:ext uri="{FF2B5EF4-FFF2-40B4-BE49-F238E27FC236}">
                <a16:creationId xmlns:a16="http://schemas.microsoft.com/office/drawing/2014/main" id="{CBFFB7B5-FD0D-2D70-FBFC-B160858E40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556" y="6290694"/>
            <a:ext cx="1560093" cy="567306"/>
          </a:xfrm>
          <a:prstGeom prst="rect">
            <a:avLst/>
          </a:prstGeom>
        </p:spPr>
      </p:pic>
      <p:sp>
        <p:nvSpPr>
          <p:cNvPr id="25" name="Rectangle 24">
            <a:extLst>
              <a:ext uri="{FF2B5EF4-FFF2-40B4-BE49-F238E27FC236}">
                <a16:creationId xmlns:a16="http://schemas.microsoft.com/office/drawing/2014/main" id="{A757B10E-7A9D-3859-F37B-32D525A16693}"/>
              </a:ext>
            </a:extLst>
          </p:cNvPr>
          <p:cNvSpPr/>
          <p:nvPr/>
        </p:nvSpPr>
        <p:spPr>
          <a:xfrm>
            <a:off x="1672210" y="137047"/>
            <a:ext cx="8833606"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4CC8156-F4F5-D5B1-1C4F-7A3BA62E12DE}"/>
              </a:ext>
            </a:extLst>
          </p:cNvPr>
          <p:cNvSpPr txBox="1"/>
          <p:nvPr/>
        </p:nvSpPr>
        <p:spPr>
          <a:xfrm>
            <a:off x="1915887" y="3737980"/>
            <a:ext cx="8490857" cy="2400657"/>
          </a:xfrm>
          <a:prstGeom prst="rect">
            <a:avLst/>
          </a:prstGeom>
          <a:noFill/>
        </p:spPr>
        <p:txBody>
          <a:bodyPr wrap="square" rtlCol="0">
            <a:spAutoFit/>
          </a:bodyPr>
          <a:lstStyle/>
          <a:p>
            <a:r>
              <a:rPr lang="en-US" sz="2400" dirty="0">
                <a:solidFill>
                  <a:schemeClr val="accent6">
                    <a:lumMod val="75000"/>
                  </a:schemeClr>
                </a:solidFill>
                <a:latin typeface="Arial Black" panose="020B0A04020102020204" pitchFamily="34" charset="0"/>
              </a:rPr>
              <a:t>VISION: </a:t>
            </a:r>
            <a:r>
              <a:rPr lang="en-US" b="1" dirty="0">
                <a:solidFill>
                  <a:srgbClr val="FFFF00"/>
                </a:solidFill>
                <a:latin typeface="Arial" panose="020B0604020202020204" pitchFamily="34" charset="0"/>
                <a:cs typeface="Arial" panose="020B0604020202020204" pitchFamily="34" charset="0"/>
              </a:rPr>
              <a:t>Nationally recognized program that offers young men and women an opportunity to enhance their understanding of leadership in the workplace through interactive instruction, self-reflection, and practical application while w</a:t>
            </a:r>
            <a:r>
              <a:rPr lang="en-US" altLang="en-US" b="1" dirty="0">
                <a:solidFill>
                  <a:srgbClr val="FFFF00"/>
                </a:solidFill>
                <a:latin typeface="Arial" panose="020B0604020202020204" pitchFamily="34" charset="0"/>
                <a:cs typeface="Arial" panose="020B0604020202020204" pitchFamily="34" charset="0"/>
              </a:rPr>
              <a:t>orking with an adult mentor to gain professional leadership experience. </a:t>
            </a:r>
            <a:r>
              <a:rPr lang="en-US" b="1" dirty="0">
                <a:solidFill>
                  <a:srgbClr val="FFFF00"/>
                </a:solidFill>
                <a:latin typeface="Arial" panose="020B0604020202020204" pitchFamily="34" charset="0"/>
                <a:cs typeface="Arial" panose="020B0604020202020204" pitchFamily="34" charset="0"/>
              </a:rPr>
              <a:t>The Exploring Leadership Experience will be available to all Explorers registered in an Exploring post who meet the requirements</a:t>
            </a:r>
            <a:r>
              <a:rPr lang="en-US" b="1" dirty="0">
                <a:latin typeface="Arial" panose="020B0604020202020204" pitchFamily="34" charset="0"/>
                <a:cs typeface="Arial" panose="020B0604020202020204" pitchFamily="34" charset="0"/>
              </a:rPr>
              <a:t>.</a:t>
            </a:r>
          </a:p>
          <a:p>
            <a:endParaRPr lang="en-US" dirty="0"/>
          </a:p>
        </p:txBody>
      </p:sp>
      <p:pic>
        <p:nvPicPr>
          <p:cNvPr id="8" name="Picture 7">
            <a:extLst>
              <a:ext uri="{FF2B5EF4-FFF2-40B4-BE49-F238E27FC236}">
                <a16:creationId xmlns:a16="http://schemas.microsoft.com/office/drawing/2014/main" id="{4B68532E-5F7E-5C92-85B0-CA2B78D3271C}"/>
              </a:ext>
            </a:extLst>
          </p:cNvPr>
          <p:cNvPicPr>
            <a:picLocks noChangeAspect="1"/>
          </p:cNvPicPr>
          <p:nvPr/>
        </p:nvPicPr>
        <p:blipFill>
          <a:blip r:embed="rId4"/>
          <a:stretch>
            <a:fillRect/>
          </a:stretch>
        </p:blipFill>
        <p:spPr>
          <a:xfrm>
            <a:off x="2800141" y="1061007"/>
            <a:ext cx="6149591" cy="2371080"/>
          </a:xfrm>
          <a:prstGeom prst="rect">
            <a:avLst/>
          </a:prstGeom>
        </p:spPr>
      </p:pic>
    </p:spTree>
    <p:extLst>
      <p:ext uri="{BB962C8B-B14F-4D97-AF65-F5344CB8AC3E}">
        <p14:creationId xmlns:p14="http://schemas.microsoft.com/office/powerpoint/2010/main" val="36369801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348C0-B08E-1ABE-0764-29F0C1A886AD}"/>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F7560A6E-BF99-160F-FD52-8E71B12FB1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121"/>
            <a:ext cx="12192000" cy="6883121"/>
          </a:xfrm>
          <a:prstGeom prst="rect">
            <a:avLst/>
          </a:prstGeom>
        </p:spPr>
      </p:pic>
      <p:pic>
        <p:nvPicPr>
          <p:cNvPr id="23" name="Picture 22" descr="exploring_wht_transparent-01.png">
            <a:extLst>
              <a:ext uri="{FF2B5EF4-FFF2-40B4-BE49-F238E27FC236}">
                <a16:creationId xmlns:a16="http://schemas.microsoft.com/office/drawing/2014/main" id="{8B415D0F-BA8C-0068-AFB9-E69C913195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7556" y="6401847"/>
            <a:ext cx="897994" cy="326543"/>
          </a:xfrm>
          <a:prstGeom prst="rect">
            <a:avLst/>
          </a:prstGeom>
        </p:spPr>
      </p:pic>
      <p:sp>
        <p:nvSpPr>
          <p:cNvPr id="25" name="Rectangle 24">
            <a:extLst>
              <a:ext uri="{FF2B5EF4-FFF2-40B4-BE49-F238E27FC236}">
                <a16:creationId xmlns:a16="http://schemas.microsoft.com/office/drawing/2014/main" id="{1F7220B6-10D5-9B9A-CE05-F2575D0BAE46}"/>
              </a:ext>
            </a:extLst>
          </p:cNvPr>
          <p:cNvSpPr/>
          <p:nvPr/>
        </p:nvSpPr>
        <p:spPr>
          <a:xfrm>
            <a:off x="1672210" y="137047"/>
            <a:ext cx="8833606"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C329FB06-E4A1-0E17-7796-7C8D457A1C51}"/>
              </a:ext>
            </a:extLst>
          </p:cNvPr>
          <p:cNvSpPr txBox="1"/>
          <p:nvPr/>
        </p:nvSpPr>
        <p:spPr>
          <a:xfrm>
            <a:off x="1943410" y="949892"/>
            <a:ext cx="8562406" cy="557075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	</a:t>
            </a:r>
            <a:r>
              <a:rPr kumimoji="0" lang="en-US" sz="2400" b="1" i="0" u="none" strike="noStrike" kern="1200" cap="none" spc="0" normalizeH="0" baseline="0" noProof="0" dirty="0">
                <a:ln>
                  <a:noFill/>
                </a:ln>
                <a:solidFill>
                  <a:schemeClr val="bg1"/>
                </a:solidFill>
                <a:effectLst/>
                <a:uLnTx/>
                <a:uFillTx/>
                <a:latin typeface="Calibri"/>
                <a:ea typeface="+mn-ea"/>
                <a:cs typeface="+mn-cs"/>
              </a:rPr>
              <a:t>1. </a:t>
            </a:r>
            <a:r>
              <a:rPr kumimoji="0" lang="en-US" sz="2400" b="1" i="0" u="sng" strike="noStrike" kern="1200" cap="none" spc="0" normalizeH="0" baseline="0" noProof="0" dirty="0">
                <a:ln>
                  <a:noFill/>
                </a:ln>
                <a:solidFill>
                  <a:schemeClr val="bg1"/>
                </a:solidFill>
                <a:effectLst/>
                <a:uLnTx/>
                <a:uFillTx/>
                <a:latin typeface="Calibri"/>
                <a:ea typeface="+mn-ea"/>
                <a:cs typeface="+mn-cs"/>
              </a:rPr>
              <a:t>Research-</a:t>
            </a:r>
            <a:r>
              <a:rPr kumimoji="0" lang="en-US" sz="2400" b="0" i="0" u="none" strike="noStrike" kern="1200" cap="none" spc="0" normalizeH="0" baseline="0" noProof="0" dirty="0">
                <a:ln>
                  <a:noFill/>
                </a:ln>
                <a:solidFill>
                  <a:schemeClr val="bg1"/>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a:ea typeface="+mn-ea"/>
                <a:cs typeface="+mn-cs"/>
              </a:rPr>
              <a:t>	    </a:t>
            </a:r>
            <a:r>
              <a:rPr kumimoji="0" lang="en-US" sz="2400" b="0" i="0" u="none" strike="noStrike" kern="1200" cap="none" spc="0" normalizeH="0" baseline="0" noProof="0" dirty="0">
                <a:ln>
                  <a:noFill/>
                </a:ln>
                <a:solidFill>
                  <a:srgbClr val="FFFF00"/>
                </a:solidFill>
                <a:effectLst/>
                <a:uLnTx/>
                <a:uFillTx/>
                <a:latin typeface="Calibri"/>
                <a:ea typeface="+mn-ea"/>
                <a:cs typeface="+mn-cs"/>
              </a:rPr>
              <a:t>Determine the career interests of potential participants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Calibri"/>
                <a:ea typeface="+mn-ea"/>
                <a:cs typeface="+mn-cs"/>
              </a:rPr>
              <a:t>           and develop business/community prospects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a:ea typeface="+mn-ea"/>
                <a:cs typeface="+mn-cs"/>
              </a:rPr>
              <a:t>	</a:t>
            </a:r>
            <a:r>
              <a:rPr kumimoji="0" lang="en-US" sz="2400" b="1" i="0" u="none" strike="noStrike" kern="1200" cap="none" spc="0" normalizeH="0" baseline="0" noProof="0" dirty="0">
                <a:ln>
                  <a:noFill/>
                </a:ln>
                <a:solidFill>
                  <a:schemeClr val="bg1"/>
                </a:solidFill>
                <a:effectLst/>
                <a:uLnTx/>
                <a:uFillTx/>
                <a:latin typeface="Calibri"/>
                <a:ea typeface="+mn-ea"/>
                <a:cs typeface="+mn-cs"/>
              </a:rPr>
              <a:t>2. </a:t>
            </a:r>
            <a:r>
              <a:rPr kumimoji="0" lang="en-US" sz="2400" b="1" i="0" u="sng" strike="noStrike" kern="1200" cap="none" spc="0" normalizeH="0" baseline="0" noProof="0" dirty="0">
                <a:ln>
                  <a:noFill/>
                </a:ln>
                <a:solidFill>
                  <a:schemeClr val="bg1"/>
                </a:solidFill>
                <a:effectLst/>
                <a:uLnTx/>
                <a:uFillTx/>
                <a:latin typeface="Calibri"/>
                <a:ea typeface="+mn-ea"/>
                <a:cs typeface="+mn-cs"/>
              </a:rPr>
              <a:t>Leadership-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a:ea typeface="+mn-ea"/>
                <a:cs typeface="+mn-cs"/>
              </a:rPr>
              <a:t>	    </a:t>
            </a:r>
            <a:r>
              <a:rPr kumimoji="0" lang="en-US" sz="2400" b="0" i="0" u="none" strike="noStrike" kern="1200" cap="none" spc="0" normalizeH="0" baseline="0" noProof="0" dirty="0">
                <a:ln>
                  <a:noFill/>
                </a:ln>
                <a:solidFill>
                  <a:srgbClr val="FFFF00"/>
                </a:solidFill>
                <a:effectLst/>
                <a:uLnTx/>
                <a:uFillTx/>
                <a:latin typeface="Calibri"/>
                <a:ea typeface="+mn-ea"/>
                <a:cs typeface="+mn-cs"/>
              </a:rPr>
              <a:t>Meeting with the top leadership within the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Calibri"/>
                <a:ea typeface="+mn-ea"/>
                <a:cs typeface="+mn-cs"/>
              </a:rPr>
              <a:t>           businesses/community and identifying program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Calibri"/>
                <a:ea typeface="+mn-ea"/>
                <a:cs typeface="+mn-cs"/>
              </a:rPr>
              <a:t>           leaders; includes training of leaders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1" i="0" u="none" strike="noStrike" kern="1200" cap="none" spc="0" normalizeH="0" baseline="0" noProof="0" dirty="0">
                <a:ln>
                  <a:noFill/>
                </a:ln>
                <a:solidFill>
                  <a:schemeClr val="bg1"/>
                </a:solidFill>
                <a:effectLst/>
                <a:uLnTx/>
                <a:uFillTx/>
                <a:latin typeface="Calibri"/>
                <a:ea typeface="+mn-ea"/>
                <a:cs typeface="+mn-cs"/>
              </a:rPr>
              <a:t>3. </a:t>
            </a:r>
            <a:r>
              <a:rPr kumimoji="0" lang="en-US" sz="2400" b="1" i="0" u="sng" strike="noStrike" kern="1200" cap="none" spc="0" normalizeH="0" baseline="0" noProof="0" dirty="0">
                <a:ln>
                  <a:noFill/>
                </a:ln>
                <a:solidFill>
                  <a:schemeClr val="bg1"/>
                </a:solidFill>
                <a:effectLst/>
                <a:uLnTx/>
                <a:uFillTx/>
                <a:latin typeface="Calibri"/>
                <a:ea typeface="+mn-ea"/>
                <a:cs typeface="+mn-cs"/>
              </a:rPr>
              <a:t>Program-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mn-cs"/>
              </a:rPr>
              <a:t>	    </a:t>
            </a:r>
            <a:r>
              <a:rPr kumimoji="0" lang="en-US" sz="2400" b="0" i="0" u="none" strike="noStrike" kern="1200" cap="none" spc="0" normalizeH="0" baseline="0" noProof="0" dirty="0">
                <a:ln>
                  <a:noFill/>
                </a:ln>
                <a:solidFill>
                  <a:srgbClr val="FFFF00"/>
                </a:solidFill>
                <a:effectLst/>
                <a:uLnTx/>
                <a:uFillTx/>
                <a:latin typeface="Calibri"/>
                <a:ea typeface="+mn-ea"/>
                <a:cs typeface="+mn-cs"/>
              </a:rPr>
              <a:t>Develop the organization’s meeting/program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Calibri"/>
                <a:ea typeface="+mn-ea"/>
                <a:cs typeface="+mn-cs"/>
              </a:rPr>
              <a:t>           themes and prepare for an open house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a:ea typeface="+mn-ea"/>
                <a:cs typeface="+mn-cs"/>
              </a:rPr>
              <a:t>	</a:t>
            </a:r>
            <a:r>
              <a:rPr kumimoji="0" lang="en-US" sz="2400" b="1" i="0" u="none" strike="noStrike" kern="1200" cap="none" spc="0" normalizeH="0" baseline="0" noProof="0" dirty="0">
                <a:ln>
                  <a:noFill/>
                </a:ln>
                <a:solidFill>
                  <a:schemeClr val="bg1"/>
                </a:solidFill>
                <a:effectLst/>
                <a:uLnTx/>
                <a:uFillTx/>
                <a:latin typeface="Calibri"/>
                <a:ea typeface="+mn-ea"/>
                <a:cs typeface="+mn-cs"/>
              </a:rPr>
              <a:t>4. </a:t>
            </a:r>
            <a:r>
              <a:rPr kumimoji="0" lang="en-US" sz="2400" b="1" i="0" u="sng" strike="noStrike" kern="1200" cap="none" spc="0" normalizeH="0" baseline="0" noProof="0" dirty="0">
                <a:ln>
                  <a:noFill/>
                </a:ln>
                <a:solidFill>
                  <a:schemeClr val="bg1"/>
                </a:solidFill>
                <a:effectLst/>
                <a:uLnTx/>
                <a:uFillTx/>
                <a:latin typeface="Calibri"/>
                <a:ea typeface="+mn-ea"/>
                <a:cs typeface="+mn-cs"/>
              </a:rPr>
              <a:t>Participation-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Calibri"/>
                <a:ea typeface="+mn-ea"/>
                <a:cs typeface="+mn-cs"/>
              </a:rPr>
              <a:t>	    Recruiting youth through an organized open house and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Calibri"/>
                <a:ea typeface="+mn-ea"/>
                <a:cs typeface="+mn-cs"/>
              </a:rPr>
              <a:t>	    involvement of youth in program development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C81FB"/>
              </a:solidFill>
              <a:effectLst/>
              <a:uLnTx/>
              <a:uFillTx/>
              <a:latin typeface="Arial Black" panose="020B0A04020102020204" pitchFamily="34" charset="0"/>
              <a:ea typeface="+mn-ea"/>
              <a:cs typeface="+mn-cs"/>
            </a:endParaRPr>
          </a:p>
        </p:txBody>
      </p:sp>
      <p:sp>
        <p:nvSpPr>
          <p:cNvPr id="9" name="Title 8">
            <a:extLst>
              <a:ext uri="{FF2B5EF4-FFF2-40B4-BE49-F238E27FC236}">
                <a16:creationId xmlns:a16="http://schemas.microsoft.com/office/drawing/2014/main" id="{2111A854-993A-9FEA-5EB8-41E16BAEBB9E}"/>
              </a:ext>
            </a:extLst>
          </p:cNvPr>
          <p:cNvSpPr txBox="1">
            <a:spLocks noGrp="1"/>
          </p:cNvSpPr>
          <p:nvPr>
            <p:ph type="ctrTitle"/>
          </p:nvPr>
        </p:nvSpPr>
        <p:spPr>
          <a:xfrm>
            <a:off x="2102268" y="272148"/>
            <a:ext cx="8114465" cy="646331"/>
          </a:xfrm>
          <a:prstGeom prst="rect">
            <a:avLst/>
          </a:prstGeom>
          <a:noFill/>
        </p:spPr>
        <p:txBody>
          <a:bodyPr wrap="none" rtlCol="0">
            <a:spAutoFit/>
          </a:bodyPr>
          <a:lstStyle/>
          <a:p>
            <a:r>
              <a:rPr lang="en-US" sz="3600" b="1" dirty="0">
                <a:solidFill>
                  <a:srgbClr val="00B050"/>
                </a:solidFill>
              </a:rPr>
              <a:t>4  Steps/Phases In Organizing A New Post</a:t>
            </a:r>
          </a:p>
        </p:txBody>
      </p:sp>
    </p:spTree>
    <p:extLst>
      <p:ext uri="{BB962C8B-B14F-4D97-AF65-F5344CB8AC3E}">
        <p14:creationId xmlns:p14="http://schemas.microsoft.com/office/powerpoint/2010/main" val="1209725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ploringPPT_slide1BG.jpg">
            <a:extLst>
              <a:ext uri="{FF2B5EF4-FFF2-40B4-BE49-F238E27FC236}">
                <a16:creationId xmlns:a16="http://schemas.microsoft.com/office/drawing/2014/main" id="{E277C318-7E2C-4187-9F8F-185F39A461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561"/>
            <a:ext cx="12192000" cy="6883121"/>
          </a:xfrm>
          <a:prstGeom prst="rect">
            <a:avLst/>
          </a:prstGeom>
        </p:spPr>
      </p:pic>
      <p:sp>
        <p:nvSpPr>
          <p:cNvPr id="3" name="Content Placeholder 2"/>
          <p:cNvSpPr>
            <a:spLocks noGrp="1"/>
          </p:cNvSpPr>
          <p:nvPr>
            <p:ph idx="1"/>
          </p:nvPr>
        </p:nvSpPr>
        <p:spPr>
          <a:xfrm>
            <a:off x="-1229360" y="1041402"/>
            <a:ext cx="45719" cy="137159"/>
          </a:xfrm>
        </p:spPr>
        <p:txBody>
          <a:bodyPr>
            <a:normAutofit fontScale="25000" lnSpcReduction="20000"/>
          </a:bodyPr>
          <a:lstStyle/>
          <a:p>
            <a:endParaRPr lang="en-US" b="1" dirty="0">
              <a:solidFill>
                <a:schemeClr val="bg1"/>
              </a:solidFill>
            </a:endParaRPr>
          </a:p>
        </p:txBody>
      </p:sp>
      <p:pic>
        <p:nvPicPr>
          <p:cNvPr id="8" name="Picture 7">
            <a:extLst>
              <a:ext uri="{FF2B5EF4-FFF2-40B4-BE49-F238E27FC236}">
                <a16:creationId xmlns:a16="http://schemas.microsoft.com/office/drawing/2014/main" id="{FECE6862-AB10-45CF-154C-256DF22FE621}"/>
              </a:ext>
            </a:extLst>
          </p:cNvPr>
          <p:cNvPicPr>
            <a:picLocks noChangeAspect="1"/>
          </p:cNvPicPr>
          <p:nvPr/>
        </p:nvPicPr>
        <p:blipFill>
          <a:blip r:embed="rId4"/>
          <a:stretch>
            <a:fillRect/>
          </a:stretch>
        </p:blipFill>
        <p:spPr>
          <a:xfrm>
            <a:off x="1466204" y="361936"/>
            <a:ext cx="9259592" cy="6411220"/>
          </a:xfrm>
          <a:prstGeom prst="rect">
            <a:avLst/>
          </a:prstGeom>
        </p:spPr>
      </p:pic>
      <p:sp>
        <p:nvSpPr>
          <p:cNvPr id="10" name="TextBox 9">
            <a:extLst>
              <a:ext uri="{FF2B5EF4-FFF2-40B4-BE49-F238E27FC236}">
                <a16:creationId xmlns:a16="http://schemas.microsoft.com/office/drawing/2014/main" id="{7E8CD890-DBCE-3342-5A2C-957EE8C37AEB}"/>
              </a:ext>
            </a:extLst>
          </p:cNvPr>
          <p:cNvSpPr txBox="1"/>
          <p:nvPr/>
        </p:nvSpPr>
        <p:spPr>
          <a:xfrm>
            <a:off x="6905509" y="456839"/>
            <a:ext cx="2550185" cy="461665"/>
          </a:xfrm>
          <a:prstGeom prst="rect">
            <a:avLst/>
          </a:prstGeom>
          <a:noFill/>
        </p:spPr>
        <p:txBody>
          <a:bodyPr wrap="none" rtlCol="0">
            <a:spAutoFit/>
          </a:bodyPr>
          <a:lstStyle/>
          <a:p>
            <a:r>
              <a:rPr lang="en-US" sz="2400" dirty="0">
                <a:solidFill>
                  <a:schemeClr val="bg1"/>
                </a:solidFill>
              </a:rPr>
              <a:t>www.exploring.org</a:t>
            </a:r>
          </a:p>
        </p:txBody>
      </p:sp>
      <p:pic>
        <p:nvPicPr>
          <p:cNvPr id="11" name="Picture 10" descr="exploring_wht_transparent-01.png">
            <a:extLst>
              <a:ext uri="{FF2B5EF4-FFF2-40B4-BE49-F238E27FC236}">
                <a16:creationId xmlns:a16="http://schemas.microsoft.com/office/drawing/2014/main" id="{9EA2BB4D-79E9-B1F4-236B-6F99A0E293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777" y="6225627"/>
            <a:ext cx="1739029" cy="632373"/>
          </a:xfrm>
          <a:prstGeom prst="rect">
            <a:avLst/>
          </a:prstGeom>
        </p:spPr>
      </p:pic>
    </p:spTree>
    <p:extLst>
      <p:ext uri="{BB962C8B-B14F-4D97-AF65-F5344CB8AC3E}">
        <p14:creationId xmlns:p14="http://schemas.microsoft.com/office/powerpoint/2010/main" val="7979779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231950"/>
        </a:solidFill>
        <a:effectLst/>
      </p:bgPr>
    </p:bg>
    <p:spTree>
      <p:nvGrpSpPr>
        <p:cNvPr id="1" name="">
          <a:extLst>
            <a:ext uri="{FF2B5EF4-FFF2-40B4-BE49-F238E27FC236}">
              <a16:creationId xmlns:a16="http://schemas.microsoft.com/office/drawing/2014/main" id="{6AFDD6F7-92BF-7BE3-F0DA-8A574523EF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97DC81-B55C-984B-65CB-F692C092363B}"/>
              </a:ext>
            </a:extLst>
          </p:cNvPr>
          <p:cNvSpPr>
            <a:spLocks noGrp="1"/>
          </p:cNvSpPr>
          <p:nvPr>
            <p:ph type="title"/>
          </p:nvPr>
        </p:nvSpPr>
        <p:spPr>
          <a:xfrm>
            <a:off x="1086416" y="164611"/>
            <a:ext cx="9623834" cy="894645"/>
          </a:xfrm>
        </p:spPr>
        <p:txBody>
          <a:bodyPr>
            <a:normAutofit fontScale="90000"/>
          </a:bodyPr>
          <a:lstStyle/>
          <a:p>
            <a:pPr algn="l"/>
            <a:r>
              <a:rPr lang="en-US" sz="3600" b="1" dirty="0">
                <a:solidFill>
                  <a:srgbClr val="1FC77F"/>
                </a:solidFill>
                <a:latin typeface="Arial Black" panose="020B0A04020102020204" pitchFamily="34" charset="0"/>
              </a:rPr>
              <a:t>Current NCAC Exploring Units by District</a:t>
            </a:r>
          </a:p>
        </p:txBody>
      </p:sp>
      <p:pic>
        <p:nvPicPr>
          <p:cNvPr id="5" name="Picture 4" descr="exploring_wht_transparent-01.png">
            <a:extLst>
              <a:ext uri="{FF2B5EF4-FFF2-40B4-BE49-F238E27FC236}">
                <a16:creationId xmlns:a16="http://schemas.microsoft.com/office/drawing/2014/main" id="{2E16D0F2-74FD-E333-FCBB-B8F2E40B2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6222726"/>
            <a:ext cx="1739029" cy="632373"/>
          </a:xfrm>
          <a:prstGeom prst="rect">
            <a:avLst/>
          </a:prstGeom>
        </p:spPr>
      </p:pic>
      <p:sp>
        <p:nvSpPr>
          <p:cNvPr id="9" name="TextBox 8">
            <a:extLst>
              <a:ext uri="{FF2B5EF4-FFF2-40B4-BE49-F238E27FC236}">
                <a16:creationId xmlns:a16="http://schemas.microsoft.com/office/drawing/2014/main" id="{6FB3EF54-7AF4-7363-4E08-54A984EE3888}"/>
              </a:ext>
            </a:extLst>
          </p:cNvPr>
          <p:cNvSpPr txBox="1"/>
          <p:nvPr/>
        </p:nvSpPr>
        <p:spPr>
          <a:xfrm>
            <a:off x="835928" y="1331570"/>
            <a:ext cx="10743447" cy="5047536"/>
          </a:xfrm>
          <a:prstGeom prst="rect">
            <a:avLst/>
          </a:prstGeom>
          <a:noFill/>
        </p:spPr>
        <p:txBody>
          <a:bodyPr wrap="square">
            <a:spAutoFit/>
          </a:bodyPr>
          <a:lstStyle/>
          <a:p>
            <a:r>
              <a:rPr lang="en-US" b="1" i="0" u="sng" strike="noStrike" baseline="0" dirty="0">
                <a:solidFill>
                  <a:schemeClr val="bg1"/>
                </a:solidFill>
                <a:latin typeface="Calibri" panose="020F0502020204030204" pitchFamily="34" charset="0"/>
              </a:rPr>
              <a:t>District</a:t>
            </a:r>
            <a:r>
              <a:rPr lang="en-US" b="1" i="0" u="none" strike="noStrike" baseline="0" dirty="0">
                <a:solidFill>
                  <a:schemeClr val="bg1"/>
                </a:solidFill>
                <a:latin typeface="Calibri" panose="020F0502020204030204" pitchFamily="34" charset="0"/>
              </a:rPr>
              <a:t>		</a:t>
            </a:r>
            <a:r>
              <a:rPr lang="en-US" b="1" i="0" u="sng" strike="noStrike" baseline="0" dirty="0">
                <a:solidFill>
                  <a:schemeClr val="bg1"/>
                </a:solidFill>
                <a:latin typeface="Calibri" panose="020F0502020204030204" pitchFamily="34" charset="0"/>
              </a:rPr>
              <a:t>Unit</a:t>
            </a:r>
            <a:r>
              <a:rPr lang="en-US" b="1" i="0" u="none" strike="noStrike" baseline="0" dirty="0">
                <a:solidFill>
                  <a:schemeClr val="bg1"/>
                </a:solidFill>
                <a:latin typeface="Calibri" panose="020F0502020204030204" pitchFamily="34" charset="0"/>
              </a:rPr>
              <a:t>	</a:t>
            </a:r>
            <a:r>
              <a:rPr lang="en-US" b="1" i="0" u="sng" strike="noStrike" baseline="0" dirty="0">
                <a:solidFill>
                  <a:schemeClr val="bg1"/>
                </a:solidFill>
                <a:latin typeface="Calibri" panose="020F0502020204030204" pitchFamily="34" charset="0"/>
              </a:rPr>
              <a:t>Participating Organization (Sponsor)</a:t>
            </a:r>
            <a:r>
              <a:rPr lang="en-US" b="1" i="0" u="none" strike="noStrike" baseline="0" dirty="0">
                <a:solidFill>
                  <a:schemeClr val="bg1"/>
                </a:solidFill>
                <a:latin typeface="Calibri" panose="020F0502020204030204" pitchFamily="34" charset="0"/>
              </a:rPr>
              <a:t>	 </a:t>
            </a:r>
            <a:r>
              <a:rPr lang="en-US" b="1" i="0" u="sng" strike="noStrike" baseline="0" dirty="0">
                <a:solidFill>
                  <a:schemeClr val="bg1"/>
                </a:solidFill>
                <a:latin typeface="Calibri" panose="020F0502020204030204" pitchFamily="34" charset="0"/>
              </a:rPr>
              <a:t>Career Field</a:t>
            </a:r>
            <a:r>
              <a:rPr lang="en-US" b="1" i="0" u="none" strike="noStrike" baseline="0" dirty="0">
                <a:solidFill>
                  <a:schemeClr val="bg1"/>
                </a:solidFill>
                <a:latin typeface="Calibri" panose="020F0502020204030204" pitchFamily="34" charset="0"/>
              </a:rPr>
              <a:t>	</a:t>
            </a:r>
          </a:p>
          <a:p>
            <a:r>
              <a:rPr lang="en-US" sz="1600" b="1" i="0" u="none" strike="noStrike" baseline="0" dirty="0">
                <a:solidFill>
                  <a:schemeClr val="bg1"/>
                </a:solidFill>
                <a:latin typeface="Calibri" panose="020F0502020204030204" pitchFamily="34" charset="0"/>
              </a:rPr>
              <a:t>Aquia		</a:t>
            </a:r>
            <a:r>
              <a:rPr lang="en-US" sz="1600" b="1" dirty="0">
                <a:solidFill>
                  <a:schemeClr val="bg1"/>
                </a:solidFill>
                <a:latin typeface="Calibri" panose="020F0502020204030204" pitchFamily="34" charset="0"/>
              </a:rPr>
              <a:t>Club</a:t>
            </a:r>
            <a:r>
              <a:rPr lang="en-US" sz="1600" b="1" i="0" u="none" strike="noStrike" baseline="0" dirty="0">
                <a:solidFill>
                  <a:schemeClr val="bg1"/>
                </a:solidFill>
                <a:latin typeface="Calibri" panose="020F0502020204030204" pitchFamily="34" charset="0"/>
              </a:rPr>
              <a:t> </a:t>
            </a:r>
            <a:r>
              <a:rPr lang="en-US" sz="1600" b="1" dirty="0">
                <a:solidFill>
                  <a:schemeClr val="bg1"/>
                </a:solidFill>
                <a:latin typeface="Calibri" panose="020F0502020204030204" pitchFamily="34" charset="0"/>
              </a:rPr>
              <a:t>1896</a:t>
            </a:r>
            <a:r>
              <a:rPr lang="en-US" sz="1600" b="1" i="0" u="none" strike="noStrike" baseline="0" dirty="0">
                <a:solidFill>
                  <a:schemeClr val="bg1"/>
                </a:solidFill>
                <a:latin typeface="Calibri" panose="020F0502020204030204" pitchFamily="34" charset="0"/>
              </a:rPr>
              <a:t>	Stafford Regional Airport		 Exploring Club (Aviation)	</a:t>
            </a:r>
          </a:p>
          <a:p>
            <a:r>
              <a:rPr lang="en-US" sz="1600" b="1" dirty="0">
                <a:solidFill>
                  <a:schemeClr val="bg1"/>
                </a:solidFill>
                <a:latin typeface="Calibri" panose="020F0502020204030204" pitchFamily="34" charset="0"/>
              </a:rPr>
              <a:t>Aquia		Post 1896	Stafford Regional Airport		 Aviation	</a:t>
            </a:r>
          </a:p>
          <a:p>
            <a:r>
              <a:rPr lang="en-US" sz="1600" b="1" i="0" u="none" strike="noStrike" baseline="0" dirty="0">
                <a:solidFill>
                  <a:schemeClr val="bg1"/>
                </a:solidFill>
                <a:latin typeface="Calibri" panose="020F0502020204030204" pitchFamily="34" charset="0"/>
              </a:rPr>
              <a:t>Prince Georges	Club 0696	Prince George’s County Office of the Sheriff	 Exploring Club (Law Enforcement)	</a:t>
            </a:r>
          </a:p>
          <a:p>
            <a:r>
              <a:rPr lang="en-US" sz="1600" b="1" i="0" u="none" strike="noStrike" baseline="0" dirty="0">
                <a:solidFill>
                  <a:schemeClr val="bg1"/>
                </a:solidFill>
                <a:latin typeface="Calibri" panose="020F0502020204030204" pitchFamily="34" charset="0"/>
              </a:rPr>
              <a:t>Prince Georges 	Club 0931	Seat Pleasant Police Department 	 Exploring Club (Law Enforcement)	</a:t>
            </a:r>
          </a:p>
          <a:p>
            <a:r>
              <a:rPr lang="en-US" sz="1600" b="1" i="0" u="none" strike="noStrike" baseline="0" dirty="0">
                <a:solidFill>
                  <a:schemeClr val="bg1"/>
                </a:solidFill>
                <a:latin typeface="Calibri" panose="020F0502020204030204" pitchFamily="34" charset="0"/>
              </a:rPr>
              <a:t>Prince Georges 	Club 1911	Mount Rainier Police Dept		 Exploring Club (Law Enforcement)	</a:t>
            </a:r>
          </a:p>
          <a:p>
            <a:r>
              <a:rPr lang="en-US" sz="1600" b="1" i="0" u="none" strike="noStrike" baseline="0" dirty="0">
                <a:solidFill>
                  <a:schemeClr val="bg1"/>
                </a:solidFill>
                <a:latin typeface="Calibri" panose="020F0502020204030204" pitchFamily="34" charset="0"/>
              </a:rPr>
              <a:t>Prince Georges 	Club 3820	Cottage City Police Department		 Exploring Club (Law Enforcement)	</a:t>
            </a:r>
          </a:p>
          <a:p>
            <a:r>
              <a:rPr lang="en-US" sz="1600" b="1" i="0" u="none" strike="noStrike" baseline="0" dirty="0">
                <a:solidFill>
                  <a:schemeClr val="bg1"/>
                </a:solidFill>
                <a:latin typeface="Calibri" panose="020F0502020204030204" pitchFamily="34" charset="0"/>
              </a:rPr>
              <a:t>Prince Georges 	Club 7600	Prince George's County Police District III	 Exploring Club (Law Enforcement)	</a:t>
            </a:r>
          </a:p>
          <a:p>
            <a:r>
              <a:rPr lang="en-US" sz="1600" b="1" i="0" u="none" strike="noStrike" baseline="0" dirty="0">
                <a:solidFill>
                  <a:schemeClr val="bg1"/>
                </a:solidFill>
                <a:latin typeface="Calibri" panose="020F0502020204030204" pitchFamily="34" charset="0"/>
              </a:rPr>
              <a:t>Prince Georges 	Post 1004	District IV Law Enforcement Post 1004	 Law Enforcement	</a:t>
            </a:r>
          </a:p>
          <a:p>
            <a:r>
              <a:rPr lang="en-US" sz="1600" b="1" i="0" u="none" strike="noStrike" baseline="0" dirty="0">
                <a:solidFill>
                  <a:schemeClr val="bg1"/>
                </a:solidFill>
                <a:latin typeface="Calibri" panose="020F0502020204030204" pitchFamily="34" charset="0"/>
              </a:rPr>
              <a:t>Prince Georges 	Post 1696	Prince George</a:t>
            </a:r>
            <a:r>
              <a:rPr lang="en-US" sz="1600" b="1" dirty="0">
                <a:solidFill>
                  <a:schemeClr val="bg1"/>
                </a:solidFill>
                <a:latin typeface="Calibri" panose="020F0502020204030204" pitchFamily="34" charset="0"/>
              </a:rPr>
              <a:t>’</a:t>
            </a:r>
            <a:r>
              <a:rPr lang="en-US" sz="1600" b="1" i="0" u="none" strike="noStrike" baseline="0" dirty="0">
                <a:solidFill>
                  <a:schemeClr val="bg1"/>
                </a:solidFill>
                <a:latin typeface="Calibri" panose="020F0502020204030204" pitchFamily="34" charset="0"/>
              </a:rPr>
              <a:t>s County Office of the Sheriff	 Law Enforcement	</a:t>
            </a:r>
          </a:p>
          <a:p>
            <a:r>
              <a:rPr lang="en-US" sz="1600" b="1" dirty="0">
                <a:solidFill>
                  <a:schemeClr val="bg1"/>
                </a:solidFill>
                <a:latin typeface="Calibri" panose="020F0502020204030204" pitchFamily="34" charset="0"/>
              </a:rPr>
              <a:t>Prince Georges 	Post 1745	Bladensburg Police Dept		 Law Enforcement </a:t>
            </a:r>
          </a:p>
          <a:p>
            <a:r>
              <a:rPr lang="en-US" sz="1600" b="1" i="0" u="none" strike="noStrike" baseline="0" dirty="0">
                <a:solidFill>
                  <a:schemeClr val="bg1"/>
                </a:solidFill>
                <a:latin typeface="Calibri" panose="020F0502020204030204" pitchFamily="34" charset="0"/>
              </a:rPr>
              <a:t>Prince Georges 	Post 1910	Mount Rainier Police Dept		 Law Enforcement	</a:t>
            </a:r>
          </a:p>
          <a:p>
            <a:r>
              <a:rPr lang="en-US" sz="1600" b="1" i="0" u="none" strike="noStrike" baseline="0" dirty="0">
                <a:solidFill>
                  <a:schemeClr val="bg1"/>
                </a:solidFill>
                <a:latin typeface="Calibri" panose="020F0502020204030204" pitchFamily="34" charset="0"/>
              </a:rPr>
              <a:t>Prince Georges 	Post 1924	Cottage City Post #1924		 Law Enforcement	</a:t>
            </a:r>
          </a:p>
          <a:p>
            <a:r>
              <a:rPr lang="en-US" sz="1600" b="1" i="0" u="none" strike="noStrike" baseline="0" dirty="0">
                <a:solidFill>
                  <a:schemeClr val="bg1"/>
                </a:solidFill>
                <a:latin typeface="Calibri" panose="020F0502020204030204" pitchFamily="34" charset="0"/>
              </a:rPr>
              <a:t>Potomac </a:t>
            </a:r>
            <a:r>
              <a:rPr lang="en-US" sz="1600" b="1" dirty="0">
                <a:solidFill>
                  <a:schemeClr val="bg1"/>
                </a:solidFill>
                <a:latin typeface="Calibri" panose="020F0502020204030204" pitchFamily="34" charset="0"/>
              </a:rPr>
              <a:t>	</a:t>
            </a:r>
            <a:r>
              <a:rPr lang="en-US" sz="1600" b="1" i="0" u="none" strike="noStrike" baseline="0" dirty="0">
                <a:solidFill>
                  <a:schemeClr val="bg1"/>
                </a:solidFill>
                <a:latin typeface="Calibri" panose="020F0502020204030204" pitchFamily="34" charset="0"/>
              </a:rPr>
              <a:t>	Post 0742	Wheaton Volunteer Rescue Squad	 Fire/Emergency Service	</a:t>
            </a:r>
          </a:p>
          <a:p>
            <a:r>
              <a:rPr lang="en-US" sz="1600" b="1" i="0" u="none" strike="noStrike" baseline="0" dirty="0">
                <a:solidFill>
                  <a:schemeClr val="bg1"/>
                </a:solidFill>
                <a:latin typeface="Calibri" panose="020F0502020204030204" pitchFamily="34" charset="0"/>
              </a:rPr>
              <a:t>Powhatan </a:t>
            </a:r>
            <a:r>
              <a:rPr lang="en-US" sz="1600" b="1" dirty="0">
                <a:solidFill>
                  <a:schemeClr val="bg1"/>
                </a:solidFill>
                <a:latin typeface="Calibri" panose="020F0502020204030204" pitchFamily="34" charset="0"/>
              </a:rPr>
              <a:t>	</a:t>
            </a:r>
            <a:r>
              <a:rPr lang="en-US" sz="1600" b="1" i="0" u="none" strike="noStrike" baseline="0" dirty="0">
                <a:solidFill>
                  <a:schemeClr val="bg1"/>
                </a:solidFill>
                <a:latin typeface="Calibri" panose="020F0502020204030204" pitchFamily="34" charset="0"/>
              </a:rPr>
              <a:t>	Post 0202	US Dept of Homeland Security		 Law Enforcement	</a:t>
            </a:r>
          </a:p>
          <a:p>
            <a:r>
              <a:rPr lang="en-US" sz="1600" b="1" i="0" u="none" strike="noStrike" baseline="0" dirty="0">
                <a:solidFill>
                  <a:schemeClr val="bg1"/>
                </a:solidFill>
                <a:latin typeface="Calibri" panose="020F0502020204030204" pitchFamily="34" charset="0"/>
              </a:rPr>
              <a:t>Prince William 	Club 0042	The QBE Foundation Inc		 Exploring Club (STEM)	</a:t>
            </a:r>
          </a:p>
          <a:p>
            <a:r>
              <a:rPr lang="en-US" sz="1600" b="1" i="0" u="none" strike="noStrike" baseline="0" dirty="0">
                <a:solidFill>
                  <a:schemeClr val="bg1"/>
                </a:solidFill>
                <a:latin typeface="Calibri" panose="020F0502020204030204" pitchFamily="34" charset="0"/>
              </a:rPr>
              <a:t>Prince William 	Post 1882	Us Stem				 Engineering and Technology	</a:t>
            </a:r>
          </a:p>
          <a:p>
            <a:r>
              <a:rPr lang="fr-FR" sz="1600" b="1" i="0" u="none" strike="noStrike" baseline="0" dirty="0">
                <a:solidFill>
                  <a:schemeClr val="bg1"/>
                </a:solidFill>
                <a:latin typeface="Calibri" panose="020F0502020204030204" pitchFamily="34" charset="0"/>
              </a:rPr>
              <a:t>Seneca 		Post 1010	Rockville Science Center		 Science	</a:t>
            </a:r>
          </a:p>
          <a:p>
            <a:r>
              <a:rPr lang="en-US" sz="1600" b="1" i="0" u="none" strike="noStrike" baseline="0" dirty="0">
                <a:solidFill>
                  <a:schemeClr val="bg1"/>
                </a:solidFill>
                <a:latin typeface="Calibri" panose="020F0502020204030204" pitchFamily="34" charset="0"/>
              </a:rPr>
              <a:t>Seneca 		Post 1986	Montgomery County Police Department	 Law Enforcement	</a:t>
            </a:r>
          </a:p>
          <a:p>
            <a:r>
              <a:rPr lang="en-US" sz="1600" b="1" i="0" u="none" strike="noStrike" baseline="0" dirty="0">
                <a:solidFill>
                  <a:schemeClr val="bg1"/>
                </a:solidFill>
                <a:latin typeface="Calibri" panose="020F0502020204030204" pitchFamily="34" charset="0"/>
              </a:rPr>
              <a:t>Western Shore 	Post 0091	Calvert County Sheriff's Department	 Law Enforcement	</a:t>
            </a:r>
          </a:p>
        </p:txBody>
      </p:sp>
    </p:spTree>
    <p:extLst>
      <p:ext uri="{BB962C8B-B14F-4D97-AF65-F5344CB8AC3E}">
        <p14:creationId xmlns:p14="http://schemas.microsoft.com/office/powerpoint/2010/main" val="12765416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231950"/>
        </a:solidFill>
        <a:effectLst/>
      </p:bgPr>
    </p:bg>
    <p:spTree>
      <p:nvGrpSpPr>
        <p:cNvPr id="1" name="">
          <a:extLst>
            <a:ext uri="{FF2B5EF4-FFF2-40B4-BE49-F238E27FC236}">
              <a16:creationId xmlns:a16="http://schemas.microsoft.com/office/drawing/2014/main" id="{CB9F0A5C-5E77-72BE-D9E4-D96A89087E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28E57D-841D-8D91-65DA-AE17CEC0FF5E}"/>
              </a:ext>
            </a:extLst>
          </p:cNvPr>
          <p:cNvSpPr>
            <a:spLocks noGrp="1"/>
          </p:cNvSpPr>
          <p:nvPr>
            <p:ph type="title"/>
          </p:nvPr>
        </p:nvSpPr>
        <p:spPr>
          <a:xfrm>
            <a:off x="1240325" y="164611"/>
            <a:ext cx="9282820" cy="894645"/>
          </a:xfrm>
        </p:spPr>
        <p:txBody>
          <a:bodyPr>
            <a:normAutofit fontScale="90000"/>
          </a:bodyPr>
          <a:lstStyle/>
          <a:p>
            <a:pPr algn="l"/>
            <a:r>
              <a:rPr lang="en-US" sz="3600" b="1" dirty="0">
                <a:solidFill>
                  <a:srgbClr val="1FC77F"/>
                </a:solidFill>
                <a:latin typeface="Arial Black" panose="020B0A04020102020204" pitchFamily="34" charset="0"/>
              </a:rPr>
              <a:t>Exploring Can Complement Scouting for Older Scouts</a:t>
            </a:r>
          </a:p>
        </p:txBody>
      </p:sp>
      <p:sp>
        <p:nvSpPr>
          <p:cNvPr id="3" name="Content Placeholder 2">
            <a:extLst>
              <a:ext uri="{FF2B5EF4-FFF2-40B4-BE49-F238E27FC236}">
                <a16:creationId xmlns:a16="http://schemas.microsoft.com/office/drawing/2014/main" id="{688E1F1E-F511-E8A8-1D11-17710F1D58EB}"/>
              </a:ext>
            </a:extLst>
          </p:cNvPr>
          <p:cNvSpPr>
            <a:spLocks noGrp="1"/>
          </p:cNvSpPr>
          <p:nvPr>
            <p:ph idx="1"/>
          </p:nvPr>
        </p:nvSpPr>
        <p:spPr/>
        <p:txBody>
          <a:bodyPr/>
          <a:lstStyle/>
          <a:p>
            <a:r>
              <a:rPr lang="en-US" sz="2800" b="1" dirty="0">
                <a:solidFill>
                  <a:schemeClr val="bg1"/>
                </a:solidFill>
                <a:latin typeface="Arial" panose="020B0604020202020204" pitchFamily="34" charset="0"/>
                <a:cs typeface="Arial" panose="020B0604020202020204" pitchFamily="34" charset="0"/>
              </a:rPr>
              <a:t>Scouting and Exploring are NOT mutually exclusive</a:t>
            </a:r>
          </a:p>
          <a:p>
            <a:r>
              <a:rPr lang="en-US" sz="2800" b="1" dirty="0">
                <a:solidFill>
                  <a:schemeClr val="bg1"/>
                </a:solidFill>
                <a:latin typeface="Arial" panose="020B0604020202020204" pitchFamily="34" charset="0"/>
                <a:cs typeface="Arial" panose="020B0604020202020204" pitchFamily="34" charset="0"/>
              </a:rPr>
              <a:t>Addresses need for career information/experience</a:t>
            </a:r>
          </a:p>
          <a:p>
            <a:pPr lvl="1"/>
            <a:r>
              <a:rPr lang="en-US" sz="2400" b="1" dirty="0">
                <a:solidFill>
                  <a:schemeClr val="bg1"/>
                </a:solidFill>
                <a:latin typeface="Arial" panose="020B0604020202020204" pitchFamily="34" charset="0"/>
                <a:cs typeface="Arial" panose="020B0604020202020204" pitchFamily="34" charset="0"/>
              </a:rPr>
              <a:t>Wanted and needed by older youth and young adults</a:t>
            </a:r>
          </a:p>
          <a:p>
            <a:pPr lvl="1"/>
            <a:r>
              <a:rPr lang="en-US" sz="2400" b="1" dirty="0">
                <a:solidFill>
                  <a:schemeClr val="bg1"/>
                </a:solidFill>
                <a:latin typeface="Arial" panose="020B0604020202020204" pitchFamily="34" charset="0"/>
                <a:cs typeface="Arial" panose="020B0604020202020204" pitchFamily="34" charset="0"/>
              </a:rPr>
              <a:t>Association with other youth with similar career interests</a:t>
            </a:r>
          </a:p>
          <a:p>
            <a:pPr lvl="1"/>
            <a:r>
              <a:rPr lang="en-US" sz="2400" b="1" dirty="0">
                <a:solidFill>
                  <a:schemeClr val="bg1"/>
                </a:solidFill>
                <a:latin typeface="Arial" panose="020B0604020202020204" pitchFamily="34" charset="0"/>
                <a:cs typeface="Arial" panose="020B0604020202020204" pitchFamily="34" charset="0"/>
              </a:rPr>
              <a:t>Gives opportunity for hands-on experience in career areas with adults working in those areas</a:t>
            </a:r>
          </a:p>
          <a:p>
            <a:r>
              <a:rPr lang="en-US" sz="2800" b="1" dirty="0">
                <a:solidFill>
                  <a:schemeClr val="bg1"/>
                </a:solidFill>
                <a:latin typeface="Arial" panose="020B0604020202020204" pitchFamily="34" charset="0"/>
                <a:cs typeface="Arial" panose="020B0604020202020204" pitchFamily="34" charset="0"/>
              </a:rPr>
              <a:t>Exploring Emphasis Areas and Methods reinforce the Aims and Methods of Scouting</a:t>
            </a:r>
          </a:p>
        </p:txBody>
      </p:sp>
      <p:pic>
        <p:nvPicPr>
          <p:cNvPr id="5" name="Picture 4" descr="exploring_wht_transparent-01.png">
            <a:extLst>
              <a:ext uri="{FF2B5EF4-FFF2-40B4-BE49-F238E27FC236}">
                <a16:creationId xmlns:a16="http://schemas.microsoft.com/office/drawing/2014/main" id="{D442FDDA-B3D0-9901-8378-927EABA95F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6222726"/>
            <a:ext cx="1739029" cy="632373"/>
          </a:xfrm>
          <a:prstGeom prst="rect">
            <a:avLst/>
          </a:prstGeom>
        </p:spPr>
      </p:pic>
    </p:spTree>
    <p:extLst>
      <p:ext uri="{BB962C8B-B14F-4D97-AF65-F5344CB8AC3E}">
        <p14:creationId xmlns:p14="http://schemas.microsoft.com/office/powerpoint/2010/main" val="3764333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231950"/>
        </a:solidFill>
        <a:effectLst/>
      </p:bgPr>
    </p:bg>
    <p:spTree>
      <p:nvGrpSpPr>
        <p:cNvPr id="1" name="">
          <a:extLst>
            <a:ext uri="{FF2B5EF4-FFF2-40B4-BE49-F238E27FC236}">
              <a16:creationId xmlns:a16="http://schemas.microsoft.com/office/drawing/2014/main" id="{C8095EBD-F0A5-7EE3-77F5-EB9B27D013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E81588-4D53-FBFF-ADAB-D18FDBF9DFD9}"/>
              </a:ext>
            </a:extLst>
          </p:cNvPr>
          <p:cNvSpPr>
            <a:spLocks noGrp="1"/>
          </p:cNvSpPr>
          <p:nvPr>
            <p:ph type="title"/>
          </p:nvPr>
        </p:nvSpPr>
        <p:spPr>
          <a:xfrm>
            <a:off x="1240325" y="164611"/>
            <a:ext cx="9282820" cy="894645"/>
          </a:xfrm>
        </p:spPr>
        <p:txBody>
          <a:bodyPr>
            <a:normAutofit fontScale="90000"/>
          </a:bodyPr>
          <a:lstStyle/>
          <a:p>
            <a:pPr algn="l"/>
            <a:r>
              <a:rPr lang="en-US" sz="3600" b="1" dirty="0">
                <a:solidFill>
                  <a:srgbClr val="1FC77F"/>
                </a:solidFill>
                <a:latin typeface="Arial Black" panose="020B0A04020102020204" pitchFamily="34" charset="0"/>
              </a:rPr>
              <a:t>Exploring Impact on Membership Goals</a:t>
            </a:r>
          </a:p>
        </p:txBody>
      </p:sp>
      <p:sp>
        <p:nvSpPr>
          <p:cNvPr id="3" name="Content Placeholder 2">
            <a:extLst>
              <a:ext uri="{FF2B5EF4-FFF2-40B4-BE49-F238E27FC236}">
                <a16:creationId xmlns:a16="http://schemas.microsoft.com/office/drawing/2014/main" id="{67C22318-43A8-0594-DE95-674602B1C097}"/>
              </a:ext>
            </a:extLst>
          </p:cNvPr>
          <p:cNvSpPr>
            <a:spLocks noGrp="1"/>
          </p:cNvSpPr>
          <p:nvPr>
            <p:ph idx="1"/>
          </p:nvPr>
        </p:nvSpPr>
        <p:spPr/>
        <p:txBody>
          <a:bodyPr/>
          <a:lstStyle/>
          <a:p>
            <a:r>
              <a:rPr lang="en-US" sz="2800" b="1" dirty="0">
                <a:solidFill>
                  <a:schemeClr val="bg1"/>
                </a:solidFill>
                <a:latin typeface="Arial" panose="020B0604020202020204" pitchFamily="34" charset="0"/>
                <a:cs typeface="Arial" panose="020B0604020202020204" pitchFamily="34" charset="0"/>
              </a:rPr>
              <a:t>Scouting and Exploring are separate programs with separate National organizations</a:t>
            </a:r>
          </a:p>
          <a:p>
            <a:pPr lvl="1"/>
            <a:r>
              <a:rPr lang="en-US" sz="2400" b="1" dirty="0">
                <a:solidFill>
                  <a:schemeClr val="bg1"/>
                </a:solidFill>
                <a:latin typeface="Arial" panose="020B0604020202020204" pitchFamily="34" charset="0"/>
                <a:cs typeface="Arial" panose="020B0604020202020204" pitchFamily="34" charset="0"/>
              </a:rPr>
              <a:t>Cannot multiple between the programs</a:t>
            </a:r>
          </a:p>
          <a:p>
            <a:pPr lvl="1"/>
            <a:r>
              <a:rPr lang="en-US" sz="2400" b="1" dirty="0">
                <a:solidFill>
                  <a:schemeClr val="bg1"/>
                </a:solidFill>
                <a:latin typeface="Arial" panose="020B0604020202020204" pitchFamily="34" charset="0"/>
                <a:cs typeface="Arial" panose="020B0604020202020204" pitchFamily="34" charset="0"/>
              </a:rPr>
              <a:t>Separate paid membership</a:t>
            </a:r>
          </a:p>
          <a:p>
            <a:pPr lvl="1"/>
            <a:r>
              <a:rPr lang="en-US" sz="2400" b="1" dirty="0">
                <a:solidFill>
                  <a:schemeClr val="bg1"/>
                </a:solidFill>
                <a:latin typeface="Arial" panose="020B0604020202020204" pitchFamily="34" charset="0"/>
                <a:cs typeface="Arial" panose="020B0604020202020204" pitchFamily="34" charset="0"/>
              </a:rPr>
              <a:t>Same member in both programs counts in both programs (i.e., counts twice in membership statistics)</a:t>
            </a:r>
          </a:p>
          <a:p>
            <a:r>
              <a:rPr lang="en-US" sz="2800" b="1" dirty="0">
                <a:solidFill>
                  <a:schemeClr val="bg1"/>
                </a:solidFill>
                <a:latin typeface="Arial" panose="020B0604020202020204" pitchFamily="34" charset="0"/>
                <a:cs typeface="Arial" panose="020B0604020202020204" pitchFamily="34" charset="0"/>
              </a:rPr>
              <a:t>Appeals to youth and young adults that are not otherwise involved with Scouting</a:t>
            </a:r>
          </a:p>
          <a:p>
            <a:pPr lvl="1"/>
            <a:r>
              <a:rPr lang="en-US" sz="2400" b="1" dirty="0">
                <a:solidFill>
                  <a:schemeClr val="bg1"/>
                </a:solidFill>
                <a:latin typeface="Arial" panose="020B0604020202020204" pitchFamily="34" charset="0"/>
                <a:cs typeface="Arial" panose="020B0604020202020204" pitchFamily="34" charset="0"/>
              </a:rPr>
              <a:t>Allows us to serve these </a:t>
            </a:r>
            <a:r>
              <a:rPr lang="en-US" sz="2400" b="1">
                <a:solidFill>
                  <a:schemeClr val="bg1"/>
                </a:solidFill>
                <a:latin typeface="Arial" panose="020B0604020202020204" pitchFamily="34" charset="0"/>
                <a:cs typeface="Arial" panose="020B0604020202020204" pitchFamily="34" charset="0"/>
              </a:rPr>
              <a:t>additional members</a:t>
            </a:r>
            <a:endParaRPr lang="en-US" sz="2400" b="1" dirty="0">
              <a:solidFill>
                <a:schemeClr val="bg1"/>
              </a:solidFill>
              <a:latin typeface="Arial" panose="020B0604020202020204" pitchFamily="34" charset="0"/>
              <a:cs typeface="Arial" panose="020B0604020202020204" pitchFamily="34" charset="0"/>
            </a:endParaRPr>
          </a:p>
        </p:txBody>
      </p:sp>
      <p:pic>
        <p:nvPicPr>
          <p:cNvPr id="5" name="Picture 4" descr="exploring_wht_transparent-01.png">
            <a:extLst>
              <a:ext uri="{FF2B5EF4-FFF2-40B4-BE49-F238E27FC236}">
                <a16:creationId xmlns:a16="http://schemas.microsoft.com/office/drawing/2014/main" id="{3FC205DE-2EB6-8607-D56B-BCE5055FE1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6222726"/>
            <a:ext cx="1739029" cy="632373"/>
          </a:xfrm>
          <a:prstGeom prst="rect">
            <a:avLst/>
          </a:prstGeom>
        </p:spPr>
      </p:pic>
    </p:spTree>
    <p:extLst>
      <p:ext uri="{BB962C8B-B14F-4D97-AF65-F5344CB8AC3E}">
        <p14:creationId xmlns:p14="http://schemas.microsoft.com/office/powerpoint/2010/main" val="2429157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2" y="11628"/>
            <a:ext cx="12073128" cy="6883121"/>
          </a:xfrm>
          <a:prstGeom prst="rect">
            <a:avLst/>
          </a:prstGeom>
        </p:spPr>
      </p:pic>
      <p:sp>
        <p:nvSpPr>
          <p:cNvPr id="2" name="Title 1"/>
          <p:cNvSpPr>
            <a:spLocks noGrp="1"/>
          </p:cNvSpPr>
          <p:nvPr>
            <p:ph type="ctrTitle"/>
          </p:nvPr>
        </p:nvSpPr>
        <p:spPr>
          <a:xfrm>
            <a:off x="1902244" y="123188"/>
            <a:ext cx="8409746" cy="642970"/>
          </a:xfrm>
        </p:spPr>
        <p:txBody>
          <a:bodyPr>
            <a:normAutofit/>
          </a:bodyPr>
          <a:lstStyle/>
          <a:p>
            <a:pPr algn="l"/>
            <a:r>
              <a:rPr lang="en-US" sz="2800" dirty="0">
                <a:solidFill>
                  <a:srgbClr val="1FC77F"/>
                </a:solidFill>
                <a:latin typeface="Arial Black"/>
                <a:cs typeface="Arial Black"/>
              </a:rPr>
              <a:t>Safety Moment Ideas &amp; Tips</a:t>
            </a:r>
            <a:r>
              <a:rPr lang="en-US" sz="1200" dirty="0">
                <a:solidFill>
                  <a:srgbClr val="1FC77F"/>
                </a:solidFill>
                <a:latin typeface="Arial Black"/>
                <a:cs typeface="Arial Black"/>
              </a:rPr>
              <a:t> continued</a:t>
            </a:r>
            <a:endParaRPr lang="en-US" sz="2800" dirty="0">
              <a:solidFill>
                <a:srgbClr val="1FC77F"/>
              </a:solidFill>
              <a:latin typeface="Arial Black"/>
              <a:cs typeface="Arial Black"/>
            </a:endParaRPr>
          </a:p>
        </p:txBody>
      </p:sp>
      <p:pic>
        <p:nvPicPr>
          <p:cNvPr id="23" name="Picture 22" descr="exploring_wht_transparent-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556" y="6290694"/>
            <a:ext cx="1560093" cy="567306"/>
          </a:xfrm>
          <a:prstGeom prst="rect">
            <a:avLst/>
          </a:prstGeom>
        </p:spPr>
      </p:pic>
      <p:sp>
        <p:nvSpPr>
          <p:cNvPr id="25" name="Rectangle 24"/>
          <p:cNvSpPr/>
          <p:nvPr/>
        </p:nvSpPr>
        <p:spPr>
          <a:xfrm>
            <a:off x="1672210" y="137047"/>
            <a:ext cx="8833606"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1747957" y="771137"/>
            <a:ext cx="8757859" cy="7140416"/>
          </a:xfrm>
          <a:prstGeom prst="rect">
            <a:avLst/>
          </a:prstGeom>
        </p:spPr>
        <p:txBody>
          <a:bodyPr wrap="square">
            <a:spAutoFit/>
          </a:bodyPr>
          <a:lstStyle/>
          <a:p>
            <a:pPr marL="342900" indent="-342900">
              <a:buFont typeface="Arial" panose="020B0604020202020204" pitchFamily="34" charset="0"/>
              <a:buChar char="•"/>
            </a:pPr>
            <a:r>
              <a:rPr lang="en-US" sz="2000" b="1" dirty="0">
                <a:solidFill>
                  <a:srgbClr val="FFFF00"/>
                </a:solidFill>
                <a:latin typeface="Arial" panose="020B0604020202020204" pitchFamily="34" charset="0"/>
                <a:cs typeface="Arial" panose="020B0604020202020204" pitchFamily="34" charset="0"/>
              </a:rPr>
              <a:t>Make Your Safety Moment Useful &amp; Personal…</a:t>
            </a:r>
          </a:p>
          <a:p>
            <a:endParaRPr lang="en-US" sz="800" dirty="0">
              <a:solidFill>
                <a:srgbClr val="FFFF00"/>
              </a:solidFill>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r>
              <a:rPr lang="en-US" dirty="0">
                <a:solidFill>
                  <a:srgbClr val="FFFF00"/>
                </a:solidFill>
                <a:latin typeface="Arial" panose="020B0604020202020204" pitchFamily="34" charset="0"/>
                <a:cs typeface="Arial" panose="020B0604020202020204" pitchFamily="34" charset="0"/>
              </a:rPr>
              <a:t>Your Explorers &amp; participating organization personnel are an excellent source for topic ideas. Seek suggestions and encourage them to share their own health and safety experiences, or share your own</a:t>
            </a:r>
          </a:p>
          <a:p>
            <a:pPr marL="628650" lvl="1" indent="-171450">
              <a:buFont typeface="Courier New" panose="02070309020205020404" pitchFamily="49" charset="0"/>
              <a:buChar char="o"/>
            </a:pPr>
            <a:endParaRPr lang="en-US" sz="800" dirty="0">
              <a:solidFill>
                <a:srgbClr val="FFFF00"/>
              </a:solidFill>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r>
              <a:rPr lang="en-US" dirty="0">
                <a:solidFill>
                  <a:srgbClr val="FFFF00"/>
                </a:solidFill>
                <a:latin typeface="Arial" panose="020B0604020202020204" pitchFamily="34" charset="0"/>
                <a:cs typeface="Arial" panose="020B0604020202020204" pitchFamily="34" charset="0"/>
              </a:rPr>
              <a:t>Personal Explorer or Advisor stories have a particularly strong impact. They often show vulnerability, and vulnerability is linked improved post safety. They’re also a great way to encourage communication and post team building. This is an important part of creating a strong post culture, because safety is a team effort</a:t>
            </a:r>
          </a:p>
          <a:p>
            <a:pPr marL="628650" lvl="1" indent="-171450">
              <a:buFont typeface="Courier New" panose="02070309020205020404" pitchFamily="49" charset="0"/>
              <a:buChar char="o"/>
            </a:pPr>
            <a:endParaRPr lang="en-US" sz="800" dirty="0">
              <a:solidFill>
                <a:srgbClr val="FFFF00"/>
              </a:solidFill>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r>
              <a:rPr lang="en-US" dirty="0">
                <a:solidFill>
                  <a:srgbClr val="FFFF00"/>
                </a:solidFill>
                <a:latin typeface="Arial" panose="020B0604020202020204" pitchFamily="34" charset="0"/>
                <a:cs typeface="Arial" panose="020B0604020202020204" pitchFamily="34" charset="0"/>
              </a:rPr>
              <a:t>But certainly don’t shy away from general safety moment ideas. For guidance, look to the weather or upcoming holidays. Winter brings icy surfaces: bring awareness to preventing slip and falls. Summertime is pool time, so address the hazard of drowning and encourage pool safety. If you’re searching for a safety moment of the day, think through the particular risks the participating organization’s workplace environment poses every day</a:t>
            </a:r>
          </a:p>
          <a:p>
            <a:pPr marL="628650" lvl="1" indent="-171450">
              <a:buFont typeface="Courier New" panose="02070309020205020404" pitchFamily="49" charset="0"/>
              <a:buChar char="o"/>
            </a:pPr>
            <a:endParaRPr lang="en-US" sz="800" dirty="0">
              <a:solidFill>
                <a:srgbClr val="FFFF00"/>
              </a:solidFill>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r>
              <a:rPr lang="en-US" dirty="0">
                <a:solidFill>
                  <a:srgbClr val="FFFF00"/>
                </a:solidFill>
                <a:latin typeface="Arial" panose="020B0604020202020204" pitchFamily="34" charset="0"/>
                <a:cs typeface="Arial" panose="020B0604020202020204" pitchFamily="34" charset="0"/>
              </a:rPr>
              <a:t>What is most important when choosing a topic is that it be relevant to your Explorers and their needs, and useful</a:t>
            </a:r>
          </a:p>
          <a:p>
            <a:endParaRPr lang="en-US" sz="1200" b="1" dirty="0">
              <a:solidFill>
                <a:srgbClr val="FFFF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200" b="1" dirty="0">
              <a:solidFill>
                <a:srgbClr val="FFFF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200" b="1" dirty="0">
              <a:solidFill>
                <a:srgbClr val="FFFF00"/>
              </a:solidFill>
              <a:latin typeface="Arial" panose="020B0604020202020204" pitchFamily="34" charset="0"/>
              <a:cs typeface="Arial" panose="020B0604020202020204" pitchFamily="34" charset="0"/>
            </a:endParaRPr>
          </a:p>
          <a:p>
            <a:endParaRPr lang="en-US" sz="22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US" sz="2000" b="1"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2000" b="1" dirty="0">
              <a:solidFill>
                <a:srgbClr val="FFFF00"/>
              </a:solidFill>
              <a:latin typeface="Arial Black" panose="020B0A04020102020204" pitchFamily="34" charset="0"/>
              <a:cs typeface="Arial" panose="020B0604020202020204" pitchFamily="34" charset="0"/>
            </a:endParaRPr>
          </a:p>
          <a:p>
            <a:endParaRPr lang="en-US" sz="20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582521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35"/>
            <a:ext cx="12192000" cy="6883121"/>
          </a:xfrm>
          <a:prstGeom prst="rect">
            <a:avLst/>
          </a:prstGeom>
        </p:spPr>
      </p:pic>
      <p:sp>
        <p:nvSpPr>
          <p:cNvPr id="9" name="Title 1"/>
          <p:cNvSpPr txBox="1">
            <a:spLocks/>
          </p:cNvSpPr>
          <p:nvPr/>
        </p:nvSpPr>
        <p:spPr>
          <a:xfrm>
            <a:off x="2992468" y="1424167"/>
            <a:ext cx="7382924" cy="273797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30000"/>
              </a:lnSpc>
            </a:pPr>
            <a:r>
              <a:rPr lang="en-US" sz="2000" dirty="0">
                <a:solidFill>
                  <a:srgbClr val="B1E6FE"/>
                </a:solidFill>
                <a:latin typeface="Arial Black"/>
                <a:cs typeface="Arial Black"/>
              </a:rPr>
              <a:t>	</a:t>
            </a:r>
            <a:r>
              <a:rPr lang="en-US" sz="2000" dirty="0">
                <a:solidFill>
                  <a:schemeClr val="bg1"/>
                </a:solidFill>
                <a:latin typeface="Arial Black"/>
                <a:cs typeface="Arial Black"/>
              </a:rPr>
              <a:t>page	|  @lflexploring</a:t>
            </a:r>
          </a:p>
          <a:p>
            <a:pPr algn="l">
              <a:lnSpc>
                <a:spcPct val="130000"/>
              </a:lnSpc>
            </a:pPr>
            <a:r>
              <a:rPr lang="en-US" sz="2000" dirty="0">
                <a:solidFill>
                  <a:schemeClr val="bg1"/>
                </a:solidFill>
                <a:latin typeface="Arial Black"/>
                <a:cs typeface="Arial Black"/>
              </a:rPr>
              <a:t>	group	|  Exploring Success!</a:t>
            </a:r>
          </a:p>
          <a:p>
            <a:pPr algn="l">
              <a:lnSpc>
                <a:spcPct val="130000"/>
              </a:lnSpc>
            </a:pPr>
            <a:r>
              <a:rPr lang="en-US" sz="2000" dirty="0">
                <a:solidFill>
                  <a:schemeClr val="bg1"/>
                </a:solidFill>
                <a:latin typeface="Arial Black"/>
                <a:cs typeface="Arial Black"/>
              </a:rPr>
              <a:t>	group	|  National Explorer Alumni Association</a:t>
            </a:r>
          </a:p>
          <a:p>
            <a:pPr algn="l">
              <a:lnSpc>
                <a:spcPct val="130000"/>
              </a:lnSpc>
            </a:pPr>
            <a:endParaRPr lang="en-US" sz="2000" dirty="0">
              <a:solidFill>
                <a:srgbClr val="FF0000"/>
              </a:solidFill>
              <a:latin typeface="Arial Black" panose="020B0A04020102020204" pitchFamily="34" charset="0"/>
              <a:cs typeface="Arial Black"/>
            </a:endParaRPr>
          </a:p>
          <a:p>
            <a:pPr algn="l">
              <a:lnSpc>
                <a:spcPct val="130000"/>
              </a:lnSpc>
            </a:pPr>
            <a:r>
              <a:rPr lang="en-US" sz="2000" dirty="0">
                <a:solidFill>
                  <a:srgbClr val="FF0000"/>
                </a:solidFill>
                <a:latin typeface="Arial Black" panose="020B0A04020102020204" pitchFamily="34" charset="0"/>
                <a:cs typeface="Arial Black"/>
              </a:rPr>
              <a:t>	</a:t>
            </a:r>
            <a:r>
              <a:rPr lang="en-US" sz="2000" dirty="0">
                <a:solidFill>
                  <a:srgbClr val="FFFFFF"/>
                </a:solidFill>
                <a:latin typeface="Arial Black" panose="020B0A04020102020204" pitchFamily="34" charset="0"/>
                <a:cs typeface="Arial Black"/>
              </a:rPr>
              <a:t>learningforlifeusa</a:t>
            </a:r>
          </a:p>
          <a:p>
            <a:pPr algn="l">
              <a:lnSpc>
                <a:spcPct val="130000"/>
              </a:lnSpc>
            </a:pPr>
            <a:endParaRPr lang="en-US" sz="2600" dirty="0">
              <a:solidFill>
                <a:srgbClr val="FFC000"/>
              </a:solidFill>
              <a:latin typeface="Arial Black" panose="020B0A04020102020204" pitchFamily="34" charset="0"/>
              <a:cs typeface="Arial Black"/>
            </a:endParaRPr>
          </a:p>
          <a:p>
            <a:pPr algn="l">
              <a:lnSpc>
                <a:spcPct val="130000"/>
              </a:lnSpc>
            </a:pPr>
            <a:r>
              <a:rPr lang="en-US" sz="2600" dirty="0">
                <a:solidFill>
                  <a:srgbClr val="FFC000"/>
                </a:solidFill>
                <a:latin typeface="Arial Black" panose="020B0A04020102020204" pitchFamily="34" charset="0"/>
                <a:cs typeface="Arial Black"/>
              </a:rPr>
              <a:t>	</a:t>
            </a:r>
            <a:r>
              <a:rPr lang="en-US" sz="2000" dirty="0">
                <a:solidFill>
                  <a:schemeClr val="bg1"/>
                </a:solidFill>
                <a:latin typeface="Arial Black" panose="020B0A04020102020204" pitchFamily="34" charset="0"/>
                <a:cs typeface="Arial Black"/>
              </a:rPr>
              <a:t>exploring.org  |  Stay Connected</a:t>
            </a:r>
          </a:p>
        </p:txBody>
      </p:sp>
      <p:pic>
        <p:nvPicPr>
          <p:cNvPr id="23" name="Picture 22" descr="exploring_wht_transparent-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556" y="6401847"/>
            <a:ext cx="897994" cy="326543"/>
          </a:xfrm>
          <a:prstGeom prst="rect">
            <a:avLst/>
          </a:prstGeom>
        </p:spPr>
      </p:pic>
      <p:sp>
        <p:nvSpPr>
          <p:cNvPr id="25" name="Rectangle 24"/>
          <p:cNvSpPr/>
          <p:nvPr/>
        </p:nvSpPr>
        <p:spPr>
          <a:xfrm>
            <a:off x="1672210" y="137047"/>
            <a:ext cx="8833606"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6" name="Picture 2" descr="Image result for facebook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550" y="1601173"/>
            <a:ext cx="966787" cy="9667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youtub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998" y="2925080"/>
            <a:ext cx="707973" cy="7068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48965" y="3909258"/>
            <a:ext cx="687006" cy="68700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2D3406EB-EB4B-4D9A-9510-D5B572B6BB4E}"/>
              </a:ext>
            </a:extLst>
          </p:cNvPr>
          <p:cNvSpPr txBox="1">
            <a:spLocks/>
          </p:cNvSpPr>
          <p:nvPr/>
        </p:nvSpPr>
        <p:spPr>
          <a:xfrm>
            <a:off x="1943411" y="595314"/>
            <a:ext cx="8431981" cy="5190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200" dirty="0">
                <a:solidFill>
                  <a:srgbClr val="1FC77F"/>
                </a:solidFill>
                <a:latin typeface="Arial Black"/>
                <a:cs typeface="Arial Black"/>
              </a:rPr>
              <a:t>STAY CONNECTED</a:t>
            </a:r>
            <a:endParaRPr lang="en-US" sz="4200" dirty="0">
              <a:solidFill>
                <a:srgbClr val="B1E6FE"/>
              </a:solidFill>
              <a:latin typeface="Arial Black"/>
              <a:cs typeface="Arial Black"/>
            </a:endParaRPr>
          </a:p>
        </p:txBody>
      </p:sp>
      <p:sp>
        <p:nvSpPr>
          <p:cNvPr id="2" name="TextBox 1">
            <a:extLst>
              <a:ext uri="{FF2B5EF4-FFF2-40B4-BE49-F238E27FC236}">
                <a16:creationId xmlns:a16="http://schemas.microsoft.com/office/drawing/2014/main" id="{697E8514-5878-4E3F-A003-3C6DB3BAF146}"/>
              </a:ext>
            </a:extLst>
          </p:cNvPr>
          <p:cNvSpPr txBox="1"/>
          <p:nvPr/>
        </p:nvSpPr>
        <p:spPr>
          <a:xfrm>
            <a:off x="3548713" y="4939487"/>
            <a:ext cx="4925131" cy="707886"/>
          </a:xfrm>
          <a:prstGeom prst="rect">
            <a:avLst/>
          </a:prstGeom>
          <a:noFill/>
        </p:spPr>
        <p:txBody>
          <a:bodyPr wrap="none" rtlCol="0">
            <a:spAutoFit/>
          </a:bodyPr>
          <a:lstStyle/>
          <a:p>
            <a:r>
              <a:rPr lang="en-US" sz="4000" b="1" dirty="0">
                <a:hlinkClick r:id="rId7"/>
              </a:rPr>
              <a:t>exploring@lflmail.org</a:t>
            </a:r>
            <a:r>
              <a:rPr lang="en-US" sz="4000" b="1" dirty="0"/>
              <a:t> </a:t>
            </a:r>
          </a:p>
        </p:txBody>
      </p:sp>
    </p:spTree>
    <p:extLst>
      <p:ext uri="{BB962C8B-B14F-4D97-AF65-F5344CB8AC3E}">
        <p14:creationId xmlns:p14="http://schemas.microsoft.com/office/powerpoint/2010/main" val="12577970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12192000" cy="6883121"/>
          </a:xfrm>
          <a:prstGeom prst="rect">
            <a:avLst/>
          </a:prstGeom>
        </p:spPr>
      </p:pic>
      <p:sp>
        <p:nvSpPr>
          <p:cNvPr id="2" name="Title 1"/>
          <p:cNvSpPr>
            <a:spLocks noGrp="1"/>
          </p:cNvSpPr>
          <p:nvPr>
            <p:ph type="ctrTitle"/>
          </p:nvPr>
        </p:nvSpPr>
        <p:spPr>
          <a:xfrm>
            <a:off x="1973190" y="4224129"/>
            <a:ext cx="8245619" cy="519083"/>
          </a:xfrm>
        </p:spPr>
        <p:txBody>
          <a:bodyPr>
            <a:noAutofit/>
          </a:bodyPr>
          <a:lstStyle/>
          <a:p>
            <a:r>
              <a:rPr lang="en-US" sz="5400" dirty="0">
                <a:solidFill>
                  <a:srgbClr val="C00000"/>
                </a:solidFill>
                <a:latin typeface="Arial Black"/>
                <a:cs typeface="Arial Black"/>
              </a:rPr>
              <a:t>Questions?</a:t>
            </a:r>
          </a:p>
        </p:txBody>
      </p:sp>
      <p:pic>
        <p:nvPicPr>
          <p:cNvPr id="23" name="Picture 22" descr="exploring_wht_transparent-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12746"/>
            <a:ext cx="1689579" cy="614392"/>
          </a:xfrm>
          <a:prstGeom prst="rect">
            <a:avLst/>
          </a:prstGeom>
        </p:spPr>
      </p:pic>
      <p:sp>
        <p:nvSpPr>
          <p:cNvPr id="25" name="Rectangle 24"/>
          <p:cNvSpPr/>
          <p:nvPr/>
        </p:nvSpPr>
        <p:spPr>
          <a:xfrm>
            <a:off x="1672210" y="137049"/>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CAC2CA6A-191D-4AD8-AD35-0045FE09F780}"/>
              </a:ext>
            </a:extLst>
          </p:cNvPr>
          <p:cNvSpPr/>
          <p:nvPr/>
        </p:nvSpPr>
        <p:spPr>
          <a:xfrm>
            <a:off x="1672211" y="3140209"/>
            <a:ext cx="4572000" cy="646331"/>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Calibri"/>
                <a:ea typeface="+mn-ea"/>
                <a:cs typeface="+mn-cs"/>
              </a:rPr>
            </a:b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FFB3AFCB-513A-429A-B061-E4D1E146B914}"/>
              </a:ext>
            </a:extLst>
          </p:cNvPr>
          <p:cNvSpPr/>
          <p:nvPr/>
        </p:nvSpPr>
        <p:spPr>
          <a:xfrm>
            <a:off x="1672211" y="3140209"/>
            <a:ext cx="4572000" cy="646331"/>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Calibri"/>
                <a:ea typeface="+mn-ea"/>
                <a:cs typeface="+mn-cs"/>
              </a:rPr>
            </a:b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descr="exploring_wht_transparent-01.png">
            <a:extLst>
              <a:ext uri="{FF2B5EF4-FFF2-40B4-BE49-F238E27FC236}">
                <a16:creationId xmlns:a16="http://schemas.microsoft.com/office/drawing/2014/main" id="{ED9E4155-0FE5-4568-B4E0-42455F6FEC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1470" y="1018202"/>
            <a:ext cx="5509059" cy="2003293"/>
          </a:xfrm>
          <a:prstGeom prst="rect">
            <a:avLst/>
          </a:prstGeom>
        </p:spPr>
      </p:pic>
    </p:spTree>
    <p:extLst>
      <p:ext uri="{BB962C8B-B14F-4D97-AF65-F5344CB8AC3E}">
        <p14:creationId xmlns:p14="http://schemas.microsoft.com/office/powerpoint/2010/main" val="18262144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4BAC7-DE32-B995-F740-4EEA915BEE45}"/>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DC58A411-DBC7-56B0-4B3E-D8A8FA02F6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12192000" cy="6883121"/>
          </a:xfrm>
          <a:prstGeom prst="rect">
            <a:avLst/>
          </a:prstGeom>
        </p:spPr>
      </p:pic>
      <p:pic>
        <p:nvPicPr>
          <p:cNvPr id="23" name="Picture 22" descr="exploring_wht_transparent-01.png">
            <a:extLst>
              <a:ext uri="{FF2B5EF4-FFF2-40B4-BE49-F238E27FC236}">
                <a16:creationId xmlns:a16="http://schemas.microsoft.com/office/drawing/2014/main" id="{87478054-FB17-5326-AD39-8747704CBD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12746"/>
            <a:ext cx="1689579" cy="614392"/>
          </a:xfrm>
          <a:prstGeom prst="rect">
            <a:avLst/>
          </a:prstGeom>
        </p:spPr>
      </p:pic>
      <p:sp>
        <p:nvSpPr>
          <p:cNvPr id="25" name="Rectangle 24">
            <a:extLst>
              <a:ext uri="{FF2B5EF4-FFF2-40B4-BE49-F238E27FC236}">
                <a16:creationId xmlns:a16="http://schemas.microsoft.com/office/drawing/2014/main" id="{32F6574E-9192-262E-3808-5FF935EA919A}"/>
              </a:ext>
            </a:extLst>
          </p:cNvPr>
          <p:cNvSpPr/>
          <p:nvPr/>
        </p:nvSpPr>
        <p:spPr>
          <a:xfrm>
            <a:off x="933968" y="137049"/>
            <a:ext cx="10363200"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34714688-584B-A7D2-901D-DB0E0E3E2124}"/>
              </a:ext>
            </a:extLst>
          </p:cNvPr>
          <p:cNvSpPr/>
          <p:nvPr/>
        </p:nvSpPr>
        <p:spPr>
          <a:xfrm>
            <a:off x="1672211" y="3140209"/>
            <a:ext cx="4572000" cy="646331"/>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Calibri"/>
                <a:ea typeface="+mn-ea"/>
                <a:cs typeface="+mn-cs"/>
              </a:rPr>
            </a:b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FF5E47A7-CA27-62EB-437B-664F14D928B8}"/>
              </a:ext>
            </a:extLst>
          </p:cNvPr>
          <p:cNvSpPr/>
          <p:nvPr/>
        </p:nvSpPr>
        <p:spPr>
          <a:xfrm>
            <a:off x="1672211" y="3140209"/>
            <a:ext cx="4572000" cy="646331"/>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Calibri"/>
                <a:ea typeface="+mn-ea"/>
                <a:cs typeface="+mn-cs"/>
              </a:rPr>
            </a:b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descr="exploring_wht_transparent-01.png">
            <a:extLst>
              <a:ext uri="{FF2B5EF4-FFF2-40B4-BE49-F238E27FC236}">
                <a16:creationId xmlns:a16="http://schemas.microsoft.com/office/drawing/2014/main" id="{A135DEA5-79BF-24BE-081A-013679929B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9873" y="-68061"/>
            <a:ext cx="5509059" cy="2003293"/>
          </a:xfrm>
          <a:prstGeom prst="rect">
            <a:avLst/>
          </a:prstGeom>
        </p:spPr>
      </p:pic>
      <p:sp>
        <p:nvSpPr>
          <p:cNvPr id="8" name="TextBox 7">
            <a:extLst>
              <a:ext uri="{FF2B5EF4-FFF2-40B4-BE49-F238E27FC236}">
                <a16:creationId xmlns:a16="http://schemas.microsoft.com/office/drawing/2014/main" id="{8EC9655B-F33C-D88C-396B-71648ABD9669}"/>
              </a:ext>
            </a:extLst>
          </p:cNvPr>
          <p:cNvSpPr txBox="1"/>
          <p:nvPr/>
        </p:nvSpPr>
        <p:spPr>
          <a:xfrm>
            <a:off x="1329642" y="2379475"/>
            <a:ext cx="9571851" cy="3970318"/>
          </a:xfrm>
          <a:prstGeom prst="rect">
            <a:avLst/>
          </a:prstGeom>
          <a:noFill/>
        </p:spPr>
        <p:txBody>
          <a:bodyPr wrap="none" rtlCol="0">
            <a:spAutoFit/>
          </a:bodyPr>
          <a:lstStyle/>
          <a:p>
            <a:pPr marL="0" marR="0">
              <a:spcBef>
                <a:spcPts val="0"/>
              </a:spcBef>
              <a:spcAft>
                <a:spcPts val="0"/>
              </a:spcAft>
            </a:pPr>
            <a:r>
              <a:rPr lang="en-US" sz="1800" b="1" dirty="0">
                <a:solidFill>
                  <a:srgbClr val="0C7CFF"/>
                </a:solidFill>
                <a:effectLst/>
                <a:latin typeface="Arial Black" panose="020B0A04020102020204" pitchFamily="34" charset="0"/>
                <a:ea typeface="Calibri" panose="020F0502020204030204" pitchFamily="34" charset="0"/>
              </a:rPr>
              <a:t>Jeff Schweiger</a:t>
            </a:r>
            <a:r>
              <a:rPr lang="en-US" sz="1800" b="1" dirty="0">
                <a:solidFill>
                  <a:srgbClr val="231950"/>
                </a:solidFill>
                <a:effectLst/>
                <a:latin typeface="Arial Black" panose="020B0A04020102020204" pitchFamily="34" charset="0"/>
                <a:ea typeface="Calibri" panose="020F0502020204030204" pitchFamily="34" charset="0"/>
              </a:rPr>
              <a:t> </a:t>
            </a:r>
            <a:r>
              <a:rPr lang="en-US" sz="1800" b="1" dirty="0">
                <a:solidFill>
                  <a:srgbClr val="F01E23"/>
                </a:solidFill>
                <a:effectLst/>
                <a:latin typeface="Arial Black" panose="020B0A04020102020204" pitchFamily="34" charset="0"/>
                <a:ea typeface="Calibri" panose="020F0502020204030204" pitchFamily="34" charset="0"/>
              </a:rPr>
              <a:t>| </a:t>
            </a:r>
            <a:r>
              <a:rPr lang="en-US" sz="1800" b="1" dirty="0">
                <a:solidFill>
                  <a:srgbClr val="0C7CFF"/>
                </a:solidFill>
                <a:effectLst/>
                <a:latin typeface="Arial Black" panose="020B0A04020102020204" pitchFamily="34" charset="0"/>
                <a:ea typeface="Calibri" panose="020F0502020204030204" pitchFamily="34" charset="0"/>
              </a:rPr>
              <a:t>Vice Chair (Marketing and Recruitment)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solidFill>
                  <a:srgbClr val="00B050"/>
                </a:solidFill>
                <a:effectLst/>
                <a:latin typeface="Arial Black" panose="020B0A04020102020204" pitchFamily="34" charset="0"/>
                <a:ea typeface="Calibri" panose="020F0502020204030204" pitchFamily="34" charset="0"/>
              </a:rPr>
              <a:t>LEARNING FOR LIFE &amp; EXPLORING</a:t>
            </a:r>
            <a:br>
              <a:rPr lang="en-US" sz="1800" b="1" dirty="0">
                <a:solidFill>
                  <a:srgbClr val="221850"/>
                </a:solidFill>
                <a:effectLst/>
                <a:latin typeface="Arial Black" panose="020B0A04020102020204" pitchFamily="34" charset="0"/>
                <a:ea typeface="Calibri" panose="020F0502020204030204" pitchFamily="34" charset="0"/>
              </a:rPr>
            </a:br>
            <a:r>
              <a:rPr lang="en-US" sz="1800" b="1" dirty="0">
                <a:solidFill>
                  <a:schemeClr val="bg2"/>
                </a:solidFill>
                <a:effectLst/>
                <a:latin typeface="Calibri" panose="020F0502020204030204" pitchFamily="34" charset="0"/>
                <a:ea typeface="Calibri" panose="020F0502020204030204" pitchFamily="34" charset="0"/>
              </a:rPr>
              <a:t>National Learning for Life Executive Board</a:t>
            </a:r>
            <a:endParaRPr lang="en-US" sz="1800" dirty="0">
              <a:solidFill>
                <a:schemeClr val="bg2"/>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solidFill>
                  <a:schemeClr val="bg2"/>
                </a:solidFill>
                <a:effectLst/>
                <a:latin typeface="Calibri" panose="020F0502020204030204" pitchFamily="34" charset="0"/>
                <a:ea typeface="Calibri" panose="020F0502020204030204" pitchFamily="34" charset="0"/>
              </a:rPr>
              <a:t>National Exploring Committee</a:t>
            </a:r>
            <a:endParaRPr lang="en-US" sz="1800" dirty="0">
              <a:solidFill>
                <a:schemeClr val="bg2"/>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u="sng" dirty="0">
                <a:solidFill>
                  <a:srgbClr val="92D050"/>
                </a:solidFill>
                <a:effectLst/>
                <a:latin typeface="Arial" panose="020B0604020202020204" pitchFamily="34" charset="0"/>
                <a:ea typeface="Calibri" panose="020F0502020204030204" pitchFamily="34" charset="0"/>
                <a:hlinkClick r:id="rId5" tooltip="mailto:exploringmarketing@scouting.org">
                  <a:extLst>
                    <a:ext uri="{A12FA001-AC4F-418D-AE19-62706E023703}">
                      <ahyp:hlinkClr xmlns:ahyp="http://schemas.microsoft.com/office/drawing/2018/hyperlinkcolor" val="tx"/>
                    </a:ext>
                  </a:extLst>
                </a:hlinkClick>
              </a:rPr>
              <a:t>exploringmarketing@scouting.org</a:t>
            </a:r>
            <a:endParaRPr lang="en-US" sz="1800" dirty="0">
              <a:solidFill>
                <a:srgbClr val="92D05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u="sng" dirty="0">
                <a:solidFill>
                  <a:srgbClr val="92D050"/>
                </a:solidFill>
                <a:effectLst/>
                <a:latin typeface="Arial" panose="020B0604020202020204" pitchFamily="34" charset="0"/>
                <a:ea typeface="Calibri" panose="020F0502020204030204" pitchFamily="34" charset="0"/>
                <a:hlinkClick r:id="rId6">
                  <a:extLst>
                    <a:ext uri="{A12FA001-AC4F-418D-AE19-62706E023703}">
                      <ahyp:hlinkClr xmlns:ahyp="http://schemas.microsoft.com/office/drawing/2018/hyperlinkcolor" val="tx"/>
                    </a:ext>
                  </a:extLst>
                </a:hlinkClick>
              </a:rPr>
              <a:t>www.exploring.org</a:t>
            </a:r>
            <a:r>
              <a:rPr lang="en-US" sz="1800" b="1" dirty="0">
                <a:solidFill>
                  <a:srgbClr val="92D050"/>
                </a:solidFill>
                <a:effectLst/>
                <a:latin typeface="Arial" panose="020B0604020202020204" pitchFamily="34" charset="0"/>
                <a:ea typeface="Calibri" panose="020F0502020204030204" pitchFamily="34" charset="0"/>
              </a:rPr>
              <a:t> | </a:t>
            </a:r>
            <a:r>
              <a:rPr lang="en-US" sz="1800" b="1" u="sng" dirty="0">
                <a:solidFill>
                  <a:srgbClr val="92D050"/>
                </a:solidFill>
                <a:effectLst/>
                <a:latin typeface="Arial" panose="020B0604020202020204" pitchFamily="34" charset="0"/>
                <a:ea typeface="Calibri" panose="020F0502020204030204" pitchFamily="34" charset="0"/>
                <a:hlinkClick r:id="rId7">
                  <a:extLst>
                    <a:ext uri="{A12FA001-AC4F-418D-AE19-62706E023703}">
                      <ahyp:hlinkClr xmlns:ahyp="http://schemas.microsoft.com/office/drawing/2018/hyperlinkcolor" val="tx"/>
                    </a:ext>
                  </a:extLst>
                </a:hlinkClick>
              </a:rPr>
              <a:t>www.learningforlife.org</a:t>
            </a:r>
            <a:r>
              <a:rPr lang="en-US" sz="1800" b="1" dirty="0">
                <a:solidFill>
                  <a:srgbClr val="92D050"/>
                </a:solidFill>
                <a:effectLst/>
                <a:latin typeface="Arial" panose="020B0604020202020204" pitchFamily="34" charset="0"/>
                <a:ea typeface="Calibri" panose="020F0502020204030204" pitchFamily="34" charset="0"/>
              </a:rPr>
              <a:t> </a:t>
            </a:r>
            <a:endParaRPr lang="en-US" sz="1800" dirty="0">
              <a:solidFill>
                <a:srgbClr val="92D05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solidFill>
                  <a:srgbClr val="0C7CFF"/>
                </a:solidFill>
                <a:effectLst/>
                <a:latin typeface="Arial" panose="020B060402020202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solidFill>
                  <a:srgbClr val="0C7CFF"/>
                </a:solidFill>
                <a:effectLst/>
                <a:latin typeface="Arial" panose="020B0604020202020204" pitchFamily="34" charset="0"/>
                <a:ea typeface="Calibri" panose="020F0502020204030204" pitchFamily="34" charset="0"/>
              </a:rPr>
              <a:t>Assistant Council Commissioner (Exploring, STEM, Communications and Resources)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solidFill>
                  <a:srgbClr val="0C7CFF"/>
                </a:solidFill>
                <a:effectLst/>
                <a:latin typeface="Arial" panose="020B0604020202020204" pitchFamily="34" charset="0"/>
                <a:ea typeface="Calibri" panose="020F0502020204030204" pitchFamily="34" charset="0"/>
              </a:rPr>
              <a:t>Council Exploring Service Team Chair</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solidFill>
                  <a:srgbClr val="0C7CFF"/>
                </a:solidFill>
                <a:effectLst/>
                <a:latin typeface="Arial" panose="020B0604020202020204" pitchFamily="34" charset="0"/>
                <a:ea typeface="Calibri" panose="020F0502020204030204" pitchFamily="34" charset="0"/>
              </a:rPr>
              <a:t>Assistant District Commissioner, Colonial District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solidFill>
                  <a:schemeClr val="bg2"/>
                </a:solidFill>
                <a:effectLst/>
                <a:latin typeface="Arial" panose="020B0604020202020204" pitchFamily="34" charset="0"/>
                <a:ea typeface="Calibri" panose="020F0502020204030204" pitchFamily="34" charset="0"/>
              </a:rPr>
              <a:t>NATIONAL CAPITAL AREA COUNCIL, Boy Scouts of America</a:t>
            </a:r>
            <a:endParaRPr lang="en-US" sz="1800" dirty="0">
              <a:solidFill>
                <a:schemeClr val="bg2"/>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u="sng" dirty="0">
                <a:solidFill>
                  <a:srgbClr val="92D050"/>
                </a:solidFill>
                <a:effectLst/>
                <a:latin typeface="Arial" panose="020B0604020202020204" pitchFamily="34" charset="0"/>
                <a:ea typeface="Calibri" panose="020F0502020204030204" pitchFamily="34" charset="0"/>
                <a:hlinkClick r:id="rId8">
                  <a:extLst>
                    <a:ext uri="{A12FA001-AC4F-418D-AE19-62706E023703}">
                      <ahyp:hlinkClr xmlns:ahyp="http://schemas.microsoft.com/office/drawing/2018/hyperlinkcolor" val="tx"/>
                    </a:ext>
                  </a:extLst>
                </a:hlinkClick>
              </a:rPr>
              <a:t>scouter.jeff@earthlink.net</a:t>
            </a:r>
            <a:endParaRPr lang="en-US" sz="1800" dirty="0">
              <a:solidFill>
                <a:srgbClr val="92D05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u="sng" dirty="0">
                <a:solidFill>
                  <a:srgbClr val="92D050"/>
                </a:solidFill>
                <a:effectLst/>
                <a:latin typeface="Arial" panose="020B0604020202020204" pitchFamily="34" charset="0"/>
                <a:ea typeface="Calibri" panose="020F0502020204030204" pitchFamily="34" charset="0"/>
                <a:hlinkClick r:id="rId9">
                  <a:extLst>
                    <a:ext uri="{A12FA001-AC4F-418D-AE19-62706E023703}">
                      <ahyp:hlinkClr xmlns:ahyp="http://schemas.microsoft.com/office/drawing/2018/hyperlinkcolor" val="tx"/>
                    </a:ext>
                  </a:extLst>
                </a:hlinkClick>
              </a:rPr>
              <a:t>www.ncacbsa.org</a:t>
            </a:r>
            <a:r>
              <a:rPr lang="en-US" sz="1800" b="1" dirty="0">
                <a:solidFill>
                  <a:srgbClr val="92D050"/>
                </a:solidFill>
                <a:effectLst/>
                <a:latin typeface="Arial" panose="020B0604020202020204" pitchFamily="34" charset="0"/>
                <a:ea typeface="Calibri" panose="020F0502020204030204" pitchFamily="34" charset="0"/>
              </a:rPr>
              <a:t> </a:t>
            </a:r>
            <a:endParaRPr lang="en-US" sz="1800" dirty="0">
              <a:solidFill>
                <a:srgbClr val="92D050"/>
              </a:solidFill>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7533067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231950"/>
        </a:solidFill>
        <a:effectLst/>
      </p:bgPr>
    </p:bg>
    <p:spTree>
      <p:nvGrpSpPr>
        <p:cNvPr id="1" name="">
          <a:extLst>
            <a:ext uri="{FF2B5EF4-FFF2-40B4-BE49-F238E27FC236}">
              <a16:creationId xmlns:a16="http://schemas.microsoft.com/office/drawing/2014/main" id="{DC42C6DE-2395-0B61-A20B-912762D4FF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355FF8-CDBD-9EBE-FF15-4CAB596DE3D5}"/>
              </a:ext>
            </a:extLst>
          </p:cNvPr>
          <p:cNvSpPr>
            <a:spLocks noGrp="1"/>
          </p:cNvSpPr>
          <p:nvPr>
            <p:ph type="title"/>
          </p:nvPr>
        </p:nvSpPr>
        <p:spPr>
          <a:xfrm>
            <a:off x="1032094" y="164611"/>
            <a:ext cx="9705315" cy="894645"/>
          </a:xfrm>
        </p:spPr>
        <p:txBody>
          <a:bodyPr>
            <a:normAutofit fontScale="90000"/>
          </a:bodyPr>
          <a:lstStyle/>
          <a:p>
            <a:pPr algn="l"/>
            <a:r>
              <a:rPr lang="en-US" sz="3600" b="1" dirty="0">
                <a:solidFill>
                  <a:srgbClr val="1FC77F"/>
                </a:solidFill>
                <a:latin typeface="Arial Black" panose="020B0A04020102020204" pitchFamily="34" charset="0"/>
              </a:rPr>
              <a:t>Exploring Emphasis Areas and Methods</a:t>
            </a:r>
          </a:p>
        </p:txBody>
      </p:sp>
      <p:sp>
        <p:nvSpPr>
          <p:cNvPr id="3" name="Content Placeholder 2">
            <a:extLst>
              <a:ext uri="{FF2B5EF4-FFF2-40B4-BE49-F238E27FC236}">
                <a16:creationId xmlns:a16="http://schemas.microsoft.com/office/drawing/2014/main" id="{5BD95B17-4EA2-761E-F5B9-37F1CD5AB399}"/>
              </a:ext>
            </a:extLst>
          </p:cNvPr>
          <p:cNvSpPr>
            <a:spLocks noGrp="1"/>
          </p:cNvSpPr>
          <p:nvPr>
            <p:ph idx="1"/>
          </p:nvPr>
        </p:nvSpPr>
        <p:spPr>
          <a:xfrm>
            <a:off x="609600" y="1600201"/>
            <a:ext cx="4550875" cy="4525963"/>
          </a:xfrm>
        </p:spPr>
        <p:txBody>
          <a:bodyPr/>
          <a:lstStyle/>
          <a:p>
            <a:r>
              <a:rPr lang="en-US" sz="2800" b="1" dirty="0">
                <a:solidFill>
                  <a:schemeClr val="bg1"/>
                </a:solidFill>
                <a:latin typeface="Arial" panose="020B0604020202020204" pitchFamily="34" charset="0"/>
                <a:cs typeface="Arial" panose="020B0604020202020204" pitchFamily="34" charset="0"/>
              </a:rPr>
              <a:t>Emphasis Areas:</a:t>
            </a:r>
          </a:p>
          <a:p>
            <a:pPr lvl="1"/>
            <a:r>
              <a:rPr lang="en-US" sz="2400" b="1" dirty="0">
                <a:solidFill>
                  <a:schemeClr val="bg1"/>
                </a:solidFill>
                <a:latin typeface="Arial" panose="020B0604020202020204" pitchFamily="34" charset="0"/>
                <a:cs typeface="Arial" panose="020B0604020202020204" pitchFamily="34" charset="0"/>
              </a:rPr>
              <a:t>Career Opportunities</a:t>
            </a:r>
          </a:p>
          <a:p>
            <a:pPr lvl="1"/>
            <a:r>
              <a:rPr lang="en-US" sz="2400" b="1" dirty="0">
                <a:solidFill>
                  <a:schemeClr val="bg1"/>
                </a:solidFill>
                <a:latin typeface="Arial" panose="020B0604020202020204" pitchFamily="34" charset="0"/>
                <a:cs typeface="Arial" panose="020B0604020202020204" pitchFamily="34" charset="0"/>
              </a:rPr>
              <a:t>Leadership Experience</a:t>
            </a:r>
          </a:p>
          <a:p>
            <a:pPr lvl="1"/>
            <a:r>
              <a:rPr lang="en-US" sz="2400" b="1" dirty="0">
                <a:solidFill>
                  <a:schemeClr val="bg1"/>
                </a:solidFill>
                <a:latin typeface="Arial" panose="020B0604020202020204" pitchFamily="34" charset="0"/>
                <a:cs typeface="Arial" panose="020B0604020202020204" pitchFamily="34" charset="0"/>
              </a:rPr>
              <a:t>Life Skills</a:t>
            </a:r>
          </a:p>
          <a:p>
            <a:pPr lvl="1"/>
            <a:r>
              <a:rPr lang="en-US" sz="2400" b="1" dirty="0">
                <a:solidFill>
                  <a:schemeClr val="bg1"/>
                </a:solidFill>
                <a:latin typeface="Arial" panose="020B0604020202020204" pitchFamily="34" charset="0"/>
                <a:cs typeface="Arial" panose="020B0604020202020204" pitchFamily="34" charset="0"/>
              </a:rPr>
              <a:t>Citizenship</a:t>
            </a:r>
          </a:p>
          <a:p>
            <a:pPr lvl="1"/>
            <a:r>
              <a:rPr lang="en-US" sz="2400" b="1" dirty="0">
                <a:solidFill>
                  <a:schemeClr val="bg1"/>
                </a:solidFill>
                <a:latin typeface="Arial" panose="020B0604020202020204" pitchFamily="34" charset="0"/>
                <a:cs typeface="Arial" panose="020B0604020202020204" pitchFamily="34" charset="0"/>
              </a:rPr>
              <a:t>Character Education</a:t>
            </a:r>
          </a:p>
        </p:txBody>
      </p:sp>
      <p:pic>
        <p:nvPicPr>
          <p:cNvPr id="5" name="Picture 4" descr="exploring_wht_transparent-01.png">
            <a:extLst>
              <a:ext uri="{FF2B5EF4-FFF2-40B4-BE49-F238E27FC236}">
                <a16:creationId xmlns:a16="http://schemas.microsoft.com/office/drawing/2014/main" id="{BAD325DF-3128-1E7F-BAD3-B26FE53245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6222726"/>
            <a:ext cx="1739029" cy="632373"/>
          </a:xfrm>
          <a:prstGeom prst="rect">
            <a:avLst/>
          </a:prstGeom>
        </p:spPr>
      </p:pic>
      <p:sp>
        <p:nvSpPr>
          <p:cNvPr id="4" name="Content Placeholder 2">
            <a:extLst>
              <a:ext uri="{FF2B5EF4-FFF2-40B4-BE49-F238E27FC236}">
                <a16:creationId xmlns:a16="http://schemas.microsoft.com/office/drawing/2014/main" id="{B78DF0C0-5228-A790-7A40-CCBED1A251EB}"/>
              </a:ext>
            </a:extLst>
          </p:cNvPr>
          <p:cNvSpPr txBox="1">
            <a:spLocks/>
          </p:cNvSpPr>
          <p:nvPr/>
        </p:nvSpPr>
        <p:spPr>
          <a:xfrm>
            <a:off x="5884750" y="1600201"/>
            <a:ext cx="5024675"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solidFill>
                  <a:schemeClr val="bg1"/>
                </a:solidFill>
                <a:latin typeface="Arial" panose="020B0604020202020204" pitchFamily="34" charset="0"/>
                <a:cs typeface="Arial" panose="020B0604020202020204" pitchFamily="34" charset="0"/>
              </a:rPr>
              <a:t>Methods:</a:t>
            </a:r>
          </a:p>
          <a:p>
            <a:pPr lvl="1"/>
            <a:r>
              <a:rPr lang="en-US" sz="2400" b="1" dirty="0">
                <a:solidFill>
                  <a:schemeClr val="bg1"/>
                </a:solidFill>
                <a:latin typeface="Arial" panose="020B0604020202020204" pitchFamily="34" charset="0"/>
                <a:cs typeface="Arial" panose="020B0604020202020204" pitchFamily="34" charset="0"/>
              </a:rPr>
              <a:t>Voluntary association of youth and adults</a:t>
            </a:r>
          </a:p>
          <a:p>
            <a:pPr lvl="1"/>
            <a:r>
              <a:rPr lang="en-US" sz="2400" b="1" dirty="0">
                <a:solidFill>
                  <a:schemeClr val="bg1"/>
                </a:solidFill>
                <a:latin typeface="Arial" panose="020B0604020202020204" pitchFamily="34" charset="0"/>
                <a:cs typeface="Arial" panose="020B0604020202020204" pitchFamily="34" charset="0"/>
              </a:rPr>
              <a:t>Ethical decision-making guidance</a:t>
            </a:r>
          </a:p>
          <a:p>
            <a:pPr lvl="1"/>
            <a:r>
              <a:rPr lang="en-US" sz="2400" b="1" dirty="0">
                <a:solidFill>
                  <a:schemeClr val="bg1"/>
                </a:solidFill>
                <a:latin typeface="Arial" panose="020B0604020202020204" pitchFamily="34" charset="0"/>
                <a:cs typeface="Arial" panose="020B0604020202020204" pitchFamily="34" charset="0"/>
              </a:rPr>
              <a:t>Group </a:t>
            </a:r>
            <a:r>
              <a:rPr lang="en-US" sz="2400" b="1" dirty="0" err="1">
                <a:solidFill>
                  <a:schemeClr val="bg1"/>
                </a:solidFill>
                <a:latin typeface="Arial" panose="020B0604020202020204" pitchFamily="34" charset="0"/>
                <a:cs typeface="Arial" panose="020B0604020202020204" pitchFamily="34" charset="0"/>
              </a:rPr>
              <a:t>activites</a:t>
            </a:r>
            <a:endParaRPr lang="en-US" sz="2400" b="1" dirty="0">
              <a:solidFill>
                <a:schemeClr val="bg1"/>
              </a:solidFill>
              <a:latin typeface="Arial" panose="020B0604020202020204" pitchFamily="34" charset="0"/>
              <a:cs typeface="Arial" panose="020B0604020202020204" pitchFamily="34" charset="0"/>
            </a:endParaRPr>
          </a:p>
          <a:p>
            <a:pPr lvl="1"/>
            <a:r>
              <a:rPr lang="en-US" sz="2400" b="1" dirty="0">
                <a:solidFill>
                  <a:schemeClr val="bg1"/>
                </a:solidFill>
                <a:latin typeface="Arial" panose="020B0604020202020204" pitchFamily="34" charset="0"/>
                <a:cs typeface="Arial" panose="020B0604020202020204" pitchFamily="34" charset="0"/>
              </a:rPr>
              <a:t>Recognition of achievement</a:t>
            </a:r>
          </a:p>
          <a:p>
            <a:pPr lvl="1"/>
            <a:r>
              <a:rPr lang="en-US" sz="2400" b="1" dirty="0">
                <a:solidFill>
                  <a:schemeClr val="bg1"/>
                </a:solidFill>
                <a:latin typeface="Arial" panose="020B0604020202020204" pitchFamily="34" charset="0"/>
                <a:cs typeface="Arial" panose="020B0604020202020204" pitchFamily="34" charset="0"/>
              </a:rPr>
              <a:t>Democratic processes</a:t>
            </a:r>
          </a:p>
          <a:p>
            <a:pPr lvl="1"/>
            <a:r>
              <a:rPr lang="en-US" sz="2400" b="1" dirty="0">
                <a:solidFill>
                  <a:schemeClr val="bg1"/>
                </a:solidFill>
                <a:latin typeface="Arial" panose="020B0604020202020204" pitchFamily="34" charset="0"/>
                <a:cs typeface="Arial" panose="020B0604020202020204" pitchFamily="34" charset="0"/>
              </a:rPr>
              <a:t>Interactive/hands-on experiences</a:t>
            </a:r>
          </a:p>
        </p:txBody>
      </p:sp>
    </p:spTree>
    <p:extLst>
      <p:ext uri="{BB962C8B-B14F-4D97-AF65-F5344CB8AC3E}">
        <p14:creationId xmlns:p14="http://schemas.microsoft.com/office/powerpoint/2010/main" val="39826735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6F133-9E73-4533-239F-F3DC312F271A}"/>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4694A1EF-B98F-F822-E282-6F5BC9B42A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105"/>
            <a:ext cx="12192000" cy="6883121"/>
          </a:xfrm>
          <a:prstGeom prst="rect">
            <a:avLst/>
          </a:prstGeom>
        </p:spPr>
      </p:pic>
      <p:sp>
        <p:nvSpPr>
          <p:cNvPr id="2" name="Title 1">
            <a:extLst>
              <a:ext uri="{FF2B5EF4-FFF2-40B4-BE49-F238E27FC236}">
                <a16:creationId xmlns:a16="http://schemas.microsoft.com/office/drawing/2014/main" id="{01726FE2-7693-1DAC-0652-C223C1FA4F24}"/>
              </a:ext>
            </a:extLst>
          </p:cNvPr>
          <p:cNvSpPr>
            <a:spLocks noGrp="1"/>
          </p:cNvSpPr>
          <p:nvPr>
            <p:ph type="ctrTitle"/>
          </p:nvPr>
        </p:nvSpPr>
        <p:spPr>
          <a:xfrm>
            <a:off x="1747957" y="127375"/>
            <a:ext cx="8658786" cy="959546"/>
          </a:xfrm>
        </p:spPr>
        <p:txBody>
          <a:bodyPr>
            <a:normAutofit/>
          </a:bodyPr>
          <a:lstStyle/>
          <a:p>
            <a:pPr algn="l"/>
            <a:r>
              <a:rPr lang="en-US" sz="3200" dirty="0">
                <a:solidFill>
                  <a:srgbClr val="1FC77F"/>
                </a:solidFill>
                <a:latin typeface="Arial Black"/>
                <a:cs typeface="Arial Black"/>
              </a:rPr>
              <a:t>Exploring Leadership Experience </a:t>
            </a:r>
            <a:r>
              <a:rPr lang="en-US" sz="1100" dirty="0">
                <a:solidFill>
                  <a:srgbClr val="1FC77F"/>
                </a:solidFill>
                <a:latin typeface="Arial Black"/>
                <a:cs typeface="Arial Black"/>
              </a:rPr>
              <a:t>continued </a:t>
            </a:r>
          </a:p>
        </p:txBody>
      </p:sp>
      <p:pic>
        <p:nvPicPr>
          <p:cNvPr id="23" name="Picture 22" descr="exploring_wht_transparent-01.png">
            <a:extLst>
              <a:ext uri="{FF2B5EF4-FFF2-40B4-BE49-F238E27FC236}">
                <a16:creationId xmlns:a16="http://schemas.microsoft.com/office/drawing/2014/main" id="{9E868885-219F-BCE6-9AA9-C90D295427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556" y="6290694"/>
            <a:ext cx="1560093" cy="567306"/>
          </a:xfrm>
          <a:prstGeom prst="rect">
            <a:avLst/>
          </a:prstGeom>
        </p:spPr>
      </p:pic>
      <p:sp>
        <p:nvSpPr>
          <p:cNvPr id="25" name="Rectangle 24">
            <a:extLst>
              <a:ext uri="{FF2B5EF4-FFF2-40B4-BE49-F238E27FC236}">
                <a16:creationId xmlns:a16="http://schemas.microsoft.com/office/drawing/2014/main" id="{7FB089B3-3A55-E4B1-723D-C65BEB5CDAC4}"/>
              </a:ext>
            </a:extLst>
          </p:cNvPr>
          <p:cNvSpPr/>
          <p:nvPr/>
        </p:nvSpPr>
        <p:spPr>
          <a:xfrm>
            <a:off x="1672210" y="137047"/>
            <a:ext cx="8833606"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96C6040-AC3D-A3C2-0CD2-D7A356F166CC}"/>
              </a:ext>
            </a:extLst>
          </p:cNvPr>
          <p:cNvSpPr txBox="1"/>
          <p:nvPr/>
        </p:nvSpPr>
        <p:spPr>
          <a:xfrm>
            <a:off x="1747958" y="1165598"/>
            <a:ext cx="8757858" cy="4154984"/>
          </a:xfrm>
          <a:prstGeom prst="rect">
            <a:avLst/>
          </a:prstGeom>
          <a:noFill/>
        </p:spPr>
        <p:txBody>
          <a:bodyPr wrap="square" rtlCol="0">
            <a:spAutoFit/>
          </a:bodyPr>
          <a:lstStyle/>
          <a:p>
            <a:r>
              <a:rPr lang="en-US" sz="2400" dirty="0">
                <a:solidFill>
                  <a:schemeClr val="accent6">
                    <a:lumMod val="75000"/>
                  </a:schemeClr>
                </a:solidFill>
                <a:latin typeface="Arial Black" panose="020B0A04020102020204" pitchFamily="34" charset="0"/>
              </a:rPr>
              <a:t>ELIGIBILITY REQUIREMENTS: </a:t>
            </a:r>
            <a:r>
              <a:rPr lang="en-US" sz="2400" b="1" dirty="0">
                <a:solidFill>
                  <a:srgbClr val="FFFF00"/>
                </a:solidFill>
                <a:latin typeface="Arial" panose="020B0604020202020204" pitchFamily="34" charset="0"/>
                <a:cs typeface="Arial" panose="020B0604020202020204" pitchFamily="34" charset="0"/>
              </a:rPr>
              <a:t>Explorers must first meet the following basic qualifications:</a:t>
            </a:r>
          </a:p>
          <a:p>
            <a:r>
              <a:rPr lang="en-US" b="1" dirty="0">
                <a:solidFill>
                  <a:srgbClr val="FFFF00"/>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2000" b="1" dirty="0">
                <a:solidFill>
                  <a:srgbClr val="FFFF00"/>
                </a:solidFill>
                <a:latin typeface="Arial" panose="020B0604020202020204" pitchFamily="34" charset="0"/>
                <a:cs typeface="Arial" panose="020B0604020202020204" pitchFamily="34" charset="0"/>
              </a:rPr>
              <a:t>Currently registered in an Exploring post with at least three months of tenure as an active, registered Explorer.</a:t>
            </a:r>
          </a:p>
          <a:p>
            <a:pPr lvl="0"/>
            <a:endParaRPr lang="en-US" sz="2000" b="1" dirty="0">
              <a:solidFill>
                <a:srgbClr val="FFFF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solidFill>
                  <a:srgbClr val="FFFF00"/>
                </a:solidFill>
                <a:latin typeface="Arial" panose="020B0604020202020204" pitchFamily="34" charset="0"/>
                <a:cs typeface="Arial" panose="020B0604020202020204" pitchFamily="34" charset="0"/>
              </a:rPr>
              <a:t>Plans to complete the Exploring Leadership Experience requirements before his or her 21st birthday.</a:t>
            </a:r>
          </a:p>
          <a:p>
            <a:pPr marL="285750" indent="-285750">
              <a:buFont typeface="Arial" panose="020B0604020202020204" pitchFamily="34" charset="0"/>
              <a:buChar char="•"/>
            </a:pPr>
            <a:endParaRPr lang="en-US" sz="2000" b="1" dirty="0">
              <a:solidFill>
                <a:srgbClr val="FFFF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solidFill>
                  <a:srgbClr val="FFFF00"/>
                </a:solidFill>
                <a:latin typeface="Arial" panose="020B0604020202020204" pitchFamily="34" charset="0"/>
                <a:cs typeface="Arial" panose="020B0604020202020204" pitchFamily="34" charset="0"/>
              </a:rPr>
              <a:t>Has earned the Exploring Achievement Award within any career field OR has held a leadership role either within or outside the post in the past 12 months.</a:t>
            </a:r>
          </a:p>
          <a:p>
            <a:endParaRPr lang="en-US" dirty="0"/>
          </a:p>
        </p:txBody>
      </p:sp>
    </p:spTree>
    <p:extLst>
      <p:ext uri="{BB962C8B-B14F-4D97-AF65-F5344CB8AC3E}">
        <p14:creationId xmlns:p14="http://schemas.microsoft.com/office/powerpoint/2010/main" val="564679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7B11A-2021-9209-BC1B-8F4D4168543F}"/>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4C4605A8-3930-E28D-DB7E-ACFCAA4275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105"/>
            <a:ext cx="12192000" cy="6883121"/>
          </a:xfrm>
          <a:prstGeom prst="rect">
            <a:avLst/>
          </a:prstGeom>
        </p:spPr>
      </p:pic>
      <p:sp>
        <p:nvSpPr>
          <p:cNvPr id="2" name="Title 1">
            <a:extLst>
              <a:ext uri="{FF2B5EF4-FFF2-40B4-BE49-F238E27FC236}">
                <a16:creationId xmlns:a16="http://schemas.microsoft.com/office/drawing/2014/main" id="{94813711-5497-DA7D-5526-729DA93FF27B}"/>
              </a:ext>
            </a:extLst>
          </p:cNvPr>
          <p:cNvSpPr>
            <a:spLocks noGrp="1"/>
          </p:cNvSpPr>
          <p:nvPr>
            <p:ph type="ctrTitle"/>
          </p:nvPr>
        </p:nvSpPr>
        <p:spPr>
          <a:xfrm>
            <a:off x="1747957" y="127375"/>
            <a:ext cx="8658786" cy="959546"/>
          </a:xfrm>
        </p:spPr>
        <p:txBody>
          <a:bodyPr>
            <a:normAutofit/>
          </a:bodyPr>
          <a:lstStyle/>
          <a:p>
            <a:pPr algn="l"/>
            <a:r>
              <a:rPr lang="en-US" sz="3200" dirty="0">
                <a:solidFill>
                  <a:srgbClr val="1FC77F"/>
                </a:solidFill>
                <a:latin typeface="Arial Black"/>
                <a:cs typeface="Arial Black"/>
              </a:rPr>
              <a:t>Exploring Leadership Experience </a:t>
            </a:r>
            <a:r>
              <a:rPr lang="en-US" sz="1100" dirty="0">
                <a:solidFill>
                  <a:srgbClr val="1FC77F"/>
                </a:solidFill>
                <a:latin typeface="Arial Black"/>
                <a:cs typeface="Arial Black"/>
              </a:rPr>
              <a:t>continued </a:t>
            </a:r>
          </a:p>
        </p:txBody>
      </p:sp>
      <p:pic>
        <p:nvPicPr>
          <p:cNvPr id="23" name="Picture 22" descr="exploring_wht_transparent-01.png">
            <a:extLst>
              <a:ext uri="{FF2B5EF4-FFF2-40B4-BE49-F238E27FC236}">
                <a16:creationId xmlns:a16="http://schemas.microsoft.com/office/drawing/2014/main" id="{43DF9110-9F44-28F4-E682-EF0CD6CFE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556" y="6290694"/>
            <a:ext cx="1560093" cy="567306"/>
          </a:xfrm>
          <a:prstGeom prst="rect">
            <a:avLst/>
          </a:prstGeom>
        </p:spPr>
      </p:pic>
      <p:sp>
        <p:nvSpPr>
          <p:cNvPr id="25" name="Rectangle 24">
            <a:extLst>
              <a:ext uri="{FF2B5EF4-FFF2-40B4-BE49-F238E27FC236}">
                <a16:creationId xmlns:a16="http://schemas.microsoft.com/office/drawing/2014/main" id="{043EF686-4B1E-E58C-9283-4D3EA32005D9}"/>
              </a:ext>
            </a:extLst>
          </p:cNvPr>
          <p:cNvSpPr/>
          <p:nvPr/>
        </p:nvSpPr>
        <p:spPr>
          <a:xfrm>
            <a:off x="1672210" y="137047"/>
            <a:ext cx="8833606"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7420570-C753-A281-BC2B-E961C53C7A55}"/>
              </a:ext>
            </a:extLst>
          </p:cNvPr>
          <p:cNvSpPr txBox="1"/>
          <p:nvPr/>
        </p:nvSpPr>
        <p:spPr>
          <a:xfrm>
            <a:off x="1747958" y="1165598"/>
            <a:ext cx="8757858" cy="3785652"/>
          </a:xfrm>
          <a:prstGeom prst="rect">
            <a:avLst/>
          </a:prstGeom>
          <a:noFill/>
        </p:spPr>
        <p:txBody>
          <a:bodyPr wrap="square" rtlCol="0">
            <a:spAutoFit/>
          </a:bodyPr>
          <a:lstStyle/>
          <a:p>
            <a:r>
              <a:rPr lang="en-US" sz="2400" dirty="0">
                <a:solidFill>
                  <a:schemeClr val="accent6">
                    <a:lumMod val="75000"/>
                  </a:schemeClr>
                </a:solidFill>
                <a:latin typeface="Arial Black" panose="020B0A04020102020204" pitchFamily="34" charset="0"/>
              </a:rPr>
              <a:t>ON-LINE LEARNING MODULES: </a:t>
            </a:r>
            <a:r>
              <a:rPr lang="en-US" sz="2400" dirty="0">
                <a:solidFill>
                  <a:srgbClr val="FFFF00"/>
                </a:solidFill>
                <a:latin typeface="Arial" panose="020B0604020202020204" pitchFamily="34" charset="0"/>
                <a:cs typeface="Arial" panose="020B0604020202020204" pitchFamily="34" charset="0"/>
              </a:rPr>
              <a:t>The Exploring Leadership Experience is designed to be a self-paced, experiential learning process for each Explorer who commits to completing the program. A critical component of this learning process is a series of self-paced, online leadership development modules that Explorers must complete on their journey to improved leadership skills. Explorers</a:t>
            </a:r>
          </a:p>
          <a:p>
            <a:r>
              <a:rPr lang="en-US" sz="2400" dirty="0">
                <a:solidFill>
                  <a:srgbClr val="FFFF00"/>
                </a:solidFill>
                <a:latin typeface="Arial" panose="020B0604020202020204" pitchFamily="34" charset="0"/>
                <a:cs typeface="Arial" panose="020B0604020202020204" pitchFamily="34" charset="0"/>
              </a:rPr>
              <a:t>are required to complete each series of leadership skills modules in the order listed in the next slide. However, the modules within each series can be completed in any order. </a:t>
            </a:r>
          </a:p>
        </p:txBody>
      </p:sp>
    </p:spTree>
    <p:extLst>
      <p:ext uri="{BB962C8B-B14F-4D97-AF65-F5344CB8AC3E}">
        <p14:creationId xmlns:p14="http://schemas.microsoft.com/office/powerpoint/2010/main" val="13101163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3DAF7-F32D-44EE-294A-41AFC2447ED0}"/>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C02B370E-31BD-7109-D029-339E6C25FD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105"/>
            <a:ext cx="12192000" cy="6883121"/>
          </a:xfrm>
          <a:prstGeom prst="rect">
            <a:avLst/>
          </a:prstGeom>
        </p:spPr>
      </p:pic>
      <p:sp>
        <p:nvSpPr>
          <p:cNvPr id="2" name="Title 1">
            <a:extLst>
              <a:ext uri="{FF2B5EF4-FFF2-40B4-BE49-F238E27FC236}">
                <a16:creationId xmlns:a16="http://schemas.microsoft.com/office/drawing/2014/main" id="{0F1332E1-9BDC-94DE-2E2E-4F8135C97D36}"/>
              </a:ext>
            </a:extLst>
          </p:cNvPr>
          <p:cNvSpPr>
            <a:spLocks noGrp="1"/>
          </p:cNvSpPr>
          <p:nvPr>
            <p:ph type="ctrTitle"/>
          </p:nvPr>
        </p:nvSpPr>
        <p:spPr>
          <a:xfrm>
            <a:off x="1747957" y="127375"/>
            <a:ext cx="8658786" cy="959546"/>
          </a:xfrm>
        </p:spPr>
        <p:txBody>
          <a:bodyPr>
            <a:normAutofit/>
          </a:bodyPr>
          <a:lstStyle/>
          <a:p>
            <a:pPr algn="l"/>
            <a:r>
              <a:rPr lang="en-US" sz="3200" dirty="0">
                <a:solidFill>
                  <a:srgbClr val="1FC77F"/>
                </a:solidFill>
                <a:latin typeface="Arial Black"/>
                <a:cs typeface="Arial Black"/>
              </a:rPr>
              <a:t>Exploring Leadership Experience </a:t>
            </a:r>
            <a:r>
              <a:rPr lang="en-US" sz="1100" dirty="0">
                <a:solidFill>
                  <a:srgbClr val="1FC77F"/>
                </a:solidFill>
                <a:latin typeface="Arial Black"/>
                <a:cs typeface="Arial Black"/>
              </a:rPr>
              <a:t>continued </a:t>
            </a:r>
          </a:p>
        </p:txBody>
      </p:sp>
      <p:pic>
        <p:nvPicPr>
          <p:cNvPr id="23" name="Picture 22" descr="exploring_wht_transparent-01.png">
            <a:extLst>
              <a:ext uri="{FF2B5EF4-FFF2-40B4-BE49-F238E27FC236}">
                <a16:creationId xmlns:a16="http://schemas.microsoft.com/office/drawing/2014/main" id="{2C51B7E5-A8A7-DFF8-0912-7A1D83537B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556" y="6290694"/>
            <a:ext cx="1560093" cy="567306"/>
          </a:xfrm>
          <a:prstGeom prst="rect">
            <a:avLst/>
          </a:prstGeom>
        </p:spPr>
      </p:pic>
      <p:sp>
        <p:nvSpPr>
          <p:cNvPr id="25" name="Rectangle 24">
            <a:extLst>
              <a:ext uri="{FF2B5EF4-FFF2-40B4-BE49-F238E27FC236}">
                <a16:creationId xmlns:a16="http://schemas.microsoft.com/office/drawing/2014/main" id="{8E31CEB6-32CF-4361-0431-74E9BF1E2500}"/>
              </a:ext>
            </a:extLst>
          </p:cNvPr>
          <p:cNvSpPr/>
          <p:nvPr/>
        </p:nvSpPr>
        <p:spPr>
          <a:xfrm>
            <a:off x="1672210" y="137047"/>
            <a:ext cx="8833606"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73B6215-6DFA-BE94-ECF0-4AD0DB868DCC}"/>
              </a:ext>
            </a:extLst>
          </p:cNvPr>
          <p:cNvSpPr txBox="1"/>
          <p:nvPr/>
        </p:nvSpPr>
        <p:spPr>
          <a:xfrm>
            <a:off x="1747958" y="1165599"/>
            <a:ext cx="8757858" cy="461665"/>
          </a:xfrm>
          <a:prstGeom prst="rect">
            <a:avLst/>
          </a:prstGeom>
          <a:noFill/>
        </p:spPr>
        <p:txBody>
          <a:bodyPr wrap="square" rtlCol="0">
            <a:spAutoFit/>
          </a:bodyPr>
          <a:lstStyle/>
          <a:p>
            <a:r>
              <a:rPr lang="en-US" sz="2400" dirty="0">
                <a:solidFill>
                  <a:schemeClr val="accent6">
                    <a:lumMod val="75000"/>
                  </a:schemeClr>
                </a:solidFill>
                <a:latin typeface="Arial Black" panose="020B0A04020102020204" pitchFamily="34" charset="0"/>
              </a:rPr>
              <a:t>ON-LINE LEARNING MODULES: </a:t>
            </a:r>
            <a:r>
              <a:rPr lang="en-US" sz="1000" dirty="0">
                <a:solidFill>
                  <a:schemeClr val="accent6">
                    <a:lumMod val="75000"/>
                  </a:schemeClr>
                </a:solidFill>
                <a:latin typeface="Arial Black" panose="020B0A04020102020204" pitchFamily="34" charset="0"/>
              </a:rPr>
              <a:t>continued</a:t>
            </a:r>
            <a:endParaRPr lang="en-US" sz="1000" dirty="0">
              <a:solidFill>
                <a:srgbClr val="FFFF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B9889D4-037D-7714-B30E-D2FE33971E47}"/>
              </a:ext>
            </a:extLst>
          </p:cNvPr>
          <p:cNvPicPr>
            <a:picLocks noChangeAspect="1"/>
          </p:cNvPicPr>
          <p:nvPr/>
        </p:nvPicPr>
        <p:blipFill>
          <a:blip r:embed="rId4"/>
          <a:stretch>
            <a:fillRect/>
          </a:stretch>
        </p:blipFill>
        <p:spPr>
          <a:xfrm>
            <a:off x="1747958" y="1740484"/>
            <a:ext cx="8723326" cy="3597440"/>
          </a:xfrm>
          <a:prstGeom prst="rect">
            <a:avLst/>
          </a:prstGeom>
        </p:spPr>
      </p:pic>
      <p:sp>
        <p:nvSpPr>
          <p:cNvPr id="6" name="TextBox 5">
            <a:extLst>
              <a:ext uri="{FF2B5EF4-FFF2-40B4-BE49-F238E27FC236}">
                <a16:creationId xmlns:a16="http://schemas.microsoft.com/office/drawing/2014/main" id="{EBD8D6D5-EC83-8E37-5C35-49B86658CB31}"/>
              </a:ext>
            </a:extLst>
          </p:cNvPr>
          <p:cNvSpPr txBox="1"/>
          <p:nvPr/>
        </p:nvSpPr>
        <p:spPr>
          <a:xfrm>
            <a:off x="1747958" y="5388165"/>
            <a:ext cx="8696084" cy="800219"/>
          </a:xfrm>
          <a:prstGeom prst="rect">
            <a:avLst/>
          </a:prstGeom>
          <a:noFill/>
        </p:spPr>
        <p:txBody>
          <a:bodyPr wrap="square" rtlCol="0">
            <a:spAutoFit/>
          </a:bodyPr>
          <a:lstStyle/>
          <a:p>
            <a:r>
              <a:rPr lang="en-US" sz="1400" dirty="0">
                <a:solidFill>
                  <a:schemeClr val="accent6">
                    <a:lumMod val="75000"/>
                  </a:schemeClr>
                </a:solidFill>
                <a:latin typeface="Arial Black" panose="020B0A04020102020204" pitchFamily="34" charset="0"/>
              </a:rPr>
              <a:t>NOTE: </a:t>
            </a:r>
            <a:r>
              <a:rPr lang="en-US" sz="1400" dirty="0">
                <a:solidFill>
                  <a:srgbClr val="FFFF00"/>
                </a:solidFill>
                <a:latin typeface="Arial" panose="020B0604020202020204" pitchFamily="34" charset="0"/>
                <a:cs typeface="Arial" panose="020B0604020202020204" pitchFamily="34" charset="0"/>
              </a:rPr>
              <a:t>All the above modules are up-to-date and currently reside in Scouting America’s Learn Center</a:t>
            </a:r>
            <a:r>
              <a:rPr lang="en-US" dirty="0">
                <a:solidFill>
                  <a:srgbClr val="FFFF00"/>
                </a:solidFill>
                <a:latin typeface="Arial" panose="020B0604020202020204" pitchFamily="34" charset="0"/>
                <a:cs typeface="Arial" panose="020B0604020202020204" pitchFamily="34" charset="0"/>
              </a:rPr>
              <a:t>, </a:t>
            </a:r>
            <a:r>
              <a:rPr lang="en-US" sz="1400" dirty="0">
                <a:solidFill>
                  <a:srgbClr val="FFFF00"/>
                </a:solidFill>
                <a:latin typeface="Arial" panose="020B0604020202020204" pitchFamily="34" charset="0"/>
                <a:cs typeface="Arial" panose="020B0604020202020204" pitchFamily="34" charset="0"/>
              </a:rPr>
              <a:t>except the “Introduction to Leadership” module which is tied to the Exploring Leadership Experience Guidebook</a:t>
            </a:r>
          </a:p>
        </p:txBody>
      </p:sp>
    </p:spTree>
    <p:extLst>
      <p:ext uri="{BB962C8B-B14F-4D97-AF65-F5344CB8AC3E}">
        <p14:creationId xmlns:p14="http://schemas.microsoft.com/office/powerpoint/2010/main" val="15720059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21C67-EE36-2B8A-52FF-5052E3DE9C91}"/>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E895C0B1-A9DD-3358-6C21-247A88A606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105"/>
            <a:ext cx="12192000" cy="6883121"/>
          </a:xfrm>
          <a:prstGeom prst="rect">
            <a:avLst/>
          </a:prstGeom>
        </p:spPr>
      </p:pic>
      <p:sp>
        <p:nvSpPr>
          <p:cNvPr id="2" name="Title 1">
            <a:extLst>
              <a:ext uri="{FF2B5EF4-FFF2-40B4-BE49-F238E27FC236}">
                <a16:creationId xmlns:a16="http://schemas.microsoft.com/office/drawing/2014/main" id="{FAF3E704-367F-9AE6-74BC-C710D98861BC}"/>
              </a:ext>
            </a:extLst>
          </p:cNvPr>
          <p:cNvSpPr>
            <a:spLocks noGrp="1"/>
          </p:cNvSpPr>
          <p:nvPr>
            <p:ph type="ctrTitle"/>
          </p:nvPr>
        </p:nvSpPr>
        <p:spPr>
          <a:xfrm>
            <a:off x="1747957" y="127375"/>
            <a:ext cx="8658786" cy="959546"/>
          </a:xfrm>
        </p:spPr>
        <p:txBody>
          <a:bodyPr>
            <a:normAutofit/>
          </a:bodyPr>
          <a:lstStyle/>
          <a:p>
            <a:pPr algn="l"/>
            <a:r>
              <a:rPr lang="en-US" sz="3200" dirty="0">
                <a:solidFill>
                  <a:srgbClr val="1FC77F"/>
                </a:solidFill>
                <a:latin typeface="Arial Black"/>
                <a:cs typeface="Arial Black"/>
              </a:rPr>
              <a:t>Exploring Leadership Experience </a:t>
            </a:r>
            <a:r>
              <a:rPr lang="en-US" sz="1100" dirty="0">
                <a:solidFill>
                  <a:srgbClr val="1FC77F"/>
                </a:solidFill>
                <a:latin typeface="Arial Black"/>
                <a:cs typeface="Arial Black"/>
              </a:rPr>
              <a:t>continued </a:t>
            </a:r>
          </a:p>
        </p:txBody>
      </p:sp>
      <p:pic>
        <p:nvPicPr>
          <p:cNvPr id="23" name="Picture 22" descr="exploring_wht_transparent-01.png">
            <a:extLst>
              <a:ext uri="{FF2B5EF4-FFF2-40B4-BE49-F238E27FC236}">
                <a16:creationId xmlns:a16="http://schemas.microsoft.com/office/drawing/2014/main" id="{ABF61124-A932-BB2E-1236-2889A846E9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556" y="6290694"/>
            <a:ext cx="1560093" cy="567306"/>
          </a:xfrm>
          <a:prstGeom prst="rect">
            <a:avLst/>
          </a:prstGeom>
        </p:spPr>
      </p:pic>
      <p:sp>
        <p:nvSpPr>
          <p:cNvPr id="25" name="Rectangle 24">
            <a:extLst>
              <a:ext uri="{FF2B5EF4-FFF2-40B4-BE49-F238E27FC236}">
                <a16:creationId xmlns:a16="http://schemas.microsoft.com/office/drawing/2014/main" id="{89621EAC-4ADE-C985-FCC7-BDDCDA9BFD64}"/>
              </a:ext>
            </a:extLst>
          </p:cNvPr>
          <p:cNvSpPr/>
          <p:nvPr/>
        </p:nvSpPr>
        <p:spPr>
          <a:xfrm>
            <a:off x="1672210" y="137047"/>
            <a:ext cx="8833606"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92B0B65-F750-CB70-5FB5-432534D1947F}"/>
              </a:ext>
            </a:extLst>
          </p:cNvPr>
          <p:cNvSpPr txBox="1"/>
          <p:nvPr/>
        </p:nvSpPr>
        <p:spPr>
          <a:xfrm>
            <a:off x="1747959" y="1105310"/>
            <a:ext cx="5975875" cy="4893647"/>
          </a:xfrm>
          <a:prstGeom prst="rect">
            <a:avLst/>
          </a:prstGeom>
          <a:noFill/>
        </p:spPr>
        <p:txBody>
          <a:bodyPr wrap="square" rtlCol="0">
            <a:spAutoFit/>
          </a:bodyPr>
          <a:lstStyle/>
          <a:p>
            <a:r>
              <a:rPr lang="en-US" sz="2000" dirty="0">
                <a:solidFill>
                  <a:schemeClr val="accent6">
                    <a:lumMod val="75000"/>
                  </a:schemeClr>
                </a:solidFill>
                <a:latin typeface="Arial Black" panose="020B0A04020102020204" pitchFamily="34" charset="0"/>
              </a:rPr>
              <a:t>GUIDEBOOK: </a:t>
            </a:r>
            <a:r>
              <a:rPr lang="en-US" sz="2000" dirty="0">
                <a:solidFill>
                  <a:srgbClr val="FFFF00"/>
                </a:solidFill>
                <a:latin typeface="Arial" panose="020B0604020202020204" pitchFamily="34" charset="0"/>
                <a:cs typeface="Arial" panose="020B0604020202020204" pitchFamily="34" charset="0"/>
              </a:rPr>
              <a:t>We are currently finalizing edits, which should be completed in December 2025, and submitted to Scouting America’s Editorial Operations for their final updates &amp; release </a:t>
            </a:r>
          </a:p>
          <a:p>
            <a:endParaRPr lang="en-US" sz="1000" dirty="0">
              <a:solidFill>
                <a:srgbClr val="FFFF00"/>
              </a:solidFill>
              <a:latin typeface="Arial" panose="020B0604020202020204" pitchFamily="34" charset="0"/>
              <a:cs typeface="Arial" panose="020B0604020202020204" pitchFamily="34" charset="0"/>
            </a:endParaRPr>
          </a:p>
          <a:p>
            <a:r>
              <a:rPr lang="en-US" sz="2000" dirty="0">
                <a:solidFill>
                  <a:schemeClr val="accent6">
                    <a:lumMod val="75000"/>
                  </a:schemeClr>
                </a:solidFill>
                <a:latin typeface="Arial Black" panose="020B0A04020102020204" pitchFamily="34" charset="0"/>
              </a:rPr>
              <a:t>INTRODUCTION TO LEADERSHIP LEARNING MODULE: </a:t>
            </a:r>
            <a:r>
              <a:rPr lang="en-US" sz="2000" dirty="0">
                <a:solidFill>
                  <a:srgbClr val="FFFF00"/>
                </a:solidFill>
                <a:latin typeface="Arial" panose="020B0604020202020204" pitchFamily="34" charset="0"/>
                <a:cs typeface="Arial" panose="020B0604020202020204" pitchFamily="34" charset="0"/>
              </a:rPr>
              <a:t>We will finalize the module’s edits based on the finalized guidebook, which should also be completed in December 2025, and submitted to </a:t>
            </a:r>
            <a:r>
              <a:rPr lang="en-US" sz="2000" dirty="0" err="1">
                <a:solidFill>
                  <a:srgbClr val="FFFF00"/>
                </a:solidFill>
                <a:latin typeface="Arial" panose="020B0604020202020204" pitchFamily="34" charset="0"/>
                <a:cs typeface="Arial" panose="020B0604020202020204" pitchFamily="34" charset="0"/>
              </a:rPr>
              <a:t>ScoutingU</a:t>
            </a:r>
            <a:r>
              <a:rPr lang="en-US" sz="2000" dirty="0">
                <a:solidFill>
                  <a:srgbClr val="FFFF00"/>
                </a:solidFill>
                <a:latin typeface="Arial" panose="020B0604020202020204" pitchFamily="34" charset="0"/>
                <a:cs typeface="Arial" panose="020B0604020202020204" pitchFamily="34" charset="0"/>
              </a:rPr>
              <a:t> Instructional Design for the module’s update &amp; insertion into Scouting America’s Learn Center</a:t>
            </a:r>
          </a:p>
          <a:p>
            <a:endParaRPr lang="en-US" sz="1000" dirty="0">
              <a:solidFill>
                <a:srgbClr val="FFFF00"/>
              </a:solidFill>
              <a:latin typeface="Arial" panose="020B0604020202020204" pitchFamily="34" charset="0"/>
              <a:cs typeface="Arial" panose="020B0604020202020204" pitchFamily="34" charset="0"/>
            </a:endParaRPr>
          </a:p>
          <a:p>
            <a:r>
              <a:rPr lang="en-US" sz="2000" dirty="0">
                <a:solidFill>
                  <a:schemeClr val="accent6">
                    <a:lumMod val="75000"/>
                  </a:schemeClr>
                </a:solidFill>
                <a:latin typeface="Arial Black" panose="020B0A04020102020204" pitchFamily="34" charset="0"/>
              </a:rPr>
              <a:t>EXPLORING LEADERSHIP EXPERIENCE ROLL-OUT: </a:t>
            </a:r>
            <a:r>
              <a:rPr lang="en-US" sz="2000" dirty="0">
                <a:solidFill>
                  <a:srgbClr val="FFFF00"/>
                </a:solidFill>
                <a:latin typeface="Arial" panose="020B0604020202020204" pitchFamily="34" charset="0"/>
                <a:cs typeface="Arial" panose="020B0604020202020204" pitchFamily="34" charset="0"/>
              </a:rPr>
              <a:t>Expected in January-February 2026</a:t>
            </a:r>
          </a:p>
          <a:p>
            <a:endParaRPr lang="en-US" sz="2400" dirty="0">
              <a:solidFill>
                <a:schemeClr val="accent6">
                  <a:lumMod val="75000"/>
                </a:schemeClr>
              </a:solidFill>
              <a:latin typeface="Arial Black" panose="020B0A04020102020204" pitchFamily="34" charset="0"/>
            </a:endParaRPr>
          </a:p>
        </p:txBody>
      </p:sp>
      <p:pic>
        <p:nvPicPr>
          <p:cNvPr id="5" name="Picture 4">
            <a:extLst>
              <a:ext uri="{FF2B5EF4-FFF2-40B4-BE49-F238E27FC236}">
                <a16:creationId xmlns:a16="http://schemas.microsoft.com/office/drawing/2014/main" id="{CC5543FF-F2EF-4AC6-B984-070FDA245302}"/>
              </a:ext>
            </a:extLst>
          </p:cNvPr>
          <p:cNvPicPr>
            <a:picLocks noChangeAspect="1"/>
          </p:cNvPicPr>
          <p:nvPr/>
        </p:nvPicPr>
        <p:blipFill>
          <a:blip r:embed="rId4"/>
          <a:stretch>
            <a:fillRect/>
          </a:stretch>
        </p:blipFill>
        <p:spPr>
          <a:xfrm>
            <a:off x="7773523" y="1165599"/>
            <a:ext cx="2682605" cy="3453653"/>
          </a:xfrm>
          <a:prstGeom prst="rect">
            <a:avLst/>
          </a:prstGeom>
        </p:spPr>
      </p:pic>
    </p:spTree>
    <p:extLst>
      <p:ext uri="{BB962C8B-B14F-4D97-AF65-F5344CB8AC3E}">
        <p14:creationId xmlns:p14="http://schemas.microsoft.com/office/powerpoint/2010/main" val="1883878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28"/>
            <a:ext cx="12192000" cy="6883121"/>
          </a:xfrm>
          <a:prstGeom prst="rect">
            <a:avLst/>
          </a:prstGeom>
        </p:spPr>
      </p:pic>
      <p:sp>
        <p:nvSpPr>
          <p:cNvPr id="2" name="Title 1"/>
          <p:cNvSpPr>
            <a:spLocks noGrp="1"/>
          </p:cNvSpPr>
          <p:nvPr>
            <p:ph type="ctrTitle"/>
          </p:nvPr>
        </p:nvSpPr>
        <p:spPr>
          <a:xfrm>
            <a:off x="1902244" y="123188"/>
            <a:ext cx="8409746" cy="642970"/>
          </a:xfrm>
        </p:spPr>
        <p:txBody>
          <a:bodyPr>
            <a:normAutofit/>
          </a:bodyPr>
          <a:lstStyle/>
          <a:p>
            <a:pPr algn="l"/>
            <a:r>
              <a:rPr lang="en-US" sz="2800" dirty="0">
                <a:solidFill>
                  <a:srgbClr val="1FC77F"/>
                </a:solidFill>
                <a:latin typeface="Arial Black"/>
                <a:cs typeface="Arial Black"/>
              </a:rPr>
              <a:t>Safety Moment Ideas &amp; Tips</a:t>
            </a:r>
            <a:r>
              <a:rPr lang="en-US" sz="1200" dirty="0">
                <a:solidFill>
                  <a:srgbClr val="1FC77F"/>
                </a:solidFill>
                <a:latin typeface="Arial Black"/>
                <a:cs typeface="Arial Black"/>
              </a:rPr>
              <a:t> continued</a:t>
            </a:r>
            <a:endParaRPr lang="en-US" sz="2800" dirty="0">
              <a:solidFill>
                <a:srgbClr val="1FC77F"/>
              </a:solidFill>
              <a:latin typeface="Arial Black"/>
              <a:cs typeface="Arial Black"/>
            </a:endParaRPr>
          </a:p>
        </p:txBody>
      </p:sp>
      <p:pic>
        <p:nvPicPr>
          <p:cNvPr id="23" name="Picture 22" descr="exploring_wht_transparent-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556" y="6290694"/>
            <a:ext cx="1560093" cy="567306"/>
          </a:xfrm>
          <a:prstGeom prst="rect">
            <a:avLst/>
          </a:prstGeom>
        </p:spPr>
      </p:pic>
      <p:sp>
        <p:nvSpPr>
          <p:cNvPr id="25" name="Rectangle 24"/>
          <p:cNvSpPr/>
          <p:nvPr/>
        </p:nvSpPr>
        <p:spPr>
          <a:xfrm>
            <a:off x="1672210" y="137047"/>
            <a:ext cx="8833606"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1747957" y="771137"/>
            <a:ext cx="8757859" cy="7201972"/>
          </a:xfrm>
          <a:prstGeom prst="rect">
            <a:avLst/>
          </a:prstGeom>
        </p:spPr>
        <p:txBody>
          <a:bodyPr wrap="square">
            <a:spAutoFit/>
          </a:bodyPr>
          <a:lstStyle/>
          <a:p>
            <a:pPr marL="342900" indent="-342900">
              <a:buFont typeface="Arial" panose="020B0604020202020204" pitchFamily="34" charset="0"/>
              <a:buChar char="•"/>
            </a:pPr>
            <a:r>
              <a:rPr lang="en-US" sz="2000" b="1" dirty="0">
                <a:solidFill>
                  <a:srgbClr val="FFFF00"/>
                </a:solidFill>
                <a:latin typeface="Arial" panose="020B0604020202020204" pitchFamily="34" charset="0"/>
                <a:cs typeface="Arial" panose="020B0604020202020204" pitchFamily="34" charset="0"/>
              </a:rPr>
              <a:t>Anatomy of a Safety Moment</a:t>
            </a:r>
            <a:r>
              <a:rPr lang="en-US" sz="2000" b="1" cap="all" dirty="0">
                <a:solidFill>
                  <a:srgbClr val="FFFF00"/>
                </a:solidFill>
                <a:latin typeface="Arial" panose="020B0604020202020204" pitchFamily="34" charset="0"/>
                <a:cs typeface="Arial" panose="020B0604020202020204" pitchFamily="34" charset="0"/>
              </a:rPr>
              <a:t>…</a:t>
            </a:r>
          </a:p>
          <a:p>
            <a:endParaRPr lang="en-US" sz="800" b="1" dirty="0">
              <a:solidFill>
                <a:srgbClr val="FFFF00"/>
              </a:solidFill>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r>
              <a:rPr lang="en-US" dirty="0">
                <a:solidFill>
                  <a:srgbClr val="FFFF00"/>
                </a:solidFill>
                <a:latin typeface="Arial" panose="020B0604020202020204" pitchFamily="34" charset="0"/>
                <a:cs typeface="Arial" panose="020B0604020202020204" pitchFamily="34" charset="0"/>
              </a:rPr>
              <a:t>So you’ve homed in on your topic, and it’s one that you feel will be very useful to your post. Now what? You’ve got about five minutes to communicate the message. A few key elements to consider for a successful presentation include the following:</a:t>
            </a:r>
          </a:p>
          <a:p>
            <a:pPr lvl="1"/>
            <a:endParaRPr lang="en-US" sz="800" dirty="0">
              <a:solidFill>
                <a:srgbClr val="FFFF00"/>
              </a:solidFill>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
            </a:pPr>
            <a:r>
              <a:rPr lang="en-US" sz="1600" dirty="0">
                <a:solidFill>
                  <a:srgbClr val="FFFF00"/>
                </a:solidFill>
                <a:latin typeface="Arial" panose="020B0604020202020204" pitchFamily="34" charset="0"/>
                <a:cs typeface="Arial" panose="020B0604020202020204" pitchFamily="34" charset="0"/>
              </a:rPr>
              <a:t>Provide the “why”: Begin by letting Explorers  know why you chose this topic, why you felt it was relevant to them. If the topic was someone suggestion, say so. Let post know you’re listening</a:t>
            </a:r>
          </a:p>
          <a:p>
            <a:pPr lvl="2"/>
            <a:endParaRPr lang="en-US" sz="800" dirty="0">
              <a:solidFill>
                <a:srgbClr val="FFFF00"/>
              </a:solidFill>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
            </a:pPr>
            <a:r>
              <a:rPr lang="en-US" sz="1600" dirty="0">
                <a:solidFill>
                  <a:srgbClr val="FFFF00"/>
                </a:solidFill>
                <a:latin typeface="Arial" panose="020B0604020202020204" pitchFamily="34" charset="0"/>
                <a:cs typeface="Arial" panose="020B0604020202020204" pitchFamily="34" charset="0"/>
              </a:rPr>
              <a:t>Make it concise and narrowly focused: You have a couple minutes to present your topic; stay on point and don’t try to cover too much</a:t>
            </a:r>
          </a:p>
          <a:p>
            <a:pPr lvl="2"/>
            <a:endParaRPr lang="en-US" sz="800" dirty="0">
              <a:solidFill>
                <a:srgbClr val="FFFF00"/>
              </a:solidFill>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
            </a:pPr>
            <a:r>
              <a:rPr lang="en-US" sz="1600" dirty="0">
                <a:solidFill>
                  <a:srgbClr val="FFFF00"/>
                </a:solidFill>
                <a:latin typeface="Arial" panose="020B0604020202020204" pitchFamily="34" charset="0"/>
                <a:cs typeface="Arial" panose="020B0604020202020204" pitchFamily="34" charset="0"/>
              </a:rPr>
              <a:t>Make it conversational: These are not formal safety meetings nor are they a time for you to dictate behavior. Keep the tone friendly and conversational</a:t>
            </a:r>
          </a:p>
          <a:p>
            <a:pPr lvl="2"/>
            <a:endParaRPr lang="en-US" sz="800" dirty="0">
              <a:solidFill>
                <a:srgbClr val="FFFF00"/>
              </a:solidFill>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
            </a:pPr>
            <a:r>
              <a:rPr lang="en-US" sz="1600" dirty="0">
                <a:solidFill>
                  <a:srgbClr val="FFFF00"/>
                </a:solidFill>
                <a:latin typeface="Arial" panose="020B0604020202020204" pitchFamily="34" charset="0"/>
                <a:cs typeface="Arial" panose="020B0604020202020204" pitchFamily="34" charset="0"/>
              </a:rPr>
              <a:t>Provide takeaways: Give your post ways to implement the topic you’ve presented. This makes your safety moment feel useful and applicable in the real world</a:t>
            </a:r>
          </a:p>
          <a:p>
            <a:pPr lvl="2"/>
            <a:endParaRPr lang="en-US" sz="800" dirty="0">
              <a:solidFill>
                <a:srgbClr val="FFFF00"/>
              </a:solidFill>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
            </a:pPr>
            <a:r>
              <a:rPr lang="en-US" sz="1600" dirty="0">
                <a:solidFill>
                  <a:srgbClr val="FFFF00"/>
                </a:solidFill>
                <a:latin typeface="Arial" panose="020B0604020202020204" pitchFamily="34" charset="0"/>
                <a:cs typeface="Arial" panose="020B0604020202020204" pitchFamily="34" charset="0"/>
              </a:rPr>
              <a:t>Ask and encourage questions: This is an excellent opportunity for dialog, feedback, and creating community.</a:t>
            </a:r>
          </a:p>
          <a:p>
            <a:r>
              <a:rPr lang="en-US" sz="2000" dirty="0"/>
              <a:t>.</a:t>
            </a:r>
          </a:p>
          <a:p>
            <a:endParaRPr lang="en-US" sz="1200" b="1" dirty="0">
              <a:solidFill>
                <a:srgbClr val="FFFF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200" b="1" dirty="0">
              <a:solidFill>
                <a:srgbClr val="FFFF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200" b="1" dirty="0">
              <a:solidFill>
                <a:srgbClr val="FFFF00"/>
              </a:solidFill>
              <a:latin typeface="Arial" panose="020B0604020202020204" pitchFamily="34" charset="0"/>
              <a:cs typeface="Arial" panose="020B0604020202020204" pitchFamily="34" charset="0"/>
            </a:endParaRPr>
          </a:p>
          <a:p>
            <a:endParaRPr lang="en-US" sz="22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US" sz="2000" b="1"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2000" b="1" dirty="0">
              <a:solidFill>
                <a:srgbClr val="FFFF00"/>
              </a:solidFill>
              <a:latin typeface="Arial Black" panose="020B0A04020102020204" pitchFamily="34" charset="0"/>
              <a:cs typeface="Arial" panose="020B0604020202020204" pitchFamily="34" charset="0"/>
            </a:endParaRPr>
          </a:p>
          <a:p>
            <a:endParaRPr lang="en-US" sz="20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03907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1DFB-3F35-9D02-0463-52C168E8BD1F}"/>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5C77ADF4-182F-12C1-F599-3748B00C9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13" y="19050"/>
            <a:ext cx="12192000" cy="6883121"/>
          </a:xfrm>
          <a:prstGeom prst="rect">
            <a:avLst/>
          </a:prstGeom>
        </p:spPr>
      </p:pic>
      <p:sp>
        <p:nvSpPr>
          <p:cNvPr id="25" name="Rectangle 24">
            <a:extLst>
              <a:ext uri="{FF2B5EF4-FFF2-40B4-BE49-F238E27FC236}">
                <a16:creationId xmlns:a16="http://schemas.microsoft.com/office/drawing/2014/main" id="{52D3D6A2-439E-F8DA-C928-2BB4853E1907}"/>
              </a:ext>
            </a:extLst>
          </p:cNvPr>
          <p:cNvSpPr/>
          <p:nvPr/>
        </p:nvSpPr>
        <p:spPr>
          <a:xfrm>
            <a:off x="1378599" y="381248"/>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60B8EB3-7EE6-B484-C535-698E58AEF314}"/>
              </a:ext>
            </a:extLst>
          </p:cNvPr>
          <p:cNvPicPr>
            <a:picLocks noChangeAspect="1"/>
          </p:cNvPicPr>
          <p:nvPr/>
        </p:nvPicPr>
        <p:blipFill>
          <a:blip r:embed="rId3"/>
          <a:stretch>
            <a:fillRect/>
          </a:stretch>
        </p:blipFill>
        <p:spPr>
          <a:xfrm>
            <a:off x="10594441" y="6022533"/>
            <a:ext cx="1499746" cy="542591"/>
          </a:xfrm>
          <a:prstGeom prst="rect">
            <a:avLst/>
          </a:prstGeom>
        </p:spPr>
      </p:pic>
      <p:sp>
        <p:nvSpPr>
          <p:cNvPr id="6" name="TextBox 5">
            <a:extLst>
              <a:ext uri="{FF2B5EF4-FFF2-40B4-BE49-F238E27FC236}">
                <a16:creationId xmlns:a16="http://schemas.microsoft.com/office/drawing/2014/main" id="{B2E44BA1-AA85-112A-48D5-DDF59E8CBE7A}"/>
              </a:ext>
            </a:extLst>
          </p:cNvPr>
          <p:cNvSpPr txBox="1"/>
          <p:nvPr/>
        </p:nvSpPr>
        <p:spPr>
          <a:xfrm>
            <a:off x="1727356" y="500824"/>
            <a:ext cx="8363824" cy="707886"/>
          </a:xfrm>
          <a:prstGeom prst="rect">
            <a:avLst/>
          </a:prstGeom>
          <a:noFill/>
        </p:spPr>
        <p:txBody>
          <a:bodyPr wrap="square" rtlCol="0">
            <a:spAutoFit/>
          </a:bodyPr>
          <a:lstStyle/>
          <a:p>
            <a:r>
              <a:rPr lang="en-US" sz="4000" b="1" dirty="0">
                <a:solidFill>
                  <a:srgbClr val="00B050"/>
                </a:solidFill>
              </a:rPr>
              <a:t>What is Exploring?</a:t>
            </a:r>
          </a:p>
        </p:txBody>
      </p:sp>
      <p:sp>
        <p:nvSpPr>
          <p:cNvPr id="16" name="TextBox 15">
            <a:extLst>
              <a:ext uri="{FF2B5EF4-FFF2-40B4-BE49-F238E27FC236}">
                <a16:creationId xmlns:a16="http://schemas.microsoft.com/office/drawing/2014/main" id="{2E3688FD-3337-A57B-D772-34204EFEA1FB}"/>
              </a:ext>
            </a:extLst>
          </p:cNvPr>
          <p:cNvSpPr txBox="1"/>
          <p:nvPr/>
        </p:nvSpPr>
        <p:spPr>
          <a:xfrm>
            <a:off x="1593410" y="1509114"/>
            <a:ext cx="8428776" cy="4893647"/>
          </a:xfrm>
          <a:prstGeom prst="rect">
            <a:avLst/>
          </a:prstGeom>
          <a:noFill/>
        </p:spPr>
        <p:txBody>
          <a:bodyPr wrap="square">
            <a:spAutoFit/>
          </a:bodyPr>
          <a:lstStyle/>
          <a:p>
            <a:pPr marL="342900" indent="-342900">
              <a:buFont typeface="Arial" panose="020B0604020202020204" pitchFamily="34" charset="0"/>
              <a:buChar char="•"/>
            </a:pPr>
            <a:r>
              <a:rPr lang="en-US" sz="2400" b="1" dirty="0">
                <a:solidFill>
                  <a:schemeClr val="bg1"/>
                </a:solidFill>
                <a:latin typeface="Arial" panose="020B0604020202020204" pitchFamily="34" charset="0"/>
                <a:cs typeface="Arial" panose="020B0604020202020204" pitchFamily="34" charset="0"/>
              </a:rPr>
              <a:t>A career education program for young men and women</a:t>
            </a:r>
          </a:p>
          <a:p>
            <a:pPr marL="800100" lvl="1" indent="-342900">
              <a:buFont typeface="Arial" panose="020B0604020202020204" pitchFamily="34" charset="0"/>
              <a:buChar char="•"/>
            </a:pPr>
            <a:r>
              <a:rPr lang="en-US" sz="2400" b="1" dirty="0">
                <a:solidFill>
                  <a:schemeClr val="bg1"/>
                </a:solidFill>
                <a:latin typeface="Arial" panose="020B0604020202020204" pitchFamily="34" charset="0"/>
                <a:cs typeface="Arial" panose="020B0604020202020204" pitchFamily="34" charset="0"/>
              </a:rPr>
              <a:t>Helps them make more informed decisions about future careers</a:t>
            </a:r>
          </a:p>
          <a:p>
            <a:pPr marL="342900" indent="-342900">
              <a:buFont typeface="Arial" panose="020B0604020202020204" pitchFamily="34" charset="0"/>
              <a:buChar char="•"/>
            </a:pPr>
            <a:r>
              <a:rPr lang="en-US" sz="2400" b="1" dirty="0">
                <a:solidFill>
                  <a:schemeClr val="bg1"/>
                </a:solidFill>
                <a:latin typeface="Arial" panose="020B0604020202020204" pitchFamily="34" charset="0"/>
                <a:cs typeface="Arial" panose="020B0604020202020204" pitchFamily="34" charset="0"/>
              </a:rPr>
              <a:t>Exploring serves two different age groups, both coed. </a:t>
            </a:r>
          </a:p>
          <a:p>
            <a:pPr marL="342900" indent="-342900">
              <a:buFont typeface="Arial" panose="020B0604020202020204" pitchFamily="34" charset="0"/>
              <a:buChar char="•"/>
            </a:pPr>
            <a:r>
              <a:rPr lang="en-US" sz="2400" b="1" dirty="0">
                <a:solidFill>
                  <a:schemeClr val="bg1"/>
                </a:solidFill>
                <a:latin typeface="Arial" panose="020B0604020202020204" pitchFamily="34" charset="0"/>
                <a:cs typeface="Arial" panose="020B0604020202020204" pitchFamily="34" charset="0"/>
              </a:rPr>
              <a:t>Exploring Clubs serve middle schoolers, aged 10 – 13, in sixth through eighth grades. Exploring Posts serve older youth 14 – 20 years old. </a:t>
            </a:r>
          </a:p>
          <a:p>
            <a:pPr marL="342900" indent="-342900">
              <a:buFont typeface="Arial" panose="020B0604020202020204" pitchFamily="34" charset="0"/>
              <a:buChar char="•"/>
            </a:pPr>
            <a:r>
              <a:rPr lang="en-US" sz="2400" b="1" dirty="0">
                <a:solidFill>
                  <a:schemeClr val="bg1"/>
                </a:solidFill>
                <a:latin typeface="Arial" panose="020B0604020202020204" pitchFamily="34" charset="0"/>
                <a:cs typeface="Arial" panose="020B0604020202020204" pitchFamily="34" charset="0"/>
              </a:rPr>
              <a:t>The program model is the same for both age groups:</a:t>
            </a:r>
          </a:p>
          <a:p>
            <a:pPr marL="800100" lvl="1" indent="-342900">
              <a:buFont typeface="Arial" panose="020B0604020202020204" pitchFamily="34" charset="0"/>
              <a:buChar char="•"/>
            </a:pPr>
            <a:r>
              <a:rPr lang="en-US" sz="2400" b="1" dirty="0">
                <a:solidFill>
                  <a:schemeClr val="bg1"/>
                </a:solidFill>
                <a:latin typeface="Arial" panose="020B0604020202020204" pitchFamily="34" charset="0"/>
                <a:cs typeface="Arial" panose="020B0604020202020204" pitchFamily="34" charset="0"/>
              </a:rPr>
              <a:t>Hands-on and interactive character and career activities are facilitated by trained business leaders in your local community.</a:t>
            </a:r>
          </a:p>
          <a:p>
            <a:pPr marL="342900" indent="-342900">
              <a:buFont typeface="Arial" panose="020B0604020202020204" pitchFamily="34" charset="0"/>
              <a:buChar char="•"/>
            </a:pPr>
            <a:endParaRPr 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1796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41758" y="137048"/>
            <a:ext cx="5064058" cy="6555853"/>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p:cNvSpPr/>
          <p:nvPr/>
        </p:nvSpPr>
        <p:spPr>
          <a:xfrm>
            <a:off x="0" y="-37310"/>
            <a:ext cx="12231715" cy="6932619"/>
          </a:xfrm>
          <a:prstGeom prst="rect">
            <a:avLst/>
          </a:prstGeom>
          <a:solidFill>
            <a:srgbClr val="231950"/>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tab pos="457200" algn="l"/>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800"/>
              </a:spcAft>
              <a:buClrTx/>
              <a:buSzTx/>
              <a:buFontTx/>
              <a:buNone/>
              <a:tabLst>
                <a:tab pos="457200" algn="l"/>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LEARNING FOR LIFE CORPORATE MISSION: </a:t>
            </a:r>
          </a:p>
          <a:p>
            <a:pPr marL="0" marR="0" lvl="0" indent="0" algn="ctr" defTabSz="914400" rtl="0" eaLnBrk="1" fontAlgn="auto" latinLnBrk="0" hangingPunct="1">
              <a:lnSpc>
                <a:spcPct val="100000"/>
              </a:lnSpc>
              <a:spcBef>
                <a:spcPts val="0"/>
              </a:spcBef>
              <a:spcAft>
                <a:spcPts val="800"/>
              </a:spcAft>
              <a:buClrTx/>
              <a:buSzTx/>
              <a:buFontTx/>
              <a:buNone/>
              <a:tabLst>
                <a:tab pos="457200" algn="l"/>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To develop and deliver engaging, research based academic, character, leadership and career focused programs aligned to state and national standards that guide and enable all students to achieve their full potential.</a:t>
            </a:r>
            <a:endParaRPr kumimoji="0" lang="en-US" sz="1800" b="1" i="0" u="sng"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8" descr="A picture containing logo&#10;&#10;Description automatically generated">
            <a:extLst>
              <a:ext uri="{FF2B5EF4-FFF2-40B4-BE49-F238E27FC236}">
                <a16:creationId xmlns:a16="http://schemas.microsoft.com/office/drawing/2014/main" id="{08F9F303-D213-4823-A100-97B232C5BBD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166107" y="607703"/>
            <a:ext cx="5899499" cy="1539597"/>
          </a:xfrm>
          <a:prstGeom prst="rect">
            <a:avLst/>
          </a:prstGeom>
          <a:noFill/>
          <a:ln>
            <a:noFill/>
          </a:ln>
        </p:spPr>
      </p:pic>
      <p:sp>
        <p:nvSpPr>
          <p:cNvPr id="9" name="TextBox 8">
            <a:extLst>
              <a:ext uri="{FF2B5EF4-FFF2-40B4-BE49-F238E27FC236}">
                <a16:creationId xmlns:a16="http://schemas.microsoft.com/office/drawing/2014/main" id="{09435FD4-7F96-406E-A645-DE08FD61696D}"/>
              </a:ext>
            </a:extLst>
          </p:cNvPr>
          <p:cNvSpPr txBox="1"/>
          <p:nvPr/>
        </p:nvSpPr>
        <p:spPr>
          <a:xfrm>
            <a:off x="34247" y="4521001"/>
            <a:ext cx="12123506"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NON-DISCRIMINATION STATEMENT: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Learning for Life programs are designed for all age groups from pre‐kindergarten and not yet age 21. Youth participation is open to any youth in the prescribed age group for that particular program. Adults are selected by the participating organization for Involvement in the program. Color, race, religion, gender, sexual orientation, ethnic background, disability, economic status or citizenship is not criteria for participation by youth or adults.</a:t>
            </a:r>
          </a:p>
        </p:txBody>
      </p:sp>
    </p:spTree>
    <p:extLst>
      <p:ext uri="{BB962C8B-B14F-4D97-AF65-F5344CB8AC3E}">
        <p14:creationId xmlns:p14="http://schemas.microsoft.com/office/powerpoint/2010/main" val="633992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41758" y="137048"/>
            <a:ext cx="5064058" cy="6555853"/>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p:cNvSpPr/>
          <p:nvPr/>
        </p:nvSpPr>
        <p:spPr>
          <a:xfrm>
            <a:off x="0" y="-37310"/>
            <a:ext cx="12231715" cy="6932619"/>
          </a:xfrm>
          <a:prstGeom prst="rect">
            <a:avLst/>
          </a:prstGeom>
          <a:solidFill>
            <a:srgbClr val="231950"/>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tab pos="457200" algn="l"/>
              </a:tabLst>
              <a:defRPr/>
            </a:pPr>
            <a:endParaRPr kumimoji="0" lang="en-US" sz="1800" b="1" i="0" u="sng"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tab pos="457200" algn="l"/>
              </a:tabLst>
              <a:defRPr/>
            </a:pPr>
            <a:endParaRPr kumimoji="0" lang="en-US" sz="1800" b="1" i="0" u="sng"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tab pos="457200" algn="l"/>
              </a:tabLst>
              <a:defRPr/>
            </a:pPr>
            <a:endParaRPr kumimoji="0" lang="en-US" sz="1800" b="1" i="0" u="sng"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800"/>
              </a:spcAft>
              <a:buClrTx/>
              <a:buSzTx/>
              <a:buFontTx/>
              <a:buNone/>
              <a:tabLst>
                <a:tab pos="457200" algn="l"/>
              </a:tabLst>
              <a:defRPr/>
            </a:pPr>
            <a:r>
              <a:rPr kumimoji="0" lang="en-US" sz="1800" b="1" i="0" u="sng"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Learning for Life Curriculum-Based Programs  </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consists of grade specific, age-oriented, character education lesson plans that are utilized in schools and other educational settings to help instill character and ethical decision making in our youth.  The available lesson plans that are offered for Learning for Life Groups include PreK-12 grades, Champions for students with special needs, along with additional digital resources.  Learning for Life uses these interactive lessons to help youth make informed decisions while becoming better students and citizens. </a:t>
            </a:r>
          </a:p>
          <a:p>
            <a:pPr marL="457200" marR="0" lvl="1" indent="0" algn="l" defTabSz="914400" rtl="0" eaLnBrk="1" fontAlgn="auto" latinLnBrk="0" hangingPunct="1">
              <a:lnSpc>
                <a:spcPct val="100000"/>
              </a:lnSpc>
              <a:spcBef>
                <a:spcPts val="0"/>
              </a:spcBef>
              <a:spcAft>
                <a:spcPts val="800"/>
              </a:spcAft>
              <a:buClrTx/>
              <a:buSzTx/>
              <a:buFontTx/>
              <a:buNone/>
              <a:tabLst>
                <a:tab pos="457200" algn="l"/>
              </a:tabLst>
              <a:defRPr/>
            </a:pPr>
            <a:endParaRPr kumimoji="0" lang="en-US" sz="1800" b="1" i="0" u="sng"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800"/>
              </a:spcAft>
              <a:buClrTx/>
              <a:buSzTx/>
              <a:buFontTx/>
              <a:buNone/>
              <a:tabLst>
                <a:tab pos="457200" algn="l"/>
              </a:tabLst>
              <a:defRPr/>
            </a:pPr>
            <a:endParaRPr kumimoji="0" lang="en-US" sz="1800" b="1" i="0" u="sng"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1" indent="0" algn="ctr" defTabSz="914400" rtl="0" eaLnBrk="1" fontAlgn="auto" latinLnBrk="0" hangingPunct="1">
              <a:lnSpc>
                <a:spcPct val="100000"/>
              </a:lnSpc>
              <a:spcBef>
                <a:spcPts val="0"/>
              </a:spcBef>
              <a:spcAft>
                <a:spcPts val="800"/>
              </a:spcAft>
              <a:buClrTx/>
              <a:buSzTx/>
              <a:buFontTx/>
              <a:buNone/>
              <a:tabLst>
                <a:tab pos="457200" algn="l"/>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CURRICULUM PROGRAM VISION: </a:t>
            </a:r>
          </a:p>
          <a:p>
            <a:pPr marL="457200" marR="0" lvl="1" indent="0" algn="ctr" defTabSz="914400" rtl="0" eaLnBrk="1" fontAlgn="auto" latinLnBrk="0" hangingPunct="1">
              <a:lnSpc>
                <a:spcPct val="100000"/>
              </a:lnSpc>
              <a:spcBef>
                <a:spcPts val="0"/>
              </a:spcBef>
              <a:spcAft>
                <a:spcPts val="800"/>
              </a:spcAft>
              <a:buClrTx/>
              <a:buSzTx/>
              <a:buFontTx/>
              <a:buNone/>
              <a:tabLst>
                <a:tab pos="457200" algn="l"/>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To provide engaging and relevant PreK‐12 solutions that positively impact academic performance, social &amp; emotional maturity, character development, and career education for all students.</a:t>
            </a:r>
            <a:endParaRPr kumimoji="0" lang="en-US" sz="1800" b="1" i="0" u="sng"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800"/>
              </a:spcAft>
              <a:buClrTx/>
              <a:buSzTx/>
              <a:buFontTx/>
              <a:buNone/>
              <a:tabLst>
                <a:tab pos="457200" algn="l"/>
              </a:tabLst>
              <a:defRPr/>
            </a:pPr>
            <a:endParaRPr kumimoji="0" lang="en-US" sz="1800" b="1" i="0" u="sng"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E8D695C1-758F-4C5B-8A65-AA39C77B350B}"/>
              </a:ext>
            </a:extLst>
          </p:cNvPr>
          <p:cNvPicPr>
            <a:picLocks noChangeAspect="1"/>
          </p:cNvPicPr>
          <p:nvPr/>
        </p:nvPicPr>
        <p:blipFill>
          <a:blip r:embed="rId3"/>
          <a:stretch>
            <a:fillRect/>
          </a:stretch>
        </p:blipFill>
        <p:spPr>
          <a:xfrm>
            <a:off x="3023955" y="309191"/>
            <a:ext cx="6183804" cy="1239803"/>
          </a:xfrm>
          <a:prstGeom prst="rect">
            <a:avLst/>
          </a:prstGeom>
        </p:spPr>
      </p:pic>
      <p:sp>
        <p:nvSpPr>
          <p:cNvPr id="2" name="Rectangle 1">
            <a:extLst>
              <a:ext uri="{FF2B5EF4-FFF2-40B4-BE49-F238E27FC236}">
                <a16:creationId xmlns:a16="http://schemas.microsoft.com/office/drawing/2014/main" id="{99B52F59-25C2-445B-902F-9B6B42D19646}"/>
              </a:ext>
            </a:extLst>
          </p:cNvPr>
          <p:cNvSpPr/>
          <p:nvPr/>
        </p:nvSpPr>
        <p:spPr>
          <a:xfrm>
            <a:off x="2477091" y="5797622"/>
            <a:ext cx="7673776"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hlinkClick r:id="rId4"/>
              </a:rPr>
              <a:t>www.learningforlife.org</a:t>
            </a:r>
            <a:r>
              <a:rPr kumimoji="0" lang="en-US" sz="4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  </a:t>
            </a:r>
          </a:p>
        </p:txBody>
      </p:sp>
    </p:spTree>
    <p:extLst>
      <p:ext uri="{BB962C8B-B14F-4D97-AF65-F5344CB8AC3E}">
        <p14:creationId xmlns:p14="http://schemas.microsoft.com/office/powerpoint/2010/main" val="314399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41758" y="137048"/>
            <a:ext cx="5064058" cy="6555853"/>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p:cNvSpPr/>
          <p:nvPr/>
        </p:nvSpPr>
        <p:spPr>
          <a:xfrm>
            <a:off x="0" y="-51336"/>
            <a:ext cx="12231715" cy="6932619"/>
          </a:xfrm>
          <a:prstGeom prst="rect">
            <a:avLst/>
          </a:prstGeom>
          <a:solidFill>
            <a:srgbClr val="231950"/>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800"/>
              </a:spcAft>
              <a:buClrTx/>
              <a:buSzTx/>
              <a:buFontTx/>
              <a:buNone/>
              <a:tabLst>
                <a:tab pos="457200" algn="l"/>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descr="exploring_wht_transparent-01.png">
            <a:extLst>
              <a:ext uri="{FF2B5EF4-FFF2-40B4-BE49-F238E27FC236}">
                <a16:creationId xmlns:a16="http://schemas.microsoft.com/office/drawing/2014/main" id="{DCBF6824-842B-4AD9-908B-8380BD7CA7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6718" y="-51336"/>
            <a:ext cx="4755550" cy="1729289"/>
          </a:xfrm>
          <a:prstGeom prst="rect">
            <a:avLst/>
          </a:prstGeom>
        </p:spPr>
      </p:pic>
      <p:sp>
        <p:nvSpPr>
          <p:cNvPr id="2" name="TextBox 1">
            <a:extLst>
              <a:ext uri="{FF2B5EF4-FFF2-40B4-BE49-F238E27FC236}">
                <a16:creationId xmlns:a16="http://schemas.microsoft.com/office/drawing/2014/main" id="{3F976D92-FEDC-4B5D-907E-4E6E7E3CC688}"/>
              </a:ext>
            </a:extLst>
          </p:cNvPr>
          <p:cNvSpPr txBox="1"/>
          <p:nvPr/>
        </p:nvSpPr>
        <p:spPr>
          <a:xfrm>
            <a:off x="178084" y="3718694"/>
            <a:ext cx="11835829" cy="16619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EXPLORING MISSION: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Deliver character-building experiences and mentorship that allow youth to achieve their full potential in both life and work.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EXPLORING VISION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Shape the workforce of tomorrow by engaging and mentoring today’s youth in career and life enhancing opportunities. </a:t>
            </a:r>
          </a:p>
        </p:txBody>
      </p:sp>
      <p:sp>
        <p:nvSpPr>
          <p:cNvPr id="3" name="TextBox 2">
            <a:extLst>
              <a:ext uri="{FF2B5EF4-FFF2-40B4-BE49-F238E27FC236}">
                <a16:creationId xmlns:a16="http://schemas.microsoft.com/office/drawing/2014/main" id="{9F715C6C-6163-4CF1-A398-F36394C56031}"/>
              </a:ext>
            </a:extLst>
          </p:cNvPr>
          <p:cNvSpPr txBox="1"/>
          <p:nvPr/>
        </p:nvSpPr>
        <p:spPr>
          <a:xfrm>
            <a:off x="669533" y="1677953"/>
            <a:ext cx="10852933" cy="1754326"/>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800"/>
              </a:spcAft>
              <a:buClrTx/>
              <a:buSzTx/>
              <a:buFontTx/>
              <a:buNone/>
              <a:tabLst>
                <a:tab pos="457200" algn="l"/>
              </a:tabLst>
              <a:defRPr/>
            </a:pPr>
            <a:r>
              <a:rPr kumimoji="0" lang="en-US" sz="1800" b="1" i="0" u="sng"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Exploring</a:t>
            </a:r>
            <a:r>
              <a:rPr kumimoji="0" lang="en-US" sz="1800" b="1"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is a co-ed program for youth that are in the 6</a:t>
            </a:r>
            <a:r>
              <a:rPr kumimoji="0" lang="en-US" sz="1800" b="0" i="0" u="none" strike="noStrike" kern="1200" cap="none" spc="0" normalizeH="0" baseline="3000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th</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grade through 20 years old.  Exploring provides opportunities for real-world hands-on career experiences, while helping them  “Discover their Future”.  The program links youth with mentors and experts with partner businesses and agencies in their communities.  Participating in an Exploring Club or Post ensures youth make informed decisions about careers they may or may not be interested in pursuing, while allowing businesses and organizations the opportunity to meet and cultivate future employees.</a:t>
            </a:r>
          </a:p>
        </p:txBody>
      </p:sp>
      <p:sp>
        <p:nvSpPr>
          <p:cNvPr id="5" name="Rectangle 4">
            <a:extLst>
              <a:ext uri="{FF2B5EF4-FFF2-40B4-BE49-F238E27FC236}">
                <a16:creationId xmlns:a16="http://schemas.microsoft.com/office/drawing/2014/main" id="{A3B9AC3C-7B32-4A47-8C52-825427FAAA1B}"/>
              </a:ext>
            </a:extLst>
          </p:cNvPr>
          <p:cNvSpPr/>
          <p:nvPr/>
        </p:nvSpPr>
        <p:spPr>
          <a:xfrm>
            <a:off x="3880287" y="5874325"/>
            <a:ext cx="4661981" cy="76944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hlinkClick r:id="rId4"/>
              </a:rPr>
              <a:t>www.exploring.org</a:t>
            </a:r>
            <a:r>
              <a:rPr kumimoji="0" lang="en-US" sz="4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 </a:t>
            </a:r>
          </a:p>
        </p:txBody>
      </p:sp>
    </p:spTree>
    <p:extLst>
      <p:ext uri="{BB962C8B-B14F-4D97-AF65-F5344CB8AC3E}">
        <p14:creationId xmlns:p14="http://schemas.microsoft.com/office/powerpoint/2010/main" val="17253029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12909</TotalTime>
  <Words>4676</Words>
  <Application>Microsoft Office PowerPoint</Application>
  <PresentationFormat>Widescreen</PresentationFormat>
  <Paragraphs>536</Paragraphs>
  <Slides>47</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47</vt:i4>
      </vt:variant>
    </vt:vector>
  </HeadingPairs>
  <TitlesOfParts>
    <vt:vector size="56" baseType="lpstr">
      <vt:lpstr>Arial</vt:lpstr>
      <vt:lpstr>Arial Black</vt:lpstr>
      <vt:lpstr>Calibri</vt:lpstr>
      <vt:lpstr>Courier New</vt:lpstr>
      <vt:lpstr>Halis r black</vt:lpstr>
      <vt:lpstr>Helvetica</vt:lpstr>
      <vt:lpstr>Wingdings</vt:lpstr>
      <vt:lpstr>1_Office Theme</vt:lpstr>
      <vt:lpstr>Office Theme</vt:lpstr>
      <vt:lpstr>PowerPoint Presentation</vt:lpstr>
      <vt:lpstr>  Safety Moment Ideas &amp; Tips*    </vt:lpstr>
      <vt:lpstr>Safety Moment Ideas &amp; Tips</vt:lpstr>
      <vt:lpstr>Safety Moment Ideas &amp; Tips continued</vt:lpstr>
      <vt:lpstr>Safety Moment Ideas &amp; Tips continued</vt:lpstr>
      <vt:lpstr>PowerPoint Presentation</vt:lpstr>
      <vt:lpstr>PowerPoint Presentation</vt:lpstr>
      <vt:lpstr>PowerPoint Presentation</vt:lpstr>
      <vt:lpstr>PowerPoint Presentation</vt:lpstr>
      <vt:lpstr>PowerPoint Presentation</vt:lpstr>
      <vt:lpstr>PowerPoint Presentation</vt:lpstr>
      <vt:lpstr>Post or Club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Current Exploring Participation Status</vt:lpstr>
      <vt:lpstr>Exploring Membership Growth Opportunity…</vt:lpstr>
      <vt:lpstr>Exploring Participants as of 21 November 2025</vt:lpstr>
      <vt:lpstr>PowerPoint Presentation</vt:lpstr>
      <vt:lpstr>2024 National Membership Statistics</vt:lpstr>
      <vt:lpstr>PowerPoint Presentation</vt:lpstr>
      <vt:lpstr>A word about CORs and Exploring</vt:lpstr>
      <vt:lpstr>What We Expect…</vt:lpstr>
      <vt:lpstr>Exploring Training</vt:lpstr>
      <vt:lpstr>Exploring Position-Specific Training Modules</vt:lpstr>
      <vt:lpstr>A Word About Uniforms</vt:lpstr>
      <vt:lpstr>What’s New in Exploring 2026</vt:lpstr>
      <vt:lpstr>Exploring Leadership Experience… </vt:lpstr>
      <vt:lpstr>4  Steps/Phases In Organizing A New Post</vt:lpstr>
      <vt:lpstr>PowerPoint Presentation</vt:lpstr>
      <vt:lpstr>Current NCAC Exploring Units by District</vt:lpstr>
      <vt:lpstr>Exploring Can Complement Scouting for Older Scouts</vt:lpstr>
      <vt:lpstr>Exploring Impact on Membership Goals</vt:lpstr>
      <vt:lpstr>PowerPoint Presentation</vt:lpstr>
      <vt:lpstr>Questions?</vt:lpstr>
      <vt:lpstr>PowerPoint Presentation</vt:lpstr>
      <vt:lpstr>Exploring Emphasis Areas and Methods</vt:lpstr>
      <vt:lpstr>Exploring Leadership Experience continued </vt:lpstr>
      <vt:lpstr>Exploring Leadership Experience continued </vt:lpstr>
      <vt:lpstr>Exploring Leadership Experience continued </vt:lpstr>
      <vt:lpstr>Exploring Leadership Experience continued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Schweiger</dc:creator>
  <cp:lastModifiedBy>Jeff Schweiger</cp:lastModifiedBy>
  <cp:revision>8</cp:revision>
  <dcterms:created xsi:type="dcterms:W3CDTF">2021-10-02T12:54:16Z</dcterms:created>
  <dcterms:modified xsi:type="dcterms:W3CDTF">2026-02-17T01:57:14Z</dcterms:modified>
</cp:coreProperties>
</file>