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0.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8" r:id="rId5"/>
    <p:sldMasterId id="2147483777" r:id="rId6"/>
    <p:sldMasterId id="2147483790" r:id="rId7"/>
    <p:sldMasterId id="2147483805" r:id="rId8"/>
    <p:sldMasterId id="2147483818" r:id="rId9"/>
    <p:sldMasterId id="2147483830" r:id="rId10"/>
    <p:sldMasterId id="2147483850" r:id="rId11"/>
    <p:sldMasterId id="2147483862" r:id="rId12"/>
    <p:sldMasterId id="2147483874" r:id="rId13"/>
    <p:sldMasterId id="2147483912" r:id="rId14"/>
  </p:sldMasterIdLst>
  <p:notesMasterIdLst>
    <p:notesMasterId r:id="rId191"/>
  </p:notesMasterIdLst>
  <p:sldIdLst>
    <p:sldId id="882" r:id="rId15"/>
    <p:sldId id="2145707986" r:id="rId16"/>
    <p:sldId id="539" r:id="rId17"/>
    <p:sldId id="659" r:id="rId18"/>
    <p:sldId id="277" r:id="rId19"/>
    <p:sldId id="2145707987" r:id="rId20"/>
    <p:sldId id="2145707876" r:id="rId21"/>
    <p:sldId id="2145707988" r:id="rId22"/>
    <p:sldId id="643" r:id="rId23"/>
    <p:sldId id="726" r:id="rId24"/>
    <p:sldId id="2145707989" r:id="rId25"/>
    <p:sldId id="2145707990" r:id="rId26"/>
    <p:sldId id="562" r:id="rId27"/>
    <p:sldId id="2145707991" r:id="rId28"/>
    <p:sldId id="2145707992" r:id="rId29"/>
    <p:sldId id="2145707993" r:id="rId30"/>
    <p:sldId id="530" r:id="rId31"/>
    <p:sldId id="590" r:id="rId32"/>
    <p:sldId id="571" r:id="rId33"/>
    <p:sldId id="2145707863" r:id="rId34"/>
    <p:sldId id="511" r:id="rId35"/>
    <p:sldId id="740" r:id="rId36"/>
    <p:sldId id="522" r:id="rId37"/>
    <p:sldId id="704" r:id="rId38"/>
    <p:sldId id="630" r:id="rId39"/>
    <p:sldId id="631" r:id="rId40"/>
    <p:sldId id="833" r:id="rId41"/>
    <p:sldId id="2145707994" r:id="rId42"/>
    <p:sldId id="2145707867" r:id="rId43"/>
    <p:sldId id="2145708002" r:id="rId44"/>
    <p:sldId id="2145707868" r:id="rId45"/>
    <p:sldId id="2145707869" r:id="rId46"/>
    <p:sldId id="2145707870" r:id="rId47"/>
    <p:sldId id="2145707884" r:id="rId48"/>
    <p:sldId id="1825" r:id="rId49"/>
    <p:sldId id="1826" r:id="rId50"/>
    <p:sldId id="1827" r:id="rId51"/>
    <p:sldId id="912" r:id="rId52"/>
    <p:sldId id="965" r:id="rId53"/>
    <p:sldId id="946" r:id="rId54"/>
    <p:sldId id="1828" r:id="rId55"/>
    <p:sldId id="1829" r:id="rId56"/>
    <p:sldId id="1830" r:id="rId57"/>
    <p:sldId id="359" r:id="rId58"/>
    <p:sldId id="2145707951" r:id="rId59"/>
    <p:sldId id="2145707862" r:id="rId60"/>
    <p:sldId id="2145707995" r:id="rId61"/>
    <p:sldId id="2145707822" r:id="rId62"/>
    <p:sldId id="2145707826" r:id="rId63"/>
    <p:sldId id="2145707827" r:id="rId64"/>
    <p:sldId id="2145707859" r:id="rId65"/>
    <p:sldId id="2145707860" r:id="rId66"/>
    <p:sldId id="2145707937" r:id="rId67"/>
    <p:sldId id="2145707938" r:id="rId68"/>
    <p:sldId id="2145707939" r:id="rId69"/>
    <p:sldId id="2145707855" r:id="rId70"/>
    <p:sldId id="2145707856" r:id="rId71"/>
    <p:sldId id="2145707857" r:id="rId72"/>
    <p:sldId id="2145707943" r:id="rId73"/>
    <p:sldId id="1796" r:id="rId74"/>
    <p:sldId id="2145707918" r:id="rId75"/>
    <p:sldId id="2145708004" r:id="rId76"/>
    <p:sldId id="2145708008" r:id="rId77"/>
    <p:sldId id="2145708005" r:id="rId78"/>
    <p:sldId id="2145707887" r:id="rId79"/>
    <p:sldId id="2145707889" r:id="rId80"/>
    <p:sldId id="2145707888" r:id="rId81"/>
    <p:sldId id="2145707890" r:id="rId82"/>
    <p:sldId id="1749" r:id="rId83"/>
    <p:sldId id="2145707839" r:id="rId84"/>
    <p:sldId id="257" r:id="rId85"/>
    <p:sldId id="335" r:id="rId86"/>
    <p:sldId id="304" r:id="rId87"/>
    <p:sldId id="2145708007" r:id="rId88"/>
    <p:sldId id="873" r:id="rId89"/>
    <p:sldId id="296" r:id="rId90"/>
    <p:sldId id="954" r:id="rId91"/>
    <p:sldId id="1693" r:id="rId92"/>
    <p:sldId id="911" r:id="rId93"/>
    <p:sldId id="1544" r:id="rId94"/>
    <p:sldId id="914" r:id="rId95"/>
    <p:sldId id="1035" r:id="rId96"/>
    <p:sldId id="897" r:id="rId97"/>
    <p:sldId id="1555" r:id="rId98"/>
    <p:sldId id="883" r:id="rId99"/>
    <p:sldId id="519" r:id="rId100"/>
    <p:sldId id="520" r:id="rId101"/>
    <p:sldId id="504" r:id="rId102"/>
    <p:sldId id="795" r:id="rId103"/>
    <p:sldId id="928" r:id="rId104"/>
    <p:sldId id="1039" r:id="rId105"/>
    <p:sldId id="1054" r:id="rId106"/>
    <p:sldId id="1541" r:id="rId107"/>
    <p:sldId id="898" r:id="rId108"/>
    <p:sldId id="915" r:id="rId109"/>
    <p:sldId id="918" r:id="rId110"/>
    <p:sldId id="329" r:id="rId111"/>
    <p:sldId id="330" r:id="rId112"/>
    <p:sldId id="916" r:id="rId113"/>
    <p:sldId id="577" r:id="rId114"/>
    <p:sldId id="917" r:id="rId115"/>
    <p:sldId id="578" r:id="rId116"/>
    <p:sldId id="1694" r:id="rId117"/>
    <p:sldId id="278" r:id="rId118"/>
    <p:sldId id="1695" r:id="rId119"/>
    <p:sldId id="1638" r:id="rId120"/>
    <p:sldId id="1696" r:id="rId121"/>
    <p:sldId id="1697" r:id="rId122"/>
    <p:sldId id="1698" r:id="rId123"/>
    <p:sldId id="1699" r:id="rId124"/>
    <p:sldId id="1700" r:id="rId125"/>
    <p:sldId id="1701" r:id="rId126"/>
    <p:sldId id="1702" r:id="rId127"/>
    <p:sldId id="1703" r:id="rId128"/>
    <p:sldId id="1704" r:id="rId129"/>
    <p:sldId id="1705" r:id="rId130"/>
    <p:sldId id="1706" r:id="rId131"/>
    <p:sldId id="1707" r:id="rId132"/>
    <p:sldId id="1708" r:id="rId133"/>
    <p:sldId id="1709" r:id="rId134"/>
    <p:sldId id="1710" r:id="rId135"/>
    <p:sldId id="1711" r:id="rId136"/>
    <p:sldId id="1712" r:id="rId137"/>
    <p:sldId id="1713" r:id="rId138"/>
    <p:sldId id="1714" r:id="rId139"/>
    <p:sldId id="1715" r:id="rId140"/>
    <p:sldId id="1658" r:id="rId141"/>
    <p:sldId id="1660" r:id="rId142"/>
    <p:sldId id="1716" r:id="rId143"/>
    <p:sldId id="1717" r:id="rId144"/>
    <p:sldId id="1718" r:id="rId145"/>
    <p:sldId id="968" r:id="rId146"/>
    <p:sldId id="324" r:id="rId147"/>
    <p:sldId id="326" r:id="rId148"/>
    <p:sldId id="960" r:id="rId149"/>
    <p:sldId id="1663" r:id="rId150"/>
    <p:sldId id="1664" r:id="rId151"/>
    <p:sldId id="969" r:id="rId152"/>
    <p:sldId id="936" r:id="rId153"/>
    <p:sldId id="1666" r:id="rId154"/>
    <p:sldId id="979" r:id="rId155"/>
    <p:sldId id="1667" r:id="rId156"/>
    <p:sldId id="1668" r:id="rId157"/>
    <p:sldId id="1719" r:id="rId158"/>
    <p:sldId id="1720" r:id="rId159"/>
    <p:sldId id="1670" r:id="rId160"/>
    <p:sldId id="2145707891" r:id="rId161"/>
    <p:sldId id="2145707892" r:id="rId162"/>
    <p:sldId id="1519" r:id="rId163"/>
    <p:sldId id="2145707893" r:id="rId164"/>
    <p:sldId id="2145707894" r:id="rId165"/>
    <p:sldId id="2145707895" r:id="rId166"/>
    <p:sldId id="1553" r:id="rId167"/>
    <p:sldId id="2145707896" r:id="rId168"/>
    <p:sldId id="2145707897" r:id="rId169"/>
    <p:sldId id="2145707898" r:id="rId170"/>
    <p:sldId id="2145707899" r:id="rId171"/>
    <p:sldId id="2145707900" r:id="rId172"/>
    <p:sldId id="2145707901" r:id="rId173"/>
    <p:sldId id="2145707902" r:id="rId174"/>
    <p:sldId id="2145707903" r:id="rId175"/>
    <p:sldId id="2145707904" r:id="rId176"/>
    <p:sldId id="2145707905" r:id="rId177"/>
    <p:sldId id="2145707906" r:id="rId178"/>
    <p:sldId id="2145707907" r:id="rId179"/>
    <p:sldId id="2145707908" r:id="rId180"/>
    <p:sldId id="2145707909" r:id="rId181"/>
    <p:sldId id="2145707910" r:id="rId182"/>
    <p:sldId id="2145707911" r:id="rId183"/>
    <p:sldId id="2145707912" r:id="rId184"/>
    <p:sldId id="2145707913" r:id="rId185"/>
    <p:sldId id="2145707914" r:id="rId186"/>
    <p:sldId id="2145707915" r:id="rId187"/>
    <p:sldId id="859" r:id="rId188"/>
    <p:sldId id="2145707917" r:id="rId189"/>
    <p:sldId id="2145708006" r:id="rId19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31950"/>
    <a:srgbClr val="1C81FB"/>
    <a:srgbClr val="B1E6FE"/>
    <a:srgbClr val="898B8E"/>
    <a:srgbClr val="1FC77F"/>
    <a:srgbClr val="2AB9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951F1C-913E-4486-9E5F-5A7666BAF9EA}" v="9" dt="2026-03-10T21:36:25.4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53" autoAdjust="0"/>
    <p:restoredTop sz="94660" autoAdjust="0"/>
  </p:normalViewPr>
  <p:slideViewPr>
    <p:cSldViewPr snapToGrid="0" snapToObjects="1">
      <p:cViewPr varScale="1">
        <p:scale>
          <a:sx n="59" d="100"/>
          <a:sy n="59" d="100"/>
        </p:scale>
        <p:origin x="88" y="388"/>
      </p:cViewPr>
      <p:guideLst>
        <p:guide orient="horz" pos="2184"/>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59" Type="http://schemas.openxmlformats.org/officeDocument/2006/relationships/slide" Target="slides/slide145.xml"/><Relationship Id="rId170" Type="http://schemas.openxmlformats.org/officeDocument/2006/relationships/slide" Target="slides/slide156.xml"/><Relationship Id="rId191" Type="http://schemas.openxmlformats.org/officeDocument/2006/relationships/notesMaster" Target="notesMasters/notesMaster1.xml"/><Relationship Id="rId107" Type="http://schemas.openxmlformats.org/officeDocument/2006/relationships/slide" Target="slides/slide93.xml"/><Relationship Id="rId11" Type="http://schemas.openxmlformats.org/officeDocument/2006/relationships/slideMaster" Target="slideMasters/slideMaster8.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slide" Target="slides/slide135.xml"/><Relationship Id="rId5" Type="http://schemas.openxmlformats.org/officeDocument/2006/relationships/slideMaster" Target="slideMasters/slideMaster2.xml"/><Relationship Id="rId95" Type="http://schemas.openxmlformats.org/officeDocument/2006/relationships/slide" Target="slides/slide81.xml"/><Relationship Id="rId160" Type="http://schemas.openxmlformats.org/officeDocument/2006/relationships/slide" Target="slides/slide146.xml"/><Relationship Id="rId181" Type="http://schemas.openxmlformats.org/officeDocument/2006/relationships/slide" Target="slides/slide167.xml"/><Relationship Id="rId22" Type="http://schemas.openxmlformats.org/officeDocument/2006/relationships/slide" Target="slides/slide8.xml"/><Relationship Id="rId43" Type="http://schemas.openxmlformats.org/officeDocument/2006/relationships/slide" Target="slides/slide29.xml"/><Relationship Id="rId64" Type="http://schemas.openxmlformats.org/officeDocument/2006/relationships/slide" Target="slides/slide50.xml"/><Relationship Id="rId118" Type="http://schemas.openxmlformats.org/officeDocument/2006/relationships/slide" Target="slides/slide104.xml"/><Relationship Id="rId139" Type="http://schemas.openxmlformats.org/officeDocument/2006/relationships/slide" Target="slides/slide125.xml"/><Relationship Id="rId85" Type="http://schemas.openxmlformats.org/officeDocument/2006/relationships/slide" Target="slides/slide71.xml"/><Relationship Id="rId150" Type="http://schemas.openxmlformats.org/officeDocument/2006/relationships/slide" Target="slides/slide136.xml"/><Relationship Id="rId171" Type="http://schemas.openxmlformats.org/officeDocument/2006/relationships/slide" Target="slides/slide157.xml"/><Relationship Id="rId192" Type="http://schemas.openxmlformats.org/officeDocument/2006/relationships/presProps" Target="presProps.xml"/><Relationship Id="rId12" Type="http://schemas.openxmlformats.org/officeDocument/2006/relationships/slideMaster" Target="slideMasters/slideMaster9.xml"/><Relationship Id="rId33" Type="http://schemas.openxmlformats.org/officeDocument/2006/relationships/slide" Target="slides/slide19.xml"/><Relationship Id="rId108" Type="http://schemas.openxmlformats.org/officeDocument/2006/relationships/slide" Target="slides/slide94.xml"/><Relationship Id="rId129" Type="http://schemas.openxmlformats.org/officeDocument/2006/relationships/slide" Target="slides/slide115.xml"/><Relationship Id="rId54" Type="http://schemas.openxmlformats.org/officeDocument/2006/relationships/slide" Target="slides/slide40.xml"/><Relationship Id="rId75" Type="http://schemas.openxmlformats.org/officeDocument/2006/relationships/slide" Target="slides/slide61.xml"/><Relationship Id="rId96" Type="http://schemas.openxmlformats.org/officeDocument/2006/relationships/slide" Target="slides/slide82.xml"/><Relationship Id="rId140" Type="http://schemas.openxmlformats.org/officeDocument/2006/relationships/slide" Target="slides/slide126.xml"/><Relationship Id="rId161" Type="http://schemas.openxmlformats.org/officeDocument/2006/relationships/slide" Target="slides/slide147.xml"/><Relationship Id="rId182" Type="http://schemas.openxmlformats.org/officeDocument/2006/relationships/slide" Target="slides/slide168.xml"/><Relationship Id="rId6" Type="http://schemas.openxmlformats.org/officeDocument/2006/relationships/slideMaster" Target="slideMasters/slideMaster3.xml"/><Relationship Id="rId23" Type="http://schemas.openxmlformats.org/officeDocument/2006/relationships/slide" Target="slides/slide9.xml"/><Relationship Id="rId119" Type="http://schemas.openxmlformats.org/officeDocument/2006/relationships/slide" Target="slides/slide105.xml"/><Relationship Id="rId44" Type="http://schemas.openxmlformats.org/officeDocument/2006/relationships/slide" Target="slides/slide30.xml"/><Relationship Id="rId65" Type="http://schemas.openxmlformats.org/officeDocument/2006/relationships/slide" Target="slides/slide51.xml"/><Relationship Id="rId86" Type="http://schemas.openxmlformats.org/officeDocument/2006/relationships/slide" Target="slides/slide72.xml"/><Relationship Id="rId130" Type="http://schemas.openxmlformats.org/officeDocument/2006/relationships/slide" Target="slides/slide116.xml"/><Relationship Id="rId151" Type="http://schemas.openxmlformats.org/officeDocument/2006/relationships/slide" Target="slides/slide137.xml"/><Relationship Id="rId172" Type="http://schemas.openxmlformats.org/officeDocument/2006/relationships/slide" Target="slides/slide158.xml"/><Relationship Id="rId193" Type="http://schemas.openxmlformats.org/officeDocument/2006/relationships/viewProps" Target="viewProps.xml"/><Relationship Id="rId13" Type="http://schemas.openxmlformats.org/officeDocument/2006/relationships/slideMaster" Target="slideMasters/slideMaster10.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slide" Target="slides/slide132.xml"/><Relationship Id="rId167" Type="http://schemas.openxmlformats.org/officeDocument/2006/relationships/slide" Target="slides/slide153.xml"/><Relationship Id="rId188" Type="http://schemas.openxmlformats.org/officeDocument/2006/relationships/slide" Target="slides/slide174.xml"/><Relationship Id="rId7" Type="http://schemas.openxmlformats.org/officeDocument/2006/relationships/slideMaster" Target="slideMasters/slideMaster4.xml"/><Relationship Id="rId71" Type="http://schemas.openxmlformats.org/officeDocument/2006/relationships/slide" Target="slides/slide57.xml"/><Relationship Id="rId92" Type="http://schemas.openxmlformats.org/officeDocument/2006/relationships/slide" Target="slides/slide78.xml"/><Relationship Id="rId162" Type="http://schemas.openxmlformats.org/officeDocument/2006/relationships/slide" Target="slides/slide148.xml"/><Relationship Id="rId183" Type="http://schemas.openxmlformats.org/officeDocument/2006/relationships/slide" Target="slides/slide169.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slide" Target="slides/slide164.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slide" Target="slides/slide138.xml"/><Relationship Id="rId173" Type="http://schemas.openxmlformats.org/officeDocument/2006/relationships/slide" Target="slides/slide159.xml"/><Relationship Id="rId194" Type="http://schemas.openxmlformats.org/officeDocument/2006/relationships/theme" Target="theme/theme1.xml"/><Relationship Id="rId19" Type="http://schemas.openxmlformats.org/officeDocument/2006/relationships/slide" Target="slides/slide5.xml"/><Relationship Id="rId14" Type="http://schemas.openxmlformats.org/officeDocument/2006/relationships/slideMaster" Target="slideMasters/slideMaster11.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184" Type="http://schemas.openxmlformats.org/officeDocument/2006/relationships/slide" Target="slides/slide170.xml"/><Relationship Id="rId189" Type="http://schemas.openxmlformats.org/officeDocument/2006/relationships/slide" Target="slides/slide175.xml"/><Relationship Id="rId3" Type="http://schemas.openxmlformats.org/officeDocument/2006/relationships/customXml" Target="../customXml/item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slide" Target="slides/slide160.xml"/><Relationship Id="rId179" Type="http://schemas.openxmlformats.org/officeDocument/2006/relationships/slide" Target="slides/slide165.xml"/><Relationship Id="rId195" Type="http://schemas.openxmlformats.org/officeDocument/2006/relationships/tableStyles" Target="tableStyles.xml"/><Relationship Id="rId190" Type="http://schemas.openxmlformats.org/officeDocument/2006/relationships/slide" Target="slides/slide176.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7.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slide" Target="slides/slide134.xml"/><Relationship Id="rId164" Type="http://schemas.openxmlformats.org/officeDocument/2006/relationships/slide" Target="slides/slide150.xml"/><Relationship Id="rId169" Type="http://schemas.openxmlformats.org/officeDocument/2006/relationships/slide" Target="slides/slide155.xml"/><Relationship Id="rId185" Type="http://schemas.openxmlformats.org/officeDocument/2006/relationships/slide" Target="slides/slide171.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6.xml"/><Relationship Id="rId26" Type="http://schemas.openxmlformats.org/officeDocument/2006/relationships/slide" Target="slides/slide12.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75" Type="http://schemas.openxmlformats.org/officeDocument/2006/relationships/slide" Target="slides/slide161.xml"/><Relationship Id="rId196" Type="http://schemas.microsoft.com/office/2015/10/relationships/revisionInfo" Target="revisionInfo.xml"/><Relationship Id="rId16" Type="http://schemas.openxmlformats.org/officeDocument/2006/relationships/slide" Target="slides/slide2.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 Id="rId165" Type="http://schemas.openxmlformats.org/officeDocument/2006/relationships/slide" Target="slides/slide151.xml"/><Relationship Id="rId186" Type="http://schemas.openxmlformats.org/officeDocument/2006/relationships/slide" Target="slides/slide172.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 Id="rId80" Type="http://schemas.openxmlformats.org/officeDocument/2006/relationships/slide" Target="slides/slide66.xml"/><Relationship Id="rId155" Type="http://schemas.openxmlformats.org/officeDocument/2006/relationships/slide" Target="slides/slide141.xml"/><Relationship Id="rId176" Type="http://schemas.openxmlformats.org/officeDocument/2006/relationships/slide" Target="slides/slide162.xml"/><Relationship Id="rId17" Type="http://schemas.openxmlformats.org/officeDocument/2006/relationships/slide" Target="slides/slide3.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24" Type="http://schemas.openxmlformats.org/officeDocument/2006/relationships/slide" Target="slides/slide110.xml"/><Relationship Id="rId70" Type="http://schemas.openxmlformats.org/officeDocument/2006/relationships/slide" Target="slides/slide56.xml"/><Relationship Id="rId91" Type="http://schemas.openxmlformats.org/officeDocument/2006/relationships/slide" Target="slides/slide77.xml"/><Relationship Id="rId145" Type="http://schemas.openxmlformats.org/officeDocument/2006/relationships/slide" Target="slides/slide131.xml"/><Relationship Id="rId166" Type="http://schemas.openxmlformats.org/officeDocument/2006/relationships/slide" Target="slides/slide152.xml"/><Relationship Id="rId187" Type="http://schemas.openxmlformats.org/officeDocument/2006/relationships/slide" Target="slides/slide173.xml"/><Relationship Id="rId1" Type="http://schemas.openxmlformats.org/officeDocument/2006/relationships/customXml" Target="../customXml/item1.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60" Type="http://schemas.openxmlformats.org/officeDocument/2006/relationships/slide" Target="slides/slide46.xml"/><Relationship Id="rId81" Type="http://schemas.openxmlformats.org/officeDocument/2006/relationships/slide" Target="slides/slide67.xml"/><Relationship Id="rId135" Type="http://schemas.openxmlformats.org/officeDocument/2006/relationships/slide" Target="slides/slide121.xml"/><Relationship Id="rId156" Type="http://schemas.openxmlformats.org/officeDocument/2006/relationships/slide" Target="slides/slide142.xml"/><Relationship Id="rId177" Type="http://schemas.openxmlformats.org/officeDocument/2006/relationships/slide" Target="slides/slide163.xml"/><Relationship Id="rId18" Type="http://schemas.openxmlformats.org/officeDocument/2006/relationships/slide" Target="slides/slide4.xml"/><Relationship Id="rId3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D9911D-D24D-48F1-943B-9142347D470F}" type="doc">
      <dgm:prSet loTypeId="urn:microsoft.com/office/officeart/2005/8/layout/orgChart1" loCatId="hierarchy" qsTypeId="urn:microsoft.com/office/officeart/2005/8/quickstyle/simple3" qsCatId="simple" csTypeId="urn:microsoft.com/office/officeart/2005/8/colors/accent2_5" csCatId="accent2" phldr="1"/>
      <dgm:spPr/>
      <dgm:t>
        <a:bodyPr/>
        <a:lstStyle/>
        <a:p>
          <a:endParaRPr lang="en-US"/>
        </a:p>
      </dgm:t>
    </dgm:pt>
    <dgm:pt modelId="{116F11D4-D278-48DE-9BCE-CC80073CF620}">
      <dgm:prSet custT="1"/>
      <dgm:spPr>
        <a:solidFill>
          <a:srgbClr val="B1E6FE"/>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effectLst/>
            <a:latin typeface="Arial Narrow" pitchFamily="34" charset="0"/>
          </a:endParaRPr>
        </a:p>
      </dgm:t>
    </dgm:pt>
    <dgm:pt modelId="{3CECF2CC-FF03-42BD-BC51-36508F81DC3C}" type="parTrans" cxnId="{C295C918-C0AC-48E6-BA2D-BDA4956B4918}">
      <dgm:prSet/>
      <dgm:spPr/>
      <dgm:t>
        <a:bodyPr/>
        <a:lstStyle/>
        <a:p>
          <a:endParaRPr lang="en-US"/>
        </a:p>
      </dgm:t>
    </dgm:pt>
    <dgm:pt modelId="{D69304D1-99E2-4927-A0E4-3E02A72AF9E4}" type="sibTrans" cxnId="{C295C918-C0AC-48E6-BA2D-BDA4956B4918}">
      <dgm:prSet/>
      <dgm:spPr/>
      <dgm:t>
        <a:bodyPr/>
        <a:lstStyle/>
        <a:p>
          <a:endParaRPr lang="en-US"/>
        </a:p>
      </dgm:t>
    </dgm:pt>
    <dgm:pt modelId="{573EC456-7B55-4EA5-8E49-710089F9388E}" type="asst">
      <dgm:prSet custT="1"/>
      <dgm:spPr>
        <a:solidFill>
          <a:srgbClr val="B1E6FE"/>
        </a:solidFill>
      </dgm:spPr>
      <dgm:t>
        <a:bodyPr/>
        <a:lstStyle/>
        <a:p>
          <a:r>
            <a:rPr lang="en-US" sz="1400" b="1" dirty="0">
              <a:solidFill>
                <a:schemeClr val="tx1"/>
              </a:solidFill>
              <a:latin typeface="Arial Narrow" pitchFamily="34" charset="0"/>
            </a:rPr>
            <a:t>Dedra Douglas</a:t>
          </a:r>
        </a:p>
        <a:p>
          <a:r>
            <a:rPr lang="en-US" sz="1400" b="1" i="1" dirty="0">
              <a:solidFill>
                <a:schemeClr val="tx1"/>
              </a:solidFill>
              <a:latin typeface="Arial Narrow" pitchFamily="34" charset="0"/>
            </a:rPr>
            <a:t>Administrative Assistant</a:t>
          </a:r>
        </a:p>
      </dgm:t>
    </dgm:pt>
    <dgm:pt modelId="{3164D01E-CEE5-4A01-B6DF-2B8710CF6BF1}" type="parTrans" cxnId="{30BF9C63-13A1-4DB9-9485-772DAADB492C}">
      <dgm:prSet/>
      <dgm:spPr/>
      <dgm:t>
        <a:bodyPr/>
        <a:lstStyle/>
        <a:p>
          <a:endParaRPr lang="en-US" b="0"/>
        </a:p>
      </dgm:t>
    </dgm:pt>
    <dgm:pt modelId="{C24244C5-2A82-4E67-89C1-379EC3A0AB27}" type="sibTrans" cxnId="{30BF9C63-13A1-4DB9-9485-772DAADB492C}">
      <dgm:prSet/>
      <dgm:spPr/>
      <dgm:t>
        <a:bodyPr/>
        <a:lstStyle/>
        <a:p>
          <a:endParaRPr lang="en-US"/>
        </a:p>
      </dgm:t>
    </dgm:pt>
    <dgm:pt modelId="{41CE4E73-B187-4E43-BBB2-829CC9782FE2}">
      <dgm:prSet custT="1"/>
      <dgm:spPr>
        <a:solidFill>
          <a:srgbClr val="B1E6FE"/>
        </a:solidFill>
      </dgm:spPr>
      <dgm:t>
        <a:bodyPr/>
        <a:lstStyle/>
        <a:p>
          <a:pPr marR="0" rtl="0" eaLnBrk="0" fontAlgn="base" latinLnBrk="0" hangingPunct="0">
            <a:spcAft>
              <a:spcPct val="35000"/>
            </a:spcAft>
            <a:buClrTx/>
            <a:buSzTx/>
            <a:buFontTx/>
            <a:buNone/>
            <a:tabLst/>
          </a:pPr>
          <a:endParaRPr kumimoji="0" lang="en-US" sz="1400" b="1" i="0" u="none" strike="noStrike" cap="none" normalizeH="0" baseline="0" dirty="0">
            <a:ln/>
            <a:effectLst/>
            <a:latin typeface="Arial Narrow" pitchFamily="34" charset="0"/>
          </a:endParaRP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John Mosby</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Asst. Chief Scout Executive &amp; EVP</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(BSA)</a:t>
          </a:r>
        </a:p>
        <a:p>
          <a:pPr marR="0" rtl="0" eaLnBrk="0" fontAlgn="base" latinLnBrk="0" hangingPunct="0">
            <a:spcAft>
              <a:spcPts val="0"/>
            </a:spcAft>
            <a:buClrTx/>
            <a:buSzTx/>
            <a:buFontTx/>
            <a:buNone/>
            <a:tabLst/>
          </a:pPr>
          <a:endParaRPr kumimoji="0" lang="en-US" sz="1100" b="1" i="0" u="none" strike="noStrike" cap="none" normalizeH="0" baseline="0" dirty="0">
            <a:ln/>
            <a:effectLst/>
            <a:latin typeface="Arial Narrow" pitchFamily="34" charset="0"/>
          </a:endParaRPr>
        </a:p>
        <a:p>
          <a:pPr marR="0" rtl="0" eaLnBrk="0" fontAlgn="base" latinLnBrk="0" hangingPunct="0">
            <a:spcAft>
              <a:spcPct val="35000"/>
            </a:spcAft>
            <a:buClrTx/>
            <a:buSzTx/>
            <a:buFontTx/>
            <a:buNone/>
            <a:tabLst/>
          </a:pPr>
          <a:endParaRPr kumimoji="0" lang="en-US" sz="900" b="0" i="0" u="none" strike="noStrike" cap="none" normalizeH="0" baseline="0" dirty="0">
            <a:ln/>
            <a:effectLst/>
            <a:latin typeface="Arial Narrow" pitchFamily="34" charset="0"/>
          </a:endParaRPr>
        </a:p>
      </dgm:t>
    </dgm:pt>
    <dgm:pt modelId="{8F6BA993-8E18-4DFD-B071-51E7F430FFFA}" type="parTrans" cxnId="{7400DAB3-74BF-488C-AB88-5BFFF41B3108}">
      <dgm:prSet/>
      <dgm:spPr/>
      <dgm:t>
        <a:bodyPr/>
        <a:lstStyle/>
        <a:p>
          <a:endParaRPr lang="en-US"/>
        </a:p>
      </dgm:t>
    </dgm:pt>
    <dgm:pt modelId="{A8DB8C49-05EA-4B21-9D9B-920E03D781B6}" type="sibTrans" cxnId="{7400DAB3-74BF-488C-AB88-5BFFF41B3108}">
      <dgm:prSet/>
      <dgm:spPr/>
      <dgm:t>
        <a:bodyPr/>
        <a:lstStyle/>
        <a:p>
          <a:endParaRPr lang="en-US"/>
        </a:p>
      </dgm:t>
    </dgm:pt>
    <dgm:pt modelId="{F589F313-64B5-4CB5-AC41-12C5F17F9A93}" type="asst">
      <dgm:prSet custT="1"/>
      <dgm:spPr>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spcFirstLastPara="0" vert="horz" wrap="square" lIns="8890" tIns="8890" rIns="8890" bIns="8890" numCol="1" spcCol="1270" anchor="ctr" anchorCtr="0"/>
        <a:lstStyle/>
        <a:p>
          <a:pPr marL="0" lvl="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gm:t>
    </dgm:pt>
    <dgm:pt modelId="{4D2D44BA-01C3-4011-871E-F1D3784E135D}" type="parTrans" cxnId="{1088F25D-38FB-47A3-A7D5-18FEF4737ECD}">
      <dgm:prSet/>
      <dgm:spPr/>
      <dgm:t>
        <a:bodyPr/>
        <a:lstStyle/>
        <a:p>
          <a:endParaRPr lang="en-US"/>
        </a:p>
      </dgm:t>
    </dgm:pt>
    <dgm:pt modelId="{57F6163D-6C5F-4D8E-BB70-AD379F2E74DD}" type="sibTrans" cxnId="{1088F25D-38FB-47A3-A7D5-18FEF4737ECD}">
      <dgm:prSet/>
      <dgm:spPr/>
      <dgm:t>
        <a:bodyPr/>
        <a:lstStyle/>
        <a:p>
          <a:endParaRPr lang="en-US"/>
        </a:p>
      </dgm:t>
    </dgm:pt>
    <dgm:pt modelId="{A12DD7A1-CCA5-4432-8B59-849917E85A58}" type="asst">
      <dgm:prSet custT="1"/>
      <dgm:spPr>
        <a:solidFill>
          <a:srgbClr val="B1E6FE"/>
        </a:solidFill>
      </dgm:spPr>
      <dgm:t>
        <a:bodyPr/>
        <a:lstStyle/>
        <a:p>
          <a:r>
            <a:rPr lang="en-US" sz="1400" b="1" i="1" dirty="0">
              <a:solidFill>
                <a:schemeClr val="tx1"/>
              </a:solidFill>
              <a:latin typeface="Arial Narrow" pitchFamily="34" charset="0"/>
            </a:rPr>
            <a:t>Carlos Coronado</a:t>
          </a:r>
        </a:p>
        <a:p>
          <a:r>
            <a:rPr lang="en-US" sz="1400" b="1" i="1" dirty="0">
              <a:solidFill>
                <a:schemeClr val="tx1"/>
              </a:solidFill>
              <a:latin typeface="Arial Narrow" pitchFamily="34" charset="0"/>
            </a:rPr>
            <a:t>National Exploring Growth &amp; Retention Executive</a:t>
          </a:r>
        </a:p>
      </dgm:t>
    </dgm:pt>
    <dgm:pt modelId="{BAEB88DF-F204-4142-8C6C-69B49BB07403}" type="parTrans" cxnId="{4F52739A-382E-42FC-8B1A-1026FF8FBC7A}">
      <dgm:prSet/>
      <dgm:spPr/>
      <dgm:t>
        <a:bodyPr/>
        <a:lstStyle/>
        <a:p>
          <a:endParaRPr lang="en-US"/>
        </a:p>
      </dgm:t>
    </dgm:pt>
    <dgm:pt modelId="{B625D075-87D4-40FE-9DE7-8DDD527D1F20}" type="sibTrans" cxnId="{4F52739A-382E-42FC-8B1A-1026FF8FBC7A}">
      <dgm:prSet/>
      <dgm:spPr/>
      <dgm:t>
        <a:bodyPr/>
        <a:lstStyle/>
        <a:p>
          <a:endParaRPr lang="en-US"/>
        </a:p>
      </dgm:t>
    </dgm:pt>
    <dgm:pt modelId="{B65E883C-D9C3-4457-B574-282CF65135C3}" type="pres">
      <dgm:prSet presAssocID="{BCD9911D-D24D-48F1-943B-9142347D470F}" presName="hierChild1" presStyleCnt="0">
        <dgm:presLayoutVars>
          <dgm:orgChart val="1"/>
          <dgm:chPref val="1"/>
          <dgm:dir/>
          <dgm:animOne val="branch"/>
          <dgm:animLvl val="lvl"/>
          <dgm:resizeHandles/>
        </dgm:presLayoutVars>
      </dgm:prSet>
      <dgm:spPr/>
    </dgm:pt>
    <dgm:pt modelId="{E9FD9F57-8AB9-4517-933E-53EDDE38EC04}" type="pres">
      <dgm:prSet presAssocID="{116F11D4-D278-48DE-9BCE-CC80073CF620}" presName="hierRoot1" presStyleCnt="0">
        <dgm:presLayoutVars>
          <dgm:hierBranch/>
        </dgm:presLayoutVars>
      </dgm:prSet>
      <dgm:spPr/>
    </dgm:pt>
    <dgm:pt modelId="{935B677A-BCDA-4C7E-BA01-ABC891533376}" type="pres">
      <dgm:prSet presAssocID="{116F11D4-D278-48DE-9BCE-CC80073CF620}" presName="rootComposite1" presStyleCnt="0"/>
      <dgm:spPr/>
    </dgm:pt>
    <dgm:pt modelId="{41D23F3A-F93D-480C-80B8-0ECDA666F854}" type="pres">
      <dgm:prSet presAssocID="{116F11D4-D278-48DE-9BCE-CC80073CF620}" presName="rootText1" presStyleLbl="node0" presStyleIdx="0" presStyleCnt="3" custScaleX="71898" custScaleY="62229" custLinFactNeighborX="16444" custLinFactNeighborY="25350">
        <dgm:presLayoutVars>
          <dgm:chPref val="3"/>
        </dgm:presLayoutVars>
      </dgm:prSet>
      <dgm:spPr/>
    </dgm:pt>
    <dgm:pt modelId="{91993678-E076-4176-938B-A86222054178}" type="pres">
      <dgm:prSet presAssocID="{116F11D4-D278-48DE-9BCE-CC80073CF620}" presName="rootConnector1" presStyleLbl="node1" presStyleIdx="0" presStyleCnt="0"/>
      <dgm:spPr/>
    </dgm:pt>
    <dgm:pt modelId="{786A6515-B666-4E9A-99C6-88A9A3212771}" type="pres">
      <dgm:prSet presAssocID="{116F11D4-D278-48DE-9BCE-CC80073CF620}" presName="hierChild2" presStyleCnt="0"/>
      <dgm:spPr/>
    </dgm:pt>
    <dgm:pt modelId="{D490EF74-E0C9-4BEB-AA5D-3635EB8F7003}" type="pres">
      <dgm:prSet presAssocID="{116F11D4-D278-48DE-9BCE-CC80073CF620}" presName="hierChild3" presStyleCnt="0"/>
      <dgm:spPr/>
    </dgm:pt>
    <dgm:pt modelId="{4506A535-937D-4AD6-AA49-16E4647A1AEA}" type="pres">
      <dgm:prSet presAssocID="{3164D01E-CEE5-4A01-B6DF-2B8710CF6BF1}" presName="Name111" presStyleLbl="parChTrans1D2" presStyleIdx="0" presStyleCnt="2"/>
      <dgm:spPr/>
    </dgm:pt>
    <dgm:pt modelId="{7E5FACD6-191E-49EA-923E-895D1CBD91EF}" type="pres">
      <dgm:prSet presAssocID="{573EC456-7B55-4EA5-8E49-710089F9388E}" presName="hierRoot3" presStyleCnt="0">
        <dgm:presLayoutVars>
          <dgm:hierBranch val="init"/>
        </dgm:presLayoutVars>
      </dgm:prSet>
      <dgm:spPr/>
    </dgm:pt>
    <dgm:pt modelId="{D4B61E6F-82F8-40C9-898C-369BCA84817E}" type="pres">
      <dgm:prSet presAssocID="{573EC456-7B55-4EA5-8E49-710089F9388E}" presName="rootComposite3" presStyleCnt="0"/>
      <dgm:spPr/>
    </dgm:pt>
    <dgm:pt modelId="{5CB7C62A-6393-453D-A839-67512367AA48}" type="pres">
      <dgm:prSet presAssocID="{573EC456-7B55-4EA5-8E49-710089F9388E}" presName="rootText3" presStyleLbl="asst1" presStyleIdx="0" presStyleCnt="2" custScaleX="65275" custScaleY="56952" custLinFactX="5305" custLinFactNeighborX="100000" custLinFactNeighborY="8642">
        <dgm:presLayoutVars>
          <dgm:chPref val="3"/>
        </dgm:presLayoutVars>
      </dgm:prSet>
      <dgm:spPr/>
    </dgm:pt>
    <dgm:pt modelId="{D815FF9F-E0A7-4C2F-98A5-9F14895D32AC}" type="pres">
      <dgm:prSet presAssocID="{573EC456-7B55-4EA5-8E49-710089F9388E}" presName="rootConnector3" presStyleLbl="asst1" presStyleIdx="0" presStyleCnt="2"/>
      <dgm:spPr/>
    </dgm:pt>
    <dgm:pt modelId="{761AB51F-5CCD-4D13-9DF1-D90257976AD2}" type="pres">
      <dgm:prSet presAssocID="{573EC456-7B55-4EA5-8E49-710089F9388E}" presName="hierChild6" presStyleCnt="0"/>
      <dgm:spPr/>
    </dgm:pt>
    <dgm:pt modelId="{74DA78A3-0D74-4F04-9714-2760E4489B82}" type="pres">
      <dgm:prSet presAssocID="{573EC456-7B55-4EA5-8E49-710089F9388E}" presName="hierChild7" presStyleCnt="0"/>
      <dgm:spPr/>
    </dgm:pt>
    <dgm:pt modelId="{827149E6-14E5-4DAC-B4F4-7FC418E2F8ED}" type="pres">
      <dgm:prSet presAssocID="{4D2D44BA-01C3-4011-871E-F1D3784E135D}" presName="Name111" presStyleLbl="parChTrans1D2" presStyleIdx="1" presStyleCnt="2"/>
      <dgm:spPr/>
    </dgm:pt>
    <dgm:pt modelId="{88AAAE16-54D4-4511-8477-776FC469BE5D}" type="pres">
      <dgm:prSet presAssocID="{F589F313-64B5-4CB5-AC41-12C5F17F9A93}" presName="hierRoot3" presStyleCnt="0">
        <dgm:presLayoutVars>
          <dgm:hierBranch val="init"/>
        </dgm:presLayoutVars>
      </dgm:prSet>
      <dgm:spPr/>
    </dgm:pt>
    <dgm:pt modelId="{C7AA1EF1-EA81-4881-984C-8A20B9E74819}" type="pres">
      <dgm:prSet presAssocID="{F589F313-64B5-4CB5-AC41-12C5F17F9A93}" presName="rootComposite3" presStyleCnt="0"/>
      <dgm:spPr/>
    </dgm:pt>
    <dgm:pt modelId="{3C6C0BC6-1B23-47DA-90FC-5BAE7CCCB76A}" type="pres">
      <dgm:prSet presAssocID="{F589F313-64B5-4CB5-AC41-12C5F17F9A93}" presName="rootText3" presStyleLbl="asst1" presStyleIdx="1" presStyleCnt="2" custScaleX="58793" custScaleY="56343" custLinFactNeighborX="-85801" custLinFactNeighborY="8642">
        <dgm:presLayoutVars>
          <dgm:chPref val="3"/>
        </dgm:presLayoutVars>
      </dgm:prSet>
      <dgm:spPr>
        <a:xfrm>
          <a:off x="2395617" y="2247503"/>
          <a:ext cx="1859227" cy="929613"/>
        </a:xfrm>
        <a:prstGeom prst="rect">
          <a:avLst/>
        </a:prstGeom>
      </dgm:spPr>
    </dgm:pt>
    <dgm:pt modelId="{E64B15EC-CD09-4C83-81F0-92E24172360A}" type="pres">
      <dgm:prSet presAssocID="{F589F313-64B5-4CB5-AC41-12C5F17F9A93}" presName="rootConnector3" presStyleLbl="asst1" presStyleIdx="1" presStyleCnt="2"/>
      <dgm:spPr/>
    </dgm:pt>
    <dgm:pt modelId="{0707A7E0-6492-4B2B-AFD1-7DD6C3768683}" type="pres">
      <dgm:prSet presAssocID="{F589F313-64B5-4CB5-AC41-12C5F17F9A93}" presName="hierChild6" presStyleCnt="0"/>
      <dgm:spPr/>
    </dgm:pt>
    <dgm:pt modelId="{3566110B-84CC-4169-BE0B-52401A5E3CF9}" type="pres">
      <dgm:prSet presAssocID="{F589F313-64B5-4CB5-AC41-12C5F17F9A93}" presName="hierChild7" presStyleCnt="0"/>
      <dgm:spPr/>
    </dgm:pt>
    <dgm:pt modelId="{36046CD8-E682-4767-9F0A-872F439DE2F8}" type="pres">
      <dgm:prSet presAssocID="{41CE4E73-B187-4E43-BBB2-829CC9782FE2}" presName="hierRoot1" presStyleCnt="0">
        <dgm:presLayoutVars>
          <dgm:hierBranch val="init"/>
        </dgm:presLayoutVars>
      </dgm:prSet>
      <dgm:spPr/>
    </dgm:pt>
    <dgm:pt modelId="{8BDCA5DE-ADE8-40B9-849D-4777809A0208}" type="pres">
      <dgm:prSet presAssocID="{41CE4E73-B187-4E43-BBB2-829CC9782FE2}" presName="rootComposite1" presStyleCnt="0"/>
      <dgm:spPr/>
    </dgm:pt>
    <dgm:pt modelId="{2A805936-6D65-44FB-B027-BAB888DB7CFC}" type="pres">
      <dgm:prSet presAssocID="{41CE4E73-B187-4E43-BBB2-829CC9782FE2}" presName="rootText1" presStyleLbl="node0" presStyleIdx="1" presStyleCnt="3" custScaleX="40561" custScaleY="50823" custLinFactX="-49647" custLinFactNeighborX="-100000" custLinFactNeighborY="-7002">
        <dgm:presLayoutVars>
          <dgm:chPref val="3"/>
        </dgm:presLayoutVars>
      </dgm:prSet>
      <dgm:spPr/>
    </dgm:pt>
    <dgm:pt modelId="{D37B727B-1D08-49FB-AD88-C48B7FDF7D70}" type="pres">
      <dgm:prSet presAssocID="{41CE4E73-B187-4E43-BBB2-829CC9782FE2}" presName="rootConnector1" presStyleLbl="node1" presStyleIdx="0" presStyleCnt="0"/>
      <dgm:spPr/>
    </dgm:pt>
    <dgm:pt modelId="{BF45D131-63B8-4833-8CF3-120E7EDEE13A}" type="pres">
      <dgm:prSet presAssocID="{41CE4E73-B187-4E43-BBB2-829CC9782FE2}" presName="hierChild2" presStyleCnt="0"/>
      <dgm:spPr/>
    </dgm:pt>
    <dgm:pt modelId="{847FCBAC-5750-4549-B122-ADCF8744ABE2}" type="pres">
      <dgm:prSet presAssocID="{41CE4E73-B187-4E43-BBB2-829CC9782FE2}" presName="hierChild3" presStyleCnt="0"/>
      <dgm:spPr/>
    </dgm:pt>
    <dgm:pt modelId="{A9EFB00F-5B86-498C-8283-848FF84D0CD9}" type="pres">
      <dgm:prSet presAssocID="{A12DD7A1-CCA5-4432-8B59-849917E85A58}" presName="hierRoot1" presStyleCnt="0">
        <dgm:presLayoutVars>
          <dgm:hierBranch val="init"/>
        </dgm:presLayoutVars>
      </dgm:prSet>
      <dgm:spPr/>
    </dgm:pt>
    <dgm:pt modelId="{57052BDC-7CF9-4CA4-8F5D-3E5CB1FA6DC8}" type="pres">
      <dgm:prSet presAssocID="{A12DD7A1-CCA5-4432-8B59-849917E85A58}" presName="rootComposite1" presStyleCnt="0"/>
      <dgm:spPr/>
    </dgm:pt>
    <dgm:pt modelId="{CE394A99-8D40-45D6-BDC7-5E2F815FAB07}" type="pres">
      <dgm:prSet presAssocID="{A12DD7A1-CCA5-4432-8B59-849917E85A58}" presName="rootText1" presStyleLbl="node0" presStyleIdx="2" presStyleCnt="3" custScaleX="65275" custScaleY="56952" custLinFactNeighborX="-28424" custLinFactNeighborY="66850">
        <dgm:presLayoutVars>
          <dgm:chPref val="3"/>
        </dgm:presLayoutVars>
      </dgm:prSet>
      <dgm:spPr/>
    </dgm:pt>
    <dgm:pt modelId="{99FC3DAC-AF17-4367-BF18-C071D75B33A3}" type="pres">
      <dgm:prSet presAssocID="{A12DD7A1-CCA5-4432-8B59-849917E85A58}" presName="rootConnector1" presStyleLbl="asst0" presStyleIdx="0" presStyleCnt="0"/>
      <dgm:spPr/>
    </dgm:pt>
    <dgm:pt modelId="{F64755EF-2412-4E62-93E7-0003D6AE34B8}" type="pres">
      <dgm:prSet presAssocID="{A12DD7A1-CCA5-4432-8B59-849917E85A58}" presName="hierChild2" presStyleCnt="0"/>
      <dgm:spPr/>
    </dgm:pt>
    <dgm:pt modelId="{6E5B3D07-468F-4262-92A0-8C5F30D55EA6}" type="pres">
      <dgm:prSet presAssocID="{A12DD7A1-CCA5-4432-8B59-849917E85A58}" presName="hierChild3" presStyleCnt="0"/>
      <dgm:spPr/>
    </dgm:pt>
  </dgm:ptLst>
  <dgm:cxnLst>
    <dgm:cxn modelId="{C2BA3600-08E8-43DB-B866-7D863FCAC1AC}" type="presOf" srcId="{A12DD7A1-CCA5-4432-8B59-849917E85A58}" destId="{CE394A99-8D40-45D6-BDC7-5E2F815FAB07}" srcOrd="0" destOrd="0" presId="urn:microsoft.com/office/officeart/2005/8/layout/orgChart1"/>
    <dgm:cxn modelId="{72E8A306-EDE4-466D-AEA9-70A42E148027}" type="presOf" srcId="{41CE4E73-B187-4E43-BBB2-829CC9782FE2}" destId="{D37B727B-1D08-49FB-AD88-C48B7FDF7D70}" srcOrd="1" destOrd="0" presId="urn:microsoft.com/office/officeart/2005/8/layout/orgChart1"/>
    <dgm:cxn modelId="{30274A0A-57C5-479A-8E0B-28FAD2C5248C}" type="presOf" srcId="{573EC456-7B55-4EA5-8E49-710089F9388E}" destId="{D815FF9F-E0A7-4C2F-98A5-9F14895D32AC}" srcOrd="1" destOrd="0" presId="urn:microsoft.com/office/officeart/2005/8/layout/orgChart1"/>
    <dgm:cxn modelId="{C295C918-C0AC-48E6-BA2D-BDA4956B4918}" srcId="{BCD9911D-D24D-48F1-943B-9142347D470F}" destId="{116F11D4-D278-48DE-9BCE-CC80073CF620}" srcOrd="0" destOrd="0" parTransId="{3CECF2CC-FF03-42BD-BC51-36508F81DC3C}" sibTransId="{D69304D1-99E2-4927-A0E4-3E02A72AF9E4}"/>
    <dgm:cxn modelId="{1088F25D-38FB-47A3-A7D5-18FEF4737ECD}" srcId="{116F11D4-D278-48DE-9BCE-CC80073CF620}" destId="{F589F313-64B5-4CB5-AC41-12C5F17F9A93}" srcOrd="1" destOrd="0" parTransId="{4D2D44BA-01C3-4011-871E-F1D3784E135D}" sibTransId="{57F6163D-6C5F-4D8E-BB70-AD379F2E74DD}"/>
    <dgm:cxn modelId="{30BF9C63-13A1-4DB9-9485-772DAADB492C}" srcId="{116F11D4-D278-48DE-9BCE-CC80073CF620}" destId="{573EC456-7B55-4EA5-8E49-710089F9388E}" srcOrd="0" destOrd="0" parTransId="{3164D01E-CEE5-4A01-B6DF-2B8710CF6BF1}" sibTransId="{C24244C5-2A82-4E67-89C1-379EC3A0AB27}"/>
    <dgm:cxn modelId="{0BFD897F-7EBF-41AD-B975-7989C201911E}" type="presOf" srcId="{3164D01E-CEE5-4A01-B6DF-2B8710CF6BF1}" destId="{4506A535-937D-4AD6-AA49-16E4647A1AEA}" srcOrd="0" destOrd="0" presId="urn:microsoft.com/office/officeart/2005/8/layout/orgChart1"/>
    <dgm:cxn modelId="{5B81CF85-0400-4E3E-A546-025E151ABB39}" type="presOf" srcId="{BCD9911D-D24D-48F1-943B-9142347D470F}" destId="{B65E883C-D9C3-4457-B574-282CF65135C3}" srcOrd="0" destOrd="0" presId="urn:microsoft.com/office/officeart/2005/8/layout/orgChart1"/>
    <dgm:cxn modelId="{4F52739A-382E-42FC-8B1A-1026FF8FBC7A}" srcId="{BCD9911D-D24D-48F1-943B-9142347D470F}" destId="{A12DD7A1-CCA5-4432-8B59-849917E85A58}" srcOrd="2" destOrd="0" parTransId="{BAEB88DF-F204-4142-8C6C-69B49BB07403}" sibTransId="{B625D075-87D4-40FE-9DE7-8DDD527D1F20}"/>
    <dgm:cxn modelId="{524271A4-1ACB-4676-B8B1-9CC3AFF31BAF}" type="presOf" srcId="{F589F313-64B5-4CB5-AC41-12C5F17F9A93}" destId="{3C6C0BC6-1B23-47DA-90FC-5BAE7CCCB76A}" srcOrd="0" destOrd="0" presId="urn:microsoft.com/office/officeart/2005/8/layout/orgChart1"/>
    <dgm:cxn modelId="{CE4DA6AC-991F-4441-94EE-3BF3427EA0A7}" type="presOf" srcId="{41CE4E73-B187-4E43-BBB2-829CC9782FE2}" destId="{2A805936-6D65-44FB-B027-BAB888DB7CFC}" srcOrd="0" destOrd="0" presId="urn:microsoft.com/office/officeart/2005/8/layout/orgChart1"/>
    <dgm:cxn modelId="{7400DAB3-74BF-488C-AB88-5BFFF41B3108}" srcId="{BCD9911D-D24D-48F1-943B-9142347D470F}" destId="{41CE4E73-B187-4E43-BBB2-829CC9782FE2}" srcOrd="1" destOrd="0" parTransId="{8F6BA993-8E18-4DFD-B071-51E7F430FFFA}" sibTransId="{A8DB8C49-05EA-4B21-9D9B-920E03D781B6}"/>
    <dgm:cxn modelId="{CE1B2BB8-6D23-4D3F-B297-B39355C54592}" type="presOf" srcId="{116F11D4-D278-48DE-9BCE-CC80073CF620}" destId="{41D23F3A-F93D-480C-80B8-0ECDA666F854}" srcOrd="0" destOrd="0" presId="urn:microsoft.com/office/officeart/2005/8/layout/orgChart1"/>
    <dgm:cxn modelId="{99FF2EBB-FCBA-4FE8-8053-015971F5CCF0}" type="presOf" srcId="{573EC456-7B55-4EA5-8E49-710089F9388E}" destId="{5CB7C62A-6393-453D-A839-67512367AA48}" srcOrd="0" destOrd="0" presId="urn:microsoft.com/office/officeart/2005/8/layout/orgChart1"/>
    <dgm:cxn modelId="{8A9306C7-AB18-406B-962D-1765E13B6B02}" type="presOf" srcId="{116F11D4-D278-48DE-9BCE-CC80073CF620}" destId="{91993678-E076-4176-938B-A86222054178}" srcOrd="1" destOrd="0" presId="urn:microsoft.com/office/officeart/2005/8/layout/orgChart1"/>
    <dgm:cxn modelId="{B89BA8D3-FC23-4B4E-ACDC-BD70D4540667}" type="presOf" srcId="{A12DD7A1-CCA5-4432-8B59-849917E85A58}" destId="{99FC3DAC-AF17-4367-BF18-C071D75B33A3}" srcOrd="1" destOrd="0" presId="urn:microsoft.com/office/officeart/2005/8/layout/orgChart1"/>
    <dgm:cxn modelId="{93C509DD-74C9-4325-9B82-DE1733FC5EE9}" type="presOf" srcId="{4D2D44BA-01C3-4011-871E-F1D3784E135D}" destId="{827149E6-14E5-4DAC-B4F4-7FC418E2F8ED}" srcOrd="0" destOrd="0" presId="urn:microsoft.com/office/officeart/2005/8/layout/orgChart1"/>
    <dgm:cxn modelId="{F98903F6-82B6-463D-B34E-EB828D231EA3}" type="presOf" srcId="{F589F313-64B5-4CB5-AC41-12C5F17F9A93}" destId="{E64B15EC-CD09-4C83-81F0-92E24172360A}" srcOrd="1" destOrd="0" presId="urn:microsoft.com/office/officeart/2005/8/layout/orgChart1"/>
    <dgm:cxn modelId="{A0BC3E41-9E97-4DFA-9D66-9B1F01C1526A}" type="presParOf" srcId="{B65E883C-D9C3-4457-B574-282CF65135C3}" destId="{E9FD9F57-8AB9-4517-933E-53EDDE38EC04}" srcOrd="0" destOrd="0" presId="urn:microsoft.com/office/officeart/2005/8/layout/orgChart1"/>
    <dgm:cxn modelId="{DD0C4648-F568-4A6E-8558-F3402D6E1B7F}" type="presParOf" srcId="{E9FD9F57-8AB9-4517-933E-53EDDE38EC04}" destId="{935B677A-BCDA-4C7E-BA01-ABC891533376}" srcOrd="0" destOrd="0" presId="urn:microsoft.com/office/officeart/2005/8/layout/orgChart1"/>
    <dgm:cxn modelId="{53F0964A-BA99-474D-992B-D30EFECC3269}" type="presParOf" srcId="{935B677A-BCDA-4C7E-BA01-ABC891533376}" destId="{41D23F3A-F93D-480C-80B8-0ECDA666F854}" srcOrd="0" destOrd="0" presId="urn:microsoft.com/office/officeart/2005/8/layout/orgChart1"/>
    <dgm:cxn modelId="{5FD3ED5B-DB2D-4AF5-8873-C9F89CBD9C98}" type="presParOf" srcId="{935B677A-BCDA-4C7E-BA01-ABC891533376}" destId="{91993678-E076-4176-938B-A86222054178}" srcOrd="1" destOrd="0" presId="urn:microsoft.com/office/officeart/2005/8/layout/orgChart1"/>
    <dgm:cxn modelId="{39C46299-BD5F-4F51-BAD9-2774F726B3E7}" type="presParOf" srcId="{E9FD9F57-8AB9-4517-933E-53EDDE38EC04}" destId="{786A6515-B666-4E9A-99C6-88A9A3212771}" srcOrd="1" destOrd="0" presId="urn:microsoft.com/office/officeart/2005/8/layout/orgChart1"/>
    <dgm:cxn modelId="{58B3211F-8095-4933-B29D-52EB0F470E21}" type="presParOf" srcId="{E9FD9F57-8AB9-4517-933E-53EDDE38EC04}" destId="{D490EF74-E0C9-4BEB-AA5D-3635EB8F7003}" srcOrd="2" destOrd="0" presId="urn:microsoft.com/office/officeart/2005/8/layout/orgChart1"/>
    <dgm:cxn modelId="{70E396C0-75A9-4CA2-B905-04760853A9F4}" type="presParOf" srcId="{D490EF74-E0C9-4BEB-AA5D-3635EB8F7003}" destId="{4506A535-937D-4AD6-AA49-16E4647A1AEA}" srcOrd="0" destOrd="0" presId="urn:microsoft.com/office/officeart/2005/8/layout/orgChart1"/>
    <dgm:cxn modelId="{C7BDEAE6-55C7-4C87-B609-F9900F3314A7}" type="presParOf" srcId="{D490EF74-E0C9-4BEB-AA5D-3635EB8F7003}" destId="{7E5FACD6-191E-49EA-923E-895D1CBD91EF}" srcOrd="1" destOrd="0" presId="urn:microsoft.com/office/officeart/2005/8/layout/orgChart1"/>
    <dgm:cxn modelId="{BE7BF2AA-004C-4190-9630-463E6FE6BB7E}" type="presParOf" srcId="{7E5FACD6-191E-49EA-923E-895D1CBD91EF}" destId="{D4B61E6F-82F8-40C9-898C-369BCA84817E}" srcOrd="0" destOrd="0" presId="urn:microsoft.com/office/officeart/2005/8/layout/orgChart1"/>
    <dgm:cxn modelId="{9AA409AA-8A2F-4045-A9BC-AB42458C79B0}" type="presParOf" srcId="{D4B61E6F-82F8-40C9-898C-369BCA84817E}" destId="{5CB7C62A-6393-453D-A839-67512367AA48}" srcOrd="0" destOrd="0" presId="urn:microsoft.com/office/officeart/2005/8/layout/orgChart1"/>
    <dgm:cxn modelId="{F6E45283-B080-4A67-A89C-8DAE856268DF}" type="presParOf" srcId="{D4B61E6F-82F8-40C9-898C-369BCA84817E}" destId="{D815FF9F-E0A7-4C2F-98A5-9F14895D32AC}" srcOrd="1" destOrd="0" presId="urn:microsoft.com/office/officeart/2005/8/layout/orgChart1"/>
    <dgm:cxn modelId="{8CCB7DDF-6709-4A6B-BBBC-2B2635AF4995}" type="presParOf" srcId="{7E5FACD6-191E-49EA-923E-895D1CBD91EF}" destId="{761AB51F-5CCD-4D13-9DF1-D90257976AD2}" srcOrd="1" destOrd="0" presId="urn:microsoft.com/office/officeart/2005/8/layout/orgChart1"/>
    <dgm:cxn modelId="{3A4D841D-1A3C-4958-88BC-682E56B1A6ED}" type="presParOf" srcId="{7E5FACD6-191E-49EA-923E-895D1CBD91EF}" destId="{74DA78A3-0D74-4F04-9714-2760E4489B82}" srcOrd="2" destOrd="0" presId="urn:microsoft.com/office/officeart/2005/8/layout/orgChart1"/>
    <dgm:cxn modelId="{4E1B5C12-A11A-41DF-8720-E077D82C7A60}" type="presParOf" srcId="{D490EF74-E0C9-4BEB-AA5D-3635EB8F7003}" destId="{827149E6-14E5-4DAC-B4F4-7FC418E2F8ED}" srcOrd="2" destOrd="0" presId="urn:microsoft.com/office/officeart/2005/8/layout/orgChart1"/>
    <dgm:cxn modelId="{6ACF2755-1E56-41B0-9D3F-743C1082530D}" type="presParOf" srcId="{D490EF74-E0C9-4BEB-AA5D-3635EB8F7003}" destId="{88AAAE16-54D4-4511-8477-776FC469BE5D}" srcOrd="3" destOrd="0" presId="urn:microsoft.com/office/officeart/2005/8/layout/orgChart1"/>
    <dgm:cxn modelId="{70288F54-B471-4C9E-B0A9-BBBCC506819D}" type="presParOf" srcId="{88AAAE16-54D4-4511-8477-776FC469BE5D}" destId="{C7AA1EF1-EA81-4881-984C-8A20B9E74819}" srcOrd="0" destOrd="0" presId="urn:microsoft.com/office/officeart/2005/8/layout/orgChart1"/>
    <dgm:cxn modelId="{3B953B0C-73CD-453D-AF50-5A56FC40DCB3}" type="presParOf" srcId="{C7AA1EF1-EA81-4881-984C-8A20B9E74819}" destId="{3C6C0BC6-1B23-47DA-90FC-5BAE7CCCB76A}" srcOrd="0" destOrd="0" presId="urn:microsoft.com/office/officeart/2005/8/layout/orgChart1"/>
    <dgm:cxn modelId="{A78F9730-2BA8-426D-9BBA-02F694D0B811}" type="presParOf" srcId="{C7AA1EF1-EA81-4881-984C-8A20B9E74819}" destId="{E64B15EC-CD09-4C83-81F0-92E24172360A}" srcOrd="1" destOrd="0" presId="urn:microsoft.com/office/officeart/2005/8/layout/orgChart1"/>
    <dgm:cxn modelId="{D45D24C5-8869-420E-9A95-33FCE46F932F}" type="presParOf" srcId="{88AAAE16-54D4-4511-8477-776FC469BE5D}" destId="{0707A7E0-6492-4B2B-AFD1-7DD6C3768683}" srcOrd="1" destOrd="0" presId="urn:microsoft.com/office/officeart/2005/8/layout/orgChart1"/>
    <dgm:cxn modelId="{1A691750-ECE8-4ADE-B1AE-2DAF2DFD32C8}" type="presParOf" srcId="{88AAAE16-54D4-4511-8477-776FC469BE5D}" destId="{3566110B-84CC-4169-BE0B-52401A5E3CF9}" srcOrd="2" destOrd="0" presId="urn:microsoft.com/office/officeart/2005/8/layout/orgChart1"/>
    <dgm:cxn modelId="{05576231-CF3A-4899-8DCA-9333D801FFCE}" type="presParOf" srcId="{B65E883C-D9C3-4457-B574-282CF65135C3}" destId="{36046CD8-E682-4767-9F0A-872F439DE2F8}" srcOrd="1" destOrd="0" presId="urn:microsoft.com/office/officeart/2005/8/layout/orgChart1"/>
    <dgm:cxn modelId="{A5F94736-2C65-4922-A33C-E04201F3DDCF}" type="presParOf" srcId="{36046CD8-E682-4767-9F0A-872F439DE2F8}" destId="{8BDCA5DE-ADE8-40B9-849D-4777809A0208}" srcOrd="0" destOrd="0" presId="urn:microsoft.com/office/officeart/2005/8/layout/orgChart1"/>
    <dgm:cxn modelId="{53E779D5-E38B-44E3-B107-DF79ABF5FDA8}" type="presParOf" srcId="{8BDCA5DE-ADE8-40B9-849D-4777809A0208}" destId="{2A805936-6D65-44FB-B027-BAB888DB7CFC}" srcOrd="0" destOrd="0" presId="urn:microsoft.com/office/officeart/2005/8/layout/orgChart1"/>
    <dgm:cxn modelId="{EA0203B7-5371-4322-B020-9C42B3A7248A}" type="presParOf" srcId="{8BDCA5DE-ADE8-40B9-849D-4777809A0208}" destId="{D37B727B-1D08-49FB-AD88-C48B7FDF7D70}" srcOrd="1" destOrd="0" presId="urn:microsoft.com/office/officeart/2005/8/layout/orgChart1"/>
    <dgm:cxn modelId="{9AE9B64A-6B0B-4E6D-A865-902D8BE1F65F}" type="presParOf" srcId="{36046CD8-E682-4767-9F0A-872F439DE2F8}" destId="{BF45D131-63B8-4833-8CF3-120E7EDEE13A}" srcOrd="1" destOrd="0" presId="urn:microsoft.com/office/officeart/2005/8/layout/orgChart1"/>
    <dgm:cxn modelId="{9883B1A0-8724-48B5-8874-BDF5F1E6B1FD}" type="presParOf" srcId="{36046CD8-E682-4767-9F0A-872F439DE2F8}" destId="{847FCBAC-5750-4549-B122-ADCF8744ABE2}" srcOrd="2" destOrd="0" presId="urn:microsoft.com/office/officeart/2005/8/layout/orgChart1"/>
    <dgm:cxn modelId="{FD91799A-0AEA-4515-AC92-F000C5EB5AF1}" type="presParOf" srcId="{B65E883C-D9C3-4457-B574-282CF65135C3}" destId="{A9EFB00F-5B86-498C-8283-848FF84D0CD9}" srcOrd="2" destOrd="0" presId="urn:microsoft.com/office/officeart/2005/8/layout/orgChart1"/>
    <dgm:cxn modelId="{428ED6FA-38D9-4CEC-93F7-4B4CDFEE2F94}" type="presParOf" srcId="{A9EFB00F-5B86-498C-8283-848FF84D0CD9}" destId="{57052BDC-7CF9-4CA4-8F5D-3E5CB1FA6DC8}" srcOrd="0" destOrd="0" presId="urn:microsoft.com/office/officeart/2005/8/layout/orgChart1"/>
    <dgm:cxn modelId="{7D4C3D68-66BA-4BA9-B49D-3F330B027C04}" type="presParOf" srcId="{57052BDC-7CF9-4CA4-8F5D-3E5CB1FA6DC8}" destId="{CE394A99-8D40-45D6-BDC7-5E2F815FAB07}" srcOrd="0" destOrd="0" presId="urn:microsoft.com/office/officeart/2005/8/layout/orgChart1"/>
    <dgm:cxn modelId="{918A3E91-58D3-4A5D-AD5A-4415F9465063}" type="presParOf" srcId="{57052BDC-7CF9-4CA4-8F5D-3E5CB1FA6DC8}" destId="{99FC3DAC-AF17-4367-BF18-C071D75B33A3}" srcOrd="1" destOrd="0" presId="urn:microsoft.com/office/officeart/2005/8/layout/orgChart1"/>
    <dgm:cxn modelId="{78FDF6A3-9BA1-4EA7-99CF-7AEB815F46BC}" type="presParOf" srcId="{A9EFB00F-5B86-498C-8283-848FF84D0CD9}" destId="{F64755EF-2412-4E62-93E7-0003D6AE34B8}" srcOrd="1" destOrd="0" presId="urn:microsoft.com/office/officeart/2005/8/layout/orgChart1"/>
    <dgm:cxn modelId="{C6EFC93B-864B-4B90-B229-179C3D1CF712}" type="presParOf" srcId="{A9EFB00F-5B86-498C-8283-848FF84D0CD9}" destId="{6E5B3D07-468F-4262-92A0-8C5F30D55EA6}" srcOrd="2" destOrd="0" presId="urn:microsoft.com/office/officeart/2005/8/layout/orgChar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149E6-14E5-4DAC-B4F4-7FC418E2F8ED}">
      <dsp:nvSpPr>
        <dsp:cNvPr id="0" name=""/>
        <dsp:cNvSpPr/>
      </dsp:nvSpPr>
      <dsp:spPr>
        <a:xfrm>
          <a:off x="3740613" y="1896071"/>
          <a:ext cx="474316" cy="1446015"/>
        </a:xfrm>
        <a:custGeom>
          <a:avLst/>
          <a:gdLst/>
          <a:ahLst/>
          <a:cxnLst/>
          <a:rect l="0" t="0" r="0" b="0"/>
          <a:pathLst>
            <a:path>
              <a:moveTo>
                <a:pt x="474316" y="0"/>
              </a:moveTo>
              <a:lnTo>
                <a:pt x="474316" y="1446015"/>
              </a:lnTo>
              <a:lnTo>
                <a:pt x="0" y="144601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06A535-937D-4AD6-AA49-16E4647A1AEA}">
      <dsp:nvSpPr>
        <dsp:cNvPr id="0" name=""/>
        <dsp:cNvSpPr/>
      </dsp:nvSpPr>
      <dsp:spPr>
        <a:xfrm>
          <a:off x="4214930" y="1896071"/>
          <a:ext cx="502644" cy="1446015"/>
        </a:xfrm>
        <a:custGeom>
          <a:avLst/>
          <a:gdLst/>
          <a:ahLst/>
          <a:cxnLst/>
          <a:rect l="0" t="0" r="0" b="0"/>
          <a:pathLst>
            <a:path>
              <a:moveTo>
                <a:pt x="0" y="0"/>
              </a:moveTo>
              <a:lnTo>
                <a:pt x="0" y="1446015"/>
              </a:lnTo>
              <a:lnTo>
                <a:pt x="502644" y="144601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D23F3A-F93D-480C-80B8-0ECDA666F854}">
      <dsp:nvSpPr>
        <dsp:cNvPr id="0" name=""/>
        <dsp:cNvSpPr/>
      </dsp:nvSpPr>
      <dsp:spPr>
        <a:xfrm>
          <a:off x="2834098" y="700936"/>
          <a:ext cx="2761664" cy="1195134"/>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kern="1200"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kern="1200"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kern="1200" cap="none" normalizeH="0" baseline="0" dirty="0">
            <a:ln/>
            <a:effectLst/>
            <a:latin typeface="Arial Narrow" pitchFamily="34" charset="0"/>
          </a:endParaRPr>
        </a:p>
      </dsp:txBody>
      <dsp:txXfrm>
        <a:off x="2834098" y="700936"/>
        <a:ext cx="2761664" cy="1195134"/>
      </dsp:txXfrm>
    </dsp:sp>
    <dsp:sp modelId="{5CB7C62A-6393-453D-A839-67512367AA48}">
      <dsp:nvSpPr>
        <dsp:cNvPr id="0" name=""/>
        <dsp:cNvSpPr/>
      </dsp:nvSpPr>
      <dsp:spPr>
        <a:xfrm>
          <a:off x="4717574" y="2795192"/>
          <a:ext cx="2507269" cy="109378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Arial Narrow" pitchFamily="34" charset="0"/>
            </a:rPr>
            <a:t>Dedra Douglas</a:t>
          </a:r>
        </a:p>
        <a:p>
          <a:pPr marL="0" lvl="0" indent="0" algn="ctr" defTabSz="622300">
            <a:lnSpc>
              <a:spcPct val="90000"/>
            </a:lnSpc>
            <a:spcBef>
              <a:spcPct val="0"/>
            </a:spcBef>
            <a:spcAft>
              <a:spcPct val="35000"/>
            </a:spcAft>
            <a:buNone/>
          </a:pPr>
          <a:r>
            <a:rPr lang="en-US" sz="1400" b="1" i="1" kern="1200" dirty="0">
              <a:solidFill>
                <a:schemeClr val="tx1"/>
              </a:solidFill>
              <a:latin typeface="Arial Narrow" pitchFamily="34" charset="0"/>
            </a:rPr>
            <a:t>Administrative Assistant</a:t>
          </a:r>
        </a:p>
      </dsp:txBody>
      <dsp:txXfrm>
        <a:off x="4717574" y="2795192"/>
        <a:ext cx="2507269" cy="1093787"/>
      </dsp:txXfrm>
    </dsp:sp>
    <dsp:sp modelId="{3C6C0BC6-1B23-47DA-90FC-5BAE7CCCB76A}">
      <dsp:nvSpPr>
        <dsp:cNvPr id="0" name=""/>
        <dsp:cNvSpPr/>
      </dsp:nvSpPr>
      <dsp:spPr>
        <a:xfrm>
          <a:off x="1482324" y="2801040"/>
          <a:ext cx="2258289" cy="1082091"/>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indent="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sp:txBody>
      <dsp:txXfrm>
        <a:off x="1482324" y="2801040"/>
        <a:ext cx="2258289" cy="1082091"/>
      </dsp:txXfrm>
    </dsp:sp>
    <dsp:sp modelId="{2A805936-6D65-44FB-B027-BAB888DB7CFC}">
      <dsp:nvSpPr>
        <dsp:cNvPr id="0" name=""/>
        <dsp:cNvSpPr/>
      </dsp:nvSpPr>
      <dsp:spPr>
        <a:xfrm>
          <a:off x="22692" y="79602"/>
          <a:ext cx="1557982" cy="97607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1400" b="1" i="0" u="none" strike="noStrike" kern="1200" cap="none" normalizeH="0" baseline="0" dirty="0">
            <a:ln/>
            <a:effectLst/>
            <a:latin typeface="Arial Narrow" pitchFamily="34" charset="0"/>
          </a:endParaRP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John Mosby</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Asst. Chief Scout Executive &amp; EVP</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(BSA)</a:t>
          </a:r>
        </a:p>
        <a:p>
          <a:pPr marL="0" marR="0" lvl="0" indent="0" algn="ctr" defTabSz="622300" rtl="0" eaLnBrk="0" fontAlgn="base" latinLnBrk="0" hangingPunct="0">
            <a:lnSpc>
              <a:spcPct val="90000"/>
            </a:lnSpc>
            <a:spcBef>
              <a:spcPct val="0"/>
            </a:spcBef>
            <a:spcAft>
              <a:spcPts val="0"/>
            </a:spcAft>
            <a:buClrTx/>
            <a:buSzTx/>
            <a:buFontTx/>
            <a:buNone/>
            <a:tabLst/>
          </a:pPr>
          <a:endParaRPr kumimoji="0" lang="en-US" sz="1100" b="1" i="0" u="none" strike="noStrike" kern="1200" cap="none" normalizeH="0" baseline="0" dirty="0">
            <a:ln/>
            <a:effectLst/>
            <a:latin typeface="Arial Narrow" pitchFamily="34" charset="0"/>
          </a:endParaRPr>
        </a:p>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900" b="0" i="0" u="none" strike="noStrike" kern="1200" cap="none" normalizeH="0" baseline="0" dirty="0">
            <a:ln/>
            <a:effectLst/>
            <a:latin typeface="Arial Narrow" pitchFamily="34" charset="0"/>
          </a:endParaRPr>
        </a:p>
      </dsp:txBody>
      <dsp:txXfrm>
        <a:off x="22692" y="79602"/>
        <a:ext cx="1557982" cy="976077"/>
      </dsp:txXfrm>
    </dsp:sp>
    <dsp:sp modelId="{CE394A99-8D40-45D6-BDC7-5E2F815FAB07}">
      <dsp:nvSpPr>
        <dsp:cNvPr id="0" name=""/>
        <dsp:cNvSpPr/>
      </dsp:nvSpPr>
      <dsp:spPr>
        <a:xfrm>
          <a:off x="7043583" y="1497962"/>
          <a:ext cx="2507269" cy="109378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chemeClr val="tx1"/>
              </a:solidFill>
              <a:latin typeface="Arial Narrow" pitchFamily="34" charset="0"/>
            </a:rPr>
            <a:t>Carlos Coronado</a:t>
          </a:r>
        </a:p>
        <a:p>
          <a:pPr marL="0" lvl="0" indent="0" algn="ctr" defTabSz="622300">
            <a:lnSpc>
              <a:spcPct val="90000"/>
            </a:lnSpc>
            <a:spcBef>
              <a:spcPct val="0"/>
            </a:spcBef>
            <a:spcAft>
              <a:spcPct val="35000"/>
            </a:spcAft>
            <a:buNone/>
          </a:pPr>
          <a:r>
            <a:rPr lang="en-US" sz="1400" b="1" i="1" kern="1200" dirty="0">
              <a:solidFill>
                <a:schemeClr val="tx1"/>
              </a:solidFill>
              <a:latin typeface="Arial Narrow" pitchFamily="34" charset="0"/>
            </a:rPr>
            <a:t>National Exploring Growth &amp; Retention Executive</a:t>
          </a:r>
        </a:p>
      </dsp:txBody>
      <dsp:txXfrm>
        <a:off x="7043583" y="1497962"/>
        <a:ext cx="2507269" cy="109378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E202FF8-82EE-4E81-84B2-53C76BD2D3C7}" type="datetimeFigureOut">
              <a:rPr lang="en-US" smtClean="0"/>
              <a:t>3/10/2026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C29CC4D-5BAC-43E7-82B8-A8A05C1090B5}" type="slidenum">
              <a:rPr lang="en-US" smtClean="0"/>
              <a:t>‹#›</a:t>
            </a:fld>
            <a:endParaRPr lang="en-US" dirty="0"/>
          </a:p>
        </p:txBody>
      </p:sp>
    </p:spTree>
    <p:extLst>
      <p:ext uri="{BB962C8B-B14F-4D97-AF65-F5344CB8AC3E}">
        <p14:creationId xmlns:p14="http://schemas.microsoft.com/office/powerpoint/2010/main" val="1683961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8BA42-F1AB-AA26-511F-A0B58C395A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CFE8FC-B6EF-C440-DCEB-1993A543D1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684034-1522-A527-9C46-8CFA2AA369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AD4EE0-CD40-80A6-D7F2-A855B9E96194}"/>
              </a:ext>
            </a:extLst>
          </p:cNvPr>
          <p:cNvSpPr>
            <a:spLocks noGrp="1"/>
          </p:cNvSpPr>
          <p:nvPr>
            <p:ph type="sldNum" sz="quarter" idx="10"/>
          </p:nvPr>
        </p:nvSpPr>
        <p:spPr/>
        <p:txBody>
          <a:bodyPr/>
          <a:lstStyle/>
          <a:p>
            <a:pPr marL="0" marR="0" lvl="0" indent="0" algn="r" defTabSz="967518" rtl="0" eaLnBrk="1" fontAlgn="auto" latinLnBrk="0" hangingPunct="1">
              <a:lnSpc>
                <a:spcPct val="100000"/>
              </a:lnSpc>
              <a:spcBef>
                <a:spcPts val="0"/>
              </a:spcBef>
              <a:spcAft>
                <a:spcPts val="0"/>
              </a:spcAft>
              <a:buClrTx/>
              <a:buSzTx/>
              <a:buFontTx/>
              <a:buNone/>
              <a:tabLst/>
              <a:defRPr/>
            </a:pPr>
            <a:fld id="{A3349A74-215D-4B92-820C-0151977C784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7518"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269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E23A31-EF17-447D-9AF9-7B6FD551DD82}" type="slidenum">
              <a:rPr lang="en-US" smtClean="0"/>
              <a:t>44</a:t>
            </a:fld>
            <a:endParaRPr lang="en-US"/>
          </a:p>
        </p:txBody>
      </p:sp>
    </p:spTree>
    <p:extLst>
      <p:ext uri="{BB962C8B-B14F-4D97-AF65-F5344CB8AC3E}">
        <p14:creationId xmlns:p14="http://schemas.microsoft.com/office/powerpoint/2010/main" val="3536372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5ED67-135F-DF74-F9ED-CFAA1F4691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2BA27B-BCAF-8520-80D6-002EAFCE1FB9}"/>
              </a:ext>
            </a:extLst>
          </p:cNvPr>
          <p:cNvSpPr>
            <a:spLocks noGrp="1" noRot="1" noChangeAspect="1"/>
          </p:cNvSpPr>
          <p:nvPr>
            <p:ph type="sldImg"/>
          </p:nvPr>
        </p:nvSpPr>
        <p:spPr>
          <a:xfrm>
            <a:off x="779463" y="1162050"/>
            <a:ext cx="5576887" cy="3136900"/>
          </a:xfrm>
        </p:spPr>
      </p:sp>
      <p:sp>
        <p:nvSpPr>
          <p:cNvPr id="3" name="Notes Placeholder 2">
            <a:extLst>
              <a:ext uri="{FF2B5EF4-FFF2-40B4-BE49-F238E27FC236}">
                <a16:creationId xmlns:a16="http://schemas.microsoft.com/office/drawing/2014/main" id="{C01F01AA-81EC-697E-FDA3-9805FDCEE2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2EAC93-3393-8ADE-6C41-F5F2642690A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711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70AE3-C135-FC69-329A-EDDD90614D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B87EE5-7837-4ECF-4226-2CD61CA8574C}"/>
              </a:ext>
            </a:extLst>
          </p:cNvPr>
          <p:cNvSpPr>
            <a:spLocks noGrp="1" noRot="1" noChangeAspect="1"/>
          </p:cNvSpPr>
          <p:nvPr>
            <p:ph type="sldImg"/>
          </p:nvPr>
        </p:nvSpPr>
        <p:spPr>
          <a:xfrm>
            <a:off x="779463" y="1162050"/>
            <a:ext cx="5576887" cy="3136900"/>
          </a:xfrm>
        </p:spPr>
      </p:sp>
      <p:sp>
        <p:nvSpPr>
          <p:cNvPr id="3" name="Notes Placeholder 2">
            <a:extLst>
              <a:ext uri="{FF2B5EF4-FFF2-40B4-BE49-F238E27FC236}">
                <a16:creationId xmlns:a16="http://schemas.microsoft.com/office/drawing/2014/main" id="{0A51DD7C-4E42-F7B3-0442-9B15110823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CAB04F-ADED-2FBD-F83A-2ACBCA778E2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497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4D68B-AE6C-AAC5-0C8D-88D1D73A79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682148-52EB-CC4B-78A3-8A1872833CA9}"/>
              </a:ext>
            </a:extLst>
          </p:cNvPr>
          <p:cNvSpPr>
            <a:spLocks noGrp="1" noRot="1" noChangeAspect="1"/>
          </p:cNvSpPr>
          <p:nvPr>
            <p:ph type="sldImg"/>
          </p:nvPr>
        </p:nvSpPr>
        <p:spPr>
          <a:xfrm>
            <a:off x="779463" y="1162050"/>
            <a:ext cx="5576887" cy="3136900"/>
          </a:xfrm>
        </p:spPr>
      </p:sp>
      <p:sp>
        <p:nvSpPr>
          <p:cNvPr id="3" name="Notes Placeholder 2">
            <a:extLst>
              <a:ext uri="{FF2B5EF4-FFF2-40B4-BE49-F238E27FC236}">
                <a16:creationId xmlns:a16="http://schemas.microsoft.com/office/drawing/2014/main" id="{8CBC17CB-1D7B-BCBB-AF67-694B47AF4D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BB5334-26F7-B66E-F6F3-6CA5605EA658}"/>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282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15F4F-57F7-324B-E683-0A5E4F2475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31AA78-6A0C-DADA-AC52-31EB1F0AFA29}"/>
              </a:ext>
            </a:extLst>
          </p:cNvPr>
          <p:cNvSpPr>
            <a:spLocks noGrp="1" noRot="1" noChangeAspect="1"/>
          </p:cNvSpPr>
          <p:nvPr>
            <p:ph type="sldImg"/>
          </p:nvPr>
        </p:nvSpPr>
        <p:spPr>
          <a:xfrm>
            <a:off x="779463" y="1162050"/>
            <a:ext cx="5576887" cy="3136900"/>
          </a:xfrm>
        </p:spPr>
      </p:sp>
      <p:sp>
        <p:nvSpPr>
          <p:cNvPr id="3" name="Notes Placeholder 2">
            <a:extLst>
              <a:ext uri="{FF2B5EF4-FFF2-40B4-BE49-F238E27FC236}">
                <a16:creationId xmlns:a16="http://schemas.microsoft.com/office/drawing/2014/main" id="{5DBB7784-E7CD-DF09-EEE7-B378D95470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53B3E6-4F5A-E50A-7606-33E4261A47A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712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131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267228-1BEF-4EE8-898A-B77493CC73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1981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E23A31-EF17-447D-9AF9-7B6FD551DD82}" type="slidenum">
              <a:rPr lang="en-US" smtClean="0"/>
              <a:t>2</a:t>
            </a:fld>
            <a:endParaRPr lang="en-US"/>
          </a:p>
        </p:txBody>
      </p:sp>
    </p:spTree>
    <p:extLst>
      <p:ext uri="{BB962C8B-B14F-4D97-AF65-F5344CB8AC3E}">
        <p14:creationId xmlns:p14="http://schemas.microsoft.com/office/powerpoint/2010/main" val="3536372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977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ED734-B000-ABA0-9369-BB63338656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FD6B4-184A-2711-AFDC-B9B6A1AAE7E1}"/>
              </a:ext>
            </a:extLst>
          </p:cNvPr>
          <p:cNvSpPr>
            <a:spLocks noGrp="1" noRot="1" noChangeAspect="1"/>
          </p:cNvSpPr>
          <p:nvPr>
            <p:ph type="sldImg"/>
          </p:nvPr>
        </p:nvSpPr>
        <p:spPr>
          <a:xfrm>
            <a:off x="779463" y="1162050"/>
            <a:ext cx="5576887" cy="3136900"/>
          </a:xfrm>
        </p:spPr>
      </p:sp>
      <p:sp>
        <p:nvSpPr>
          <p:cNvPr id="3" name="Notes Placeholder 2">
            <a:extLst>
              <a:ext uri="{FF2B5EF4-FFF2-40B4-BE49-F238E27FC236}">
                <a16:creationId xmlns:a16="http://schemas.microsoft.com/office/drawing/2014/main" id="{6360F09C-6126-F76D-B4F6-373C63A464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4D1AAA-E554-C513-6CD6-305135E45B0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918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538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011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431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034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729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0141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856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08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100" b="1" i="0" u="none" strike="noStrike" cap="none" dirty="0">
                <a:solidFill>
                  <a:srgbClr val="000000"/>
                </a:solidFill>
                <a:effectLst/>
                <a:latin typeface="Arial"/>
                <a:ea typeface="Arial"/>
                <a:cs typeface="Arial"/>
                <a:sym typeface="Arial"/>
              </a:rPr>
              <a:t>Thickness Matters:</a:t>
            </a:r>
            <a:r>
              <a:rPr lang="en-US" sz="1100" b="0" i="0" u="none" strike="noStrike" cap="none" dirty="0">
                <a:solidFill>
                  <a:srgbClr val="000000"/>
                </a:solidFill>
                <a:effectLst/>
                <a:latin typeface="Arial"/>
                <a:ea typeface="Arial"/>
                <a:cs typeface="Arial"/>
                <a:sym typeface="Arial"/>
              </a:rPr>
              <a:t> 4 inches is the minimum for walking, and 8-12 inches for cars.  Remember that snowmobiles are not allowed under Guide to Safe Scouting.</a:t>
            </a:r>
          </a:p>
          <a:p>
            <a:pPr lvl="0"/>
            <a:r>
              <a:rPr lang="en-US" sz="1100" b="1" i="0" u="none" strike="noStrike" cap="none" dirty="0">
                <a:solidFill>
                  <a:srgbClr val="000000"/>
                </a:solidFill>
                <a:effectLst/>
                <a:latin typeface="Arial"/>
                <a:ea typeface="Arial"/>
                <a:cs typeface="Arial"/>
                <a:sym typeface="Arial"/>
              </a:rPr>
              <a:t>Check Local Conditions:</a:t>
            </a:r>
            <a:r>
              <a:rPr lang="en-US" sz="1100" b="0" i="0" u="none" strike="noStrike" cap="none" dirty="0">
                <a:solidFill>
                  <a:srgbClr val="000000"/>
                </a:solidFill>
                <a:effectLst/>
                <a:latin typeface="Arial"/>
                <a:ea typeface="Arial"/>
                <a:cs typeface="Arial"/>
                <a:sym typeface="Arial"/>
              </a:rPr>
              <a:t> Ice, especially on ponds, can change quickly due to temperature fluctuations, runoff, or springs.  Be aware of thawing and re-freezing ice, which can be weaker.</a:t>
            </a:r>
          </a:p>
          <a:p>
            <a:pPr lvl="0"/>
            <a:r>
              <a:rPr lang="en-US" sz="1100" b="1" i="0" u="none" strike="noStrike" cap="none" dirty="0">
                <a:solidFill>
                  <a:srgbClr val="000000"/>
                </a:solidFill>
                <a:effectLst/>
                <a:latin typeface="Arial"/>
                <a:ea typeface="Arial"/>
                <a:cs typeface="Arial"/>
                <a:sym typeface="Arial"/>
              </a:rPr>
              <a:t>Avoid Dangerous Areas:</a:t>
            </a:r>
            <a:r>
              <a:rPr lang="en-US" sz="1100" b="0" i="0" u="none" strike="noStrike" cap="none" dirty="0">
                <a:solidFill>
                  <a:srgbClr val="000000"/>
                </a:solidFill>
                <a:effectLst/>
                <a:latin typeface="Arial"/>
                <a:ea typeface="Arial"/>
                <a:cs typeface="Arial"/>
                <a:sym typeface="Arial"/>
              </a:rPr>
              <a:t> Stay away from flowing water, dams, and dark/white ice, which is weaker. watch for weak spots like bubbling or cracks.  </a:t>
            </a:r>
          </a:p>
          <a:p>
            <a:pPr lvl="0"/>
            <a:r>
              <a:rPr lang="en-US" sz="1100" b="1" i="0" u="none" strike="noStrike" cap="none" dirty="0">
                <a:solidFill>
                  <a:srgbClr val="000000"/>
                </a:solidFill>
                <a:effectLst/>
                <a:latin typeface="Arial"/>
                <a:ea typeface="Arial"/>
                <a:cs typeface="Arial"/>
                <a:sym typeface="Arial"/>
              </a:rPr>
              <a:t>Safety Gear:</a:t>
            </a:r>
            <a:r>
              <a:rPr lang="en-US" sz="1100" b="0" i="0" u="none" strike="noStrike" cap="none" dirty="0">
                <a:solidFill>
                  <a:srgbClr val="000000"/>
                </a:solidFill>
                <a:effectLst/>
                <a:latin typeface="Arial"/>
                <a:ea typeface="Arial"/>
                <a:cs typeface="Arial"/>
                <a:sym typeface="Arial"/>
              </a:rPr>
              <a:t> Carry flotation devices, ice claws/picks, and a rope.</a:t>
            </a:r>
          </a:p>
          <a:p>
            <a:pPr lvl="0"/>
            <a:r>
              <a:rPr lang="en-US" sz="1100" b="1" i="0" u="none" strike="noStrike" cap="none" dirty="0">
                <a:solidFill>
                  <a:srgbClr val="000000"/>
                </a:solidFill>
                <a:effectLst/>
                <a:latin typeface="Arial"/>
                <a:ea typeface="Arial"/>
                <a:cs typeface="Arial"/>
                <a:sym typeface="Arial"/>
              </a:rPr>
              <a:t>Never Alone:</a:t>
            </a:r>
            <a:r>
              <a:rPr lang="en-US" sz="1100" b="0" i="0" u="none" strike="noStrike" cap="none" dirty="0">
                <a:solidFill>
                  <a:srgbClr val="000000"/>
                </a:solidFill>
                <a:effectLst/>
                <a:latin typeface="Arial"/>
                <a:ea typeface="Arial"/>
                <a:cs typeface="Arial"/>
                <a:sym typeface="Arial"/>
              </a:rPr>
              <a:t> Always have a partner and keep a safe distance of at least 50 feet between people. </a:t>
            </a:r>
          </a:p>
        </p:txBody>
      </p:sp>
    </p:spTree>
    <p:extLst>
      <p:ext uri="{BB962C8B-B14F-4D97-AF65-F5344CB8AC3E}">
        <p14:creationId xmlns:p14="http://schemas.microsoft.com/office/powerpoint/2010/main" val="5154664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2268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4734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450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1813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CBE04696-88C2-4651-9022-F094ADD5E72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410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47713" y="1181100"/>
            <a:ext cx="5670550"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xfrm>
            <a:off x="701690" y="4566507"/>
            <a:ext cx="5731290" cy="43236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A “QR” or Quick Response code was created to take students directly to the survey site.  It is available on posters, post cards, business cards, and book marks.</a:t>
            </a:r>
          </a:p>
          <a:p>
            <a:endParaRPr lang="en-US" altLang="en-US" dirty="0"/>
          </a:p>
          <a:p>
            <a:r>
              <a:rPr lang="en-US" altLang="en-US" dirty="0"/>
              <a:t>How do you use this? Email it to all teachers, they can open it from email and project it one screen for students to use their smartphones!</a:t>
            </a:r>
          </a:p>
        </p:txBody>
      </p:sp>
      <p:sp>
        <p:nvSpPr>
          <p:cNvPr id="12390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2029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Calibri" pitchFamily="34" charset="0"/>
              <a:buNone/>
              <a:defRPr/>
            </a:pPr>
            <a:r>
              <a:rPr lang="en-US" altLang="en-US" b="1" dirty="0"/>
              <a:t>REFER TO HANDOUT IN YOUR FOLDER.</a:t>
            </a:r>
          </a:p>
          <a:p>
            <a:pPr>
              <a:buFont typeface="Calibri" pitchFamily="34" charset="0"/>
              <a:buNone/>
              <a:defRPr/>
            </a:pPr>
            <a:endParaRPr lang="en-US" altLang="en-US" dirty="0"/>
          </a:p>
          <a:p>
            <a:pPr>
              <a:buFont typeface="Calibri" pitchFamily="34" charset="0"/>
              <a:buNone/>
              <a:defRPr/>
            </a:pPr>
            <a:r>
              <a:rPr lang="en-US" altLang="en-US" dirty="0"/>
              <a:t>This is a screen shot of the new Online Career Interest Survey that was activated on Jan 1, 2012.</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careers &amp; hobbies match the paper version.  So schools and administer the survey either on paper or electronically.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online version can be accessed from any device that can access the Internet – including smart phones.</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Results are sent instantly to a secure website where councils can access the results and provide them to schools in the same format as the paper survey.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Instructions for accessing results can be found in the LFL internal site.</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Students 13 yrs. and younger cannot legally complete this survey online. If they enter data, the system will not save it.</a:t>
            </a:r>
          </a:p>
          <a:p>
            <a:pPr marL="232943" indent="-232943">
              <a:buFont typeface="Calibri" pitchFamily="34" charset="0"/>
              <a:buAutoNum type="arabicPeriod"/>
              <a:defRPr/>
            </a:pPr>
            <a:r>
              <a:rPr lang="en-US" altLang="en-US" dirty="0"/>
              <a:t>You can also add schools/colleges to</a:t>
            </a:r>
            <a:r>
              <a:rPr lang="en-US" altLang="en-US" baseline="0" dirty="0"/>
              <a:t> this list if they do not populate when you put in your respective zip code. Simply e-mail us at exploring@lflmail.org and request your specific school to be added, with zip code</a:t>
            </a:r>
            <a:endParaRPr lang="en-US" altLang="en-US" dirty="0"/>
          </a:p>
        </p:txBody>
      </p:sp>
      <p:sp>
        <p:nvSpPr>
          <p:cNvPr id="125956"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774"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12730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DF84B87B-4C1F-4BEB-99B5-B7CDBB802F4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120</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i="1" dirty="0"/>
              <a:t> No matter the survey format you use, the reports are generated the same way.</a:t>
            </a:r>
          </a:p>
          <a:p>
            <a:pPr eaLnBrk="1" hangingPunct="1">
              <a:spcBef>
                <a:spcPct val="0"/>
              </a:spcBef>
              <a:defRPr/>
            </a:pPr>
            <a:endParaRPr lang="en-US" altLang="en-US" i="1" dirty="0"/>
          </a:p>
          <a:p>
            <a:pPr eaLnBrk="1" hangingPunct="1">
              <a:spcBef>
                <a:spcPct val="0"/>
              </a:spcBef>
              <a:defRPr/>
            </a:pPr>
            <a:r>
              <a:rPr lang="en-US" altLang="en-US" i="1" dirty="0"/>
              <a:t>**GOOD data</a:t>
            </a:r>
            <a:r>
              <a:rPr lang="en-US" altLang="en-US" i="1" baseline="0" dirty="0"/>
              <a:t> to establish credibility at/during your sales call</a:t>
            </a:r>
            <a:endParaRPr lang="en-US" altLang="en-US" i="1" dirty="0"/>
          </a:p>
          <a:p>
            <a:pPr eaLnBrk="1" hangingPunct="1">
              <a:spcBef>
                <a:spcPct val="0"/>
              </a:spcBef>
              <a:defRPr/>
            </a:pPr>
            <a:endParaRPr lang="en-US" altLang="en-US" i="1" dirty="0"/>
          </a:p>
          <a:p>
            <a:pPr marL="232943" indent="-232943">
              <a:spcBef>
                <a:spcPct val="0"/>
              </a:spcBef>
              <a:buFontTx/>
              <a:buAutoNum type="arabicPeriod"/>
              <a:defRPr/>
            </a:pPr>
            <a:r>
              <a:rPr lang="en-US" altLang="en-US" dirty="0"/>
              <a:t>This is one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All students, by grade, alphabetically.  Shows:</a:t>
            </a:r>
          </a:p>
          <a:p>
            <a:pPr marL="757066" lvl="1" indent="-291179">
              <a:spcBef>
                <a:spcPct val="0"/>
              </a:spcBef>
              <a:buFontTx/>
              <a:buChar char="•"/>
              <a:defRPr/>
            </a:pPr>
            <a:r>
              <a:rPr lang="en-US" altLang="en-US" dirty="0"/>
              <a:t>Career interests</a:t>
            </a:r>
          </a:p>
          <a:p>
            <a:pPr marL="757066" lvl="1" indent="-291179">
              <a:spcBef>
                <a:spcPct val="0"/>
              </a:spcBef>
              <a:buFontTx/>
              <a:buChar char="•"/>
              <a:defRPr/>
            </a:pPr>
            <a:r>
              <a:rPr lang="en-US" altLang="en-US" dirty="0"/>
              <a:t>Hobby interests</a:t>
            </a:r>
          </a:p>
          <a:p>
            <a:pPr marL="757066" lvl="1" indent="-291179">
              <a:spcBef>
                <a:spcPct val="0"/>
              </a:spcBef>
              <a:buFontTx/>
              <a:buChar char="•"/>
              <a:defRPr/>
            </a:pPr>
            <a:r>
              <a:rPr lang="en-US" altLang="en-US" dirty="0"/>
              <a:t>Post-high school plans</a:t>
            </a:r>
          </a:p>
          <a:p>
            <a:pPr marL="757066" lvl="1" indent="-291179">
              <a:spcBef>
                <a:spcPct val="0"/>
              </a:spcBef>
              <a:buFontTx/>
              <a:buChar char="•"/>
              <a:defRPr/>
            </a:pPr>
            <a:endParaRPr lang="en-US" altLang="en-US" dirty="0"/>
          </a:p>
          <a:p>
            <a:pPr marL="232943" indent="-232943">
              <a:spcBef>
                <a:spcPct val="0"/>
              </a:spcBef>
              <a:buFontTx/>
              <a:buAutoNum type="arabicPeriod"/>
              <a:defRPr/>
            </a:pPr>
            <a:r>
              <a:rPr lang="en-US" altLang="en-US" dirty="0"/>
              <a:t>Other results include all students interested in each career (all the attorneys, architects, dentists, electricians, etc).  Helpful for Guidance Counselor planning, career speakers, college days and college fairs.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u="sng" dirty="0"/>
              <a:t>Be sure to return results to the Guidance Counselor when you say you will </a:t>
            </a:r>
            <a:r>
              <a:rPr lang="en-US" altLang="en-US" dirty="0"/>
              <a:t>– under promise and over deliver.  Do not promise results in one week if you cannot do it.  Say 2-3 weeks, then they will be very happy if they do receive them in a week or ten days.</a:t>
            </a:r>
          </a:p>
        </p:txBody>
      </p:sp>
    </p:spTree>
    <p:extLst>
      <p:ext uri="{BB962C8B-B14F-4D97-AF65-F5344CB8AC3E}">
        <p14:creationId xmlns:p14="http://schemas.microsoft.com/office/powerpoint/2010/main" val="33141045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CAF663E2-3561-41F7-B1FA-F82813AD95C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121</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2943" indent="-232943">
              <a:spcBef>
                <a:spcPct val="0"/>
              </a:spcBef>
              <a:buFontTx/>
              <a:buAutoNum type="arabicPeriod"/>
              <a:defRPr/>
            </a:pPr>
            <a:r>
              <a:rPr lang="en-US" altLang="en-US" dirty="0"/>
              <a:t>This is another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This report includes all students interested in each career (all the attorneys, architects, dentists, electricians, etc.).  Helpful for Guidance Counselor planning and career speakers.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The After Graduation Plans is important to Guidance Counselors</a:t>
            </a:r>
          </a:p>
          <a:p>
            <a:pPr marL="698830" lvl="1" indent="-232943">
              <a:spcBef>
                <a:spcPct val="0"/>
              </a:spcBef>
              <a:buFontTx/>
              <a:buChar char="•"/>
              <a:defRPr/>
            </a:pPr>
            <a:r>
              <a:rPr lang="en-US" altLang="en-US" dirty="0"/>
              <a:t>College</a:t>
            </a:r>
          </a:p>
          <a:p>
            <a:pPr marL="698830" lvl="1" indent="-232943">
              <a:spcBef>
                <a:spcPct val="0"/>
              </a:spcBef>
              <a:buFontTx/>
              <a:buChar char="•"/>
              <a:defRPr/>
            </a:pPr>
            <a:r>
              <a:rPr lang="en-US" altLang="en-US" dirty="0"/>
              <a:t>Junior college</a:t>
            </a:r>
          </a:p>
          <a:p>
            <a:pPr marL="698830" lvl="1" indent="-232943">
              <a:spcBef>
                <a:spcPct val="0"/>
              </a:spcBef>
              <a:buFontTx/>
              <a:buChar char="•"/>
              <a:defRPr/>
            </a:pPr>
            <a:r>
              <a:rPr lang="en-US" altLang="en-US" dirty="0"/>
              <a:t>Military Service</a:t>
            </a:r>
          </a:p>
          <a:p>
            <a:pPr marL="698830" lvl="1" indent="-232943">
              <a:spcBef>
                <a:spcPct val="0"/>
              </a:spcBef>
              <a:buFontTx/>
              <a:buChar char="•"/>
              <a:defRPr/>
            </a:pPr>
            <a:r>
              <a:rPr lang="en-US" altLang="en-US" dirty="0"/>
              <a:t>Technical school</a:t>
            </a:r>
          </a:p>
          <a:p>
            <a:pPr marL="698830" lvl="1" indent="-232943">
              <a:spcBef>
                <a:spcPct val="0"/>
              </a:spcBef>
              <a:buFontTx/>
              <a:buChar char="•"/>
              <a:defRPr/>
            </a:pPr>
            <a:r>
              <a:rPr lang="en-US" altLang="en-US" dirty="0"/>
              <a:t>Work</a:t>
            </a:r>
          </a:p>
          <a:p>
            <a:pPr marL="698830" lvl="1" indent="-232943">
              <a:spcBef>
                <a:spcPct val="0"/>
              </a:spcBef>
              <a:buFontTx/>
              <a:buChar char="•"/>
              <a:defRPr/>
            </a:pPr>
            <a:r>
              <a:rPr lang="en-US" altLang="en-US" dirty="0"/>
              <a:t>Other</a:t>
            </a:r>
          </a:p>
          <a:p>
            <a:pPr lvl="1" eaLnBrk="1" hangingPunct="1">
              <a:spcBef>
                <a:spcPct val="0"/>
              </a:spcBef>
              <a:defRPr/>
            </a:pPr>
            <a:endParaRPr lang="en-US" altLang="en-US" dirty="0"/>
          </a:p>
          <a:p>
            <a:pPr lvl="1" eaLnBrk="1" hangingPunct="1">
              <a:spcBef>
                <a:spcPct val="0"/>
              </a:spcBef>
              <a:defRPr/>
            </a:pPr>
            <a:r>
              <a:rPr lang="en-US" altLang="en-US" dirty="0"/>
              <a:t>Why are these reports help full to the school…to you?</a:t>
            </a:r>
          </a:p>
          <a:p>
            <a:pPr marL="698830" lvl="1" indent="-232943">
              <a:spcBef>
                <a:spcPct val="0"/>
              </a:spcBef>
              <a:buFontTx/>
              <a:buChar char="•"/>
              <a:defRPr/>
            </a:pPr>
            <a:endParaRPr lang="en-US" altLang="en-US" dirty="0"/>
          </a:p>
        </p:txBody>
      </p:sp>
    </p:spTree>
    <p:extLst>
      <p:ext uri="{BB962C8B-B14F-4D97-AF65-F5344CB8AC3E}">
        <p14:creationId xmlns:p14="http://schemas.microsoft.com/office/powerpoint/2010/main" val="2739180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100" b="1" i="0" u="none" strike="noStrike" cap="none" dirty="0">
                <a:solidFill>
                  <a:srgbClr val="000000"/>
                </a:solidFill>
                <a:effectLst/>
                <a:latin typeface="Arial"/>
                <a:ea typeface="Arial"/>
                <a:cs typeface="Arial"/>
                <a:sym typeface="Arial"/>
              </a:rPr>
              <a:t>Don't Panic:</a:t>
            </a:r>
            <a:r>
              <a:rPr lang="en-US" sz="1100" b="0" i="0" u="none" strike="noStrike" cap="none" dirty="0">
                <a:solidFill>
                  <a:srgbClr val="000000"/>
                </a:solidFill>
                <a:effectLst/>
                <a:latin typeface="Arial"/>
                <a:ea typeface="Arial"/>
                <a:cs typeface="Arial"/>
                <a:sym typeface="Arial"/>
              </a:rPr>
              <a:t> Control your breathing to avoid inhaling water.</a:t>
            </a:r>
          </a:p>
          <a:p>
            <a:pPr lvl="0"/>
            <a:r>
              <a:rPr lang="en-US" sz="1100" b="1" i="0" u="none" strike="noStrike" cap="none" dirty="0">
                <a:solidFill>
                  <a:srgbClr val="000000"/>
                </a:solidFill>
                <a:effectLst/>
                <a:latin typeface="Arial"/>
                <a:ea typeface="Arial"/>
                <a:cs typeface="Arial"/>
                <a:sym typeface="Arial"/>
              </a:rPr>
              <a:t>Get Out Immediately:</a:t>
            </a:r>
            <a:r>
              <a:rPr lang="en-US" sz="1100" b="0" i="0" u="none" strike="noStrike" cap="none" dirty="0">
                <a:solidFill>
                  <a:srgbClr val="000000"/>
                </a:solidFill>
                <a:effectLst/>
                <a:latin typeface="Arial"/>
                <a:ea typeface="Arial"/>
                <a:cs typeface="Arial"/>
                <a:sym typeface="Arial"/>
              </a:rPr>
              <a:t> Turn toward the direction you came from, as that ice was strong enough to support you.</a:t>
            </a:r>
          </a:p>
          <a:p>
            <a:pPr lvl="0"/>
            <a:r>
              <a:rPr lang="en-US" sz="1100" b="1" i="0" u="none" strike="noStrike" cap="none" dirty="0">
                <a:solidFill>
                  <a:srgbClr val="000000"/>
                </a:solidFill>
                <a:effectLst/>
                <a:latin typeface="Arial"/>
                <a:ea typeface="Arial"/>
                <a:cs typeface="Arial"/>
                <a:sym typeface="Arial"/>
              </a:rPr>
              <a:t>Use Tools:</a:t>
            </a:r>
            <a:r>
              <a:rPr lang="en-US" sz="1100" b="0" i="0" u="none" strike="noStrike" cap="none" dirty="0">
                <a:solidFill>
                  <a:srgbClr val="000000"/>
                </a:solidFill>
                <a:effectLst/>
                <a:latin typeface="Arial"/>
                <a:ea typeface="Arial"/>
                <a:cs typeface="Arial"/>
                <a:sym typeface="Arial"/>
              </a:rPr>
              <a:t> Use ice claws or kick your legs to get your torso onto the ice.</a:t>
            </a:r>
          </a:p>
          <a:p>
            <a:pPr lvl="0"/>
            <a:r>
              <a:rPr lang="en-US" sz="1100" b="1" i="0" u="none" strike="noStrike" cap="none" dirty="0">
                <a:solidFill>
                  <a:srgbClr val="000000"/>
                </a:solidFill>
                <a:effectLst/>
                <a:latin typeface="Arial"/>
                <a:ea typeface="Arial"/>
                <a:cs typeface="Arial"/>
                <a:sym typeface="Arial"/>
              </a:rPr>
              <a:t>Roll Away:</a:t>
            </a:r>
            <a:r>
              <a:rPr lang="en-US" sz="1100" b="0" i="0" u="none" strike="noStrike" cap="none" dirty="0">
                <a:solidFill>
                  <a:srgbClr val="000000"/>
                </a:solidFill>
                <a:effectLst/>
                <a:latin typeface="Arial"/>
                <a:ea typeface="Arial"/>
                <a:cs typeface="Arial"/>
                <a:sym typeface="Arial"/>
              </a:rPr>
              <a:t> Once out, lay flat and roll away from the hole to distribute weight.</a:t>
            </a:r>
          </a:p>
          <a:p>
            <a:pPr lvl="0"/>
            <a:r>
              <a:rPr lang="en-US" sz="1100" b="1" i="0" u="none" strike="noStrike" cap="none" dirty="0">
                <a:solidFill>
                  <a:srgbClr val="000000"/>
                </a:solidFill>
                <a:effectLst/>
                <a:latin typeface="Arial"/>
                <a:ea typeface="Arial"/>
                <a:cs typeface="Arial"/>
                <a:sym typeface="Arial"/>
              </a:rPr>
              <a:t>Seek Help:</a:t>
            </a:r>
            <a:r>
              <a:rPr lang="en-US" sz="1100" b="0" i="0" u="none" strike="noStrike" cap="none" dirty="0">
                <a:solidFill>
                  <a:srgbClr val="000000"/>
                </a:solidFill>
                <a:effectLst/>
                <a:latin typeface="Arial"/>
                <a:ea typeface="Arial"/>
                <a:cs typeface="Arial"/>
                <a:sym typeface="Arial"/>
              </a:rPr>
              <a:t> Seek immediate medical attention for potential hypothermia. </a:t>
            </a:r>
          </a:p>
        </p:txBody>
      </p:sp>
    </p:spTree>
    <p:extLst>
      <p:ext uri="{BB962C8B-B14F-4D97-AF65-F5344CB8AC3E}">
        <p14:creationId xmlns:p14="http://schemas.microsoft.com/office/powerpoint/2010/main" val="36749809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0633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5128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6915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pPr defTabSz="465887">
              <a:defRPr/>
            </a:pPr>
            <a:r>
              <a:rPr lang="en-US" i="1" dirty="0"/>
              <a:t>BE SURE TO DELETE THE CALENDARS/SLIDES</a:t>
            </a:r>
            <a:r>
              <a:rPr lang="en-US" i="1" baseline="0" dirty="0"/>
              <a:t> THAT ARE NOT RELEVANT TO THE CAREER INDUSTRY TO WHICH YOU’RE PRESENTING.</a:t>
            </a:r>
            <a:endParaRPr lang="en-US" i="1" dirty="0"/>
          </a:p>
          <a:p>
            <a:endParaRPr lang="en-US" dirty="0"/>
          </a:p>
          <a:p>
            <a:r>
              <a:rPr lang="en-US" dirty="0"/>
              <a:t>Remind</a:t>
            </a:r>
            <a:r>
              <a:rPr lang="en-US" baseline="0" dirty="0"/>
              <a:t> the audience that they have flexibility is setting the schedule for their own program. Here are some options:</a:t>
            </a:r>
          </a:p>
          <a:p>
            <a:pPr marL="174708" indent="-174708">
              <a:buFont typeface="Arial" panose="020B0604020202020204" pitchFamily="34" charset="0"/>
              <a:buChar char="•"/>
            </a:pPr>
            <a:r>
              <a:rPr lang="en-US" baseline="0" dirty="0"/>
              <a:t>Year round – may or may not include summer</a:t>
            </a:r>
          </a:p>
          <a:p>
            <a:pPr marL="174708" indent="-174708">
              <a:buFont typeface="Arial" panose="020B0604020202020204" pitchFamily="34" charset="0"/>
              <a:buChar char="•"/>
            </a:pPr>
            <a:r>
              <a:rPr lang="en-US" baseline="0" dirty="0"/>
              <a:t>Weekly</a:t>
            </a:r>
          </a:p>
          <a:p>
            <a:pPr marL="174708" indent="-174708">
              <a:buFont typeface="Arial" panose="020B0604020202020204" pitchFamily="34" charset="0"/>
              <a:buChar char="•"/>
            </a:pPr>
            <a:r>
              <a:rPr lang="en-US" baseline="0" dirty="0"/>
              <a:t>Monthly</a:t>
            </a:r>
          </a:p>
          <a:p>
            <a:pPr marL="174708" indent="-174708">
              <a:buFont typeface="Arial" panose="020B0604020202020204" pitchFamily="34" charset="0"/>
              <a:buChar char="•"/>
            </a:pPr>
            <a:r>
              <a:rPr lang="en-US" baseline="0" dirty="0"/>
              <a:t>3 months at a time, different group of youth each time, </a:t>
            </a:r>
            <a:r>
              <a:rPr lang="en-US" dirty="0"/>
              <a:t>3 times per year</a:t>
            </a:r>
            <a:endParaRPr lang="en-US" baseline="0" dirty="0"/>
          </a:p>
          <a:p>
            <a:pPr marL="174708" indent="-174708">
              <a:buFont typeface="Arial" panose="020B0604020202020204" pitchFamily="34" charset="0"/>
              <a:buChar char="•"/>
            </a:pPr>
            <a:r>
              <a:rPr lang="en-US" baseline="0" dirty="0"/>
              <a:t>Weeknights or weekends</a:t>
            </a:r>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D19EC153-59F8-AA44-B290-32FCADB9045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40125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r>
              <a:rPr lang="en-US" dirty="0"/>
              <a:t>Program planning is also a service that is provided by the local Boy Scout Council.  This</a:t>
            </a:r>
            <a:r>
              <a:rPr lang="en-US" baseline="0" dirty="0"/>
              <a:t> Activity Library is an all new supplement to the process.  You will find it on www.exploring.org </a:t>
            </a:r>
            <a:endParaRPr lang="en-US" dirty="0"/>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E65D203F-F2DE-4B00-9069-DF3D48615C26}"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143</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0350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1316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1316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267228-1BEF-4EE8-898A-B77493CC73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19811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3473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331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100" b="1" i="0" u="none" strike="noStrike" cap="none" dirty="0">
                <a:solidFill>
                  <a:srgbClr val="000000"/>
                </a:solidFill>
                <a:effectLst/>
                <a:latin typeface="Arial"/>
                <a:ea typeface="Arial"/>
                <a:cs typeface="Arial"/>
                <a:sym typeface="Arial"/>
              </a:rPr>
              <a:t>Do Not Approach:</a:t>
            </a:r>
            <a:r>
              <a:rPr lang="en-US" sz="1100" b="0" i="0" u="none" strike="noStrike" cap="none" dirty="0">
                <a:solidFill>
                  <a:srgbClr val="000000"/>
                </a:solidFill>
                <a:effectLst/>
                <a:latin typeface="Arial"/>
                <a:ea typeface="Arial"/>
                <a:cs typeface="Arial"/>
                <a:sym typeface="Arial"/>
              </a:rPr>
              <a:t> Do not walk up to the edge, as you will likely fall in too.</a:t>
            </a:r>
          </a:p>
          <a:p>
            <a:pPr lvl="0"/>
            <a:r>
              <a:rPr lang="en-US" sz="1100" b="1" i="0" u="none" strike="noStrike" cap="none" dirty="0">
                <a:solidFill>
                  <a:srgbClr val="000000"/>
                </a:solidFill>
                <a:effectLst/>
                <a:latin typeface="Arial"/>
                <a:ea typeface="Arial"/>
                <a:cs typeface="Arial"/>
                <a:sym typeface="Arial"/>
              </a:rPr>
              <a:t>Call 911:</a:t>
            </a:r>
            <a:r>
              <a:rPr lang="en-US" sz="1100" b="0" i="0" u="none" strike="noStrike" cap="none" dirty="0">
                <a:solidFill>
                  <a:srgbClr val="000000"/>
                </a:solidFill>
                <a:effectLst/>
                <a:latin typeface="Arial"/>
                <a:ea typeface="Arial"/>
                <a:cs typeface="Arial"/>
                <a:sym typeface="Arial"/>
              </a:rPr>
              <a:t> Call for emergency services immediately.</a:t>
            </a:r>
          </a:p>
          <a:p>
            <a:pPr lvl="0"/>
            <a:r>
              <a:rPr lang="en-US" sz="1100" b="1" i="0" u="none" strike="noStrike" cap="none" dirty="0">
                <a:solidFill>
                  <a:srgbClr val="000000"/>
                </a:solidFill>
                <a:effectLst/>
                <a:latin typeface="Arial"/>
                <a:ea typeface="Arial"/>
                <a:cs typeface="Arial"/>
                <a:sym typeface="Arial"/>
              </a:rPr>
              <a:t>Reach or Throw:</a:t>
            </a:r>
            <a:r>
              <a:rPr lang="en-US" sz="1100" b="0" i="0" u="none" strike="noStrike" cap="none" dirty="0">
                <a:solidFill>
                  <a:srgbClr val="000000"/>
                </a:solidFill>
                <a:effectLst/>
                <a:latin typeface="Arial"/>
                <a:ea typeface="Arial"/>
                <a:cs typeface="Arial"/>
                <a:sym typeface="Arial"/>
              </a:rPr>
              <a:t> Use a branch, ladder, rope, or jumper cables to pull them out</a:t>
            </a:r>
          </a:p>
          <a:p>
            <a:pPr lvl="0"/>
            <a:r>
              <a:rPr lang="en-US" sz="1100" b="1" i="0" u="none" strike="noStrike" cap="none" dirty="0">
                <a:solidFill>
                  <a:srgbClr val="000000"/>
                </a:solidFill>
                <a:effectLst/>
                <a:latin typeface="Arial"/>
                <a:ea typeface="Arial"/>
                <a:cs typeface="Arial"/>
                <a:sym typeface="Arial"/>
              </a:rPr>
              <a:t>Treat for Cold:  </a:t>
            </a:r>
            <a:r>
              <a:rPr lang="en-US" sz="1100" b="0" i="0" u="none" strike="noStrike" cap="none" dirty="0">
                <a:solidFill>
                  <a:srgbClr val="000000"/>
                </a:solidFill>
                <a:effectLst/>
                <a:latin typeface="Arial"/>
                <a:ea typeface="Arial"/>
                <a:cs typeface="Arial"/>
                <a:sym typeface="Arial"/>
              </a:rPr>
              <a:t>Get the individual dry and warm </a:t>
            </a:r>
          </a:p>
          <a:p>
            <a:endParaRPr lang="en-US" dirty="0"/>
          </a:p>
        </p:txBody>
      </p:sp>
    </p:spTree>
    <p:extLst>
      <p:ext uri="{BB962C8B-B14F-4D97-AF65-F5344CB8AC3E}">
        <p14:creationId xmlns:p14="http://schemas.microsoft.com/office/powerpoint/2010/main" val="13315711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4520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FF1A3-023E-BEAE-E55C-C465E057CD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4EBC3E-3DB9-399B-23D0-6E199E9558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A014B1-712A-66D0-FB40-34F074F319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538D8C-B0FB-1489-A23E-E8AF1D513035}"/>
              </a:ext>
            </a:extLst>
          </p:cNvPr>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0410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DB22A-4F5D-6713-3195-8836F48C6A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CA4289-CFB0-C25E-40B7-D59EC0CFF88A}"/>
              </a:ext>
            </a:extLst>
          </p:cNvPr>
          <p:cNvSpPr>
            <a:spLocks noGrp="1" noRot="1" noChangeAspect="1"/>
          </p:cNvSpPr>
          <p:nvPr>
            <p:ph type="sldImg"/>
          </p:nvPr>
        </p:nvSpPr>
        <p:spPr>
          <a:xfrm>
            <a:off x="779463" y="1162050"/>
            <a:ext cx="5576887" cy="3136900"/>
          </a:xfrm>
        </p:spPr>
      </p:sp>
      <p:sp>
        <p:nvSpPr>
          <p:cNvPr id="3" name="Notes Placeholder 2">
            <a:extLst>
              <a:ext uri="{FF2B5EF4-FFF2-40B4-BE49-F238E27FC236}">
                <a16:creationId xmlns:a16="http://schemas.microsoft.com/office/drawing/2014/main" id="{5427DC64-4640-EFEC-23B9-56ABD8FD39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3DEA10-0540-EBE1-C1E2-CC6C26C4A2C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101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45285-88DB-BA27-5C58-363AF02117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45B824-41C5-937F-F1B4-065A77ECBF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84893F-E692-6182-06C4-37FE22ADFA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A1F241-AB99-EC44-75E9-CEB63C1F1558}"/>
              </a:ext>
            </a:extLst>
          </p:cNvPr>
          <p:cNvSpPr>
            <a:spLocks noGrp="1"/>
          </p:cNvSpPr>
          <p:nvPr>
            <p:ph type="sldNum" sz="quarter" idx="10"/>
          </p:nvPr>
        </p:nvSpPr>
        <p:spPr/>
        <p:txBody>
          <a:bodyPr/>
          <a:lstStyle/>
          <a:p>
            <a:fld id="{30E833B1-2A20-4C4C-BE33-B00584E23331}"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12059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14753-E083-92C6-4AF5-004558EC18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82CDB6-02E0-E784-D54F-383D19CEC3DE}"/>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C8C44AC6-A152-C9B6-3298-63DBF8DCA817}"/>
              </a:ext>
            </a:extLst>
          </p:cNvPr>
          <p:cNvSpPr>
            <a:spLocks noGrp="1"/>
          </p:cNvSpPr>
          <p:nvPr>
            <p:ph type="body" idx="1"/>
          </p:nvPr>
        </p:nvSpPr>
        <p:spPr/>
        <p:txBody>
          <a:bodyPr/>
          <a:lstStyle/>
          <a:p>
            <a:r>
              <a:rPr lang="en-US" dirty="0"/>
              <a:t>AFFILIATION STATEMENT </a:t>
            </a:r>
          </a:p>
          <a:p>
            <a:r>
              <a:rPr lang="en-US" dirty="0"/>
              <a:t>Learning for Life is one of the programs that local Boy Scouts of America councils are authorized to deliver, with local executive board approval. Learning for Life is an affiliate of the Boy Scouts of America that is comprised of both a written character education curriculum for PreK – 12th graders and students with special needs, as well as Interactive career Exploring programs for 6th graders thru 20 year olds. Youth participation is open to any youth in the prescribed age group for that particular Program. Adults, 21 years of age and older, are selected by participating organizations for involvement in the Learning for Life programs. Color, race, religion, gender, sexual orientation, ethnic background, disability, economic status or citizenship is not criteria for participation by youth or adults. Youth and adults involved with Learning for Life programs, including Exploring, are registered with Learning for Life as participants. Learning for Life participants are not members of the Boy Scouts of America. Learning for Life, a District of Columbia non‐profit corporation, is a separate 501(c)(3) Corporation, with a Board of Directors that is separate from the Boy Scouts of America. While they have different policies, there are occasions when local Learning for Life and Traditional BSA programs may participate in an event. Both programs will be required to follow the appropriate guidelines, especially regarding safety. Completion of training, registration and annual fees are program specific and not transferable between programs</a:t>
            </a:r>
          </a:p>
        </p:txBody>
      </p:sp>
      <p:sp>
        <p:nvSpPr>
          <p:cNvPr id="4" name="Slide Number Placeholder 3">
            <a:extLst>
              <a:ext uri="{FF2B5EF4-FFF2-40B4-BE49-F238E27FC236}">
                <a16:creationId xmlns:a16="http://schemas.microsoft.com/office/drawing/2014/main" id="{A92BBA1D-1347-FC7C-6876-690F0BA0EF5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752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F0AD3-91B1-4149-BD06-7D6A0A24FB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0D6B4-97C3-00E9-DA73-BDB24411EB36}"/>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5F2D3FBB-49D8-29FD-4F67-346BFB7770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E95B58-B44A-D15D-AE1D-5E362DEAD8A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913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FFA28-2190-98CF-E7E3-A61FE26A96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43DD2A-F03D-C5A2-BFF5-CF23F036D07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0351A51B-EEF0-8A41-4A79-E647E8B74E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1C5E7B-C987-B65E-AAE2-0E97952C243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508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78789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9655535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3/10/2026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76335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solidFill>
                  <a:prstClr val="black">
                    <a:tint val="75000"/>
                  </a:prstClr>
                </a:solidFill>
              </a:rPr>
              <a:pPr/>
              <a:t>3/10/2026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18040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solidFill>
                  <a:prstClr val="black">
                    <a:tint val="75000"/>
                  </a:prstClr>
                </a:solidFill>
              </a:rPr>
              <a:pPr/>
              <a:t>3/10/2026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74454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solidFill>
                  <a:prstClr val="black">
                    <a:tint val="75000"/>
                  </a:prstClr>
                </a:solidFill>
              </a:rPr>
              <a:pPr/>
              <a:t>3/10/2026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5442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3/10/2026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58022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3/10/2026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56455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3/10/2026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12863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3/10/2026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28109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1E65E9-5FE9-4503-9D8F-A794DEE93552}" type="datetimeFigureOut">
              <a:rPr lang="en-US" smtClean="0"/>
              <a:t>3/10/2026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0017623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3/10/2026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098927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278005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1E65E9-5FE9-4503-9D8F-A794DEE93552}" type="datetimeFigureOut">
              <a:rPr lang="en-US" smtClean="0"/>
              <a:t>3/10/2026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6216106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1E65E9-5FE9-4503-9D8F-A794DEE93552}" type="datetimeFigureOut">
              <a:rPr lang="en-US" smtClean="0"/>
              <a:t>3/10/2026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8750138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1E65E9-5FE9-4503-9D8F-A794DEE93552}" type="datetimeFigureOut">
              <a:rPr lang="en-US" smtClean="0"/>
              <a:t>3/10/2026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1257994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1E65E9-5FE9-4503-9D8F-A794DEE93552}" type="datetimeFigureOut">
              <a:rPr lang="en-US" smtClean="0"/>
              <a:t>3/10/2026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915259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1E65E9-5FE9-4503-9D8F-A794DEE93552}" type="datetimeFigureOut">
              <a:rPr lang="en-US" smtClean="0"/>
              <a:t>3/10/2026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595170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3/10/2026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41205773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3/10/2026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6896592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3/10/2026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106206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3/10/2026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8988064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CC7439-281D-4B1B-983C-49F8028DC4F9}" type="datetime1">
              <a:rPr lang="en-US" smtClean="0">
                <a:solidFill>
                  <a:prstClr val="black">
                    <a:tint val="75000"/>
                  </a:prstClr>
                </a:solidFill>
              </a:rPr>
              <a:t>3/10/2026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9450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544B97-D90B-4251-B303-F42BABF433D9}"/>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8C4E32-D95D-40CE-A7DE-EC9E74C9D0A4}"/>
              </a:ext>
            </a:extLst>
          </p:cNvPr>
          <p:cNvSpPr>
            <a:spLocks noGrp="1"/>
          </p:cNvSpPr>
          <p:nvPr>
            <p:ph type="dt" sz="half" idx="10"/>
          </p:nvPr>
        </p:nvSpPr>
        <p:spPr>
          <a:xfrm>
            <a:off x="838200" y="6356352"/>
            <a:ext cx="2743200" cy="365125"/>
          </a:xfrm>
          <a:prstGeom prst="rect">
            <a:avLst/>
          </a:prstGeom>
        </p:spPr>
        <p:txBody>
          <a:bodyPr/>
          <a:lstStyle/>
          <a:p>
            <a:fld id="{BF8B219C-0363-4EAC-B355-C16BC5F10A50}" type="datetimeFigureOut">
              <a:rPr lang="en-US" smtClean="0"/>
              <a:t>3/10/2026</a:t>
            </a:fld>
            <a:endParaRPr lang="en-US"/>
          </a:p>
        </p:txBody>
      </p:sp>
      <p:sp>
        <p:nvSpPr>
          <p:cNvPr id="5" name="Footer Placeholder 4">
            <a:extLst>
              <a:ext uri="{FF2B5EF4-FFF2-40B4-BE49-F238E27FC236}">
                <a16:creationId xmlns:a16="http://schemas.microsoft.com/office/drawing/2014/main" id="{CB5B6717-C5A9-4E32-B8EC-5887317D2FC5}"/>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22FD96-2ED5-4776-B90F-FC4761E221B7}"/>
              </a:ext>
            </a:extLst>
          </p:cNvPr>
          <p:cNvSpPr>
            <a:spLocks noGrp="1"/>
          </p:cNvSpPr>
          <p:nvPr>
            <p:ph type="sldNum" sz="quarter" idx="12"/>
          </p:nvPr>
        </p:nvSpPr>
        <p:spPr>
          <a:xfrm>
            <a:off x="8610600" y="6356352"/>
            <a:ext cx="2743200" cy="365125"/>
          </a:xfrm>
          <a:prstGeom prst="rect">
            <a:avLst/>
          </a:prstGeom>
        </p:spPr>
        <p:txBody>
          <a:bodyPr/>
          <a:lstStyle/>
          <a:p>
            <a:fld id="{5575102F-CC77-4CA7-8712-F041898EE779}" type="slidenum">
              <a:rPr lang="en-US" smtClean="0"/>
              <a:t>‹#›</a:t>
            </a:fld>
            <a:endParaRPr lang="en-US"/>
          </a:p>
        </p:txBody>
      </p:sp>
      <p:pic>
        <p:nvPicPr>
          <p:cNvPr id="7" name="Picture 6" descr="A pixelated eagle and fleur-de-lis&#10;&#10;Description automatically generated">
            <a:extLst>
              <a:ext uri="{FF2B5EF4-FFF2-40B4-BE49-F238E27FC236}">
                <a16:creationId xmlns:a16="http://schemas.microsoft.com/office/drawing/2014/main" id="{C82D88EB-31C6-B7FF-FC1D-120633A2D8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604353"/>
            <a:ext cx="10509251" cy="1624824"/>
          </a:xfrm>
          <a:prstGeom prst="rect">
            <a:avLst/>
          </a:prstGeom>
        </p:spPr>
      </p:pic>
    </p:spTree>
    <p:extLst>
      <p:ext uri="{BB962C8B-B14F-4D97-AF65-F5344CB8AC3E}">
        <p14:creationId xmlns:p14="http://schemas.microsoft.com/office/powerpoint/2010/main" val="2517208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A88F80-B6CE-48B3-AF22-F67FC591CB34}" type="datetime1">
              <a:rPr lang="en-US" smtClean="0">
                <a:solidFill>
                  <a:prstClr val="black">
                    <a:tint val="75000"/>
                  </a:prstClr>
                </a:solidFill>
              </a:rPr>
              <a:t>3/10/2026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63023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E7E9B2-18C6-4BE0-BDA1-52D1D7456A7F}" type="datetime1">
              <a:rPr lang="en-US" smtClean="0">
                <a:solidFill>
                  <a:prstClr val="black">
                    <a:tint val="75000"/>
                  </a:prstClr>
                </a:solidFill>
              </a:rPr>
              <a:t>3/10/2026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86447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130BB5-4568-445E-B779-4D3A3546E588}" type="datetime1">
              <a:rPr lang="en-US" smtClean="0">
                <a:solidFill>
                  <a:prstClr val="black">
                    <a:tint val="75000"/>
                  </a:prstClr>
                </a:solidFill>
              </a:rPr>
              <a:t>3/10/2026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67688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D4470E-03D6-404F-AAD5-206BF091CADA}" type="datetime1">
              <a:rPr lang="en-US" smtClean="0">
                <a:solidFill>
                  <a:prstClr val="black">
                    <a:tint val="75000"/>
                  </a:prstClr>
                </a:solidFill>
              </a:rPr>
              <a:t>3/10/2026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32215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47E6FC-E0E3-4181-B9AE-C3047D2A5F43}" type="datetime1">
              <a:rPr lang="en-US" smtClean="0">
                <a:solidFill>
                  <a:prstClr val="black">
                    <a:tint val="75000"/>
                  </a:prstClr>
                </a:solidFill>
              </a:rPr>
              <a:t>3/10/2026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53876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EFD07-7394-4E85-9C02-B7A3E21ECEAF}" type="datetime1">
              <a:rPr lang="en-US" smtClean="0">
                <a:solidFill>
                  <a:prstClr val="black">
                    <a:tint val="75000"/>
                  </a:prstClr>
                </a:solidFill>
              </a:rPr>
              <a:t>3/10/2026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64940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681736-7175-4BA8-9225-720B5E8A538F}" type="datetime1">
              <a:rPr lang="en-US" smtClean="0">
                <a:solidFill>
                  <a:prstClr val="black">
                    <a:tint val="75000"/>
                  </a:prstClr>
                </a:solidFill>
              </a:rPr>
              <a:t>3/10/2026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68646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BD68CAA-8DF3-4D60-B197-B2B4B2F7FE80}" type="datetime1">
              <a:rPr lang="en-US" smtClean="0">
                <a:solidFill>
                  <a:prstClr val="black">
                    <a:tint val="75000"/>
                  </a:prstClr>
                </a:solidFill>
              </a:rPr>
              <a:t>3/10/2026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8350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8D55F0-8703-4670-95F4-4C96664A21F8}" type="datetime1">
              <a:rPr lang="en-US" smtClean="0">
                <a:solidFill>
                  <a:prstClr val="black">
                    <a:tint val="75000"/>
                  </a:prstClr>
                </a:solidFill>
              </a:rPr>
              <a:t>3/10/2026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652305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104D6-DAE3-4A2D-A8CA-2C6B7C1B4236}" type="datetime1">
              <a:rPr lang="en-US" smtClean="0">
                <a:solidFill>
                  <a:prstClr val="black">
                    <a:tint val="75000"/>
                  </a:prstClr>
                </a:solidFill>
              </a:rPr>
              <a:t>3/10/2026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4962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One Column">
  <p:cSld name="One Column">
    <p:bg>
      <p:bgPr>
        <a:blipFill>
          <a:blip r:embed="rId2">
            <a:alphaModFix/>
          </a:blip>
          <a:stretch>
            <a:fillRect/>
          </a:stretch>
        </a:blipFill>
        <a:effectLst/>
      </p:bgPr>
    </p:bg>
    <p:spTree>
      <p:nvGrpSpPr>
        <p:cNvPr id="1" name="Shape 36"/>
        <p:cNvGrpSpPr/>
        <p:nvPr/>
      </p:nvGrpSpPr>
      <p:grpSpPr>
        <a:xfrm>
          <a:off x="0" y="0"/>
          <a:ext cx="0" cy="0"/>
          <a:chOff x="0" y="0"/>
          <a:chExt cx="0" cy="0"/>
        </a:xfrm>
      </p:grpSpPr>
      <p:cxnSp>
        <p:nvCxnSpPr>
          <p:cNvPr id="37" name="Google Shape;37;p6"/>
          <p:cNvCxnSpPr/>
          <p:nvPr/>
        </p:nvCxnSpPr>
        <p:spPr>
          <a:xfrm rot="10800000" flipH="1">
            <a:off x="523500" y="1357068"/>
            <a:ext cx="4094800" cy="6800"/>
          </a:xfrm>
          <a:prstGeom prst="straightConnector1">
            <a:avLst/>
          </a:prstGeom>
          <a:noFill/>
          <a:ln w="28575" cap="flat" cmpd="sng">
            <a:solidFill>
              <a:srgbClr val="FDDC00"/>
            </a:solidFill>
            <a:prstDash val="solid"/>
            <a:round/>
            <a:headEnd type="none" w="sm" len="sm"/>
            <a:tailEnd type="none" w="sm" len="sm"/>
          </a:ln>
        </p:spPr>
      </p:cxnSp>
      <p:sp>
        <p:nvSpPr>
          <p:cNvPr id="38" name="Google Shape;38;p6"/>
          <p:cNvSpPr txBox="1">
            <a:spLocks noGrp="1"/>
          </p:cNvSpPr>
          <p:nvPr>
            <p:ph type="sldNum" idx="12"/>
          </p:nvPr>
        </p:nvSpPr>
        <p:spPr>
          <a:xfrm>
            <a:off x="11160112" y="6218168"/>
            <a:ext cx="731600" cy="524800"/>
          </a:xfrm>
          <a:prstGeom prst="rect">
            <a:avLst/>
          </a:prstGeom>
        </p:spPr>
        <p:txBody>
          <a:bodyPr spcFirstLastPara="1" wrap="square" lIns="91425" tIns="91425" rIns="91425" bIns="91425" anchor="t" anchorCtr="0">
            <a:noAutofit/>
          </a:bodyPr>
          <a:lstStyle>
            <a:lvl1pPr lvl="0" rtl="0">
              <a:buNone/>
              <a:defRPr b="0">
                <a:solidFill>
                  <a:schemeClr val="lt1"/>
                </a:solidFill>
              </a:defRPr>
            </a:lvl1pPr>
            <a:lvl2pPr lvl="1" rtl="0">
              <a:buNone/>
              <a:defRPr b="0">
                <a:solidFill>
                  <a:schemeClr val="lt1"/>
                </a:solidFill>
              </a:defRPr>
            </a:lvl2pPr>
            <a:lvl3pPr lvl="2" rtl="0">
              <a:buNone/>
              <a:defRPr b="0">
                <a:solidFill>
                  <a:schemeClr val="lt1"/>
                </a:solidFill>
              </a:defRPr>
            </a:lvl3pPr>
            <a:lvl4pPr lvl="3" rtl="0">
              <a:buNone/>
              <a:defRPr b="0">
                <a:solidFill>
                  <a:schemeClr val="lt1"/>
                </a:solidFill>
              </a:defRPr>
            </a:lvl4pPr>
            <a:lvl5pPr lvl="4" rtl="0">
              <a:buNone/>
              <a:defRPr b="0">
                <a:solidFill>
                  <a:schemeClr val="lt1"/>
                </a:solidFill>
              </a:defRPr>
            </a:lvl5pPr>
            <a:lvl6pPr lvl="5" rtl="0">
              <a:buNone/>
              <a:defRPr b="0">
                <a:solidFill>
                  <a:schemeClr val="lt1"/>
                </a:solidFill>
              </a:defRPr>
            </a:lvl6pPr>
            <a:lvl7pPr lvl="6" rtl="0">
              <a:buNone/>
              <a:defRPr b="0">
                <a:solidFill>
                  <a:schemeClr val="lt1"/>
                </a:solidFill>
              </a:defRPr>
            </a:lvl7pPr>
            <a:lvl8pPr lvl="7" rtl="0">
              <a:buNone/>
              <a:defRPr b="0">
                <a:solidFill>
                  <a:schemeClr val="lt1"/>
                </a:solidFill>
              </a:defRPr>
            </a:lvl8pPr>
            <a:lvl9pPr lvl="8" rtl="0">
              <a:buNone/>
              <a:defRPr b="0">
                <a:solidFill>
                  <a:schemeClr val="lt1"/>
                </a:solidFill>
              </a:defRPr>
            </a:lvl9pPr>
          </a:lstStyle>
          <a:p>
            <a:fld id="{00000000-1234-1234-1234-123412341234}" type="slidenum">
              <a:rPr lang="en" smtClean="0"/>
              <a:pPr/>
              <a:t>‹#›</a:t>
            </a:fld>
            <a:endParaRPr lang="en"/>
          </a:p>
        </p:txBody>
      </p:sp>
      <p:sp>
        <p:nvSpPr>
          <p:cNvPr id="39" name="Google Shape;39;p6"/>
          <p:cNvSpPr txBox="1">
            <a:spLocks noGrp="1"/>
          </p:cNvSpPr>
          <p:nvPr>
            <p:ph type="title"/>
          </p:nvPr>
        </p:nvSpPr>
        <p:spPr>
          <a:xfrm>
            <a:off x="422433" y="584233"/>
            <a:ext cx="6804000" cy="772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800"/>
              <a:buFont typeface="Roboto Slab"/>
              <a:buNone/>
              <a:defRPr sz="2800" b="1">
                <a:solidFill>
                  <a:schemeClr val="accent1"/>
                </a:solidFill>
                <a:latin typeface="Roboto Slab"/>
                <a:ea typeface="Roboto Slab"/>
                <a:cs typeface="Roboto Slab"/>
                <a:sym typeface="Roboto Slab"/>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0" name="Google Shape;40;p6"/>
          <p:cNvSpPr txBox="1">
            <a:spLocks noGrp="1"/>
          </p:cNvSpPr>
          <p:nvPr>
            <p:ph type="body" idx="1"/>
          </p:nvPr>
        </p:nvSpPr>
        <p:spPr>
          <a:xfrm>
            <a:off x="657200" y="1621067"/>
            <a:ext cx="10872800" cy="3478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Roboto"/>
              <a:buChar char="●"/>
              <a:defRPr>
                <a:latin typeface="Roboto"/>
                <a:ea typeface="Roboto"/>
                <a:cs typeface="Roboto"/>
                <a:sym typeface="Roboto"/>
              </a:defRPr>
            </a:lvl1pPr>
            <a:lvl2pPr marL="914400" lvl="1" indent="-317500" rtl="0">
              <a:spcBef>
                <a:spcPts val="0"/>
              </a:spcBef>
              <a:spcAft>
                <a:spcPts val="0"/>
              </a:spcAft>
              <a:buSzPts val="1400"/>
              <a:buFont typeface="Roboto"/>
              <a:buChar char="○"/>
              <a:defRPr>
                <a:latin typeface="Roboto"/>
                <a:ea typeface="Roboto"/>
                <a:cs typeface="Roboto"/>
                <a:sym typeface="Roboto"/>
              </a:defRPr>
            </a:lvl2pPr>
            <a:lvl3pPr marL="1371600" lvl="2" indent="-317500" rtl="0">
              <a:spcBef>
                <a:spcPts val="0"/>
              </a:spcBef>
              <a:spcAft>
                <a:spcPts val="0"/>
              </a:spcAft>
              <a:buSzPts val="1400"/>
              <a:buFont typeface="Roboto"/>
              <a:buChar char="■"/>
              <a:defRPr>
                <a:latin typeface="Roboto"/>
                <a:ea typeface="Roboto"/>
                <a:cs typeface="Roboto"/>
                <a:sym typeface="Roboto"/>
              </a:defRPr>
            </a:lvl3pPr>
            <a:lvl4pPr marL="1828800" lvl="3" indent="-317500" rtl="0">
              <a:spcBef>
                <a:spcPts val="0"/>
              </a:spcBef>
              <a:spcAft>
                <a:spcPts val="0"/>
              </a:spcAft>
              <a:buSzPts val="1400"/>
              <a:buFont typeface="Roboto"/>
              <a:buChar char="●"/>
              <a:defRPr>
                <a:latin typeface="Roboto"/>
                <a:ea typeface="Roboto"/>
                <a:cs typeface="Roboto"/>
                <a:sym typeface="Roboto"/>
              </a:defRPr>
            </a:lvl4pPr>
            <a:lvl5pPr marL="2286000" lvl="4" indent="-317500" rtl="0">
              <a:spcBef>
                <a:spcPts val="0"/>
              </a:spcBef>
              <a:spcAft>
                <a:spcPts val="0"/>
              </a:spcAft>
              <a:buSzPts val="1400"/>
              <a:buFont typeface="Roboto"/>
              <a:buChar char="○"/>
              <a:defRPr>
                <a:latin typeface="Roboto"/>
                <a:ea typeface="Roboto"/>
                <a:cs typeface="Roboto"/>
                <a:sym typeface="Roboto"/>
              </a:defRPr>
            </a:lvl5pPr>
            <a:lvl6pPr marL="2743200" lvl="5" indent="-317500" rtl="0">
              <a:spcBef>
                <a:spcPts val="0"/>
              </a:spcBef>
              <a:spcAft>
                <a:spcPts val="0"/>
              </a:spcAft>
              <a:buSzPts val="1400"/>
              <a:buFont typeface="Roboto"/>
              <a:buChar char="■"/>
              <a:defRPr>
                <a:latin typeface="Roboto"/>
                <a:ea typeface="Roboto"/>
                <a:cs typeface="Roboto"/>
                <a:sym typeface="Roboto"/>
              </a:defRPr>
            </a:lvl6pPr>
            <a:lvl7pPr marL="3200400" lvl="6" indent="-317500" rtl="0">
              <a:spcBef>
                <a:spcPts val="0"/>
              </a:spcBef>
              <a:spcAft>
                <a:spcPts val="0"/>
              </a:spcAft>
              <a:buSzPts val="1400"/>
              <a:buFont typeface="Roboto"/>
              <a:buChar char="●"/>
              <a:defRPr>
                <a:latin typeface="Roboto"/>
                <a:ea typeface="Roboto"/>
                <a:cs typeface="Roboto"/>
                <a:sym typeface="Roboto"/>
              </a:defRPr>
            </a:lvl7pPr>
            <a:lvl8pPr marL="3657600" lvl="7" indent="-317500" rtl="0">
              <a:spcBef>
                <a:spcPts val="0"/>
              </a:spcBef>
              <a:spcAft>
                <a:spcPts val="0"/>
              </a:spcAft>
              <a:buSzPts val="1400"/>
              <a:buFont typeface="Roboto"/>
              <a:buChar char="○"/>
              <a:defRPr>
                <a:latin typeface="Roboto"/>
                <a:ea typeface="Roboto"/>
                <a:cs typeface="Roboto"/>
                <a:sym typeface="Roboto"/>
              </a:defRPr>
            </a:lvl8pPr>
            <a:lvl9pPr marL="4114800" lvl="8" indent="-317500" rtl="0">
              <a:spcBef>
                <a:spcPts val="0"/>
              </a:spcBef>
              <a:spcAft>
                <a:spcPts val="0"/>
              </a:spcAft>
              <a:buSzPts val="1400"/>
              <a:buFont typeface="Roboto"/>
              <a:buChar char="■"/>
              <a:defRPr>
                <a:latin typeface="Roboto"/>
                <a:ea typeface="Roboto"/>
                <a:cs typeface="Roboto"/>
                <a:sym typeface="Roboto"/>
              </a:defRPr>
            </a:lvl9pPr>
          </a:lstStyle>
          <a:p>
            <a:endParaRPr/>
          </a:p>
        </p:txBody>
      </p:sp>
      <p:pic>
        <p:nvPicPr>
          <p:cNvPr id="41" name="Google Shape;41;p6"/>
          <p:cNvPicPr preferRelativeResize="0"/>
          <p:nvPr/>
        </p:nvPicPr>
        <p:blipFill rotWithShape="1">
          <a:blip r:embed="rId3">
            <a:alphaModFix/>
          </a:blip>
          <a:srcRect b="15647"/>
          <a:stretch/>
        </p:blipFill>
        <p:spPr>
          <a:xfrm>
            <a:off x="359602" y="5531301"/>
            <a:ext cx="1349633" cy="850668"/>
          </a:xfrm>
          <a:prstGeom prst="rect">
            <a:avLst/>
          </a:prstGeom>
          <a:noFill/>
          <a:ln>
            <a:noFill/>
          </a:ln>
        </p:spPr>
      </p:pic>
      <p:pic>
        <p:nvPicPr>
          <p:cNvPr id="42" name="Google Shape;42;p6"/>
          <p:cNvPicPr preferRelativeResize="0"/>
          <p:nvPr/>
        </p:nvPicPr>
        <p:blipFill rotWithShape="1">
          <a:blip r:embed="rId3">
            <a:alphaModFix/>
          </a:blip>
          <a:srcRect t="88883" r="30512"/>
          <a:stretch/>
        </p:blipFill>
        <p:spPr>
          <a:xfrm>
            <a:off x="563208" y="6424518"/>
            <a:ext cx="937800" cy="112099"/>
          </a:xfrm>
          <a:prstGeom prst="rect">
            <a:avLst/>
          </a:prstGeom>
          <a:noFill/>
          <a:ln>
            <a:noFill/>
          </a:ln>
        </p:spPr>
      </p:pic>
      <p:pic>
        <p:nvPicPr>
          <p:cNvPr id="43" name="Google Shape;43;p6"/>
          <p:cNvPicPr preferRelativeResize="0"/>
          <p:nvPr/>
        </p:nvPicPr>
        <p:blipFill rotWithShape="1">
          <a:blip r:embed="rId3">
            <a:alphaModFix/>
          </a:blip>
          <a:srcRect l="96568" t="90518" r="1" b="2319"/>
          <a:stretch/>
        </p:blipFill>
        <p:spPr>
          <a:xfrm>
            <a:off x="1496799" y="6432709"/>
            <a:ext cx="46299" cy="72233"/>
          </a:xfrm>
          <a:prstGeom prst="rect">
            <a:avLst/>
          </a:prstGeom>
          <a:noFill/>
          <a:ln>
            <a:noFill/>
          </a:ln>
        </p:spPr>
      </p:pic>
    </p:spTree>
    <p:extLst>
      <p:ext uri="{BB962C8B-B14F-4D97-AF65-F5344CB8AC3E}">
        <p14:creationId xmlns:p14="http://schemas.microsoft.com/office/powerpoint/2010/main" val="321804829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BC1FC-56F8-E3CB-8EBF-B508158A1B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8067E3-9056-23DB-DDDC-C0AAA3817C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EAD422-6330-8ECC-AE35-D259A4091AC9}"/>
              </a:ext>
            </a:extLst>
          </p:cNvPr>
          <p:cNvSpPr>
            <a:spLocks noGrp="1"/>
          </p:cNvSpPr>
          <p:nvPr>
            <p:ph type="dt" sz="half" idx="10"/>
          </p:nvPr>
        </p:nvSpPr>
        <p:spPr/>
        <p:txBody>
          <a:bodyPr/>
          <a:lstStyle/>
          <a:p>
            <a:fld id="{3B8E2E91-24B8-4D20-9521-FF3232087948}" type="datetimeFigureOut">
              <a:rPr lang="en-US" smtClean="0"/>
              <a:t>3/10/2026</a:t>
            </a:fld>
            <a:endParaRPr lang="en-US"/>
          </a:p>
        </p:txBody>
      </p:sp>
      <p:sp>
        <p:nvSpPr>
          <p:cNvPr id="5" name="Footer Placeholder 4">
            <a:extLst>
              <a:ext uri="{FF2B5EF4-FFF2-40B4-BE49-F238E27FC236}">
                <a16:creationId xmlns:a16="http://schemas.microsoft.com/office/drawing/2014/main" id="{57057C8C-B98A-6640-6D7E-C86CEDE131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A8C3CA-90EA-E48F-EE90-0032A76DC9C1}"/>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13723755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767B2-5765-B0C5-CE78-0DDC6D68BA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8CBC75-D08A-4B2C-7F1A-D87566580E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DD6D52-A8C5-1B5B-6CB8-38469FE8592E}"/>
              </a:ext>
            </a:extLst>
          </p:cNvPr>
          <p:cNvSpPr>
            <a:spLocks noGrp="1"/>
          </p:cNvSpPr>
          <p:nvPr>
            <p:ph type="dt" sz="half" idx="10"/>
          </p:nvPr>
        </p:nvSpPr>
        <p:spPr/>
        <p:txBody>
          <a:bodyPr/>
          <a:lstStyle/>
          <a:p>
            <a:fld id="{3B8E2E91-24B8-4D20-9521-FF3232087948}" type="datetimeFigureOut">
              <a:rPr lang="en-US" smtClean="0"/>
              <a:t>3/10/2026</a:t>
            </a:fld>
            <a:endParaRPr lang="en-US"/>
          </a:p>
        </p:txBody>
      </p:sp>
      <p:sp>
        <p:nvSpPr>
          <p:cNvPr id="5" name="Footer Placeholder 4">
            <a:extLst>
              <a:ext uri="{FF2B5EF4-FFF2-40B4-BE49-F238E27FC236}">
                <a16:creationId xmlns:a16="http://schemas.microsoft.com/office/drawing/2014/main" id="{08FC3366-0D5F-3C74-8FE8-986869081E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8B126F-AD29-0DD6-CEC6-FC76C89595F0}"/>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10628808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EB0A-DAF1-23AF-6986-0C1B122775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FB4274-E9D8-B7CB-9EF9-44B672CA2EB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CE6B14-4ECE-3B61-B0E0-EFBE56188D10}"/>
              </a:ext>
            </a:extLst>
          </p:cNvPr>
          <p:cNvSpPr>
            <a:spLocks noGrp="1"/>
          </p:cNvSpPr>
          <p:nvPr>
            <p:ph type="dt" sz="half" idx="10"/>
          </p:nvPr>
        </p:nvSpPr>
        <p:spPr/>
        <p:txBody>
          <a:bodyPr/>
          <a:lstStyle/>
          <a:p>
            <a:fld id="{3B8E2E91-24B8-4D20-9521-FF3232087948}" type="datetimeFigureOut">
              <a:rPr lang="en-US" smtClean="0"/>
              <a:t>3/10/2026</a:t>
            </a:fld>
            <a:endParaRPr lang="en-US"/>
          </a:p>
        </p:txBody>
      </p:sp>
      <p:sp>
        <p:nvSpPr>
          <p:cNvPr id="5" name="Footer Placeholder 4">
            <a:extLst>
              <a:ext uri="{FF2B5EF4-FFF2-40B4-BE49-F238E27FC236}">
                <a16:creationId xmlns:a16="http://schemas.microsoft.com/office/drawing/2014/main" id="{D37D27D7-1C0C-AE4A-66DF-B5BBA33A8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34455C-FAF8-43B4-F727-559615357910}"/>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8869639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C60AC-FF52-EFF6-02DE-DDA3BABDB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633538-DC2F-749B-7F80-BD82176B85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7DC30D-D18F-FD81-1283-F8F4157B89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B7653C-749B-E0C7-72CA-C8DB082CB4FE}"/>
              </a:ext>
            </a:extLst>
          </p:cNvPr>
          <p:cNvSpPr>
            <a:spLocks noGrp="1"/>
          </p:cNvSpPr>
          <p:nvPr>
            <p:ph type="dt" sz="half" idx="10"/>
          </p:nvPr>
        </p:nvSpPr>
        <p:spPr/>
        <p:txBody>
          <a:bodyPr/>
          <a:lstStyle/>
          <a:p>
            <a:fld id="{3B8E2E91-24B8-4D20-9521-FF3232087948}" type="datetimeFigureOut">
              <a:rPr lang="en-US" smtClean="0"/>
              <a:t>3/10/2026</a:t>
            </a:fld>
            <a:endParaRPr lang="en-US"/>
          </a:p>
        </p:txBody>
      </p:sp>
      <p:sp>
        <p:nvSpPr>
          <p:cNvPr id="6" name="Footer Placeholder 5">
            <a:extLst>
              <a:ext uri="{FF2B5EF4-FFF2-40B4-BE49-F238E27FC236}">
                <a16:creationId xmlns:a16="http://schemas.microsoft.com/office/drawing/2014/main" id="{9F7694F0-5BAB-CF5A-B5DB-699DE7B38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6F57AB-D2E1-FBDA-B9BE-40F90C1E91DF}"/>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197142444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8FCF-D410-7609-D750-6FD3D24CAD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669E63-0457-40F1-9EDC-8BE1A41996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0B304C-FC14-AAA7-ADC6-F8409C8E7B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AC791B-793E-29D9-2534-9530474299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0C9D4E-D7B2-EEFA-F543-DCD029A426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DA11BF-0142-D7F5-213C-C9F20A0438CB}"/>
              </a:ext>
            </a:extLst>
          </p:cNvPr>
          <p:cNvSpPr>
            <a:spLocks noGrp="1"/>
          </p:cNvSpPr>
          <p:nvPr>
            <p:ph type="dt" sz="half" idx="10"/>
          </p:nvPr>
        </p:nvSpPr>
        <p:spPr/>
        <p:txBody>
          <a:bodyPr/>
          <a:lstStyle/>
          <a:p>
            <a:fld id="{3B8E2E91-24B8-4D20-9521-FF3232087948}" type="datetimeFigureOut">
              <a:rPr lang="en-US" smtClean="0"/>
              <a:t>3/10/2026</a:t>
            </a:fld>
            <a:endParaRPr lang="en-US"/>
          </a:p>
        </p:txBody>
      </p:sp>
      <p:sp>
        <p:nvSpPr>
          <p:cNvPr id="8" name="Footer Placeholder 7">
            <a:extLst>
              <a:ext uri="{FF2B5EF4-FFF2-40B4-BE49-F238E27FC236}">
                <a16:creationId xmlns:a16="http://schemas.microsoft.com/office/drawing/2014/main" id="{3965CA18-9EF1-DD3C-6258-BF30141DDA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6FD5D-4D99-8CA3-1231-A18EBC8AE16D}"/>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44379609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04460-05F0-6EA0-F587-D0DC3E4D66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E15A7C-D6C1-78BA-FEBE-81AF64946895}"/>
              </a:ext>
            </a:extLst>
          </p:cNvPr>
          <p:cNvSpPr>
            <a:spLocks noGrp="1"/>
          </p:cNvSpPr>
          <p:nvPr>
            <p:ph type="dt" sz="half" idx="10"/>
          </p:nvPr>
        </p:nvSpPr>
        <p:spPr/>
        <p:txBody>
          <a:bodyPr/>
          <a:lstStyle/>
          <a:p>
            <a:fld id="{3B8E2E91-24B8-4D20-9521-FF3232087948}" type="datetimeFigureOut">
              <a:rPr lang="en-US" smtClean="0"/>
              <a:t>3/10/2026</a:t>
            </a:fld>
            <a:endParaRPr lang="en-US"/>
          </a:p>
        </p:txBody>
      </p:sp>
      <p:sp>
        <p:nvSpPr>
          <p:cNvPr id="4" name="Footer Placeholder 3">
            <a:extLst>
              <a:ext uri="{FF2B5EF4-FFF2-40B4-BE49-F238E27FC236}">
                <a16:creationId xmlns:a16="http://schemas.microsoft.com/office/drawing/2014/main" id="{3DEB9772-35D9-0F5D-1070-423F42FAF7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5FACE4-1FFF-5BB5-8AE6-D9D12F2073D4}"/>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34986539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40093E-9927-DD6B-0608-21EC387F7A0A}"/>
              </a:ext>
            </a:extLst>
          </p:cNvPr>
          <p:cNvSpPr>
            <a:spLocks noGrp="1"/>
          </p:cNvSpPr>
          <p:nvPr>
            <p:ph type="dt" sz="half" idx="10"/>
          </p:nvPr>
        </p:nvSpPr>
        <p:spPr/>
        <p:txBody>
          <a:bodyPr/>
          <a:lstStyle/>
          <a:p>
            <a:fld id="{3B8E2E91-24B8-4D20-9521-FF3232087948}" type="datetimeFigureOut">
              <a:rPr lang="en-US" smtClean="0"/>
              <a:t>3/10/2026</a:t>
            </a:fld>
            <a:endParaRPr lang="en-US"/>
          </a:p>
        </p:txBody>
      </p:sp>
      <p:sp>
        <p:nvSpPr>
          <p:cNvPr id="3" name="Footer Placeholder 2">
            <a:extLst>
              <a:ext uri="{FF2B5EF4-FFF2-40B4-BE49-F238E27FC236}">
                <a16:creationId xmlns:a16="http://schemas.microsoft.com/office/drawing/2014/main" id="{DA4B7724-67E3-B6FE-B34B-F1CAC1C712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136EA6-A521-D113-7A1F-AA5B3BB1A199}"/>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8149321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9706-FBE0-8B4D-E64B-AB88DAF8D6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4ADE14-1ABB-6C8F-E1B8-E99DA02925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FFBF0F-A2F5-3066-5E09-48668C15F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A19AA6-BB43-9709-F61D-E5657C364425}"/>
              </a:ext>
            </a:extLst>
          </p:cNvPr>
          <p:cNvSpPr>
            <a:spLocks noGrp="1"/>
          </p:cNvSpPr>
          <p:nvPr>
            <p:ph type="dt" sz="half" idx="10"/>
          </p:nvPr>
        </p:nvSpPr>
        <p:spPr/>
        <p:txBody>
          <a:bodyPr/>
          <a:lstStyle/>
          <a:p>
            <a:fld id="{3B8E2E91-24B8-4D20-9521-FF3232087948}" type="datetimeFigureOut">
              <a:rPr lang="en-US" smtClean="0"/>
              <a:t>3/10/2026</a:t>
            </a:fld>
            <a:endParaRPr lang="en-US"/>
          </a:p>
        </p:txBody>
      </p:sp>
      <p:sp>
        <p:nvSpPr>
          <p:cNvPr id="6" name="Footer Placeholder 5">
            <a:extLst>
              <a:ext uri="{FF2B5EF4-FFF2-40B4-BE49-F238E27FC236}">
                <a16:creationId xmlns:a16="http://schemas.microsoft.com/office/drawing/2014/main" id="{0E7BDC6E-DFBA-9752-0675-E664F1E139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BB964-3F15-CBDB-BEEC-17BF65758F41}"/>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804201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FC3A-D1D9-0A9A-CD74-A6B7130E15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6FA534-2E46-EDC0-9DF1-29F429FC06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64833A-4C2F-2312-63FC-BC32FBF0C1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94CAA1-6895-AFD0-3887-F8DFCA617B60}"/>
              </a:ext>
            </a:extLst>
          </p:cNvPr>
          <p:cNvSpPr>
            <a:spLocks noGrp="1"/>
          </p:cNvSpPr>
          <p:nvPr>
            <p:ph type="dt" sz="half" idx="10"/>
          </p:nvPr>
        </p:nvSpPr>
        <p:spPr/>
        <p:txBody>
          <a:bodyPr/>
          <a:lstStyle/>
          <a:p>
            <a:fld id="{3B8E2E91-24B8-4D20-9521-FF3232087948}" type="datetimeFigureOut">
              <a:rPr lang="en-US" smtClean="0"/>
              <a:t>3/10/2026</a:t>
            </a:fld>
            <a:endParaRPr lang="en-US"/>
          </a:p>
        </p:txBody>
      </p:sp>
      <p:sp>
        <p:nvSpPr>
          <p:cNvPr id="6" name="Footer Placeholder 5">
            <a:extLst>
              <a:ext uri="{FF2B5EF4-FFF2-40B4-BE49-F238E27FC236}">
                <a16:creationId xmlns:a16="http://schemas.microsoft.com/office/drawing/2014/main" id="{E0FCA16A-0562-B733-0D41-78AB91BCBA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A16EB-ED55-2C9D-60C1-EBF473FCEB6A}"/>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39317251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83189-B1E3-7687-41BC-2292D0F0A8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ACCF02-5F3B-DD8A-4533-633C046B6B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B3F3A-E087-D601-8FCE-0C0F9404BFC3}"/>
              </a:ext>
            </a:extLst>
          </p:cNvPr>
          <p:cNvSpPr>
            <a:spLocks noGrp="1"/>
          </p:cNvSpPr>
          <p:nvPr>
            <p:ph type="dt" sz="half" idx="10"/>
          </p:nvPr>
        </p:nvSpPr>
        <p:spPr/>
        <p:txBody>
          <a:bodyPr/>
          <a:lstStyle/>
          <a:p>
            <a:fld id="{3B8E2E91-24B8-4D20-9521-FF3232087948}" type="datetimeFigureOut">
              <a:rPr lang="en-US" smtClean="0"/>
              <a:t>3/10/2026</a:t>
            </a:fld>
            <a:endParaRPr lang="en-US"/>
          </a:p>
        </p:txBody>
      </p:sp>
      <p:sp>
        <p:nvSpPr>
          <p:cNvPr id="5" name="Footer Placeholder 4">
            <a:extLst>
              <a:ext uri="{FF2B5EF4-FFF2-40B4-BE49-F238E27FC236}">
                <a16:creationId xmlns:a16="http://schemas.microsoft.com/office/drawing/2014/main" id="{D7DC8976-4566-841E-2395-3B6399F435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E3383-B824-C113-8401-F8A267379F9B}"/>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511478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pic>
        <p:nvPicPr>
          <p:cNvPr id="4" name="Picture 3" descr="A close-up of logos&#10;&#10;AI-generated content may be incorrect.">
            <a:extLst>
              <a:ext uri="{FF2B5EF4-FFF2-40B4-BE49-F238E27FC236}">
                <a16:creationId xmlns:a16="http://schemas.microsoft.com/office/drawing/2014/main" id="{65CE11AB-2FE9-7143-EE6F-7158B0284B70}"/>
              </a:ext>
            </a:extLst>
          </p:cNvPr>
          <p:cNvPicPr>
            <a:picLocks noChangeAspect="1"/>
          </p:cNvPicPr>
          <p:nvPr userDrawn="1"/>
        </p:nvPicPr>
        <p:blipFill>
          <a:blip r:embed="rId2">
            <a:extLst>
              <a:ext uri="{28A0092B-C50C-407E-A947-70E740481C1C}">
                <a14:useLocalDpi xmlns:a14="http://schemas.microsoft.com/office/drawing/2010/main" val="0"/>
              </a:ext>
            </a:extLst>
          </a:blip>
          <a:srcRect l="4105" t="14140" r="4264" b="13891"/>
          <a:stretch>
            <a:fillRect/>
          </a:stretch>
        </p:blipFill>
        <p:spPr>
          <a:xfrm>
            <a:off x="1147446" y="844350"/>
            <a:ext cx="9897111" cy="3109342"/>
          </a:xfrm>
          <a:prstGeom prst="rect">
            <a:avLst/>
          </a:prstGeom>
        </p:spPr>
      </p:pic>
      <p:sp>
        <p:nvSpPr>
          <p:cNvPr id="3" name="Content Placeholder 2">
            <a:extLst>
              <a:ext uri="{FF2B5EF4-FFF2-40B4-BE49-F238E27FC236}">
                <a16:creationId xmlns:a16="http://schemas.microsoft.com/office/drawing/2014/main" id="{B9D4254E-33D2-ADB9-7DD2-64BD6376BEBE}"/>
              </a:ext>
            </a:extLst>
          </p:cNvPr>
          <p:cNvSpPr>
            <a:spLocks noGrp="1"/>
          </p:cNvSpPr>
          <p:nvPr>
            <p:ph sz="quarter" idx="11" hasCustomPrompt="1"/>
          </p:nvPr>
        </p:nvSpPr>
        <p:spPr>
          <a:xfrm>
            <a:off x="1146177" y="4971350"/>
            <a:ext cx="9898063" cy="914400"/>
          </a:xfrm>
        </p:spPr>
        <p:txBody>
          <a:bodyPr>
            <a:noAutofit/>
          </a:bodyPr>
          <a:lstStyle>
            <a:lvl1pPr>
              <a:buNone/>
              <a:defRPr sz="1500"/>
            </a:lvl1pPr>
          </a:lstStyle>
          <a:p>
            <a:pPr lvl="0"/>
            <a:r>
              <a:rPr lang="en-US" dirty="0"/>
              <a:t>Subtitle or Text</a:t>
            </a:r>
          </a:p>
          <a:p>
            <a:pPr lvl="0"/>
            <a:r>
              <a:rPr lang="en-US" dirty="0"/>
              <a:t>Subtitle or Text</a:t>
            </a:r>
          </a:p>
        </p:txBody>
      </p:sp>
      <p:sp>
        <p:nvSpPr>
          <p:cNvPr id="7" name="Content Placeholder 6">
            <a:extLst>
              <a:ext uri="{FF2B5EF4-FFF2-40B4-BE49-F238E27FC236}">
                <a16:creationId xmlns:a16="http://schemas.microsoft.com/office/drawing/2014/main" id="{A6FACB00-74A8-1A4E-BC6E-87FBE13928A9}"/>
              </a:ext>
            </a:extLst>
          </p:cNvPr>
          <p:cNvSpPr>
            <a:spLocks noGrp="1"/>
          </p:cNvSpPr>
          <p:nvPr>
            <p:ph sz="quarter" idx="12" hasCustomPrompt="1"/>
          </p:nvPr>
        </p:nvSpPr>
        <p:spPr>
          <a:xfrm>
            <a:off x="1146176" y="4413186"/>
            <a:ext cx="9896475" cy="487680"/>
          </a:xfrm>
        </p:spPr>
        <p:txBody>
          <a:bodyPr/>
          <a:lstStyle>
            <a:lvl1pPr>
              <a:buNone/>
              <a:defRPr/>
            </a:lvl1pPr>
            <a:lvl2pPr>
              <a:buNone/>
              <a:defRPr/>
            </a:lvl2pPr>
            <a:lvl3pPr>
              <a:buNone/>
              <a:defRPr/>
            </a:lvl3pPr>
            <a:lvl4pPr>
              <a:buNone/>
              <a:defRPr/>
            </a:lvl4pPr>
            <a:lvl5pPr>
              <a:buNone/>
              <a:defRPr/>
            </a:lvl5pPr>
          </a:lstStyle>
          <a:p>
            <a:pPr lvl="0"/>
            <a:r>
              <a:rPr lang="en-US" dirty="0"/>
              <a:t>Presentation Title</a:t>
            </a:r>
          </a:p>
        </p:txBody>
      </p:sp>
      <p:sp>
        <p:nvSpPr>
          <p:cNvPr id="8" name="Rectangle 7">
            <a:extLst>
              <a:ext uri="{FF2B5EF4-FFF2-40B4-BE49-F238E27FC236}">
                <a16:creationId xmlns:a16="http://schemas.microsoft.com/office/drawing/2014/main" id="{0F3992BE-B7FA-CD4E-4ED7-BEC61CBF2AFE}"/>
              </a:ext>
            </a:extLst>
          </p:cNvPr>
          <p:cNvSpPr/>
          <p:nvPr userDrawn="1"/>
        </p:nvSpPr>
        <p:spPr>
          <a:xfrm>
            <a:off x="-1" y="6404103"/>
            <a:ext cx="1219200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38305381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00D297-B736-67D8-4C87-A27553739A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FF49A8-7836-6A85-3E9A-B8FD051620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506F1-5279-8AA5-CC23-F2E43FA489C8}"/>
              </a:ext>
            </a:extLst>
          </p:cNvPr>
          <p:cNvSpPr>
            <a:spLocks noGrp="1"/>
          </p:cNvSpPr>
          <p:nvPr>
            <p:ph type="dt" sz="half" idx="10"/>
          </p:nvPr>
        </p:nvSpPr>
        <p:spPr/>
        <p:txBody>
          <a:bodyPr/>
          <a:lstStyle/>
          <a:p>
            <a:fld id="{3B8E2E91-24B8-4D20-9521-FF3232087948}" type="datetimeFigureOut">
              <a:rPr lang="en-US" smtClean="0"/>
              <a:t>3/10/2026</a:t>
            </a:fld>
            <a:endParaRPr lang="en-US"/>
          </a:p>
        </p:txBody>
      </p:sp>
      <p:sp>
        <p:nvSpPr>
          <p:cNvPr id="5" name="Footer Placeholder 4">
            <a:extLst>
              <a:ext uri="{FF2B5EF4-FFF2-40B4-BE49-F238E27FC236}">
                <a16:creationId xmlns:a16="http://schemas.microsoft.com/office/drawing/2014/main" id="{0F672791-0D62-3C73-7B9D-033D485AB1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4E4F0C-7A1D-EC2A-E4ED-28BDA4F4E832}"/>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1228043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85055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46980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59705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75255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513034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25719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94893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327277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557943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181641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940798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6301731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9936732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163934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5649452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94004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58004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478567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258393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463533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910234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045826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0760023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9034813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3/10/2026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50125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3/10/2026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32574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3/10/2026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9015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1107631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3/10/2026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22654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3/10/2026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49549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3/10/2026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6304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3/10/2026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17278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3/10/2026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73143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3/10/2026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47788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3/10/2026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41415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3/10/2026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51746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3/10/2026</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584889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3/10/2026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9262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72698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3/10/2026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12273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3/10/2026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15578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3/10/2026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37072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144A6-96FC-DF4E-8ACA-55E1D10FA5AB}" type="datetimeFigureOut">
              <a:rPr lang="en-US" smtClean="0">
                <a:solidFill>
                  <a:prstClr val="black">
                    <a:tint val="75000"/>
                  </a:prstClr>
                </a:solidFill>
              </a:rPr>
              <a:pPr/>
              <a:t>3/10/2026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41537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144A6-96FC-DF4E-8ACA-55E1D10FA5AB}" type="datetimeFigureOut">
              <a:rPr lang="en-US" smtClean="0">
                <a:solidFill>
                  <a:prstClr val="black">
                    <a:tint val="75000"/>
                  </a:prstClr>
                </a:solidFill>
              </a:rPr>
              <a:pPr/>
              <a:t>3/10/2026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10490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144A6-96FC-DF4E-8ACA-55E1D10FA5AB}" type="datetimeFigureOut">
              <a:rPr lang="en-US" smtClean="0">
                <a:solidFill>
                  <a:prstClr val="black">
                    <a:tint val="75000"/>
                  </a:prstClr>
                </a:solidFill>
              </a:rPr>
              <a:pPr/>
              <a:t>3/10/2026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28963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3/10/2026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73416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3/10/2026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46853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3/10/2026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59599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3/10/2026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0715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6990666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F5B16D32-9B47-4A25-B0F1-563C1C5871A4}" type="datetime1">
              <a:rPr lang="en-US">
                <a:solidFill>
                  <a:prstClr val="black">
                    <a:tint val="75000"/>
                  </a:prstClr>
                </a:solidFill>
              </a:rPr>
              <a:pPr>
                <a:defRPr/>
              </a:pPr>
              <a:t>3/10/2026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7" name="Slide Number Placeholder 6"/>
          <p:cNvSpPr>
            <a:spLocks noGrp="1"/>
          </p:cNvSpPr>
          <p:nvPr>
            <p:ph type="sldNum" sz="quarter" idx="12"/>
          </p:nvPr>
        </p:nvSpPr>
        <p:spPr>
          <a:xfrm>
            <a:off x="9144000" y="6400800"/>
            <a:ext cx="2133600" cy="457200"/>
          </a:xfrm>
        </p:spPr>
        <p:txBody>
          <a:bodyPr/>
          <a:lstStyle>
            <a:lvl1pPr>
              <a:defRPr smtClean="0"/>
            </a:lvl1pPr>
          </a:lstStyle>
          <a:p>
            <a:pPr>
              <a:defRPr/>
            </a:pPr>
            <a:fld id="{C4FBA2C4-C435-41FF-90A3-80191E6A4AF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490053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rtlCol="0">
            <a:normAutofit/>
          </a:bodyPr>
          <a:lstStyle/>
          <a:p>
            <a:pPr lvl="0"/>
            <a:endParaRPr lang="en-US" noProof="0" dirty="0"/>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DDA05C13-50DC-45F3-8EBC-3D495279532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59962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533400"/>
            <a:ext cx="10261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139F53B4-E09A-4946-A243-9A1D798DA4B4}" type="datetime1">
              <a:rPr lang="en-US">
                <a:solidFill>
                  <a:prstClr val="black">
                    <a:tint val="75000"/>
                  </a:prstClr>
                </a:solidFill>
              </a:rPr>
              <a:pPr>
                <a:defRPr/>
              </a:pPr>
              <a:t>3/10/2026</a:t>
            </a:fld>
            <a:endParaRPr lang="en-US" dirty="0">
              <a:solidFill>
                <a:prstClr val="black">
                  <a:tint val="75000"/>
                </a:prstClr>
              </a:solidFill>
            </a:endParaRPr>
          </a:p>
        </p:txBody>
      </p:sp>
      <p:sp>
        <p:nvSpPr>
          <p:cNvPr id="4" name="Footer Placeholder 3"/>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5" name="Slide Number Placeholder 4"/>
          <p:cNvSpPr>
            <a:spLocks noGrp="1"/>
          </p:cNvSpPr>
          <p:nvPr>
            <p:ph type="sldNum" sz="quarter" idx="12"/>
          </p:nvPr>
        </p:nvSpPr>
        <p:spPr>
          <a:xfrm>
            <a:off x="9144000" y="6400800"/>
            <a:ext cx="2133600" cy="457200"/>
          </a:xfrm>
        </p:spPr>
        <p:txBody>
          <a:bodyPr/>
          <a:lstStyle>
            <a:lvl1pPr>
              <a:defRPr smtClean="0"/>
            </a:lvl1pPr>
          </a:lstStyle>
          <a:p>
            <a:pPr>
              <a:defRPr/>
            </a:pPr>
            <a:fld id="{392AE8D1-B6FC-470A-9469-2DFECCDEA2D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605716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3/10/2026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92299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3/10/2026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6142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3/10/2026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73762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3/10/2026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20668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3/10/2026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34454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3/10/2026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54813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3/10/2026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0193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047070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3/10/2026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99329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3/10/2026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41839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3/10/2026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88123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3/10/2026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03239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3/10/2026</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571167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85F29-BCDB-4E8B-A43E-E545358885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C0C9A4-7A64-44C8-94E0-CC7CBA3156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AD2AA8-2512-48FB-A819-CA3250A40D7B}"/>
              </a:ext>
            </a:extLst>
          </p:cNvPr>
          <p:cNvSpPr>
            <a:spLocks noGrp="1"/>
          </p:cNvSpPr>
          <p:nvPr>
            <p:ph type="dt" sz="half" idx="10"/>
          </p:nvPr>
        </p:nvSpPr>
        <p:spPr/>
        <p:txBody>
          <a:bodyPr/>
          <a:lstStyle/>
          <a:p>
            <a:fld id="{B5E53D1A-8C0F-43FA-AF08-E3812224830E}" type="datetimeFigureOut">
              <a:rPr lang="en-US" smtClean="0"/>
              <a:t>3/10/2026</a:t>
            </a:fld>
            <a:endParaRPr lang="en-US" dirty="0"/>
          </a:p>
        </p:txBody>
      </p:sp>
      <p:sp>
        <p:nvSpPr>
          <p:cNvPr id="5" name="Footer Placeholder 4">
            <a:extLst>
              <a:ext uri="{FF2B5EF4-FFF2-40B4-BE49-F238E27FC236}">
                <a16:creationId xmlns:a16="http://schemas.microsoft.com/office/drawing/2014/main" id="{689B4186-A98C-4C6A-8DC4-4E87CD7ABB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C9A189-0D49-449F-BB16-35AB32A29AB3}"/>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4486095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1B266-9C92-4B2C-873D-BC929C283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9202FF-F555-4955-8945-5F24D9C354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8313B-AE4A-411F-83BE-D5193012F228}"/>
              </a:ext>
            </a:extLst>
          </p:cNvPr>
          <p:cNvSpPr>
            <a:spLocks noGrp="1"/>
          </p:cNvSpPr>
          <p:nvPr>
            <p:ph type="dt" sz="half" idx="10"/>
          </p:nvPr>
        </p:nvSpPr>
        <p:spPr/>
        <p:txBody>
          <a:bodyPr/>
          <a:lstStyle/>
          <a:p>
            <a:fld id="{B5E53D1A-8C0F-43FA-AF08-E3812224830E}" type="datetimeFigureOut">
              <a:rPr lang="en-US" smtClean="0"/>
              <a:t>3/10/2026</a:t>
            </a:fld>
            <a:endParaRPr lang="en-US" dirty="0"/>
          </a:p>
        </p:txBody>
      </p:sp>
      <p:sp>
        <p:nvSpPr>
          <p:cNvPr id="5" name="Footer Placeholder 4">
            <a:extLst>
              <a:ext uri="{FF2B5EF4-FFF2-40B4-BE49-F238E27FC236}">
                <a16:creationId xmlns:a16="http://schemas.microsoft.com/office/drawing/2014/main" id="{B60C053C-C38E-479C-9219-DF4FEAB63C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25AD44-AA25-4F64-844C-1A5B342019D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7580648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A290B-62BE-4F7D-B47D-AC3694E6A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6965D6-3C06-48B7-9585-9E6814BE4E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71B5A3-4112-45EC-B7BA-76E52242B5B4}"/>
              </a:ext>
            </a:extLst>
          </p:cNvPr>
          <p:cNvSpPr>
            <a:spLocks noGrp="1"/>
          </p:cNvSpPr>
          <p:nvPr>
            <p:ph type="dt" sz="half" idx="10"/>
          </p:nvPr>
        </p:nvSpPr>
        <p:spPr/>
        <p:txBody>
          <a:bodyPr/>
          <a:lstStyle/>
          <a:p>
            <a:fld id="{B5E53D1A-8C0F-43FA-AF08-E3812224830E}" type="datetimeFigureOut">
              <a:rPr lang="en-US" smtClean="0"/>
              <a:t>3/10/2026</a:t>
            </a:fld>
            <a:endParaRPr lang="en-US" dirty="0"/>
          </a:p>
        </p:txBody>
      </p:sp>
      <p:sp>
        <p:nvSpPr>
          <p:cNvPr id="5" name="Footer Placeholder 4">
            <a:extLst>
              <a:ext uri="{FF2B5EF4-FFF2-40B4-BE49-F238E27FC236}">
                <a16:creationId xmlns:a16="http://schemas.microsoft.com/office/drawing/2014/main" id="{AD69366D-0612-4C9B-966A-D423E926FD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6A5984-2CB3-4A34-AC6E-181937937DB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5057387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ECE35-AB4C-4533-9F17-725A1CC378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42AD4-DC1E-4D69-AA42-EB60D53CCE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24819F-3D78-42FC-8B53-977A086A38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B15263-B39F-48A3-911B-9E2B969292AE}"/>
              </a:ext>
            </a:extLst>
          </p:cNvPr>
          <p:cNvSpPr>
            <a:spLocks noGrp="1"/>
          </p:cNvSpPr>
          <p:nvPr>
            <p:ph type="dt" sz="half" idx="10"/>
          </p:nvPr>
        </p:nvSpPr>
        <p:spPr/>
        <p:txBody>
          <a:bodyPr/>
          <a:lstStyle/>
          <a:p>
            <a:fld id="{B5E53D1A-8C0F-43FA-AF08-E3812224830E}" type="datetimeFigureOut">
              <a:rPr lang="en-US" smtClean="0"/>
              <a:t>3/10/2026</a:t>
            </a:fld>
            <a:endParaRPr lang="en-US" dirty="0"/>
          </a:p>
        </p:txBody>
      </p:sp>
      <p:sp>
        <p:nvSpPr>
          <p:cNvPr id="6" name="Footer Placeholder 5">
            <a:extLst>
              <a:ext uri="{FF2B5EF4-FFF2-40B4-BE49-F238E27FC236}">
                <a16:creationId xmlns:a16="http://schemas.microsoft.com/office/drawing/2014/main" id="{2F7C565C-C000-4918-A354-74A8EC0B2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5A2B56-B455-472C-9D2B-77D6B062E52C}"/>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2110564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4B34-262B-40C1-9BD1-2D3B01A5F7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A4DF-C329-4248-9436-00D05CCF2F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43D362-52D7-4A84-B71E-EABE4A6A1C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2E80B8-FF52-47D1-903E-500F23C89B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81392D-9AD9-4845-88F2-D7C7AEE1F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3FA8B-B87F-4467-9CE2-D53D0E929FC0}"/>
              </a:ext>
            </a:extLst>
          </p:cNvPr>
          <p:cNvSpPr>
            <a:spLocks noGrp="1"/>
          </p:cNvSpPr>
          <p:nvPr>
            <p:ph type="dt" sz="half" idx="10"/>
          </p:nvPr>
        </p:nvSpPr>
        <p:spPr/>
        <p:txBody>
          <a:bodyPr/>
          <a:lstStyle/>
          <a:p>
            <a:fld id="{B5E53D1A-8C0F-43FA-AF08-E3812224830E}" type="datetimeFigureOut">
              <a:rPr lang="en-US" smtClean="0"/>
              <a:t>3/10/2026</a:t>
            </a:fld>
            <a:endParaRPr lang="en-US" dirty="0"/>
          </a:p>
        </p:txBody>
      </p:sp>
      <p:sp>
        <p:nvSpPr>
          <p:cNvPr id="8" name="Footer Placeholder 7">
            <a:extLst>
              <a:ext uri="{FF2B5EF4-FFF2-40B4-BE49-F238E27FC236}">
                <a16:creationId xmlns:a16="http://schemas.microsoft.com/office/drawing/2014/main" id="{3AA8751D-9115-4CE5-9604-2600EAB7BE7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8177112-B527-4BA0-966A-38415A67D9F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062668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10784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81B57-BD3B-4CF5-8741-7858CF4E52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137369-1B9B-49C9-A288-3A75EC23E785}"/>
              </a:ext>
            </a:extLst>
          </p:cNvPr>
          <p:cNvSpPr>
            <a:spLocks noGrp="1"/>
          </p:cNvSpPr>
          <p:nvPr>
            <p:ph type="dt" sz="half" idx="10"/>
          </p:nvPr>
        </p:nvSpPr>
        <p:spPr/>
        <p:txBody>
          <a:bodyPr/>
          <a:lstStyle/>
          <a:p>
            <a:fld id="{B5E53D1A-8C0F-43FA-AF08-E3812224830E}" type="datetimeFigureOut">
              <a:rPr lang="en-US" smtClean="0"/>
              <a:t>3/10/2026</a:t>
            </a:fld>
            <a:endParaRPr lang="en-US" dirty="0"/>
          </a:p>
        </p:txBody>
      </p:sp>
      <p:sp>
        <p:nvSpPr>
          <p:cNvPr id="4" name="Footer Placeholder 3">
            <a:extLst>
              <a:ext uri="{FF2B5EF4-FFF2-40B4-BE49-F238E27FC236}">
                <a16:creationId xmlns:a16="http://schemas.microsoft.com/office/drawing/2014/main" id="{FE71BF88-9650-456D-8084-056D95F366A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6B0D398-28FC-4988-B093-878BEA9218C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474374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C18585-0BC0-42B3-9891-7761C8DE71FD}"/>
              </a:ext>
            </a:extLst>
          </p:cNvPr>
          <p:cNvSpPr>
            <a:spLocks noGrp="1"/>
          </p:cNvSpPr>
          <p:nvPr>
            <p:ph type="dt" sz="half" idx="10"/>
          </p:nvPr>
        </p:nvSpPr>
        <p:spPr/>
        <p:txBody>
          <a:bodyPr/>
          <a:lstStyle/>
          <a:p>
            <a:fld id="{B5E53D1A-8C0F-43FA-AF08-E3812224830E}" type="datetimeFigureOut">
              <a:rPr lang="en-US" smtClean="0"/>
              <a:t>3/10/2026</a:t>
            </a:fld>
            <a:endParaRPr lang="en-US" dirty="0"/>
          </a:p>
        </p:txBody>
      </p:sp>
      <p:sp>
        <p:nvSpPr>
          <p:cNvPr id="3" name="Footer Placeholder 2">
            <a:extLst>
              <a:ext uri="{FF2B5EF4-FFF2-40B4-BE49-F238E27FC236}">
                <a16:creationId xmlns:a16="http://schemas.microsoft.com/office/drawing/2014/main" id="{32BAEF51-E6DD-4756-B077-233CACC5E6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8E79026-66B0-420C-B07C-4480221682F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7175061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26267-3EBA-4A75-9D29-F0243D9212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CE953-5AF4-4EF9-BD5E-F28CB87C18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9C2C37-CAD9-47A0-999F-6B40E47D4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EC6D80-B600-464B-B15E-F1BF81EB6B6D}"/>
              </a:ext>
            </a:extLst>
          </p:cNvPr>
          <p:cNvSpPr>
            <a:spLocks noGrp="1"/>
          </p:cNvSpPr>
          <p:nvPr>
            <p:ph type="dt" sz="half" idx="10"/>
          </p:nvPr>
        </p:nvSpPr>
        <p:spPr/>
        <p:txBody>
          <a:bodyPr/>
          <a:lstStyle/>
          <a:p>
            <a:fld id="{B5E53D1A-8C0F-43FA-AF08-E3812224830E}" type="datetimeFigureOut">
              <a:rPr lang="en-US" smtClean="0"/>
              <a:t>3/10/2026</a:t>
            </a:fld>
            <a:endParaRPr lang="en-US" dirty="0"/>
          </a:p>
        </p:txBody>
      </p:sp>
      <p:sp>
        <p:nvSpPr>
          <p:cNvPr id="6" name="Footer Placeholder 5">
            <a:extLst>
              <a:ext uri="{FF2B5EF4-FFF2-40B4-BE49-F238E27FC236}">
                <a16:creationId xmlns:a16="http://schemas.microsoft.com/office/drawing/2014/main" id="{415B0B76-FD44-4D7F-8FC5-669C09DD42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5539B8-B47F-4795-A753-F318FDE5667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5688169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3CDF7-B7A3-4A10-90E6-601CA9FE3F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D9597D-2F62-4442-874F-23C7673F33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75450E-CA24-4391-8E5B-02FB7C2B4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5DC58F-66CD-4DE7-A490-AF5FCFB6310D}"/>
              </a:ext>
            </a:extLst>
          </p:cNvPr>
          <p:cNvSpPr>
            <a:spLocks noGrp="1"/>
          </p:cNvSpPr>
          <p:nvPr>
            <p:ph type="dt" sz="half" idx="10"/>
          </p:nvPr>
        </p:nvSpPr>
        <p:spPr/>
        <p:txBody>
          <a:bodyPr/>
          <a:lstStyle/>
          <a:p>
            <a:fld id="{B5E53D1A-8C0F-43FA-AF08-E3812224830E}" type="datetimeFigureOut">
              <a:rPr lang="en-US" smtClean="0"/>
              <a:t>3/10/2026</a:t>
            </a:fld>
            <a:endParaRPr lang="en-US" dirty="0"/>
          </a:p>
        </p:txBody>
      </p:sp>
      <p:sp>
        <p:nvSpPr>
          <p:cNvPr id="6" name="Footer Placeholder 5">
            <a:extLst>
              <a:ext uri="{FF2B5EF4-FFF2-40B4-BE49-F238E27FC236}">
                <a16:creationId xmlns:a16="http://schemas.microsoft.com/office/drawing/2014/main" id="{2B890630-44E5-4CAE-93BB-056A33A38CD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395F1E-C58B-42D1-BD82-52C334CA765F}"/>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8485043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5F4-68AA-4139-ACE1-C47E232D10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7F24CB-FDF9-4C97-BC6F-740BFF6F58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8D200-D3A1-4AA0-90CC-82883448605D}"/>
              </a:ext>
            </a:extLst>
          </p:cNvPr>
          <p:cNvSpPr>
            <a:spLocks noGrp="1"/>
          </p:cNvSpPr>
          <p:nvPr>
            <p:ph type="dt" sz="half" idx="10"/>
          </p:nvPr>
        </p:nvSpPr>
        <p:spPr/>
        <p:txBody>
          <a:bodyPr/>
          <a:lstStyle/>
          <a:p>
            <a:fld id="{B5E53D1A-8C0F-43FA-AF08-E3812224830E}" type="datetimeFigureOut">
              <a:rPr lang="en-US" smtClean="0"/>
              <a:t>3/10/2026</a:t>
            </a:fld>
            <a:endParaRPr lang="en-US" dirty="0"/>
          </a:p>
        </p:txBody>
      </p:sp>
      <p:sp>
        <p:nvSpPr>
          <p:cNvPr id="5" name="Footer Placeholder 4">
            <a:extLst>
              <a:ext uri="{FF2B5EF4-FFF2-40B4-BE49-F238E27FC236}">
                <a16:creationId xmlns:a16="http://schemas.microsoft.com/office/drawing/2014/main" id="{D1F61165-7C63-4EEA-BC4D-01FC1758B8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045C39-CCEA-4017-836C-CF091218FC99}"/>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195054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15A9DF-982C-4B5B-9071-5CE1E746D7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993A33-F5F3-481E-9436-61A8A69E2F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1D178-E3F0-4A62-AC5E-E284335892E7}"/>
              </a:ext>
            </a:extLst>
          </p:cNvPr>
          <p:cNvSpPr>
            <a:spLocks noGrp="1"/>
          </p:cNvSpPr>
          <p:nvPr>
            <p:ph type="dt" sz="half" idx="10"/>
          </p:nvPr>
        </p:nvSpPr>
        <p:spPr/>
        <p:txBody>
          <a:bodyPr/>
          <a:lstStyle/>
          <a:p>
            <a:fld id="{B5E53D1A-8C0F-43FA-AF08-E3812224830E}" type="datetimeFigureOut">
              <a:rPr lang="en-US" smtClean="0"/>
              <a:t>3/10/2026</a:t>
            </a:fld>
            <a:endParaRPr lang="en-US" dirty="0"/>
          </a:p>
        </p:txBody>
      </p:sp>
      <p:sp>
        <p:nvSpPr>
          <p:cNvPr id="5" name="Footer Placeholder 4">
            <a:extLst>
              <a:ext uri="{FF2B5EF4-FFF2-40B4-BE49-F238E27FC236}">
                <a16:creationId xmlns:a16="http://schemas.microsoft.com/office/drawing/2014/main" id="{CAF27FB0-0913-4389-B800-56A160530B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1B5E7D-6947-4F1A-999E-3FD937A0B56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3063574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718687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390024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627018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223561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055947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361936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46808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7547284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619096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4619489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1399118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3/10/2026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777304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3/10/2026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17848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3/10/2026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0703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3/10/2026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1301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theme" Target="../theme/theme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image" Target="../media/image5.jp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4.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3/10/2026</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09577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911" r:id="rId12"/>
    <p:sldLayoutId id="2147483930" r:id="rId13"/>
    <p:sldLayoutId id="2147483931"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AAF30FB-C4AC-4B0E-9D6F-F10108933497}" type="datetime1">
              <a:rPr lang="en-US" smtClean="0">
                <a:solidFill>
                  <a:prstClr val="black">
                    <a:tint val="75000"/>
                  </a:prstClr>
                </a:solidFill>
              </a:rPr>
              <a:t>3/10/2026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1940383"/>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FF6D4C-0641-2B9F-193D-AC83A3ECFB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7C37E2-4E55-6AC5-361A-96F6533A58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68C5C2-E37E-B925-69DA-21D37B231B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B8E2E91-24B8-4D20-9521-FF3232087948}" type="datetimeFigureOut">
              <a:rPr lang="en-US" smtClean="0"/>
              <a:t>3/10/2026</a:t>
            </a:fld>
            <a:endParaRPr lang="en-US"/>
          </a:p>
        </p:txBody>
      </p:sp>
      <p:sp>
        <p:nvSpPr>
          <p:cNvPr id="5" name="Footer Placeholder 4">
            <a:extLst>
              <a:ext uri="{FF2B5EF4-FFF2-40B4-BE49-F238E27FC236}">
                <a16:creationId xmlns:a16="http://schemas.microsoft.com/office/drawing/2014/main" id="{D419003D-A67E-D6A0-ED8B-8E604AEF49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8B2367B-00FB-1DD3-9019-C447833B03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127A7E8-376B-47D8-9A40-9F6221CF8E7A}" type="slidenum">
              <a:rPr lang="en-US" smtClean="0"/>
              <a:t>‹#›</a:t>
            </a:fld>
            <a:endParaRPr lang="en-US"/>
          </a:p>
        </p:txBody>
      </p:sp>
    </p:spTree>
    <p:extLst>
      <p:ext uri="{BB962C8B-B14F-4D97-AF65-F5344CB8AC3E}">
        <p14:creationId xmlns:p14="http://schemas.microsoft.com/office/powerpoint/2010/main" val="3762085470"/>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3/10/2026</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3521268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3/10/2026</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405096260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46144A6-96FC-DF4E-8ACA-55E1D10FA5AB}" type="datetimeFigureOut">
              <a:rPr lang="en-US" smtClean="0">
                <a:solidFill>
                  <a:prstClr val="black">
                    <a:tint val="75000"/>
                  </a:prstClr>
                </a:solidFill>
              </a:rPr>
              <a:pPr defTabSz="457200"/>
              <a:t>3/10/2026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E1E0F82-4FF3-2044-AC61-7B4381A3755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51585641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FEE5FCB-315A-460F-B51D-19C44A59B395}" type="datetimeFigureOut">
              <a:rPr lang="en-US" smtClean="0">
                <a:solidFill>
                  <a:prstClr val="black">
                    <a:tint val="75000"/>
                  </a:prstClr>
                </a:solidFill>
              </a:rPr>
              <a:pPr defTabSz="685800"/>
              <a:t>3/10/2026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2BFF090-1CC2-4157-AFC3-5FD8495F8016}"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77647504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94AEEF-82ED-4D66-8B5E-D4C5357B7C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BFD457-9B62-4B34-86F4-C3741BBD8A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DD1AD-FD3D-45E2-899C-78017EB40D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E53D1A-8C0F-43FA-AF08-E3812224830E}" type="datetimeFigureOut">
              <a:rPr lang="en-US" smtClean="0"/>
              <a:t>3/10/2026</a:t>
            </a:fld>
            <a:endParaRPr lang="en-US" dirty="0"/>
          </a:p>
        </p:txBody>
      </p:sp>
      <p:sp>
        <p:nvSpPr>
          <p:cNvPr id="5" name="Footer Placeholder 4">
            <a:extLst>
              <a:ext uri="{FF2B5EF4-FFF2-40B4-BE49-F238E27FC236}">
                <a16:creationId xmlns:a16="http://schemas.microsoft.com/office/drawing/2014/main" id="{381ED23C-5F9E-4D25-A4DB-A59ABD2219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E873116-0934-43ED-8A36-D7B29232D4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F030A-A283-414C-89D0-E6E0161BA02D}" type="slidenum">
              <a:rPr lang="en-US" smtClean="0"/>
              <a:t>‹#›</a:t>
            </a:fld>
            <a:endParaRPr lang="en-US" dirty="0"/>
          </a:p>
        </p:txBody>
      </p:sp>
    </p:spTree>
    <p:extLst>
      <p:ext uri="{BB962C8B-B14F-4D97-AF65-F5344CB8AC3E}">
        <p14:creationId xmlns:p14="http://schemas.microsoft.com/office/powerpoint/2010/main" val="238492771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894735B-4945-8A4D-ADD4-CC3228AE4BE3}" type="datetimeFigureOut">
              <a:rPr lang="en-US" smtClean="0"/>
              <a:t>3/10/2026</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304348968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894735B-4945-8A4D-ADD4-CC3228AE4BE3}" type="datetimeFigureOut">
              <a:rPr lang="en-US" smtClean="0">
                <a:solidFill>
                  <a:prstClr val="black">
                    <a:tint val="75000"/>
                  </a:prstClr>
                </a:solidFill>
              </a:rPr>
              <a:pPr defTabSz="457200"/>
              <a:t>3/10/2026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7383098-F627-5B4F-9D1B-3166CCBD3A8A}"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14847252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1E65E9-5FE9-4503-9D8F-A794DEE93552}" type="datetimeFigureOut">
              <a:rPr lang="en-US" smtClean="0"/>
              <a:t>3/10/2026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76B45-5992-4283-879B-095F72A82AD6}" type="slidenum">
              <a:rPr lang="en-US" smtClean="0"/>
              <a:t>‹#›</a:t>
            </a:fld>
            <a:endParaRPr lang="en-US" dirty="0"/>
          </a:p>
        </p:txBody>
      </p:sp>
    </p:spTree>
    <p:extLst>
      <p:ext uri="{BB962C8B-B14F-4D97-AF65-F5344CB8AC3E}">
        <p14:creationId xmlns:p14="http://schemas.microsoft.com/office/powerpoint/2010/main" val="358408877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4.xml"/><Relationship Id="rId1" Type="http://schemas.openxmlformats.org/officeDocument/2006/relationships/slideLayout" Target="../slideLayouts/slideLayout26.xml"/><Relationship Id="rId5" Type="http://schemas.openxmlformats.org/officeDocument/2006/relationships/image" Target="../media/image66.png"/><Relationship Id="rId4" Type="http://schemas.openxmlformats.org/officeDocument/2006/relationships/image" Target="../media/image8.png"/></Relationships>
</file>

<file path=ppt/slides/_rels/slide10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26.xml"/><Relationship Id="rId4" Type="http://schemas.openxmlformats.org/officeDocument/2006/relationships/image" Target="../media/image66.png"/></Relationships>
</file>

<file path=ppt/slides/_rels/slide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26.xml"/><Relationship Id="rId4" Type="http://schemas.openxmlformats.org/officeDocument/2006/relationships/image" Target="../media/image65.jpeg"/></Relationships>
</file>

<file path=ppt/slides/_rels/slide1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19.xml"/></Relationships>
</file>

<file path=ppt/slides/_rels/slide10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5.xml"/><Relationship Id="rId4" Type="http://schemas.openxmlformats.org/officeDocument/2006/relationships/image" Target="../media/image67.png"/></Relationships>
</file>

<file path=ppt/slides/_rels/slide1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5.xml"/><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5.xml"/><Relationship Id="rId6" Type="http://schemas.openxmlformats.org/officeDocument/2006/relationships/hyperlink" Target="http://www.exploringyourcareer.com/" TargetMode="External"/><Relationship Id="rId5" Type="http://schemas.openxmlformats.org/officeDocument/2006/relationships/image" Target="../media/image69.png"/><Relationship Id="rId4" Type="http://schemas.openxmlformats.org/officeDocument/2006/relationships/image" Target="../media/image68.png"/></Relationships>
</file>

<file path=ppt/slides/_rels/slide1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5.xml"/><Relationship Id="rId5" Type="http://schemas.openxmlformats.org/officeDocument/2006/relationships/image" Target="../media/image71.png"/><Relationship Id="rId4" Type="http://schemas.openxmlformats.org/officeDocument/2006/relationships/image" Target="../media/image70.png"/></Relationships>
</file>

<file path=ppt/slides/_rels/slide11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3" Type="http://schemas.openxmlformats.org/officeDocument/2006/relationships/hyperlink" Target="http://www.exploringyourcareer.com/" TargetMode="External"/><Relationship Id="rId2" Type="http://schemas.openxmlformats.org/officeDocument/2006/relationships/notesSlide" Target="../notesSlides/notesSlide36.xml"/><Relationship Id="rId1" Type="http://schemas.openxmlformats.org/officeDocument/2006/relationships/slideLayout" Target="../slideLayouts/slideLayout48.xml"/><Relationship Id="rId5" Type="http://schemas.openxmlformats.org/officeDocument/2006/relationships/image" Target="../media/image55.png"/><Relationship Id="rId4" Type="http://schemas.openxmlformats.org/officeDocument/2006/relationships/image" Target="../media/image74.jpg"/></Relationships>
</file>

<file path=ppt/slides/_rels/slide1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5.xml"/><Relationship Id="rId4" Type="http://schemas.openxmlformats.org/officeDocument/2006/relationships/image" Target="../media/image75.png"/></Relationships>
</file>

<file path=ppt/slides/_rels/slide1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1.jpg"/><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55.xml"/><Relationship Id="rId6" Type="http://schemas.openxmlformats.org/officeDocument/2006/relationships/image" Target="../media/image55.png"/><Relationship Id="rId5" Type="http://schemas.openxmlformats.org/officeDocument/2006/relationships/image" Target="../media/image8.png"/><Relationship Id="rId4" Type="http://schemas.openxmlformats.org/officeDocument/2006/relationships/hyperlink" Target="http://www.exploringyourcareer.org/"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5.xml"/><Relationship Id="rId4" Type="http://schemas.openxmlformats.org/officeDocument/2006/relationships/image" Target="../media/image78.png"/></Relationships>
</file>

<file path=ppt/slides/_rels/slide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60.xml"/></Relationships>
</file>

<file path=ppt/slides/_rels/slide1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60.xml"/><Relationship Id="rId4" Type="http://schemas.openxmlformats.org/officeDocument/2006/relationships/image" Target="../media/image81.png"/></Relationships>
</file>

<file path=ppt/slides/_rels/slide1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5.xml"/><Relationship Id="rId4" Type="http://schemas.openxmlformats.org/officeDocument/2006/relationships/image" Target="../media/image82.png"/></Relationships>
</file>

<file path=ppt/slides/_rels/slide1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hyperlink" Target="http://www.exploring.org/" TargetMode="External"/><Relationship Id="rId4" Type="http://schemas.openxmlformats.org/officeDocument/2006/relationships/image" Target="../media/image48.png"/></Relationships>
</file>

<file path=ppt/slides/_rels/slide1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63.xml"/><Relationship Id="rId4" Type="http://schemas.openxmlformats.org/officeDocument/2006/relationships/image" Target="../media/image83.png"/></Relationships>
</file>

<file path=ppt/slides/_rels/slide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5.xml"/><Relationship Id="rId4" Type="http://schemas.openxmlformats.org/officeDocument/2006/relationships/image" Target="../media/image84.wmf"/></Relationships>
</file>

<file path=ppt/slides/_rels/slide1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5.xml"/><Relationship Id="rId4" Type="http://schemas.openxmlformats.org/officeDocument/2006/relationships/image" Target="../media/image83.png"/></Relationships>
</file>

<file path=ppt/slides/_rels/slide1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75.xml"/><Relationship Id="rId4" Type="http://schemas.openxmlformats.org/officeDocument/2006/relationships/image" Target="../media/image85.jp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75.xml"/></Relationships>
</file>

<file path=ppt/slides/_rels/slide1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75.xml"/><Relationship Id="rId5" Type="http://schemas.openxmlformats.org/officeDocument/2006/relationships/hyperlink" Target="http://www.joinexploring.org/" TargetMode="External"/><Relationship Id="rId4" Type="http://schemas.openxmlformats.org/officeDocument/2006/relationships/image" Target="../media/image86.png"/></Relationships>
</file>

<file path=ppt/slides/_rels/slide1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5.xml"/><Relationship Id="rId4" Type="http://schemas.openxmlformats.org/officeDocument/2006/relationships/image" Target="../media/image67.png"/></Relationships>
</file>

<file path=ppt/slides/_rels/slide1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5.xml"/><Relationship Id="rId4" Type="http://schemas.openxmlformats.org/officeDocument/2006/relationships/image" Target="../media/image87.png"/></Relationships>
</file>

<file path=ppt/slides/_rels/slide1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5.xml"/><Relationship Id="rId4" Type="http://schemas.openxmlformats.org/officeDocument/2006/relationships/image" Target="../media/image88.jpeg"/></Relationships>
</file>

<file path=ppt/slides/_rels/slide1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1.jpg"/><Relationship Id="rId1" Type="http://schemas.openxmlformats.org/officeDocument/2006/relationships/slideLayout" Target="../slideLayouts/slideLayout75.xml"/><Relationship Id="rId4" Type="http://schemas.openxmlformats.org/officeDocument/2006/relationships/image" Target="../media/image8.png"/></Relationships>
</file>

<file path=ppt/slides/_rels/slide13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1.xml"/><Relationship Id="rId1" Type="http://schemas.openxmlformats.org/officeDocument/2006/relationships/slideLayout" Target="../slideLayouts/slideLayout87.xml"/><Relationship Id="rId5" Type="http://schemas.openxmlformats.org/officeDocument/2006/relationships/image" Target="../media/image48.png"/><Relationship Id="rId4" Type="http://schemas.openxmlformats.org/officeDocument/2006/relationships/image" Target="../media/image47.png"/></Relationships>
</file>

<file path=ppt/slides/_rels/slide13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45.png"/></Relationships>
</file>

<file path=ppt/slides/_rels/slide1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5.xml"/><Relationship Id="rId4" Type="http://schemas.openxmlformats.org/officeDocument/2006/relationships/image" Target="../media/image67.png"/></Relationships>
</file>

<file path=ppt/slides/_rels/slide139.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8.png"/><Relationship Id="rId1" Type="http://schemas.openxmlformats.org/officeDocument/2006/relationships/slideLayout" Target="../slideLayouts/slideLayout15.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5.xml"/><Relationship Id="rId4" Type="http://schemas.openxmlformats.org/officeDocument/2006/relationships/image" Target="../media/image89.png"/></Relationships>
</file>

<file path=ppt/slides/_rels/slide14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91.jpg"/></Relationships>
</file>

<file path=ppt/slides/_rels/slide1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5.xml"/><Relationship Id="rId4" Type="http://schemas.openxmlformats.org/officeDocument/2006/relationships/image" Target="../media/image92.png"/></Relationships>
</file>

<file path=ppt/slides/_rels/slide1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4.xml"/><Relationship Id="rId1" Type="http://schemas.openxmlformats.org/officeDocument/2006/relationships/slideLayout" Target="../slideLayouts/slideLayout3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5.xml"/><Relationship Id="rId4" Type="http://schemas.openxmlformats.org/officeDocument/2006/relationships/image" Target="../media/image67.png"/></Relationships>
</file>

<file path=ppt/slides/_rels/slide1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5.xml"/><Relationship Id="rId5" Type="http://schemas.openxmlformats.org/officeDocument/2006/relationships/image" Target="../media/image98.jpeg"/><Relationship Id="rId4" Type="http://schemas.openxmlformats.org/officeDocument/2006/relationships/image" Target="../media/image97.jpg"/></Relationships>
</file>

<file path=ppt/slides/_rels/slide1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5.xml"/><Relationship Id="rId4" Type="http://schemas.openxmlformats.org/officeDocument/2006/relationships/image" Target="../media/image99.png"/></Relationships>
</file>

<file path=ppt/slides/_rels/slide14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g"/></Relationships>
</file>

<file path=ppt/slides/_rels/slide14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g"/></Relationships>
</file>

<file path=ppt/slides/_rels/slide1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44.jpg"/></Relationships>
</file>

<file path=ppt/slides/_rels/slide15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15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g"/></Relationships>
</file>

<file path=ppt/slides/_rels/slide153.xml.rels><?xml version="1.0" encoding="UTF-8" standalone="yes"?>
<Relationships xmlns="http://schemas.openxmlformats.org/package/2006/relationships"><Relationship Id="rId3" Type="http://schemas.openxmlformats.org/officeDocument/2006/relationships/hyperlink" Target="https://www.scouting.org/commissioners/internet-rechartering/" TargetMode="External"/><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hyperlink" Target="https://advancements.scouting.org/login" TargetMode="External"/></Relationships>
</file>

<file path=ppt/slides/_rels/slide15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svg"/><Relationship Id="rId7" Type="http://schemas.openxmlformats.org/officeDocument/2006/relationships/image" Target="../media/image112.svg"/><Relationship Id="rId2" Type="http://schemas.openxmlformats.org/officeDocument/2006/relationships/image" Target="../media/image107.png"/><Relationship Id="rId1" Type="http://schemas.openxmlformats.org/officeDocument/2006/relationships/slideLayout" Target="../slideLayouts/slideLayout5.xml"/><Relationship Id="rId6" Type="http://schemas.openxmlformats.org/officeDocument/2006/relationships/image" Target="../media/image111.png"/><Relationship Id="rId11" Type="http://schemas.openxmlformats.org/officeDocument/2006/relationships/image" Target="../media/image116.svg"/><Relationship Id="rId5" Type="http://schemas.openxmlformats.org/officeDocument/2006/relationships/image" Target="../media/image110.sv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svg"/></Relationships>
</file>

<file path=ppt/slides/_rels/slide15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6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7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hyperlink" Target="http://www.exploring.org/" TargetMode="External"/><Relationship Id="rId4" Type="http://schemas.openxmlformats.org/officeDocument/2006/relationships/image" Target="../media/image48.png"/></Relationships>
</file>

<file path=ppt/slides/_rels/slide1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hyperlink" Target="https://reservations.scouting.org/profile/167391" TargetMode="Externa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hyperlink" Target="http://www.exploring.org/about-us"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www.learningforlife.or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www.exploring.or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6.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8.png"/><Relationship Id="rId2" Type="http://schemas.openxmlformats.org/officeDocument/2006/relationships/diagramData" Target="../diagrams/data1.xml"/><Relationship Id="rId1" Type="http://schemas.openxmlformats.org/officeDocument/2006/relationships/slideLayout" Target="../slideLayouts/slideLayout8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jpg"/><Relationship Id="rId1" Type="http://schemas.openxmlformats.org/officeDocument/2006/relationships/slideLayout" Target="../slideLayouts/slideLayout130.xml"/><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jpg"/><Relationship Id="rId1" Type="http://schemas.openxmlformats.org/officeDocument/2006/relationships/slideLayout" Target="../slideLayouts/slideLayout130.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jpg"/><Relationship Id="rId1" Type="http://schemas.openxmlformats.org/officeDocument/2006/relationships/slideLayout" Target="../slideLayouts/slideLayout130.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hyperlink" Target="mailto:Ryan.moon@scouting.org"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5.xml"/><Relationship Id="rId4" Type="http://schemas.openxmlformats.org/officeDocument/2006/relationships/hyperlink" Target="http://www.exploring.org/"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43.png"/></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hyperlink" Target="http://www.exploringexplosion.org/" TargetMode="External"/><Relationship Id="rId5" Type="http://schemas.openxmlformats.org/officeDocument/2006/relationships/hyperlink" Target="https://forms.office.com/r/4Bh8LWJZRK" TargetMode="External"/><Relationship Id="rId4" Type="http://schemas.openxmlformats.org/officeDocument/2006/relationships/image" Target="../media/image43.png"/></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hyperlink" Target="https://www.exploring.org/wp-content/uploads/2026/02/Exploring-Explosion-Growth-Incentive-2026.pdf" TargetMode="External"/><Relationship Id="rId4" Type="http://schemas.openxmlformats.org/officeDocument/2006/relationships/image" Target="../media/image43.png"/></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openxmlformats.org/officeDocument/2006/relationships/hyperlink" Target="https://reservations.scouting.org/profile/167391" TargetMode="External"/><Relationship Id="rId4" Type="http://schemas.openxmlformats.org/officeDocument/2006/relationships/image" Target="../media/image43.png"/></Relationships>
</file>

<file path=ppt/slides/_rels/slide6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g"/></Relationships>
</file>

<file path=ppt/slides/_rels/slide66.xml.rels><?xml version="1.0" encoding="UTF-8" standalone="yes"?>
<Relationships xmlns="http://schemas.openxmlformats.org/package/2006/relationships"><Relationship Id="rId3" Type="http://schemas.openxmlformats.org/officeDocument/2006/relationships/hyperlink" Target="https://www.scouting.org/commissioners/internet-rechartering/"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s://advancements.scouting.org/login"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jpg"/><Relationship Id="rId1" Type="http://schemas.openxmlformats.org/officeDocument/2006/relationships/slideLayout" Target="../slideLayouts/slideLayout119.xml"/><Relationship Id="rId4" Type="http://schemas.openxmlformats.org/officeDocument/2006/relationships/hyperlink" Target="https://my.scouting.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jpg"/><Relationship Id="rId1" Type="http://schemas.openxmlformats.org/officeDocument/2006/relationships/slideLayout" Target="../slideLayouts/slideLayout119.xml"/><Relationship Id="rId4" Type="http://schemas.openxmlformats.org/officeDocument/2006/relationships/hyperlink" Target="https://www.scouting.org/training/youth-protection/venturing/"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jpg"/><Relationship Id="rId1" Type="http://schemas.openxmlformats.org/officeDocument/2006/relationships/slideLayout" Target="../slideLayouts/slideLayout108.xml"/></Relationships>
</file>

<file path=ppt/slides/_rels/slide7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mailto:exploring@lflmail.org" TargetMode="External"/><Relationship Id="rId2" Type="http://schemas.openxmlformats.org/officeDocument/2006/relationships/image" Target="../media/image11.jpg"/><Relationship Id="rId1" Type="http://schemas.openxmlformats.org/officeDocument/2006/relationships/slideLayout" Target="../slideLayouts/slideLayout1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7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8.png"/></Relationships>
</file>

<file path=ppt/slides/_rels/slide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1.xml"/><Relationship Id="rId5" Type="http://schemas.openxmlformats.org/officeDocument/2006/relationships/hyperlink" Target="https://reservations.scouting.org/profile/167391" TargetMode="External"/><Relationship Id="rId4" Type="http://schemas.openxmlformats.org/officeDocument/2006/relationships/image" Target="../media/image43.png"/></Relationships>
</file>

<file path=ppt/slides/_rels/slide7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26.xml"/><Relationship Id="rId5" Type="http://schemas.openxmlformats.org/officeDocument/2006/relationships/image" Target="../media/image8.png"/><Relationship Id="rId4" Type="http://schemas.openxmlformats.org/officeDocument/2006/relationships/hyperlink" Target="https://drive.google.com/file/d/1Bo7U0iJ8Ti-bmyIFtxGfG0TIt3dB1xX4/view?usp=sharing"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3.jpg"/><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hyperlink" Target="http://filestore.scouting.org/filestore/se-packet/2020-08-10/Exploring-Participant-Policy-FINAL-2.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hyperlink" Target="https://www.evansfiredistrict.org/frozen-pond-lake-safety/"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g"/></Relationships>
</file>

<file path=ppt/slides/_rels/slide81.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11.jpg"/><Relationship Id="rId7" Type="http://schemas.openxmlformats.org/officeDocument/2006/relationships/hyperlink" Target="http://1ef2c1ael6q32f64freokqsm-wpengine.netdna-ssl.com/wp-content/uploads/2019/10/FINAL_524-01019-Explor-Adult-App_WEB.pdf"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1ef2c1ael6q32f64freokqsm-wpengine.netdna-ssl.com/wp-content/uploads/2019/10/FINAL_524-00919-Exploring-Youth-App_WEB.pdf" TargetMode="External"/><Relationship Id="rId5" Type="http://schemas.openxmlformats.org/officeDocument/2006/relationships/hyperlink" Target="http://www.exploring.org/wp-content/uploads/2019/10/FINAL_524-56519-New-Post-Club-App_WEB.pdf" TargetMode="External"/><Relationship Id="rId4" Type="http://schemas.openxmlformats.org/officeDocument/2006/relationships/hyperlink" Target="http://www.exploring.org/" TargetMode="External"/><Relationship Id="rId9" Type="http://schemas.openxmlformats.org/officeDocument/2006/relationships/image" Target="../media/image45.png"/></Relationships>
</file>

<file path=ppt/slides/_rels/slide8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56.jpg"/><Relationship Id="rId5" Type="http://schemas.openxmlformats.org/officeDocument/2006/relationships/image" Target="../media/image55.png"/><Relationship Id="rId4" Type="http://schemas.openxmlformats.org/officeDocument/2006/relationships/image" Target="../media/image8.png"/></Relationships>
</file>

<file path=ppt/slides/_rels/slide8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57.jpg"/><Relationship Id="rId5" Type="http://schemas.openxmlformats.org/officeDocument/2006/relationships/image" Target="../media/image55.png"/><Relationship Id="rId4" Type="http://schemas.openxmlformats.org/officeDocument/2006/relationships/image" Target="../media/image8.png"/></Relationships>
</file>

<file path=ppt/slides/_rels/slide8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1.jpg"/><Relationship Id="rId1" Type="http://schemas.openxmlformats.org/officeDocument/2006/relationships/slideLayout" Target="../slideLayouts/slideLayout75.xml"/><Relationship Id="rId4" Type="http://schemas.openxmlformats.org/officeDocument/2006/relationships/image" Target="../media/image8.png"/></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5.xml"/><Relationship Id="rId4" Type="http://schemas.openxmlformats.org/officeDocument/2006/relationships/image" Target="../media/image60.jpg"/></Relationships>
</file>

<file path=ppt/slides/_rels/slide8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1.xml"/><Relationship Id="rId1" Type="http://schemas.openxmlformats.org/officeDocument/2006/relationships/slideLayout" Target="../slideLayouts/slideLayout87.xml"/><Relationship Id="rId5" Type="http://schemas.openxmlformats.org/officeDocument/2006/relationships/image" Target="../media/image48.png"/><Relationship Id="rId4" Type="http://schemas.openxmlformats.org/officeDocument/2006/relationships/image" Target="../media/image47.png"/></Relationships>
</file>

<file path=ppt/slides/_rels/slide9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jpg"/><Relationship Id="rId1" Type="http://schemas.openxmlformats.org/officeDocument/2006/relationships/slideLayout" Target="../slideLayouts/slideLayout97.xml"/><Relationship Id="rId4" Type="http://schemas.openxmlformats.org/officeDocument/2006/relationships/hyperlink" Target="https://my.scouting.org/"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jpg"/><Relationship Id="rId1" Type="http://schemas.openxmlformats.org/officeDocument/2006/relationships/slideLayout" Target="../slideLayouts/slideLayout97.xml"/><Relationship Id="rId4" Type="http://schemas.openxmlformats.org/officeDocument/2006/relationships/hyperlink" Target="https://www.scouting.org/training/youth-protection/venturing/" TargetMode="External"/></Relationships>
</file>

<file path=ppt/slides/_rels/slide93.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8.png"/><Relationship Id="rId1" Type="http://schemas.openxmlformats.org/officeDocument/2006/relationships/slideLayout" Target="../slideLayouts/slideLayout15.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26.xml"/><Relationship Id="rId5" Type="http://schemas.openxmlformats.org/officeDocument/2006/relationships/image" Target="../media/image62.png"/><Relationship Id="rId4" Type="http://schemas.openxmlformats.org/officeDocument/2006/relationships/image" Target="../media/image61.jpg"/></Relationships>
</file>

<file path=ppt/slides/_rels/slide9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2.xml"/><Relationship Id="rId1" Type="http://schemas.openxmlformats.org/officeDocument/2006/relationships/slideLayout" Target="../slideLayouts/slideLayout26.xml"/><Relationship Id="rId5" Type="http://schemas.openxmlformats.org/officeDocument/2006/relationships/image" Target="../media/image63.jpg"/><Relationship Id="rId4" Type="http://schemas.openxmlformats.org/officeDocument/2006/relationships/image" Target="../media/image8.png"/></Relationships>
</file>

<file path=ppt/slides/_rels/slide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26.xml"/><Relationship Id="rId4" Type="http://schemas.openxmlformats.org/officeDocument/2006/relationships/image" Target="../media/image64.jpg"/></Relationships>
</file>

<file path=ppt/slides/_rels/slide9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3.xml"/><Relationship Id="rId1" Type="http://schemas.openxmlformats.org/officeDocument/2006/relationships/slideLayout" Target="../slideLayouts/slideLayout26.xml"/><Relationship Id="rId5" Type="http://schemas.openxmlformats.org/officeDocument/2006/relationships/image" Target="../media/image65.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39715" y="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950"/>
              </a:solidFill>
              <a:effectLst/>
              <a:uLnTx/>
              <a:uFillTx/>
              <a:latin typeface="Calibri"/>
              <a:ea typeface="+mn-ea"/>
              <a:cs typeface="+mn-cs"/>
            </a:endParaRPr>
          </a:p>
        </p:txBody>
      </p:sp>
      <p:sp>
        <p:nvSpPr>
          <p:cNvPr id="10" name="Title 1"/>
          <p:cNvSpPr txBox="1">
            <a:spLocks/>
          </p:cNvSpPr>
          <p:nvPr/>
        </p:nvSpPr>
        <p:spPr>
          <a:xfrm>
            <a:off x="156415" y="3181705"/>
            <a:ext cx="7392064" cy="203799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NATIONAL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LIVE HOUR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11" name="Picture 10" descr="https://www.exploring.org/wp-content/uploads/2018/09/unnamed.png">
            <a:extLst>
              <a:ext uri="{FF2B5EF4-FFF2-40B4-BE49-F238E27FC236}">
                <a16:creationId xmlns:a16="http://schemas.microsoft.com/office/drawing/2014/main" id="{922CF591-DD46-4D11-A6DA-824EB2D856C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22207" y="180767"/>
            <a:ext cx="3012331" cy="3160629"/>
          </a:xfrm>
          <a:prstGeom prst="rect">
            <a:avLst/>
          </a:prstGeom>
          <a:noFill/>
          <a:ln>
            <a:noFill/>
          </a:ln>
        </p:spPr>
      </p:pic>
      <p:pic>
        <p:nvPicPr>
          <p:cNvPr id="3" name="Picture 2">
            <a:extLst>
              <a:ext uri="{FF2B5EF4-FFF2-40B4-BE49-F238E27FC236}">
                <a16:creationId xmlns:a16="http://schemas.microsoft.com/office/drawing/2014/main" id="{6D3070D8-3A5E-4B24-8EF4-11D2A8C5F187}"/>
              </a:ext>
            </a:extLst>
          </p:cNvPr>
          <p:cNvPicPr>
            <a:picLocks noChangeAspect="1"/>
          </p:cNvPicPr>
          <p:nvPr/>
        </p:nvPicPr>
        <p:blipFill>
          <a:blip r:embed="rId4"/>
          <a:stretch>
            <a:fillRect/>
          </a:stretch>
        </p:blipFill>
        <p:spPr>
          <a:xfrm>
            <a:off x="7947643" y="3643280"/>
            <a:ext cx="3012331" cy="3049621"/>
          </a:xfrm>
          <a:prstGeom prst="rect">
            <a:avLst/>
          </a:prstGeom>
        </p:spPr>
      </p:pic>
      <p:sp>
        <p:nvSpPr>
          <p:cNvPr id="7" name="Rectangle 6">
            <a:extLst>
              <a:ext uri="{FF2B5EF4-FFF2-40B4-BE49-F238E27FC236}">
                <a16:creationId xmlns:a16="http://schemas.microsoft.com/office/drawing/2014/main" id="{392B370D-ED78-459B-A634-71A292C6CBB7}"/>
              </a:ext>
            </a:extLst>
          </p:cNvPr>
          <p:cNvSpPr/>
          <p:nvPr/>
        </p:nvSpPr>
        <p:spPr>
          <a:xfrm>
            <a:off x="7853471" y="2491644"/>
            <a:ext cx="3170946" cy="954107"/>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Craig Martin</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400" b="1" i="1" dirty="0">
                <a:solidFill>
                  <a:prstClr val="white"/>
                </a:solidFill>
                <a:latin typeface="Arial" panose="020B0604020202020204" pitchFamily="34" charset="0"/>
                <a:cs typeface="Arial" panose="020B0604020202020204" pitchFamily="34" charset="0"/>
              </a:rPr>
              <a:t>Vice-Chair,</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Exploring Program Chair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7381642" y="5722847"/>
            <a:ext cx="3910520" cy="1323439"/>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Director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300" b="1" i="1" dirty="0">
                <a:solidFill>
                  <a:prstClr val="white"/>
                </a:solidFill>
                <a:latin typeface="Arial" panose="020B0604020202020204" pitchFamily="34" charset="0"/>
                <a:cs typeface="Arial" panose="020B0604020202020204" pitchFamily="34" charset="0"/>
              </a:rPr>
              <a:t>Older Youth Programs</a:t>
            </a: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453" y="820133"/>
            <a:ext cx="5942702" cy="2160980"/>
          </a:xfrm>
          <a:prstGeom prst="rect">
            <a:avLst/>
          </a:prstGeom>
        </p:spPr>
      </p:pic>
      <p:sp>
        <p:nvSpPr>
          <p:cNvPr id="5" name="Rectangle 4">
            <a:extLst>
              <a:ext uri="{FF2B5EF4-FFF2-40B4-BE49-F238E27FC236}">
                <a16:creationId xmlns:a16="http://schemas.microsoft.com/office/drawing/2014/main" id="{CAF789A2-1D0C-4508-9DE0-9AAFADD8C21F}"/>
              </a:ext>
            </a:extLst>
          </p:cNvPr>
          <p:cNvSpPr/>
          <p:nvPr/>
        </p:nvSpPr>
        <p:spPr>
          <a:xfrm>
            <a:off x="1388116" y="5168090"/>
            <a:ext cx="5038367"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C00000"/>
                </a:solidFill>
              </a:rPr>
              <a:t>March 11</a:t>
            </a:r>
            <a:r>
              <a:rPr lang="en-US" sz="5400" b="1" baseline="30000" dirty="0">
                <a:ln w="22225">
                  <a:solidFill>
                    <a:schemeClr val="accent2"/>
                  </a:solidFill>
                  <a:prstDash val="solid"/>
                </a:ln>
                <a:solidFill>
                  <a:srgbClr val="C00000"/>
                </a:solidFill>
              </a:rPr>
              <a:t>th</a:t>
            </a:r>
            <a:r>
              <a:rPr lang="en-US" sz="5400" b="1" dirty="0">
                <a:ln w="22225">
                  <a:solidFill>
                    <a:schemeClr val="accent2"/>
                  </a:solidFill>
                  <a:prstDash val="solid"/>
                </a:ln>
                <a:solidFill>
                  <a:srgbClr val="C00000"/>
                </a:solidFill>
              </a:rPr>
              <a:t>, 2026</a:t>
            </a:r>
          </a:p>
        </p:txBody>
      </p:sp>
    </p:spTree>
    <p:extLst>
      <p:ext uri="{BB962C8B-B14F-4D97-AF65-F5344CB8AC3E}">
        <p14:creationId xmlns:p14="http://schemas.microsoft.com/office/powerpoint/2010/main" val="852748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04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301624"/>
            <a:ext cx="8632371" cy="2637520"/>
          </a:xfrm>
        </p:spPr>
        <p:txBody>
          <a:bodyPr>
            <a:normAutofit/>
          </a:bodyPr>
          <a:lstStyle/>
          <a:p>
            <a:r>
              <a:rPr lang="en-US" sz="4000" b="1" dirty="0">
                <a:solidFill>
                  <a:srgbClr val="1FC77F"/>
                </a:solidFill>
                <a:latin typeface="Arial Black" panose="020B0A04020102020204" pitchFamily="34" charset="0"/>
                <a:cs typeface="Arial" panose="020B0604020202020204" pitchFamily="34" charset="0"/>
              </a:rPr>
              <a:t>Current Exploring Participation Status</a:t>
            </a:r>
          </a:p>
        </p:txBody>
      </p:sp>
      <p:pic>
        <p:nvPicPr>
          <p:cNvPr id="2" name="Picture 1"/>
          <p:cNvPicPr>
            <a:picLocks noChangeAspect="1"/>
          </p:cNvPicPr>
          <p:nvPr/>
        </p:nvPicPr>
        <p:blipFill>
          <a:blip r:embed="rId4"/>
          <a:stretch>
            <a:fillRect/>
          </a:stretch>
        </p:blipFill>
        <p:spPr>
          <a:xfrm>
            <a:off x="4574041" y="2941546"/>
            <a:ext cx="2546203" cy="2407783"/>
          </a:xfrm>
          <a:prstGeom prst="rect">
            <a:avLst/>
          </a:prstGeom>
        </p:spPr>
      </p:pic>
    </p:spTree>
    <p:extLst>
      <p:ext uri="{BB962C8B-B14F-4D97-AF65-F5344CB8AC3E}">
        <p14:creationId xmlns:p14="http://schemas.microsoft.com/office/powerpoint/2010/main" val="11218992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4.  Train key volunteers and staff on the 4 </a:t>
            </a:r>
            <a:br>
              <a:rPr lang="en-US" sz="2900" dirty="0">
                <a:solidFill>
                  <a:schemeClr val="bg1"/>
                </a:solidFill>
              </a:rPr>
            </a:br>
            <a:r>
              <a:rPr lang="en-US" sz="2900" dirty="0">
                <a:solidFill>
                  <a:schemeClr val="bg1"/>
                </a:solidFill>
              </a:rPr>
              <a:t>      Phases of Post/Club Organization</a:t>
            </a:r>
            <a:br>
              <a:rPr lang="en-US" sz="2900" dirty="0">
                <a:solidFill>
                  <a:schemeClr val="bg1"/>
                </a:solidFill>
              </a:rPr>
            </a:br>
            <a:br>
              <a:rPr lang="en-US" sz="2900" dirty="0">
                <a:solidFill>
                  <a:schemeClr val="bg1"/>
                </a:solidFill>
              </a:rPr>
            </a:br>
            <a:r>
              <a:rPr lang="en-US" sz="2900" dirty="0">
                <a:solidFill>
                  <a:schemeClr val="bg1"/>
                </a:solidFill>
              </a:rPr>
              <a:t>5.  Set specific goals for Career Interest </a:t>
            </a:r>
            <a:br>
              <a:rPr lang="en-US" sz="2900" dirty="0">
                <a:solidFill>
                  <a:schemeClr val="bg1"/>
                </a:solidFill>
              </a:rPr>
            </a:br>
            <a:r>
              <a:rPr lang="en-US" sz="2900" dirty="0">
                <a:solidFill>
                  <a:schemeClr val="bg1"/>
                </a:solidFill>
              </a:rPr>
              <a:t>     Surveys or gathering of data from select   </a:t>
            </a:r>
            <a:br>
              <a:rPr lang="en-US" sz="2900" dirty="0">
                <a:solidFill>
                  <a:schemeClr val="bg1"/>
                </a:solidFill>
              </a:rPr>
            </a:br>
            <a:r>
              <a:rPr lang="en-US" sz="2900" dirty="0">
                <a:solidFill>
                  <a:schemeClr val="bg1"/>
                </a:solidFill>
              </a:rPr>
              <a:t>     high schools</a:t>
            </a:r>
            <a:br>
              <a:rPr lang="en-US" sz="2900" dirty="0">
                <a:solidFill>
                  <a:schemeClr val="bg1"/>
                </a:solidFill>
              </a:rPr>
            </a:br>
            <a:br>
              <a:rPr lang="en-US" sz="2900" dirty="0">
                <a:solidFill>
                  <a:schemeClr val="bg1"/>
                </a:solidFill>
              </a:rPr>
            </a:br>
            <a:r>
              <a:rPr lang="en-US" sz="2900" dirty="0">
                <a:solidFill>
                  <a:schemeClr val="bg1"/>
                </a:solidFill>
              </a:rPr>
              <a:t>6.  Set goals to host Open Houses for all </a:t>
            </a:r>
            <a:br>
              <a:rPr lang="en-US" sz="2900" dirty="0">
                <a:solidFill>
                  <a:schemeClr val="bg1"/>
                </a:solidFill>
              </a:rPr>
            </a:br>
            <a:r>
              <a:rPr lang="en-US" sz="2900" dirty="0">
                <a:solidFill>
                  <a:schemeClr val="bg1"/>
                </a:solidFill>
              </a:rPr>
              <a:t>     Posts/Clubs (i.e. School Night for </a:t>
            </a:r>
            <a:br>
              <a:rPr lang="en-US" sz="2900" dirty="0">
                <a:solidFill>
                  <a:schemeClr val="bg1"/>
                </a:solidFill>
              </a:rPr>
            </a:br>
            <a:r>
              <a:rPr lang="en-US" sz="2900" dirty="0">
                <a:solidFill>
                  <a:schemeClr val="bg1"/>
                </a:solidFill>
              </a:rPr>
              <a:t>     Scouting)</a:t>
            </a:r>
            <a:br>
              <a:rPr lang="en-US" sz="2900" dirty="0"/>
            </a:br>
            <a:br>
              <a:rPr lang="en-US" sz="2000" dirty="0"/>
            </a:br>
            <a:endParaRPr lang="en-US" sz="2000" dirty="0">
              <a:solidFill>
                <a:srgbClr val="FFFFFF"/>
              </a:solidFill>
              <a:latin typeface="Arial Black"/>
              <a:cs typeface="Arial Black"/>
            </a:endParaRPr>
          </a:p>
        </p:txBody>
      </p:sp>
      <p:pic>
        <p:nvPicPr>
          <p:cNvPr id="2" name="Picture 1">
            <a:extLst>
              <a:ext uri="{FF2B5EF4-FFF2-40B4-BE49-F238E27FC236}">
                <a16:creationId xmlns:a16="http://schemas.microsoft.com/office/drawing/2014/main" id="{62D765FF-70C3-4633-9236-A542B666EB75}"/>
              </a:ext>
            </a:extLst>
          </p:cNvPr>
          <p:cNvPicPr>
            <a:picLocks noChangeAspect="1"/>
          </p:cNvPicPr>
          <p:nvPr/>
        </p:nvPicPr>
        <p:blipFill>
          <a:blip r:embed="rId5"/>
          <a:stretch>
            <a:fillRect/>
          </a:stretch>
        </p:blipFill>
        <p:spPr>
          <a:xfrm>
            <a:off x="5214662" y="405949"/>
            <a:ext cx="1762676" cy="1120255"/>
          </a:xfrm>
          <a:prstGeom prst="rect">
            <a:avLst/>
          </a:prstGeom>
        </p:spPr>
      </p:pic>
    </p:spTree>
    <p:extLst>
      <p:ext uri="{BB962C8B-B14F-4D97-AF65-F5344CB8AC3E}">
        <p14:creationId xmlns:p14="http://schemas.microsoft.com/office/powerpoint/2010/main" val="40843509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7.    Create a campaign to emphasize  </a:t>
            </a:r>
            <a:br>
              <a:rPr lang="en-US" sz="2900" dirty="0">
                <a:solidFill>
                  <a:schemeClr val="bg1"/>
                </a:solidFill>
              </a:rPr>
            </a:br>
            <a:r>
              <a:rPr lang="en-US" sz="2900" dirty="0">
                <a:solidFill>
                  <a:schemeClr val="bg1"/>
                </a:solidFill>
              </a:rPr>
              <a:t>       Post/Club unit support (through </a:t>
            </a:r>
            <a:br>
              <a:rPr lang="en-US" sz="2900" dirty="0">
                <a:solidFill>
                  <a:schemeClr val="bg1"/>
                </a:solidFill>
              </a:rPr>
            </a:br>
            <a:r>
              <a:rPr lang="en-US" sz="2900" dirty="0">
                <a:solidFill>
                  <a:schemeClr val="bg1"/>
                </a:solidFill>
              </a:rPr>
              <a:t>       Service Teams/Commissioners)</a:t>
            </a:r>
            <a:br>
              <a:rPr lang="en-US" sz="2900" dirty="0">
                <a:solidFill>
                  <a:schemeClr val="bg1"/>
                </a:solidFill>
              </a:rPr>
            </a:br>
            <a:br>
              <a:rPr lang="en-US" sz="2900" dirty="0">
                <a:solidFill>
                  <a:schemeClr val="bg1"/>
                </a:solidFill>
              </a:rPr>
            </a:br>
            <a:r>
              <a:rPr lang="en-US" sz="2900" dirty="0">
                <a:solidFill>
                  <a:schemeClr val="bg1"/>
                </a:solidFill>
              </a:rPr>
              <a:t>8.    Integrate Exploring into council </a:t>
            </a:r>
            <a:br>
              <a:rPr lang="en-US" sz="2900" dirty="0">
                <a:solidFill>
                  <a:schemeClr val="bg1"/>
                </a:solidFill>
              </a:rPr>
            </a:br>
            <a:r>
              <a:rPr lang="en-US" sz="2900" dirty="0">
                <a:solidFill>
                  <a:schemeClr val="bg1"/>
                </a:solidFill>
              </a:rPr>
              <a:t>       activities and events</a:t>
            </a:r>
            <a:br>
              <a:rPr lang="en-US" sz="2900" dirty="0">
                <a:solidFill>
                  <a:schemeClr val="bg1"/>
                </a:solidFill>
              </a:rPr>
            </a:br>
            <a:br>
              <a:rPr lang="en-US" sz="2900" dirty="0">
                <a:solidFill>
                  <a:schemeClr val="bg1"/>
                </a:solidFill>
              </a:rPr>
            </a:br>
            <a:r>
              <a:rPr lang="en-US" sz="2900" dirty="0">
                <a:solidFill>
                  <a:schemeClr val="bg1"/>
                </a:solidFill>
              </a:rPr>
              <a:t>9.    Promote Exploring to all current </a:t>
            </a:r>
            <a:br>
              <a:rPr lang="en-US" sz="2900" dirty="0">
                <a:solidFill>
                  <a:schemeClr val="bg1"/>
                </a:solidFill>
              </a:rPr>
            </a:br>
            <a:r>
              <a:rPr lang="en-US" sz="2900" dirty="0">
                <a:solidFill>
                  <a:schemeClr val="bg1"/>
                </a:solidFill>
              </a:rPr>
              <a:t>       customers (i.e.  “Scouts BSA”)</a:t>
            </a:r>
            <a:br>
              <a:rPr lang="en-US" sz="2900" dirty="0">
                <a:solidFill>
                  <a:schemeClr val="bg1"/>
                </a:solidFill>
              </a:rPr>
            </a:br>
            <a:br>
              <a:rPr lang="en-US" sz="2000" dirty="0">
                <a:solidFill>
                  <a:schemeClr val="bg1"/>
                </a:solidFill>
              </a:rPr>
            </a:br>
            <a:br>
              <a:rPr lang="en-US" sz="2000" dirty="0">
                <a:solidFill>
                  <a:schemeClr val="bg1"/>
                </a:solidFill>
              </a:rPr>
            </a:br>
            <a:endParaRPr lang="en-US" sz="2000" dirty="0">
              <a:solidFill>
                <a:schemeClr val="bg1"/>
              </a:solidFill>
              <a:latin typeface="Arial Black"/>
              <a:cs typeface="Arial Black"/>
            </a:endParaRPr>
          </a:p>
        </p:txBody>
      </p:sp>
      <p:pic>
        <p:nvPicPr>
          <p:cNvPr id="2" name="Picture 1">
            <a:extLst>
              <a:ext uri="{FF2B5EF4-FFF2-40B4-BE49-F238E27FC236}">
                <a16:creationId xmlns:a16="http://schemas.microsoft.com/office/drawing/2014/main" id="{C4F4464D-1470-4F27-8C32-A127015F0C57}"/>
              </a:ext>
            </a:extLst>
          </p:cNvPr>
          <p:cNvPicPr>
            <a:picLocks noChangeAspect="1"/>
          </p:cNvPicPr>
          <p:nvPr/>
        </p:nvPicPr>
        <p:blipFill>
          <a:blip r:embed="rId4"/>
          <a:stretch>
            <a:fillRect/>
          </a:stretch>
        </p:blipFill>
        <p:spPr>
          <a:xfrm>
            <a:off x="5191130" y="384917"/>
            <a:ext cx="1795771" cy="1141288"/>
          </a:xfrm>
          <a:prstGeom prst="rect">
            <a:avLst/>
          </a:prstGeom>
        </p:spPr>
      </p:pic>
    </p:spTree>
    <p:extLst>
      <p:ext uri="{BB962C8B-B14F-4D97-AF65-F5344CB8AC3E}">
        <p14:creationId xmlns:p14="http://schemas.microsoft.com/office/powerpoint/2010/main" val="22359804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10.  Host a council community cultivation event,   </a:t>
            </a:r>
            <a:br>
              <a:rPr lang="en-US" sz="2900" dirty="0">
                <a:solidFill>
                  <a:schemeClr val="bg1"/>
                </a:solidFill>
              </a:rPr>
            </a:br>
            <a:r>
              <a:rPr lang="en-US" sz="2900" dirty="0">
                <a:solidFill>
                  <a:schemeClr val="bg1"/>
                </a:solidFill>
              </a:rPr>
              <a:t>        focusing on a specific career.</a:t>
            </a:r>
            <a:br>
              <a:rPr lang="en-US" sz="2900" dirty="0">
                <a:solidFill>
                  <a:schemeClr val="bg1"/>
                </a:solidFill>
              </a:rPr>
            </a:br>
            <a:br>
              <a:rPr lang="en-US" sz="2900" dirty="0">
                <a:solidFill>
                  <a:schemeClr val="bg1"/>
                </a:solidFill>
              </a:rPr>
            </a:br>
            <a:r>
              <a:rPr lang="en-US" sz="2900" dirty="0">
                <a:solidFill>
                  <a:schemeClr val="bg1"/>
                </a:solidFill>
              </a:rPr>
              <a:t>11.  Involve the Council Executive Board to help </a:t>
            </a:r>
            <a:br>
              <a:rPr lang="en-US" sz="2900" dirty="0">
                <a:solidFill>
                  <a:schemeClr val="bg1"/>
                </a:solidFill>
              </a:rPr>
            </a:br>
            <a:r>
              <a:rPr lang="en-US" sz="2900" dirty="0">
                <a:solidFill>
                  <a:schemeClr val="bg1"/>
                </a:solidFill>
              </a:rPr>
              <a:t>        open doors within the community and to </a:t>
            </a:r>
            <a:br>
              <a:rPr lang="en-US" sz="2900" dirty="0">
                <a:solidFill>
                  <a:schemeClr val="bg1"/>
                </a:solidFill>
              </a:rPr>
            </a:br>
            <a:r>
              <a:rPr lang="en-US" sz="2900" dirty="0">
                <a:solidFill>
                  <a:schemeClr val="bg1"/>
                </a:solidFill>
              </a:rPr>
              <a:t>        help create a list of businesses to match the </a:t>
            </a:r>
            <a:br>
              <a:rPr lang="en-US" sz="2900" dirty="0">
                <a:solidFill>
                  <a:schemeClr val="bg1"/>
                </a:solidFill>
              </a:rPr>
            </a:br>
            <a:r>
              <a:rPr lang="en-US" sz="2900" dirty="0">
                <a:solidFill>
                  <a:schemeClr val="bg1"/>
                </a:solidFill>
              </a:rPr>
              <a:t>        Career Interest Survey results.</a:t>
            </a:r>
            <a:br>
              <a:rPr lang="en-US" sz="2900" dirty="0">
                <a:solidFill>
                  <a:schemeClr val="bg1"/>
                </a:solidFill>
              </a:rPr>
            </a:br>
            <a:br>
              <a:rPr lang="en-US" sz="2900" dirty="0">
                <a:solidFill>
                  <a:schemeClr val="bg1"/>
                </a:solidFill>
              </a:rPr>
            </a:br>
            <a:r>
              <a:rPr lang="en-US" sz="2900" dirty="0">
                <a:solidFill>
                  <a:schemeClr val="bg1"/>
                </a:solidFill>
              </a:rPr>
              <a:t>12.   Ensure that Exploring is included in the </a:t>
            </a:r>
            <a:br>
              <a:rPr lang="en-US" sz="2900" dirty="0">
                <a:solidFill>
                  <a:schemeClr val="bg1"/>
                </a:solidFill>
              </a:rPr>
            </a:br>
            <a:r>
              <a:rPr lang="en-US" sz="2900" dirty="0">
                <a:solidFill>
                  <a:schemeClr val="bg1"/>
                </a:solidFill>
              </a:rPr>
              <a:t>         Council Strategic Plan, PDS Goals, and </a:t>
            </a:r>
            <a:br>
              <a:rPr lang="en-US" sz="2900" dirty="0">
                <a:solidFill>
                  <a:schemeClr val="bg1"/>
                </a:solidFill>
              </a:rPr>
            </a:br>
            <a:r>
              <a:rPr lang="en-US" sz="2900" dirty="0">
                <a:solidFill>
                  <a:schemeClr val="bg1"/>
                </a:solidFill>
              </a:rPr>
              <a:t>         Board Meetings.</a:t>
            </a:r>
            <a:br>
              <a:rPr lang="en-US" sz="2900" dirty="0">
                <a:solidFill>
                  <a:schemeClr val="bg1"/>
                </a:solidFill>
              </a:rPr>
            </a:br>
            <a:br>
              <a:rPr lang="en-US" sz="3200" dirty="0">
                <a:solidFill>
                  <a:schemeClr val="bg1"/>
                </a:solidFill>
              </a:rPr>
            </a:br>
            <a:endParaRPr lang="en-US" sz="3200" dirty="0">
              <a:solidFill>
                <a:schemeClr val="bg1"/>
              </a:solidFill>
              <a:latin typeface="Arial Black"/>
              <a:cs typeface="Arial Black"/>
            </a:endParaRPr>
          </a:p>
        </p:txBody>
      </p:sp>
      <p:pic>
        <p:nvPicPr>
          <p:cNvPr id="8" name="Picture 6" descr="What Are the Six Important Keys to Success to Follow?">
            <a:extLst>
              <a:ext uri="{FF2B5EF4-FFF2-40B4-BE49-F238E27FC236}">
                <a16:creationId xmlns:a16="http://schemas.microsoft.com/office/drawing/2014/main" id="{9E8F3257-966E-4269-8D30-9C8F72BC8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193" y="297566"/>
            <a:ext cx="1485646" cy="943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2049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73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454152" y="1954500"/>
            <a:ext cx="12104632"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Starting a New Post/Club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 Four Phases”</a:t>
            </a:r>
            <a:endParaRPr kumimoji="0" lang="en-US" sz="60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5997401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5"/>
            <a:ext cx="12049125" cy="6883121"/>
          </a:xfrm>
          <a:prstGeom prst="rect">
            <a:avLst/>
          </a:prstGeom>
        </p:spPr>
      </p:pic>
      <p:sp>
        <p:nvSpPr>
          <p:cNvPr id="5" name="Title 1"/>
          <p:cNvSpPr txBox="1">
            <a:spLocks/>
          </p:cNvSpPr>
          <p:nvPr/>
        </p:nvSpPr>
        <p:spPr>
          <a:xfrm>
            <a:off x="2430542" y="271038"/>
            <a:ext cx="7392178"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REGISTRATION BASICS</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9" name="Rectangle 5"/>
          <p:cNvSpPr txBox="1">
            <a:spLocks noChangeArrowheads="1"/>
          </p:cNvSpPr>
          <p:nvPr/>
        </p:nvSpPr>
        <p:spPr>
          <a:xfrm>
            <a:off x="1686185" y="1240023"/>
            <a:ext cx="2581016" cy="451585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YOUTH</a:t>
            </a:r>
            <a:r>
              <a:rPr kumimoji="0" lang="en-US" sz="3000" b="1" i="0" u="none" strike="noStrike" kern="1200" cap="none" spc="0" normalizeH="0" baseline="0" noProof="0" dirty="0">
                <a:ln>
                  <a:noFill/>
                </a:ln>
                <a:solidFill>
                  <a:prstClr val="white">
                    <a:lumMod val="95000"/>
                  </a:prstClr>
                </a:solidFill>
                <a:effectLst/>
                <a:highlight>
                  <a:srgbClr val="FFFF00"/>
                </a:highlight>
                <a:uLnTx/>
                <a:uFillTx/>
                <a:latin typeface="Arial Narrow" panose="020B0606020202030204" pitchFamily="34" charset="0"/>
                <a:ea typeface="+mn-ea"/>
                <a:cs typeface="+mn-cs"/>
              </a:rPr>
              <a:t> </a:t>
            </a:r>
            <a:b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POST: ___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and have completed eighth grade OR 15 years of age but not yet ___ years old</a:t>
            </a:r>
            <a:b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CLUB: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6</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-8</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graders who have completed the ____ grade and are at least 10 years old but have not completed the eighth grade and are not yet ____ years old.</a:t>
            </a: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a:t>
            </a:r>
          </a:p>
        </p:txBody>
      </p:sp>
      <p:sp>
        <p:nvSpPr>
          <p:cNvPr id="10" name="Rectangle 4"/>
          <p:cNvSpPr txBox="1">
            <a:spLocks noChangeArrowheads="1"/>
          </p:cNvSpPr>
          <p:nvPr/>
        </p:nvSpPr>
        <p:spPr>
          <a:xfrm>
            <a:off x="4251534" y="1185939"/>
            <a:ext cx="3415067" cy="46079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ADULTS</a:t>
            </a:r>
            <a:br>
              <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years age or older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POST: Min of 4 adults</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______________  (CC)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(EA)</a:t>
            </a:r>
            <a:b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br>
            <a:endPar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Tx/>
              <a:buFont typeface="Arial"/>
              <a:buChar char="•"/>
              <a:tabLst/>
              <a:defRPr/>
            </a:pPr>
            <a:r>
              <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CLUB</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2 adults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1"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p:txBody>
      </p:sp>
      <p:sp>
        <p:nvSpPr>
          <p:cNvPr id="11" name="Rectangle 2"/>
          <p:cNvSpPr txBox="1">
            <a:spLocks noChangeArrowheads="1"/>
          </p:cNvSpPr>
          <p:nvPr/>
        </p:nvSpPr>
        <p:spPr>
          <a:xfrm>
            <a:off x="7708120" y="1301608"/>
            <a:ext cx="2765643" cy="51231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PAPERWORK</a:t>
            </a:r>
          </a:p>
          <a:p>
            <a:pPr marL="0" marR="0" lvl="0" indent="0" algn="l" defTabSz="457200" rtl="0" eaLnBrk="1" fontAlgn="auto" latinLnBrk="0" hangingPunct="1">
              <a:lnSpc>
                <a:spcPct val="8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New Post/Club </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____________</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4</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5</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Annual</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______________ </a:t>
            </a:r>
            <a:b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of Understanding</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General Liability Insurance Fee</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per person registration fee</a:t>
            </a:r>
            <a:endPar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2" name="Text Box 7"/>
          <p:cNvSpPr txBox="1">
            <a:spLocks noChangeArrowheads="1"/>
          </p:cNvSpPr>
          <p:nvPr/>
        </p:nvSpPr>
        <p:spPr bwMode="auto">
          <a:xfrm>
            <a:off x="2664599" y="1842059"/>
            <a:ext cx="6161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14</a:t>
            </a:r>
          </a:p>
        </p:txBody>
      </p:sp>
      <p:sp>
        <p:nvSpPr>
          <p:cNvPr id="13" name="Text Box 8"/>
          <p:cNvSpPr txBox="1">
            <a:spLocks noChangeArrowheads="1"/>
          </p:cNvSpPr>
          <p:nvPr/>
        </p:nvSpPr>
        <p:spPr bwMode="auto">
          <a:xfrm>
            <a:off x="2674871" y="2702902"/>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4" name="Text Box 9"/>
          <p:cNvSpPr txBox="1">
            <a:spLocks noChangeArrowheads="1"/>
          </p:cNvSpPr>
          <p:nvPr/>
        </p:nvSpPr>
        <p:spPr bwMode="auto">
          <a:xfrm>
            <a:off x="2087371" y="3721119"/>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a:t>
            </a:r>
            <a:r>
              <a:rPr kumimoji="0" lang="en-US" altLang="en-US" sz="2000" b="1" i="0" u="none" strike="noStrike" kern="1200" cap="none" spc="0" normalizeH="0" baseline="30000" noProof="0" dirty="0">
                <a:ln>
                  <a:noFill/>
                </a:ln>
                <a:solidFill>
                  <a:srgbClr val="CC0000"/>
                </a:solidFill>
                <a:effectLst/>
                <a:highlight>
                  <a:srgbClr val="FFFF00"/>
                </a:highlight>
                <a:uLnTx/>
                <a:uFillTx/>
                <a:latin typeface="Arial" panose="020B0604020202020204" pitchFamily="34" charset="0"/>
                <a:ea typeface="+mn-ea"/>
                <a:cs typeface="+mn-cs"/>
              </a:rPr>
              <a:t>th</a:t>
            </a:r>
            <a:r>
              <a:rPr kumimoji="0" lang="en-US" altLang="en-US" sz="2000" b="1"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 </a:t>
            </a:r>
          </a:p>
        </p:txBody>
      </p:sp>
      <p:sp>
        <p:nvSpPr>
          <p:cNvPr id="15" name="Text Box 9"/>
          <p:cNvSpPr txBox="1">
            <a:spLocks noChangeArrowheads="1"/>
          </p:cNvSpPr>
          <p:nvPr/>
        </p:nvSpPr>
        <p:spPr bwMode="auto">
          <a:xfrm>
            <a:off x="2366876" y="4752074"/>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15</a:t>
            </a:r>
          </a:p>
        </p:txBody>
      </p:sp>
      <p:sp>
        <p:nvSpPr>
          <p:cNvPr id="16" name="Text Box 8"/>
          <p:cNvSpPr txBox="1">
            <a:spLocks noChangeArrowheads="1"/>
          </p:cNvSpPr>
          <p:nvPr/>
        </p:nvSpPr>
        <p:spPr bwMode="auto">
          <a:xfrm>
            <a:off x="4584712" y="1911440"/>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7" name="Text Box 9"/>
          <p:cNvSpPr txBox="1">
            <a:spLocks noChangeArrowheads="1"/>
          </p:cNvSpPr>
          <p:nvPr/>
        </p:nvSpPr>
        <p:spPr bwMode="auto">
          <a:xfrm>
            <a:off x="4437019" y="2987291"/>
            <a:ext cx="246728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Committee Chair      </a:t>
            </a:r>
          </a:p>
        </p:txBody>
      </p:sp>
      <p:sp>
        <p:nvSpPr>
          <p:cNvPr id="18" name="Text Box 9"/>
          <p:cNvSpPr txBox="1">
            <a:spLocks noChangeArrowheads="1"/>
          </p:cNvSpPr>
          <p:nvPr/>
        </p:nvSpPr>
        <p:spPr bwMode="auto">
          <a:xfrm>
            <a:off x="3982811" y="3252029"/>
            <a:ext cx="309252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 Committee Members</a:t>
            </a:r>
          </a:p>
        </p:txBody>
      </p:sp>
      <p:sp>
        <p:nvSpPr>
          <p:cNvPr id="19" name="Text Box 9"/>
          <p:cNvSpPr txBox="1">
            <a:spLocks noChangeArrowheads="1"/>
          </p:cNvSpPr>
          <p:nvPr/>
        </p:nvSpPr>
        <p:spPr bwMode="auto">
          <a:xfrm>
            <a:off x="4881982" y="3594472"/>
            <a:ext cx="13000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Advisor</a:t>
            </a:r>
          </a:p>
        </p:txBody>
      </p:sp>
      <p:sp>
        <p:nvSpPr>
          <p:cNvPr id="20" name="Text Box 9"/>
          <p:cNvSpPr txBox="1">
            <a:spLocks noChangeArrowheads="1"/>
          </p:cNvSpPr>
          <p:nvPr/>
        </p:nvSpPr>
        <p:spPr bwMode="auto">
          <a:xfrm>
            <a:off x="5069667" y="4512560"/>
            <a:ext cx="120319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Sponsor</a:t>
            </a:r>
          </a:p>
        </p:txBody>
      </p:sp>
      <p:sp>
        <p:nvSpPr>
          <p:cNvPr id="21" name="Text Box 9"/>
          <p:cNvSpPr txBox="1">
            <a:spLocks noChangeArrowheads="1"/>
          </p:cNvSpPr>
          <p:nvPr/>
        </p:nvSpPr>
        <p:spPr bwMode="auto">
          <a:xfrm>
            <a:off x="4692109" y="4798242"/>
            <a:ext cx="214044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Assoc Sponsor</a:t>
            </a:r>
          </a:p>
        </p:txBody>
      </p:sp>
      <p:sp>
        <p:nvSpPr>
          <p:cNvPr id="22" name="Text Box 7"/>
          <p:cNvSpPr txBox="1">
            <a:spLocks noChangeArrowheads="1"/>
          </p:cNvSpPr>
          <p:nvPr/>
        </p:nvSpPr>
        <p:spPr bwMode="auto">
          <a:xfrm>
            <a:off x="8199296" y="5157322"/>
            <a:ext cx="10659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50</a:t>
            </a:r>
          </a:p>
        </p:txBody>
      </p:sp>
      <p:sp>
        <p:nvSpPr>
          <p:cNvPr id="23" name="Text Box 7"/>
          <p:cNvSpPr txBox="1">
            <a:spLocks noChangeArrowheads="1"/>
          </p:cNvSpPr>
          <p:nvPr/>
        </p:nvSpPr>
        <p:spPr bwMode="auto">
          <a:xfrm>
            <a:off x="8199295" y="4411416"/>
            <a:ext cx="904551" cy="4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100</a:t>
            </a:r>
          </a:p>
        </p:txBody>
      </p:sp>
      <p:sp>
        <p:nvSpPr>
          <p:cNvPr id="24" name="Text Box 9"/>
          <p:cNvSpPr txBox="1">
            <a:spLocks noChangeArrowheads="1"/>
          </p:cNvSpPr>
          <p:nvPr/>
        </p:nvSpPr>
        <p:spPr bwMode="auto">
          <a:xfrm>
            <a:off x="8081862" y="2252278"/>
            <a:ext cx="181456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Application</a:t>
            </a:r>
          </a:p>
        </p:txBody>
      </p:sp>
      <p:sp>
        <p:nvSpPr>
          <p:cNvPr id="25" name="Text Box 9"/>
          <p:cNvSpPr txBox="1">
            <a:spLocks noChangeArrowheads="1"/>
          </p:cNvSpPr>
          <p:nvPr/>
        </p:nvSpPr>
        <p:spPr bwMode="auto">
          <a:xfrm>
            <a:off x="8360196" y="2668507"/>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
        <p:nvSpPr>
          <p:cNvPr id="26" name="Text Box 9"/>
          <p:cNvSpPr txBox="1">
            <a:spLocks noChangeArrowheads="1"/>
          </p:cNvSpPr>
          <p:nvPr/>
        </p:nvSpPr>
        <p:spPr bwMode="auto">
          <a:xfrm>
            <a:off x="8337093" y="3232351"/>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Youth</a:t>
            </a:r>
          </a:p>
        </p:txBody>
      </p:sp>
      <p:sp>
        <p:nvSpPr>
          <p:cNvPr id="27" name="Text Box 9"/>
          <p:cNvSpPr txBox="1">
            <a:spLocks noChangeArrowheads="1"/>
          </p:cNvSpPr>
          <p:nvPr/>
        </p:nvSpPr>
        <p:spPr bwMode="auto">
          <a:xfrm>
            <a:off x="8719437" y="3799905"/>
            <a:ext cx="189941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Memorandum</a:t>
            </a:r>
          </a:p>
        </p:txBody>
      </p:sp>
      <p:sp>
        <p:nvSpPr>
          <p:cNvPr id="28" name="Rectangle 27"/>
          <p:cNvSpPr/>
          <p:nvPr/>
        </p:nvSpPr>
        <p:spPr>
          <a:xfrm>
            <a:off x="1677142" y="6151700"/>
            <a:ext cx="8219286"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Exploring Youth Participants “EP’s” ages 18-20 must complete 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 Exploring  ________ Application &amp; Successfully Complete YPT.</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Text Box 7">
            <a:extLst>
              <a:ext uri="{FF2B5EF4-FFF2-40B4-BE49-F238E27FC236}">
                <a16:creationId xmlns:a16="http://schemas.microsoft.com/office/drawing/2014/main" id="{F64F25B1-3FFE-45B5-879C-10E5D3E7C4B4}"/>
              </a:ext>
            </a:extLst>
          </p:cNvPr>
          <p:cNvSpPr txBox="1">
            <a:spLocks noChangeArrowheads="1"/>
          </p:cNvSpPr>
          <p:nvPr/>
        </p:nvSpPr>
        <p:spPr bwMode="auto">
          <a:xfrm>
            <a:off x="3864737" y="6377600"/>
            <a:ext cx="10124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Tree>
    <p:extLst>
      <p:ext uri="{BB962C8B-B14F-4D97-AF65-F5344CB8AC3E}">
        <p14:creationId xmlns:p14="http://schemas.microsoft.com/office/powerpoint/2010/main" val="328709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left)">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left)">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9"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Tree>
    <p:extLst>
      <p:ext uri="{BB962C8B-B14F-4D97-AF65-F5344CB8AC3E}">
        <p14:creationId xmlns:p14="http://schemas.microsoft.com/office/powerpoint/2010/main" val="16023440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04"/>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1943410" y="949892"/>
            <a:ext cx="8562406" cy="57861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1. </a:t>
            </a:r>
            <a:r>
              <a:rPr kumimoji="0" lang="en-US" sz="2400" b="1" i="0" u="sng" strike="noStrike" kern="1200" cap="none" spc="0" normalizeH="0" baseline="0" noProof="0" dirty="0">
                <a:ln>
                  <a:noFill/>
                </a:ln>
                <a:solidFill>
                  <a:srgbClr val="FF0000"/>
                </a:solidFill>
                <a:effectLst/>
                <a:uLnTx/>
                <a:uFillTx/>
                <a:latin typeface="Calibri"/>
                <a:ea typeface="+mn-ea"/>
                <a:cs typeface="+mn-cs"/>
              </a:rPr>
              <a:t>Research-</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Conduct the Career interest surveys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and develop business/community prospects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2. </a:t>
            </a:r>
            <a:r>
              <a:rPr kumimoji="0" lang="en-US" sz="2400" b="1" i="0" u="sng" strike="noStrike" kern="1200" cap="none" spc="0" normalizeH="0" baseline="0" noProof="0" dirty="0">
                <a:ln>
                  <a:noFill/>
                </a:ln>
                <a:solidFill>
                  <a:srgbClr val="FF0000"/>
                </a:solidFill>
                <a:effectLst/>
                <a:uLnTx/>
                <a:uFillTx/>
                <a:latin typeface="Calibri"/>
                <a:ea typeface="+mn-ea"/>
                <a:cs typeface="+mn-cs"/>
              </a:rPr>
              <a:t>Leadership-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Meeting with the top leadership within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businesses/community and identifying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leaders; includes training of leaders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3. </a:t>
            </a:r>
            <a:r>
              <a:rPr kumimoji="0" lang="en-US" sz="2400" b="1" i="0" u="sng" strike="noStrike" kern="1200" cap="none" spc="0" normalizeH="0" baseline="0" noProof="0" dirty="0">
                <a:ln>
                  <a:noFill/>
                </a:ln>
                <a:solidFill>
                  <a:srgbClr val="FF0000"/>
                </a:solidFill>
                <a:effectLst/>
                <a:uLnTx/>
                <a:uFillTx/>
                <a:latin typeface="Calibri"/>
                <a:ea typeface="+mn-ea"/>
                <a:cs typeface="+mn-cs"/>
              </a:rPr>
              <a:t>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Develop the organization’s meeting/program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themes and prepare for an open house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4. </a:t>
            </a:r>
            <a:r>
              <a:rPr kumimoji="0" lang="en-US" sz="2400" b="1" i="0" u="sng" strike="noStrike" kern="1200" cap="none" spc="0" normalizeH="0" baseline="0" noProof="0" dirty="0">
                <a:ln>
                  <a:noFill/>
                </a:ln>
                <a:solidFill>
                  <a:srgbClr val="FF0000"/>
                </a:solidFill>
                <a:effectLst/>
                <a:uLnTx/>
                <a:uFillTx/>
                <a:latin typeface="Calibri"/>
                <a:ea typeface="+mn-ea"/>
                <a:cs typeface="+mn-cs"/>
              </a:rPr>
              <a:t>Participation-</a:t>
            </a:r>
            <a:r>
              <a:rPr kumimoji="0" lang="en-US" sz="2400" b="1" i="0" u="sng"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Recruiting youth through an organized open house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involvement of youth in program development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C81FB"/>
              </a:solidFill>
              <a:effectLst/>
              <a:uLnTx/>
              <a:uFillTx/>
              <a:latin typeface="Arial Black" panose="020B0A04020102020204" pitchFamily="34" charset="0"/>
              <a:ea typeface="+mn-ea"/>
              <a:cs typeface="+mn-cs"/>
            </a:endParaRPr>
          </a:p>
        </p:txBody>
      </p:sp>
      <p:sp>
        <p:nvSpPr>
          <p:cNvPr id="9" name="Title 8">
            <a:extLst>
              <a:ext uri="{FF2B5EF4-FFF2-40B4-BE49-F238E27FC236}">
                <a16:creationId xmlns:a16="http://schemas.microsoft.com/office/drawing/2014/main" id="{4D863923-A94A-41E6-93E9-DF63C7408A63}"/>
              </a:ext>
            </a:extLst>
          </p:cNvPr>
          <p:cNvSpPr txBox="1">
            <a:spLocks noGrp="1"/>
          </p:cNvSpPr>
          <p:nvPr>
            <p:ph type="ctrTitle"/>
          </p:nvPr>
        </p:nvSpPr>
        <p:spPr>
          <a:xfrm>
            <a:off x="2150358" y="272148"/>
            <a:ext cx="8018285" cy="646331"/>
          </a:xfrm>
          <a:prstGeom prst="rect">
            <a:avLst/>
          </a:prstGeom>
          <a:noFill/>
        </p:spPr>
        <p:txBody>
          <a:bodyPr wrap="none" rtlCol="0">
            <a:spAutoFit/>
          </a:bodyPr>
          <a:lstStyle/>
          <a:p>
            <a:r>
              <a:rPr lang="en-US" sz="3600" b="1" i="1" dirty="0">
                <a:solidFill>
                  <a:prstClr val="white"/>
                </a:solidFill>
              </a:rPr>
              <a:t>4  Steps/Phases in Organizing a new Post</a:t>
            </a:r>
          </a:p>
        </p:txBody>
      </p:sp>
    </p:spTree>
    <p:extLst>
      <p:ext uri="{BB962C8B-B14F-4D97-AF65-F5344CB8AC3E}">
        <p14:creationId xmlns:p14="http://schemas.microsoft.com/office/powerpoint/2010/main" val="20022226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6573"/>
            <a:ext cx="12192000" cy="7489695"/>
          </a:xfrm>
          <a:prstGeom prst="rect">
            <a:avLst/>
          </a:prstGeom>
        </p:spPr>
      </p:pic>
      <p:sp>
        <p:nvSpPr>
          <p:cNvPr id="2" name="Title 1"/>
          <p:cNvSpPr>
            <a:spLocks noGrp="1"/>
          </p:cNvSpPr>
          <p:nvPr>
            <p:ph type="ctrTitle"/>
          </p:nvPr>
        </p:nvSpPr>
        <p:spPr>
          <a:xfrm>
            <a:off x="1368023" y="732393"/>
            <a:ext cx="9541679" cy="519082"/>
          </a:xfrm>
        </p:spPr>
        <p:txBody>
          <a:bodyPr>
            <a:noAutofit/>
          </a:bodyPr>
          <a:lstStyle/>
          <a:p>
            <a:r>
              <a:rPr lang="en-US" sz="4200" dirty="0">
                <a:solidFill>
                  <a:srgbClr val="1FC77F"/>
                </a:solidFill>
                <a:latin typeface="Arial Black"/>
                <a:cs typeface="Arial Black"/>
              </a:rPr>
              <a:t>MOST IMPORTANT PART</a:t>
            </a:r>
            <a:br>
              <a:rPr lang="en-US" sz="4200" dirty="0">
                <a:solidFill>
                  <a:srgbClr val="1FC77F"/>
                </a:solidFill>
                <a:latin typeface="Arial Black"/>
                <a:cs typeface="Arial Black"/>
              </a:rPr>
            </a:br>
            <a:r>
              <a:rPr lang="en-US" sz="4200" dirty="0">
                <a:solidFill>
                  <a:srgbClr val="1FC77F"/>
                </a:solidFill>
                <a:latin typeface="Arial Black"/>
                <a:cs typeface="Arial Black"/>
              </a:rPr>
              <a:t>OF EACH PHASE?</a:t>
            </a: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282298" y="100425"/>
            <a:ext cx="97542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368023" y="1907525"/>
            <a:ext cx="9754206" cy="390876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1 : 	Career Interest Surveys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All-In-One Program Planning Meeting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Open House</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2791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1000"/>
                                        <p:tgtEl>
                                          <p:spTgt spid="11">
                                            <p:txEl>
                                              <p:pRg st="6" end="6"/>
                                            </p:txEl>
                                          </p:spTgt>
                                        </p:tgtEl>
                                      </p:cBhvr>
                                    </p:animEffect>
                                    <p:anim calcmode="lin" valueType="num">
                                      <p:cBhvr>
                                        <p:cTn id="2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154043" y="1888832"/>
            <a:ext cx="12104632"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Career Interest Surveys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The # 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Leading Indicator for Exploring Growth</a:t>
            </a:r>
          </a:p>
        </p:txBody>
      </p:sp>
    </p:spTree>
    <p:extLst>
      <p:ext uri="{BB962C8B-B14F-4D97-AF65-F5344CB8AC3E}">
        <p14:creationId xmlns:p14="http://schemas.microsoft.com/office/powerpoint/2010/main" val="21493239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62A2AAA4-EBEB-4E69-AD06-80A86C23AB81}"/>
              </a:ext>
            </a:extLst>
          </p:cNvPr>
          <p:cNvSpPr/>
          <p:nvPr/>
        </p:nvSpPr>
        <p:spPr>
          <a:xfrm rot="1895453">
            <a:off x="93472" y="-354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2920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5B1D1-9D07-DC2A-D4AD-A11318AC7AB2}"/>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3619D1A9-8579-4CDB-4714-BD9172824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7"/>
            <a:ext cx="12192000" cy="6883121"/>
          </a:xfrm>
          <a:prstGeom prst="rect">
            <a:avLst/>
          </a:prstGeom>
        </p:spPr>
      </p:pic>
      <p:sp>
        <p:nvSpPr>
          <p:cNvPr id="2" name="Title 1">
            <a:extLst>
              <a:ext uri="{FF2B5EF4-FFF2-40B4-BE49-F238E27FC236}">
                <a16:creationId xmlns:a16="http://schemas.microsoft.com/office/drawing/2014/main" id="{8D595892-EFFA-DDA2-08D7-841EDA036419}"/>
              </a:ext>
            </a:extLst>
          </p:cNvPr>
          <p:cNvSpPr>
            <a:spLocks noGrp="1"/>
          </p:cNvSpPr>
          <p:nvPr>
            <p:ph type="ctrTitle"/>
          </p:nvPr>
        </p:nvSpPr>
        <p:spPr>
          <a:xfrm>
            <a:off x="1880010" y="-14121"/>
            <a:ext cx="8431981" cy="1833711"/>
          </a:xfrm>
        </p:spPr>
        <p:txBody>
          <a:bodyPr>
            <a:normAutofit/>
          </a:bodyPr>
          <a:lstStyle/>
          <a:p>
            <a:pPr algn="l"/>
            <a:r>
              <a:rPr lang="en-US" sz="4000" dirty="0">
                <a:solidFill>
                  <a:srgbClr val="1FC77F"/>
                </a:solidFill>
                <a:latin typeface="Arial Black"/>
                <a:cs typeface="Arial Black"/>
              </a:rPr>
              <a:t>Exploring Membership Growth Opportunity…</a:t>
            </a:r>
          </a:p>
        </p:txBody>
      </p:sp>
      <p:pic>
        <p:nvPicPr>
          <p:cNvPr id="23" name="Picture 22" descr="exploring_wht_transparent-01.png">
            <a:extLst>
              <a:ext uri="{FF2B5EF4-FFF2-40B4-BE49-F238E27FC236}">
                <a16:creationId xmlns:a16="http://schemas.microsoft.com/office/drawing/2014/main" id="{266B8622-0D65-98E7-4EDE-162A408BB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2024C6DB-2943-D048-D7E6-39C4FAA9EA92}"/>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25C7C77-37E9-1781-9410-4FDF28023D9D}"/>
              </a:ext>
            </a:extLst>
          </p:cNvPr>
          <p:cNvSpPr/>
          <p:nvPr/>
        </p:nvSpPr>
        <p:spPr>
          <a:xfrm>
            <a:off x="1891126" y="1091301"/>
            <a:ext cx="8409746" cy="1477328"/>
          </a:xfrm>
          <a:prstGeom prst="rect">
            <a:avLst/>
          </a:prstGeom>
        </p:spPr>
        <p:txBody>
          <a:bodyPr wrap="square">
            <a:spAutoFit/>
          </a:bodyPr>
          <a:lstStyle/>
          <a:p>
            <a:pPr marL="0" lvl="1"/>
            <a:endParaRPr lang="en-US" sz="2000" b="1" dirty="0">
              <a:solidFill>
                <a:srgbClr val="FFFF00"/>
              </a:solidFill>
              <a:latin typeface="Arial Black" panose="020B0A04020102020204" pitchFamily="34" charset="0"/>
            </a:endParaRPr>
          </a:p>
          <a:p>
            <a:pPr marL="0" lvl="1"/>
            <a:endParaRPr lang="en-US" sz="2000" dirty="0">
              <a:solidFill>
                <a:srgbClr val="FFFF00"/>
              </a:solidFill>
              <a:latin typeface="Arial Black" panose="020B0A04020102020204" pitchFamily="34" charset="0"/>
            </a:endParaRPr>
          </a:p>
          <a:p>
            <a:pPr marL="0" lvl="1"/>
            <a:endParaRPr lang="en-US" b="1" dirty="0">
              <a:solidFill>
                <a:srgbClr val="FFFF00"/>
              </a:solidFill>
            </a:endParaRPr>
          </a:p>
          <a:p>
            <a:pPr marL="0" lvl="1"/>
            <a:endParaRPr lang="en-US" b="1" dirty="0">
              <a:solidFill>
                <a:srgbClr val="FFFF00"/>
              </a:solidFill>
            </a:endParaRPr>
          </a:p>
          <a:p>
            <a:pPr marL="690563" lvl="1" indent="-233363">
              <a:buFont typeface="Arial" panose="020B0604020202020204" pitchFamily="34" charset="0"/>
              <a:buChar char="•"/>
            </a:pPr>
            <a:endParaRPr lang="en-US" sz="1400" b="1" dirty="0">
              <a:solidFill>
                <a:srgbClr val="FFFF00"/>
              </a:solidFill>
            </a:endParaRPr>
          </a:p>
        </p:txBody>
      </p:sp>
      <p:graphicFrame>
        <p:nvGraphicFramePr>
          <p:cNvPr id="3" name="Table 2">
            <a:extLst>
              <a:ext uri="{FF2B5EF4-FFF2-40B4-BE49-F238E27FC236}">
                <a16:creationId xmlns:a16="http://schemas.microsoft.com/office/drawing/2014/main" id="{557C1E96-7475-1448-54F2-3B4D33BD1FF4}"/>
              </a:ext>
            </a:extLst>
          </p:cNvPr>
          <p:cNvGraphicFramePr>
            <a:graphicFrameLocks noGrp="1"/>
          </p:cNvGraphicFramePr>
          <p:nvPr/>
        </p:nvGraphicFramePr>
        <p:xfrm>
          <a:off x="1643072" y="1731089"/>
          <a:ext cx="8870160" cy="2491078"/>
        </p:xfrm>
        <a:graphic>
          <a:graphicData uri="http://schemas.openxmlformats.org/drawingml/2006/table">
            <a:tbl>
              <a:tblPr firstRow="1" firstCol="1" bandRow="1">
                <a:tableStyleId>{5C22544A-7EE6-4342-B048-85BDC9FD1C3A}</a:tableStyleId>
              </a:tblPr>
              <a:tblGrid>
                <a:gridCol w="1187471">
                  <a:extLst>
                    <a:ext uri="{9D8B030D-6E8A-4147-A177-3AD203B41FA5}">
                      <a16:colId xmlns:a16="http://schemas.microsoft.com/office/drawing/2014/main" val="20000"/>
                    </a:ext>
                  </a:extLst>
                </a:gridCol>
                <a:gridCol w="1230405">
                  <a:extLst>
                    <a:ext uri="{9D8B030D-6E8A-4147-A177-3AD203B41FA5}">
                      <a16:colId xmlns:a16="http://schemas.microsoft.com/office/drawing/2014/main" val="20001"/>
                    </a:ext>
                  </a:extLst>
                </a:gridCol>
                <a:gridCol w="1422223">
                  <a:extLst>
                    <a:ext uri="{9D8B030D-6E8A-4147-A177-3AD203B41FA5}">
                      <a16:colId xmlns:a16="http://schemas.microsoft.com/office/drawing/2014/main" val="20002"/>
                    </a:ext>
                  </a:extLst>
                </a:gridCol>
                <a:gridCol w="1422223">
                  <a:extLst>
                    <a:ext uri="{9D8B030D-6E8A-4147-A177-3AD203B41FA5}">
                      <a16:colId xmlns:a16="http://schemas.microsoft.com/office/drawing/2014/main" val="20003"/>
                    </a:ext>
                  </a:extLst>
                </a:gridCol>
                <a:gridCol w="1301767">
                  <a:extLst>
                    <a:ext uri="{9D8B030D-6E8A-4147-A177-3AD203B41FA5}">
                      <a16:colId xmlns:a16="http://schemas.microsoft.com/office/drawing/2014/main" val="20004"/>
                    </a:ext>
                  </a:extLst>
                </a:gridCol>
                <a:gridCol w="1104075">
                  <a:extLst>
                    <a:ext uri="{9D8B030D-6E8A-4147-A177-3AD203B41FA5}">
                      <a16:colId xmlns:a16="http://schemas.microsoft.com/office/drawing/2014/main" val="20005"/>
                    </a:ext>
                  </a:extLst>
                </a:gridCol>
                <a:gridCol w="1201996">
                  <a:extLst>
                    <a:ext uri="{9D8B030D-6E8A-4147-A177-3AD203B41FA5}">
                      <a16:colId xmlns:a16="http://schemas.microsoft.com/office/drawing/2014/main" val="20006"/>
                    </a:ext>
                  </a:extLst>
                </a:gridCol>
              </a:tblGrid>
              <a:tr h="631971">
                <a:tc rowSpan="2">
                  <a:txBody>
                    <a:bodyPr/>
                    <a:lstStyle/>
                    <a:p>
                      <a:pPr marL="0" marR="0" algn="ctr">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As of…</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Units</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Youth Membership</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Adult Membership</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372262">
                <a:tc vMerge="1">
                  <a:txBody>
                    <a:bodyPr/>
                    <a:lstStyle/>
                    <a:p>
                      <a:endParaRPr lang="en-US"/>
                    </a:p>
                  </a:txBody>
                  <a:tcP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97597">
                <a:tc>
                  <a:txBody>
                    <a:bodyPr/>
                    <a:lstStyle/>
                    <a:p>
                      <a:pPr marL="0" marR="0" algn="r">
                        <a:lnSpc>
                          <a:spcPct val="107000"/>
                        </a:lnSpc>
                        <a:spcBef>
                          <a:spcPts val="0"/>
                        </a:spcBef>
                        <a:spcAft>
                          <a:spcPts val="0"/>
                        </a:spcAft>
                      </a:pPr>
                      <a:endParaRPr lang="en-US" sz="1200" dirty="0">
                        <a:solidFill>
                          <a:schemeClr val="tx1"/>
                        </a:solidFill>
                        <a:effectLst/>
                        <a:latin typeface="Arial" panose="020B0604020202020204" pitchFamily="34" charset="0"/>
                        <a:cs typeface="Arial" panose="020B0604020202020204" pitchFamily="34" charset="0"/>
                      </a:endParaRPr>
                    </a:p>
                    <a:p>
                      <a:pPr marL="0" marR="0" algn="r">
                        <a:lnSpc>
                          <a:spcPct val="107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31 Jan 2020 *</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395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4,055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14,903</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80,474</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704</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19,095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88505">
                <a:tc>
                  <a:txBody>
                    <a:bodyPr/>
                    <a:lstStyle/>
                    <a:p>
                      <a:pPr marL="0" marR="0" indent="0" algn="ctr" defTabSz="457200" rtl="0" eaLnBrk="1" latinLnBrk="0" hangingPunct="1">
                        <a:lnSpc>
                          <a:spcPct val="107000"/>
                        </a:lnSpc>
                        <a:spcBef>
                          <a:spcPts val="0"/>
                        </a:spcBef>
                        <a:spcAft>
                          <a:spcPts val="0"/>
                        </a:spcAft>
                      </a:pPr>
                      <a:endParaRPr lang="en-US" sz="1200" b="1" kern="1200" dirty="0">
                        <a:solidFill>
                          <a:schemeClr val="tx1"/>
                        </a:solidFill>
                        <a:effectLst/>
                        <a:latin typeface="Arial" panose="020B0604020202020204" pitchFamily="34" charset="0"/>
                        <a:ea typeface="+mn-ea"/>
                        <a:cs typeface="Arial" panose="020B0604020202020204" pitchFamily="34" charset="0"/>
                      </a:endParaRPr>
                    </a:p>
                    <a:p>
                      <a:pPr marL="0" marR="0" indent="0" algn="ctr" defTabSz="457200" rtl="0" eaLnBrk="1" latinLnBrk="0" hangingPunct="1">
                        <a:lnSpc>
                          <a:spcPct val="107000"/>
                        </a:lnSpc>
                        <a:spcBef>
                          <a:spcPts val="0"/>
                        </a:spcBef>
                        <a:spcAft>
                          <a:spcPts val="0"/>
                        </a:spcAft>
                      </a:pPr>
                      <a:r>
                        <a:rPr lang="en-US" sz="1200" b="1" kern="1200" dirty="0">
                          <a:solidFill>
                            <a:schemeClr val="tx1"/>
                          </a:solidFill>
                          <a:effectLst/>
                          <a:latin typeface="Arial" panose="020B0604020202020204" pitchFamily="34" charset="0"/>
                          <a:ea typeface="+mn-ea"/>
                          <a:cs typeface="Arial" panose="020B0604020202020204" pitchFamily="34" charset="0"/>
                        </a:rPr>
                        <a:t>16 Feb 2026</a:t>
                      </a:r>
                    </a:p>
                  </a:txBody>
                  <a:tcPr marL="68580" marR="68580" marT="0" marB="0"/>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185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1,498</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3,563</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22,283 </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712</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8,997</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500743">
                <a:tc>
                  <a:txBody>
                    <a:bodyPr/>
                    <a:lstStyle/>
                    <a:p>
                      <a:pPr marL="0" marR="0" algn="r">
                        <a:lnSpc>
                          <a:spcPct val="107000"/>
                        </a:lnSpc>
                        <a:spcBef>
                          <a:spcPts val="0"/>
                        </a:spcBef>
                        <a:spcAft>
                          <a:spcPts val="0"/>
                        </a:spcAft>
                      </a:pPr>
                      <a:endParaRPr lang="en-US" sz="1200" dirty="0">
                        <a:solidFill>
                          <a:schemeClr val="tx1"/>
                        </a:solidFill>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Opportunity</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a:t>
                      </a:r>
                      <a:r>
                        <a:rPr lang="en-US" sz="1800" b="1" dirty="0">
                          <a:solidFill>
                            <a:srgbClr val="1C81FB"/>
                          </a:solidFill>
                          <a:effectLst/>
                          <a:latin typeface="Arial Black" panose="020B0A04020102020204" pitchFamily="34" charset="0"/>
                          <a:cs typeface="Arial" panose="020B0604020202020204" pitchFamily="34" charset="0"/>
                        </a:rPr>
                        <a:t>210</a:t>
                      </a:r>
                      <a:r>
                        <a:rPr lang="en-US" sz="1800" b="1" dirty="0">
                          <a:solidFill>
                            <a:srgbClr val="0070C0"/>
                          </a:solidFill>
                          <a:effectLst/>
                          <a:latin typeface="Arial Black" panose="020B0A04020102020204" pitchFamily="34" charset="0"/>
                          <a:cs typeface="Arial" panose="020B0604020202020204" pitchFamily="34" charset="0"/>
                        </a:rPr>
                        <a:t> </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kern="1200" dirty="0">
                          <a:solidFill>
                            <a:srgbClr val="1C81FB"/>
                          </a:solidFill>
                          <a:effectLst/>
                          <a:latin typeface="Arial Black" panose="020B0A04020102020204" pitchFamily="34" charset="0"/>
                          <a:ea typeface="+mn-ea"/>
                          <a:cs typeface="Arial" panose="020B0604020202020204" pitchFamily="34" charset="0"/>
                        </a:rPr>
                        <a:t>2,557</a:t>
                      </a:r>
                      <a:r>
                        <a:rPr lang="en-US" sz="1800" b="1" dirty="0">
                          <a:solidFill>
                            <a:srgbClr val="C00000"/>
                          </a:solidFill>
                          <a:effectLst/>
                          <a:latin typeface="Arial Black" panose="020B0A04020102020204" pitchFamily="34" charset="0"/>
                          <a:cs typeface="Arial" panose="020B0604020202020204" pitchFamily="34" charset="0"/>
                        </a:rPr>
                        <a:t> </a:t>
                      </a:r>
                      <a:endParaRPr lang="en-US" sz="1800" b="1" dirty="0">
                        <a:solidFill>
                          <a:srgbClr val="C0000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a:t>
                      </a:r>
                      <a:r>
                        <a:rPr lang="en-US" sz="1800" b="1" dirty="0">
                          <a:solidFill>
                            <a:srgbClr val="1C81FB"/>
                          </a:solidFill>
                          <a:effectLst/>
                          <a:latin typeface="Arial Black" panose="020B0A04020102020204" pitchFamily="34" charset="0"/>
                          <a:cs typeface="Arial" panose="020B0604020202020204" pitchFamily="34" charset="0"/>
                        </a:rPr>
                        <a:t>11,340</a:t>
                      </a:r>
                      <a:endParaRPr lang="en-US" sz="1800" b="1" dirty="0">
                        <a:solidFill>
                          <a:srgbClr val="1C81FB"/>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1C81FB"/>
                          </a:solidFill>
                          <a:effectLst/>
                          <a:latin typeface="Arial Black" panose="020B0A04020102020204" pitchFamily="34" charset="0"/>
                          <a:cs typeface="Arial" panose="020B0604020202020204" pitchFamily="34" charset="0"/>
                        </a:rPr>
                        <a:t>58,191</a:t>
                      </a:r>
                      <a:endParaRPr lang="en-US" sz="1800" b="1" dirty="0">
                        <a:solidFill>
                          <a:srgbClr val="1C81FB"/>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a:t>
                      </a:r>
                      <a:r>
                        <a:rPr lang="en-US" sz="1800" b="1" dirty="0">
                          <a:solidFill>
                            <a:srgbClr val="1C81FB"/>
                          </a:solidFill>
                          <a:effectLst/>
                          <a:latin typeface="Arial Black" panose="020B0A04020102020204" pitchFamily="34" charset="0"/>
                          <a:cs typeface="Arial" panose="020B0604020202020204" pitchFamily="34" charset="0"/>
                        </a:rPr>
                        <a:t>8+</a:t>
                      </a:r>
                      <a:endParaRPr lang="en-US" sz="1800" b="1" dirty="0">
                        <a:solidFill>
                          <a:srgbClr val="1C81FB"/>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1C81FB"/>
                          </a:solidFill>
                          <a:effectLst/>
                          <a:latin typeface="Arial Black" panose="020B0A04020102020204" pitchFamily="34" charset="0"/>
                          <a:cs typeface="Arial" panose="020B0604020202020204" pitchFamily="34" charset="0"/>
                        </a:rPr>
                        <a:t>10,098</a:t>
                      </a:r>
                      <a:endParaRPr lang="en-US" sz="1800" b="1" dirty="0">
                        <a:solidFill>
                          <a:srgbClr val="1C81FB"/>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4" name="TextBox 3">
            <a:extLst>
              <a:ext uri="{FF2B5EF4-FFF2-40B4-BE49-F238E27FC236}">
                <a16:creationId xmlns:a16="http://schemas.microsoft.com/office/drawing/2014/main" id="{D7BCABEA-EB46-232A-7A36-DA4E5D2328BD}"/>
              </a:ext>
            </a:extLst>
          </p:cNvPr>
          <p:cNvSpPr txBox="1"/>
          <p:nvPr/>
        </p:nvSpPr>
        <p:spPr>
          <a:xfrm>
            <a:off x="1801052" y="4360571"/>
            <a:ext cx="8545527" cy="338554"/>
          </a:xfrm>
          <a:prstGeom prst="rect">
            <a:avLst/>
          </a:prstGeom>
          <a:noFill/>
        </p:spPr>
        <p:txBody>
          <a:bodyPr wrap="square" rtlCol="0">
            <a:spAutoFit/>
          </a:bodyPr>
          <a:lstStyle/>
          <a:p>
            <a:r>
              <a:rPr lang="en-US" sz="1600" b="1" dirty="0">
                <a:solidFill>
                  <a:srgbClr val="FFFF00"/>
                </a:solidFill>
                <a:latin typeface="Arial" panose="020B0604020202020204" pitchFamily="34" charset="0"/>
                <a:cs typeface="Arial" panose="020B0604020202020204" pitchFamily="34" charset="0"/>
              </a:rPr>
              <a:t>* Just before the COVID-19 Pandemic shut-down all in-person meetings </a:t>
            </a:r>
          </a:p>
        </p:txBody>
      </p:sp>
      <p:sp>
        <p:nvSpPr>
          <p:cNvPr id="8" name="TextBox 7">
            <a:extLst>
              <a:ext uri="{FF2B5EF4-FFF2-40B4-BE49-F238E27FC236}">
                <a16:creationId xmlns:a16="http://schemas.microsoft.com/office/drawing/2014/main" id="{B2702B18-05AD-572E-179F-7AA85DFD55B0}"/>
              </a:ext>
            </a:extLst>
          </p:cNvPr>
          <p:cNvSpPr txBox="1"/>
          <p:nvPr/>
        </p:nvSpPr>
        <p:spPr>
          <a:xfrm>
            <a:off x="1801052" y="4738943"/>
            <a:ext cx="8625788" cy="1446550"/>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   Positive upward or   </a:t>
            </a:r>
            <a:r>
              <a:rPr lang="en-US" sz="1600" b="1" dirty="0">
                <a:solidFill>
                  <a:srgbClr val="FFFF00"/>
                </a:solidFill>
                <a:latin typeface="Arial" panose="020B0604020202020204" pitchFamily="34" charset="0"/>
                <a:cs typeface="Arial" panose="020B0604020202020204" pitchFamily="34" charset="0"/>
              </a:rPr>
              <a:t>Negative downward trend since 1 Jan 2026; </a:t>
            </a:r>
            <a:r>
              <a:rPr lang="en-US" sz="1600" b="1" dirty="0">
                <a:solidFill>
                  <a:schemeClr val="accent6">
                    <a:lumMod val="75000"/>
                  </a:schemeClr>
                </a:solidFill>
                <a:latin typeface="Arial" panose="020B0604020202020204" pitchFamily="34" charset="0"/>
                <a:cs typeface="Arial" panose="020B0604020202020204" pitchFamily="34" charset="0"/>
              </a:rPr>
              <a:t>Clubs Units </a:t>
            </a:r>
            <a:r>
              <a:rPr lang="en-US" sz="1600" b="1" dirty="0">
                <a:solidFill>
                  <a:srgbClr val="C00000"/>
                </a:solidFill>
                <a:latin typeface="Arial" panose="020B0604020202020204" pitchFamily="34" charset="0"/>
                <a:cs typeface="Arial" panose="020B0604020202020204" pitchFamily="34" charset="0"/>
              </a:rPr>
              <a:t>down 2</a:t>
            </a:r>
            <a:r>
              <a:rPr lang="en-US" sz="1600" b="1" dirty="0">
                <a:solidFill>
                  <a:schemeClr val="accent6">
                    <a:lumMod val="75000"/>
                  </a:schemeClr>
                </a:solidFill>
                <a:latin typeface="Arial" panose="020B0604020202020204" pitchFamily="34" charset="0"/>
                <a:cs typeface="Arial" panose="020B0604020202020204" pitchFamily="34" charset="0"/>
              </a:rPr>
              <a:t>, Posts Units </a:t>
            </a:r>
            <a:r>
              <a:rPr lang="en-US" sz="1600" b="1" dirty="0">
                <a:solidFill>
                  <a:srgbClr val="C00000"/>
                </a:solidFill>
                <a:latin typeface="Arial" panose="020B0604020202020204" pitchFamily="34" charset="0"/>
                <a:cs typeface="Arial" panose="020B0604020202020204" pitchFamily="34" charset="0"/>
              </a:rPr>
              <a:t>down 4</a:t>
            </a:r>
            <a:r>
              <a:rPr lang="en-US" sz="1600" b="1" dirty="0">
                <a:solidFill>
                  <a:schemeClr val="accent6">
                    <a:lumMod val="75000"/>
                  </a:schemeClr>
                </a:solidFill>
                <a:latin typeface="Arial" panose="020B0604020202020204" pitchFamily="34" charset="0"/>
                <a:cs typeface="Arial" panose="020B0604020202020204" pitchFamily="34" charset="0"/>
              </a:rPr>
              <a:t>, Club Youth Membership </a:t>
            </a:r>
            <a:r>
              <a:rPr lang="en-US" sz="1600" b="1" dirty="0">
                <a:solidFill>
                  <a:srgbClr val="C00000"/>
                </a:solidFill>
                <a:latin typeface="Arial" panose="020B0604020202020204" pitchFamily="34" charset="0"/>
                <a:cs typeface="Arial" panose="020B0604020202020204" pitchFamily="34" charset="0"/>
              </a:rPr>
              <a:t>down 581</a:t>
            </a:r>
            <a:r>
              <a:rPr lang="en-US" sz="1600" b="1" dirty="0">
                <a:solidFill>
                  <a:schemeClr val="accent6">
                    <a:lumMod val="75000"/>
                  </a:schemeClr>
                </a:solidFill>
                <a:latin typeface="Arial" panose="020B0604020202020204" pitchFamily="34" charset="0"/>
                <a:cs typeface="Arial" panose="020B0604020202020204" pitchFamily="34" charset="0"/>
              </a:rPr>
              <a:t>, Post Youth Membership </a:t>
            </a:r>
            <a:r>
              <a:rPr lang="en-US" sz="1600" b="1" dirty="0">
                <a:solidFill>
                  <a:srgbClr val="C00000"/>
                </a:solidFill>
                <a:latin typeface="Arial" panose="020B0604020202020204" pitchFamily="34" charset="0"/>
                <a:cs typeface="Arial" panose="020B0604020202020204" pitchFamily="34" charset="0"/>
              </a:rPr>
              <a:t>down 1823</a:t>
            </a:r>
            <a:r>
              <a:rPr lang="en-US" sz="1600" b="1" dirty="0">
                <a:solidFill>
                  <a:schemeClr val="accent6">
                    <a:lumMod val="75000"/>
                  </a:schemeClr>
                </a:solidFill>
                <a:latin typeface="Arial" panose="020B0604020202020204" pitchFamily="34" charset="0"/>
                <a:cs typeface="Arial" panose="020B0604020202020204" pitchFamily="34" charset="0"/>
              </a:rPr>
              <a:t>, Cubs Adult Membership </a:t>
            </a:r>
            <a:r>
              <a:rPr lang="en-US" sz="1600" b="1" dirty="0">
                <a:solidFill>
                  <a:srgbClr val="C00000"/>
                </a:solidFill>
                <a:latin typeface="Arial" panose="020B0604020202020204" pitchFamily="34" charset="0"/>
                <a:cs typeface="Arial" panose="020B0604020202020204" pitchFamily="34" charset="0"/>
              </a:rPr>
              <a:t>down 29 </a:t>
            </a:r>
            <a:r>
              <a:rPr lang="en-US" sz="1600" b="1" dirty="0">
                <a:solidFill>
                  <a:schemeClr val="accent6">
                    <a:lumMod val="75000"/>
                  </a:schemeClr>
                </a:solidFill>
                <a:latin typeface="Arial" panose="020B0604020202020204" pitchFamily="34" charset="0"/>
                <a:cs typeface="Arial" panose="020B0604020202020204" pitchFamily="34" charset="0"/>
              </a:rPr>
              <a:t>and Post Adult Membership </a:t>
            </a:r>
            <a:r>
              <a:rPr lang="en-US" sz="1600" b="1" dirty="0">
                <a:solidFill>
                  <a:srgbClr val="00B050"/>
                </a:solidFill>
                <a:latin typeface="Arial" panose="020B0604020202020204" pitchFamily="34" charset="0"/>
                <a:cs typeface="Arial" panose="020B0604020202020204" pitchFamily="34" charset="0"/>
              </a:rPr>
              <a:t>up 30</a:t>
            </a:r>
          </a:p>
          <a:p>
            <a:endParaRPr lang="en-US" sz="800" b="1" dirty="0">
              <a:solidFill>
                <a:srgbClr val="00B050"/>
              </a:solidFill>
              <a:latin typeface="Arial" panose="020B0604020202020204" pitchFamily="34" charset="0"/>
              <a:cs typeface="Arial" panose="020B0604020202020204" pitchFamily="34" charset="0"/>
            </a:endParaRPr>
          </a:p>
          <a:p>
            <a:r>
              <a:rPr lang="en-US" sz="1500" b="1" dirty="0">
                <a:solidFill>
                  <a:schemeClr val="accent6">
                    <a:lumMod val="75000"/>
                  </a:schemeClr>
                </a:solidFill>
                <a:latin typeface="Arial" panose="020B0604020202020204" pitchFamily="34" charset="0"/>
                <a:cs typeface="Arial" panose="020B0604020202020204" pitchFamily="34" charset="0"/>
              </a:rPr>
              <a:t>NOTE: </a:t>
            </a:r>
            <a:r>
              <a:rPr lang="en-US" sz="1500" b="1" dirty="0">
                <a:solidFill>
                  <a:schemeClr val="accent6">
                    <a:lumMod val="40000"/>
                    <a:lumOff val="60000"/>
                  </a:schemeClr>
                </a:solidFill>
                <a:latin typeface="Arial" panose="020B0604020202020204" pitchFamily="34" charset="0"/>
                <a:cs typeface="Arial" panose="020B0604020202020204" pitchFamily="34" charset="0"/>
              </a:rPr>
              <a:t>Our National Exploring Membership Growth / Retention Lead Jeff Schweiger believes loses are an indications of the problems people are having with the registration system</a:t>
            </a:r>
          </a:p>
        </p:txBody>
      </p:sp>
      <p:sp>
        <p:nvSpPr>
          <p:cNvPr id="20" name="Up Arrow 19">
            <a:extLst>
              <a:ext uri="{FF2B5EF4-FFF2-40B4-BE49-F238E27FC236}">
                <a16:creationId xmlns:a16="http://schemas.microsoft.com/office/drawing/2014/main" id="{F3690507-7A6A-3125-026A-289914984BC6}"/>
              </a:ext>
            </a:extLst>
          </p:cNvPr>
          <p:cNvSpPr/>
          <p:nvPr/>
        </p:nvSpPr>
        <p:spPr>
          <a:xfrm rot="10800000" flipV="1">
            <a:off x="10328176" y="3348530"/>
            <a:ext cx="185057" cy="219928"/>
          </a:xfrm>
          <a:prstGeom prst="upArrow">
            <a:avLst/>
          </a:prstGeom>
          <a:solidFill>
            <a:srgbClr val="2AB96C"/>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21" name="Up Arrow 19">
            <a:extLst>
              <a:ext uri="{FF2B5EF4-FFF2-40B4-BE49-F238E27FC236}">
                <a16:creationId xmlns:a16="http://schemas.microsoft.com/office/drawing/2014/main" id="{7301F137-15B2-5F9B-B4AE-2EC1994A74AB}"/>
              </a:ext>
            </a:extLst>
          </p:cNvPr>
          <p:cNvSpPr/>
          <p:nvPr/>
        </p:nvSpPr>
        <p:spPr>
          <a:xfrm flipV="1">
            <a:off x="4121253" y="4818015"/>
            <a:ext cx="185057" cy="219928"/>
          </a:xfrm>
          <a:prstGeom prst="upArrow">
            <a:avLst/>
          </a:prstGeom>
          <a:solidFill>
            <a:srgbClr val="C0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1C81FB"/>
                </a:solidFill>
              </a:rPr>
              <a:t> </a:t>
            </a:r>
          </a:p>
        </p:txBody>
      </p:sp>
      <p:sp>
        <p:nvSpPr>
          <p:cNvPr id="6" name="Up Arrow 19">
            <a:extLst>
              <a:ext uri="{FF2B5EF4-FFF2-40B4-BE49-F238E27FC236}">
                <a16:creationId xmlns:a16="http://schemas.microsoft.com/office/drawing/2014/main" id="{B415DF34-F9CF-959F-43CD-B396B1A62715}"/>
              </a:ext>
            </a:extLst>
          </p:cNvPr>
          <p:cNvSpPr/>
          <p:nvPr/>
        </p:nvSpPr>
        <p:spPr>
          <a:xfrm rot="10800000" flipV="1">
            <a:off x="1846517" y="4782335"/>
            <a:ext cx="185057" cy="219928"/>
          </a:xfrm>
          <a:prstGeom prst="upArrow">
            <a:avLst/>
          </a:prstGeom>
          <a:solidFill>
            <a:srgbClr val="00B05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sp>
        <p:nvSpPr>
          <p:cNvPr id="13" name="Up Arrow 19">
            <a:extLst>
              <a:ext uri="{FF2B5EF4-FFF2-40B4-BE49-F238E27FC236}">
                <a16:creationId xmlns:a16="http://schemas.microsoft.com/office/drawing/2014/main" id="{686AEB91-11CA-8FDF-EF4D-2E6FF2CB4511}"/>
              </a:ext>
            </a:extLst>
          </p:cNvPr>
          <p:cNvSpPr/>
          <p:nvPr/>
        </p:nvSpPr>
        <p:spPr>
          <a:xfrm flipV="1">
            <a:off x="5189806" y="3378680"/>
            <a:ext cx="185057" cy="219928"/>
          </a:xfrm>
          <a:prstGeom prst="upArrow">
            <a:avLst/>
          </a:prstGeom>
          <a:solidFill>
            <a:srgbClr val="C0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14" name="Up Arrow 19">
            <a:extLst>
              <a:ext uri="{FF2B5EF4-FFF2-40B4-BE49-F238E27FC236}">
                <a16:creationId xmlns:a16="http://schemas.microsoft.com/office/drawing/2014/main" id="{256A18E0-EF0C-7FF5-69C9-A1DA98D1E910}"/>
              </a:ext>
            </a:extLst>
          </p:cNvPr>
          <p:cNvSpPr/>
          <p:nvPr/>
        </p:nvSpPr>
        <p:spPr>
          <a:xfrm flipV="1">
            <a:off x="3771711" y="3353745"/>
            <a:ext cx="185057" cy="219928"/>
          </a:xfrm>
          <a:prstGeom prst="upArrow">
            <a:avLst/>
          </a:prstGeom>
          <a:solidFill>
            <a:srgbClr val="C0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15" name="Up Arrow 19">
            <a:extLst>
              <a:ext uri="{FF2B5EF4-FFF2-40B4-BE49-F238E27FC236}">
                <a16:creationId xmlns:a16="http://schemas.microsoft.com/office/drawing/2014/main" id="{7AAA564B-7D36-168C-BF12-EBAE9518A46F}"/>
              </a:ext>
            </a:extLst>
          </p:cNvPr>
          <p:cNvSpPr/>
          <p:nvPr/>
        </p:nvSpPr>
        <p:spPr>
          <a:xfrm flipV="1">
            <a:off x="6627997" y="3363413"/>
            <a:ext cx="185057" cy="219928"/>
          </a:xfrm>
          <a:prstGeom prst="upArrow">
            <a:avLst/>
          </a:prstGeom>
          <a:solidFill>
            <a:srgbClr val="C0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17" name="Up Arrow 19">
            <a:extLst>
              <a:ext uri="{FF2B5EF4-FFF2-40B4-BE49-F238E27FC236}">
                <a16:creationId xmlns:a16="http://schemas.microsoft.com/office/drawing/2014/main" id="{2A128F46-7B83-C261-F483-C714669C0A64}"/>
              </a:ext>
            </a:extLst>
          </p:cNvPr>
          <p:cNvSpPr/>
          <p:nvPr/>
        </p:nvSpPr>
        <p:spPr>
          <a:xfrm flipV="1">
            <a:off x="8009987" y="3377374"/>
            <a:ext cx="185057" cy="219928"/>
          </a:xfrm>
          <a:prstGeom prst="upArrow">
            <a:avLst/>
          </a:prstGeom>
          <a:solidFill>
            <a:srgbClr val="C0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18" name="Up Arrow 19">
            <a:extLst>
              <a:ext uri="{FF2B5EF4-FFF2-40B4-BE49-F238E27FC236}">
                <a16:creationId xmlns:a16="http://schemas.microsoft.com/office/drawing/2014/main" id="{DADF19F3-5CC2-5DF4-9BC6-BAE3BADBCA05}"/>
              </a:ext>
            </a:extLst>
          </p:cNvPr>
          <p:cNvSpPr/>
          <p:nvPr/>
        </p:nvSpPr>
        <p:spPr>
          <a:xfrm flipV="1">
            <a:off x="9082893" y="3387415"/>
            <a:ext cx="185057" cy="219928"/>
          </a:xfrm>
          <a:prstGeom prst="upArrow">
            <a:avLst/>
          </a:prstGeom>
          <a:solidFill>
            <a:srgbClr val="C0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Tree>
    <p:extLst>
      <p:ext uri="{BB962C8B-B14F-4D97-AF65-F5344CB8AC3E}">
        <p14:creationId xmlns:p14="http://schemas.microsoft.com/office/powerpoint/2010/main" val="37734370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692089" y="377687"/>
            <a:ext cx="4002781"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Phase 1 – Research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Career Interest Surveys (two choices)</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l="16966" t="12955" r="15918" b="5254"/>
          <a:stretch>
            <a:fillRect/>
          </a:stretch>
        </p:blipFill>
        <p:spPr bwMode="auto">
          <a:xfrm>
            <a:off x="1751181" y="2193796"/>
            <a:ext cx="3844838" cy="311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672211" y="5533349"/>
            <a:ext cx="428858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a:t>
            </a:r>
          </a:p>
        </p:txBody>
      </p:sp>
      <p:pic>
        <p:nvPicPr>
          <p:cNvPr id="10" name="Picture 9"/>
          <p:cNvPicPr>
            <a:picLocks noChangeAspect="1"/>
          </p:cNvPicPr>
          <p:nvPr/>
        </p:nvPicPr>
        <p:blipFill rotWithShape="1">
          <a:blip r:embed="rId5"/>
          <a:srcRect l="11720" t="11634" r="12403" b="5563"/>
          <a:stretch/>
        </p:blipFill>
        <p:spPr>
          <a:xfrm>
            <a:off x="5930068" y="401245"/>
            <a:ext cx="4412437" cy="3822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6016173" y="4456293"/>
            <a:ext cx="450869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Online Survey: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6"/>
              </a:rPr>
              <a:t>www.exploringyourcareer.com</a:t>
            </a:r>
            <a:r>
              <a:rPr kumimoji="0" lang="en-US" sz="2000" b="1" i="0" u="none" strike="noStrike" kern="0" cap="none" spc="0" normalizeH="0" baseline="0" noProof="0" dirty="0">
                <a:ln>
                  <a:noFill/>
                </a:ln>
                <a:solidFill>
                  <a:srgbClr val="FFFFFF"/>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 </a:t>
            </a:r>
          </a:p>
        </p:txBody>
      </p:sp>
      <p:sp>
        <p:nvSpPr>
          <p:cNvPr id="13" name="Down Arrow 15">
            <a:extLst>
              <a:ext uri="{FF2B5EF4-FFF2-40B4-BE49-F238E27FC236}">
                <a16:creationId xmlns:a16="http://schemas.microsoft.com/office/drawing/2014/main" id="{0CB5F0A8-D326-4AD6-9306-16A13E429A90}"/>
              </a:ext>
            </a:extLst>
          </p:cNvPr>
          <p:cNvSpPr/>
          <p:nvPr/>
        </p:nvSpPr>
        <p:spPr>
          <a:xfrm rot="10800000">
            <a:off x="9706246" y="3429000"/>
            <a:ext cx="421541" cy="1294388"/>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a:ea typeface="+mn-ea"/>
                <a:cs typeface="+mn-cs"/>
              </a:rPr>
              <a:t>pa</a:t>
            </a:r>
          </a:p>
        </p:txBody>
      </p:sp>
      <p:sp>
        <p:nvSpPr>
          <p:cNvPr id="14" name="Down Arrow 15">
            <a:extLst>
              <a:ext uri="{FF2B5EF4-FFF2-40B4-BE49-F238E27FC236}">
                <a16:creationId xmlns:a16="http://schemas.microsoft.com/office/drawing/2014/main" id="{B98EAFEF-1D02-4CF0-BD0E-CF15CD8980CA}"/>
              </a:ext>
            </a:extLst>
          </p:cNvPr>
          <p:cNvSpPr/>
          <p:nvPr/>
        </p:nvSpPr>
        <p:spPr>
          <a:xfrm rot="9065196">
            <a:off x="4144617" y="4333461"/>
            <a:ext cx="387439" cy="1312006"/>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panose="020F0502020204030204"/>
                <a:ea typeface="+mn-ea"/>
                <a:cs typeface="+mn-cs"/>
              </a:rPr>
              <a:t>pa</a:t>
            </a:r>
          </a:p>
        </p:txBody>
      </p:sp>
    </p:spTree>
    <p:extLst>
      <p:ext uri="{BB962C8B-B14F-4D97-AF65-F5344CB8AC3E}">
        <p14:creationId xmlns:p14="http://schemas.microsoft.com/office/powerpoint/2010/main" val="14153950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785191" y="137047"/>
            <a:ext cx="10783957" cy="6293570"/>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2087218" y="5404140"/>
            <a:ext cx="847807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 Available through NDC	</a:t>
            </a:r>
          </a:p>
        </p:txBody>
      </p:sp>
      <p:pic>
        <p:nvPicPr>
          <p:cNvPr id="2" name="Picture 1">
            <a:extLst>
              <a:ext uri="{FF2B5EF4-FFF2-40B4-BE49-F238E27FC236}">
                <a16:creationId xmlns:a16="http://schemas.microsoft.com/office/drawing/2014/main" id="{EEE733C3-40DE-40D8-AAD4-0C3FC88E88C1}"/>
              </a:ext>
            </a:extLst>
          </p:cNvPr>
          <p:cNvPicPr>
            <a:picLocks noChangeAspect="1"/>
          </p:cNvPicPr>
          <p:nvPr/>
        </p:nvPicPr>
        <p:blipFill>
          <a:blip r:embed="rId4"/>
          <a:stretch>
            <a:fillRect/>
          </a:stretch>
        </p:blipFill>
        <p:spPr>
          <a:xfrm>
            <a:off x="822503" y="912612"/>
            <a:ext cx="5273497" cy="4535817"/>
          </a:xfrm>
          <a:prstGeom prst="rect">
            <a:avLst/>
          </a:prstGeom>
        </p:spPr>
      </p:pic>
      <p:pic>
        <p:nvPicPr>
          <p:cNvPr id="16" name="Picture 1">
            <a:extLst>
              <a:ext uri="{FF2B5EF4-FFF2-40B4-BE49-F238E27FC236}">
                <a16:creationId xmlns:a16="http://schemas.microsoft.com/office/drawing/2014/main" id="{CFC5ABBA-DCC7-4389-9D9F-2FE8BEB8EA9F}"/>
              </a:ext>
            </a:extLst>
          </p:cNvPr>
          <p:cNvPicPr>
            <a:picLocks noChangeAspect="1" noChangeArrowheads="1"/>
          </p:cNvPicPr>
          <p:nvPr/>
        </p:nvPicPr>
        <p:blipFill>
          <a:blip r:embed="rId5"/>
          <a:srcRect l="17073" t="12115" r="15918" b="5339"/>
          <a:stretch>
            <a:fillRect/>
          </a:stretch>
        </p:blipFill>
        <p:spPr bwMode="auto">
          <a:xfrm rot="714577">
            <a:off x="6555216" y="1108350"/>
            <a:ext cx="4657725" cy="35877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929439-A444-4E2F-8B83-C26E1CB0C698}"/>
              </a:ext>
            </a:extLst>
          </p:cNvPr>
          <p:cNvSpPr txBox="1"/>
          <p:nvPr/>
        </p:nvSpPr>
        <p:spPr>
          <a:xfrm rot="20614073">
            <a:off x="1987826" y="974036"/>
            <a:ext cx="13510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FRONT SIDE </a:t>
            </a:r>
          </a:p>
        </p:txBody>
      </p:sp>
      <p:sp>
        <p:nvSpPr>
          <p:cNvPr id="17" name="TextBox 16">
            <a:extLst>
              <a:ext uri="{FF2B5EF4-FFF2-40B4-BE49-F238E27FC236}">
                <a16:creationId xmlns:a16="http://schemas.microsoft.com/office/drawing/2014/main" id="{2BDCAF01-B77F-4860-8C62-216580B1F6D2}"/>
              </a:ext>
            </a:extLst>
          </p:cNvPr>
          <p:cNvSpPr txBox="1"/>
          <p:nvPr/>
        </p:nvSpPr>
        <p:spPr>
          <a:xfrm rot="687004">
            <a:off x="8928653" y="798443"/>
            <a:ext cx="11537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BACK SIDE</a:t>
            </a:r>
          </a:p>
        </p:txBody>
      </p:sp>
    </p:spTree>
    <p:extLst>
      <p:ext uri="{BB962C8B-B14F-4D97-AF65-F5344CB8AC3E}">
        <p14:creationId xmlns:p14="http://schemas.microsoft.com/office/powerpoint/2010/main" val="288661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3875D-0C4A-4DFA-8594-15A6ED7A5F4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1131261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4B872-1D45-4386-A49F-D5EE8F5E1C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8427551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670645" y="1722633"/>
            <a:ext cx="74004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hlinkClick r:id="rId3"/>
              </a:rPr>
              <a:t>www.exploringyourcareer.com</a:t>
            </a: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36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sp>
        <p:nvSpPr>
          <p:cNvPr id="52227" name="TextBox 2"/>
          <p:cNvSpPr txBox="1">
            <a:spLocks noChangeArrowheads="1"/>
          </p:cNvSpPr>
          <p:nvPr/>
        </p:nvSpPr>
        <p:spPr bwMode="auto">
          <a:xfrm>
            <a:off x="1680756" y="5651549"/>
            <a:ext cx="930075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TRY IT NOW!</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5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Use QR code or simply type address in web browser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168" y="2508297"/>
            <a:ext cx="3143251" cy="3143251"/>
          </a:xfrm>
          <a:prstGeom prst="rect">
            <a:avLst/>
          </a:prstGeom>
        </p:spPr>
      </p:pic>
      <p:sp>
        <p:nvSpPr>
          <p:cNvPr id="5" name="TextBox 4"/>
          <p:cNvSpPr txBox="1"/>
          <p:nvPr/>
        </p:nvSpPr>
        <p:spPr>
          <a:xfrm>
            <a:off x="2670643" y="279555"/>
            <a:ext cx="744793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Online Career Interest Survey</a:t>
            </a:r>
          </a:p>
        </p:txBody>
      </p:sp>
      <p:pic>
        <p:nvPicPr>
          <p:cNvPr id="6" name="Picture 5"/>
          <p:cNvPicPr>
            <a:picLocks noChangeAspect="1"/>
          </p:cNvPicPr>
          <p:nvPr/>
        </p:nvPicPr>
        <p:blipFill>
          <a:blip r:embed="rId5"/>
          <a:stretch>
            <a:fillRect/>
          </a:stretch>
        </p:blipFill>
        <p:spPr>
          <a:xfrm>
            <a:off x="4592170" y="279555"/>
            <a:ext cx="3075457" cy="1314856"/>
          </a:xfrm>
          <a:prstGeom prst="rect">
            <a:avLst/>
          </a:prstGeom>
        </p:spPr>
      </p:pic>
    </p:spTree>
    <p:extLst>
      <p:ext uri="{BB962C8B-B14F-4D97-AF65-F5344CB8AC3E}">
        <p14:creationId xmlns:p14="http://schemas.microsoft.com/office/powerpoint/2010/main" val="4228825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1" presetClass="entr" presetSubtype="1" fill="hold" nodeType="after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Effect transition="in" filter="wheel(1)">
                                      <p:cBhvr>
                                        <p:cTn id="13" dur="2000"/>
                                        <p:tgtEl>
                                          <p:spTgt spid="52227">
                                            <p:txEl>
                                              <p:pRg st="0" end="0"/>
                                            </p:txEl>
                                          </p:spTgt>
                                        </p:tgtEl>
                                      </p:cBhvr>
                                    </p:animEffect>
                                  </p:childTnLst>
                                </p:cTn>
                              </p:par>
                            </p:childTnLst>
                          </p:cTn>
                        </p:par>
                        <p:par>
                          <p:cTn id="14" fill="hold">
                            <p:stCondLst>
                              <p:cond delay="3000"/>
                            </p:stCondLst>
                            <p:childTnLst>
                              <p:par>
                                <p:cTn id="15" presetID="21" presetClass="entr" presetSubtype="1" fill="hold" nodeType="afterEffect">
                                  <p:stCondLst>
                                    <p:cond delay="0"/>
                                  </p:stCondLst>
                                  <p:childTnLst>
                                    <p:set>
                                      <p:cBhvr>
                                        <p:cTn id="16" dur="1" fill="hold">
                                          <p:stCondLst>
                                            <p:cond delay="0"/>
                                          </p:stCondLst>
                                        </p:cTn>
                                        <p:tgtEl>
                                          <p:spTgt spid="52227">
                                            <p:txEl>
                                              <p:pRg st="1" end="1"/>
                                            </p:txEl>
                                          </p:spTgt>
                                        </p:tgtEl>
                                        <p:attrNameLst>
                                          <p:attrName>style.visibility</p:attrName>
                                        </p:attrNameLst>
                                      </p:cBhvr>
                                      <p:to>
                                        <p:strVal val="visible"/>
                                      </p:to>
                                    </p:set>
                                    <p:animEffect transition="in" filter="wheel(1)">
                                      <p:cBhvr>
                                        <p:cTn id="17" dur="2000"/>
                                        <p:tgtEl>
                                          <p:spTgt spid="52227">
                                            <p:txEl>
                                              <p:pRg st="1" end="1"/>
                                            </p:txEl>
                                          </p:spTgt>
                                        </p:tgtEl>
                                      </p:cBhvr>
                                    </p:animEffect>
                                  </p:childTnLst>
                                </p:cTn>
                              </p:par>
                            </p:childTnLst>
                          </p:cTn>
                        </p:par>
                        <p:par>
                          <p:cTn id="18" fill="hold">
                            <p:stCondLst>
                              <p:cond delay="5000"/>
                            </p:stCondLst>
                            <p:childTnLst>
                              <p:par>
                                <p:cTn id="19" presetID="26"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80">
                                          <p:stCondLst>
                                            <p:cond delay="0"/>
                                          </p:stCondLst>
                                        </p:cTn>
                                        <p:tgtEl>
                                          <p:spTgt spid="3"/>
                                        </p:tgtEl>
                                      </p:cBhvr>
                                    </p:animEffect>
                                    <p:anim calcmode="lin" valueType="num">
                                      <p:cBhvr>
                                        <p:cTn id="2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gtEl>
                                      </p:cBhvr>
                                      <p:to x="100000" y="60000"/>
                                    </p:animScale>
                                    <p:animScale>
                                      <p:cBhvr>
                                        <p:cTn id="28" dur="166" decel="50000">
                                          <p:stCondLst>
                                            <p:cond delay="676"/>
                                          </p:stCondLst>
                                        </p:cTn>
                                        <p:tgtEl>
                                          <p:spTgt spid="3"/>
                                        </p:tgtEl>
                                      </p:cBhvr>
                                      <p:to x="100000" y="100000"/>
                                    </p:animScale>
                                    <p:animScale>
                                      <p:cBhvr>
                                        <p:cTn id="29" dur="26">
                                          <p:stCondLst>
                                            <p:cond delay="1312"/>
                                          </p:stCondLst>
                                        </p:cTn>
                                        <p:tgtEl>
                                          <p:spTgt spid="3"/>
                                        </p:tgtEl>
                                      </p:cBhvr>
                                      <p:to x="100000" y="80000"/>
                                    </p:animScale>
                                    <p:animScale>
                                      <p:cBhvr>
                                        <p:cTn id="30" dur="166" decel="50000">
                                          <p:stCondLst>
                                            <p:cond delay="1338"/>
                                          </p:stCondLst>
                                        </p:cTn>
                                        <p:tgtEl>
                                          <p:spTgt spid="3"/>
                                        </p:tgtEl>
                                      </p:cBhvr>
                                      <p:to x="100000" y="100000"/>
                                    </p:animScale>
                                    <p:animScale>
                                      <p:cBhvr>
                                        <p:cTn id="31" dur="26">
                                          <p:stCondLst>
                                            <p:cond delay="1642"/>
                                          </p:stCondLst>
                                        </p:cTn>
                                        <p:tgtEl>
                                          <p:spTgt spid="3"/>
                                        </p:tgtEl>
                                      </p:cBhvr>
                                      <p:to x="100000" y="90000"/>
                                    </p:animScale>
                                    <p:animScale>
                                      <p:cBhvr>
                                        <p:cTn id="32" dur="166" decel="50000">
                                          <p:stCondLst>
                                            <p:cond delay="1668"/>
                                          </p:stCondLst>
                                        </p:cTn>
                                        <p:tgtEl>
                                          <p:spTgt spid="3"/>
                                        </p:tgtEl>
                                      </p:cBhvr>
                                      <p:to x="100000" y="100000"/>
                                    </p:animScale>
                                    <p:animScale>
                                      <p:cBhvr>
                                        <p:cTn id="33" dur="26">
                                          <p:stCondLst>
                                            <p:cond delay="1808"/>
                                          </p:stCondLst>
                                        </p:cTn>
                                        <p:tgtEl>
                                          <p:spTgt spid="3"/>
                                        </p:tgtEl>
                                      </p:cBhvr>
                                      <p:to x="100000" y="95000"/>
                                    </p:animScale>
                                    <p:animScale>
                                      <p:cBhvr>
                                        <p:cTn id="3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692C3181-19AB-45BC-B7AA-3A65637A3A66}"/>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75189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 name="Picture 1">
            <a:extLst>
              <a:ext uri="{FF2B5EF4-FFF2-40B4-BE49-F238E27FC236}">
                <a16:creationId xmlns:a16="http://schemas.microsoft.com/office/drawing/2014/main" id="{0607DC0A-FC57-40A5-B6CF-166F4722062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165377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304643" cy="656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763000" y="4648200"/>
            <a:ext cx="1676400" cy="707886"/>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School names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pre-loaded</a:t>
            </a:r>
          </a:p>
        </p:txBody>
      </p:sp>
      <p:sp>
        <p:nvSpPr>
          <p:cNvPr id="5" name="Oval 4"/>
          <p:cNvSpPr/>
          <p:nvPr/>
        </p:nvSpPr>
        <p:spPr>
          <a:xfrm>
            <a:off x="5534025" y="4967288"/>
            <a:ext cx="2819400" cy="392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Arrow Connector 5"/>
          <p:cNvCxnSpPr>
            <a:stCxn id="4" idx="1"/>
            <a:endCxn id="5" idx="6"/>
          </p:cNvCxnSpPr>
          <p:nvPr/>
        </p:nvCxnSpPr>
        <p:spPr>
          <a:xfrm flipH="1">
            <a:off x="8353426" y="5002144"/>
            <a:ext cx="409575" cy="16120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48000" y="4092576"/>
            <a:ext cx="1752600" cy="708025"/>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Two career &amp; hobby choices</a:t>
            </a:r>
          </a:p>
        </p:txBody>
      </p:sp>
      <p:sp>
        <p:nvSpPr>
          <p:cNvPr id="9" name="Oval 8"/>
          <p:cNvSpPr/>
          <p:nvPr/>
        </p:nvSpPr>
        <p:spPr>
          <a:xfrm>
            <a:off x="1905000" y="55626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1876425" y="60960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Arrow Connector 11"/>
          <p:cNvCxnSpPr/>
          <p:nvPr/>
        </p:nvCxnSpPr>
        <p:spPr>
          <a:xfrm rot="5400000">
            <a:off x="2438400" y="4953000"/>
            <a:ext cx="762000" cy="457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10" idx="6"/>
          </p:cNvCxnSpPr>
          <p:nvPr/>
        </p:nvCxnSpPr>
        <p:spPr>
          <a:xfrm rot="5400000">
            <a:off x="2614613" y="4976813"/>
            <a:ext cx="1485900" cy="11334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4939" name="TextBox 12"/>
          <p:cNvSpPr txBox="1">
            <a:spLocks noChangeArrowheads="1"/>
          </p:cNvSpPr>
          <p:nvPr/>
        </p:nvSpPr>
        <p:spPr bwMode="auto">
          <a:xfrm>
            <a:off x="6858000" y="3352800"/>
            <a:ext cx="3505200" cy="369888"/>
          </a:xfrm>
          <a:prstGeom prst="rect">
            <a:avLst/>
          </a:prstGeom>
          <a:solidFill>
            <a:srgbClr val="FFFF00"/>
          </a:solidFill>
          <a:ln w="190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rPr>
              <a:t>www.exploringyourcareer.org</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13" name="Picture 12" descr="exploring_wht_transparent-01.png">
            <a:extLst>
              <a:ext uri="{FF2B5EF4-FFF2-40B4-BE49-F238E27FC236}">
                <a16:creationId xmlns:a16="http://schemas.microsoft.com/office/drawing/2014/main" id="{4B337E2D-DD02-4D2B-9F2A-9D5BEEFF6A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15" name="Picture 14">
            <a:extLst>
              <a:ext uri="{FF2B5EF4-FFF2-40B4-BE49-F238E27FC236}">
                <a16:creationId xmlns:a16="http://schemas.microsoft.com/office/drawing/2014/main" id="{94BF29D2-70E2-4BB3-B349-ECDB92981ABA}"/>
              </a:ext>
            </a:extLst>
          </p:cNvPr>
          <p:cNvPicPr>
            <a:picLocks noChangeAspect="1"/>
          </p:cNvPicPr>
          <p:nvPr/>
        </p:nvPicPr>
        <p:blipFill>
          <a:blip r:embed="rId6"/>
          <a:stretch>
            <a:fillRect/>
          </a:stretch>
        </p:blipFill>
        <p:spPr>
          <a:xfrm>
            <a:off x="159318" y="0"/>
            <a:ext cx="4402743" cy="1282148"/>
          </a:xfrm>
          <a:prstGeom prst="rect">
            <a:avLst/>
          </a:prstGeom>
        </p:spPr>
      </p:pic>
    </p:spTree>
    <p:extLst>
      <p:ext uri="{BB962C8B-B14F-4D97-AF65-F5344CB8AC3E}">
        <p14:creationId xmlns:p14="http://schemas.microsoft.com/office/powerpoint/2010/main" val="2794157433"/>
      </p:ext>
    </p:extLst>
  </p:cSld>
  <p:clrMapOvr>
    <a:masterClrMapping/>
  </p:clrMapOvr>
  <p:transition spd="slow"/>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pic>
        <p:nvPicPr>
          <p:cNvPr id="2" name="Picture 1">
            <a:extLst>
              <a:ext uri="{FF2B5EF4-FFF2-40B4-BE49-F238E27FC236}">
                <a16:creationId xmlns:a16="http://schemas.microsoft.com/office/drawing/2014/main" id="{43EFAA2E-9489-428F-9D78-DCDA121E1A8E}"/>
              </a:ext>
            </a:extLst>
          </p:cNvPr>
          <p:cNvPicPr>
            <a:picLocks noChangeAspect="1"/>
          </p:cNvPicPr>
          <p:nvPr/>
        </p:nvPicPr>
        <p:blipFill>
          <a:blip r:embed="rId4"/>
          <a:stretch>
            <a:fillRect/>
          </a:stretch>
        </p:blipFill>
        <p:spPr>
          <a:xfrm>
            <a:off x="3219750" y="1426181"/>
            <a:ext cx="6090432" cy="3468925"/>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1438382" y="231638"/>
            <a:ext cx="9801546"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Online Career Interest Survey COSTS</a:t>
            </a:r>
          </a:p>
        </p:txBody>
      </p:sp>
      <p:sp>
        <p:nvSpPr>
          <p:cNvPr id="3" name="TextBox 2">
            <a:extLst>
              <a:ext uri="{FF2B5EF4-FFF2-40B4-BE49-F238E27FC236}">
                <a16:creationId xmlns:a16="http://schemas.microsoft.com/office/drawing/2014/main" id="{293824BB-CCFD-47B4-A377-3F61E23C9112}"/>
              </a:ext>
            </a:extLst>
          </p:cNvPr>
          <p:cNvSpPr txBox="1"/>
          <p:nvPr/>
        </p:nvSpPr>
        <p:spPr>
          <a:xfrm>
            <a:off x="1092451" y="5493993"/>
            <a:ext cx="100070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Unlimited schools and unlimited surveys for students 13 years of age and older</a:t>
            </a:r>
          </a:p>
        </p:txBody>
      </p:sp>
    </p:spTree>
    <p:extLst>
      <p:ext uri="{BB962C8B-B14F-4D97-AF65-F5344CB8AC3E}">
        <p14:creationId xmlns:p14="http://schemas.microsoft.com/office/powerpoint/2010/main" val="105580457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635062" y="2861468"/>
            <a:ext cx="10921875"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REPORTS GENERATED FROM THE SURVEYS</a:t>
            </a:r>
          </a:p>
        </p:txBody>
      </p:sp>
    </p:spTree>
    <p:extLst>
      <p:ext uri="{BB962C8B-B14F-4D97-AF65-F5344CB8AC3E}">
        <p14:creationId xmlns:p14="http://schemas.microsoft.com/office/powerpoint/2010/main" val="1953137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2C26D-54D3-2A68-911A-662F74F278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A0785A-015B-8954-1952-C43A45E2CA09}"/>
              </a:ext>
            </a:extLst>
          </p:cNvPr>
          <p:cNvSpPr>
            <a:spLocks noGrp="1"/>
          </p:cNvSpPr>
          <p:nvPr>
            <p:ph type="title"/>
          </p:nvPr>
        </p:nvSpPr>
        <p:spPr>
          <a:xfrm>
            <a:off x="1643744" y="16780"/>
            <a:ext cx="8697685" cy="1325563"/>
          </a:xfrm>
        </p:spPr>
        <p:txBody>
          <a:bodyPr>
            <a:normAutofit/>
          </a:bodyPr>
          <a:lstStyle/>
          <a:p>
            <a:r>
              <a:rPr lang="en-US" sz="2800" b="1" dirty="0">
                <a:latin typeface="Arial" panose="020B0604020202020204" pitchFamily="34" charset="0"/>
                <a:cs typeface="Arial" panose="020B0604020202020204" pitchFamily="34" charset="0"/>
              </a:rPr>
              <a:t>Exploring Participants as of 16 February 2026</a:t>
            </a:r>
            <a:endParaRPr lang="en-US" sz="2800" b="1" dirty="0">
              <a:solidFill>
                <a:srgbClr val="C00000"/>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96FAD9ED-81EC-1F05-99B9-71D7C62D79DC}"/>
              </a:ext>
            </a:extLst>
          </p:cNvPr>
          <p:cNvSpPr>
            <a:spLocks noChangeArrowheads="1"/>
          </p:cNvSpPr>
          <p:nvPr/>
        </p:nvSpPr>
        <p:spPr bwMode="auto">
          <a:xfrm>
            <a:off x="2242457" y="922231"/>
            <a:ext cx="7554686" cy="5705408"/>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defTabSz="685800"/>
            <a:r>
              <a:rPr lang="en-US" sz="1450" b="1" dirty="0">
                <a:solidFill>
                  <a:prstClr val="black"/>
                </a:solidFill>
                <a:latin typeface="Arial" panose="020B0604020202020204" pitchFamily="34" charset="0"/>
                <a:cs typeface="Arial" panose="020B0604020202020204" pitchFamily="34" charset="0"/>
              </a:rPr>
              <a:t>Clubs/Posts = 1,683 </a:t>
            </a:r>
            <a:r>
              <a:rPr lang="en-US" sz="1450" b="1" dirty="0">
                <a:solidFill>
                  <a:srgbClr val="C00000"/>
                </a:solidFill>
                <a:latin typeface="Arial" panose="020B0604020202020204" pitchFamily="34" charset="0"/>
                <a:cs typeface="Arial" panose="020B0604020202020204" pitchFamily="34" charset="0"/>
              </a:rPr>
              <a:t>(-6) </a:t>
            </a:r>
            <a:r>
              <a:rPr lang="en-US" sz="1450" b="1" dirty="0">
                <a:solidFill>
                  <a:prstClr val="black"/>
                </a:solidFill>
                <a:latin typeface="Arial" panose="020B0604020202020204" pitchFamily="34" charset="0"/>
                <a:cs typeface="Arial" panose="020B0604020202020204" pitchFamily="34" charset="0"/>
              </a:rPr>
              <a:t>Youth = 25,846 </a:t>
            </a:r>
            <a:r>
              <a:rPr lang="en-US" sz="1450" b="1" dirty="0">
                <a:solidFill>
                  <a:srgbClr val="C00000"/>
                </a:solidFill>
                <a:latin typeface="Arial" panose="020B0604020202020204" pitchFamily="34" charset="0"/>
                <a:cs typeface="Arial" panose="020B0604020202020204" pitchFamily="34" charset="0"/>
              </a:rPr>
              <a:t>(-2404) </a:t>
            </a:r>
            <a:r>
              <a:rPr lang="en-US" sz="1450" b="1" dirty="0">
                <a:solidFill>
                  <a:prstClr val="black"/>
                </a:solidFill>
                <a:latin typeface="Arial" panose="020B0604020202020204" pitchFamily="34" charset="0"/>
                <a:cs typeface="Arial" panose="020B0604020202020204" pitchFamily="34" charset="0"/>
              </a:rPr>
              <a:t>Adults = 9,709 </a:t>
            </a:r>
            <a:r>
              <a:rPr lang="en-US" sz="1450" b="1" dirty="0">
                <a:solidFill>
                  <a:srgbClr val="C00000"/>
                </a:solidFill>
                <a:latin typeface="Arial" panose="020B0604020202020204" pitchFamily="34" charset="0"/>
                <a:cs typeface="Arial" panose="020B0604020202020204" pitchFamily="34" charset="0"/>
              </a:rPr>
              <a:t>(-1)</a:t>
            </a:r>
            <a:endParaRPr lang="en-US" sz="600" b="1" dirty="0">
              <a:solidFill>
                <a:srgbClr val="C00000"/>
              </a:solidFill>
              <a:latin typeface="Arial" panose="020B0604020202020204" pitchFamily="34" charset="0"/>
              <a:cs typeface="Arial" panose="020B0604020202020204" pitchFamily="34" charset="0"/>
            </a:endParaRPr>
          </a:p>
          <a:p>
            <a:pPr defTabSz="685800"/>
            <a:r>
              <a:rPr lang="en-US" sz="1350" b="1" u="sng" dirty="0">
                <a:solidFill>
                  <a:prstClr val="black"/>
                </a:solidFill>
                <a:latin typeface="Arial" panose="020B0604020202020204" pitchFamily="34" charset="0"/>
                <a:cs typeface="Arial" panose="020B0604020202020204" pitchFamily="34" charset="0"/>
              </a:rPr>
              <a:t>Career Area</a:t>
            </a:r>
            <a:r>
              <a:rPr lang="en-US" sz="1350" b="1" dirty="0">
                <a:solidFill>
                  <a:prstClr val="black"/>
                </a:solidFill>
                <a:latin typeface="Arial" panose="020B0604020202020204" pitchFamily="34" charset="0"/>
                <a:cs typeface="Arial" panose="020B0604020202020204" pitchFamily="34" charset="0"/>
              </a:rPr>
              <a:t>			    </a:t>
            </a:r>
            <a:r>
              <a:rPr lang="en-US" sz="1350" b="1" u="sng" dirty="0">
                <a:solidFill>
                  <a:prstClr val="black"/>
                </a:solidFill>
                <a:latin typeface="Arial" panose="020B0604020202020204" pitchFamily="34" charset="0"/>
                <a:cs typeface="Arial" panose="020B0604020202020204" pitchFamily="34" charset="0"/>
              </a:rPr>
              <a:t>Units</a:t>
            </a:r>
            <a:r>
              <a:rPr lang="en-US" sz="1350" b="1" dirty="0">
                <a:solidFill>
                  <a:prstClr val="black"/>
                </a:solidFill>
                <a:latin typeface="Arial" panose="020B0604020202020204" pitchFamily="34" charset="0"/>
                <a:cs typeface="Arial" panose="020B0604020202020204" pitchFamily="34" charset="0"/>
              </a:rPr>
              <a:t>	              </a:t>
            </a:r>
            <a:r>
              <a:rPr lang="en-US" sz="1350" b="1" u="sng" dirty="0">
                <a:solidFill>
                  <a:prstClr val="black"/>
                </a:solidFill>
                <a:latin typeface="Arial" panose="020B0604020202020204" pitchFamily="34" charset="0"/>
                <a:cs typeface="Arial" panose="020B0604020202020204" pitchFamily="34" charset="0"/>
              </a:rPr>
              <a:t>Youth</a:t>
            </a:r>
            <a:r>
              <a:rPr lang="en-US" sz="1350" b="1" dirty="0">
                <a:solidFill>
                  <a:prstClr val="black"/>
                </a:solidFill>
                <a:latin typeface="Arial" panose="020B0604020202020204" pitchFamily="34" charset="0"/>
                <a:cs typeface="Arial" panose="020B0604020202020204" pitchFamily="34" charset="0"/>
              </a:rPr>
              <a:t>	          </a:t>
            </a:r>
            <a:r>
              <a:rPr lang="en-US" sz="1350" b="1" u="sng" dirty="0">
                <a:solidFill>
                  <a:prstClr val="black"/>
                </a:solidFill>
                <a:latin typeface="Arial" panose="020B0604020202020204" pitchFamily="34" charset="0"/>
                <a:cs typeface="Arial" panose="020B0604020202020204" pitchFamily="34" charset="0"/>
              </a:rPr>
              <a:t>Adults</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Aquatics			         1		   </a:t>
            </a:r>
            <a:r>
              <a:rPr lang="en-US" sz="1350" b="1" dirty="0">
                <a:latin typeface="Arial" panose="020B0604020202020204" pitchFamily="34" charset="0"/>
                <a:cs typeface="Arial" panose="020B0604020202020204" pitchFamily="34" charset="0"/>
              </a:rPr>
              <a:t>24</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6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Arts &amp; Humanities 		         6 </a:t>
            </a:r>
            <a:r>
              <a:rPr lang="en-US" sz="1350" b="1" dirty="0">
                <a:solidFill>
                  <a:srgbClr val="1C81FB"/>
                </a:solidFill>
                <a:latin typeface="Arial" panose="020B0604020202020204" pitchFamily="34" charset="0"/>
                <a:cs typeface="Arial" panose="020B0604020202020204" pitchFamily="34" charset="0"/>
              </a:rPr>
              <a:t>(+1)</a:t>
            </a:r>
            <a:r>
              <a:rPr lang="en-US" sz="1350" b="1" dirty="0">
                <a:solidFill>
                  <a:prstClr val="black"/>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47 </a:t>
            </a:r>
            <a:r>
              <a:rPr lang="en-US" sz="1350" b="1" dirty="0">
                <a:solidFill>
                  <a:srgbClr val="1C81FB"/>
                </a:solidFill>
                <a:latin typeface="Arial" panose="020B0604020202020204" pitchFamily="34" charset="0"/>
                <a:cs typeface="Arial" panose="020B0604020202020204" pitchFamily="34" charset="0"/>
              </a:rPr>
              <a:t>(+5)</a:t>
            </a:r>
            <a:r>
              <a:rPr lang="en-US" sz="1350" b="1" dirty="0">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53 </a:t>
            </a:r>
            <a:r>
              <a:rPr lang="en-US" sz="1350" b="1" dirty="0">
                <a:solidFill>
                  <a:srgbClr val="1C81FB"/>
                </a:solidFill>
                <a:latin typeface="Arial" panose="020B0604020202020204" pitchFamily="34" charset="0"/>
                <a:cs typeface="Arial" panose="020B0604020202020204" pitchFamily="34" charset="0"/>
              </a:rPr>
              <a:t>(+7)</a:t>
            </a:r>
            <a:r>
              <a:rPr lang="en-US" sz="1350" b="1" dirty="0">
                <a:solidFill>
                  <a:srgbClr val="C00000"/>
                </a:solidFill>
                <a:latin typeface="Arial" panose="020B0604020202020204" pitchFamily="34" charset="0"/>
                <a:cs typeface="Arial" panose="020B0604020202020204" pitchFamily="34" charset="0"/>
              </a:rPr>
              <a:t>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Aviation			       46       </a:t>
            </a:r>
            <a:r>
              <a:rPr lang="en-US" sz="1350" b="1" dirty="0">
                <a:solidFill>
                  <a:srgbClr val="C00000"/>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627</a:t>
            </a:r>
            <a:r>
              <a:rPr lang="en-US" sz="1350" b="1" dirty="0">
                <a:solidFill>
                  <a:schemeClr val="tx2">
                    <a:lumMod val="60000"/>
                    <a:lumOff val="40000"/>
                  </a:schemeClr>
                </a:solidFill>
                <a:latin typeface="Arial" panose="020B0604020202020204" pitchFamily="34" charset="0"/>
                <a:cs typeface="Arial" panose="020B0604020202020204" pitchFamily="34" charset="0"/>
              </a:rPr>
              <a:t> (+25)            </a:t>
            </a:r>
            <a:r>
              <a:rPr lang="en-US" sz="1350" b="1" dirty="0">
                <a:latin typeface="Arial" panose="020B0604020202020204" pitchFamily="34" charset="0"/>
                <a:cs typeface="Arial" panose="020B0604020202020204" pitchFamily="34" charset="0"/>
              </a:rPr>
              <a:t>317</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schemeClr val="tx2">
                    <a:lumMod val="60000"/>
                    <a:lumOff val="40000"/>
                  </a:schemeClr>
                </a:solidFill>
                <a:latin typeface="Arial" panose="020B0604020202020204" pitchFamily="34" charset="0"/>
                <a:cs typeface="Arial" panose="020B0604020202020204" pitchFamily="34" charset="0"/>
              </a:rPr>
              <a:t>(+5)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Business			         9</a:t>
            </a:r>
            <a:r>
              <a:rPr lang="en-US" sz="1350" b="1" dirty="0">
                <a:solidFill>
                  <a:schemeClr val="tx2">
                    <a:lumMod val="60000"/>
                    <a:lumOff val="40000"/>
                  </a:schemeClr>
                </a:solidFill>
                <a:latin typeface="Arial" panose="020B0604020202020204" pitchFamily="34" charset="0"/>
                <a:cs typeface="Arial" panose="020B0604020202020204" pitchFamily="34" charset="0"/>
              </a:rPr>
              <a:t> (+2)            </a:t>
            </a:r>
            <a:r>
              <a:rPr lang="en-US" sz="1350" b="1" dirty="0">
                <a:latin typeface="Arial" panose="020B0604020202020204" pitchFamily="34" charset="0"/>
                <a:cs typeface="Arial" panose="020B0604020202020204" pitchFamily="34" charset="0"/>
              </a:rPr>
              <a:t>441 </a:t>
            </a:r>
            <a:r>
              <a:rPr lang="en-US" sz="1350" b="1" dirty="0">
                <a:solidFill>
                  <a:srgbClr val="1C81FB"/>
                </a:solidFill>
                <a:latin typeface="Arial" panose="020B0604020202020204" pitchFamily="34" charset="0"/>
                <a:cs typeface="Arial" panose="020B0604020202020204" pitchFamily="34" charset="0"/>
              </a:rPr>
              <a:t>(+41)              </a:t>
            </a:r>
            <a:r>
              <a:rPr lang="en-US" sz="1350" b="1" dirty="0">
                <a:latin typeface="Arial" panose="020B0604020202020204" pitchFamily="34" charset="0"/>
                <a:cs typeface="Arial" panose="020B0604020202020204" pitchFamily="34" charset="0"/>
              </a:rPr>
              <a:t>47 </a:t>
            </a:r>
            <a:r>
              <a:rPr lang="en-US" sz="1350" b="1" dirty="0">
                <a:solidFill>
                  <a:schemeClr val="tx2">
                    <a:lumMod val="60000"/>
                    <a:lumOff val="40000"/>
                  </a:schemeClr>
                </a:solidFill>
                <a:latin typeface="Arial" panose="020B0604020202020204" pitchFamily="34" charset="0"/>
                <a:cs typeface="Arial" panose="020B0604020202020204" pitchFamily="34" charset="0"/>
              </a:rPr>
              <a:t>(+14)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Education			       42</a:t>
            </a:r>
            <a:r>
              <a:rPr lang="en-US" sz="1350" b="1" dirty="0">
                <a:latin typeface="Arial" panose="020B0604020202020204" pitchFamily="34" charset="0"/>
                <a:cs typeface="Arial" panose="020B0604020202020204" pitchFamily="34" charset="0"/>
              </a:rPr>
              <a:t> </a:t>
            </a:r>
            <a:r>
              <a:rPr lang="en-US" sz="1350" b="1" dirty="0">
                <a:solidFill>
                  <a:srgbClr val="1C81FB"/>
                </a:solidFill>
                <a:latin typeface="Arial" panose="020B0604020202020204" pitchFamily="34" charset="0"/>
                <a:cs typeface="Arial" panose="020B0604020202020204" pitchFamily="34" charset="0"/>
              </a:rPr>
              <a:t>(+1)</a:t>
            </a:r>
            <a:r>
              <a:rPr lang="en-US" sz="1350" b="1" dirty="0">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    </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1,078 </a:t>
            </a:r>
            <a:r>
              <a:rPr lang="en-US" sz="1350" b="1" dirty="0">
                <a:solidFill>
                  <a:schemeClr val="tx2">
                    <a:lumMod val="60000"/>
                    <a:lumOff val="40000"/>
                  </a:schemeClr>
                </a:solidFill>
                <a:latin typeface="Arial" panose="020B0604020202020204" pitchFamily="34" charset="0"/>
                <a:cs typeface="Arial" panose="020B0604020202020204" pitchFamily="34" charset="0"/>
              </a:rPr>
              <a:t>(+18)             </a:t>
            </a:r>
            <a:r>
              <a:rPr lang="en-US" sz="1350" b="1" dirty="0">
                <a:latin typeface="Arial" panose="020B0604020202020204" pitchFamily="34" charset="0"/>
                <a:cs typeface="Arial" panose="020B0604020202020204" pitchFamily="34" charset="0"/>
              </a:rPr>
              <a:t>206 </a:t>
            </a:r>
            <a:r>
              <a:rPr lang="en-US" sz="1350" b="1" dirty="0">
                <a:solidFill>
                  <a:srgbClr val="1C81FB"/>
                </a:solidFill>
                <a:latin typeface="Arial" panose="020B0604020202020204" pitchFamily="34" charset="0"/>
                <a:cs typeface="Arial" panose="020B0604020202020204" pitchFamily="34" charset="0"/>
              </a:rPr>
              <a:t>(+3)</a:t>
            </a:r>
            <a:r>
              <a:rPr lang="en-US" sz="1350" b="1" dirty="0">
                <a:latin typeface="Arial" panose="020B0604020202020204" pitchFamily="34" charset="0"/>
                <a:cs typeface="Arial" panose="020B0604020202020204" pitchFamily="34" charset="0"/>
              </a:rPr>
              <a:t> </a:t>
            </a:r>
            <a:endParaRPr lang="en-US" sz="1350" b="1" dirty="0">
              <a:solidFill>
                <a:srgbClr val="1C81FB"/>
              </a:solidFill>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Communications		         3                   115 </a:t>
            </a:r>
            <a:r>
              <a:rPr lang="en-US" sz="1350" b="1" dirty="0">
                <a:solidFill>
                  <a:schemeClr val="tx2">
                    <a:lumMod val="60000"/>
                    <a:lumOff val="40000"/>
                  </a:schemeClr>
                </a:solidFill>
                <a:latin typeface="Arial" panose="020B0604020202020204" pitchFamily="34" charset="0"/>
                <a:cs typeface="Arial" panose="020B0604020202020204" pitchFamily="34" charset="0"/>
              </a:rPr>
              <a:t>(+2)                </a:t>
            </a:r>
            <a:r>
              <a:rPr lang="en-US" sz="1350" b="1" dirty="0">
                <a:solidFill>
                  <a:prstClr val="black"/>
                </a:solidFill>
                <a:latin typeface="Arial" panose="020B0604020202020204" pitchFamily="34" charset="0"/>
                <a:cs typeface="Arial" panose="020B0604020202020204" pitchFamily="34" charset="0"/>
              </a:rPr>
              <a:t>28 </a:t>
            </a:r>
            <a:r>
              <a:rPr lang="en-US" sz="1350" b="1" dirty="0">
                <a:solidFill>
                  <a:schemeClr val="tx2">
                    <a:lumMod val="60000"/>
                    <a:lumOff val="40000"/>
                  </a:schemeClr>
                </a:solidFill>
                <a:latin typeface="Arial" panose="020B0604020202020204" pitchFamily="34" charset="0"/>
                <a:cs typeface="Arial" panose="020B0604020202020204" pitchFamily="34" charset="0"/>
              </a:rPr>
              <a:t>(+2)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Engineering &amp; Technology	       25 </a:t>
            </a:r>
            <a:r>
              <a:rPr lang="en-US" sz="1350" b="1" dirty="0">
                <a:solidFill>
                  <a:schemeClr val="tx2">
                    <a:lumMod val="60000"/>
                    <a:lumOff val="40000"/>
                  </a:schemeClr>
                </a:solidFill>
                <a:latin typeface="Arial" panose="020B0604020202020204" pitchFamily="34" charset="0"/>
                <a:cs typeface="Arial" panose="020B0604020202020204" pitchFamily="34" charset="0"/>
              </a:rPr>
              <a:t>(+3)           </a:t>
            </a:r>
            <a:r>
              <a:rPr lang="en-US" sz="1350" b="1" dirty="0">
                <a:latin typeface="Arial" panose="020B0604020202020204" pitchFamily="34" charset="0"/>
                <a:cs typeface="Arial" panose="020B0604020202020204" pitchFamily="34" charset="0"/>
              </a:rPr>
              <a:t>598 </a:t>
            </a:r>
            <a:r>
              <a:rPr lang="en-US" sz="1350" b="1" dirty="0">
                <a:solidFill>
                  <a:srgbClr val="C00000"/>
                </a:solidFill>
                <a:latin typeface="Arial" panose="020B0604020202020204" pitchFamily="34" charset="0"/>
                <a:cs typeface="Arial" panose="020B0604020202020204" pitchFamily="34" charset="0"/>
              </a:rPr>
              <a:t>(-175)           </a:t>
            </a:r>
            <a:r>
              <a:rPr lang="en-US" sz="1350" b="1" dirty="0">
                <a:solidFill>
                  <a:prstClr val="black"/>
                </a:solidFill>
                <a:latin typeface="Arial" panose="020B0604020202020204" pitchFamily="34" charset="0"/>
                <a:cs typeface="Arial" panose="020B0604020202020204" pitchFamily="34" charset="0"/>
              </a:rPr>
              <a:t>175 </a:t>
            </a:r>
            <a:r>
              <a:rPr lang="en-US" sz="1350" b="1" dirty="0">
                <a:solidFill>
                  <a:schemeClr val="tx2">
                    <a:lumMod val="60000"/>
                    <a:lumOff val="40000"/>
                  </a:schemeClr>
                </a:solidFill>
                <a:latin typeface="Arial" panose="020B0604020202020204" pitchFamily="34" charset="0"/>
                <a:cs typeface="Arial" panose="020B0604020202020204" pitchFamily="34" charset="0"/>
              </a:rPr>
              <a:t>(+14)</a:t>
            </a:r>
          </a:p>
          <a:p>
            <a:pPr marL="214313" indent="-214313" defTabSz="685800">
              <a:buFont typeface="Arial" panose="020B0604020202020204" pitchFamily="34" charset="0"/>
              <a:buChar char="•"/>
            </a:pPr>
            <a:r>
              <a:rPr lang="en-US" sz="1350" b="1" dirty="0">
                <a:solidFill>
                  <a:srgbClr val="7030A0"/>
                </a:solidFill>
                <a:latin typeface="Arial" panose="020B0604020202020204" pitchFamily="34" charset="0"/>
                <a:cs typeface="Arial" panose="020B0604020202020204" pitchFamily="34" charset="0"/>
              </a:rPr>
              <a:t>Explorer Clubs		      185 </a:t>
            </a:r>
            <a:r>
              <a:rPr lang="en-US" sz="1350" b="1" dirty="0">
                <a:solidFill>
                  <a:srgbClr val="C00000"/>
                </a:solidFill>
                <a:latin typeface="Arial" panose="020B0604020202020204" pitchFamily="34" charset="0"/>
                <a:cs typeface="Arial" panose="020B0604020202020204" pitchFamily="34" charset="0"/>
              </a:rPr>
              <a:t>(-2)        </a:t>
            </a:r>
            <a:r>
              <a:rPr lang="en-US" sz="1350" b="1" dirty="0">
                <a:solidFill>
                  <a:srgbClr val="7030A0"/>
                </a:solidFill>
                <a:latin typeface="Arial" panose="020B0604020202020204" pitchFamily="34" charset="0"/>
                <a:cs typeface="Arial" panose="020B0604020202020204" pitchFamily="34" charset="0"/>
              </a:rPr>
              <a:t>3,563</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(-581)            </a:t>
            </a:r>
            <a:r>
              <a:rPr lang="en-US" sz="1350" b="1" dirty="0">
                <a:solidFill>
                  <a:srgbClr val="7030A0"/>
                </a:solidFill>
                <a:latin typeface="Arial" panose="020B0604020202020204" pitchFamily="34" charset="0"/>
                <a:cs typeface="Arial" panose="020B0604020202020204" pitchFamily="34" charset="0"/>
              </a:rPr>
              <a:t>712 </a:t>
            </a:r>
            <a:r>
              <a:rPr lang="en-US" sz="1350" b="1" dirty="0">
                <a:solidFill>
                  <a:srgbClr val="C00000"/>
                </a:solidFill>
                <a:latin typeface="Arial" panose="020B0604020202020204" pitchFamily="34" charset="0"/>
                <a:cs typeface="Arial" panose="020B0604020202020204" pitchFamily="34" charset="0"/>
              </a:rPr>
              <a:t>(-29)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Fire/Emergency Services                443 </a:t>
            </a:r>
            <a:r>
              <a:rPr lang="en-US" sz="1350" b="1" dirty="0">
                <a:solidFill>
                  <a:schemeClr val="tx2">
                    <a:lumMod val="60000"/>
                    <a:lumOff val="40000"/>
                  </a:schemeClr>
                </a:solidFill>
                <a:latin typeface="Arial" panose="020B0604020202020204" pitchFamily="34" charset="0"/>
                <a:cs typeface="Arial" panose="020B0604020202020204" pitchFamily="34" charset="0"/>
              </a:rPr>
              <a:t>(+22)      </a:t>
            </a:r>
            <a:r>
              <a:rPr lang="en-US" sz="1350" b="1" dirty="0">
                <a:solidFill>
                  <a:prstClr val="black"/>
                </a:solidFill>
                <a:latin typeface="Arial" panose="020B0604020202020204" pitchFamily="34" charset="0"/>
                <a:cs typeface="Arial" panose="020B0604020202020204" pitchFamily="34" charset="0"/>
              </a:rPr>
              <a:t>4,981 </a:t>
            </a:r>
            <a:r>
              <a:rPr lang="en-US" sz="1350" b="1" dirty="0">
                <a:solidFill>
                  <a:schemeClr val="tx2">
                    <a:lumMod val="60000"/>
                    <a:lumOff val="40000"/>
                  </a:schemeClr>
                </a:solidFill>
                <a:latin typeface="Arial" panose="020B0604020202020204" pitchFamily="34" charset="0"/>
                <a:cs typeface="Arial" panose="020B0604020202020204" pitchFamily="34" charset="0"/>
              </a:rPr>
              <a:t>(+121)        </a:t>
            </a:r>
            <a:r>
              <a:rPr lang="en-US" sz="1350" b="1" dirty="0">
                <a:latin typeface="Arial" panose="020B0604020202020204" pitchFamily="34" charset="0"/>
                <a:cs typeface="Arial" panose="020B0604020202020204" pitchFamily="34" charset="0"/>
              </a:rPr>
              <a:t>2,578 </a:t>
            </a:r>
            <a:r>
              <a:rPr lang="en-US" sz="1350" b="1" dirty="0">
                <a:solidFill>
                  <a:schemeClr val="tx2">
                    <a:lumMod val="60000"/>
                    <a:lumOff val="40000"/>
                  </a:schemeClr>
                </a:solidFill>
                <a:latin typeface="Arial" panose="020B0604020202020204" pitchFamily="34" charset="0"/>
                <a:cs typeface="Arial" panose="020B0604020202020204" pitchFamily="34" charset="0"/>
              </a:rPr>
              <a:t>(+94)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General Interest 		        65 </a:t>
            </a:r>
            <a:r>
              <a:rPr lang="en-US" sz="1350" b="1" dirty="0">
                <a:solidFill>
                  <a:srgbClr val="1C81FB"/>
                </a:solidFill>
                <a:latin typeface="Arial" panose="020B0604020202020204" pitchFamily="34" charset="0"/>
                <a:cs typeface="Arial" panose="020B0604020202020204" pitchFamily="34" charset="0"/>
              </a:rPr>
              <a:t>(+5)        </a:t>
            </a:r>
            <a:r>
              <a:rPr lang="en-US" sz="1350" b="1" dirty="0">
                <a:latin typeface="Arial" panose="020B0604020202020204" pitchFamily="34" charset="0"/>
                <a:cs typeface="Arial" panose="020B0604020202020204" pitchFamily="34" charset="0"/>
              </a:rPr>
              <a:t>2,315 </a:t>
            </a:r>
            <a:r>
              <a:rPr lang="en-US" sz="1350" b="1" dirty="0">
                <a:solidFill>
                  <a:srgbClr val="C00000"/>
                </a:solidFill>
                <a:latin typeface="Arial" panose="020B0604020202020204" pitchFamily="34" charset="0"/>
                <a:cs typeface="Arial" panose="020B0604020202020204" pitchFamily="34" charset="0"/>
              </a:rPr>
              <a:t>(-516)           </a:t>
            </a:r>
            <a:r>
              <a:rPr lang="en-US" sz="1350" b="1" dirty="0">
                <a:latin typeface="Arial" panose="020B0604020202020204" pitchFamily="34" charset="0"/>
                <a:cs typeface="Arial" panose="020B0604020202020204" pitchFamily="34" charset="0"/>
              </a:rPr>
              <a:t>395 </a:t>
            </a:r>
            <a:r>
              <a:rPr lang="en-US" sz="1350" b="1" dirty="0">
                <a:solidFill>
                  <a:srgbClr val="1C81FB"/>
                </a:solidFill>
                <a:latin typeface="Arial" panose="020B0604020202020204" pitchFamily="34" charset="0"/>
                <a:cs typeface="Arial" panose="020B0604020202020204" pitchFamily="34" charset="0"/>
              </a:rPr>
              <a:t>(+20)</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Health Care			        68 </a:t>
            </a:r>
            <a:r>
              <a:rPr lang="en-US" sz="1350" b="1" dirty="0">
                <a:solidFill>
                  <a:srgbClr val="C00000"/>
                </a:solidFill>
                <a:latin typeface="Arial" panose="020B0604020202020204" pitchFamily="34" charset="0"/>
                <a:cs typeface="Arial" panose="020B0604020202020204" pitchFamily="34" charset="0"/>
              </a:rPr>
              <a:t>(-2)</a:t>
            </a:r>
            <a:r>
              <a:rPr lang="en-US" sz="1350" b="1" dirty="0">
                <a:solidFill>
                  <a:prstClr val="black"/>
                </a:solidFill>
                <a:latin typeface="Arial" panose="020B0604020202020204" pitchFamily="34" charset="0"/>
                <a:cs typeface="Arial" panose="020B0604020202020204" pitchFamily="34" charset="0"/>
              </a:rPr>
              <a:t>        </a:t>
            </a:r>
            <a:r>
              <a:rPr lang="en-US" sz="1350" b="1" dirty="0">
                <a:solidFill>
                  <a:srgbClr val="1C81FB"/>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1,802</a:t>
            </a:r>
            <a:r>
              <a:rPr lang="en-US" sz="1350" b="1" dirty="0">
                <a:solidFill>
                  <a:prstClr val="black"/>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(-141)           </a:t>
            </a:r>
            <a:r>
              <a:rPr lang="en-US" sz="1350" b="1" dirty="0">
                <a:solidFill>
                  <a:prstClr val="black"/>
                </a:solidFill>
                <a:latin typeface="Arial" panose="020B0604020202020204" pitchFamily="34" charset="0"/>
                <a:cs typeface="Arial" panose="020B0604020202020204" pitchFamily="34" charset="0"/>
              </a:rPr>
              <a:t>385 </a:t>
            </a:r>
            <a:r>
              <a:rPr lang="en-US" sz="1350" b="1" dirty="0">
                <a:solidFill>
                  <a:srgbClr val="1C81FB"/>
                </a:solidFill>
                <a:latin typeface="Arial" panose="020B0604020202020204" pitchFamily="34" charset="0"/>
                <a:cs typeface="Arial" panose="020B0604020202020204" pitchFamily="34" charset="0"/>
              </a:rPr>
              <a:t>(+12) </a:t>
            </a:r>
            <a:r>
              <a:rPr lang="en-US" sz="1350" b="1" dirty="0">
                <a:solidFill>
                  <a:srgbClr val="C00000"/>
                </a:solidFill>
                <a:latin typeface="Arial" panose="020B0604020202020204" pitchFamily="34" charset="0"/>
                <a:cs typeface="Arial" panose="020B0604020202020204" pitchFamily="34" charset="0"/>
              </a:rPr>
              <a:t>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Law Enforcement		      647 </a:t>
            </a:r>
            <a:r>
              <a:rPr lang="en-US" sz="1350" b="1" dirty="0">
                <a:solidFill>
                  <a:schemeClr val="tx2">
                    <a:lumMod val="60000"/>
                    <a:lumOff val="40000"/>
                  </a:schemeClr>
                </a:solidFill>
                <a:latin typeface="Arial" panose="020B0604020202020204" pitchFamily="34" charset="0"/>
                <a:cs typeface="Arial" panose="020B0604020202020204" pitchFamily="34" charset="0"/>
              </a:rPr>
              <a:t>(+15)</a:t>
            </a:r>
            <a:r>
              <a:rPr lang="en-US" sz="1350" b="1" dirty="0">
                <a:solidFill>
                  <a:srgbClr val="C00000"/>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7,208 </a:t>
            </a:r>
            <a:r>
              <a:rPr lang="en-US" sz="1350" b="1" dirty="0">
                <a:solidFill>
                  <a:srgbClr val="C00000"/>
                </a:solidFill>
                <a:latin typeface="Arial" panose="020B0604020202020204" pitchFamily="34" charset="0"/>
                <a:cs typeface="Arial" panose="020B0604020202020204" pitchFamily="34" charset="0"/>
              </a:rPr>
              <a:t>(-240)         </a:t>
            </a:r>
            <a:r>
              <a:rPr lang="en-US" sz="1350" b="1" dirty="0">
                <a:latin typeface="Arial" panose="020B0604020202020204" pitchFamily="34" charset="0"/>
                <a:cs typeface="Arial" panose="020B0604020202020204" pitchFamily="34" charset="0"/>
              </a:rPr>
              <a:t>3,854 </a:t>
            </a:r>
            <a:r>
              <a:rPr lang="en-US" sz="1350" b="1" dirty="0">
                <a:solidFill>
                  <a:schemeClr val="tx2">
                    <a:lumMod val="60000"/>
                    <a:lumOff val="40000"/>
                  </a:schemeClr>
                </a:solidFill>
                <a:latin typeface="Arial" panose="020B0604020202020204" pitchFamily="34" charset="0"/>
                <a:cs typeface="Arial" panose="020B0604020202020204" pitchFamily="34" charset="0"/>
              </a:rPr>
              <a:t>(+84)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Law / Gov’t / Public Service              74           </a:t>
            </a:r>
            <a:r>
              <a:rPr lang="en-US" sz="1350" b="1" dirty="0">
                <a:solidFill>
                  <a:srgbClr val="1C81FB"/>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1,623</a:t>
            </a:r>
            <a:r>
              <a:rPr lang="en-US" sz="1350" b="1" dirty="0">
                <a:solidFill>
                  <a:srgbClr val="FF0000"/>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(-174)            </a:t>
            </a:r>
            <a:r>
              <a:rPr lang="en-US" sz="1350" b="1" dirty="0">
                <a:latin typeface="Arial" panose="020B0604020202020204" pitchFamily="34" charset="0"/>
                <a:cs typeface="Arial" panose="020B0604020202020204" pitchFamily="34" charset="0"/>
              </a:rPr>
              <a:t>469 </a:t>
            </a:r>
            <a:endParaRPr lang="en-US" sz="1350" b="1" dirty="0">
              <a:solidFill>
                <a:srgbClr val="1C81FB"/>
              </a:solidFill>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Science			        14       </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801 </a:t>
            </a:r>
            <a:r>
              <a:rPr lang="en-US" sz="1350" b="1" dirty="0">
                <a:solidFill>
                  <a:srgbClr val="C00000"/>
                </a:solidFill>
                <a:latin typeface="Arial" panose="020B0604020202020204" pitchFamily="34" charset="0"/>
                <a:cs typeface="Arial" panose="020B0604020202020204" pitchFamily="34" charset="0"/>
              </a:rPr>
              <a:t>(-126)              </a:t>
            </a:r>
            <a:r>
              <a:rPr lang="en-US" sz="1350" b="1" dirty="0">
                <a:latin typeface="Arial" panose="020B0604020202020204" pitchFamily="34" charset="0"/>
                <a:cs typeface="Arial" panose="020B0604020202020204" pitchFamily="34" charset="0"/>
              </a:rPr>
              <a:t>77</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schemeClr val="tx2">
                    <a:lumMod val="60000"/>
                    <a:lumOff val="40000"/>
                  </a:schemeClr>
                </a:solidFill>
                <a:latin typeface="Arial" panose="020B0604020202020204" pitchFamily="34" charset="0"/>
                <a:cs typeface="Arial" panose="020B0604020202020204" pitchFamily="34" charset="0"/>
              </a:rPr>
              <a:t>(+4)</a:t>
            </a:r>
            <a:r>
              <a:rPr lang="en-US" sz="1350" b="1" dirty="0">
                <a:solidFill>
                  <a:srgbClr val="C00000"/>
                </a:solidFill>
                <a:latin typeface="Arial" panose="020B0604020202020204" pitchFamily="34" charset="0"/>
                <a:cs typeface="Arial" panose="020B0604020202020204" pitchFamily="34" charset="0"/>
              </a:rPr>
              <a:t>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Skilled Trades		      	        15 </a:t>
            </a:r>
            <a:r>
              <a:rPr lang="en-US" sz="1350" b="1" dirty="0">
                <a:solidFill>
                  <a:srgbClr val="1C81FB"/>
                </a:solidFill>
                <a:latin typeface="Arial" panose="020B0604020202020204" pitchFamily="34" charset="0"/>
                <a:cs typeface="Arial" panose="020B0604020202020204" pitchFamily="34" charset="0"/>
              </a:rPr>
              <a:t>(+1)</a:t>
            </a:r>
            <a:r>
              <a:rPr lang="en-US" sz="1350" b="1" dirty="0">
                <a:solidFill>
                  <a:prstClr val="black"/>
                </a:solidFill>
                <a:latin typeface="Arial" panose="020B0604020202020204" pitchFamily="34" charset="0"/>
                <a:cs typeface="Arial" panose="020B0604020202020204" pitchFamily="34" charset="0"/>
              </a:rPr>
              <a:t>      </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195 </a:t>
            </a:r>
            <a:r>
              <a:rPr lang="en-US" sz="1350" b="1" dirty="0">
                <a:solidFill>
                  <a:srgbClr val="C00000"/>
                </a:solidFill>
                <a:latin typeface="Arial" panose="020B0604020202020204" pitchFamily="34" charset="0"/>
                <a:cs typeface="Arial" panose="020B0604020202020204" pitchFamily="34" charset="0"/>
              </a:rPr>
              <a:t>(-27)                 </a:t>
            </a:r>
            <a:r>
              <a:rPr lang="en-US" sz="1350" b="1" dirty="0">
                <a:latin typeface="Arial" panose="020B0604020202020204" pitchFamily="34" charset="0"/>
                <a:cs typeface="Arial" panose="020B0604020202020204" pitchFamily="34" charset="0"/>
              </a:rPr>
              <a:t>90 </a:t>
            </a:r>
            <a:r>
              <a:rPr lang="en-US" sz="1350" b="1" dirty="0">
                <a:solidFill>
                  <a:srgbClr val="1C81FB"/>
                </a:solidFill>
                <a:latin typeface="Arial" panose="020B0604020202020204" pitchFamily="34" charset="0"/>
                <a:cs typeface="Arial" panose="020B0604020202020204" pitchFamily="34" charset="0"/>
              </a:rPr>
              <a:t>(+7)         </a:t>
            </a:r>
          </a:p>
          <a:p>
            <a:pPr marL="228600" indent="-228600"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Social Services		          3     </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     67 </a:t>
            </a:r>
            <a:r>
              <a:rPr lang="en-US" sz="1350" b="1" dirty="0">
                <a:solidFill>
                  <a:schemeClr val="tx2">
                    <a:lumMod val="60000"/>
                    <a:lumOff val="40000"/>
                  </a:schemeClr>
                </a:solidFill>
                <a:latin typeface="Arial" panose="020B0604020202020204" pitchFamily="34" charset="0"/>
                <a:cs typeface="Arial" panose="020B0604020202020204" pitchFamily="34" charset="0"/>
              </a:rPr>
              <a:t>(+2)                  </a:t>
            </a:r>
            <a:r>
              <a:rPr lang="en-US" sz="1350" b="1" dirty="0">
                <a:latin typeface="Arial" panose="020B0604020202020204" pitchFamily="34" charset="0"/>
                <a:cs typeface="Arial" panose="020B0604020202020204" pitchFamily="34" charset="0"/>
              </a:rPr>
              <a:t>16</a:t>
            </a:r>
            <a:r>
              <a:rPr lang="en-US" sz="1350" b="1" dirty="0">
                <a:solidFill>
                  <a:srgbClr val="C00000"/>
                </a:solidFill>
                <a:latin typeface="Arial" panose="020B0604020202020204" pitchFamily="34" charset="0"/>
                <a:cs typeface="Arial" panose="020B0604020202020204" pitchFamily="34" charset="0"/>
              </a:rPr>
              <a:t> </a:t>
            </a:r>
          </a:p>
          <a:p>
            <a:pPr marL="228600" indent="-228600"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STEM		                        8 </a:t>
            </a:r>
            <a:r>
              <a:rPr lang="en-US" sz="1350" b="1" dirty="0">
                <a:solidFill>
                  <a:srgbClr val="C00000"/>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243</a:t>
            </a:r>
            <a:r>
              <a:rPr lang="en-US" sz="1350" b="1" dirty="0">
                <a:solidFill>
                  <a:srgbClr val="C00000"/>
                </a:solidFill>
                <a:latin typeface="Arial" panose="020B0604020202020204" pitchFamily="34" charset="0"/>
                <a:cs typeface="Arial" panose="020B0604020202020204" pitchFamily="34" charset="0"/>
              </a:rPr>
              <a:t> (-4)                 </a:t>
            </a:r>
            <a:r>
              <a:rPr lang="en-US" sz="1350" b="1" dirty="0">
                <a:latin typeface="Arial" panose="020B0604020202020204" pitchFamily="34" charset="0"/>
                <a:cs typeface="Arial" panose="020B0604020202020204" pitchFamily="34" charset="0"/>
              </a:rPr>
              <a:t> 77 </a:t>
            </a:r>
            <a:r>
              <a:rPr lang="en-US" sz="1350" b="1" dirty="0">
                <a:solidFill>
                  <a:srgbClr val="C00000"/>
                </a:solidFill>
                <a:latin typeface="Arial" panose="020B0604020202020204" pitchFamily="34" charset="0"/>
                <a:cs typeface="Arial" panose="020B0604020202020204" pitchFamily="34" charset="0"/>
              </a:rPr>
              <a:t>(-17)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No Special Interest Selected	        23 </a:t>
            </a:r>
            <a:r>
              <a:rPr lang="en-US" sz="1350" b="1" dirty="0">
                <a:solidFill>
                  <a:srgbClr val="C00000"/>
                </a:solidFill>
                <a:latin typeface="Arial" panose="020B0604020202020204" pitchFamily="34" charset="0"/>
                <a:cs typeface="Arial" panose="020B0604020202020204" pitchFamily="34" charset="0"/>
              </a:rPr>
              <a:t>(-50)         </a:t>
            </a:r>
            <a:r>
              <a:rPr lang="en-US" sz="1350" b="1" dirty="0">
                <a:solidFill>
                  <a:prstClr val="black"/>
                </a:solidFill>
                <a:latin typeface="Arial" panose="020B0604020202020204" pitchFamily="34" charset="0"/>
                <a:cs typeface="Arial" panose="020B0604020202020204" pitchFamily="34" charset="0"/>
              </a:rPr>
              <a:t>358 </a:t>
            </a:r>
            <a:r>
              <a:rPr lang="en-US" sz="1350" b="1" dirty="0">
                <a:solidFill>
                  <a:srgbClr val="C00000"/>
                </a:solidFill>
                <a:latin typeface="Arial" panose="020B0604020202020204" pitchFamily="34" charset="0"/>
                <a:cs typeface="Arial" panose="020B0604020202020204" pitchFamily="34" charset="0"/>
              </a:rPr>
              <a:t>(-646)            </a:t>
            </a:r>
            <a:r>
              <a:rPr lang="en-US" sz="1350" b="1" dirty="0">
                <a:solidFill>
                  <a:prstClr val="black"/>
                </a:solidFill>
                <a:latin typeface="Arial" panose="020B0604020202020204" pitchFamily="34" charset="0"/>
                <a:cs typeface="Arial" panose="020B0604020202020204" pitchFamily="34" charset="0"/>
              </a:rPr>
              <a:t>128 </a:t>
            </a:r>
            <a:r>
              <a:rPr lang="en-US" sz="1350" b="1" dirty="0">
                <a:solidFill>
                  <a:srgbClr val="C00000"/>
                </a:solidFill>
                <a:latin typeface="Arial" panose="020B0604020202020204" pitchFamily="34" charset="0"/>
                <a:cs typeface="Arial" panose="020B0604020202020204" pitchFamily="34" charset="0"/>
              </a:rPr>
              <a:t>(-344)</a:t>
            </a:r>
          </a:p>
          <a:p>
            <a:pPr marL="214313" indent="-214313" defTabSz="685800">
              <a:buFont typeface="Arial" panose="020B0604020202020204" pitchFamily="34" charset="0"/>
              <a:buChar char="•"/>
            </a:pPr>
            <a:endParaRPr lang="en-US" sz="1500" b="1" dirty="0">
              <a:solidFill>
                <a:prstClr val="white"/>
              </a:solidFill>
              <a:latin typeface="Arial" panose="020B0604020202020204" pitchFamily="34" charset="0"/>
              <a:cs typeface="Arial" panose="020B0604020202020204" pitchFamily="34" charset="0"/>
            </a:endParaRPr>
          </a:p>
          <a:p>
            <a:pPr defTabSz="685800"/>
            <a:r>
              <a:rPr lang="en-US" sz="1350" b="1" dirty="0">
                <a:solidFill>
                  <a:srgbClr val="0070C0"/>
                </a:solidFill>
                <a:latin typeface="Arial" panose="020B0604020202020204" pitchFamily="34" charset="0"/>
                <a:cs typeface="Arial" panose="020B0604020202020204" pitchFamily="34" charset="0"/>
              </a:rPr>
              <a:t>NOTE: Numbers in parentheses are changes since 1 January 2026. Jeff Schweiger, National Exploring Membership &amp; Retention Lead, observed that </a:t>
            </a:r>
            <a:r>
              <a:rPr lang="en-US" sz="1350" b="1" dirty="0">
                <a:solidFill>
                  <a:srgbClr val="C00000"/>
                </a:solidFill>
                <a:latin typeface="Arial" panose="020B0604020202020204" pitchFamily="34" charset="0"/>
                <a:cs typeface="Arial" panose="020B0604020202020204" pitchFamily="34" charset="0"/>
              </a:rPr>
              <a:t>currently 114 clubs do not reflect “0999” special interest code (SIC) </a:t>
            </a:r>
            <a:r>
              <a:rPr lang="en-US" sz="1350" b="1" dirty="0">
                <a:solidFill>
                  <a:srgbClr val="0070C0"/>
                </a:solidFill>
                <a:latin typeface="Arial" panose="020B0604020202020204" pitchFamily="34" charset="0"/>
                <a:cs typeface="Arial" panose="020B0604020202020204" pitchFamily="34" charset="0"/>
              </a:rPr>
              <a:t>which will require each of these clubs’ council registrar to correct</a:t>
            </a:r>
          </a:p>
          <a:p>
            <a:pPr defTabSz="685800"/>
            <a:endParaRPr lang="en-US" sz="1275" b="1" dirty="0">
              <a:solidFill>
                <a:prstClr val="white"/>
              </a:solidFill>
              <a:latin typeface="Arial Black" panose="020B0A04020102020204" pitchFamily="34" charset="0"/>
            </a:endParaRPr>
          </a:p>
        </p:txBody>
      </p:sp>
      <p:sp>
        <p:nvSpPr>
          <p:cNvPr id="3" name="Slide Number Placeholder 2">
            <a:extLst>
              <a:ext uri="{FF2B5EF4-FFF2-40B4-BE49-F238E27FC236}">
                <a16:creationId xmlns:a16="http://schemas.microsoft.com/office/drawing/2014/main" id="{AA72D3FE-4CF2-692B-6806-886F6CC3A3A8}"/>
              </a:ext>
            </a:extLst>
          </p:cNvPr>
          <p:cNvSpPr>
            <a:spLocks noGrp="1"/>
          </p:cNvSpPr>
          <p:nvPr>
            <p:ph type="sldNum" sz="quarter" idx="12"/>
          </p:nvPr>
        </p:nvSpPr>
        <p:spPr/>
        <p:txBody>
          <a:bodyPr/>
          <a:lstStyle/>
          <a:p>
            <a:fld id="{47383098-F627-5B4F-9D1B-3166CCBD3A8A}" type="slidenum">
              <a:rPr lang="en-US" smtClean="0"/>
              <a:t>12</a:t>
            </a:fld>
            <a:endParaRPr lang="en-US"/>
          </a:p>
        </p:txBody>
      </p:sp>
    </p:spTree>
    <p:extLst>
      <p:ext uri="{BB962C8B-B14F-4D97-AF65-F5344CB8AC3E}">
        <p14:creationId xmlns:p14="http://schemas.microsoft.com/office/powerpoint/2010/main" val="71446066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251075" y="609600"/>
            <a:ext cx="7696200" cy="457200"/>
          </a:xfrm>
        </p:spPr>
        <p:txBody>
          <a:bodyPr>
            <a:normAutofit fontScale="90000"/>
          </a:bodyPr>
          <a:lstStyle/>
          <a:p>
            <a:pPr eaLnBrk="1" hangingPunct="1"/>
            <a:r>
              <a:rPr lang="en-US" altLang="en-US" b="1" dirty="0">
                <a:solidFill>
                  <a:schemeClr val="bg1"/>
                </a:solidFill>
              </a:rPr>
              <a:t>RESULTS REPORT: School</a:t>
            </a:r>
          </a:p>
        </p:txBody>
      </p:sp>
      <p:sp>
        <p:nvSpPr>
          <p:cNvPr id="131075" name="Content Placeholder 4"/>
          <p:cNvSpPr>
            <a:spLocks noGrp="1"/>
          </p:cNvSpPr>
          <p:nvPr>
            <p:ph sz="half" idx="2"/>
          </p:nvPr>
        </p:nvSpPr>
        <p:spPr/>
        <p:txBody>
          <a:bodyPr/>
          <a:lstStyle/>
          <a:p>
            <a:pPr eaLnBrk="1" hangingPunct="1"/>
            <a:endParaRPr lang="en-US" altLang="en-US" dirty="0"/>
          </a:p>
        </p:txBody>
      </p:sp>
      <p:sp>
        <p:nvSpPr>
          <p:cNvPr id="131076"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45B9C02E-46D3-42A5-8C77-CCA37031C68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120</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1310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12192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88598" y="2587834"/>
            <a:ext cx="8763000" cy="1939925"/>
          </a:xfrm>
          <a:prstGeom prst="rect">
            <a:avLst/>
          </a:prstGeom>
          <a:solidFill>
            <a:schemeClr val="accent1">
              <a:lumMod val="40000"/>
              <a:lumOff val="60000"/>
            </a:schemeClr>
          </a:solidFill>
          <a:ln w="31750">
            <a:solidFill>
              <a:schemeClr val="tx1"/>
            </a:solid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Grade: 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ABBEY, Susie    123 Main St   Noblesville   IN 46060   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2</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Musician	 	Journalist	  Roller Skate /Blade	Music</a:t>
            </a:r>
          </a:p>
        </p:txBody>
      </p:sp>
      <p:sp>
        <p:nvSpPr>
          <p:cNvPr id="8" name="Oval 7"/>
          <p:cNvSpPr/>
          <p:nvPr/>
        </p:nvSpPr>
        <p:spPr>
          <a:xfrm>
            <a:off x="1600200" y="1066800"/>
            <a:ext cx="1447800" cy="3810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79834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1335B36A-C888-4B36-8F3A-FC32A092DCA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121</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50182" name="Picture 6"/>
          <p:cNvPicPr>
            <a:picLocks noChangeAspect="1" noChangeArrowheads="1"/>
          </p:cNvPicPr>
          <p:nvPr/>
        </p:nvPicPr>
        <p:blipFill rotWithShape="1">
          <a:blip r:embed="rId3"/>
          <a:srcRect l="3959" t="18594" r="50850" b="21100"/>
          <a:stretch/>
        </p:blipFill>
        <p:spPr bwMode="auto">
          <a:xfrm>
            <a:off x="0" y="1727200"/>
            <a:ext cx="7991061" cy="62039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0179" name="Picture 2"/>
          <p:cNvPicPr>
            <a:picLocks noChangeAspect="1" noChangeArrowheads="1"/>
          </p:cNvPicPr>
          <p:nvPr/>
        </p:nvPicPr>
        <p:blipFill>
          <a:blip r:embed="rId4"/>
          <a:srcRect/>
          <a:stretch>
            <a:fillRect/>
          </a:stretch>
        </p:blipFill>
        <p:spPr bwMode="auto">
          <a:xfrm>
            <a:off x="2847974" y="2305050"/>
            <a:ext cx="9344025" cy="57721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a:off x="2733675" y="2192338"/>
            <a:ext cx="1447800" cy="417512"/>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p:cNvSpPr/>
          <p:nvPr/>
        </p:nvSpPr>
        <p:spPr>
          <a:xfrm>
            <a:off x="2155825" y="1682750"/>
            <a:ext cx="1752600" cy="4572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3127" name="Rectangle 2"/>
          <p:cNvSpPr txBox="1">
            <a:spLocks noChangeArrowheads="1"/>
          </p:cNvSpPr>
          <p:nvPr/>
        </p:nvSpPr>
        <p:spPr bwMode="auto">
          <a:xfrm>
            <a:off x="2251075" y="677754"/>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RESULTS REPORT: School</a:t>
            </a:r>
          </a:p>
        </p:txBody>
      </p:sp>
    </p:spTree>
    <p:extLst>
      <p:ext uri="{BB962C8B-B14F-4D97-AF65-F5344CB8AC3E}">
        <p14:creationId xmlns:p14="http://schemas.microsoft.com/office/powerpoint/2010/main" val="418677299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14" name="Rectangle 5"/>
          <p:cNvSpPr>
            <a:spLocks noChangeArrowheads="1"/>
          </p:cNvSpPr>
          <p:nvPr/>
        </p:nvSpPr>
        <p:spPr bwMode="auto">
          <a:xfrm>
            <a:off x="2445387" y="1244291"/>
            <a:ext cx="733930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tabLst>
                <a:tab pos="685800" algn="l"/>
                <a:tab pos="1771650" algn="l"/>
                <a:tab pos="7372350" algn="r"/>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85800" algn="l"/>
                <a:tab pos="1771650" algn="l"/>
                <a:tab pos="7372350" algn="r"/>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85800" algn="l"/>
                <a:tab pos="1771650" algn="l"/>
                <a:tab pos="7372350" algn="r"/>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Code</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Career                                                                                           Count</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endParaRPr kumimoji="0" lang="en-US" alt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0712	Nurse (Registered)	798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0145	Musician (Instrumental/Choral/Voice)	751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0903	Attorney/Lawyer	733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1625	Teacher/Teacher Aide	678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0300	Business (General)	645</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0719	Physician/Surgeon	604</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0101	Actor/Actress	600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0130	Fashion Designer/Model/Buyer	579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0721	Psychiatrist/Psychologist	578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0170	Professional Athlete	507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0180	Photographer	461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1305	Architect		437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0725	Veterinarian	429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0102	Artist		427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0718	Physical Corrective Therapist	313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1300	Engineering (General)	208</a:t>
            </a:r>
          </a:p>
        </p:txBody>
      </p:sp>
      <p:sp>
        <p:nvSpPr>
          <p:cNvPr id="15" name="Rectangle 4"/>
          <p:cNvSpPr>
            <a:spLocks noChangeArrowheads="1"/>
          </p:cNvSpPr>
          <p:nvPr/>
        </p:nvSpPr>
        <p:spPr bwMode="auto">
          <a:xfrm>
            <a:off x="1940604" y="320961"/>
            <a:ext cx="834887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Summary Career Interest Report by Council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Explosion 1 15"/>
          <p:cNvSpPr/>
          <p:nvPr/>
        </p:nvSpPr>
        <p:spPr>
          <a:xfrm rot="1320000">
            <a:off x="6570631" y="3232643"/>
            <a:ext cx="2736274" cy="2424423"/>
          </a:xfrm>
          <a:prstGeom prst="irregularSeal1">
            <a:avLst/>
          </a:prstGeom>
          <a:solidFill>
            <a:srgbClr val="FFC000"/>
          </a:solidFill>
          <a:ln>
            <a:noFill/>
          </a:ln>
          <a:effectLst>
            <a:softEdge rad="31750"/>
          </a:effectLst>
        </p:spPr>
        <p:style>
          <a:lnRef idx="2">
            <a:schemeClr val="accent2">
              <a:shade val="50000"/>
            </a:schemeClr>
          </a:lnRef>
          <a:fillRef idx="1">
            <a:schemeClr val="accent2"/>
          </a:fillRef>
          <a:effectRef idx="0">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solidFill>
                  <a:srgbClr val="F89108"/>
                </a:solidFill>
                <a:effectLst>
                  <a:outerShdw blurRad="76200" dist="50800" dir="5400000" algn="tl" rotWithShape="0">
                    <a:srgbClr val="000000">
                      <a:alpha val="65000"/>
                    </a:srgbClr>
                  </a:outerShdw>
                </a:effectLst>
                <a:uLnTx/>
                <a:uFillTx/>
                <a:latin typeface="Calibri"/>
                <a:ea typeface="+mn-ea"/>
                <a:cs typeface="+mn-cs"/>
              </a:rPr>
              <a:t>MOST IMPORTANT TO YOU</a:t>
            </a:r>
          </a:p>
        </p:txBody>
      </p:sp>
    </p:spTree>
    <p:extLst>
      <p:ext uri="{BB962C8B-B14F-4D97-AF65-F5344CB8AC3E}">
        <p14:creationId xmlns:p14="http://schemas.microsoft.com/office/powerpoint/2010/main" val="212306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56BFE930-47C5-4B68-B571-52223D746263}"/>
              </a:ext>
            </a:extLst>
          </p:cNvPr>
          <p:cNvPicPr>
            <a:picLocks noChangeAspect="1"/>
          </p:cNvPicPr>
          <p:nvPr/>
        </p:nvPicPr>
        <p:blipFill>
          <a:blip r:embed="rId4"/>
          <a:stretch>
            <a:fillRect/>
          </a:stretch>
        </p:blipFill>
        <p:spPr>
          <a:xfrm>
            <a:off x="3081008" y="2162550"/>
            <a:ext cx="5870957" cy="1658256"/>
          </a:xfrm>
          <a:prstGeom prst="rect">
            <a:avLst/>
          </a:prstGeom>
        </p:spPr>
      </p:pic>
      <p:sp>
        <p:nvSpPr>
          <p:cNvPr id="8" name="Rectangle 6">
            <a:extLst>
              <a:ext uri="{FF2B5EF4-FFF2-40B4-BE49-F238E27FC236}">
                <a16:creationId xmlns:a16="http://schemas.microsoft.com/office/drawing/2014/main" id="{3A1EE950-51E7-43EF-A880-2FC3473634E9}"/>
              </a:ext>
            </a:extLst>
          </p:cNvPr>
          <p:cNvSpPr txBox="1">
            <a:spLocks/>
          </p:cNvSpPr>
          <p:nvPr/>
        </p:nvSpPr>
        <p:spPr>
          <a:xfrm>
            <a:off x="2400300" y="4014001"/>
            <a:ext cx="7391400" cy="27432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Opportunity for 6 “Yes” or “No” questions</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Unique feature of our survey</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Anything school officials want to know</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you planning to take the SAT / ACT?</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drugs a problem in our school?</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Is there enough student parking?</a:t>
            </a:r>
          </a:p>
        </p:txBody>
      </p:sp>
      <p:sp>
        <p:nvSpPr>
          <p:cNvPr id="4" name="TextBox 3">
            <a:extLst>
              <a:ext uri="{FF2B5EF4-FFF2-40B4-BE49-F238E27FC236}">
                <a16:creationId xmlns:a16="http://schemas.microsoft.com/office/drawing/2014/main" id="{6AD40188-3B2C-4936-BB05-5D1397F1203A}"/>
              </a:ext>
            </a:extLst>
          </p:cNvPr>
          <p:cNvSpPr txBox="1"/>
          <p:nvPr/>
        </p:nvSpPr>
        <p:spPr>
          <a:xfrm>
            <a:off x="2678651" y="738064"/>
            <a:ext cx="716670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Career Interest Survey Questions</a:t>
            </a:r>
          </a:p>
        </p:txBody>
      </p:sp>
    </p:spTree>
    <p:extLst>
      <p:ext uri="{BB962C8B-B14F-4D97-AF65-F5344CB8AC3E}">
        <p14:creationId xmlns:p14="http://schemas.microsoft.com/office/powerpoint/2010/main" val="37783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par>
                          <p:cTn id="8" fill="hold">
                            <p:stCondLst>
                              <p:cond delay="1000"/>
                            </p:stCondLst>
                            <p:childTnLst>
                              <p:par>
                                <p:cTn id="9" presetID="3" presetClass="entr" presetSubtype="10" fill="hold" grpId="0" nodeType="afterEffect">
                                  <p:stCondLst>
                                    <p:cond delay="5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linds(horizontal)">
                                      <p:cBhvr>
                                        <p:cTn id="11" dur="500"/>
                                        <p:tgtEl>
                                          <p:spTgt spid="8">
                                            <p:txEl>
                                              <p:pRg st="1" end="1"/>
                                            </p:txEl>
                                          </p:spTgt>
                                        </p:tgtEl>
                                      </p:cBhvr>
                                    </p:animEffect>
                                  </p:childTnLst>
                                </p:cTn>
                              </p:par>
                            </p:childTnLst>
                          </p:cTn>
                        </p:par>
                        <p:par>
                          <p:cTn id="12" fill="hold">
                            <p:stCondLst>
                              <p:cond delay="2000"/>
                            </p:stCondLst>
                            <p:childTnLst>
                              <p:par>
                                <p:cTn id="13" presetID="3" presetClass="entr" presetSubtype="10" fill="hold" grpId="0" nodeType="afterEffect">
                                  <p:stCondLst>
                                    <p:cond delay="5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linds(horizontal)">
                                      <p:cBhvr>
                                        <p:cTn id="15" dur="500"/>
                                        <p:tgtEl>
                                          <p:spTgt spid="8">
                                            <p:txEl>
                                              <p:pRg st="2" end="2"/>
                                            </p:txEl>
                                          </p:spTgt>
                                        </p:tgtEl>
                                      </p:cBhvr>
                                    </p:animEffect>
                                  </p:childTnLst>
                                </p:cTn>
                              </p:par>
                            </p:childTnLst>
                          </p:cTn>
                        </p:par>
                        <p:par>
                          <p:cTn id="16" fill="hold">
                            <p:stCondLst>
                              <p:cond delay="3000"/>
                            </p:stCondLst>
                            <p:childTnLst>
                              <p:par>
                                <p:cTn id="17" presetID="3" presetClass="entr" presetSubtype="10" fill="hold" grpId="0" nodeType="afterEffect">
                                  <p:stCondLst>
                                    <p:cond delay="50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linds(horizontal)">
                                      <p:cBhvr>
                                        <p:cTn id="19" dur="500"/>
                                        <p:tgtEl>
                                          <p:spTgt spid="8">
                                            <p:txEl>
                                              <p:pRg st="3" end="3"/>
                                            </p:txEl>
                                          </p:spTgt>
                                        </p:tgtEl>
                                      </p:cBhvr>
                                    </p:animEffect>
                                  </p:childTnLst>
                                </p:cTn>
                              </p:par>
                            </p:childTnLst>
                          </p:cTn>
                        </p:par>
                        <p:par>
                          <p:cTn id="20" fill="hold">
                            <p:stCondLst>
                              <p:cond delay="4000"/>
                            </p:stCondLst>
                            <p:childTnLst>
                              <p:par>
                                <p:cTn id="21" presetID="3" presetClass="entr" presetSubtype="10" fill="hold" grpId="0" nodeType="afterEffect">
                                  <p:stCondLst>
                                    <p:cond delay="50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linds(horizontal)">
                                      <p:cBhvr>
                                        <p:cTn id="23" dur="500"/>
                                        <p:tgtEl>
                                          <p:spTgt spid="8">
                                            <p:txEl>
                                              <p:pRg st="4" end="4"/>
                                            </p:txEl>
                                          </p:spTgt>
                                        </p:tgtEl>
                                      </p:cBhvr>
                                    </p:animEffect>
                                  </p:childTnLst>
                                </p:cTn>
                              </p:par>
                            </p:childTnLst>
                          </p:cTn>
                        </p:par>
                        <p:par>
                          <p:cTn id="24" fill="hold">
                            <p:stCondLst>
                              <p:cond delay="5000"/>
                            </p:stCondLst>
                            <p:childTnLst>
                              <p:par>
                                <p:cTn id="25" presetID="3" presetClass="entr" presetSubtype="10" fill="hold" grpId="0" nodeType="afterEffect">
                                  <p:stCondLst>
                                    <p:cond delay="50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advAuto="50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4"/>
          <a:stretch>
            <a:fillRect/>
          </a:stretch>
        </p:blipFill>
        <p:spPr>
          <a:xfrm>
            <a:off x="626751" y="0"/>
            <a:ext cx="10938497" cy="711279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501644" y="1972514"/>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64761FDE-8252-4D17-89B2-9ACA22EF73D1}"/>
              </a:ext>
            </a:extLst>
          </p:cNvPr>
          <p:cNvSpPr txBox="1"/>
          <p:nvPr/>
        </p:nvSpPr>
        <p:spPr>
          <a:xfrm>
            <a:off x="6301295" y="89452"/>
            <a:ext cx="7033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401100896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126283146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sp>
        <p:nvSpPr>
          <p:cNvPr id="2" name="Title 1"/>
          <p:cNvSpPr>
            <a:spLocks noGrp="1"/>
          </p:cNvSpPr>
          <p:nvPr>
            <p:ph type="ctrTitle"/>
          </p:nvPr>
        </p:nvSpPr>
        <p:spPr>
          <a:xfrm>
            <a:off x="1943411" y="-1062182"/>
            <a:ext cx="8431981" cy="8543637"/>
          </a:xfrm>
        </p:spPr>
        <p:txBody>
          <a:bodyPr>
            <a:noAutofit/>
          </a:bodyPr>
          <a:lstStyle/>
          <a:p>
            <a:pPr algn="l"/>
            <a:r>
              <a:rPr lang="en-US" sz="4200" dirty="0">
                <a:solidFill>
                  <a:srgbClr val="FF0000"/>
                </a:solidFill>
                <a:latin typeface="Arial Black"/>
                <a:cs typeface="Arial Black"/>
              </a:rPr>
              <a:t>ALTERNATE METHODS?</a:t>
            </a:r>
            <a:br>
              <a:rPr lang="en-US" sz="4200" dirty="0">
                <a:solidFill>
                  <a:srgbClr val="FF0000"/>
                </a:solidFill>
                <a:latin typeface="Arial Black"/>
                <a:cs typeface="Arial Black"/>
              </a:rPr>
            </a:br>
            <a:br>
              <a:rPr lang="en-US" sz="2800" dirty="0">
                <a:solidFill>
                  <a:srgbClr val="1FC77F"/>
                </a:solidFill>
                <a:latin typeface="Arial Black"/>
                <a:cs typeface="Arial Black"/>
              </a:rPr>
            </a:br>
            <a:r>
              <a:rPr lang="en-US" sz="2400" dirty="0">
                <a:solidFill>
                  <a:schemeClr val="bg1"/>
                </a:solidFill>
                <a:latin typeface="Arial Black"/>
                <a:cs typeface="Arial Black"/>
              </a:rPr>
              <a:t>1.</a:t>
            </a:r>
            <a:r>
              <a:rPr lang="en-US" sz="2000" dirty="0">
                <a:solidFill>
                  <a:schemeClr val="bg1"/>
                </a:solidFill>
                <a:latin typeface="Arial Black"/>
                <a:cs typeface="Arial Black"/>
              </a:rPr>
              <a:t>  </a:t>
            </a:r>
            <a:r>
              <a:rPr lang="en-US" sz="2400" dirty="0">
                <a:solidFill>
                  <a:schemeClr val="bg1"/>
                </a:solidFill>
                <a:latin typeface="Arial Black"/>
                <a:cs typeface="Arial Black"/>
              </a:rPr>
              <a:t>Use school information already available</a:t>
            </a:r>
            <a:br>
              <a:rPr lang="en-US" sz="2400" dirty="0">
                <a:solidFill>
                  <a:schemeClr val="bg1"/>
                </a:solidFill>
                <a:latin typeface="Arial Black"/>
                <a:cs typeface="Arial Black"/>
              </a:rPr>
            </a:br>
            <a:r>
              <a:rPr lang="en-US" sz="2400" dirty="0">
                <a:solidFill>
                  <a:schemeClr val="bg1"/>
                </a:solidFill>
                <a:latin typeface="Arial Black"/>
                <a:cs typeface="Arial Black"/>
              </a:rPr>
              <a:t>2.  Ask youth to develop contacts </a:t>
            </a:r>
            <a:br>
              <a:rPr lang="en-US" sz="2400" dirty="0">
                <a:solidFill>
                  <a:schemeClr val="bg1"/>
                </a:solidFill>
                <a:latin typeface="Arial Black"/>
                <a:cs typeface="Arial Black"/>
              </a:rPr>
            </a:br>
            <a:r>
              <a:rPr lang="en-US" sz="2400" dirty="0">
                <a:solidFill>
                  <a:schemeClr val="bg1"/>
                </a:solidFill>
                <a:latin typeface="Arial Black"/>
                <a:cs typeface="Arial Black"/>
              </a:rPr>
              <a:t>3.  Develop cultivation events</a:t>
            </a:r>
            <a:br>
              <a:rPr lang="en-US" sz="2400" dirty="0">
                <a:solidFill>
                  <a:schemeClr val="bg1"/>
                </a:solidFill>
                <a:latin typeface="Arial Black"/>
                <a:cs typeface="Arial Black"/>
              </a:rPr>
            </a:br>
            <a:r>
              <a:rPr lang="en-US" sz="2400" dirty="0">
                <a:solidFill>
                  <a:schemeClr val="bg1"/>
                </a:solidFill>
                <a:latin typeface="Arial Black"/>
                <a:cs typeface="Arial Black"/>
              </a:rPr>
              <a:t>4.  Invite Eagle Scouts / Scouts to join</a:t>
            </a:r>
            <a:br>
              <a:rPr lang="en-US" sz="2400" dirty="0">
                <a:solidFill>
                  <a:schemeClr val="bg1"/>
                </a:solidFill>
                <a:latin typeface="Arial Black"/>
                <a:cs typeface="Arial Black"/>
              </a:rPr>
            </a:br>
            <a:r>
              <a:rPr lang="en-US" sz="2400" dirty="0">
                <a:solidFill>
                  <a:schemeClr val="bg1"/>
                </a:solidFill>
                <a:latin typeface="Arial Black"/>
                <a:cs typeface="Arial Black"/>
              </a:rPr>
              <a:t>5.  Booth at schools open house night and    	 </a:t>
            </a:r>
            <a:br>
              <a:rPr lang="en-US" sz="2400" dirty="0">
                <a:solidFill>
                  <a:schemeClr val="bg1"/>
                </a:solidFill>
                <a:latin typeface="Arial Black"/>
                <a:cs typeface="Arial Black"/>
              </a:rPr>
            </a:br>
            <a:r>
              <a:rPr lang="en-US" sz="2400" dirty="0">
                <a:solidFill>
                  <a:schemeClr val="bg1"/>
                </a:solidFill>
                <a:latin typeface="Arial Black"/>
                <a:cs typeface="Arial Black"/>
              </a:rPr>
              <a:t>     career days /career fairs</a:t>
            </a:r>
            <a:br>
              <a:rPr lang="en-US" sz="2400" dirty="0">
                <a:solidFill>
                  <a:schemeClr val="bg1"/>
                </a:solidFill>
                <a:latin typeface="Arial Black"/>
                <a:cs typeface="Arial Black"/>
              </a:rPr>
            </a:br>
            <a:r>
              <a:rPr lang="en-US" sz="2400" dirty="0">
                <a:solidFill>
                  <a:schemeClr val="bg1"/>
                </a:solidFill>
                <a:latin typeface="Arial Black"/>
                <a:cs typeface="Arial Black"/>
              </a:rPr>
              <a:t>6.  Annual Exploring open houses for ALL Posts 	  </a:t>
            </a:r>
            <a:br>
              <a:rPr lang="en-US" sz="2400" dirty="0">
                <a:solidFill>
                  <a:schemeClr val="bg1"/>
                </a:solidFill>
                <a:latin typeface="Arial Black"/>
                <a:cs typeface="Arial Black"/>
              </a:rPr>
            </a:br>
            <a:r>
              <a:rPr lang="en-US" sz="2400" dirty="0">
                <a:solidFill>
                  <a:schemeClr val="bg1"/>
                </a:solidFill>
                <a:latin typeface="Arial Black"/>
                <a:cs typeface="Arial Black"/>
              </a:rPr>
              <a:t>     and Clubs</a:t>
            </a:r>
            <a:br>
              <a:rPr lang="en-US" sz="2400" dirty="0">
                <a:solidFill>
                  <a:schemeClr val="bg1"/>
                </a:solidFill>
                <a:latin typeface="Arial Black"/>
                <a:cs typeface="Arial Black"/>
              </a:rPr>
            </a:br>
            <a:r>
              <a:rPr lang="en-US" sz="2400" dirty="0">
                <a:solidFill>
                  <a:schemeClr val="bg1"/>
                </a:solidFill>
                <a:latin typeface="Arial Black"/>
                <a:cs typeface="Arial Black"/>
              </a:rPr>
              <a:t>7.  Follow up leads from the Exploring Lead   	 </a:t>
            </a:r>
            <a:br>
              <a:rPr lang="en-US" sz="2400" dirty="0">
                <a:solidFill>
                  <a:schemeClr val="bg1"/>
                </a:solidFill>
                <a:latin typeface="Arial Black"/>
                <a:cs typeface="Arial Black"/>
              </a:rPr>
            </a:br>
            <a:r>
              <a:rPr lang="en-US" sz="2400" dirty="0">
                <a:solidFill>
                  <a:schemeClr val="bg1"/>
                </a:solidFill>
                <a:latin typeface="Arial Black"/>
                <a:cs typeface="Arial Black"/>
              </a:rPr>
              <a:t>     Generator</a:t>
            </a:r>
            <a:br>
              <a:rPr lang="en-US" sz="2800" dirty="0">
                <a:solidFill>
                  <a:schemeClr val="bg1"/>
                </a:solidFill>
                <a:latin typeface="Arial Black"/>
                <a:cs typeface="Arial Black"/>
              </a:rPr>
            </a:br>
            <a:endParaRPr lang="en-US" sz="4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3467325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0"/>
            <a:ext cx="897994" cy="326543"/>
          </a:xfrm>
          <a:prstGeom prst="rect">
            <a:avLst/>
          </a:prstGeom>
        </p:spPr>
      </p:pic>
      <p:sp>
        <p:nvSpPr>
          <p:cNvPr id="5" name="Rectangle 4">
            <a:extLst>
              <a:ext uri="{FF2B5EF4-FFF2-40B4-BE49-F238E27FC236}">
                <a16:creationId xmlns:a16="http://schemas.microsoft.com/office/drawing/2014/main" id="{C9DC08A9-8D63-4131-836C-FD939159FEB5}"/>
              </a:ext>
            </a:extLst>
          </p:cNvPr>
          <p:cNvSpPr/>
          <p:nvPr/>
        </p:nvSpPr>
        <p:spPr>
          <a:xfrm>
            <a:off x="2216426" y="1552826"/>
            <a:ext cx="8010939" cy="4536627"/>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1.	Focus on Top 4 students interests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2. Identify companies in those 4 interest areas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3. Identify the path to the CEO</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Council board contacts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School board/admins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PAS find</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Nominating committee</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Applications</a:t>
            </a:r>
          </a:p>
        </p:txBody>
      </p:sp>
      <p:pic>
        <p:nvPicPr>
          <p:cNvPr id="8" name="Picture 8" descr="C:\Users\bparkins\AppData\Local\Microsoft\Windows\Temporary Internet Files\Content.IE5\OYSWCVQS\MC900383126[1].wmf">
            <a:extLst>
              <a:ext uri="{FF2B5EF4-FFF2-40B4-BE49-F238E27FC236}">
                <a16:creationId xmlns:a16="http://schemas.microsoft.com/office/drawing/2014/main" id="{9C986083-3ED1-40F9-913C-9E844941F3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7567" y="3848215"/>
            <a:ext cx="3243493" cy="25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814F299F-F74E-4E30-9CF0-1C2F2E7F6C10}"/>
              </a:ext>
            </a:extLst>
          </p:cNvPr>
          <p:cNvSpPr txBox="1">
            <a:spLocks/>
          </p:cNvSpPr>
          <p:nvPr/>
        </p:nvSpPr>
        <p:spPr>
          <a:xfrm>
            <a:off x="2286000" y="304800"/>
            <a:ext cx="7696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Calibri"/>
                <a:ea typeface="+mj-ea"/>
                <a:cs typeface="+mj-cs"/>
              </a:rPr>
              <a:t>BASED ON SURVEY RESULTS</a:t>
            </a:r>
          </a:p>
        </p:txBody>
      </p:sp>
    </p:spTree>
    <p:extLst>
      <p:ext uri="{BB962C8B-B14F-4D97-AF65-F5344CB8AC3E}">
        <p14:creationId xmlns:p14="http://schemas.microsoft.com/office/powerpoint/2010/main" val="372067725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45005604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75B6A91-D08B-4320-A7DA-F12F5E66CB1A}"/>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4211481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856794"/>
            <a:ext cx="8632371" cy="2376262"/>
          </a:xfrm>
        </p:spPr>
        <p:txBody>
          <a:bodyPr>
            <a:normAutofit/>
          </a:bodyPr>
          <a:lstStyle/>
          <a:p>
            <a:r>
              <a:rPr lang="en-US" sz="3600" b="1" dirty="0">
                <a:solidFill>
                  <a:srgbClr val="1FC77F"/>
                </a:solidFill>
                <a:latin typeface="Arial Black" panose="020B0A04020102020204" pitchFamily="34" charset="0"/>
                <a:cs typeface="Arial" panose="020B0604020202020204" pitchFamily="34" charset="0"/>
              </a:rPr>
              <a:t>National LFL / Exploring</a:t>
            </a:r>
            <a:br>
              <a:rPr lang="en-US" sz="3600" b="1" dirty="0">
                <a:solidFill>
                  <a:srgbClr val="1FC77F"/>
                </a:solidFill>
                <a:latin typeface="Arial Black" panose="020B0A04020102020204" pitchFamily="34" charset="0"/>
                <a:cs typeface="Arial" panose="020B0604020202020204" pitchFamily="34" charset="0"/>
              </a:rPr>
            </a:br>
            <a:r>
              <a:rPr lang="en-US" sz="3600" b="1" dirty="0">
                <a:solidFill>
                  <a:srgbClr val="1FC77F"/>
                </a:solidFill>
                <a:latin typeface="Arial Black" panose="020B0A04020102020204" pitchFamily="34" charset="0"/>
                <a:cs typeface="Arial" panose="020B0604020202020204" pitchFamily="34" charset="0"/>
              </a:rPr>
              <a:t>Executive Board Chair Comments</a:t>
            </a:r>
          </a:p>
        </p:txBody>
      </p:sp>
      <p:sp>
        <p:nvSpPr>
          <p:cNvPr id="3" name="TextBox 2"/>
          <p:cNvSpPr txBox="1"/>
          <p:nvPr/>
        </p:nvSpPr>
        <p:spPr>
          <a:xfrm>
            <a:off x="2405742" y="3952805"/>
            <a:ext cx="7195458" cy="646331"/>
          </a:xfrm>
          <a:prstGeom prst="rect">
            <a:avLst/>
          </a:prstGeom>
          <a:noFill/>
        </p:spPr>
        <p:txBody>
          <a:bodyPr wrap="square" rtlCol="0">
            <a:spAutoFit/>
          </a:bodyPr>
          <a:lstStyle/>
          <a:p>
            <a:pPr algn="ctr"/>
            <a:r>
              <a:rPr lang="en-US" sz="3600" dirty="0">
                <a:solidFill>
                  <a:srgbClr val="FFFF00"/>
                </a:solidFill>
                <a:latin typeface="Arial Black" panose="020B0A04020102020204" pitchFamily="34" charset="0"/>
              </a:rPr>
              <a:t>Bernard (Bernie) Lockard</a:t>
            </a:r>
          </a:p>
        </p:txBody>
      </p:sp>
    </p:spTree>
    <p:extLst>
      <p:ext uri="{BB962C8B-B14F-4D97-AF65-F5344CB8AC3E}">
        <p14:creationId xmlns:p14="http://schemas.microsoft.com/office/powerpoint/2010/main" val="380488918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373712579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95C024-0038-4338-85F2-0EA03B4AD097}"/>
              </a:ext>
            </a:extLst>
          </p:cNvPr>
          <p:cNvPicPr>
            <a:picLocks noChangeAspect="1"/>
          </p:cNvPicPr>
          <p:nvPr/>
        </p:nvPicPr>
        <p:blipFill>
          <a:blip r:embed="rId4"/>
          <a:stretch>
            <a:fillRect/>
          </a:stretch>
        </p:blipFill>
        <p:spPr>
          <a:xfrm>
            <a:off x="2066925" y="1128714"/>
            <a:ext cx="8118475" cy="4600573"/>
          </a:xfrm>
          <a:prstGeom prst="rect">
            <a:avLst/>
          </a:prstGeom>
        </p:spPr>
      </p:pic>
      <p:sp>
        <p:nvSpPr>
          <p:cNvPr id="8" name="TextBox 7">
            <a:extLst>
              <a:ext uri="{FF2B5EF4-FFF2-40B4-BE49-F238E27FC236}">
                <a16:creationId xmlns:a16="http://schemas.microsoft.com/office/drawing/2014/main" id="{43EA0871-AB7B-4EC1-9457-1B327CB091A4}"/>
              </a:ext>
            </a:extLst>
          </p:cNvPr>
          <p:cNvSpPr txBox="1"/>
          <p:nvPr/>
        </p:nvSpPr>
        <p:spPr>
          <a:xfrm>
            <a:off x="2724150" y="197854"/>
            <a:ext cx="6191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www.joinexploring.org</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4169677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0"/>
            <a:ext cx="12192000" cy="6426968"/>
          </a:xfrm>
          <a:prstGeom prst="rect">
            <a:avLst/>
          </a:prstGeom>
        </p:spPr>
      </p:pic>
      <p:sp>
        <p:nvSpPr>
          <p:cNvPr id="6" name="Striped Right Arrow 7">
            <a:extLst>
              <a:ext uri="{FF2B5EF4-FFF2-40B4-BE49-F238E27FC236}">
                <a16:creationId xmlns:a16="http://schemas.microsoft.com/office/drawing/2014/main" id="{26311FB8-BB42-4668-8B30-07F13CF632E3}"/>
              </a:ext>
            </a:extLst>
          </p:cNvPr>
          <p:cNvSpPr/>
          <p:nvPr/>
        </p:nvSpPr>
        <p:spPr>
          <a:xfrm rot="1895453">
            <a:off x="3179572" y="248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204622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3374195" y="412310"/>
            <a:ext cx="5526437"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 Leadership </a:t>
            </a:r>
          </a:p>
        </p:txBody>
      </p:sp>
      <p:sp>
        <p:nvSpPr>
          <p:cNvPr id="10" name="Rectangle 9"/>
          <p:cNvSpPr/>
          <p:nvPr/>
        </p:nvSpPr>
        <p:spPr>
          <a:xfrm>
            <a:off x="2108201" y="1876278"/>
            <a:ext cx="7988300"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CEO’s	 	Police/Fire Chiefs 		Administrators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Industry Experts	 Retirees 		Community Leaders</a:t>
            </a:r>
          </a:p>
        </p:txBody>
      </p:sp>
      <p:pic>
        <p:nvPicPr>
          <p:cNvPr id="3" name="Picture 2"/>
          <p:cNvPicPr>
            <a:picLocks noChangeAspect="1"/>
          </p:cNvPicPr>
          <p:nvPr/>
        </p:nvPicPr>
        <p:blipFill>
          <a:blip r:embed="rId4"/>
          <a:stretch>
            <a:fillRect/>
          </a:stretch>
        </p:blipFill>
        <p:spPr>
          <a:xfrm>
            <a:off x="3374195" y="2998588"/>
            <a:ext cx="5201259" cy="2969222"/>
          </a:xfrm>
          <a:prstGeom prst="rect">
            <a:avLst/>
          </a:prstGeom>
        </p:spPr>
      </p:pic>
    </p:spTree>
    <p:extLst>
      <p:ext uri="{BB962C8B-B14F-4D97-AF65-F5344CB8AC3E}">
        <p14:creationId xmlns:p14="http://schemas.microsoft.com/office/powerpoint/2010/main" val="348050643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429041"/>
            <a:ext cx="8169525"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Moving forward with the CEO </a:t>
            </a:r>
          </a:p>
        </p:txBody>
      </p:sp>
      <p:pic>
        <p:nvPicPr>
          <p:cNvPr id="11" name="Picture 7" descr="C:\Users\bparkins\AppData\Local\Microsoft\Windows\Temporary Internet Files\Content.IE5\HGYIZWU5\MP90042275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63" t="21461" r="7835"/>
          <a:stretch/>
        </p:blipFill>
        <p:spPr bwMode="auto">
          <a:xfrm rot="947312">
            <a:off x="6790890" y="1857097"/>
            <a:ext cx="3639159" cy="22536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2046553" y="1404526"/>
            <a:ext cx="4938447" cy="440120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Get organization’s commitment</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Identify 6-8 adults</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CEO invites them </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 provide guidance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Set 2 dates for:</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All-In-One program planning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meeting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Open House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Start Paperwork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New Club/Post Application</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MOU, Adult Application</a:t>
            </a:r>
          </a:p>
        </p:txBody>
      </p:sp>
    </p:spTree>
    <p:extLst>
      <p:ext uri="{BB962C8B-B14F-4D97-AF65-F5344CB8AC3E}">
        <p14:creationId xmlns:p14="http://schemas.microsoft.com/office/powerpoint/2010/main" val="17651310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Calibri Light" panose="020F0302020204030204"/>
                <a:ea typeface="+mn-ea"/>
                <a:cs typeface="+mn-cs"/>
              </a:rPr>
              <a:t>Exploring Training</a:t>
            </a: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1355269787"/>
      </p:ext>
    </p:extLst>
  </p:cSld>
  <p:clrMapOvr>
    <a:overrideClrMapping bg1="dk1" tx1="lt1" bg2="dk2" tx2="lt2" accent1="accent1" accent2="accent2" accent3="accent3" accent4="accent4" accent5="accent5" accent6="accent6" hlink="hlink" folHlink="folHlink"/>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4128123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3232900" y="-1930575"/>
            <a:ext cx="5800090" cy="11711709"/>
          </a:xfrm>
          <a:prstGeom prst="rect">
            <a:avLst/>
          </a:prstGeom>
        </p:spPr>
      </p:pic>
      <p:sp>
        <p:nvSpPr>
          <p:cNvPr id="2" name="TextBox 1">
            <a:extLst>
              <a:ext uri="{FF2B5EF4-FFF2-40B4-BE49-F238E27FC236}">
                <a16:creationId xmlns:a16="http://schemas.microsoft.com/office/drawing/2014/main" id="{8C59A4D8-9BB5-428A-A79B-80E60BEEA3E1}"/>
              </a:ext>
            </a:extLst>
          </p:cNvPr>
          <p:cNvSpPr txBox="1"/>
          <p:nvPr/>
        </p:nvSpPr>
        <p:spPr>
          <a:xfrm>
            <a:off x="3639128" y="197139"/>
            <a:ext cx="454784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Two: 	Training</a:t>
            </a:r>
          </a:p>
        </p:txBody>
      </p:sp>
    </p:spTree>
    <p:extLst>
      <p:ext uri="{BB962C8B-B14F-4D97-AF65-F5344CB8AC3E}">
        <p14:creationId xmlns:p14="http://schemas.microsoft.com/office/powerpoint/2010/main" val="119943808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F2B0B560-013C-4B7B-922E-25F893CD6220}"/>
              </a:ext>
            </a:extLst>
          </p:cNvPr>
          <p:cNvSpPr/>
          <p:nvPr/>
        </p:nvSpPr>
        <p:spPr>
          <a:xfrm rot="1895453">
            <a:off x="6395702" y="20383"/>
            <a:ext cx="721563" cy="330119"/>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954513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2514055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902244" y="112297"/>
            <a:ext cx="8409746" cy="642970"/>
          </a:xfrm>
        </p:spPr>
        <p:txBody>
          <a:bodyPr>
            <a:normAutofit/>
          </a:bodyPr>
          <a:lstStyle/>
          <a:p>
            <a:pPr algn="l"/>
            <a:r>
              <a:rPr lang="en-US" sz="2800" dirty="0">
                <a:solidFill>
                  <a:srgbClr val="1FC77F"/>
                </a:solidFill>
                <a:latin typeface="Arial Black"/>
                <a:cs typeface="Arial Black"/>
              </a:rPr>
              <a:t>Bernie Lockard’s Background…</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774371" y="1324026"/>
            <a:ext cx="4049486" cy="4770537"/>
          </a:xfrm>
          <a:prstGeom prst="rect">
            <a:avLst/>
          </a:prstGeom>
          <a:ln>
            <a:solidFill>
              <a:srgbClr val="FFFF00"/>
            </a:solidFill>
          </a:ln>
        </p:spPr>
        <p:txBody>
          <a:bodyPr wrap="square">
            <a:spAutoFit/>
          </a:bodyPr>
          <a:lstStyle/>
          <a:p>
            <a:r>
              <a:rPr lang="en-US" sz="1600" b="1" dirty="0">
                <a:solidFill>
                  <a:srgbClr val="FFFF00"/>
                </a:solidFill>
                <a:latin typeface="Arial" panose="020B0604020202020204" pitchFamily="34" charset="0"/>
                <a:cs typeface="Arial" panose="020B0604020202020204" pitchFamily="34" charset="0"/>
              </a:rPr>
              <a:t>Scouting…</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Eagle Scout (1972)</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Order of the Arrow Vigil Honor </a:t>
            </a:r>
          </a:p>
          <a:p>
            <a:pPr marL="214313" indent="-214313">
              <a:buFont typeface="Arial" panose="020B0604020202020204" pitchFamily="34" charset="0"/>
              <a:buChar char="•"/>
            </a:pPr>
            <a:r>
              <a:rPr lang="en-US" sz="1400" b="1" dirty="0" err="1">
                <a:solidFill>
                  <a:srgbClr val="FFFF00"/>
                </a:solidFill>
                <a:latin typeface="Arial" panose="020B0604020202020204" pitchFamily="34" charset="0"/>
                <a:cs typeface="Arial" panose="020B0604020202020204" pitchFamily="34" charset="0"/>
              </a:rPr>
              <a:t>Cubmaster</a:t>
            </a:r>
            <a:r>
              <a:rPr lang="en-US" sz="1400" b="1" dirty="0">
                <a:solidFill>
                  <a:srgbClr val="FFFF00"/>
                </a:solidFill>
                <a:latin typeface="Arial" panose="020B0604020202020204" pitchFamily="34" charset="0"/>
                <a:cs typeface="Arial" panose="020B0604020202020204" pitchFamily="34" charset="0"/>
              </a:rPr>
              <a:t> </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Pack Committee Chairman</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Assistant Scoutmaster </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Scoutmaster</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Unit Commissioner  </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Wood Badge Course Director </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NYLT Course Director</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District Chairman </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President, Laurel Highlands Council’s Board of Directors (2013 - 2014)</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2019 World Jamboree Scoutmaster </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Chair, National Venturing Committee (2020 - 2022)</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2023 &amp; 2017 National Jamboree Staff</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Eagle Scout Association Scholarship Committee (2013 - Present)</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Chair, National BSA Council Finance &amp; Fundraising Committee (2022 – Present)          </a:t>
            </a:r>
          </a:p>
        </p:txBody>
      </p:sp>
      <p:sp>
        <p:nvSpPr>
          <p:cNvPr id="10" name="TextBox 9"/>
          <p:cNvSpPr txBox="1"/>
          <p:nvPr/>
        </p:nvSpPr>
        <p:spPr>
          <a:xfrm>
            <a:off x="6113581" y="1314453"/>
            <a:ext cx="4222410" cy="2646878"/>
          </a:xfrm>
          <a:prstGeom prst="rect">
            <a:avLst/>
          </a:prstGeom>
          <a:noFill/>
          <a:ln>
            <a:solidFill>
              <a:srgbClr val="FFFF00"/>
            </a:solidFill>
          </a:ln>
        </p:spPr>
        <p:txBody>
          <a:bodyPr wrap="square" rtlCol="0">
            <a:spAutoFit/>
          </a:bodyPr>
          <a:lstStyle/>
          <a:p>
            <a:r>
              <a:rPr lang="en-US" sz="1600" b="1" dirty="0">
                <a:solidFill>
                  <a:srgbClr val="FFFF00"/>
                </a:solidFill>
                <a:latin typeface="Arial" panose="020B0604020202020204" pitchFamily="34" charset="0"/>
                <a:cs typeface="Arial" panose="020B0604020202020204" pitchFamily="34" charset="0"/>
              </a:rPr>
              <a:t>BSA Recognition…</a:t>
            </a:r>
          </a:p>
          <a:p>
            <a:pPr marL="214313" indent="-214313">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Award of Merit – 1998 </a:t>
            </a:r>
          </a:p>
          <a:p>
            <a:pPr marL="214313" indent="-214313">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Silver Beaver – 2001 </a:t>
            </a:r>
          </a:p>
          <a:p>
            <a:pPr marL="214313" indent="-214313">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Distinguished Citizen – 2010 </a:t>
            </a:r>
          </a:p>
          <a:p>
            <a:pPr marL="214313" indent="-214313">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Rockefeller Award – 2010 </a:t>
            </a:r>
          </a:p>
          <a:p>
            <a:pPr marL="214313" indent="-214313">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Silver Antelope – 2014 </a:t>
            </a:r>
          </a:p>
          <a:p>
            <a:pPr marL="214313" indent="-214313">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National Outstanding Eagle Scout Award - 2015 </a:t>
            </a:r>
          </a:p>
          <a:p>
            <a:pPr marL="214313" indent="-214313">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National Venturing Leadership Award – 2022 </a:t>
            </a:r>
          </a:p>
          <a:p>
            <a:pPr marL="214313" indent="-214313">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Silver Buffalo - 2024 </a:t>
            </a:r>
          </a:p>
        </p:txBody>
      </p:sp>
      <p:sp>
        <p:nvSpPr>
          <p:cNvPr id="12" name="TextBox 11"/>
          <p:cNvSpPr txBox="1"/>
          <p:nvPr/>
        </p:nvSpPr>
        <p:spPr>
          <a:xfrm>
            <a:off x="6113580" y="4038604"/>
            <a:ext cx="4222409" cy="2185214"/>
          </a:xfrm>
          <a:prstGeom prst="rect">
            <a:avLst/>
          </a:prstGeom>
          <a:noFill/>
          <a:ln>
            <a:solidFill>
              <a:srgbClr val="FFFF00"/>
            </a:solidFill>
          </a:ln>
        </p:spPr>
        <p:txBody>
          <a:bodyPr wrap="square" rtlCol="0">
            <a:spAutoFit/>
          </a:bodyPr>
          <a:lstStyle/>
          <a:p>
            <a:r>
              <a:rPr lang="en-US" sz="1600" b="1" dirty="0">
                <a:solidFill>
                  <a:srgbClr val="FFFF00"/>
                </a:solidFill>
                <a:latin typeface="Arial" panose="020B0604020202020204" pitchFamily="34" charset="0"/>
                <a:cs typeface="Arial" panose="020B0604020202020204" pitchFamily="34" charset="0"/>
              </a:rPr>
              <a:t>Personal…</a:t>
            </a:r>
          </a:p>
          <a:p>
            <a:pPr marL="214313" indent="-214313">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Married to Robyn L. </a:t>
            </a:r>
            <a:r>
              <a:rPr lang="en-US" sz="1500" b="1" dirty="0" err="1">
                <a:solidFill>
                  <a:srgbClr val="FFFF00"/>
                </a:solidFill>
                <a:latin typeface="Arial" panose="020B0604020202020204" pitchFamily="34" charset="0"/>
                <a:cs typeface="Arial" panose="020B0604020202020204" pitchFamily="34" charset="0"/>
              </a:rPr>
              <a:t>Ashbridge</a:t>
            </a:r>
            <a:r>
              <a:rPr lang="en-US" sz="1500" b="1" dirty="0">
                <a:solidFill>
                  <a:srgbClr val="FFFF00"/>
                </a:solidFill>
                <a:latin typeface="Arial" panose="020B0604020202020204" pitchFamily="34" charset="0"/>
                <a:cs typeface="Arial" panose="020B0604020202020204" pitchFamily="34" charset="0"/>
              </a:rPr>
              <a:t>, father of five and grandfather of seven</a:t>
            </a:r>
          </a:p>
          <a:p>
            <a:pPr marL="214313" indent="-214313">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President, The Lockard Company, Indiana, PA</a:t>
            </a:r>
          </a:p>
          <a:p>
            <a:pPr marL="214313" indent="-214313">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Graduate of  Carnegie-Mellon University, Pittsburgh, PA, with B.S. in Administration and Management Science, Economics, Mathematics (Graduated With Honors)  </a:t>
            </a:r>
          </a:p>
        </p:txBody>
      </p:sp>
      <p:pic>
        <p:nvPicPr>
          <p:cNvPr id="6" name="Picture 5"/>
          <p:cNvPicPr>
            <a:picLocks noChangeAspect="1"/>
          </p:cNvPicPr>
          <p:nvPr/>
        </p:nvPicPr>
        <p:blipFill>
          <a:blip r:embed="rId4"/>
          <a:stretch>
            <a:fillRect/>
          </a:stretch>
        </p:blipFill>
        <p:spPr>
          <a:xfrm>
            <a:off x="9227238" y="196065"/>
            <a:ext cx="1072977" cy="1083982"/>
          </a:xfrm>
          <a:prstGeom prst="rect">
            <a:avLst/>
          </a:prstGeom>
        </p:spPr>
      </p:pic>
    </p:spTree>
    <p:extLst>
      <p:ext uri="{BB962C8B-B14F-4D97-AF65-F5344CB8AC3E}">
        <p14:creationId xmlns:p14="http://schemas.microsoft.com/office/powerpoint/2010/main" val="219627760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All-In-One Program Planning Meeting</a:t>
            </a:r>
          </a:p>
        </p:txBody>
      </p:sp>
      <p:sp>
        <p:nvSpPr>
          <p:cNvPr id="3" name="Rectangle 2"/>
          <p:cNvSpPr/>
          <p:nvPr/>
        </p:nvSpPr>
        <p:spPr>
          <a:xfrm>
            <a:off x="1873021" y="1487999"/>
            <a:ext cx="8721423" cy="46012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Paperwork</a:t>
            </a: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Adult Explorer Leader Training </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Youth Protection for Explorers</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Adult Explorer Leader Training</a:t>
            </a:r>
            <a:b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Open House Planning</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Brainstorm session </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Why did you choose this career for yourself?</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What are hands on activities that you can do with youth?</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Develop a 3-4-month calendar (use Activity Library)</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Choose Open House “hands-on activities”</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Prepare Post Committee Members for Open House</a:t>
            </a:r>
          </a:p>
        </p:txBody>
      </p:sp>
      <p:pic>
        <p:nvPicPr>
          <p:cNvPr id="12" name="Picture 2" descr="Image result for PLANNING MEE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961" y="1342110"/>
            <a:ext cx="3198210" cy="183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01870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1999" cy="6857999"/>
          </a:xfrm>
          <a:prstGeom prst="rect">
            <a:avLst/>
          </a:prstGeom>
          <a:solidFill>
            <a:srgbClr val="1C81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81FB"/>
              </a:solidFill>
              <a:effectLst/>
              <a:uLnTx/>
              <a:uFillTx/>
              <a:latin typeface="Calibri"/>
              <a:ea typeface="+mn-ea"/>
              <a:cs typeface="+mn-cs"/>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34" y="5233684"/>
            <a:ext cx="4573562" cy="1622090"/>
          </a:xfrm>
          <a:prstGeom prst="rect">
            <a:avLst/>
          </a:prstGeom>
        </p:spPr>
      </p:pic>
      <p:sp>
        <p:nvSpPr>
          <p:cNvPr id="28" name="Rectangle 27"/>
          <p:cNvSpPr/>
          <p:nvPr/>
        </p:nvSpPr>
        <p:spPr>
          <a:xfrm>
            <a:off x="6094435" y="5229236"/>
            <a:ext cx="4573567" cy="1626539"/>
          </a:xfrm>
          <a:prstGeom prst="rect">
            <a:avLst/>
          </a:prstGeom>
          <a:solidFill>
            <a:srgbClr val="3EAD76">
              <a:alpha val="6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EAD76"/>
              </a:solidFill>
              <a:effectLst/>
              <a:uLnTx/>
              <a:uFillTx/>
              <a:latin typeface="Calibri"/>
              <a:ea typeface="+mn-ea"/>
              <a:cs typeface="+mn-cs"/>
            </a:endParaRPr>
          </a:p>
        </p:txBody>
      </p:sp>
      <p:sp>
        <p:nvSpPr>
          <p:cNvPr id="21" name="Rectangle 20"/>
          <p:cNvSpPr/>
          <p:nvPr/>
        </p:nvSpPr>
        <p:spPr>
          <a:xfrm>
            <a:off x="4044253" y="759554"/>
            <a:ext cx="4097768"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 frequency of your meetings and length of your program each year is up to you. For example, this could be a 12 month or 12 week program.</a:t>
            </a:r>
          </a:p>
        </p:txBody>
      </p:sp>
      <p:sp>
        <p:nvSpPr>
          <p:cNvPr id="22" name="Rectangle 21"/>
          <p:cNvSpPr/>
          <p:nvPr/>
        </p:nvSpPr>
        <p:spPr>
          <a:xfrm>
            <a:off x="4044253" y="390222"/>
            <a:ext cx="4097768"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231B4F"/>
                </a:solidFill>
                <a:effectLst/>
                <a:uLnTx/>
                <a:uFillTx/>
                <a:latin typeface="Halis r black"/>
                <a:ea typeface="+mn-ea"/>
                <a:cs typeface="Halis r black"/>
              </a:rPr>
              <a:t>SAMPLE PROGRAM CALENDARS</a:t>
            </a:r>
            <a:endParaRPr kumimoji="0" lang="en-US" sz="3200" b="1" i="0" u="none" strike="noStrike" kern="1200" cap="none" spc="100" normalizeH="0" baseline="0" noProof="0" dirty="0">
              <a:ln>
                <a:noFill/>
              </a:ln>
              <a:solidFill>
                <a:srgbClr val="231B4F"/>
              </a:solidFill>
              <a:effectLst/>
              <a:uLnTx/>
              <a:uFillTx/>
              <a:latin typeface="Halis r black"/>
              <a:ea typeface="+mn-ea"/>
              <a:cs typeface="Halis r black"/>
            </a:endParaRPr>
          </a:p>
        </p:txBody>
      </p:sp>
      <p:cxnSp>
        <p:nvCxnSpPr>
          <p:cNvPr id="23" name="Straight Connector 22"/>
          <p:cNvCxnSpPr/>
          <p:nvPr/>
        </p:nvCxnSpPr>
        <p:spPr>
          <a:xfrm>
            <a:off x="4156150" y="759554"/>
            <a:ext cx="391130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137488" y="1572300"/>
            <a:ext cx="3911301" cy="584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ENGINEERING &amp; TECH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MONTHLY MEETINGS YEAR-ROUND </a:t>
            </a:r>
          </a:p>
        </p:txBody>
      </p:sp>
      <p:sp>
        <p:nvSpPr>
          <p:cNvPr id="25" name="TextBox 24"/>
          <p:cNvSpPr txBox="1"/>
          <p:nvPr/>
        </p:nvSpPr>
        <p:spPr>
          <a:xfrm>
            <a:off x="4311762" y="2142463"/>
            <a:ext cx="1729890"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September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October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Chemical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November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Youth Officer Elections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December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Holiday Play – 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January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Industrial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February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Electrical engineering</a:t>
            </a:r>
          </a:p>
        </p:txBody>
      </p:sp>
      <p:sp>
        <p:nvSpPr>
          <p:cNvPr id="26" name="TextBox 25"/>
          <p:cNvSpPr txBox="1"/>
          <p:nvPr/>
        </p:nvSpPr>
        <p:spPr>
          <a:xfrm>
            <a:off x="6232080" y="2142463"/>
            <a:ext cx="1968949"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March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Computer science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April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Fluid power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Ethics in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Visit with engineering firm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Civil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August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Mechanical engineering</a:t>
            </a:r>
          </a:p>
        </p:txBody>
      </p:sp>
      <p:sp>
        <p:nvSpPr>
          <p:cNvPr id="29" name="Rectangle 28"/>
          <p:cNvSpPr/>
          <p:nvPr/>
        </p:nvSpPr>
        <p:spPr>
          <a:xfrm>
            <a:off x="4121409" y="1581631"/>
            <a:ext cx="3946042" cy="3322543"/>
          </a:xfrm>
          <a:prstGeom prst="rect">
            <a:avLst/>
          </a:prstGeom>
          <a:noFill/>
          <a:ln w="1905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0" name="Straight Connector 29"/>
          <p:cNvCxnSpPr/>
          <p:nvPr/>
        </p:nvCxnSpPr>
        <p:spPr>
          <a:xfrm>
            <a:off x="4121410" y="2117297"/>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121410" y="2571951"/>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121410" y="302896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121410" y="3485985"/>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121410" y="3947396"/>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121410" y="440880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endCxn id="29" idx="2"/>
          </p:cNvCxnSpPr>
          <p:nvPr/>
        </p:nvCxnSpPr>
        <p:spPr>
          <a:xfrm>
            <a:off x="6094430" y="2142463"/>
            <a:ext cx="0" cy="276171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867" y="5233684"/>
            <a:ext cx="4573562" cy="1622090"/>
          </a:xfrm>
          <a:prstGeom prst="rect">
            <a:avLst/>
          </a:prstGeom>
        </p:spPr>
      </p:pic>
      <p:sp>
        <p:nvSpPr>
          <p:cNvPr id="38" name="TextBox 37"/>
          <p:cNvSpPr txBox="1"/>
          <p:nvPr/>
        </p:nvSpPr>
        <p:spPr>
          <a:xfrm>
            <a:off x="1520866" y="5229235"/>
            <a:ext cx="4573565" cy="369332"/>
          </a:xfrm>
          <a:prstGeom prst="rect">
            <a:avLst/>
          </a:prstGeom>
          <a:solidFill>
            <a:srgbClr val="942333">
              <a:alpha val="66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19677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313856"/>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Planning the Open House</a:t>
            </a:r>
          </a:p>
        </p:txBody>
      </p:sp>
      <p:sp>
        <p:nvSpPr>
          <p:cNvPr id="3" name="Rectangle 2"/>
          <p:cNvSpPr/>
          <p:nvPr/>
        </p:nvSpPr>
        <p:spPr>
          <a:xfrm>
            <a:off x="1770084" y="1984920"/>
            <a:ext cx="8272464" cy="30469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1)	From your BRAINSTORM session…</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 	Pick the 4-5 best activities for a quick hands-on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   	format at the Open House</a:t>
            </a:r>
            <a:br>
              <a:rPr kumimoji="0" lang="en-US" sz="2400" b="1" i="0" u="none" strike="noStrike" kern="1200" cap="none" spc="0" normalizeH="0" baseline="0" noProof="0" dirty="0">
                <a:ln>
                  <a:noFill/>
                </a:ln>
                <a:solidFill>
                  <a:prstClr val="white"/>
                </a:solidFill>
                <a:effectLst/>
                <a:uLnTx/>
                <a:uFillTx/>
                <a:latin typeface="Calibri"/>
                <a:ea typeface="+mn-ea"/>
                <a:cs typeface="+mn-cs"/>
              </a:rPr>
            </a:b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	At the open house…“Go shopping”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stations (rotations)</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minutes each</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C:\Users\bparkins\AppData\Local\Microsoft\Windows\Temporary Internet Files\Content.IE5\8C6UGTSW\MC90043479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2815">
            <a:off x="7888952" y="2624381"/>
            <a:ext cx="2140302" cy="214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32193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4943" y="5075962"/>
            <a:ext cx="869373" cy="869373"/>
          </a:xfrm>
          <a:prstGeom prst="rect">
            <a:avLst/>
          </a:prstGeom>
        </p:spPr>
      </p:pic>
      <p:pic>
        <p:nvPicPr>
          <p:cNvPr id="3" name="Picture 2"/>
          <p:cNvPicPr>
            <a:picLocks noChangeAspect="1"/>
          </p:cNvPicPr>
          <p:nvPr/>
        </p:nvPicPr>
        <p:blipFill rotWithShape="1">
          <a:blip r:embed="rId4"/>
          <a:srcRect t="8019" r="1151" b="5884"/>
          <a:stretch/>
        </p:blipFill>
        <p:spPr>
          <a:xfrm>
            <a:off x="1610462" y="1190944"/>
            <a:ext cx="6312183" cy="3092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5"/>
          <a:srcRect t="7912" r="894" b="4769"/>
          <a:stretch/>
        </p:blipFill>
        <p:spPr>
          <a:xfrm>
            <a:off x="2810541" y="3152556"/>
            <a:ext cx="7803775" cy="3602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021089" y="28533"/>
            <a:ext cx="6503913" cy="923330"/>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0" cap="none" spc="51" normalizeH="0" baseline="0" noProof="0" dirty="0">
                <a:ln w="0"/>
                <a:solidFill>
                  <a:srgbClr val="E7E6E6"/>
                </a:solidFill>
                <a:effectLst>
                  <a:innerShdw blurRad="63500" dist="50800" dir="13500000">
                    <a:srgbClr val="000000">
                      <a:alpha val="50000"/>
                    </a:srgbClr>
                  </a:innerShdw>
                </a:effectLst>
                <a:uLnTx/>
                <a:uFillTx/>
                <a:latin typeface="Calibri" panose="020F0502020204030204"/>
                <a:ea typeface="+mn-ea"/>
                <a:cs typeface="+mn-cs"/>
              </a:rPr>
              <a:t>www.exploring.org</a:t>
            </a:r>
          </a:p>
        </p:txBody>
      </p:sp>
      <p:pic>
        <p:nvPicPr>
          <p:cNvPr id="2" name="Picture 1">
            <a:extLst>
              <a:ext uri="{FF2B5EF4-FFF2-40B4-BE49-F238E27FC236}">
                <a16:creationId xmlns:a16="http://schemas.microsoft.com/office/drawing/2014/main" id="{D1441112-DCA5-493B-BE0F-A654CECCBA3C}"/>
              </a:ext>
            </a:extLst>
          </p:cNvPr>
          <p:cNvPicPr>
            <a:picLocks noChangeAspect="1"/>
          </p:cNvPicPr>
          <p:nvPr/>
        </p:nvPicPr>
        <p:blipFill>
          <a:blip r:embed="rId6"/>
          <a:stretch>
            <a:fillRect/>
          </a:stretch>
        </p:blipFill>
        <p:spPr>
          <a:xfrm>
            <a:off x="8314933" y="1709781"/>
            <a:ext cx="1920407" cy="1146147"/>
          </a:xfrm>
          <a:prstGeom prst="rect">
            <a:avLst/>
          </a:prstGeom>
        </p:spPr>
      </p:pic>
    </p:spTree>
    <p:extLst>
      <p:ext uri="{BB962C8B-B14F-4D97-AF65-F5344CB8AC3E}">
        <p14:creationId xmlns:p14="http://schemas.microsoft.com/office/powerpoint/2010/main" val="234394093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D927951A-A403-4BE0-8EDD-6BB90275C212}"/>
              </a:ext>
            </a:extLst>
          </p:cNvPr>
          <p:cNvSpPr/>
          <p:nvPr/>
        </p:nvSpPr>
        <p:spPr>
          <a:xfrm rot="1895453">
            <a:off x="9104123" y="29742"/>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6336881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 Participation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SIMPLE OPEN HOUSE AGENDA</a:t>
            </a:r>
          </a:p>
        </p:txBody>
      </p:sp>
      <p:sp>
        <p:nvSpPr>
          <p:cNvPr id="10" name="Flowchart: Process 9"/>
          <p:cNvSpPr/>
          <p:nvPr/>
        </p:nvSpPr>
        <p:spPr>
          <a:xfrm flipH="1">
            <a:off x="1902965" y="1471166"/>
            <a:ext cx="3299791" cy="4553076"/>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0" indent="-342900" algn="l" defTabSz="4572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rial Black" pitchFamily="34" charset="0"/>
                <a:ea typeface="+mn-ea"/>
                <a:cs typeface="+mn-cs"/>
              </a:rPr>
              <a:t>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 HOUSE AGENDA</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Welcome</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Exploring?</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Video</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HANDS-ON ACTIVITIES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Activity Interest Survey (customized)</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Calendar</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TO JOIN</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Applications &amp; fees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Snacks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180" y="1409320"/>
            <a:ext cx="4043932" cy="233838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181" y="3807856"/>
            <a:ext cx="4138211" cy="2344737"/>
          </a:xfrm>
          <a:prstGeom prst="rect">
            <a:avLst/>
          </a:prstGeom>
        </p:spPr>
      </p:pic>
    </p:spTree>
    <p:extLst>
      <p:ext uri="{BB962C8B-B14F-4D97-AF65-F5344CB8AC3E}">
        <p14:creationId xmlns:p14="http://schemas.microsoft.com/office/powerpoint/2010/main" val="76924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up)">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0"/>
                                  </p:iterate>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up)">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0"/>
                                  </p:iterate>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0"/>
                                  </p:iterate>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0"/>
                                  </p:iterate>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0"/>
                                  </p:iterate>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wipe(left)">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0"/>
                                  </p:iterate>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wipe(left)">
                                      <p:cBhvr>
                                        <p:cTn id="42" dur="500"/>
                                        <p:tgtEl>
                                          <p:spTgt spid="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lt">
                                    <p:tmPct val="0"/>
                                  </p:iterate>
                                  <p:childTnLst>
                                    <p:set>
                                      <p:cBhvr>
                                        <p:cTn id="46" dur="1" fill="hold">
                                          <p:stCondLst>
                                            <p:cond delay="0"/>
                                          </p:stCondLst>
                                        </p:cTn>
                                        <p:tgtEl>
                                          <p:spTgt spid="10">
                                            <p:txEl>
                                              <p:pRg st="7" end="7"/>
                                            </p:txEl>
                                          </p:spTgt>
                                        </p:tgtEl>
                                        <p:attrNameLst>
                                          <p:attrName>style.visibility</p:attrName>
                                        </p:attrNameLst>
                                      </p:cBhvr>
                                      <p:to>
                                        <p:strVal val="visible"/>
                                      </p:to>
                                    </p:set>
                                    <p:animEffect transition="in" filter="wipe(left)">
                                      <p:cBhvr>
                                        <p:cTn id="47" dur="500"/>
                                        <p:tgtEl>
                                          <p:spTgt spid="1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0"/>
                                  </p:iterate>
                                  <p:childTnLst>
                                    <p:set>
                                      <p:cBhvr>
                                        <p:cTn id="51" dur="1" fill="hold">
                                          <p:stCondLst>
                                            <p:cond delay="0"/>
                                          </p:stCondLst>
                                        </p:cTn>
                                        <p:tgtEl>
                                          <p:spTgt spid="10">
                                            <p:txEl>
                                              <p:pRg st="8" end="8"/>
                                            </p:txEl>
                                          </p:spTgt>
                                        </p:tgtEl>
                                        <p:attrNameLst>
                                          <p:attrName>style.visibility</p:attrName>
                                        </p:attrNameLst>
                                      </p:cBhvr>
                                      <p:to>
                                        <p:strVal val="visible"/>
                                      </p:to>
                                    </p:set>
                                    <p:animEffect transition="in" filter="wipe(left)">
                                      <p:cBhvr>
                                        <p:cTn id="52" dur="500"/>
                                        <p:tgtEl>
                                          <p:spTgt spid="1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0"/>
                                  </p:iterate>
                                  <p:childTnLst>
                                    <p:set>
                                      <p:cBhvr>
                                        <p:cTn id="56" dur="1" fill="hold">
                                          <p:stCondLst>
                                            <p:cond delay="0"/>
                                          </p:stCondLst>
                                        </p:cTn>
                                        <p:tgtEl>
                                          <p:spTgt spid="10">
                                            <p:txEl>
                                              <p:pRg st="9" end="9"/>
                                            </p:txEl>
                                          </p:spTgt>
                                        </p:tgtEl>
                                        <p:attrNameLst>
                                          <p:attrName>style.visibility</p:attrName>
                                        </p:attrNameLst>
                                      </p:cBhvr>
                                      <p:to>
                                        <p:strVal val="visible"/>
                                      </p:to>
                                    </p:set>
                                    <p:animEffect transition="in" filter="wipe(left)">
                                      <p:cBhvr>
                                        <p:cTn id="57"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89680" y="821993"/>
            <a:ext cx="8477701" cy="519082"/>
          </a:xfrm>
        </p:spPr>
        <p:txBody>
          <a:bodyPr>
            <a:noAutofit/>
          </a:bodyPr>
          <a:lstStyle/>
          <a:p>
            <a:r>
              <a:rPr lang="en-US" sz="4200" dirty="0">
                <a:solidFill>
                  <a:srgbClr val="1FC77F"/>
                </a:solidFill>
                <a:latin typeface="Arial Black"/>
                <a:cs typeface="Arial Black"/>
              </a:rPr>
              <a:t>Resources to help you… </a:t>
            </a:r>
            <a:br>
              <a:rPr lang="en-US" sz="4200" dirty="0">
                <a:solidFill>
                  <a:srgbClr val="1FC77F"/>
                </a:solidFill>
                <a:latin typeface="Arial Black"/>
                <a:cs typeface="Arial Black"/>
              </a:rPr>
            </a:br>
            <a:r>
              <a:rPr lang="en-US" sz="4200" dirty="0">
                <a:solidFill>
                  <a:schemeClr val="bg1"/>
                </a:solidFill>
                <a:latin typeface="Arial Black"/>
                <a:cs typeface="Arial Black"/>
              </a:rPr>
              <a:t>www.exploring.org </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2238618" y="1982132"/>
            <a:ext cx="7700790" cy="4225526"/>
          </a:xfrm>
          <a:prstGeom prst="rect">
            <a:avLst/>
          </a:prstGeom>
        </p:spPr>
      </p:pic>
      <p:sp>
        <p:nvSpPr>
          <p:cNvPr id="6" name="Arrow: Left 5">
            <a:extLst>
              <a:ext uri="{FF2B5EF4-FFF2-40B4-BE49-F238E27FC236}">
                <a16:creationId xmlns:a16="http://schemas.microsoft.com/office/drawing/2014/main" id="{C2725ECC-E42D-4614-9C4A-F3E3E1B65A15}"/>
              </a:ext>
            </a:extLst>
          </p:cNvPr>
          <p:cNvSpPr/>
          <p:nvPr/>
        </p:nvSpPr>
        <p:spPr>
          <a:xfrm>
            <a:off x="4423145" y="35938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Arrow: Left 15">
            <a:extLst>
              <a:ext uri="{FF2B5EF4-FFF2-40B4-BE49-F238E27FC236}">
                <a16:creationId xmlns:a16="http://schemas.microsoft.com/office/drawing/2014/main" id="{80542378-6957-43E6-A861-B0B1D79A34DE}"/>
              </a:ext>
            </a:extLst>
          </p:cNvPr>
          <p:cNvSpPr/>
          <p:nvPr/>
        </p:nvSpPr>
        <p:spPr>
          <a:xfrm>
            <a:off x="3405963" y="4309729"/>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Arrow: Left 16">
            <a:extLst>
              <a:ext uri="{FF2B5EF4-FFF2-40B4-BE49-F238E27FC236}">
                <a16:creationId xmlns:a16="http://schemas.microsoft.com/office/drawing/2014/main" id="{85DB2374-ACF1-490A-A267-8AB182AB3F02}"/>
              </a:ext>
            </a:extLst>
          </p:cNvPr>
          <p:cNvSpPr/>
          <p:nvPr/>
        </p:nvSpPr>
        <p:spPr>
          <a:xfrm>
            <a:off x="3405963" y="486262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Arrow: Left 17">
            <a:extLst>
              <a:ext uri="{FF2B5EF4-FFF2-40B4-BE49-F238E27FC236}">
                <a16:creationId xmlns:a16="http://schemas.microsoft.com/office/drawing/2014/main" id="{1E3AE9B6-0E4C-4C3B-99AD-02B75BD27CEC}"/>
              </a:ext>
            </a:extLst>
          </p:cNvPr>
          <p:cNvSpPr/>
          <p:nvPr/>
        </p:nvSpPr>
        <p:spPr>
          <a:xfrm>
            <a:off x="6633859" y="2879650"/>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Arrow: Left 18">
            <a:extLst>
              <a:ext uri="{FF2B5EF4-FFF2-40B4-BE49-F238E27FC236}">
                <a16:creationId xmlns:a16="http://schemas.microsoft.com/office/drawing/2014/main" id="{4ADE6602-DEC9-4564-967F-8B447DB41A63}"/>
              </a:ext>
            </a:extLst>
          </p:cNvPr>
          <p:cNvSpPr/>
          <p:nvPr/>
        </p:nvSpPr>
        <p:spPr>
          <a:xfrm>
            <a:off x="6426525" y="46606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Arrow: Left 19">
            <a:extLst>
              <a:ext uri="{FF2B5EF4-FFF2-40B4-BE49-F238E27FC236}">
                <a16:creationId xmlns:a16="http://schemas.microsoft.com/office/drawing/2014/main" id="{3013B29A-D984-4395-A4C0-AA8113AFEB35}"/>
              </a:ext>
            </a:extLst>
          </p:cNvPr>
          <p:cNvSpPr/>
          <p:nvPr/>
        </p:nvSpPr>
        <p:spPr>
          <a:xfrm>
            <a:off x="5990591" y="5064642"/>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Arrow: Left 20">
            <a:extLst>
              <a:ext uri="{FF2B5EF4-FFF2-40B4-BE49-F238E27FC236}">
                <a16:creationId xmlns:a16="http://schemas.microsoft.com/office/drawing/2014/main" id="{6E5DC27B-662E-44E3-A23C-6365190FA10C}"/>
              </a:ext>
            </a:extLst>
          </p:cNvPr>
          <p:cNvSpPr/>
          <p:nvPr/>
        </p:nvSpPr>
        <p:spPr>
          <a:xfrm>
            <a:off x="6219190" y="5401339"/>
            <a:ext cx="414669" cy="15240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Arrow: Left 21">
            <a:extLst>
              <a:ext uri="{FF2B5EF4-FFF2-40B4-BE49-F238E27FC236}">
                <a16:creationId xmlns:a16="http://schemas.microsoft.com/office/drawing/2014/main" id="{1652B026-A72E-4782-9022-13EEEE429145}"/>
              </a:ext>
            </a:extLst>
          </p:cNvPr>
          <p:cNvSpPr/>
          <p:nvPr/>
        </p:nvSpPr>
        <p:spPr>
          <a:xfrm>
            <a:off x="3198628" y="253550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8852236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296983" y="256032"/>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r>
              <a:rPr lang="en-US" sz="6000" b="1" dirty="0">
                <a:solidFill>
                  <a:srgbClr val="FF0000"/>
                </a:solidFill>
              </a:rPr>
              <a:t>&amp;</a:t>
            </a:r>
            <a:br>
              <a:rPr lang="en-US" sz="60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UNIT RENEWAL</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1186362027"/>
      </p:ext>
    </p:extLst>
  </p:cSld>
  <p:clrMapOvr>
    <a:overrideClrMapping bg1="dk1" tx1="lt1" bg2="dk2" tx2="lt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0" y="1709928"/>
            <a:ext cx="5642216" cy="4307164"/>
          </a:xfrm>
        </p:spPr>
        <p:txBody>
          <a:bodyPr vert="horz" lIns="91440" tIns="45720" rIns="91440" bIns="45720" rtlCol="0" anchor="t">
            <a:normAutofit/>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endParaRPr lang="en-US" sz="6000" kern="1200" dirty="0">
              <a:solidFill>
                <a:srgbClr val="FF0000"/>
              </a:solidFill>
            </a:endParaRPr>
          </a:p>
        </p:txBody>
      </p:sp>
    </p:spTree>
    <p:extLst>
      <p:ext uri="{BB962C8B-B14F-4D97-AF65-F5344CB8AC3E}">
        <p14:creationId xmlns:p14="http://schemas.microsoft.com/office/powerpoint/2010/main" val="3305858842"/>
      </p:ext>
    </p:extLst>
  </p:cSld>
  <p:clrMapOvr>
    <a:overrideClrMapping bg1="dk1" tx1="lt1" bg2="dk2" tx2="lt2" accent1="accent1" accent2="accent2" accent3="accent3" accent4="accent4" accent5="accent5" accent6="accent6" hlink="hlink" folHlink="folHlink"/>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C92150-602A-E6F7-75EC-0DFDEE95C620}"/>
              </a:ext>
            </a:extLst>
          </p:cNvPr>
          <p:cNvSpPr/>
          <p:nvPr/>
        </p:nvSpPr>
        <p:spPr>
          <a:xfrm>
            <a:off x="822960" y="1793966"/>
            <a:ext cx="10393680"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
        <p:nvSpPr>
          <p:cNvPr id="11" name="Slide Number Placeholder 2">
            <a:extLst>
              <a:ext uri="{FF2B5EF4-FFF2-40B4-BE49-F238E27FC236}">
                <a16:creationId xmlns:a16="http://schemas.microsoft.com/office/drawing/2014/main" id="{46E827CF-81FB-6275-330B-2740FE5F8E88}"/>
              </a:ext>
            </a:extLst>
          </p:cNvPr>
          <p:cNvSpPr>
            <a:spLocks noGrp="1"/>
          </p:cNvSpPr>
          <p:nvPr>
            <p:ph type="sldNum" sz="quarter" idx="12"/>
          </p:nvPr>
        </p:nvSpPr>
        <p:spPr>
          <a:xfrm>
            <a:off x="10993582" y="6446838"/>
            <a:ext cx="78001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000000">
                    <a:tint val="75000"/>
                  </a:srgbClr>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srgbClr val="000000">
                  <a:tint val="75000"/>
                </a:srgbClr>
              </a:solidFill>
              <a:effectLst/>
              <a:uLnTx/>
              <a:uFillTx/>
              <a:latin typeface="Neue Haas Grotesk Text Pro"/>
              <a:ea typeface="+mn-ea"/>
              <a:cs typeface="+mn-cs"/>
            </a:endParaRPr>
          </a:p>
        </p:txBody>
      </p:sp>
      <p:pic>
        <p:nvPicPr>
          <p:cNvPr id="6" name="Picture 5" descr="A close-up of a price list&#10;&#10;AI-generated content may be incorrect.">
            <a:extLst>
              <a:ext uri="{FF2B5EF4-FFF2-40B4-BE49-F238E27FC236}">
                <a16:creationId xmlns:a16="http://schemas.microsoft.com/office/drawing/2014/main" id="{6FF018CF-C8CC-5FF8-5CEF-A486651D0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416" y="0"/>
            <a:ext cx="5916168" cy="6858000"/>
          </a:xfrm>
          <a:prstGeom prst="rect">
            <a:avLst/>
          </a:prstGeom>
        </p:spPr>
      </p:pic>
    </p:spTree>
    <p:extLst>
      <p:ext uri="{BB962C8B-B14F-4D97-AF65-F5344CB8AC3E}">
        <p14:creationId xmlns:p14="http://schemas.microsoft.com/office/powerpoint/2010/main" val="2927116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36243-0C7D-3B75-962B-3DEA83941496}"/>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E253AA8F-2B3F-2CD2-C9F4-2B48F2521B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0F1C8793-B08A-91E5-F1F4-3F8DB137C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C9C47D9E-1DBA-F21F-668A-B56537063268}"/>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358B885-CB2F-BFB2-748C-A395851CE6C2}"/>
              </a:ext>
            </a:extLst>
          </p:cNvPr>
          <p:cNvSpPr>
            <a:spLocks noGrp="1"/>
          </p:cNvSpPr>
          <p:nvPr>
            <p:ph type="ctrTitle"/>
          </p:nvPr>
        </p:nvSpPr>
        <p:spPr>
          <a:xfrm>
            <a:off x="1672210" y="519344"/>
            <a:ext cx="8833606" cy="1200606"/>
          </a:xfrm>
        </p:spPr>
        <p:txBody>
          <a:bodyPr>
            <a:normAutofit/>
          </a:bodyPr>
          <a:lstStyle/>
          <a:p>
            <a:r>
              <a:rPr lang="en-US" sz="3600" b="1" dirty="0">
                <a:solidFill>
                  <a:srgbClr val="1FC77F"/>
                </a:solidFill>
                <a:latin typeface="Arial Black" panose="020B0A04020102020204" pitchFamily="34" charset="0"/>
                <a:cs typeface="Arial" panose="020B0604020202020204" pitchFamily="34" charset="0"/>
              </a:rPr>
              <a:t>National Exploring Program Commissioner Comments</a:t>
            </a:r>
          </a:p>
        </p:txBody>
      </p:sp>
      <p:sp>
        <p:nvSpPr>
          <p:cNvPr id="2" name="TextBox 1">
            <a:extLst>
              <a:ext uri="{FF2B5EF4-FFF2-40B4-BE49-F238E27FC236}">
                <a16:creationId xmlns:a16="http://schemas.microsoft.com/office/drawing/2014/main" id="{002734D4-6308-1653-AD68-7C104246799D}"/>
              </a:ext>
            </a:extLst>
          </p:cNvPr>
          <p:cNvSpPr txBox="1"/>
          <p:nvPr/>
        </p:nvSpPr>
        <p:spPr>
          <a:xfrm>
            <a:off x="1774371" y="2812155"/>
            <a:ext cx="8556172" cy="1354217"/>
          </a:xfrm>
          <a:prstGeom prst="rect">
            <a:avLst/>
          </a:prstGeom>
          <a:no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Richard (Dick) Davies</a:t>
            </a:r>
          </a:p>
          <a:p>
            <a:pPr algn="ctr"/>
            <a:r>
              <a:rPr lang="en-US" sz="2800" dirty="0">
                <a:solidFill>
                  <a:srgbClr val="FFFF00"/>
                </a:solidFill>
                <a:latin typeface="Arial" panose="020B0604020202020204" pitchFamily="34" charset="0"/>
                <a:cs typeface="Arial" panose="020B0604020202020204" pitchFamily="34" charset="0"/>
              </a:rPr>
              <a:t> </a:t>
            </a: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60016262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171548" y="907149"/>
            <a:ext cx="4571999" cy="751405"/>
          </a:xfrm>
        </p:spPr>
        <p:txBody>
          <a:bodyPr vert="horz" lIns="91440" tIns="45720" rIns="91440" bIns="45720" rtlCol="0" anchor="t">
            <a:noAutofit/>
          </a:bodyPr>
          <a:lstStyle/>
          <a:p>
            <a:r>
              <a:rPr lang="en-US" sz="6000" b="1" dirty="0">
                <a:solidFill>
                  <a:schemeClr val="bg1"/>
                </a:solidFill>
              </a:rPr>
              <a:t>Invitation Manager</a:t>
            </a:r>
            <a:br>
              <a:rPr lang="en-US" sz="3600" b="1" dirty="0">
                <a:solidFill>
                  <a:schemeClr val="bg1"/>
                </a:solidFill>
              </a:rPr>
            </a:br>
            <a:br>
              <a:rPr lang="en-US" sz="3600" b="1" dirty="0">
                <a:solidFill>
                  <a:schemeClr val="bg1"/>
                </a:solidFill>
              </a:rPr>
            </a:br>
            <a:endParaRPr lang="en-US" sz="2400" kern="1200" dirty="0">
              <a:solidFill>
                <a:schemeClr val="bg1"/>
              </a:solidFill>
            </a:endParaRPr>
          </a:p>
        </p:txBody>
      </p:sp>
      <p:pic>
        <p:nvPicPr>
          <p:cNvPr id="10" name="Picture 9" descr="A close up of a logo&#10;&#10;Description automatically generated">
            <a:extLst>
              <a:ext uri="{FF2B5EF4-FFF2-40B4-BE49-F238E27FC236}">
                <a16:creationId xmlns:a16="http://schemas.microsoft.com/office/drawing/2014/main" id="{291AC0CA-AB05-4D36-B53D-83A9B18C45E2}"/>
              </a:ext>
            </a:extLst>
          </p:cNvPr>
          <p:cNvPicPr>
            <a:picLocks noChangeAspect="1"/>
          </p:cNvPicPr>
          <p:nvPr/>
        </p:nvPicPr>
        <p:blipFill>
          <a:blip r:embed="rId4"/>
          <a:stretch>
            <a:fillRect/>
          </a:stretch>
        </p:blipFill>
        <p:spPr>
          <a:xfrm>
            <a:off x="5410836" y="643235"/>
            <a:ext cx="859336" cy="859336"/>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DF8BF2BF-EFD8-B2F7-6936-F5A920AC1C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6293" y="12560"/>
            <a:ext cx="7874217" cy="5938291"/>
          </a:xfrm>
          <a:prstGeom prst="rect">
            <a:avLst/>
          </a:prstGeom>
        </p:spPr>
      </p:pic>
    </p:spTree>
    <p:extLst>
      <p:ext uri="{BB962C8B-B14F-4D97-AF65-F5344CB8AC3E}">
        <p14:creationId xmlns:p14="http://schemas.microsoft.com/office/powerpoint/2010/main" val="142406083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322453" y="194899"/>
            <a:ext cx="11547093" cy="751405"/>
          </a:xfrm>
        </p:spPr>
        <p:txBody>
          <a:bodyPr vert="horz" lIns="91440" tIns="45720" rIns="91440" bIns="45720" rtlCol="0" anchor="t">
            <a:noAutofit/>
          </a:bodyPr>
          <a:lstStyle/>
          <a:p>
            <a:r>
              <a:rPr lang="en-US" sz="5400" b="1" dirty="0">
                <a:solidFill>
                  <a:schemeClr val="bg1"/>
                </a:solidFill>
              </a:rPr>
              <a:t>Create Account &amp; Complete Application</a:t>
            </a:r>
            <a:endParaRPr lang="en-US" sz="5400" kern="1200" dirty="0">
              <a:solidFill>
                <a:schemeClr val="bg1"/>
              </a:solidFill>
            </a:endParaRPr>
          </a:p>
        </p:txBody>
      </p:sp>
      <p:pic>
        <p:nvPicPr>
          <p:cNvPr id="9" name="Content Placeholder 6">
            <a:extLst>
              <a:ext uri="{FF2B5EF4-FFF2-40B4-BE49-F238E27FC236}">
                <a16:creationId xmlns:a16="http://schemas.microsoft.com/office/drawing/2014/main" id="{90E4DD1C-01FD-464C-B8C4-27EA6F096767}"/>
              </a:ext>
            </a:extLst>
          </p:cNvPr>
          <p:cNvPicPr>
            <a:picLocks noGrp="1" noChangeAspect="1"/>
          </p:cNvPicPr>
          <p:nvPr>
            <p:ph idx="1"/>
          </p:nvPr>
        </p:nvPicPr>
        <p:blipFill>
          <a:blip r:embed="rId4"/>
          <a:stretch>
            <a:fillRect/>
          </a:stretch>
        </p:blipFill>
        <p:spPr>
          <a:xfrm>
            <a:off x="90213" y="1395755"/>
            <a:ext cx="2820938" cy="4359632"/>
          </a:xfrm>
          <a:prstGeom prst="rect">
            <a:avLst/>
          </a:prstGeom>
        </p:spPr>
      </p:pic>
      <p:pic>
        <p:nvPicPr>
          <p:cNvPr id="11" name="Picture 10">
            <a:extLst>
              <a:ext uri="{FF2B5EF4-FFF2-40B4-BE49-F238E27FC236}">
                <a16:creationId xmlns:a16="http://schemas.microsoft.com/office/drawing/2014/main" id="{D8CCD8D0-1322-47BE-9C57-D92E3E987A7B}"/>
              </a:ext>
            </a:extLst>
          </p:cNvPr>
          <p:cNvPicPr>
            <a:picLocks noChangeAspect="1"/>
          </p:cNvPicPr>
          <p:nvPr/>
        </p:nvPicPr>
        <p:blipFill>
          <a:blip r:embed="rId5"/>
          <a:stretch>
            <a:fillRect/>
          </a:stretch>
        </p:blipFill>
        <p:spPr>
          <a:xfrm>
            <a:off x="3049333" y="1408367"/>
            <a:ext cx="5031476" cy="4335112"/>
          </a:xfrm>
          <a:prstGeom prst="rect">
            <a:avLst/>
          </a:prstGeom>
        </p:spPr>
      </p:pic>
      <p:pic>
        <p:nvPicPr>
          <p:cNvPr id="12" name="Picture 11">
            <a:extLst>
              <a:ext uri="{FF2B5EF4-FFF2-40B4-BE49-F238E27FC236}">
                <a16:creationId xmlns:a16="http://schemas.microsoft.com/office/drawing/2014/main" id="{B876DBD3-87DA-4CC9-8958-138F969C7125}"/>
              </a:ext>
            </a:extLst>
          </p:cNvPr>
          <p:cNvPicPr>
            <a:picLocks noChangeAspect="1"/>
          </p:cNvPicPr>
          <p:nvPr/>
        </p:nvPicPr>
        <p:blipFill>
          <a:blip r:embed="rId6"/>
          <a:stretch>
            <a:fillRect/>
          </a:stretch>
        </p:blipFill>
        <p:spPr>
          <a:xfrm>
            <a:off x="8155219" y="1374789"/>
            <a:ext cx="3725567" cy="5499087"/>
          </a:xfrm>
          <a:prstGeom prst="rect">
            <a:avLst/>
          </a:prstGeom>
        </p:spPr>
      </p:pic>
    </p:spTree>
    <p:extLst>
      <p:ext uri="{BB962C8B-B14F-4D97-AF65-F5344CB8AC3E}">
        <p14:creationId xmlns:p14="http://schemas.microsoft.com/office/powerpoint/2010/main" val="45403605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89445" y="1097204"/>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 UNIT</a:t>
            </a:r>
            <a:br>
              <a:rPr lang="en-US" sz="6000" b="1" dirty="0">
                <a:solidFill>
                  <a:srgbClr val="FF0000"/>
                </a:solidFill>
              </a:rPr>
            </a:br>
            <a:r>
              <a:rPr lang="en-US" sz="6000" b="1" dirty="0">
                <a:solidFill>
                  <a:srgbClr val="FF0000"/>
                </a:solidFill>
              </a:rPr>
              <a:t>RENEWAL/</a:t>
            </a:r>
            <a:br>
              <a:rPr lang="en-US" sz="6000" b="1" dirty="0">
                <a:solidFill>
                  <a:srgbClr val="FF0000"/>
                </a:solidFill>
              </a:rPr>
            </a:br>
            <a:r>
              <a:rPr lang="en-US" sz="6000" b="1" dirty="0">
                <a:solidFill>
                  <a:srgbClr val="FF0000"/>
                </a:solidFill>
              </a:rPr>
              <a:t>“RECHARTERING”</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3309244214"/>
      </p:ext>
    </p:extLst>
  </p:cSld>
  <p:clrMapOvr>
    <a:overrideClrMapping bg1="dk1" tx1="lt1" bg2="dk2" tx2="lt2" accent1="accent1" accent2="accent2" accent3="accent3" accent4="accent4" accent5="accent5" accent6="accent6" hlink="hlink" folHlink="folHlink"/>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123967" y="-165099"/>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hlinkClick r:id="rId3"/>
              </a:rPr>
              <a:t>https://www.scouting.org/commissioners/internet-rechartering/</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Information included is: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Training Video</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FAQ’s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User Guides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Internet Recharter Guidelines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Summary of Enhancements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Recharter Demo Tool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p:txBody>
      </p:sp>
      <p:sp>
        <p:nvSpPr>
          <p:cNvPr id="10" name="Title 1"/>
          <p:cNvSpPr txBox="1">
            <a:spLocks/>
          </p:cNvSpPr>
          <p:nvPr/>
        </p:nvSpPr>
        <p:spPr>
          <a:xfrm>
            <a:off x="859971" y="101405"/>
            <a:ext cx="10719995" cy="9243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New Online Rechartering/Renewal System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3436195" y="5462002"/>
            <a:ext cx="5284667" cy="70788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Manager of Shared Services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Member Data Outsourcing Solutions</a:t>
            </a:r>
          </a:p>
        </p:txBody>
      </p:sp>
      <p:sp>
        <p:nvSpPr>
          <p:cNvPr id="5" name="TextBox 4">
            <a:extLst>
              <a:ext uri="{FF2B5EF4-FFF2-40B4-BE49-F238E27FC236}">
                <a16:creationId xmlns:a16="http://schemas.microsoft.com/office/drawing/2014/main" id="{56417205-626F-4004-B9B8-F92A8FCFDDC2}"/>
              </a:ext>
            </a:extLst>
          </p:cNvPr>
          <p:cNvSpPr txBox="1"/>
          <p:nvPr/>
        </p:nvSpPr>
        <p:spPr>
          <a:xfrm>
            <a:off x="3970323" y="1218521"/>
            <a:ext cx="40909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https://advancements.scouting.org/login</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12307743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A4480F2-E421-2F1B-F500-2E891F5B657D}"/>
              </a:ext>
            </a:extLst>
          </p:cNvPr>
          <p:cNvSpPr>
            <a:spLocks noGrp="1"/>
          </p:cNvSpPr>
          <p:nvPr>
            <p:ph type="sldNum" sz="quarter" idx="12"/>
          </p:nvPr>
        </p:nvSpPr>
        <p:spPr>
          <a:xfrm>
            <a:off x="9382723" y="5390913"/>
            <a:ext cx="574399" cy="268878"/>
          </a:xfrm>
        </p:spPr>
        <p:txBody>
          <a:bodyPr/>
          <a:lstStyle/>
          <a:p>
            <a:pPr marL="0" marR="0" lvl="0" indent="0" algn="r" defTabSz="667512"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584" b="0" i="0" u="none" strike="noStrike" kern="1200" cap="none" spc="0" normalizeH="0" baseline="0" noProof="0">
                <a:ln>
                  <a:noFill/>
                </a:ln>
                <a:solidFill>
                  <a:srgbClr val="FFFFFF"/>
                </a:solidFill>
                <a:effectLst/>
                <a:uLnTx/>
                <a:uFillTx/>
                <a:latin typeface="Calibri"/>
                <a:ea typeface="+mn-ea"/>
                <a:cs typeface="+mn-cs"/>
              </a:rPr>
              <a:pPr marL="0" marR="0" lvl="0" indent="0" algn="r" defTabSz="667512" rtl="0" eaLnBrk="1" fontAlgn="auto" latinLnBrk="0" hangingPunct="1">
                <a:lnSpc>
                  <a:spcPct val="100000"/>
                </a:lnSpc>
                <a:spcBef>
                  <a:spcPts val="0"/>
                </a:spcBef>
                <a:spcAft>
                  <a:spcPts val="600"/>
                </a:spcAft>
                <a:buClrTx/>
                <a:buSzTx/>
                <a:buFontTx/>
                <a:buNone/>
                <a:tabLst/>
                <a:defRPr/>
              </a:pPr>
              <a:t>154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BEB45B6B-E2AD-0E74-F34D-6D73F1F71405}"/>
              </a:ext>
            </a:extLst>
          </p:cNvPr>
          <p:cNvSpPr/>
          <p:nvPr/>
        </p:nvSpPr>
        <p:spPr>
          <a:xfrm>
            <a:off x="1178169" y="1846385"/>
            <a:ext cx="10040816" cy="1670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oup of kids taking a selfie&#10;&#10;Description automatically generated with medium confidence">
            <a:extLst>
              <a:ext uri="{FF2B5EF4-FFF2-40B4-BE49-F238E27FC236}">
                <a16:creationId xmlns:a16="http://schemas.microsoft.com/office/drawing/2014/main" id="{0A5684D8-2C66-D12C-236B-C6CFC30E4DE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77000" y="258240"/>
            <a:ext cx="7575338" cy="5050225"/>
          </a:xfrm>
          <a:prstGeom prst="rect">
            <a:avLst/>
          </a:prstGeom>
        </p:spPr>
      </p:pic>
      <p:sp>
        <p:nvSpPr>
          <p:cNvPr id="7" name="Rectangle 6">
            <a:extLst>
              <a:ext uri="{FF2B5EF4-FFF2-40B4-BE49-F238E27FC236}">
                <a16:creationId xmlns:a16="http://schemas.microsoft.com/office/drawing/2014/main" id="{CB9DDA4B-275A-93F1-865C-84E8DD386C63}"/>
              </a:ext>
            </a:extLst>
          </p:cNvPr>
          <p:cNvSpPr/>
          <p:nvPr/>
        </p:nvSpPr>
        <p:spPr>
          <a:xfrm>
            <a:off x="2284888" y="5131447"/>
            <a:ext cx="7827378" cy="124383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67512" rtl="0" eaLnBrk="1" fontAlgn="auto" latinLnBrk="0" hangingPunct="1">
              <a:lnSpc>
                <a:spcPct val="100000"/>
              </a:lnSpc>
              <a:spcBef>
                <a:spcPts val="0"/>
              </a:spcBef>
              <a:spcAft>
                <a:spcPts val="600"/>
              </a:spcAft>
              <a:buClrTx/>
              <a:buSzTx/>
              <a:buFontTx/>
              <a:buNone/>
              <a:tabLst/>
              <a:defRPr/>
            </a:pPr>
            <a:r>
              <a:rPr kumimoji="0" lang="en-US" sz="292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Scouting America Renewal System Overview</a:t>
            </a:r>
          </a:p>
          <a:p>
            <a:pPr marL="0" marR="0" lvl="0" indent="0" algn="ctr" defTabSz="667512" rtl="0" eaLnBrk="1" fontAlgn="auto" latinLnBrk="0" hangingPunct="1">
              <a:lnSpc>
                <a:spcPct val="100000"/>
              </a:lnSpc>
              <a:spcBef>
                <a:spcPts val="0"/>
              </a:spcBef>
              <a:spcAft>
                <a:spcPts val="600"/>
              </a:spcAft>
              <a:buClrTx/>
              <a:buSzTx/>
              <a:buFontTx/>
              <a:buNone/>
              <a:tabLst/>
              <a:defRPr/>
            </a:pP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356933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564874" y="257358"/>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Units</a:t>
            </a:r>
            <a:endParaRPr lang="en-US" sz="3200" dirty="0">
              <a:solidFill>
                <a:srgbClr val="002060"/>
              </a:solidFill>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AD3EAE6B-F3A0-1194-4A26-FA4E3EF3FC1A}"/>
              </a:ext>
            </a:extLst>
          </p:cNvPr>
          <p:cNvSpPr>
            <a:spLocks noGrp="1"/>
          </p:cNvSpPr>
          <p:nvPr>
            <p:ph idx="1"/>
          </p:nvPr>
        </p:nvSpPr>
        <p:spPr>
          <a:xfrm>
            <a:off x="838200" y="1063256"/>
            <a:ext cx="10515600" cy="5658219"/>
          </a:xfrm>
        </p:spPr>
        <p:txBody>
          <a:bodyPr>
            <a:normAutofit/>
          </a:bodyPr>
          <a:lstStyle/>
          <a:p>
            <a:r>
              <a:rPr lang="en-US" sz="3200" b="1" dirty="0"/>
              <a:t>For all Youth and Adult members in the BSA</a:t>
            </a:r>
          </a:p>
          <a:p>
            <a:r>
              <a:rPr lang="en-US" sz="3200" b="1" dirty="0"/>
              <a:t>All Membership Terms are for 12 months</a:t>
            </a:r>
          </a:p>
          <a:p>
            <a:r>
              <a:rPr lang="en-US" sz="3200" b="1" dirty="0"/>
              <a:t>Membership Renewal will only have a </a:t>
            </a:r>
            <a:r>
              <a:rPr lang="en-US" b="1" dirty="0"/>
              <a:t>two</a:t>
            </a:r>
            <a:r>
              <a:rPr lang="en-US" sz="3200" b="1" dirty="0"/>
              <a:t>-month lapse</a:t>
            </a:r>
          </a:p>
          <a:p>
            <a:r>
              <a:rPr lang="en-US" sz="3200" b="1" dirty="0"/>
              <a:t>New Unit Renewal will only have a </a:t>
            </a:r>
            <a:r>
              <a:rPr lang="en-US" b="1" dirty="0"/>
              <a:t>two</a:t>
            </a:r>
            <a:r>
              <a:rPr lang="en-US" sz="3200" b="1" dirty="0"/>
              <a:t>-month lapse</a:t>
            </a:r>
          </a:p>
          <a:p>
            <a:r>
              <a:rPr lang="en-US" sz="3200" b="1" dirty="0"/>
              <a:t>Parent/Guardian e-mails are needed</a:t>
            </a:r>
          </a:p>
          <a:p>
            <a:r>
              <a:rPr lang="en-US" b="1" dirty="0"/>
              <a:t>Text notice will be sent too</a:t>
            </a:r>
            <a:endParaRPr lang="en-US" sz="3200" b="1" dirty="0"/>
          </a:p>
          <a:p>
            <a:r>
              <a:rPr lang="en-US" sz="3200" b="1" dirty="0"/>
              <a:t>Parents can Opt-Out and Units can Opt-out the member too</a:t>
            </a:r>
          </a:p>
          <a:p>
            <a:endParaRPr lang="en-US" dirty="0"/>
          </a:p>
        </p:txBody>
      </p:sp>
    </p:spTree>
    <p:extLst>
      <p:ext uri="{BB962C8B-B14F-4D97-AF65-F5344CB8AC3E}">
        <p14:creationId xmlns:p14="http://schemas.microsoft.com/office/powerpoint/2010/main" val="318941248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Renewals</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descr="A screenshot of a computer&#10;&#10;AI-generated content may be incorrect.">
            <a:extLst>
              <a:ext uri="{FF2B5EF4-FFF2-40B4-BE49-F238E27FC236}">
                <a16:creationId xmlns:a16="http://schemas.microsoft.com/office/drawing/2014/main" id="{D751271F-D525-0D9F-5D71-53AAC0720E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0819" y="958320"/>
            <a:ext cx="8310362" cy="561946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3171755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3184E-849E-9251-DBCD-6AFE54885AC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112EC36-C739-905E-B228-A72A946EE066}"/>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F6531970-2594-E63A-FE1E-9A6F51CDAA1E}"/>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B3FDB37-2E17-FA4C-8599-5682C2A0B4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939B83-ACBD-272D-C966-E4836D5ADB52}"/>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Renewals</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descr="A screenshot of a computer&#10;&#10;AI-generated content may be incorrect.">
            <a:extLst>
              <a:ext uri="{FF2B5EF4-FFF2-40B4-BE49-F238E27FC236}">
                <a16:creationId xmlns:a16="http://schemas.microsoft.com/office/drawing/2014/main" id="{5CB81369-C171-772F-CE5F-3946EEFB9E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9591" y="770586"/>
            <a:ext cx="8829571" cy="595089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78405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Document 23">
            <a:extLst>
              <a:ext uri="{FF2B5EF4-FFF2-40B4-BE49-F238E27FC236}">
                <a16:creationId xmlns:a16="http://schemas.microsoft.com/office/drawing/2014/main" id="{9D83D887-41F1-5F9E-2DBF-A128E4D302D3}"/>
              </a:ext>
            </a:extLst>
          </p:cNvPr>
          <p:cNvSpPr/>
          <p:nvPr/>
        </p:nvSpPr>
        <p:spPr>
          <a:xfrm rot="10800000">
            <a:off x="0" y="4785851"/>
            <a:ext cx="12192000" cy="2072147"/>
          </a:xfrm>
          <a:prstGeom prst="flowChartDocument">
            <a:avLst/>
          </a:prstGeom>
          <a:solidFill>
            <a:srgbClr val="F3F3F3"/>
          </a:solidFill>
          <a:ln>
            <a:noFill/>
          </a:ln>
          <a:effectLst>
            <a:outerShdw blurRad="152400" dist="38100" dir="16200000"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C954A2-3062-90DB-E555-004500E1878D}"/>
              </a:ext>
            </a:extLst>
          </p:cNvPr>
          <p:cNvSpPr/>
          <p:nvPr/>
        </p:nvSpPr>
        <p:spPr>
          <a:xfrm>
            <a:off x="640080" y="0"/>
            <a:ext cx="7780713" cy="1371917"/>
          </a:xfrm>
          <a:custGeom>
            <a:avLst/>
            <a:gdLst>
              <a:gd name="connsiteX0" fmla="*/ 0 w 7780713"/>
              <a:gd name="connsiteY0" fmla="*/ 0 h 1189038"/>
              <a:gd name="connsiteX1" fmla="*/ 7780713 w 7780713"/>
              <a:gd name="connsiteY1" fmla="*/ 0 h 1189038"/>
              <a:gd name="connsiteX2" fmla="*/ 7780713 w 7780713"/>
              <a:gd name="connsiteY2" fmla="*/ 1189038 h 1189038"/>
              <a:gd name="connsiteX3" fmla="*/ 0 w 7780713"/>
              <a:gd name="connsiteY3" fmla="*/ 1189038 h 1189038"/>
              <a:gd name="connsiteX4" fmla="*/ 0 w 7780713"/>
              <a:gd name="connsiteY4" fmla="*/ 0 h 1189038"/>
              <a:gd name="connsiteX0" fmla="*/ 0 w 7780713"/>
              <a:gd name="connsiteY0" fmla="*/ 0 h 1338667"/>
              <a:gd name="connsiteX1" fmla="*/ 7780713 w 7780713"/>
              <a:gd name="connsiteY1" fmla="*/ 0 h 1338667"/>
              <a:gd name="connsiteX2" fmla="*/ 7780713 w 7780713"/>
              <a:gd name="connsiteY2" fmla="*/ 1189038 h 1338667"/>
              <a:gd name="connsiteX3" fmla="*/ 0 w 7780713"/>
              <a:gd name="connsiteY3" fmla="*/ 1338667 h 1338667"/>
              <a:gd name="connsiteX4" fmla="*/ 0 w 7780713"/>
              <a:gd name="connsiteY4" fmla="*/ 0 h 1338667"/>
              <a:gd name="connsiteX0" fmla="*/ 0 w 7780713"/>
              <a:gd name="connsiteY0" fmla="*/ 0 h 1413481"/>
              <a:gd name="connsiteX1" fmla="*/ 7780713 w 7780713"/>
              <a:gd name="connsiteY1" fmla="*/ 0 h 1413481"/>
              <a:gd name="connsiteX2" fmla="*/ 7780713 w 7780713"/>
              <a:gd name="connsiteY2" fmla="*/ 1189038 h 1413481"/>
              <a:gd name="connsiteX3" fmla="*/ 8312 w 7780713"/>
              <a:gd name="connsiteY3" fmla="*/ 1413481 h 1413481"/>
              <a:gd name="connsiteX4" fmla="*/ 0 w 7780713"/>
              <a:gd name="connsiteY4" fmla="*/ 0 h 1413481"/>
              <a:gd name="connsiteX0" fmla="*/ 0 w 7780713"/>
              <a:gd name="connsiteY0" fmla="*/ 0 h 1322041"/>
              <a:gd name="connsiteX1" fmla="*/ 7780713 w 7780713"/>
              <a:gd name="connsiteY1" fmla="*/ 0 h 1322041"/>
              <a:gd name="connsiteX2" fmla="*/ 7780713 w 7780713"/>
              <a:gd name="connsiteY2" fmla="*/ 1189038 h 1322041"/>
              <a:gd name="connsiteX3" fmla="*/ 8312 w 7780713"/>
              <a:gd name="connsiteY3" fmla="*/ 1322041 h 1322041"/>
              <a:gd name="connsiteX4" fmla="*/ 0 w 7780713"/>
              <a:gd name="connsiteY4" fmla="*/ 0 h 1322041"/>
              <a:gd name="connsiteX0" fmla="*/ 0 w 7780713"/>
              <a:gd name="connsiteY0" fmla="*/ 0 h 1371917"/>
              <a:gd name="connsiteX1" fmla="*/ 7780713 w 7780713"/>
              <a:gd name="connsiteY1" fmla="*/ 0 h 1371917"/>
              <a:gd name="connsiteX2" fmla="*/ 7780713 w 7780713"/>
              <a:gd name="connsiteY2" fmla="*/ 1189038 h 1371917"/>
              <a:gd name="connsiteX3" fmla="*/ 8312 w 7780713"/>
              <a:gd name="connsiteY3" fmla="*/ 1371917 h 1371917"/>
              <a:gd name="connsiteX4" fmla="*/ 0 w 7780713"/>
              <a:gd name="connsiteY4" fmla="*/ 0 h 137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0713" h="1371917">
                <a:moveTo>
                  <a:pt x="0" y="0"/>
                </a:moveTo>
                <a:lnTo>
                  <a:pt x="7780713" y="0"/>
                </a:lnTo>
                <a:lnTo>
                  <a:pt x="7780713" y="1189038"/>
                </a:lnTo>
                <a:lnTo>
                  <a:pt x="8312" y="1371917"/>
                </a:lnTo>
                <a:cubicBezTo>
                  <a:pt x="5541" y="900757"/>
                  <a:pt x="2771" y="471160"/>
                  <a:pt x="0" y="0"/>
                </a:cubicBezTo>
                <a:close/>
              </a:path>
            </a:pathLst>
          </a:custGeom>
          <a:solidFill>
            <a:srgbClr val="003F87"/>
          </a:solidFill>
          <a:ln>
            <a:noFill/>
          </a:ln>
          <a:effectLst>
            <a:outerShdw blurRad="152400" dist="25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3B551D28-0999-ECF8-C162-E30B396EFC51}"/>
              </a:ext>
            </a:extLst>
          </p:cNvPr>
          <p:cNvSpPr>
            <a:spLocks noGrp="1"/>
          </p:cNvSpPr>
          <p:nvPr>
            <p:ph type="body" idx="1"/>
          </p:nvPr>
        </p:nvSpPr>
        <p:spPr>
          <a:xfrm>
            <a:off x="690157" y="2112045"/>
            <a:ext cx="5157787" cy="733854"/>
          </a:xfrm>
          <a:solidFill>
            <a:srgbClr val="93825B"/>
          </a:solidFill>
          <a:effectLst>
            <a:outerShdw blurRad="101600" dist="12700" dir="2700000" algn="tl" rotWithShape="0">
              <a:prstClr val="black">
                <a:alpha val="40000"/>
              </a:prstClr>
            </a:outerShdw>
          </a:effectLst>
        </p:spPr>
        <p:txBody>
          <a:bodyPr anchor="ctr"/>
          <a:lstStyle/>
          <a:p>
            <a:pPr>
              <a:spcAft>
                <a:spcPts val="600"/>
              </a:spcAft>
            </a:pPr>
            <a:r>
              <a:rPr lang="en-US" sz="1400" b="1" i="1" kern="1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Auto Renewal Membership  </a:t>
            </a:r>
            <a:br>
              <a:rPr lang="en-US" sz="14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en-US" b="1" kern="100" dirty="0">
                <a:solidFill>
                  <a:schemeClr val="bg1"/>
                </a:solidFill>
                <a:latin typeface="Arial" panose="020B0604020202020204" pitchFamily="34" charset="0"/>
                <a:ea typeface="Calibri" panose="020F0502020204030204" pitchFamily="34" charset="0"/>
                <a:cs typeface="Arial" panose="020B0604020202020204" pitchFamily="34" charset="0"/>
              </a:rPr>
              <a:t>Family/Self Pay</a:t>
            </a:r>
            <a:endParaRPr lang="en-US"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4ABE364D-EDEA-C1CA-CD96-0799D39A9C16}"/>
              </a:ext>
            </a:extLst>
          </p:cNvPr>
          <p:cNvSpPr>
            <a:spLocks noGrp="1"/>
          </p:cNvSpPr>
          <p:nvPr>
            <p:ph sz="half" idx="2"/>
          </p:nvPr>
        </p:nvSpPr>
        <p:spPr>
          <a:xfrm>
            <a:off x="690157" y="2845899"/>
            <a:ext cx="5157787" cy="3739578"/>
          </a:xfrm>
          <a:solidFill>
            <a:srgbClr val="D6CEBD"/>
          </a:solidFill>
          <a:effectLst>
            <a:outerShdw blurRad="177800" dist="38100" dir="2700000" algn="tl" rotWithShape="0">
              <a:prstClr val="black">
                <a:alpha val="22000"/>
              </a:prstClr>
            </a:outerShdw>
          </a:effectLst>
        </p:spPr>
        <p:txBody>
          <a:bodyPr anchor="ctr">
            <a:normAutofit lnSpcReduction="10000"/>
          </a:bodyPr>
          <a:lstStyle/>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An email notification and a renewal link will be sent 60 days before membership expires.</a:t>
            </a:r>
          </a:p>
          <a:p>
            <a:pPr>
              <a:lnSpc>
                <a:spcPct val="100000"/>
              </a:lnSpc>
              <a:spcBef>
                <a:spcPts val="1800"/>
              </a:spcBef>
            </a:pPr>
            <a:r>
              <a:rPr lang="en-US" sz="1800" b="1" kern="100" dirty="0">
                <a:latin typeface="Calibri" panose="020F0502020204030204" pitchFamily="34" charset="0"/>
                <a:ea typeface="Calibri" panose="020F0502020204030204" pitchFamily="34" charset="0"/>
                <a:cs typeface="Times New Roman" panose="02020603050405020304" pitchFamily="18" charset="0"/>
              </a:rPr>
              <a:t>The link provided in the email will direct individuals to a renewal form on My.Scouting</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If registered in multiple positions, select the primary position. Renewing the primary position will automatically renew multiple positions.</a:t>
            </a: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individual pays with a credit card and submits the renewal.</a:t>
            </a: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unit will approve the membership renewal.</a:t>
            </a:r>
          </a:p>
        </p:txBody>
      </p:sp>
      <p:sp>
        <p:nvSpPr>
          <p:cNvPr id="6" name="Content Placeholder 5">
            <a:extLst>
              <a:ext uri="{FF2B5EF4-FFF2-40B4-BE49-F238E27FC236}">
                <a16:creationId xmlns:a16="http://schemas.microsoft.com/office/drawing/2014/main" id="{C592B7CC-ECCD-F178-C522-408C449461CC}"/>
              </a:ext>
            </a:extLst>
          </p:cNvPr>
          <p:cNvSpPr>
            <a:spLocks noGrp="1"/>
          </p:cNvSpPr>
          <p:nvPr>
            <p:ph sz="quarter" idx="4"/>
          </p:nvPr>
        </p:nvSpPr>
        <p:spPr>
          <a:xfrm>
            <a:off x="6515100" y="2845898"/>
            <a:ext cx="5157787" cy="3739579"/>
          </a:xfrm>
          <a:solidFill>
            <a:srgbClr val="E9E9E4"/>
          </a:solidFill>
          <a:effectLst>
            <a:outerShdw blurRad="177800" dist="38100" dir="2700000" algn="tl" rotWithShape="0">
              <a:prstClr val="black">
                <a:alpha val="22000"/>
              </a:prstClr>
            </a:outerShdw>
          </a:effectLst>
        </p:spPr>
        <p:txBody>
          <a:bodyPr anchor="ctr">
            <a:normAutofit lnSpcReduction="10000"/>
          </a:bodyPr>
          <a:lstStyle/>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In Organization Manager, the unit selects the </a:t>
            </a:r>
            <a:br>
              <a:rPr lang="en-US" sz="1800" b="1" kern="100" dirty="0">
                <a:effectLst/>
                <a:latin typeface="Calibri" panose="020F0502020204030204" pitchFamily="34" charset="0"/>
                <a:ea typeface="Calibri" panose="020F0502020204030204" pitchFamily="34" charset="0"/>
                <a:cs typeface="Times New Roman" panose="02020603050405020304" pitchFamily="18" charset="0"/>
              </a:rPr>
            </a:b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Unit Pay option.</a:t>
            </a:r>
          </a:p>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Unit Key 3s are notified each month about which members are due to renew that month.</a:t>
            </a:r>
          </a:p>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Using the Roster tab, the unit selects which members they are ren</a:t>
            </a:r>
            <a:r>
              <a:rPr lang="en-US" sz="1800" b="1" kern="100" dirty="0">
                <a:latin typeface="Calibri" panose="020F0502020204030204" pitchFamily="34" charset="0"/>
                <a:ea typeface="Calibri" panose="020F0502020204030204" pitchFamily="34" charset="0"/>
                <a:cs typeface="Times New Roman" panose="02020603050405020304" pitchFamily="18" charset="0"/>
              </a:rPr>
              <a:t>ewing</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t>
            </a:r>
          </a:p>
          <a:p>
            <a:pPr>
              <a:spcBef>
                <a:spcPts val="1200"/>
              </a:spcBef>
            </a:pPr>
            <a:r>
              <a:rPr lang="en-US" sz="1800" b="1" kern="100" dirty="0">
                <a:effectLst/>
                <a:latin typeface="Calibri"/>
                <a:ea typeface="Calibri" panose="020F0502020204030204" pitchFamily="34" charset="0"/>
                <a:cs typeface="Times New Roman"/>
              </a:rPr>
              <a:t>The unit can choose not to renew a member </a:t>
            </a:r>
            <a:br>
              <a:rPr lang="en-US" sz="1800" b="1" kern="100" dirty="0">
                <a:latin typeface="Calibri"/>
                <a:ea typeface="Calibri" panose="020F0502020204030204" pitchFamily="34" charset="0"/>
                <a:cs typeface="Times New Roman"/>
              </a:rPr>
            </a:br>
            <a:r>
              <a:rPr lang="en-US" sz="1800" b="1" kern="100" dirty="0">
                <a:effectLst/>
                <a:latin typeface="Calibri"/>
                <a:ea typeface="Calibri" panose="020F0502020204030204" pitchFamily="34" charset="0"/>
                <a:cs typeface="Times New Roman"/>
              </a:rPr>
              <a:t>(opt-out). The unit can also change the Scout’s Life subscription settings for each person.</a:t>
            </a:r>
          </a:p>
          <a:p>
            <a:pPr>
              <a:spcBef>
                <a:spcPts val="1200"/>
              </a:spcBef>
            </a:pPr>
            <a:r>
              <a:rPr lang="en-US" sz="1800" b="1" kern="100" dirty="0">
                <a:latin typeface="Calibri" panose="020F0502020204030204" pitchFamily="34" charset="0"/>
                <a:ea typeface="Calibri" panose="020F0502020204030204" pitchFamily="34" charset="0"/>
                <a:cs typeface="Times New Roman" panose="02020603050405020304" pitchFamily="18" charset="0"/>
              </a:rPr>
              <a:t>The</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unit pays with a credit card or establishes a securely stored electronic fund transfer payment (ACH) and submits the renewal.</a:t>
            </a:r>
          </a:p>
        </p:txBody>
      </p:sp>
      <p:sp>
        <p:nvSpPr>
          <p:cNvPr id="11" name="Text Placeholder 2">
            <a:extLst>
              <a:ext uri="{FF2B5EF4-FFF2-40B4-BE49-F238E27FC236}">
                <a16:creationId xmlns:a16="http://schemas.microsoft.com/office/drawing/2014/main" id="{0F4F24C9-DFAD-D248-A197-B64CFDCE1273}"/>
              </a:ext>
            </a:extLst>
          </p:cNvPr>
          <p:cNvSpPr txBox="1">
            <a:spLocks/>
          </p:cNvSpPr>
          <p:nvPr/>
        </p:nvSpPr>
        <p:spPr>
          <a:xfrm>
            <a:off x="6515100" y="2112045"/>
            <a:ext cx="5157787" cy="733854"/>
          </a:xfrm>
          <a:prstGeom prst="rect">
            <a:avLst/>
          </a:prstGeom>
          <a:solidFill>
            <a:srgbClr val="AD9D7B"/>
          </a:solidFill>
          <a:effectLst>
            <a:outerShdw blurRad="101600" dist="12700" dir="2700000" algn="tl" rotWithShape="0">
              <a:prstClr val="black">
                <a:alpha val="40000"/>
              </a:prstClr>
            </a:outerShdw>
          </a:effectLst>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1400" b="1" i="1" u="none" strike="noStrike" kern="100" cap="none" spc="0" normalizeH="0" baseline="0" noProof="0" dirty="0">
                <a:ln>
                  <a:noFill/>
                </a:ln>
                <a:solidFill>
                  <a:srgbClr val="70AD47">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Auto Renewal Membership  </a:t>
            </a:r>
            <a:br>
              <a:rPr kumimoji="0" lang="en-US" sz="14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24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Unit Pay</a:t>
            </a:r>
          </a:p>
        </p:txBody>
      </p:sp>
      <p:sp>
        <p:nvSpPr>
          <p:cNvPr id="13" name="TextBox 12">
            <a:extLst>
              <a:ext uri="{FF2B5EF4-FFF2-40B4-BE49-F238E27FC236}">
                <a16:creationId xmlns:a16="http://schemas.microsoft.com/office/drawing/2014/main" id="{8E7A7BE0-7D9D-02DA-81B3-D45F5DFDD82E}"/>
              </a:ext>
            </a:extLst>
          </p:cNvPr>
          <p:cNvSpPr txBox="1"/>
          <p:nvPr/>
        </p:nvSpPr>
        <p:spPr>
          <a:xfrm>
            <a:off x="8467731" y="385806"/>
            <a:ext cx="3503751" cy="1034129"/>
          </a:xfrm>
          <a:prstGeom prst="rect">
            <a:avLst/>
          </a:prstGeom>
          <a:noFill/>
        </p:spPr>
        <p:txBody>
          <a:bodyPr wrap="square">
            <a:spAutoFit/>
          </a:bodyPr>
          <a:lstStyle/>
          <a:p>
            <a:pPr marL="0" marR="0" lvl="0" indent="0" algn="ctr" defTabSz="914400" rtl="0" eaLnBrk="1" fontAlgn="auto" latinLnBrk="0" hangingPunct="1">
              <a:lnSpc>
                <a:spcPct val="85000"/>
              </a:lnSpc>
              <a:spcBef>
                <a:spcPts val="0"/>
              </a:spcBef>
              <a:spcAft>
                <a:spcPts val="600"/>
              </a:spcAft>
              <a:buClrTx/>
              <a:buSzTx/>
              <a:buFontTx/>
              <a:buNone/>
              <a:tabLst/>
              <a:defRPr/>
            </a:pP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For all youth and adult</a:t>
            </a:r>
            <a:b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members of the Scouting America</a:t>
            </a:r>
          </a:p>
        </p:txBody>
      </p:sp>
      <p:sp>
        <p:nvSpPr>
          <p:cNvPr id="22" name="Arrow: Pentagon 21">
            <a:extLst>
              <a:ext uri="{FF2B5EF4-FFF2-40B4-BE49-F238E27FC236}">
                <a16:creationId xmlns:a16="http://schemas.microsoft.com/office/drawing/2014/main" id="{96A44E2D-7436-5D39-C8A3-8D827E3F2108}"/>
              </a:ext>
            </a:extLst>
          </p:cNvPr>
          <p:cNvSpPr/>
          <p:nvPr/>
        </p:nvSpPr>
        <p:spPr>
          <a:xfrm rot="5400000">
            <a:off x="4830003" y="1812476"/>
            <a:ext cx="564787" cy="1163924"/>
          </a:xfrm>
          <a:prstGeom prst="homePlate">
            <a:avLst>
              <a:gd name="adj" fmla="val 22414"/>
            </a:avLst>
          </a:prstGeom>
          <a:solidFill>
            <a:srgbClr val="AD9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Arrow: Pentagon 22">
            <a:extLst>
              <a:ext uri="{FF2B5EF4-FFF2-40B4-BE49-F238E27FC236}">
                <a16:creationId xmlns:a16="http://schemas.microsoft.com/office/drawing/2014/main" id="{C73D034C-3318-79FD-11D1-D5319C475F12}"/>
              </a:ext>
            </a:extLst>
          </p:cNvPr>
          <p:cNvSpPr/>
          <p:nvPr/>
        </p:nvSpPr>
        <p:spPr>
          <a:xfrm rot="5400000">
            <a:off x="10652700" y="1812476"/>
            <a:ext cx="564787" cy="1163924"/>
          </a:xfrm>
          <a:prstGeom prst="homePlate">
            <a:avLst>
              <a:gd name="adj" fmla="val 22414"/>
            </a:avLst>
          </a:prstGeom>
          <a:solidFill>
            <a:srgbClr val="9382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399872CE-8659-F2DA-4575-34AE955C6A85}"/>
              </a:ext>
            </a:extLst>
          </p:cNvPr>
          <p:cNvGrpSpPr/>
          <p:nvPr/>
        </p:nvGrpSpPr>
        <p:grpSpPr>
          <a:xfrm rot="-60000">
            <a:off x="1003202" y="-48752"/>
            <a:ext cx="4982896" cy="1434366"/>
            <a:chOff x="9319259" y="824211"/>
            <a:chExt cx="1861189" cy="535758"/>
          </a:xfrm>
        </p:grpSpPr>
        <p:grpSp>
          <p:nvGrpSpPr>
            <p:cNvPr id="20" name="Group 19">
              <a:extLst>
                <a:ext uri="{FF2B5EF4-FFF2-40B4-BE49-F238E27FC236}">
                  <a16:creationId xmlns:a16="http://schemas.microsoft.com/office/drawing/2014/main" id="{E6AFF905-8B13-7E8F-0B3D-52E52737C6E9}"/>
                </a:ext>
              </a:extLst>
            </p:cNvPr>
            <p:cNvGrpSpPr/>
            <p:nvPr/>
          </p:nvGrpSpPr>
          <p:grpSpPr>
            <a:xfrm>
              <a:off x="9319259" y="824211"/>
              <a:ext cx="1861189" cy="535758"/>
              <a:chOff x="9067462" y="784501"/>
              <a:chExt cx="2167275" cy="623867"/>
            </a:xfrm>
          </p:grpSpPr>
          <p:pic>
            <p:nvPicPr>
              <p:cNvPr id="15" name="Graphic 14" descr="Smart Phone with solid fill">
                <a:extLst>
                  <a:ext uri="{FF2B5EF4-FFF2-40B4-BE49-F238E27FC236}">
                    <a16:creationId xmlns:a16="http://schemas.microsoft.com/office/drawing/2014/main" id="{F00785FE-C055-10EC-B7B3-8E64CF431C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30329" y="894230"/>
                <a:ext cx="404408" cy="404408"/>
              </a:xfrm>
              <a:prstGeom prst="rect">
                <a:avLst/>
              </a:prstGeom>
            </p:spPr>
          </p:pic>
          <p:pic>
            <p:nvPicPr>
              <p:cNvPr id="16" name="Graphic 15" descr="Laptop with solid fill">
                <a:extLst>
                  <a:ext uri="{FF2B5EF4-FFF2-40B4-BE49-F238E27FC236}">
                    <a16:creationId xmlns:a16="http://schemas.microsoft.com/office/drawing/2014/main" id="{6F601486-2FE1-51BB-8C1E-3982A96B38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554120" y="784501"/>
                <a:ext cx="623867" cy="623867"/>
              </a:xfrm>
              <a:prstGeom prst="rect">
                <a:avLst/>
              </a:prstGeom>
            </p:spPr>
          </p:pic>
          <p:pic>
            <p:nvPicPr>
              <p:cNvPr id="17" name="Graphic 16" descr="Tablet with solid fill">
                <a:extLst>
                  <a:ext uri="{FF2B5EF4-FFF2-40B4-BE49-F238E27FC236}">
                    <a16:creationId xmlns:a16="http://schemas.microsoft.com/office/drawing/2014/main" id="{9F9F2DE0-1525-7FDD-5A09-5AE88C54AD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206462" y="784501"/>
                <a:ext cx="623867" cy="623867"/>
              </a:xfrm>
              <a:prstGeom prst="rect">
                <a:avLst/>
              </a:prstGeom>
            </p:spPr>
          </p:pic>
          <p:pic>
            <p:nvPicPr>
              <p:cNvPr id="19" name="Graphic 18" descr="Email with solid fill">
                <a:extLst>
                  <a:ext uri="{FF2B5EF4-FFF2-40B4-BE49-F238E27FC236}">
                    <a16:creationId xmlns:a16="http://schemas.microsoft.com/office/drawing/2014/main" id="{088251A5-946F-2491-3AC9-5AC3A8D4B8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067462" y="874741"/>
                <a:ext cx="443387" cy="443387"/>
              </a:xfrm>
              <a:prstGeom prst="rect">
                <a:avLst/>
              </a:prstGeom>
            </p:spPr>
          </p:pic>
        </p:grpSp>
        <p:pic>
          <p:nvPicPr>
            <p:cNvPr id="26" name="Graphic 25" descr="Cursor with solid fill">
              <a:extLst>
                <a:ext uri="{FF2B5EF4-FFF2-40B4-BE49-F238E27FC236}">
                  <a16:creationId xmlns:a16="http://schemas.microsoft.com/office/drawing/2014/main" id="{9F29A08C-4D69-4CA5-69CF-F88812BEDB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62921" y="975425"/>
              <a:ext cx="209144" cy="209144"/>
            </a:xfrm>
            <a:prstGeom prst="rect">
              <a:avLst/>
            </a:prstGeom>
          </p:spPr>
        </p:pic>
      </p:grpSp>
      <p:sp>
        <p:nvSpPr>
          <p:cNvPr id="2" name="Title 1">
            <a:extLst>
              <a:ext uri="{FF2B5EF4-FFF2-40B4-BE49-F238E27FC236}">
                <a16:creationId xmlns:a16="http://schemas.microsoft.com/office/drawing/2014/main" id="{CF10ED77-DAD1-4FB0-FB15-84BBAFBF10D2}"/>
              </a:ext>
            </a:extLst>
          </p:cNvPr>
          <p:cNvSpPr>
            <a:spLocks noGrp="1"/>
          </p:cNvSpPr>
          <p:nvPr>
            <p:ph type="title"/>
          </p:nvPr>
        </p:nvSpPr>
        <p:spPr>
          <a:xfrm>
            <a:off x="793964" y="286424"/>
            <a:ext cx="7472939" cy="823913"/>
          </a:xfrm>
        </p:spPr>
        <p:txBody>
          <a:bodyPr/>
          <a:lstStyle/>
          <a:p>
            <a:r>
              <a:rPr lang="en-US" b="1" dirty="0">
                <a:solidFill>
                  <a:schemeClr val="bg1"/>
                </a:solidFill>
                <a:latin typeface="Arial" panose="020B0604020202020204" pitchFamily="34" charset="0"/>
                <a:cs typeface="Arial" panose="020B0604020202020204" pitchFamily="34" charset="0"/>
              </a:rPr>
              <a:t>Renewal of Membership</a:t>
            </a:r>
          </a:p>
        </p:txBody>
      </p:sp>
    </p:spTree>
    <p:extLst>
      <p:ext uri="{BB962C8B-B14F-4D97-AF65-F5344CB8AC3E}">
        <p14:creationId xmlns:p14="http://schemas.microsoft.com/office/powerpoint/2010/main" val="400072469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876458" y="961794"/>
            <a:ext cx="6603096" cy="397828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96883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902244" y="188504"/>
            <a:ext cx="8409746" cy="642970"/>
          </a:xfrm>
        </p:spPr>
        <p:txBody>
          <a:bodyPr>
            <a:normAutofit/>
          </a:bodyPr>
          <a:lstStyle/>
          <a:p>
            <a:pPr algn="l"/>
            <a:r>
              <a:rPr lang="en-US" sz="2400" dirty="0">
                <a:solidFill>
                  <a:srgbClr val="1FC77F"/>
                </a:solidFill>
                <a:latin typeface="Arial Black"/>
                <a:cs typeface="Arial Black"/>
              </a:rPr>
              <a:t>National Exploring Program Commissioner</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891126" y="814695"/>
            <a:ext cx="8409746" cy="7509748"/>
          </a:xfrm>
          <a:prstGeom prst="rect">
            <a:avLst/>
          </a:prstGeom>
        </p:spPr>
        <p:txBody>
          <a:bodyPr wrap="square">
            <a:spAutoFit/>
          </a:bodyPr>
          <a:lstStyle/>
          <a:p>
            <a:r>
              <a:rPr lang="en-US" sz="3200" b="1" dirty="0">
                <a:solidFill>
                  <a:schemeClr val="accent6">
                    <a:lumMod val="75000"/>
                  </a:schemeClr>
                </a:solidFill>
                <a:latin typeface="Arial" panose="020B0604020202020204" pitchFamily="34" charset="0"/>
                <a:cs typeface="Arial" panose="020B0604020202020204" pitchFamily="34" charset="0"/>
              </a:rPr>
              <a:t>Richard (Dick) Davies</a:t>
            </a:r>
          </a:p>
          <a:p>
            <a:pPr marL="342900" indent="-34290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Richard.davies.nyc@gmail.com</a:t>
            </a:r>
          </a:p>
          <a:p>
            <a:pPr marL="342900" indent="-34290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(914) 327-7430</a:t>
            </a:r>
          </a:p>
          <a:p>
            <a:endParaRPr lang="en-US" sz="800" b="1" dirty="0">
              <a:solidFill>
                <a:srgbClr val="FFFF00"/>
              </a:solidFill>
              <a:latin typeface="Arial" panose="020B0604020202020204" pitchFamily="34" charset="0"/>
              <a:cs typeface="Arial" panose="020B0604020202020204" pitchFamily="34" charset="0"/>
            </a:endParaRPr>
          </a:p>
          <a:p>
            <a:r>
              <a:rPr lang="en-US" sz="1600" b="1" dirty="0">
                <a:solidFill>
                  <a:srgbClr val="FFFF00"/>
                </a:solidFill>
                <a:latin typeface="Arial" panose="020B0604020202020204" pitchFamily="34" charset="0"/>
                <a:cs typeface="Arial" panose="020B0604020202020204" pitchFamily="34" charset="0"/>
              </a:rPr>
              <a:t>Recent Scouting History</a:t>
            </a:r>
            <a:endParaRPr lang="en-US" sz="1400" b="1"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Interim Scout Executive for two years Greater New York Councils ~ 2021 – 2022</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Stepped down as Council Commissioner to take role</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Formerly VP – Membership, VP – </a:t>
            </a:r>
            <a:r>
              <a:rPr lang="en-US" sz="1400" b="1" dirty="0" err="1">
                <a:solidFill>
                  <a:srgbClr val="FFFF00"/>
                </a:solidFill>
                <a:latin typeface="Arial" panose="020B0604020202020204" pitchFamily="34" charset="0"/>
                <a:cs typeface="Arial" panose="020B0604020202020204" pitchFamily="34" charset="0"/>
              </a:rPr>
              <a:t>Scoutreach</a:t>
            </a:r>
            <a:r>
              <a:rPr lang="en-US" sz="1400" b="1" dirty="0">
                <a:solidFill>
                  <a:srgbClr val="FFFF00"/>
                </a:solidFill>
                <a:latin typeface="Arial" panose="020B0604020202020204" pitchFamily="34" charset="0"/>
                <a:cs typeface="Arial" panose="020B0604020202020204" pitchFamily="34" charset="0"/>
              </a:rPr>
              <a:t> and Manhattan Borough President</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Eagle Scout from Wisconsin</a:t>
            </a:r>
          </a:p>
          <a:p>
            <a:r>
              <a:rPr lang="en-US" sz="800" dirty="0">
                <a:solidFill>
                  <a:srgbClr val="FFFF00"/>
                </a:solidFill>
                <a:latin typeface="Arial" panose="020B0604020202020204" pitchFamily="34" charset="0"/>
                <a:cs typeface="Arial" panose="020B0604020202020204" pitchFamily="34" charset="0"/>
              </a:rPr>
              <a:t> </a:t>
            </a:r>
          </a:p>
          <a:p>
            <a:r>
              <a:rPr lang="en-US" sz="1600" b="1" dirty="0">
                <a:solidFill>
                  <a:srgbClr val="FFFF00"/>
                </a:solidFill>
                <a:latin typeface="Arial" panose="020B0604020202020204" pitchFamily="34" charset="0"/>
                <a:cs typeface="Arial" panose="020B0604020202020204" pitchFamily="34" charset="0"/>
              </a:rPr>
              <a:t>Exploring History</a:t>
            </a:r>
            <a:endParaRPr lang="en-US" sz="1200"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Exploring Chair, National Commissioner Service Team ~ Nov 2022 – TBD</a:t>
            </a:r>
          </a:p>
          <a:p>
            <a:pPr marL="171450" indent="-1714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National Exploring Program Commissioner, National LFL Executive Board ~ Nov 2022 -TBD</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Area and Northeast Regional Exploring Chair and Board Member ~ 2018 – 2021 </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Exploring Committee ~ 1976 – 1979</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Explorer President ~ 1976-77; Youth Member of National Executive Board</a:t>
            </a:r>
          </a:p>
          <a:p>
            <a:r>
              <a:rPr lang="en-US" sz="800" dirty="0">
                <a:solidFill>
                  <a:srgbClr val="FFFF00"/>
                </a:solidFill>
                <a:latin typeface="Arial" panose="020B0604020202020204" pitchFamily="34" charset="0"/>
                <a:cs typeface="Arial" panose="020B0604020202020204" pitchFamily="34" charset="0"/>
              </a:rPr>
              <a:t> </a:t>
            </a:r>
          </a:p>
          <a:p>
            <a:r>
              <a:rPr lang="en-US" sz="1600" b="1" dirty="0">
                <a:solidFill>
                  <a:srgbClr val="FFFF00"/>
                </a:solidFill>
                <a:latin typeface="Arial" panose="020B0604020202020204" pitchFamily="34" charset="0"/>
                <a:cs typeface="Arial" panose="020B0604020202020204" pitchFamily="34" charset="0"/>
              </a:rPr>
              <a:t>Professional Career</a:t>
            </a:r>
            <a:endParaRPr lang="en-US" sz="1200"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Since 2016, angel investor and advisory board member for start-up companies</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Consultant to investment management industry</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Most of career on business side of investment management industry (business unit management, client and product development) with Alliance Bernstein and Russell investments</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Last ten years through 2016 working with largest 401k and other defined contribution plans around the world.</a:t>
            </a:r>
          </a:p>
          <a:p>
            <a:endParaRPr lang="en-US" sz="2000" b="1" dirty="0">
              <a:solidFill>
                <a:srgbClr val="FFFF00"/>
              </a:solidFill>
              <a:latin typeface="Arial" panose="020B0604020202020204" pitchFamily="34" charset="0"/>
              <a:cs typeface="Arial" panose="020B0604020202020204" pitchFamily="34" charset="0"/>
            </a:endParaRPr>
          </a:p>
          <a:p>
            <a:endParaRPr lang="en-US" sz="20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0C109FA5-2E8F-9AFB-0C21-0FEDEB24336C}"/>
              </a:ext>
            </a:extLst>
          </p:cNvPr>
          <p:cNvPicPr>
            <a:picLocks noChangeAspect="1"/>
          </p:cNvPicPr>
          <p:nvPr/>
        </p:nvPicPr>
        <p:blipFill>
          <a:blip r:embed="rId4"/>
          <a:stretch>
            <a:fillRect/>
          </a:stretch>
        </p:blipFill>
        <p:spPr>
          <a:xfrm>
            <a:off x="8955112" y="685499"/>
            <a:ext cx="1334645" cy="1366423"/>
          </a:xfrm>
          <a:prstGeom prst="rect">
            <a:avLst/>
          </a:prstGeom>
        </p:spPr>
      </p:pic>
    </p:spTree>
    <p:extLst>
      <p:ext uri="{BB962C8B-B14F-4D97-AF65-F5344CB8AC3E}">
        <p14:creationId xmlns:p14="http://schemas.microsoft.com/office/powerpoint/2010/main" val="101885797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162774" y="1088806"/>
            <a:ext cx="10023205" cy="468038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5392649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397293" y="941094"/>
            <a:ext cx="7397414" cy="497581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5293456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9939"/>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2429168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626120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3587531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187097" y="806351"/>
            <a:ext cx="9974560" cy="57019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142836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047BA152-20F3-2AC2-2789-6C6C918B9DD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70857" y="865297"/>
            <a:ext cx="7503631" cy="5856178"/>
          </a:xfrm>
        </p:spPr>
      </p:pic>
    </p:spTree>
    <p:extLst>
      <p:ext uri="{BB962C8B-B14F-4D97-AF65-F5344CB8AC3E}">
        <p14:creationId xmlns:p14="http://schemas.microsoft.com/office/powerpoint/2010/main" val="155317254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D9314-7125-BC22-B5BA-DC897AFA3F5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649B921-C8B4-628A-DE42-4EB42235BE4F}"/>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295FEE55-1CC9-3D89-6572-120868FACA4F}"/>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9D78A3E4-9B06-FB3F-87CD-6FEEEBA7B9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A07760-7470-E698-503D-5CC1D7D8B97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708552BE-4C8E-FA1A-629E-25C4249267F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70857" y="865297"/>
            <a:ext cx="7503631" cy="5856178"/>
          </a:xfrm>
        </p:spPr>
      </p:pic>
    </p:spTree>
    <p:extLst>
      <p:ext uri="{BB962C8B-B14F-4D97-AF65-F5344CB8AC3E}">
        <p14:creationId xmlns:p14="http://schemas.microsoft.com/office/powerpoint/2010/main" val="425631139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3CC6A-24CA-DA5D-BDD6-63678E2C6A56}"/>
            </a:ext>
          </a:extLst>
        </p:cNvPr>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AD31F03D-B51A-475C-F041-3A5AF8DF286C}"/>
              </a:ext>
            </a:extLst>
          </p:cNvPr>
          <p:cNvSpPr txBox="1">
            <a:spLocks/>
          </p:cNvSpPr>
          <p:nvPr/>
        </p:nvSpPr>
        <p:spPr>
          <a:xfrm>
            <a:off x="253246" y="6375816"/>
            <a:ext cx="78001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800" b="0"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168</a:t>
            </a:fld>
            <a:endParaRPr kumimoji="0" lang="en-US" sz="8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endParaRPr>
          </a:p>
        </p:txBody>
      </p:sp>
      <p:sp>
        <p:nvSpPr>
          <p:cNvPr id="6" name="Title 1">
            <a:extLst>
              <a:ext uri="{FF2B5EF4-FFF2-40B4-BE49-F238E27FC236}">
                <a16:creationId xmlns:a16="http://schemas.microsoft.com/office/drawing/2014/main" id="{0DE4D4D2-0029-B755-F4ED-28399E29731D}"/>
              </a:ext>
            </a:extLst>
          </p:cNvPr>
          <p:cNvSpPr>
            <a:spLocks noGrp="1"/>
          </p:cNvSpPr>
          <p:nvPr>
            <p:ph type="title"/>
          </p:nvPr>
        </p:nvSpPr>
        <p:spPr>
          <a:xfrm>
            <a:off x="198120" y="436098"/>
            <a:ext cx="11704320" cy="1309352"/>
          </a:xfrm>
        </p:spPr>
        <p:txBody>
          <a:bodyPr>
            <a:normAutofit fontScale="90000"/>
          </a:bodyPr>
          <a:lstStyle/>
          <a:p>
            <a:pPr algn="ctr"/>
            <a:r>
              <a:rPr lang="en-US" dirty="0">
                <a:solidFill>
                  <a:srgbClr val="002060"/>
                </a:solidFill>
              </a:rPr>
              <a:t>Member Renewal Cycle – December 2025</a:t>
            </a:r>
            <a:br>
              <a:rPr lang="en-US" dirty="0">
                <a:solidFill>
                  <a:srgbClr val="002060"/>
                </a:solidFill>
              </a:rPr>
            </a:br>
            <a:r>
              <a:rPr lang="en-US" dirty="0">
                <a:solidFill>
                  <a:srgbClr val="002060"/>
                </a:solidFill>
              </a:rPr>
              <a:t>430,642 Members Renew</a:t>
            </a:r>
            <a:br>
              <a:rPr lang="en-US" dirty="0">
                <a:solidFill>
                  <a:srgbClr val="002060"/>
                </a:solidFill>
              </a:rPr>
            </a:br>
            <a:endParaRPr lang="en-US" dirty="0">
              <a:solidFill>
                <a:srgbClr val="002060"/>
              </a:solidFill>
            </a:endParaRPr>
          </a:p>
        </p:txBody>
      </p:sp>
      <p:sp>
        <p:nvSpPr>
          <p:cNvPr id="2" name="TextBox 1">
            <a:extLst>
              <a:ext uri="{FF2B5EF4-FFF2-40B4-BE49-F238E27FC236}">
                <a16:creationId xmlns:a16="http://schemas.microsoft.com/office/drawing/2014/main" id="{12C591F2-C50F-AD36-CA8F-C710FAF48559}"/>
              </a:ext>
            </a:extLst>
          </p:cNvPr>
          <p:cNvSpPr txBox="1"/>
          <p:nvPr/>
        </p:nvSpPr>
        <p:spPr>
          <a:xfrm>
            <a:off x="198120" y="1040529"/>
            <a:ext cx="798573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a:ea typeface="+mn-ea"/>
                <a:cs typeface="+mn-cs"/>
              </a:rPr>
              <a:t>Emails beginning 60 days out from the expiration date – 5 emails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a:ea typeface="+mn-ea"/>
                <a:cs typeface="+mn-cs"/>
              </a:rPr>
              <a:t>Texts sent beginning 45 days out – 4 texts sent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48180644-8F71-4418-F096-B9FB949FB564}"/>
              </a:ext>
            </a:extLst>
          </p:cNvPr>
          <p:cNvSpPr txBox="1"/>
          <p:nvPr/>
        </p:nvSpPr>
        <p:spPr>
          <a:xfrm>
            <a:off x="198120" y="2951708"/>
            <a:ext cx="6428711"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Monthly Renewal Communication Sequence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November 1</a:t>
            </a:r>
            <a:r>
              <a:rPr kumimoji="0" lang="en-US" sz="2400" b="0" i="0" u="none" strike="noStrike" kern="1200" cap="none" spc="0" normalizeH="0" baseline="30000" noProof="0" dirty="0">
                <a:ln>
                  <a:noFill/>
                </a:ln>
                <a:solidFill>
                  <a:srgbClr val="002060"/>
                </a:solidFill>
                <a:effectLst/>
                <a:uLnTx/>
                <a:uFillTx/>
                <a:latin typeface="Calibri"/>
                <a:ea typeface="+mn-ea"/>
                <a:cs typeface="+mn-cs"/>
              </a:rPr>
              <a:t>st</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November 15</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Text Message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November 30</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December 15</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Text Message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December 31</a:t>
            </a:r>
            <a:r>
              <a:rPr kumimoji="0" lang="en-US" sz="2400" b="0" i="0" u="none" strike="noStrike" kern="1200" cap="none" spc="0" normalizeH="0" baseline="30000" noProof="0" dirty="0">
                <a:ln>
                  <a:noFill/>
                </a:ln>
                <a:solidFill>
                  <a:srgbClr val="002060"/>
                </a:solidFill>
                <a:effectLst/>
                <a:uLnTx/>
                <a:uFillTx/>
                <a:latin typeface="Calibri"/>
                <a:ea typeface="+mn-ea"/>
                <a:cs typeface="+mn-cs"/>
              </a:rPr>
              <a:t>st</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and a Text Message Sent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January 7</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Message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January 15</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Text Message Sent</a:t>
            </a:r>
          </a:p>
        </p:txBody>
      </p:sp>
      <p:pic>
        <p:nvPicPr>
          <p:cNvPr id="7" name="Picture 6" descr="A screenshot of a cell phone&#10;&#10;AI-generated content may be incorrect.">
            <a:extLst>
              <a:ext uri="{FF2B5EF4-FFF2-40B4-BE49-F238E27FC236}">
                <a16:creationId xmlns:a16="http://schemas.microsoft.com/office/drawing/2014/main" id="{A87A881B-7649-E2F1-FD1E-27844ADAB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3854" y="1376738"/>
            <a:ext cx="3193541" cy="48191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2993420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Missing Parent Guardian Relationship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computer&#10;&#10;AI-generated content may be incorrect.">
            <a:extLst>
              <a:ext uri="{FF2B5EF4-FFF2-40B4-BE49-F238E27FC236}">
                <a16:creationId xmlns:a16="http://schemas.microsoft.com/office/drawing/2014/main" id="{BEC985ED-115D-EF30-EA11-7A873A98AB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8853" y="839625"/>
            <a:ext cx="7827639" cy="5756302"/>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45533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868155" y="454028"/>
            <a:ext cx="8309990" cy="2017029"/>
          </a:xfrm>
        </p:spPr>
        <p:txBody>
          <a:bodyPr>
            <a:normAutofit/>
          </a:bodyPr>
          <a:lstStyle/>
          <a:p>
            <a:r>
              <a:rPr lang="en-US" sz="3600" b="1" dirty="0">
                <a:solidFill>
                  <a:srgbClr val="1FC77F"/>
                </a:solidFill>
                <a:latin typeface="Arial Black" panose="020B0A04020102020204" pitchFamily="34" charset="0"/>
                <a:cs typeface="Arial" panose="020B0604020202020204" pitchFamily="34" charset="0"/>
              </a:rPr>
              <a:t>Marketing &amp; Technology Chair, </a:t>
            </a:r>
            <a:br>
              <a:rPr lang="en-US" sz="3600" b="1" dirty="0">
                <a:solidFill>
                  <a:srgbClr val="1FC77F"/>
                </a:solidFill>
                <a:latin typeface="Arial Black" panose="020B0A04020102020204" pitchFamily="34" charset="0"/>
                <a:cs typeface="Arial" panose="020B0604020202020204" pitchFamily="34" charset="0"/>
              </a:rPr>
            </a:br>
            <a:r>
              <a:rPr lang="en-US" sz="3600" b="1" dirty="0">
                <a:solidFill>
                  <a:srgbClr val="1FC77F"/>
                </a:solidFill>
                <a:latin typeface="Arial Black" panose="020B0A04020102020204" pitchFamily="34" charset="0"/>
                <a:cs typeface="Arial" panose="020B0604020202020204" pitchFamily="34" charset="0"/>
              </a:rPr>
              <a:t>Nat’l LFL Exec Board</a:t>
            </a:r>
            <a:br>
              <a:rPr lang="en-US" sz="3600" b="1" dirty="0">
                <a:solidFill>
                  <a:srgbClr val="1FC77F"/>
                </a:solidFill>
                <a:latin typeface="Arial Black" panose="020B0A04020102020204" pitchFamily="34" charset="0"/>
                <a:cs typeface="Arial" panose="020B0604020202020204" pitchFamily="34" charset="0"/>
              </a:rPr>
            </a:br>
            <a:r>
              <a:rPr lang="en-US" sz="3600" b="1" dirty="0">
                <a:solidFill>
                  <a:srgbClr val="1FC77F"/>
                </a:solidFill>
                <a:latin typeface="Arial Black" panose="020B0A04020102020204" pitchFamily="34" charset="0"/>
                <a:cs typeface="Arial" panose="020B0604020202020204" pitchFamily="34" charset="0"/>
              </a:rPr>
              <a:t>Comments</a:t>
            </a:r>
          </a:p>
        </p:txBody>
      </p:sp>
      <p:sp>
        <p:nvSpPr>
          <p:cNvPr id="2" name="TextBox 1"/>
          <p:cNvSpPr txBox="1"/>
          <p:nvPr/>
        </p:nvSpPr>
        <p:spPr>
          <a:xfrm>
            <a:off x="1774371" y="2812155"/>
            <a:ext cx="8556172" cy="1354217"/>
          </a:xfrm>
          <a:prstGeom prst="rect">
            <a:avLst/>
          </a:prstGeom>
          <a:no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Jeffrey (Jeff) Schweiger</a:t>
            </a:r>
          </a:p>
          <a:p>
            <a:pPr algn="ctr"/>
            <a:r>
              <a:rPr lang="en-US" sz="2800" dirty="0">
                <a:solidFill>
                  <a:srgbClr val="FFFF00"/>
                </a:solidFill>
                <a:latin typeface="Arial" panose="020B0604020202020204" pitchFamily="34" charset="0"/>
                <a:cs typeface="Arial" panose="020B0604020202020204" pitchFamily="34" charset="0"/>
              </a:rPr>
              <a:t> </a:t>
            </a: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2438322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Missing Email Address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computer&#10;&#10;AI-generated content may be incorrect.">
            <a:extLst>
              <a:ext uri="{FF2B5EF4-FFF2-40B4-BE49-F238E27FC236}">
                <a16:creationId xmlns:a16="http://schemas.microsoft.com/office/drawing/2014/main" id="{90D425C2-96B2-DE34-182B-A2ED8DCBFC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1478" y="784722"/>
            <a:ext cx="6492590" cy="575419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5718878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 without Unit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member form&#10;&#10;AI-generated content may be incorrect.">
            <a:extLst>
              <a:ext uri="{FF2B5EF4-FFF2-40B4-BE49-F238E27FC236}">
                <a16:creationId xmlns:a16="http://schemas.microsoft.com/office/drawing/2014/main" id="{128B7E1E-D861-D5BD-1213-E1AB44F73E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6446" y="696350"/>
            <a:ext cx="7372453" cy="602512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697228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Due to Renew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website&#10;&#10;AI-generated content may be incorrect.">
            <a:extLst>
              <a:ext uri="{FF2B5EF4-FFF2-40B4-BE49-F238E27FC236}">
                <a16:creationId xmlns:a16="http://schemas.microsoft.com/office/drawing/2014/main" id="{2E27B4F0-BB18-C33F-4A15-946E8B0263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0986" y="839625"/>
            <a:ext cx="8470027" cy="559459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338385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CB832-BBF3-1806-B42C-ED9EFDC7F4F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7C1D9A-8D87-159D-B5AC-95AF702562C8}"/>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15BB652E-C472-36BC-F7BE-CD94F789E583}"/>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F776859-38E1-5A03-5293-5D3B2137F5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84BE02-09C2-EAA2-50C0-CD5AD6BFDB59}"/>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Opt-Out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member opt-out report&#10;&#10;AI-generated content may be incorrect.">
            <a:extLst>
              <a:ext uri="{FF2B5EF4-FFF2-40B4-BE49-F238E27FC236}">
                <a16:creationId xmlns:a16="http://schemas.microsoft.com/office/drawing/2014/main" id="{D9913F7E-083A-A926-EDF4-AB21845A43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7766" y="839625"/>
            <a:ext cx="8341807" cy="581074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4955129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1246114" y="786384"/>
            <a:ext cx="9702304" cy="5276088"/>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953506" y="133100"/>
            <a:ext cx="10123214" cy="6582655"/>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678392" y="4215032"/>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1834482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26BE7-533C-D755-6AD7-466384E6D187}"/>
            </a:ext>
          </a:extLst>
        </p:cNvPr>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30DD6AC9-094C-BC82-C5E0-9AECC40F5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a:extLst>
              <a:ext uri="{FF2B5EF4-FFF2-40B4-BE49-F238E27FC236}">
                <a16:creationId xmlns:a16="http://schemas.microsoft.com/office/drawing/2014/main" id="{40886578-7AA0-258C-EAF7-E111EBBD674B}"/>
              </a:ext>
            </a:extLst>
          </p:cNvPr>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27663110-1BC8-A6FC-F976-D88F2DD15715}"/>
              </a:ext>
            </a:extLst>
          </p:cNvPr>
          <p:cNvPicPr>
            <a:picLocks noChangeAspect="1"/>
          </p:cNvPicPr>
          <p:nvPr/>
        </p:nvPicPr>
        <p:blipFill>
          <a:blip r:embed="rId4"/>
          <a:stretch>
            <a:fillRect/>
          </a:stretch>
        </p:blipFill>
        <p:spPr>
          <a:xfrm>
            <a:off x="626751" y="0"/>
            <a:ext cx="10938497" cy="7112796"/>
          </a:xfrm>
          <a:prstGeom prst="rect">
            <a:avLst/>
          </a:prstGeom>
        </p:spPr>
      </p:pic>
      <p:sp>
        <p:nvSpPr>
          <p:cNvPr id="7" name="TextBox 6">
            <a:extLst>
              <a:ext uri="{FF2B5EF4-FFF2-40B4-BE49-F238E27FC236}">
                <a16:creationId xmlns:a16="http://schemas.microsoft.com/office/drawing/2014/main" id="{4C340734-EAB5-3993-FFB4-8F94B8374446}"/>
              </a:ext>
            </a:extLst>
          </p:cNvPr>
          <p:cNvSpPr txBox="1"/>
          <p:nvPr/>
        </p:nvSpPr>
        <p:spPr>
          <a:xfrm>
            <a:off x="6301295" y="89452"/>
            <a:ext cx="7033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30533219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A640A-8527-B334-AA47-041A46B429F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FFC486F-349D-5CB9-A53F-58DEB32843BD}"/>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17908030-6BE2-DF70-D799-B567C26267D6}"/>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itle 1">
            <a:extLst>
              <a:ext uri="{FF2B5EF4-FFF2-40B4-BE49-F238E27FC236}">
                <a16:creationId xmlns:a16="http://schemas.microsoft.com/office/drawing/2014/main" id="{6937B3A8-42FC-EB75-60FD-2B4214EB04FE}"/>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9" name="Picture 8" descr="exploring_wht_transparent-01.png">
            <a:extLst>
              <a:ext uri="{FF2B5EF4-FFF2-40B4-BE49-F238E27FC236}">
                <a16:creationId xmlns:a16="http://schemas.microsoft.com/office/drawing/2014/main" id="{5DF91F4E-C152-97E4-DB55-28946BB32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598" y="194014"/>
            <a:ext cx="5684500" cy="1545336"/>
          </a:xfrm>
          <a:prstGeom prst="rect">
            <a:avLst/>
          </a:prstGeom>
        </p:spPr>
      </p:pic>
      <p:pic>
        <p:nvPicPr>
          <p:cNvPr id="3" name="Picture 2" descr="A logo with text on it&#10;&#10;AI-generated content may be incorrect.">
            <a:extLst>
              <a:ext uri="{FF2B5EF4-FFF2-40B4-BE49-F238E27FC236}">
                <a16:creationId xmlns:a16="http://schemas.microsoft.com/office/drawing/2014/main" id="{6FA1809B-943A-3A28-A1B1-4795F1F1FE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45" y="576446"/>
            <a:ext cx="1613718" cy="1265030"/>
          </a:xfrm>
          <a:prstGeom prst="rect">
            <a:avLst/>
          </a:prstGeom>
        </p:spPr>
      </p:pic>
      <p:pic>
        <p:nvPicPr>
          <p:cNvPr id="5" name="Picture 4" descr="A logo with text on it&#10;&#10;AI-generated content may be incorrect.">
            <a:extLst>
              <a:ext uri="{FF2B5EF4-FFF2-40B4-BE49-F238E27FC236}">
                <a16:creationId xmlns:a16="http://schemas.microsoft.com/office/drawing/2014/main" id="{DFFE3418-CDF6-AC06-7423-251881DAEA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009" y="576446"/>
            <a:ext cx="1613718" cy="1265030"/>
          </a:xfrm>
          <a:prstGeom prst="rect">
            <a:avLst/>
          </a:prstGeom>
        </p:spPr>
      </p:pic>
      <p:sp>
        <p:nvSpPr>
          <p:cNvPr id="2" name="TextBox 1">
            <a:extLst>
              <a:ext uri="{FF2B5EF4-FFF2-40B4-BE49-F238E27FC236}">
                <a16:creationId xmlns:a16="http://schemas.microsoft.com/office/drawing/2014/main" id="{EA46EA36-DE74-EE5D-0DC8-77CDB98E5810}"/>
              </a:ext>
            </a:extLst>
          </p:cNvPr>
          <p:cNvSpPr txBox="1"/>
          <p:nvPr/>
        </p:nvSpPr>
        <p:spPr>
          <a:xfrm>
            <a:off x="944565" y="1989323"/>
            <a:ext cx="9561251" cy="4362733"/>
          </a:xfrm>
          <a:prstGeom prst="rect">
            <a:avLst/>
          </a:prstGeom>
          <a:noFill/>
        </p:spPr>
        <p:txBody>
          <a:bodyPr wrap="square" rtlCol="0">
            <a:spAutoFit/>
          </a:bodyPr>
          <a:lstStyle/>
          <a:p>
            <a:pPr marL="76200" marR="0" algn="ctr">
              <a:spcBef>
                <a:spcPts val="85"/>
              </a:spcBef>
              <a:buNone/>
            </a:pPr>
            <a:r>
              <a:rPr lang="en-US" sz="1800" b="1" dirty="0">
                <a:solidFill>
                  <a:schemeClr val="bg1"/>
                </a:solidFill>
                <a:effectLst/>
                <a:latin typeface="Calibri" panose="020F0502020204030204" pitchFamily="34" charset="0"/>
                <a:ea typeface="Times New Roman" panose="02020603050405020304" pitchFamily="18" charset="0"/>
              </a:rPr>
              <a:t>2026 NATIONAL EXPLORING LIVE HOUR (Monthly)</a:t>
            </a:r>
            <a:endParaRPr lang="en-US" sz="1800" b="1" dirty="0">
              <a:solidFill>
                <a:schemeClr val="bg1"/>
              </a:solidFill>
              <a:effectLst/>
              <a:latin typeface="Calibri" panose="020F0502020204030204" pitchFamily="34" charset="0"/>
              <a:ea typeface="Aptos" panose="020B0004020202020204" pitchFamily="34" charset="0"/>
            </a:endParaRPr>
          </a:p>
          <a:p>
            <a:pPr marL="75565" marR="140335" algn="just">
              <a:buNone/>
            </a:pPr>
            <a:r>
              <a:rPr lang="en-US" sz="1800" spc="-5" dirty="0">
                <a:solidFill>
                  <a:schemeClr val="bg1"/>
                </a:solidFill>
                <a:effectLst/>
                <a:latin typeface="Calibri" panose="020F0502020204030204" pitchFamily="34" charset="0"/>
                <a:ea typeface="Aptos" panose="020B0004020202020204" pitchFamily="34" charset="0"/>
              </a:rPr>
              <a:t> </a:t>
            </a:r>
            <a:endParaRPr lang="en-US" sz="1800" dirty="0">
              <a:solidFill>
                <a:schemeClr val="bg1"/>
              </a:solidFill>
              <a:effectLst/>
              <a:latin typeface="Calibri" panose="020F0502020204030204" pitchFamily="34" charset="0"/>
              <a:ea typeface="Aptos" panose="020B0004020202020204" pitchFamily="34" charset="0"/>
            </a:endParaRPr>
          </a:p>
          <a:p>
            <a:pPr marL="457200" marR="140335" algn="just">
              <a:buNone/>
            </a:pPr>
            <a:r>
              <a:rPr lang="en-US" sz="1800" spc="-5" dirty="0">
                <a:solidFill>
                  <a:schemeClr val="bg1"/>
                </a:solidFill>
                <a:effectLst/>
                <a:latin typeface="Calibri" panose="020F0502020204030204" pitchFamily="34" charset="0"/>
                <a:ea typeface="Aptos" panose="020B0004020202020204" pitchFamily="34" charset="0"/>
              </a:rPr>
              <a:t>The National Exploring Live Hour is a monthly Zoom video conference that will help engage and equip Exploring volunteers and professionals to grow, support, and learn more about Exploring. Each month the National Exploring Live Hour will be led by our National Exploring Program Chair and the National Director of Exploring.  The live hours will include sharing best practices and ideas that are happening within our councils, highlighting successful growth campaigns, and inspiring new ideas through various trainings.  This will also offer an opportunity for local councils to collaborate with territory and national counterparts to generate innovative solutions to real-life Exploring challenges.</a:t>
            </a:r>
            <a:endParaRPr lang="en-US" sz="1800" dirty="0">
              <a:solidFill>
                <a:schemeClr val="bg1"/>
              </a:solidFill>
              <a:effectLst/>
              <a:latin typeface="Calibri" panose="020F0502020204030204" pitchFamily="34" charset="0"/>
              <a:ea typeface="Aptos" panose="020B0004020202020204" pitchFamily="34" charset="0"/>
            </a:endParaRPr>
          </a:p>
          <a:p>
            <a:pPr marL="0" marR="0">
              <a:buNone/>
            </a:pPr>
            <a:r>
              <a:rPr lang="en-US" sz="1800" b="1" dirty="0">
                <a:solidFill>
                  <a:schemeClr val="bg1"/>
                </a:solidFill>
                <a:effectLst/>
                <a:latin typeface="Calibri" panose="020F0502020204030204" pitchFamily="34" charset="0"/>
                <a:ea typeface="Aptos" panose="020B0004020202020204" pitchFamily="34" charset="0"/>
              </a:rPr>
              <a:t> </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spc="-5" dirty="0">
                <a:solidFill>
                  <a:schemeClr val="bg1"/>
                </a:solidFill>
                <a:effectLst/>
                <a:latin typeface="Calibri" panose="020F0502020204030204" pitchFamily="34" charset="0"/>
                <a:ea typeface="Aptos" panose="020B0004020202020204" pitchFamily="34" charset="0"/>
              </a:rPr>
              <a:t>National Exploring Live Hour Schedule</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i="1" spc="-5" dirty="0">
                <a:solidFill>
                  <a:schemeClr val="bg1"/>
                </a:solidFill>
                <a:effectLst/>
                <a:latin typeface="Calibri" panose="020F0502020204030204" pitchFamily="34" charset="0"/>
                <a:ea typeface="Aptos" panose="020B0004020202020204" pitchFamily="34" charset="0"/>
              </a:rPr>
              <a:t>1:00 PM – 2:00 PM Central Standard Time, Monthly</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spc="-5" dirty="0">
                <a:solidFill>
                  <a:schemeClr val="bg1"/>
                </a:solidFill>
                <a:effectLst/>
                <a:latin typeface="Calibri" panose="020F0502020204030204" pitchFamily="34" charset="0"/>
                <a:ea typeface="Aptos" panose="020B0004020202020204" pitchFamily="34" charset="0"/>
              </a:rPr>
              <a:t>Register for each of the National Exploring Live Hour </a:t>
            </a:r>
            <a:r>
              <a:rPr lang="en-US" sz="1800" b="1" spc="-20" dirty="0">
                <a:solidFill>
                  <a:schemeClr val="bg1"/>
                </a:solidFill>
                <a:effectLst/>
                <a:latin typeface="Calibri" panose="020F0502020204030204" pitchFamily="34" charset="0"/>
                <a:ea typeface="Aptos" panose="020B0004020202020204" pitchFamily="34" charset="0"/>
              </a:rPr>
              <a:t>ZOOM presentations at:</a:t>
            </a:r>
            <a:endParaRPr lang="en-US" sz="1800" dirty="0">
              <a:solidFill>
                <a:schemeClr val="bg1"/>
              </a:solidFill>
              <a:effectLst/>
              <a:latin typeface="Calibri" panose="020F0502020204030204" pitchFamily="34" charset="0"/>
              <a:ea typeface="Aptos" panose="020B0004020202020204" pitchFamily="34" charset="0"/>
            </a:endParaRPr>
          </a:p>
          <a:p>
            <a:pPr marL="0" marR="0" algn="ctr"/>
            <a:r>
              <a:rPr lang="en-US" sz="1800" u="sng" dirty="0">
                <a:solidFill>
                  <a:schemeClr val="bg1"/>
                </a:solidFill>
                <a:effectLst/>
                <a:latin typeface="Calibri" panose="020F0502020204030204" pitchFamily="34" charset="0"/>
                <a:ea typeface="Aptos" panose="020B0004020202020204" pitchFamily="34" charset="0"/>
                <a:hlinkClick r:id="rId5">
                  <a:extLst>
                    <a:ext uri="{A12FA001-AC4F-418D-AE19-62706E023703}">
                      <ahyp:hlinkClr xmlns:ahyp="http://schemas.microsoft.com/office/drawing/2018/hyperlinkcolor" val="tx"/>
                    </a:ext>
                  </a:extLst>
                </a:hlinkClick>
              </a:rPr>
              <a:t>2026 National Exploring Live Hour Registration</a:t>
            </a:r>
            <a:endParaRPr lang="en-US" sz="1800" dirty="0">
              <a:solidFill>
                <a:schemeClr val="bg1"/>
              </a:solidFill>
              <a:effectLst/>
              <a:latin typeface="Calibri" panose="020F0502020204030204" pitchFamily="34" charset="0"/>
              <a:ea typeface="Aptos" panose="020B0004020202020204" pitchFamily="34" charset="0"/>
            </a:endParaRPr>
          </a:p>
        </p:txBody>
      </p:sp>
    </p:spTree>
    <p:extLst>
      <p:ext uri="{BB962C8B-B14F-4D97-AF65-F5344CB8AC3E}">
        <p14:creationId xmlns:p14="http://schemas.microsoft.com/office/powerpoint/2010/main" val="1551360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85" y="11628"/>
            <a:ext cx="12252385"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879044" y="769700"/>
            <a:ext cx="8309990" cy="1995261"/>
          </a:xfrm>
        </p:spPr>
        <p:txBody>
          <a:bodyPr>
            <a:normAutofit/>
          </a:bodyPr>
          <a:lstStyle/>
          <a:p>
            <a:r>
              <a:rPr lang="en-US" dirty="0">
                <a:solidFill>
                  <a:srgbClr val="2AB96C"/>
                </a:solidFill>
                <a:latin typeface="Arial Black" panose="020B0A04020102020204" pitchFamily="34" charset="0"/>
              </a:rPr>
              <a:t>National Exploring Program Committee</a:t>
            </a:r>
          </a:p>
        </p:txBody>
      </p:sp>
      <p:pic>
        <p:nvPicPr>
          <p:cNvPr id="2" name="Picture 1"/>
          <p:cNvPicPr>
            <a:picLocks noChangeAspect="1"/>
          </p:cNvPicPr>
          <p:nvPr/>
        </p:nvPicPr>
        <p:blipFill>
          <a:blip r:embed="rId4"/>
          <a:stretch>
            <a:fillRect/>
          </a:stretch>
        </p:blipFill>
        <p:spPr>
          <a:xfrm>
            <a:off x="4651951" y="3219657"/>
            <a:ext cx="2350508" cy="2222726"/>
          </a:xfrm>
          <a:prstGeom prst="rect">
            <a:avLst/>
          </a:prstGeom>
        </p:spPr>
      </p:pic>
    </p:spTree>
    <p:extLst>
      <p:ext uri="{BB962C8B-B14F-4D97-AF65-F5344CB8AC3E}">
        <p14:creationId xmlns:p14="http://schemas.microsoft.com/office/powerpoint/2010/main" val="4284270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672210" y="134074"/>
            <a:ext cx="8833606" cy="642970"/>
          </a:xfrm>
        </p:spPr>
        <p:txBody>
          <a:bodyPr>
            <a:normAutofit/>
          </a:bodyPr>
          <a:lstStyle/>
          <a:p>
            <a:pPr algn="l"/>
            <a:r>
              <a:rPr lang="en-US" sz="2800" dirty="0">
                <a:solidFill>
                  <a:srgbClr val="1FC77F"/>
                </a:solidFill>
                <a:latin typeface="Arial Black"/>
                <a:cs typeface="Arial Black"/>
              </a:rPr>
              <a:t>Nat’l Exploring Committee Members…</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672211" y="684061"/>
            <a:ext cx="8833605" cy="5647700"/>
          </a:xfrm>
          <a:prstGeom prst="rect">
            <a:avLst/>
          </a:prstGeom>
        </p:spPr>
        <p:txBody>
          <a:bodyPr wrap="square">
            <a:spAutoFit/>
          </a:bodyPr>
          <a:lstStyle/>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Chair </a:t>
            </a:r>
            <a:r>
              <a:rPr lang="en-US" sz="1550" b="1" dirty="0">
                <a:solidFill>
                  <a:schemeClr val="accent6">
                    <a:lumMod val="75000"/>
                  </a:schemeClr>
                </a:solidFill>
                <a:latin typeface="Arial" panose="020B0604020202020204" pitchFamily="34" charset="0"/>
                <a:cs typeface="Arial" panose="020B0604020202020204" pitchFamily="34" charset="0"/>
              </a:rPr>
              <a:t>Craig Martin</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Commissioner </a:t>
            </a:r>
            <a:r>
              <a:rPr lang="en-US" sz="1550" b="1" dirty="0">
                <a:solidFill>
                  <a:schemeClr val="accent6">
                    <a:lumMod val="75000"/>
                  </a:schemeClr>
                </a:solidFill>
                <a:latin typeface="Arial" panose="020B0604020202020204" pitchFamily="34" charset="0"/>
                <a:cs typeface="Arial" panose="020B0604020202020204" pitchFamily="34" charset="0"/>
              </a:rPr>
              <a:t>Richard (Dick) Davies</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Membership Growth / Retention Lead </a:t>
            </a:r>
            <a:r>
              <a:rPr lang="en-US" sz="1550" b="1" dirty="0">
                <a:solidFill>
                  <a:schemeClr val="accent6">
                    <a:lumMod val="75000"/>
                  </a:schemeClr>
                </a:solidFill>
                <a:latin typeface="Arial" panose="020B0604020202020204" pitchFamily="34" charset="0"/>
                <a:cs typeface="Arial" panose="020B0604020202020204" pitchFamily="34" charset="0"/>
              </a:rPr>
              <a:t>Jeffrey (Jeff) Schweiger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Awards &amp; Recognition Lead </a:t>
            </a:r>
            <a:r>
              <a:rPr lang="en-US" sz="1550" b="1" dirty="0">
                <a:solidFill>
                  <a:schemeClr val="accent6">
                    <a:lumMod val="75000"/>
                  </a:schemeClr>
                </a:solidFill>
                <a:latin typeface="Arial" panose="020B0604020202020204" pitchFamily="34" charset="0"/>
                <a:cs typeface="Arial" panose="020B0604020202020204" pitchFamily="34" charset="0"/>
              </a:rPr>
              <a:t>Richard (Rick) Belford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Training Lead </a:t>
            </a:r>
            <a:r>
              <a:rPr lang="en-US" sz="1550" b="1" dirty="0">
                <a:solidFill>
                  <a:schemeClr val="accent6">
                    <a:lumMod val="75000"/>
                  </a:schemeClr>
                </a:solidFill>
                <a:latin typeface="Arial" panose="020B0604020202020204" pitchFamily="34" charset="0"/>
                <a:cs typeface="Arial" panose="020B0604020202020204" pitchFamily="34" charset="0"/>
              </a:rPr>
              <a:t>Roger Engelbart</a:t>
            </a:r>
            <a:endParaRPr lang="en-US" sz="1550" b="1"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Health &amp; Safety  / YPT Lead </a:t>
            </a:r>
            <a:r>
              <a:rPr lang="en-US" sz="1550" b="1" dirty="0">
                <a:solidFill>
                  <a:schemeClr val="accent6">
                    <a:lumMod val="75000"/>
                  </a:schemeClr>
                </a:solidFill>
                <a:latin typeface="Arial" panose="020B0604020202020204" pitchFamily="34" charset="0"/>
                <a:cs typeface="Arial" panose="020B0604020202020204" pitchFamily="34" charset="0"/>
              </a:rPr>
              <a:t>Linda Hassler</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Marketing  / Communications Lead (Website / Social Media)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Materials &amp; Literature Lead </a:t>
            </a:r>
            <a:r>
              <a:rPr lang="en-US" sz="1550" b="1" dirty="0">
                <a:solidFill>
                  <a:schemeClr val="accent6">
                    <a:lumMod val="75000"/>
                  </a:schemeClr>
                </a:solidFill>
                <a:latin typeface="Arial" panose="020B0604020202020204" pitchFamily="34" charset="0"/>
                <a:cs typeface="Arial" panose="020B0604020202020204" pitchFamily="34" charset="0"/>
              </a:rPr>
              <a:t>Timothy (Tim) Buckles</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Career  Fields Development Lead </a:t>
            </a:r>
            <a:r>
              <a:rPr lang="en-US" sz="1550" b="1" dirty="0">
                <a:solidFill>
                  <a:schemeClr val="accent6">
                    <a:lumMod val="75000"/>
                  </a:scheme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Officer Advisor </a:t>
            </a:r>
            <a:r>
              <a:rPr lang="en-US" sz="1550" b="1" dirty="0">
                <a:solidFill>
                  <a:schemeClr val="accent6">
                    <a:lumMod val="75000"/>
                  </a:scheme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Chair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Partnerships / Relationships Lead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Resource Advisor </a:t>
            </a:r>
            <a:r>
              <a:rPr lang="en-US" sz="1550" b="1" dirty="0">
                <a:solidFill>
                  <a:schemeClr val="accent6">
                    <a:lumMod val="75000"/>
                  </a:schemeClr>
                </a:solidFill>
                <a:latin typeface="Arial" panose="020B0604020202020204" pitchFamily="34" charset="0"/>
                <a:cs typeface="Arial" panose="020B0604020202020204" pitchFamily="34" charset="0"/>
              </a:rPr>
              <a:t>Stuart Mahler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Special Needs Committee Liaison for Exploring  </a:t>
            </a:r>
            <a:r>
              <a:rPr lang="en-US" sz="1550" b="1" dirty="0">
                <a:solidFill>
                  <a:schemeClr val="accent6">
                    <a:lumMod val="75000"/>
                  </a:schemeClr>
                </a:solidFill>
                <a:latin typeface="Arial" panose="020B0604020202020204" pitchFamily="34" charset="0"/>
                <a:cs typeface="Arial" panose="020B0604020202020204" pitchFamily="34" charset="0"/>
              </a:rPr>
              <a:t>Britt </a:t>
            </a:r>
            <a:r>
              <a:rPr lang="en-US" sz="1550" b="1" dirty="0" err="1">
                <a:solidFill>
                  <a:schemeClr val="accent6">
                    <a:lumMod val="75000"/>
                  </a:schemeClr>
                </a:solidFill>
                <a:latin typeface="Arial" panose="020B0604020202020204" pitchFamily="34" charset="0"/>
                <a:cs typeface="Arial" panose="020B0604020202020204" pitchFamily="34" charset="0"/>
              </a:rPr>
              <a:t>Flather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Members-at-Large  (National Exploring  Resource Associate Advisors)</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Don Deeker</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Joseph  (Joe) Marinelli</a:t>
            </a:r>
            <a:r>
              <a:rPr lang="en-US" sz="1550" b="1" dirty="0">
                <a:solidFill>
                  <a:srgbClr val="FFFF00"/>
                </a:solidFill>
                <a:latin typeface="Arial" panose="020B0604020202020204" pitchFamily="34" charset="0"/>
                <a:cs typeface="Arial" panose="020B0604020202020204" pitchFamily="34" charset="0"/>
              </a:rPr>
              <a:t> </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Suzie Steiner</a:t>
            </a:r>
            <a:endParaRPr lang="en-US" sz="1550" b="1" dirty="0">
              <a:solidFill>
                <a:srgbClr val="FFFF00"/>
              </a:solidFill>
              <a:latin typeface="Arial" panose="020B0604020202020204" pitchFamily="34" charset="0"/>
              <a:cs typeface="Arial" panose="020B0604020202020204" pitchFamily="34" charset="0"/>
            </a:endParaRP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Rick </a:t>
            </a:r>
            <a:r>
              <a:rPr lang="en-US" sz="1550" b="1" dirty="0" err="1">
                <a:solidFill>
                  <a:schemeClr val="accent6">
                    <a:lumMod val="75000"/>
                  </a:schemeClr>
                </a:solidFill>
                <a:latin typeface="Arial" panose="020B0604020202020204" pitchFamily="34" charset="0"/>
                <a:cs typeface="Arial" panose="020B0604020202020204" pitchFamily="34" charset="0"/>
              </a:rPr>
              <a:t>TerBorch</a:t>
            </a:r>
            <a:endParaRPr lang="en-US" sz="1550" b="1" dirty="0">
              <a:solidFill>
                <a:schemeClr val="accent6">
                  <a:lumMod val="75000"/>
                </a:schemeClr>
              </a:solidFill>
              <a:latin typeface="Arial" panose="020B0604020202020204" pitchFamily="34" charset="0"/>
              <a:cs typeface="Arial" panose="020B0604020202020204" pitchFamily="34" charset="0"/>
            </a:endParaRPr>
          </a:p>
          <a:p>
            <a:pPr marL="800100" lvl="1" indent="-342900">
              <a:buFont typeface="Courier New" panose="02070309020205020404" pitchFamily="49" charset="0"/>
              <a:buChar char="o"/>
            </a:pPr>
            <a:endParaRPr lang="en-US" sz="1550" b="1" dirty="0">
              <a:solidFill>
                <a:srgbClr val="FFFF00"/>
              </a:solidFill>
              <a:latin typeface="Arial" panose="020B0604020202020204" pitchFamily="34" charset="0"/>
              <a:cs typeface="Arial" panose="020B0604020202020204" pitchFamily="34" charset="0"/>
            </a:endParaRPr>
          </a:p>
          <a:p>
            <a:r>
              <a:rPr lang="en-US" sz="155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 Note: Welcome recommendations from anyone </a:t>
            </a:r>
          </a:p>
          <a:p>
            <a:r>
              <a:rPr lang="en-US" sz="2000" b="1" dirty="0">
                <a:solidFill>
                  <a:srgbClr val="FFFF00"/>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34454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SA-Exploring_DSC2229_edited_fullsize.jpg"/>
          <p:cNvPicPr>
            <a:picLocks noChangeAspect="1"/>
          </p:cNvPicPr>
          <p:nvPr/>
        </p:nvPicPr>
        <p:blipFill rotWithShape="1">
          <a:blip r:embed="rId3">
            <a:extLst>
              <a:ext uri="{28A0092B-C50C-407E-A947-70E740481C1C}">
                <a14:useLocalDpi xmlns:a14="http://schemas.microsoft.com/office/drawing/2010/main" val="0"/>
              </a:ext>
            </a:extLst>
          </a:blip>
          <a:srcRect l="1469" t="6072" r="25311" b="11418"/>
          <a:stretch/>
        </p:blipFill>
        <p:spPr>
          <a:xfrm>
            <a:off x="0" y="0"/>
            <a:ext cx="12192000" cy="6858000"/>
          </a:xfrm>
          <a:prstGeom prst="rect">
            <a:avLst/>
          </a:prstGeom>
        </p:spPr>
      </p:pic>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686185" y="165101"/>
            <a:ext cx="3663757" cy="6555853"/>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31950"/>
              </a:solidFill>
            </a:endParaRPr>
          </a:p>
        </p:txBody>
      </p:sp>
      <p:pic>
        <p:nvPicPr>
          <p:cNvPr id="9" name="Picture 8"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453" y="137048"/>
            <a:ext cx="3363576" cy="1223117"/>
          </a:xfrm>
          <a:prstGeom prst="rect">
            <a:avLst/>
          </a:prstGeom>
        </p:spPr>
      </p:pic>
      <p:sp>
        <p:nvSpPr>
          <p:cNvPr id="10" name="Title 1"/>
          <p:cNvSpPr txBox="1">
            <a:spLocks/>
          </p:cNvSpPr>
          <p:nvPr/>
        </p:nvSpPr>
        <p:spPr>
          <a:xfrm>
            <a:off x="1881700" y="1222310"/>
            <a:ext cx="3161629" cy="5290457"/>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40000"/>
              </a:lnSpc>
            </a:pPr>
            <a:r>
              <a:rPr lang="en-US" sz="7200" b="1" dirty="0">
                <a:solidFill>
                  <a:srgbClr val="FFFFFF"/>
                </a:solidFill>
                <a:latin typeface="Arial Black" panose="020B0A04020102020204" pitchFamily="34" charset="0"/>
                <a:cs typeface="Arial" panose="020B0604020202020204" pitchFamily="34" charset="0"/>
              </a:rPr>
              <a:t>National Exploring </a:t>
            </a:r>
          </a:p>
          <a:p>
            <a:pPr>
              <a:lnSpc>
                <a:spcPct val="140000"/>
              </a:lnSpc>
            </a:pPr>
            <a:r>
              <a:rPr lang="en-US" sz="7200" b="1" dirty="0">
                <a:solidFill>
                  <a:srgbClr val="FFFFFF"/>
                </a:solidFill>
                <a:latin typeface="Arial Black" panose="020B0A04020102020204" pitchFamily="34" charset="0"/>
                <a:cs typeface="Arial" panose="020B0604020202020204" pitchFamily="34" charset="0"/>
              </a:rPr>
              <a:t>Live Hour Meeting</a:t>
            </a: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Craig Martin</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Chair,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u="sng" dirty="0">
                <a:solidFill>
                  <a:srgbClr val="FFFF00"/>
                </a:solidFill>
                <a:latin typeface="Arial" panose="020B0604020202020204" pitchFamily="34" charset="0"/>
                <a:cs typeface="Arial" panose="020B0604020202020204" pitchFamily="34" charset="0"/>
              </a:rPr>
              <a:t>Bruin1967@aol.com</a:t>
            </a:r>
            <a:r>
              <a:rPr lang="en-US" sz="4200" b="1" i="1" dirty="0">
                <a:solidFill>
                  <a:srgbClr val="FFFF00"/>
                </a:solidFill>
                <a:latin typeface="Arial" panose="020B0604020202020204" pitchFamily="34" charset="0"/>
                <a:cs typeface="Arial" panose="020B0604020202020204" pitchFamily="34" charset="0"/>
              </a:rPr>
              <a:t> </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719-331-6406</a:t>
            </a: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Richard (Dick) Davies</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Commissioner,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Exploring Chair,</a:t>
            </a:r>
          </a:p>
          <a:p>
            <a:r>
              <a:rPr lang="en-US" sz="4200" b="1" i="1" dirty="0">
                <a:solidFill>
                  <a:srgbClr val="FFFF00"/>
                </a:solidFill>
                <a:latin typeface="Arial" panose="020B0604020202020204" pitchFamily="34" charset="0"/>
                <a:cs typeface="Arial" panose="020B0604020202020204" pitchFamily="34" charset="0"/>
              </a:rPr>
              <a:t>National Commissioner Service Team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u="sng" dirty="0">
                <a:solidFill>
                  <a:srgbClr val="FFFF00"/>
                </a:solidFill>
                <a:latin typeface="Arial" panose="020B0604020202020204" pitchFamily="34" charset="0"/>
                <a:cs typeface="Arial" panose="020B0604020202020204" pitchFamily="34" charset="0"/>
              </a:rPr>
              <a:t>Richard.davies.nyc@gmail.com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914-327-7430</a:t>
            </a:r>
          </a:p>
          <a:p>
            <a:endParaRPr lang="en-US" sz="1200" i="1" dirty="0">
              <a:solidFill>
                <a:srgbClr val="FFFF00"/>
              </a:solidFill>
              <a:latin typeface="Arial" panose="020B0604020202020204" pitchFamily="34" charset="0"/>
              <a:cs typeface="Arial" panose="020B0604020202020204" pitchFamily="34" charset="0"/>
            </a:endParaRPr>
          </a:p>
          <a:p>
            <a:pPr>
              <a:lnSpc>
                <a:spcPct val="140000"/>
              </a:lnSpc>
            </a:pPr>
            <a:endParaRPr lang="en-US" sz="1200" i="1" dirty="0">
              <a:solidFill>
                <a:srgbClr val="FF0000"/>
              </a:solidFill>
              <a:latin typeface="Arial" panose="020B0604020202020204" pitchFamily="34" charset="0"/>
              <a:cs typeface="Arial" panose="020B0604020202020204" pitchFamily="34" charset="0"/>
            </a:endParaRPr>
          </a:p>
          <a:p>
            <a:pPr algn="l">
              <a:lnSpc>
                <a:spcPct val="140000"/>
              </a:lnSpc>
            </a:pPr>
            <a:endParaRPr lang="en-US" sz="1100" dirty="0">
              <a:solidFill>
                <a:srgbClr val="FFFFFF"/>
              </a:solidFill>
              <a:latin typeface="Arial"/>
              <a:cs typeface="Arial"/>
            </a:endParaRPr>
          </a:p>
          <a:p>
            <a:pPr algn="l">
              <a:lnSpc>
                <a:spcPct val="140000"/>
              </a:lnSpc>
            </a:pPr>
            <a:r>
              <a:rPr lang="en-US" sz="1100" dirty="0">
                <a:solidFill>
                  <a:srgbClr val="FFFFFF"/>
                </a:solidFill>
                <a:latin typeface="Arial"/>
                <a:cs typeface="Arial"/>
              </a:rPr>
              <a:t>u</a:t>
            </a:r>
          </a:p>
        </p:txBody>
      </p:sp>
      <p:sp>
        <p:nvSpPr>
          <p:cNvPr id="2" name="Slide Number Placeholder 1"/>
          <p:cNvSpPr>
            <a:spLocks noGrp="1"/>
          </p:cNvSpPr>
          <p:nvPr>
            <p:ph type="sldNum" sz="quarter" idx="12"/>
          </p:nvPr>
        </p:nvSpPr>
        <p:spPr/>
        <p:txBody>
          <a:bodyPr/>
          <a:lstStyle/>
          <a:p>
            <a:fld id="{47383098-F627-5B4F-9D1B-3166CCBD3A8A}" type="slidenum">
              <a:rPr lang="en-US" smtClean="0"/>
              <a:t>2</a:t>
            </a:fld>
            <a:endParaRPr lang="en-US"/>
          </a:p>
        </p:txBody>
      </p:sp>
      <p:pic>
        <p:nvPicPr>
          <p:cNvPr id="3" name="Picture 2"/>
          <p:cNvPicPr>
            <a:picLocks noChangeAspect="1"/>
          </p:cNvPicPr>
          <p:nvPr/>
        </p:nvPicPr>
        <p:blipFill>
          <a:blip r:embed="rId5"/>
          <a:stretch>
            <a:fillRect/>
          </a:stretch>
        </p:blipFill>
        <p:spPr>
          <a:xfrm>
            <a:off x="6631202" y="3980156"/>
            <a:ext cx="2512799" cy="2376195"/>
          </a:xfrm>
          <a:prstGeom prst="rect">
            <a:avLst/>
          </a:prstGeom>
        </p:spPr>
      </p:pic>
    </p:spTree>
    <p:extLst>
      <p:ext uri="{BB962C8B-B14F-4D97-AF65-F5344CB8AC3E}">
        <p14:creationId xmlns:p14="http://schemas.microsoft.com/office/powerpoint/2010/main" val="1661743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D914D-5596-E463-85D6-B385ADBBCE6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73DB49D7-265C-E08B-213B-34D987F0C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6D6C95DB-941D-3A50-2D80-0CFF0BB008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FEEFD299-2A35-7FE1-8BFC-A6D233B66931}"/>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672E385-D163-06B7-6748-E9CD429C2405}"/>
              </a:ext>
            </a:extLst>
          </p:cNvPr>
          <p:cNvSpPr>
            <a:spLocks noGrp="1"/>
          </p:cNvSpPr>
          <p:nvPr>
            <p:ph type="ctrTitle"/>
          </p:nvPr>
        </p:nvSpPr>
        <p:spPr>
          <a:xfrm>
            <a:off x="1868155" y="454028"/>
            <a:ext cx="8309990" cy="2017029"/>
          </a:xfrm>
        </p:spPr>
        <p:txBody>
          <a:bodyPr>
            <a:normAutofit/>
          </a:bodyPr>
          <a:lstStyle/>
          <a:p>
            <a:r>
              <a:rPr lang="en-US" sz="3600" b="1" dirty="0">
                <a:solidFill>
                  <a:srgbClr val="1FC77F"/>
                </a:solidFill>
                <a:latin typeface="Arial Black" panose="020B0A04020102020204" pitchFamily="34" charset="0"/>
                <a:cs typeface="Arial" panose="020B0604020202020204" pitchFamily="34" charset="0"/>
              </a:rPr>
              <a:t>National Exploring Resource Advisor</a:t>
            </a:r>
          </a:p>
        </p:txBody>
      </p:sp>
      <p:sp>
        <p:nvSpPr>
          <p:cNvPr id="2" name="TextBox 1">
            <a:extLst>
              <a:ext uri="{FF2B5EF4-FFF2-40B4-BE49-F238E27FC236}">
                <a16:creationId xmlns:a16="http://schemas.microsoft.com/office/drawing/2014/main" id="{388D354E-B2D3-A428-6142-3139EF1E5FF7}"/>
              </a:ext>
            </a:extLst>
          </p:cNvPr>
          <p:cNvSpPr txBox="1"/>
          <p:nvPr/>
        </p:nvSpPr>
        <p:spPr>
          <a:xfrm>
            <a:off x="1774371" y="2812155"/>
            <a:ext cx="8556172" cy="1354217"/>
          </a:xfrm>
          <a:prstGeom prst="rect">
            <a:avLst/>
          </a:prstGeom>
          <a:no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Stuart Mahler</a:t>
            </a:r>
          </a:p>
          <a:p>
            <a:pPr algn="ctr"/>
            <a:r>
              <a:rPr lang="en-US" sz="2800" dirty="0">
                <a:solidFill>
                  <a:srgbClr val="FFFF00"/>
                </a:solidFill>
                <a:latin typeface="Arial" panose="020B0604020202020204" pitchFamily="34" charset="0"/>
                <a:cs typeface="Arial" panose="020B0604020202020204" pitchFamily="34" charset="0"/>
              </a:rPr>
              <a:t> </a:t>
            </a: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105057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900810" y="312503"/>
            <a:ext cx="8309990" cy="2343606"/>
          </a:xfrm>
        </p:spPr>
        <p:txBody>
          <a:bodyPr>
            <a:normAutofit/>
          </a:bodyPr>
          <a:lstStyle/>
          <a:p>
            <a:r>
              <a:rPr lang="en-US" sz="3600" dirty="0">
                <a:solidFill>
                  <a:srgbClr val="2AB96C"/>
                </a:solidFill>
                <a:latin typeface="Arial Black" panose="020B0A04020102020204" pitchFamily="34" charset="0"/>
              </a:rPr>
              <a:t>National Exploring Subject Matter Experts &amp; Exploring Resource Associate Advisors</a:t>
            </a:r>
          </a:p>
        </p:txBody>
      </p:sp>
      <p:sp>
        <p:nvSpPr>
          <p:cNvPr id="2" name="TextBox 1"/>
          <p:cNvSpPr txBox="1"/>
          <p:nvPr/>
        </p:nvSpPr>
        <p:spPr>
          <a:xfrm>
            <a:off x="1774371" y="2841179"/>
            <a:ext cx="8556172" cy="7755969"/>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In support to our fourteen Scouting America Council Service Territories  (CSTs), our National Exploring Program is currently supporting each CST, along with their territory’s councils, with a National Exploring Subject Matter Expert (SME), who serves as that territory’s National Exploring Resource Associate Advisor (RAA). As a caveat, we do not presume this role is either formally or informally part of the CST organizational structure but rather a service being made available by the National Exploring Program to each CST and/or their councils. Additionally, we have an National Exploring RAA dedicated to supporting the California Highway Patrol (CHP) and the councils with CHP Law Enforcement Posts as well as the posts themselves</a:t>
            </a:r>
          </a:p>
          <a:p>
            <a:endParaRPr lang="en-US" sz="1600" b="1" dirty="0">
              <a:solidFill>
                <a:srgbClr val="FFFF00"/>
              </a:solidFill>
              <a:latin typeface="Arial" panose="020B0604020202020204" pitchFamily="34" charset="0"/>
              <a:cs typeface="Arial" panose="020B0604020202020204" pitchFamily="34" charset="0"/>
            </a:endParaRPr>
          </a:p>
          <a:p>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91014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7"/>
            <a:ext cx="12192000" cy="6883121"/>
          </a:xfrm>
          <a:prstGeom prst="rect">
            <a:avLst/>
          </a:prstGeom>
        </p:spPr>
      </p:pic>
      <p:sp>
        <p:nvSpPr>
          <p:cNvPr id="2" name="Title 1"/>
          <p:cNvSpPr>
            <a:spLocks noGrp="1"/>
          </p:cNvSpPr>
          <p:nvPr>
            <p:ph type="ctrTitle"/>
          </p:nvPr>
        </p:nvSpPr>
        <p:spPr>
          <a:xfrm>
            <a:off x="1880010" y="16858"/>
            <a:ext cx="8431981" cy="900712"/>
          </a:xfrm>
        </p:spPr>
        <p:txBody>
          <a:bodyPr>
            <a:normAutofit/>
          </a:bodyPr>
          <a:lstStyle/>
          <a:p>
            <a:pPr algn="l"/>
            <a:r>
              <a:rPr lang="en-US" sz="3100" dirty="0">
                <a:solidFill>
                  <a:srgbClr val="1FC77F"/>
                </a:solidFill>
                <a:latin typeface="Arial Black"/>
                <a:cs typeface="Arial Black"/>
              </a:rPr>
              <a:t>Council Service Territories (CSTs)…</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408716" y="5714999"/>
            <a:ext cx="1404257" cy="338554"/>
          </a:xfrm>
          <a:prstGeom prst="rect">
            <a:avLst/>
          </a:prstGeom>
          <a:solidFill>
            <a:schemeClr val="bg1"/>
          </a:solidFill>
        </p:spPr>
        <p:txBody>
          <a:bodyPr wrap="square" rtlCol="0">
            <a:spAutoFit/>
          </a:bodyPr>
          <a:lstStyle/>
          <a:p>
            <a:pPr algn="r"/>
            <a:r>
              <a:rPr lang="en-US" sz="1600" b="1" dirty="0">
                <a:solidFill>
                  <a:srgbClr val="C00000"/>
                </a:solidFill>
                <a:latin typeface="Arial" panose="020B0604020202020204" pitchFamily="34" charset="0"/>
                <a:cs typeface="Arial" panose="020B0604020202020204" pitchFamily="34" charset="0"/>
              </a:rPr>
              <a:t>COUNCIL</a:t>
            </a:r>
          </a:p>
        </p:txBody>
      </p:sp>
      <p:pic>
        <p:nvPicPr>
          <p:cNvPr id="4" name="Picture 3"/>
          <p:cNvPicPr>
            <a:picLocks noChangeAspect="1"/>
          </p:cNvPicPr>
          <p:nvPr/>
        </p:nvPicPr>
        <p:blipFill>
          <a:blip r:embed="rId4"/>
          <a:stretch>
            <a:fillRect/>
          </a:stretch>
        </p:blipFill>
        <p:spPr>
          <a:xfrm>
            <a:off x="2067815" y="685801"/>
            <a:ext cx="7978584" cy="5526943"/>
          </a:xfrm>
          <a:prstGeom prst="rect">
            <a:avLst/>
          </a:prstGeom>
        </p:spPr>
      </p:pic>
    </p:spTree>
    <p:extLst>
      <p:ext uri="{BB962C8B-B14F-4D97-AF65-F5344CB8AC3E}">
        <p14:creationId xmlns:p14="http://schemas.microsoft.com/office/powerpoint/2010/main" val="2151839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86185" y="820054"/>
            <a:ext cx="8819631" cy="5355312"/>
          </a:xfrm>
          <a:prstGeom prst="rect">
            <a:avLst/>
          </a:prstGeom>
          <a:noFill/>
        </p:spPr>
        <p:txBody>
          <a:bodyPr wrap="square" rtlCol="0">
            <a:spAutoFit/>
          </a:bodyPr>
          <a:lstStyle/>
          <a:p>
            <a:pPr marL="285750" indent="-285750" defTabSz="914400" eaLnBrk="0" fontAlgn="base" hangingPunct="0">
              <a:spcBef>
                <a:spcPct val="0"/>
              </a:spcBef>
              <a:spcAft>
                <a:spcPct val="0"/>
              </a:spcAft>
              <a:buFont typeface="Arial" panose="020B0604020202020204" pitchFamily="34" charset="0"/>
              <a:buChar char="•"/>
            </a:pPr>
            <a:r>
              <a:rPr lang="en-US" altLang="en-US" sz="1400" b="1" dirty="0">
                <a:solidFill>
                  <a:srgbClr val="FFFF00"/>
                </a:solidFill>
                <a:latin typeface="Arial" panose="020B0604020202020204" pitchFamily="34" charset="0"/>
                <a:cs typeface="Arial" panose="020B0604020202020204" pitchFamily="34" charset="0"/>
              </a:rPr>
              <a:t>CST 1 ~ Suzie Steiner (Mountain West Council), who is currently an Advisor for an Exploring STEM / Robotics Post, which also encompasses trades such as  machining &amp; welding and business careers, and has previously been an assistant district commissioner, assistant &amp; roundtable commissioner and Cub Scout den leader. </a:t>
            </a:r>
            <a:r>
              <a:rPr lang="en-US" altLang="en-US" sz="1400" b="1" dirty="0">
                <a:solidFill>
                  <a:schemeClr val="accent6">
                    <a:lumMod val="75000"/>
                  </a:schemeClr>
                </a:solidFill>
                <a:latin typeface="Arial" panose="020B0604020202020204" pitchFamily="34" charset="0"/>
                <a:cs typeface="Arial" panose="020B0604020202020204" pitchFamily="34" charset="0"/>
              </a:rPr>
              <a:t>National</a:t>
            </a:r>
            <a:r>
              <a:rPr lang="en-US" altLang="en-US" sz="1400" b="1" dirty="0">
                <a:solidFill>
                  <a:srgbClr val="FFFF00"/>
                </a:solidFill>
                <a:latin typeface="Arial" panose="020B0604020202020204" pitchFamily="34" charset="0"/>
                <a:cs typeface="Arial" panose="020B0604020202020204" pitchFamily="34" charset="0"/>
              </a:rPr>
              <a:t> </a:t>
            </a:r>
            <a:r>
              <a:rPr lang="en-US" altLang="en-US" sz="1400" b="1" dirty="0">
                <a:solidFill>
                  <a:schemeClr val="accent6">
                    <a:lumMod val="75000"/>
                  </a:schemeClr>
                </a:solidFill>
                <a:latin typeface="Arial" panose="020B0604020202020204" pitchFamily="34" charset="0"/>
                <a:cs typeface="Arial" panose="020B0604020202020204" pitchFamily="34" charset="0"/>
              </a:rPr>
              <a:t>Exploring Resource Associate Advisor (RAA) supporting the CST 1 and councils within the territory</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suzie@openlabidaho.org</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((208) 869-2403</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3~ Stuart Mahler (Golden Gate Area Council), who is currently an Assistant Council Commissioner and LFL Council Exploring Chair and Executive Board Member as well as a retired police officer, an advisor in the 1987 Law Enforcement  Exploring National Academy, staff member on three National Exploring Law Enforcement Exploring Conferences and Law Enforcement Explorer in his youth. </a:t>
            </a:r>
            <a:r>
              <a:rPr lang="en-US" sz="1400" b="1" dirty="0">
                <a:solidFill>
                  <a:schemeClr val="accent6">
                    <a:lumMod val="75000"/>
                  </a:schemeClr>
                </a:solidFill>
                <a:latin typeface="Arial" panose="020B0604020202020204" pitchFamily="34" charset="0"/>
                <a:cs typeface="Arial" panose="020B0604020202020204" pitchFamily="34" charset="0"/>
              </a:rPr>
              <a:t>National Exploring Resource Advisor (RAA) supporting the CST 3 and councils within the territory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mdc.stuart@gmail.com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(925) 519-6957</a:t>
            </a:r>
          </a:p>
          <a:p>
            <a:endParaRPr lang="en-US" sz="800" dirty="0"/>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4 &amp; 5 ~ Roger Engelbart (Greater St Louis Area Council), who is currently the Assistant Council Commissioner for Training and the Engineering Chair for the Council Exploring Committee, as well as a retired Boeing Engineer involved in Nondestructive Evaluation. National Exploring Training Lead and </a:t>
            </a:r>
            <a:r>
              <a:rPr lang="en-US" sz="1400" b="1" dirty="0">
                <a:solidFill>
                  <a:schemeClr val="accent6">
                    <a:lumMod val="75000"/>
                  </a:schemeClr>
                </a:solidFill>
                <a:latin typeface="Arial" panose="020B0604020202020204" pitchFamily="34" charset="0"/>
                <a:cs typeface="Arial" panose="020B0604020202020204" pitchFamily="34" charset="0"/>
              </a:rPr>
              <a:t>National </a:t>
            </a:r>
            <a:r>
              <a:rPr lang="en-US" altLang="en-US" sz="140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400" b="1" dirty="0">
                <a:solidFill>
                  <a:schemeClr val="accent6">
                    <a:lumMod val="75000"/>
                  </a:schemeClr>
                </a:solidFill>
                <a:latin typeface="Arial" panose="020B0604020202020204" pitchFamily="34" charset="0"/>
                <a:cs typeface="Arial" panose="020B0604020202020204" pitchFamily="34" charset="0"/>
              </a:rPr>
              <a:t>supporting the CST 4 &amp; 5  and councils within those two territories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engelbart301@sbcglobal.net</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(314) 920-8968</a:t>
            </a:r>
          </a:p>
          <a:p>
            <a:endParaRPr lang="en-US" dirty="0"/>
          </a:p>
        </p:txBody>
      </p:sp>
    </p:spTree>
    <p:extLst>
      <p:ext uri="{BB962C8B-B14F-4D97-AF65-F5344CB8AC3E}">
        <p14:creationId xmlns:p14="http://schemas.microsoft.com/office/powerpoint/2010/main" val="336026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92762"/>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72211" y="841821"/>
            <a:ext cx="8847579" cy="5516895"/>
          </a:xfrm>
          <a:prstGeom prst="rect">
            <a:avLst/>
          </a:prstGeom>
          <a:noFill/>
        </p:spPr>
        <p:txBody>
          <a:bodyPr wrap="square" rtlCol="0">
            <a:spAutoFit/>
          </a:bodyPr>
          <a:lstStyle/>
          <a:p>
            <a:pPr marL="285750" indent="-285750" defTabSz="91440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6 ~ Richard (Dick) Davies (Glacier's Edge Council) who is the National Exploring Commissioner, Exploring Chair for the National Commissioner Service Team &amp; National Exploring Program Committee Vice-Chair, as well as VP - Development in Glacier's Edge Council (Madison, WI), Greater New York Councils Executive Board Member,  former Interim Scout Executive for the Greater New York Councils (2021 &amp; 2022), past Northeast Region Exploring Chair and Board Member, and, in his youth, National Explorer President (1976-77) &amp; Youth Member of National Executive Board. </a:t>
            </a:r>
            <a:r>
              <a:rPr lang="en-US" sz="1350" b="1" dirty="0">
                <a:solidFill>
                  <a:schemeClr val="accent6">
                    <a:lumMod val="75000"/>
                  </a:schemeClr>
                </a:solidFill>
                <a:latin typeface="Arial" panose="020B0604020202020204" pitchFamily="34" charset="0"/>
                <a:cs typeface="Arial" panose="020B0604020202020204" pitchFamily="34" charset="0"/>
              </a:rPr>
              <a:t>National</a:t>
            </a:r>
            <a:r>
              <a:rPr lang="en-US" sz="1350" b="1" dirty="0">
                <a:solidFill>
                  <a:srgbClr val="FFFF00"/>
                </a:solidFill>
                <a:latin typeface="Arial" panose="020B0604020202020204" pitchFamily="34" charset="0"/>
                <a:cs typeface="Arial" panose="020B0604020202020204" pitchFamily="34" charset="0"/>
              </a:rPr>
              <a:t>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350" b="1" dirty="0">
                <a:solidFill>
                  <a:schemeClr val="accent6">
                    <a:lumMod val="75000"/>
                  </a:schemeClr>
                </a:solidFill>
                <a:latin typeface="Arial" panose="020B0604020202020204" pitchFamily="34" charset="0"/>
                <a:cs typeface="Arial" panose="020B0604020202020204" pitchFamily="34" charset="0"/>
              </a:rPr>
              <a:t>supporting the CST 6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richard.davies.nyc@gmail.com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(914) 327-7430</a:t>
            </a:r>
          </a:p>
          <a:p>
            <a:pPr defTabSz="914400" eaLnBrk="0" fontAlgn="base" hangingPunct="0">
              <a:spcBef>
                <a:spcPct val="0"/>
              </a:spcBef>
              <a:spcAft>
                <a:spcPct val="0"/>
              </a:spcAft>
            </a:pPr>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7 ~ Don Decker (Bay Area Council) - Eagle Scout, </a:t>
            </a:r>
            <a:r>
              <a:rPr lang="en-US" sz="1350" b="1" dirty="0" err="1">
                <a:solidFill>
                  <a:srgbClr val="FFFF00"/>
                </a:solidFill>
                <a:latin typeface="Arial" panose="020B0604020202020204" pitchFamily="34" charset="0"/>
                <a:cs typeface="Arial" panose="020B0604020202020204" pitchFamily="34" charset="0"/>
              </a:rPr>
              <a:t>Woodbadge</a:t>
            </a:r>
            <a:r>
              <a:rPr lang="en-US" sz="1350" b="1" dirty="0">
                <a:solidFill>
                  <a:srgbClr val="FFFF00"/>
                </a:solidFill>
                <a:latin typeface="Arial" panose="020B0604020202020204" pitchFamily="34" charset="0"/>
                <a:cs typeface="Arial" panose="020B0604020202020204" pitchFamily="34" charset="0"/>
              </a:rPr>
              <a:t> staff member, retired BSA Professional Scouter, Business and Banking Explorer as a youth, and currently a full time Agriculture Specialist, US Customs and Border Protection Agency. </a:t>
            </a:r>
            <a:r>
              <a:rPr lang="en-US" sz="1350" b="1" dirty="0">
                <a:solidFill>
                  <a:schemeClr val="accent6">
                    <a:lumMod val="75000"/>
                  </a:schemeClr>
                </a:solidFill>
                <a:latin typeface="Arial" panose="020B0604020202020204" pitchFamily="34" charset="0"/>
                <a:cs typeface="Arial" panose="020B0604020202020204" pitchFamily="34" charset="0"/>
              </a:rPr>
              <a:t>National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350" b="1" dirty="0">
                <a:solidFill>
                  <a:schemeClr val="accent6">
                    <a:lumMod val="75000"/>
                  </a:schemeClr>
                </a:solidFill>
                <a:latin typeface="Arial" panose="020B0604020202020204" pitchFamily="34" charset="0"/>
                <a:cs typeface="Arial" panose="020B0604020202020204" pitchFamily="34" charset="0"/>
              </a:rPr>
              <a:t>supporting the CST  7 &amp; 16 and councils within the territory </a:t>
            </a:r>
            <a:endParaRPr lang="en-US" sz="1350" b="1" dirty="0">
              <a:solidFill>
                <a:srgbClr val="FFFF00"/>
              </a:solidFill>
              <a:latin typeface="Arial" panose="020B0604020202020204" pitchFamily="34" charset="0"/>
              <a:cs typeface="Arial" panose="020B0604020202020204" pitchFamily="34" charset="0"/>
            </a:endParaRP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donedecker@gmail.com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( 832) 266-7145</a:t>
            </a:r>
          </a:p>
          <a:p>
            <a:pPr defTabSz="914400" eaLnBrk="0" fontAlgn="base" hangingPunct="0">
              <a:spcBef>
                <a:spcPct val="0"/>
              </a:spcBef>
              <a:spcAft>
                <a:spcPct val="0"/>
              </a:spcAft>
            </a:pPr>
            <a:endParaRPr lang="en-US" sz="800" b="1" dirty="0">
              <a:solidFill>
                <a:srgbClr val="FFFF00"/>
              </a:solidFill>
              <a:latin typeface="Arial" panose="020B0604020202020204" pitchFamily="34" charset="0"/>
              <a:cs typeface="Arial" panose="020B0604020202020204"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8 ~ Craig Martin (Pathway to the Rockies Council), who is the National Exploring Program Committee Chair as well as a retired Senior Systems Engineer supporting Department of Defense satellite programs and a retired USAF Colonel with extensive experience building, testing, launching &amp; operating US Air Force satellites and testing air-to-air &amp; air-to-ground missile systems. </a:t>
            </a:r>
            <a:r>
              <a:rPr lang="en-US" sz="1350" b="1" dirty="0">
                <a:solidFill>
                  <a:schemeClr val="accent6">
                    <a:lumMod val="75000"/>
                  </a:schemeClr>
                </a:solidFill>
                <a:latin typeface="Arial" panose="020B0604020202020204" pitchFamily="34" charset="0"/>
                <a:cs typeface="Arial" panose="020B0604020202020204" pitchFamily="34" charset="0"/>
              </a:rPr>
              <a:t>National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a:t>
            </a:r>
            <a:r>
              <a:rPr lang="en-US" sz="1350" b="1" dirty="0">
                <a:solidFill>
                  <a:schemeClr val="accent6">
                    <a:lumMod val="75000"/>
                  </a:schemeClr>
                </a:solidFill>
                <a:latin typeface="Arial" panose="020B0604020202020204" pitchFamily="34" charset="0"/>
                <a:cs typeface="Arial" panose="020B0604020202020204" pitchFamily="34" charset="0"/>
              </a:rPr>
              <a:t> supporting the CST  8 &amp; 14 and councils within the territory </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bruin1967@aol.com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(719) 331-6406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792024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229051"/>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72210" y="912573"/>
            <a:ext cx="8833606" cy="5478423"/>
          </a:xfrm>
          <a:prstGeom prst="rect">
            <a:avLst/>
          </a:prstGeom>
          <a:noFill/>
        </p:spPr>
        <p:txBody>
          <a:bodyPr wrap="square" rtlCol="0">
            <a:spAutoFit/>
          </a:bodyPr>
          <a:lstStyle/>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9 ~ Richard (Rick) Belford (Western Massachusetts Council), who is currently the Vice President of Membership, Executive Board member, and Committee Chair for five units - a Cub Scout Pack, a girl troop, a boy troop, a Sea Scout Ship and an Aviation Explorer Post. Also a former Scouting Professional/District Executive, a retired DOD/Federal employee and a retired USAF Chief Master Sergeant. National Exploring Awards &amp; Recognition Lead and </a:t>
            </a:r>
            <a:r>
              <a:rPr lang="en-US" sz="1350" b="1" dirty="0">
                <a:solidFill>
                  <a:schemeClr val="accent6">
                    <a:lumMod val="75000"/>
                  </a:schemeClr>
                </a:solidFill>
                <a:latin typeface="Arial" panose="020B0604020202020204" pitchFamily="34" charset="0"/>
                <a:cs typeface="Arial" panose="020B0604020202020204" pitchFamily="34" charset="0"/>
              </a:rPr>
              <a:t>Resource Associate Advisor (RAA) supporting the CST 9 Program Lead and councils within that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o   rebwmc234@gmail.com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o   (860) 402-4836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10 ~ Joseph (Joe) Marinelli (Seneca Waterways Council), who is the Council Executive Committee’s &amp; Board’s former Vice President of Exploring, past President of the Finger Lakes Council  and Executive Director, Finger Lakes STEM  Hub as well as a retired Regional Supervising Superintendent &amp; BOCES (service agency) CEO for 25 school districts in upstate New York.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 supporting the CST 10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josephjmarinelli@aol.com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(585) 704-4659</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12 – Jeff Schweiger (National Capital Area Council), who is currently an Assistant Council Commissioner (STEM, Exploring, Communications and Resources) as well as Membership Growth and Retention Lead on the National Exploring Committee.  He is a retired Naval Officer and presently works for a national security government contractor.  An Eagle Scout, he also was a member of a communications (print journalism) Exploring Post as a youth.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12 &amp; 15 and councils within those two territories</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Scouter.jeff@earthlink.net</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(703) 472-0669</a:t>
            </a:r>
          </a:p>
          <a:p>
            <a:endParaRPr lang="en-US" dirty="0"/>
          </a:p>
        </p:txBody>
      </p:sp>
    </p:spTree>
    <p:extLst>
      <p:ext uri="{BB962C8B-B14F-4D97-AF65-F5344CB8AC3E}">
        <p14:creationId xmlns:p14="http://schemas.microsoft.com/office/powerpoint/2010/main" val="184326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3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57614"/>
            <a:ext cx="8833606" cy="961124"/>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86185" y="778324"/>
            <a:ext cx="8819631" cy="4839786"/>
          </a:xfrm>
          <a:prstGeom prst="rect">
            <a:avLst/>
          </a:prstGeom>
          <a:noFill/>
        </p:spPr>
        <p:txBody>
          <a:bodyPr wrap="square" rtlCol="0">
            <a:spAutoFit/>
          </a:bodyPr>
          <a:lstStyle/>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13 ~ Linda Hassler (Monmouth Council) who is currently a member of her Monmouth Council Board of Directors and Troop 140 Committee Member as well as an Assistant Professor at Rutgers’ School of Nursing, former Northeast Region Area 5 Exploring Chair, former Exploring Post Advisor and a Tennis Explorer in her youth.</a:t>
            </a:r>
            <a:r>
              <a:rPr lang="en-US" sz="1300" b="1" dirty="0">
                <a:solidFill>
                  <a:schemeClr val="accent6">
                    <a:lumMod val="75000"/>
                  </a:schemeClr>
                </a:solidFill>
                <a:latin typeface="Arial" panose="020B0604020202020204" pitchFamily="34" charset="0"/>
                <a:cs typeface="Arial" panose="020B0604020202020204" pitchFamily="34" charset="0"/>
              </a:rPr>
              <a:t> </a:t>
            </a:r>
            <a:r>
              <a:rPr lang="en-US" sz="1300" b="1" dirty="0">
                <a:solidFill>
                  <a:srgbClr val="FFFF00"/>
                </a:solidFill>
                <a:latin typeface="Arial" panose="020B0604020202020204" pitchFamily="34" charset="0"/>
                <a:cs typeface="Arial" panose="020B0604020202020204" pitchFamily="34" charset="0"/>
              </a:rPr>
              <a:t>National Exploring Health &amp; Safety  / YPT Lead and </a:t>
            </a:r>
            <a:r>
              <a:rPr lang="en-US" sz="130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13 and councils within the territory</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Lindajhassler@gmail.com</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(732) 687-7208</a:t>
            </a:r>
          </a:p>
          <a:p>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14 ~ Craig Martin </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15 ~ Jeff Schweiger</a:t>
            </a:r>
          </a:p>
          <a:p>
            <a:endParaRPr lang="en-US" sz="800" b="1" dirty="0">
              <a:solidFill>
                <a:srgbClr val="FFFF00"/>
              </a:solidFill>
              <a:latin typeface="Arial" panose="020B0604020202020204" pitchFamily="34" charset="0"/>
              <a:cs typeface="Arial" panose="020B0604020202020204"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16 ~ </a:t>
            </a:r>
            <a:r>
              <a:rPr lang="en-US" sz="1200" b="1" dirty="0">
                <a:solidFill>
                  <a:srgbClr val="FFFF00"/>
                </a:solidFill>
                <a:latin typeface="Arial" panose="020B0604020202020204" pitchFamily="34" charset="0"/>
                <a:cs typeface="Arial" panose="020B0604020202020204" pitchFamily="34" charset="0"/>
              </a:rPr>
              <a:t>Don Decker</a:t>
            </a:r>
          </a:p>
          <a:p>
            <a:pPr defTabSz="914400" eaLnBrk="0" fontAlgn="base" hangingPunct="0">
              <a:spcBef>
                <a:spcPct val="0"/>
              </a:spcBef>
              <a:spcAft>
                <a:spcPct val="0"/>
              </a:spcAft>
            </a:pPr>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CHP ~ Rick TerBorch (Los Padres Council)</a:t>
            </a:r>
            <a:r>
              <a:rPr lang="en-US" sz="1400" b="1" dirty="0">
                <a:solidFill>
                  <a:schemeClr val="accent6">
                    <a:lumMod val="75000"/>
                  </a:schemeClr>
                </a:solidFill>
                <a:latin typeface="Arial" panose="020B0604020202020204" pitchFamily="34" charset="0"/>
                <a:cs typeface="Arial" panose="020B0604020202020204" pitchFamily="34" charset="0"/>
              </a:rPr>
              <a:t>*</a:t>
            </a:r>
            <a:r>
              <a:rPr lang="en-US" sz="1300" b="1" dirty="0">
                <a:solidFill>
                  <a:srgbClr val="FFFF00"/>
                </a:solidFill>
                <a:latin typeface="Arial" panose="020B0604020202020204" pitchFamily="34" charset="0"/>
                <a:cs typeface="Arial" panose="020B0604020202020204" pitchFamily="34" charset="0"/>
              </a:rPr>
              <a:t>, who is the former National Service Territory (NST) 3 Commissioner, Assistant Council Commissioner and Council Executive Board Member as well as a retired Chief of Police in Arroyo Grande, CA, past Los Padres Council President &amp; Council Commissioner, past National Law Enforcement Exploring Committee Member, Exploring Advisor and over 35+ years in Law Enforcement Exploring. </a:t>
            </a:r>
            <a:r>
              <a:rPr lang="en-US" sz="130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California Highway Patrol (CHP) and the councils with CHP Law Enforcement Posts.</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rterborch@earthlink.net</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(805) 441-1721</a:t>
            </a:r>
          </a:p>
          <a:p>
            <a:pPr marL="576263" indent="-285750" fontAlgn="base">
              <a:spcBef>
                <a:spcPct val="0"/>
              </a:spcBef>
              <a:spcAft>
                <a:spcPct val="0"/>
              </a:spcAft>
              <a:buFont typeface="Courier New" panose="02070309020205020404" pitchFamily="49" charset="0"/>
              <a:buChar char="o"/>
            </a:pPr>
            <a:r>
              <a:rPr lang="en-US" sz="1300" b="1" dirty="0">
                <a:solidFill>
                  <a:schemeClr val="accent6">
                    <a:lumMod val="75000"/>
                  </a:schemeClr>
                </a:solidFill>
                <a:latin typeface="Arial" panose="020B0604020202020204" pitchFamily="34" charset="0"/>
                <a:cs typeface="Arial" panose="020B0604020202020204" pitchFamily="34" charset="0"/>
              </a:rPr>
              <a:t>* </a:t>
            </a:r>
            <a:r>
              <a:rPr lang="en-US" sz="1200" b="1" dirty="0">
                <a:solidFill>
                  <a:schemeClr val="accent6">
                    <a:lumMod val="75000"/>
                  </a:schemeClr>
                </a:solidFill>
                <a:latin typeface="Arial" panose="020B0604020202020204" pitchFamily="34" charset="0"/>
                <a:cs typeface="Arial" panose="020B0604020202020204" pitchFamily="34" charset="0"/>
              </a:rPr>
              <a:t>Stuart Mahler (CST 3 Exploring Resource Advisor) is Rick’s CHP Contact Alternate</a:t>
            </a:r>
            <a:endParaRPr lang="en-US" sz="1300" b="1" u="sng" dirty="0">
              <a:solidFill>
                <a:schemeClr val="accent6">
                  <a:lumMod val="75000"/>
                </a:schemeClr>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418547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86184" y="312504"/>
            <a:ext cx="8644359" cy="998939"/>
          </a:xfrm>
        </p:spPr>
        <p:txBody>
          <a:bodyPr>
            <a:normAutofit/>
          </a:bodyPr>
          <a:lstStyle/>
          <a:p>
            <a:r>
              <a:rPr lang="en-US" sz="2800" dirty="0">
                <a:solidFill>
                  <a:srgbClr val="2AB96C"/>
                </a:solidFill>
                <a:latin typeface="Arial Black" panose="020B0A04020102020204" pitchFamily="34" charset="0"/>
              </a:rPr>
              <a:t>Exploring Associate Resource Advisors </a:t>
            </a:r>
            <a:br>
              <a:rPr lang="en-US" sz="2800" dirty="0">
                <a:solidFill>
                  <a:srgbClr val="2AB96C"/>
                </a:solidFill>
                <a:latin typeface="Arial Black" panose="020B0A04020102020204" pitchFamily="34" charset="0"/>
              </a:rPr>
            </a:br>
            <a:r>
              <a:rPr lang="en-US" sz="2800" dirty="0">
                <a:solidFill>
                  <a:srgbClr val="2AB96C"/>
                </a:solidFill>
                <a:latin typeface="Arial Black" panose="020B0A04020102020204" pitchFamily="34" charset="0"/>
              </a:rPr>
              <a:t>Serve the Entire Country</a:t>
            </a:r>
          </a:p>
        </p:txBody>
      </p:sp>
      <p:pic>
        <p:nvPicPr>
          <p:cNvPr id="3" name="Picture 2">
            <a:extLst>
              <a:ext uri="{FF2B5EF4-FFF2-40B4-BE49-F238E27FC236}">
                <a16:creationId xmlns:a16="http://schemas.microsoft.com/office/drawing/2014/main" id="{C43D42F3-6B56-8FC7-FB9C-D54BFC9E5174}"/>
              </a:ext>
            </a:extLst>
          </p:cNvPr>
          <p:cNvPicPr>
            <a:picLocks noChangeAspect="1"/>
          </p:cNvPicPr>
          <p:nvPr/>
        </p:nvPicPr>
        <p:blipFill>
          <a:blip r:embed="rId4"/>
          <a:stretch>
            <a:fillRect/>
          </a:stretch>
        </p:blipFill>
        <p:spPr>
          <a:xfrm>
            <a:off x="1778032" y="1486900"/>
            <a:ext cx="4630789" cy="3041171"/>
          </a:xfrm>
          <a:prstGeom prst="rect">
            <a:avLst/>
          </a:prstGeom>
          <a:ln w="9525">
            <a:solidFill>
              <a:schemeClr val="tx1"/>
            </a:solidFill>
          </a:ln>
        </p:spPr>
      </p:pic>
      <p:pic>
        <p:nvPicPr>
          <p:cNvPr id="5" name="Picture 4">
            <a:extLst>
              <a:ext uri="{FF2B5EF4-FFF2-40B4-BE49-F238E27FC236}">
                <a16:creationId xmlns:a16="http://schemas.microsoft.com/office/drawing/2014/main" id="{F073A4D9-3581-1FEE-E32F-68BCA04A3CB5}"/>
              </a:ext>
            </a:extLst>
          </p:cNvPr>
          <p:cNvPicPr>
            <a:picLocks noChangeAspect="1"/>
          </p:cNvPicPr>
          <p:nvPr/>
        </p:nvPicPr>
        <p:blipFill>
          <a:blip r:embed="rId5"/>
          <a:stretch>
            <a:fillRect/>
          </a:stretch>
        </p:blipFill>
        <p:spPr>
          <a:xfrm>
            <a:off x="4612891" y="3805200"/>
            <a:ext cx="5709965" cy="2193873"/>
          </a:xfrm>
          <a:prstGeom prst="rect">
            <a:avLst/>
          </a:prstGeom>
          <a:ln w="9525">
            <a:solidFill>
              <a:schemeClr val="tx1"/>
            </a:solidFill>
          </a:ln>
        </p:spPr>
      </p:pic>
      <p:sp>
        <p:nvSpPr>
          <p:cNvPr id="6" name="TextBox 5">
            <a:extLst>
              <a:ext uri="{FF2B5EF4-FFF2-40B4-BE49-F238E27FC236}">
                <a16:creationId xmlns:a16="http://schemas.microsoft.com/office/drawing/2014/main" id="{187147BC-D703-C4AC-0B5E-83A18E37EC9A}"/>
              </a:ext>
            </a:extLst>
          </p:cNvPr>
          <p:cNvSpPr txBox="1"/>
          <p:nvPr/>
        </p:nvSpPr>
        <p:spPr>
          <a:xfrm>
            <a:off x="6733674" y="2009214"/>
            <a:ext cx="3772142" cy="1292662"/>
          </a:xfrm>
          <a:prstGeom prst="rect">
            <a:avLst/>
          </a:prstGeom>
          <a:noFill/>
        </p:spPr>
        <p:txBody>
          <a:bodyPr wrap="square" rtlCol="0">
            <a:spAutoFit/>
          </a:bodyPr>
          <a:lstStyle/>
          <a:p>
            <a:r>
              <a:rPr lang="en-US" sz="2000" b="1" dirty="0">
                <a:solidFill>
                  <a:srgbClr val="FFFF00"/>
                </a:solidFill>
                <a:latin typeface="Arial" panose="020B0604020202020204" pitchFamily="34" charset="0"/>
                <a:cs typeface="Arial" panose="020B0604020202020204" pitchFamily="34" charset="0"/>
              </a:rPr>
              <a:t>Find your Council Service Territory &amp; assigned ERAA at </a:t>
            </a:r>
          </a:p>
          <a:p>
            <a:r>
              <a:rPr lang="en-US" sz="2000" b="1" dirty="0">
                <a:solidFill>
                  <a:srgbClr val="FFFF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www.exploring.org/about-us</a:t>
            </a:r>
            <a:endParaRPr lang="en-US" sz="20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315788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B61FF-DFF6-1728-C7C5-D28362426E68}"/>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CBB7933F-8F2A-6FEF-BFB1-01725E4C45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728"/>
            <a:ext cx="12192000" cy="6883121"/>
          </a:xfrm>
          <a:prstGeom prst="rect">
            <a:avLst/>
          </a:prstGeom>
        </p:spPr>
      </p:pic>
      <p:pic>
        <p:nvPicPr>
          <p:cNvPr id="23" name="Picture 22" descr="exploring_wht_transparent-01.png">
            <a:extLst>
              <a:ext uri="{FF2B5EF4-FFF2-40B4-BE49-F238E27FC236}">
                <a16:creationId xmlns:a16="http://schemas.microsoft.com/office/drawing/2014/main" id="{D2A4FBDD-E6BC-E552-253F-8624AC7E2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6CACD7D7-9566-A1FB-3108-D8034BE1612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B424CD4-DB8C-52CB-BB5E-BE0C830529F6}"/>
              </a:ext>
            </a:extLst>
          </p:cNvPr>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9F96131-5EA3-FA54-FB83-F22E47629091}"/>
              </a:ext>
            </a:extLst>
          </p:cNvPr>
          <p:cNvSpPr txBox="1"/>
          <p:nvPr/>
        </p:nvSpPr>
        <p:spPr>
          <a:xfrm>
            <a:off x="1774371" y="918029"/>
            <a:ext cx="8556172" cy="5109091"/>
          </a:xfrm>
          <a:prstGeom prst="rect">
            <a:avLst/>
          </a:prstGeom>
          <a:noFill/>
        </p:spPr>
        <p:txBody>
          <a:bodyPr wrap="square" rtlCol="0">
            <a:spAutoFit/>
          </a:bodyPr>
          <a:lstStyle/>
          <a:p>
            <a:r>
              <a:rPr lang="en-US" sz="1600" b="1" dirty="0">
                <a:solidFill>
                  <a:schemeClr val="accent6">
                    <a:lumMod val="75000"/>
                  </a:schemeClr>
                </a:solidFill>
                <a:latin typeface="Arial" panose="020B0604020202020204" pitchFamily="34" charset="0"/>
                <a:cs typeface="Arial" panose="020B0604020202020204" pitchFamily="34" charset="0"/>
              </a:rPr>
              <a:t>Additionally, any of these National Exploring  RAAs are available to any of the CSTs and their councils on the following Exploring Career Fields </a:t>
            </a:r>
            <a:endParaRPr lang="en-US" sz="1600" dirty="0">
              <a:solidFill>
                <a:schemeClr val="accent6">
                  <a:lumMod val="75000"/>
                </a:schemeClr>
              </a:solidFill>
              <a:latin typeface="Arial" panose="020B0604020202020204" pitchFamily="34" charset="0"/>
              <a:cs typeface="Arial" panose="020B0604020202020204" pitchFamily="34" charset="0"/>
            </a:endParaRPr>
          </a:p>
          <a:p>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Arts &amp; Humanities </a:t>
            </a:r>
            <a:r>
              <a:rPr lang="en-US" sz="1400" b="1" dirty="0">
                <a:solidFill>
                  <a:srgbClr val="FFFF00"/>
                </a:solidFill>
                <a:latin typeface="Arial" panose="020B0604020202020204" pitchFamily="34" charset="0"/>
                <a:cs typeface="Arial" panose="020B0604020202020204" pitchFamily="34" charset="0"/>
              </a:rPr>
              <a:t>~ Tim Buckles</a:t>
            </a:r>
            <a:endParaRPr lang="en-US" sz="1400" b="1" dirty="0">
              <a:solidFill>
                <a:schemeClr val="accent6">
                  <a:lumMod val="75000"/>
                </a:schemeClr>
              </a:solidFill>
              <a:latin typeface="Arial" panose="020B0604020202020204" pitchFamily="34" charset="0"/>
              <a:cs typeface="Arial" panose="020B0604020202020204" pitchFamily="34" charset="0"/>
            </a:endParaRP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Aviation</a:t>
            </a:r>
            <a:r>
              <a:rPr lang="en-US" sz="1400" b="1" dirty="0">
                <a:solidFill>
                  <a:srgbClr val="FFFF00"/>
                </a:solidFill>
                <a:latin typeface="Arial" panose="020B0604020202020204" pitchFamily="34" charset="0"/>
                <a:cs typeface="Arial" panose="020B0604020202020204" pitchFamily="34" charset="0"/>
              </a:rPr>
              <a:t> ~ Rick Belford &amp; Roger Engelbart </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Business</a:t>
            </a:r>
            <a:r>
              <a:rPr lang="en-US" sz="1400" b="1" dirty="0">
                <a:solidFill>
                  <a:srgbClr val="FFFF00"/>
                </a:solidFill>
                <a:latin typeface="Arial" panose="020B0604020202020204" pitchFamily="34" charset="0"/>
                <a:cs typeface="Arial" panose="020B0604020202020204" pitchFamily="34" charset="0"/>
              </a:rPr>
              <a:t> ~ Rick Belford (Contracting &amp; Procurement)</a:t>
            </a: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Communications </a:t>
            </a:r>
            <a:r>
              <a:rPr lang="en-US" sz="1400" b="1" dirty="0">
                <a:solidFill>
                  <a:srgbClr val="FFFF00"/>
                </a:solidFill>
                <a:latin typeface="Arial" panose="020B0604020202020204" pitchFamily="34" charset="0"/>
                <a:cs typeface="Arial" panose="020B0604020202020204" pitchFamily="34" charset="0"/>
              </a:rPr>
              <a:t>~ Rick Belford (Broadcasting &amp; Public Relations)</a:t>
            </a:r>
          </a:p>
          <a:p>
            <a:pPr marL="285750" indent="-2857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Engineering &amp; Technology </a:t>
            </a:r>
            <a:r>
              <a:rPr lang="en-US" sz="1400" b="1" dirty="0">
                <a:solidFill>
                  <a:srgbClr val="FFFF00"/>
                </a:solidFill>
                <a:latin typeface="Arial" panose="020B0604020202020204" pitchFamily="34" charset="0"/>
                <a:cs typeface="Arial" panose="020B0604020202020204" pitchFamily="34" charset="0"/>
              </a:rPr>
              <a:t>~ Roger Engelbart, Craig Martin and Suzie Steiner (Robotics)</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Health Care </a:t>
            </a:r>
            <a:r>
              <a:rPr lang="en-US" sz="1400" b="1" dirty="0">
                <a:solidFill>
                  <a:srgbClr val="FFFF00"/>
                </a:solidFill>
                <a:latin typeface="Arial" panose="020B0604020202020204" pitchFamily="34" charset="0"/>
                <a:cs typeface="Arial" panose="020B0604020202020204" pitchFamily="34" charset="0"/>
              </a:rPr>
              <a:t>~ Linda Hassler</a:t>
            </a:r>
          </a:p>
          <a:p>
            <a:pPr marL="285750" indent="-2857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Law &amp; Government </a:t>
            </a:r>
            <a:r>
              <a:rPr lang="en-US" sz="1400" b="1" dirty="0">
                <a:solidFill>
                  <a:srgbClr val="FFFF00"/>
                </a:solidFill>
                <a:latin typeface="Arial" panose="020B0604020202020204" pitchFamily="34" charset="0"/>
                <a:cs typeface="Arial" panose="020B0604020202020204" pitchFamily="34" charset="0"/>
              </a:rPr>
              <a:t>~ Craig Martin &amp; Rick Belford (Military Careers)</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Law Enforcement </a:t>
            </a:r>
            <a:r>
              <a:rPr lang="en-US" sz="1400" b="1" dirty="0">
                <a:solidFill>
                  <a:srgbClr val="FFFF00"/>
                </a:solidFill>
                <a:latin typeface="Arial" panose="020B0604020202020204" pitchFamily="34" charset="0"/>
                <a:cs typeface="Arial" panose="020B0604020202020204" pitchFamily="34" charset="0"/>
              </a:rPr>
              <a:t>~ Stuart Mahler &amp; Rick Terborch</a:t>
            </a: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Skilled Trades </a:t>
            </a:r>
            <a:r>
              <a:rPr lang="en-US" sz="1400" b="1" dirty="0">
                <a:solidFill>
                  <a:srgbClr val="FFFF00"/>
                </a:solidFill>
                <a:latin typeface="Arial" panose="020B0604020202020204" pitchFamily="34" charset="0"/>
                <a:cs typeface="Arial" panose="020B0604020202020204" pitchFamily="34" charset="0"/>
              </a:rPr>
              <a:t>~ Joe Marinelli &amp; Suzie Steiner </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Social Services </a:t>
            </a:r>
            <a:r>
              <a:rPr lang="en-US" sz="1400" b="1" dirty="0">
                <a:solidFill>
                  <a:srgbClr val="FFFF00"/>
                </a:solidFill>
                <a:latin typeface="Arial" panose="020B0604020202020204" pitchFamily="34" charset="0"/>
                <a:cs typeface="Arial" panose="020B0604020202020204" pitchFamily="34" charset="0"/>
              </a:rPr>
              <a:t>~ Joe Marinelli (Education), Linda Hassler (College Professor), Rick Belford (Non-Profit / Not-For-Profit Management) and Suzie Steiner (STEM)</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Other Career Fields </a:t>
            </a:r>
            <a:r>
              <a:rPr lang="en-US" sz="1400" b="1" dirty="0">
                <a:solidFill>
                  <a:srgbClr val="FFFF00"/>
                </a:solidFill>
                <a:latin typeface="Arial" panose="020B0604020202020204" pitchFamily="34" charset="0"/>
                <a:cs typeface="Arial" panose="020B0604020202020204" pitchFamily="34" charset="0"/>
              </a:rPr>
              <a:t>~ National Exploring RAA, assisting your CST, will find the best individual to assist you for other Exploring Career Fields</a:t>
            </a:r>
          </a:p>
          <a:p>
            <a:endParaRPr lang="en-US" dirty="0"/>
          </a:p>
        </p:txBody>
      </p:sp>
    </p:spTree>
    <p:extLst>
      <p:ext uri="{BB962C8B-B14F-4D97-AF65-F5344CB8AC3E}">
        <p14:creationId xmlns:p14="http://schemas.microsoft.com/office/powerpoint/2010/main" val="177844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6C007-1BA4-72DB-29F6-CCBFE5DD9D8D}"/>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FFF950AA-4078-0929-A6CD-F7B11F066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05"/>
            <a:ext cx="12192000" cy="6883121"/>
          </a:xfrm>
          <a:prstGeom prst="rect">
            <a:avLst/>
          </a:prstGeom>
        </p:spPr>
      </p:pic>
      <p:sp>
        <p:nvSpPr>
          <p:cNvPr id="2" name="Title 1">
            <a:extLst>
              <a:ext uri="{FF2B5EF4-FFF2-40B4-BE49-F238E27FC236}">
                <a16:creationId xmlns:a16="http://schemas.microsoft.com/office/drawing/2014/main" id="{CFFD7F85-F79B-1220-90E7-9B0A920CC735}"/>
              </a:ext>
            </a:extLst>
          </p:cNvPr>
          <p:cNvSpPr>
            <a:spLocks noGrp="1"/>
          </p:cNvSpPr>
          <p:nvPr>
            <p:ph type="ctrTitle"/>
          </p:nvPr>
        </p:nvSpPr>
        <p:spPr>
          <a:xfrm>
            <a:off x="1747957" y="127375"/>
            <a:ext cx="8658786" cy="959546"/>
          </a:xfrm>
        </p:spPr>
        <p:txBody>
          <a:bodyPr>
            <a:normAutofit fontScale="90000"/>
          </a:bodyPr>
          <a:lstStyle/>
          <a:p>
            <a:pPr algn="l"/>
            <a:r>
              <a:rPr lang="en-US" sz="3600" dirty="0">
                <a:solidFill>
                  <a:srgbClr val="1FC77F"/>
                </a:solidFill>
                <a:latin typeface="Arial Black"/>
                <a:cs typeface="Arial Black"/>
              </a:rPr>
              <a:t>Exploring Leadership Experience</a:t>
            </a:r>
            <a:r>
              <a:rPr lang="en-US" sz="3400" b="1" dirty="0">
                <a:solidFill>
                  <a:srgbClr val="1FC77F"/>
                </a:solidFill>
                <a:latin typeface="Arial Black" panose="020B0A04020102020204" pitchFamily="34" charset="0"/>
                <a:cs typeface="Arial" panose="020B0604020202020204" pitchFamily="34" charset="0"/>
              </a:rPr>
              <a:t>… </a:t>
            </a:r>
            <a:endParaRPr lang="en-US" sz="3400" dirty="0">
              <a:solidFill>
                <a:srgbClr val="1FC77F"/>
              </a:solidFill>
              <a:latin typeface="Arial Black"/>
              <a:cs typeface="Arial Black"/>
            </a:endParaRPr>
          </a:p>
        </p:txBody>
      </p:sp>
      <p:pic>
        <p:nvPicPr>
          <p:cNvPr id="23" name="Picture 22" descr="exploring_wht_transparent-01.png">
            <a:extLst>
              <a:ext uri="{FF2B5EF4-FFF2-40B4-BE49-F238E27FC236}">
                <a16:creationId xmlns:a16="http://schemas.microsoft.com/office/drawing/2014/main" id="{CBFFB7B5-FD0D-2D70-FBFC-B160858E4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A757B10E-7A9D-3859-F37B-32D525A16693}"/>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4CC8156-F4F5-D5B1-1C4F-7A3BA62E12DE}"/>
              </a:ext>
            </a:extLst>
          </p:cNvPr>
          <p:cNvSpPr txBox="1"/>
          <p:nvPr/>
        </p:nvSpPr>
        <p:spPr>
          <a:xfrm>
            <a:off x="1915887" y="3737980"/>
            <a:ext cx="8490857" cy="2400657"/>
          </a:xfrm>
          <a:prstGeom prst="rect">
            <a:avLst/>
          </a:prstGeom>
          <a:noFill/>
        </p:spPr>
        <p:txBody>
          <a:bodyPr wrap="square" rtlCol="0">
            <a:spAutoFit/>
          </a:bodyPr>
          <a:lstStyle/>
          <a:p>
            <a:r>
              <a:rPr lang="en-US" sz="2400" dirty="0">
                <a:solidFill>
                  <a:schemeClr val="accent6">
                    <a:lumMod val="75000"/>
                  </a:schemeClr>
                </a:solidFill>
                <a:latin typeface="Arial Black" panose="020B0A04020102020204" pitchFamily="34" charset="0"/>
              </a:rPr>
              <a:t>VISION: </a:t>
            </a:r>
            <a:r>
              <a:rPr lang="en-US" b="1" dirty="0">
                <a:solidFill>
                  <a:srgbClr val="FFFF00"/>
                </a:solidFill>
                <a:latin typeface="Arial" panose="020B0604020202020204" pitchFamily="34" charset="0"/>
                <a:cs typeface="Arial" panose="020B0604020202020204" pitchFamily="34" charset="0"/>
              </a:rPr>
              <a:t>Nationally recognized program that offers young men and women an opportunity to enhance their understanding of leadership in the workplace through interactive instruction, self-reflection, and practical application while w</a:t>
            </a:r>
            <a:r>
              <a:rPr lang="en-US" altLang="en-US" b="1" dirty="0">
                <a:solidFill>
                  <a:srgbClr val="FFFF00"/>
                </a:solidFill>
                <a:latin typeface="Arial" panose="020B0604020202020204" pitchFamily="34" charset="0"/>
                <a:cs typeface="Arial" panose="020B0604020202020204" pitchFamily="34" charset="0"/>
              </a:rPr>
              <a:t>orking with an adult mentor to gain professional leadership experience. </a:t>
            </a:r>
            <a:r>
              <a:rPr lang="en-US" b="1" dirty="0">
                <a:solidFill>
                  <a:srgbClr val="FFFF00"/>
                </a:solidFill>
                <a:latin typeface="Arial" panose="020B0604020202020204" pitchFamily="34" charset="0"/>
                <a:cs typeface="Arial" panose="020B0604020202020204" pitchFamily="34" charset="0"/>
              </a:rPr>
              <a:t>The Exploring Leadership Experience will be available to all Explorers registered in an Exploring post who meet the requirements</a:t>
            </a:r>
            <a:r>
              <a:rPr lang="en-US" b="1" dirty="0">
                <a:latin typeface="Arial" panose="020B0604020202020204" pitchFamily="34" charset="0"/>
                <a:cs typeface="Arial" panose="020B0604020202020204" pitchFamily="34" charset="0"/>
              </a:rPr>
              <a:t>.</a:t>
            </a:r>
          </a:p>
          <a:p>
            <a:endParaRPr lang="en-US" dirty="0"/>
          </a:p>
        </p:txBody>
      </p:sp>
      <p:pic>
        <p:nvPicPr>
          <p:cNvPr id="8" name="Picture 7">
            <a:extLst>
              <a:ext uri="{FF2B5EF4-FFF2-40B4-BE49-F238E27FC236}">
                <a16:creationId xmlns:a16="http://schemas.microsoft.com/office/drawing/2014/main" id="{4B68532E-5F7E-5C92-85B0-CA2B78D3271C}"/>
              </a:ext>
            </a:extLst>
          </p:cNvPr>
          <p:cNvPicPr>
            <a:picLocks noChangeAspect="1"/>
          </p:cNvPicPr>
          <p:nvPr/>
        </p:nvPicPr>
        <p:blipFill>
          <a:blip r:embed="rId4"/>
          <a:stretch>
            <a:fillRect/>
          </a:stretch>
        </p:blipFill>
        <p:spPr>
          <a:xfrm>
            <a:off x="2800141" y="1061007"/>
            <a:ext cx="6149591" cy="2371080"/>
          </a:xfrm>
          <a:prstGeom prst="rect">
            <a:avLst/>
          </a:prstGeom>
        </p:spPr>
      </p:pic>
    </p:spTree>
    <p:extLst>
      <p:ext uri="{BB962C8B-B14F-4D97-AF65-F5344CB8AC3E}">
        <p14:creationId xmlns:p14="http://schemas.microsoft.com/office/powerpoint/2010/main" val="13449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301623"/>
            <a:ext cx="8632371" cy="5816148"/>
          </a:xfrm>
        </p:spPr>
        <p:txBody>
          <a:bodyPr>
            <a:normAutofit fontScale="90000"/>
          </a:bodyPr>
          <a:lstStyle/>
          <a:p>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Safety Moment ~ </a:t>
            </a:r>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Frozen Pond Safety*</a:t>
            </a: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r>
              <a:rPr lang="en-US" sz="1800" b="1" dirty="0">
                <a:solidFill>
                  <a:srgbClr val="1FC77F"/>
                </a:solidFill>
                <a:latin typeface="Arial Black" panose="020B0A04020102020204" pitchFamily="34" charset="0"/>
                <a:cs typeface="Arial" panose="020B0604020202020204" pitchFamily="34" charset="0"/>
              </a:rPr>
              <a:t>*</a:t>
            </a:r>
            <a:r>
              <a:rPr lang="en-US" sz="1800" dirty="0">
                <a:solidFill>
                  <a:srgbClr val="1FC77F"/>
                </a:solidFill>
              </a:rPr>
              <a:t> Julie Dalton, National Venturing Program Chair, present this Safety Moment during 10 February 2026 Scouting America’s National Program Development Meeting which I have augmented with three additional slides</a:t>
            </a:r>
            <a:br>
              <a:rPr lang="en-US" sz="3600" b="1" dirty="0">
                <a:solidFill>
                  <a:srgbClr val="1FC77F"/>
                </a:solidFill>
                <a:latin typeface="Arial Black" panose="020B0A04020102020204" pitchFamily="34" charset="0"/>
                <a:cs typeface="Arial" panose="020B0604020202020204" pitchFamily="34" charset="0"/>
              </a:rPr>
            </a:br>
            <a:r>
              <a:rPr lang="en-US" sz="2000" dirty="0"/>
              <a:t>)</a:t>
            </a:r>
            <a:br>
              <a:rPr lang="en-US" sz="3600" b="1" dirty="0">
                <a:solidFill>
                  <a:srgbClr val="1FC77F"/>
                </a:solidFill>
                <a:latin typeface="Arial Black" panose="020B0A04020102020204" pitchFamily="34" charset="0"/>
                <a:cs typeface="Arial" panose="020B0604020202020204" pitchFamily="34" charset="0"/>
              </a:rPr>
            </a:br>
            <a:endParaRPr lang="en-US" sz="3600" b="1" dirty="0">
              <a:solidFill>
                <a:srgbClr val="1FC77F"/>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9829351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6F133-9E73-4533-239F-F3DC312F271A}"/>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4694A1EF-B98F-F822-E282-6F5BC9B42A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05"/>
            <a:ext cx="12192000" cy="6883121"/>
          </a:xfrm>
          <a:prstGeom prst="rect">
            <a:avLst/>
          </a:prstGeom>
        </p:spPr>
      </p:pic>
      <p:sp>
        <p:nvSpPr>
          <p:cNvPr id="2" name="Title 1">
            <a:extLst>
              <a:ext uri="{FF2B5EF4-FFF2-40B4-BE49-F238E27FC236}">
                <a16:creationId xmlns:a16="http://schemas.microsoft.com/office/drawing/2014/main" id="{01726FE2-7693-1DAC-0652-C223C1FA4F24}"/>
              </a:ext>
            </a:extLst>
          </p:cNvPr>
          <p:cNvSpPr>
            <a:spLocks noGrp="1"/>
          </p:cNvSpPr>
          <p:nvPr>
            <p:ph type="ctrTitle"/>
          </p:nvPr>
        </p:nvSpPr>
        <p:spPr>
          <a:xfrm>
            <a:off x="1747957" y="127375"/>
            <a:ext cx="8658786" cy="959546"/>
          </a:xfrm>
        </p:spPr>
        <p:txBody>
          <a:bodyPr>
            <a:normAutofit/>
          </a:bodyPr>
          <a:lstStyle/>
          <a:p>
            <a:pPr algn="l"/>
            <a:r>
              <a:rPr lang="en-US" sz="3200" dirty="0">
                <a:solidFill>
                  <a:srgbClr val="1FC77F"/>
                </a:solidFill>
                <a:latin typeface="Arial Black"/>
                <a:cs typeface="Arial Black"/>
              </a:rPr>
              <a:t>Exploring Leadership Experience </a:t>
            </a:r>
            <a:r>
              <a:rPr lang="en-US" sz="1100" dirty="0">
                <a:solidFill>
                  <a:srgbClr val="1FC77F"/>
                </a:solidFill>
                <a:latin typeface="Arial Black"/>
                <a:cs typeface="Arial Black"/>
              </a:rPr>
              <a:t>continued </a:t>
            </a:r>
          </a:p>
        </p:txBody>
      </p:sp>
      <p:pic>
        <p:nvPicPr>
          <p:cNvPr id="23" name="Picture 22" descr="exploring_wht_transparent-01.png">
            <a:extLst>
              <a:ext uri="{FF2B5EF4-FFF2-40B4-BE49-F238E27FC236}">
                <a16:creationId xmlns:a16="http://schemas.microsoft.com/office/drawing/2014/main" id="{9E868885-219F-BCE6-9AA9-C90D295427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7FB089B3-3A55-E4B1-723D-C65BEB5CDAC4}"/>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96C6040-AC3D-A3C2-0CD2-D7A356F166CC}"/>
              </a:ext>
            </a:extLst>
          </p:cNvPr>
          <p:cNvSpPr txBox="1"/>
          <p:nvPr/>
        </p:nvSpPr>
        <p:spPr>
          <a:xfrm>
            <a:off x="1747958" y="1165598"/>
            <a:ext cx="8757858" cy="4154984"/>
          </a:xfrm>
          <a:prstGeom prst="rect">
            <a:avLst/>
          </a:prstGeom>
          <a:noFill/>
        </p:spPr>
        <p:txBody>
          <a:bodyPr wrap="square" rtlCol="0">
            <a:spAutoFit/>
          </a:bodyPr>
          <a:lstStyle/>
          <a:p>
            <a:r>
              <a:rPr lang="en-US" sz="2400" dirty="0">
                <a:solidFill>
                  <a:schemeClr val="accent6">
                    <a:lumMod val="75000"/>
                  </a:schemeClr>
                </a:solidFill>
                <a:latin typeface="Arial Black" panose="020B0A04020102020204" pitchFamily="34" charset="0"/>
              </a:rPr>
              <a:t>ELIGIBILITY REQUIREMENTS: </a:t>
            </a:r>
            <a:r>
              <a:rPr lang="en-US" sz="2400" b="1" dirty="0">
                <a:solidFill>
                  <a:srgbClr val="FFFF00"/>
                </a:solidFill>
                <a:latin typeface="Arial" panose="020B0604020202020204" pitchFamily="34" charset="0"/>
                <a:cs typeface="Arial" panose="020B0604020202020204" pitchFamily="34" charset="0"/>
              </a:rPr>
              <a:t>Explorers must first meet the following basic qualifications:</a:t>
            </a:r>
          </a:p>
          <a:p>
            <a:r>
              <a:rPr lang="en-US"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Currently registered in an Exploring post with at least three months of tenure as an active, registered Explorer.</a:t>
            </a:r>
          </a:p>
          <a:p>
            <a:pPr lvl="0"/>
            <a:endParaRPr lang="en-US" sz="20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Plans to complete the Exploring Leadership Experience requirements before his or her 21st birthday.</a:t>
            </a:r>
          </a:p>
          <a:p>
            <a:pPr marL="285750" indent="-285750">
              <a:buFont typeface="Arial" panose="020B0604020202020204" pitchFamily="34" charset="0"/>
              <a:buChar char="•"/>
            </a:pPr>
            <a:endParaRPr lang="en-US" sz="20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Has earned the Exploring Achievement Award within any career field OR has held a leadership role either within or outside the post in the past 12 months.</a:t>
            </a:r>
          </a:p>
          <a:p>
            <a:endParaRPr lang="en-US" dirty="0"/>
          </a:p>
        </p:txBody>
      </p:sp>
    </p:spTree>
    <p:extLst>
      <p:ext uri="{BB962C8B-B14F-4D97-AF65-F5344CB8AC3E}">
        <p14:creationId xmlns:p14="http://schemas.microsoft.com/office/powerpoint/2010/main" val="4180826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7B11A-2021-9209-BC1B-8F4D4168543F}"/>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4C4605A8-3930-E28D-DB7E-ACFCAA4275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05"/>
            <a:ext cx="12192000" cy="6883121"/>
          </a:xfrm>
          <a:prstGeom prst="rect">
            <a:avLst/>
          </a:prstGeom>
        </p:spPr>
      </p:pic>
      <p:sp>
        <p:nvSpPr>
          <p:cNvPr id="2" name="Title 1">
            <a:extLst>
              <a:ext uri="{FF2B5EF4-FFF2-40B4-BE49-F238E27FC236}">
                <a16:creationId xmlns:a16="http://schemas.microsoft.com/office/drawing/2014/main" id="{94813711-5497-DA7D-5526-729DA93FF27B}"/>
              </a:ext>
            </a:extLst>
          </p:cNvPr>
          <p:cNvSpPr>
            <a:spLocks noGrp="1"/>
          </p:cNvSpPr>
          <p:nvPr>
            <p:ph type="ctrTitle"/>
          </p:nvPr>
        </p:nvSpPr>
        <p:spPr>
          <a:xfrm>
            <a:off x="1747957" y="127375"/>
            <a:ext cx="8658786" cy="959546"/>
          </a:xfrm>
        </p:spPr>
        <p:txBody>
          <a:bodyPr>
            <a:normAutofit/>
          </a:bodyPr>
          <a:lstStyle/>
          <a:p>
            <a:pPr algn="l"/>
            <a:r>
              <a:rPr lang="en-US" sz="3200" dirty="0">
                <a:solidFill>
                  <a:srgbClr val="1FC77F"/>
                </a:solidFill>
                <a:latin typeface="Arial Black"/>
                <a:cs typeface="Arial Black"/>
              </a:rPr>
              <a:t>Exploring Leadership Experience </a:t>
            </a:r>
            <a:r>
              <a:rPr lang="en-US" sz="1100" dirty="0">
                <a:solidFill>
                  <a:srgbClr val="1FC77F"/>
                </a:solidFill>
                <a:latin typeface="Arial Black"/>
                <a:cs typeface="Arial Black"/>
              </a:rPr>
              <a:t>continued </a:t>
            </a:r>
          </a:p>
        </p:txBody>
      </p:sp>
      <p:pic>
        <p:nvPicPr>
          <p:cNvPr id="23" name="Picture 22" descr="exploring_wht_transparent-01.png">
            <a:extLst>
              <a:ext uri="{FF2B5EF4-FFF2-40B4-BE49-F238E27FC236}">
                <a16:creationId xmlns:a16="http://schemas.microsoft.com/office/drawing/2014/main" id="{43DF9110-9F44-28F4-E682-EF0CD6CFE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043EF686-4B1E-E58C-9283-4D3EA32005D9}"/>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7420570-C753-A281-BC2B-E961C53C7A55}"/>
              </a:ext>
            </a:extLst>
          </p:cNvPr>
          <p:cNvSpPr txBox="1"/>
          <p:nvPr/>
        </p:nvSpPr>
        <p:spPr>
          <a:xfrm>
            <a:off x="1747958" y="1165598"/>
            <a:ext cx="8757858" cy="3785652"/>
          </a:xfrm>
          <a:prstGeom prst="rect">
            <a:avLst/>
          </a:prstGeom>
          <a:noFill/>
        </p:spPr>
        <p:txBody>
          <a:bodyPr wrap="square" rtlCol="0">
            <a:spAutoFit/>
          </a:bodyPr>
          <a:lstStyle/>
          <a:p>
            <a:r>
              <a:rPr lang="en-US" sz="2400" dirty="0">
                <a:solidFill>
                  <a:schemeClr val="accent6">
                    <a:lumMod val="75000"/>
                  </a:schemeClr>
                </a:solidFill>
                <a:latin typeface="Arial Black" panose="020B0A04020102020204" pitchFamily="34" charset="0"/>
              </a:rPr>
              <a:t>ON-LINE LEARNING MODULES: </a:t>
            </a:r>
            <a:r>
              <a:rPr lang="en-US" sz="2400" dirty="0">
                <a:solidFill>
                  <a:srgbClr val="FFFF00"/>
                </a:solidFill>
                <a:latin typeface="Arial" panose="020B0604020202020204" pitchFamily="34" charset="0"/>
                <a:cs typeface="Arial" panose="020B0604020202020204" pitchFamily="34" charset="0"/>
              </a:rPr>
              <a:t>The Exploring Leadership Experience is designed to be a self-paced, experiential learning process for each Explorer who commits to completing the program. A critical component of this learning process is a series of self-paced, online leadership development modules that Explorers must complete on their journey to improved leadership skills. Explorers</a:t>
            </a:r>
          </a:p>
          <a:p>
            <a:r>
              <a:rPr lang="en-US" sz="2400" dirty="0">
                <a:solidFill>
                  <a:srgbClr val="FFFF00"/>
                </a:solidFill>
                <a:latin typeface="Arial" panose="020B0604020202020204" pitchFamily="34" charset="0"/>
                <a:cs typeface="Arial" panose="020B0604020202020204" pitchFamily="34" charset="0"/>
              </a:rPr>
              <a:t>are required to complete each series of leadership skills modules in the order listed in the next slide. However, the modules within each series can be completed in any order. </a:t>
            </a:r>
          </a:p>
        </p:txBody>
      </p:sp>
    </p:spTree>
    <p:extLst>
      <p:ext uri="{BB962C8B-B14F-4D97-AF65-F5344CB8AC3E}">
        <p14:creationId xmlns:p14="http://schemas.microsoft.com/office/powerpoint/2010/main" val="3555667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3DAF7-F32D-44EE-294A-41AFC2447ED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C02B370E-31BD-7109-D029-339E6C25FD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05"/>
            <a:ext cx="12192000" cy="6883121"/>
          </a:xfrm>
          <a:prstGeom prst="rect">
            <a:avLst/>
          </a:prstGeom>
        </p:spPr>
      </p:pic>
      <p:sp>
        <p:nvSpPr>
          <p:cNvPr id="2" name="Title 1">
            <a:extLst>
              <a:ext uri="{FF2B5EF4-FFF2-40B4-BE49-F238E27FC236}">
                <a16:creationId xmlns:a16="http://schemas.microsoft.com/office/drawing/2014/main" id="{0F1332E1-9BDC-94DE-2E2E-4F8135C97D36}"/>
              </a:ext>
            </a:extLst>
          </p:cNvPr>
          <p:cNvSpPr>
            <a:spLocks noGrp="1"/>
          </p:cNvSpPr>
          <p:nvPr>
            <p:ph type="ctrTitle"/>
          </p:nvPr>
        </p:nvSpPr>
        <p:spPr>
          <a:xfrm>
            <a:off x="1747957" y="127375"/>
            <a:ext cx="8658786" cy="959546"/>
          </a:xfrm>
        </p:spPr>
        <p:txBody>
          <a:bodyPr>
            <a:normAutofit/>
          </a:bodyPr>
          <a:lstStyle/>
          <a:p>
            <a:pPr algn="l"/>
            <a:r>
              <a:rPr lang="en-US" sz="3200" dirty="0">
                <a:solidFill>
                  <a:srgbClr val="1FC77F"/>
                </a:solidFill>
                <a:latin typeface="Arial Black"/>
                <a:cs typeface="Arial Black"/>
              </a:rPr>
              <a:t>Exploring Leadership Experience </a:t>
            </a:r>
            <a:r>
              <a:rPr lang="en-US" sz="1100" dirty="0">
                <a:solidFill>
                  <a:srgbClr val="1FC77F"/>
                </a:solidFill>
                <a:latin typeface="Arial Black"/>
                <a:cs typeface="Arial Black"/>
              </a:rPr>
              <a:t>continued </a:t>
            </a:r>
          </a:p>
        </p:txBody>
      </p:sp>
      <p:pic>
        <p:nvPicPr>
          <p:cNvPr id="23" name="Picture 22" descr="exploring_wht_transparent-01.png">
            <a:extLst>
              <a:ext uri="{FF2B5EF4-FFF2-40B4-BE49-F238E27FC236}">
                <a16:creationId xmlns:a16="http://schemas.microsoft.com/office/drawing/2014/main" id="{2C51B7E5-A8A7-DFF8-0912-7A1D83537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8E31CEB6-32CF-4361-0431-74E9BF1E2500}"/>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73B6215-6DFA-BE94-ECF0-4AD0DB868DCC}"/>
              </a:ext>
            </a:extLst>
          </p:cNvPr>
          <p:cNvSpPr txBox="1"/>
          <p:nvPr/>
        </p:nvSpPr>
        <p:spPr>
          <a:xfrm>
            <a:off x="1747958" y="1165599"/>
            <a:ext cx="8757858" cy="461665"/>
          </a:xfrm>
          <a:prstGeom prst="rect">
            <a:avLst/>
          </a:prstGeom>
          <a:noFill/>
        </p:spPr>
        <p:txBody>
          <a:bodyPr wrap="square" rtlCol="0">
            <a:spAutoFit/>
          </a:bodyPr>
          <a:lstStyle/>
          <a:p>
            <a:r>
              <a:rPr lang="en-US" sz="2400" dirty="0">
                <a:solidFill>
                  <a:schemeClr val="accent6">
                    <a:lumMod val="75000"/>
                  </a:schemeClr>
                </a:solidFill>
                <a:latin typeface="Arial Black" panose="020B0A04020102020204" pitchFamily="34" charset="0"/>
              </a:rPr>
              <a:t>ON-LINE LEARNING MODULES: </a:t>
            </a:r>
            <a:r>
              <a:rPr lang="en-US" sz="1000" dirty="0">
                <a:solidFill>
                  <a:schemeClr val="accent6">
                    <a:lumMod val="75000"/>
                  </a:schemeClr>
                </a:solidFill>
                <a:latin typeface="Arial Black" panose="020B0A04020102020204" pitchFamily="34" charset="0"/>
              </a:rPr>
              <a:t>continued</a:t>
            </a:r>
            <a:endParaRPr lang="en-US" sz="1000" dirty="0">
              <a:solidFill>
                <a:srgbClr val="FFFF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B9889D4-037D-7714-B30E-D2FE33971E47}"/>
              </a:ext>
            </a:extLst>
          </p:cNvPr>
          <p:cNvPicPr>
            <a:picLocks noChangeAspect="1"/>
          </p:cNvPicPr>
          <p:nvPr/>
        </p:nvPicPr>
        <p:blipFill>
          <a:blip r:embed="rId4"/>
          <a:stretch>
            <a:fillRect/>
          </a:stretch>
        </p:blipFill>
        <p:spPr>
          <a:xfrm>
            <a:off x="1747958" y="1740484"/>
            <a:ext cx="8723326" cy="3597440"/>
          </a:xfrm>
          <a:prstGeom prst="rect">
            <a:avLst/>
          </a:prstGeom>
        </p:spPr>
      </p:pic>
      <p:sp>
        <p:nvSpPr>
          <p:cNvPr id="6" name="TextBox 5">
            <a:extLst>
              <a:ext uri="{FF2B5EF4-FFF2-40B4-BE49-F238E27FC236}">
                <a16:creationId xmlns:a16="http://schemas.microsoft.com/office/drawing/2014/main" id="{EBD8D6D5-EC83-8E37-5C35-49B86658CB31}"/>
              </a:ext>
            </a:extLst>
          </p:cNvPr>
          <p:cNvSpPr txBox="1"/>
          <p:nvPr/>
        </p:nvSpPr>
        <p:spPr>
          <a:xfrm>
            <a:off x="1747958" y="5388165"/>
            <a:ext cx="8696084" cy="800219"/>
          </a:xfrm>
          <a:prstGeom prst="rect">
            <a:avLst/>
          </a:prstGeom>
          <a:noFill/>
        </p:spPr>
        <p:txBody>
          <a:bodyPr wrap="square" rtlCol="0">
            <a:spAutoFit/>
          </a:bodyPr>
          <a:lstStyle/>
          <a:p>
            <a:r>
              <a:rPr lang="en-US" sz="1400" dirty="0">
                <a:solidFill>
                  <a:schemeClr val="accent6">
                    <a:lumMod val="75000"/>
                  </a:schemeClr>
                </a:solidFill>
                <a:latin typeface="Arial Black" panose="020B0A04020102020204" pitchFamily="34" charset="0"/>
              </a:rPr>
              <a:t>NOTE: </a:t>
            </a:r>
            <a:r>
              <a:rPr lang="en-US" sz="1400" dirty="0">
                <a:solidFill>
                  <a:srgbClr val="FFFF00"/>
                </a:solidFill>
                <a:latin typeface="Arial" panose="020B0604020202020204" pitchFamily="34" charset="0"/>
                <a:cs typeface="Arial" panose="020B0604020202020204" pitchFamily="34" charset="0"/>
              </a:rPr>
              <a:t>All the above modules are up-to-date and currently reside in Scouting America’s Learn Center</a:t>
            </a:r>
            <a:r>
              <a:rPr lang="en-US" dirty="0">
                <a:solidFill>
                  <a:srgbClr val="FFFF00"/>
                </a:solidFill>
                <a:latin typeface="Arial" panose="020B0604020202020204" pitchFamily="34" charset="0"/>
                <a:cs typeface="Arial" panose="020B0604020202020204" pitchFamily="34" charset="0"/>
              </a:rPr>
              <a:t>, </a:t>
            </a:r>
            <a:r>
              <a:rPr lang="en-US" sz="1400" dirty="0">
                <a:solidFill>
                  <a:srgbClr val="FFFF00"/>
                </a:solidFill>
                <a:latin typeface="Arial" panose="020B0604020202020204" pitchFamily="34" charset="0"/>
                <a:cs typeface="Arial" panose="020B0604020202020204" pitchFamily="34" charset="0"/>
              </a:rPr>
              <a:t>except the “Introduction to Leadership” module which is tied to the Exploring Leadership Experience Guidebook</a:t>
            </a:r>
          </a:p>
        </p:txBody>
      </p:sp>
    </p:spTree>
    <p:extLst>
      <p:ext uri="{BB962C8B-B14F-4D97-AF65-F5344CB8AC3E}">
        <p14:creationId xmlns:p14="http://schemas.microsoft.com/office/powerpoint/2010/main" val="3925257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21C67-EE36-2B8A-52FF-5052E3DE9C91}"/>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E895C0B1-A9DD-3358-6C21-247A88A60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05"/>
            <a:ext cx="12192000" cy="6883121"/>
          </a:xfrm>
          <a:prstGeom prst="rect">
            <a:avLst/>
          </a:prstGeom>
        </p:spPr>
      </p:pic>
      <p:sp>
        <p:nvSpPr>
          <p:cNvPr id="2" name="Title 1">
            <a:extLst>
              <a:ext uri="{FF2B5EF4-FFF2-40B4-BE49-F238E27FC236}">
                <a16:creationId xmlns:a16="http://schemas.microsoft.com/office/drawing/2014/main" id="{FAF3E704-367F-9AE6-74BC-C710D98861BC}"/>
              </a:ext>
            </a:extLst>
          </p:cNvPr>
          <p:cNvSpPr>
            <a:spLocks noGrp="1"/>
          </p:cNvSpPr>
          <p:nvPr>
            <p:ph type="ctrTitle"/>
          </p:nvPr>
        </p:nvSpPr>
        <p:spPr>
          <a:xfrm>
            <a:off x="1747957" y="127375"/>
            <a:ext cx="8658786" cy="959546"/>
          </a:xfrm>
        </p:spPr>
        <p:txBody>
          <a:bodyPr>
            <a:normAutofit/>
          </a:bodyPr>
          <a:lstStyle/>
          <a:p>
            <a:pPr algn="l"/>
            <a:r>
              <a:rPr lang="en-US" sz="3200" dirty="0">
                <a:solidFill>
                  <a:srgbClr val="1FC77F"/>
                </a:solidFill>
                <a:latin typeface="Arial Black"/>
                <a:cs typeface="Arial Black"/>
              </a:rPr>
              <a:t>Exploring Leadership Experience </a:t>
            </a:r>
            <a:r>
              <a:rPr lang="en-US" sz="1100" dirty="0">
                <a:solidFill>
                  <a:srgbClr val="1FC77F"/>
                </a:solidFill>
                <a:latin typeface="Arial Black"/>
                <a:cs typeface="Arial Black"/>
              </a:rPr>
              <a:t>continued </a:t>
            </a:r>
          </a:p>
        </p:txBody>
      </p:sp>
      <p:pic>
        <p:nvPicPr>
          <p:cNvPr id="23" name="Picture 22" descr="exploring_wht_transparent-01.png">
            <a:extLst>
              <a:ext uri="{FF2B5EF4-FFF2-40B4-BE49-F238E27FC236}">
                <a16:creationId xmlns:a16="http://schemas.microsoft.com/office/drawing/2014/main" id="{ABF61124-A932-BB2E-1236-2889A846E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89621EAC-4ADE-C985-FCC7-BDDCDA9BFD64}"/>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92B0B65-F750-CB70-5FB5-432534D1947F}"/>
              </a:ext>
            </a:extLst>
          </p:cNvPr>
          <p:cNvSpPr txBox="1"/>
          <p:nvPr/>
        </p:nvSpPr>
        <p:spPr>
          <a:xfrm>
            <a:off x="1747959" y="864151"/>
            <a:ext cx="5975875" cy="5078313"/>
          </a:xfrm>
          <a:prstGeom prst="rect">
            <a:avLst/>
          </a:prstGeom>
          <a:noFill/>
        </p:spPr>
        <p:txBody>
          <a:bodyPr wrap="square" rtlCol="0">
            <a:spAutoFit/>
          </a:bodyPr>
          <a:lstStyle/>
          <a:p>
            <a:r>
              <a:rPr lang="en-US" sz="2000" dirty="0">
                <a:solidFill>
                  <a:schemeClr val="accent6">
                    <a:lumMod val="75000"/>
                  </a:schemeClr>
                </a:solidFill>
                <a:latin typeface="Arial Black" panose="020B0A04020102020204" pitchFamily="34" charset="0"/>
              </a:rPr>
              <a:t>GUIDEBOOK: </a:t>
            </a:r>
            <a:r>
              <a:rPr lang="en-US" sz="2000" dirty="0">
                <a:solidFill>
                  <a:srgbClr val="FFFF00"/>
                </a:solidFill>
                <a:latin typeface="Arial" panose="020B0604020202020204" pitchFamily="34" charset="0"/>
                <a:cs typeface="Arial" panose="020B0604020202020204" pitchFamily="34" charset="0"/>
              </a:rPr>
              <a:t>On 9 March 2026, Roger Engelbart &amp; Craig Martin, provided our half dozen final edits to Rachel Buckholz (Scouting America’s Editorial Operations Chief), Tim Anderson &amp; Carlos Coronado. </a:t>
            </a:r>
          </a:p>
          <a:p>
            <a:endParaRPr lang="en-US" sz="1000" dirty="0">
              <a:solidFill>
                <a:srgbClr val="FFFF00"/>
              </a:solidFill>
              <a:latin typeface="Arial" panose="020B0604020202020204" pitchFamily="34" charset="0"/>
              <a:cs typeface="Arial" panose="020B0604020202020204" pitchFamily="34" charset="0"/>
            </a:endParaRPr>
          </a:p>
          <a:p>
            <a:r>
              <a:rPr lang="en-US" sz="2000" dirty="0">
                <a:solidFill>
                  <a:schemeClr val="accent6">
                    <a:lumMod val="75000"/>
                  </a:schemeClr>
                </a:solidFill>
                <a:latin typeface="Arial Black" panose="020B0A04020102020204" pitchFamily="34" charset="0"/>
              </a:rPr>
              <a:t>INTRODUCTION TO LEADERSHIP LEARNING MODULE: </a:t>
            </a:r>
            <a:r>
              <a:rPr lang="en-US" sz="2000" dirty="0">
                <a:solidFill>
                  <a:srgbClr val="FFFF00"/>
                </a:solidFill>
                <a:latin typeface="Arial" panose="020B0604020202020204" pitchFamily="34" charset="0"/>
                <a:cs typeface="Arial" panose="020B0604020202020204" pitchFamily="34" charset="0"/>
              </a:rPr>
              <a:t>We will finalize the module’s edits based on the finalized guidebook. We expect to submit, NLT March 2026, the final module update to </a:t>
            </a:r>
            <a:r>
              <a:rPr lang="en-US" sz="2000" dirty="0" err="1">
                <a:solidFill>
                  <a:srgbClr val="FFFF00"/>
                </a:solidFill>
                <a:latin typeface="Arial" panose="020B0604020202020204" pitchFamily="34" charset="0"/>
                <a:cs typeface="Arial" panose="020B0604020202020204" pitchFamily="34" charset="0"/>
              </a:rPr>
              <a:t>ScoutingU</a:t>
            </a:r>
            <a:r>
              <a:rPr lang="en-US" sz="2000" dirty="0">
                <a:solidFill>
                  <a:srgbClr val="FFFF00"/>
                </a:solidFill>
                <a:latin typeface="Arial" panose="020B0604020202020204" pitchFamily="34" charset="0"/>
                <a:cs typeface="Arial" panose="020B0604020202020204" pitchFamily="34" charset="0"/>
              </a:rPr>
              <a:t> Instructional Design for the module’s update &amp; insertion into Scouting America’s Learn Center</a:t>
            </a:r>
          </a:p>
          <a:p>
            <a:endParaRPr lang="en-US" sz="1000" dirty="0">
              <a:solidFill>
                <a:srgbClr val="FFFF00"/>
              </a:solidFill>
              <a:latin typeface="Arial" panose="020B0604020202020204" pitchFamily="34" charset="0"/>
              <a:cs typeface="Arial" panose="020B0604020202020204" pitchFamily="34" charset="0"/>
            </a:endParaRPr>
          </a:p>
          <a:p>
            <a:r>
              <a:rPr lang="en-US" sz="2000" dirty="0">
                <a:solidFill>
                  <a:schemeClr val="accent6">
                    <a:lumMod val="75000"/>
                  </a:schemeClr>
                </a:solidFill>
                <a:latin typeface="Arial Black" panose="020B0A04020102020204" pitchFamily="34" charset="0"/>
              </a:rPr>
              <a:t>EXPLORING LEADERSHIP EXPERIENCE ROLL-OUT: </a:t>
            </a:r>
            <a:r>
              <a:rPr lang="en-US" sz="2000" dirty="0">
                <a:solidFill>
                  <a:srgbClr val="FFFF00"/>
                </a:solidFill>
                <a:latin typeface="Arial" panose="020B0604020202020204" pitchFamily="34" charset="0"/>
                <a:cs typeface="Arial" panose="020B0604020202020204" pitchFamily="34" charset="0"/>
              </a:rPr>
              <a:t>Expected in April/May 2026</a:t>
            </a:r>
          </a:p>
          <a:p>
            <a:endParaRPr lang="en-US" sz="2400" dirty="0">
              <a:solidFill>
                <a:schemeClr val="accent6">
                  <a:lumMod val="75000"/>
                </a:schemeClr>
              </a:solidFill>
              <a:latin typeface="Arial Black" panose="020B0A04020102020204" pitchFamily="34" charset="0"/>
            </a:endParaRPr>
          </a:p>
        </p:txBody>
      </p:sp>
      <p:pic>
        <p:nvPicPr>
          <p:cNvPr id="5" name="Picture 4">
            <a:extLst>
              <a:ext uri="{FF2B5EF4-FFF2-40B4-BE49-F238E27FC236}">
                <a16:creationId xmlns:a16="http://schemas.microsoft.com/office/drawing/2014/main" id="{CC5543FF-F2EF-4AC6-B984-070FDA245302}"/>
              </a:ext>
            </a:extLst>
          </p:cNvPr>
          <p:cNvPicPr>
            <a:picLocks noChangeAspect="1"/>
          </p:cNvPicPr>
          <p:nvPr/>
        </p:nvPicPr>
        <p:blipFill>
          <a:blip r:embed="rId4"/>
          <a:stretch>
            <a:fillRect/>
          </a:stretch>
        </p:blipFill>
        <p:spPr>
          <a:xfrm>
            <a:off x="7773523" y="1165599"/>
            <a:ext cx="2682605" cy="3453653"/>
          </a:xfrm>
          <a:prstGeom prst="rect">
            <a:avLst/>
          </a:prstGeom>
        </p:spPr>
      </p:pic>
    </p:spTree>
    <p:extLst>
      <p:ext uri="{BB962C8B-B14F-4D97-AF65-F5344CB8AC3E}">
        <p14:creationId xmlns:p14="http://schemas.microsoft.com/office/powerpoint/2010/main" val="39625710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A6D60-8959-5A19-5CD5-D58C86A0985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B65F2D2A-6258-C6B8-77AF-610F994CF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05"/>
            <a:ext cx="12192000" cy="6883121"/>
          </a:xfrm>
          <a:prstGeom prst="rect">
            <a:avLst/>
          </a:prstGeom>
        </p:spPr>
      </p:pic>
      <p:sp>
        <p:nvSpPr>
          <p:cNvPr id="2" name="Title 1">
            <a:extLst>
              <a:ext uri="{FF2B5EF4-FFF2-40B4-BE49-F238E27FC236}">
                <a16:creationId xmlns:a16="http://schemas.microsoft.com/office/drawing/2014/main" id="{68E1E646-A47F-36BE-3B3F-A1E3507B7ED1}"/>
              </a:ext>
            </a:extLst>
          </p:cNvPr>
          <p:cNvSpPr>
            <a:spLocks noGrp="1"/>
          </p:cNvSpPr>
          <p:nvPr>
            <p:ph type="ctrTitle"/>
          </p:nvPr>
        </p:nvSpPr>
        <p:spPr>
          <a:xfrm>
            <a:off x="1747957" y="127375"/>
            <a:ext cx="8658786" cy="959546"/>
          </a:xfrm>
        </p:spPr>
        <p:txBody>
          <a:bodyPr>
            <a:normAutofit fontScale="90000"/>
          </a:bodyPr>
          <a:lstStyle/>
          <a:p>
            <a:pPr algn="l"/>
            <a:r>
              <a:rPr lang="en-US" sz="3200" dirty="0">
                <a:solidFill>
                  <a:srgbClr val="1FC77F"/>
                </a:solidFill>
                <a:latin typeface="Arial Black"/>
                <a:cs typeface="Arial Black"/>
              </a:rPr>
              <a:t>Exploring Leadership Experience Recognition Plaque…. </a:t>
            </a:r>
            <a:endParaRPr lang="en-US" sz="1100" dirty="0">
              <a:solidFill>
                <a:srgbClr val="1FC77F"/>
              </a:solidFill>
              <a:latin typeface="Arial Black"/>
              <a:cs typeface="Arial Black"/>
            </a:endParaRPr>
          </a:p>
        </p:txBody>
      </p:sp>
      <p:pic>
        <p:nvPicPr>
          <p:cNvPr id="23" name="Picture 22" descr="exploring_wht_transparent-01.png">
            <a:extLst>
              <a:ext uri="{FF2B5EF4-FFF2-40B4-BE49-F238E27FC236}">
                <a16:creationId xmlns:a16="http://schemas.microsoft.com/office/drawing/2014/main" id="{B15FA12C-F170-B656-E78B-633455EB5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D90656B0-A880-523B-1746-1C6EBADA7BE6}"/>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2028629-836C-DF93-4985-273B9425710F}"/>
              </a:ext>
            </a:extLst>
          </p:cNvPr>
          <p:cNvPicPr>
            <a:picLocks noChangeAspect="1"/>
          </p:cNvPicPr>
          <p:nvPr/>
        </p:nvPicPr>
        <p:blipFill>
          <a:blip r:embed="rId4"/>
          <a:stretch>
            <a:fillRect/>
          </a:stretch>
        </p:blipFill>
        <p:spPr>
          <a:xfrm>
            <a:off x="6528081" y="1258012"/>
            <a:ext cx="3285656" cy="4377124"/>
          </a:xfrm>
          <a:prstGeom prst="rect">
            <a:avLst/>
          </a:prstGeom>
        </p:spPr>
      </p:pic>
      <p:pic>
        <p:nvPicPr>
          <p:cNvPr id="9" name="Picture 8">
            <a:extLst>
              <a:ext uri="{FF2B5EF4-FFF2-40B4-BE49-F238E27FC236}">
                <a16:creationId xmlns:a16="http://schemas.microsoft.com/office/drawing/2014/main" id="{5329848C-C489-7A6B-E788-67CDABC5B4E2}"/>
              </a:ext>
            </a:extLst>
          </p:cNvPr>
          <p:cNvPicPr>
            <a:picLocks noChangeAspect="1"/>
          </p:cNvPicPr>
          <p:nvPr/>
        </p:nvPicPr>
        <p:blipFill>
          <a:blip r:embed="rId5"/>
          <a:stretch>
            <a:fillRect/>
          </a:stretch>
        </p:blipFill>
        <p:spPr>
          <a:xfrm>
            <a:off x="2238744" y="1195017"/>
            <a:ext cx="3715268" cy="4553585"/>
          </a:xfrm>
          <a:prstGeom prst="rect">
            <a:avLst/>
          </a:prstGeom>
        </p:spPr>
      </p:pic>
    </p:spTree>
    <p:extLst>
      <p:ext uri="{BB962C8B-B14F-4D97-AF65-F5344CB8AC3E}">
        <p14:creationId xmlns:p14="http://schemas.microsoft.com/office/powerpoint/2010/main" val="8161179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6BB43-9A39-6A71-9E24-3CE289C499D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EC1D724-58A8-4FAE-5B43-C5B3C0E89EB1}"/>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DDE08E67-C22A-4561-47B1-5B38E59A4B5E}"/>
              </a:ext>
            </a:extLst>
          </p:cNvPr>
          <p:cNvSpPr/>
          <p:nvPr/>
        </p:nvSpPr>
        <p:spPr>
          <a:xfrm>
            <a:off x="0" y="-28684"/>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LEARNING FOR LIFE CORPORATE MISSION: </a:t>
            </a: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develop and deliver engaging, research based academic, character, leadership and career focused programs aligned to state and national standards that guide and enable all students to achieve their full potential.</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descr="A picture containing logo&#10;&#10;Description automatically generated">
            <a:extLst>
              <a:ext uri="{FF2B5EF4-FFF2-40B4-BE49-F238E27FC236}">
                <a16:creationId xmlns:a16="http://schemas.microsoft.com/office/drawing/2014/main" id="{DB18EED0-31FC-7FD9-5576-A29ED506329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00945" y="319288"/>
            <a:ext cx="6590110" cy="1474323"/>
          </a:xfrm>
          <a:prstGeom prst="rect">
            <a:avLst/>
          </a:prstGeom>
          <a:noFill/>
          <a:ln>
            <a:noFill/>
          </a:ln>
        </p:spPr>
      </p:pic>
      <p:sp>
        <p:nvSpPr>
          <p:cNvPr id="9" name="TextBox 8">
            <a:extLst>
              <a:ext uri="{FF2B5EF4-FFF2-40B4-BE49-F238E27FC236}">
                <a16:creationId xmlns:a16="http://schemas.microsoft.com/office/drawing/2014/main" id="{3AA99C7C-192A-CA0B-C250-9A47BCEA5A78}"/>
              </a:ext>
            </a:extLst>
          </p:cNvPr>
          <p:cNvSpPr txBox="1"/>
          <p:nvPr/>
        </p:nvSpPr>
        <p:spPr>
          <a:xfrm>
            <a:off x="34247" y="4521001"/>
            <a:ext cx="1212350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NON-DISCRIMINATION STATEMENT: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Learning for Life programs are designed for all age groups from pre‐kindergarten and not yet age 21. Youth participation is open to any youth in the prescribed age group for that particular program. Adults are selected by the participating organization for Involvement in the program. Color, race, religion, gender, sexual orientation, ethnic background, disability, economic status or citizenship is not criteria for participation by youth or adults.</a:t>
            </a:r>
          </a:p>
        </p:txBody>
      </p:sp>
      <p:sp>
        <p:nvSpPr>
          <p:cNvPr id="2" name="TextBox 1">
            <a:extLst>
              <a:ext uri="{FF2B5EF4-FFF2-40B4-BE49-F238E27FC236}">
                <a16:creationId xmlns:a16="http://schemas.microsoft.com/office/drawing/2014/main" id="{E93A1430-42B5-0E6A-FEF4-3BB6A759E881}"/>
              </a:ext>
            </a:extLst>
          </p:cNvPr>
          <p:cNvSpPr txBox="1"/>
          <p:nvPr/>
        </p:nvSpPr>
        <p:spPr>
          <a:xfrm>
            <a:off x="4588163" y="2150209"/>
            <a:ext cx="30553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THE CORPORATION</a:t>
            </a:r>
          </a:p>
        </p:txBody>
      </p:sp>
    </p:spTree>
    <p:extLst>
      <p:ext uri="{BB962C8B-B14F-4D97-AF65-F5344CB8AC3E}">
        <p14:creationId xmlns:p14="http://schemas.microsoft.com/office/powerpoint/2010/main" val="3205179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8D68C-D983-C369-2879-BB02F00AE98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0B1FFE7-B001-F942-520C-555CE5281F52}"/>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9696872E-E178-42BC-FBBA-8E4A82A11149}"/>
              </a:ext>
            </a:extLst>
          </p:cNvPr>
          <p:cNvSpPr/>
          <p:nvPr/>
        </p:nvSpPr>
        <p:spPr>
          <a:xfrm>
            <a:off x="0" y="-3731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1" i="1"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Champions for students with special needs, along with additional digital resources.  Learning for Life uses these interactive lessons to help youth make informed decisions while becoming better students and citizens. </a:t>
            </a: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CURRICULUM PROGRAM VISION: </a:t>
            </a: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provide engaging and relevant PreK‐12 solutions that positively impact academic performance, social &amp; emotional maturity, character development, and career education for all students.</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724A0477-45A1-E0CF-83C2-8D7F57ADC748}"/>
              </a:ext>
            </a:extLst>
          </p:cNvPr>
          <p:cNvPicPr>
            <a:picLocks noChangeAspect="1"/>
          </p:cNvPicPr>
          <p:nvPr/>
        </p:nvPicPr>
        <p:blipFill>
          <a:blip r:embed="rId3"/>
          <a:stretch>
            <a:fillRect/>
          </a:stretch>
        </p:blipFill>
        <p:spPr>
          <a:xfrm>
            <a:off x="3023955" y="309191"/>
            <a:ext cx="6183804" cy="1239803"/>
          </a:xfrm>
          <a:prstGeom prst="rect">
            <a:avLst/>
          </a:prstGeom>
        </p:spPr>
      </p:pic>
      <p:sp>
        <p:nvSpPr>
          <p:cNvPr id="2" name="Rectangle 1">
            <a:extLst>
              <a:ext uri="{FF2B5EF4-FFF2-40B4-BE49-F238E27FC236}">
                <a16:creationId xmlns:a16="http://schemas.microsoft.com/office/drawing/2014/main" id="{C1FF34B1-E02B-413C-7001-941086BF0CF3}"/>
              </a:ext>
            </a:extLst>
          </p:cNvPr>
          <p:cNvSpPr/>
          <p:nvPr/>
        </p:nvSpPr>
        <p:spPr>
          <a:xfrm>
            <a:off x="2477091" y="5797622"/>
            <a:ext cx="7673776"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www.learningforlife.org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30290568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331E3-5456-394E-F266-E3365F3CE57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15F7715-1128-EE52-A700-B8F9BA01703D}"/>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2EF262B7-49D0-FFA4-763A-57214B9A4566}"/>
              </a:ext>
            </a:extLst>
          </p:cNvPr>
          <p:cNvSpPr/>
          <p:nvPr/>
        </p:nvSpPr>
        <p:spPr>
          <a:xfrm>
            <a:off x="0" y="-51336"/>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exploring_wht_transparent-01.png">
            <a:extLst>
              <a:ext uri="{FF2B5EF4-FFF2-40B4-BE49-F238E27FC236}">
                <a16:creationId xmlns:a16="http://schemas.microsoft.com/office/drawing/2014/main" id="{FA6B7B6D-01CC-0DCD-27EF-D921CCC40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6718" y="-51336"/>
            <a:ext cx="4755550" cy="1729289"/>
          </a:xfrm>
          <a:prstGeom prst="rect">
            <a:avLst/>
          </a:prstGeom>
        </p:spPr>
      </p:pic>
      <p:sp>
        <p:nvSpPr>
          <p:cNvPr id="2" name="TextBox 1">
            <a:extLst>
              <a:ext uri="{FF2B5EF4-FFF2-40B4-BE49-F238E27FC236}">
                <a16:creationId xmlns:a16="http://schemas.microsoft.com/office/drawing/2014/main" id="{4984704F-10F6-621D-03A9-1CEF8870937F}"/>
              </a:ext>
            </a:extLst>
          </p:cNvPr>
          <p:cNvSpPr txBox="1"/>
          <p:nvPr/>
        </p:nvSpPr>
        <p:spPr>
          <a:xfrm>
            <a:off x="178084" y="3718694"/>
            <a:ext cx="11835829"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Deliver character-building experiences and mentorship that allow youth to achieve their full potential in both life and work.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VISION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Shape the workforce of tomorrow by engaging and mentoring today’s youth in career and life enhancing opportunities. </a:t>
            </a:r>
          </a:p>
        </p:txBody>
      </p:sp>
      <p:sp>
        <p:nvSpPr>
          <p:cNvPr id="3" name="TextBox 2">
            <a:extLst>
              <a:ext uri="{FF2B5EF4-FFF2-40B4-BE49-F238E27FC236}">
                <a16:creationId xmlns:a16="http://schemas.microsoft.com/office/drawing/2014/main" id="{6DB57598-7052-C12A-E791-839F7EF77629}"/>
              </a:ext>
            </a:extLst>
          </p:cNvPr>
          <p:cNvSpPr txBox="1"/>
          <p:nvPr/>
        </p:nvSpPr>
        <p:spPr>
          <a:xfrm>
            <a:off x="669533" y="1677953"/>
            <a:ext cx="10852933" cy="1846659"/>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1" i="1"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Exploring</a:t>
            </a:r>
            <a:r>
              <a:rPr kumimoji="0" lang="en-US" sz="18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kumimoji="0" lang="en-US" sz="1800" b="0" i="0" u="none" strike="noStrike" kern="1200" cap="none" spc="0" normalizeH="0" baseline="3000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p:txBody>
      </p:sp>
      <p:sp>
        <p:nvSpPr>
          <p:cNvPr id="5" name="Rectangle 4">
            <a:extLst>
              <a:ext uri="{FF2B5EF4-FFF2-40B4-BE49-F238E27FC236}">
                <a16:creationId xmlns:a16="http://schemas.microsoft.com/office/drawing/2014/main" id="{A49432CF-058D-7274-96C7-530B1AD0A2DE}"/>
              </a:ext>
            </a:extLst>
          </p:cNvPr>
          <p:cNvSpPr/>
          <p:nvPr/>
        </p:nvSpPr>
        <p:spPr>
          <a:xfrm>
            <a:off x="3880287" y="5874325"/>
            <a:ext cx="466198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www.exploring.org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21385325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446036-F9D1-8C73-526E-1A6EECCD7A09}"/>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55E1BC4-6E3A-2467-8A01-9D39A470C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E8E84079-CCAA-FB74-A06D-F3B6CC6C9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24FD3149-C2FF-C854-032F-8D4441E8E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9D5CE8F2-048F-45EE-B145-1E7DD48D20DF}"/>
              </a:ext>
            </a:extLst>
          </p:cNvPr>
          <p:cNvSpPr>
            <a:spLocks noGrp="1"/>
          </p:cNvSpPr>
          <p:nvPr>
            <p:ph type="title"/>
          </p:nvPr>
        </p:nvSpPr>
        <p:spPr>
          <a:xfrm>
            <a:off x="804672" y="640080"/>
            <a:ext cx="3282696" cy="5257800"/>
          </a:xfrm>
        </p:spPr>
        <p:txBody>
          <a:bodyPr>
            <a:normAutofit/>
          </a:bodyPr>
          <a:lstStyle/>
          <a:p>
            <a:r>
              <a:rPr lang="en-US" b="1" u="sng" dirty="0">
                <a:solidFill>
                  <a:schemeClr val="bg1"/>
                </a:solidFill>
              </a:rPr>
              <a:t>A little about each program</a:t>
            </a:r>
          </a:p>
        </p:txBody>
      </p:sp>
      <p:sp>
        <p:nvSpPr>
          <p:cNvPr id="3" name="Content Placeholder 2">
            <a:extLst>
              <a:ext uri="{FF2B5EF4-FFF2-40B4-BE49-F238E27FC236}">
                <a16:creationId xmlns:a16="http://schemas.microsoft.com/office/drawing/2014/main" id="{A9F0A157-8A84-F7FC-097D-C29E3D37938B}"/>
              </a:ext>
            </a:extLst>
          </p:cNvPr>
          <p:cNvSpPr>
            <a:spLocks noGrp="1"/>
          </p:cNvSpPr>
          <p:nvPr>
            <p:ph idx="1"/>
          </p:nvPr>
        </p:nvSpPr>
        <p:spPr>
          <a:xfrm>
            <a:off x="5130800" y="640080"/>
            <a:ext cx="6878320" cy="6116319"/>
          </a:xfrm>
        </p:spPr>
        <p:txBody>
          <a:bodyPr anchor="ctr">
            <a:normAutofit lnSpcReduction="10000"/>
          </a:bodyPr>
          <a:lstStyle/>
          <a:p>
            <a:pPr marL="342900" marR="0" lvl="0" indent="-342900">
              <a:spcBef>
                <a:spcPts val="0"/>
              </a:spcBef>
              <a:spcAft>
                <a:spcPts val="800"/>
              </a:spcAft>
              <a:buFont typeface="Arial" panose="020B0604020202020204" pitchFamily="34" charset="0"/>
              <a:buChar char="•"/>
              <a:tabLst>
                <a:tab pos="457200" algn="l"/>
              </a:tabLs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lang="en-US" sz="2000" dirty="0">
                <a:effectLst/>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and Champions for students with special needs</a:t>
            </a:r>
            <a:r>
              <a:rPr lang="en-US" sz="2000" dirty="0">
                <a:latin typeface="Calibri" panose="020F0502020204030204" pitchFamily="34" charset="0"/>
                <a:ea typeface="Calibri" panose="020F0502020204030204" pitchFamily="34" charset="0"/>
                <a:cs typeface="Times New Roman" panose="02020603050405020304" pitchFamily="18" charset="0"/>
              </a:rPr>
              <a:t>.</a:t>
            </a:r>
            <a:r>
              <a:rPr lang="en-US" sz="2000" dirty="0">
                <a:effectLst/>
                <a:latin typeface="Calibri" panose="020F0502020204030204" pitchFamily="34" charset="0"/>
                <a:ea typeface="Calibri" panose="020F0502020204030204" pitchFamily="34" charset="0"/>
                <a:cs typeface="Times New Roman" panose="02020603050405020304" pitchFamily="18" charset="0"/>
              </a:rPr>
              <a:t> Learning for Life uses these interactive lessons to help youth make informed decisions while becoming better students and citizens. </a:t>
            </a:r>
          </a:p>
          <a:p>
            <a:pPr marL="342900" marR="0" lvl="0" indent="-342900">
              <a:spcBef>
                <a:spcPts val="0"/>
              </a:spcBef>
              <a:spcAft>
                <a:spcPts val="800"/>
              </a:spcAft>
              <a:buFont typeface="Arial" panose="020B0604020202020204" pitchFamily="34" charset="0"/>
              <a:buChar char="•"/>
              <a:tabLst>
                <a:tab pos="457200" algn="l"/>
              </a:tabLs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tabLst>
                <a:tab pos="457200" algn="l"/>
              </a:tabLs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tabLst>
                <a:tab pos="457200" algn="l"/>
              </a:tabLs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Exploring</a:t>
            </a: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a:effectLst/>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lang="en-US" sz="20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2000" dirty="0">
                <a:effectLst/>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a:p>
            <a:pPr marL="0" marR="0">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dirty="0"/>
          </a:p>
        </p:txBody>
      </p:sp>
      <p:pic>
        <p:nvPicPr>
          <p:cNvPr id="2" name="Picture 1">
            <a:extLst>
              <a:ext uri="{FF2B5EF4-FFF2-40B4-BE49-F238E27FC236}">
                <a16:creationId xmlns:a16="http://schemas.microsoft.com/office/drawing/2014/main" id="{95F36C07-C5FC-16F4-E535-E096FE4B7C46}"/>
              </a:ext>
            </a:extLst>
          </p:cNvPr>
          <p:cNvPicPr>
            <a:picLocks noChangeAspect="1"/>
          </p:cNvPicPr>
          <p:nvPr/>
        </p:nvPicPr>
        <p:blipFill>
          <a:blip r:embed="rId2"/>
          <a:stretch>
            <a:fillRect/>
          </a:stretch>
        </p:blipFill>
        <p:spPr>
          <a:xfrm>
            <a:off x="271944" y="1257160"/>
            <a:ext cx="4162410" cy="834530"/>
          </a:xfrm>
          <a:prstGeom prst="rect">
            <a:avLst/>
          </a:prstGeom>
        </p:spPr>
      </p:pic>
      <p:pic>
        <p:nvPicPr>
          <p:cNvPr id="7" name="Picture 6" descr="exploring_wht_transparent-01.png">
            <a:extLst>
              <a:ext uri="{FF2B5EF4-FFF2-40B4-BE49-F238E27FC236}">
                <a16:creationId xmlns:a16="http://schemas.microsoft.com/office/drawing/2014/main" id="{6F68C4D3-D154-B9A8-65FB-8C4804F3E2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991" y="4046639"/>
            <a:ext cx="4274058" cy="1554201"/>
          </a:xfrm>
          <a:prstGeom prst="rect">
            <a:avLst/>
          </a:prstGeom>
        </p:spPr>
      </p:pic>
    </p:spTree>
    <p:extLst>
      <p:ext uri="{BB962C8B-B14F-4D97-AF65-F5344CB8AC3E}">
        <p14:creationId xmlns:p14="http://schemas.microsoft.com/office/powerpoint/2010/main" val="32079988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744C4-D0E6-61E4-578A-0C1BDC5A1D42}"/>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238CF12-CEEA-B7BD-4041-8AAF6EAB2ABA}"/>
              </a:ext>
            </a:extLst>
          </p:cNvPr>
          <p:cNvGraphicFramePr/>
          <p:nvPr>
            <p:extLst>
              <p:ext uri="{D42A27DB-BD31-4B8C-83A1-F6EECF244321}">
                <p14:modId xmlns:p14="http://schemas.microsoft.com/office/powerpoint/2010/main" val="1989325148"/>
              </p:ext>
            </p:extLst>
          </p:nvPr>
        </p:nvGraphicFramePr>
        <p:xfrm>
          <a:off x="1543547" y="1991295"/>
          <a:ext cx="10648453" cy="4350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7BE80589-EB43-09B9-1293-E31D5894A8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93953" y="127953"/>
            <a:ext cx="3617881" cy="787215"/>
          </a:xfrm>
          <a:prstGeom prst="rect">
            <a:avLst/>
          </a:prstGeom>
        </p:spPr>
      </p:pic>
      <p:sp>
        <p:nvSpPr>
          <p:cNvPr id="7" name="TextBox 6">
            <a:extLst>
              <a:ext uri="{FF2B5EF4-FFF2-40B4-BE49-F238E27FC236}">
                <a16:creationId xmlns:a16="http://schemas.microsoft.com/office/drawing/2014/main" id="{237F1369-84A0-6E3F-B290-20638A2DA6C4}"/>
              </a:ext>
            </a:extLst>
          </p:cNvPr>
          <p:cNvSpPr txBox="1"/>
          <p:nvPr/>
        </p:nvSpPr>
        <p:spPr>
          <a:xfrm>
            <a:off x="1959353" y="1032141"/>
            <a:ext cx="7841974" cy="738664"/>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Learning for Life/Exploring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Professional Staff Direct Support</a:t>
            </a:r>
          </a:p>
        </p:txBody>
      </p:sp>
      <p:cxnSp>
        <p:nvCxnSpPr>
          <p:cNvPr id="2" name="Straight Connector 1">
            <a:extLst>
              <a:ext uri="{FF2B5EF4-FFF2-40B4-BE49-F238E27FC236}">
                <a16:creationId xmlns:a16="http://schemas.microsoft.com/office/drawing/2014/main" id="{E2F15D55-5B6C-9EB8-96B0-47214FD4C6B1}"/>
              </a:ext>
            </a:extLst>
          </p:cNvPr>
          <p:cNvCxnSpPr>
            <a:cxnSpLocks/>
          </p:cNvCxnSpPr>
          <p:nvPr/>
        </p:nvCxnSpPr>
        <p:spPr>
          <a:xfrm>
            <a:off x="7134045" y="3321138"/>
            <a:ext cx="1475117" cy="6297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8542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686184" y="134909"/>
            <a:ext cx="8819631" cy="959546"/>
          </a:xfrm>
        </p:spPr>
        <p:txBody>
          <a:bodyPr>
            <a:noAutofit/>
          </a:bodyPr>
          <a:lstStyle/>
          <a:p>
            <a:pPr algn="l"/>
            <a:r>
              <a:rPr lang="en-US" sz="3300" b="1" dirty="0">
                <a:solidFill>
                  <a:srgbClr val="1FC77F"/>
                </a:solidFill>
                <a:latin typeface="Arial Black" panose="020B0A04020102020204" pitchFamily="34" charset="0"/>
                <a:cs typeface="Arial" panose="020B0604020202020204" pitchFamily="34" charset="0"/>
              </a:rPr>
              <a:t>Frozen Pond Safety General Info…</a:t>
            </a:r>
            <a:endParaRPr lang="en-US" sz="33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943114"/>
            <a:ext cx="8757859" cy="4862870"/>
          </a:xfrm>
          <a:prstGeom prst="rect">
            <a:avLst/>
          </a:prstGeom>
        </p:spPr>
        <p:txBody>
          <a:bodyPr wrap="square">
            <a:spAutoFit/>
          </a:bodyPr>
          <a:lstStyle/>
          <a:p>
            <a:pPr marL="342900" indent="-342900">
              <a:buFont typeface="Arial" panose="020B0604020202020204" pitchFamily="34" charset="0"/>
              <a:buChar char="•"/>
            </a:pPr>
            <a:r>
              <a:rPr lang="en-US" altLang="en-US" sz="2000" dirty="0">
                <a:solidFill>
                  <a:srgbClr val="FFFF00"/>
                </a:solidFill>
                <a:latin typeface="Arial Black" panose="020B0A04020102020204" pitchFamily="34" charset="0"/>
                <a:cs typeface="Arial" panose="020B0604020202020204" pitchFamily="34" charset="0"/>
              </a:rPr>
              <a:t>Frozen pond safety requires verifying ice thickness, as a minimum of 4 inches of clear, solid ice is necessary for walking, and 5-7 inches for snowmobiles. Avoid,, white or bubbly ice, and moving water. Carry safety tools like ice picks, wear a personal flotation device (PFD), never go alone, and keep children and pets on a leash. </a:t>
            </a:r>
          </a:p>
          <a:p>
            <a:endParaRPr lang="en-US" altLang="en-US" sz="2000" dirty="0">
              <a:solidFill>
                <a:srgbClr val="FFFF00"/>
              </a:solidFill>
              <a:latin typeface="Arial Black" panose="020B0A04020102020204" pitchFamily="34" charset="0"/>
              <a:cs typeface="Arial" panose="020B0604020202020204" pitchFamily="34" charset="0"/>
            </a:endParaRPr>
          </a:p>
          <a:p>
            <a:pPr marL="342900" indent="-342900" defTabSz="914400" eaLnBrk="0" fontAlgn="base" hangingPunct="0">
              <a:spcBef>
                <a:spcPct val="0"/>
              </a:spcBef>
              <a:spcAft>
                <a:spcPct val="0"/>
              </a:spcAft>
              <a:buFont typeface="Arial" panose="020B0604020202020204" pitchFamily="34" charset="0"/>
              <a:buChar char="•"/>
            </a:pPr>
            <a:r>
              <a:rPr lang="en-US" altLang="en-US" sz="2000" dirty="0">
                <a:solidFill>
                  <a:srgbClr val="FFFF00"/>
                </a:solidFill>
                <a:latin typeface="Arial Black" panose="020B0A04020102020204" pitchFamily="34" charset="0"/>
                <a:cs typeface="Arial" panose="020B0604020202020204" pitchFamily="34" charset="0"/>
              </a:rPr>
              <a:t>Ice Thickness Guidelines</a:t>
            </a:r>
          </a:p>
          <a:p>
            <a:pPr marL="682625" lvl="1" indent="-341313" defTabSz="914400" eaLnBrk="0" fontAlgn="base" hangingPunct="0">
              <a:spcBef>
                <a:spcPct val="0"/>
              </a:spcBef>
              <a:spcAft>
                <a:spcPct val="0"/>
              </a:spcAft>
              <a:buFont typeface="Courier New" panose="02070309020205020404" pitchFamily="49" charset="0"/>
              <a:buChar char="o"/>
            </a:pPr>
            <a:r>
              <a:rPr lang="en-US" altLang="en-US" sz="2000" dirty="0">
                <a:solidFill>
                  <a:srgbClr val="FFFF00"/>
                </a:solidFill>
                <a:latin typeface="Arial Black" panose="020B0A04020102020204" pitchFamily="34" charset="0"/>
                <a:cs typeface="Arial" panose="020B0604020202020204" pitchFamily="34" charset="0"/>
              </a:rPr>
              <a:t>&lt; 4 inches: Stay off.</a:t>
            </a:r>
          </a:p>
          <a:p>
            <a:pPr marL="682625" lvl="1" indent="-341313" defTabSz="914400" eaLnBrk="0" fontAlgn="base" hangingPunct="0">
              <a:spcBef>
                <a:spcPct val="0"/>
              </a:spcBef>
              <a:spcAft>
                <a:spcPct val="0"/>
              </a:spcAft>
              <a:buFont typeface="Courier New" panose="02070309020205020404" pitchFamily="49" charset="0"/>
              <a:buChar char="o"/>
            </a:pPr>
            <a:r>
              <a:rPr lang="en-US" altLang="en-US" sz="2000" dirty="0">
                <a:solidFill>
                  <a:srgbClr val="FFFF00"/>
                </a:solidFill>
                <a:latin typeface="Arial Black" panose="020B0A04020102020204" pitchFamily="34" charset="0"/>
                <a:cs typeface="Arial" panose="020B0604020202020204" pitchFamily="34" charset="0"/>
              </a:rPr>
              <a:t>4 inches: Suitable for walking, skating, and fishing.</a:t>
            </a:r>
          </a:p>
          <a:p>
            <a:pPr marL="682625" lvl="1" indent="-341313" defTabSz="914400" eaLnBrk="0" fontAlgn="base" hangingPunct="0">
              <a:spcBef>
                <a:spcPct val="0"/>
              </a:spcBef>
              <a:spcAft>
                <a:spcPct val="0"/>
              </a:spcAft>
              <a:buFont typeface="Courier New" panose="02070309020205020404" pitchFamily="49" charset="0"/>
              <a:buChar char="o"/>
            </a:pPr>
            <a:r>
              <a:rPr lang="en-US" altLang="en-US" sz="2000" dirty="0">
                <a:solidFill>
                  <a:srgbClr val="FFFF00"/>
                </a:solidFill>
                <a:latin typeface="Arial Black" panose="020B0A04020102020204" pitchFamily="34" charset="0"/>
                <a:cs typeface="Arial" panose="020B0604020202020204" pitchFamily="34" charset="0"/>
              </a:rPr>
              <a:t>5–7 inches: Safe for snowmobiles.</a:t>
            </a:r>
          </a:p>
          <a:p>
            <a:pPr marL="682625" lvl="1" indent="-341313" defTabSz="914400" eaLnBrk="0" fontAlgn="base" hangingPunct="0">
              <a:spcBef>
                <a:spcPct val="0"/>
              </a:spcBef>
              <a:spcAft>
                <a:spcPct val="0"/>
              </a:spcAft>
              <a:buFont typeface="Courier New" panose="02070309020205020404" pitchFamily="49" charset="0"/>
              <a:buChar char="o"/>
            </a:pPr>
            <a:r>
              <a:rPr lang="en-US" altLang="en-US" sz="2000" dirty="0">
                <a:solidFill>
                  <a:srgbClr val="FFFF00"/>
                </a:solidFill>
                <a:latin typeface="Arial Black" panose="020B0A04020102020204" pitchFamily="34" charset="0"/>
                <a:cs typeface="Arial" panose="020B0604020202020204" pitchFamily="34" charset="0"/>
              </a:rPr>
              <a:t>8–12 inches: Safe for cars/small trucks.</a:t>
            </a:r>
          </a:p>
          <a:p>
            <a:pPr marL="682625" lvl="1" indent="-341313" defTabSz="914400" eaLnBrk="0" fontAlgn="base" hangingPunct="0">
              <a:spcBef>
                <a:spcPct val="0"/>
              </a:spcBef>
              <a:spcAft>
                <a:spcPct val="0"/>
              </a:spcAft>
              <a:buFont typeface="Courier New" panose="02070309020205020404" pitchFamily="49" charset="0"/>
              <a:buChar char="o"/>
            </a:pPr>
            <a:r>
              <a:rPr lang="en-US" altLang="en-US" sz="2000" dirty="0">
                <a:solidFill>
                  <a:srgbClr val="FFFF00"/>
                </a:solidFill>
                <a:latin typeface="Arial Black" panose="020B0A04020102020204" pitchFamily="34" charset="0"/>
                <a:cs typeface="Arial" panose="020B0604020202020204" pitchFamily="34" charset="0"/>
              </a:rPr>
              <a:t>12-15 inches: Safe for medium trucks.</a:t>
            </a:r>
          </a:p>
          <a:p>
            <a:pPr marL="682625" lvl="1" indent="-341313" defTabSz="914400" eaLnBrk="0" fontAlgn="base" hangingPunct="0">
              <a:spcBef>
                <a:spcPct val="0"/>
              </a:spcBef>
              <a:spcAft>
                <a:spcPct val="0"/>
              </a:spcAft>
              <a:buFont typeface="Courier New" panose="02070309020205020404" pitchFamily="49" charset="0"/>
              <a:buChar char="o"/>
            </a:pPr>
            <a:r>
              <a:rPr lang="en-US" altLang="en-US" sz="2000" dirty="0">
                <a:solidFill>
                  <a:srgbClr val="FFFF00"/>
                </a:solidFill>
                <a:latin typeface="Arial Black" panose="020B0A04020102020204" pitchFamily="34" charset="0"/>
                <a:cs typeface="Arial" panose="020B0604020202020204" pitchFamily="34" charset="0"/>
              </a:rPr>
              <a:t>Note: These guidelines apply to new, clear, hard ice, not, partially thawed, or slushy ice. </a:t>
            </a:r>
          </a:p>
          <a:p>
            <a:endParaRPr lang="en-US" sz="1000" b="1" dirty="0">
              <a:solidFill>
                <a:srgbClr val="FFFF00"/>
              </a:solidFill>
              <a:latin typeface="Arial" panose="020B0604020202020204" pitchFamily="34" charset="0"/>
              <a:cs typeface="Arial" panose="020B0604020202020204" pitchFamily="34" charset="0"/>
            </a:endParaRPr>
          </a:p>
        </p:txBody>
      </p:sp>
      <p:sp>
        <p:nvSpPr>
          <p:cNvPr id="8" name="Rectangle 4">
            <a:extLst>
              <a:ext uri="{FF2B5EF4-FFF2-40B4-BE49-F238E27FC236}">
                <a16:creationId xmlns:a16="http://schemas.microsoft.com/office/drawing/2014/main" id="{99EB580D-363D-E397-C1D7-1EE61279303A}"/>
              </a:ext>
            </a:extLst>
          </p:cNvPr>
          <p:cNvSpPr>
            <a:spLocks noChangeArrowheads="1"/>
          </p:cNvSpPr>
          <p:nvPr/>
        </p:nvSpPr>
        <p:spPr bwMode="auto">
          <a:xfrm>
            <a:off x="1524001" y="-138499"/>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endParaRPr lang="en-US" altLang="en-US" dirty="0"/>
          </a:p>
        </p:txBody>
      </p:sp>
    </p:spTree>
    <p:extLst>
      <p:ext uri="{BB962C8B-B14F-4D97-AF65-F5344CB8AC3E}">
        <p14:creationId xmlns:p14="http://schemas.microsoft.com/office/powerpoint/2010/main" val="4543993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79569-DB3B-E97A-F9FD-560CC4827EFD}"/>
            </a:ext>
          </a:extLst>
        </p:cNvPr>
        <p:cNvGrpSpPr/>
        <p:nvPr/>
      </p:nvGrpSpPr>
      <p:grpSpPr>
        <a:xfrm>
          <a:off x="0" y="0"/>
          <a:ext cx="0" cy="0"/>
          <a:chOff x="0" y="0"/>
          <a:chExt cx="0" cy="0"/>
        </a:xfrm>
      </p:grpSpPr>
      <p:sp>
        <p:nvSpPr>
          <p:cNvPr id="16" name="Rounded Rectangle 15">
            <a:extLst>
              <a:ext uri="{FF2B5EF4-FFF2-40B4-BE49-F238E27FC236}">
                <a16:creationId xmlns:a16="http://schemas.microsoft.com/office/drawing/2014/main" id="{F7283253-4DED-DC47-CE30-8178291B17F9}"/>
              </a:ext>
            </a:extLst>
          </p:cNvPr>
          <p:cNvSpPr/>
          <p:nvPr/>
        </p:nvSpPr>
        <p:spPr>
          <a:xfrm>
            <a:off x="2736312" y="2164681"/>
            <a:ext cx="6511370" cy="21402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Learning for Life Executive Board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Bernard “Bernie” Lockard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a:t>
            </a: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Learning for Life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Immediate Past Executive Board Chair/Governance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Mark Wiesenhahn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p:txBody>
      </p:sp>
      <p:sp>
        <p:nvSpPr>
          <p:cNvPr id="73" name="Rounded Rectangle 72">
            <a:extLst>
              <a:ext uri="{FF2B5EF4-FFF2-40B4-BE49-F238E27FC236}">
                <a16:creationId xmlns:a16="http://schemas.microsoft.com/office/drawing/2014/main" id="{748664B4-1C9C-93F4-0768-E6C876D1CF2B}"/>
              </a:ext>
            </a:extLst>
          </p:cNvPr>
          <p:cNvSpPr/>
          <p:nvPr/>
        </p:nvSpPr>
        <p:spPr>
          <a:xfrm>
            <a:off x="9570035" y="2132095"/>
            <a:ext cx="2475039"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Learning for Life Curriculum Based Program Chair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prstClr val="black"/>
                </a:solidFill>
                <a:latin typeface="Arial Narrow" panose="020B0606020202030204" pitchFamily="34" charset="0"/>
                <a:cs typeface="Arial" panose="020B0604020202020204" pitchFamily="34" charset="0"/>
              </a:rPr>
              <a:t>Vacant (V)</a:t>
            </a:r>
            <a:endParaRPr kumimoji="0" lang="en-US" sz="11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24" name="Rounded Rectangle 23">
            <a:extLst>
              <a:ext uri="{FF2B5EF4-FFF2-40B4-BE49-F238E27FC236}">
                <a16:creationId xmlns:a16="http://schemas.microsoft.com/office/drawing/2014/main" id="{BC02E899-3AE8-80AB-53A0-20832B153F31}"/>
              </a:ext>
            </a:extLst>
          </p:cNvPr>
          <p:cNvSpPr/>
          <p:nvPr/>
        </p:nvSpPr>
        <p:spPr>
          <a:xfrm>
            <a:off x="9459211" y="173267"/>
            <a:ext cx="2645435" cy="46166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Director/President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 Anderson (E)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Rounded Rectangle 31">
            <a:extLst>
              <a:ext uri="{FF2B5EF4-FFF2-40B4-BE49-F238E27FC236}">
                <a16:creationId xmlns:a16="http://schemas.microsoft.com/office/drawing/2014/main" id="{4154D10D-7CEE-746B-FB80-5442249CA4E4}"/>
              </a:ext>
            </a:extLst>
          </p:cNvPr>
          <p:cNvSpPr/>
          <p:nvPr/>
        </p:nvSpPr>
        <p:spPr>
          <a:xfrm>
            <a:off x="6247111" y="5733543"/>
            <a:ext cx="2137161" cy="100167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Technology/Website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Jeff Schweiger</a:t>
            </a:r>
          </a:p>
        </p:txBody>
      </p:sp>
      <p:sp>
        <p:nvSpPr>
          <p:cNvPr id="33" name="Rounded Rectangle 32">
            <a:extLst>
              <a:ext uri="{FF2B5EF4-FFF2-40B4-BE49-F238E27FC236}">
                <a16:creationId xmlns:a16="http://schemas.microsoft.com/office/drawing/2014/main" id="{3D424657-564A-A425-4F14-92C4F4E39DA6}"/>
              </a:ext>
            </a:extLst>
          </p:cNvPr>
          <p:cNvSpPr/>
          <p:nvPr/>
        </p:nvSpPr>
        <p:spPr>
          <a:xfrm>
            <a:off x="737342" y="5719845"/>
            <a:ext cx="2460837" cy="103798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Partnerships &amp; Relationships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pic>
        <p:nvPicPr>
          <p:cNvPr id="30" name="Picture 29">
            <a:extLst>
              <a:ext uri="{FF2B5EF4-FFF2-40B4-BE49-F238E27FC236}">
                <a16:creationId xmlns:a16="http://schemas.microsoft.com/office/drawing/2014/main" id="{1ADA15DE-6CA5-961E-4FD3-351E29841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135" y="-15555"/>
            <a:ext cx="6611037" cy="1137329"/>
          </a:xfrm>
          <a:prstGeom prst="rect">
            <a:avLst/>
          </a:prstGeom>
        </p:spPr>
      </p:pic>
      <p:sp>
        <p:nvSpPr>
          <p:cNvPr id="43" name="TextBox 42">
            <a:extLst>
              <a:ext uri="{FF2B5EF4-FFF2-40B4-BE49-F238E27FC236}">
                <a16:creationId xmlns:a16="http://schemas.microsoft.com/office/drawing/2014/main" id="{CBFAE3A1-1821-6FC7-986A-09D9F619B4E6}"/>
              </a:ext>
            </a:extLst>
          </p:cNvPr>
          <p:cNvSpPr txBox="1"/>
          <p:nvPr/>
        </p:nvSpPr>
        <p:spPr>
          <a:xfrm>
            <a:off x="1920759" y="1557795"/>
            <a:ext cx="77654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NATIONAL LEARNING FOR LIFE EXECUTIVE BOARD</a:t>
            </a:r>
          </a:p>
        </p:txBody>
      </p:sp>
      <p:cxnSp>
        <p:nvCxnSpPr>
          <p:cNvPr id="48" name="Straight Connector 47">
            <a:extLst>
              <a:ext uri="{FF2B5EF4-FFF2-40B4-BE49-F238E27FC236}">
                <a16:creationId xmlns:a16="http://schemas.microsoft.com/office/drawing/2014/main" id="{B178F6F6-EB66-4979-6A64-03DF8A1C434C}"/>
              </a:ext>
            </a:extLst>
          </p:cNvPr>
          <p:cNvCxnSpPr>
            <a:cxnSpLocks/>
            <a:stCxn id="24" idx="1"/>
            <a:endCxn id="24" idx="1"/>
          </p:cNvCxnSpPr>
          <p:nvPr/>
        </p:nvCxnSpPr>
        <p:spPr>
          <a:xfrm>
            <a:off x="9459211" y="4041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Rounded Rectangle 45">
            <a:extLst>
              <a:ext uri="{FF2B5EF4-FFF2-40B4-BE49-F238E27FC236}">
                <a16:creationId xmlns:a16="http://schemas.microsoft.com/office/drawing/2014/main" id="{11F1BB73-60F7-00B9-E5F7-0E3E493D956C}"/>
              </a:ext>
            </a:extLst>
          </p:cNvPr>
          <p:cNvSpPr/>
          <p:nvPr/>
        </p:nvSpPr>
        <p:spPr>
          <a:xfrm>
            <a:off x="9461920" y="1246047"/>
            <a:ext cx="2642726" cy="49081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Executive Board Treasurer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Lisa Fritschel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Rounded Rectangle 49">
            <a:extLst>
              <a:ext uri="{FF2B5EF4-FFF2-40B4-BE49-F238E27FC236}">
                <a16:creationId xmlns:a16="http://schemas.microsoft.com/office/drawing/2014/main" id="{3DF59EDF-69A0-36FA-F19C-8EF62BF481F6}"/>
              </a:ext>
            </a:extLst>
          </p:cNvPr>
          <p:cNvSpPr/>
          <p:nvPr/>
        </p:nvSpPr>
        <p:spPr>
          <a:xfrm>
            <a:off x="105396" y="4367577"/>
            <a:ext cx="2346882"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Fundraising &amp; Development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57" name="Straight Connector 56">
            <a:extLst>
              <a:ext uri="{FF2B5EF4-FFF2-40B4-BE49-F238E27FC236}">
                <a16:creationId xmlns:a16="http://schemas.microsoft.com/office/drawing/2014/main" id="{0FC24A27-31AB-5CAD-0AE9-6A973E70C048}"/>
              </a:ext>
            </a:extLst>
          </p:cNvPr>
          <p:cNvCxnSpPr>
            <a:cxnSpLocks/>
            <a:stCxn id="44" idx="3"/>
          </p:cNvCxnSpPr>
          <p:nvPr/>
        </p:nvCxnSpPr>
        <p:spPr>
          <a:xfrm flipV="1">
            <a:off x="2533473" y="2639289"/>
            <a:ext cx="202839" cy="2613"/>
          </a:xfrm>
          <a:prstGeom prst="line">
            <a:avLst/>
          </a:prstGeom>
        </p:spPr>
        <p:style>
          <a:lnRef idx="1">
            <a:schemeClr val="accent1"/>
          </a:lnRef>
          <a:fillRef idx="0">
            <a:schemeClr val="accent1"/>
          </a:fillRef>
          <a:effectRef idx="0">
            <a:schemeClr val="accent1"/>
          </a:effectRef>
          <a:fontRef idx="minor">
            <a:schemeClr val="tx1"/>
          </a:fontRef>
        </p:style>
      </p:cxnSp>
      <p:sp>
        <p:nvSpPr>
          <p:cNvPr id="27" name="Rounded Rectangle 41">
            <a:extLst>
              <a:ext uri="{FF2B5EF4-FFF2-40B4-BE49-F238E27FC236}">
                <a16:creationId xmlns:a16="http://schemas.microsoft.com/office/drawing/2014/main" id="{BC307370-9900-ECFB-92AA-89017791BCB2}"/>
              </a:ext>
            </a:extLst>
          </p:cNvPr>
          <p:cNvSpPr/>
          <p:nvPr/>
        </p:nvSpPr>
        <p:spPr>
          <a:xfrm>
            <a:off x="9477721" y="700561"/>
            <a:ext cx="2645436" cy="47985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Executive Board Secretary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Steven Hardy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E482CFC7-07B9-CAED-3771-AD06AF682B05}"/>
              </a:ext>
            </a:extLst>
          </p:cNvPr>
          <p:cNvSpPr/>
          <p:nvPr/>
        </p:nvSpPr>
        <p:spPr>
          <a:xfrm>
            <a:off x="10103563" y="3244334"/>
            <a:ext cx="78610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7428609-1128-FC55-13FD-4D34150D48D0}"/>
              </a:ext>
            </a:extLst>
          </p:cNvPr>
          <p:cNvSpPr/>
          <p:nvPr/>
        </p:nvSpPr>
        <p:spPr>
          <a:xfrm>
            <a:off x="10078162" y="3266357"/>
            <a:ext cx="107243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ounded Rectangle 49">
            <a:extLst>
              <a:ext uri="{FF2B5EF4-FFF2-40B4-BE49-F238E27FC236}">
                <a16:creationId xmlns:a16="http://schemas.microsoft.com/office/drawing/2014/main" id="{2BF1477A-551E-2C31-3C77-43FDEF502D46}"/>
              </a:ext>
            </a:extLst>
          </p:cNvPr>
          <p:cNvSpPr/>
          <p:nvPr/>
        </p:nvSpPr>
        <p:spPr>
          <a:xfrm>
            <a:off x="105396" y="2160795"/>
            <a:ext cx="2428077" cy="9622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Exploring Program Chair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Craig Martin (V)</a:t>
            </a:r>
          </a:p>
        </p:txBody>
      </p:sp>
      <p:sp>
        <p:nvSpPr>
          <p:cNvPr id="39" name="Rounded Rectangle 23">
            <a:extLst>
              <a:ext uri="{FF2B5EF4-FFF2-40B4-BE49-F238E27FC236}">
                <a16:creationId xmlns:a16="http://schemas.microsoft.com/office/drawing/2014/main" id="{23AEEC6C-D3DA-3672-173E-5482EBDA7404}"/>
              </a:ext>
            </a:extLst>
          </p:cNvPr>
          <p:cNvSpPr/>
          <p:nvPr/>
        </p:nvSpPr>
        <p:spPr>
          <a:xfrm>
            <a:off x="262050" y="330835"/>
            <a:ext cx="2075009" cy="5506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 = </a:t>
            </a: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Volunteer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 = </a:t>
            </a: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Employee/Professional</a:t>
            </a:r>
          </a:p>
        </p:txBody>
      </p:sp>
      <p:sp>
        <p:nvSpPr>
          <p:cNvPr id="40" name="Rounded Rectangle 72">
            <a:extLst>
              <a:ext uri="{FF2B5EF4-FFF2-40B4-BE49-F238E27FC236}">
                <a16:creationId xmlns:a16="http://schemas.microsoft.com/office/drawing/2014/main" id="{248DEAE0-228B-4A0D-F914-42DF28789675}"/>
              </a:ext>
            </a:extLst>
          </p:cNvPr>
          <p:cNvSpPr/>
          <p:nvPr/>
        </p:nvSpPr>
        <p:spPr>
          <a:xfrm>
            <a:off x="91867" y="3253884"/>
            <a:ext cx="2428077" cy="9622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Exploring Program Commissioner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Richard “Dick” Davies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cxnSp>
        <p:nvCxnSpPr>
          <p:cNvPr id="47" name="Straight Connector 46">
            <a:extLst>
              <a:ext uri="{FF2B5EF4-FFF2-40B4-BE49-F238E27FC236}">
                <a16:creationId xmlns:a16="http://schemas.microsoft.com/office/drawing/2014/main" id="{E41AE929-66ED-46C1-323B-96984DA1EC24}"/>
              </a:ext>
            </a:extLst>
          </p:cNvPr>
          <p:cNvCxnSpPr>
            <a:cxnSpLocks/>
            <a:stCxn id="40" idx="3"/>
          </p:cNvCxnSpPr>
          <p:nvPr/>
        </p:nvCxnSpPr>
        <p:spPr>
          <a:xfrm flipV="1">
            <a:off x="2519944" y="3427625"/>
            <a:ext cx="242149" cy="307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F8BAE08-7180-473B-DE84-93FD8D3FE42E}"/>
              </a:ext>
            </a:extLst>
          </p:cNvPr>
          <p:cNvCxnSpPr>
            <a:cxnSpLocks/>
            <a:stCxn id="13" idx="0"/>
          </p:cNvCxnSpPr>
          <p:nvPr/>
        </p:nvCxnSpPr>
        <p:spPr>
          <a:xfrm flipV="1">
            <a:off x="4765668" y="4296367"/>
            <a:ext cx="0" cy="1442841"/>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E8B1CDF-4C6A-9E6E-082B-291D9F692BA2}"/>
              </a:ext>
            </a:extLst>
          </p:cNvPr>
          <p:cNvCxnSpPr>
            <a:cxnSpLocks/>
            <a:stCxn id="50" idx="3"/>
          </p:cNvCxnSpPr>
          <p:nvPr/>
        </p:nvCxnSpPr>
        <p:spPr>
          <a:xfrm flipV="1">
            <a:off x="2452278" y="4232271"/>
            <a:ext cx="376032" cy="642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BDA56AE-22F1-7F1C-72FE-B2196B87E320}"/>
              </a:ext>
            </a:extLst>
          </p:cNvPr>
          <p:cNvCxnSpPr>
            <a:cxnSpLocks/>
          </p:cNvCxnSpPr>
          <p:nvPr/>
        </p:nvCxnSpPr>
        <p:spPr>
          <a:xfrm flipV="1">
            <a:off x="7342447" y="4359403"/>
            <a:ext cx="0" cy="1410509"/>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A164606-6C3D-071F-D4FE-8A5C53523E14}"/>
              </a:ext>
            </a:extLst>
          </p:cNvPr>
          <p:cNvCxnSpPr>
            <a:cxnSpLocks/>
            <a:stCxn id="73" idx="1"/>
          </p:cNvCxnSpPr>
          <p:nvPr/>
        </p:nvCxnSpPr>
        <p:spPr>
          <a:xfrm flipH="1">
            <a:off x="9247682" y="2639289"/>
            <a:ext cx="322353" cy="8766"/>
          </a:xfrm>
          <a:prstGeom prst="line">
            <a:avLst/>
          </a:prstGeom>
        </p:spPr>
        <p:style>
          <a:lnRef idx="1">
            <a:schemeClr val="accent1"/>
          </a:lnRef>
          <a:fillRef idx="0">
            <a:schemeClr val="accent1"/>
          </a:fillRef>
          <a:effectRef idx="0">
            <a:schemeClr val="accent1"/>
          </a:effectRef>
          <a:fontRef idx="minor">
            <a:schemeClr val="tx1"/>
          </a:fontRef>
        </p:style>
      </p:cxnSp>
      <p:sp>
        <p:nvSpPr>
          <p:cNvPr id="36" name="Rounded Rectangle 49">
            <a:extLst>
              <a:ext uri="{FF2B5EF4-FFF2-40B4-BE49-F238E27FC236}">
                <a16:creationId xmlns:a16="http://schemas.microsoft.com/office/drawing/2014/main" id="{7913FC7A-60B4-A5BD-276B-02AC332DCA69}"/>
              </a:ext>
            </a:extLst>
          </p:cNvPr>
          <p:cNvSpPr/>
          <p:nvPr/>
        </p:nvSpPr>
        <p:spPr>
          <a:xfrm>
            <a:off x="9525951" y="3281980"/>
            <a:ext cx="2548081"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Learning for Life Curriculum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Based Program Commissioner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58" name="Straight Connector 57">
            <a:extLst>
              <a:ext uri="{FF2B5EF4-FFF2-40B4-BE49-F238E27FC236}">
                <a16:creationId xmlns:a16="http://schemas.microsoft.com/office/drawing/2014/main" id="{AA26D141-FE13-4291-BF96-58AAB830647C}"/>
              </a:ext>
            </a:extLst>
          </p:cNvPr>
          <p:cNvCxnSpPr>
            <a:cxnSpLocks/>
            <a:endCxn id="36" idx="1"/>
          </p:cNvCxnSpPr>
          <p:nvPr/>
        </p:nvCxnSpPr>
        <p:spPr>
          <a:xfrm>
            <a:off x="9247682" y="3519366"/>
            <a:ext cx="278269" cy="269808"/>
          </a:xfrm>
          <a:prstGeom prst="line">
            <a:avLst/>
          </a:prstGeom>
        </p:spPr>
        <p:style>
          <a:lnRef idx="1">
            <a:schemeClr val="accent1"/>
          </a:lnRef>
          <a:fillRef idx="0">
            <a:schemeClr val="accent1"/>
          </a:fillRef>
          <a:effectRef idx="0">
            <a:schemeClr val="accent1"/>
          </a:effectRef>
          <a:fontRef idx="minor">
            <a:schemeClr val="tx1"/>
          </a:fontRef>
        </p:style>
      </p:cxnSp>
      <p:sp>
        <p:nvSpPr>
          <p:cNvPr id="25" name="Rounded Rectangle 49">
            <a:extLst>
              <a:ext uri="{FF2B5EF4-FFF2-40B4-BE49-F238E27FC236}">
                <a16:creationId xmlns:a16="http://schemas.microsoft.com/office/drawing/2014/main" id="{3E54B172-5570-87BE-543E-C27196E9A1B6}"/>
              </a:ext>
            </a:extLst>
          </p:cNvPr>
          <p:cNvSpPr/>
          <p:nvPr/>
        </p:nvSpPr>
        <p:spPr>
          <a:xfrm>
            <a:off x="9570035" y="4406108"/>
            <a:ext cx="2456978"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Membership &amp; Retention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26" name="Straight Connector 25">
            <a:extLst>
              <a:ext uri="{FF2B5EF4-FFF2-40B4-BE49-F238E27FC236}">
                <a16:creationId xmlns:a16="http://schemas.microsoft.com/office/drawing/2014/main" id="{7F56031D-9150-F23A-0833-2710C044DC34}"/>
              </a:ext>
            </a:extLst>
          </p:cNvPr>
          <p:cNvCxnSpPr>
            <a:cxnSpLocks/>
            <a:stCxn id="25" idx="1"/>
          </p:cNvCxnSpPr>
          <p:nvPr/>
        </p:nvCxnSpPr>
        <p:spPr>
          <a:xfrm flipH="1" flipV="1">
            <a:off x="9164538" y="4172146"/>
            <a:ext cx="405497" cy="741156"/>
          </a:xfrm>
          <a:prstGeom prst="line">
            <a:avLst/>
          </a:prstGeom>
        </p:spPr>
        <p:style>
          <a:lnRef idx="1">
            <a:schemeClr val="accent1"/>
          </a:lnRef>
          <a:fillRef idx="0">
            <a:schemeClr val="accent1"/>
          </a:fillRef>
          <a:effectRef idx="0">
            <a:schemeClr val="accent1"/>
          </a:effectRef>
          <a:fontRef idx="minor">
            <a:schemeClr val="tx1"/>
          </a:fontRef>
        </p:style>
      </p:cxnSp>
      <p:sp>
        <p:nvSpPr>
          <p:cNvPr id="13" name="Rounded Rectangle 32">
            <a:extLst>
              <a:ext uri="{FF2B5EF4-FFF2-40B4-BE49-F238E27FC236}">
                <a16:creationId xmlns:a16="http://schemas.microsoft.com/office/drawing/2014/main" id="{17694131-C74C-CB2B-376F-19E34E7A5DDA}"/>
              </a:ext>
            </a:extLst>
          </p:cNvPr>
          <p:cNvSpPr/>
          <p:nvPr/>
        </p:nvSpPr>
        <p:spPr>
          <a:xfrm>
            <a:off x="3537895" y="5739208"/>
            <a:ext cx="2455546" cy="103798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Safeguarding Youth/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Health &amp; Safety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17" name="Straight Connector 16">
            <a:extLst>
              <a:ext uri="{FF2B5EF4-FFF2-40B4-BE49-F238E27FC236}">
                <a16:creationId xmlns:a16="http://schemas.microsoft.com/office/drawing/2014/main" id="{334BC78D-23D1-04CD-17DC-BE26DFB9ACB1}"/>
              </a:ext>
            </a:extLst>
          </p:cNvPr>
          <p:cNvCxnSpPr>
            <a:cxnSpLocks/>
          </p:cNvCxnSpPr>
          <p:nvPr/>
        </p:nvCxnSpPr>
        <p:spPr>
          <a:xfrm flipV="1">
            <a:off x="2413959" y="4304881"/>
            <a:ext cx="1093638" cy="1410509"/>
          </a:xfrm>
          <a:prstGeom prst="line">
            <a:avLst/>
          </a:prstGeom>
        </p:spPr>
        <p:style>
          <a:lnRef idx="1">
            <a:schemeClr val="accent1"/>
          </a:lnRef>
          <a:fillRef idx="0">
            <a:schemeClr val="accent1"/>
          </a:fillRef>
          <a:effectRef idx="0">
            <a:schemeClr val="accent1"/>
          </a:effectRef>
          <a:fontRef idx="minor">
            <a:schemeClr val="tx1"/>
          </a:fontRef>
        </p:style>
      </p:cxnSp>
      <p:sp>
        <p:nvSpPr>
          <p:cNvPr id="59" name="Rounded Rectangle 31">
            <a:extLst>
              <a:ext uri="{FF2B5EF4-FFF2-40B4-BE49-F238E27FC236}">
                <a16:creationId xmlns:a16="http://schemas.microsoft.com/office/drawing/2014/main" id="{5F2696D1-1B20-2D40-5F26-96DBC1D02934}"/>
              </a:ext>
            </a:extLst>
          </p:cNvPr>
          <p:cNvSpPr/>
          <p:nvPr/>
        </p:nvSpPr>
        <p:spPr>
          <a:xfrm>
            <a:off x="8788703" y="5769912"/>
            <a:ext cx="2296240" cy="100167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Marketing &amp; Social Media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60" name="Straight Connector 59">
            <a:extLst>
              <a:ext uri="{FF2B5EF4-FFF2-40B4-BE49-F238E27FC236}">
                <a16:creationId xmlns:a16="http://schemas.microsoft.com/office/drawing/2014/main" id="{1F529D36-C542-EE7F-9C9A-D1F926573FFA}"/>
              </a:ext>
            </a:extLst>
          </p:cNvPr>
          <p:cNvCxnSpPr>
            <a:cxnSpLocks/>
          </p:cNvCxnSpPr>
          <p:nvPr/>
        </p:nvCxnSpPr>
        <p:spPr>
          <a:xfrm flipH="1" flipV="1">
            <a:off x="8422305" y="4314582"/>
            <a:ext cx="925637" cy="145533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45629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C37CD-97D3-CA75-3991-AE032D0EEEF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D7279294-578B-4408-6B79-A41742E475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31"/>
            <a:ext cx="12192000" cy="6883121"/>
          </a:xfrm>
          <a:prstGeom prst="rect">
            <a:avLst/>
          </a:prstGeom>
        </p:spPr>
      </p:pic>
      <p:pic>
        <p:nvPicPr>
          <p:cNvPr id="23" name="Picture 22" descr="exploring_wht_transparent-01.png">
            <a:extLst>
              <a:ext uri="{FF2B5EF4-FFF2-40B4-BE49-F238E27FC236}">
                <a16:creationId xmlns:a16="http://schemas.microsoft.com/office/drawing/2014/main" id="{009DAA9C-3701-299C-B73A-235B85167C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D8913BE2-C90F-EC4D-2732-3C3B748B0123}"/>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C0F671C1-D507-09E7-4396-A6D166A142EF}"/>
              </a:ext>
            </a:extLst>
          </p:cNvPr>
          <p:cNvSpPr/>
          <p:nvPr/>
        </p:nvSpPr>
        <p:spPr>
          <a:xfrm>
            <a:off x="1832845" y="1879181"/>
            <a:ext cx="3834432" cy="4185761"/>
          </a:xfrm>
          <a:prstGeom prst="rect">
            <a:avLst/>
          </a:prstGeom>
          <a:ln>
            <a:solidFill>
              <a:srgbClr val="FFFF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Eagle Scout (1972)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Order of the Arrow Vigil Honor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Cubmaster</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Pack Committee Chairman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Assistant Scoutmaster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Scoutmaster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Wood Badge Course Director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NYLT Course Director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District Chairman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President, Laurel Highlands Council’s Board of Directors (2013 - 2014)</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2019 World Jamboree Scoutmaster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Chair, National Venturing Committee (2020 - 2022)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2023 &amp; 2017 National Jamboree Staff</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Eagle Scout Association Scholarship Committee (2013 - Present)             </a:t>
            </a:r>
          </a:p>
        </p:txBody>
      </p:sp>
      <p:sp>
        <p:nvSpPr>
          <p:cNvPr id="3" name="TextBox 2">
            <a:extLst>
              <a:ext uri="{FF2B5EF4-FFF2-40B4-BE49-F238E27FC236}">
                <a16:creationId xmlns:a16="http://schemas.microsoft.com/office/drawing/2014/main" id="{A4232FD9-0822-1904-DB68-90F8C7A6F5D1}"/>
              </a:ext>
            </a:extLst>
          </p:cNvPr>
          <p:cNvSpPr txBox="1"/>
          <p:nvPr/>
        </p:nvSpPr>
        <p:spPr>
          <a:xfrm>
            <a:off x="5821868" y="2111794"/>
            <a:ext cx="4683947" cy="2031325"/>
          </a:xfrm>
          <a:prstGeom prst="rect">
            <a:avLst/>
          </a:prstGeom>
          <a:noFill/>
          <a:ln>
            <a:solidFill>
              <a:srgbClr val="FFFF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BSA Recognition…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Award of Merit – 1998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Beaver – 2001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Distinguished Citizen – 2010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Rockefeller Award – 2010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Antelope – 2014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Outstanding Eagle Scout Award - 2015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Venturing Leadership Award – 2022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Buffalo - 2024 </a:t>
            </a:r>
          </a:p>
        </p:txBody>
      </p:sp>
      <p:sp>
        <p:nvSpPr>
          <p:cNvPr id="4" name="TextBox 3">
            <a:extLst>
              <a:ext uri="{FF2B5EF4-FFF2-40B4-BE49-F238E27FC236}">
                <a16:creationId xmlns:a16="http://schemas.microsoft.com/office/drawing/2014/main" id="{99D1BAEF-A89E-9B07-0FBA-5A8E476D724A}"/>
              </a:ext>
            </a:extLst>
          </p:cNvPr>
          <p:cNvSpPr txBox="1"/>
          <p:nvPr/>
        </p:nvSpPr>
        <p:spPr>
          <a:xfrm>
            <a:off x="5821869" y="4249060"/>
            <a:ext cx="4683947" cy="1815882"/>
          </a:xfrm>
          <a:prstGeom prst="rect">
            <a:avLst/>
          </a:prstGeom>
          <a:noFill/>
          <a:ln>
            <a:solidFill>
              <a:srgbClr val="FFFF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Personal…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Married to Robyn L. </a:t>
            </a: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Ashbridge</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father of five and grandfather of seven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President, The Lockard Company, Indiana, PA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Graduate of  Carnegie-Mellon University, Pittsburgh, PA, with B.S. in Administration and Management Science, Economics, Mathematics (Graduated With Honors)  </a:t>
            </a:r>
          </a:p>
        </p:txBody>
      </p:sp>
      <p:pic>
        <p:nvPicPr>
          <p:cNvPr id="2062" name="Picture 14" descr="Bernie Lockard">
            <a:extLst>
              <a:ext uri="{FF2B5EF4-FFF2-40B4-BE49-F238E27FC236}">
                <a16:creationId xmlns:a16="http://schemas.microsoft.com/office/drawing/2014/main" id="{03466FCA-62A6-EB38-87FC-8C5B657D07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8510" y="260693"/>
            <a:ext cx="1430948" cy="14309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18E7B19-1661-9ED0-045A-B00EA4314A49}"/>
              </a:ext>
            </a:extLst>
          </p:cNvPr>
          <p:cNvSpPr txBox="1"/>
          <p:nvPr/>
        </p:nvSpPr>
        <p:spPr>
          <a:xfrm>
            <a:off x="1706859" y="791177"/>
            <a:ext cx="6887591" cy="50013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50" b="1" i="0" u="none" strike="noStrike" kern="1200" cap="none" spc="0" normalizeH="0" baseline="0" noProof="0" dirty="0">
                <a:ln>
                  <a:noFill/>
                </a:ln>
                <a:solidFill>
                  <a:srgbClr val="196B24">
                    <a:lumMod val="60000"/>
                    <a:lumOff val="40000"/>
                  </a:srgbClr>
                </a:solidFill>
                <a:effectLst/>
                <a:uLnTx/>
                <a:uFillTx/>
                <a:latin typeface="Calibri"/>
                <a:ea typeface="+mn-ea"/>
                <a:cs typeface="+mn-cs"/>
              </a:rPr>
              <a:t>National Learning for Life Executive Board Chair</a:t>
            </a:r>
          </a:p>
        </p:txBody>
      </p:sp>
      <p:sp>
        <p:nvSpPr>
          <p:cNvPr id="8" name="TextBox 7">
            <a:extLst>
              <a:ext uri="{FF2B5EF4-FFF2-40B4-BE49-F238E27FC236}">
                <a16:creationId xmlns:a16="http://schemas.microsoft.com/office/drawing/2014/main" id="{EDC8294F-2DA4-5298-37B5-4EC58393562E}"/>
              </a:ext>
            </a:extLst>
          </p:cNvPr>
          <p:cNvSpPr txBox="1"/>
          <p:nvPr/>
        </p:nvSpPr>
        <p:spPr>
          <a:xfrm>
            <a:off x="8628510" y="1717051"/>
            <a:ext cx="160088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Bernie Lockard</a:t>
            </a:r>
          </a:p>
        </p:txBody>
      </p:sp>
    </p:spTree>
    <p:extLst>
      <p:ext uri="{BB962C8B-B14F-4D97-AF65-F5344CB8AC3E}">
        <p14:creationId xmlns:p14="http://schemas.microsoft.com/office/powerpoint/2010/main" val="24429312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D975F-4120-1F95-C34A-3D548EEF544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D76BE154-EA7A-35A2-BF98-EFD88032B4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15" y="11628"/>
            <a:ext cx="12106275" cy="6883121"/>
          </a:xfrm>
          <a:prstGeom prst="rect">
            <a:avLst/>
          </a:prstGeom>
        </p:spPr>
      </p:pic>
      <p:sp>
        <p:nvSpPr>
          <p:cNvPr id="2" name="Title 1">
            <a:extLst>
              <a:ext uri="{FF2B5EF4-FFF2-40B4-BE49-F238E27FC236}">
                <a16:creationId xmlns:a16="http://schemas.microsoft.com/office/drawing/2014/main" id="{A8AB6467-3655-39A0-255E-35CBDF2EEFB7}"/>
              </a:ext>
            </a:extLst>
          </p:cNvPr>
          <p:cNvSpPr>
            <a:spLocks noGrp="1"/>
          </p:cNvSpPr>
          <p:nvPr>
            <p:ph type="ctrTitle"/>
          </p:nvPr>
        </p:nvSpPr>
        <p:spPr>
          <a:xfrm>
            <a:off x="1838848" y="122156"/>
            <a:ext cx="8624815" cy="642970"/>
          </a:xfrm>
        </p:spPr>
        <p:txBody>
          <a:bodyPr>
            <a:normAutofit/>
          </a:bodyPr>
          <a:lstStyle/>
          <a:p>
            <a:pPr algn="l"/>
            <a:r>
              <a:rPr lang="en-US" sz="2800" dirty="0">
                <a:solidFill>
                  <a:srgbClr val="1FC77F"/>
                </a:solidFill>
                <a:latin typeface="Arial Black"/>
                <a:cs typeface="Arial Black"/>
              </a:rPr>
              <a:t>    National Exploring Program Chair</a:t>
            </a:r>
          </a:p>
        </p:txBody>
      </p:sp>
      <p:pic>
        <p:nvPicPr>
          <p:cNvPr id="23" name="Picture 22" descr="exploring_wht_transparent-01.png">
            <a:extLst>
              <a:ext uri="{FF2B5EF4-FFF2-40B4-BE49-F238E27FC236}">
                <a16:creationId xmlns:a16="http://schemas.microsoft.com/office/drawing/2014/main" id="{657F9BC4-70C5-AA45-6B5D-DEE1E023AF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49F7DA5C-5433-114A-4019-A05714B71FD5}"/>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7A9C4D68-6C2D-F8EC-084D-13AEDCD25855}"/>
              </a:ext>
            </a:extLst>
          </p:cNvPr>
          <p:cNvSpPr/>
          <p:nvPr/>
        </p:nvSpPr>
        <p:spPr>
          <a:xfrm>
            <a:off x="1785276" y="941718"/>
            <a:ext cx="8624816" cy="66171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Craig Martin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bruin1967@aol.com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(719) 331-6406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&amp; Exploring Service Team Member, Pathway to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Rockies Council ~ 2013 -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Council Commissioner, Pikes Peak Council (now Pathway to the Rockies Council) ~ 2009 – 2012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Chair, National LFL Executive Board ~ 2022 - Present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Committee Chair ~ 2022 -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2019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Service Team Chair, National LFL Executive Board  ~ 2018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Committee Chair, BSA Western Region (Area 2) – 2012- 2020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Non-Military 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Deputy Chief Engineer, GPS Systems Engineering &amp; Integration Program, TASC Inc. ~ 2015-2016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Program Manager and Senior System Engineer, TASC Inc. ~ 1998 – 2015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Military Career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Colonel, United States Air Force  ~ Retired in 1998 after 30-year Career in USAF Space &amp; Missile and  Research &amp; Development Programs</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8" name="Picture 2">
            <a:extLst>
              <a:ext uri="{FF2B5EF4-FFF2-40B4-BE49-F238E27FC236}">
                <a16:creationId xmlns:a16="http://schemas.microsoft.com/office/drawing/2014/main" id="{612551D4-E82A-F3E0-D9A0-C5AA702DF3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4455" y="755710"/>
            <a:ext cx="1463172" cy="1828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110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1F43E-CA1F-7933-BF1F-A56046DDB128}"/>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9E169995-269E-3AE6-3D4E-5F41C12F2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106275" cy="6883121"/>
          </a:xfrm>
          <a:prstGeom prst="rect">
            <a:avLst/>
          </a:prstGeom>
        </p:spPr>
      </p:pic>
      <p:sp>
        <p:nvSpPr>
          <p:cNvPr id="2" name="Title 1">
            <a:extLst>
              <a:ext uri="{FF2B5EF4-FFF2-40B4-BE49-F238E27FC236}">
                <a16:creationId xmlns:a16="http://schemas.microsoft.com/office/drawing/2014/main" id="{A31D266C-8219-567C-4D1E-F950C86433E6}"/>
              </a:ext>
            </a:extLst>
          </p:cNvPr>
          <p:cNvSpPr>
            <a:spLocks noGrp="1"/>
          </p:cNvSpPr>
          <p:nvPr>
            <p:ph type="ctrTitle"/>
          </p:nvPr>
        </p:nvSpPr>
        <p:spPr>
          <a:xfrm>
            <a:off x="2616619" y="11628"/>
            <a:ext cx="8409746" cy="642970"/>
          </a:xfrm>
        </p:spPr>
        <p:txBody>
          <a:bodyPr>
            <a:normAutofit/>
          </a:bodyPr>
          <a:lstStyle/>
          <a:p>
            <a:pPr algn="l"/>
            <a:r>
              <a:rPr lang="en-US" sz="2400" dirty="0">
                <a:solidFill>
                  <a:srgbClr val="1FC77F"/>
                </a:solidFill>
                <a:latin typeface="Arial Black"/>
                <a:cs typeface="Arial Black"/>
              </a:rPr>
              <a:t>National Exploring Program Commissioner</a:t>
            </a:r>
          </a:p>
        </p:txBody>
      </p:sp>
      <p:pic>
        <p:nvPicPr>
          <p:cNvPr id="23" name="Picture 22" descr="exploring_wht_transparent-01.png">
            <a:extLst>
              <a:ext uri="{FF2B5EF4-FFF2-40B4-BE49-F238E27FC236}">
                <a16:creationId xmlns:a16="http://schemas.microsoft.com/office/drawing/2014/main" id="{A8C9F064-8F51-FD5E-DD66-EBDFBC0DD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5014451F-5C8D-7AFC-6A84-D9E309B476F6}"/>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BFD49838-EC35-7A58-E839-E4ABDBA42115}"/>
              </a:ext>
            </a:extLst>
          </p:cNvPr>
          <p:cNvSpPr/>
          <p:nvPr/>
        </p:nvSpPr>
        <p:spPr>
          <a:xfrm>
            <a:off x="1686184" y="650326"/>
            <a:ext cx="8409746" cy="750974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Richard (Dick) Davies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Richard.davies.nyc@gmail.com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(914) 327-7430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Interim Scout Executive for two years Greater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New York Councils ~ 2021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Stepped down as Council Commissioner to take role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Formerly VP – Membership, VP – Scoutreach and Manhattan Borough President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Eagle Scout from Wisconsin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Nov 2022 – TBD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Commissioner, National LFL Executive Board ~ Nov 2022 -TBD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Area and Northeast Regional Exploring Chair and Board Member ~ 2018 – 2021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Committee ~ 1976 – 1979</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Explorer President ~ 1976-77; Youth Member of National Executive Board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Since 2016, angel investor and advisory board member for start-up companies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Consultant to investment management industry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Most of career on business side of investment management industry (business unit management, client and product development) with Alliance Bernstein and Russell investments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Last ten years through 2016 working with largest 401k and other defined contribution plans around the world.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814C198B-8F1B-FA0C-FDB9-89B8768EAEDA}"/>
              </a:ext>
            </a:extLst>
          </p:cNvPr>
          <p:cNvPicPr>
            <a:picLocks noChangeAspect="1"/>
          </p:cNvPicPr>
          <p:nvPr/>
        </p:nvPicPr>
        <p:blipFill>
          <a:blip r:embed="rId4"/>
          <a:stretch>
            <a:fillRect/>
          </a:stretch>
        </p:blipFill>
        <p:spPr>
          <a:xfrm>
            <a:off x="7362825" y="645256"/>
            <a:ext cx="1759536" cy="1759536"/>
          </a:xfrm>
          <a:prstGeom prst="rect">
            <a:avLst/>
          </a:prstGeom>
        </p:spPr>
      </p:pic>
    </p:spTree>
    <p:extLst>
      <p:ext uri="{BB962C8B-B14F-4D97-AF65-F5344CB8AC3E}">
        <p14:creationId xmlns:p14="http://schemas.microsoft.com/office/powerpoint/2010/main" val="29945424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SA-Exploring_DSC2229_edited_fullsize.jpg"/>
          <p:cNvPicPr>
            <a:picLocks noChangeAspect="1"/>
          </p:cNvPicPr>
          <p:nvPr/>
        </p:nvPicPr>
        <p:blipFill rotWithShape="1">
          <a:blip r:embed="rId3">
            <a:extLst>
              <a:ext uri="{28A0092B-C50C-407E-A947-70E740481C1C}">
                <a14:useLocalDpi xmlns:a14="http://schemas.microsoft.com/office/drawing/2010/main" val="0"/>
              </a:ext>
            </a:extLst>
          </a:blip>
          <a:srcRect l="1469" t="6072" r="25311" b="11418"/>
          <a:stretch/>
        </p:blipFill>
        <p:spPr>
          <a:xfrm>
            <a:off x="0" y="0"/>
            <a:ext cx="12192000" cy="6858000"/>
          </a:xfrm>
          <a:prstGeom prst="rect">
            <a:avLst/>
          </a:prstGeom>
        </p:spPr>
      </p:pic>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686185" y="165101"/>
            <a:ext cx="3663757" cy="6555853"/>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31950"/>
              </a:solidFill>
            </a:endParaRPr>
          </a:p>
        </p:txBody>
      </p:sp>
      <p:pic>
        <p:nvPicPr>
          <p:cNvPr id="9" name="Picture 8"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453" y="137048"/>
            <a:ext cx="3363576" cy="1223117"/>
          </a:xfrm>
          <a:prstGeom prst="rect">
            <a:avLst/>
          </a:prstGeom>
        </p:spPr>
      </p:pic>
      <p:sp>
        <p:nvSpPr>
          <p:cNvPr id="10" name="Title 1"/>
          <p:cNvSpPr txBox="1">
            <a:spLocks/>
          </p:cNvSpPr>
          <p:nvPr/>
        </p:nvSpPr>
        <p:spPr>
          <a:xfrm>
            <a:off x="1881700" y="1222310"/>
            <a:ext cx="3161629" cy="5290457"/>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40000"/>
              </a:lnSpc>
            </a:pPr>
            <a:r>
              <a:rPr lang="en-US" sz="7200" b="1" dirty="0">
                <a:solidFill>
                  <a:srgbClr val="FFFFFF"/>
                </a:solidFill>
                <a:latin typeface="Arial Black" panose="020B0A04020102020204" pitchFamily="34" charset="0"/>
                <a:cs typeface="Arial" panose="020B0604020202020204" pitchFamily="34" charset="0"/>
              </a:rPr>
              <a:t>National Exploring Live Hour Meeting</a:t>
            </a:r>
          </a:p>
          <a:p>
            <a:pPr>
              <a:lnSpc>
                <a:spcPct val="140000"/>
              </a:lnSpc>
            </a:pPr>
            <a:r>
              <a:rPr lang="en-US" sz="7200" b="1" dirty="0">
                <a:solidFill>
                  <a:srgbClr val="FFFFFF"/>
                </a:solidFill>
                <a:latin typeface="Arial Black" panose="020B0A04020102020204" pitchFamily="34" charset="0"/>
                <a:cs typeface="Arial" panose="020B0604020202020204" pitchFamily="34" charset="0"/>
              </a:rPr>
              <a:t>12 November 2025</a:t>
            </a: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Craig Martin</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Chair,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u="sng" dirty="0">
                <a:solidFill>
                  <a:srgbClr val="FFFF00"/>
                </a:solidFill>
                <a:latin typeface="Arial" panose="020B0604020202020204" pitchFamily="34" charset="0"/>
                <a:cs typeface="Arial" panose="020B0604020202020204" pitchFamily="34" charset="0"/>
              </a:rPr>
              <a:t>Bruin1967@aol.com</a:t>
            </a:r>
            <a:r>
              <a:rPr lang="en-US" sz="4200" b="1" i="1" dirty="0">
                <a:solidFill>
                  <a:srgbClr val="FFFF00"/>
                </a:solidFill>
                <a:latin typeface="Arial" panose="020B0604020202020204" pitchFamily="34" charset="0"/>
                <a:cs typeface="Arial" panose="020B0604020202020204" pitchFamily="34" charset="0"/>
              </a:rPr>
              <a:t> </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719-331-6406</a:t>
            </a: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Richard (Dick) Davies</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Commissioner,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Exploring Chair,</a:t>
            </a:r>
          </a:p>
          <a:p>
            <a:r>
              <a:rPr lang="en-US" sz="4200" b="1" i="1" dirty="0">
                <a:solidFill>
                  <a:srgbClr val="FFFF00"/>
                </a:solidFill>
                <a:latin typeface="Arial" panose="020B0604020202020204" pitchFamily="34" charset="0"/>
                <a:cs typeface="Arial" panose="020B0604020202020204" pitchFamily="34" charset="0"/>
              </a:rPr>
              <a:t>National Commissioner Service Team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u="sng" dirty="0">
                <a:solidFill>
                  <a:srgbClr val="FFFF00"/>
                </a:solidFill>
                <a:latin typeface="Arial" panose="020B0604020202020204" pitchFamily="34" charset="0"/>
                <a:cs typeface="Arial" panose="020B0604020202020204" pitchFamily="34" charset="0"/>
              </a:rPr>
              <a:t>Richard.davies.nyc@gmail.com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914-327-7430</a:t>
            </a:r>
          </a:p>
          <a:p>
            <a:endParaRPr lang="en-US" sz="1200" i="1" dirty="0">
              <a:solidFill>
                <a:srgbClr val="FFFF00"/>
              </a:solidFill>
              <a:latin typeface="Arial" panose="020B0604020202020204" pitchFamily="34" charset="0"/>
              <a:cs typeface="Arial" panose="020B0604020202020204" pitchFamily="34" charset="0"/>
            </a:endParaRPr>
          </a:p>
          <a:p>
            <a:pPr>
              <a:lnSpc>
                <a:spcPct val="140000"/>
              </a:lnSpc>
            </a:pPr>
            <a:endParaRPr lang="en-US" sz="1200" i="1" dirty="0">
              <a:solidFill>
                <a:srgbClr val="FF0000"/>
              </a:solidFill>
              <a:latin typeface="Arial" panose="020B0604020202020204" pitchFamily="34" charset="0"/>
              <a:cs typeface="Arial" panose="020B0604020202020204" pitchFamily="34" charset="0"/>
            </a:endParaRPr>
          </a:p>
          <a:p>
            <a:pPr algn="l">
              <a:lnSpc>
                <a:spcPct val="140000"/>
              </a:lnSpc>
            </a:pPr>
            <a:endParaRPr lang="en-US" sz="1100" dirty="0">
              <a:solidFill>
                <a:srgbClr val="FFFFFF"/>
              </a:solidFill>
              <a:latin typeface="Arial"/>
              <a:cs typeface="Arial"/>
            </a:endParaRPr>
          </a:p>
          <a:p>
            <a:pPr algn="l">
              <a:lnSpc>
                <a:spcPct val="140000"/>
              </a:lnSpc>
            </a:pPr>
            <a:r>
              <a:rPr lang="en-US" sz="1100" dirty="0">
                <a:solidFill>
                  <a:srgbClr val="FFFFFF"/>
                </a:solidFill>
                <a:latin typeface="Arial"/>
                <a:cs typeface="Arial"/>
              </a:rPr>
              <a:t>u</a:t>
            </a:r>
          </a:p>
        </p:txBody>
      </p:sp>
      <p:sp>
        <p:nvSpPr>
          <p:cNvPr id="2" name="Slide Number Placeholder 1"/>
          <p:cNvSpPr>
            <a:spLocks noGrp="1"/>
          </p:cNvSpPr>
          <p:nvPr>
            <p:ph type="sldNum" sz="quarter" idx="12"/>
          </p:nvPr>
        </p:nvSpPr>
        <p:spPr/>
        <p:txBody>
          <a:bodyPr/>
          <a:lstStyle/>
          <a:p>
            <a:fld id="{47383098-F627-5B4F-9D1B-3166CCBD3A8A}" type="slidenum">
              <a:rPr lang="en-US" smtClean="0"/>
              <a:t>44</a:t>
            </a:fld>
            <a:endParaRPr lang="en-US"/>
          </a:p>
        </p:txBody>
      </p:sp>
      <p:pic>
        <p:nvPicPr>
          <p:cNvPr id="3" name="Picture 2"/>
          <p:cNvPicPr>
            <a:picLocks noChangeAspect="1"/>
          </p:cNvPicPr>
          <p:nvPr/>
        </p:nvPicPr>
        <p:blipFill>
          <a:blip r:embed="rId5"/>
          <a:stretch>
            <a:fillRect/>
          </a:stretch>
        </p:blipFill>
        <p:spPr>
          <a:xfrm>
            <a:off x="6631202" y="3980156"/>
            <a:ext cx="2512799" cy="2376195"/>
          </a:xfrm>
          <a:prstGeom prst="rect">
            <a:avLst/>
          </a:prstGeom>
        </p:spPr>
      </p:pic>
    </p:spTree>
    <p:extLst>
      <p:ext uri="{BB962C8B-B14F-4D97-AF65-F5344CB8AC3E}">
        <p14:creationId xmlns:p14="http://schemas.microsoft.com/office/powerpoint/2010/main" val="23426637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3A56D-08FC-793D-B32B-1B34848C4E7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18FAAC6E-040E-A5FB-BD53-25F36BF482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56A9B023-7BD7-83F9-617B-81E7AB533A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CA01DDB6-F10B-84FE-9B24-96C2892BE52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5D10AAB-86A2-B7C9-7167-54AB0E1D203B}"/>
              </a:ext>
            </a:extLst>
          </p:cNvPr>
          <p:cNvSpPr>
            <a:spLocks noGrp="1"/>
          </p:cNvSpPr>
          <p:nvPr>
            <p:ph type="ctrTitle"/>
          </p:nvPr>
        </p:nvSpPr>
        <p:spPr>
          <a:xfrm>
            <a:off x="1774372" y="204215"/>
            <a:ext cx="8731445" cy="1252796"/>
          </a:xfrm>
        </p:spPr>
        <p:txBody>
          <a:bodyPr>
            <a:normAutofit/>
          </a:bodyPr>
          <a:lstStyle/>
          <a:p>
            <a:r>
              <a:rPr lang="en-US" sz="3600" dirty="0">
                <a:solidFill>
                  <a:srgbClr val="2AB96C"/>
                </a:solidFill>
                <a:latin typeface="Arial Black" panose="020B0A04020102020204" pitchFamily="34" charset="0"/>
              </a:rPr>
              <a:t>National LFL / Exploring Program Office Staffing Update</a:t>
            </a:r>
          </a:p>
        </p:txBody>
      </p:sp>
      <p:sp>
        <p:nvSpPr>
          <p:cNvPr id="2" name="TextBox 1">
            <a:extLst>
              <a:ext uri="{FF2B5EF4-FFF2-40B4-BE49-F238E27FC236}">
                <a16:creationId xmlns:a16="http://schemas.microsoft.com/office/drawing/2014/main" id="{78E3EF9F-AFBB-9065-08F7-8497B47D149B}"/>
              </a:ext>
            </a:extLst>
          </p:cNvPr>
          <p:cNvSpPr txBox="1"/>
          <p:nvPr/>
        </p:nvSpPr>
        <p:spPr>
          <a:xfrm>
            <a:off x="1786379" y="1919234"/>
            <a:ext cx="8556172" cy="7078861"/>
          </a:xfrm>
          <a:prstGeom prst="rect">
            <a:avLst/>
          </a:prstGeom>
          <a:noFill/>
        </p:spPr>
        <p:txBody>
          <a:bodyPr wrap="square" rtlCol="0">
            <a:spAutoFit/>
          </a:bodyPr>
          <a:lstStyle/>
          <a:p>
            <a:pPr marL="231775" indent="-231775" defTabSz="257175">
              <a:buSzPct val="75000"/>
              <a:buFont typeface="Arial" panose="020B0604020202020204" pitchFamily="34" charset="0"/>
              <a:buChar char="•"/>
              <a:defRPr/>
            </a:pPr>
            <a:r>
              <a:rPr lang="en-US" altLang="en-US" sz="2400" b="1" dirty="0">
                <a:solidFill>
                  <a:srgbClr val="FFFF00"/>
                </a:solidFill>
                <a:latin typeface="Arial" panose="020B0604020202020204" pitchFamily="34" charset="0"/>
                <a:cs typeface="Arial" panose="020B0604020202020204" pitchFamily="34" charset="0"/>
              </a:rPr>
              <a:t>As of 10 November 2025, Dedra Douglas joined the National Service Center as the new Administrative Assistant working with Susan Fitzhugh (Senior Administrative Assistant)</a:t>
            </a:r>
          </a:p>
          <a:p>
            <a:pPr marL="231775" indent="-231775" defTabSz="257175">
              <a:buSzPct val="75000"/>
              <a:buFont typeface="Arial" panose="020B0604020202020204" pitchFamily="34" charset="0"/>
              <a:buChar char="•"/>
              <a:defRPr/>
            </a:pPr>
            <a:endParaRPr lang="en-US" sz="2400" b="1" dirty="0">
              <a:solidFill>
                <a:srgbClr val="FFFF00"/>
              </a:solidFill>
              <a:latin typeface="Arial" panose="020B0604020202020204" pitchFamily="34" charset="0"/>
              <a:cs typeface="Arial" panose="020B0604020202020204" pitchFamily="34" charset="0"/>
            </a:endParaRPr>
          </a:p>
          <a:p>
            <a:pPr marL="231775" indent="-231775" defTabSz="257175">
              <a:buSzPct val="75000"/>
              <a:buFont typeface="Arial" panose="020B0604020202020204" pitchFamily="34" charset="0"/>
              <a:buChar char="•"/>
              <a:defRPr/>
            </a:pPr>
            <a:r>
              <a:rPr lang="en-US" sz="2400" b="1" dirty="0">
                <a:solidFill>
                  <a:srgbClr val="FFFF00"/>
                </a:solidFill>
                <a:latin typeface="Arial" panose="020B0604020202020204" pitchFamily="34" charset="0"/>
                <a:cs typeface="Arial" panose="020B0604020202020204" pitchFamily="34" charset="0"/>
              </a:rPr>
              <a:t>On 1 December 2025, Carlos Coronado (who is currently the Assistant Director of Field Service with Heart of America Council) will be joining the National Service Center as the new Exploring Program Growth &amp; Retention Executive</a:t>
            </a: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9847223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2F043-6D8E-CDF6-4AAD-E7CE1E0AB346}"/>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6F789C55-87F5-63E3-A86E-35B05939DC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0A063E82-A182-949A-6216-D3C679ED1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8F9F55B8-EE0E-2C80-1FB2-57DF2D267635}"/>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26B5C73-A8BA-33BC-606C-7B02F488766C}"/>
              </a:ext>
            </a:extLst>
          </p:cNvPr>
          <p:cNvSpPr>
            <a:spLocks noGrp="1"/>
          </p:cNvSpPr>
          <p:nvPr>
            <p:ph type="ctrTitle"/>
          </p:nvPr>
        </p:nvSpPr>
        <p:spPr>
          <a:xfrm>
            <a:off x="1774372" y="204215"/>
            <a:ext cx="8731445" cy="1252796"/>
          </a:xfrm>
        </p:spPr>
        <p:txBody>
          <a:bodyPr>
            <a:normAutofit/>
          </a:bodyPr>
          <a:lstStyle/>
          <a:p>
            <a:r>
              <a:rPr lang="en-US" sz="3600" dirty="0">
                <a:solidFill>
                  <a:srgbClr val="2AB96C"/>
                </a:solidFill>
                <a:latin typeface="Arial Black" panose="020B0A04020102020204" pitchFamily="34" charset="0"/>
              </a:rPr>
              <a:t>National Scouting America Council Office Staffing Update</a:t>
            </a:r>
          </a:p>
        </p:txBody>
      </p:sp>
      <p:sp>
        <p:nvSpPr>
          <p:cNvPr id="2" name="TextBox 1">
            <a:extLst>
              <a:ext uri="{FF2B5EF4-FFF2-40B4-BE49-F238E27FC236}">
                <a16:creationId xmlns:a16="http://schemas.microsoft.com/office/drawing/2014/main" id="{A38C096D-3ABB-B8BF-8535-919A1965CC32}"/>
              </a:ext>
            </a:extLst>
          </p:cNvPr>
          <p:cNvSpPr txBox="1"/>
          <p:nvPr/>
        </p:nvSpPr>
        <p:spPr>
          <a:xfrm>
            <a:off x="1786379" y="1919234"/>
            <a:ext cx="8556172" cy="5232202"/>
          </a:xfrm>
          <a:prstGeom prst="rect">
            <a:avLst/>
          </a:prstGeom>
          <a:noFill/>
        </p:spPr>
        <p:txBody>
          <a:bodyPr wrap="square" rtlCol="0">
            <a:spAutoFit/>
          </a:bodyPr>
          <a:lstStyle/>
          <a:p>
            <a:pPr defTabSz="257175">
              <a:buSzPct val="75000"/>
              <a:defRPr/>
            </a:pPr>
            <a:r>
              <a:rPr lang="en-US" altLang="en-US" sz="2400" b="1" dirty="0">
                <a:solidFill>
                  <a:srgbClr val="FFFF00"/>
                </a:solidFill>
                <a:latin typeface="Arial" panose="020B0604020202020204" pitchFamily="34" charset="0"/>
                <a:cs typeface="Arial" panose="020B0604020202020204" pitchFamily="34" charset="0"/>
              </a:rPr>
              <a:t>Hiring two Program Growth &amp; Retention Executives for</a:t>
            </a:r>
          </a:p>
          <a:p>
            <a:pPr marL="231775" indent="-231775" defTabSz="257175">
              <a:buSzPct val="75000"/>
              <a:buFont typeface="Arial" panose="020B0604020202020204" pitchFamily="34" charset="0"/>
              <a:buChar char="•"/>
              <a:defRPr/>
            </a:pPr>
            <a:endParaRPr lang="en-US" sz="2400" b="1" dirty="0">
              <a:solidFill>
                <a:srgbClr val="FFFF00"/>
              </a:solidFill>
              <a:latin typeface="Arial" panose="020B0604020202020204" pitchFamily="34" charset="0"/>
              <a:cs typeface="Arial" panose="020B0604020202020204" pitchFamily="34" charset="0"/>
            </a:endParaRPr>
          </a:p>
          <a:p>
            <a:pPr marL="231775" indent="-231775" defTabSz="257175">
              <a:buSzPct val="75000"/>
              <a:buFont typeface="Arial" panose="020B0604020202020204" pitchFamily="34" charset="0"/>
              <a:buChar char="•"/>
              <a:defRPr/>
            </a:pPr>
            <a:r>
              <a:rPr lang="en-US" sz="2400" b="1" dirty="0">
                <a:solidFill>
                  <a:srgbClr val="FFFF00"/>
                </a:solidFill>
                <a:latin typeface="Arial" panose="020B0604020202020204" pitchFamily="34" charset="0"/>
                <a:cs typeface="Arial" panose="020B0604020202020204" pitchFamily="34" charset="0"/>
              </a:rPr>
              <a:t>Venturing / Sea Scouts Program</a:t>
            </a:r>
            <a:r>
              <a:rPr lang="en-US" sz="2400" b="1" dirty="0">
                <a:solidFill>
                  <a:schemeClr val="accent6">
                    <a:lumMod val="75000"/>
                  </a:schemeClr>
                </a:solidFill>
                <a:latin typeface="Arial" panose="020B0604020202020204" pitchFamily="34" charset="0"/>
                <a:cs typeface="Arial" panose="020B0604020202020204" pitchFamily="34" charset="0"/>
              </a:rPr>
              <a:t>*</a:t>
            </a:r>
          </a:p>
          <a:p>
            <a:pPr marL="231775" indent="-231775" defTabSz="257175">
              <a:buSzPct val="75000"/>
              <a:buFont typeface="Arial" panose="020B0604020202020204" pitchFamily="34" charset="0"/>
              <a:buChar char="•"/>
              <a:defRPr/>
            </a:pPr>
            <a:endParaRPr lang="en-US" sz="2400" b="1" dirty="0">
              <a:solidFill>
                <a:srgbClr val="FFFF00"/>
              </a:solidFill>
              <a:latin typeface="Arial" panose="020B0604020202020204" pitchFamily="34" charset="0"/>
              <a:cs typeface="Arial" panose="020B0604020202020204" pitchFamily="34" charset="0"/>
            </a:endParaRPr>
          </a:p>
          <a:p>
            <a:pPr marL="231775" indent="-231775" defTabSz="257175">
              <a:buSzPct val="75000"/>
              <a:buFont typeface="Arial" panose="020B0604020202020204" pitchFamily="34" charset="0"/>
              <a:buChar char="•"/>
              <a:defRPr/>
            </a:pPr>
            <a:r>
              <a:rPr lang="en-US" sz="2400" b="1" dirty="0">
                <a:solidFill>
                  <a:srgbClr val="FFFF00"/>
                </a:solidFill>
                <a:latin typeface="Arial" panose="020B0604020202020204" pitchFamily="34" charset="0"/>
                <a:cs typeface="Arial" panose="020B0604020202020204" pitchFamily="34" charset="0"/>
              </a:rPr>
              <a:t>Cub Scouting Program</a:t>
            </a:r>
          </a:p>
          <a:p>
            <a:pPr defTabSz="257175">
              <a:buSzPct val="75000"/>
              <a:defRP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r>
              <a:rPr lang="en-US" sz="1400" b="1" dirty="0">
                <a:solidFill>
                  <a:schemeClr val="accent6">
                    <a:lumMod val="75000"/>
                  </a:schemeClr>
                </a:solidFill>
                <a:latin typeface="Arial" panose="020B0604020202020204" pitchFamily="34" charset="0"/>
                <a:cs typeface="Arial" panose="020B0604020202020204" pitchFamily="34" charset="0"/>
              </a:rPr>
              <a:t>* For Tim Anderson’s Older Youth Programs staff</a:t>
            </a: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3509674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76CD0F-2401-362E-2503-BD53F9FEA039}"/>
              </a:ext>
            </a:extLst>
          </p:cNvPr>
          <p:cNvSpPr>
            <a:spLocks noGrp="1"/>
          </p:cNvSpPr>
          <p:nvPr>
            <p:ph sz="quarter" idx="11"/>
          </p:nvPr>
        </p:nvSpPr>
        <p:spPr>
          <a:xfrm>
            <a:off x="2383633" y="4695491"/>
            <a:ext cx="7423547" cy="685800"/>
          </a:xfrm>
        </p:spPr>
        <p:txBody>
          <a:bodyPr/>
          <a:lstStyle/>
          <a:p>
            <a:pPr algn="ctr" fontAlgn="base"/>
            <a:r>
              <a:rPr lang="en-US" dirty="0"/>
              <a:t>February 10, 2026</a:t>
            </a:r>
          </a:p>
          <a:p>
            <a:pPr algn="ctr" fontAlgn="base"/>
            <a:r>
              <a:rPr lang="en-US" sz="1800" b="1" dirty="0"/>
              <a:t>Ryan Moon</a:t>
            </a:r>
            <a:endParaRPr lang="en-US" sz="1800" dirty="0"/>
          </a:p>
        </p:txBody>
      </p:sp>
      <p:sp>
        <p:nvSpPr>
          <p:cNvPr id="3" name="Content Placeholder 2">
            <a:extLst>
              <a:ext uri="{FF2B5EF4-FFF2-40B4-BE49-F238E27FC236}">
                <a16:creationId xmlns:a16="http://schemas.microsoft.com/office/drawing/2014/main" id="{D285BD27-5530-BD30-12EB-E6EAE2D7AFC4}"/>
              </a:ext>
            </a:extLst>
          </p:cNvPr>
          <p:cNvSpPr>
            <a:spLocks noGrp="1"/>
          </p:cNvSpPr>
          <p:nvPr>
            <p:ph sz="quarter" idx="12"/>
          </p:nvPr>
        </p:nvSpPr>
        <p:spPr>
          <a:xfrm>
            <a:off x="2383632" y="4167141"/>
            <a:ext cx="7422356" cy="418623"/>
          </a:xfrm>
        </p:spPr>
        <p:txBody>
          <a:bodyPr>
            <a:normAutofit fontScale="92500" lnSpcReduction="20000"/>
          </a:bodyPr>
          <a:lstStyle/>
          <a:p>
            <a:pPr algn="ctr"/>
            <a:r>
              <a:rPr lang="en-US" sz="2700" b="1" dirty="0"/>
              <a:t>New Programs Update</a:t>
            </a:r>
          </a:p>
        </p:txBody>
      </p:sp>
    </p:spTree>
    <p:extLst>
      <p:ext uri="{BB962C8B-B14F-4D97-AF65-F5344CB8AC3E}">
        <p14:creationId xmlns:p14="http://schemas.microsoft.com/office/powerpoint/2010/main" val="18056078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8765255-51C3-E0EF-0056-76E33487E1F7}"/>
              </a:ext>
            </a:extLst>
          </p:cNvPr>
          <p:cNvSpPr txBox="1">
            <a:spLocks/>
          </p:cNvSpPr>
          <p:nvPr/>
        </p:nvSpPr>
        <p:spPr>
          <a:xfrm>
            <a:off x="1724968" y="3521869"/>
            <a:ext cx="8792308" cy="1843951"/>
          </a:xfrm>
          <a:prstGeom prst="rect">
            <a:avLst/>
          </a:prstGeom>
        </p:spPr>
        <p:txBody>
          <a:bodyPr/>
          <a:lstStyle>
            <a:lvl1pPr algn="l" defTabSz="914400" rtl="0" eaLnBrk="1" latinLnBrk="0" hangingPunct="1">
              <a:lnSpc>
                <a:spcPct val="90000"/>
              </a:lnSpc>
              <a:spcBef>
                <a:spcPct val="0"/>
              </a:spcBef>
              <a:buNone/>
              <a:defRPr sz="4400" kern="1200">
                <a:solidFill>
                  <a:srgbClr val="075697"/>
                </a:solidFill>
                <a:latin typeface="Arial Black" panose="020B0A04020102020204" pitchFamily="34" charset="0"/>
                <a:ea typeface="+mj-ea"/>
                <a:cs typeface="+mj-cs"/>
              </a:defRPr>
            </a:lvl1pPr>
          </a:lstStyle>
          <a:p>
            <a:pPr algn="ctr"/>
            <a:r>
              <a:rPr lang="en-US" sz="3300" dirty="0"/>
              <a:t>Exploring Adventure Clubs / Posts</a:t>
            </a:r>
          </a:p>
          <a:p>
            <a:r>
              <a:rPr lang="en-US" sz="3300" dirty="0"/>
              <a:t>                           &amp;</a:t>
            </a:r>
          </a:p>
          <a:p>
            <a:pPr algn="ctr"/>
            <a:r>
              <a:rPr lang="en-US" sz="3300" dirty="0"/>
              <a:t>Aviation Drone Exploring*</a:t>
            </a:r>
          </a:p>
        </p:txBody>
      </p:sp>
      <p:sp>
        <p:nvSpPr>
          <p:cNvPr id="4" name="TextBox 3">
            <a:extLst>
              <a:ext uri="{FF2B5EF4-FFF2-40B4-BE49-F238E27FC236}">
                <a16:creationId xmlns:a16="http://schemas.microsoft.com/office/drawing/2014/main" id="{DDA7F581-B883-50C4-A110-940F00FBE736}"/>
              </a:ext>
            </a:extLst>
          </p:cNvPr>
          <p:cNvSpPr txBox="1"/>
          <p:nvPr/>
        </p:nvSpPr>
        <p:spPr>
          <a:xfrm>
            <a:off x="1724967" y="5444814"/>
            <a:ext cx="8792308" cy="646331"/>
          </a:xfrm>
          <a:prstGeom prst="rect">
            <a:avLst/>
          </a:prstGeom>
          <a:noFill/>
        </p:spPr>
        <p:txBody>
          <a:bodyPr wrap="square" rtlCol="0">
            <a:spAutoFit/>
          </a:bodyPr>
          <a:lstStyle/>
          <a:p>
            <a:r>
              <a:rPr lang="en-US" dirty="0">
                <a:latin typeface="Arial Black" panose="020B0A04020102020204" pitchFamily="34" charset="0"/>
              </a:rPr>
              <a:t>* Presented during 18 September 2025 National Learning for Life Executive Board Meeting by Ryan Moon, Director 0f New Programs</a:t>
            </a:r>
          </a:p>
        </p:txBody>
      </p:sp>
    </p:spTree>
    <p:extLst>
      <p:ext uri="{BB962C8B-B14F-4D97-AF65-F5344CB8AC3E}">
        <p14:creationId xmlns:p14="http://schemas.microsoft.com/office/powerpoint/2010/main" val="13896821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568F69D-9774-85A4-FC05-249FE38CB5D4}"/>
              </a:ext>
            </a:extLst>
          </p:cNvPr>
          <p:cNvPicPr>
            <a:picLocks noChangeAspect="1"/>
          </p:cNvPicPr>
          <p:nvPr/>
        </p:nvPicPr>
        <p:blipFill>
          <a:blip r:embed="rId2"/>
          <a:stretch>
            <a:fillRect/>
          </a:stretch>
        </p:blipFill>
        <p:spPr>
          <a:xfrm>
            <a:off x="1554862" y="552660"/>
            <a:ext cx="9113139" cy="5147121"/>
          </a:xfrm>
          <a:prstGeom prst="rect">
            <a:avLst/>
          </a:prstGeom>
        </p:spPr>
      </p:pic>
    </p:spTree>
    <p:extLst>
      <p:ext uri="{BB962C8B-B14F-4D97-AF65-F5344CB8AC3E}">
        <p14:creationId xmlns:p14="http://schemas.microsoft.com/office/powerpoint/2010/main" val="3415429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00DE83-AB38-C9CB-B297-4873BEC86853}"/>
              </a:ext>
            </a:extLst>
          </p:cNvPr>
          <p:cNvSpPr>
            <a:spLocks noGrp="1"/>
          </p:cNvSpPr>
          <p:nvPr>
            <p:ph type="sldNum" idx="12"/>
          </p:nvPr>
        </p:nvSpPr>
        <p:spPr/>
        <p:txBody>
          <a:bodyPr/>
          <a:lstStyle/>
          <a:p>
            <a:fld id="{00000000-1234-1234-1234-123412341234}" type="slidenum">
              <a:rPr lang="en" smtClean="0"/>
              <a:pPr/>
              <a:t>5</a:t>
            </a:fld>
            <a:endParaRPr lang="en"/>
          </a:p>
        </p:txBody>
      </p:sp>
      <p:sp>
        <p:nvSpPr>
          <p:cNvPr id="3" name="Title 2">
            <a:extLst>
              <a:ext uri="{FF2B5EF4-FFF2-40B4-BE49-F238E27FC236}">
                <a16:creationId xmlns:a16="http://schemas.microsoft.com/office/drawing/2014/main" id="{E1214169-4AD0-81F7-0E29-2761FCE2E790}"/>
              </a:ext>
            </a:extLst>
          </p:cNvPr>
          <p:cNvSpPr>
            <a:spLocks noGrp="1"/>
          </p:cNvSpPr>
          <p:nvPr>
            <p:ph type="title"/>
          </p:nvPr>
        </p:nvSpPr>
        <p:spPr/>
        <p:txBody>
          <a:bodyPr/>
          <a:lstStyle/>
          <a:p>
            <a:r>
              <a:rPr lang="en-US" dirty="0"/>
              <a:t>Key Safety Guidelines</a:t>
            </a:r>
          </a:p>
        </p:txBody>
      </p:sp>
      <p:sp>
        <p:nvSpPr>
          <p:cNvPr id="4" name="Text Placeholder 3">
            <a:extLst>
              <a:ext uri="{FF2B5EF4-FFF2-40B4-BE49-F238E27FC236}">
                <a16:creationId xmlns:a16="http://schemas.microsoft.com/office/drawing/2014/main" id="{951D8304-6C1A-A4E0-DA35-8ABA6B4CFD68}"/>
              </a:ext>
            </a:extLst>
          </p:cNvPr>
          <p:cNvSpPr>
            <a:spLocks noGrp="1"/>
          </p:cNvSpPr>
          <p:nvPr>
            <p:ph type="body" idx="1"/>
          </p:nvPr>
        </p:nvSpPr>
        <p:spPr/>
        <p:txBody>
          <a:bodyPr/>
          <a:lstStyle/>
          <a:p>
            <a:r>
              <a:rPr lang="en-US" sz="1800" dirty="0"/>
              <a:t>Thickness Matters</a:t>
            </a:r>
          </a:p>
          <a:p>
            <a:r>
              <a:rPr lang="en-US" sz="1800" dirty="0"/>
              <a:t>Check Local Conditions</a:t>
            </a:r>
          </a:p>
          <a:p>
            <a:r>
              <a:rPr lang="en-US" sz="1800" dirty="0"/>
              <a:t>Avoid Dangerous Conditions</a:t>
            </a:r>
          </a:p>
          <a:p>
            <a:r>
              <a:rPr lang="en-US" sz="1800" dirty="0"/>
              <a:t>Safety Gear</a:t>
            </a:r>
          </a:p>
          <a:p>
            <a:r>
              <a:rPr lang="en-US" sz="1800" dirty="0"/>
              <a:t>Never Alone</a:t>
            </a:r>
          </a:p>
        </p:txBody>
      </p:sp>
      <p:pic>
        <p:nvPicPr>
          <p:cNvPr id="4098" name="Picture 2" descr="Avoid Thin Ice and Use this Chart - The Maine Sportsman">
            <a:extLst>
              <a:ext uri="{FF2B5EF4-FFF2-40B4-BE49-F238E27FC236}">
                <a16:creationId xmlns:a16="http://schemas.microsoft.com/office/drawing/2014/main" id="{F8C36111-7E68-B525-EADA-68E89183D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3472" y="1295425"/>
            <a:ext cx="3624962" cy="362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5236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2B165-DF7F-44FD-57B7-83C03C11D531}"/>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5A3D6CF-EB06-639E-14F7-5C2B7499D041}"/>
              </a:ext>
            </a:extLst>
          </p:cNvPr>
          <p:cNvPicPr>
            <a:picLocks noChangeAspect="1"/>
          </p:cNvPicPr>
          <p:nvPr/>
        </p:nvPicPr>
        <p:blipFill>
          <a:blip r:embed="rId2"/>
          <a:stretch>
            <a:fillRect/>
          </a:stretch>
        </p:blipFill>
        <p:spPr>
          <a:xfrm>
            <a:off x="1522658" y="753626"/>
            <a:ext cx="9145342" cy="5169106"/>
          </a:xfrm>
          <a:prstGeom prst="rect">
            <a:avLst/>
          </a:prstGeom>
        </p:spPr>
      </p:pic>
    </p:spTree>
    <p:extLst>
      <p:ext uri="{BB962C8B-B14F-4D97-AF65-F5344CB8AC3E}">
        <p14:creationId xmlns:p14="http://schemas.microsoft.com/office/powerpoint/2010/main" val="13106742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B4E23-EDDA-0E53-CC2A-624D98E942A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ED1D481-53DB-E977-B663-13D1DA65E5F0}"/>
              </a:ext>
            </a:extLst>
          </p:cNvPr>
          <p:cNvPicPr>
            <a:picLocks noChangeAspect="1"/>
          </p:cNvPicPr>
          <p:nvPr/>
        </p:nvPicPr>
        <p:blipFill>
          <a:blip r:embed="rId2"/>
          <a:stretch>
            <a:fillRect/>
          </a:stretch>
        </p:blipFill>
        <p:spPr>
          <a:xfrm>
            <a:off x="1524000" y="844014"/>
            <a:ext cx="9144000" cy="5169972"/>
          </a:xfrm>
          <a:prstGeom prst="rect">
            <a:avLst/>
          </a:prstGeom>
        </p:spPr>
      </p:pic>
    </p:spTree>
    <p:extLst>
      <p:ext uri="{BB962C8B-B14F-4D97-AF65-F5344CB8AC3E}">
        <p14:creationId xmlns:p14="http://schemas.microsoft.com/office/powerpoint/2010/main" val="5629254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7636B-203E-FEA8-1FDE-D283EACD50A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1F17225-71BA-E27D-8B9E-BA77AA1E54FB}"/>
              </a:ext>
            </a:extLst>
          </p:cNvPr>
          <p:cNvPicPr>
            <a:picLocks noChangeAspect="1"/>
          </p:cNvPicPr>
          <p:nvPr/>
        </p:nvPicPr>
        <p:blipFill>
          <a:blip r:embed="rId2"/>
          <a:stretch>
            <a:fillRect/>
          </a:stretch>
        </p:blipFill>
        <p:spPr>
          <a:xfrm>
            <a:off x="1524000" y="984739"/>
            <a:ext cx="9157010" cy="5164853"/>
          </a:xfrm>
          <a:prstGeom prst="rect">
            <a:avLst/>
          </a:prstGeom>
        </p:spPr>
      </p:pic>
    </p:spTree>
    <p:extLst>
      <p:ext uri="{BB962C8B-B14F-4D97-AF65-F5344CB8AC3E}">
        <p14:creationId xmlns:p14="http://schemas.microsoft.com/office/powerpoint/2010/main" val="11627585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F5EB-0286-208A-0BB1-DDACB403250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3BAF8B3-EB85-CE8B-92EC-76BA40F4E92A}"/>
              </a:ext>
            </a:extLst>
          </p:cNvPr>
          <p:cNvPicPr>
            <a:picLocks noChangeAspect="1"/>
          </p:cNvPicPr>
          <p:nvPr/>
        </p:nvPicPr>
        <p:blipFill>
          <a:blip r:embed="rId2"/>
          <a:stretch>
            <a:fillRect/>
          </a:stretch>
        </p:blipFill>
        <p:spPr>
          <a:xfrm>
            <a:off x="1524000" y="843197"/>
            <a:ext cx="9144000" cy="5171607"/>
          </a:xfrm>
          <a:prstGeom prst="rect">
            <a:avLst/>
          </a:prstGeom>
        </p:spPr>
      </p:pic>
    </p:spTree>
    <p:extLst>
      <p:ext uri="{BB962C8B-B14F-4D97-AF65-F5344CB8AC3E}">
        <p14:creationId xmlns:p14="http://schemas.microsoft.com/office/powerpoint/2010/main" val="32615004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AE534-72DA-77C8-8E51-E8502CDA444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004C8F7-D09C-BE29-2F1F-72FDBA806E15}"/>
              </a:ext>
            </a:extLst>
          </p:cNvPr>
          <p:cNvPicPr>
            <a:picLocks noChangeAspect="1"/>
          </p:cNvPicPr>
          <p:nvPr/>
        </p:nvPicPr>
        <p:blipFill>
          <a:blip r:embed="rId2"/>
          <a:stretch>
            <a:fillRect/>
          </a:stretch>
        </p:blipFill>
        <p:spPr>
          <a:xfrm>
            <a:off x="1524000" y="853751"/>
            <a:ext cx="9144000" cy="5150498"/>
          </a:xfrm>
          <a:prstGeom prst="rect">
            <a:avLst/>
          </a:prstGeom>
        </p:spPr>
      </p:pic>
    </p:spTree>
    <p:extLst>
      <p:ext uri="{BB962C8B-B14F-4D97-AF65-F5344CB8AC3E}">
        <p14:creationId xmlns:p14="http://schemas.microsoft.com/office/powerpoint/2010/main" val="31868612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D1444-50AE-286C-417A-90AC9F7A4FA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DD24822-524E-AC9A-A28C-180158E9F42E}"/>
              </a:ext>
            </a:extLst>
          </p:cNvPr>
          <p:cNvPicPr>
            <a:picLocks noChangeAspect="1"/>
          </p:cNvPicPr>
          <p:nvPr/>
        </p:nvPicPr>
        <p:blipFill>
          <a:blip r:embed="rId2"/>
          <a:stretch>
            <a:fillRect/>
          </a:stretch>
        </p:blipFill>
        <p:spPr>
          <a:xfrm>
            <a:off x="1524000" y="866671"/>
            <a:ext cx="9144000" cy="5124659"/>
          </a:xfrm>
          <a:prstGeom prst="rect">
            <a:avLst/>
          </a:prstGeom>
        </p:spPr>
      </p:pic>
    </p:spTree>
    <p:extLst>
      <p:ext uri="{BB962C8B-B14F-4D97-AF65-F5344CB8AC3E}">
        <p14:creationId xmlns:p14="http://schemas.microsoft.com/office/powerpoint/2010/main" val="19954331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BB7C1-9826-B907-F375-FEA2C319F4F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8868AAC-4E49-0B12-E707-9363ADAE63F6}"/>
              </a:ext>
            </a:extLst>
          </p:cNvPr>
          <p:cNvPicPr>
            <a:picLocks noChangeAspect="1"/>
          </p:cNvPicPr>
          <p:nvPr/>
        </p:nvPicPr>
        <p:blipFill>
          <a:blip r:embed="rId2"/>
          <a:stretch>
            <a:fillRect/>
          </a:stretch>
        </p:blipFill>
        <p:spPr>
          <a:xfrm>
            <a:off x="1524000" y="862701"/>
            <a:ext cx="9144000" cy="5132599"/>
          </a:xfrm>
          <a:prstGeom prst="rect">
            <a:avLst/>
          </a:prstGeom>
        </p:spPr>
      </p:pic>
    </p:spTree>
    <p:extLst>
      <p:ext uri="{BB962C8B-B14F-4D97-AF65-F5344CB8AC3E}">
        <p14:creationId xmlns:p14="http://schemas.microsoft.com/office/powerpoint/2010/main" val="18176432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67A3F-3C95-F928-DFA8-0F1FEDED42B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ECE9421-58E5-D9CF-E48A-417E0A08C3AC}"/>
              </a:ext>
            </a:extLst>
          </p:cNvPr>
          <p:cNvPicPr>
            <a:picLocks noChangeAspect="1"/>
          </p:cNvPicPr>
          <p:nvPr/>
        </p:nvPicPr>
        <p:blipFill>
          <a:blip r:embed="rId2"/>
          <a:stretch>
            <a:fillRect/>
          </a:stretch>
        </p:blipFill>
        <p:spPr>
          <a:xfrm>
            <a:off x="1524000" y="843197"/>
            <a:ext cx="9144000" cy="5171607"/>
          </a:xfrm>
          <a:prstGeom prst="rect">
            <a:avLst/>
          </a:prstGeom>
        </p:spPr>
      </p:pic>
    </p:spTree>
    <p:extLst>
      <p:ext uri="{BB962C8B-B14F-4D97-AF65-F5344CB8AC3E}">
        <p14:creationId xmlns:p14="http://schemas.microsoft.com/office/powerpoint/2010/main" val="8923120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35751-AF67-02FA-A33F-134A292134F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09FB9E-A6A1-FB7F-F938-DBEAB21E9F46}"/>
              </a:ext>
            </a:extLst>
          </p:cNvPr>
          <p:cNvPicPr>
            <a:picLocks noChangeAspect="1"/>
          </p:cNvPicPr>
          <p:nvPr/>
        </p:nvPicPr>
        <p:blipFill>
          <a:blip r:embed="rId2"/>
          <a:stretch>
            <a:fillRect/>
          </a:stretch>
        </p:blipFill>
        <p:spPr>
          <a:xfrm>
            <a:off x="1524000" y="846725"/>
            <a:ext cx="9144000" cy="5164551"/>
          </a:xfrm>
          <a:prstGeom prst="rect">
            <a:avLst/>
          </a:prstGeom>
        </p:spPr>
      </p:pic>
    </p:spTree>
    <p:extLst>
      <p:ext uri="{BB962C8B-B14F-4D97-AF65-F5344CB8AC3E}">
        <p14:creationId xmlns:p14="http://schemas.microsoft.com/office/powerpoint/2010/main" val="12029101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61182-858A-7D1F-3131-E11300941BF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E2F6FA8-235E-677E-58E7-D5345B27C61B}"/>
              </a:ext>
            </a:extLst>
          </p:cNvPr>
          <p:cNvSpPr txBox="1"/>
          <p:nvPr/>
        </p:nvSpPr>
        <p:spPr>
          <a:xfrm>
            <a:off x="882297" y="926850"/>
            <a:ext cx="10427406" cy="3785652"/>
          </a:xfrm>
          <a:prstGeom prst="rect">
            <a:avLst/>
          </a:prstGeom>
          <a:noFill/>
        </p:spPr>
        <p:txBody>
          <a:bodyPr wrap="none" rtlCol="0">
            <a:spAutoFit/>
          </a:bodyPr>
          <a:lstStyle/>
          <a:p>
            <a:pPr algn="ctr"/>
            <a:r>
              <a:rPr lang="en-US" sz="4800" dirty="0"/>
              <a:t>For more information on either program:</a:t>
            </a:r>
          </a:p>
          <a:p>
            <a:pPr algn="ctr"/>
            <a:endParaRPr lang="en-US" sz="4800" dirty="0"/>
          </a:p>
          <a:p>
            <a:pPr algn="ctr"/>
            <a:r>
              <a:rPr lang="en-US" sz="4800" dirty="0"/>
              <a:t>Please contact Ryan Moon</a:t>
            </a:r>
          </a:p>
          <a:p>
            <a:pPr algn="ctr"/>
            <a:endParaRPr lang="en-US" sz="4800" dirty="0"/>
          </a:p>
          <a:p>
            <a:pPr algn="ctr"/>
            <a:r>
              <a:rPr lang="en-US" sz="4800" dirty="0">
                <a:hlinkClick r:id="rId2"/>
              </a:rPr>
              <a:t>Ryan.moon@scouting</a:t>
            </a:r>
            <a:r>
              <a:rPr lang="en-US" sz="4800">
                <a:hlinkClick r:id="rId2"/>
              </a:rPr>
              <a:t>.org</a:t>
            </a:r>
            <a:r>
              <a:rPr lang="en-US" sz="4800"/>
              <a:t>  </a:t>
            </a:r>
            <a:endParaRPr lang="en-US" sz="4800" dirty="0"/>
          </a:p>
        </p:txBody>
      </p:sp>
    </p:spTree>
    <p:extLst>
      <p:ext uri="{BB962C8B-B14F-4D97-AF65-F5344CB8AC3E}">
        <p14:creationId xmlns:p14="http://schemas.microsoft.com/office/powerpoint/2010/main" val="2958696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D96756-EEE1-5D08-EF04-35E3E15255E4}"/>
              </a:ext>
            </a:extLst>
          </p:cNvPr>
          <p:cNvSpPr>
            <a:spLocks noGrp="1"/>
          </p:cNvSpPr>
          <p:nvPr>
            <p:ph type="sldNum" idx="12"/>
          </p:nvPr>
        </p:nvSpPr>
        <p:spPr/>
        <p:txBody>
          <a:bodyPr/>
          <a:lstStyle/>
          <a:p>
            <a:fld id="{00000000-1234-1234-1234-123412341234}" type="slidenum">
              <a:rPr lang="en" smtClean="0"/>
              <a:pPr/>
              <a:t>6</a:t>
            </a:fld>
            <a:endParaRPr lang="en"/>
          </a:p>
        </p:txBody>
      </p:sp>
      <p:sp>
        <p:nvSpPr>
          <p:cNvPr id="3" name="Title 2">
            <a:extLst>
              <a:ext uri="{FF2B5EF4-FFF2-40B4-BE49-F238E27FC236}">
                <a16:creationId xmlns:a16="http://schemas.microsoft.com/office/drawing/2014/main" id="{AA08A96D-8706-FAF8-FC13-14AB68F5FDF4}"/>
              </a:ext>
            </a:extLst>
          </p:cNvPr>
          <p:cNvSpPr>
            <a:spLocks noGrp="1"/>
          </p:cNvSpPr>
          <p:nvPr>
            <p:ph type="title"/>
          </p:nvPr>
        </p:nvSpPr>
        <p:spPr/>
        <p:txBody>
          <a:bodyPr/>
          <a:lstStyle/>
          <a:p>
            <a:r>
              <a:rPr lang="en-US" dirty="0"/>
              <a:t>If you Fall in</a:t>
            </a:r>
          </a:p>
        </p:txBody>
      </p:sp>
      <p:sp>
        <p:nvSpPr>
          <p:cNvPr id="4" name="Text Placeholder 3">
            <a:extLst>
              <a:ext uri="{FF2B5EF4-FFF2-40B4-BE49-F238E27FC236}">
                <a16:creationId xmlns:a16="http://schemas.microsoft.com/office/drawing/2014/main" id="{B3F24B33-310B-2C74-4106-66E45B12F59C}"/>
              </a:ext>
            </a:extLst>
          </p:cNvPr>
          <p:cNvSpPr>
            <a:spLocks noGrp="1"/>
          </p:cNvSpPr>
          <p:nvPr>
            <p:ph type="body" idx="1"/>
          </p:nvPr>
        </p:nvSpPr>
        <p:spPr>
          <a:xfrm>
            <a:off x="2016900" y="2073050"/>
            <a:ext cx="3492500" cy="2608800"/>
          </a:xfrm>
        </p:spPr>
        <p:txBody>
          <a:bodyPr/>
          <a:lstStyle/>
          <a:p>
            <a:r>
              <a:rPr lang="en-US" sz="1800" dirty="0"/>
              <a:t>Don’t Panic</a:t>
            </a:r>
          </a:p>
          <a:p>
            <a:r>
              <a:rPr lang="en-US" sz="1800" dirty="0"/>
              <a:t>Get out Immediately</a:t>
            </a:r>
          </a:p>
          <a:p>
            <a:r>
              <a:rPr lang="en-US" sz="1800" dirty="0"/>
              <a:t>Use Tools</a:t>
            </a:r>
          </a:p>
          <a:p>
            <a:r>
              <a:rPr lang="en-US" sz="1800" dirty="0"/>
              <a:t>Roll Away</a:t>
            </a:r>
          </a:p>
          <a:p>
            <a:r>
              <a:rPr lang="en-US" sz="1800" dirty="0"/>
              <a:t>Seek Help</a:t>
            </a:r>
          </a:p>
        </p:txBody>
      </p:sp>
      <p:pic>
        <p:nvPicPr>
          <p:cNvPr id="5124" name="Picture 4" descr="Safe to Walk on Hudson Valley Frozen Ponds">
            <a:extLst>
              <a:ext uri="{FF2B5EF4-FFF2-40B4-BE49-F238E27FC236}">
                <a16:creationId xmlns:a16="http://schemas.microsoft.com/office/drawing/2014/main" id="{522992D2-3844-5180-5A53-814A9CA45A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9815" y="1875027"/>
            <a:ext cx="3934271" cy="2618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4168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1326857"/>
            <a:ext cx="12104632" cy="35086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a:ea typeface="+mn-ea"/>
                <a:cs typeface="+mn-cs"/>
              </a:rPr>
              <a:t>Topic(s) of the Month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Exploring Explosion (Growth Strategies)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mn-cs"/>
                <a:hlinkClick r:id="rId4"/>
              </a:rPr>
              <a:t>www.exploring.org</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Calibri"/>
                <a:ea typeface="+mn-ea"/>
                <a:cs typeface="+mn-cs"/>
              </a:rPr>
              <a:t>Simply scroll  to the bottom of the home page and search within the 3 boxes labeled: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Calibri"/>
                <a:ea typeface="+mn-ea"/>
                <a:cs typeface="+mn-cs"/>
              </a:rPr>
              <a:t> “Unit Resources”, Council Resources”, &amp; “Forms”</a:t>
            </a:r>
          </a:p>
        </p:txBody>
      </p:sp>
    </p:spTree>
    <p:extLst>
      <p:ext uri="{BB962C8B-B14F-4D97-AF65-F5344CB8AC3E}">
        <p14:creationId xmlns:p14="http://schemas.microsoft.com/office/powerpoint/2010/main" val="24650011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8494C-633A-9CCF-13FA-DFB3CC16241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59075BB-16F8-F3C6-A52C-CABB6E22CF25}"/>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06064997-77D3-BF44-2BA4-433706801693}"/>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2600" b="1" i="0" u="none" strike="noStrike" kern="1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What is Exploring Explosion 3.0 ?</a:t>
            </a: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800" b="1" i="0" u="none" strike="noStrike" kern="100" cap="none" spc="0" normalizeH="0" baseline="0" noProof="0" dirty="0">
                <a:ln>
                  <a:noFill/>
                </a:ln>
                <a:solidFill>
                  <a:srgbClr val="10CF9B">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Exploring Explosion 3.0 is a nationwide Exploring membership campaign focusing on Exploring membership growth through the training, inspiration, and recognition of all professionals and interested volunteers.</a:t>
            </a:r>
          </a:p>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US" sz="9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800" b="0" i="1"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As part of Exploring Explosion 3.0, national coordinated trainings led by the National Director of Exploring and the National Exploring Committee will assist in the following:</a:t>
            </a:r>
          </a:p>
          <a:p>
            <a:pPr marL="342900" marR="0" lvl="0" indent="-342900" algn="l" defTabSz="457200" rtl="0" eaLnBrk="1" fontAlgn="auto" latinLnBrk="0" hangingPunct="1">
              <a:lnSpc>
                <a:spcPct val="107000"/>
              </a:lnSpc>
              <a:spcBef>
                <a:spcPts val="0"/>
              </a:spcBef>
              <a:spcAft>
                <a:spcPts val="0"/>
              </a:spcAft>
              <a:buClrTx/>
              <a:buSzTx/>
              <a:buFont typeface="+mj-lt"/>
              <a:buAutoNum type="arabicPeriod"/>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Teaching the 4 Phases of organizing a new Exploring Club or Post. Participants will learn the “A to Z” of Exploring.</a:t>
            </a:r>
          </a:p>
          <a:p>
            <a:pPr marL="342900" marR="0" lvl="0" indent="-342900" algn="l" defTabSz="457200" rtl="0" eaLnBrk="1" fontAlgn="auto" latinLnBrk="0" hangingPunct="1">
              <a:lnSpc>
                <a:spcPct val="107000"/>
              </a:lnSpc>
              <a:spcBef>
                <a:spcPts val="0"/>
              </a:spcBef>
              <a:spcAft>
                <a:spcPts val="0"/>
              </a:spcAft>
              <a:buClrTx/>
              <a:buSzTx/>
              <a:buFont typeface="+mj-lt"/>
              <a:buAutoNum type="arabicPeriod"/>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Sharing the most valuable resources to help both professionals and volunteers become more confident in growing Exploring.</a:t>
            </a:r>
          </a:p>
          <a:p>
            <a:pPr marL="342900" marR="0" lvl="0" indent="-342900" algn="l" defTabSz="457200" rtl="0" eaLnBrk="1" fontAlgn="auto" latinLnBrk="0" hangingPunct="1">
              <a:lnSpc>
                <a:spcPct val="107000"/>
              </a:lnSpc>
              <a:spcBef>
                <a:spcPts val="0"/>
              </a:spcBef>
              <a:spcAft>
                <a:spcPts val="0"/>
              </a:spcAft>
              <a:buClrTx/>
              <a:buSzTx/>
              <a:buFont typeface="+mj-lt"/>
              <a:buAutoNum type="arabicPeriod"/>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Connecting professional and volunteers across the country to share best practices while becoming more effective in growing Exploring within their geographic areas.  This includes learning from the people who have been the most successful.</a:t>
            </a:r>
          </a:p>
          <a:p>
            <a:pPr marL="342900" marR="0" lvl="0" indent="-342900" algn="l" defTabSz="457200" rtl="0" eaLnBrk="1" fontAlgn="auto" latinLnBrk="0" hangingPunct="1">
              <a:lnSpc>
                <a:spcPct val="107000"/>
              </a:lnSpc>
              <a:spcBef>
                <a:spcPts val="0"/>
              </a:spcBef>
              <a:spcAft>
                <a:spcPts val="800"/>
              </a:spcAft>
              <a:buClrTx/>
              <a:buSzTx/>
              <a:buFont typeface="+mj-lt"/>
              <a:buAutoNum type="arabicPeriod"/>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Offering cool and crazy incentives throughout the campaign.</a:t>
            </a: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900" b="1" i="0" u="none" strike="noStrike" kern="100" cap="none" spc="0" normalizeH="0" baseline="0" noProof="0" dirty="0">
              <a:ln>
                <a:noFill/>
              </a:ln>
              <a:solidFill>
                <a:srgbClr val="10CF9B">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800" b="1" i="0" u="none" strike="noStrike" kern="100" cap="none" spc="0" normalizeH="0" baseline="0" noProof="0" dirty="0">
                <a:ln>
                  <a:noFill/>
                </a:ln>
                <a:solidFill>
                  <a:srgbClr val="10CF9B">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All new Exploring Clubs and Posts organized from October 1, 2025, through December 31, 2026, will qualify for the incentives offered during this Exploring Explosion 3.0 campaign. </a:t>
            </a:r>
          </a:p>
        </p:txBody>
      </p:sp>
      <p:sp>
        <p:nvSpPr>
          <p:cNvPr id="10" name="Title 1">
            <a:extLst>
              <a:ext uri="{FF2B5EF4-FFF2-40B4-BE49-F238E27FC236}">
                <a16:creationId xmlns:a16="http://schemas.microsoft.com/office/drawing/2014/main" id="{04990710-238F-FCF2-AC61-37759D2451ED}"/>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9" name="Picture 8" descr="exploring_wht_transparent-01.png">
            <a:extLst>
              <a:ext uri="{FF2B5EF4-FFF2-40B4-BE49-F238E27FC236}">
                <a16:creationId xmlns:a16="http://schemas.microsoft.com/office/drawing/2014/main" id="{9768F9E2-BB6E-73E0-0692-609A7E29D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598" y="194014"/>
            <a:ext cx="5684500" cy="1545336"/>
          </a:xfrm>
          <a:prstGeom prst="rect">
            <a:avLst/>
          </a:prstGeom>
        </p:spPr>
      </p:pic>
      <p:pic>
        <p:nvPicPr>
          <p:cNvPr id="3" name="Picture 2" descr="A logo with text on it&#10;&#10;AI-generated content may be incorrect.">
            <a:extLst>
              <a:ext uri="{FF2B5EF4-FFF2-40B4-BE49-F238E27FC236}">
                <a16:creationId xmlns:a16="http://schemas.microsoft.com/office/drawing/2014/main" id="{63E16932-4F02-7AAB-B122-25D3B40B9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45" y="576446"/>
            <a:ext cx="1613718" cy="1265030"/>
          </a:xfrm>
          <a:prstGeom prst="rect">
            <a:avLst/>
          </a:prstGeom>
        </p:spPr>
      </p:pic>
      <p:pic>
        <p:nvPicPr>
          <p:cNvPr id="5" name="Picture 4" descr="A logo with text on it&#10;&#10;AI-generated content may be incorrect.">
            <a:extLst>
              <a:ext uri="{FF2B5EF4-FFF2-40B4-BE49-F238E27FC236}">
                <a16:creationId xmlns:a16="http://schemas.microsoft.com/office/drawing/2014/main" id="{81774C5D-3907-022A-B8DC-7790E4B36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009" y="576446"/>
            <a:ext cx="1613718" cy="1265030"/>
          </a:xfrm>
          <a:prstGeom prst="rect">
            <a:avLst/>
          </a:prstGeom>
        </p:spPr>
      </p:pic>
    </p:spTree>
    <p:extLst>
      <p:ext uri="{BB962C8B-B14F-4D97-AF65-F5344CB8AC3E}">
        <p14:creationId xmlns:p14="http://schemas.microsoft.com/office/powerpoint/2010/main" val="6603883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6972B-9DA1-C2B2-04E9-1D8BC1E73C4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7ECAA05-3697-7190-A5A9-FFAC042E2931}"/>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2D7292BC-F465-111D-137F-4F0F66120414}"/>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itle 1">
            <a:extLst>
              <a:ext uri="{FF2B5EF4-FFF2-40B4-BE49-F238E27FC236}">
                <a16:creationId xmlns:a16="http://schemas.microsoft.com/office/drawing/2014/main" id="{4B8A5A08-3C5B-A78D-6CD7-20EE812834EF}"/>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9" name="Picture 8" descr="exploring_wht_transparent-01.png">
            <a:extLst>
              <a:ext uri="{FF2B5EF4-FFF2-40B4-BE49-F238E27FC236}">
                <a16:creationId xmlns:a16="http://schemas.microsoft.com/office/drawing/2014/main" id="{48EC7D3E-68E1-EE00-4FEB-FD9D0347E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598" y="194014"/>
            <a:ext cx="5684500" cy="1545336"/>
          </a:xfrm>
          <a:prstGeom prst="rect">
            <a:avLst/>
          </a:prstGeom>
        </p:spPr>
      </p:pic>
      <p:pic>
        <p:nvPicPr>
          <p:cNvPr id="3" name="Picture 2" descr="A logo with text on it&#10;&#10;AI-generated content may be incorrect.">
            <a:extLst>
              <a:ext uri="{FF2B5EF4-FFF2-40B4-BE49-F238E27FC236}">
                <a16:creationId xmlns:a16="http://schemas.microsoft.com/office/drawing/2014/main" id="{39502F88-1412-A5FA-DAA2-9AA5E8B49D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45" y="576446"/>
            <a:ext cx="1613718" cy="1265030"/>
          </a:xfrm>
          <a:prstGeom prst="rect">
            <a:avLst/>
          </a:prstGeom>
        </p:spPr>
      </p:pic>
      <p:pic>
        <p:nvPicPr>
          <p:cNvPr id="5" name="Picture 4" descr="A logo with text on it&#10;&#10;AI-generated content may be incorrect.">
            <a:extLst>
              <a:ext uri="{FF2B5EF4-FFF2-40B4-BE49-F238E27FC236}">
                <a16:creationId xmlns:a16="http://schemas.microsoft.com/office/drawing/2014/main" id="{6E0F8955-D149-A70A-628E-53295C9DB6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009" y="576446"/>
            <a:ext cx="1613718" cy="1265030"/>
          </a:xfrm>
          <a:prstGeom prst="rect">
            <a:avLst/>
          </a:prstGeom>
        </p:spPr>
      </p:pic>
      <p:sp>
        <p:nvSpPr>
          <p:cNvPr id="2" name="TextBox 1">
            <a:extLst>
              <a:ext uri="{FF2B5EF4-FFF2-40B4-BE49-F238E27FC236}">
                <a16:creationId xmlns:a16="http://schemas.microsoft.com/office/drawing/2014/main" id="{C5F52898-218D-D220-E2C1-3A9CC344BCC6}"/>
              </a:ext>
            </a:extLst>
          </p:cNvPr>
          <p:cNvSpPr txBox="1"/>
          <p:nvPr/>
        </p:nvSpPr>
        <p:spPr>
          <a:xfrm>
            <a:off x="1189608" y="2509130"/>
            <a:ext cx="9561251" cy="2918235"/>
          </a:xfrm>
          <a:prstGeom prst="rect">
            <a:avLst/>
          </a:prstGeom>
          <a:noFill/>
        </p:spPr>
        <p:txBody>
          <a:bodyPr wrap="square" rtlCol="0">
            <a:spAutoFit/>
          </a:bodyPr>
          <a:lstStyle/>
          <a:p>
            <a:pPr marL="0" marR="0" algn="ctr">
              <a:lnSpc>
                <a:spcPct val="105000"/>
              </a:lnSpc>
              <a:spcAft>
                <a:spcPts val="800"/>
              </a:spcAft>
              <a:buNone/>
            </a:pPr>
            <a:r>
              <a:rPr lang="en-US" sz="1800" b="1" dirty="0">
                <a:solidFill>
                  <a:schemeClr val="bg1"/>
                </a:solidFill>
                <a:effectLst/>
                <a:latin typeface="Aptos" panose="020B0004020202020204" pitchFamily="34" charset="0"/>
                <a:ea typeface="Aptos" panose="020B0004020202020204" pitchFamily="34" charset="0"/>
                <a:cs typeface="Aptos" panose="020B0004020202020204" pitchFamily="34" charset="0"/>
              </a:rPr>
              <a:t>Great News!  Due to high demand, additional Exploring New Unit Trainings have been scheduled for all Professionals and Volunteers!  This is a great opportunity to get your staff and volunteers trained.  Let’s be sure that 100 % of our Unit Serving Executives are trained.</a:t>
            </a:r>
            <a:endParaRPr lang="en-US" sz="180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p>
            <a:pPr marL="0" marR="0" algn="ctr">
              <a:lnSpc>
                <a:spcPct val="105000"/>
              </a:lnSpc>
              <a:spcAft>
                <a:spcPts val="800"/>
              </a:spcAft>
              <a:buNone/>
            </a:pPr>
            <a:r>
              <a:rPr lang="en-US" sz="1800" b="1" dirty="0">
                <a:solidFill>
                  <a:schemeClr val="bg1"/>
                </a:solidFill>
                <a:effectLst/>
                <a:latin typeface="Aptos" panose="020B0004020202020204" pitchFamily="34" charset="0"/>
                <a:ea typeface="Aptos" panose="020B0004020202020204" pitchFamily="34" charset="0"/>
                <a:cs typeface="Aptos" panose="020B0004020202020204" pitchFamily="34" charset="0"/>
              </a:rPr>
              <a:t> </a:t>
            </a:r>
            <a:endParaRPr lang="en-US" sz="180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p>
            <a:pPr marL="0" marR="0" algn="ctr">
              <a:lnSpc>
                <a:spcPct val="105000"/>
              </a:lnSpc>
              <a:spcAft>
                <a:spcPts val="800"/>
              </a:spcAft>
              <a:buNone/>
            </a:pPr>
            <a:r>
              <a:rPr lang="en-US" sz="1800" b="1" dirty="0">
                <a:solidFill>
                  <a:srgbClr val="FF0000"/>
                </a:solidFill>
                <a:effectLst/>
                <a:latin typeface="Aptos" panose="020B0004020202020204" pitchFamily="34" charset="0"/>
                <a:ea typeface="Aptos" panose="020B0004020202020204" pitchFamily="34" charset="0"/>
                <a:cs typeface="Aptos" panose="020B0004020202020204" pitchFamily="34" charset="0"/>
              </a:rPr>
              <a:t>Click here to sign up for the trainings today!   </a:t>
            </a:r>
            <a:endParaRPr lang="en-US" sz="1800" dirty="0">
              <a:solidFill>
                <a:srgbClr val="FF0000"/>
              </a:solidFill>
              <a:effectLst/>
              <a:latin typeface="Aptos" panose="020B0004020202020204" pitchFamily="34" charset="0"/>
              <a:ea typeface="Aptos" panose="020B0004020202020204" pitchFamily="34" charset="0"/>
              <a:cs typeface="Aptos" panose="020B0004020202020204" pitchFamily="34" charset="0"/>
            </a:endParaRPr>
          </a:p>
          <a:p>
            <a:pPr marL="0" marR="0" algn="ctr">
              <a:lnSpc>
                <a:spcPct val="105000"/>
              </a:lnSpc>
              <a:spcAft>
                <a:spcPts val="800"/>
              </a:spcAft>
              <a:buNone/>
            </a:pPr>
            <a:r>
              <a:rPr lang="en-US" sz="1800" u="sng" dirty="0">
                <a:solidFill>
                  <a:schemeClr val="bg1"/>
                </a:solidFill>
                <a:effectLst/>
                <a:latin typeface="Aptos" panose="020B0004020202020204" pitchFamily="34" charset="0"/>
                <a:ea typeface="Aptos" panose="020B0004020202020204" pitchFamily="34" charset="0"/>
                <a:cs typeface="Aptos" panose="020B0004020202020204" pitchFamily="34" charset="0"/>
                <a:hlinkClick r:id="rId5">
                  <a:extLst>
                    <a:ext uri="{A12FA001-AC4F-418D-AE19-62706E023703}">
                      <ahyp:hlinkClr xmlns:ahyp="http://schemas.microsoft.com/office/drawing/2018/hyperlinkcolor" val="tx"/>
                    </a:ext>
                  </a:extLst>
                </a:hlinkClick>
              </a:rPr>
              <a:t>Exploring Explosion 3.0 Additional Trainings – Fill out form</a:t>
            </a:r>
            <a:r>
              <a:rPr lang="en-US" sz="1800" dirty="0">
                <a:solidFill>
                  <a:schemeClr val="bg1"/>
                </a:solidFill>
                <a:effectLst/>
                <a:latin typeface="Aptos" panose="020B0004020202020204" pitchFamily="34" charset="0"/>
                <a:ea typeface="Aptos" panose="020B0004020202020204" pitchFamily="34" charset="0"/>
                <a:cs typeface="Aptos" panose="020B0004020202020204" pitchFamily="34" charset="0"/>
              </a:rPr>
              <a:t> </a:t>
            </a:r>
          </a:p>
          <a:p>
            <a:pPr marL="0" marR="0" algn="ctr">
              <a:lnSpc>
                <a:spcPct val="105000"/>
              </a:lnSpc>
              <a:spcAft>
                <a:spcPts val="800"/>
              </a:spcAft>
              <a:buNone/>
            </a:pPr>
            <a:r>
              <a:rPr lang="en-US" sz="1800" dirty="0">
                <a:solidFill>
                  <a:schemeClr val="bg1"/>
                </a:solidFill>
                <a:effectLst/>
                <a:latin typeface="Aptos" panose="020B0004020202020204" pitchFamily="34" charset="0"/>
                <a:ea typeface="Aptos" panose="020B0004020202020204" pitchFamily="34" charset="0"/>
                <a:cs typeface="Aptos" panose="020B0004020202020204" pitchFamily="34" charset="0"/>
              </a:rPr>
              <a:t>If you have problems with the link, please copy/paste the following link into your browser:</a:t>
            </a:r>
          </a:p>
          <a:p>
            <a:pPr>
              <a:buNone/>
            </a:pPr>
            <a:r>
              <a:rPr lang="en-US" sz="1800" u="sng" dirty="0">
                <a:solidFill>
                  <a:schemeClr val="bg1"/>
                </a:solidFill>
                <a:effectLst/>
                <a:latin typeface="Aptos" panose="020B0004020202020204" pitchFamily="34" charset="0"/>
                <a:ea typeface="Aptos" panose="020B0004020202020204" pitchFamily="34" charset="0"/>
                <a:cs typeface="Aptos" panose="020B0004020202020204" pitchFamily="34" charset="0"/>
                <a:hlinkClick r:id="rId5">
                  <a:extLst>
                    <a:ext uri="{A12FA001-AC4F-418D-AE19-62706E023703}">
                      <ahyp:hlinkClr xmlns:ahyp="http://schemas.microsoft.com/office/drawing/2018/hyperlinkcolor" val="tx"/>
                    </a:ext>
                  </a:extLst>
                </a:hlinkClick>
              </a:rPr>
              <a:t>https://forms.office.com/r/4Bh8LWJZRK</a:t>
            </a:r>
            <a:r>
              <a:rPr lang="en-US" sz="1800" dirty="0">
                <a:solidFill>
                  <a:schemeClr val="bg1"/>
                </a:solidFill>
                <a:effectLst/>
                <a:latin typeface="Aptos" panose="020B0004020202020204" pitchFamily="34" charset="0"/>
                <a:ea typeface="Aptos" panose="020B0004020202020204" pitchFamily="34" charset="0"/>
                <a:cs typeface="Aptos" panose="020B0004020202020204" pitchFamily="34" charset="0"/>
              </a:rPr>
              <a:t>   or visit </a:t>
            </a:r>
            <a:r>
              <a:rPr lang="en-US" sz="1800" u="sng" dirty="0">
                <a:solidFill>
                  <a:schemeClr val="bg1"/>
                </a:solidFill>
                <a:effectLst/>
                <a:latin typeface="Aptos" panose="020B0004020202020204" pitchFamily="34" charset="0"/>
                <a:ea typeface="Aptos" panose="020B0004020202020204" pitchFamily="34" charset="0"/>
                <a:cs typeface="Aptos" panose="020B0004020202020204" pitchFamily="34" charset="0"/>
                <a:hlinkClick r:id="rId6">
                  <a:extLst>
                    <a:ext uri="{A12FA001-AC4F-418D-AE19-62706E023703}">
                      <ahyp:hlinkClr xmlns:ahyp="http://schemas.microsoft.com/office/drawing/2018/hyperlinkcolor" val="tx"/>
                    </a:ext>
                  </a:extLst>
                </a:hlinkClick>
              </a:rPr>
              <a:t>www.exploringexplosion.org</a:t>
            </a:r>
            <a:endParaRPr lang="en-US" dirty="0">
              <a:solidFill>
                <a:schemeClr val="bg1"/>
              </a:solidFill>
            </a:endParaRPr>
          </a:p>
        </p:txBody>
      </p:sp>
    </p:spTree>
    <p:extLst>
      <p:ext uri="{BB962C8B-B14F-4D97-AF65-F5344CB8AC3E}">
        <p14:creationId xmlns:p14="http://schemas.microsoft.com/office/powerpoint/2010/main" val="38351225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0F8F6-2DA9-BB50-F63D-6535D3D67E7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E1ECE25-1C35-A014-66C9-575240B6137C}"/>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42B56B90-71CE-3A20-0775-6D0AD094330B}"/>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itle 1">
            <a:extLst>
              <a:ext uri="{FF2B5EF4-FFF2-40B4-BE49-F238E27FC236}">
                <a16:creationId xmlns:a16="http://schemas.microsoft.com/office/drawing/2014/main" id="{CE0C4E85-5E04-2C81-8ECC-999100FE8DF5}"/>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9" name="Picture 8" descr="exploring_wht_transparent-01.png">
            <a:extLst>
              <a:ext uri="{FF2B5EF4-FFF2-40B4-BE49-F238E27FC236}">
                <a16:creationId xmlns:a16="http://schemas.microsoft.com/office/drawing/2014/main" id="{CB666036-2B25-620E-0159-65EAC9D5E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598" y="194014"/>
            <a:ext cx="5684500" cy="1545336"/>
          </a:xfrm>
          <a:prstGeom prst="rect">
            <a:avLst/>
          </a:prstGeom>
        </p:spPr>
      </p:pic>
      <p:pic>
        <p:nvPicPr>
          <p:cNvPr id="3" name="Picture 2" descr="A logo with text on it&#10;&#10;AI-generated content may be incorrect.">
            <a:extLst>
              <a:ext uri="{FF2B5EF4-FFF2-40B4-BE49-F238E27FC236}">
                <a16:creationId xmlns:a16="http://schemas.microsoft.com/office/drawing/2014/main" id="{C3AD7576-5155-A958-1DA6-91562596D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45" y="576446"/>
            <a:ext cx="1613718" cy="1265030"/>
          </a:xfrm>
          <a:prstGeom prst="rect">
            <a:avLst/>
          </a:prstGeom>
        </p:spPr>
      </p:pic>
      <p:pic>
        <p:nvPicPr>
          <p:cNvPr id="5" name="Picture 4" descr="A logo with text on it&#10;&#10;AI-generated content may be incorrect.">
            <a:extLst>
              <a:ext uri="{FF2B5EF4-FFF2-40B4-BE49-F238E27FC236}">
                <a16:creationId xmlns:a16="http://schemas.microsoft.com/office/drawing/2014/main" id="{8F883245-A9A2-EC17-599A-7A16A28C0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009" y="576446"/>
            <a:ext cx="1613718" cy="1265030"/>
          </a:xfrm>
          <a:prstGeom prst="rect">
            <a:avLst/>
          </a:prstGeom>
        </p:spPr>
      </p:pic>
      <p:sp>
        <p:nvSpPr>
          <p:cNvPr id="2" name="TextBox 1">
            <a:extLst>
              <a:ext uri="{FF2B5EF4-FFF2-40B4-BE49-F238E27FC236}">
                <a16:creationId xmlns:a16="http://schemas.microsoft.com/office/drawing/2014/main" id="{5EE82409-81FE-50F6-18B5-8C60659C2955}"/>
              </a:ext>
            </a:extLst>
          </p:cNvPr>
          <p:cNvSpPr txBox="1"/>
          <p:nvPr/>
        </p:nvSpPr>
        <p:spPr>
          <a:xfrm>
            <a:off x="1189608" y="2509130"/>
            <a:ext cx="9561251" cy="1022588"/>
          </a:xfrm>
          <a:prstGeom prst="rect">
            <a:avLst/>
          </a:prstGeom>
          <a:noFill/>
        </p:spPr>
        <p:txBody>
          <a:bodyPr wrap="square" rtlCol="0">
            <a:spAutoFit/>
          </a:bodyPr>
          <a:lstStyle/>
          <a:p>
            <a:pPr marL="0" marR="0" algn="ctr">
              <a:lnSpc>
                <a:spcPct val="105000"/>
              </a:lnSpc>
              <a:spcAft>
                <a:spcPts val="800"/>
              </a:spcAft>
              <a:buNone/>
            </a:pPr>
            <a:r>
              <a:rPr lang="en-US" sz="6000" dirty="0">
                <a:solidFill>
                  <a:schemeClr val="bg1"/>
                </a:solidFill>
              </a:rPr>
              <a:t>INCENTIVES </a:t>
            </a:r>
          </a:p>
        </p:txBody>
      </p:sp>
      <p:sp>
        <p:nvSpPr>
          <p:cNvPr id="6" name="TextBox 5">
            <a:extLst>
              <a:ext uri="{FF2B5EF4-FFF2-40B4-BE49-F238E27FC236}">
                <a16:creationId xmlns:a16="http://schemas.microsoft.com/office/drawing/2014/main" id="{752172EF-2C15-2A57-5873-E915FAC8786B}"/>
              </a:ext>
            </a:extLst>
          </p:cNvPr>
          <p:cNvSpPr txBox="1"/>
          <p:nvPr/>
        </p:nvSpPr>
        <p:spPr>
          <a:xfrm>
            <a:off x="1792707" y="4533233"/>
            <a:ext cx="9205020" cy="707886"/>
          </a:xfrm>
          <a:prstGeom prst="rect">
            <a:avLst/>
          </a:prstGeom>
          <a:noFill/>
        </p:spPr>
        <p:txBody>
          <a:bodyPr wrap="none" rtlCol="0">
            <a:spAutoFit/>
          </a:bodyPr>
          <a:lstStyle/>
          <a:p>
            <a:r>
              <a:rPr lang="en-US" sz="4000" dirty="0">
                <a:hlinkClick r:id="rId5"/>
              </a:rPr>
              <a:t>Exploring Explosion Growth Incentive 2026</a:t>
            </a:r>
            <a:r>
              <a:rPr lang="en-US" sz="4000" dirty="0"/>
              <a:t> </a:t>
            </a:r>
          </a:p>
        </p:txBody>
      </p:sp>
    </p:spTree>
    <p:extLst>
      <p:ext uri="{BB962C8B-B14F-4D97-AF65-F5344CB8AC3E}">
        <p14:creationId xmlns:p14="http://schemas.microsoft.com/office/powerpoint/2010/main" val="34879912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353E0-218D-805F-2631-C93B5DA26B6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B93B20A-D083-76A5-1D96-09F1FDDC54C9}"/>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EB293EEC-569D-05A4-E533-F5BB6487ACD0}"/>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itle 1">
            <a:extLst>
              <a:ext uri="{FF2B5EF4-FFF2-40B4-BE49-F238E27FC236}">
                <a16:creationId xmlns:a16="http://schemas.microsoft.com/office/drawing/2014/main" id="{F6191982-1518-871E-920D-987D543627D4}"/>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9" name="Picture 8" descr="exploring_wht_transparent-01.png">
            <a:extLst>
              <a:ext uri="{FF2B5EF4-FFF2-40B4-BE49-F238E27FC236}">
                <a16:creationId xmlns:a16="http://schemas.microsoft.com/office/drawing/2014/main" id="{AFDD3B26-888C-41FA-F29F-6E032C908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598" y="194014"/>
            <a:ext cx="5684500" cy="1545336"/>
          </a:xfrm>
          <a:prstGeom prst="rect">
            <a:avLst/>
          </a:prstGeom>
        </p:spPr>
      </p:pic>
      <p:pic>
        <p:nvPicPr>
          <p:cNvPr id="3" name="Picture 2" descr="A logo with text on it&#10;&#10;AI-generated content may be incorrect.">
            <a:extLst>
              <a:ext uri="{FF2B5EF4-FFF2-40B4-BE49-F238E27FC236}">
                <a16:creationId xmlns:a16="http://schemas.microsoft.com/office/drawing/2014/main" id="{F0A9681A-64BD-C1AD-DA58-8AC7983007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45" y="576446"/>
            <a:ext cx="1613718" cy="1265030"/>
          </a:xfrm>
          <a:prstGeom prst="rect">
            <a:avLst/>
          </a:prstGeom>
        </p:spPr>
      </p:pic>
      <p:pic>
        <p:nvPicPr>
          <p:cNvPr id="5" name="Picture 4" descr="A logo with text on it&#10;&#10;AI-generated content may be incorrect.">
            <a:extLst>
              <a:ext uri="{FF2B5EF4-FFF2-40B4-BE49-F238E27FC236}">
                <a16:creationId xmlns:a16="http://schemas.microsoft.com/office/drawing/2014/main" id="{D5FB22A9-55A4-224A-ADC2-727F4D752F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009" y="576446"/>
            <a:ext cx="1613718" cy="1265030"/>
          </a:xfrm>
          <a:prstGeom prst="rect">
            <a:avLst/>
          </a:prstGeom>
        </p:spPr>
      </p:pic>
      <p:sp>
        <p:nvSpPr>
          <p:cNvPr id="2" name="TextBox 1">
            <a:extLst>
              <a:ext uri="{FF2B5EF4-FFF2-40B4-BE49-F238E27FC236}">
                <a16:creationId xmlns:a16="http://schemas.microsoft.com/office/drawing/2014/main" id="{32F7DABF-B0A0-E45F-7240-F4B7B2E9A848}"/>
              </a:ext>
            </a:extLst>
          </p:cNvPr>
          <p:cNvSpPr txBox="1"/>
          <p:nvPr/>
        </p:nvSpPr>
        <p:spPr>
          <a:xfrm>
            <a:off x="944565" y="1989323"/>
            <a:ext cx="9561251" cy="4362733"/>
          </a:xfrm>
          <a:prstGeom prst="rect">
            <a:avLst/>
          </a:prstGeom>
          <a:noFill/>
        </p:spPr>
        <p:txBody>
          <a:bodyPr wrap="square" rtlCol="0">
            <a:spAutoFit/>
          </a:bodyPr>
          <a:lstStyle/>
          <a:p>
            <a:pPr marL="76200" marR="0" algn="ctr">
              <a:spcBef>
                <a:spcPts val="85"/>
              </a:spcBef>
              <a:buNone/>
            </a:pPr>
            <a:r>
              <a:rPr lang="en-US" sz="1800" b="1" dirty="0">
                <a:solidFill>
                  <a:schemeClr val="bg1"/>
                </a:solidFill>
                <a:effectLst/>
                <a:latin typeface="Calibri" panose="020F0502020204030204" pitchFamily="34" charset="0"/>
                <a:ea typeface="Times New Roman" panose="02020603050405020304" pitchFamily="18" charset="0"/>
              </a:rPr>
              <a:t>2026 NATIONAL EXPLORING LIVE HOUR (Monthly)</a:t>
            </a:r>
            <a:endParaRPr lang="en-US" sz="1800" b="1" dirty="0">
              <a:solidFill>
                <a:schemeClr val="bg1"/>
              </a:solidFill>
              <a:effectLst/>
              <a:latin typeface="Calibri" panose="020F0502020204030204" pitchFamily="34" charset="0"/>
              <a:ea typeface="Aptos" panose="020B0004020202020204" pitchFamily="34" charset="0"/>
            </a:endParaRPr>
          </a:p>
          <a:p>
            <a:pPr marL="75565" marR="140335" algn="just">
              <a:buNone/>
            </a:pPr>
            <a:r>
              <a:rPr lang="en-US" sz="1800" spc="-5" dirty="0">
                <a:solidFill>
                  <a:schemeClr val="bg1"/>
                </a:solidFill>
                <a:effectLst/>
                <a:latin typeface="Calibri" panose="020F0502020204030204" pitchFamily="34" charset="0"/>
                <a:ea typeface="Aptos" panose="020B0004020202020204" pitchFamily="34" charset="0"/>
              </a:rPr>
              <a:t> </a:t>
            </a:r>
            <a:endParaRPr lang="en-US" sz="1800" dirty="0">
              <a:solidFill>
                <a:schemeClr val="bg1"/>
              </a:solidFill>
              <a:effectLst/>
              <a:latin typeface="Calibri" panose="020F0502020204030204" pitchFamily="34" charset="0"/>
              <a:ea typeface="Aptos" panose="020B0004020202020204" pitchFamily="34" charset="0"/>
            </a:endParaRPr>
          </a:p>
          <a:p>
            <a:pPr marL="457200" marR="140335" algn="just">
              <a:buNone/>
            </a:pPr>
            <a:r>
              <a:rPr lang="en-US" sz="1800" spc="-5" dirty="0">
                <a:solidFill>
                  <a:schemeClr val="bg1"/>
                </a:solidFill>
                <a:effectLst/>
                <a:latin typeface="Calibri" panose="020F0502020204030204" pitchFamily="34" charset="0"/>
                <a:ea typeface="Aptos" panose="020B0004020202020204" pitchFamily="34" charset="0"/>
              </a:rPr>
              <a:t>The National Exploring Live Hour is a monthly Zoom video conference that will help engage and equip Exploring volunteers and professionals to grow, support, and learn more about Exploring. Each month the National Exploring Live Hour will be led by our National Exploring Program Chair and the National Director of Exploring.  The live hours will include sharing best practices and ideas that are happening within our councils, highlighting successful growth campaigns, and inspiring new ideas through various trainings.  This will also offer an opportunity for local councils to collaborate with territory and national counterparts to generate innovative solutions to real-life Exploring challenges.</a:t>
            </a:r>
            <a:endParaRPr lang="en-US" sz="1800" dirty="0">
              <a:solidFill>
                <a:schemeClr val="bg1"/>
              </a:solidFill>
              <a:effectLst/>
              <a:latin typeface="Calibri" panose="020F0502020204030204" pitchFamily="34" charset="0"/>
              <a:ea typeface="Aptos" panose="020B0004020202020204" pitchFamily="34" charset="0"/>
            </a:endParaRPr>
          </a:p>
          <a:p>
            <a:pPr marL="0" marR="0">
              <a:buNone/>
            </a:pPr>
            <a:r>
              <a:rPr lang="en-US" sz="1800" b="1" dirty="0">
                <a:solidFill>
                  <a:schemeClr val="bg1"/>
                </a:solidFill>
                <a:effectLst/>
                <a:latin typeface="Calibri" panose="020F0502020204030204" pitchFamily="34" charset="0"/>
                <a:ea typeface="Aptos" panose="020B0004020202020204" pitchFamily="34" charset="0"/>
              </a:rPr>
              <a:t> </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spc="-5" dirty="0">
                <a:solidFill>
                  <a:schemeClr val="bg1"/>
                </a:solidFill>
                <a:effectLst/>
                <a:latin typeface="Calibri" panose="020F0502020204030204" pitchFamily="34" charset="0"/>
                <a:ea typeface="Aptos" panose="020B0004020202020204" pitchFamily="34" charset="0"/>
              </a:rPr>
              <a:t>National Exploring Live Hour Schedule</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i="1" spc="-5" dirty="0">
                <a:solidFill>
                  <a:schemeClr val="bg1"/>
                </a:solidFill>
                <a:effectLst/>
                <a:latin typeface="Calibri" panose="020F0502020204030204" pitchFamily="34" charset="0"/>
                <a:ea typeface="Aptos" panose="020B0004020202020204" pitchFamily="34" charset="0"/>
              </a:rPr>
              <a:t>1:00 PM – 2:00 PM Central Standard Time, Monthly</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spc="-5" dirty="0">
                <a:solidFill>
                  <a:schemeClr val="bg1"/>
                </a:solidFill>
                <a:effectLst/>
                <a:latin typeface="Calibri" panose="020F0502020204030204" pitchFamily="34" charset="0"/>
                <a:ea typeface="Aptos" panose="020B0004020202020204" pitchFamily="34" charset="0"/>
              </a:rPr>
              <a:t>Register for each of the National Exploring Live Hour </a:t>
            </a:r>
            <a:r>
              <a:rPr lang="en-US" sz="1800" b="1" spc="-20" dirty="0">
                <a:solidFill>
                  <a:schemeClr val="bg1"/>
                </a:solidFill>
                <a:effectLst/>
                <a:latin typeface="Calibri" panose="020F0502020204030204" pitchFamily="34" charset="0"/>
                <a:ea typeface="Aptos" panose="020B0004020202020204" pitchFamily="34" charset="0"/>
              </a:rPr>
              <a:t>ZOOM presentations at:</a:t>
            </a:r>
            <a:endParaRPr lang="en-US" sz="1800" dirty="0">
              <a:solidFill>
                <a:schemeClr val="bg1"/>
              </a:solidFill>
              <a:effectLst/>
              <a:latin typeface="Calibri" panose="020F0502020204030204" pitchFamily="34" charset="0"/>
              <a:ea typeface="Aptos" panose="020B0004020202020204" pitchFamily="34" charset="0"/>
            </a:endParaRPr>
          </a:p>
          <a:p>
            <a:pPr marL="0" marR="0" algn="ctr"/>
            <a:r>
              <a:rPr lang="en-US" sz="1800" u="sng" dirty="0">
                <a:solidFill>
                  <a:schemeClr val="bg1"/>
                </a:solidFill>
                <a:effectLst/>
                <a:latin typeface="Calibri" panose="020F0502020204030204" pitchFamily="34" charset="0"/>
                <a:ea typeface="Aptos" panose="020B0004020202020204" pitchFamily="34" charset="0"/>
                <a:hlinkClick r:id="rId5">
                  <a:extLst>
                    <a:ext uri="{A12FA001-AC4F-418D-AE19-62706E023703}">
                      <ahyp:hlinkClr xmlns:ahyp="http://schemas.microsoft.com/office/drawing/2018/hyperlinkcolor" val="tx"/>
                    </a:ext>
                  </a:extLst>
                </a:hlinkClick>
              </a:rPr>
              <a:t>2026 National Exploring Live Hour Registration</a:t>
            </a:r>
            <a:endParaRPr lang="en-US" sz="1800" dirty="0">
              <a:solidFill>
                <a:schemeClr val="bg1"/>
              </a:solidFill>
              <a:effectLst/>
              <a:latin typeface="Calibri" panose="020F0502020204030204" pitchFamily="34" charset="0"/>
              <a:ea typeface="Aptos" panose="020B0004020202020204" pitchFamily="34" charset="0"/>
            </a:endParaRPr>
          </a:p>
        </p:txBody>
      </p:sp>
    </p:spTree>
    <p:extLst>
      <p:ext uri="{BB962C8B-B14F-4D97-AF65-F5344CB8AC3E}">
        <p14:creationId xmlns:p14="http://schemas.microsoft.com/office/powerpoint/2010/main" val="26039860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296983" y="256032"/>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r>
              <a:rPr lang="en-US" sz="6000" b="1" dirty="0">
                <a:solidFill>
                  <a:srgbClr val="FF0000"/>
                </a:solidFill>
              </a:rPr>
              <a:t>&amp;</a:t>
            </a:r>
            <a:br>
              <a:rPr lang="en-US" sz="60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UNIT RENEWAL</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3744919864"/>
      </p:ext>
    </p:extLst>
  </p:cSld>
  <p:clrMapOvr>
    <a:overrideClrMapping bg1="dk1" tx1="lt1" bg2="dk2"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123967" y="-165099"/>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hlinkClick r:id="rId3"/>
              </a:rPr>
              <a:t>https://www.scouting.org/commissioners/internet-rechartering/</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Information included is: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Training Video</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FAQ’s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User Guides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Internet Recharter Guidelines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Summary of Enhancements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Recharter Demo Tool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p:txBody>
      </p:sp>
      <p:sp>
        <p:nvSpPr>
          <p:cNvPr id="10" name="Title 1"/>
          <p:cNvSpPr txBox="1">
            <a:spLocks/>
          </p:cNvSpPr>
          <p:nvPr/>
        </p:nvSpPr>
        <p:spPr>
          <a:xfrm>
            <a:off x="859971" y="101405"/>
            <a:ext cx="10719995" cy="9243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New Online Rechartering/Renewal System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3436195" y="5462002"/>
            <a:ext cx="5284667" cy="70788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Manager of Shared Services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Member Data Outsourcing Solutions</a:t>
            </a:r>
          </a:p>
        </p:txBody>
      </p:sp>
      <p:sp>
        <p:nvSpPr>
          <p:cNvPr id="5" name="TextBox 4">
            <a:extLst>
              <a:ext uri="{FF2B5EF4-FFF2-40B4-BE49-F238E27FC236}">
                <a16:creationId xmlns:a16="http://schemas.microsoft.com/office/drawing/2014/main" id="{56417205-626F-4004-B9B8-F92A8FCFDDC2}"/>
              </a:ext>
            </a:extLst>
          </p:cNvPr>
          <p:cNvSpPr txBox="1"/>
          <p:nvPr/>
        </p:nvSpPr>
        <p:spPr>
          <a:xfrm>
            <a:off x="3970323" y="1218521"/>
            <a:ext cx="40909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https://advancements.scouting.org/login</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1416926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C92150-602A-E6F7-75EC-0DFDEE95C620}"/>
              </a:ext>
            </a:extLst>
          </p:cNvPr>
          <p:cNvSpPr/>
          <p:nvPr/>
        </p:nvSpPr>
        <p:spPr>
          <a:xfrm>
            <a:off x="822960" y="1793966"/>
            <a:ext cx="10393680"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
        <p:nvSpPr>
          <p:cNvPr id="11" name="Slide Number Placeholder 2">
            <a:extLst>
              <a:ext uri="{FF2B5EF4-FFF2-40B4-BE49-F238E27FC236}">
                <a16:creationId xmlns:a16="http://schemas.microsoft.com/office/drawing/2014/main" id="{46E827CF-81FB-6275-330B-2740FE5F8E88}"/>
              </a:ext>
            </a:extLst>
          </p:cNvPr>
          <p:cNvSpPr>
            <a:spLocks noGrp="1"/>
          </p:cNvSpPr>
          <p:nvPr>
            <p:ph type="sldNum" sz="quarter" idx="12"/>
          </p:nvPr>
        </p:nvSpPr>
        <p:spPr>
          <a:xfrm>
            <a:off x="10993582" y="6446838"/>
            <a:ext cx="78001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000000">
                    <a:tint val="75000"/>
                  </a:srgbClr>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srgbClr val="000000">
                  <a:tint val="75000"/>
                </a:srgbClr>
              </a:solidFill>
              <a:effectLst/>
              <a:uLnTx/>
              <a:uFillTx/>
              <a:latin typeface="Neue Haas Grotesk Text Pro"/>
              <a:ea typeface="+mn-ea"/>
              <a:cs typeface="+mn-cs"/>
            </a:endParaRPr>
          </a:p>
        </p:txBody>
      </p:sp>
      <p:pic>
        <p:nvPicPr>
          <p:cNvPr id="6" name="Picture 5" descr="A close-up of a price list&#10;&#10;AI-generated content may be incorrect.">
            <a:extLst>
              <a:ext uri="{FF2B5EF4-FFF2-40B4-BE49-F238E27FC236}">
                <a16:creationId xmlns:a16="http://schemas.microsoft.com/office/drawing/2014/main" id="{6FF018CF-C8CC-5FF8-5CEF-A486651D0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416" y="0"/>
            <a:ext cx="5916168" cy="6858000"/>
          </a:xfrm>
          <a:prstGeom prst="rect">
            <a:avLst/>
          </a:prstGeom>
        </p:spPr>
      </p:pic>
    </p:spTree>
    <p:extLst>
      <p:ext uri="{BB962C8B-B14F-4D97-AF65-F5344CB8AC3E}">
        <p14:creationId xmlns:p14="http://schemas.microsoft.com/office/powerpoint/2010/main" val="10543506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1246114" y="786384"/>
            <a:ext cx="9702304" cy="5276088"/>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953506" y="133100"/>
            <a:ext cx="10123214" cy="6582655"/>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678392" y="4215032"/>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979779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181710" y="1761328"/>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Youth Protection Training</a:t>
            </a:r>
            <a:br>
              <a:rPr lang="en-US" sz="3100" dirty="0">
                <a:solidFill>
                  <a:srgbClr val="1FC77F"/>
                </a:solidFill>
                <a:latin typeface="Arial Black"/>
                <a:cs typeface="Arial Black"/>
              </a:rPr>
            </a:br>
            <a:r>
              <a:rPr lang="en-US" sz="3100" dirty="0">
                <a:solidFill>
                  <a:srgbClr val="1FC77F"/>
                </a:solidFill>
                <a:latin typeface="Arial Black"/>
                <a:cs typeface="Arial Black"/>
              </a:rPr>
              <a:t>Safeguarding Youth</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hlinkClick r:id="rId4"/>
              </a:rPr>
              <a:t>https://my.scouting.org/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3273883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3FAA1E-67E0-E002-50FD-852F57DC826C}"/>
              </a:ext>
            </a:extLst>
          </p:cNvPr>
          <p:cNvSpPr>
            <a:spLocks noGrp="1"/>
          </p:cNvSpPr>
          <p:nvPr>
            <p:ph type="sldNum" idx="12"/>
          </p:nvPr>
        </p:nvSpPr>
        <p:spPr/>
        <p:txBody>
          <a:bodyPr/>
          <a:lstStyle/>
          <a:p>
            <a:fld id="{00000000-1234-1234-1234-123412341234}" type="slidenum">
              <a:rPr lang="en" smtClean="0"/>
              <a:pPr/>
              <a:t>7</a:t>
            </a:fld>
            <a:endParaRPr lang="en"/>
          </a:p>
        </p:txBody>
      </p:sp>
      <p:sp>
        <p:nvSpPr>
          <p:cNvPr id="3" name="Title 2">
            <a:extLst>
              <a:ext uri="{FF2B5EF4-FFF2-40B4-BE49-F238E27FC236}">
                <a16:creationId xmlns:a16="http://schemas.microsoft.com/office/drawing/2014/main" id="{6811738B-75E4-9F9B-30C6-7294261FFFF8}"/>
              </a:ext>
            </a:extLst>
          </p:cNvPr>
          <p:cNvSpPr>
            <a:spLocks noGrp="1"/>
          </p:cNvSpPr>
          <p:nvPr>
            <p:ph type="title"/>
          </p:nvPr>
        </p:nvSpPr>
        <p:spPr/>
        <p:txBody>
          <a:bodyPr/>
          <a:lstStyle/>
          <a:p>
            <a:r>
              <a:rPr lang="en-US" dirty="0"/>
              <a:t>If Someone Else Falls In</a:t>
            </a:r>
          </a:p>
        </p:txBody>
      </p:sp>
      <p:sp>
        <p:nvSpPr>
          <p:cNvPr id="4" name="Text Placeholder 3">
            <a:extLst>
              <a:ext uri="{FF2B5EF4-FFF2-40B4-BE49-F238E27FC236}">
                <a16:creationId xmlns:a16="http://schemas.microsoft.com/office/drawing/2014/main" id="{BC53D992-9297-823D-869F-72CD390F047E}"/>
              </a:ext>
            </a:extLst>
          </p:cNvPr>
          <p:cNvSpPr>
            <a:spLocks noGrp="1"/>
          </p:cNvSpPr>
          <p:nvPr>
            <p:ph type="body" idx="1"/>
          </p:nvPr>
        </p:nvSpPr>
        <p:spPr>
          <a:xfrm>
            <a:off x="2016902" y="2073050"/>
            <a:ext cx="3320343" cy="2608800"/>
          </a:xfrm>
        </p:spPr>
        <p:txBody>
          <a:bodyPr/>
          <a:lstStyle/>
          <a:p>
            <a:r>
              <a:rPr lang="en-US" sz="1800" dirty="0"/>
              <a:t>Do Not Approach</a:t>
            </a:r>
          </a:p>
          <a:p>
            <a:r>
              <a:rPr lang="en-US" sz="1800" dirty="0"/>
              <a:t>Call 911</a:t>
            </a:r>
          </a:p>
          <a:p>
            <a:r>
              <a:rPr lang="en-US" sz="1800" dirty="0"/>
              <a:t>Reach or Throw</a:t>
            </a:r>
          </a:p>
          <a:p>
            <a:r>
              <a:rPr lang="en-US" sz="1800" dirty="0"/>
              <a:t>Treat for Cold</a:t>
            </a:r>
          </a:p>
        </p:txBody>
      </p:sp>
      <p:pic>
        <p:nvPicPr>
          <p:cNvPr id="5" name="Picture 2" descr="frozen ponds and lakes are safe ...">
            <a:extLst>
              <a:ext uri="{FF2B5EF4-FFF2-40B4-BE49-F238E27FC236}">
                <a16:creationId xmlns:a16="http://schemas.microsoft.com/office/drawing/2014/main" id="{C802F230-51E1-A095-1840-E94D7A1F59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2" r="2671"/>
          <a:stretch>
            <a:fillRect/>
          </a:stretch>
        </p:blipFill>
        <p:spPr bwMode="auto">
          <a:xfrm>
            <a:off x="6417930" y="2008864"/>
            <a:ext cx="3757170" cy="2445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0196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249"/>
            <a:ext cx="12192000" cy="6883121"/>
          </a:xfrm>
          <a:prstGeom prst="rect">
            <a:avLst/>
          </a:prstGeom>
        </p:spPr>
      </p:pic>
      <p:sp>
        <p:nvSpPr>
          <p:cNvPr id="2" name="Title 1"/>
          <p:cNvSpPr>
            <a:spLocks noGrp="1"/>
          </p:cNvSpPr>
          <p:nvPr>
            <p:ph type="ctrTitle"/>
          </p:nvPr>
        </p:nvSpPr>
        <p:spPr>
          <a:xfrm>
            <a:off x="2181710" y="1781569"/>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9371127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p:cNvSpPr>
            <a:spLocks noGrp="1"/>
          </p:cNvSpPr>
          <p:nvPr>
            <p:ph type="ctrTitle"/>
          </p:nvPr>
        </p:nvSpPr>
        <p:spPr>
          <a:xfrm>
            <a:off x="1672210" y="-231790"/>
            <a:ext cx="8833606" cy="961124"/>
          </a:xfrm>
        </p:spPr>
        <p:txBody>
          <a:bodyPr>
            <a:normAutofit/>
          </a:bodyPr>
          <a:lstStyle/>
          <a:p>
            <a:r>
              <a:rPr lang="en-US" sz="3600" b="1" dirty="0">
                <a:solidFill>
                  <a:srgbClr val="1FC77F"/>
                </a:solidFill>
                <a:latin typeface="Arial Black" panose="020B0A04020102020204" pitchFamily="34" charset="0"/>
                <a:cs typeface="Arial" pitchFamily="34" charset="0"/>
              </a:rPr>
              <a:t>Barriers to Abuse Update</a:t>
            </a:r>
          </a:p>
        </p:txBody>
      </p:sp>
      <p:sp>
        <p:nvSpPr>
          <p:cNvPr id="2" name="TextBox 1"/>
          <p:cNvSpPr txBox="1"/>
          <p:nvPr/>
        </p:nvSpPr>
        <p:spPr>
          <a:xfrm>
            <a:off x="1774371" y="678536"/>
            <a:ext cx="8556172" cy="5763116"/>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 part of our ongoing commitment to abuse prevention, the Boy Scouts of America, to include Exploring,  is updating the adult supervision requirements for overnight activities</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This update enhances the minimum “two deep leadership” requirements by additionally requiring every adult present on overnight activities to be a registered member of the Boy Scouts of America or Exploring</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These adults must submit an adult application and registration fee, undergo a criminal background check, a volunteer screening database check and must complete mandatory Youth Protection training. </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 limited exception for parents and legal guardians of Cub Scout youth attending overnight with their children is planned due to the family centric nature of Cub Scouting </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All Cub Scout Packs, Scouts BSA Troops, Venturing Crews, Sea Scouting Ships, Exploring Posts, council, and district overnight programs will be required to comply with this update by September 1, 2023. We encourage early adoption prior to the effective date</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a:t>
            </a: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his updated Barrier to Abuse will be referenced as part of the Guide to Safe Scouting, Exploring’s Safety First Guidelines, Youth Protection and Adult Leadership section, Scouting’s Barriers to Abuse.  Youth Protection and Barriers to Abuse FAQ’s will be expanded to include additional FAQ’s as they are developed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5747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5"/>
            <a:ext cx="12192000" cy="6883121"/>
          </a:xfrm>
          <a:prstGeom prst="rect">
            <a:avLst/>
          </a:prstGeom>
        </p:spPr>
      </p:pic>
      <p:sp>
        <p:nvSpPr>
          <p:cNvPr id="9" name="Title 1"/>
          <p:cNvSpPr txBox="1">
            <a:spLocks/>
          </p:cNvSpPr>
          <p:nvPr/>
        </p:nvSpPr>
        <p:spPr>
          <a:xfrm>
            <a:off x="2992468" y="1424167"/>
            <a:ext cx="7382924" cy="273797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B1E6FE"/>
                </a:solidFill>
                <a:effectLst/>
                <a:uLnTx/>
                <a:uFillTx/>
                <a:latin typeface="Arial Black"/>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page	|  @lflexploring</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Exploring Success!</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National Explorer Alumni Association</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srgbClr val="FFFFFF"/>
                </a:solidFill>
                <a:effectLst/>
                <a:uLnTx/>
                <a:uFillTx/>
                <a:latin typeface="Arial Black" panose="020B0A04020102020204" pitchFamily="34" charset="0"/>
                <a:ea typeface="+mj-ea"/>
                <a:cs typeface="Arial Black"/>
              </a:rPr>
              <a:t>learningforlifeusa</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Black"/>
              </a:rPr>
              <a:t>exploring.org  |  Stay Connected</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26" name="Picture 2" descr="Image result for facebook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1601173"/>
            <a:ext cx="966787" cy="966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youtub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998" y="2925080"/>
            <a:ext cx="707973" cy="7068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48965" y="3909258"/>
            <a:ext cx="687006" cy="68700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2D3406EB-EB4B-4D9A-9510-D5B572B6BB4E}"/>
              </a:ext>
            </a:extLst>
          </p:cNvPr>
          <p:cNvSpPr txBox="1">
            <a:spLocks/>
          </p:cNvSpPr>
          <p:nvPr/>
        </p:nvSpPr>
        <p:spPr>
          <a:xfrm>
            <a:off x="1943411" y="595314"/>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STAY CONNECTED</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2" name="TextBox 1">
            <a:extLst>
              <a:ext uri="{FF2B5EF4-FFF2-40B4-BE49-F238E27FC236}">
                <a16:creationId xmlns:a16="http://schemas.microsoft.com/office/drawing/2014/main" id="{697E8514-5878-4E3F-A003-3C6DB3BAF146}"/>
              </a:ext>
            </a:extLst>
          </p:cNvPr>
          <p:cNvSpPr txBox="1"/>
          <p:nvPr/>
        </p:nvSpPr>
        <p:spPr>
          <a:xfrm>
            <a:off x="3548713" y="4939487"/>
            <a:ext cx="4925131"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hlinkClick r:id="rId7"/>
              </a:rPr>
              <a:t>exploring@lflmail.org</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3347435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sp>
        <p:nvSpPr>
          <p:cNvPr id="2" name="Title 1"/>
          <p:cNvSpPr>
            <a:spLocks noGrp="1"/>
          </p:cNvSpPr>
          <p:nvPr>
            <p:ph type="ctrTitle"/>
          </p:nvPr>
        </p:nvSpPr>
        <p:spPr>
          <a:xfrm>
            <a:off x="1973190" y="4224129"/>
            <a:ext cx="8245619" cy="519083"/>
          </a:xfrm>
        </p:spPr>
        <p:txBody>
          <a:bodyPr>
            <a:noAutofit/>
          </a:bodyPr>
          <a:lstStyle/>
          <a:p>
            <a:r>
              <a:rPr lang="en-US" sz="5400" dirty="0">
                <a:solidFill>
                  <a:srgbClr val="C00000"/>
                </a:solidFill>
                <a:latin typeface="Arial Black"/>
                <a:cs typeface="Arial Black"/>
              </a:rPr>
              <a:t>Questions?</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exploring_wht_transparent-01.png">
            <a:extLst>
              <a:ext uri="{FF2B5EF4-FFF2-40B4-BE49-F238E27FC236}">
                <a16:creationId xmlns:a16="http://schemas.microsoft.com/office/drawing/2014/main" id="{ED9E4155-0FE5-4568-B4E0-42455F6FE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470" y="1018202"/>
            <a:ext cx="5509059" cy="2003293"/>
          </a:xfrm>
          <a:prstGeom prst="rect">
            <a:avLst/>
          </a:prstGeom>
        </p:spPr>
      </p:pic>
    </p:spTree>
    <p:extLst>
      <p:ext uri="{BB962C8B-B14F-4D97-AF65-F5344CB8AC3E}">
        <p14:creationId xmlns:p14="http://schemas.microsoft.com/office/powerpoint/2010/main" val="20105755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275C8-C91A-5161-7B44-63E484506EC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BDB6D4C-28ED-9927-0BFE-C28FACF80FC0}"/>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52DD0E71-33C5-A067-1881-27C4092155D3}"/>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itle 1">
            <a:extLst>
              <a:ext uri="{FF2B5EF4-FFF2-40B4-BE49-F238E27FC236}">
                <a16:creationId xmlns:a16="http://schemas.microsoft.com/office/drawing/2014/main" id="{72385033-7E57-5CB7-36FF-254AC1C6D83C}"/>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9" name="Picture 8" descr="exploring_wht_transparent-01.png">
            <a:extLst>
              <a:ext uri="{FF2B5EF4-FFF2-40B4-BE49-F238E27FC236}">
                <a16:creationId xmlns:a16="http://schemas.microsoft.com/office/drawing/2014/main" id="{CA8C164B-A189-D432-6F45-8702FF117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598" y="194014"/>
            <a:ext cx="5684500" cy="1545336"/>
          </a:xfrm>
          <a:prstGeom prst="rect">
            <a:avLst/>
          </a:prstGeom>
        </p:spPr>
      </p:pic>
      <p:pic>
        <p:nvPicPr>
          <p:cNvPr id="3" name="Picture 2" descr="A logo with text on it&#10;&#10;AI-generated content may be incorrect.">
            <a:extLst>
              <a:ext uri="{FF2B5EF4-FFF2-40B4-BE49-F238E27FC236}">
                <a16:creationId xmlns:a16="http://schemas.microsoft.com/office/drawing/2014/main" id="{3EC27A1A-7FB8-8955-51D6-4CE5ADDA7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45" y="576446"/>
            <a:ext cx="1613718" cy="1265030"/>
          </a:xfrm>
          <a:prstGeom prst="rect">
            <a:avLst/>
          </a:prstGeom>
        </p:spPr>
      </p:pic>
      <p:pic>
        <p:nvPicPr>
          <p:cNvPr id="5" name="Picture 4" descr="A logo with text on it&#10;&#10;AI-generated content may be incorrect.">
            <a:extLst>
              <a:ext uri="{FF2B5EF4-FFF2-40B4-BE49-F238E27FC236}">
                <a16:creationId xmlns:a16="http://schemas.microsoft.com/office/drawing/2014/main" id="{D7C5E3A3-6291-A323-EAEE-360841090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009" y="576446"/>
            <a:ext cx="1613718" cy="1265030"/>
          </a:xfrm>
          <a:prstGeom prst="rect">
            <a:avLst/>
          </a:prstGeom>
        </p:spPr>
      </p:pic>
      <p:sp>
        <p:nvSpPr>
          <p:cNvPr id="2" name="TextBox 1">
            <a:extLst>
              <a:ext uri="{FF2B5EF4-FFF2-40B4-BE49-F238E27FC236}">
                <a16:creationId xmlns:a16="http://schemas.microsoft.com/office/drawing/2014/main" id="{DDC30C02-29E2-5EDF-B563-3424415011BE}"/>
              </a:ext>
            </a:extLst>
          </p:cNvPr>
          <p:cNvSpPr txBox="1"/>
          <p:nvPr/>
        </p:nvSpPr>
        <p:spPr>
          <a:xfrm>
            <a:off x="944565" y="1989323"/>
            <a:ext cx="9561251" cy="4362733"/>
          </a:xfrm>
          <a:prstGeom prst="rect">
            <a:avLst/>
          </a:prstGeom>
          <a:noFill/>
        </p:spPr>
        <p:txBody>
          <a:bodyPr wrap="square" rtlCol="0">
            <a:spAutoFit/>
          </a:bodyPr>
          <a:lstStyle/>
          <a:p>
            <a:pPr marL="76200" marR="0" algn="ctr">
              <a:spcBef>
                <a:spcPts val="85"/>
              </a:spcBef>
              <a:buNone/>
            </a:pPr>
            <a:r>
              <a:rPr lang="en-US" sz="1800" b="1" dirty="0">
                <a:solidFill>
                  <a:schemeClr val="bg1"/>
                </a:solidFill>
                <a:effectLst/>
                <a:latin typeface="Calibri" panose="020F0502020204030204" pitchFamily="34" charset="0"/>
                <a:ea typeface="Times New Roman" panose="02020603050405020304" pitchFamily="18" charset="0"/>
              </a:rPr>
              <a:t>2026 NATIONAL EXPLORING LIVE HOUR (Monthly)</a:t>
            </a:r>
            <a:endParaRPr lang="en-US" sz="1800" b="1" dirty="0">
              <a:solidFill>
                <a:schemeClr val="bg1"/>
              </a:solidFill>
              <a:effectLst/>
              <a:latin typeface="Calibri" panose="020F0502020204030204" pitchFamily="34" charset="0"/>
              <a:ea typeface="Aptos" panose="020B0004020202020204" pitchFamily="34" charset="0"/>
            </a:endParaRPr>
          </a:p>
          <a:p>
            <a:pPr marL="75565" marR="140335" algn="just">
              <a:buNone/>
            </a:pPr>
            <a:r>
              <a:rPr lang="en-US" sz="1800" spc="-5" dirty="0">
                <a:solidFill>
                  <a:schemeClr val="bg1"/>
                </a:solidFill>
                <a:effectLst/>
                <a:latin typeface="Calibri" panose="020F0502020204030204" pitchFamily="34" charset="0"/>
                <a:ea typeface="Aptos" panose="020B0004020202020204" pitchFamily="34" charset="0"/>
              </a:rPr>
              <a:t> </a:t>
            </a:r>
            <a:endParaRPr lang="en-US" sz="1800" dirty="0">
              <a:solidFill>
                <a:schemeClr val="bg1"/>
              </a:solidFill>
              <a:effectLst/>
              <a:latin typeface="Calibri" panose="020F0502020204030204" pitchFamily="34" charset="0"/>
              <a:ea typeface="Aptos" panose="020B0004020202020204" pitchFamily="34" charset="0"/>
            </a:endParaRPr>
          </a:p>
          <a:p>
            <a:pPr marL="457200" marR="140335" algn="just">
              <a:buNone/>
            </a:pPr>
            <a:r>
              <a:rPr lang="en-US" sz="1800" spc="-5" dirty="0">
                <a:solidFill>
                  <a:schemeClr val="bg1"/>
                </a:solidFill>
                <a:effectLst/>
                <a:latin typeface="Calibri" panose="020F0502020204030204" pitchFamily="34" charset="0"/>
                <a:ea typeface="Aptos" panose="020B0004020202020204" pitchFamily="34" charset="0"/>
              </a:rPr>
              <a:t>The National Exploring Live Hour is a monthly Zoom video conference that will help engage and equip Exploring volunteers and professionals to grow, support, and learn more about Exploring. Each month the National Exploring Live Hour will be led by our National Exploring Program Chair and the National Director of Exploring.  The live hours will include sharing best practices and ideas that are happening within our councils, highlighting successful growth campaigns, and inspiring new ideas through various trainings.  This will also offer an opportunity for local councils to collaborate with territory and national counterparts to generate innovative solutions to real-life Exploring challenges.</a:t>
            </a:r>
            <a:endParaRPr lang="en-US" sz="1800" dirty="0">
              <a:solidFill>
                <a:schemeClr val="bg1"/>
              </a:solidFill>
              <a:effectLst/>
              <a:latin typeface="Calibri" panose="020F0502020204030204" pitchFamily="34" charset="0"/>
              <a:ea typeface="Aptos" panose="020B0004020202020204" pitchFamily="34" charset="0"/>
            </a:endParaRPr>
          </a:p>
          <a:p>
            <a:pPr marL="0" marR="0">
              <a:buNone/>
            </a:pPr>
            <a:r>
              <a:rPr lang="en-US" sz="1800" b="1" dirty="0">
                <a:solidFill>
                  <a:schemeClr val="bg1"/>
                </a:solidFill>
                <a:effectLst/>
                <a:latin typeface="Calibri" panose="020F0502020204030204" pitchFamily="34" charset="0"/>
                <a:ea typeface="Aptos" panose="020B0004020202020204" pitchFamily="34" charset="0"/>
              </a:rPr>
              <a:t> </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spc="-5" dirty="0">
                <a:solidFill>
                  <a:schemeClr val="bg1"/>
                </a:solidFill>
                <a:effectLst/>
                <a:latin typeface="Calibri" panose="020F0502020204030204" pitchFamily="34" charset="0"/>
                <a:ea typeface="Aptos" panose="020B0004020202020204" pitchFamily="34" charset="0"/>
              </a:rPr>
              <a:t>National Exploring Live Hour Schedule</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i="1" spc="-5" dirty="0">
                <a:solidFill>
                  <a:schemeClr val="bg1"/>
                </a:solidFill>
                <a:effectLst/>
                <a:latin typeface="Calibri" panose="020F0502020204030204" pitchFamily="34" charset="0"/>
                <a:ea typeface="Aptos" panose="020B0004020202020204" pitchFamily="34" charset="0"/>
              </a:rPr>
              <a:t>1:00 PM – 2:00 PM Central Standard Time, Monthly</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spc="-5" dirty="0">
                <a:solidFill>
                  <a:schemeClr val="bg1"/>
                </a:solidFill>
                <a:effectLst/>
                <a:latin typeface="Calibri" panose="020F0502020204030204" pitchFamily="34" charset="0"/>
                <a:ea typeface="Aptos" panose="020B0004020202020204" pitchFamily="34" charset="0"/>
              </a:rPr>
              <a:t>Register for each of the National Exploring Live Hour </a:t>
            </a:r>
            <a:r>
              <a:rPr lang="en-US" sz="1800" b="1" spc="-20" dirty="0">
                <a:solidFill>
                  <a:schemeClr val="bg1"/>
                </a:solidFill>
                <a:effectLst/>
                <a:latin typeface="Calibri" panose="020F0502020204030204" pitchFamily="34" charset="0"/>
                <a:ea typeface="Aptos" panose="020B0004020202020204" pitchFamily="34" charset="0"/>
              </a:rPr>
              <a:t>ZOOM presentations at:</a:t>
            </a:r>
            <a:endParaRPr lang="en-US" sz="1800" dirty="0">
              <a:solidFill>
                <a:schemeClr val="bg1"/>
              </a:solidFill>
              <a:effectLst/>
              <a:latin typeface="Calibri" panose="020F0502020204030204" pitchFamily="34" charset="0"/>
              <a:ea typeface="Aptos" panose="020B0004020202020204" pitchFamily="34" charset="0"/>
            </a:endParaRPr>
          </a:p>
          <a:p>
            <a:pPr marL="0" marR="0" algn="ctr"/>
            <a:r>
              <a:rPr lang="en-US" sz="1800" u="sng" dirty="0">
                <a:solidFill>
                  <a:schemeClr val="bg1"/>
                </a:solidFill>
                <a:effectLst/>
                <a:latin typeface="Calibri" panose="020F0502020204030204" pitchFamily="34" charset="0"/>
                <a:ea typeface="Aptos" panose="020B0004020202020204" pitchFamily="34" charset="0"/>
                <a:hlinkClick r:id="rId5">
                  <a:extLst>
                    <a:ext uri="{A12FA001-AC4F-418D-AE19-62706E023703}">
                      <ahyp:hlinkClr xmlns:ahyp="http://schemas.microsoft.com/office/drawing/2018/hyperlinkcolor" val="tx"/>
                    </a:ext>
                  </a:extLst>
                </a:hlinkClick>
              </a:rPr>
              <a:t>2026 National Exploring Live Hour Registration</a:t>
            </a:r>
            <a:endParaRPr lang="en-US" sz="1800" dirty="0">
              <a:solidFill>
                <a:schemeClr val="bg1"/>
              </a:solidFill>
              <a:effectLst/>
              <a:latin typeface="Calibri" panose="020F0502020204030204" pitchFamily="34" charset="0"/>
              <a:ea typeface="Aptos" panose="020B0004020202020204" pitchFamily="34" charset="0"/>
            </a:endParaRPr>
          </a:p>
        </p:txBody>
      </p:sp>
    </p:spTree>
    <p:extLst>
      <p:ext uri="{BB962C8B-B14F-4D97-AF65-F5344CB8AC3E}">
        <p14:creationId xmlns:p14="http://schemas.microsoft.com/office/powerpoint/2010/main" val="32777283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2260198" y="2824743"/>
            <a:ext cx="8245619" cy="646332"/>
          </a:xfrm>
        </p:spPr>
        <p:txBody>
          <a:bodyPr>
            <a:noAutofit/>
          </a:bodyPr>
          <a:lstStyle/>
          <a:p>
            <a:r>
              <a:rPr lang="en-US" sz="3200" b="1" dirty="0">
                <a:solidFill>
                  <a:srgbClr val="FFFF00"/>
                </a:solidFill>
              </a:rPr>
              <a:t>	</a:t>
            </a:r>
            <a:br>
              <a:rPr lang="en-US" sz="3200" b="1" u="sng" dirty="0">
                <a:solidFill>
                  <a:srgbClr val="FFFF00"/>
                </a:solidFill>
              </a:rPr>
            </a:br>
            <a:r>
              <a:rPr lang="en-US" sz="3200" b="1" dirty="0">
                <a:solidFill>
                  <a:schemeClr val="bg1"/>
                </a:solidFill>
              </a:rPr>
              <a:t>				</a:t>
            </a:r>
            <a:br>
              <a:rPr lang="en-US" sz="3200" dirty="0">
                <a:solidFill>
                  <a:schemeClr val="bg1"/>
                </a:solidFill>
              </a:rPr>
            </a:br>
            <a:r>
              <a:rPr lang="en-US" sz="3200" b="1" dirty="0">
                <a:solidFill>
                  <a:schemeClr val="bg1"/>
                </a:solidFill>
              </a:rPr>
              <a:t>Exploring at Home (Discuss Best Practices)</a:t>
            </a:r>
            <a:br>
              <a:rPr lang="en-US" sz="3200" b="1" dirty="0">
                <a:solidFill>
                  <a:schemeClr val="bg1"/>
                </a:solidFill>
              </a:rPr>
            </a:br>
            <a:br>
              <a:rPr lang="en-US" sz="3200" dirty="0">
                <a:solidFill>
                  <a:schemeClr val="bg1"/>
                </a:solidFill>
              </a:rPr>
            </a:br>
            <a:r>
              <a:rPr lang="en-US" sz="3200" b="1" dirty="0">
                <a:solidFill>
                  <a:schemeClr val="bg1"/>
                </a:solidFill>
              </a:rPr>
              <a:t>Idea Sharing</a:t>
            </a:r>
            <a:br>
              <a:rPr lang="en-US" sz="3200" b="1" dirty="0">
                <a:solidFill>
                  <a:schemeClr val="bg1"/>
                </a:solidFill>
              </a:rPr>
            </a:br>
            <a:br>
              <a:rPr lang="en-US" sz="3200" dirty="0">
                <a:solidFill>
                  <a:schemeClr val="bg1"/>
                </a:solidFill>
              </a:rPr>
            </a:br>
            <a:r>
              <a:rPr lang="en-US" sz="3200" b="1" dirty="0">
                <a:solidFill>
                  <a:schemeClr val="bg1"/>
                </a:solidFill>
              </a:rPr>
              <a:t>Questions and Answers from the Field</a:t>
            </a:r>
            <a:br>
              <a:rPr lang="en-US" sz="3200" b="1" dirty="0">
                <a:solidFill>
                  <a:schemeClr val="bg1"/>
                </a:solidFill>
              </a:rPr>
            </a:br>
            <a:br>
              <a:rPr lang="en-US" sz="3200" b="1" dirty="0">
                <a:solidFill>
                  <a:schemeClr val="bg1"/>
                </a:solidFill>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https://drive.google.com/file/d/1Bo7U0iJ8Ti-bmyIFtxGfG0TIt3dB1xX4/view?usp=sharing</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3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831699" y="1885567"/>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itle 1">
            <a:extLst>
              <a:ext uri="{FF2B5EF4-FFF2-40B4-BE49-F238E27FC236}">
                <a16:creationId xmlns:a16="http://schemas.microsoft.com/office/drawing/2014/main" id="{BCF9C76B-AB2D-4DD5-983A-3E424F894CC2}"/>
              </a:ext>
            </a:extLst>
          </p:cNvPr>
          <p:cNvSpPr txBox="1">
            <a:spLocks/>
          </p:cNvSpPr>
          <p:nvPr/>
        </p:nvSpPr>
        <p:spPr>
          <a:xfrm>
            <a:off x="1873022" y="850452"/>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After the Live Hour Discussions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(Open Dialogue)</a:t>
            </a:r>
          </a:p>
        </p:txBody>
      </p:sp>
    </p:spTree>
    <p:extLst>
      <p:ext uri="{BB962C8B-B14F-4D97-AF65-F5344CB8AC3E}">
        <p14:creationId xmlns:p14="http://schemas.microsoft.com/office/powerpoint/2010/main" val="16751887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6550" y="783453"/>
            <a:ext cx="8978900" cy="2492418"/>
          </a:xfrm>
        </p:spPr>
        <p:txBody>
          <a:bodyPr>
            <a:normAutofit/>
          </a:bodyPr>
          <a:lstStyle/>
          <a:p>
            <a:r>
              <a:rPr lang="en-US" b="1" dirty="0">
                <a:solidFill>
                  <a:schemeClr val="bg1"/>
                </a:solidFill>
              </a:rPr>
              <a:t>Good News from the Field!</a:t>
            </a:r>
            <a:br>
              <a:rPr lang="en-US" b="1" dirty="0">
                <a:solidFill>
                  <a:schemeClr val="bg1"/>
                </a:solidFill>
              </a:rPr>
            </a:br>
            <a:endParaRPr lang="en-US" dirty="0">
              <a:solidFill>
                <a:schemeClr val="bg1"/>
              </a:solidFill>
            </a:endParaRPr>
          </a:p>
        </p:txBody>
      </p:sp>
      <p:pic>
        <p:nvPicPr>
          <p:cNvPr id="5" name="Content Placeholder 4">
            <a:extLst>
              <a:ext uri="{FF2B5EF4-FFF2-40B4-BE49-F238E27FC236}">
                <a16:creationId xmlns:a16="http://schemas.microsoft.com/office/drawing/2014/main" id="{DFAF700D-CDDB-40FD-9B30-2036300DC09F}"/>
              </a:ext>
            </a:extLst>
          </p:cNvPr>
          <p:cNvPicPr>
            <a:picLocks noGrp="1" noChangeAspect="1"/>
          </p:cNvPicPr>
          <p:nvPr>
            <p:ph idx="1"/>
          </p:nvPr>
        </p:nvPicPr>
        <p:blipFill>
          <a:blip r:embed="rId2"/>
          <a:stretch>
            <a:fillRect/>
          </a:stretch>
        </p:blipFill>
        <p:spPr>
          <a:xfrm>
            <a:off x="-1228725" y="1093015"/>
            <a:ext cx="44450" cy="33294"/>
          </a:xfrm>
        </p:spPr>
      </p:pic>
      <p:pic>
        <p:nvPicPr>
          <p:cNvPr id="6" name="Picture 5"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85329"/>
            <a:ext cx="1739029" cy="632373"/>
          </a:xfrm>
          <a:prstGeom prst="rect">
            <a:avLst/>
          </a:prstGeom>
        </p:spPr>
      </p:pic>
      <p:pic>
        <p:nvPicPr>
          <p:cNvPr id="4" name="Picture 3">
            <a:extLst>
              <a:ext uri="{FF2B5EF4-FFF2-40B4-BE49-F238E27FC236}">
                <a16:creationId xmlns:a16="http://schemas.microsoft.com/office/drawing/2014/main" id="{0B3341AC-0E18-425E-814D-6CD6E4F89A8B}"/>
              </a:ext>
            </a:extLst>
          </p:cNvPr>
          <p:cNvPicPr>
            <a:picLocks noChangeAspect="1"/>
          </p:cNvPicPr>
          <p:nvPr/>
        </p:nvPicPr>
        <p:blipFill>
          <a:blip r:embed="rId4"/>
          <a:stretch>
            <a:fillRect/>
          </a:stretch>
        </p:blipFill>
        <p:spPr>
          <a:xfrm>
            <a:off x="3927526" y="2319184"/>
            <a:ext cx="4336948" cy="3469558"/>
          </a:xfrm>
          <a:prstGeom prst="rect">
            <a:avLst/>
          </a:prstGeom>
        </p:spPr>
      </p:pic>
    </p:spTree>
    <p:extLst>
      <p:ext uri="{BB962C8B-B14F-4D97-AF65-F5344CB8AC3E}">
        <p14:creationId xmlns:p14="http://schemas.microsoft.com/office/powerpoint/2010/main" val="150015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79150" y="1143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652041" y="1892466"/>
            <a:ext cx="7634959" cy="29930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END OF MARCH 2026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EXPLORING LIVE HOUR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PRESENTATION SLIDES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All other slides below are informational</a:t>
            </a: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p:txBody>
      </p:sp>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477" y="-320152"/>
            <a:ext cx="5707824" cy="2075570"/>
          </a:xfrm>
          <a:prstGeom prst="rect">
            <a:avLst/>
          </a:prstGeom>
        </p:spPr>
      </p:pic>
    </p:spTree>
    <p:extLst>
      <p:ext uri="{BB962C8B-B14F-4D97-AF65-F5344CB8AC3E}">
        <p14:creationId xmlns:p14="http://schemas.microsoft.com/office/powerpoint/2010/main" val="21177347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74601" y="3414941"/>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EXPLORING UPDATES</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REMINDERS</a:t>
            </a: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6274541" y="5061685"/>
            <a:ext cx="5284667" cy="163121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2000" b="1" i="1" dirty="0">
              <a:solidFill>
                <a:prstClr val="white"/>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 Older Youth Programs</a:t>
            </a:r>
          </a:p>
        </p:txBody>
      </p:sp>
      <p:pic>
        <p:nvPicPr>
          <p:cNvPr id="7" name="Picture 6">
            <a:extLst>
              <a:ext uri="{FF2B5EF4-FFF2-40B4-BE49-F238E27FC236}">
                <a16:creationId xmlns:a16="http://schemas.microsoft.com/office/drawing/2014/main" id="{641926CE-C60B-405C-A059-961F108AF9C5}"/>
              </a:ext>
            </a:extLst>
          </p:cNvPr>
          <p:cNvPicPr>
            <a:picLocks noChangeAspect="1"/>
          </p:cNvPicPr>
          <p:nvPr/>
        </p:nvPicPr>
        <p:blipFill>
          <a:blip r:embed="rId3"/>
          <a:stretch>
            <a:fillRect/>
          </a:stretch>
        </p:blipFill>
        <p:spPr>
          <a:xfrm>
            <a:off x="7723761" y="1967854"/>
            <a:ext cx="2567195" cy="2922292"/>
          </a:xfrm>
          <a:prstGeom prst="rect">
            <a:avLst/>
          </a:prstGeom>
        </p:spPr>
      </p:pic>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964" y="1848290"/>
            <a:ext cx="5707824" cy="2075570"/>
          </a:xfrm>
          <a:prstGeom prst="rect">
            <a:avLst/>
          </a:prstGeom>
        </p:spPr>
      </p:pic>
    </p:spTree>
    <p:extLst>
      <p:ext uri="{BB962C8B-B14F-4D97-AF65-F5344CB8AC3E}">
        <p14:creationId xmlns:p14="http://schemas.microsoft.com/office/powerpoint/2010/main" val="6719936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0" y="11927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137186" y="69574"/>
            <a:ext cx="5557935" cy="6520069"/>
          </a:xfrm>
        </p:spPr>
        <p:txBody>
          <a:bodyPr vert="horz" lIns="91440" tIns="45720" rIns="91440" bIns="45720" rtlCol="0" anchor="t">
            <a:normAutofit fontScale="90000"/>
          </a:bodyPr>
          <a:lstStyle/>
          <a:p>
            <a:pPr algn="l"/>
            <a:br>
              <a:rPr lang="en-US" sz="2400" b="1" dirty="0">
                <a:solidFill>
                  <a:srgbClr val="1C81FB"/>
                </a:solidFill>
              </a:rPr>
            </a:br>
            <a:r>
              <a:rPr lang="en-US" sz="2400" b="1" dirty="0">
                <a:solidFill>
                  <a:srgbClr val="1C81FB"/>
                </a:solidFill>
              </a:rPr>
              <a:t>  EXPLORING PARTICIPANT POLICY</a:t>
            </a:r>
            <a:br>
              <a:rPr lang="en-US" sz="2400" b="1" dirty="0">
                <a:solidFill>
                  <a:srgbClr val="1C81FB"/>
                </a:solidFill>
              </a:rPr>
            </a:br>
            <a:r>
              <a:rPr lang="en-US" sz="2400" b="1" dirty="0">
                <a:solidFill>
                  <a:srgbClr val="1C81FB"/>
                </a:solidFill>
              </a:rPr>
              <a:t>“EP” (18 THROUGH 20 YR OLD EXPLORERS)</a:t>
            </a:r>
            <a:br>
              <a:rPr lang="en-US" sz="2400" b="1" u="sng" dirty="0"/>
            </a:br>
            <a:br>
              <a:rPr lang="en-US" sz="1800" dirty="0"/>
            </a:br>
            <a:r>
              <a:rPr lang="en-US" sz="1800" b="1" i="1" u="sng" dirty="0"/>
              <a:t>Effective August 1, 2020</a:t>
            </a:r>
            <a:r>
              <a:rPr lang="en-US" sz="1800" i="1" dirty="0"/>
              <a:t>, all applicants 18 through 20 years old must complete and submit an adult application, consent to a criminal background check, and successfully complete Youth Protection training.</a:t>
            </a:r>
            <a:br>
              <a:rPr lang="en-US" sz="1800" i="1" dirty="0"/>
            </a:br>
            <a:br>
              <a:rPr lang="en-US" sz="1800" i="1" dirty="0"/>
            </a:br>
            <a:r>
              <a:rPr lang="en-US" sz="1800" i="1" dirty="0"/>
              <a:t>However, an 18- through 20-year-old will still be considered an Adult Exploring Participant in the post and will not be considered an adult leader.</a:t>
            </a:r>
            <a:r>
              <a:rPr lang="en-US" sz="1800" b="1" i="1" dirty="0"/>
              <a:t> Therefore, an “EP” will not be allowed to fulfill adult leadership roles pertaining to Two-Adult Leadership and other requirements that require leadership to be at least 21 years of age.</a:t>
            </a:r>
            <a:br>
              <a:rPr lang="en-US" sz="1800" b="1" i="1" dirty="0"/>
            </a:br>
            <a:br>
              <a:rPr lang="en-US" sz="1800" b="1" i="1" dirty="0"/>
            </a:br>
            <a:r>
              <a:rPr lang="en-US" sz="1800" b="1" i="1" u="sng" dirty="0"/>
              <a:t>All Exploring Participants “EP” will continue to count as youth within your youth membership reports.</a:t>
            </a:r>
            <a:r>
              <a:rPr lang="en-US" sz="1800" i="1" dirty="0"/>
              <a:t> </a:t>
            </a:r>
            <a:br>
              <a:rPr lang="en-US" sz="1800" dirty="0"/>
            </a:br>
            <a:br>
              <a:rPr lang="en-US" sz="1800" dirty="0"/>
            </a:br>
            <a:r>
              <a:rPr lang="en-US" sz="1800" dirty="0"/>
              <a:t>Visit the link below for an infographic as well as a Q &amp; A to assist you in implementing this important new policy.</a:t>
            </a:r>
            <a:br>
              <a:rPr lang="en-US" sz="1800" dirty="0"/>
            </a:br>
            <a:br>
              <a:rPr lang="en-US" sz="1800" dirty="0"/>
            </a:br>
            <a:r>
              <a:rPr lang="en-US" sz="1800" dirty="0">
                <a:hlinkClick r:id="rId4"/>
              </a:rPr>
              <a:t>http://filestore.scouting.org/filestore/se-packet/2020-08-10/Exploring-Participant-Policy-FINAL-2.pdf</a:t>
            </a:r>
            <a:r>
              <a:rPr lang="en-US" sz="1800" dirty="0"/>
              <a:t>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5"/>
          <a:srcRect l="2121" r="132"/>
          <a:stretch/>
        </p:blipFill>
        <p:spPr>
          <a:xfrm>
            <a:off x="6217196" y="745435"/>
            <a:ext cx="5974804" cy="6112592"/>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6"/>
          <a:stretch>
            <a:fillRect/>
          </a:stretch>
        </p:blipFill>
        <p:spPr>
          <a:xfrm>
            <a:off x="-1228725" y="1097204"/>
            <a:ext cx="44450" cy="24917"/>
          </a:xfrm>
        </p:spPr>
      </p:pic>
    </p:spTree>
    <p:extLst>
      <p:ext uri="{BB962C8B-B14F-4D97-AF65-F5344CB8AC3E}">
        <p14:creationId xmlns:p14="http://schemas.microsoft.com/office/powerpoint/2010/main" val="8961118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672209" y="-15816"/>
            <a:ext cx="8833606" cy="959546"/>
          </a:xfrm>
        </p:spPr>
        <p:txBody>
          <a:bodyPr>
            <a:normAutofit/>
          </a:bodyPr>
          <a:lstStyle/>
          <a:p>
            <a:pPr algn="l"/>
            <a:r>
              <a:rPr lang="en-US" sz="3200" b="1" dirty="0">
                <a:solidFill>
                  <a:srgbClr val="1FC77F"/>
                </a:solidFill>
                <a:latin typeface="Arial Black" panose="020B0A04020102020204" pitchFamily="34" charset="0"/>
                <a:cs typeface="Arial" panose="020B0604020202020204" pitchFamily="34" charset="0"/>
              </a:rPr>
              <a:t>Frozen Pond Safety Tips…</a:t>
            </a:r>
            <a:endParaRPr lang="en-US" sz="32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931910"/>
            <a:ext cx="8757859" cy="4801314"/>
          </a:xfrm>
          <a:prstGeom prst="rect">
            <a:avLst/>
          </a:prstGeom>
        </p:spPr>
        <p:txBody>
          <a:bodyPr wrap="square">
            <a:spAutoFit/>
          </a:bodyPr>
          <a:lstStyle/>
          <a:p>
            <a:pPr marL="285750" indent="-285750" defTabSz="914400" eaLnBrk="0" fontAlgn="base" hangingPunct="0">
              <a:spcBef>
                <a:spcPct val="0"/>
              </a:spcBef>
              <a:spcAft>
                <a:spcPct val="0"/>
              </a:spcAft>
              <a:buFont typeface="Arial" panose="020B0604020202020204" pitchFamily="34" charset="0"/>
              <a:buChar char="•"/>
            </a:pPr>
            <a:r>
              <a:rPr lang="en-US" altLang="en-US" sz="1600" b="1" dirty="0">
                <a:solidFill>
                  <a:srgbClr val="FFFF00"/>
                </a:solidFill>
                <a:latin typeface="Arial" panose="020B0604020202020204" pitchFamily="34" charset="0"/>
                <a:cs typeface="Arial" panose="020B0604020202020204" pitchFamily="34" charset="0"/>
              </a:rPr>
              <a:t>Check Frequently: Ice thickness is inconsistent; check every 150 feet with a drill or auger</a:t>
            </a:r>
          </a:p>
          <a:p>
            <a:pPr defTabSz="914400" eaLnBrk="0" fontAlgn="base" hangingPunct="0">
              <a:spcBef>
                <a:spcPct val="0"/>
              </a:spcBef>
              <a:spcAft>
                <a:spcPct val="0"/>
              </a:spcAft>
            </a:pPr>
            <a:endParaRPr lang="en-US" altLang="en-US" sz="800" b="1" dirty="0">
              <a:solidFill>
                <a:srgbClr val="FFFF00"/>
              </a:solidFill>
              <a:latin typeface="Arial" panose="020B0604020202020204" pitchFamily="34" charset="0"/>
              <a:cs typeface="Arial" panose="020B0604020202020204"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altLang="en-US" sz="1600" b="1" dirty="0">
                <a:solidFill>
                  <a:srgbClr val="FFFF00"/>
                </a:solidFill>
                <a:latin typeface="Arial" panose="020B0604020202020204" pitchFamily="34" charset="0"/>
                <a:cs typeface="Arial" panose="020B0604020202020204" pitchFamily="34" charset="0"/>
              </a:rPr>
              <a:t>Avoid Dangers: Steer clear of ice over flowing water, near bridge pilings, or where bubbles or dark spots are visible</a:t>
            </a:r>
          </a:p>
          <a:p>
            <a:pPr defTabSz="914400" eaLnBrk="0" fontAlgn="base" hangingPunct="0">
              <a:spcBef>
                <a:spcPct val="0"/>
              </a:spcBef>
              <a:spcAft>
                <a:spcPct val="0"/>
              </a:spcAft>
            </a:pPr>
            <a:endParaRPr lang="en-US" altLang="en-US" sz="800" b="1" dirty="0">
              <a:solidFill>
                <a:srgbClr val="FFFF00"/>
              </a:solidFill>
              <a:latin typeface="Arial" panose="020B0604020202020204" pitchFamily="34" charset="0"/>
              <a:cs typeface="Arial" panose="020B0604020202020204"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altLang="en-US" sz="1600" b="1" dirty="0">
                <a:solidFill>
                  <a:srgbClr val="FFFF00"/>
                </a:solidFill>
                <a:latin typeface="Arial" panose="020B0604020202020204" pitchFamily="34" charset="0"/>
                <a:cs typeface="Arial" panose="020B0604020202020204" pitchFamily="34" charset="0"/>
              </a:rPr>
              <a:t>Safety Gear: Carry ice picks (with buoyant handles) and wear a </a:t>
            </a:r>
            <a:r>
              <a:rPr lang="en-US" altLang="en-US" sz="1600" b="1" dirty="0">
                <a:solidFill>
                  <a:srgbClr val="FFFF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float coat or PFD</a:t>
            </a:r>
            <a:endParaRPr lang="en-US" altLang="en-US" sz="1600" b="1" dirty="0">
              <a:solidFill>
                <a:srgbClr val="FFFF00"/>
              </a:solidFill>
              <a:latin typeface="Arial" panose="020B0604020202020204" pitchFamily="34" charset="0"/>
              <a:cs typeface="Arial" panose="020B0604020202020204" pitchFamily="34" charset="0"/>
            </a:endParaRPr>
          </a:p>
          <a:p>
            <a:pPr defTabSz="914400" eaLnBrk="0" fontAlgn="base" hangingPunct="0">
              <a:spcBef>
                <a:spcPct val="0"/>
              </a:spcBef>
              <a:spcAft>
                <a:spcPct val="0"/>
              </a:spcAft>
            </a:pPr>
            <a:endParaRPr lang="en-US" altLang="en-US" sz="800" b="1" dirty="0">
              <a:solidFill>
                <a:srgbClr val="FFFF00"/>
              </a:solidFill>
              <a:latin typeface="Arial" panose="020B0604020202020204" pitchFamily="34" charset="0"/>
              <a:cs typeface="Arial" panose="020B0604020202020204"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altLang="en-US" sz="1600" b="1" dirty="0">
                <a:solidFill>
                  <a:srgbClr val="FFFF00"/>
                </a:solidFill>
                <a:latin typeface="Arial" panose="020B0604020202020204" pitchFamily="34" charset="0"/>
                <a:cs typeface="Arial" panose="020B0604020202020204" pitchFamily="34" charset="0"/>
              </a:rPr>
              <a:t>Emergency Action: If you fall in, do not panic. Use the 1:10:1 rule: 1 minute to control breathing, 10 minutes of movement to get out, 1 hour before hypothermia sets in</a:t>
            </a:r>
          </a:p>
          <a:p>
            <a:pPr defTabSz="914400" eaLnBrk="0" fontAlgn="base" hangingPunct="0">
              <a:spcBef>
                <a:spcPct val="0"/>
              </a:spcBef>
              <a:spcAft>
                <a:spcPct val="0"/>
              </a:spcAft>
            </a:pPr>
            <a:endParaRPr lang="en-US" altLang="en-US" sz="800" b="1" dirty="0">
              <a:solidFill>
                <a:srgbClr val="FFFF00"/>
              </a:solidFill>
              <a:latin typeface="Arial" panose="020B0604020202020204" pitchFamily="34" charset="0"/>
              <a:cs typeface="Arial" panose="020B0604020202020204"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altLang="en-US" sz="1600" b="1" dirty="0">
                <a:solidFill>
                  <a:srgbClr val="FFFF00"/>
                </a:solidFill>
                <a:latin typeface="Arial" panose="020B0604020202020204" pitchFamily="34" charset="0"/>
                <a:cs typeface="Arial" panose="020B0604020202020204" pitchFamily="34" charset="0"/>
              </a:rPr>
              <a:t>Self-Rescue: Stay calm, turn towards the direction you came, and kick your legs to lift your body onto the ice, then roll away from the hole</a:t>
            </a:r>
          </a:p>
          <a:p>
            <a:pPr defTabSz="914400" eaLnBrk="0" fontAlgn="base" hangingPunct="0">
              <a:spcBef>
                <a:spcPct val="0"/>
              </a:spcBef>
              <a:spcAft>
                <a:spcPct val="0"/>
              </a:spcAft>
            </a:pPr>
            <a:endParaRPr lang="en-US" altLang="en-US" sz="800" b="1" dirty="0">
              <a:solidFill>
                <a:srgbClr val="FFFF00"/>
              </a:solidFill>
              <a:latin typeface="Arial" panose="020B0604020202020204" pitchFamily="34" charset="0"/>
              <a:cs typeface="Arial" panose="020B0604020202020204"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altLang="en-US" sz="1600" b="1" dirty="0">
                <a:solidFill>
                  <a:srgbClr val="FFFF00"/>
                </a:solidFill>
                <a:latin typeface="Arial" panose="020B0604020202020204" pitchFamily="34" charset="0"/>
                <a:cs typeface="Arial" panose="020B0604020202020204" pitchFamily="34" charset="0"/>
              </a:rPr>
              <a:t>Pet Safety: Keep pets on a leash. If a pet falls through, call 9-1-1 rather than attempting a rescue yourself</a:t>
            </a:r>
          </a:p>
          <a:p>
            <a:pPr defTabSz="914400" eaLnBrk="0" fontAlgn="base" hangingPunct="0">
              <a:spcBef>
                <a:spcPct val="0"/>
              </a:spcBef>
              <a:spcAft>
                <a:spcPct val="0"/>
              </a:spcAft>
            </a:pPr>
            <a:endParaRPr lang="en-US" altLang="en-US" sz="800" b="1" dirty="0">
              <a:solidFill>
                <a:srgbClr val="FFFF00"/>
              </a:solidFill>
              <a:latin typeface="Arial" panose="020B0604020202020204" pitchFamily="34" charset="0"/>
              <a:cs typeface="Arial" panose="020B0604020202020204"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altLang="en-US" sz="1600" b="1" dirty="0">
                <a:solidFill>
                  <a:srgbClr val="FFFF00"/>
                </a:solidFill>
                <a:latin typeface="Arial" panose="020B0604020202020204" pitchFamily="34" charset="0"/>
                <a:cs typeface="Arial" panose="020B0604020202020204" pitchFamily="34" charset="0"/>
              </a:rPr>
              <a:t>Avoid Night Skating: Visibility issues make it impossible to spot thin, weak, or dangerous areas</a:t>
            </a:r>
          </a:p>
          <a:p>
            <a:pPr defTabSz="914400" eaLnBrk="0" fontAlgn="base" hangingPunct="0">
              <a:spcBef>
                <a:spcPct val="0"/>
              </a:spcBef>
              <a:spcAft>
                <a:spcPct val="0"/>
              </a:spcAft>
            </a:pPr>
            <a:endParaRPr lang="en-US" altLang="en-US" sz="800" b="1" dirty="0">
              <a:solidFill>
                <a:srgbClr val="FFFF00"/>
              </a:solidFill>
              <a:latin typeface="Arial" panose="020B0604020202020204" pitchFamily="34" charset="0"/>
              <a:cs typeface="Arial" panose="020B0604020202020204"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altLang="en-US" sz="1600" b="1" dirty="0">
                <a:solidFill>
                  <a:srgbClr val="FFFF00"/>
                </a:solidFill>
                <a:latin typeface="Arial" panose="020B0604020202020204" pitchFamily="34" charset="0"/>
                <a:cs typeface="Arial" panose="020B0604020202020204" pitchFamily="34" charset="0"/>
              </a:rPr>
              <a:t>When in Doubt, Stay Off ~ No ice is 100% safe, so it is always better to err on the side of caution and find a designated, safe, and supervised skating area </a:t>
            </a:r>
          </a:p>
          <a:p>
            <a:endParaRPr lang="en-US" sz="10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53101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6396" y="381000"/>
            <a:ext cx="5590916" cy="6313225"/>
          </a:xfrm>
        </p:spPr>
        <p:txBody>
          <a:bodyPr vert="horz" lIns="91440" tIns="45720" rIns="91440" bIns="45720" rtlCol="0" anchor="t">
            <a:normAutofit fontScale="90000"/>
          </a:bodyPr>
          <a:lstStyle/>
          <a:p>
            <a:pPr algn="l"/>
            <a:br>
              <a:rPr lang="en-US" sz="3400" b="1" kern="1200" dirty="0">
                <a:solidFill>
                  <a:schemeClr val="tx1"/>
                </a:solidFill>
                <a:latin typeface="+mj-lt"/>
                <a:ea typeface="+mj-ea"/>
                <a:cs typeface="+mj-cs"/>
              </a:rPr>
            </a:br>
            <a:r>
              <a:rPr lang="en-US" sz="2400" b="1" dirty="0">
                <a:solidFill>
                  <a:srgbClr val="1C81FB"/>
                </a:solidFill>
              </a:rPr>
              <a:t>EXPLORING REGISTRATION FEES</a:t>
            </a:r>
            <a:br>
              <a:rPr lang="en-US" sz="2400" b="1" u="sng" dirty="0"/>
            </a:br>
            <a:br>
              <a:rPr lang="en-US" sz="2400" b="1" u="sng" dirty="0"/>
            </a:br>
            <a:r>
              <a:rPr lang="en-US" sz="1800" dirty="0"/>
              <a:t>Effective </a:t>
            </a:r>
            <a:r>
              <a:rPr lang="en-US" sz="1800" b="1" u="sng" dirty="0">
                <a:solidFill>
                  <a:srgbClr val="FF6600"/>
                </a:solidFill>
              </a:rPr>
              <a:t>August 1, 2023</a:t>
            </a:r>
            <a:r>
              <a:rPr lang="en-US" sz="1800" dirty="0"/>
              <a:t>, Exploring fee updates:</a:t>
            </a:r>
            <a:br>
              <a:rPr lang="en-US" sz="1800" dirty="0"/>
            </a:br>
            <a:br>
              <a:rPr lang="en-US" sz="1800" dirty="0"/>
            </a:br>
            <a:r>
              <a:rPr lang="en-US" sz="1800" dirty="0"/>
              <a:t>  -  Exploring Youth   </a:t>
            </a:r>
            <a:r>
              <a:rPr lang="en-US" sz="1800" dirty="0">
                <a:solidFill>
                  <a:srgbClr val="FF9900"/>
                </a:solidFill>
              </a:rPr>
              <a:t>$50.00</a:t>
            </a:r>
            <a:br>
              <a:rPr lang="en-US" sz="1800" dirty="0">
                <a:solidFill>
                  <a:srgbClr val="FF9900"/>
                </a:solidFill>
              </a:rPr>
            </a:br>
            <a:br>
              <a:rPr lang="en-US" sz="1800" dirty="0">
                <a:solidFill>
                  <a:srgbClr val="FF9900"/>
                </a:solidFill>
              </a:rPr>
            </a:br>
            <a:r>
              <a:rPr lang="en-US" sz="1800" dirty="0">
                <a:solidFill>
                  <a:srgbClr val="FF9900"/>
                </a:solidFill>
              </a:rPr>
              <a:t>  </a:t>
            </a:r>
            <a:r>
              <a:rPr lang="en-US" sz="1800" dirty="0"/>
              <a:t>-  Exploring Adult Participants (18-20) </a:t>
            </a:r>
            <a:r>
              <a:rPr lang="en-US" sz="1800" dirty="0">
                <a:solidFill>
                  <a:srgbClr val="FF9900"/>
                </a:solidFill>
              </a:rPr>
              <a:t>$50.00</a:t>
            </a:r>
            <a:br>
              <a:rPr lang="en-US" sz="1800" dirty="0"/>
            </a:br>
            <a:br>
              <a:rPr lang="en-US" sz="1800" dirty="0"/>
            </a:br>
            <a:r>
              <a:rPr lang="en-US" sz="1800" dirty="0"/>
              <a:t>  -  Exploring Adults   </a:t>
            </a:r>
            <a:r>
              <a:rPr lang="en-US" sz="1800" dirty="0">
                <a:solidFill>
                  <a:srgbClr val="FF9900"/>
                </a:solidFill>
              </a:rPr>
              <a:t>$50.00</a:t>
            </a:r>
            <a:br>
              <a:rPr lang="en-US" sz="1800" dirty="0"/>
            </a:br>
            <a:br>
              <a:rPr lang="en-US" sz="1800" dirty="0"/>
            </a:br>
            <a:r>
              <a:rPr lang="en-US" sz="1800" dirty="0"/>
              <a:t>  -  Exploring Post/Club Annual Renewal Fee   </a:t>
            </a:r>
            <a:r>
              <a:rPr lang="en-US" sz="1800" dirty="0">
                <a:solidFill>
                  <a:srgbClr val="FF9900"/>
                </a:solidFill>
              </a:rPr>
              <a:t>$100.00</a:t>
            </a:r>
            <a:br>
              <a:rPr lang="en-US" sz="1800" dirty="0"/>
            </a:br>
            <a:br>
              <a:rPr lang="en-US" sz="1800" dirty="0"/>
            </a:br>
            <a:r>
              <a:rPr lang="en-US" sz="1800" dirty="0"/>
              <a:t>  -  There is no additional “Joining Fee” for Exploring </a:t>
            </a:r>
            <a:br>
              <a:rPr lang="en-US" sz="1800" dirty="0"/>
            </a:br>
            <a:br>
              <a:rPr lang="en-US" sz="1800" dirty="0"/>
            </a:br>
            <a:r>
              <a:rPr lang="en-US" sz="1600" b="0" i="0" dirty="0">
                <a:effectLst/>
                <a:latin typeface="+mn-lt"/>
              </a:rPr>
              <a:t>The updated membership fees will take effect August 1, 2023, for new members in the 2023-2024 program year.</a:t>
            </a:r>
            <a:br>
              <a:rPr lang="en-US" sz="1600" dirty="0"/>
            </a:br>
            <a:br>
              <a:rPr lang="en-US" sz="1600" dirty="0"/>
            </a:br>
            <a:r>
              <a:rPr lang="en-US" sz="1600" b="1" i="0" dirty="0">
                <a:effectLst/>
                <a:latin typeface="Roboto" panose="02000000000000000000" pitchFamily="2" charset="0"/>
              </a:rPr>
              <a:t>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a:t>
            </a:r>
            <a:r>
              <a:rPr lang="en-US" sz="1600" b="0" i="0" dirty="0">
                <a:effectLst/>
                <a:latin typeface="Roboto" panose="02000000000000000000" pitchFamily="2" charset="0"/>
              </a:rPr>
              <a:t> </a:t>
            </a:r>
            <a:br>
              <a:rPr lang="en-US" sz="1600" b="0" i="0" dirty="0">
                <a:effectLst/>
                <a:latin typeface="Roboto" panose="02000000000000000000" pitchFamily="2" charset="0"/>
              </a:rPr>
            </a:br>
            <a:br>
              <a:rPr lang="en-US" sz="1400" dirty="0"/>
            </a:br>
            <a:br>
              <a:rPr lang="en-US" sz="1800" b="1" u="sng" dirty="0"/>
            </a:b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Tree>
    <p:extLst>
      <p:ext uri="{BB962C8B-B14F-4D97-AF65-F5344CB8AC3E}">
        <p14:creationId xmlns:p14="http://schemas.microsoft.com/office/powerpoint/2010/main" val="848735148"/>
      </p:ext>
    </p:extLst>
  </p:cSld>
  <p:clrMapOvr>
    <a:overrideClrMapping bg1="dk1" tx1="lt1" bg2="dk2" tx2="lt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4520" y="319390"/>
            <a:ext cx="5655840" cy="6389060"/>
          </a:xfrm>
        </p:spPr>
        <p:txBody>
          <a:bodyPr vert="horz" lIns="91440" tIns="45720" rIns="91440" bIns="45720" rtlCol="0" anchor="t">
            <a:normAutofit/>
          </a:bodyPr>
          <a:lstStyle/>
          <a:p>
            <a:pPr algn="l"/>
            <a:br>
              <a:rPr lang="en-US" sz="2700" b="1" u="sng" dirty="0"/>
            </a:br>
            <a:r>
              <a:rPr lang="en-US" sz="2300" b="1" dirty="0">
                <a:solidFill>
                  <a:srgbClr val="1C81FB"/>
                </a:solidFill>
              </a:rPr>
              <a:t>NEWLY UPDATED EXPLORING APPLICATIONS</a:t>
            </a:r>
            <a:br>
              <a:rPr lang="en-US" sz="2400" b="1" u="sng" dirty="0"/>
            </a:br>
            <a:br>
              <a:rPr lang="en-US" sz="2400" dirty="0"/>
            </a:br>
            <a:br>
              <a:rPr lang="en-US" sz="1800" dirty="0"/>
            </a:br>
            <a:r>
              <a:rPr lang="en-US" sz="1800" dirty="0"/>
              <a:t>The newly updated Exploring applications are available now for download online at </a:t>
            </a:r>
            <a:r>
              <a:rPr lang="en-US" sz="1800" u="sng" dirty="0">
                <a:hlinkClick r:id="rId4"/>
              </a:rPr>
              <a:t>www.exploring.org</a:t>
            </a:r>
            <a:br>
              <a:rPr lang="en-US" sz="1800" dirty="0"/>
            </a:br>
            <a:br>
              <a:rPr lang="en-US" sz="1800" dirty="0"/>
            </a:br>
            <a:r>
              <a:rPr lang="en-US" sz="1800" u="sng" dirty="0">
                <a:hlinkClick r:id="rId5"/>
              </a:rPr>
              <a:t>New Post/Club Application (SKU# 655197)</a:t>
            </a:r>
            <a:br>
              <a:rPr lang="en-US" sz="1800" dirty="0"/>
            </a:br>
            <a:br>
              <a:rPr lang="en-US" sz="1800" dirty="0"/>
            </a:br>
            <a:r>
              <a:rPr lang="en-US" sz="1800" u="sng" dirty="0">
                <a:hlinkClick r:id="rId6"/>
              </a:rPr>
              <a:t>Youth Application (SKU# 634698)</a:t>
            </a:r>
            <a:br>
              <a:rPr lang="en-US" sz="1800" u="sng" dirty="0"/>
            </a:br>
            <a:br>
              <a:rPr lang="en-US" sz="1800" dirty="0"/>
            </a:br>
            <a:r>
              <a:rPr lang="en-US" sz="1800" u="sng" dirty="0">
                <a:hlinkClick r:id="rId7"/>
              </a:rPr>
              <a:t>Adult Application (SKU# 634699)</a:t>
            </a:r>
            <a:br>
              <a:rPr lang="en-US" sz="1800" u="sng" dirty="0"/>
            </a:br>
            <a:r>
              <a:rPr lang="en-US" sz="1800" dirty="0"/>
              <a:t>-Includes the new 18-20 Exploring Participant (EP) Code</a:t>
            </a:r>
            <a:r>
              <a:rPr lang="en-US" sz="1800" b="1" i="1" dirty="0"/>
              <a:t>, </a:t>
            </a:r>
            <a:r>
              <a:rPr lang="en-US" sz="1800" dirty="0"/>
              <a:t>which will became </a:t>
            </a:r>
            <a:r>
              <a:rPr lang="en-US" sz="1800" b="1" u="sng" dirty="0"/>
              <a:t>mandatory</a:t>
            </a:r>
            <a:r>
              <a:rPr lang="en-US" sz="1800" dirty="0"/>
              <a:t> beginning </a:t>
            </a:r>
            <a:r>
              <a:rPr lang="en-US" sz="1800" b="1" u="sng" dirty="0"/>
              <a:t>August 1</a:t>
            </a:r>
            <a:r>
              <a:rPr lang="en-US" sz="1800" b="1" u="sng" baseline="30000" dirty="0"/>
              <a:t>st</a:t>
            </a:r>
            <a:r>
              <a:rPr lang="en-US" sz="1800" b="1" u="sng" dirty="0"/>
              <a:t>, 2020</a:t>
            </a:r>
            <a:r>
              <a:rPr lang="en-US" sz="1800" b="1" dirty="0"/>
              <a:t>.</a:t>
            </a:r>
            <a:br>
              <a:rPr lang="en-US" sz="1800" b="1" dirty="0"/>
            </a:br>
            <a:br>
              <a:rPr lang="en-US" sz="1800" b="1" dirty="0"/>
            </a:br>
            <a:br>
              <a:rPr lang="en-US" sz="1800" dirty="0"/>
            </a:br>
            <a:r>
              <a:rPr lang="en-US" sz="1800" dirty="0"/>
              <a:t>*New applications are a</a:t>
            </a:r>
            <a:r>
              <a:rPr lang="en-US" sz="1800" i="1" dirty="0"/>
              <a:t>vailable at the  National Distribution Center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8"/>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9"/>
          <a:stretch>
            <a:fillRect/>
          </a:stretch>
        </p:blipFill>
        <p:spPr>
          <a:xfrm>
            <a:off x="-1228725" y="1097204"/>
            <a:ext cx="44450" cy="24917"/>
          </a:xfrm>
        </p:spPr>
      </p:pic>
    </p:spTree>
    <p:extLst>
      <p:ext uri="{BB962C8B-B14F-4D97-AF65-F5344CB8AC3E}">
        <p14:creationId xmlns:p14="http://schemas.microsoft.com/office/powerpoint/2010/main" val="2296513858"/>
      </p:ext>
    </p:extLst>
  </p:cSld>
  <p:clrMapOvr>
    <a:overrideClrMapping bg1="dk1" tx1="lt1" bg2="dk2" tx2="lt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2" y="-12561"/>
            <a:ext cx="9144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sz="4200" b="1" dirty="0">
                <a:solidFill>
                  <a:srgbClr val="C00000"/>
                </a:solidFill>
              </a:rPr>
              <a:t>Newest Technology for Exploring</a:t>
            </a: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2186610" y="1470990"/>
            <a:ext cx="6944422" cy="4452731"/>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Clr>
                <a:prstClr val="white"/>
              </a:buClr>
              <a:buSzPct val="75000"/>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BeAnExplorer “Equivalent”</a:t>
            </a:r>
          </a:p>
          <a:p>
            <a:pPr marL="0" indent="0">
              <a:lnSpc>
                <a:spcPct val="110000"/>
              </a:lnSpc>
              <a:buClr>
                <a:prstClr val="white"/>
              </a:buClr>
              <a:buSzPct val="75000"/>
              <a:buNone/>
            </a:pPr>
            <a:r>
              <a:rPr lang="en-US" altLang="en-US" sz="3000" b="1" dirty="0">
                <a:solidFill>
                  <a:prstClr val="white"/>
                </a:solidFill>
                <a:latin typeface="Calibri"/>
              </a:rPr>
              <a:t>		</a:t>
            </a: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“joinexploring.org”</a:t>
            </a:r>
          </a:p>
          <a:p>
            <a:pPr marL="0" indent="0">
              <a:lnSpc>
                <a:spcPct val="110000"/>
              </a:lnSpc>
              <a:buClr>
                <a:prstClr val="white"/>
              </a:buClr>
              <a:buSzPct val="75000"/>
              <a:buNone/>
            </a:pPr>
            <a:r>
              <a:rPr lang="en-US" altLang="en-US" sz="3000" b="1" dirty="0">
                <a:solidFill>
                  <a:prstClr val="white"/>
                </a:solidFill>
                <a:latin typeface="Calibri"/>
              </a:rPr>
              <a:t>		“joinexploring.com”</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Scoutbook for Exploring</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Registration</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Renewal</a:t>
            </a: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
                <a:prstClr val="white"/>
              </a:buClr>
              <a:buSzPct val="75000"/>
              <a:buFont typeface="Arial"/>
              <a:buNone/>
              <a:tabLst/>
              <a:defRPr/>
            </a:pPr>
            <a:r>
              <a:rPr kumimoji="0" lang="en-US" altLang="en-US" sz="2200" b="1" i="0" u="none" strike="noStrike" kern="1200" cap="none" spc="0" normalizeH="0" baseline="0" noProof="0" dirty="0">
                <a:ln>
                  <a:noFill/>
                </a:ln>
                <a:solidFill>
                  <a:prstClr val="white"/>
                </a:solidFill>
                <a:effectLst/>
                <a:uLnTx/>
                <a:uFillTx/>
                <a:latin typeface="Calibri"/>
                <a:ea typeface="+mn-ea"/>
                <a:cs typeface="+mn-cs"/>
              </a:rPr>
              <a:t>              </a:t>
            </a:r>
          </a:p>
        </p:txBody>
      </p:sp>
      <p:pic>
        <p:nvPicPr>
          <p:cNvPr id="3" name="Picture 2">
            <a:extLst>
              <a:ext uri="{FF2B5EF4-FFF2-40B4-BE49-F238E27FC236}">
                <a16:creationId xmlns:a16="http://schemas.microsoft.com/office/drawing/2014/main" id="{7BEEE89C-B9F9-48AA-B477-5D6B73C0AD56}"/>
              </a:ext>
            </a:extLst>
          </p:cNvPr>
          <p:cNvPicPr>
            <a:picLocks noChangeAspect="1"/>
          </p:cNvPicPr>
          <p:nvPr/>
        </p:nvPicPr>
        <p:blipFill>
          <a:blip r:embed="rId6"/>
          <a:stretch>
            <a:fillRect/>
          </a:stretch>
        </p:blipFill>
        <p:spPr>
          <a:xfrm>
            <a:off x="9419611" y="5045075"/>
            <a:ext cx="2655804" cy="1751291"/>
          </a:xfrm>
          <a:prstGeom prst="rect">
            <a:avLst/>
          </a:prstGeom>
        </p:spPr>
      </p:pic>
    </p:spTree>
    <p:extLst>
      <p:ext uri="{BB962C8B-B14F-4D97-AF65-F5344CB8AC3E}">
        <p14:creationId xmlns:p14="http://schemas.microsoft.com/office/powerpoint/2010/main" val="1982440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9"/>
            <a:ext cx="12192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b="1" dirty="0">
                <a:solidFill>
                  <a:srgbClr val="C00000"/>
                </a:solidFill>
              </a:rPr>
              <a:t>*Exploring Leadership Experience</a:t>
            </a:r>
            <a:endParaRPr lang="en-US" altLang="en-US" sz="4200" b="1" dirty="0">
              <a:solidFill>
                <a:srgbClr val="C00000"/>
              </a:solidFill>
            </a:endParaRP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1752600" y="1902547"/>
            <a:ext cx="8686800" cy="3758952"/>
          </a:xfrm>
          <a:prstGeom prst="rect">
            <a:avLst/>
          </a:prstGeom>
        </p:spPr>
        <p:txBody>
          <a:bodyPr vert="horz" lIns="182880" tIns="0" rIns="0" bIns="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800" b="1" i="1" u="none" strike="noStrike" kern="1200" cap="none" spc="0" normalizeH="0" baseline="0" noProof="0" dirty="0">
                <a:ln>
                  <a:noFill/>
                </a:ln>
                <a:solidFill>
                  <a:prstClr val="white"/>
                </a:solidFill>
                <a:effectLst/>
                <a:uLnTx/>
                <a:uFillTx/>
                <a:latin typeface="Calibri"/>
                <a:ea typeface="+mn-ea"/>
                <a:cs typeface="+mn-cs"/>
              </a:rPr>
              <a:t>Resume Builder that will help recognize Explorers </a:t>
            </a:r>
          </a:p>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200" b="1" i="1" u="none" strike="noStrike" kern="1200" cap="none" spc="0" normalizeH="0" baseline="0" noProof="0" dirty="0">
                <a:ln>
                  <a:noFill/>
                </a:ln>
                <a:solidFill>
                  <a:prstClr val="white"/>
                </a:solidFill>
                <a:effectLst/>
                <a:uLnTx/>
                <a:uFillTx/>
                <a:latin typeface="Calibri"/>
                <a:ea typeface="+mn-ea"/>
                <a:cs typeface="+mn-cs"/>
              </a:rPr>
              <a:t>This online, mentor assisted, self-paced and guided experience will allow our Explorers to…   </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Have an opportunity to discover their inner leadership potential</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Gain practical leadership experience – participate in a capstone project</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Work with a mentor to gain professional leadership experience</a:t>
            </a:r>
          </a:p>
          <a:p>
            <a:pPr marL="342900" marR="0" lvl="0" indent="-342900" algn="l" defTabSz="457200" rtl="0" eaLnBrk="1" fontAlgn="auto" latinLnBrk="0" hangingPunct="1">
              <a:lnSpc>
                <a:spcPct val="110000"/>
              </a:lnSpc>
              <a:spcBef>
                <a:spcPts val="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Be recognized with a Nationally Certified Leadership Experience 	Certificate that will help improve their resume and recognize their 	overall Exploring Experience.</a:t>
            </a: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Pct val="75000"/>
              <a:buFont typeface="Arial"/>
              <a:buChar char="•"/>
              <a:tabLst/>
              <a:defRPr/>
            </a:pPr>
            <a:endParaRPr kumimoji="0" lang="en-US" altLang="en-US" sz="32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1C02AAD-D90C-44B9-937F-74B93D5987B4}"/>
              </a:ext>
            </a:extLst>
          </p:cNvPr>
          <p:cNvPicPr>
            <a:picLocks noChangeAspect="1"/>
          </p:cNvPicPr>
          <p:nvPr/>
        </p:nvPicPr>
        <p:blipFill>
          <a:blip r:embed="rId6"/>
          <a:stretch>
            <a:fillRect/>
          </a:stretch>
        </p:blipFill>
        <p:spPr>
          <a:xfrm>
            <a:off x="9611140" y="5387980"/>
            <a:ext cx="2294340" cy="1242364"/>
          </a:xfrm>
          <a:prstGeom prst="rect">
            <a:avLst/>
          </a:prstGeom>
        </p:spPr>
      </p:pic>
      <p:sp>
        <p:nvSpPr>
          <p:cNvPr id="2" name="Rectangle 1">
            <a:extLst>
              <a:ext uri="{FF2B5EF4-FFF2-40B4-BE49-F238E27FC236}">
                <a16:creationId xmlns:a16="http://schemas.microsoft.com/office/drawing/2014/main" id="{5A08EFB0-5B6A-4CAC-A6E3-F5C9D6419E83}"/>
              </a:ext>
            </a:extLst>
          </p:cNvPr>
          <p:cNvSpPr/>
          <p:nvPr/>
        </p:nvSpPr>
        <p:spPr>
          <a:xfrm>
            <a:off x="3469781" y="1343002"/>
            <a:ext cx="4741683" cy="4770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500" b="1" i="0" u="none" strike="noStrike" kern="1200" cap="none" spc="0" normalizeH="0" baseline="0" noProof="0" dirty="0">
                <a:ln>
                  <a:noFill/>
                </a:ln>
                <a:solidFill>
                  <a:srgbClr val="FF0000"/>
                </a:solidFill>
                <a:effectLst/>
                <a:uLnTx/>
                <a:uFillTx/>
                <a:latin typeface="Calibri"/>
                <a:ea typeface="+mn-ea"/>
                <a:cs typeface="+mn-cs"/>
              </a:rPr>
              <a:t>*Coming soon for Exploring youth</a:t>
            </a:r>
            <a:endParaRPr kumimoji="0" lang="en-US" sz="25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856881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68" y="6466654"/>
            <a:ext cx="897995" cy="326543"/>
          </a:xfrm>
          <a:prstGeom prst="rect">
            <a:avLst/>
          </a:prstGeom>
        </p:spPr>
      </p:pic>
      <p:sp>
        <p:nvSpPr>
          <p:cNvPr id="6" name="Title 1">
            <a:extLst>
              <a:ext uri="{FF2B5EF4-FFF2-40B4-BE49-F238E27FC236}">
                <a16:creationId xmlns:a16="http://schemas.microsoft.com/office/drawing/2014/main" id="{7D00888D-DF2F-4460-8D84-DB911CA4A6A6}"/>
              </a:ext>
            </a:extLst>
          </p:cNvPr>
          <p:cNvSpPr txBox="1">
            <a:spLocks/>
          </p:cNvSpPr>
          <p:nvPr/>
        </p:nvSpPr>
        <p:spPr>
          <a:xfrm>
            <a:off x="522269" y="77548"/>
            <a:ext cx="11147461" cy="9941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Helvetica" panose="020B0604020202020204" pitchFamily="34" charset="0"/>
                <a:ea typeface="+mj-ea"/>
                <a:cs typeface="Helvetica" panose="020B0604020202020204" pitchFamily="34" charset="0"/>
              </a:rPr>
              <a:t>Exploring in comparison to Traditional Scouting</a:t>
            </a:r>
          </a:p>
        </p:txBody>
      </p:sp>
      <p:graphicFrame>
        <p:nvGraphicFramePr>
          <p:cNvPr id="8" name="Content Placeholder 5">
            <a:extLst>
              <a:ext uri="{FF2B5EF4-FFF2-40B4-BE49-F238E27FC236}">
                <a16:creationId xmlns:a16="http://schemas.microsoft.com/office/drawing/2014/main" id="{64D44DFD-D6B3-4AD4-B785-322610858AFE}"/>
              </a:ext>
            </a:extLst>
          </p:cNvPr>
          <p:cNvGraphicFramePr>
            <a:graphicFrameLocks/>
          </p:cNvGraphicFramePr>
          <p:nvPr/>
        </p:nvGraphicFramePr>
        <p:xfrm>
          <a:off x="1047963" y="1244662"/>
          <a:ext cx="10150868" cy="5157189"/>
        </p:xfrm>
        <a:graphic>
          <a:graphicData uri="http://schemas.openxmlformats.org/drawingml/2006/table">
            <a:tbl>
              <a:tblPr firstRow="1" bandRow="1"/>
              <a:tblGrid>
                <a:gridCol w="2262601">
                  <a:extLst>
                    <a:ext uri="{9D8B030D-6E8A-4147-A177-3AD203B41FA5}">
                      <a16:colId xmlns:a16="http://schemas.microsoft.com/office/drawing/2014/main" val="20000"/>
                    </a:ext>
                  </a:extLst>
                </a:gridCol>
                <a:gridCol w="1974480">
                  <a:extLst>
                    <a:ext uri="{9D8B030D-6E8A-4147-A177-3AD203B41FA5}">
                      <a16:colId xmlns:a16="http://schemas.microsoft.com/office/drawing/2014/main" val="20001"/>
                    </a:ext>
                  </a:extLst>
                </a:gridCol>
                <a:gridCol w="1789997">
                  <a:extLst>
                    <a:ext uri="{9D8B030D-6E8A-4147-A177-3AD203B41FA5}">
                      <a16:colId xmlns:a16="http://schemas.microsoft.com/office/drawing/2014/main" val="20002"/>
                    </a:ext>
                  </a:extLst>
                </a:gridCol>
                <a:gridCol w="1857970">
                  <a:extLst>
                    <a:ext uri="{9D8B030D-6E8A-4147-A177-3AD203B41FA5}">
                      <a16:colId xmlns:a16="http://schemas.microsoft.com/office/drawing/2014/main" val="76403790"/>
                    </a:ext>
                  </a:extLst>
                </a:gridCol>
                <a:gridCol w="2265820">
                  <a:extLst>
                    <a:ext uri="{9D8B030D-6E8A-4147-A177-3AD203B41FA5}">
                      <a16:colId xmlns:a16="http://schemas.microsoft.com/office/drawing/2014/main" val="20003"/>
                    </a:ext>
                  </a:extLst>
                </a:gridCol>
              </a:tblGrid>
              <a:tr h="551836">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endParaRPr lang="en-US" sz="1200" dirty="0">
                        <a:solidFill>
                          <a:schemeClr val="bg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baseline="0" dirty="0">
                          <a:solidFill>
                            <a:schemeClr val="bg1"/>
                          </a:solidFill>
                          <a:latin typeface="Arial Black" panose="020B0A04020102020204" pitchFamily="34" charset="0"/>
                          <a:cs typeface="Helvetica" panose="020B0604020202020204" pitchFamily="34" charset="0"/>
                        </a:rPr>
                        <a:t>SCOUTS BSA</a:t>
                      </a:r>
                      <a:endParaRPr lang="en-US" sz="1200" b="0" dirty="0">
                        <a:solidFill>
                          <a:schemeClr val="bg1"/>
                        </a:solidFill>
                        <a:latin typeface="Arial Black" panose="020B0A040201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VENTURING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SEA SCOUTS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EXPLORING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Troop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Crew</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Ship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Scoutmaster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Skipper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Sponsor/Advisor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2"/>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Senior Patrol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Boatswain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 </a:t>
                      </a:r>
                      <a:r>
                        <a:rPr lang="en-US" sz="900" b="1" baseline="0" dirty="0">
                          <a:solidFill>
                            <a:schemeClr val="bg1"/>
                          </a:solidFill>
                          <a:latin typeface="Helvetica" panose="020B0604020202020204" pitchFamily="34" charset="0"/>
                          <a:cs typeface="Helvetica" panose="020B0604020202020204" pitchFamily="34" charset="0"/>
                        </a:rPr>
                        <a:t> or Agency Nomenclature</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PARTICIPANT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Participant</a:t>
                      </a:r>
                      <a:r>
                        <a:rPr lang="en-US" sz="900" b="1" baseline="0" dirty="0">
                          <a:solidFill>
                            <a:schemeClr val="bg1"/>
                          </a:solidFill>
                          <a:latin typeface="Helvetica" panose="020B0604020202020204" pitchFamily="34" charset="0"/>
                          <a:cs typeface="Helvetica" panose="020B0604020202020204" pitchFamily="34" charset="0"/>
                        </a:rPr>
                        <a:t> or </a:t>
                      </a:r>
                      <a:r>
                        <a:rPr lang="en-US" sz="900" b="1" dirty="0">
                          <a:solidFill>
                            <a:schemeClr val="bg1"/>
                          </a:solidFill>
                          <a:latin typeface="Helvetica" panose="020B0604020202020204" pitchFamily="34" charset="0"/>
                          <a:cs typeface="Helvetica" panose="020B0604020202020204" pitchFamily="34" charset="0"/>
                        </a:rPr>
                        <a:t>Explorer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RE-REGISTRATION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MOU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5"/>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Participating Org</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6"/>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SPONSORING AGREEMENT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Memorandum</a:t>
                      </a:r>
                      <a:r>
                        <a:rPr lang="en-US" sz="900" b="1" baseline="0" dirty="0">
                          <a:solidFill>
                            <a:schemeClr val="bg1"/>
                          </a:solidFill>
                          <a:latin typeface="Helvetica" panose="020B0604020202020204" pitchFamily="34" charset="0"/>
                          <a:cs typeface="Helvetica" panose="020B0604020202020204" pitchFamily="34" charset="0"/>
                        </a:rPr>
                        <a:t> of Understanding (</a:t>
                      </a:r>
                      <a:r>
                        <a:rPr lang="en-US" sz="900" b="1" dirty="0">
                          <a:solidFill>
                            <a:schemeClr val="bg1"/>
                          </a:solidFill>
                          <a:latin typeface="Helvetica" panose="020B0604020202020204" pitchFamily="34" charset="0"/>
                          <a:cs typeface="Helvetica" panose="020B0604020202020204" pitchFamily="34" charset="0"/>
                        </a:rPr>
                        <a:t>MOU)</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7"/>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 SERVICE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Service Team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8"/>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RUN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9"/>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AGE SPAN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11-18</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13 - 20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11-13/14-20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0"/>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RELIGIOUS</a:t>
                      </a:r>
                      <a:r>
                        <a:rPr lang="en-US" sz="1100" b="1" baseline="0" dirty="0">
                          <a:solidFill>
                            <a:schemeClr val="bg1"/>
                          </a:solidFill>
                          <a:latin typeface="Helvetica" panose="020B0604020202020204" pitchFamily="34" charset="0"/>
                          <a:cs typeface="Helvetica" panose="020B0604020202020204" pitchFamily="34" charset="0"/>
                        </a:rPr>
                        <a:t> DECLARATION</a:t>
                      </a:r>
                      <a:endParaRPr lang="en-US" sz="11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None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2"/>
                  </a:ext>
                </a:extLst>
              </a:tr>
              <a:tr h="45763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UNIFORM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Scouts BSA</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Venturing (Unit Selected) </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Scouts (Unit Selected)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 Selected, not required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5258973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fontAlgn="auto">
              <a:lnSpc>
                <a:spcPct val="90000"/>
              </a:lnSpc>
              <a:spcBef>
                <a:spcPct val="0"/>
              </a:spcBef>
              <a:spcAft>
                <a:spcPts val="600"/>
              </a:spcAft>
              <a:buClrTx/>
              <a:buSzTx/>
              <a:tabLst/>
              <a:defRPr/>
            </a:pPr>
            <a:r>
              <a:rPr lang="en-US" sz="4800" b="1" kern="1200" dirty="0">
                <a:solidFill>
                  <a:srgbClr val="C00000"/>
                </a:solidFill>
                <a:latin typeface="+mj-lt"/>
                <a:ea typeface="+mj-ea"/>
                <a:cs typeface="+mj-cs"/>
              </a:rPr>
              <a:t>Exploring Training</a:t>
            </a:r>
            <a:endParaRPr kumimoji="0" lang="en-US" sz="4800" b="1" i="0" u="none" strike="noStrike" kern="1200" cap="none" spc="0" normalizeH="0" baseline="0" noProof="0" dirty="0">
              <a:ln>
                <a:noFill/>
              </a:ln>
              <a:solidFill>
                <a:srgbClr val="C00000"/>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547312984"/>
      </p:ext>
    </p:extLst>
  </p:cSld>
  <p:clrMapOvr>
    <a:overrideClrMapping bg1="dk1" tx1="lt1" bg2="dk2" tx2="lt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p:cNvSpPr>
            <a:spLocks noGrp="1"/>
          </p:cNvSpPr>
          <p:nvPr>
            <p:ph type="ctrTitle"/>
          </p:nvPr>
        </p:nvSpPr>
        <p:spPr>
          <a:xfrm>
            <a:off x="1796143" y="1143001"/>
            <a:ext cx="8556171" cy="3548742"/>
          </a:xfrm>
        </p:spPr>
        <p:txBody>
          <a:bodyPr>
            <a:normAutofit/>
          </a:bodyPr>
          <a:lstStyle/>
          <a:p>
            <a:r>
              <a:rPr lang="en-US" b="1" dirty="0">
                <a:solidFill>
                  <a:srgbClr val="2AB96C"/>
                </a:solidFill>
                <a:latin typeface="Arial Black" panose="020B0A04020102020204" pitchFamily="34" charset="0"/>
                <a:cs typeface="Arial" panose="020B0604020202020204" pitchFamily="34" charset="0"/>
              </a:rPr>
              <a:t>Exploring Position-Specific Training Modules </a:t>
            </a:r>
            <a:br>
              <a:rPr lang="en-US" b="1" dirty="0">
                <a:solidFill>
                  <a:srgbClr val="2AB96C"/>
                </a:solidFill>
                <a:latin typeface="Arial Black" panose="020B0A04020102020204" pitchFamily="34" charset="0"/>
                <a:cs typeface="Arial" panose="020B0604020202020204" pitchFamily="34" charset="0"/>
              </a:rPr>
            </a:br>
            <a:r>
              <a:rPr lang="en-US" b="1" dirty="0">
                <a:solidFill>
                  <a:srgbClr val="2AB96C"/>
                </a:solidFill>
                <a:latin typeface="Arial Black" panose="020B0A04020102020204" pitchFamily="34" charset="0"/>
                <a:cs typeface="Arial" panose="020B0604020202020204" pitchFamily="34" charset="0"/>
              </a:rPr>
              <a:t>Update Status</a:t>
            </a:r>
            <a:endParaRPr lang="en-US" dirty="0"/>
          </a:p>
        </p:txBody>
      </p:sp>
    </p:spTree>
    <p:extLst>
      <p:ext uri="{BB962C8B-B14F-4D97-AF65-F5344CB8AC3E}">
        <p14:creationId xmlns:p14="http://schemas.microsoft.com/office/powerpoint/2010/main" val="16553292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5" y="-25121"/>
            <a:ext cx="12525375" cy="6883121"/>
          </a:xfrm>
          <a:prstGeom prst="rect">
            <a:avLst/>
          </a:prstGeom>
        </p:spPr>
      </p:pic>
      <p:sp>
        <p:nvSpPr>
          <p:cNvPr id="2" name="Title 1"/>
          <p:cNvSpPr>
            <a:spLocks noGrp="1"/>
          </p:cNvSpPr>
          <p:nvPr>
            <p:ph type="ctrTitle"/>
          </p:nvPr>
        </p:nvSpPr>
        <p:spPr>
          <a:xfrm>
            <a:off x="1873023" y="283031"/>
            <a:ext cx="8431981" cy="821069"/>
          </a:xfrm>
        </p:spPr>
        <p:txBody>
          <a:bodyPr>
            <a:normAutofit fontScale="90000"/>
          </a:bodyPr>
          <a:lstStyle/>
          <a:p>
            <a:pPr algn="l"/>
            <a:r>
              <a:rPr lang="en-US" sz="31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600" dirty="0">
                <a:solidFill>
                  <a:srgbClr val="1FC77F"/>
                </a:solidFill>
                <a:latin typeface="Arial Black"/>
                <a:cs typeface="Arial Black"/>
              </a:rPr>
              <a:t>…</a:t>
            </a:r>
            <a:endParaRPr lang="en-US" sz="1300" b="1" dirty="0">
              <a:solidFill>
                <a:srgbClr val="2AB96C"/>
              </a:solidFill>
              <a:latin typeface="Arial" panose="020B0604020202020204" pitchFamily="34" charset="0"/>
              <a:cs typeface="Arial" panose="020B0604020202020204" pitchFamily="34" charset="0"/>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1796143" y="1354028"/>
            <a:ext cx="8599715" cy="54322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Exploring Leader Training Modules have also been formatted to be experienced through the learning center via computer or smart device.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Login in to </a:t>
            </a:r>
            <a:r>
              <a:rPr kumimoji="0" lang="en-US" sz="1600" b="0"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https://my.scouting.org/</a:t>
            </a: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 If you need to create an account and do not know your member ID number, please contact  your local BSA council office/service center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Once you log in, locate the blue box on the right side of your screen labeled “Click here to access Exploring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After logging in, you may also click “Menu” in the top left corner and select “My Training”.  Under Training Courses by Program, select   “Exploring Adult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You may select between the three available Exploring learning plans (based on position).  Anyone is welcome to complete the trainings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NOTE: In addition, the “Servicing Exploring Units Module for Commissioners” has been updated within the Learn Center.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We would like to sincerely thank the many Exploring professionals and volunteers that helped make this important update happen!</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70014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sp>
        <p:nvSpPr>
          <p:cNvPr id="2" name="Title 1"/>
          <p:cNvSpPr>
            <a:spLocks noGrp="1"/>
          </p:cNvSpPr>
          <p:nvPr>
            <p:ph type="ctrTitle"/>
          </p:nvPr>
        </p:nvSpPr>
        <p:spPr>
          <a:xfrm>
            <a:off x="1880010" y="191030"/>
            <a:ext cx="8431981" cy="900712"/>
          </a:xfrm>
        </p:spPr>
        <p:txBody>
          <a:bodyPr>
            <a:normAutofit fontScale="90000"/>
          </a:bodyPr>
          <a:lstStyle/>
          <a:p>
            <a:pPr algn="l"/>
            <a:r>
              <a:rPr lang="en-US" sz="28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100" dirty="0">
                <a:solidFill>
                  <a:srgbClr val="1FC77F"/>
                </a:solidFill>
                <a:latin typeface="Arial Black"/>
                <a:cs typeface="Arial Black"/>
              </a:rPr>
              <a:t>…</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4"/>
          <a:stretch>
            <a:fillRect/>
          </a:stretch>
        </p:blipFill>
        <p:spPr>
          <a:xfrm rot="16200000">
            <a:off x="4035011" y="-1109976"/>
            <a:ext cx="4228688" cy="8538688"/>
          </a:xfrm>
          <a:prstGeom prst="rect">
            <a:avLst/>
          </a:prstGeom>
        </p:spPr>
      </p:pic>
      <p:sp>
        <p:nvSpPr>
          <p:cNvPr id="3" name="TextBox 2"/>
          <p:cNvSpPr txBox="1"/>
          <p:nvPr/>
        </p:nvSpPr>
        <p:spPr>
          <a:xfrm>
            <a:off x="2072184" y="5357132"/>
            <a:ext cx="803365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a:ea typeface="+mn-ea"/>
                <a:cs typeface="+mn-cs"/>
              </a:rPr>
              <a:t>NOW UPDATED AND READY FOR VIEWING</a:t>
            </a:r>
          </a:p>
        </p:txBody>
      </p:sp>
    </p:spTree>
    <p:extLst>
      <p:ext uri="{BB962C8B-B14F-4D97-AF65-F5344CB8AC3E}">
        <p14:creationId xmlns:p14="http://schemas.microsoft.com/office/powerpoint/2010/main" val="1351798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2819962" y="-3407745"/>
            <a:ext cx="6686909" cy="13502398"/>
          </a:xfrm>
          <a:prstGeom prst="rect">
            <a:avLst/>
          </a:prstGeom>
        </p:spPr>
      </p:pic>
    </p:spTree>
    <p:extLst>
      <p:ext uri="{BB962C8B-B14F-4D97-AF65-F5344CB8AC3E}">
        <p14:creationId xmlns:p14="http://schemas.microsoft.com/office/powerpoint/2010/main" val="1447045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514"/>
            <a:ext cx="12192000" cy="6883121"/>
          </a:xfrm>
          <a:prstGeom prst="rect">
            <a:avLst/>
          </a:prstGeom>
        </p:spPr>
      </p:pic>
      <p:sp>
        <p:nvSpPr>
          <p:cNvPr id="2" name="Title 1"/>
          <p:cNvSpPr>
            <a:spLocks noGrp="1"/>
          </p:cNvSpPr>
          <p:nvPr>
            <p:ph type="ctrTitle"/>
          </p:nvPr>
        </p:nvSpPr>
        <p:spPr>
          <a:xfrm>
            <a:off x="1672211" y="351794"/>
            <a:ext cx="8833604" cy="642970"/>
          </a:xfrm>
        </p:spPr>
        <p:txBody>
          <a:bodyPr>
            <a:noAutofit/>
          </a:bodyPr>
          <a:lstStyle/>
          <a:p>
            <a:pPr algn="l"/>
            <a:r>
              <a:rPr lang="en-US" sz="3400" b="1" dirty="0">
                <a:solidFill>
                  <a:srgbClr val="1FC77F"/>
                </a:solidFill>
                <a:latin typeface="Arial Black" panose="020B0A04020102020204" pitchFamily="34" charset="0"/>
                <a:cs typeface="Arial" panose="020B0604020202020204" pitchFamily="34" charset="0"/>
              </a:rPr>
              <a:t>Frozen Pond Safety Resources…</a:t>
            </a:r>
            <a:endParaRPr lang="en-US" sz="34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1387381"/>
            <a:ext cx="8757859" cy="3231654"/>
          </a:xfrm>
          <a:prstGeom prst="rect">
            <a:avLst/>
          </a:prstGeom>
        </p:spPr>
        <p:txBody>
          <a:bodyPr wrap="square">
            <a:spAutoFit/>
          </a:bodyPr>
          <a:lstStyle/>
          <a:p>
            <a:pPr marL="342900" indent="-342900">
              <a:buFont typeface="Arial" panose="020B0604020202020204" pitchFamily="34" charset="0"/>
              <a:buChar char="•"/>
            </a:pPr>
            <a:r>
              <a:rPr lang="en-US" sz="2800" b="1" dirty="0">
                <a:solidFill>
                  <a:schemeClr val="accent6">
                    <a:lumMod val="50000"/>
                  </a:schemeClr>
                </a:solidFill>
                <a:latin typeface="Arial" panose="020B0604020202020204" pitchFamily="34" charset="0"/>
                <a:cs typeface="Arial" panose="020B0604020202020204" pitchFamily="34" charset="0"/>
              </a:rPr>
              <a:t>Know When It's Safe to Be on the Ice @ </a:t>
            </a:r>
            <a:r>
              <a:rPr lang="en-US" sz="2400" b="1" u="sng" dirty="0">
                <a:solidFill>
                  <a:srgbClr val="FFFF00"/>
                </a:solidFill>
                <a:latin typeface="Arial" panose="020B0604020202020204" pitchFamily="34" charset="0"/>
                <a:cs typeface="Arial" panose="020B0604020202020204" pitchFamily="34" charset="0"/>
              </a:rPr>
              <a:t>https://www.almanac.com/ice-thickness-safety-chart</a:t>
            </a:r>
          </a:p>
          <a:p>
            <a:pPr marL="342900" indent="-342900">
              <a:buFont typeface="Arial" panose="020B0604020202020204" pitchFamily="34" charset="0"/>
              <a:buChar char="•"/>
            </a:pPr>
            <a:endParaRPr lang="en-US" sz="24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b="1" dirty="0">
                <a:solidFill>
                  <a:schemeClr val="accent6">
                    <a:lumMod val="50000"/>
                  </a:schemeClr>
                </a:solidFill>
                <a:latin typeface="Arial" panose="020B0604020202020204" pitchFamily="34" charset="0"/>
                <a:cs typeface="Arial" panose="020B0604020202020204" pitchFamily="34" charset="0"/>
              </a:rPr>
              <a:t>How can you tell if your pond is safe to walk on?</a:t>
            </a:r>
          </a:p>
          <a:p>
            <a:pPr marL="401638"/>
            <a:r>
              <a:rPr lang="en-US" sz="2800" b="1" dirty="0">
                <a:solidFill>
                  <a:schemeClr val="accent6">
                    <a:lumMod val="50000"/>
                  </a:schemeClr>
                </a:solidFill>
                <a:latin typeface="Arial" panose="020B0604020202020204" pitchFamily="34" charset="0"/>
                <a:cs typeface="Arial" panose="020B0604020202020204" pitchFamily="34" charset="0"/>
              </a:rPr>
              <a:t>@ </a:t>
            </a:r>
            <a:r>
              <a:rPr lang="en-US" sz="2400" b="1" u="sng" dirty="0">
                <a:solidFill>
                  <a:srgbClr val="FFFF00"/>
                </a:solidFill>
                <a:latin typeface="Arial" panose="020B0604020202020204" pitchFamily="34" charset="0"/>
                <a:cs typeface="Arial" panose="020B0604020202020204" pitchFamily="34" charset="0"/>
              </a:rPr>
              <a:t>https://www.thepondguy.com/learning-center/how-can-you-tell-if-your-pond-is-safe-to-walk-on/?srsltid=AfmBOoo3ARxWlRHkQmTJ9NjQWlD0Q0YA7x-823zRtCn2rS2l9oVZKDjB</a:t>
            </a:r>
            <a:endParaRPr lang="en-US" sz="24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08096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dirty="0">
              <a:solidFill>
                <a:prstClr val="white"/>
              </a:solidFill>
              <a:latin typeface="Calibri"/>
            </a:endParaRPr>
          </a:p>
        </p:txBody>
      </p:sp>
    </p:spTree>
    <p:extLst>
      <p:ext uri="{BB962C8B-B14F-4D97-AF65-F5344CB8AC3E}">
        <p14:creationId xmlns:p14="http://schemas.microsoft.com/office/powerpoint/2010/main" val="34335577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Safeguarding Youth</a:t>
            </a:r>
            <a:br>
              <a:rPr lang="en-US" sz="3100" dirty="0">
                <a:solidFill>
                  <a:srgbClr val="1FC77F"/>
                </a:solidFill>
                <a:latin typeface="Arial Black"/>
                <a:cs typeface="Arial Black"/>
              </a:rPr>
            </a:br>
            <a:r>
              <a:rPr lang="en-US" sz="3100" dirty="0">
                <a:solidFill>
                  <a:srgbClr val="1FC77F"/>
                </a:solidFill>
                <a:latin typeface="Arial Black"/>
                <a:cs typeface="Arial Black"/>
              </a:rPr>
              <a:t>(Youth Protection) Training</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hlinkClick r:id="rId4"/>
              </a:rPr>
              <a:t>https://my.scouting.org/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9902714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458952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5980604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7364-F4F4-49C8-8206-6ACCC2DB9121}"/>
              </a:ext>
            </a:extLst>
          </p:cNvPr>
          <p:cNvSpPr>
            <a:spLocks noGrp="1"/>
          </p:cNvSpPr>
          <p:nvPr>
            <p:ph type="title"/>
          </p:nvPr>
        </p:nvSpPr>
        <p:spPr>
          <a:xfrm>
            <a:off x="609600" y="2857500"/>
            <a:ext cx="10972800" cy="1143000"/>
          </a:xfrm>
        </p:spPr>
        <p:txBody>
          <a:bodyPr>
            <a:normAutofit fontScale="90000"/>
          </a:bodyPr>
          <a:lstStyle/>
          <a:p>
            <a:r>
              <a:rPr lang="en-US" dirty="0"/>
              <a:t>ADDITIONAL SLIDES FOR COUNCIL USE</a:t>
            </a:r>
            <a:br>
              <a:rPr lang="en-US" dirty="0"/>
            </a:br>
            <a:br>
              <a:rPr lang="en-US" dirty="0"/>
            </a:br>
            <a:r>
              <a:rPr lang="en-US" dirty="0"/>
              <a:t>All slides will be emailed to each </a:t>
            </a:r>
            <a:br>
              <a:rPr lang="en-US" dirty="0"/>
            </a:br>
            <a:r>
              <a:rPr lang="en-US" dirty="0"/>
              <a:t>Exploring Live Hour Participant every month</a:t>
            </a:r>
          </a:p>
        </p:txBody>
      </p:sp>
    </p:spTree>
    <p:extLst>
      <p:ext uri="{BB962C8B-B14F-4D97-AF65-F5344CB8AC3E}">
        <p14:creationId xmlns:p14="http://schemas.microsoft.com/office/powerpoint/2010/main" val="30430280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r>
              <a:rPr lang="en-US" b="1" dirty="0">
                <a:solidFill>
                  <a:schemeClr val="bg1"/>
                </a:solidFill>
              </a:rPr>
              <a:t>Successful Councils…</a:t>
            </a:r>
            <a:br>
              <a:rPr lang="en-US" b="1" dirty="0">
                <a:solidFill>
                  <a:schemeClr val="bg1"/>
                </a:solidFill>
              </a:rPr>
            </a:br>
            <a:r>
              <a:rPr lang="en-US" sz="2200" b="1" dirty="0">
                <a:solidFill>
                  <a:schemeClr val="bg1"/>
                </a:solidFill>
              </a:rPr>
              <a:t>Intentionally Providing a Pathway to Exploring Growth and </a:t>
            </a:r>
            <a:br>
              <a:rPr lang="en-US" sz="2200" b="1" dirty="0">
                <a:solidFill>
                  <a:schemeClr val="bg1"/>
                </a:solidFill>
              </a:rPr>
            </a:br>
            <a:r>
              <a:rPr lang="en-US" sz="2200" b="1" dirty="0">
                <a:solidFill>
                  <a:schemeClr val="bg1"/>
                </a:solidFill>
              </a:rPr>
              <a:t>Strategic Planning In Your Council</a:t>
            </a:r>
            <a:br>
              <a:rPr lang="en-US" dirty="0"/>
            </a:br>
            <a:endParaRPr lang="en-US" sz="4200"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1DCF8737-B258-4939-B7E6-8D3147DB1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0464" y="3619502"/>
            <a:ext cx="4791075" cy="2380471"/>
          </a:xfrm>
          <a:prstGeom prst="rect">
            <a:avLst/>
          </a:prstGeom>
        </p:spPr>
      </p:pic>
      <p:pic>
        <p:nvPicPr>
          <p:cNvPr id="5" name="Picture 4">
            <a:extLst>
              <a:ext uri="{FF2B5EF4-FFF2-40B4-BE49-F238E27FC236}">
                <a16:creationId xmlns:a16="http://schemas.microsoft.com/office/drawing/2014/main" id="{4CDAFB7B-312E-4D2C-A7C0-60A2926C3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2108" y="814390"/>
            <a:ext cx="1347787" cy="1189887"/>
          </a:xfrm>
          <a:prstGeom prst="rect">
            <a:avLst/>
          </a:prstGeom>
        </p:spPr>
      </p:pic>
    </p:spTree>
    <p:extLst>
      <p:ext uri="{BB962C8B-B14F-4D97-AF65-F5344CB8AC3E}">
        <p14:creationId xmlns:p14="http://schemas.microsoft.com/office/powerpoint/2010/main" val="37982693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54"/>
            <a:ext cx="12192000" cy="6883121"/>
          </a:xfrm>
          <a:prstGeom prst="rect">
            <a:avLst/>
          </a:prstGeom>
        </p:spPr>
      </p:pic>
      <p:sp>
        <p:nvSpPr>
          <p:cNvPr id="2" name="Title 1"/>
          <p:cNvSpPr>
            <a:spLocks noGrp="1"/>
          </p:cNvSpPr>
          <p:nvPr>
            <p:ph type="ctrTitle"/>
          </p:nvPr>
        </p:nvSpPr>
        <p:spPr>
          <a:xfrm>
            <a:off x="2546284" y="741371"/>
            <a:ext cx="7392179" cy="519083"/>
          </a:xfrm>
        </p:spPr>
        <p:txBody>
          <a:bodyPr>
            <a:noAutofit/>
          </a:bodyPr>
          <a:lstStyle/>
          <a:p>
            <a:br>
              <a:rPr lang="en-US" sz="4200" b="1" dirty="0">
                <a:solidFill>
                  <a:srgbClr val="C00000"/>
                </a:solidFill>
                <a:latin typeface="Arial Black"/>
                <a:cs typeface="Arial Black"/>
              </a:rPr>
            </a:br>
            <a:r>
              <a:rPr lang="en-US" sz="4200" b="1" dirty="0">
                <a:solidFill>
                  <a:srgbClr val="C00000"/>
                </a:solidFill>
                <a:latin typeface="Arial Black"/>
                <a:cs typeface="Arial Black"/>
              </a:rPr>
              <a:t>“Action Planning”</a:t>
            </a:r>
            <a:br>
              <a:rPr lang="en-US" sz="4200" b="1" dirty="0">
                <a:solidFill>
                  <a:srgbClr val="C00000"/>
                </a:solidFill>
                <a:latin typeface="Arial Black"/>
                <a:cs typeface="Arial Black"/>
              </a:rPr>
            </a:br>
            <a:r>
              <a:rPr lang="en-US" sz="4200" b="1" dirty="0">
                <a:solidFill>
                  <a:srgbClr val="C00000"/>
                </a:solidFill>
                <a:latin typeface="Arial Black"/>
                <a:cs typeface="Arial Black"/>
              </a:rPr>
              <a:t>The Beginning of your Strategic Plan</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71955"/>
            <a:ext cx="1606584" cy="58421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E53027C9-4B01-4971-99DC-53E12A8CC8D3}"/>
              </a:ext>
            </a:extLst>
          </p:cNvPr>
          <p:cNvSpPr/>
          <p:nvPr/>
        </p:nvSpPr>
        <p:spPr>
          <a:xfrm>
            <a:off x="2851932" y="2657610"/>
            <a:ext cx="8068555"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prstClr val="white"/>
              </a:buClr>
              <a:buSzPct val="52000"/>
              <a:buFontTx/>
              <a:buNone/>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The foundation of your plan will begin here</a:t>
            </a:r>
          </a:p>
        </p:txBody>
      </p:sp>
      <p:pic>
        <p:nvPicPr>
          <p:cNvPr id="5" name="Picture 4">
            <a:extLst>
              <a:ext uri="{FF2B5EF4-FFF2-40B4-BE49-F238E27FC236}">
                <a16:creationId xmlns:a16="http://schemas.microsoft.com/office/drawing/2014/main" id="{5E3F5DCA-5C76-4D2F-B996-9CA401BF853E}"/>
              </a:ext>
            </a:extLst>
          </p:cNvPr>
          <p:cNvPicPr>
            <a:picLocks noChangeAspect="1"/>
          </p:cNvPicPr>
          <p:nvPr/>
        </p:nvPicPr>
        <p:blipFill>
          <a:blip r:embed="rId5"/>
          <a:stretch>
            <a:fillRect/>
          </a:stretch>
        </p:blipFill>
        <p:spPr>
          <a:xfrm>
            <a:off x="4667692" y="3691235"/>
            <a:ext cx="3048000" cy="2154936"/>
          </a:xfrm>
          <a:prstGeom prst="rect">
            <a:avLst/>
          </a:prstGeom>
        </p:spPr>
      </p:pic>
    </p:spTree>
    <p:extLst>
      <p:ext uri="{BB962C8B-B14F-4D97-AF65-F5344CB8AC3E}">
        <p14:creationId xmlns:p14="http://schemas.microsoft.com/office/powerpoint/2010/main" val="14086459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Partial Circle 5">
            <a:extLst>
              <a:ext uri="{FF2B5EF4-FFF2-40B4-BE49-F238E27FC236}">
                <a16:creationId xmlns:a16="http://schemas.microsoft.com/office/drawing/2014/main" id="{16414B57-2C7D-4A7E-A0DD-F4FC0F919909}"/>
              </a:ext>
            </a:extLst>
          </p:cNvPr>
          <p:cNvSpPr/>
          <p:nvPr/>
        </p:nvSpPr>
        <p:spPr>
          <a:xfrm>
            <a:off x="1909487" y="859028"/>
            <a:ext cx="5491052" cy="5139947"/>
          </a:xfrm>
          <a:prstGeom prst="pi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                           INSERT HERE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COUNCIL/DISTRICT YEARLY MEMBERSHIP PLANS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(Recruitment/Retention Cycle)</a:t>
            </a:r>
          </a:p>
        </p:txBody>
      </p:sp>
      <p:sp>
        <p:nvSpPr>
          <p:cNvPr id="8" name="Isosceles Triangle 7">
            <a:extLst>
              <a:ext uri="{FF2B5EF4-FFF2-40B4-BE49-F238E27FC236}">
                <a16:creationId xmlns:a16="http://schemas.microsoft.com/office/drawing/2014/main" id="{18CF7446-B02D-4823-A92F-4A9BDB45C1C9}"/>
              </a:ext>
            </a:extLst>
          </p:cNvPr>
          <p:cNvSpPr/>
          <p:nvPr/>
        </p:nvSpPr>
        <p:spPr>
          <a:xfrm rot="13323559">
            <a:off x="5147541" y="609826"/>
            <a:ext cx="1896915" cy="2238423"/>
          </a:xfrm>
          <a:prstGeom prst="triangle">
            <a:avLst>
              <a:gd name="adj" fmla="val 54873"/>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OPEN HOUSES</a:t>
            </a:r>
          </a:p>
        </p:txBody>
      </p:sp>
      <p:sp>
        <p:nvSpPr>
          <p:cNvPr id="12" name="Isosceles Triangle 11">
            <a:extLst>
              <a:ext uri="{FF2B5EF4-FFF2-40B4-BE49-F238E27FC236}">
                <a16:creationId xmlns:a16="http://schemas.microsoft.com/office/drawing/2014/main" id="{AF40A790-53A2-47B7-A3E7-002194E4362B}"/>
              </a:ext>
            </a:extLst>
          </p:cNvPr>
          <p:cNvSpPr/>
          <p:nvPr/>
        </p:nvSpPr>
        <p:spPr>
          <a:xfrm rot="15253424">
            <a:off x="6715383" y="1278215"/>
            <a:ext cx="1944156" cy="2598431"/>
          </a:xfrm>
          <a:prstGeom prst="triangle">
            <a:avLst>
              <a:gd name="adj" fmla="val 5103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Career Interest Surveys</a:t>
            </a:r>
          </a:p>
        </p:txBody>
      </p:sp>
    </p:spTree>
    <p:extLst>
      <p:ext uri="{BB962C8B-B14F-4D97-AF65-F5344CB8AC3E}">
        <p14:creationId xmlns:p14="http://schemas.microsoft.com/office/powerpoint/2010/main" val="16348410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516752" y="1419931"/>
            <a:ext cx="7392179" cy="519083"/>
          </a:xfrm>
        </p:spPr>
        <p:txBody>
          <a:bodyPr>
            <a:noAutofit/>
          </a:bodyPr>
          <a:lstStyle/>
          <a:p>
            <a:pPr lvl="0"/>
            <a:r>
              <a:rPr lang="en-US" b="1" dirty="0">
                <a:solidFill>
                  <a:srgbClr val="FF0000"/>
                </a:solidFill>
                <a:latin typeface="Arial Black" panose="020B0A04020102020204" pitchFamily="34" charset="0"/>
              </a:rPr>
              <a:t>12 Keys To Success</a:t>
            </a:r>
            <a:br>
              <a:rPr lang="en-US" dirty="0"/>
            </a:br>
            <a:endParaRPr lang="en-US"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4D5512F7-6500-4EAB-8418-1263E92C7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0695" y="2076450"/>
            <a:ext cx="5030611" cy="3395663"/>
          </a:xfrm>
          <a:prstGeom prst="rect">
            <a:avLst/>
          </a:prstGeom>
        </p:spPr>
      </p:pic>
    </p:spTree>
    <p:extLst>
      <p:ext uri="{BB962C8B-B14F-4D97-AF65-F5344CB8AC3E}">
        <p14:creationId xmlns:p14="http://schemas.microsoft.com/office/powerpoint/2010/main" val="39833326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854373" y="2915355"/>
            <a:ext cx="7392179" cy="519083"/>
          </a:xfrm>
        </p:spPr>
        <p:txBody>
          <a:bodyPr>
            <a:noAutofit/>
          </a:bodyPr>
          <a:lstStyle/>
          <a:p>
            <a:pPr lvl="0" algn="l"/>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r>
              <a:rPr lang="en-US" sz="2900" dirty="0">
                <a:solidFill>
                  <a:schemeClr val="bg1"/>
                </a:solidFill>
              </a:rPr>
              <a:t>1.  Recruit a council Exploring volunteer   </a:t>
            </a:r>
            <a:br>
              <a:rPr lang="en-US" sz="2900" dirty="0">
                <a:solidFill>
                  <a:schemeClr val="bg1"/>
                </a:solidFill>
              </a:rPr>
            </a:br>
            <a:r>
              <a:rPr lang="en-US" sz="2900" dirty="0">
                <a:solidFill>
                  <a:schemeClr val="bg1"/>
                </a:solidFill>
              </a:rPr>
              <a:t>     chair and committee</a:t>
            </a:r>
            <a:br>
              <a:rPr lang="en-US" sz="2900" dirty="0">
                <a:solidFill>
                  <a:schemeClr val="bg1"/>
                </a:solidFill>
              </a:rPr>
            </a:br>
            <a:br>
              <a:rPr lang="en-US" sz="2900" dirty="0">
                <a:solidFill>
                  <a:schemeClr val="bg1"/>
                </a:solidFill>
              </a:rPr>
            </a:br>
            <a:r>
              <a:rPr lang="en-US" sz="2900" dirty="0">
                <a:solidFill>
                  <a:schemeClr val="bg1"/>
                </a:solidFill>
              </a:rPr>
              <a:t>2.  Appoint a Council Exploring Champion </a:t>
            </a:r>
            <a:br>
              <a:rPr lang="en-US" sz="2900" dirty="0">
                <a:solidFill>
                  <a:schemeClr val="bg1"/>
                </a:solidFill>
              </a:rPr>
            </a:br>
            <a:r>
              <a:rPr lang="en-US" sz="2900" dirty="0">
                <a:solidFill>
                  <a:schemeClr val="bg1"/>
                </a:solidFill>
              </a:rPr>
              <a:t>     “Staff Advisor”</a:t>
            </a:r>
            <a:br>
              <a:rPr lang="en-US" sz="2900" dirty="0">
                <a:solidFill>
                  <a:schemeClr val="bg1"/>
                </a:solidFill>
              </a:rPr>
            </a:br>
            <a:br>
              <a:rPr lang="en-US" sz="2900" dirty="0">
                <a:solidFill>
                  <a:schemeClr val="bg1"/>
                </a:solidFill>
              </a:rPr>
            </a:br>
            <a:r>
              <a:rPr lang="en-US" sz="2900" dirty="0">
                <a:solidFill>
                  <a:schemeClr val="bg1"/>
                </a:solidFill>
              </a:rPr>
              <a:t>3.  Create a public presence for Exploring </a:t>
            </a:r>
            <a:br>
              <a:rPr lang="en-US" sz="2900" dirty="0">
                <a:solidFill>
                  <a:schemeClr val="bg1"/>
                </a:solidFill>
              </a:rPr>
            </a:br>
            <a:r>
              <a:rPr lang="en-US" sz="2900" dirty="0">
                <a:solidFill>
                  <a:schemeClr val="bg1"/>
                </a:solidFill>
              </a:rPr>
              <a:t>     (council website, newsletters, social </a:t>
            </a:r>
            <a:br>
              <a:rPr lang="en-US" sz="2900" dirty="0">
                <a:solidFill>
                  <a:schemeClr val="bg1"/>
                </a:solidFill>
              </a:rPr>
            </a:br>
            <a:r>
              <a:rPr lang="en-US" sz="2900" dirty="0">
                <a:solidFill>
                  <a:schemeClr val="bg1"/>
                </a:solidFill>
              </a:rPr>
              <a:t>      media) </a:t>
            </a:r>
            <a:br>
              <a:rPr lang="en-US" sz="2900" dirty="0">
                <a:solidFill>
                  <a:schemeClr val="bg1"/>
                </a:solidFill>
              </a:rPr>
            </a:br>
            <a:br>
              <a:rPr lang="en-US" sz="3200" dirty="0">
                <a:solidFill>
                  <a:schemeClr val="bg1"/>
                </a:solidFill>
              </a:rPr>
            </a:br>
            <a:endParaRPr lang="en-US" sz="3200" dirty="0">
              <a:solidFill>
                <a:srgbClr val="FFFFFF"/>
              </a:solidFill>
              <a:latin typeface="Arial Black"/>
              <a:cs typeface="Arial Black"/>
            </a:endParaRPr>
          </a:p>
        </p:txBody>
      </p:sp>
      <p:pic>
        <p:nvPicPr>
          <p:cNvPr id="1030" name="Picture 6" descr="What Are the Six Important Keys to Success to Follow?">
            <a:extLst>
              <a:ext uri="{FF2B5EF4-FFF2-40B4-BE49-F238E27FC236}">
                <a16:creationId xmlns:a16="http://schemas.microsoft.com/office/drawing/2014/main" id="{5204E93E-1F74-43FB-871D-ADB8B9D68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778" y="363719"/>
            <a:ext cx="2026477" cy="128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166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11.xml><?xml version="1.0" encoding="utf-8"?>
<a:theme xmlns:a="http://schemas.openxmlformats.org/drawingml/2006/main" name="1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263A873AC474438EB04F68AF2370A5" ma:contentTypeVersion="12" ma:contentTypeDescription="Create a new document." ma:contentTypeScope="" ma:versionID="5f668bb2372ab2997d30937854250a39">
  <xsd:schema xmlns:xsd="http://www.w3.org/2001/XMLSchema" xmlns:xs="http://www.w3.org/2001/XMLSchema" xmlns:p="http://schemas.microsoft.com/office/2006/metadata/properties" xmlns:ns3="820791a6-6a71-45f0-ae55-949f1499c53c" xmlns:ns4="4088bcce-7c3d-4e86-9daf-847c6549aed6" targetNamespace="http://schemas.microsoft.com/office/2006/metadata/properties" ma:root="true" ma:fieldsID="4984ca7ac3a164638b4f740144b80680" ns3:_="" ns4:_="">
    <xsd:import namespace="820791a6-6a71-45f0-ae55-949f1499c53c"/>
    <xsd:import namespace="4088bcce-7c3d-4e86-9daf-847c6549aed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0791a6-6a71-45f0-ae55-949f1499c53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88bcce-7c3d-4e86-9daf-847c6549aed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C23089-C467-44B7-83ED-F93604A83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0791a6-6a71-45f0-ae55-949f1499c53c"/>
    <ds:schemaRef ds:uri="4088bcce-7c3d-4e86-9daf-847c6549ae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753FF5-4147-4FB2-9645-34559B8C5B94}">
  <ds:schemaRefs>
    <ds:schemaRef ds:uri="http://schemas.microsoft.com/office/2006/metadata/properties"/>
    <ds:schemaRef ds:uri="http://schemas.microsoft.com/office/2006/documentManagement/types"/>
    <ds:schemaRef ds:uri="820791a6-6a71-45f0-ae55-949f1499c53c"/>
    <ds:schemaRef ds:uri="http://schemas.microsoft.com/office/infopath/2007/PartnerControls"/>
    <ds:schemaRef ds:uri="http://purl.org/dc/dcmitype/"/>
    <ds:schemaRef ds:uri="http://purl.org/dc/terms/"/>
    <ds:schemaRef ds:uri="http://purl.org/dc/elements/1.1/"/>
    <ds:schemaRef ds:uri="http://schemas.openxmlformats.org/package/2006/metadata/core-properties"/>
    <ds:schemaRef ds:uri="4088bcce-7c3d-4e86-9daf-847c6549aed6"/>
    <ds:schemaRef ds:uri="http://www.w3.org/XML/1998/namespace"/>
  </ds:schemaRefs>
</ds:datastoreItem>
</file>

<file path=customXml/itemProps3.xml><?xml version="1.0" encoding="utf-8"?>
<ds:datastoreItem xmlns:ds="http://schemas.openxmlformats.org/officeDocument/2006/customXml" ds:itemID="{3FEE200A-AC6E-49C3-8D91-FBF9CB1DFB31}">
  <ds:schemaRefs>
    <ds:schemaRef ds:uri="http://schemas.microsoft.com/sharepoint/v3/contenttype/forms"/>
  </ds:schemaRefs>
</ds:datastoreItem>
</file>

<file path=docMetadata/LabelInfo.xml><?xml version="1.0" encoding="utf-8"?>
<clbl:labelList xmlns:clbl="http://schemas.microsoft.com/office/2020/mipLabelMetadata">
  <clbl:label id="{fd9008a0-7846-4989-a4c5-77cfad3f7e4e}" enabled="0" method="" siteId="{fd9008a0-7846-4989-a4c5-77cfad3f7e4e}" removed="1"/>
</clbl:labelList>
</file>

<file path=docProps/app.xml><?xml version="1.0" encoding="utf-8"?>
<Properties xmlns="http://schemas.openxmlformats.org/officeDocument/2006/extended-properties" xmlns:vt="http://schemas.openxmlformats.org/officeDocument/2006/docPropsVTypes">
  <TotalTime>22444</TotalTime>
  <Words>11624</Words>
  <Application>Microsoft Office PowerPoint</Application>
  <PresentationFormat>Widescreen</PresentationFormat>
  <Paragraphs>1458</Paragraphs>
  <Slides>176</Slides>
  <Notes>54</Notes>
  <HiddenSlides>0</HiddenSlides>
  <MMClips>0</MMClips>
  <ScaleCrop>false</ScaleCrop>
  <HeadingPairs>
    <vt:vector size="4" baseType="variant">
      <vt:variant>
        <vt:lpstr>Theme</vt:lpstr>
      </vt:variant>
      <vt:variant>
        <vt:i4>11</vt:i4>
      </vt:variant>
      <vt:variant>
        <vt:lpstr>Slide Titles</vt:lpstr>
      </vt:variant>
      <vt:variant>
        <vt:i4>176</vt:i4>
      </vt:variant>
    </vt:vector>
  </HeadingPairs>
  <TitlesOfParts>
    <vt:vector size="187" baseType="lpstr">
      <vt:lpstr>Office Theme</vt:lpstr>
      <vt:lpstr>1_Office Theme</vt:lpstr>
      <vt:lpstr>5_Office Theme</vt:lpstr>
      <vt:lpstr>6_Office Theme</vt:lpstr>
      <vt:lpstr>7_Office Theme</vt:lpstr>
      <vt:lpstr>2_Office Theme</vt:lpstr>
      <vt:lpstr>8_Office Theme</vt:lpstr>
      <vt:lpstr>10_Office Theme</vt:lpstr>
      <vt:lpstr>3_Office Theme</vt:lpstr>
      <vt:lpstr>11_Office Theme</vt:lpstr>
      <vt:lpstr>12_Office Theme</vt:lpstr>
      <vt:lpstr>PowerPoint Presentation</vt:lpstr>
      <vt:lpstr>PowerPoint Presentation</vt:lpstr>
      <vt:lpstr> Safety Moment ~  Frozen Pond Safety*    * Julie Dalton, National Venturing Program Chair, present this Safety Moment during 10 February 2026 Scouting America’s National Program Development Meeting which I have augmented with three additional slides ) </vt:lpstr>
      <vt:lpstr>Frozen Pond Safety General Info…</vt:lpstr>
      <vt:lpstr>Key Safety Guidelines</vt:lpstr>
      <vt:lpstr>If you Fall in</vt:lpstr>
      <vt:lpstr>If Someone Else Falls In</vt:lpstr>
      <vt:lpstr>Frozen Pond Safety Tips…</vt:lpstr>
      <vt:lpstr>Frozen Pond Safety Resources…</vt:lpstr>
      <vt:lpstr>Current Exploring Participation Status</vt:lpstr>
      <vt:lpstr>Exploring Membership Growth Opportunity…</vt:lpstr>
      <vt:lpstr>Exploring Participants as of 16 February 2026</vt:lpstr>
      <vt:lpstr>National LFL / Exploring Executive Board Chair Comments</vt:lpstr>
      <vt:lpstr>Bernie Lockard’s Background…</vt:lpstr>
      <vt:lpstr>National Exploring Program Commissioner Comments</vt:lpstr>
      <vt:lpstr>National Exploring Program Commissioner</vt:lpstr>
      <vt:lpstr>Marketing &amp; Technology Chair,  Nat’l LFL Exec Board Comments</vt:lpstr>
      <vt:lpstr>National Exploring Program Committee</vt:lpstr>
      <vt:lpstr>Nat’l Exploring Committee Members…</vt:lpstr>
      <vt:lpstr>National Exploring Resource Advisor</vt:lpstr>
      <vt:lpstr>National Exploring Subject Matter Experts &amp; Exploring Resource Associate Advisors</vt:lpstr>
      <vt:lpstr>Council Service Territories (CSTs)…</vt:lpstr>
      <vt:lpstr>Current National Exploring SMEs / RAAs Team...</vt:lpstr>
      <vt:lpstr>Current National Exploring SMEs / ERAs Team...</vt:lpstr>
      <vt:lpstr>Current National Exploring SMEs / ERAs Team...</vt:lpstr>
      <vt:lpstr>Current National Exploring SMEs / ERAs Team...</vt:lpstr>
      <vt:lpstr>Exploring Associate Resource Advisors  Serve the Entire Country</vt:lpstr>
      <vt:lpstr>Current National Exploring SMEs / RAAs Team...</vt:lpstr>
      <vt:lpstr>Exploring Leadership Experience… </vt:lpstr>
      <vt:lpstr>Exploring Leadership Experience continued </vt:lpstr>
      <vt:lpstr>Exploring Leadership Experience continued </vt:lpstr>
      <vt:lpstr>Exploring Leadership Experience continued </vt:lpstr>
      <vt:lpstr>Exploring Leadership Experience continued </vt:lpstr>
      <vt:lpstr>Exploring Leadership Experience Recognition Plaque…. </vt:lpstr>
      <vt:lpstr>PowerPoint Presentation</vt:lpstr>
      <vt:lpstr>PowerPoint Presentation</vt:lpstr>
      <vt:lpstr>PowerPoint Presentation</vt:lpstr>
      <vt:lpstr>A little about each program</vt:lpstr>
      <vt:lpstr>PowerPoint Presentation</vt:lpstr>
      <vt:lpstr>PowerPoint Presentation</vt:lpstr>
      <vt:lpstr>PowerPoint Presentation</vt:lpstr>
      <vt:lpstr>    National Exploring Program Chair</vt:lpstr>
      <vt:lpstr>National Exploring Program Commissioner</vt:lpstr>
      <vt:lpstr>PowerPoint Presentation</vt:lpstr>
      <vt:lpstr>National LFL / Exploring Program Office Staffing Update</vt:lpstr>
      <vt:lpstr>National Scouting America Council Office Staffing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ONLINE REGISTRATION &amp; ONLINE UNIT RENEWAL FOR EXPLORING</vt:lpstr>
      <vt:lpstr>PowerPoint Presentation</vt:lpstr>
      <vt:lpstr>PowerPoint Presentation</vt:lpstr>
      <vt:lpstr>PowerPoint Presentation</vt:lpstr>
      <vt:lpstr>        Youth Protection Training Safeguarding Youth</vt:lpstr>
      <vt:lpstr>        Exploring Youth Training Update</vt:lpstr>
      <vt:lpstr>Barriers to Abuse Update</vt:lpstr>
      <vt:lpstr>PowerPoint Presentation</vt:lpstr>
      <vt:lpstr>Questions?</vt:lpstr>
      <vt:lpstr>PowerPoint Presentation</vt:lpstr>
      <vt:lpstr>       Exploring at Home (Discuss Best Practices)  Idea Sharing  Questions and Answers from the Field   https://drive.google.com/file/d/1Bo7U0iJ8Ti-bmyIFtxGfG0TIt3dB1xX4/view?usp=sharing </vt:lpstr>
      <vt:lpstr>Good News from the Field! </vt:lpstr>
      <vt:lpstr>PowerPoint Presentation</vt:lpstr>
      <vt:lpstr>PowerPoint Presentation</vt:lpstr>
      <vt:lpstr>   EXPLORING PARTICIPANT POLICY “EP” (18 THROUGH 20 YR OLD EXPLORERS)  Effective August 1, 2020, all applicants 18 through 20 years old must complete and submit an adult application, consent to a criminal background check, and successfully complete Youth Protection training.  However, an 18- through 20-year-old will still be considered an Adult Exploring Participant in the post and will not be considered an adult leader. Therefore, an “EP” will not be allowed to fulfill adult leadership roles pertaining to Two-Adult Leadership and other requirements that require leadership to be at least 21 years of age.  All Exploring Participants “EP” will continue to count as youth within your youth membership reports.   Visit the link below for an infographic as well as a Q &amp; A to assist you in implementing this important new policy.  http://filestore.scouting.org/filestore/se-packet/2020-08-10/Exploring-Participant-Policy-FINAL-2.pdf </vt:lpstr>
      <vt:lpstr> EXPLORING REGISTRATION FEES  Effective August 1, 2023, Exploring fee updates:    -  Exploring Youth   $50.00    -  Exploring Adult Participants (18-20) $50.00    -  Exploring Adults   $50.00    -  Exploring Post/Club Annual Renewal Fee   $100.00    -  There is no additional “Joining Fee” for Exploring   The updated membership fees will take effect August 1, 2023, for new members in the 2023-2024 program year.  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vt:lpstr>
      <vt:lpstr> NEWLY UPDATED EXPLORING APPLICATIONS   The newly updated Exploring applications are available now for download online at www.exploring.org  New Post/Club Application (SKU# 655197)  Youth Application (SKU# 634698)  Adult Application (SKU# 634699) -Includes the new 18-20 Exploring Participant (EP) Code, which will became mandatory beginning August 1st, 2020.   *New applications are available at the  National Distribution Center .</vt:lpstr>
      <vt:lpstr>Newest Technology for Exploring</vt:lpstr>
      <vt:lpstr>*Exploring Leadership Experience</vt:lpstr>
      <vt:lpstr>PowerPoint Presentation</vt:lpstr>
      <vt:lpstr>PowerPoint Presentation</vt:lpstr>
      <vt:lpstr>Exploring Position-Specific Training Modules  Update Status</vt:lpstr>
      <vt:lpstr>Exploring Position-Specific Training Modules Update Status …</vt:lpstr>
      <vt:lpstr>Exploring Position-Specific Training Modules Update Status …</vt:lpstr>
      <vt:lpstr>PowerPoint Presentation</vt:lpstr>
      <vt:lpstr>PowerPoint Presentation</vt:lpstr>
      <vt:lpstr>        Safeguarding Youth (Youth Protection) Training</vt:lpstr>
      <vt:lpstr>        Exploring Youth Training Update</vt:lpstr>
      <vt:lpstr>PowerPoint Presentation</vt:lpstr>
      <vt:lpstr>ADDITIONAL SLIDES FOR COUNCIL USE  All slides will be emailed to each  Exploring Live Hour Participant every month</vt:lpstr>
      <vt:lpstr>Successful Councils… Intentionally Providing a Pathway to Exploring Growth and  Strategic Planning In Your Council </vt:lpstr>
      <vt:lpstr> “Action Planning” The Beginning of your Strategic Plan</vt:lpstr>
      <vt:lpstr>PowerPoint Presentation</vt:lpstr>
      <vt:lpstr>12 Keys To Success </vt:lpstr>
      <vt:lpstr>     1.  Recruit a council Exploring volunteer         chair and committee  2.  Appoint a Council Exploring Champion       “Staff Advisor”  3.  Create a public presence for Exploring       (council website, newsletters, social        media)   </vt:lpstr>
      <vt:lpstr>      4.  Train key volunteers and staff on the 4        Phases of Post/Club Organization  5.  Set specific goals for Career Interest       Surveys or gathering of data from select         high schools  6.  Set goals to host Open Houses for all       Posts/Clubs (i.e. School Night for       Scouting)  </vt:lpstr>
      <vt:lpstr>       7.    Create a campaign to emphasize          Post/Club unit support (through         Service Teams/Commissioners)  8.    Integrate Exploring into council         activities and events  9.    Promote Exploring to all current         customers (i.e.  “Scouts BSA”)   </vt:lpstr>
      <vt:lpstr>       10.  Host a council community cultivation event,            focusing on a specific career.  11.  Involve the Council Executive Board to help          open doors within the community and to          help create a list of businesses to match the          Career Interest Survey results.  12.   Ensure that Exploring is included in the           Council Strategic Plan, PDS Goals, and           Board Meetings.  </vt:lpstr>
      <vt:lpstr>PowerPoint Presentation</vt:lpstr>
      <vt:lpstr>PowerPoint Presentation</vt:lpstr>
      <vt:lpstr>PowerPoint Presentation</vt:lpstr>
      <vt:lpstr>4  Steps/Phases in Organizing a new Post</vt:lpstr>
      <vt:lpstr>MOST IMPORTANT PART OF EACH PHASE?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REPORT: School</vt:lpstr>
      <vt:lpstr>PowerPoint Presentation</vt:lpstr>
      <vt:lpstr>PowerPoint Presentation</vt:lpstr>
      <vt:lpstr>PowerPoint Presentation</vt:lpstr>
      <vt:lpstr>PowerPoint Presentation</vt:lpstr>
      <vt:lpstr>PowerPoint Presentation</vt:lpstr>
      <vt:lpstr>ALTERNATE METHODS?  1.  Use school information already available 2.  Ask youth to develop contacts  3.  Develop cultivation events 4.  Invite Eagle Scouts / Scouts to join 5.  Booth at schools open house night and            career days /career fairs 6.  Annual Exploring open houses for ALL Posts          and Clubs 7.  Follow up leads from the Exploring Lead           Generator </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  </vt:lpstr>
      <vt:lpstr>Resources to help you…  www.exploring.org </vt:lpstr>
      <vt:lpstr>  ONLINE REGISTRATION &amp; ONLINE UNIT RENEWAL FOR EXPLORING</vt:lpstr>
      <vt:lpstr>  ONLINE REGISTRATION </vt:lpstr>
      <vt:lpstr>PowerPoint Presentation</vt:lpstr>
      <vt:lpstr>Invitation Manager  </vt:lpstr>
      <vt:lpstr>Create Account &amp; Complete Application</vt:lpstr>
      <vt:lpstr>  ONLINE UNIT RENEWAL/ “RECHARTERING” FOR EXPLORING</vt:lpstr>
      <vt:lpstr>PowerPoint Presentation</vt:lpstr>
      <vt:lpstr>PowerPoint Presentation</vt:lpstr>
      <vt:lpstr>Renewal Membership / Units</vt:lpstr>
      <vt:lpstr>Renewal Membership –  Unit Renewals</vt:lpstr>
      <vt:lpstr>Renewal Membership –  Unit Renewals</vt:lpstr>
      <vt:lpstr>Renewal of Membership</vt:lpstr>
      <vt:lpstr>Renewal Membership – Family / Self Pay</vt:lpstr>
      <vt:lpstr>Renewal Membership – Family / Self Pay</vt:lpstr>
      <vt:lpstr>Renewal Membership – Family / Self Pay</vt:lpstr>
      <vt:lpstr>Renewal Membership – Family / Self Pay</vt:lpstr>
      <vt:lpstr>Renewal Membership – Family / Self Pay</vt:lpstr>
      <vt:lpstr>Renewal Membership – Family / Self Pay</vt:lpstr>
      <vt:lpstr>Renewal Membership – Unit Pay</vt:lpstr>
      <vt:lpstr>Renewal Membership – Unit Pay</vt:lpstr>
      <vt:lpstr>Renewal Membership – Unit Pay</vt:lpstr>
      <vt:lpstr>Member Renewal Cycle – December 2025 430,642 Members Renew </vt:lpstr>
      <vt:lpstr>Renewal Membership – Missing Parent Guardian Relationship </vt:lpstr>
      <vt:lpstr>Renewal Membership – Missing Email Address Report </vt:lpstr>
      <vt:lpstr>Renewal Membership – Member without Unit Report </vt:lpstr>
      <vt:lpstr>Renewal Membership – Members Due to Renew Report </vt:lpstr>
      <vt:lpstr>Renewal Membership – Members Opt-Out Report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Srader</dc:creator>
  <cp:lastModifiedBy>Tim Anderson</cp:lastModifiedBy>
  <cp:revision>145</cp:revision>
  <cp:lastPrinted>2024-04-10T15:03:18Z</cp:lastPrinted>
  <dcterms:created xsi:type="dcterms:W3CDTF">2019-08-06T20:23:11Z</dcterms:created>
  <dcterms:modified xsi:type="dcterms:W3CDTF">2026-03-10T23:40:40Z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0x0101003F263A873AC474438EB04F68AF2370A5</vt:lpwstr>
  </property>
</Properties>
</file>