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9.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88" r:id="rId5"/>
    <p:sldMasterId id="2147483777" r:id="rId6"/>
    <p:sldMasterId id="2147483790" r:id="rId7"/>
    <p:sldMasterId id="2147483805" r:id="rId8"/>
    <p:sldMasterId id="2147483818" r:id="rId9"/>
    <p:sldMasterId id="2147483830" r:id="rId10"/>
    <p:sldMasterId id="2147483850" r:id="rId11"/>
    <p:sldMasterId id="2147483862" r:id="rId12"/>
    <p:sldMasterId id="2147483874" r:id="rId13"/>
  </p:sldMasterIdLst>
  <p:notesMasterIdLst>
    <p:notesMasterId r:id="rId211"/>
  </p:notesMasterIdLst>
  <p:sldIdLst>
    <p:sldId id="882" r:id="rId14"/>
    <p:sldId id="1825" r:id="rId15"/>
    <p:sldId id="1826" r:id="rId16"/>
    <p:sldId id="1827" r:id="rId17"/>
    <p:sldId id="912" r:id="rId18"/>
    <p:sldId id="965" r:id="rId19"/>
    <p:sldId id="946" r:id="rId20"/>
    <p:sldId id="1828" r:id="rId21"/>
    <p:sldId id="1829" r:id="rId22"/>
    <p:sldId id="1830" r:id="rId23"/>
    <p:sldId id="359" r:id="rId24"/>
    <p:sldId id="2145707951" r:id="rId25"/>
    <p:sldId id="2145707862" r:id="rId26"/>
    <p:sldId id="2145708009" r:id="rId27"/>
    <p:sldId id="2145708010" r:id="rId28"/>
    <p:sldId id="2145708011" r:id="rId29"/>
    <p:sldId id="2145708012" r:id="rId30"/>
    <p:sldId id="657" r:id="rId31"/>
    <p:sldId id="2145707885" r:id="rId32"/>
    <p:sldId id="2145708013" r:id="rId33"/>
    <p:sldId id="1796" r:id="rId34"/>
    <p:sldId id="2145708014" r:id="rId35"/>
    <p:sldId id="2145707841" r:id="rId36"/>
    <p:sldId id="2145707843" r:id="rId37"/>
    <p:sldId id="2145708015" r:id="rId38"/>
    <p:sldId id="2145708016" r:id="rId39"/>
    <p:sldId id="2145708017" r:id="rId40"/>
    <p:sldId id="2145708018" r:id="rId41"/>
    <p:sldId id="2145708019" r:id="rId42"/>
    <p:sldId id="2145708020" r:id="rId43"/>
    <p:sldId id="2145708021" r:id="rId44"/>
    <p:sldId id="2145708022" r:id="rId45"/>
    <p:sldId id="2145708023" r:id="rId46"/>
    <p:sldId id="2145707848" r:id="rId47"/>
    <p:sldId id="2145708024" r:id="rId48"/>
    <p:sldId id="823" r:id="rId49"/>
    <p:sldId id="2145708025" r:id="rId50"/>
    <p:sldId id="2145708026" r:id="rId51"/>
    <p:sldId id="2145708027" r:id="rId52"/>
    <p:sldId id="2145708028" r:id="rId53"/>
    <p:sldId id="2145707853" r:id="rId54"/>
    <p:sldId id="2145707854" r:id="rId55"/>
    <p:sldId id="2145708029" r:id="rId56"/>
    <p:sldId id="2145708030" r:id="rId57"/>
    <p:sldId id="2145708031" r:id="rId58"/>
    <p:sldId id="2145708032" r:id="rId59"/>
    <p:sldId id="2145707849" r:id="rId60"/>
    <p:sldId id="2145708033" r:id="rId61"/>
    <p:sldId id="2145708034" r:id="rId62"/>
    <p:sldId id="2145707886" r:id="rId63"/>
    <p:sldId id="831" r:id="rId64"/>
    <p:sldId id="710" r:id="rId65"/>
    <p:sldId id="832" r:id="rId66"/>
    <p:sldId id="2145707837" r:id="rId67"/>
    <p:sldId id="515" r:id="rId68"/>
    <p:sldId id="2145708035" r:id="rId69"/>
    <p:sldId id="834" r:id="rId70"/>
    <p:sldId id="835" r:id="rId71"/>
    <p:sldId id="2145707838" r:id="rId72"/>
    <p:sldId id="307" r:id="rId73"/>
    <p:sldId id="259" r:id="rId74"/>
    <p:sldId id="260" r:id="rId75"/>
    <p:sldId id="261" r:id="rId76"/>
    <p:sldId id="262" r:id="rId77"/>
    <p:sldId id="2145708036" r:id="rId78"/>
    <p:sldId id="2145708037" r:id="rId79"/>
    <p:sldId id="830" r:id="rId80"/>
    <p:sldId id="279" r:id="rId81"/>
    <p:sldId id="2145707995" r:id="rId82"/>
    <p:sldId id="2145707822" r:id="rId83"/>
    <p:sldId id="2145707826" r:id="rId84"/>
    <p:sldId id="2145707827" r:id="rId85"/>
    <p:sldId id="2145707859" r:id="rId86"/>
    <p:sldId id="2145707860" r:id="rId87"/>
    <p:sldId id="2145707937" r:id="rId88"/>
    <p:sldId id="2145707938" r:id="rId89"/>
    <p:sldId id="2145707939" r:id="rId90"/>
    <p:sldId id="2145707855" r:id="rId91"/>
    <p:sldId id="2145707856" r:id="rId92"/>
    <p:sldId id="2145707857" r:id="rId93"/>
    <p:sldId id="2145707943" r:id="rId94"/>
    <p:sldId id="2145707918" r:id="rId95"/>
    <p:sldId id="2145708004" r:id="rId96"/>
    <p:sldId id="2145708008" r:id="rId97"/>
    <p:sldId id="2145708005" r:id="rId98"/>
    <p:sldId id="2145707887" r:id="rId99"/>
    <p:sldId id="2145707889" r:id="rId100"/>
    <p:sldId id="2145707888" r:id="rId101"/>
    <p:sldId id="2145707890" r:id="rId102"/>
    <p:sldId id="1749" r:id="rId103"/>
    <p:sldId id="2145707839" r:id="rId104"/>
    <p:sldId id="257" r:id="rId105"/>
    <p:sldId id="335" r:id="rId106"/>
    <p:sldId id="304" r:id="rId107"/>
    <p:sldId id="2145708007" r:id="rId108"/>
    <p:sldId id="873" r:id="rId109"/>
    <p:sldId id="296" r:id="rId110"/>
    <p:sldId id="954" r:id="rId111"/>
    <p:sldId id="1693" r:id="rId112"/>
    <p:sldId id="911" r:id="rId113"/>
    <p:sldId id="1544" r:id="rId114"/>
    <p:sldId id="914" r:id="rId115"/>
    <p:sldId id="1035" r:id="rId116"/>
    <p:sldId id="897" r:id="rId117"/>
    <p:sldId id="1555" r:id="rId118"/>
    <p:sldId id="883" r:id="rId119"/>
    <p:sldId id="519" r:id="rId120"/>
    <p:sldId id="520" r:id="rId121"/>
    <p:sldId id="504" r:id="rId122"/>
    <p:sldId id="795" r:id="rId123"/>
    <p:sldId id="928" r:id="rId124"/>
    <p:sldId id="1039" r:id="rId125"/>
    <p:sldId id="1054" r:id="rId126"/>
    <p:sldId id="1541" r:id="rId127"/>
    <p:sldId id="898" r:id="rId128"/>
    <p:sldId id="915" r:id="rId129"/>
    <p:sldId id="918" r:id="rId130"/>
    <p:sldId id="329" r:id="rId131"/>
    <p:sldId id="330" r:id="rId132"/>
    <p:sldId id="916" r:id="rId133"/>
    <p:sldId id="577" r:id="rId134"/>
    <p:sldId id="917" r:id="rId135"/>
    <p:sldId id="578" r:id="rId136"/>
    <p:sldId id="1694" r:id="rId137"/>
    <p:sldId id="278" r:id="rId138"/>
    <p:sldId id="1695" r:id="rId139"/>
    <p:sldId id="1638" r:id="rId140"/>
    <p:sldId id="1696" r:id="rId141"/>
    <p:sldId id="1697" r:id="rId142"/>
    <p:sldId id="1698" r:id="rId143"/>
    <p:sldId id="1699" r:id="rId144"/>
    <p:sldId id="1700" r:id="rId145"/>
    <p:sldId id="1701" r:id="rId146"/>
    <p:sldId id="1702" r:id="rId147"/>
    <p:sldId id="1703" r:id="rId148"/>
    <p:sldId id="1704" r:id="rId149"/>
    <p:sldId id="1705" r:id="rId150"/>
    <p:sldId id="1706" r:id="rId151"/>
    <p:sldId id="1707" r:id="rId152"/>
    <p:sldId id="1708" r:id="rId153"/>
    <p:sldId id="1709" r:id="rId154"/>
    <p:sldId id="1710" r:id="rId155"/>
    <p:sldId id="1711" r:id="rId156"/>
    <p:sldId id="1712" r:id="rId157"/>
    <p:sldId id="1713" r:id="rId158"/>
    <p:sldId id="1714" r:id="rId159"/>
    <p:sldId id="1715" r:id="rId160"/>
    <p:sldId id="1658" r:id="rId161"/>
    <p:sldId id="1660" r:id="rId162"/>
    <p:sldId id="1716" r:id="rId163"/>
    <p:sldId id="1717" r:id="rId164"/>
    <p:sldId id="1718" r:id="rId165"/>
    <p:sldId id="968" r:id="rId166"/>
    <p:sldId id="324" r:id="rId167"/>
    <p:sldId id="326" r:id="rId168"/>
    <p:sldId id="960" r:id="rId169"/>
    <p:sldId id="1663" r:id="rId170"/>
    <p:sldId id="1664" r:id="rId171"/>
    <p:sldId id="969" r:id="rId172"/>
    <p:sldId id="936" r:id="rId173"/>
    <p:sldId id="1666" r:id="rId174"/>
    <p:sldId id="979" r:id="rId175"/>
    <p:sldId id="1667" r:id="rId176"/>
    <p:sldId id="1668" r:id="rId177"/>
    <p:sldId id="1719" r:id="rId178"/>
    <p:sldId id="1720" r:id="rId179"/>
    <p:sldId id="1670" r:id="rId180"/>
    <p:sldId id="2145707891" r:id="rId181"/>
    <p:sldId id="2145707892" r:id="rId182"/>
    <p:sldId id="1519" r:id="rId183"/>
    <p:sldId id="2145707893" r:id="rId184"/>
    <p:sldId id="2145707894" r:id="rId185"/>
    <p:sldId id="2145707895" r:id="rId186"/>
    <p:sldId id="1553" r:id="rId187"/>
    <p:sldId id="2145707896" r:id="rId188"/>
    <p:sldId id="2145707897" r:id="rId189"/>
    <p:sldId id="2145707898" r:id="rId190"/>
    <p:sldId id="2145707899" r:id="rId191"/>
    <p:sldId id="2145707900" r:id="rId192"/>
    <p:sldId id="2145707901" r:id="rId193"/>
    <p:sldId id="2145707902" r:id="rId194"/>
    <p:sldId id="2145707903" r:id="rId195"/>
    <p:sldId id="2145707904" r:id="rId196"/>
    <p:sldId id="2145707905" r:id="rId197"/>
    <p:sldId id="2145707906" r:id="rId198"/>
    <p:sldId id="2145707907" r:id="rId199"/>
    <p:sldId id="2145707908" r:id="rId200"/>
    <p:sldId id="2145707909" r:id="rId201"/>
    <p:sldId id="2145707910" r:id="rId202"/>
    <p:sldId id="2145707911" r:id="rId203"/>
    <p:sldId id="2145707912" r:id="rId204"/>
    <p:sldId id="2145707913" r:id="rId205"/>
    <p:sldId id="2145707914" r:id="rId206"/>
    <p:sldId id="2145707915" r:id="rId207"/>
    <p:sldId id="859" r:id="rId208"/>
    <p:sldId id="2145707917" r:id="rId209"/>
    <p:sldId id="2145708006" r:id="rId21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31950"/>
    <a:srgbClr val="1C81FB"/>
    <a:srgbClr val="B1E6FE"/>
    <a:srgbClr val="898B8E"/>
    <a:srgbClr val="1FC77F"/>
    <a:srgbClr val="2AB96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898907-2A4E-4F9A-8CBF-680234C3985C}" v="4" dt="2026-04-07T18:20:05.5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53" autoAdjust="0"/>
    <p:restoredTop sz="94660" autoAdjust="0"/>
  </p:normalViewPr>
  <p:slideViewPr>
    <p:cSldViewPr snapToGrid="0" snapToObjects="1">
      <p:cViewPr varScale="1">
        <p:scale>
          <a:sx n="74" d="100"/>
          <a:sy n="74" d="100"/>
        </p:scale>
        <p:origin x="304" y="68"/>
      </p:cViewPr>
      <p:guideLst>
        <p:guide orient="horz" pos="2184"/>
        <p:guide pos="384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4.xml"/><Relationship Id="rId21" Type="http://schemas.openxmlformats.org/officeDocument/2006/relationships/slide" Target="slides/slide8.xml"/><Relationship Id="rId42" Type="http://schemas.openxmlformats.org/officeDocument/2006/relationships/slide" Target="slides/slide29.xml"/><Relationship Id="rId63" Type="http://schemas.openxmlformats.org/officeDocument/2006/relationships/slide" Target="slides/slide50.xml"/><Relationship Id="rId84" Type="http://schemas.openxmlformats.org/officeDocument/2006/relationships/slide" Target="slides/slide71.xml"/><Relationship Id="rId138" Type="http://schemas.openxmlformats.org/officeDocument/2006/relationships/slide" Target="slides/slide125.xml"/><Relationship Id="rId159" Type="http://schemas.openxmlformats.org/officeDocument/2006/relationships/slide" Target="slides/slide146.xml"/><Relationship Id="rId170" Type="http://schemas.openxmlformats.org/officeDocument/2006/relationships/slide" Target="slides/slide157.xml"/><Relationship Id="rId191" Type="http://schemas.openxmlformats.org/officeDocument/2006/relationships/slide" Target="slides/slide178.xml"/><Relationship Id="rId205" Type="http://schemas.openxmlformats.org/officeDocument/2006/relationships/slide" Target="slides/slide192.xml"/><Relationship Id="rId107" Type="http://schemas.openxmlformats.org/officeDocument/2006/relationships/slide" Target="slides/slide94.xml"/><Relationship Id="rId11" Type="http://schemas.openxmlformats.org/officeDocument/2006/relationships/slideMaster" Target="slideMasters/slideMaster8.xml"/><Relationship Id="rId32" Type="http://schemas.openxmlformats.org/officeDocument/2006/relationships/slide" Target="slides/slide19.xml"/><Relationship Id="rId53" Type="http://schemas.openxmlformats.org/officeDocument/2006/relationships/slide" Target="slides/slide40.xml"/><Relationship Id="rId74" Type="http://schemas.openxmlformats.org/officeDocument/2006/relationships/slide" Target="slides/slide61.xml"/><Relationship Id="rId128" Type="http://schemas.openxmlformats.org/officeDocument/2006/relationships/slide" Target="slides/slide115.xml"/><Relationship Id="rId149" Type="http://schemas.openxmlformats.org/officeDocument/2006/relationships/slide" Target="slides/slide136.xml"/><Relationship Id="rId5" Type="http://schemas.openxmlformats.org/officeDocument/2006/relationships/slideMaster" Target="slideMasters/slideMaster2.xml"/><Relationship Id="rId95" Type="http://schemas.openxmlformats.org/officeDocument/2006/relationships/slide" Target="slides/slide82.xml"/><Relationship Id="rId160" Type="http://schemas.openxmlformats.org/officeDocument/2006/relationships/slide" Target="slides/slide147.xml"/><Relationship Id="rId181" Type="http://schemas.openxmlformats.org/officeDocument/2006/relationships/slide" Target="slides/slide168.xml"/><Relationship Id="rId216" Type="http://schemas.microsoft.com/office/2016/11/relationships/changesInfo" Target="changesInfos/changesInfo1.xml"/><Relationship Id="rId22" Type="http://schemas.openxmlformats.org/officeDocument/2006/relationships/slide" Target="slides/slide9.xml"/><Relationship Id="rId43" Type="http://schemas.openxmlformats.org/officeDocument/2006/relationships/slide" Target="slides/slide30.xml"/><Relationship Id="rId64" Type="http://schemas.openxmlformats.org/officeDocument/2006/relationships/slide" Target="slides/slide51.xml"/><Relationship Id="rId118" Type="http://schemas.openxmlformats.org/officeDocument/2006/relationships/slide" Target="slides/slide105.xml"/><Relationship Id="rId139" Type="http://schemas.openxmlformats.org/officeDocument/2006/relationships/slide" Target="slides/slide126.xml"/><Relationship Id="rId85" Type="http://schemas.openxmlformats.org/officeDocument/2006/relationships/slide" Target="slides/slide72.xml"/><Relationship Id="rId150" Type="http://schemas.openxmlformats.org/officeDocument/2006/relationships/slide" Target="slides/slide137.xml"/><Relationship Id="rId171" Type="http://schemas.openxmlformats.org/officeDocument/2006/relationships/slide" Target="slides/slide158.xml"/><Relationship Id="rId192" Type="http://schemas.openxmlformats.org/officeDocument/2006/relationships/slide" Target="slides/slide179.xml"/><Relationship Id="rId206" Type="http://schemas.openxmlformats.org/officeDocument/2006/relationships/slide" Target="slides/slide193.xml"/><Relationship Id="rId12" Type="http://schemas.openxmlformats.org/officeDocument/2006/relationships/slideMaster" Target="slideMasters/slideMaster9.xml"/><Relationship Id="rId33" Type="http://schemas.openxmlformats.org/officeDocument/2006/relationships/slide" Target="slides/slide20.xml"/><Relationship Id="rId108" Type="http://schemas.openxmlformats.org/officeDocument/2006/relationships/slide" Target="slides/slide95.xml"/><Relationship Id="rId129" Type="http://schemas.openxmlformats.org/officeDocument/2006/relationships/slide" Target="slides/slide116.xml"/><Relationship Id="rId54" Type="http://schemas.openxmlformats.org/officeDocument/2006/relationships/slide" Target="slides/slide41.xml"/><Relationship Id="rId75" Type="http://schemas.openxmlformats.org/officeDocument/2006/relationships/slide" Target="slides/slide62.xml"/><Relationship Id="rId96" Type="http://schemas.openxmlformats.org/officeDocument/2006/relationships/slide" Target="slides/slide83.xml"/><Relationship Id="rId140" Type="http://schemas.openxmlformats.org/officeDocument/2006/relationships/slide" Target="slides/slide127.xml"/><Relationship Id="rId161" Type="http://schemas.openxmlformats.org/officeDocument/2006/relationships/slide" Target="slides/slide148.xml"/><Relationship Id="rId182" Type="http://schemas.openxmlformats.org/officeDocument/2006/relationships/slide" Target="slides/slide169.xml"/><Relationship Id="rId217" Type="http://schemas.microsoft.com/office/2015/10/relationships/revisionInfo" Target="revisionInfo.xml"/><Relationship Id="rId6" Type="http://schemas.openxmlformats.org/officeDocument/2006/relationships/slideMaster" Target="slideMasters/slideMaster3.xml"/><Relationship Id="rId23" Type="http://schemas.openxmlformats.org/officeDocument/2006/relationships/slide" Target="slides/slide10.xml"/><Relationship Id="rId119" Type="http://schemas.openxmlformats.org/officeDocument/2006/relationships/slide" Target="slides/slide106.xml"/><Relationship Id="rId44" Type="http://schemas.openxmlformats.org/officeDocument/2006/relationships/slide" Target="slides/slide31.xml"/><Relationship Id="rId65" Type="http://schemas.openxmlformats.org/officeDocument/2006/relationships/slide" Target="slides/slide52.xml"/><Relationship Id="rId86" Type="http://schemas.openxmlformats.org/officeDocument/2006/relationships/slide" Target="slides/slide73.xml"/><Relationship Id="rId130" Type="http://schemas.openxmlformats.org/officeDocument/2006/relationships/slide" Target="slides/slide117.xml"/><Relationship Id="rId151" Type="http://schemas.openxmlformats.org/officeDocument/2006/relationships/slide" Target="slides/slide138.xml"/><Relationship Id="rId172" Type="http://schemas.openxmlformats.org/officeDocument/2006/relationships/slide" Target="slides/slide159.xml"/><Relationship Id="rId193" Type="http://schemas.openxmlformats.org/officeDocument/2006/relationships/slide" Target="slides/slide180.xml"/><Relationship Id="rId207" Type="http://schemas.openxmlformats.org/officeDocument/2006/relationships/slide" Target="slides/slide194.xml"/><Relationship Id="rId13" Type="http://schemas.openxmlformats.org/officeDocument/2006/relationships/slideMaster" Target="slideMasters/slideMaster10.xml"/><Relationship Id="rId109" Type="http://schemas.openxmlformats.org/officeDocument/2006/relationships/slide" Target="slides/slide96.xml"/><Relationship Id="rId34" Type="http://schemas.openxmlformats.org/officeDocument/2006/relationships/slide" Target="slides/slide21.xml"/><Relationship Id="rId55" Type="http://schemas.openxmlformats.org/officeDocument/2006/relationships/slide" Target="slides/slide42.xml"/><Relationship Id="rId76" Type="http://schemas.openxmlformats.org/officeDocument/2006/relationships/slide" Target="slides/slide63.xml"/><Relationship Id="rId97" Type="http://schemas.openxmlformats.org/officeDocument/2006/relationships/slide" Target="slides/slide84.xml"/><Relationship Id="rId120" Type="http://schemas.openxmlformats.org/officeDocument/2006/relationships/slide" Target="slides/slide107.xml"/><Relationship Id="rId141" Type="http://schemas.openxmlformats.org/officeDocument/2006/relationships/slide" Target="slides/slide128.xml"/><Relationship Id="rId7" Type="http://schemas.openxmlformats.org/officeDocument/2006/relationships/slideMaster" Target="slideMasters/slideMaster4.xml"/><Relationship Id="rId162" Type="http://schemas.openxmlformats.org/officeDocument/2006/relationships/slide" Target="slides/slide149.xml"/><Relationship Id="rId183" Type="http://schemas.openxmlformats.org/officeDocument/2006/relationships/slide" Target="slides/slide170.xml"/><Relationship Id="rId24" Type="http://schemas.openxmlformats.org/officeDocument/2006/relationships/slide" Target="slides/slide11.xml"/><Relationship Id="rId45" Type="http://schemas.openxmlformats.org/officeDocument/2006/relationships/slide" Target="slides/slide32.xml"/><Relationship Id="rId66" Type="http://schemas.openxmlformats.org/officeDocument/2006/relationships/slide" Target="slides/slide53.xml"/><Relationship Id="rId87" Type="http://schemas.openxmlformats.org/officeDocument/2006/relationships/slide" Target="slides/slide74.xml"/><Relationship Id="rId110" Type="http://schemas.openxmlformats.org/officeDocument/2006/relationships/slide" Target="slides/slide97.xml"/><Relationship Id="rId131" Type="http://schemas.openxmlformats.org/officeDocument/2006/relationships/slide" Target="slides/slide118.xml"/><Relationship Id="rId152" Type="http://schemas.openxmlformats.org/officeDocument/2006/relationships/slide" Target="slides/slide139.xml"/><Relationship Id="rId173" Type="http://schemas.openxmlformats.org/officeDocument/2006/relationships/slide" Target="slides/slide160.xml"/><Relationship Id="rId194" Type="http://schemas.openxmlformats.org/officeDocument/2006/relationships/slide" Target="slides/slide181.xml"/><Relationship Id="rId208" Type="http://schemas.openxmlformats.org/officeDocument/2006/relationships/slide" Target="slides/slide195.xml"/><Relationship Id="rId14" Type="http://schemas.openxmlformats.org/officeDocument/2006/relationships/slide" Target="slides/slide1.xml"/><Relationship Id="rId30" Type="http://schemas.openxmlformats.org/officeDocument/2006/relationships/slide" Target="slides/slide17.xml"/><Relationship Id="rId35" Type="http://schemas.openxmlformats.org/officeDocument/2006/relationships/slide" Target="slides/slide22.xml"/><Relationship Id="rId56" Type="http://schemas.openxmlformats.org/officeDocument/2006/relationships/slide" Target="slides/slide43.xml"/><Relationship Id="rId77" Type="http://schemas.openxmlformats.org/officeDocument/2006/relationships/slide" Target="slides/slide64.xml"/><Relationship Id="rId100" Type="http://schemas.openxmlformats.org/officeDocument/2006/relationships/slide" Target="slides/slide87.xml"/><Relationship Id="rId105" Type="http://schemas.openxmlformats.org/officeDocument/2006/relationships/slide" Target="slides/slide92.xml"/><Relationship Id="rId126" Type="http://schemas.openxmlformats.org/officeDocument/2006/relationships/slide" Target="slides/slide113.xml"/><Relationship Id="rId147" Type="http://schemas.openxmlformats.org/officeDocument/2006/relationships/slide" Target="slides/slide134.xml"/><Relationship Id="rId168" Type="http://schemas.openxmlformats.org/officeDocument/2006/relationships/slide" Target="slides/slide155.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slide" Target="slides/slide59.xml"/><Relationship Id="rId93" Type="http://schemas.openxmlformats.org/officeDocument/2006/relationships/slide" Target="slides/slide80.xml"/><Relationship Id="rId98" Type="http://schemas.openxmlformats.org/officeDocument/2006/relationships/slide" Target="slides/slide85.xml"/><Relationship Id="rId121" Type="http://schemas.openxmlformats.org/officeDocument/2006/relationships/slide" Target="slides/slide108.xml"/><Relationship Id="rId142" Type="http://schemas.openxmlformats.org/officeDocument/2006/relationships/slide" Target="slides/slide129.xml"/><Relationship Id="rId163" Type="http://schemas.openxmlformats.org/officeDocument/2006/relationships/slide" Target="slides/slide150.xml"/><Relationship Id="rId184" Type="http://schemas.openxmlformats.org/officeDocument/2006/relationships/slide" Target="slides/slide171.xml"/><Relationship Id="rId189" Type="http://schemas.openxmlformats.org/officeDocument/2006/relationships/slide" Target="slides/slide176.xml"/><Relationship Id="rId3" Type="http://schemas.openxmlformats.org/officeDocument/2006/relationships/customXml" Target="../customXml/item3.xml"/><Relationship Id="rId214" Type="http://schemas.openxmlformats.org/officeDocument/2006/relationships/theme" Target="theme/theme1.xml"/><Relationship Id="rId25" Type="http://schemas.openxmlformats.org/officeDocument/2006/relationships/slide" Target="slides/slide12.xml"/><Relationship Id="rId46" Type="http://schemas.openxmlformats.org/officeDocument/2006/relationships/slide" Target="slides/slide33.xml"/><Relationship Id="rId67" Type="http://schemas.openxmlformats.org/officeDocument/2006/relationships/slide" Target="slides/slide54.xml"/><Relationship Id="rId116" Type="http://schemas.openxmlformats.org/officeDocument/2006/relationships/slide" Target="slides/slide103.xml"/><Relationship Id="rId137" Type="http://schemas.openxmlformats.org/officeDocument/2006/relationships/slide" Target="slides/slide124.xml"/><Relationship Id="rId158" Type="http://schemas.openxmlformats.org/officeDocument/2006/relationships/slide" Target="slides/slide145.xml"/><Relationship Id="rId20" Type="http://schemas.openxmlformats.org/officeDocument/2006/relationships/slide" Target="slides/slide7.xml"/><Relationship Id="rId41" Type="http://schemas.openxmlformats.org/officeDocument/2006/relationships/slide" Target="slides/slide28.xml"/><Relationship Id="rId62" Type="http://schemas.openxmlformats.org/officeDocument/2006/relationships/slide" Target="slides/slide49.xml"/><Relationship Id="rId83" Type="http://schemas.openxmlformats.org/officeDocument/2006/relationships/slide" Target="slides/slide70.xml"/><Relationship Id="rId88" Type="http://schemas.openxmlformats.org/officeDocument/2006/relationships/slide" Target="slides/slide75.xml"/><Relationship Id="rId111" Type="http://schemas.openxmlformats.org/officeDocument/2006/relationships/slide" Target="slides/slide98.xml"/><Relationship Id="rId132" Type="http://schemas.openxmlformats.org/officeDocument/2006/relationships/slide" Target="slides/slide119.xml"/><Relationship Id="rId153" Type="http://schemas.openxmlformats.org/officeDocument/2006/relationships/slide" Target="slides/slide140.xml"/><Relationship Id="rId174" Type="http://schemas.openxmlformats.org/officeDocument/2006/relationships/slide" Target="slides/slide161.xml"/><Relationship Id="rId179" Type="http://schemas.openxmlformats.org/officeDocument/2006/relationships/slide" Target="slides/slide166.xml"/><Relationship Id="rId195" Type="http://schemas.openxmlformats.org/officeDocument/2006/relationships/slide" Target="slides/slide182.xml"/><Relationship Id="rId209" Type="http://schemas.openxmlformats.org/officeDocument/2006/relationships/slide" Target="slides/slide196.xml"/><Relationship Id="rId190" Type="http://schemas.openxmlformats.org/officeDocument/2006/relationships/slide" Target="slides/slide177.xml"/><Relationship Id="rId204" Type="http://schemas.openxmlformats.org/officeDocument/2006/relationships/slide" Target="slides/slide191.xml"/><Relationship Id="rId15" Type="http://schemas.openxmlformats.org/officeDocument/2006/relationships/slide" Target="slides/slide2.xml"/><Relationship Id="rId36" Type="http://schemas.openxmlformats.org/officeDocument/2006/relationships/slide" Target="slides/slide23.xml"/><Relationship Id="rId57" Type="http://schemas.openxmlformats.org/officeDocument/2006/relationships/slide" Target="slides/slide44.xml"/><Relationship Id="rId106" Type="http://schemas.openxmlformats.org/officeDocument/2006/relationships/slide" Target="slides/slide93.xml"/><Relationship Id="rId127" Type="http://schemas.openxmlformats.org/officeDocument/2006/relationships/slide" Target="slides/slide114.xml"/><Relationship Id="rId10" Type="http://schemas.openxmlformats.org/officeDocument/2006/relationships/slideMaster" Target="slideMasters/slideMaster7.xml"/><Relationship Id="rId31" Type="http://schemas.openxmlformats.org/officeDocument/2006/relationships/slide" Target="slides/slide18.xml"/><Relationship Id="rId52" Type="http://schemas.openxmlformats.org/officeDocument/2006/relationships/slide" Target="slides/slide39.xml"/><Relationship Id="rId73" Type="http://schemas.openxmlformats.org/officeDocument/2006/relationships/slide" Target="slides/slide60.xml"/><Relationship Id="rId78" Type="http://schemas.openxmlformats.org/officeDocument/2006/relationships/slide" Target="slides/slide65.xml"/><Relationship Id="rId94" Type="http://schemas.openxmlformats.org/officeDocument/2006/relationships/slide" Target="slides/slide81.xml"/><Relationship Id="rId99" Type="http://schemas.openxmlformats.org/officeDocument/2006/relationships/slide" Target="slides/slide86.xml"/><Relationship Id="rId101" Type="http://schemas.openxmlformats.org/officeDocument/2006/relationships/slide" Target="slides/slide88.xml"/><Relationship Id="rId122" Type="http://schemas.openxmlformats.org/officeDocument/2006/relationships/slide" Target="slides/slide109.xml"/><Relationship Id="rId143" Type="http://schemas.openxmlformats.org/officeDocument/2006/relationships/slide" Target="slides/slide130.xml"/><Relationship Id="rId148" Type="http://schemas.openxmlformats.org/officeDocument/2006/relationships/slide" Target="slides/slide135.xml"/><Relationship Id="rId164" Type="http://schemas.openxmlformats.org/officeDocument/2006/relationships/slide" Target="slides/slide151.xml"/><Relationship Id="rId169" Type="http://schemas.openxmlformats.org/officeDocument/2006/relationships/slide" Target="slides/slide156.xml"/><Relationship Id="rId185" Type="http://schemas.openxmlformats.org/officeDocument/2006/relationships/slide" Target="slides/slide172.xml"/><Relationship Id="rId4" Type="http://schemas.openxmlformats.org/officeDocument/2006/relationships/slideMaster" Target="slideMasters/slideMaster1.xml"/><Relationship Id="rId9" Type="http://schemas.openxmlformats.org/officeDocument/2006/relationships/slideMaster" Target="slideMasters/slideMaster6.xml"/><Relationship Id="rId180" Type="http://schemas.openxmlformats.org/officeDocument/2006/relationships/slide" Target="slides/slide167.xml"/><Relationship Id="rId210" Type="http://schemas.openxmlformats.org/officeDocument/2006/relationships/slide" Target="slides/slide197.xml"/><Relationship Id="rId215" Type="http://schemas.openxmlformats.org/officeDocument/2006/relationships/tableStyles" Target="tableStyles.xml"/><Relationship Id="rId26" Type="http://schemas.openxmlformats.org/officeDocument/2006/relationships/slide" Target="slides/slide13.xml"/><Relationship Id="rId47" Type="http://schemas.openxmlformats.org/officeDocument/2006/relationships/slide" Target="slides/slide34.xml"/><Relationship Id="rId68" Type="http://schemas.openxmlformats.org/officeDocument/2006/relationships/slide" Target="slides/slide55.xml"/><Relationship Id="rId89" Type="http://schemas.openxmlformats.org/officeDocument/2006/relationships/slide" Target="slides/slide76.xml"/><Relationship Id="rId112" Type="http://schemas.openxmlformats.org/officeDocument/2006/relationships/slide" Target="slides/slide99.xml"/><Relationship Id="rId133" Type="http://schemas.openxmlformats.org/officeDocument/2006/relationships/slide" Target="slides/slide120.xml"/><Relationship Id="rId154" Type="http://schemas.openxmlformats.org/officeDocument/2006/relationships/slide" Target="slides/slide141.xml"/><Relationship Id="rId175" Type="http://schemas.openxmlformats.org/officeDocument/2006/relationships/slide" Target="slides/slide162.xml"/><Relationship Id="rId196" Type="http://schemas.openxmlformats.org/officeDocument/2006/relationships/slide" Target="slides/slide183.xml"/><Relationship Id="rId200" Type="http://schemas.openxmlformats.org/officeDocument/2006/relationships/slide" Target="slides/slide187.xml"/><Relationship Id="rId16" Type="http://schemas.openxmlformats.org/officeDocument/2006/relationships/slide" Target="slides/slide3.xml"/><Relationship Id="rId37" Type="http://schemas.openxmlformats.org/officeDocument/2006/relationships/slide" Target="slides/slide24.xml"/><Relationship Id="rId58" Type="http://schemas.openxmlformats.org/officeDocument/2006/relationships/slide" Target="slides/slide45.xml"/><Relationship Id="rId79" Type="http://schemas.openxmlformats.org/officeDocument/2006/relationships/slide" Target="slides/slide66.xml"/><Relationship Id="rId102" Type="http://schemas.openxmlformats.org/officeDocument/2006/relationships/slide" Target="slides/slide89.xml"/><Relationship Id="rId123" Type="http://schemas.openxmlformats.org/officeDocument/2006/relationships/slide" Target="slides/slide110.xml"/><Relationship Id="rId144" Type="http://schemas.openxmlformats.org/officeDocument/2006/relationships/slide" Target="slides/slide131.xml"/><Relationship Id="rId90" Type="http://schemas.openxmlformats.org/officeDocument/2006/relationships/slide" Target="slides/slide77.xml"/><Relationship Id="rId165" Type="http://schemas.openxmlformats.org/officeDocument/2006/relationships/slide" Target="slides/slide152.xml"/><Relationship Id="rId186" Type="http://schemas.openxmlformats.org/officeDocument/2006/relationships/slide" Target="slides/slide173.xml"/><Relationship Id="rId211" Type="http://schemas.openxmlformats.org/officeDocument/2006/relationships/notesMaster" Target="notesMasters/notesMaster1.xml"/><Relationship Id="rId27" Type="http://schemas.openxmlformats.org/officeDocument/2006/relationships/slide" Target="slides/slide14.xml"/><Relationship Id="rId48" Type="http://schemas.openxmlformats.org/officeDocument/2006/relationships/slide" Target="slides/slide35.xml"/><Relationship Id="rId69" Type="http://schemas.openxmlformats.org/officeDocument/2006/relationships/slide" Target="slides/slide56.xml"/><Relationship Id="rId113" Type="http://schemas.openxmlformats.org/officeDocument/2006/relationships/slide" Target="slides/slide100.xml"/><Relationship Id="rId134" Type="http://schemas.openxmlformats.org/officeDocument/2006/relationships/slide" Target="slides/slide121.xml"/><Relationship Id="rId80" Type="http://schemas.openxmlformats.org/officeDocument/2006/relationships/slide" Target="slides/slide67.xml"/><Relationship Id="rId155" Type="http://schemas.openxmlformats.org/officeDocument/2006/relationships/slide" Target="slides/slide142.xml"/><Relationship Id="rId176" Type="http://schemas.openxmlformats.org/officeDocument/2006/relationships/slide" Target="slides/slide163.xml"/><Relationship Id="rId197" Type="http://schemas.openxmlformats.org/officeDocument/2006/relationships/slide" Target="slides/slide184.xml"/><Relationship Id="rId201" Type="http://schemas.openxmlformats.org/officeDocument/2006/relationships/slide" Target="slides/slide188.xml"/><Relationship Id="rId17" Type="http://schemas.openxmlformats.org/officeDocument/2006/relationships/slide" Target="slides/slide4.xml"/><Relationship Id="rId38" Type="http://schemas.openxmlformats.org/officeDocument/2006/relationships/slide" Target="slides/slide25.xml"/><Relationship Id="rId59" Type="http://schemas.openxmlformats.org/officeDocument/2006/relationships/slide" Target="slides/slide46.xml"/><Relationship Id="rId103" Type="http://schemas.openxmlformats.org/officeDocument/2006/relationships/slide" Target="slides/slide90.xml"/><Relationship Id="rId124" Type="http://schemas.openxmlformats.org/officeDocument/2006/relationships/slide" Target="slides/slide111.xml"/><Relationship Id="rId70" Type="http://schemas.openxmlformats.org/officeDocument/2006/relationships/slide" Target="slides/slide57.xml"/><Relationship Id="rId91" Type="http://schemas.openxmlformats.org/officeDocument/2006/relationships/slide" Target="slides/slide78.xml"/><Relationship Id="rId145" Type="http://schemas.openxmlformats.org/officeDocument/2006/relationships/slide" Target="slides/slide132.xml"/><Relationship Id="rId166" Type="http://schemas.openxmlformats.org/officeDocument/2006/relationships/slide" Target="slides/slide153.xml"/><Relationship Id="rId187" Type="http://schemas.openxmlformats.org/officeDocument/2006/relationships/slide" Target="slides/slide174.xml"/><Relationship Id="rId1" Type="http://schemas.openxmlformats.org/officeDocument/2006/relationships/customXml" Target="../customXml/item1.xml"/><Relationship Id="rId212" Type="http://schemas.openxmlformats.org/officeDocument/2006/relationships/presProps" Target="presProps.xml"/><Relationship Id="rId28" Type="http://schemas.openxmlformats.org/officeDocument/2006/relationships/slide" Target="slides/slide15.xml"/><Relationship Id="rId49" Type="http://schemas.openxmlformats.org/officeDocument/2006/relationships/slide" Target="slides/slide36.xml"/><Relationship Id="rId114" Type="http://schemas.openxmlformats.org/officeDocument/2006/relationships/slide" Target="slides/slide101.xml"/><Relationship Id="rId60" Type="http://schemas.openxmlformats.org/officeDocument/2006/relationships/slide" Target="slides/slide47.xml"/><Relationship Id="rId81" Type="http://schemas.openxmlformats.org/officeDocument/2006/relationships/slide" Target="slides/slide68.xml"/><Relationship Id="rId135" Type="http://schemas.openxmlformats.org/officeDocument/2006/relationships/slide" Target="slides/slide122.xml"/><Relationship Id="rId156" Type="http://schemas.openxmlformats.org/officeDocument/2006/relationships/slide" Target="slides/slide143.xml"/><Relationship Id="rId177" Type="http://schemas.openxmlformats.org/officeDocument/2006/relationships/slide" Target="slides/slide164.xml"/><Relationship Id="rId198" Type="http://schemas.openxmlformats.org/officeDocument/2006/relationships/slide" Target="slides/slide185.xml"/><Relationship Id="rId202" Type="http://schemas.openxmlformats.org/officeDocument/2006/relationships/slide" Target="slides/slide189.xml"/><Relationship Id="rId18" Type="http://schemas.openxmlformats.org/officeDocument/2006/relationships/slide" Target="slides/slide5.xml"/><Relationship Id="rId39" Type="http://schemas.openxmlformats.org/officeDocument/2006/relationships/slide" Target="slides/slide26.xml"/><Relationship Id="rId50" Type="http://schemas.openxmlformats.org/officeDocument/2006/relationships/slide" Target="slides/slide37.xml"/><Relationship Id="rId104" Type="http://schemas.openxmlformats.org/officeDocument/2006/relationships/slide" Target="slides/slide91.xml"/><Relationship Id="rId125" Type="http://schemas.openxmlformats.org/officeDocument/2006/relationships/slide" Target="slides/slide112.xml"/><Relationship Id="rId146" Type="http://schemas.openxmlformats.org/officeDocument/2006/relationships/slide" Target="slides/slide133.xml"/><Relationship Id="rId167" Type="http://schemas.openxmlformats.org/officeDocument/2006/relationships/slide" Target="slides/slide154.xml"/><Relationship Id="rId188" Type="http://schemas.openxmlformats.org/officeDocument/2006/relationships/slide" Target="slides/slide175.xml"/><Relationship Id="rId71" Type="http://schemas.openxmlformats.org/officeDocument/2006/relationships/slide" Target="slides/slide58.xml"/><Relationship Id="rId92" Type="http://schemas.openxmlformats.org/officeDocument/2006/relationships/slide" Target="slides/slide79.xml"/><Relationship Id="rId213" Type="http://schemas.openxmlformats.org/officeDocument/2006/relationships/viewProps" Target="viewProps.xml"/><Relationship Id="rId2" Type="http://schemas.openxmlformats.org/officeDocument/2006/relationships/customXml" Target="../customXml/item2.xml"/><Relationship Id="rId29" Type="http://schemas.openxmlformats.org/officeDocument/2006/relationships/slide" Target="slides/slide16.xml"/><Relationship Id="rId40" Type="http://schemas.openxmlformats.org/officeDocument/2006/relationships/slide" Target="slides/slide27.xml"/><Relationship Id="rId115" Type="http://schemas.openxmlformats.org/officeDocument/2006/relationships/slide" Target="slides/slide102.xml"/><Relationship Id="rId136" Type="http://schemas.openxmlformats.org/officeDocument/2006/relationships/slide" Target="slides/slide123.xml"/><Relationship Id="rId157" Type="http://schemas.openxmlformats.org/officeDocument/2006/relationships/slide" Target="slides/slide144.xml"/><Relationship Id="rId178" Type="http://schemas.openxmlformats.org/officeDocument/2006/relationships/slide" Target="slides/slide165.xml"/><Relationship Id="rId61" Type="http://schemas.openxmlformats.org/officeDocument/2006/relationships/slide" Target="slides/slide48.xml"/><Relationship Id="rId82" Type="http://schemas.openxmlformats.org/officeDocument/2006/relationships/slide" Target="slides/slide69.xml"/><Relationship Id="rId199" Type="http://schemas.openxmlformats.org/officeDocument/2006/relationships/slide" Target="slides/slide186.xml"/><Relationship Id="rId203" Type="http://schemas.openxmlformats.org/officeDocument/2006/relationships/slide" Target="slides/slide190.xml"/><Relationship Id="rId19"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m Anderson" userId="29931dd9-6a8d-4aea-9bcf-bec880f70870" providerId="ADAL" clId="{33898907-2A4E-4F9A-8CBF-680234C3985C}"/>
    <pc:docChg chg="undo custSel addSld delSld modSld delMainMaster">
      <pc:chgData name="Tim Anderson" userId="29931dd9-6a8d-4aea-9bcf-bec880f70870" providerId="ADAL" clId="{33898907-2A4E-4F9A-8CBF-680234C3985C}" dt="2026-04-07T18:20:51.483" v="195" actId="20577"/>
      <pc:docMkLst>
        <pc:docMk/>
      </pc:docMkLst>
      <pc:sldChg chg="add">
        <pc:chgData name="Tim Anderson" userId="29931dd9-6a8d-4aea-9bcf-bec880f70870" providerId="ADAL" clId="{33898907-2A4E-4F9A-8CBF-680234C3985C}" dt="2026-04-07T17:59:45.649" v="13"/>
        <pc:sldMkLst>
          <pc:docMk/>
          <pc:sldMk cId="287809271" sldId="259"/>
        </pc:sldMkLst>
      </pc:sldChg>
      <pc:sldChg chg="add">
        <pc:chgData name="Tim Anderson" userId="29931dd9-6a8d-4aea-9bcf-bec880f70870" providerId="ADAL" clId="{33898907-2A4E-4F9A-8CBF-680234C3985C}" dt="2026-04-07T17:59:45.649" v="13"/>
        <pc:sldMkLst>
          <pc:docMk/>
          <pc:sldMk cId="2044858933" sldId="260"/>
        </pc:sldMkLst>
      </pc:sldChg>
      <pc:sldChg chg="add">
        <pc:chgData name="Tim Anderson" userId="29931dd9-6a8d-4aea-9bcf-bec880f70870" providerId="ADAL" clId="{33898907-2A4E-4F9A-8CBF-680234C3985C}" dt="2026-04-07T17:59:45.649" v="13"/>
        <pc:sldMkLst>
          <pc:docMk/>
          <pc:sldMk cId="2135229195" sldId="261"/>
        </pc:sldMkLst>
      </pc:sldChg>
      <pc:sldChg chg="add">
        <pc:chgData name="Tim Anderson" userId="29931dd9-6a8d-4aea-9bcf-bec880f70870" providerId="ADAL" clId="{33898907-2A4E-4F9A-8CBF-680234C3985C}" dt="2026-04-07T17:59:45.649" v="13"/>
        <pc:sldMkLst>
          <pc:docMk/>
          <pc:sldMk cId="1678881942" sldId="262"/>
        </pc:sldMkLst>
      </pc:sldChg>
      <pc:sldChg chg="del">
        <pc:chgData name="Tim Anderson" userId="29931dd9-6a8d-4aea-9bcf-bec880f70870" providerId="ADAL" clId="{33898907-2A4E-4F9A-8CBF-680234C3985C}" dt="2026-04-07T18:01:37.581" v="17" actId="47"/>
        <pc:sldMkLst>
          <pc:docMk/>
          <pc:sldMk cId="3367523662" sldId="277"/>
        </pc:sldMkLst>
      </pc:sldChg>
      <pc:sldChg chg="modSp add mod">
        <pc:chgData name="Tim Anderson" userId="29931dd9-6a8d-4aea-9bcf-bec880f70870" providerId="ADAL" clId="{33898907-2A4E-4F9A-8CBF-680234C3985C}" dt="2026-04-07T18:02:49.847" v="31" actId="14100"/>
        <pc:sldMkLst>
          <pc:docMk/>
          <pc:sldMk cId="501341665" sldId="279"/>
        </pc:sldMkLst>
        <pc:picChg chg="mod">
          <ac:chgData name="Tim Anderson" userId="29931dd9-6a8d-4aea-9bcf-bec880f70870" providerId="ADAL" clId="{33898907-2A4E-4F9A-8CBF-680234C3985C}" dt="2026-04-07T18:02:49.847" v="31" actId="14100"/>
          <ac:picMkLst>
            <pc:docMk/>
            <pc:sldMk cId="501341665" sldId="279"/>
            <ac:picMk id="7" creationId="{00000000-0000-0000-0000-000000000000}"/>
          </ac:picMkLst>
        </pc:picChg>
      </pc:sldChg>
      <pc:sldChg chg="add">
        <pc:chgData name="Tim Anderson" userId="29931dd9-6a8d-4aea-9bcf-bec880f70870" providerId="ADAL" clId="{33898907-2A4E-4F9A-8CBF-680234C3985C}" dt="2026-04-07T17:59:45.649" v="13"/>
        <pc:sldMkLst>
          <pc:docMk/>
          <pc:sldMk cId="3560787431" sldId="307"/>
        </pc:sldMkLst>
      </pc:sldChg>
      <pc:sldChg chg="add">
        <pc:chgData name="Tim Anderson" userId="29931dd9-6a8d-4aea-9bcf-bec880f70870" providerId="ADAL" clId="{33898907-2A4E-4F9A-8CBF-680234C3985C}" dt="2026-04-07T18:03:28.383" v="34"/>
        <pc:sldMkLst>
          <pc:docMk/>
          <pc:sldMk cId="949530781" sldId="359"/>
        </pc:sldMkLst>
      </pc:sldChg>
      <pc:sldChg chg="del">
        <pc:chgData name="Tim Anderson" userId="29931dd9-6a8d-4aea-9bcf-bec880f70870" providerId="ADAL" clId="{33898907-2A4E-4F9A-8CBF-680234C3985C}" dt="2026-04-07T18:03:19.891" v="32" actId="2696"/>
        <pc:sldMkLst>
          <pc:docMk/>
          <pc:sldMk cId="2342663775" sldId="359"/>
        </pc:sldMkLst>
      </pc:sldChg>
      <pc:sldChg chg="del">
        <pc:chgData name="Tim Anderson" userId="29931dd9-6a8d-4aea-9bcf-bec880f70870" providerId="ADAL" clId="{33898907-2A4E-4F9A-8CBF-680234C3985C}" dt="2026-04-07T18:02:23.455" v="28" actId="47"/>
        <pc:sldMkLst>
          <pc:docMk/>
          <pc:sldMk cId="191014108" sldId="511"/>
        </pc:sldMkLst>
      </pc:sldChg>
      <pc:sldChg chg="modSp add mod">
        <pc:chgData name="Tim Anderson" userId="29931dd9-6a8d-4aea-9bcf-bec880f70870" providerId="ADAL" clId="{33898907-2A4E-4F9A-8CBF-680234C3985C}" dt="2026-04-07T18:12:37.281" v="103" actId="14100"/>
        <pc:sldMkLst>
          <pc:docMk/>
          <pc:sldMk cId="3915706128" sldId="515"/>
        </pc:sldMkLst>
        <pc:picChg chg="mod">
          <ac:chgData name="Tim Anderson" userId="29931dd9-6a8d-4aea-9bcf-bec880f70870" providerId="ADAL" clId="{33898907-2A4E-4F9A-8CBF-680234C3985C}" dt="2026-04-07T18:12:37.281" v="103" actId="14100"/>
          <ac:picMkLst>
            <pc:docMk/>
            <pc:sldMk cId="3915706128" sldId="515"/>
            <ac:picMk id="7" creationId="{00000000-0000-0000-0000-000000000000}"/>
          </ac:picMkLst>
        </pc:picChg>
      </pc:sldChg>
      <pc:sldChg chg="del">
        <pc:chgData name="Tim Anderson" userId="29931dd9-6a8d-4aea-9bcf-bec880f70870" providerId="ADAL" clId="{33898907-2A4E-4F9A-8CBF-680234C3985C}" dt="2026-04-07T18:02:23.455" v="28" actId="47"/>
        <pc:sldMkLst>
          <pc:docMk/>
          <pc:sldMk cId="336026040" sldId="522"/>
        </pc:sldMkLst>
      </pc:sldChg>
      <pc:sldChg chg="del">
        <pc:chgData name="Tim Anderson" userId="29931dd9-6a8d-4aea-9bcf-bec880f70870" providerId="ADAL" clId="{33898907-2A4E-4F9A-8CBF-680234C3985C}" dt="2026-04-07T18:01:56.181" v="27" actId="47"/>
        <pc:sldMkLst>
          <pc:docMk/>
          <pc:sldMk cId="324383223" sldId="530"/>
        </pc:sldMkLst>
      </pc:sldChg>
      <pc:sldChg chg="del">
        <pc:chgData name="Tim Anderson" userId="29931dd9-6a8d-4aea-9bcf-bec880f70870" providerId="ADAL" clId="{33898907-2A4E-4F9A-8CBF-680234C3985C}" dt="2026-04-07T18:01:34.636" v="15" actId="47"/>
        <pc:sldMkLst>
          <pc:docMk/>
          <pc:sldMk cId="2982935161" sldId="539"/>
        </pc:sldMkLst>
      </pc:sldChg>
      <pc:sldChg chg="del">
        <pc:chgData name="Tim Anderson" userId="29931dd9-6a8d-4aea-9bcf-bec880f70870" providerId="ADAL" clId="{33898907-2A4E-4F9A-8CBF-680234C3985C}" dt="2026-04-07T18:01:49.917" v="25" actId="47"/>
        <pc:sldMkLst>
          <pc:docMk/>
          <pc:sldMk cId="3804889183" sldId="562"/>
        </pc:sldMkLst>
      </pc:sldChg>
      <pc:sldChg chg="del">
        <pc:chgData name="Tim Anderson" userId="29931dd9-6a8d-4aea-9bcf-bec880f70870" providerId="ADAL" clId="{33898907-2A4E-4F9A-8CBF-680234C3985C}" dt="2026-04-07T18:01:56.181" v="27" actId="47"/>
        <pc:sldMkLst>
          <pc:docMk/>
          <pc:sldMk cId="234454622" sldId="571"/>
        </pc:sldMkLst>
      </pc:sldChg>
      <pc:sldChg chg="del">
        <pc:chgData name="Tim Anderson" userId="29931dd9-6a8d-4aea-9bcf-bec880f70870" providerId="ADAL" clId="{33898907-2A4E-4F9A-8CBF-680234C3985C}" dt="2026-04-07T18:01:56.181" v="27" actId="47"/>
        <pc:sldMkLst>
          <pc:docMk/>
          <pc:sldMk cId="4284270421" sldId="590"/>
        </pc:sldMkLst>
      </pc:sldChg>
      <pc:sldChg chg="del">
        <pc:chgData name="Tim Anderson" userId="29931dd9-6a8d-4aea-9bcf-bec880f70870" providerId="ADAL" clId="{33898907-2A4E-4F9A-8CBF-680234C3985C}" dt="2026-04-07T18:02:23.455" v="28" actId="47"/>
        <pc:sldMkLst>
          <pc:docMk/>
          <pc:sldMk cId="184326165" sldId="630"/>
        </pc:sldMkLst>
      </pc:sldChg>
      <pc:sldChg chg="del">
        <pc:chgData name="Tim Anderson" userId="29931dd9-6a8d-4aea-9bcf-bec880f70870" providerId="ADAL" clId="{33898907-2A4E-4F9A-8CBF-680234C3985C}" dt="2026-04-07T18:02:23.455" v="28" actId="47"/>
        <pc:sldMkLst>
          <pc:docMk/>
          <pc:sldMk cId="2418547990" sldId="631"/>
        </pc:sldMkLst>
      </pc:sldChg>
      <pc:sldChg chg="del">
        <pc:chgData name="Tim Anderson" userId="29931dd9-6a8d-4aea-9bcf-bec880f70870" providerId="ADAL" clId="{33898907-2A4E-4F9A-8CBF-680234C3985C}" dt="2026-04-07T18:01:44.117" v="21" actId="47"/>
        <pc:sldMkLst>
          <pc:docMk/>
          <pc:sldMk cId="2120809661" sldId="643"/>
        </pc:sldMkLst>
      </pc:sldChg>
      <pc:sldChg chg="modSp add mod">
        <pc:chgData name="Tim Anderson" userId="29931dd9-6a8d-4aea-9bcf-bec880f70870" providerId="ADAL" clId="{33898907-2A4E-4F9A-8CBF-680234C3985C}" dt="2026-04-07T18:07:23.340" v="59" actId="14100"/>
        <pc:sldMkLst>
          <pc:docMk/>
          <pc:sldMk cId="3901395450" sldId="657"/>
        </pc:sldMkLst>
        <pc:picChg chg="mod">
          <ac:chgData name="Tim Anderson" userId="29931dd9-6a8d-4aea-9bcf-bec880f70870" providerId="ADAL" clId="{33898907-2A4E-4F9A-8CBF-680234C3985C}" dt="2026-04-07T18:07:23.340" v="59" actId="14100"/>
          <ac:picMkLst>
            <pc:docMk/>
            <pc:sldMk cId="3901395450" sldId="657"/>
            <ac:picMk id="7" creationId="{00000000-0000-0000-0000-000000000000}"/>
          </ac:picMkLst>
        </pc:picChg>
      </pc:sldChg>
      <pc:sldChg chg="del">
        <pc:chgData name="Tim Anderson" userId="29931dd9-6a8d-4aea-9bcf-bec880f70870" providerId="ADAL" clId="{33898907-2A4E-4F9A-8CBF-680234C3985C}" dt="2026-04-07T18:01:36.176" v="16" actId="47"/>
        <pc:sldMkLst>
          <pc:docMk/>
          <pc:sldMk cId="454399375" sldId="659"/>
        </pc:sldMkLst>
      </pc:sldChg>
      <pc:sldChg chg="del">
        <pc:chgData name="Tim Anderson" userId="29931dd9-6a8d-4aea-9bcf-bec880f70870" providerId="ADAL" clId="{33898907-2A4E-4F9A-8CBF-680234C3985C}" dt="2026-04-07T18:02:23.455" v="28" actId="47"/>
        <pc:sldMkLst>
          <pc:docMk/>
          <pc:sldMk cId="792024164" sldId="704"/>
        </pc:sldMkLst>
      </pc:sldChg>
      <pc:sldChg chg="modSp add mod">
        <pc:chgData name="Tim Anderson" userId="29931dd9-6a8d-4aea-9bcf-bec880f70870" providerId="ADAL" clId="{33898907-2A4E-4F9A-8CBF-680234C3985C}" dt="2026-04-07T18:13:05.654" v="109" actId="14100"/>
        <pc:sldMkLst>
          <pc:docMk/>
          <pc:sldMk cId="3848329330" sldId="710"/>
        </pc:sldMkLst>
        <pc:picChg chg="mod">
          <ac:chgData name="Tim Anderson" userId="29931dd9-6a8d-4aea-9bcf-bec880f70870" providerId="ADAL" clId="{33898907-2A4E-4F9A-8CBF-680234C3985C}" dt="2026-04-07T18:13:05.654" v="109" actId="14100"/>
          <ac:picMkLst>
            <pc:docMk/>
            <pc:sldMk cId="3848329330" sldId="710"/>
            <ac:picMk id="7" creationId="{00000000-0000-0000-0000-000000000000}"/>
          </ac:picMkLst>
        </pc:picChg>
      </pc:sldChg>
      <pc:sldChg chg="del">
        <pc:chgData name="Tim Anderson" userId="29931dd9-6a8d-4aea-9bcf-bec880f70870" providerId="ADAL" clId="{33898907-2A4E-4F9A-8CBF-680234C3985C}" dt="2026-04-07T18:01:46.413" v="22" actId="47"/>
        <pc:sldMkLst>
          <pc:docMk/>
          <pc:sldMk cId="1121899203" sldId="726"/>
        </pc:sldMkLst>
      </pc:sldChg>
      <pc:sldChg chg="del">
        <pc:chgData name="Tim Anderson" userId="29931dd9-6a8d-4aea-9bcf-bec880f70870" providerId="ADAL" clId="{33898907-2A4E-4F9A-8CBF-680234C3985C}" dt="2026-04-07T18:02:23.455" v="28" actId="47"/>
        <pc:sldMkLst>
          <pc:docMk/>
          <pc:sldMk cId="2151839122" sldId="740"/>
        </pc:sldMkLst>
      </pc:sldChg>
      <pc:sldChg chg="modSp add mod">
        <pc:chgData name="Tim Anderson" userId="29931dd9-6a8d-4aea-9bcf-bec880f70870" providerId="ADAL" clId="{33898907-2A4E-4F9A-8CBF-680234C3985C}" dt="2026-04-07T18:09:37.978" v="89" actId="14100"/>
        <pc:sldMkLst>
          <pc:docMk/>
          <pc:sldMk cId="4085063252" sldId="823"/>
        </pc:sldMkLst>
        <pc:picChg chg="mod">
          <ac:chgData name="Tim Anderson" userId="29931dd9-6a8d-4aea-9bcf-bec880f70870" providerId="ADAL" clId="{33898907-2A4E-4F9A-8CBF-680234C3985C}" dt="2026-04-07T18:09:37.978" v="89" actId="14100"/>
          <ac:picMkLst>
            <pc:docMk/>
            <pc:sldMk cId="4085063252" sldId="823"/>
            <ac:picMk id="7" creationId="{1C6073AB-5F9E-798B-90DC-AEC1CAA14C6A}"/>
          </ac:picMkLst>
        </pc:picChg>
      </pc:sldChg>
      <pc:sldChg chg="add">
        <pc:chgData name="Tim Anderson" userId="29931dd9-6a8d-4aea-9bcf-bec880f70870" providerId="ADAL" clId="{33898907-2A4E-4F9A-8CBF-680234C3985C}" dt="2026-04-07T17:59:45.649" v="13"/>
        <pc:sldMkLst>
          <pc:docMk/>
          <pc:sldMk cId="1603917965" sldId="830"/>
        </pc:sldMkLst>
      </pc:sldChg>
      <pc:sldChg chg="modSp add mod">
        <pc:chgData name="Tim Anderson" userId="29931dd9-6a8d-4aea-9bcf-bec880f70870" providerId="ADAL" clId="{33898907-2A4E-4F9A-8CBF-680234C3985C}" dt="2026-04-07T18:13:12.660" v="111" actId="14100"/>
        <pc:sldMkLst>
          <pc:docMk/>
          <pc:sldMk cId="1145504657" sldId="831"/>
        </pc:sldMkLst>
        <pc:picChg chg="mod">
          <ac:chgData name="Tim Anderson" userId="29931dd9-6a8d-4aea-9bcf-bec880f70870" providerId="ADAL" clId="{33898907-2A4E-4F9A-8CBF-680234C3985C}" dt="2026-04-07T18:13:12.660" v="111" actId="14100"/>
          <ac:picMkLst>
            <pc:docMk/>
            <pc:sldMk cId="1145504657" sldId="831"/>
            <ac:picMk id="7" creationId="{8D29640C-3796-02F4-0E7B-E558AEE2ED9C}"/>
          </ac:picMkLst>
        </pc:picChg>
      </pc:sldChg>
      <pc:sldChg chg="modSp add mod">
        <pc:chgData name="Tim Anderson" userId="29931dd9-6a8d-4aea-9bcf-bec880f70870" providerId="ADAL" clId="{33898907-2A4E-4F9A-8CBF-680234C3985C}" dt="2026-04-07T18:12:53.717" v="107" actId="14100"/>
        <pc:sldMkLst>
          <pc:docMk/>
          <pc:sldMk cId="4096493389" sldId="832"/>
        </pc:sldMkLst>
        <pc:picChg chg="mod">
          <ac:chgData name="Tim Anderson" userId="29931dd9-6a8d-4aea-9bcf-bec880f70870" providerId="ADAL" clId="{33898907-2A4E-4F9A-8CBF-680234C3985C}" dt="2026-04-07T18:12:53.717" v="107" actId="14100"/>
          <ac:picMkLst>
            <pc:docMk/>
            <pc:sldMk cId="4096493389" sldId="832"/>
            <ac:picMk id="7" creationId="{A24B6410-274B-A2A5-3679-0FA0F6AD560B}"/>
          </ac:picMkLst>
        </pc:picChg>
      </pc:sldChg>
      <pc:sldChg chg="del">
        <pc:chgData name="Tim Anderson" userId="29931dd9-6a8d-4aea-9bcf-bec880f70870" providerId="ADAL" clId="{33898907-2A4E-4F9A-8CBF-680234C3985C}" dt="2026-04-07T18:02:23.455" v="28" actId="47"/>
        <pc:sldMkLst>
          <pc:docMk/>
          <pc:sldMk cId="1315788671" sldId="833"/>
        </pc:sldMkLst>
      </pc:sldChg>
      <pc:sldChg chg="modSp add mod">
        <pc:chgData name="Tim Anderson" userId="29931dd9-6a8d-4aea-9bcf-bec880f70870" providerId="ADAL" clId="{33898907-2A4E-4F9A-8CBF-680234C3985C}" dt="2026-04-07T18:13:58.206" v="121" actId="14100"/>
        <pc:sldMkLst>
          <pc:docMk/>
          <pc:sldMk cId="1767019108" sldId="834"/>
        </pc:sldMkLst>
        <pc:picChg chg="mod">
          <ac:chgData name="Tim Anderson" userId="29931dd9-6a8d-4aea-9bcf-bec880f70870" providerId="ADAL" clId="{33898907-2A4E-4F9A-8CBF-680234C3985C}" dt="2026-04-07T18:13:58.206" v="121" actId="14100"/>
          <ac:picMkLst>
            <pc:docMk/>
            <pc:sldMk cId="1767019108" sldId="834"/>
            <ac:picMk id="7" creationId="{0E9C6C79-3D2F-113E-EC01-1B142584141D}"/>
          </ac:picMkLst>
        </pc:picChg>
      </pc:sldChg>
      <pc:sldChg chg="modSp add mod">
        <pc:chgData name="Tim Anderson" userId="29931dd9-6a8d-4aea-9bcf-bec880f70870" providerId="ADAL" clId="{33898907-2A4E-4F9A-8CBF-680234C3985C}" dt="2026-04-07T18:14:04.850" v="123" actId="14100"/>
        <pc:sldMkLst>
          <pc:docMk/>
          <pc:sldMk cId="1363099311" sldId="835"/>
        </pc:sldMkLst>
        <pc:picChg chg="mod">
          <ac:chgData name="Tim Anderson" userId="29931dd9-6a8d-4aea-9bcf-bec880f70870" providerId="ADAL" clId="{33898907-2A4E-4F9A-8CBF-680234C3985C}" dt="2026-04-07T18:14:04.850" v="123" actId="14100"/>
          <ac:picMkLst>
            <pc:docMk/>
            <pc:sldMk cId="1363099311" sldId="835"/>
            <ac:picMk id="7" creationId="{6D27CA22-41BF-02FD-F1EE-61D128327435}"/>
          </ac:picMkLst>
        </pc:picChg>
      </pc:sldChg>
      <pc:sldChg chg="modSp mod">
        <pc:chgData name="Tim Anderson" userId="29931dd9-6a8d-4aea-9bcf-bec880f70870" providerId="ADAL" clId="{33898907-2A4E-4F9A-8CBF-680234C3985C}" dt="2026-04-07T17:56:51.955" v="12" actId="20577"/>
        <pc:sldMkLst>
          <pc:docMk/>
          <pc:sldMk cId="852748643" sldId="882"/>
        </pc:sldMkLst>
        <pc:spChg chg="mod">
          <ac:chgData name="Tim Anderson" userId="29931dd9-6a8d-4aea-9bcf-bec880f70870" providerId="ADAL" clId="{33898907-2A4E-4F9A-8CBF-680234C3985C}" dt="2026-04-07T17:56:51.955" v="12" actId="20577"/>
          <ac:spMkLst>
            <pc:docMk/>
            <pc:sldMk cId="852748643" sldId="882"/>
            <ac:spMk id="5" creationId="{CAF789A2-1D0C-4508-9DE0-9AAFADD8C21F}"/>
          </ac:spMkLst>
        </pc:spChg>
      </pc:sldChg>
      <pc:sldChg chg="addSp delSp modSp add mod setBg delDesignElem">
        <pc:chgData name="Tim Anderson" userId="29931dd9-6a8d-4aea-9bcf-bec880f70870" providerId="ADAL" clId="{33898907-2A4E-4F9A-8CBF-680234C3985C}" dt="2026-04-07T18:05:14.021" v="45" actId="14100"/>
        <pc:sldMkLst>
          <pc:docMk/>
          <pc:sldMk cId="2123558481" sldId="912"/>
        </pc:sldMkLst>
        <pc:spChg chg="mod">
          <ac:chgData name="Tim Anderson" userId="29931dd9-6a8d-4aea-9bcf-bec880f70870" providerId="ADAL" clId="{33898907-2A4E-4F9A-8CBF-680234C3985C}" dt="2026-04-07T18:03:28.490" v="35" actId="27636"/>
          <ac:spMkLst>
            <pc:docMk/>
            <pc:sldMk cId="2123558481" sldId="912"/>
            <ac:spMk id="3" creationId="{A9F0A157-8A84-F7FC-097D-C29E3D37938B}"/>
          </ac:spMkLst>
        </pc:spChg>
        <pc:spChg chg="del">
          <ac:chgData name="Tim Anderson" userId="29931dd9-6a8d-4aea-9bcf-bec880f70870" providerId="ADAL" clId="{33898907-2A4E-4F9A-8CBF-680234C3985C}" dt="2026-04-07T18:03:28.383" v="34"/>
          <ac:spMkLst>
            <pc:docMk/>
            <pc:sldMk cId="2123558481" sldId="912"/>
            <ac:spMk id="22" creationId="{E55E1BC4-6E3A-2467-8A01-9D39A470CCB9}"/>
          </ac:spMkLst>
        </pc:spChg>
        <pc:spChg chg="del">
          <ac:chgData name="Tim Anderson" userId="29931dd9-6a8d-4aea-9bcf-bec880f70870" providerId="ADAL" clId="{33898907-2A4E-4F9A-8CBF-680234C3985C}" dt="2026-04-07T18:03:28.383" v="34"/>
          <ac:spMkLst>
            <pc:docMk/>
            <pc:sldMk cId="2123558481" sldId="912"/>
            <ac:spMk id="24" creationId="{E8E84079-CCAA-FB74-A06D-F3B6CC6C99CA}"/>
          </ac:spMkLst>
        </pc:spChg>
        <pc:spChg chg="del">
          <ac:chgData name="Tim Anderson" userId="29931dd9-6a8d-4aea-9bcf-bec880f70870" providerId="ADAL" clId="{33898907-2A4E-4F9A-8CBF-680234C3985C}" dt="2026-04-07T18:03:28.383" v="34"/>
          <ac:spMkLst>
            <pc:docMk/>
            <pc:sldMk cId="2123558481" sldId="912"/>
            <ac:spMk id="26" creationId="{24FD3149-C2FF-C854-032F-8D4441E8E46E}"/>
          </ac:spMkLst>
        </pc:spChg>
        <pc:picChg chg="mod">
          <ac:chgData name="Tim Anderson" userId="29931dd9-6a8d-4aea-9bcf-bec880f70870" providerId="ADAL" clId="{33898907-2A4E-4F9A-8CBF-680234C3985C}" dt="2026-04-07T18:05:11.448" v="44" actId="14100"/>
          <ac:picMkLst>
            <pc:docMk/>
            <pc:sldMk cId="2123558481" sldId="912"/>
            <ac:picMk id="2" creationId="{95F36C07-C5FC-16F4-E535-E096FE4B7C46}"/>
          </ac:picMkLst>
        </pc:picChg>
        <pc:picChg chg="add mod">
          <ac:chgData name="Tim Anderson" userId="29931dd9-6a8d-4aea-9bcf-bec880f70870" providerId="ADAL" clId="{33898907-2A4E-4F9A-8CBF-680234C3985C}" dt="2026-04-07T18:05:14.021" v="45" actId="14100"/>
          <ac:picMkLst>
            <pc:docMk/>
            <pc:sldMk cId="2123558481" sldId="912"/>
            <ac:picMk id="5" creationId="{067EE727-1820-38D6-45AA-142B08650CED}"/>
          </ac:picMkLst>
        </pc:picChg>
        <pc:picChg chg="del ord">
          <ac:chgData name="Tim Anderson" userId="29931dd9-6a8d-4aea-9bcf-bec880f70870" providerId="ADAL" clId="{33898907-2A4E-4F9A-8CBF-680234C3985C}" dt="2026-04-07T18:04:44.947" v="38" actId="478"/>
          <ac:picMkLst>
            <pc:docMk/>
            <pc:sldMk cId="2123558481" sldId="912"/>
            <ac:picMk id="7" creationId="{6F68C4D3-D154-B9A8-65FB-8C4804F3E232}"/>
          </ac:picMkLst>
        </pc:picChg>
      </pc:sldChg>
      <pc:sldChg chg="del">
        <pc:chgData name="Tim Anderson" userId="29931dd9-6a8d-4aea-9bcf-bec880f70870" providerId="ADAL" clId="{33898907-2A4E-4F9A-8CBF-680234C3985C}" dt="2026-04-07T18:03:19.891" v="32" actId="2696"/>
        <pc:sldMkLst>
          <pc:docMk/>
          <pc:sldMk cId="3207998811" sldId="912"/>
        </pc:sldMkLst>
      </pc:sldChg>
      <pc:sldChg chg="add">
        <pc:chgData name="Tim Anderson" userId="29931dd9-6a8d-4aea-9bcf-bec880f70870" providerId="ADAL" clId="{33898907-2A4E-4F9A-8CBF-680234C3985C}" dt="2026-04-07T18:03:28.383" v="34"/>
        <pc:sldMkLst>
          <pc:docMk/>
          <pc:sldMk cId="2437528213" sldId="946"/>
        </pc:sldMkLst>
      </pc:sldChg>
      <pc:sldChg chg="del">
        <pc:chgData name="Tim Anderson" userId="29931dd9-6a8d-4aea-9bcf-bec880f70870" providerId="ADAL" clId="{33898907-2A4E-4F9A-8CBF-680234C3985C}" dt="2026-04-07T18:03:19.891" v="32" actId="2696"/>
        <pc:sldMkLst>
          <pc:docMk/>
          <pc:sldMk cId="3744562902" sldId="946"/>
        </pc:sldMkLst>
      </pc:sldChg>
      <pc:sldChg chg="modSp mod">
        <pc:chgData name="Tim Anderson" userId="29931dd9-6a8d-4aea-9bcf-bec880f70870" providerId="ADAL" clId="{33898907-2A4E-4F9A-8CBF-680234C3985C}" dt="2026-04-07T18:20:51.483" v="195" actId="20577"/>
        <pc:sldMkLst>
          <pc:docMk/>
          <pc:sldMk cId="2117734731" sldId="954"/>
        </pc:sldMkLst>
        <pc:spChg chg="mod">
          <ac:chgData name="Tim Anderson" userId="29931dd9-6a8d-4aea-9bcf-bec880f70870" providerId="ADAL" clId="{33898907-2A4E-4F9A-8CBF-680234C3985C}" dt="2026-04-07T18:20:51.483" v="195" actId="20577"/>
          <ac:spMkLst>
            <pc:docMk/>
            <pc:sldMk cId="2117734731" sldId="954"/>
            <ac:spMk id="10" creationId="{00000000-0000-0000-0000-000000000000}"/>
          </ac:spMkLst>
        </pc:spChg>
      </pc:sldChg>
      <pc:sldChg chg="del">
        <pc:chgData name="Tim Anderson" userId="29931dd9-6a8d-4aea-9bcf-bec880f70870" providerId="ADAL" clId="{33898907-2A4E-4F9A-8CBF-680234C3985C}" dt="2026-04-07T18:03:19.891" v="32" actId="2696"/>
        <pc:sldMkLst>
          <pc:docMk/>
          <pc:sldMk cId="3018542671" sldId="965"/>
        </pc:sldMkLst>
      </pc:sldChg>
      <pc:sldChg chg="add">
        <pc:chgData name="Tim Anderson" userId="29931dd9-6a8d-4aea-9bcf-bec880f70870" providerId="ADAL" clId="{33898907-2A4E-4F9A-8CBF-680234C3985C}" dt="2026-04-07T18:03:28.383" v="34"/>
        <pc:sldMkLst>
          <pc:docMk/>
          <pc:sldMk cId="3238491041" sldId="965"/>
        </pc:sldMkLst>
      </pc:sldChg>
      <pc:sldChg chg="add">
        <pc:chgData name="Tim Anderson" userId="29931dd9-6a8d-4aea-9bcf-bec880f70870" providerId="ADAL" clId="{33898907-2A4E-4F9A-8CBF-680234C3985C}" dt="2026-04-07T18:20:05.544" v="185"/>
        <pc:sldMkLst>
          <pc:docMk/>
          <pc:sldMk cId="2259493519" sldId="1796"/>
        </pc:sldMkLst>
      </pc:sldChg>
      <pc:sldChg chg="modSp del mod">
        <pc:chgData name="Tim Anderson" userId="29931dd9-6a8d-4aea-9bcf-bec880f70870" providerId="ADAL" clId="{33898907-2A4E-4F9A-8CBF-680234C3985C}" dt="2026-04-07T18:19:38.067" v="184" actId="2696"/>
        <pc:sldMkLst>
          <pc:docMk/>
          <pc:sldMk cId="2465001155" sldId="1796"/>
        </pc:sldMkLst>
        <pc:spChg chg="mod">
          <ac:chgData name="Tim Anderson" userId="29931dd9-6a8d-4aea-9bcf-bec880f70870" providerId="ADAL" clId="{33898907-2A4E-4F9A-8CBF-680234C3985C}" dt="2026-04-07T18:19:20.105" v="183" actId="20577"/>
          <ac:spMkLst>
            <pc:docMk/>
            <pc:sldMk cId="2465001155" sldId="1796"/>
            <ac:spMk id="3" creationId="{82C08D27-B6DC-449E-859F-135C2BC1C73A}"/>
          </ac:spMkLst>
        </pc:spChg>
      </pc:sldChg>
      <pc:sldChg chg="del">
        <pc:chgData name="Tim Anderson" userId="29931dd9-6a8d-4aea-9bcf-bec880f70870" providerId="ADAL" clId="{33898907-2A4E-4F9A-8CBF-680234C3985C}" dt="2026-04-07T18:03:19.891" v="32" actId="2696"/>
        <pc:sldMkLst>
          <pc:docMk/>
          <pc:sldMk cId="3205179771" sldId="1825"/>
        </pc:sldMkLst>
      </pc:sldChg>
      <pc:sldChg chg="add">
        <pc:chgData name="Tim Anderson" userId="29931dd9-6a8d-4aea-9bcf-bec880f70870" providerId="ADAL" clId="{33898907-2A4E-4F9A-8CBF-680234C3985C}" dt="2026-04-07T18:03:28.383" v="34"/>
        <pc:sldMkLst>
          <pc:docMk/>
          <pc:sldMk cId="3589814508" sldId="1825"/>
        </pc:sldMkLst>
      </pc:sldChg>
      <pc:sldChg chg="add">
        <pc:chgData name="Tim Anderson" userId="29931dd9-6a8d-4aea-9bcf-bec880f70870" providerId="ADAL" clId="{33898907-2A4E-4F9A-8CBF-680234C3985C}" dt="2026-04-07T18:03:28.383" v="34"/>
        <pc:sldMkLst>
          <pc:docMk/>
          <pc:sldMk cId="14200675" sldId="1826"/>
        </pc:sldMkLst>
      </pc:sldChg>
      <pc:sldChg chg="del">
        <pc:chgData name="Tim Anderson" userId="29931dd9-6a8d-4aea-9bcf-bec880f70870" providerId="ADAL" clId="{33898907-2A4E-4F9A-8CBF-680234C3985C}" dt="2026-04-07T18:03:19.891" v="32" actId="2696"/>
        <pc:sldMkLst>
          <pc:docMk/>
          <pc:sldMk cId="3029056858" sldId="1826"/>
        </pc:sldMkLst>
      </pc:sldChg>
      <pc:sldChg chg="add">
        <pc:chgData name="Tim Anderson" userId="29931dd9-6a8d-4aea-9bcf-bec880f70870" providerId="ADAL" clId="{33898907-2A4E-4F9A-8CBF-680234C3985C}" dt="2026-04-07T18:03:28.383" v="34"/>
        <pc:sldMkLst>
          <pc:docMk/>
          <pc:sldMk cId="1249421756" sldId="1827"/>
        </pc:sldMkLst>
      </pc:sldChg>
      <pc:sldChg chg="del">
        <pc:chgData name="Tim Anderson" userId="29931dd9-6a8d-4aea-9bcf-bec880f70870" providerId="ADAL" clId="{33898907-2A4E-4F9A-8CBF-680234C3985C}" dt="2026-04-07T18:03:19.891" v="32" actId="2696"/>
        <pc:sldMkLst>
          <pc:docMk/>
          <pc:sldMk cId="2138532594" sldId="1827"/>
        </pc:sldMkLst>
      </pc:sldChg>
      <pc:sldChg chg="del">
        <pc:chgData name="Tim Anderson" userId="29931dd9-6a8d-4aea-9bcf-bec880f70870" providerId="ADAL" clId="{33898907-2A4E-4F9A-8CBF-680234C3985C}" dt="2026-04-07T18:03:19.891" v="32" actId="2696"/>
        <pc:sldMkLst>
          <pc:docMk/>
          <pc:sldMk cId="2442931200" sldId="1828"/>
        </pc:sldMkLst>
      </pc:sldChg>
      <pc:sldChg chg="add">
        <pc:chgData name="Tim Anderson" userId="29931dd9-6a8d-4aea-9bcf-bec880f70870" providerId="ADAL" clId="{33898907-2A4E-4F9A-8CBF-680234C3985C}" dt="2026-04-07T18:03:28.383" v="34"/>
        <pc:sldMkLst>
          <pc:docMk/>
          <pc:sldMk cId="3461021666" sldId="1828"/>
        </pc:sldMkLst>
      </pc:sldChg>
      <pc:sldChg chg="add">
        <pc:chgData name="Tim Anderson" userId="29931dd9-6a8d-4aea-9bcf-bec880f70870" providerId="ADAL" clId="{33898907-2A4E-4F9A-8CBF-680234C3985C}" dt="2026-04-07T18:03:28.383" v="34"/>
        <pc:sldMkLst>
          <pc:docMk/>
          <pc:sldMk cId="1302512634" sldId="1829"/>
        </pc:sldMkLst>
      </pc:sldChg>
      <pc:sldChg chg="del">
        <pc:chgData name="Tim Anderson" userId="29931dd9-6a8d-4aea-9bcf-bec880f70870" providerId="ADAL" clId="{33898907-2A4E-4F9A-8CBF-680234C3985C}" dt="2026-04-07T18:03:19.891" v="32" actId="2696"/>
        <pc:sldMkLst>
          <pc:docMk/>
          <pc:sldMk cId="3278110988" sldId="1829"/>
        </pc:sldMkLst>
      </pc:sldChg>
      <pc:sldChg chg="del">
        <pc:chgData name="Tim Anderson" userId="29931dd9-6a8d-4aea-9bcf-bec880f70870" providerId="ADAL" clId="{33898907-2A4E-4F9A-8CBF-680234C3985C}" dt="2026-04-07T18:03:19.891" v="32" actId="2696"/>
        <pc:sldMkLst>
          <pc:docMk/>
          <pc:sldMk cId="2994542425" sldId="1830"/>
        </pc:sldMkLst>
      </pc:sldChg>
      <pc:sldChg chg="add">
        <pc:chgData name="Tim Anderson" userId="29931dd9-6a8d-4aea-9bcf-bec880f70870" providerId="ADAL" clId="{33898907-2A4E-4F9A-8CBF-680234C3985C}" dt="2026-04-07T18:03:28.383" v="34"/>
        <pc:sldMkLst>
          <pc:docMk/>
          <pc:sldMk cId="3156567424" sldId="1830"/>
        </pc:sldMkLst>
      </pc:sldChg>
      <pc:sldChg chg="modSp add mod">
        <pc:chgData name="Tim Anderson" userId="29931dd9-6a8d-4aea-9bcf-bec880f70870" providerId="ADAL" clId="{33898907-2A4E-4F9A-8CBF-680234C3985C}" dt="2026-04-07T18:12:46.619" v="105" actId="14100"/>
        <pc:sldMkLst>
          <pc:docMk/>
          <pc:sldMk cId="3401188068" sldId="2145707837"/>
        </pc:sldMkLst>
        <pc:picChg chg="mod">
          <ac:chgData name="Tim Anderson" userId="29931dd9-6a8d-4aea-9bcf-bec880f70870" providerId="ADAL" clId="{33898907-2A4E-4F9A-8CBF-680234C3985C}" dt="2026-04-07T18:12:46.619" v="105" actId="14100"/>
          <ac:picMkLst>
            <pc:docMk/>
            <pc:sldMk cId="3401188068" sldId="2145707837"/>
            <ac:picMk id="7" creationId="{E253AA8F-2B3F-2CD2-C9F4-2B48F2521B77}"/>
          </ac:picMkLst>
        </pc:picChg>
      </pc:sldChg>
      <pc:sldChg chg="modSp add mod">
        <pc:chgData name="Tim Anderson" userId="29931dd9-6a8d-4aea-9bcf-bec880f70870" providerId="ADAL" clId="{33898907-2A4E-4F9A-8CBF-680234C3985C}" dt="2026-04-07T18:14:15.494" v="125" actId="14100"/>
        <pc:sldMkLst>
          <pc:docMk/>
          <pc:sldMk cId="239401421" sldId="2145707838"/>
        </pc:sldMkLst>
        <pc:picChg chg="mod">
          <ac:chgData name="Tim Anderson" userId="29931dd9-6a8d-4aea-9bcf-bec880f70870" providerId="ADAL" clId="{33898907-2A4E-4F9A-8CBF-680234C3985C}" dt="2026-04-07T18:14:15.494" v="125" actId="14100"/>
          <ac:picMkLst>
            <pc:docMk/>
            <pc:sldMk cId="239401421" sldId="2145707838"/>
            <ac:picMk id="7" creationId="{C02B06AE-9C8A-C938-9FE9-64337E40BCEB}"/>
          </ac:picMkLst>
        </pc:picChg>
      </pc:sldChg>
      <pc:sldChg chg="modSp add mod">
        <pc:chgData name="Tim Anderson" userId="29931dd9-6a8d-4aea-9bcf-bec880f70870" providerId="ADAL" clId="{33898907-2A4E-4F9A-8CBF-680234C3985C}" dt="2026-04-07T18:07:45.956" v="65" actId="14100"/>
        <pc:sldMkLst>
          <pc:docMk/>
          <pc:sldMk cId="1765347812" sldId="2145707841"/>
        </pc:sldMkLst>
        <pc:picChg chg="mod">
          <ac:chgData name="Tim Anderson" userId="29931dd9-6a8d-4aea-9bcf-bec880f70870" providerId="ADAL" clId="{33898907-2A4E-4F9A-8CBF-680234C3985C}" dt="2026-04-07T18:07:45.956" v="65" actId="14100"/>
          <ac:picMkLst>
            <pc:docMk/>
            <pc:sldMk cId="1765347812" sldId="2145707841"/>
            <ac:picMk id="7" creationId="{3619D1A9-8579-4CDB-4714-BD9172824DC2}"/>
          </ac:picMkLst>
        </pc:picChg>
      </pc:sldChg>
      <pc:sldChg chg="add">
        <pc:chgData name="Tim Anderson" userId="29931dd9-6a8d-4aea-9bcf-bec880f70870" providerId="ADAL" clId="{33898907-2A4E-4F9A-8CBF-680234C3985C}" dt="2026-04-07T17:59:45.649" v="13"/>
        <pc:sldMkLst>
          <pc:docMk/>
          <pc:sldMk cId="2168060623" sldId="2145707843"/>
        </pc:sldMkLst>
      </pc:sldChg>
      <pc:sldChg chg="modSp add mod">
        <pc:chgData name="Tim Anderson" userId="29931dd9-6a8d-4aea-9bcf-bec880f70870" providerId="ADAL" clId="{33898907-2A4E-4F9A-8CBF-680234C3985C}" dt="2026-04-07T18:09:02.256" v="85" actId="14100"/>
        <pc:sldMkLst>
          <pc:docMk/>
          <pc:sldMk cId="2760427581" sldId="2145707848"/>
        </pc:sldMkLst>
        <pc:picChg chg="mod">
          <ac:chgData name="Tim Anderson" userId="29931dd9-6a8d-4aea-9bcf-bec880f70870" providerId="ADAL" clId="{33898907-2A4E-4F9A-8CBF-680234C3985C}" dt="2026-04-07T18:09:02.256" v="85" actId="14100"/>
          <ac:picMkLst>
            <pc:docMk/>
            <pc:sldMk cId="2760427581" sldId="2145707848"/>
            <ac:picMk id="7" creationId="{CBB7933F-8F2A-6FEF-BFB1-01725E4C4515}"/>
          </ac:picMkLst>
        </pc:picChg>
      </pc:sldChg>
      <pc:sldChg chg="modSp add mod">
        <pc:chgData name="Tim Anderson" userId="29931dd9-6a8d-4aea-9bcf-bec880f70870" providerId="ADAL" clId="{33898907-2A4E-4F9A-8CBF-680234C3985C}" dt="2026-04-07T18:10:31.983" v="99" actId="14100"/>
        <pc:sldMkLst>
          <pc:docMk/>
          <pc:sldMk cId="56467900" sldId="2145707849"/>
        </pc:sldMkLst>
        <pc:picChg chg="mod">
          <ac:chgData name="Tim Anderson" userId="29931dd9-6a8d-4aea-9bcf-bec880f70870" providerId="ADAL" clId="{33898907-2A4E-4F9A-8CBF-680234C3985C}" dt="2026-04-07T18:10:31.983" v="99" actId="14100"/>
          <ac:picMkLst>
            <pc:docMk/>
            <pc:sldMk cId="56467900" sldId="2145707849"/>
            <ac:picMk id="7" creationId="{4694A1EF-B98F-F822-E282-6F5BC9B42A27}"/>
          </ac:picMkLst>
        </pc:picChg>
      </pc:sldChg>
      <pc:sldChg chg="add">
        <pc:chgData name="Tim Anderson" userId="29931dd9-6a8d-4aea-9bcf-bec880f70870" providerId="ADAL" clId="{33898907-2A4E-4F9A-8CBF-680234C3985C}" dt="2026-04-07T17:59:45.649" v="13"/>
        <pc:sldMkLst>
          <pc:docMk/>
          <pc:sldMk cId="1133761719" sldId="2145707853"/>
        </pc:sldMkLst>
      </pc:sldChg>
      <pc:sldChg chg="add">
        <pc:chgData name="Tim Anderson" userId="29931dd9-6a8d-4aea-9bcf-bec880f70870" providerId="ADAL" clId="{33898907-2A4E-4F9A-8CBF-680234C3985C}" dt="2026-04-07T17:59:45.649" v="13"/>
        <pc:sldMkLst>
          <pc:docMk/>
          <pc:sldMk cId="1741575639" sldId="2145707854"/>
        </pc:sldMkLst>
      </pc:sldChg>
      <pc:sldChg chg="del">
        <pc:chgData name="Tim Anderson" userId="29931dd9-6a8d-4aea-9bcf-bec880f70870" providerId="ADAL" clId="{33898907-2A4E-4F9A-8CBF-680234C3985C}" dt="2026-04-07T18:03:19.891" v="32" actId="2696"/>
        <pc:sldMkLst>
          <pc:docMk/>
          <pc:sldMk cId="1350967425" sldId="2145707862"/>
        </pc:sldMkLst>
      </pc:sldChg>
      <pc:sldChg chg="add">
        <pc:chgData name="Tim Anderson" userId="29931dd9-6a8d-4aea-9bcf-bec880f70870" providerId="ADAL" clId="{33898907-2A4E-4F9A-8CBF-680234C3985C}" dt="2026-04-07T18:03:28.383" v="34"/>
        <pc:sldMkLst>
          <pc:docMk/>
          <pc:sldMk cId="1427337809" sldId="2145707862"/>
        </pc:sldMkLst>
      </pc:sldChg>
      <pc:sldChg chg="del">
        <pc:chgData name="Tim Anderson" userId="29931dd9-6a8d-4aea-9bcf-bec880f70870" providerId="ADAL" clId="{33898907-2A4E-4F9A-8CBF-680234C3985C}" dt="2026-04-07T18:02:23.455" v="28" actId="47"/>
        <pc:sldMkLst>
          <pc:docMk/>
          <pc:sldMk cId="3105057449" sldId="2145707863"/>
        </pc:sldMkLst>
      </pc:sldChg>
      <pc:sldChg chg="del">
        <pc:chgData name="Tim Anderson" userId="29931dd9-6a8d-4aea-9bcf-bec880f70870" providerId="ADAL" clId="{33898907-2A4E-4F9A-8CBF-680234C3985C}" dt="2026-04-07T18:02:23.455" v="28" actId="47"/>
        <pc:sldMkLst>
          <pc:docMk/>
          <pc:sldMk cId="13449545" sldId="2145707867"/>
        </pc:sldMkLst>
      </pc:sldChg>
      <pc:sldChg chg="del">
        <pc:chgData name="Tim Anderson" userId="29931dd9-6a8d-4aea-9bcf-bec880f70870" providerId="ADAL" clId="{33898907-2A4E-4F9A-8CBF-680234C3985C}" dt="2026-04-07T18:02:23.455" v="28" actId="47"/>
        <pc:sldMkLst>
          <pc:docMk/>
          <pc:sldMk cId="3555667298" sldId="2145707868"/>
        </pc:sldMkLst>
      </pc:sldChg>
      <pc:sldChg chg="del">
        <pc:chgData name="Tim Anderson" userId="29931dd9-6a8d-4aea-9bcf-bec880f70870" providerId="ADAL" clId="{33898907-2A4E-4F9A-8CBF-680234C3985C}" dt="2026-04-07T18:02:23.455" v="28" actId="47"/>
        <pc:sldMkLst>
          <pc:docMk/>
          <pc:sldMk cId="3925257230" sldId="2145707869"/>
        </pc:sldMkLst>
      </pc:sldChg>
      <pc:sldChg chg="del">
        <pc:chgData name="Tim Anderson" userId="29931dd9-6a8d-4aea-9bcf-bec880f70870" providerId="ADAL" clId="{33898907-2A4E-4F9A-8CBF-680234C3985C}" dt="2026-04-07T18:02:23.455" v="28" actId="47"/>
        <pc:sldMkLst>
          <pc:docMk/>
          <pc:sldMk cId="3962571070" sldId="2145707870"/>
        </pc:sldMkLst>
      </pc:sldChg>
      <pc:sldChg chg="del">
        <pc:chgData name="Tim Anderson" userId="29931dd9-6a8d-4aea-9bcf-bec880f70870" providerId="ADAL" clId="{33898907-2A4E-4F9A-8CBF-680234C3985C}" dt="2026-04-07T18:01:40.295" v="19" actId="47"/>
        <pc:sldMkLst>
          <pc:docMk/>
          <pc:sldMk cId="1814019630" sldId="2145707876"/>
        </pc:sldMkLst>
      </pc:sldChg>
      <pc:sldChg chg="del">
        <pc:chgData name="Tim Anderson" userId="29931dd9-6a8d-4aea-9bcf-bec880f70870" providerId="ADAL" clId="{33898907-2A4E-4F9A-8CBF-680234C3985C}" dt="2026-04-07T18:02:29.705" v="29" actId="47"/>
        <pc:sldMkLst>
          <pc:docMk/>
          <pc:sldMk cId="816117910" sldId="2145707884"/>
        </pc:sldMkLst>
      </pc:sldChg>
      <pc:sldChg chg="modSp add mod">
        <pc:chgData name="Tim Anderson" userId="29931dd9-6a8d-4aea-9bcf-bec880f70870" providerId="ADAL" clId="{33898907-2A4E-4F9A-8CBF-680234C3985C}" dt="2026-04-07T18:07:29.708" v="61" actId="14100"/>
        <pc:sldMkLst>
          <pc:docMk/>
          <pc:sldMk cId="3994867628" sldId="2145707885"/>
        </pc:sldMkLst>
        <pc:picChg chg="mod">
          <ac:chgData name="Tim Anderson" userId="29931dd9-6a8d-4aea-9bcf-bec880f70870" providerId="ADAL" clId="{33898907-2A4E-4F9A-8CBF-680234C3985C}" dt="2026-04-07T18:07:29.708" v="61" actId="14100"/>
          <ac:picMkLst>
            <pc:docMk/>
            <pc:sldMk cId="3994867628" sldId="2145707885"/>
            <ac:picMk id="7" creationId="{8F33CE6B-D4B8-70BF-BC7E-B506C17B0009}"/>
          </ac:picMkLst>
        </pc:picChg>
      </pc:sldChg>
      <pc:sldChg chg="modSp add mod">
        <pc:chgData name="Tim Anderson" userId="29931dd9-6a8d-4aea-9bcf-bec880f70870" providerId="ADAL" clId="{33898907-2A4E-4F9A-8CBF-680234C3985C}" dt="2026-04-07T18:13:19.162" v="113" actId="14100"/>
        <pc:sldMkLst>
          <pc:docMk/>
          <pc:sldMk cId="1023060800" sldId="2145707886"/>
        </pc:sldMkLst>
        <pc:picChg chg="mod">
          <ac:chgData name="Tim Anderson" userId="29931dd9-6a8d-4aea-9bcf-bec880f70870" providerId="ADAL" clId="{33898907-2A4E-4F9A-8CBF-680234C3985C}" dt="2026-04-07T18:13:19.162" v="113" actId="14100"/>
          <ac:picMkLst>
            <pc:docMk/>
            <pc:sldMk cId="1023060800" sldId="2145707886"/>
            <ac:picMk id="7" creationId="{E895C0B1-A9DD-3358-6C21-247A88A60633}"/>
          </ac:picMkLst>
        </pc:picChg>
      </pc:sldChg>
      <pc:sldChg chg="add">
        <pc:chgData name="Tim Anderson" userId="29931dd9-6a8d-4aea-9bcf-bec880f70870" providerId="ADAL" clId="{33898907-2A4E-4F9A-8CBF-680234C3985C}" dt="2026-04-07T18:03:28.383" v="34"/>
        <pc:sldMkLst>
          <pc:docMk/>
          <pc:sldMk cId="88998013" sldId="2145707951"/>
        </pc:sldMkLst>
      </pc:sldChg>
      <pc:sldChg chg="del">
        <pc:chgData name="Tim Anderson" userId="29931dd9-6a8d-4aea-9bcf-bec880f70870" providerId="ADAL" clId="{33898907-2A4E-4F9A-8CBF-680234C3985C}" dt="2026-04-07T18:03:19.891" v="32" actId="2696"/>
        <pc:sldMkLst>
          <pc:docMk/>
          <pc:sldMk cId="984722311" sldId="2145707951"/>
        </pc:sldMkLst>
      </pc:sldChg>
      <pc:sldChg chg="del">
        <pc:chgData name="Tim Anderson" userId="29931dd9-6a8d-4aea-9bcf-bec880f70870" providerId="ADAL" clId="{33898907-2A4E-4F9A-8CBF-680234C3985C}" dt="2026-04-07T18:01:33.174" v="14" actId="47"/>
        <pc:sldMkLst>
          <pc:docMk/>
          <pc:sldMk cId="1661743546" sldId="2145707986"/>
        </pc:sldMkLst>
      </pc:sldChg>
      <pc:sldChg chg="del">
        <pc:chgData name="Tim Anderson" userId="29931dd9-6a8d-4aea-9bcf-bec880f70870" providerId="ADAL" clId="{33898907-2A4E-4F9A-8CBF-680234C3985C}" dt="2026-04-07T18:01:39.115" v="18" actId="47"/>
        <pc:sldMkLst>
          <pc:docMk/>
          <pc:sldMk cId="3895416897" sldId="2145707987"/>
        </pc:sldMkLst>
      </pc:sldChg>
      <pc:sldChg chg="del">
        <pc:chgData name="Tim Anderson" userId="29931dd9-6a8d-4aea-9bcf-bec880f70870" providerId="ADAL" clId="{33898907-2A4E-4F9A-8CBF-680234C3985C}" dt="2026-04-07T18:01:42.791" v="20" actId="47"/>
        <pc:sldMkLst>
          <pc:docMk/>
          <pc:sldMk cId="765310162" sldId="2145707988"/>
        </pc:sldMkLst>
      </pc:sldChg>
      <pc:sldChg chg="del">
        <pc:chgData name="Tim Anderson" userId="29931dd9-6a8d-4aea-9bcf-bec880f70870" providerId="ADAL" clId="{33898907-2A4E-4F9A-8CBF-680234C3985C}" dt="2026-04-07T18:01:47.582" v="23" actId="47"/>
        <pc:sldMkLst>
          <pc:docMk/>
          <pc:sldMk cId="3773437082" sldId="2145707989"/>
        </pc:sldMkLst>
      </pc:sldChg>
      <pc:sldChg chg="del">
        <pc:chgData name="Tim Anderson" userId="29931dd9-6a8d-4aea-9bcf-bec880f70870" providerId="ADAL" clId="{33898907-2A4E-4F9A-8CBF-680234C3985C}" dt="2026-04-07T18:01:48.660" v="24" actId="47"/>
        <pc:sldMkLst>
          <pc:docMk/>
          <pc:sldMk cId="714460667" sldId="2145707990"/>
        </pc:sldMkLst>
      </pc:sldChg>
      <pc:sldChg chg="del">
        <pc:chgData name="Tim Anderson" userId="29931dd9-6a8d-4aea-9bcf-bec880f70870" providerId="ADAL" clId="{33898907-2A4E-4F9A-8CBF-680234C3985C}" dt="2026-04-07T18:01:51.134" v="26" actId="47"/>
        <pc:sldMkLst>
          <pc:docMk/>
          <pc:sldMk cId="2196277600" sldId="2145707991"/>
        </pc:sldMkLst>
      </pc:sldChg>
      <pc:sldChg chg="del">
        <pc:chgData name="Tim Anderson" userId="29931dd9-6a8d-4aea-9bcf-bec880f70870" providerId="ADAL" clId="{33898907-2A4E-4F9A-8CBF-680234C3985C}" dt="2026-04-07T18:01:56.181" v="27" actId="47"/>
        <pc:sldMkLst>
          <pc:docMk/>
          <pc:sldMk cId="600162628" sldId="2145707992"/>
        </pc:sldMkLst>
      </pc:sldChg>
      <pc:sldChg chg="del">
        <pc:chgData name="Tim Anderson" userId="29931dd9-6a8d-4aea-9bcf-bec880f70870" providerId="ADAL" clId="{33898907-2A4E-4F9A-8CBF-680234C3985C}" dt="2026-04-07T18:01:56.181" v="27" actId="47"/>
        <pc:sldMkLst>
          <pc:docMk/>
          <pc:sldMk cId="1018857978" sldId="2145707993"/>
        </pc:sldMkLst>
      </pc:sldChg>
      <pc:sldChg chg="del">
        <pc:chgData name="Tim Anderson" userId="29931dd9-6a8d-4aea-9bcf-bec880f70870" providerId="ADAL" clId="{33898907-2A4E-4F9A-8CBF-680234C3985C}" dt="2026-04-07T18:02:23.455" v="28" actId="47"/>
        <pc:sldMkLst>
          <pc:docMk/>
          <pc:sldMk cId="177844307" sldId="2145707994"/>
        </pc:sldMkLst>
      </pc:sldChg>
      <pc:sldChg chg="del">
        <pc:chgData name="Tim Anderson" userId="29931dd9-6a8d-4aea-9bcf-bec880f70870" providerId="ADAL" clId="{33898907-2A4E-4F9A-8CBF-680234C3985C}" dt="2026-04-07T18:02:23.455" v="28" actId="47"/>
        <pc:sldMkLst>
          <pc:docMk/>
          <pc:sldMk cId="4180826430" sldId="2145708002"/>
        </pc:sldMkLst>
      </pc:sldChg>
      <pc:sldChg chg="modSp add mod">
        <pc:chgData name="Tim Anderson" userId="29931dd9-6a8d-4aea-9bcf-bec880f70870" providerId="ADAL" clId="{33898907-2A4E-4F9A-8CBF-680234C3985C}" dt="2026-04-07T18:06:46.398" v="47" actId="14100"/>
        <pc:sldMkLst>
          <pc:docMk/>
          <pc:sldMk cId="2859056046" sldId="2145708009"/>
        </pc:sldMkLst>
        <pc:picChg chg="mod">
          <ac:chgData name="Tim Anderson" userId="29931dd9-6a8d-4aea-9bcf-bec880f70870" providerId="ADAL" clId="{33898907-2A4E-4F9A-8CBF-680234C3985C}" dt="2026-04-07T18:06:46.398" v="47" actId="14100"/>
          <ac:picMkLst>
            <pc:docMk/>
            <pc:sldMk cId="2859056046" sldId="2145708009"/>
            <ac:picMk id="14" creationId="{00000000-0000-0000-0000-000000000000}"/>
          </ac:picMkLst>
        </pc:picChg>
      </pc:sldChg>
      <pc:sldChg chg="modSp add mod">
        <pc:chgData name="Tim Anderson" userId="29931dd9-6a8d-4aea-9bcf-bec880f70870" providerId="ADAL" clId="{33898907-2A4E-4F9A-8CBF-680234C3985C}" dt="2026-04-07T18:07:02.125" v="53" actId="14100"/>
        <pc:sldMkLst>
          <pc:docMk/>
          <pc:sldMk cId="1985098891" sldId="2145708010"/>
        </pc:sldMkLst>
        <pc:picChg chg="mod">
          <ac:chgData name="Tim Anderson" userId="29931dd9-6a8d-4aea-9bcf-bec880f70870" providerId="ADAL" clId="{33898907-2A4E-4F9A-8CBF-680234C3985C}" dt="2026-04-07T18:06:56.855" v="51" actId="14100"/>
          <ac:picMkLst>
            <pc:docMk/>
            <pc:sldMk cId="1985098891" sldId="2145708010"/>
            <ac:picMk id="3" creationId="{48098805-2F43-4523-0F24-369075B70A76}"/>
          </ac:picMkLst>
        </pc:picChg>
        <pc:picChg chg="mod">
          <ac:chgData name="Tim Anderson" userId="29931dd9-6a8d-4aea-9bcf-bec880f70870" providerId="ADAL" clId="{33898907-2A4E-4F9A-8CBF-680234C3985C}" dt="2026-04-07T18:07:02.125" v="53" actId="14100"/>
          <ac:picMkLst>
            <pc:docMk/>
            <pc:sldMk cId="1985098891" sldId="2145708010"/>
            <ac:picMk id="7" creationId="{24669157-F941-C2CE-4C89-EE8662BA622B}"/>
          </ac:picMkLst>
        </pc:picChg>
      </pc:sldChg>
      <pc:sldChg chg="modSp add mod">
        <pc:chgData name="Tim Anderson" userId="29931dd9-6a8d-4aea-9bcf-bec880f70870" providerId="ADAL" clId="{33898907-2A4E-4F9A-8CBF-680234C3985C}" dt="2026-04-07T18:07:09.843" v="55" actId="14100"/>
        <pc:sldMkLst>
          <pc:docMk/>
          <pc:sldMk cId="572548545" sldId="2145708011"/>
        </pc:sldMkLst>
        <pc:picChg chg="mod">
          <ac:chgData name="Tim Anderson" userId="29931dd9-6a8d-4aea-9bcf-bec880f70870" providerId="ADAL" clId="{33898907-2A4E-4F9A-8CBF-680234C3985C}" dt="2026-04-07T18:07:09.843" v="55" actId="14100"/>
          <ac:picMkLst>
            <pc:docMk/>
            <pc:sldMk cId="572548545" sldId="2145708011"/>
            <ac:picMk id="7" creationId="{00000000-0000-0000-0000-000000000000}"/>
          </ac:picMkLst>
        </pc:picChg>
      </pc:sldChg>
      <pc:sldChg chg="modSp add mod">
        <pc:chgData name="Tim Anderson" userId="29931dd9-6a8d-4aea-9bcf-bec880f70870" providerId="ADAL" clId="{33898907-2A4E-4F9A-8CBF-680234C3985C}" dt="2026-04-07T18:07:17.347" v="57" actId="14100"/>
        <pc:sldMkLst>
          <pc:docMk/>
          <pc:sldMk cId="237474942" sldId="2145708012"/>
        </pc:sldMkLst>
        <pc:picChg chg="mod">
          <ac:chgData name="Tim Anderson" userId="29931dd9-6a8d-4aea-9bcf-bec880f70870" providerId="ADAL" clId="{33898907-2A4E-4F9A-8CBF-680234C3985C}" dt="2026-04-07T18:07:17.347" v="57" actId="14100"/>
          <ac:picMkLst>
            <pc:docMk/>
            <pc:sldMk cId="237474942" sldId="2145708012"/>
            <ac:picMk id="7" creationId="{00000000-0000-0000-0000-000000000000}"/>
          </ac:picMkLst>
        </pc:picChg>
      </pc:sldChg>
      <pc:sldChg chg="modSp add mod">
        <pc:chgData name="Tim Anderson" userId="29931dd9-6a8d-4aea-9bcf-bec880f70870" providerId="ADAL" clId="{33898907-2A4E-4F9A-8CBF-680234C3985C}" dt="2026-04-07T18:07:36.650" v="63" actId="14100"/>
        <pc:sldMkLst>
          <pc:docMk/>
          <pc:sldMk cId="1879301432" sldId="2145708013"/>
        </pc:sldMkLst>
        <pc:picChg chg="mod">
          <ac:chgData name="Tim Anderson" userId="29931dd9-6a8d-4aea-9bcf-bec880f70870" providerId="ADAL" clId="{33898907-2A4E-4F9A-8CBF-680234C3985C}" dt="2026-04-07T18:07:36.650" v="63" actId="14100"/>
          <ac:picMkLst>
            <pc:docMk/>
            <pc:sldMk cId="1879301432" sldId="2145708013"/>
            <ac:picMk id="7" creationId="{00000000-0000-0000-0000-000000000000}"/>
          </ac:picMkLst>
        </pc:picChg>
      </pc:sldChg>
      <pc:sldChg chg="modSp add mod">
        <pc:chgData name="Tim Anderson" userId="29931dd9-6a8d-4aea-9bcf-bec880f70870" providerId="ADAL" clId="{33898907-2A4E-4F9A-8CBF-680234C3985C}" dt="2026-04-07T18:10:52.123" v="101" actId="14100"/>
        <pc:sldMkLst>
          <pc:docMk/>
          <pc:sldMk cId="1683504800" sldId="2145708014"/>
        </pc:sldMkLst>
        <pc:picChg chg="mod">
          <ac:chgData name="Tim Anderson" userId="29931dd9-6a8d-4aea-9bcf-bec880f70870" providerId="ADAL" clId="{33898907-2A4E-4F9A-8CBF-680234C3985C}" dt="2026-04-07T18:10:52.123" v="101" actId="14100"/>
          <ac:picMkLst>
            <pc:docMk/>
            <pc:sldMk cId="1683504800" sldId="2145708014"/>
            <ac:picMk id="7" creationId="{00000000-0000-0000-0000-000000000000}"/>
          </ac:picMkLst>
        </pc:picChg>
      </pc:sldChg>
      <pc:sldChg chg="modSp add mod">
        <pc:chgData name="Tim Anderson" userId="29931dd9-6a8d-4aea-9bcf-bec880f70870" providerId="ADAL" clId="{33898907-2A4E-4F9A-8CBF-680234C3985C}" dt="2026-04-07T18:07:55.997" v="67" actId="14100"/>
        <pc:sldMkLst>
          <pc:docMk/>
          <pc:sldMk cId="4021135329" sldId="2145708015"/>
        </pc:sldMkLst>
        <pc:picChg chg="mod">
          <ac:chgData name="Tim Anderson" userId="29931dd9-6a8d-4aea-9bcf-bec880f70870" providerId="ADAL" clId="{33898907-2A4E-4F9A-8CBF-680234C3985C}" dt="2026-04-07T18:07:55.997" v="67" actId="14100"/>
          <ac:picMkLst>
            <pc:docMk/>
            <pc:sldMk cId="4021135329" sldId="2145708015"/>
            <ac:picMk id="7" creationId="{00000000-0000-0000-0000-000000000000}"/>
          </ac:picMkLst>
        </pc:picChg>
      </pc:sldChg>
      <pc:sldChg chg="modSp add mod">
        <pc:chgData name="Tim Anderson" userId="29931dd9-6a8d-4aea-9bcf-bec880f70870" providerId="ADAL" clId="{33898907-2A4E-4F9A-8CBF-680234C3985C}" dt="2026-04-07T18:08:04.063" v="69" actId="14100"/>
        <pc:sldMkLst>
          <pc:docMk/>
          <pc:sldMk cId="1626210110" sldId="2145708016"/>
        </pc:sldMkLst>
        <pc:picChg chg="mod">
          <ac:chgData name="Tim Anderson" userId="29931dd9-6a8d-4aea-9bcf-bec880f70870" providerId="ADAL" clId="{33898907-2A4E-4F9A-8CBF-680234C3985C}" dt="2026-04-07T18:08:04.063" v="69" actId="14100"/>
          <ac:picMkLst>
            <pc:docMk/>
            <pc:sldMk cId="1626210110" sldId="2145708016"/>
            <ac:picMk id="7" creationId="{00000000-0000-0000-0000-000000000000}"/>
          </ac:picMkLst>
        </pc:picChg>
      </pc:sldChg>
      <pc:sldChg chg="modSp add mod">
        <pc:chgData name="Tim Anderson" userId="29931dd9-6a8d-4aea-9bcf-bec880f70870" providerId="ADAL" clId="{33898907-2A4E-4F9A-8CBF-680234C3985C}" dt="2026-04-07T18:08:10.321" v="71" actId="14100"/>
        <pc:sldMkLst>
          <pc:docMk/>
          <pc:sldMk cId="2833461039" sldId="2145708017"/>
        </pc:sldMkLst>
        <pc:picChg chg="mod">
          <ac:chgData name="Tim Anderson" userId="29931dd9-6a8d-4aea-9bcf-bec880f70870" providerId="ADAL" clId="{33898907-2A4E-4F9A-8CBF-680234C3985C}" dt="2026-04-07T18:08:10.321" v="71" actId="14100"/>
          <ac:picMkLst>
            <pc:docMk/>
            <pc:sldMk cId="2833461039" sldId="2145708017"/>
            <ac:picMk id="7" creationId="{00000000-0000-0000-0000-000000000000}"/>
          </ac:picMkLst>
        </pc:picChg>
      </pc:sldChg>
      <pc:sldChg chg="modSp add mod">
        <pc:chgData name="Tim Anderson" userId="29931dd9-6a8d-4aea-9bcf-bec880f70870" providerId="ADAL" clId="{33898907-2A4E-4F9A-8CBF-680234C3985C}" dt="2026-04-07T18:08:16.564" v="73" actId="14100"/>
        <pc:sldMkLst>
          <pc:docMk/>
          <pc:sldMk cId="2457211556" sldId="2145708018"/>
        </pc:sldMkLst>
        <pc:picChg chg="mod">
          <ac:chgData name="Tim Anderson" userId="29931dd9-6a8d-4aea-9bcf-bec880f70870" providerId="ADAL" clId="{33898907-2A4E-4F9A-8CBF-680234C3985C}" dt="2026-04-07T18:08:16.564" v="73" actId="14100"/>
          <ac:picMkLst>
            <pc:docMk/>
            <pc:sldMk cId="2457211556" sldId="2145708018"/>
            <ac:picMk id="7" creationId="{00000000-0000-0000-0000-000000000000}"/>
          </ac:picMkLst>
        </pc:picChg>
      </pc:sldChg>
      <pc:sldChg chg="modSp add mod">
        <pc:chgData name="Tim Anderson" userId="29931dd9-6a8d-4aea-9bcf-bec880f70870" providerId="ADAL" clId="{33898907-2A4E-4F9A-8CBF-680234C3985C}" dt="2026-04-07T18:08:22.961" v="75" actId="14100"/>
        <pc:sldMkLst>
          <pc:docMk/>
          <pc:sldMk cId="3437010859" sldId="2145708019"/>
        </pc:sldMkLst>
        <pc:picChg chg="mod">
          <ac:chgData name="Tim Anderson" userId="29931dd9-6a8d-4aea-9bcf-bec880f70870" providerId="ADAL" clId="{33898907-2A4E-4F9A-8CBF-680234C3985C}" dt="2026-04-07T18:08:22.961" v="75" actId="14100"/>
          <ac:picMkLst>
            <pc:docMk/>
            <pc:sldMk cId="3437010859" sldId="2145708019"/>
            <ac:picMk id="7" creationId="{00000000-0000-0000-0000-000000000000}"/>
          </ac:picMkLst>
        </pc:picChg>
      </pc:sldChg>
      <pc:sldChg chg="modSp add mod">
        <pc:chgData name="Tim Anderson" userId="29931dd9-6a8d-4aea-9bcf-bec880f70870" providerId="ADAL" clId="{33898907-2A4E-4F9A-8CBF-680234C3985C}" dt="2026-04-07T18:08:30.485" v="77" actId="14100"/>
        <pc:sldMkLst>
          <pc:docMk/>
          <pc:sldMk cId="81375943" sldId="2145708020"/>
        </pc:sldMkLst>
        <pc:picChg chg="mod">
          <ac:chgData name="Tim Anderson" userId="29931dd9-6a8d-4aea-9bcf-bec880f70870" providerId="ADAL" clId="{33898907-2A4E-4F9A-8CBF-680234C3985C}" dt="2026-04-07T18:08:30.485" v="77" actId="14100"/>
          <ac:picMkLst>
            <pc:docMk/>
            <pc:sldMk cId="81375943" sldId="2145708020"/>
            <ac:picMk id="7" creationId="{00000000-0000-0000-0000-000000000000}"/>
          </ac:picMkLst>
        </pc:picChg>
      </pc:sldChg>
      <pc:sldChg chg="modSp add mod">
        <pc:chgData name="Tim Anderson" userId="29931dd9-6a8d-4aea-9bcf-bec880f70870" providerId="ADAL" clId="{33898907-2A4E-4F9A-8CBF-680234C3985C}" dt="2026-04-07T18:08:36.914" v="79" actId="14100"/>
        <pc:sldMkLst>
          <pc:docMk/>
          <pc:sldMk cId="1978630446" sldId="2145708021"/>
        </pc:sldMkLst>
        <pc:picChg chg="mod">
          <ac:chgData name="Tim Anderson" userId="29931dd9-6a8d-4aea-9bcf-bec880f70870" providerId="ADAL" clId="{33898907-2A4E-4F9A-8CBF-680234C3985C}" dt="2026-04-07T18:08:36.914" v="79" actId="14100"/>
          <ac:picMkLst>
            <pc:docMk/>
            <pc:sldMk cId="1978630446" sldId="2145708021"/>
            <ac:picMk id="7" creationId="{00000000-0000-0000-0000-000000000000}"/>
          </ac:picMkLst>
        </pc:picChg>
      </pc:sldChg>
      <pc:sldChg chg="modSp add mod">
        <pc:chgData name="Tim Anderson" userId="29931dd9-6a8d-4aea-9bcf-bec880f70870" providerId="ADAL" clId="{33898907-2A4E-4F9A-8CBF-680234C3985C}" dt="2026-04-07T18:08:44.270" v="81" actId="14100"/>
        <pc:sldMkLst>
          <pc:docMk/>
          <pc:sldMk cId="828276267" sldId="2145708022"/>
        </pc:sldMkLst>
        <pc:picChg chg="mod">
          <ac:chgData name="Tim Anderson" userId="29931dd9-6a8d-4aea-9bcf-bec880f70870" providerId="ADAL" clId="{33898907-2A4E-4F9A-8CBF-680234C3985C}" dt="2026-04-07T18:08:44.270" v="81" actId="14100"/>
          <ac:picMkLst>
            <pc:docMk/>
            <pc:sldMk cId="828276267" sldId="2145708022"/>
            <ac:picMk id="7" creationId="{00000000-0000-0000-0000-000000000000}"/>
          </ac:picMkLst>
        </pc:picChg>
      </pc:sldChg>
      <pc:sldChg chg="modSp add mod">
        <pc:chgData name="Tim Anderson" userId="29931dd9-6a8d-4aea-9bcf-bec880f70870" providerId="ADAL" clId="{33898907-2A4E-4F9A-8CBF-680234C3985C}" dt="2026-04-07T18:08:52.685" v="83" actId="14100"/>
        <pc:sldMkLst>
          <pc:docMk/>
          <pc:sldMk cId="2490074355" sldId="2145708023"/>
        </pc:sldMkLst>
        <pc:picChg chg="mod">
          <ac:chgData name="Tim Anderson" userId="29931dd9-6a8d-4aea-9bcf-bec880f70870" providerId="ADAL" clId="{33898907-2A4E-4F9A-8CBF-680234C3985C}" dt="2026-04-07T18:08:52.685" v="83" actId="14100"/>
          <ac:picMkLst>
            <pc:docMk/>
            <pc:sldMk cId="2490074355" sldId="2145708023"/>
            <ac:picMk id="7" creationId="{00000000-0000-0000-0000-000000000000}"/>
          </ac:picMkLst>
        </pc:picChg>
      </pc:sldChg>
      <pc:sldChg chg="modSp add mod">
        <pc:chgData name="Tim Anderson" userId="29931dd9-6a8d-4aea-9bcf-bec880f70870" providerId="ADAL" clId="{33898907-2A4E-4F9A-8CBF-680234C3985C}" dt="2026-04-07T18:09:10.188" v="87" actId="14100"/>
        <pc:sldMkLst>
          <pc:docMk/>
          <pc:sldMk cId="3548072766" sldId="2145708024"/>
        </pc:sldMkLst>
        <pc:picChg chg="mod">
          <ac:chgData name="Tim Anderson" userId="29931dd9-6a8d-4aea-9bcf-bec880f70870" providerId="ADAL" clId="{33898907-2A4E-4F9A-8CBF-680234C3985C}" dt="2026-04-07T18:09:10.188" v="87" actId="14100"/>
          <ac:picMkLst>
            <pc:docMk/>
            <pc:sldMk cId="3548072766" sldId="2145708024"/>
            <ac:picMk id="7" creationId="{FBFEA12B-D2EE-7C5D-BCC0-4A0E61C13AE5}"/>
          </ac:picMkLst>
        </pc:picChg>
      </pc:sldChg>
      <pc:sldChg chg="modSp add mod">
        <pc:chgData name="Tim Anderson" userId="29931dd9-6a8d-4aea-9bcf-bec880f70870" providerId="ADAL" clId="{33898907-2A4E-4F9A-8CBF-680234C3985C}" dt="2026-04-07T18:09:48.543" v="91" actId="14100"/>
        <pc:sldMkLst>
          <pc:docMk/>
          <pc:sldMk cId="1202525392" sldId="2145708025"/>
        </pc:sldMkLst>
        <pc:picChg chg="mod">
          <ac:chgData name="Tim Anderson" userId="29931dd9-6a8d-4aea-9bcf-bec880f70870" providerId="ADAL" clId="{33898907-2A4E-4F9A-8CBF-680234C3985C}" dt="2026-04-07T18:09:48.543" v="91" actId="14100"/>
          <ac:picMkLst>
            <pc:docMk/>
            <pc:sldMk cId="1202525392" sldId="2145708025"/>
            <ac:picMk id="7" creationId="{4B2F82A5-5D26-44B4-F09C-F154EC1B4C71}"/>
          </ac:picMkLst>
        </pc:picChg>
      </pc:sldChg>
      <pc:sldChg chg="modSp add mod">
        <pc:chgData name="Tim Anderson" userId="29931dd9-6a8d-4aea-9bcf-bec880f70870" providerId="ADAL" clId="{33898907-2A4E-4F9A-8CBF-680234C3985C}" dt="2026-04-07T18:09:56.851" v="93" actId="14100"/>
        <pc:sldMkLst>
          <pc:docMk/>
          <pc:sldMk cId="3130795552" sldId="2145708026"/>
        </pc:sldMkLst>
        <pc:picChg chg="mod">
          <ac:chgData name="Tim Anderson" userId="29931dd9-6a8d-4aea-9bcf-bec880f70870" providerId="ADAL" clId="{33898907-2A4E-4F9A-8CBF-680234C3985C}" dt="2026-04-07T18:09:56.851" v="93" actId="14100"/>
          <ac:picMkLst>
            <pc:docMk/>
            <pc:sldMk cId="3130795552" sldId="2145708026"/>
            <ac:picMk id="7" creationId="{C6EF6D98-F743-171B-813C-306B896B965A}"/>
          </ac:picMkLst>
        </pc:picChg>
      </pc:sldChg>
      <pc:sldChg chg="modSp add mod">
        <pc:chgData name="Tim Anderson" userId="29931dd9-6a8d-4aea-9bcf-bec880f70870" providerId="ADAL" clId="{33898907-2A4E-4F9A-8CBF-680234C3985C}" dt="2026-04-07T18:10:04.733" v="95" actId="14100"/>
        <pc:sldMkLst>
          <pc:docMk/>
          <pc:sldMk cId="809945414" sldId="2145708027"/>
        </pc:sldMkLst>
        <pc:picChg chg="mod">
          <ac:chgData name="Tim Anderson" userId="29931dd9-6a8d-4aea-9bcf-bec880f70870" providerId="ADAL" clId="{33898907-2A4E-4F9A-8CBF-680234C3985C}" dt="2026-04-07T18:10:04.733" v="95" actId="14100"/>
          <ac:picMkLst>
            <pc:docMk/>
            <pc:sldMk cId="809945414" sldId="2145708027"/>
            <ac:picMk id="7" creationId="{22D4091E-45C9-6263-D47F-0B04F3B00633}"/>
          </ac:picMkLst>
        </pc:picChg>
      </pc:sldChg>
      <pc:sldChg chg="add">
        <pc:chgData name="Tim Anderson" userId="29931dd9-6a8d-4aea-9bcf-bec880f70870" providerId="ADAL" clId="{33898907-2A4E-4F9A-8CBF-680234C3985C}" dt="2026-04-07T17:59:45.649" v="13"/>
        <pc:sldMkLst>
          <pc:docMk/>
          <pc:sldMk cId="1922511690" sldId="2145708028"/>
        </pc:sldMkLst>
      </pc:sldChg>
      <pc:sldChg chg="add">
        <pc:chgData name="Tim Anderson" userId="29931dd9-6a8d-4aea-9bcf-bec880f70870" providerId="ADAL" clId="{33898907-2A4E-4F9A-8CBF-680234C3985C}" dt="2026-04-07T17:59:45.649" v="13"/>
        <pc:sldMkLst>
          <pc:docMk/>
          <pc:sldMk cId="4033512453" sldId="2145708029"/>
        </pc:sldMkLst>
      </pc:sldChg>
      <pc:sldChg chg="add">
        <pc:chgData name="Tim Anderson" userId="29931dd9-6a8d-4aea-9bcf-bec880f70870" providerId="ADAL" clId="{33898907-2A4E-4F9A-8CBF-680234C3985C}" dt="2026-04-07T17:59:45.649" v="13"/>
        <pc:sldMkLst>
          <pc:docMk/>
          <pc:sldMk cId="1580550097" sldId="2145708030"/>
        </pc:sldMkLst>
      </pc:sldChg>
      <pc:sldChg chg="add">
        <pc:chgData name="Tim Anderson" userId="29931dd9-6a8d-4aea-9bcf-bec880f70870" providerId="ADAL" clId="{33898907-2A4E-4F9A-8CBF-680234C3985C}" dt="2026-04-07T17:59:45.649" v="13"/>
        <pc:sldMkLst>
          <pc:docMk/>
          <pc:sldMk cId="239563505" sldId="2145708031"/>
        </pc:sldMkLst>
      </pc:sldChg>
      <pc:sldChg chg="modSp add mod">
        <pc:chgData name="Tim Anderson" userId="29931dd9-6a8d-4aea-9bcf-bec880f70870" providerId="ADAL" clId="{33898907-2A4E-4F9A-8CBF-680234C3985C}" dt="2026-04-07T18:10:23.999" v="97" actId="14100"/>
        <pc:sldMkLst>
          <pc:docMk/>
          <pc:sldMk cId="3636980124" sldId="2145708032"/>
        </pc:sldMkLst>
        <pc:picChg chg="mod">
          <ac:chgData name="Tim Anderson" userId="29931dd9-6a8d-4aea-9bcf-bec880f70870" providerId="ADAL" clId="{33898907-2A4E-4F9A-8CBF-680234C3985C}" dt="2026-04-07T18:10:23.999" v="97" actId="14100"/>
          <ac:picMkLst>
            <pc:docMk/>
            <pc:sldMk cId="3636980124" sldId="2145708032"/>
            <ac:picMk id="7" creationId="{FFF950AA-4078-0929-A6CD-F7B11F06604B}"/>
          </ac:picMkLst>
        </pc:picChg>
      </pc:sldChg>
      <pc:sldChg chg="modSp add mod">
        <pc:chgData name="Tim Anderson" userId="29931dd9-6a8d-4aea-9bcf-bec880f70870" providerId="ADAL" clId="{33898907-2A4E-4F9A-8CBF-680234C3985C}" dt="2026-04-07T18:13:38.304" v="119" actId="14100"/>
        <pc:sldMkLst>
          <pc:docMk/>
          <pc:sldMk cId="1310116353" sldId="2145708033"/>
        </pc:sldMkLst>
        <pc:picChg chg="mod">
          <ac:chgData name="Tim Anderson" userId="29931dd9-6a8d-4aea-9bcf-bec880f70870" providerId="ADAL" clId="{33898907-2A4E-4F9A-8CBF-680234C3985C}" dt="2026-04-07T18:13:38.304" v="119" actId="14100"/>
          <ac:picMkLst>
            <pc:docMk/>
            <pc:sldMk cId="1310116353" sldId="2145708033"/>
            <ac:picMk id="7" creationId="{4C4605A8-3930-E28D-DB7E-ACFCAA427563}"/>
          </ac:picMkLst>
        </pc:picChg>
      </pc:sldChg>
      <pc:sldChg chg="modSp add mod">
        <pc:chgData name="Tim Anderson" userId="29931dd9-6a8d-4aea-9bcf-bec880f70870" providerId="ADAL" clId="{33898907-2A4E-4F9A-8CBF-680234C3985C}" dt="2026-04-07T18:13:29.756" v="117" actId="14100"/>
        <pc:sldMkLst>
          <pc:docMk/>
          <pc:sldMk cId="1572005948" sldId="2145708034"/>
        </pc:sldMkLst>
        <pc:picChg chg="mod">
          <ac:chgData name="Tim Anderson" userId="29931dd9-6a8d-4aea-9bcf-bec880f70870" providerId="ADAL" clId="{33898907-2A4E-4F9A-8CBF-680234C3985C}" dt="2026-04-07T18:13:29.756" v="117" actId="14100"/>
          <ac:picMkLst>
            <pc:docMk/>
            <pc:sldMk cId="1572005948" sldId="2145708034"/>
            <ac:picMk id="7" creationId="{C02B370E-31BD-7109-D029-339E6C25FD20}"/>
          </ac:picMkLst>
        </pc:picChg>
      </pc:sldChg>
      <pc:sldChg chg="add">
        <pc:chgData name="Tim Anderson" userId="29931dd9-6a8d-4aea-9bcf-bec880f70870" providerId="ADAL" clId="{33898907-2A4E-4F9A-8CBF-680234C3985C}" dt="2026-04-07T17:59:45.649" v="13"/>
        <pc:sldMkLst>
          <pc:docMk/>
          <pc:sldMk cId="3441647438" sldId="2145708035"/>
        </pc:sldMkLst>
      </pc:sldChg>
      <pc:sldChg chg="add">
        <pc:chgData name="Tim Anderson" userId="29931dd9-6a8d-4aea-9bcf-bec880f70870" providerId="ADAL" clId="{33898907-2A4E-4F9A-8CBF-680234C3985C}" dt="2026-04-07T17:59:45.649" v="13"/>
        <pc:sldMkLst>
          <pc:docMk/>
          <pc:sldMk cId="246876740" sldId="2145708036"/>
        </pc:sldMkLst>
      </pc:sldChg>
      <pc:sldChg chg="add">
        <pc:chgData name="Tim Anderson" userId="29931dd9-6a8d-4aea-9bcf-bec880f70870" providerId="ADAL" clId="{33898907-2A4E-4F9A-8CBF-680234C3985C}" dt="2026-04-07T17:59:45.649" v="13"/>
        <pc:sldMkLst>
          <pc:docMk/>
          <pc:sldMk cId="2372318656" sldId="2145708037"/>
        </pc:sldMkLst>
      </pc:sldChg>
      <pc:sldMasterChg chg="delSldLayout">
        <pc:chgData name="Tim Anderson" userId="29931dd9-6a8d-4aea-9bcf-bec880f70870" providerId="ADAL" clId="{33898907-2A4E-4F9A-8CBF-680234C3985C}" dt="2026-04-07T18:01:40.295" v="19" actId="47"/>
        <pc:sldMasterMkLst>
          <pc:docMk/>
          <pc:sldMasterMk cId="109577500" sldId="2147483648"/>
        </pc:sldMasterMkLst>
        <pc:sldLayoutChg chg="del">
          <pc:chgData name="Tim Anderson" userId="29931dd9-6a8d-4aea-9bcf-bec880f70870" providerId="ADAL" clId="{33898907-2A4E-4F9A-8CBF-680234C3985C}" dt="2026-04-07T18:01:40.295" v="19" actId="47"/>
          <pc:sldLayoutMkLst>
            <pc:docMk/>
            <pc:sldMasterMk cId="109577500" sldId="2147483648"/>
            <pc:sldLayoutMk cId="3218048294" sldId="2147483930"/>
          </pc:sldLayoutMkLst>
        </pc:sldLayoutChg>
      </pc:sldMasterChg>
      <pc:sldMasterChg chg="del delSldLayout">
        <pc:chgData name="Tim Anderson" userId="29931dd9-6a8d-4aea-9bcf-bec880f70870" providerId="ADAL" clId="{33898907-2A4E-4F9A-8CBF-680234C3985C}" dt="2026-04-07T18:03:19.891" v="32" actId="2696"/>
        <pc:sldMasterMkLst>
          <pc:docMk/>
          <pc:sldMasterMk cId="3762085470" sldId="2147483912"/>
        </pc:sldMasterMkLst>
        <pc:sldLayoutChg chg="del">
          <pc:chgData name="Tim Anderson" userId="29931dd9-6a8d-4aea-9bcf-bec880f70870" providerId="ADAL" clId="{33898907-2A4E-4F9A-8CBF-680234C3985C}" dt="2026-04-07T18:03:19.891" v="32" actId="2696"/>
          <pc:sldLayoutMkLst>
            <pc:docMk/>
            <pc:sldMasterMk cId="3762085470" sldId="2147483912"/>
            <pc:sldLayoutMk cId="1372375590" sldId="2147483913"/>
          </pc:sldLayoutMkLst>
        </pc:sldLayoutChg>
        <pc:sldLayoutChg chg="del">
          <pc:chgData name="Tim Anderson" userId="29931dd9-6a8d-4aea-9bcf-bec880f70870" providerId="ADAL" clId="{33898907-2A4E-4F9A-8CBF-680234C3985C}" dt="2026-04-07T18:03:19.891" v="32" actId="2696"/>
          <pc:sldLayoutMkLst>
            <pc:docMk/>
            <pc:sldMasterMk cId="3762085470" sldId="2147483912"/>
            <pc:sldLayoutMk cId="106288080" sldId="2147483914"/>
          </pc:sldLayoutMkLst>
        </pc:sldLayoutChg>
        <pc:sldLayoutChg chg="del">
          <pc:chgData name="Tim Anderson" userId="29931dd9-6a8d-4aea-9bcf-bec880f70870" providerId="ADAL" clId="{33898907-2A4E-4F9A-8CBF-680234C3985C}" dt="2026-04-07T18:03:19.891" v="32" actId="2696"/>
          <pc:sldLayoutMkLst>
            <pc:docMk/>
            <pc:sldMasterMk cId="3762085470" sldId="2147483912"/>
            <pc:sldLayoutMk cId="886963996" sldId="2147483915"/>
          </pc:sldLayoutMkLst>
        </pc:sldLayoutChg>
        <pc:sldLayoutChg chg="del">
          <pc:chgData name="Tim Anderson" userId="29931dd9-6a8d-4aea-9bcf-bec880f70870" providerId="ADAL" clId="{33898907-2A4E-4F9A-8CBF-680234C3985C}" dt="2026-04-07T18:03:19.891" v="32" actId="2696"/>
          <pc:sldLayoutMkLst>
            <pc:docMk/>
            <pc:sldMasterMk cId="3762085470" sldId="2147483912"/>
            <pc:sldLayoutMk cId="1971424449" sldId="2147483916"/>
          </pc:sldLayoutMkLst>
        </pc:sldLayoutChg>
        <pc:sldLayoutChg chg="del">
          <pc:chgData name="Tim Anderson" userId="29931dd9-6a8d-4aea-9bcf-bec880f70870" providerId="ADAL" clId="{33898907-2A4E-4F9A-8CBF-680234C3985C}" dt="2026-04-07T18:03:19.891" v="32" actId="2696"/>
          <pc:sldLayoutMkLst>
            <pc:docMk/>
            <pc:sldMasterMk cId="3762085470" sldId="2147483912"/>
            <pc:sldLayoutMk cId="443796097" sldId="2147483917"/>
          </pc:sldLayoutMkLst>
        </pc:sldLayoutChg>
        <pc:sldLayoutChg chg="del">
          <pc:chgData name="Tim Anderson" userId="29931dd9-6a8d-4aea-9bcf-bec880f70870" providerId="ADAL" clId="{33898907-2A4E-4F9A-8CBF-680234C3985C}" dt="2026-04-07T18:03:19.891" v="32" actId="2696"/>
          <pc:sldLayoutMkLst>
            <pc:docMk/>
            <pc:sldMasterMk cId="3762085470" sldId="2147483912"/>
            <pc:sldLayoutMk cId="3498653918" sldId="2147483918"/>
          </pc:sldLayoutMkLst>
        </pc:sldLayoutChg>
        <pc:sldLayoutChg chg="del">
          <pc:chgData name="Tim Anderson" userId="29931dd9-6a8d-4aea-9bcf-bec880f70870" providerId="ADAL" clId="{33898907-2A4E-4F9A-8CBF-680234C3985C}" dt="2026-04-07T18:03:19.891" v="32" actId="2696"/>
          <pc:sldLayoutMkLst>
            <pc:docMk/>
            <pc:sldMasterMk cId="3762085470" sldId="2147483912"/>
            <pc:sldLayoutMk cId="814932148" sldId="2147483919"/>
          </pc:sldLayoutMkLst>
        </pc:sldLayoutChg>
        <pc:sldLayoutChg chg="del">
          <pc:chgData name="Tim Anderson" userId="29931dd9-6a8d-4aea-9bcf-bec880f70870" providerId="ADAL" clId="{33898907-2A4E-4F9A-8CBF-680234C3985C}" dt="2026-04-07T18:03:19.891" v="32" actId="2696"/>
          <pc:sldLayoutMkLst>
            <pc:docMk/>
            <pc:sldMasterMk cId="3762085470" sldId="2147483912"/>
            <pc:sldLayoutMk cId="280420113" sldId="2147483920"/>
          </pc:sldLayoutMkLst>
        </pc:sldLayoutChg>
        <pc:sldLayoutChg chg="del">
          <pc:chgData name="Tim Anderson" userId="29931dd9-6a8d-4aea-9bcf-bec880f70870" providerId="ADAL" clId="{33898907-2A4E-4F9A-8CBF-680234C3985C}" dt="2026-04-07T18:03:19.891" v="32" actId="2696"/>
          <pc:sldLayoutMkLst>
            <pc:docMk/>
            <pc:sldMasterMk cId="3762085470" sldId="2147483912"/>
            <pc:sldLayoutMk cId="3931725161" sldId="2147483921"/>
          </pc:sldLayoutMkLst>
        </pc:sldLayoutChg>
        <pc:sldLayoutChg chg="del">
          <pc:chgData name="Tim Anderson" userId="29931dd9-6a8d-4aea-9bcf-bec880f70870" providerId="ADAL" clId="{33898907-2A4E-4F9A-8CBF-680234C3985C}" dt="2026-04-07T18:03:19.891" v="32" actId="2696"/>
          <pc:sldLayoutMkLst>
            <pc:docMk/>
            <pc:sldMasterMk cId="3762085470" sldId="2147483912"/>
            <pc:sldLayoutMk cId="511478336" sldId="2147483922"/>
          </pc:sldLayoutMkLst>
        </pc:sldLayoutChg>
        <pc:sldLayoutChg chg="del">
          <pc:chgData name="Tim Anderson" userId="29931dd9-6a8d-4aea-9bcf-bec880f70870" providerId="ADAL" clId="{33898907-2A4E-4F9A-8CBF-680234C3985C}" dt="2026-04-07T18:03:19.891" v="32" actId="2696"/>
          <pc:sldLayoutMkLst>
            <pc:docMk/>
            <pc:sldMasterMk cId="3762085470" sldId="2147483912"/>
            <pc:sldLayoutMk cId="1228043373" sldId="2147483923"/>
          </pc:sldLayoutMkLst>
        </pc:sldLayoutChg>
      </pc:sldMasterChg>
    </pc:docChg>
  </pc:docChgLst>
</pc:chgInfo>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D9911D-D24D-48F1-943B-9142347D470F}" type="doc">
      <dgm:prSet loTypeId="urn:microsoft.com/office/officeart/2005/8/layout/orgChart1" loCatId="hierarchy" qsTypeId="urn:microsoft.com/office/officeart/2005/8/quickstyle/simple3" qsCatId="simple" csTypeId="urn:microsoft.com/office/officeart/2005/8/colors/accent2_5" csCatId="accent2" phldr="1"/>
      <dgm:spPr/>
      <dgm:t>
        <a:bodyPr/>
        <a:lstStyle/>
        <a:p>
          <a:endParaRPr lang="en-US"/>
        </a:p>
      </dgm:t>
    </dgm:pt>
    <dgm:pt modelId="{116F11D4-D278-48DE-9BCE-CC80073CF620}">
      <dgm:prSet custT="1"/>
      <dgm:spPr>
        <a:solidFill>
          <a:srgbClr val="B1E6FE"/>
        </a:solidFill>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cap="none" normalizeH="0" baseline="0" dirty="0">
            <a:ln/>
            <a:effectLst/>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cap="none" normalizeH="0" baseline="0" dirty="0">
              <a:ln/>
              <a:effectLst/>
              <a:latin typeface="Arial Narrow" pitchFamily="34" charset="0"/>
            </a:rPr>
            <a:t>Tim Anderson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National Director,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Learning for Life/Exploring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cap="none" normalizeH="0" baseline="0" dirty="0">
              <a:ln/>
              <a:effectLst/>
              <a:latin typeface="Arial Narrow" pitchFamily="34" charset="0"/>
            </a:rPr>
            <a:t>Older Youth Programs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cap="none" normalizeH="0" baseline="0" dirty="0">
            <a:ln/>
            <a:effectLst/>
            <a:latin typeface="Arial Narrow" pitchFamily="34" charset="0"/>
          </a:endParaRPr>
        </a:p>
      </dgm:t>
    </dgm:pt>
    <dgm:pt modelId="{3CECF2CC-FF03-42BD-BC51-36508F81DC3C}" type="parTrans" cxnId="{C295C918-C0AC-48E6-BA2D-BDA4956B4918}">
      <dgm:prSet/>
      <dgm:spPr/>
      <dgm:t>
        <a:bodyPr/>
        <a:lstStyle/>
        <a:p>
          <a:endParaRPr lang="en-US"/>
        </a:p>
      </dgm:t>
    </dgm:pt>
    <dgm:pt modelId="{D69304D1-99E2-4927-A0E4-3E02A72AF9E4}" type="sibTrans" cxnId="{C295C918-C0AC-48E6-BA2D-BDA4956B4918}">
      <dgm:prSet/>
      <dgm:spPr/>
      <dgm:t>
        <a:bodyPr/>
        <a:lstStyle/>
        <a:p>
          <a:endParaRPr lang="en-US"/>
        </a:p>
      </dgm:t>
    </dgm:pt>
    <dgm:pt modelId="{573EC456-7B55-4EA5-8E49-710089F9388E}" type="asst">
      <dgm:prSet custT="1"/>
      <dgm:spPr>
        <a:solidFill>
          <a:srgbClr val="B1E6FE"/>
        </a:solidFill>
      </dgm:spPr>
      <dgm:t>
        <a:bodyPr/>
        <a:lstStyle/>
        <a:p>
          <a:r>
            <a:rPr lang="en-US" sz="1400" b="1" dirty="0">
              <a:solidFill>
                <a:schemeClr val="tx1"/>
              </a:solidFill>
              <a:latin typeface="Arial Narrow" pitchFamily="34" charset="0"/>
            </a:rPr>
            <a:t>Dedra Douglas</a:t>
          </a:r>
        </a:p>
        <a:p>
          <a:r>
            <a:rPr lang="en-US" sz="1400" b="1" i="1" dirty="0">
              <a:solidFill>
                <a:schemeClr val="tx1"/>
              </a:solidFill>
              <a:latin typeface="Arial Narrow" pitchFamily="34" charset="0"/>
            </a:rPr>
            <a:t>Administrative Assistant</a:t>
          </a:r>
        </a:p>
      </dgm:t>
    </dgm:pt>
    <dgm:pt modelId="{3164D01E-CEE5-4A01-B6DF-2B8710CF6BF1}" type="parTrans" cxnId="{30BF9C63-13A1-4DB9-9485-772DAADB492C}">
      <dgm:prSet/>
      <dgm:spPr/>
      <dgm:t>
        <a:bodyPr/>
        <a:lstStyle/>
        <a:p>
          <a:endParaRPr lang="en-US" b="0"/>
        </a:p>
      </dgm:t>
    </dgm:pt>
    <dgm:pt modelId="{C24244C5-2A82-4E67-89C1-379EC3A0AB27}" type="sibTrans" cxnId="{30BF9C63-13A1-4DB9-9485-772DAADB492C}">
      <dgm:prSet/>
      <dgm:spPr/>
      <dgm:t>
        <a:bodyPr/>
        <a:lstStyle/>
        <a:p>
          <a:endParaRPr lang="en-US"/>
        </a:p>
      </dgm:t>
    </dgm:pt>
    <dgm:pt modelId="{41CE4E73-B187-4E43-BBB2-829CC9782FE2}">
      <dgm:prSet custT="1"/>
      <dgm:spPr>
        <a:solidFill>
          <a:srgbClr val="B1E6FE"/>
        </a:solidFill>
      </dgm:spPr>
      <dgm:t>
        <a:bodyPr/>
        <a:lstStyle/>
        <a:p>
          <a:pPr marR="0" rtl="0" eaLnBrk="0" fontAlgn="base" latinLnBrk="0" hangingPunct="0">
            <a:spcAft>
              <a:spcPct val="35000"/>
            </a:spcAft>
            <a:buClrTx/>
            <a:buSzTx/>
            <a:buFontTx/>
            <a:buNone/>
            <a:tabLst/>
          </a:pPr>
          <a:endParaRPr kumimoji="0" lang="en-US" sz="1400" b="1" i="0" u="none" strike="noStrike" cap="none" normalizeH="0" baseline="0" dirty="0">
            <a:ln/>
            <a:effectLst/>
            <a:latin typeface="Arial Narrow" pitchFamily="34" charset="0"/>
          </a:endParaRP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John Mosby</a:t>
          </a: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Asst. Chief Scout Executive &amp; EVP</a:t>
          </a:r>
        </a:p>
        <a:p>
          <a:pPr marR="0" rtl="0" eaLnBrk="0" fontAlgn="base" latinLnBrk="0" hangingPunct="0">
            <a:spcAft>
              <a:spcPts val="0"/>
            </a:spcAft>
            <a:buClrTx/>
            <a:buSzTx/>
            <a:buFontTx/>
            <a:buNone/>
            <a:tabLst/>
          </a:pPr>
          <a:r>
            <a:rPr kumimoji="0" lang="en-US" sz="1100" b="1" i="0" u="none" strike="noStrike" cap="none" normalizeH="0" baseline="0" dirty="0">
              <a:ln/>
              <a:effectLst/>
              <a:latin typeface="Arial Narrow" pitchFamily="34" charset="0"/>
            </a:rPr>
            <a:t>(BSA)</a:t>
          </a:r>
        </a:p>
        <a:p>
          <a:pPr marR="0" rtl="0" eaLnBrk="0" fontAlgn="base" latinLnBrk="0" hangingPunct="0">
            <a:spcAft>
              <a:spcPts val="0"/>
            </a:spcAft>
            <a:buClrTx/>
            <a:buSzTx/>
            <a:buFontTx/>
            <a:buNone/>
            <a:tabLst/>
          </a:pPr>
          <a:endParaRPr kumimoji="0" lang="en-US" sz="1100" b="1" i="0" u="none" strike="noStrike" cap="none" normalizeH="0" baseline="0" dirty="0">
            <a:ln/>
            <a:effectLst/>
            <a:latin typeface="Arial Narrow" pitchFamily="34" charset="0"/>
          </a:endParaRPr>
        </a:p>
        <a:p>
          <a:pPr marR="0" rtl="0" eaLnBrk="0" fontAlgn="base" latinLnBrk="0" hangingPunct="0">
            <a:spcAft>
              <a:spcPct val="35000"/>
            </a:spcAft>
            <a:buClrTx/>
            <a:buSzTx/>
            <a:buFontTx/>
            <a:buNone/>
            <a:tabLst/>
          </a:pPr>
          <a:endParaRPr kumimoji="0" lang="en-US" sz="900" b="0" i="0" u="none" strike="noStrike" cap="none" normalizeH="0" baseline="0" dirty="0">
            <a:ln/>
            <a:effectLst/>
            <a:latin typeface="Arial Narrow" pitchFamily="34" charset="0"/>
          </a:endParaRPr>
        </a:p>
      </dgm:t>
    </dgm:pt>
    <dgm:pt modelId="{8F6BA993-8E18-4DFD-B071-51E7F430FFFA}" type="parTrans" cxnId="{7400DAB3-74BF-488C-AB88-5BFFF41B3108}">
      <dgm:prSet/>
      <dgm:spPr/>
      <dgm:t>
        <a:bodyPr/>
        <a:lstStyle/>
        <a:p>
          <a:endParaRPr lang="en-US"/>
        </a:p>
      </dgm:t>
    </dgm:pt>
    <dgm:pt modelId="{A8DB8C49-05EA-4B21-9D9B-920E03D781B6}" type="sibTrans" cxnId="{7400DAB3-74BF-488C-AB88-5BFFF41B3108}">
      <dgm:prSet/>
      <dgm:spPr/>
      <dgm:t>
        <a:bodyPr/>
        <a:lstStyle/>
        <a:p>
          <a:endParaRPr lang="en-US"/>
        </a:p>
      </dgm:t>
    </dgm:pt>
    <dgm:pt modelId="{F589F313-64B5-4CB5-AC41-12C5F17F9A93}" type="asst">
      <dgm:prSet custT="1"/>
      <dgm:spPr>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gm:spPr>
      <dgm:t>
        <a:bodyPr spcFirstLastPara="0" vert="horz" wrap="square" lIns="8890" tIns="8890" rIns="8890" bIns="8890" numCol="1" spcCol="1270" anchor="ctr" anchorCtr="0"/>
        <a:lstStyle/>
        <a:p>
          <a:pPr marL="0" lvl="0" algn="ctr" defTabSz="622300">
            <a:lnSpc>
              <a:spcPct val="90000"/>
            </a:lnSpc>
            <a:spcBef>
              <a:spcPct val="0"/>
            </a:spcBef>
            <a:spcAft>
              <a:spcPct val="35000"/>
            </a:spcAft>
            <a:buNone/>
          </a:pPr>
          <a:r>
            <a:rPr lang="en-US" sz="1400" b="1" kern="1200" dirty="0">
              <a:solidFill>
                <a:prstClr val="black"/>
              </a:solidFill>
              <a:latin typeface="Arial Narrow" pitchFamily="34" charset="0"/>
              <a:ea typeface="+mn-ea"/>
              <a:cs typeface="+mn-cs"/>
            </a:rPr>
            <a:t>Susan Fitzhugh</a:t>
          </a:r>
        </a:p>
        <a:p>
          <a:pPr marL="0" lvl="0" algn="ctr" defTabSz="622300">
            <a:lnSpc>
              <a:spcPct val="90000"/>
            </a:lnSpc>
            <a:spcBef>
              <a:spcPct val="0"/>
            </a:spcBef>
            <a:spcAft>
              <a:spcPct val="35000"/>
            </a:spcAft>
            <a:buNone/>
          </a:pPr>
          <a:r>
            <a:rPr lang="en-US" sz="1400" b="1" i="1" kern="1200" dirty="0">
              <a:solidFill>
                <a:prstClr val="black"/>
              </a:solidFill>
              <a:latin typeface="Arial Narrow" pitchFamily="34" charset="0"/>
              <a:ea typeface="+mn-ea"/>
              <a:cs typeface="+mn-cs"/>
            </a:rPr>
            <a:t>Sr. Administrative Assistant</a:t>
          </a:r>
        </a:p>
      </dgm:t>
    </dgm:pt>
    <dgm:pt modelId="{4D2D44BA-01C3-4011-871E-F1D3784E135D}" type="parTrans" cxnId="{1088F25D-38FB-47A3-A7D5-18FEF4737ECD}">
      <dgm:prSet/>
      <dgm:spPr/>
      <dgm:t>
        <a:bodyPr/>
        <a:lstStyle/>
        <a:p>
          <a:endParaRPr lang="en-US"/>
        </a:p>
      </dgm:t>
    </dgm:pt>
    <dgm:pt modelId="{57F6163D-6C5F-4D8E-BB70-AD379F2E74DD}" type="sibTrans" cxnId="{1088F25D-38FB-47A3-A7D5-18FEF4737ECD}">
      <dgm:prSet/>
      <dgm:spPr/>
      <dgm:t>
        <a:bodyPr/>
        <a:lstStyle/>
        <a:p>
          <a:endParaRPr lang="en-US"/>
        </a:p>
      </dgm:t>
    </dgm:pt>
    <dgm:pt modelId="{A12DD7A1-CCA5-4432-8B59-849917E85A58}" type="asst">
      <dgm:prSet custT="1"/>
      <dgm:spPr>
        <a:solidFill>
          <a:srgbClr val="B1E6FE"/>
        </a:solidFill>
      </dgm:spPr>
      <dgm:t>
        <a:bodyPr/>
        <a:lstStyle/>
        <a:p>
          <a:r>
            <a:rPr lang="en-US" sz="1400" b="1" i="1" dirty="0">
              <a:solidFill>
                <a:schemeClr val="tx1"/>
              </a:solidFill>
              <a:latin typeface="Arial Narrow" pitchFamily="34" charset="0"/>
            </a:rPr>
            <a:t>Carlos Coronado</a:t>
          </a:r>
        </a:p>
        <a:p>
          <a:r>
            <a:rPr lang="en-US" sz="1400" b="1" i="1" dirty="0">
              <a:solidFill>
                <a:schemeClr val="tx1"/>
              </a:solidFill>
              <a:latin typeface="Arial Narrow" pitchFamily="34" charset="0"/>
            </a:rPr>
            <a:t>National Exploring Growth &amp; Retention Executive</a:t>
          </a:r>
        </a:p>
      </dgm:t>
    </dgm:pt>
    <dgm:pt modelId="{BAEB88DF-F204-4142-8C6C-69B49BB07403}" type="parTrans" cxnId="{4F52739A-382E-42FC-8B1A-1026FF8FBC7A}">
      <dgm:prSet/>
      <dgm:spPr/>
      <dgm:t>
        <a:bodyPr/>
        <a:lstStyle/>
        <a:p>
          <a:endParaRPr lang="en-US"/>
        </a:p>
      </dgm:t>
    </dgm:pt>
    <dgm:pt modelId="{B625D075-87D4-40FE-9DE7-8DDD527D1F20}" type="sibTrans" cxnId="{4F52739A-382E-42FC-8B1A-1026FF8FBC7A}">
      <dgm:prSet/>
      <dgm:spPr/>
      <dgm:t>
        <a:bodyPr/>
        <a:lstStyle/>
        <a:p>
          <a:endParaRPr lang="en-US"/>
        </a:p>
      </dgm:t>
    </dgm:pt>
    <dgm:pt modelId="{B65E883C-D9C3-4457-B574-282CF65135C3}" type="pres">
      <dgm:prSet presAssocID="{BCD9911D-D24D-48F1-943B-9142347D470F}" presName="hierChild1" presStyleCnt="0">
        <dgm:presLayoutVars>
          <dgm:orgChart val="1"/>
          <dgm:chPref val="1"/>
          <dgm:dir/>
          <dgm:animOne val="branch"/>
          <dgm:animLvl val="lvl"/>
          <dgm:resizeHandles/>
        </dgm:presLayoutVars>
      </dgm:prSet>
      <dgm:spPr/>
    </dgm:pt>
    <dgm:pt modelId="{E9FD9F57-8AB9-4517-933E-53EDDE38EC04}" type="pres">
      <dgm:prSet presAssocID="{116F11D4-D278-48DE-9BCE-CC80073CF620}" presName="hierRoot1" presStyleCnt="0">
        <dgm:presLayoutVars>
          <dgm:hierBranch/>
        </dgm:presLayoutVars>
      </dgm:prSet>
      <dgm:spPr/>
    </dgm:pt>
    <dgm:pt modelId="{935B677A-BCDA-4C7E-BA01-ABC891533376}" type="pres">
      <dgm:prSet presAssocID="{116F11D4-D278-48DE-9BCE-CC80073CF620}" presName="rootComposite1" presStyleCnt="0"/>
      <dgm:spPr/>
    </dgm:pt>
    <dgm:pt modelId="{41D23F3A-F93D-480C-80B8-0ECDA666F854}" type="pres">
      <dgm:prSet presAssocID="{116F11D4-D278-48DE-9BCE-CC80073CF620}" presName="rootText1" presStyleLbl="node0" presStyleIdx="0" presStyleCnt="3" custScaleX="71898" custScaleY="62229" custLinFactNeighborX="16444" custLinFactNeighborY="25350">
        <dgm:presLayoutVars>
          <dgm:chPref val="3"/>
        </dgm:presLayoutVars>
      </dgm:prSet>
      <dgm:spPr/>
    </dgm:pt>
    <dgm:pt modelId="{91993678-E076-4176-938B-A86222054178}" type="pres">
      <dgm:prSet presAssocID="{116F11D4-D278-48DE-9BCE-CC80073CF620}" presName="rootConnector1" presStyleLbl="node1" presStyleIdx="0" presStyleCnt="0"/>
      <dgm:spPr/>
    </dgm:pt>
    <dgm:pt modelId="{786A6515-B666-4E9A-99C6-88A9A3212771}" type="pres">
      <dgm:prSet presAssocID="{116F11D4-D278-48DE-9BCE-CC80073CF620}" presName="hierChild2" presStyleCnt="0"/>
      <dgm:spPr/>
    </dgm:pt>
    <dgm:pt modelId="{D490EF74-E0C9-4BEB-AA5D-3635EB8F7003}" type="pres">
      <dgm:prSet presAssocID="{116F11D4-D278-48DE-9BCE-CC80073CF620}" presName="hierChild3" presStyleCnt="0"/>
      <dgm:spPr/>
    </dgm:pt>
    <dgm:pt modelId="{4506A535-937D-4AD6-AA49-16E4647A1AEA}" type="pres">
      <dgm:prSet presAssocID="{3164D01E-CEE5-4A01-B6DF-2B8710CF6BF1}" presName="Name111" presStyleLbl="parChTrans1D2" presStyleIdx="0" presStyleCnt="2"/>
      <dgm:spPr/>
    </dgm:pt>
    <dgm:pt modelId="{7E5FACD6-191E-49EA-923E-895D1CBD91EF}" type="pres">
      <dgm:prSet presAssocID="{573EC456-7B55-4EA5-8E49-710089F9388E}" presName="hierRoot3" presStyleCnt="0">
        <dgm:presLayoutVars>
          <dgm:hierBranch val="init"/>
        </dgm:presLayoutVars>
      </dgm:prSet>
      <dgm:spPr/>
    </dgm:pt>
    <dgm:pt modelId="{D4B61E6F-82F8-40C9-898C-369BCA84817E}" type="pres">
      <dgm:prSet presAssocID="{573EC456-7B55-4EA5-8E49-710089F9388E}" presName="rootComposite3" presStyleCnt="0"/>
      <dgm:spPr/>
    </dgm:pt>
    <dgm:pt modelId="{5CB7C62A-6393-453D-A839-67512367AA48}" type="pres">
      <dgm:prSet presAssocID="{573EC456-7B55-4EA5-8E49-710089F9388E}" presName="rootText3" presStyleLbl="asst1" presStyleIdx="0" presStyleCnt="2" custScaleX="65275" custScaleY="56952" custLinFactX="5305" custLinFactNeighborX="100000" custLinFactNeighborY="8642">
        <dgm:presLayoutVars>
          <dgm:chPref val="3"/>
        </dgm:presLayoutVars>
      </dgm:prSet>
      <dgm:spPr/>
    </dgm:pt>
    <dgm:pt modelId="{D815FF9F-E0A7-4C2F-98A5-9F14895D32AC}" type="pres">
      <dgm:prSet presAssocID="{573EC456-7B55-4EA5-8E49-710089F9388E}" presName="rootConnector3" presStyleLbl="asst1" presStyleIdx="0" presStyleCnt="2"/>
      <dgm:spPr/>
    </dgm:pt>
    <dgm:pt modelId="{761AB51F-5CCD-4D13-9DF1-D90257976AD2}" type="pres">
      <dgm:prSet presAssocID="{573EC456-7B55-4EA5-8E49-710089F9388E}" presName="hierChild6" presStyleCnt="0"/>
      <dgm:spPr/>
    </dgm:pt>
    <dgm:pt modelId="{74DA78A3-0D74-4F04-9714-2760E4489B82}" type="pres">
      <dgm:prSet presAssocID="{573EC456-7B55-4EA5-8E49-710089F9388E}" presName="hierChild7" presStyleCnt="0"/>
      <dgm:spPr/>
    </dgm:pt>
    <dgm:pt modelId="{827149E6-14E5-4DAC-B4F4-7FC418E2F8ED}" type="pres">
      <dgm:prSet presAssocID="{4D2D44BA-01C3-4011-871E-F1D3784E135D}" presName="Name111" presStyleLbl="parChTrans1D2" presStyleIdx="1" presStyleCnt="2"/>
      <dgm:spPr/>
    </dgm:pt>
    <dgm:pt modelId="{88AAAE16-54D4-4511-8477-776FC469BE5D}" type="pres">
      <dgm:prSet presAssocID="{F589F313-64B5-4CB5-AC41-12C5F17F9A93}" presName="hierRoot3" presStyleCnt="0">
        <dgm:presLayoutVars>
          <dgm:hierBranch val="init"/>
        </dgm:presLayoutVars>
      </dgm:prSet>
      <dgm:spPr/>
    </dgm:pt>
    <dgm:pt modelId="{C7AA1EF1-EA81-4881-984C-8A20B9E74819}" type="pres">
      <dgm:prSet presAssocID="{F589F313-64B5-4CB5-AC41-12C5F17F9A93}" presName="rootComposite3" presStyleCnt="0"/>
      <dgm:spPr/>
    </dgm:pt>
    <dgm:pt modelId="{3C6C0BC6-1B23-47DA-90FC-5BAE7CCCB76A}" type="pres">
      <dgm:prSet presAssocID="{F589F313-64B5-4CB5-AC41-12C5F17F9A93}" presName="rootText3" presStyleLbl="asst1" presStyleIdx="1" presStyleCnt="2" custScaleX="58793" custScaleY="56343" custLinFactNeighborX="-85801" custLinFactNeighborY="8642">
        <dgm:presLayoutVars>
          <dgm:chPref val="3"/>
        </dgm:presLayoutVars>
      </dgm:prSet>
      <dgm:spPr>
        <a:xfrm>
          <a:off x="2395617" y="2247503"/>
          <a:ext cx="1859227" cy="929613"/>
        </a:xfrm>
        <a:prstGeom prst="rect">
          <a:avLst/>
        </a:prstGeom>
      </dgm:spPr>
    </dgm:pt>
    <dgm:pt modelId="{E64B15EC-CD09-4C83-81F0-92E24172360A}" type="pres">
      <dgm:prSet presAssocID="{F589F313-64B5-4CB5-AC41-12C5F17F9A93}" presName="rootConnector3" presStyleLbl="asst1" presStyleIdx="1" presStyleCnt="2"/>
      <dgm:spPr/>
    </dgm:pt>
    <dgm:pt modelId="{0707A7E0-6492-4B2B-AFD1-7DD6C3768683}" type="pres">
      <dgm:prSet presAssocID="{F589F313-64B5-4CB5-AC41-12C5F17F9A93}" presName="hierChild6" presStyleCnt="0"/>
      <dgm:spPr/>
    </dgm:pt>
    <dgm:pt modelId="{3566110B-84CC-4169-BE0B-52401A5E3CF9}" type="pres">
      <dgm:prSet presAssocID="{F589F313-64B5-4CB5-AC41-12C5F17F9A93}" presName="hierChild7" presStyleCnt="0"/>
      <dgm:spPr/>
    </dgm:pt>
    <dgm:pt modelId="{36046CD8-E682-4767-9F0A-872F439DE2F8}" type="pres">
      <dgm:prSet presAssocID="{41CE4E73-B187-4E43-BBB2-829CC9782FE2}" presName="hierRoot1" presStyleCnt="0">
        <dgm:presLayoutVars>
          <dgm:hierBranch val="init"/>
        </dgm:presLayoutVars>
      </dgm:prSet>
      <dgm:spPr/>
    </dgm:pt>
    <dgm:pt modelId="{8BDCA5DE-ADE8-40B9-849D-4777809A0208}" type="pres">
      <dgm:prSet presAssocID="{41CE4E73-B187-4E43-BBB2-829CC9782FE2}" presName="rootComposite1" presStyleCnt="0"/>
      <dgm:spPr/>
    </dgm:pt>
    <dgm:pt modelId="{2A805936-6D65-44FB-B027-BAB888DB7CFC}" type="pres">
      <dgm:prSet presAssocID="{41CE4E73-B187-4E43-BBB2-829CC9782FE2}" presName="rootText1" presStyleLbl="node0" presStyleIdx="1" presStyleCnt="3" custScaleX="40561" custScaleY="50823" custLinFactX="-49647" custLinFactNeighborX="-100000" custLinFactNeighborY="-7002">
        <dgm:presLayoutVars>
          <dgm:chPref val="3"/>
        </dgm:presLayoutVars>
      </dgm:prSet>
      <dgm:spPr/>
    </dgm:pt>
    <dgm:pt modelId="{D37B727B-1D08-49FB-AD88-C48B7FDF7D70}" type="pres">
      <dgm:prSet presAssocID="{41CE4E73-B187-4E43-BBB2-829CC9782FE2}" presName="rootConnector1" presStyleLbl="node1" presStyleIdx="0" presStyleCnt="0"/>
      <dgm:spPr/>
    </dgm:pt>
    <dgm:pt modelId="{BF45D131-63B8-4833-8CF3-120E7EDEE13A}" type="pres">
      <dgm:prSet presAssocID="{41CE4E73-B187-4E43-BBB2-829CC9782FE2}" presName="hierChild2" presStyleCnt="0"/>
      <dgm:spPr/>
    </dgm:pt>
    <dgm:pt modelId="{847FCBAC-5750-4549-B122-ADCF8744ABE2}" type="pres">
      <dgm:prSet presAssocID="{41CE4E73-B187-4E43-BBB2-829CC9782FE2}" presName="hierChild3" presStyleCnt="0"/>
      <dgm:spPr/>
    </dgm:pt>
    <dgm:pt modelId="{A9EFB00F-5B86-498C-8283-848FF84D0CD9}" type="pres">
      <dgm:prSet presAssocID="{A12DD7A1-CCA5-4432-8B59-849917E85A58}" presName="hierRoot1" presStyleCnt="0">
        <dgm:presLayoutVars>
          <dgm:hierBranch val="init"/>
        </dgm:presLayoutVars>
      </dgm:prSet>
      <dgm:spPr/>
    </dgm:pt>
    <dgm:pt modelId="{57052BDC-7CF9-4CA4-8F5D-3E5CB1FA6DC8}" type="pres">
      <dgm:prSet presAssocID="{A12DD7A1-CCA5-4432-8B59-849917E85A58}" presName="rootComposite1" presStyleCnt="0"/>
      <dgm:spPr/>
    </dgm:pt>
    <dgm:pt modelId="{CE394A99-8D40-45D6-BDC7-5E2F815FAB07}" type="pres">
      <dgm:prSet presAssocID="{A12DD7A1-CCA5-4432-8B59-849917E85A58}" presName="rootText1" presStyleLbl="node0" presStyleIdx="2" presStyleCnt="3" custScaleX="65275" custScaleY="56952" custLinFactNeighborX="-28424" custLinFactNeighborY="66850">
        <dgm:presLayoutVars>
          <dgm:chPref val="3"/>
        </dgm:presLayoutVars>
      </dgm:prSet>
      <dgm:spPr/>
    </dgm:pt>
    <dgm:pt modelId="{99FC3DAC-AF17-4367-BF18-C071D75B33A3}" type="pres">
      <dgm:prSet presAssocID="{A12DD7A1-CCA5-4432-8B59-849917E85A58}" presName="rootConnector1" presStyleLbl="asst0" presStyleIdx="0" presStyleCnt="0"/>
      <dgm:spPr/>
    </dgm:pt>
    <dgm:pt modelId="{F64755EF-2412-4E62-93E7-0003D6AE34B8}" type="pres">
      <dgm:prSet presAssocID="{A12DD7A1-CCA5-4432-8B59-849917E85A58}" presName="hierChild2" presStyleCnt="0"/>
      <dgm:spPr/>
    </dgm:pt>
    <dgm:pt modelId="{6E5B3D07-468F-4262-92A0-8C5F30D55EA6}" type="pres">
      <dgm:prSet presAssocID="{A12DD7A1-CCA5-4432-8B59-849917E85A58}" presName="hierChild3" presStyleCnt="0"/>
      <dgm:spPr/>
    </dgm:pt>
  </dgm:ptLst>
  <dgm:cxnLst>
    <dgm:cxn modelId="{C2BA3600-08E8-43DB-B866-7D863FCAC1AC}" type="presOf" srcId="{A12DD7A1-CCA5-4432-8B59-849917E85A58}" destId="{CE394A99-8D40-45D6-BDC7-5E2F815FAB07}" srcOrd="0" destOrd="0" presId="urn:microsoft.com/office/officeart/2005/8/layout/orgChart1"/>
    <dgm:cxn modelId="{72E8A306-EDE4-466D-AEA9-70A42E148027}" type="presOf" srcId="{41CE4E73-B187-4E43-BBB2-829CC9782FE2}" destId="{D37B727B-1D08-49FB-AD88-C48B7FDF7D70}" srcOrd="1" destOrd="0" presId="urn:microsoft.com/office/officeart/2005/8/layout/orgChart1"/>
    <dgm:cxn modelId="{30274A0A-57C5-479A-8E0B-28FAD2C5248C}" type="presOf" srcId="{573EC456-7B55-4EA5-8E49-710089F9388E}" destId="{D815FF9F-E0A7-4C2F-98A5-9F14895D32AC}" srcOrd="1" destOrd="0" presId="urn:microsoft.com/office/officeart/2005/8/layout/orgChart1"/>
    <dgm:cxn modelId="{C295C918-C0AC-48E6-BA2D-BDA4956B4918}" srcId="{BCD9911D-D24D-48F1-943B-9142347D470F}" destId="{116F11D4-D278-48DE-9BCE-CC80073CF620}" srcOrd="0" destOrd="0" parTransId="{3CECF2CC-FF03-42BD-BC51-36508F81DC3C}" sibTransId="{D69304D1-99E2-4927-A0E4-3E02A72AF9E4}"/>
    <dgm:cxn modelId="{1088F25D-38FB-47A3-A7D5-18FEF4737ECD}" srcId="{116F11D4-D278-48DE-9BCE-CC80073CF620}" destId="{F589F313-64B5-4CB5-AC41-12C5F17F9A93}" srcOrd="1" destOrd="0" parTransId="{4D2D44BA-01C3-4011-871E-F1D3784E135D}" sibTransId="{57F6163D-6C5F-4D8E-BB70-AD379F2E74DD}"/>
    <dgm:cxn modelId="{30BF9C63-13A1-4DB9-9485-772DAADB492C}" srcId="{116F11D4-D278-48DE-9BCE-CC80073CF620}" destId="{573EC456-7B55-4EA5-8E49-710089F9388E}" srcOrd="0" destOrd="0" parTransId="{3164D01E-CEE5-4A01-B6DF-2B8710CF6BF1}" sibTransId="{C24244C5-2A82-4E67-89C1-379EC3A0AB27}"/>
    <dgm:cxn modelId="{0BFD897F-7EBF-41AD-B975-7989C201911E}" type="presOf" srcId="{3164D01E-CEE5-4A01-B6DF-2B8710CF6BF1}" destId="{4506A535-937D-4AD6-AA49-16E4647A1AEA}" srcOrd="0" destOrd="0" presId="urn:microsoft.com/office/officeart/2005/8/layout/orgChart1"/>
    <dgm:cxn modelId="{5B81CF85-0400-4E3E-A546-025E151ABB39}" type="presOf" srcId="{BCD9911D-D24D-48F1-943B-9142347D470F}" destId="{B65E883C-D9C3-4457-B574-282CF65135C3}" srcOrd="0" destOrd="0" presId="urn:microsoft.com/office/officeart/2005/8/layout/orgChart1"/>
    <dgm:cxn modelId="{4F52739A-382E-42FC-8B1A-1026FF8FBC7A}" srcId="{BCD9911D-D24D-48F1-943B-9142347D470F}" destId="{A12DD7A1-CCA5-4432-8B59-849917E85A58}" srcOrd="2" destOrd="0" parTransId="{BAEB88DF-F204-4142-8C6C-69B49BB07403}" sibTransId="{B625D075-87D4-40FE-9DE7-8DDD527D1F20}"/>
    <dgm:cxn modelId="{524271A4-1ACB-4676-B8B1-9CC3AFF31BAF}" type="presOf" srcId="{F589F313-64B5-4CB5-AC41-12C5F17F9A93}" destId="{3C6C0BC6-1B23-47DA-90FC-5BAE7CCCB76A}" srcOrd="0" destOrd="0" presId="urn:microsoft.com/office/officeart/2005/8/layout/orgChart1"/>
    <dgm:cxn modelId="{CE4DA6AC-991F-4441-94EE-3BF3427EA0A7}" type="presOf" srcId="{41CE4E73-B187-4E43-BBB2-829CC9782FE2}" destId="{2A805936-6D65-44FB-B027-BAB888DB7CFC}" srcOrd="0" destOrd="0" presId="urn:microsoft.com/office/officeart/2005/8/layout/orgChart1"/>
    <dgm:cxn modelId="{7400DAB3-74BF-488C-AB88-5BFFF41B3108}" srcId="{BCD9911D-D24D-48F1-943B-9142347D470F}" destId="{41CE4E73-B187-4E43-BBB2-829CC9782FE2}" srcOrd="1" destOrd="0" parTransId="{8F6BA993-8E18-4DFD-B071-51E7F430FFFA}" sibTransId="{A8DB8C49-05EA-4B21-9D9B-920E03D781B6}"/>
    <dgm:cxn modelId="{CE1B2BB8-6D23-4D3F-B297-B39355C54592}" type="presOf" srcId="{116F11D4-D278-48DE-9BCE-CC80073CF620}" destId="{41D23F3A-F93D-480C-80B8-0ECDA666F854}" srcOrd="0" destOrd="0" presId="urn:microsoft.com/office/officeart/2005/8/layout/orgChart1"/>
    <dgm:cxn modelId="{99FF2EBB-FCBA-4FE8-8053-015971F5CCF0}" type="presOf" srcId="{573EC456-7B55-4EA5-8E49-710089F9388E}" destId="{5CB7C62A-6393-453D-A839-67512367AA48}" srcOrd="0" destOrd="0" presId="urn:microsoft.com/office/officeart/2005/8/layout/orgChart1"/>
    <dgm:cxn modelId="{8A9306C7-AB18-406B-962D-1765E13B6B02}" type="presOf" srcId="{116F11D4-D278-48DE-9BCE-CC80073CF620}" destId="{91993678-E076-4176-938B-A86222054178}" srcOrd="1" destOrd="0" presId="urn:microsoft.com/office/officeart/2005/8/layout/orgChart1"/>
    <dgm:cxn modelId="{B89BA8D3-FC23-4B4E-ACDC-BD70D4540667}" type="presOf" srcId="{A12DD7A1-CCA5-4432-8B59-849917E85A58}" destId="{99FC3DAC-AF17-4367-BF18-C071D75B33A3}" srcOrd="1" destOrd="0" presId="urn:microsoft.com/office/officeart/2005/8/layout/orgChart1"/>
    <dgm:cxn modelId="{93C509DD-74C9-4325-9B82-DE1733FC5EE9}" type="presOf" srcId="{4D2D44BA-01C3-4011-871E-F1D3784E135D}" destId="{827149E6-14E5-4DAC-B4F4-7FC418E2F8ED}" srcOrd="0" destOrd="0" presId="urn:microsoft.com/office/officeart/2005/8/layout/orgChart1"/>
    <dgm:cxn modelId="{F98903F6-82B6-463D-B34E-EB828D231EA3}" type="presOf" srcId="{F589F313-64B5-4CB5-AC41-12C5F17F9A93}" destId="{E64B15EC-CD09-4C83-81F0-92E24172360A}" srcOrd="1" destOrd="0" presId="urn:microsoft.com/office/officeart/2005/8/layout/orgChart1"/>
    <dgm:cxn modelId="{A0BC3E41-9E97-4DFA-9D66-9B1F01C1526A}" type="presParOf" srcId="{B65E883C-D9C3-4457-B574-282CF65135C3}" destId="{E9FD9F57-8AB9-4517-933E-53EDDE38EC04}" srcOrd="0" destOrd="0" presId="urn:microsoft.com/office/officeart/2005/8/layout/orgChart1"/>
    <dgm:cxn modelId="{DD0C4648-F568-4A6E-8558-F3402D6E1B7F}" type="presParOf" srcId="{E9FD9F57-8AB9-4517-933E-53EDDE38EC04}" destId="{935B677A-BCDA-4C7E-BA01-ABC891533376}" srcOrd="0" destOrd="0" presId="urn:microsoft.com/office/officeart/2005/8/layout/orgChart1"/>
    <dgm:cxn modelId="{53F0964A-BA99-474D-992B-D30EFECC3269}" type="presParOf" srcId="{935B677A-BCDA-4C7E-BA01-ABC891533376}" destId="{41D23F3A-F93D-480C-80B8-0ECDA666F854}" srcOrd="0" destOrd="0" presId="urn:microsoft.com/office/officeart/2005/8/layout/orgChart1"/>
    <dgm:cxn modelId="{5FD3ED5B-DB2D-4AF5-8873-C9F89CBD9C98}" type="presParOf" srcId="{935B677A-BCDA-4C7E-BA01-ABC891533376}" destId="{91993678-E076-4176-938B-A86222054178}" srcOrd="1" destOrd="0" presId="urn:microsoft.com/office/officeart/2005/8/layout/orgChart1"/>
    <dgm:cxn modelId="{39C46299-BD5F-4F51-BAD9-2774F726B3E7}" type="presParOf" srcId="{E9FD9F57-8AB9-4517-933E-53EDDE38EC04}" destId="{786A6515-B666-4E9A-99C6-88A9A3212771}" srcOrd="1" destOrd="0" presId="urn:microsoft.com/office/officeart/2005/8/layout/orgChart1"/>
    <dgm:cxn modelId="{58B3211F-8095-4933-B29D-52EB0F470E21}" type="presParOf" srcId="{E9FD9F57-8AB9-4517-933E-53EDDE38EC04}" destId="{D490EF74-E0C9-4BEB-AA5D-3635EB8F7003}" srcOrd="2" destOrd="0" presId="urn:microsoft.com/office/officeart/2005/8/layout/orgChart1"/>
    <dgm:cxn modelId="{70E396C0-75A9-4CA2-B905-04760853A9F4}" type="presParOf" srcId="{D490EF74-E0C9-4BEB-AA5D-3635EB8F7003}" destId="{4506A535-937D-4AD6-AA49-16E4647A1AEA}" srcOrd="0" destOrd="0" presId="urn:microsoft.com/office/officeart/2005/8/layout/orgChart1"/>
    <dgm:cxn modelId="{C7BDEAE6-55C7-4C87-B609-F9900F3314A7}" type="presParOf" srcId="{D490EF74-E0C9-4BEB-AA5D-3635EB8F7003}" destId="{7E5FACD6-191E-49EA-923E-895D1CBD91EF}" srcOrd="1" destOrd="0" presId="urn:microsoft.com/office/officeart/2005/8/layout/orgChart1"/>
    <dgm:cxn modelId="{BE7BF2AA-004C-4190-9630-463E6FE6BB7E}" type="presParOf" srcId="{7E5FACD6-191E-49EA-923E-895D1CBD91EF}" destId="{D4B61E6F-82F8-40C9-898C-369BCA84817E}" srcOrd="0" destOrd="0" presId="urn:microsoft.com/office/officeart/2005/8/layout/orgChart1"/>
    <dgm:cxn modelId="{9AA409AA-8A2F-4045-A9BC-AB42458C79B0}" type="presParOf" srcId="{D4B61E6F-82F8-40C9-898C-369BCA84817E}" destId="{5CB7C62A-6393-453D-A839-67512367AA48}" srcOrd="0" destOrd="0" presId="urn:microsoft.com/office/officeart/2005/8/layout/orgChart1"/>
    <dgm:cxn modelId="{F6E45283-B080-4A67-A89C-8DAE856268DF}" type="presParOf" srcId="{D4B61E6F-82F8-40C9-898C-369BCA84817E}" destId="{D815FF9F-E0A7-4C2F-98A5-9F14895D32AC}" srcOrd="1" destOrd="0" presId="urn:microsoft.com/office/officeart/2005/8/layout/orgChart1"/>
    <dgm:cxn modelId="{8CCB7DDF-6709-4A6B-BBBC-2B2635AF4995}" type="presParOf" srcId="{7E5FACD6-191E-49EA-923E-895D1CBD91EF}" destId="{761AB51F-5CCD-4D13-9DF1-D90257976AD2}" srcOrd="1" destOrd="0" presId="urn:microsoft.com/office/officeart/2005/8/layout/orgChart1"/>
    <dgm:cxn modelId="{3A4D841D-1A3C-4958-88BC-682E56B1A6ED}" type="presParOf" srcId="{7E5FACD6-191E-49EA-923E-895D1CBD91EF}" destId="{74DA78A3-0D74-4F04-9714-2760E4489B82}" srcOrd="2" destOrd="0" presId="urn:microsoft.com/office/officeart/2005/8/layout/orgChart1"/>
    <dgm:cxn modelId="{4E1B5C12-A11A-41DF-8720-E077D82C7A60}" type="presParOf" srcId="{D490EF74-E0C9-4BEB-AA5D-3635EB8F7003}" destId="{827149E6-14E5-4DAC-B4F4-7FC418E2F8ED}" srcOrd="2" destOrd="0" presId="urn:microsoft.com/office/officeart/2005/8/layout/orgChart1"/>
    <dgm:cxn modelId="{6ACF2755-1E56-41B0-9D3F-743C1082530D}" type="presParOf" srcId="{D490EF74-E0C9-4BEB-AA5D-3635EB8F7003}" destId="{88AAAE16-54D4-4511-8477-776FC469BE5D}" srcOrd="3" destOrd="0" presId="urn:microsoft.com/office/officeart/2005/8/layout/orgChart1"/>
    <dgm:cxn modelId="{70288F54-B471-4C9E-B0A9-BBBCC506819D}" type="presParOf" srcId="{88AAAE16-54D4-4511-8477-776FC469BE5D}" destId="{C7AA1EF1-EA81-4881-984C-8A20B9E74819}" srcOrd="0" destOrd="0" presId="urn:microsoft.com/office/officeart/2005/8/layout/orgChart1"/>
    <dgm:cxn modelId="{3B953B0C-73CD-453D-AF50-5A56FC40DCB3}" type="presParOf" srcId="{C7AA1EF1-EA81-4881-984C-8A20B9E74819}" destId="{3C6C0BC6-1B23-47DA-90FC-5BAE7CCCB76A}" srcOrd="0" destOrd="0" presId="urn:microsoft.com/office/officeart/2005/8/layout/orgChart1"/>
    <dgm:cxn modelId="{A78F9730-2BA8-426D-9BBA-02F694D0B811}" type="presParOf" srcId="{C7AA1EF1-EA81-4881-984C-8A20B9E74819}" destId="{E64B15EC-CD09-4C83-81F0-92E24172360A}" srcOrd="1" destOrd="0" presId="urn:microsoft.com/office/officeart/2005/8/layout/orgChart1"/>
    <dgm:cxn modelId="{D45D24C5-8869-420E-9A95-33FCE46F932F}" type="presParOf" srcId="{88AAAE16-54D4-4511-8477-776FC469BE5D}" destId="{0707A7E0-6492-4B2B-AFD1-7DD6C3768683}" srcOrd="1" destOrd="0" presId="urn:microsoft.com/office/officeart/2005/8/layout/orgChart1"/>
    <dgm:cxn modelId="{1A691750-ECE8-4ADE-B1AE-2DAF2DFD32C8}" type="presParOf" srcId="{88AAAE16-54D4-4511-8477-776FC469BE5D}" destId="{3566110B-84CC-4169-BE0B-52401A5E3CF9}" srcOrd="2" destOrd="0" presId="urn:microsoft.com/office/officeart/2005/8/layout/orgChart1"/>
    <dgm:cxn modelId="{05576231-CF3A-4899-8DCA-9333D801FFCE}" type="presParOf" srcId="{B65E883C-D9C3-4457-B574-282CF65135C3}" destId="{36046CD8-E682-4767-9F0A-872F439DE2F8}" srcOrd="1" destOrd="0" presId="urn:microsoft.com/office/officeart/2005/8/layout/orgChart1"/>
    <dgm:cxn modelId="{A5F94736-2C65-4922-A33C-E04201F3DDCF}" type="presParOf" srcId="{36046CD8-E682-4767-9F0A-872F439DE2F8}" destId="{8BDCA5DE-ADE8-40B9-849D-4777809A0208}" srcOrd="0" destOrd="0" presId="urn:microsoft.com/office/officeart/2005/8/layout/orgChart1"/>
    <dgm:cxn modelId="{53E779D5-E38B-44E3-B107-DF79ABF5FDA8}" type="presParOf" srcId="{8BDCA5DE-ADE8-40B9-849D-4777809A0208}" destId="{2A805936-6D65-44FB-B027-BAB888DB7CFC}" srcOrd="0" destOrd="0" presId="urn:microsoft.com/office/officeart/2005/8/layout/orgChart1"/>
    <dgm:cxn modelId="{EA0203B7-5371-4322-B020-9C42B3A7248A}" type="presParOf" srcId="{8BDCA5DE-ADE8-40B9-849D-4777809A0208}" destId="{D37B727B-1D08-49FB-AD88-C48B7FDF7D70}" srcOrd="1" destOrd="0" presId="urn:microsoft.com/office/officeart/2005/8/layout/orgChart1"/>
    <dgm:cxn modelId="{9AE9B64A-6B0B-4E6D-A865-902D8BE1F65F}" type="presParOf" srcId="{36046CD8-E682-4767-9F0A-872F439DE2F8}" destId="{BF45D131-63B8-4833-8CF3-120E7EDEE13A}" srcOrd="1" destOrd="0" presId="urn:microsoft.com/office/officeart/2005/8/layout/orgChart1"/>
    <dgm:cxn modelId="{9883B1A0-8724-48B5-8874-BDF5F1E6B1FD}" type="presParOf" srcId="{36046CD8-E682-4767-9F0A-872F439DE2F8}" destId="{847FCBAC-5750-4549-B122-ADCF8744ABE2}" srcOrd="2" destOrd="0" presId="urn:microsoft.com/office/officeart/2005/8/layout/orgChart1"/>
    <dgm:cxn modelId="{FD91799A-0AEA-4515-AC92-F000C5EB5AF1}" type="presParOf" srcId="{B65E883C-D9C3-4457-B574-282CF65135C3}" destId="{A9EFB00F-5B86-498C-8283-848FF84D0CD9}" srcOrd="2" destOrd="0" presId="urn:microsoft.com/office/officeart/2005/8/layout/orgChart1"/>
    <dgm:cxn modelId="{428ED6FA-38D9-4CEC-93F7-4B4CDFEE2F94}" type="presParOf" srcId="{A9EFB00F-5B86-498C-8283-848FF84D0CD9}" destId="{57052BDC-7CF9-4CA4-8F5D-3E5CB1FA6DC8}" srcOrd="0" destOrd="0" presId="urn:microsoft.com/office/officeart/2005/8/layout/orgChart1"/>
    <dgm:cxn modelId="{7D4C3D68-66BA-4BA9-B49D-3F330B027C04}" type="presParOf" srcId="{57052BDC-7CF9-4CA4-8F5D-3E5CB1FA6DC8}" destId="{CE394A99-8D40-45D6-BDC7-5E2F815FAB07}" srcOrd="0" destOrd="0" presId="urn:microsoft.com/office/officeart/2005/8/layout/orgChart1"/>
    <dgm:cxn modelId="{918A3E91-58D3-4A5D-AD5A-4415F9465063}" type="presParOf" srcId="{57052BDC-7CF9-4CA4-8F5D-3E5CB1FA6DC8}" destId="{99FC3DAC-AF17-4367-BF18-C071D75B33A3}" srcOrd="1" destOrd="0" presId="urn:microsoft.com/office/officeart/2005/8/layout/orgChart1"/>
    <dgm:cxn modelId="{78FDF6A3-9BA1-4EA7-99CF-7AEB815F46BC}" type="presParOf" srcId="{A9EFB00F-5B86-498C-8283-848FF84D0CD9}" destId="{F64755EF-2412-4E62-93E7-0003D6AE34B8}" srcOrd="1" destOrd="0" presId="urn:microsoft.com/office/officeart/2005/8/layout/orgChart1"/>
    <dgm:cxn modelId="{C6EFC93B-864B-4B90-B229-179C3D1CF712}" type="presParOf" srcId="{A9EFB00F-5B86-498C-8283-848FF84D0CD9}" destId="{6E5B3D07-468F-4262-92A0-8C5F30D55EA6}" srcOrd="2" destOrd="0" presId="urn:microsoft.com/office/officeart/2005/8/layout/orgChar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149E6-14E5-4DAC-B4F4-7FC418E2F8ED}">
      <dsp:nvSpPr>
        <dsp:cNvPr id="0" name=""/>
        <dsp:cNvSpPr/>
      </dsp:nvSpPr>
      <dsp:spPr>
        <a:xfrm>
          <a:off x="3740613" y="1896071"/>
          <a:ext cx="474316" cy="1446015"/>
        </a:xfrm>
        <a:custGeom>
          <a:avLst/>
          <a:gdLst/>
          <a:ahLst/>
          <a:cxnLst/>
          <a:rect l="0" t="0" r="0" b="0"/>
          <a:pathLst>
            <a:path>
              <a:moveTo>
                <a:pt x="474316" y="0"/>
              </a:moveTo>
              <a:lnTo>
                <a:pt x="474316" y="1446015"/>
              </a:lnTo>
              <a:lnTo>
                <a:pt x="0" y="144601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06A535-937D-4AD6-AA49-16E4647A1AEA}">
      <dsp:nvSpPr>
        <dsp:cNvPr id="0" name=""/>
        <dsp:cNvSpPr/>
      </dsp:nvSpPr>
      <dsp:spPr>
        <a:xfrm>
          <a:off x="4214930" y="1896071"/>
          <a:ext cx="502644" cy="1446015"/>
        </a:xfrm>
        <a:custGeom>
          <a:avLst/>
          <a:gdLst/>
          <a:ahLst/>
          <a:cxnLst/>
          <a:rect l="0" t="0" r="0" b="0"/>
          <a:pathLst>
            <a:path>
              <a:moveTo>
                <a:pt x="0" y="0"/>
              </a:moveTo>
              <a:lnTo>
                <a:pt x="0" y="1446015"/>
              </a:lnTo>
              <a:lnTo>
                <a:pt x="502644" y="1446015"/>
              </a:lnTo>
            </a:path>
          </a:pathLst>
        </a:custGeom>
        <a:noFill/>
        <a:ln w="25400" cap="flat" cmpd="sng" algn="ctr">
          <a:solidFill>
            <a:schemeClr val="accent2">
              <a:tint val="9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1D23F3A-F93D-480C-80B8-0ECDA666F854}">
      <dsp:nvSpPr>
        <dsp:cNvPr id="0" name=""/>
        <dsp:cNvSpPr/>
      </dsp:nvSpPr>
      <dsp:spPr>
        <a:xfrm>
          <a:off x="2834098" y="700936"/>
          <a:ext cx="2761664" cy="1195134"/>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985" tIns="6985" rIns="6985" bIns="698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100" b="0" i="0" u="none" strike="noStrike" kern="1200" cap="none" normalizeH="0" baseline="0" dirty="0">
            <a:ln/>
            <a:effectLst/>
            <a:latin typeface="Arial Narrow"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0" u="none" strike="noStrike" kern="1200" cap="none" normalizeH="0" baseline="0" dirty="0">
              <a:ln/>
              <a:effectLst/>
              <a:latin typeface="Arial Narrow" pitchFamily="34" charset="0"/>
            </a:rPr>
            <a:t>Tim Anderson</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National Director,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Learning for Life/Exploring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400" b="1" i="1" u="none" strike="noStrike" kern="1200" cap="none" normalizeH="0" baseline="0" dirty="0">
              <a:ln/>
              <a:effectLst/>
              <a:latin typeface="Arial Narrow" pitchFamily="34" charset="0"/>
            </a:rPr>
            <a:t>Older Youth Programs</a:t>
          </a: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900" b="0" i="0" u="none" strike="noStrike" kern="1200" cap="none" normalizeH="0" baseline="0" dirty="0">
            <a:ln/>
            <a:effectLst/>
            <a:latin typeface="Arial Narrow" pitchFamily="34" charset="0"/>
          </a:endParaRPr>
        </a:p>
      </dsp:txBody>
      <dsp:txXfrm>
        <a:off x="2834098" y="700936"/>
        <a:ext cx="2761664" cy="1195134"/>
      </dsp:txXfrm>
    </dsp:sp>
    <dsp:sp modelId="{5CB7C62A-6393-453D-A839-67512367AA48}">
      <dsp:nvSpPr>
        <dsp:cNvPr id="0" name=""/>
        <dsp:cNvSpPr/>
      </dsp:nvSpPr>
      <dsp:spPr>
        <a:xfrm>
          <a:off x="4717574" y="2795192"/>
          <a:ext cx="2507269" cy="1093787"/>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chemeClr val="tx1"/>
              </a:solidFill>
              <a:latin typeface="Arial Narrow" pitchFamily="34" charset="0"/>
            </a:rPr>
            <a:t>Dedra Douglas</a:t>
          </a:r>
        </a:p>
        <a:p>
          <a:pPr marL="0" lvl="0" indent="0" algn="ctr" defTabSz="622300">
            <a:lnSpc>
              <a:spcPct val="90000"/>
            </a:lnSpc>
            <a:spcBef>
              <a:spcPct val="0"/>
            </a:spcBef>
            <a:spcAft>
              <a:spcPct val="35000"/>
            </a:spcAft>
            <a:buNone/>
          </a:pPr>
          <a:r>
            <a:rPr lang="en-US" sz="1400" b="1" i="1" kern="1200" dirty="0">
              <a:solidFill>
                <a:schemeClr val="tx1"/>
              </a:solidFill>
              <a:latin typeface="Arial Narrow" pitchFamily="34" charset="0"/>
            </a:rPr>
            <a:t>Administrative Assistant</a:t>
          </a:r>
        </a:p>
      </dsp:txBody>
      <dsp:txXfrm>
        <a:off x="4717574" y="2795192"/>
        <a:ext cx="2507269" cy="1093787"/>
      </dsp:txXfrm>
    </dsp:sp>
    <dsp:sp modelId="{3C6C0BC6-1B23-47DA-90FC-5BAE7CCCB76A}">
      <dsp:nvSpPr>
        <dsp:cNvPr id="0" name=""/>
        <dsp:cNvSpPr/>
      </dsp:nvSpPr>
      <dsp:spPr>
        <a:xfrm>
          <a:off x="1482324" y="2801040"/>
          <a:ext cx="2258289" cy="1082091"/>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prstClr val="black"/>
              </a:solidFill>
              <a:latin typeface="Arial Narrow" pitchFamily="34" charset="0"/>
              <a:ea typeface="+mn-ea"/>
              <a:cs typeface="+mn-cs"/>
            </a:rPr>
            <a:t>Susan Fitzhugh</a:t>
          </a:r>
        </a:p>
        <a:p>
          <a:pPr marL="0" lvl="0" indent="0" algn="ctr" defTabSz="622300">
            <a:lnSpc>
              <a:spcPct val="90000"/>
            </a:lnSpc>
            <a:spcBef>
              <a:spcPct val="0"/>
            </a:spcBef>
            <a:spcAft>
              <a:spcPct val="35000"/>
            </a:spcAft>
            <a:buNone/>
          </a:pPr>
          <a:r>
            <a:rPr lang="en-US" sz="1400" b="1" i="1" kern="1200" dirty="0">
              <a:solidFill>
                <a:prstClr val="black"/>
              </a:solidFill>
              <a:latin typeface="Arial Narrow" pitchFamily="34" charset="0"/>
              <a:ea typeface="+mn-ea"/>
              <a:cs typeface="+mn-cs"/>
            </a:rPr>
            <a:t>Sr. Administrative Assistant</a:t>
          </a:r>
        </a:p>
      </dsp:txBody>
      <dsp:txXfrm>
        <a:off x="1482324" y="2801040"/>
        <a:ext cx="2258289" cy="1082091"/>
      </dsp:txXfrm>
    </dsp:sp>
    <dsp:sp modelId="{2A805936-6D65-44FB-B027-BAB888DB7CFC}">
      <dsp:nvSpPr>
        <dsp:cNvPr id="0" name=""/>
        <dsp:cNvSpPr/>
      </dsp:nvSpPr>
      <dsp:spPr>
        <a:xfrm>
          <a:off x="22692" y="79602"/>
          <a:ext cx="1557982" cy="976077"/>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marR="0" lvl="0" indent="0" algn="ctr" defTabSz="622300" rtl="0" eaLnBrk="0" fontAlgn="base" latinLnBrk="0" hangingPunct="0">
            <a:lnSpc>
              <a:spcPct val="90000"/>
            </a:lnSpc>
            <a:spcBef>
              <a:spcPct val="0"/>
            </a:spcBef>
            <a:spcAft>
              <a:spcPct val="35000"/>
            </a:spcAft>
            <a:buClrTx/>
            <a:buSzTx/>
            <a:buFontTx/>
            <a:buNone/>
            <a:tabLst/>
          </a:pPr>
          <a:endParaRPr kumimoji="0" lang="en-US" sz="1400" b="1" i="0" u="none" strike="noStrike" kern="1200" cap="none" normalizeH="0" baseline="0" dirty="0">
            <a:ln/>
            <a:effectLst/>
            <a:latin typeface="Arial Narrow" pitchFamily="34" charset="0"/>
          </a:endParaRP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John Mosby</a:t>
          </a: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Asst. Chief Scout Executive &amp; EVP</a:t>
          </a:r>
        </a:p>
        <a:p>
          <a:pPr marL="0" marR="0" lvl="0" indent="0" algn="ctr" defTabSz="622300" rtl="0" eaLnBrk="0" fontAlgn="base" latinLnBrk="0" hangingPunct="0">
            <a:lnSpc>
              <a:spcPct val="90000"/>
            </a:lnSpc>
            <a:spcBef>
              <a:spcPct val="0"/>
            </a:spcBef>
            <a:spcAft>
              <a:spcPts val="0"/>
            </a:spcAft>
            <a:buClrTx/>
            <a:buSzTx/>
            <a:buFontTx/>
            <a:buNone/>
            <a:tabLst/>
          </a:pPr>
          <a:r>
            <a:rPr kumimoji="0" lang="en-US" sz="1100" b="1" i="0" u="none" strike="noStrike" kern="1200" cap="none" normalizeH="0" baseline="0" dirty="0">
              <a:ln/>
              <a:effectLst/>
              <a:latin typeface="Arial Narrow" pitchFamily="34" charset="0"/>
            </a:rPr>
            <a:t>(BSA)</a:t>
          </a:r>
        </a:p>
        <a:p>
          <a:pPr marL="0" marR="0" lvl="0" indent="0" algn="ctr" defTabSz="622300" rtl="0" eaLnBrk="0" fontAlgn="base" latinLnBrk="0" hangingPunct="0">
            <a:lnSpc>
              <a:spcPct val="90000"/>
            </a:lnSpc>
            <a:spcBef>
              <a:spcPct val="0"/>
            </a:spcBef>
            <a:spcAft>
              <a:spcPts val="0"/>
            </a:spcAft>
            <a:buClrTx/>
            <a:buSzTx/>
            <a:buFontTx/>
            <a:buNone/>
            <a:tabLst/>
          </a:pPr>
          <a:endParaRPr kumimoji="0" lang="en-US" sz="1100" b="1" i="0" u="none" strike="noStrike" kern="1200" cap="none" normalizeH="0" baseline="0" dirty="0">
            <a:ln/>
            <a:effectLst/>
            <a:latin typeface="Arial Narrow" pitchFamily="34" charset="0"/>
          </a:endParaRPr>
        </a:p>
        <a:p>
          <a:pPr marL="0" marR="0" lvl="0" indent="0" algn="ctr" defTabSz="622300" rtl="0" eaLnBrk="0" fontAlgn="base" latinLnBrk="0" hangingPunct="0">
            <a:lnSpc>
              <a:spcPct val="90000"/>
            </a:lnSpc>
            <a:spcBef>
              <a:spcPct val="0"/>
            </a:spcBef>
            <a:spcAft>
              <a:spcPct val="35000"/>
            </a:spcAft>
            <a:buClrTx/>
            <a:buSzTx/>
            <a:buFontTx/>
            <a:buNone/>
            <a:tabLst/>
          </a:pPr>
          <a:endParaRPr kumimoji="0" lang="en-US" sz="900" b="0" i="0" u="none" strike="noStrike" kern="1200" cap="none" normalizeH="0" baseline="0" dirty="0">
            <a:ln/>
            <a:effectLst/>
            <a:latin typeface="Arial Narrow" pitchFamily="34" charset="0"/>
          </a:endParaRPr>
        </a:p>
      </dsp:txBody>
      <dsp:txXfrm>
        <a:off x="22692" y="79602"/>
        <a:ext cx="1557982" cy="976077"/>
      </dsp:txXfrm>
    </dsp:sp>
    <dsp:sp modelId="{CE394A99-8D40-45D6-BDC7-5E2F815FAB07}">
      <dsp:nvSpPr>
        <dsp:cNvPr id="0" name=""/>
        <dsp:cNvSpPr/>
      </dsp:nvSpPr>
      <dsp:spPr>
        <a:xfrm>
          <a:off x="7043583" y="1497962"/>
          <a:ext cx="2507269" cy="1093787"/>
        </a:xfrm>
        <a:prstGeom prst="rect">
          <a:avLst/>
        </a:prstGeom>
        <a:solidFill>
          <a:srgbClr val="B1E6FE"/>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i="1" kern="1200" dirty="0">
              <a:solidFill>
                <a:schemeClr val="tx1"/>
              </a:solidFill>
              <a:latin typeface="Arial Narrow" pitchFamily="34" charset="0"/>
            </a:rPr>
            <a:t>Carlos Coronado</a:t>
          </a:r>
        </a:p>
        <a:p>
          <a:pPr marL="0" lvl="0" indent="0" algn="ctr" defTabSz="622300">
            <a:lnSpc>
              <a:spcPct val="90000"/>
            </a:lnSpc>
            <a:spcBef>
              <a:spcPct val="0"/>
            </a:spcBef>
            <a:spcAft>
              <a:spcPct val="35000"/>
            </a:spcAft>
            <a:buNone/>
          </a:pPr>
          <a:r>
            <a:rPr lang="en-US" sz="1400" b="1" i="1" kern="1200" dirty="0">
              <a:solidFill>
                <a:schemeClr val="tx1"/>
              </a:solidFill>
              <a:latin typeface="Arial Narrow" pitchFamily="34" charset="0"/>
            </a:rPr>
            <a:t>National Exploring Growth &amp; Retention Executive</a:t>
          </a:r>
        </a:p>
      </dsp:txBody>
      <dsp:txXfrm>
        <a:off x="7043583" y="1497962"/>
        <a:ext cx="2507269" cy="109378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FE202FF8-82EE-4E81-84B2-53C76BD2D3C7}" type="datetimeFigureOut">
              <a:rPr lang="en-US" smtClean="0"/>
              <a:t>4/6/2026</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C29CC4D-5BAC-43E7-82B8-A8A05C1090B5}" type="slidenum">
              <a:rPr lang="en-US" smtClean="0"/>
              <a:t>‹#›</a:t>
            </a:fld>
            <a:endParaRPr lang="en-US" dirty="0"/>
          </a:p>
        </p:txBody>
      </p:sp>
    </p:spTree>
    <p:extLst>
      <p:ext uri="{BB962C8B-B14F-4D97-AF65-F5344CB8AC3E}">
        <p14:creationId xmlns:p14="http://schemas.microsoft.com/office/powerpoint/2010/main" val="1683961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53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E5ED67-135F-DF74-F9ED-CFAA1F4691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2BA27B-BCAF-8520-80D6-002EAFCE1FB9}"/>
              </a:ext>
            </a:extLst>
          </p:cNvPr>
          <p:cNvSpPr>
            <a:spLocks noGrp="1" noRot="1" noChangeAspect="1"/>
          </p:cNvSpPr>
          <p:nvPr>
            <p:ph type="sldImg"/>
          </p:nvPr>
        </p:nvSpPr>
        <p:spPr>
          <a:xfrm>
            <a:off x="779463" y="1162050"/>
            <a:ext cx="5576887" cy="3136900"/>
          </a:xfrm>
        </p:spPr>
      </p:sp>
      <p:sp>
        <p:nvSpPr>
          <p:cNvPr id="3" name="Notes Placeholder 2">
            <a:extLst>
              <a:ext uri="{FF2B5EF4-FFF2-40B4-BE49-F238E27FC236}">
                <a16:creationId xmlns:a16="http://schemas.microsoft.com/office/drawing/2014/main" id="{C01F01AA-81EC-697E-FDA3-9805FDCEE2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2EAC93-3393-8ADE-6C41-F5F2642690A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6711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70AE3-C135-FC69-329A-EDDD90614D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B87EE5-7837-4ECF-4226-2CD61CA8574C}"/>
              </a:ext>
            </a:extLst>
          </p:cNvPr>
          <p:cNvSpPr>
            <a:spLocks noGrp="1" noRot="1" noChangeAspect="1"/>
          </p:cNvSpPr>
          <p:nvPr>
            <p:ph type="sldImg"/>
          </p:nvPr>
        </p:nvSpPr>
        <p:spPr>
          <a:xfrm>
            <a:off x="779463" y="1162050"/>
            <a:ext cx="5576887" cy="3136900"/>
          </a:xfrm>
        </p:spPr>
      </p:sp>
      <p:sp>
        <p:nvSpPr>
          <p:cNvPr id="3" name="Notes Placeholder 2">
            <a:extLst>
              <a:ext uri="{FF2B5EF4-FFF2-40B4-BE49-F238E27FC236}">
                <a16:creationId xmlns:a16="http://schemas.microsoft.com/office/drawing/2014/main" id="{0A51DD7C-4E42-F7B3-0442-9B151108234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CAB04F-ADED-2FBD-F83A-2ACBCA778E27}"/>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4970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24D68B-AE6C-AAC5-0C8D-88D1D73A79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682148-52EB-CC4B-78A3-8A1872833CA9}"/>
              </a:ext>
            </a:extLst>
          </p:cNvPr>
          <p:cNvSpPr>
            <a:spLocks noGrp="1" noRot="1" noChangeAspect="1"/>
          </p:cNvSpPr>
          <p:nvPr>
            <p:ph type="sldImg"/>
          </p:nvPr>
        </p:nvSpPr>
        <p:spPr>
          <a:xfrm>
            <a:off x="779463" y="1162050"/>
            <a:ext cx="5576887" cy="3136900"/>
          </a:xfrm>
        </p:spPr>
      </p:sp>
      <p:sp>
        <p:nvSpPr>
          <p:cNvPr id="3" name="Notes Placeholder 2">
            <a:extLst>
              <a:ext uri="{FF2B5EF4-FFF2-40B4-BE49-F238E27FC236}">
                <a16:creationId xmlns:a16="http://schemas.microsoft.com/office/drawing/2014/main" id="{8CBC17CB-1D7B-BCBB-AF67-694B47AF4D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BB5334-26F7-B66E-F6F3-6CA5605EA658}"/>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32823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415F4F-57F7-324B-E683-0A5E4F2475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31AA78-6A0C-DADA-AC52-31EB1F0AFA29}"/>
              </a:ext>
            </a:extLst>
          </p:cNvPr>
          <p:cNvSpPr>
            <a:spLocks noGrp="1" noRot="1" noChangeAspect="1"/>
          </p:cNvSpPr>
          <p:nvPr>
            <p:ph type="sldImg"/>
          </p:nvPr>
        </p:nvSpPr>
        <p:spPr>
          <a:xfrm>
            <a:off x="779463" y="1162050"/>
            <a:ext cx="5576887" cy="3136900"/>
          </a:xfrm>
        </p:spPr>
      </p:sp>
      <p:sp>
        <p:nvSpPr>
          <p:cNvPr id="3" name="Notes Placeholder 2">
            <a:extLst>
              <a:ext uri="{FF2B5EF4-FFF2-40B4-BE49-F238E27FC236}">
                <a16:creationId xmlns:a16="http://schemas.microsoft.com/office/drawing/2014/main" id="{5DBB7784-E7CD-DF09-EEE7-B378D95470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53B3E6-4F5A-E50A-7606-33E4261A47A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712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131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53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267228-1BEF-4EE8-898A-B77493CC73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19811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3977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CED734-B000-ABA0-9369-BB63338656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4FD6B4-184A-2711-AFDC-B9B6A1AAE7E1}"/>
              </a:ext>
            </a:extLst>
          </p:cNvPr>
          <p:cNvSpPr>
            <a:spLocks noGrp="1" noRot="1" noChangeAspect="1"/>
          </p:cNvSpPr>
          <p:nvPr>
            <p:ph type="sldImg"/>
          </p:nvPr>
        </p:nvSpPr>
        <p:spPr>
          <a:xfrm>
            <a:off x="779463" y="1162050"/>
            <a:ext cx="5576887" cy="3136900"/>
          </a:xfrm>
        </p:spPr>
      </p:sp>
      <p:sp>
        <p:nvSpPr>
          <p:cNvPr id="3" name="Notes Placeholder 2">
            <a:extLst>
              <a:ext uri="{FF2B5EF4-FFF2-40B4-BE49-F238E27FC236}">
                <a16:creationId xmlns:a16="http://schemas.microsoft.com/office/drawing/2014/main" id="{6360F09C-6126-F76D-B4F6-373C63A464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4D1AAA-E554-C513-6CD6-305135E45B0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191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914753-E083-92C6-4AF5-004558EC18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182CDB6-02E0-E784-D54F-383D19CEC3DE}"/>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C8C44AC6-A152-C9B6-3298-63DBF8DCA817}"/>
              </a:ext>
            </a:extLst>
          </p:cNvPr>
          <p:cNvSpPr>
            <a:spLocks noGrp="1"/>
          </p:cNvSpPr>
          <p:nvPr>
            <p:ph type="body" idx="1"/>
          </p:nvPr>
        </p:nvSpPr>
        <p:spPr/>
        <p:txBody>
          <a:bodyPr/>
          <a:lstStyle/>
          <a:p>
            <a:r>
              <a:rPr lang="en-US" dirty="0"/>
              <a:t>AFFILIATION STATEMENT </a:t>
            </a:r>
          </a:p>
          <a:p>
            <a:r>
              <a:rPr lang="en-US" dirty="0"/>
              <a:t>Learning for Life is one of the programs that local Boy Scouts of America councils are authorized to deliver, with local executive board approval. Learning for Life is an affiliate of the Boy Scouts of America that is comprised of both a written character education curriculum for PreK – 12th graders and students with special needs, as well as Interactive career Exploring programs for 6th graders thru 20 year olds. Youth participation is open to any youth in the prescribed age group for that particular Program. Adults, 21 years of age and older, are selected by participating organizations for involvement in the Learning for Life programs. Color, race, religion, gender, sexual orientation, ethnic background, disability, economic status or citizenship is not criteria for participation by youth or adults. Youth and adults involved with Learning for Life programs, including Exploring, are registered with Learning for Life as participants. Learning for Life participants are not members of the Boy Scouts of America. Learning for Life, a District of Columbia non‐profit corporation, is a separate 501(c)(3) Corporation, with a Board of Directors that is separate from the Boy Scouts of America. While they have different policies, there are occasions when local Learning for Life and Traditional BSA programs may participate in an event. Both programs will be required to follow the appropriate guidelines, especially regarding safety. Completion of training, registration and annual fees are program specific and not transferable between programs</a:t>
            </a:r>
          </a:p>
        </p:txBody>
      </p:sp>
      <p:sp>
        <p:nvSpPr>
          <p:cNvPr id="4" name="Slide Number Placeholder 3">
            <a:extLst>
              <a:ext uri="{FF2B5EF4-FFF2-40B4-BE49-F238E27FC236}">
                <a16:creationId xmlns:a16="http://schemas.microsoft.com/office/drawing/2014/main" id="{A92BBA1D-1347-FC7C-6876-690F0BA0EF5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3302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95380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011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4318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0340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0729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20141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08561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0082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02268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F0AD3-91B1-4149-BD06-7D6A0A24FB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0D6B4-97C3-00E9-DA73-BDB24411EB36}"/>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5F2D3FBB-49D8-29FD-4F67-346BFB7770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E95B58-B44A-D15D-AE1D-5E362DEAD8AD}"/>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1029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44734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34506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01813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CBE04696-88C2-4651-9022-F094ADD5E72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410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xfrm>
            <a:off x="747713" y="1181100"/>
            <a:ext cx="5670550" cy="31892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p:cNvSpPr>
            <a:spLocks noGrp="1"/>
          </p:cNvSpPr>
          <p:nvPr>
            <p:ph type="body" idx="1"/>
          </p:nvPr>
        </p:nvSpPr>
        <p:spPr bwMode="auto">
          <a:xfrm>
            <a:off x="701690" y="4566507"/>
            <a:ext cx="5731290" cy="43236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a:p>
            <a:r>
              <a:rPr lang="en-US" altLang="en-US" dirty="0"/>
              <a:t>A “QR” or Quick Response code was created to take students directly to the survey site.  It is available on posters, post cards, business cards, and book marks.</a:t>
            </a:r>
          </a:p>
          <a:p>
            <a:endParaRPr lang="en-US" altLang="en-US" dirty="0"/>
          </a:p>
          <a:p>
            <a:r>
              <a:rPr lang="en-US" altLang="en-US" dirty="0"/>
              <a:t>How do you use this? Email it to all teachers, they can open it from email and project it one screen for students to use their smartphones!</a:t>
            </a:r>
          </a:p>
        </p:txBody>
      </p:sp>
      <p:sp>
        <p:nvSpPr>
          <p:cNvPr id="123908"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71450" indent="-296711">
              <a:spcBef>
                <a:spcPct val="30000"/>
              </a:spcBef>
              <a:defRPr sz="1200">
                <a:solidFill>
                  <a:schemeClr val="tx1"/>
                </a:solidFill>
                <a:latin typeface="Calibri" panose="020F0502020204030204" pitchFamily="34" charset="0"/>
              </a:defRPr>
            </a:lvl2pPr>
            <a:lvl3pPr marL="1186847" indent="-237369">
              <a:spcBef>
                <a:spcPct val="30000"/>
              </a:spcBef>
              <a:defRPr sz="1200">
                <a:solidFill>
                  <a:schemeClr val="tx1"/>
                </a:solidFill>
                <a:latin typeface="Calibri" panose="020F0502020204030204" pitchFamily="34" charset="0"/>
              </a:defRPr>
            </a:lvl3pPr>
            <a:lvl4pPr marL="1661585" indent="-237369">
              <a:spcBef>
                <a:spcPct val="30000"/>
              </a:spcBef>
              <a:defRPr sz="1200">
                <a:solidFill>
                  <a:schemeClr val="tx1"/>
                </a:solidFill>
                <a:latin typeface="Calibri" panose="020F0502020204030204" pitchFamily="34" charset="0"/>
              </a:defRPr>
            </a:lvl4pPr>
            <a:lvl5pPr marL="2136324" indent="-237369">
              <a:spcBef>
                <a:spcPct val="30000"/>
              </a:spcBef>
              <a:defRPr sz="1200">
                <a:solidFill>
                  <a:schemeClr val="tx1"/>
                </a:solidFill>
                <a:latin typeface="Calibri" panose="020F0502020204030204" pitchFamily="34" charset="0"/>
              </a:defRPr>
            </a:lvl5pPr>
            <a:lvl6pPr marL="2611062" indent="-237369" eaLnBrk="0" fontAlgn="base" hangingPunct="0">
              <a:spcBef>
                <a:spcPct val="30000"/>
              </a:spcBef>
              <a:spcAft>
                <a:spcPct val="0"/>
              </a:spcAft>
              <a:defRPr sz="1200">
                <a:solidFill>
                  <a:schemeClr val="tx1"/>
                </a:solidFill>
                <a:latin typeface="Calibri" panose="020F0502020204030204" pitchFamily="34" charset="0"/>
              </a:defRPr>
            </a:lvl6pPr>
            <a:lvl7pPr marL="3085801" indent="-237369" eaLnBrk="0" fontAlgn="base" hangingPunct="0">
              <a:spcBef>
                <a:spcPct val="30000"/>
              </a:spcBef>
              <a:spcAft>
                <a:spcPct val="0"/>
              </a:spcAft>
              <a:defRPr sz="1200">
                <a:solidFill>
                  <a:schemeClr val="tx1"/>
                </a:solidFill>
                <a:latin typeface="Calibri" panose="020F0502020204030204" pitchFamily="34" charset="0"/>
              </a:defRPr>
            </a:lvl7pPr>
            <a:lvl8pPr marL="3560540" indent="-237369" eaLnBrk="0" fontAlgn="base" hangingPunct="0">
              <a:spcBef>
                <a:spcPct val="30000"/>
              </a:spcBef>
              <a:spcAft>
                <a:spcPct val="0"/>
              </a:spcAft>
              <a:defRPr sz="1200">
                <a:solidFill>
                  <a:schemeClr val="tx1"/>
                </a:solidFill>
                <a:latin typeface="Calibri" panose="020F0502020204030204" pitchFamily="34" charset="0"/>
              </a:defRPr>
            </a:lvl8pPr>
            <a:lvl9pPr marL="4035279" indent="-237369"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62029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721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buFont typeface="Calibri" pitchFamily="34" charset="0"/>
              <a:buNone/>
              <a:defRPr/>
            </a:pPr>
            <a:r>
              <a:rPr lang="en-US" altLang="en-US" b="1" dirty="0"/>
              <a:t>REFER TO HANDOUT IN YOUR FOLDER.</a:t>
            </a:r>
          </a:p>
          <a:p>
            <a:pPr>
              <a:buFont typeface="Calibri" pitchFamily="34" charset="0"/>
              <a:buNone/>
              <a:defRPr/>
            </a:pPr>
            <a:endParaRPr lang="en-US" altLang="en-US" dirty="0"/>
          </a:p>
          <a:p>
            <a:pPr>
              <a:buFont typeface="Calibri" pitchFamily="34" charset="0"/>
              <a:buNone/>
              <a:defRPr/>
            </a:pPr>
            <a:r>
              <a:rPr lang="en-US" altLang="en-US" dirty="0"/>
              <a:t>This is a screen shot of the new Online Career Interest Survey that was activated on Jan 1, 2012.</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careers &amp; hobbies match the paper version.  So schools and administer the survey either on paper or electronically.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The online version can be accessed from any device that can access the Internet – including smart phones.</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Results are sent instantly to a secure website where councils can access the results and provide them to schools in the same format as the paper survey.</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Instructions for accessing results can be found in the LFL internal site.</a:t>
            </a:r>
          </a:p>
          <a:p>
            <a:pPr marL="232943" indent="-232943">
              <a:buFont typeface="Calibri" pitchFamily="34" charset="0"/>
              <a:buAutoNum type="arabicPeriod"/>
              <a:defRPr/>
            </a:pPr>
            <a:endParaRPr lang="en-US" altLang="en-US" dirty="0"/>
          </a:p>
          <a:p>
            <a:pPr marL="232943" indent="-232943">
              <a:buFont typeface="Calibri" pitchFamily="34" charset="0"/>
              <a:buAutoNum type="arabicPeriod"/>
              <a:defRPr/>
            </a:pPr>
            <a:r>
              <a:rPr lang="en-US" altLang="en-US" dirty="0"/>
              <a:t>Students 13 yrs. and younger cannot legally complete this survey online. If they enter data, the system will not save it.</a:t>
            </a:r>
          </a:p>
          <a:p>
            <a:pPr marL="232943" indent="-232943">
              <a:buFont typeface="Calibri" pitchFamily="34" charset="0"/>
              <a:buAutoNum type="arabicPeriod"/>
              <a:defRPr/>
            </a:pPr>
            <a:r>
              <a:rPr lang="en-US" altLang="en-US" dirty="0"/>
              <a:t>You can also add schools/colleges to</a:t>
            </a:r>
            <a:r>
              <a:rPr lang="en-US" altLang="en-US" baseline="0" dirty="0"/>
              <a:t> this list if they do not populate when you put in your respective zip code. Simply e-mail us at exploring@lflmail.org and request your specific school to be added, with zip code</a:t>
            </a:r>
            <a:endParaRPr lang="en-US" altLang="en-US" dirty="0"/>
          </a:p>
        </p:txBody>
      </p:sp>
      <p:sp>
        <p:nvSpPr>
          <p:cNvPr id="125956" name="Date Placeholder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spcBef>
                <a:spcPct val="30000"/>
              </a:spcBef>
              <a:defRPr sz="1200">
                <a:solidFill>
                  <a:schemeClr val="tx1"/>
                </a:solidFill>
                <a:latin typeface="Calibri" panose="020F0502020204030204" pitchFamily="34" charset="0"/>
              </a:defRPr>
            </a:lvl1pPr>
            <a:lvl2pPr marL="757066" indent="-291179">
              <a:spcBef>
                <a:spcPct val="30000"/>
              </a:spcBef>
              <a:defRPr sz="1200">
                <a:solidFill>
                  <a:schemeClr val="tx1"/>
                </a:solidFill>
                <a:latin typeface="Calibri" panose="020F0502020204030204" pitchFamily="34" charset="0"/>
              </a:defRPr>
            </a:lvl2pPr>
            <a:lvl3pPr marL="1164717" indent="-232943">
              <a:spcBef>
                <a:spcPct val="30000"/>
              </a:spcBef>
              <a:defRPr sz="1200">
                <a:solidFill>
                  <a:schemeClr val="tx1"/>
                </a:solidFill>
                <a:latin typeface="Calibri" panose="020F0502020204030204" pitchFamily="34" charset="0"/>
              </a:defRPr>
            </a:lvl3pPr>
            <a:lvl4pPr marL="1630604" indent="-232943">
              <a:spcBef>
                <a:spcPct val="30000"/>
              </a:spcBef>
              <a:defRPr sz="1200">
                <a:solidFill>
                  <a:schemeClr val="tx1"/>
                </a:solidFill>
                <a:latin typeface="Calibri" panose="020F0502020204030204" pitchFamily="34" charset="0"/>
              </a:defRPr>
            </a:lvl4pPr>
            <a:lvl5pPr marL="2096491" indent="-232943">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31774" rtl="0" eaLnBrk="1" fontAlgn="auto" latinLnBrk="0" hangingPunct="1">
              <a:lnSpc>
                <a:spcPct val="100000"/>
              </a:lnSpc>
              <a:spcBef>
                <a:spcPct val="0"/>
              </a:spcBef>
              <a:spcAft>
                <a:spcPts val="0"/>
              </a:spcAft>
              <a:buClrTx/>
              <a:buSzTx/>
              <a:buFontTx/>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12730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DF84B87B-4C1F-4BEB-99B5-B7CDBB802F4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141</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209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6436"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i="1" dirty="0"/>
              <a:t> No matter the survey format you use, the reports are generated the same way.</a:t>
            </a:r>
          </a:p>
          <a:p>
            <a:pPr eaLnBrk="1" hangingPunct="1">
              <a:spcBef>
                <a:spcPct val="0"/>
              </a:spcBef>
              <a:defRPr/>
            </a:pPr>
            <a:endParaRPr lang="en-US" altLang="en-US" i="1" dirty="0"/>
          </a:p>
          <a:p>
            <a:pPr eaLnBrk="1" hangingPunct="1">
              <a:spcBef>
                <a:spcPct val="0"/>
              </a:spcBef>
              <a:defRPr/>
            </a:pPr>
            <a:r>
              <a:rPr lang="en-US" altLang="en-US" i="1" dirty="0"/>
              <a:t>**GOOD data</a:t>
            </a:r>
            <a:r>
              <a:rPr lang="en-US" altLang="en-US" i="1" baseline="0" dirty="0"/>
              <a:t> to establish credibility at/during your sales call</a:t>
            </a:r>
            <a:endParaRPr lang="en-US" altLang="en-US" i="1" dirty="0"/>
          </a:p>
          <a:p>
            <a:pPr eaLnBrk="1" hangingPunct="1">
              <a:spcBef>
                <a:spcPct val="0"/>
              </a:spcBef>
              <a:defRPr/>
            </a:pPr>
            <a:endParaRPr lang="en-US" altLang="en-US" i="1" dirty="0"/>
          </a:p>
          <a:p>
            <a:pPr marL="232943" indent="-232943">
              <a:spcBef>
                <a:spcPct val="0"/>
              </a:spcBef>
              <a:buFontTx/>
              <a:buAutoNum type="arabicPeriod"/>
              <a:defRPr/>
            </a:pPr>
            <a:r>
              <a:rPr lang="en-US" altLang="en-US" dirty="0"/>
              <a:t>This is one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All students, by grade, alphabetically.  Shows:</a:t>
            </a:r>
          </a:p>
          <a:p>
            <a:pPr marL="757066" lvl="1" indent="-291179">
              <a:spcBef>
                <a:spcPct val="0"/>
              </a:spcBef>
              <a:buFontTx/>
              <a:buChar char="•"/>
              <a:defRPr/>
            </a:pPr>
            <a:r>
              <a:rPr lang="en-US" altLang="en-US" dirty="0"/>
              <a:t>Career interests</a:t>
            </a:r>
          </a:p>
          <a:p>
            <a:pPr marL="757066" lvl="1" indent="-291179">
              <a:spcBef>
                <a:spcPct val="0"/>
              </a:spcBef>
              <a:buFontTx/>
              <a:buChar char="•"/>
              <a:defRPr/>
            </a:pPr>
            <a:r>
              <a:rPr lang="en-US" altLang="en-US" dirty="0"/>
              <a:t>Hobby interests</a:t>
            </a:r>
          </a:p>
          <a:p>
            <a:pPr marL="757066" lvl="1" indent="-291179">
              <a:spcBef>
                <a:spcPct val="0"/>
              </a:spcBef>
              <a:buFontTx/>
              <a:buChar char="•"/>
              <a:defRPr/>
            </a:pPr>
            <a:r>
              <a:rPr lang="en-US" altLang="en-US" dirty="0"/>
              <a:t>Post-high school plans</a:t>
            </a:r>
          </a:p>
          <a:p>
            <a:pPr marL="757066" lvl="1" indent="-291179">
              <a:spcBef>
                <a:spcPct val="0"/>
              </a:spcBef>
              <a:buFontTx/>
              <a:buChar char="•"/>
              <a:defRPr/>
            </a:pPr>
            <a:endParaRPr lang="en-US" altLang="en-US" dirty="0"/>
          </a:p>
          <a:p>
            <a:pPr marL="232943" indent="-232943">
              <a:spcBef>
                <a:spcPct val="0"/>
              </a:spcBef>
              <a:buFontTx/>
              <a:buAutoNum type="arabicPeriod"/>
              <a:defRPr/>
            </a:pPr>
            <a:r>
              <a:rPr lang="en-US" altLang="en-US" dirty="0"/>
              <a:t>Other results include all students interested in each career (all the attorneys, architects, dentists, electricians, etc).  Helpful for Guidance Counselor planning, career speakers, college days and college fairs.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u="sng" dirty="0"/>
              <a:t>Be sure to return results to the Guidance Counselor when you say you will </a:t>
            </a:r>
            <a:r>
              <a:rPr lang="en-US" altLang="en-US" dirty="0"/>
              <a:t>– under promise and over deliver.  Do not promise results in one week if you cannot do it.  Say 2-3 weeks, then they will be very happy if they do receive them in a week or ten days.</a:t>
            </a:r>
          </a:p>
        </p:txBody>
      </p:sp>
    </p:spTree>
    <p:extLst>
      <p:ext uri="{BB962C8B-B14F-4D97-AF65-F5344CB8AC3E}">
        <p14:creationId xmlns:p14="http://schemas.microsoft.com/office/powerpoint/2010/main" val="33141045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txBox="1">
            <a:spLocks noGrp="1" noChangeArrowheads="1"/>
          </p:cNvSpPr>
          <p:nvPr/>
        </p:nvSpPr>
        <p:spPr bwMode="auto">
          <a:xfrm>
            <a:off x="3970938" y="8976836"/>
            <a:ext cx="3037840" cy="472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465887" rtl="0" eaLnBrk="1" fontAlgn="auto" latinLnBrk="0" hangingPunct="1">
              <a:lnSpc>
                <a:spcPct val="100000"/>
              </a:lnSpc>
              <a:spcBef>
                <a:spcPct val="0"/>
              </a:spcBef>
              <a:spcAft>
                <a:spcPts val="0"/>
              </a:spcAft>
              <a:buClrTx/>
              <a:buSzTx/>
              <a:buFontTx/>
              <a:buNone/>
              <a:tabLst/>
              <a:defRPr/>
            </a:pPr>
            <a:fld id="{CAF663E2-3561-41F7-B1FA-F82813AD95C3}"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465887" rtl="0" eaLnBrk="1" fontAlgn="auto" latinLnBrk="0" hangingPunct="1">
                <a:lnSpc>
                  <a:spcPct val="100000"/>
                </a:lnSpc>
                <a:spcBef>
                  <a:spcPct val="0"/>
                </a:spcBef>
                <a:spcAft>
                  <a:spcPts val="0"/>
                </a:spcAft>
                <a:buClrTx/>
                <a:buSzTx/>
                <a:buFontTx/>
                <a:buNone/>
                <a:tabLst/>
                <a:defRPr/>
              </a:pPr>
              <a:t>142</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341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4" name="Rectangle 3"/>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232943" indent="-232943">
              <a:spcBef>
                <a:spcPct val="0"/>
              </a:spcBef>
              <a:buFontTx/>
              <a:buAutoNum type="arabicPeriod"/>
              <a:defRPr/>
            </a:pPr>
            <a:r>
              <a:rPr lang="en-US" altLang="en-US" dirty="0"/>
              <a:t>This is another set of sample results provided at no cost to schools.  Very helpful for Guidance Counselors.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This report includes all students interested in each career (all the attorneys, architects, dentists, electricians, etc.).  Helpful for Guidance Counselor planning and career speakers.</a:t>
            </a:r>
          </a:p>
          <a:p>
            <a:pPr marL="232943" indent="-232943">
              <a:spcBef>
                <a:spcPct val="0"/>
              </a:spcBef>
              <a:buFontTx/>
              <a:buAutoNum type="arabicPeriod"/>
              <a:defRPr/>
            </a:pPr>
            <a:endParaRPr lang="en-US" altLang="en-US" dirty="0"/>
          </a:p>
          <a:p>
            <a:pPr marL="232943" indent="-232943">
              <a:spcBef>
                <a:spcPct val="0"/>
              </a:spcBef>
              <a:buFontTx/>
              <a:buAutoNum type="arabicPeriod"/>
              <a:defRPr/>
            </a:pPr>
            <a:r>
              <a:rPr lang="en-US" altLang="en-US" dirty="0"/>
              <a:t>The After Graduation Plans is important to Guidance Counselors</a:t>
            </a:r>
          </a:p>
          <a:p>
            <a:pPr marL="698830" lvl="1" indent="-232943">
              <a:spcBef>
                <a:spcPct val="0"/>
              </a:spcBef>
              <a:buFontTx/>
              <a:buChar char="•"/>
              <a:defRPr/>
            </a:pPr>
            <a:r>
              <a:rPr lang="en-US" altLang="en-US" dirty="0"/>
              <a:t>College</a:t>
            </a:r>
          </a:p>
          <a:p>
            <a:pPr marL="698830" lvl="1" indent="-232943">
              <a:spcBef>
                <a:spcPct val="0"/>
              </a:spcBef>
              <a:buFontTx/>
              <a:buChar char="•"/>
              <a:defRPr/>
            </a:pPr>
            <a:r>
              <a:rPr lang="en-US" altLang="en-US" dirty="0"/>
              <a:t>Junior college</a:t>
            </a:r>
          </a:p>
          <a:p>
            <a:pPr marL="698830" lvl="1" indent="-232943">
              <a:spcBef>
                <a:spcPct val="0"/>
              </a:spcBef>
              <a:buFontTx/>
              <a:buChar char="•"/>
              <a:defRPr/>
            </a:pPr>
            <a:r>
              <a:rPr lang="en-US" altLang="en-US" dirty="0"/>
              <a:t>Military Service</a:t>
            </a:r>
          </a:p>
          <a:p>
            <a:pPr marL="698830" lvl="1" indent="-232943">
              <a:spcBef>
                <a:spcPct val="0"/>
              </a:spcBef>
              <a:buFontTx/>
              <a:buChar char="•"/>
              <a:defRPr/>
            </a:pPr>
            <a:r>
              <a:rPr lang="en-US" altLang="en-US" dirty="0"/>
              <a:t>Technical school</a:t>
            </a:r>
          </a:p>
          <a:p>
            <a:pPr marL="698830" lvl="1" indent="-232943">
              <a:spcBef>
                <a:spcPct val="0"/>
              </a:spcBef>
              <a:buFontTx/>
              <a:buChar char="•"/>
              <a:defRPr/>
            </a:pPr>
            <a:r>
              <a:rPr lang="en-US" altLang="en-US" dirty="0"/>
              <a:t>Work</a:t>
            </a:r>
          </a:p>
          <a:p>
            <a:pPr marL="698830" lvl="1" indent="-232943">
              <a:spcBef>
                <a:spcPct val="0"/>
              </a:spcBef>
              <a:buFontTx/>
              <a:buChar char="•"/>
              <a:defRPr/>
            </a:pPr>
            <a:r>
              <a:rPr lang="en-US" altLang="en-US" dirty="0"/>
              <a:t>Other</a:t>
            </a:r>
          </a:p>
          <a:p>
            <a:pPr lvl="1" eaLnBrk="1" hangingPunct="1">
              <a:spcBef>
                <a:spcPct val="0"/>
              </a:spcBef>
              <a:defRPr/>
            </a:pPr>
            <a:endParaRPr lang="en-US" altLang="en-US" dirty="0"/>
          </a:p>
          <a:p>
            <a:pPr lvl="1" eaLnBrk="1" hangingPunct="1">
              <a:spcBef>
                <a:spcPct val="0"/>
              </a:spcBef>
              <a:defRPr/>
            </a:pPr>
            <a:r>
              <a:rPr lang="en-US" altLang="en-US" dirty="0"/>
              <a:t>Why are these reports help full to the school…to you?</a:t>
            </a:r>
          </a:p>
          <a:p>
            <a:pPr marL="698830" lvl="1" indent="-232943">
              <a:spcBef>
                <a:spcPct val="0"/>
              </a:spcBef>
              <a:buFontTx/>
              <a:buChar char="•"/>
              <a:defRPr/>
            </a:pPr>
            <a:endParaRPr lang="en-US" altLang="en-US" dirty="0"/>
          </a:p>
        </p:txBody>
      </p:sp>
    </p:spTree>
    <p:extLst>
      <p:ext uri="{BB962C8B-B14F-4D97-AF65-F5344CB8AC3E}">
        <p14:creationId xmlns:p14="http://schemas.microsoft.com/office/powerpoint/2010/main" val="273918055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30633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5128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FFA28-2190-98CF-E7E3-A61FE26A96E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43DD2A-F03D-C5A2-BFF5-CF23F036D07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0351A51B-EEF0-8A41-4A79-E647E8B74EF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1C5E7B-C987-B65E-AAE2-0E97952C243E}"/>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61217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16915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PRESENTER NOTES:</a:t>
            </a:r>
          </a:p>
          <a:p>
            <a:pPr defTabSz="465887">
              <a:defRPr/>
            </a:pPr>
            <a:r>
              <a:rPr lang="en-US" i="1" dirty="0"/>
              <a:t>BE SURE TO DELETE THE CALENDARS/SLIDES</a:t>
            </a:r>
            <a:r>
              <a:rPr lang="en-US" i="1" baseline="0" dirty="0"/>
              <a:t> THAT ARE NOT RELEVANT TO THE CAREER INDUSTRY TO WHICH YOU’RE PRESENTING.</a:t>
            </a:r>
            <a:endParaRPr lang="en-US" i="1" dirty="0"/>
          </a:p>
          <a:p>
            <a:endParaRPr lang="en-US" dirty="0"/>
          </a:p>
          <a:p>
            <a:r>
              <a:rPr lang="en-US" dirty="0"/>
              <a:t>Remind</a:t>
            </a:r>
            <a:r>
              <a:rPr lang="en-US" baseline="0" dirty="0"/>
              <a:t> the audience that they have flexibility is setting the schedule for their own program. Here are some options:</a:t>
            </a:r>
          </a:p>
          <a:p>
            <a:pPr marL="174708" indent="-174708">
              <a:buFont typeface="Arial" panose="020B0604020202020204" pitchFamily="34" charset="0"/>
              <a:buChar char="•"/>
            </a:pPr>
            <a:r>
              <a:rPr lang="en-US" baseline="0" dirty="0"/>
              <a:t>Year round – may or may not include summer</a:t>
            </a:r>
          </a:p>
          <a:p>
            <a:pPr marL="174708" indent="-174708">
              <a:buFont typeface="Arial" panose="020B0604020202020204" pitchFamily="34" charset="0"/>
              <a:buChar char="•"/>
            </a:pPr>
            <a:r>
              <a:rPr lang="en-US" baseline="0" dirty="0"/>
              <a:t>Weekly</a:t>
            </a:r>
          </a:p>
          <a:p>
            <a:pPr marL="174708" indent="-174708">
              <a:buFont typeface="Arial" panose="020B0604020202020204" pitchFamily="34" charset="0"/>
              <a:buChar char="•"/>
            </a:pPr>
            <a:r>
              <a:rPr lang="en-US" baseline="0" dirty="0"/>
              <a:t>Monthly</a:t>
            </a:r>
          </a:p>
          <a:p>
            <a:pPr marL="174708" indent="-174708">
              <a:buFont typeface="Arial" panose="020B0604020202020204" pitchFamily="34" charset="0"/>
              <a:buChar char="•"/>
            </a:pPr>
            <a:r>
              <a:rPr lang="en-US" baseline="0" dirty="0"/>
              <a:t>3 months at a time, different group of youth each time, </a:t>
            </a:r>
            <a:r>
              <a:rPr lang="en-US" dirty="0"/>
              <a:t>3 times per year</a:t>
            </a:r>
            <a:endParaRPr lang="en-US" baseline="0" dirty="0"/>
          </a:p>
          <a:p>
            <a:pPr marL="174708" indent="-174708">
              <a:buFont typeface="Arial" panose="020B0604020202020204" pitchFamily="34" charset="0"/>
              <a:buChar char="•"/>
            </a:pPr>
            <a:r>
              <a:rPr lang="en-US" baseline="0" dirty="0"/>
              <a:t>Weeknights or weekends</a:t>
            </a:r>
          </a:p>
        </p:txBody>
      </p:sp>
      <p:sp>
        <p:nvSpPr>
          <p:cNvPr id="4" name="Slide Number Placeholder 3"/>
          <p:cNvSpPr>
            <a:spLocks noGrp="1"/>
          </p:cNvSpPr>
          <p:nvPr>
            <p:ph type="sldNum" sz="quarter" idx="10"/>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D19EC153-59F8-AA44-B290-32FCADB9045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40125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47713" y="1181100"/>
            <a:ext cx="5670550" cy="3189288"/>
          </a:xfrm>
        </p:spPr>
      </p:sp>
      <p:sp>
        <p:nvSpPr>
          <p:cNvPr id="3" name="Notes Placeholder 2"/>
          <p:cNvSpPr>
            <a:spLocks noGrp="1"/>
          </p:cNvSpPr>
          <p:nvPr>
            <p:ph type="body" idx="1"/>
          </p:nvPr>
        </p:nvSpPr>
        <p:spPr/>
        <p:txBody>
          <a:bodyPr/>
          <a:lstStyle/>
          <a:p>
            <a:r>
              <a:rPr lang="en-US" dirty="0"/>
              <a:t>Program planning is also a service that is provided by the local Boy Scout Council.  This</a:t>
            </a:r>
            <a:r>
              <a:rPr lang="en-US" baseline="0" dirty="0"/>
              <a:t> Activity Library is an all new supplement to the process.  You will find it on www.exploring.org </a:t>
            </a:r>
            <a:endParaRPr lang="en-US" dirty="0"/>
          </a:p>
        </p:txBody>
      </p:sp>
      <p:sp>
        <p:nvSpPr>
          <p:cNvPr id="4" name="Slide Number Placeholder 3"/>
          <p:cNvSpPr>
            <a:spLocks noGrp="1"/>
          </p:cNvSpPr>
          <p:nvPr>
            <p:ph type="sldNum" sz="quarter" idx="10"/>
          </p:nvPr>
        </p:nvSpPr>
        <p:spPr/>
        <p:txBody>
          <a:bodyPr/>
          <a:lstStyle/>
          <a:p>
            <a:pPr marL="0" marR="0" lvl="0" indent="0" algn="r" defTabSz="949478" rtl="0" eaLnBrk="1" fontAlgn="auto" latinLnBrk="0" hangingPunct="1">
              <a:lnSpc>
                <a:spcPct val="100000"/>
              </a:lnSpc>
              <a:spcBef>
                <a:spcPts val="0"/>
              </a:spcBef>
              <a:spcAft>
                <a:spcPts val="0"/>
              </a:spcAft>
              <a:buClrTx/>
              <a:buSzTx/>
              <a:buFontTx/>
              <a:buNone/>
              <a:tabLst/>
              <a:defRPr/>
            </a:pPr>
            <a:fld id="{E65D203F-F2DE-4B00-9069-DF3D48615C26}" type="slidenum">
              <a:rPr kumimoji="0" lang="en-US" sz="1800" b="0" i="0" u="none" strike="noStrike" kern="0" cap="none" spc="0" normalizeH="0" baseline="0" noProof="0">
                <a:ln>
                  <a:noFill/>
                </a:ln>
                <a:solidFill>
                  <a:sysClr val="windowText" lastClr="000000"/>
                </a:solidFill>
                <a:effectLst/>
                <a:uLnTx/>
                <a:uFillTx/>
                <a:latin typeface="Calibri" panose="020F0502020204030204"/>
                <a:ea typeface="+mn-ea"/>
                <a:cs typeface="+mn-cs"/>
              </a:rPr>
              <a:pPr marL="0" marR="0" lvl="0" indent="0" algn="r" defTabSz="949478" rtl="0" eaLnBrk="1" fontAlgn="auto" latinLnBrk="0" hangingPunct="1">
                <a:lnSpc>
                  <a:spcPct val="100000"/>
                </a:lnSpc>
                <a:spcBef>
                  <a:spcPts val="0"/>
                </a:spcBef>
                <a:spcAft>
                  <a:spcPts val="0"/>
                </a:spcAft>
                <a:buClrTx/>
                <a:buSzTx/>
                <a:buFontTx/>
                <a:buNone/>
                <a:tabLst/>
                <a:defRPr/>
              </a:pPr>
              <a:t>164</a:t>
            </a:fld>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20350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1316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1316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267228-1BEF-4EE8-898A-B77493CC734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19811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3473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33310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54520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96532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8BA42-F1AB-AA26-511F-A0B58C395A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CFE8FC-B6EF-C440-DCEB-1993A543D1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9684034-1522-A527-9C46-8CFA2AA3697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BAD4EE0-CD40-80A6-D7F2-A855B9E96194}"/>
              </a:ext>
            </a:extLst>
          </p:cNvPr>
          <p:cNvSpPr>
            <a:spLocks noGrp="1"/>
          </p:cNvSpPr>
          <p:nvPr>
            <p:ph type="sldNum" sz="quarter" idx="10"/>
          </p:nvPr>
        </p:nvSpPr>
        <p:spPr/>
        <p:txBody>
          <a:bodyPr/>
          <a:lstStyle/>
          <a:p>
            <a:pPr marL="0" marR="0" lvl="0" indent="0" algn="r" defTabSz="967518" rtl="0" eaLnBrk="1" fontAlgn="auto" latinLnBrk="0" hangingPunct="1">
              <a:lnSpc>
                <a:spcPct val="100000"/>
              </a:lnSpc>
              <a:spcBef>
                <a:spcPts val="0"/>
              </a:spcBef>
              <a:spcAft>
                <a:spcPts val="0"/>
              </a:spcAft>
              <a:buClrTx/>
              <a:buSzTx/>
              <a:buFontTx/>
              <a:buNone/>
              <a:tabLst/>
              <a:defRPr/>
            </a:pPr>
            <a:fld id="{A3349A74-215D-4B92-820C-0151977C784A}"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7518"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80892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85182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FF1A3-023E-BEAE-E55C-C465E057CD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4EBC3E-3DB9-399B-23D0-6E199E9558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1A014B1-712A-66D0-FB40-34F074F319D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538D8C-B0FB-1489-A23E-E8AF1D513035}"/>
              </a:ext>
            </a:extLst>
          </p:cNvPr>
          <p:cNvSpPr>
            <a:spLocks noGrp="1"/>
          </p:cNvSpPr>
          <p:nvPr>
            <p:ph type="sldNum" sz="quarter" idx="5"/>
          </p:nvPr>
        </p:nvSpPr>
        <p:spPr/>
        <p:txBody>
          <a:bodyPr/>
          <a:lstStyle/>
          <a:p>
            <a:pPr marL="0" marR="0" lvl="0" indent="0" algn="r" defTabSz="465887" rtl="0" eaLnBrk="1" fontAlgn="auto" latinLnBrk="0" hangingPunct="1">
              <a:lnSpc>
                <a:spcPct val="100000"/>
              </a:lnSpc>
              <a:spcBef>
                <a:spcPts val="0"/>
              </a:spcBef>
              <a:spcAft>
                <a:spcPts val="0"/>
              </a:spcAft>
              <a:buClrTx/>
              <a:buSzTx/>
              <a:buFontTx/>
              <a:buNone/>
              <a:tabLst/>
              <a:defRPr/>
            </a:pPr>
            <a:fld id="{2C29CC4D-5BAC-43E7-82B8-A8A05C1090B5}"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65887" rtl="0" eaLnBrk="1" fontAlgn="auto" latinLnBrk="0" hangingPunct="1">
                <a:lnSpc>
                  <a:spcPct val="100000"/>
                </a:lnSpc>
                <a:spcBef>
                  <a:spcPts val="0"/>
                </a:spcBef>
                <a:spcAft>
                  <a:spcPts val="0"/>
                </a:spcAft>
                <a:buClrTx/>
                <a:buSzTx/>
                <a:buFontTx/>
                <a:buNone/>
                <a:tabLst/>
                <a:defRPr/>
              </a:pPr>
              <a:t>196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04103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EDB22A-4F5D-6713-3195-8836F48C6A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0CA4289-CFB0-C25E-40B7-D59EC0CFF88A}"/>
              </a:ext>
            </a:extLst>
          </p:cNvPr>
          <p:cNvSpPr>
            <a:spLocks noGrp="1" noRot="1" noChangeAspect="1"/>
          </p:cNvSpPr>
          <p:nvPr>
            <p:ph type="sldImg"/>
          </p:nvPr>
        </p:nvSpPr>
        <p:spPr>
          <a:xfrm>
            <a:off x="779463" y="1162050"/>
            <a:ext cx="5576887" cy="3136900"/>
          </a:xfrm>
        </p:spPr>
      </p:sp>
      <p:sp>
        <p:nvSpPr>
          <p:cNvPr id="3" name="Notes Placeholder 2">
            <a:extLst>
              <a:ext uri="{FF2B5EF4-FFF2-40B4-BE49-F238E27FC236}">
                <a16:creationId xmlns:a16="http://schemas.microsoft.com/office/drawing/2014/main" id="{5427DC64-4640-EFEC-23B9-56ABD8FD39A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A3DEA10-0540-EBE1-C1E2-CC6C26C4A2C6}"/>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4E23A31-EF17-447D-9AF9-7B6FD551DD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101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E23A31-EF17-447D-9AF9-7B6FD551DD82}" type="slidenum">
              <a:rPr lang="en-US" smtClean="0"/>
              <a:t>11</a:t>
            </a:fld>
            <a:endParaRPr lang="en-US"/>
          </a:p>
        </p:txBody>
      </p:sp>
    </p:spTree>
    <p:extLst>
      <p:ext uri="{BB962C8B-B14F-4D97-AF65-F5344CB8AC3E}">
        <p14:creationId xmlns:p14="http://schemas.microsoft.com/office/powerpoint/2010/main" val="3298417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E23A31-EF17-447D-9AF9-7B6FD551DD82}" type="slidenum">
              <a:rPr lang="en-US" smtClean="0"/>
              <a:t>14</a:t>
            </a:fld>
            <a:endParaRPr lang="en-US"/>
          </a:p>
        </p:txBody>
      </p:sp>
    </p:spTree>
    <p:extLst>
      <p:ext uri="{BB962C8B-B14F-4D97-AF65-F5344CB8AC3E}">
        <p14:creationId xmlns:p14="http://schemas.microsoft.com/office/powerpoint/2010/main" val="3536372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545285-88DB-BA27-5C58-363AF02117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45B824-41C5-937F-F1B4-065A77ECBF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184893F-E692-6182-06C4-37FE22ADFA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DA1F241-AB99-EC44-75E9-CEB63C1F1558}"/>
              </a:ext>
            </a:extLst>
          </p:cNvPr>
          <p:cNvSpPr>
            <a:spLocks noGrp="1"/>
          </p:cNvSpPr>
          <p:nvPr>
            <p:ph type="sldNum" sz="quarter" idx="10"/>
          </p:nvPr>
        </p:nvSpPr>
        <p:spPr/>
        <p:txBody>
          <a:bodyPr/>
          <a:lstStyle/>
          <a:p>
            <a:fld id="{30E833B1-2A20-4C4C-BE33-B00584E23331}"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120597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a:t>PRESENTER NOTES:</a:t>
            </a:r>
          </a:p>
          <a:p>
            <a:endParaRPr lang="en-US" dirty="0"/>
          </a:p>
          <a:p>
            <a:r>
              <a:rPr lang="en-US" dirty="0"/>
              <a:t>Your Exploring program will be based on the expertise and resources of your own business or organization. The adults selected to lead your post or club are the subject matter experts in your industry, so they can provide much more specialized activities than what the national Exploring program provides to you. </a:t>
            </a:r>
          </a:p>
          <a:p>
            <a:endParaRPr lang="en-US" dirty="0"/>
          </a:p>
          <a:p>
            <a:r>
              <a:rPr lang="en-US" b="1" dirty="0"/>
              <a:t>Exploring provides the volunteer leaders in your post or club an online activity library (http://www.exploring.org/activity-library/) with easy-to-use activities in each of these 5 program areas. </a:t>
            </a:r>
            <a:r>
              <a:rPr lang="en-US" dirty="0"/>
              <a:t>It's important to note none of the activities are mandatory, rather they are there to supplement the program you develop. They are designed for someone who has never worked with youth before. </a:t>
            </a:r>
          </a:p>
          <a:p>
            <a:endParaRPr lang="en-US" dirty="0"/>
          </a:p>
          <a:p>
            <a:r>
              <a:rPr lang="en-US" dirty="0"/>
              <a:t>Each activity in the library is hands-on and interactive in nature. We like to say that Exploring is not Exploring unless it's hands-on and interactive. Facility tours and job shadowing can be part of your program, but it should not be all that is offered to youth who want to learn more about what you do.</a:t>
            </a:r>
          </a:p>
        </p:txBody>
      </p:sp>
      <p:sp>
        <p:nvSpPr>
          <p:cNvPr id="4" name="Slide Number Placeholder 3"/>
          <p:cNvSpPr>
            <a:spLocks noGrp="1"/>
          </p:cNvSpPr>
          <p:nvPr>
            <p:ph type="sldNum" sz="quarter" idx="10"/>
          </p:nvPr>
        </p:nvSpPr>
        <p:spPr/>
        <p:txBody>
          <a:bodyPr/>
          <a:lstStyle/>
          <a:p>
            <a:fld id="{D19EC153-59F8-AA44-B290-32FCADB9045D}" type="slidenum">
              <a:rPr lang="en-US" smtClean="0"/>
              <a:t>65</a:t>
            </a:fld>
            <a:endParaRPr lang="en-US" dirty="0"/>
          </a:p>
        </p:txBody>
      </p:sp>
    </p:spTree>
    <p:extLst>
      <p:ext uri="{BB962C8B-B14F-4D97-AF65-F5344CB8AC3E}">
        <p14:creationId xmlns:p14="http://schemas.microsoft.com/office/powerpoint/2010/main" val="2504399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78789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9655535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solidFill>
                  <a:prstClr val="black">
                    <a:tint val="75000"/>
                  </a:prstClr>
                </a:solidFill>
              </a:rPr>
              <a:pPr/>
              <a:t>4/6/2026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180407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solidFill>
                  <a:prstClr val="black">
                    <a:tint val="75000"/>
                  </a:prstClr>
                </a:solidFill>
              </a:rPr>
              <a:pPr/>
              <a:t>4/6/2026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744541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solidFill>
                  <a:prstClr val="black">
                    <a:tint val="75000"/>
                  </a:prstClr>
                </a:solidFill>
              </a:rPr>
              <a:pPr/>
              <a:t>4/6/2026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85442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4/6/2026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958022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4/6/2026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564559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4/6/2026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8128630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4/6/2026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281099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11E65E9-5FE9-4503-9D8F-A794DEE93552}" type="datetimeFigureOut">
              <a:rPr lang="en-US" smtClean="0"/>
              <a:t>4/6/2026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00176238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4/6/2026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20989271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1E65E9-5FE9-4503-9D8F-A794DEE93552}" type="datetimeFigureOut">
              <a:rPr lang="en-US" smtClean="0"/>
              <a:t>4/6/2026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621610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2780052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11E65E9-5FE9-4503-9D8F-A794DEE93552}" type="datetimeFigureOut">
              <a:rPr lang="en-US" smtClean="0"/>
              <a:t>4/6/2026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87501382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11E65E9-5FE9-4503-9D8F-A794DEE93552}" type="datetimeFigureOut">
              <a:rPr lang="en-US" smtClean="0"/>
              <a:t>4/6/2026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12579941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11E65E9-5FE9-4503-9D8F-A794DEE93552}" type="datetimeFigureOut">
              <a:rPr lang="en-US" smtClean="0"/>
              <a:t>4/6/2026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9152595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1E65E9-5FE9-4503-9D8F-A794DEE93552}" type="datetimeFigureOut">
              <a:rPr lang="en-US" smtClean="0"/>
              <a:t>4/6/2026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2595170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E65E9-5FE9-4503-9D8F-A794DEE93552}" type="datetimeFigureOut">
              <a:rPr lang="en-US" smtClean="0"/>
              <a:t>4/6/2026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412057735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11E65E9-5FE9-4503-9D8F-A794DEE93552}" type="datetimeFigureOut">
              <a:rPr lang="en-US" smtClean="0"/>
              <a:t>4/6/2026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6896592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4/6/2026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32106206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11E65E9-5FE9-4503-9D8F-A794DEE93552}" type="datetimeFigureOut">
              <a:rPr lang="en-US" smtClean="0"/>
              <a:t>4/6/2026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5176B45-5992-4283-879B-095F72A82AD6}" type="slidenum">
              <a:rPr lang="en-US" smtClean="0"/>
              <a:t>‹#›</a:t>
            </a:fld>
            <a:endParaRPr lang="en-US" dirty="0"/>
          </a:p>
        </p:txBody>
      </p:sp>
    </p:spTree>
    <p:extLst>
      <p:ext uri="{BB962C8B-B14F-4D97-AF65-F5344CB8AC3E}">
        <p14:creationId xmlns:p14="http://schemas.microsoft.com/office/powerpoint/2010/main" val="289880649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CC7439-281D-4B1B-983C-49F8028DC4F9}" type="datetime1">
              <a:rPr lang="en-US" smtClean="0">
                <a:solidFill>
                  <a:prstClr val="black">
                    <a:tint val="75000"/>
                  </a:prstClr>
                </a:solidFill>
              </a:rPr>
              <a:t>4/6/2026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945088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A88F80-B6CE-48B3-AF22-F67FC591CB34}" type="datetime1">
              <a:rPr lang="en-US" smtClean="0">
                <a:solidFill>
                  <a:prstClr val="black">
                    <a:tint val="75000"/>
                  </a:prstClr>
                </a:solidFill>
              </a:rPr>
              <a:t>4/6/2026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63023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6544B97-D90B-4251-B303-F42BABF433D9}"/>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8C4E32-D95D-40CE-A7DE-EC9E74C9D0A4}"/>
              </a:ext>
            </a:extLst>
          </p:cNvPr>
          <p:cNvSpPr>
            <a:spLocks noGrp="1"/>
          </p:cNvSpPr>
          <p:nvPr>
            <p:ph type="dt" sz="half" idx="10"/>
          </p:nvPr>
        </p:nvSpPr>
        <p:spPr>
          <a:xfrm>
            <a:off x="838200" y="6356352"/>
            <a:ext cx="2743200" cy="365125"/>
          </a:xfrm>
          <a:prstGeom prst="rect">
            <a:avLst/>
          </a:prstGeom>
        </p:spPr>
        <p:txBody>
          <a:bodyPr/>
          <a:lstStyle/>
          <a:p>
            <a:fld id="{BF8B219C-0363-4EAC-B355-C16BC5F10A50}" type="datetimeFigureOut">
              <a:rPr lang="en-US" smtClean="0"/>
              <a:t>4/6/2026</a:t>
            </a:fld>
            <a:endParaRPr lang="en-US"/>
          </a:p>
        </p:txBody>
      </p:sp>
      <p:sp>
        <p:nvSpPr>
          <p:cNvPr id="5" name="Footer Placeholder 4">
            <a:extLst>
              <a:ext uri="{FF2B5EF4-FFF2-40B4-BE49-F238E27FC236}">
                <a16:creationId xmlns:a16="http://schemas.microsoft.com/office/drawing/2014/main" id="{CB5B6717-C5A9-4E32-B8EC-5887317D2FC5}"/>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D22FD96-2ED5-4776-B90F-FC4761E221B7}"/>
              </a:ext>
            </a:extLst>
          </p:cNvPr>
          <p:cNvSpPr>
            <a:spLocks noGrp="1"/>
          </p:cNvSpPr>
          <p:nvPr>
            <p:ph type="sldNum" sz="quarter" idx="12"/>
          </p:nvPr>
        </p:nvSpPr>
        <p:spPr>
          <a:xfrm>
            <a:off x="8610600" y="6356352"/>
            <a:ext cx="2743200" cy="365125"/>
          </a:xfrm>
          <a:prstGeom prst="rect">
            <a:avLst/>
          </a:prstGeom>
        </p:spPr>
        <p:txBody>
          <a:bodyPr/>
          <a:lstStyle/>
          <a:p>
            <a:fld id="{5575102F-CC77-4CA7-8712-F041898EE779}" type="slidenum">
              <a:rPr lang="en-US" smtClean="0"/>
              <a:t>‹#›</a:t>
            </a:fld>
            <a:endParaRPr lang="en-US"/>
          </a:p>
        </p:txBody>
      </p:sp>
      <p:pic>
        <p:nvPicPr>
          <p:cNvPr id="7" name="Picture 6" descr="A pixelated eagle and fleur-de-lis&#10;&#10;Description automatically generated">
            <a:extLst>
              <a:ext uri="{FF2B5EF4-FFF2-40B4-BE49-F238E27FC236}">
                <a16:creationId xmlns:a16="http://schemas.microsoft.com/office/drawing/2014/main" id="{C82D88EB-31C6-B7FF-FC1D-120633A2D8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38200" y="1604353"/>
            <a:ext cx="10509251" cy="1624824"/>
          </a:xfrm>
          <a:prstGeom prst="rect">
            <a:avLst/>
          </a:prstGeom>
        </p:spPr>
      </p:pic>
    </p:spTree>
    <p:extLst>
      <p:ext uri="{BB962C8B-B14F-4D97-AF65-F5344CB8AC3E}">
        <p14:creationId xmlns:p14="http://schemas.microsoft.com/office/powerpoint/2010/main" val="25172089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E7E9B2-18C6-4BE0-BDA1-52D1D7456A7F}" type="datetime1">
              <a:rPr lang="en-US" smtClean="0">
                <a:solidFill>
                  <a:prstClr val="black">
                    <a:tint val="75000"/>
                  </a:prstClr>
                </a:solidFill>
              </a:rPr>
              <a:t>4/6/2026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3864470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E130BB5-4568-445E-B779-4D3A3546E588}" type="datetime1">
              <a:rPr lang="en-US" smtClean="0">
                <a:solidFill>
                  <a:prstClr val="black">
                    <a:tint val="75000"/>
                  </a:prstClr>
                </a:solidFill>
              </a:rPr>
              <a:t>4/6/2026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2676882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D4470E-03D6-404F-AAD5-206BF091CADA}" type="datetime1">
              <a:rPr lang="en-US" smtClean="0">
                <a:solidFill>
                  <a:prstClr val="black">
                    <a:tint val="75000"/>
                  </a:prstClr>
                </a:solidFill>
              </a:rPr>
              <a:t>4/6/2026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7322157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47E6FC-E0E3-4181-B9AE-C3047D2A5F43}" type="datetime1">
              <a:rPr lang="en-US" smtClean="0">
                <a:solidFill>
                  <a:prstClr val="black">
                    <a:tint val="75000"/>
                  </a:prstClr>
                </a:solidFill>
              </a:rPr>
              <a:t>4/6/2026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8538765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BEFD07-7394-4E85-9C02-B7A3E21ECEAF}" type="datetime1">
              <a:rPr lang="en-US" smtClean="0">
                <a:solidFill>
                  <a:prstClr val="black">
                    <a:tint val="75000"/>
                  </a:prstClr>
                </a:solidFill>
              </a:rPr>
              <a:t>4/6/2026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649402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C681736-7175-4BA8-9225-720B5E8A538F}" type="datetime1">
              <a:rPr lang="en-US" smtClean="0">
                <a:solidFill>
                  <a:prstClr val="black">
                    <a:tint val="75000"/>
                  </a:prstClr>
                </a:solidFill>
              </a:rPr>
              <a:t>4/6/2026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168646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1BD68CAA-8DF3-4D60-B197-B2B4B2F7FE80}" type="datetime1">
              <a:rPr lang="en-US" smtClean="0">
                <a:solidFill>
                  <a:prstClr val="black">
                    <a:tint val="75000"/>
                  </a:prstClr>
                </a:solidFill>
              </a:rPr>
              <a:t>4/6/2026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683503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08D55F0-8703-4670-95F4-4C96664A21F8}" type="datetime1">
              <a:rPr lang="en-US" smtClean="0">
                <a:solidFill>
                  <a:prstClr val="black">
                    <a:tint val="75000"/>
                  </a:prstClr>
                </a:solidFill>
              </a:rPr>
              <a:t>4/6/2026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652305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104D6-DAE3-4A2D-A8CA-2C6B7C1B4236}" type="datetime1">
              <a:rPr lang="en-US" smtClean="0">
                <a:solidFill>
                  <a:prstClr val="black">
                    <a:tint val="75000"/>
                  </a:prstClr>
                </a:solidFill>
              </a:rPr>
              <a:t>4/6/2026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4962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pic>
        <p:nvPicPr>
          <p:cNvPr id="4" name="Picture 3" descr="A close-up of logos&#10;&#10;AI-generated content may be incorrect.">
            <a:extLst>
              <a:ext uri="{FF2B5EF4-FFF2-40B4-BE49-F238E27FC236}">
                <a16:creationId xmlns:a16="http://schemas.microsoft.com/office/drawing/2014/main" id="{65CE11AB-2FE9-7143-EE6F-7158B0284B70}"/>
              </a:ext>
            </a:extLst>
          </p:cNvPr>
          <p:cNvPicPr>
            <a:picLocks noChangeAspect="1"/>
          </p:cNvPicPr>
          <p:nvPr userDrawn="1"/>
        </p:nvPicPr>
        <p:blipFill>
          <a:blip r:embed="rId2">
            <a:extLst>
              <a:ext uri="{28A0092B-C50C-407E-A947-70E740481C1C}">
                <a14:useLocalDpi xmlns:a14="http://schemas.microsoft.com/office/drawing/2010/main" val="0"/>
              </a:ext>
            </a:extLst>
          </a:blip>
          <a:srcRect l="4105" t="14140" r="4264" b="13891"/>
          <a:stretch>
            <a:fillRect/>
          </a:stretch>
        </p:blipFill>
        <p:spPr>
          <a:xfrm>
            <a:off x="1147446" y="844350"/>
            <a:ext cx="9897111" cy="3109342"/>
          </a:xfrm>
          <a:prstGeom prst="rect">
            <a:avLst/>
          </a:prstGeom>
        </p:spPr>
      </p:pic>
      <p:sp>
        <p:nvSpPr>
          <p:cNvPr id="3" name="Content Placeholder 2">
            <a:extLst>
              <a:ext uri="{FF2B5EF4-FFF2-40B4-BE49-F238E27FC236}">
                <a16:creationId xmlns:a16="http://schemas.microsoft.com/office/drawing/2014/main" id="{B9D4254E-33D2-ADB9-7DD2-64BD6376BEBE}"/>
              </a:ext>
            </a:extLst>
          </p:cNvPr>
          <p:cNvSpPr>
            <a:spLocks noGrp="1"/>
          </p:cNvSpPr>
          <p:nvPr>
            <p:ph sz="quarter" idx="11" hasCustomPrompt="1"/>
          </p:nvPr>
        </p:nvSpPr>
        <p:spPr>
          <a:xfrm>
            <a:off x="1146177" y="4971350"/>
            <a:ext cx="9898063" cy="914400"/>
          </a:xfrm>
        </p:spPr>
        <p:txBody>
          <a:bodyPr>
            <a:noAutofit/>
          </a:bodyPr>
          <a:lstStyle>
            <a:lvl1pPr>
              <a:buNone/>
              <a:defRPr sz="1500"/>
            </a:lvl1pPr>
          </a:lstStyle>
          <a:p>
            <a:pPr lvl="0"/>
            <a:r>
              <a:rPr lang="en-US" dirty="0"/>
              <a:t>Subtitle or Text</a:t>
            </a:r>
          </a:p>
          <a:p>
            <a:pPr lvl="0"/>
            <a:r>
              <a:rPr lang="en-US" dirty="0"/>
              <a:t>Subtitle or Text</a:t>
            </a:r>
          </a:p>
        </p:txBody>
      </p:sp>
      <p:sp>
        <p:nvSpPr>
          <p:cNvPr id="7" name="Content Placeholder 6">
            <a:extLst>
              <a:ext uri="{FF2B5EF4-FFF2-40B4-BE49-F238E27FC236}">
                <a16:creationId xmlns:a16="http://schemas.microsoft.com/office/drawing/2014/main" id="{A6FACB00-74A8-1A4E-BC6E-87FBE13928A9}"/>
              </a:ext>
            </a:extLst>
          </p:cNvPr>
          <p:cNvSpPr>
            <a:spLocks noGrp="1"/>
          </p:cNvSpPr>
          <p:nvPr>
            <p:ph sz="quarter" idx="12" hasCustomPrompt="1"/>
          </p:nvPr>
        </p:nvSpPr>
        <p:spPr>
          <a:xfrm>
            <a:off x="1146176" y="4413186"/>
            <a:ext cx="9896475" cy="487680"/>
          </a:xfrm>
        </p:spPr>
        <p:txBody>
          <a:bodyPr/>
          <a:lstStyle>
            <a:lvl1pPr>
              <a:buNone/>
              <a:defRPr/>
            </a:lvl1pPr>
            <a:lvl2pPr>
              <a:buNone/>
              <a:defRPr/>
            </a:lvl2pPr>
            <a:lvl3pPr>
              <a:buNone/>
              <a:defRPr/>
            </a:lvl3pPr>
            <a:lvl4pPr>
              <a:buNone/>
              <a:defRPr/>
            </a:lvl4pPr>
            <a:lvl5pPr>
              <a:buNone/>
              <a:defRPr/>
            </a:lvl5pPr>
          </a:lstStyle>
          <a:p>
            <a:pPr lvl="0"/>
            <a:r>
              <a:rPr lang="en-US" dirty="0"/>
              <a:t>Presentation Title</a:t>
            </a:r>
          </a:p>
        </p:txBody>
      </p:sp>
      <p:sp>
        <p:nvSpPr>
          <p:cNvPr id="8" name="Rectangle 7">
            <a:extLst>
              <a:ext uri="{FF2B5EF4-FFF2-40B4-BE49-F238E27FC236}">
                <a16:creationId xmlns:a16="http://schemas.microsoft.com/office/drawing/2014/main" id="{0F3992BE-B7FA-CD4E-4ED7-BEC61CBF2AFE}"/>
              </a:ext>
            </a:extLst>
          </p:cNvPr>
          <p:cNvSpPr/>
          <p:nvPr userDrawn="1"/>
        </p:nvSpPr>
        <p:spPr>
          <a:xfrm>
            <a:off x="-1" y="6404103"/>
            <a:ext cx="12192001" cy="315912"/>
          </a:xfrm>
          <a:prstGeom prst="rect">
            <a:avLst/>
          </a:prstGeom>
          <a:solidFill>
            <a:srgbClr val="0756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13830538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850557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46980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359705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752555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5130343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94893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25719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327277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3557943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181641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940798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6301731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9936732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16393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189" indent="0">
              <a:buNone/>
              <a:defRPr sz="1800">
                <a:solidFill>
                  <a:schemeClr val="tx1">
                    <a:tint val="75000"/>
                  </a:schemeClr>
                </a:solidFill>
              </a:defRPr>
            </a:lvl2pPr>
            <a:lvl3pPr marL="914377"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1"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5649452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39400435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47856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0580042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25839311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0463533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891023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4045826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1_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0760023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1_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90348138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4/6/2026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250125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4/6/2026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032574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4/6/2026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990158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4/6/2026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02265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1107631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4/6/2026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249549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4/6/2026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63040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4/6/2026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17278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4/6/2026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73143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4/6/2026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477888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4/6/2026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141415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4/6/2026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851746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4/6/2026</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5584889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4/6/2026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92626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4/6/2026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21227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172698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4/6/2026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155782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4/6/2026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37072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46144A6-96FC-DF4E-8ACA-55E1D10FA5AB}" type="datetimeFigureOut">
              <a:rPr lang="en-US" smtClean="0">
                <a:solidFill>
                  <a:prstClr val="black">
                    <a:tint val="75000"/>
                  </a:prstClr>
                </a:solidFill>
              </a:rPr>
              <a:pPr/>
              <a:t>4/6/2026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07415377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46144A6-96FC-DF4E-8ACA-55E1D10FA5AB}" type="datetimeFigureOut">
              <a:rPr lang="en-US" smtClean="0">
                <a:solidFill>
                  <a:prstClr val="black">
                    <a:tint val="75000"/>
                  </a:prstClr>
                </a:solidFill>
              </a:rPr>
              <a:pPr/>
              <a:t>4/6/2026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104903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6144A6-96FC-DF4E-8ACA-55E1D10FA5AB}" type="datetimeFigureOut">
              <a:rPr lang="en-US" smtClean="0">
                <a:solidFill>
                  <a:prstClr val="black">
                    <a:tint val="75000"/>
                  </a:prstClr>
                </a:solidFill>
              </a:rPr>
              <a:pPr/>
              <a:t>4/6/2026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4289631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4/6/2026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973416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6144A6-96FC-DF4E-8ACA-55E1D10FA5AB}" type="datetimeFigureOut">
              <a:rPr lang="en-US" smtClean="0">
                <a:solidFill>
                  <a:prstClr val="black">
                    <a:tint val="75000"/>
                  </a:prstClr>
                </a:solidFill>
              </a:rPr>
              <a:pPr/>
              <a:t>4/6/2026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246853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4/6/2026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7595997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46144A6-96FC-DF4E-8ACA-55E1D10FA5AB}" type="datetimeFigureOut">
              <a:rPr lang="en-US" smtClean="0">
                <a:solidFill>
                  <a:prstClr val="black">
                    <a:tint val="75000"/>
                  </a:prstClr>
                </a:solidFill>
              </a:rPr>
              <a:pPr/>
              <a:t>4/6/2026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EE1E0F82-4FF3-2044-AC61-7B4381A3755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071533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Text Placeholder 2"/>
          <p:cNvSpPr>
            <a:spLocks noGrp="1"/>
          </p:cNvSpPr>
          <p:nvPr>
            <p:ph type="body"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F5B16D32-9B47-4A25-B0F1-563C1C5871A4}" type="datetime1">
              <a:rPr lang="en-US">
                <a:solidFill>
                  <a:prstClr val="black">
                    <a:tint val="75000"/>
                  </a:prstClr>
                </a:solidFill>
              </a:rPr>
              <a:pPr>
                <a:defRPr/>
              </a:pPr>
              <a:t>4/6/2026</a:t>
            </a:fld>
            <a:endParaRPr lang="en-US" dirty="0">
              <a:solidFill>
                <a:prstClr val="black">
                  <a:tint val="75000"/>
                </a:prstClr>
              </a:solidFill>
            </a:endParaRPr>
          </a:p>
        </p:txBody>
      </p:sp>
      <p:sp>
        <p:nvSpPr>
          <p:cNvPr id="6" name="Footer Placeholder 5"/>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7" name="Slide Number Placeholder 6"/>
          <p:cNvSpPr>
            <a:spLocks noGrp="1"/>
          </p:cNvSpPr>
          <p:nvPr>
            <p:ph type="sldNum" sz="quarter" idx="12"/>
          </p:nvPr>
        </p:nvSpPr>
        <p:spPr>
          <a:xfrm>
            <a:off x="9144000" y="6400800"/>
            <a:ext cx="2133600" cy="457200"/>
          </a:xfrm>
        </p:spPr>
        <p:txBody>
          <a:bodyPr/>
          <a:lstStyle>
            <a:lvl1pPr>
              <a:defRPr smtClean="0"/>
            </a:lvl1pPr>
          </a:lstStyle>
          <a:p>
            <a:pPr>
              <a:defRPr/>
            </a:pPr>
            <a:fld id="{C4FBA2C4-C435-41FF-90A3-80191E6A4AF1}"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749005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6990666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25963"/>
          </a:xfrm>
        </p:spPr>
        <p:txBody>
          <a:bodyPr rtlCol="0">
            <a:normAutofit/>
          </a:bodyPr>
          <a:lstStyle/>
          <a:p>
            <a:pPr lvl="0"/>
            <a:endParaRPr lang="en-US" noProof="0" dirty="0"/>
          </a:p>
        </p:txBody>
      </p:sp>
      <p:sp>
        <p:nvSpPr>
          <p:cNvPr id="4" name="Rectangle 4"/>
          <p:cNvSpPr>
            <a:spLocks noGrp="1" noChangeArrowheads="1"/>
          </p:cNvSpPr>
          <p:nvPr>
            <p:ph type="dt" sz="half" idx="10"/>
          </p:nvPr>
        </p:nvSpPr>
        <p:spPr/>
        <p:txBody>
          <a:bodyPr/>
          <a:lstStyle>
            <a:lvl1pPr>
              <a:defRPr/>
            </a:lvl1pPr>
          </a:lstStyle>
          <a:p>
            <a:pPr>
              <a:defRPr/>
            </a:pPr>
            <a:endParaRPr lang="en-US" dirty="0">
              <a:solidFill>
                <a:prstClr val="black">
                  <a:tint val="75000"/>
                </a:prstClr>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DDA05C13-50DC-45F3-8EBC-3D495279532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4159962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016000" y="533400"/>
            <a:ext cx="10261600" cy="541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139F53B4-E09A-4946-A243-9A1D798DA4B4}" type="datetime1">
              <a:rPr lang="en-US">
                <a:solidFill>
                  <a:prstClr val="black">
                    <a:tint val="75000"/>
                  </a:prstClr>
                </a:solidFill>
              </a:rPr>
              <a:pPr>
                <a:defRPr/>
              </a:pPr>
              <a:t>4/6/2026</a:t>
            </a:fld>
            <a:endParaRPr lang="en-US" dirty="0">
              <a:solidFill>
                <a:prstClr val="black">
                  <a:tint val="75000"/>
                </a:prstClr>
              </a:solidFill>
            </a:endParaRPr>
          </a:p>
        </p:txBody>
      </p:sp>
      <p:sp>
        <p:nvSpPr>
          <p:cNvPr id="4" name="Footer Placeholder 3"/>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5" name="Slide Number Placeholder 4"/>
          <p:cNvSpPr>
            <a:spLocks noGrp="1"/>
          </p:cNvSpPr>
          <p:nvPr>
            <p:ph type="sldNum" sz="quarter" idx="12"/>
          </p:nvPr>
        </p:nvSpPr>
        <p:spPr>
          <a:xfrm>
            <a:off x="9144000" y="6400800"/>
            <a:ext cx="2133600" cy="457200"/>
          </a:xfrm>
        </p:spPr>
        <p:txBody>
          <a:bodyPr/>
          <a:lstStyle>
            <a:lvl1pPr>
              <a:defRPr smtClean="0"/>
            </a:lvl1pPr>
          </a:lstStyle>
          <a:p>
            <a:pPr>
              <a:defRPr/>
            </a:pPr>
            <a:fld id="{392AE8D1-B6FC-470A-9469-2DFECCDEA2D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36057164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4/6/2026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2922990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4/6/2026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761421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4/6/2026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873762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4/6/2026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920668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FEE5FCB-315A-460F-B51D-19C44A59B395}" type="datetimeFigureOut">
              <a:rPr lang="en-US" smtClean="0">
                <a:solidFill>
                  <a:prstClr val="black">
                    <a:tint val="75000"/>
                  </a:prstClr>
                </a:solidFill>
              </a:rPr>
              <a:pPr/>
              <a:t>4/6/2026</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34454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FEE5FCB-315A-460F-B51D-19C44A59B395}" type="datetimeFigureOut">
              <a:rPr lang="en-US" smtClean="0">
                <a:solidFill>
                  <a:prstClr val="black">
                    <a:tint val="75000"/>
                  </a:prstClr>
                </a:solidFill>
              </a:rPr>
              <a:pPr/>
              <a:t>4/6/2026</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548134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EE5FCB-315A-460F-B51D-19C44A59B395}" type="datetimeFigureOut">
              <a:rPr lang="en-US" smtClean="0">
                <a:solidFill>
                  <a:prstClr val="black">
                    <a:tint val="75000"/>
                  </a:prstClr>
                </a:solidFill>
              </a:rPr>
              <a:pPr/>
              <a:t>4/6/2026</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6019386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4/6/2026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099329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7047070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FEE5FCB-315A-460F-B51D-19C44A59B395}" type="datetimeFigureOut">
              <a:rPr lang="en-US" smtClean="0">
                <a:solidFill>
                  <a:prstClr val="black">
                    <a:tint val="75000"/>
                  </a:prstClr>
                </a:solidFill>
              </a:rPr>
              <a:pPr/>
              <a:t>4/6/2026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41839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4/6/2026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2881236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FEE5FCB-315A-460F-B51D-19C44A59B395}" type="datetimeFigureOut">
              <a:rPr lang="en-US" smtClean="0">
                <a:solidFill>
                  <a:prstClr val="black">
                    <a:tint val="75000"/>
                  </a:prstClr>
                </a:solidFill>
              </a:rPr>
              <a:pPr/>
              <a:t>4/6/2026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2BFF090-1CC2-4157-AFC3-5FD8495F8016}"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03239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533400"/>
            <a:ext cx="10261600" cy="1143000"/>
          </a:xfrm>
        </p:spPr>
        <p:txBody>
          <a:bodyPr/>
          <a:lstStyle/>
          <a:p>
            <a:r>
              <a:rPr lang="en-US"/>
              <a:t>Click to edit Master title style</a:t>
            </a:r>
          </a:p>
        </p:txBody>
      </p:sp>
      <p:sp>
        <p:nvSpPr>
          <p:cNvPr id="3" name="Content Placeholder 2"/>
          <p:cNvSpPr>
            <a:spLocks noGrp="1"/>
          </p:cNvSpPr>
          <p:nvPr>
            <p:ph sz="half" idx="1"/>
          </p:nvPr>
        </p:nvSpPr>
        <p:spPr>
          <a:xfrm>
            <a:off x="1016000" y="1905000"/>
            <a:ext cx="5029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248400" y="19050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248400" y="4000500"/>
            <a:ext cx="50292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016000" y="6391275"/>
            <a:ext cx="2743200" cy="457200"/>
          </a:xfrm>
        </p:spPr>
        <p:txBody>
          <a:bodyPr/>
          <a:lstStyle>
            <a:lvl1pPr>
              <a:defRPr>
                <a:latin typeface="Arial" charset="0"/>
                <a:cs typeface="Arial" charset="0"/>
              </a:defRPr>
            </a:lvl1pPr>
          </a:lstStyle>
          <a:p>
            <a:pPr>
              <a:defRPr/>
            </a:pPr>
            <a:fld id="{9EC6CFB0-526A-4133-B514-D1ED8A411DB7}" type="datetime1">
              <a:rPr lang="en-US">
                <a:solidFill>
                  <a:prstClr val="black">
                    <a:tint val="75000"/>
                  </a:prstClr>
                </a:solidFill>
              </a:rPr>
              <a:pPr>
                <a:defRPr/>
              </a:pPr>
              <a:t>4/6/2026</a:t>
            </a:fld>
            <a:endParaRPr lang="en-US" dirty="0">
              <a:solidFill>
                <a:prstClr val="black">
                  <a:tint val="75000"/>
                </a:prstClr>
              </a:solidFill>
            </a:endParaRPr>
          </a:p>
        </p:txBody>
      </p:sp>
      <p:sp>
        <p:nvSpPr>
          <p:cNvPr id="7" name="Footer Placeholder 6"/>
          <p:cNvSpPr>
            <a:spLocks noGrp="1"/>
          </p:cNvSpPr>
          <p:nvPr>
            <p:ph type="ftr" sz="quarter" idx="11"/>
          </p:nvPr>
        </p:nvSpPr>
        <p:spPr>
          <a:xfrm>
            <a:off x="4470400" y="6403975"/>
            <a:ext cx="3860800" cy="457200"/>
          </a:xfrm>
        </p:spPr>
        <p:txBody>
          <a:bodyPr/>
          <a:lstStyle>
            <a:lvl1pPr>
              <a:defRPr/>
            </a:lvl1pPr>
          </a:lstStyle>
          <a:p>
            <a:pPr>
              <a:defRPr/>
            </a:pPr>
            <a:r>
              <a:rPr lang="en-US" dirty="0">
                <a:solidFill>
                  <a:prstClr val="black">
                    <a:tint val="75000"/>
                  </a:prstClr>
                </a:solidFill>
              </a:rPr>
              <a:t>Exploring 2011</a:t>
            </a:r>
          </a:p>
        </p:txBody>
      </p:sp>
      <p:sp>
        <p:nvSpPr>
          <p:cNvPr id="8" name="Slide Number Placeholder 7"/>
          <p:cNvSpPr>
            <a:spLocks noGrp="1"/>
          </p:cNvSpPr>
          <p:nvPr>
            <p:ph type="sldNum" sz="quarter" idx="12"/>
          </p:nvPr>
        </p:nvSpPr>
        <p:spPr>
          <a:xfrm>
            <a:off x="9144000" y="6400800"/>
            <a:ext cx="2133600" cy="457200"/>
          </a:xfrm>
        </p:spPr>
        <p:txBody>
          <a:bodyPr/>
          <a:lstStyle>
            <a:lvl1pPr>
              <a:defRPr smtClean="0"/>
            </a:lvl1pPr>
          </a:lstStyle>
          <a:p>
            <a:pPr>
              <a:defRPr/>
            </a:pPr>
            <a:fld id="{3F650025-498F-47D7-B692-F1DEAE6466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5711672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85F29-BCDB-4E8B-A43E-E545358885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6C0C9A4-7A64-44C8-94E0-CC7CBA31562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AD2AA8-2512-48FB-A819-CA3250A40D7B}"/>
              </a:ext>
            </a:extLst>
          </p:cNvPr>
          <p:cNvSpPr>
            <a:spLocks noGrp="1"/>
          </p:cNvSpPr>
          <p:nvPr>
            <p:ph type="dt" sz="half" idx="10"/>
          </p:nvPr>
        </p:nvSpPr>
        <p:spPr/>
        <p:txBody>
          <a:bodyPr/>
          <a:lstStyle/>
          <a:p>
            <a:fld id="{B5E53D1A-8C0F-43FA-AF08-E3812224830E}" type="datetimeFigureOut">
              <a:rPr lang="en-US" smtClean="0"/>
              <a:t>4/6/2026</a:t>
            </a:fld>
            <a:endParaRPr lang="en-US" dirty="0"/>
          </a:p>
        </p:txBody>
      </p:sp>
      <p:sp>
        <p:nvSpPr>
          <p:cNvPr id="5" name="Footer Placeholder 4">
            <a:extLst>
              <a:ext uri="{FF2B5EF4-FFF2-40B4-BE49-F238E27FC236}">
                <a16:creationId xmlns:a16="http://schemas.microsoft.com/office/drawing/2014/main" id="{689B4186-A98C-4C6A-8DC4-4E87CD7ABBD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C9A189-0D49-449F-BB16-35AB32A29AB3}"/>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4486095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1B266-9C92-4B2C-873D-BC929C28351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9202FF-F555-4955-8945-5F24D9C354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58313B-AE4A-411F-83BE-D5193012F228}"/>
              </a:ext>
            </a:extLst>
          </p:cNvPr>
          <p:cNvSpPr>
            <a:spLocks noGrp="1"/>
          </p:cNvSpPr>
          <p:nvPr>
            <p:ph type="dt" sz="half" idx="10"/>
          </p:nvPr>
        </p:nvSpPr>
        <p:spPr/>
        <p:txBody>
          <a:bodyPr/>
          <a:lstStyle/>
          <a:p>
            <a:fld id="{B5E53D1A-8C0F-43FA-AF08-E3812224830E}" type="datetimeFigureOut">
              <a:rPr lang="en-US" smtClean="0"/>
              <a:t>4/6/2026</a:t>
            </a:fld>
            <a:endParaRPr lang="en-US" dirty="0"/>
          </a:p>
        </p:txBody>
      </p:sp>
      <p:sp>
        <p:nvSpPr>
          <p:cNvPr id="5" name="Footer Placeholder 4">
            <a:extLst>
              <a:ext uri="{FF2B5EF4-FFF2-40B4-BE49-F238E27FC236}">
                <a16:creationId xmlns:a16="http://schemas.microsoft.com/office/drawing/2014/main" id="{B60C053C-C38E-479C-9219-DF4FEAB63CE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925AD44-AA25-4F64-844C-1A5B342019DD}"/>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17580648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A290B-62BE-4F7D-B47D-AC3694E6AE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56965D6-3C06-48B7-9585-9E6814BE4E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871B5A3-4112-45EC-B7BA-76E52242B5B4}"/>
              </a:ext>
            </a:extLst>
          </p:cNvPr>
          <p:cNvSpPr>
            <a:spLocks noGrp="1"/>
          </p:cNvSpPr>
          <p:nvPr>
            <p:ph type="dt" sz="half" idx="10"/>
          </p:nvPr>
        </p:nvSpPr>
        <p:spPr/>
        <p:txBody>
          <a:bodyPr/>
          <a:lstStyle/>
          <a:p>
            <a:fld id="{B5E53D1A-8C0F-43FA-AF08-E3812224830E}" type="datetimeFigureOut">
              <a:rPr lang="en-US" smtClean="0"/>
              <a:t>4/6/2026</a:t>
            </a:fld>
            <a:endParaRPr lang="en-US" dirty="0"/>
          </a:p>
        </p:txBody>
      </p:sp>
      <p:sp>
        <p:nvSpPr>
          <p:cNvPr id="5" name="Footer Placeholder 4">
            <a:extLst>
              <a:ext uri="{FF2B5EF4-FFF2-40B4-BE49-F238E27FC236}">
                <a16:creationId xmlns:a16="http://schemas.microsoft.com/office/drawing/2014/main" id="{AD69366D-0612-4C9B-966A-D423E926FDF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C6A5984-2CB3-4A34-AC6E-181937937DB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350573872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ECE35-AB4C-4533-9F17-725A1CC378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D42AD4-DC1E-4D69-AA42-EB60D53CCE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B24819F-3D78-42FC-8B53-977A086A38E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3B15263-B39F-48A3-911B-9E2B969292AE}"/>
              </a:ext>
            </a:extLst>
          </p:cNvPr>
          <p:cNvSpPr>
            <a:spLocks noGrp="1"/>
          </p:cNvSpPr>
          <p:nvPr>
            <p:ph type="dt" sz="half" idx="10"/>
          </p:nvPr>
        </p:nvSpPr>
        <p:spPr/>
        <p:txBody>
          <a:bodyPr/>
          <a:lstStyle/>
          <a:p>
            <a:fld id="{B5E53D1A-8C0F-43FA-AF08-E3812224830E}" type="datetimeFigureOut">
              <a:rPr lang="en-US" smtClean="0"/>
              <a:t>4/6/2026</a:t>
            </a:fld>
            <a:endParaRPr lang="en-US" dirty="0"/>
          </a:p>
        </p:txBody>
      </p:sp>
      <p:sp>
        <p:nvSpPr>
          <p:cNvPr id="6" name="Footer Placeholder 5">
            <a:extLst>
              <a:ext uri="{FF2B5EF4-FFF2-40B4-BE49-F238E27FC236}">
                <a16:creationId xmlns:a16="http://schemas.microsoft.com/office/drawing/2014/main" id="{2F7C565C-C000-4918-A354-74A8EC0B2A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25A2B56-B455-472C-9D2B-77D6B062E52C}"/>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321105645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34B34-262B-40C1-9BD1-2D3B01A5F76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7B2A4DF-C329-4248-9436-00D05CCF2F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43D362-52D7-4A84-B71E-EABE4A6A1C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2E80B8-FF52-47D1-903E-500F23C89B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81392D-9AD9-4845-88F2-D7C7AEE1F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3FA8B-B87F-4467-9CE2-D53D0E929FC0}"/>
              </a:ext>
            </a:extLst>
          </p:cNvPr>
          <p:cNvSpPr>
            <a:spLocks noGrp="1"/>
          </p:cNvSpPr>
          <p:nvPr>
            <p:ph type="dt" sz="half" idx="10"/>
          </p:nvPr>
        </p:nvSpPr>
        <p:spPr/>
        <p:txBody>
          <a:bodyPr/>
          <a:lstStyle/>
          <a:p>
            <a:fld id="{B5E53D1A-8C0F-43FA-AF08-E3812224830E}" type="datetimeFigureOut">
              <a:rPr lang="en-US" smtClean="0"/>
              <a:t>4/6/2026</a:t>
            </a:fld>
            <a:endParaRPr lang="en-US" dirty="0"/>
          </a:p>
        </p:txBody>
      </p:sp>
      <p:sp>
        <p:nvSpPr>
          <p:cNvPr id="8" name="Footer Placeholder 7">
            <a:extLst>
              <a:ext uri="{FF2B5EF4-FFF2-40B4-BE49-F238E27FC236}">
                <a16:creationId xmlns:a16="http://schemas.microsoft.com/office/drawing/2014/main" id="{3AA8751D-9115-4CE5-9604-2600EAB7BE7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68177112-B527-4BA0-966A-38415A67D9FB}"/>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10626682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81B57-BD3B-4CF5-8741-7858CF4E524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137369-1B9B-49C9-A288-3A75EC23E785}"/>
              </a:ext>
            </a:extLst>
          </p:cNvPr>
          <p:cNvSpPr>
            <a:spLocks noGrp="1"/>
          </p:cNvSpPr>
          <p:nvPr>
            <p:ph type="dt" sz="half" idx="10"/>
          </p:nvPr>
        </p:nvSpPr>
        <p:spPr/>
        <p:txBody>
          <a:bodyPr/>
          <a:lstStyle/>
          <a:p>
            <a:fld id="{B5E53D1A-8C0F-43FA-AF08-E3812224830E}" type="datetimeFigureOut">
              <a:rPr lang="en-US" smtClean="0"/>
              <a:t>4/6/2026</a:t>
            </a:fld>
            <a:endParaRPr lang="en-US" dirty="0"/>
          </a:p>
        </p:txBody>
      </p:sp>
      <p:sp>
        <p:nvSpPr>
          <p:cNvPr id="4" name="Footer Placeholder 3">
            <a:extLst>
              <a:ext uri="{FF2B5EF4-FFF2-40B4-BE49-F238E27FC236}">
                <a16:creationId xmlns:a16="http://schemas.microsoft.com/office/drawing/2014/main" id="{FE71BF88-9650-456D-8084-056D95F366A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6B0D398-28FC-4988-B093-878BEA9218C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9474374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210784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C18585-0BC0-42B3-9891-7761C8DE71FD}"/>
              </a:ext>
            </a:extLst>
          </p:cNvPr>
          <p:cNvSpPr>
            <a:spLocks noGrp="1"/>
          </p:cNvSpPr>
          <p:nvPr>
            <p:ph type="dt" sz="half" idx="10"/>
          </p:nvPr>
        </p:nvSpPr>
        <p:spPr/>
        <p:txBody>
          <a:bodyPr/>
          <a:lstStyle/>
          <a:p>
            <a:fld id="{B5E53D1A-8C0F-43FA-AF08-E3812224830E}" type="datetimeFigureOut">
              <a:rPr lang="en-US" smtClean="0"/>
              <a:t>4/6/2026</a:t>
            </a:fld>
            <a:endParaRPr lang="en-US" dirty="0"/>
          </a:p>
        </p:txBody>
      </p:sp>
      <p:sp>
        <p:nvSpPr>
          <p:cNvPr id="3" name="Footer Placeholder 2">
            <a:extLst>
              <a:ext uri="{FF2B5EF4-FFF2-40B4-BE49-F238E27FC236}">
                <a16:creationId xmlns:a16="http://schemas.microsoft.com/office/drawing/2014/main" id="{32BAEF51-E6DD-4756-B077-233CACC5E6BA}"/>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8E79026-66B0-420C-B07C-4480221682FE}"/>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7175061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26267-3EBA-4A75-9D29-F0243D9212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0ACE953-5AF4-4EF9-BD5E-F28CB87C18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9C2C37-CAD9-47A0-999F-6B40E47D42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EC6D80-B600-464B-B15E-F1BF81EB6B6D}"/>
              </a:ext>
            </a:extLst>
          </p:cNvPr>
          <p:cNvSpPr>
            <a:spLocks noGrp="1"/>
          </p:cNvSpPr>
          <p:nvPr>
            <p:ph type="dt" sz="half" idx="10"/>
          </p:nvPr>
        </p:nvSpPr>
        <p:spPr/>
        <p:txBody>
          <a:bodyPr/>
          <a:lstStyle/>
          <a:p>
            <a:fld id="{B5E53D1A-8C0F-43FA-AF08-E3812224830E}" type="datetimeFigureOut">
              <a:rPr lang="en-US" smtClean="0"/>
              <a:t>4/6/2026</a:t>
            </a:fld>
            <a:endParaRPr lang="en-US" dirty="0"/>
          </a:p>
        </p:txBody>
      </p:sp>
      <p:sp>
        <p:nvSpPr>
          <p:cNvPr id="6" name="Footer Placeholder 5">
            <a:extLst>
              <a:ext uri="{FF2B5EF4-FFF2-40B4-BE49-F238E27FC236}">
                <a16:creationId xmlns:a16="http://schemas.microsoft.com/office/drawing/2014/main" id="{415B0B76-FD44-4D7F-8FC5-669C09DD422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5539B8-B47F-4795-A753-F318FDE5667B}"/>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56881697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3CDF7-B7A3-4A10-90E6-601CA9FE3F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CD9597D-2F62-4442-874F-23C7673F33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D75450E-CA24-4391-8E5B-02FB7C2B46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5DC58F-66CD-4DE7-A490-AF5FCFB6310D}"/>
              </a:ext>
            </a:extLst>
          </p:cNvPr>
          <p:cNvSpPr>
            <a:spLocks noGrp="1"/>
          </p:cNvSpPr>
          <p:nvPr>
            <p:ph type="dt" sz="half" idx="10"/>
          </p:nvPr>
        </p:nvSpPr>
        <p:spPr/>
        <p:txBody>
          <a:bodyPr/>
          <a:lstStyle/>
          <a:p>
            <a:fld id="{B5E53D1A-8C0F-43FA-AF08-E3812224830E}" type="datetimeFigureOut">
              <a:rPr lang="en-US" smtClean="0"/>
              <a:t>4/6/2026</a:t>
            </a:fld>
            <a:endParaRPr lang="en-US" dirty="0"/>
          </a:p>
        </p:txBody>
      </p:sp>
      <p:sp>
        <p:nvSpPr>
          <p:cNvPr id="6" name="Footer Placeholder 5">
            <a:extLst>
              <a:ext uri="{FF2B5EF4-FFF2-40B4-BE49-F238E27FC236}">
                <a16:creationId xmlns:a16="http://schemas.microsoft.com/office/drawing/2014/main" id="{2B890630-44E5-4CAE-93BB-056A33A38CD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4395F1E-C58B-42D1-BD82-52C334CA765F}"/>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8485043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BE5F4-68AA-4139-ACE1-C47E232D108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B7F24CB-FDF9-4C97-BC6F-740BFF6F58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68D200-D3A1-4AA0-90CC-82883448605D}"/>
              </a:ext>
            </a:extLst>
          </p:cNvPr>
          <p:cNvSpPr>
            <a:spLocks noGrp="1"/>
          </p:cNvSpPr>
          <p:nvPr>
            <p:ph type="dt" sz="half" idx="10"/>
          </p:nvPr>
        </p:nvSpPr>
        <p:spPr/>
        <p:txBody>
          <a:bodyPr/>
          <a:lstStyle/>
          <a:p>
            <a:fld id="{B5E53D1A-8C0F-43FA-AF08-E3812224830E}" type="datetimeFigureOut">
              <a:rPr lang="en-US" smtClean="0"/>
              <a:t>4/6/2026</a:t>
            </a:fld>
            <a:endParaRPr lang="en-US" dirty="0"/>
          </a:p>
        </p:txBody>
      </p:sp>
      <p:sp>
        <p:nvSpPr>
          <p:cNvPr id="5" name="Footer Placeholder 4">
            <a:extLst>
              <a:ext uri="{FF2B5EF4-FFF2-40B4-BE49-F238E27FC236}">
                <a16:creationId xmlns:a16="http://schemas.microsoft.com/office/drawing/2014/main" id="{D1F61165-7C63-4EEA-BC4D-01FC1758B89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9045C39-CCEA-4017-836C-CF091218FC99}"/>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91950543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15A9DF-982C-4B5B-9071-5CE1E746D7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C993A33-F5F3-481E-9436-61A8A69E2FD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1D178-E3F0-4A62-AC5E-E284335892E7}"/>
              </a:ext>
            </a:extLst>
          </p:cNvPr>
          <p:cNvSpPr>
            <a:spLocks noGrp="1"/>
          </p:cNvSpPr>
          <p:nvPr>
            <p:ph type="dt" sz="half" idx="10"/>
          </p:nvPr>
        </p:nvSpPr>
        <p:spPr/>
        <p:txBody>
          <a:bodyPr/>
          <a:lstStyle/>
          <a:p>
            <a:fld id="{B5E53D1A-8C0F-43FA-AF08-E3812224830E}" type="datetimeFigureOut">
              <a:rPr lang="en-US" smtClean="0"/>
              <a:t>4/6/2026</a:t>
            </a:fld>
            <a:endParaRPr lang="en-US" dirty="0"/>
          </a:p>
        </p:txBody>
      </p:sp>
      <p:sp>
        <p:nvSpPr>
          <p:cNvPr id="5" name="Footer Placeholder 4">
            <a:extLst>
              <a:ext uri="{FF2B5EF4-FFF2-40B4-BE49-F238E27FC236}">
                <a16:creationId xmlns:a16="http://schemas.microsoft.com/office/drawing/2014/main" id="{CAF27FB0-0913-4389-B800-56A160530B2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71B5E7D-6947-4F1A-999E-3FD937A0B56D}"/>
              </a:ext>
            </a:extLst>
          </p:cNvPr>
          <p:cNvSpPr>
            <a:spLocks noGrp="1"/>
          </p:cNvSpPr>
          <p:nvPr>
            <p:ph type="sldNum" sz="quarter" idx="12"/>
          </p:nvPr>
        </p:nvSpPr>
        <p:spPr/>
        <p:txBody>
          <a:bodyPr/>
          <a:lstStyle/>
          <a:p>
            <a:fld id="{D1EF030A-A283-414C-89D0-E6E0161BA02D}" type="slidenum">
              <a:rPr lang="en-US" smtClean="0"/>
              <a:t>‹#›</a:t>
            </a:fld>
            <a:endParaRPr lang="en-US" dirty="0"/>
          </a:p>
        </p:txBody>
      </p:sp>
    </p:spTree>
    <p:extLst>
      <p:ext uri="{BB962C8B-B14F-4D97-AF65-F5344CB8AC3E}">
        <p14:creationId xmlns:p14="http://schemas.microsoft.com/office/powerpoint/2010/main" val="230635746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7186875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20390024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627018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2235617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36193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10559476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52468088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75472848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6190966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34619489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413991182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t>4/6/2026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83098-F627-5B4F-9D1B-3166CCBD3A8A}" type="slidenum">
              <a:rPr lang="en-US" smtClean="0"/>
              <a:t>‹#›</a:t>
            </a:fld>
            <a:endParaRPr lang="en-US" dirty="0"/>
          </a:p>
        </p:txBody>
      </p:sp>
    </p:spTree>
    <p:extLst>
      <p:ext uri="{BB962C8B-B14F-4D97-AF65-F5344CB8AC3E}">
        <p14:creationId xmlns:p14="http://schemas.microsoft.com/office/powerpoint/2010/main" val="15777304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4/6/2026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8178485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4/6/2026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07039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94735B-4945-8A4D-ADD4-CC3228AE4BE3}" type="datetimeFigureOut">
              <a:rPr lang="en-US" smtClean="0">
                <a:solidFill>
                  <a:prstClr val="black">
                    <a:tint val="75000"/>
                  </a:prstClr>
                </a:solidFill>
              </a:rPr>
              <a:pPr/>
              <a:t>4/6/2026</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13010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94735B-4945-8A4D-ADD4-CC3228AE4BE3}" type="datetimeFigureOut">
              <a:rPr lang="en-US" smtClean="0">
                <a:solidFill>
                  <a:prstClr val="black">
                    <a:tint val="75000"/>
                  </a:prstClr>
                </a:solidFill>
              </a:rPr>
              <a:pPr/>
              <a:t>4/6/2026</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47383098-F627-5B4F-9D1B-3166CCBD3A8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76335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theme" Target="../theme/theme10.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theme" Target="../theme/theme2.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6" Type="http://schemas.openxmlformats.org/officeDocument/2006/relationships/image" Target="../media/image3.jpg"/><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theme" Target="../theme/theme4.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theme" Target="../theme/theme5.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9.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4/6/2026</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109577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911" r:id="rId12"/>
    <p:sldLayoutId id="2147483931" r:id="rId1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AAF30FB-C4AC-4B0E-9D6F-F10108933497}" type="datetime1">
              <a:rPr lang="en-US" smtClean="0">
                <a:solidFill>
                  <a:prstClr val="black">
                    <a:tint val="75000"/>
                  </a:prstClr>
                </a:solidFill>
              </a:rPr>
              <a:t>4/6/2026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0D5B134-B466-41BE-B91F-E71540B5A22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1940383"/>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4/6/2026</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135212680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26" r:id="rId12"/>
    <p:sldLayoutId id="2147483727" r:id="rId13"/>
    <p:sldLayoutId id="2147483728" r:id="rId14"/>
    <p:sldLayoutId id="2147483729" r:id="rId15"/>
    <p:sldLayoutId id="2147483730" r:id="rId16"/>
    <p:sldLayoutId id="2147483731" r:id="rId17"/>
    <p:sldLayoutId id="2147483732" r:id="rId18"/>
    <p:sldLayoutId id="2147483733" r:id="rId19"/>
    <p:sldLayoutId id="2147483734" r:id="rId20"/>
    <p:sldLayoutId id="2147483735" r:id="rId21"/>
    <p:sldLayoutId id="2147483736" r:id="rId2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4735B-4945-8A4D-ADD4-CC3228AE4BE3}" type="datetimeFigureOut">
              <a:rPr lang="en-US" smtClean="0"/>
              <a:t>4/6/2026</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4050962608"/>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89" r:id="rId12"/>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646144A6-96FC-DF4E-8ACA-55E1D10FA5AB}" type="datetimeFigureOut">
              <a:rPr lang="en-US" smtClean="0">
                <a:solidFill>
                  <a:prstClr val="black">
                    <a:tint val="75000"/>
                  </a:prstClr>
                </a:solidFill>
              </a:rPr>
              <a:pPr defTabSz="457200"/>
              <a:t>4/6/2026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EE1E0F82-4FF3-2044-AC61-7B4381A37555}"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1515856418"/>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EFEE5FCB-315A-460F-B51D-19C44A59B395}" type="datetimeFigureOut">
              <a:rPr lang="en-US" smtClean="0">
                <a:solidFill>
                  <a:prstClr val="black">
                    <a:tint val="75000"/>
                  </a:prstClr>
                </a:solidFill>
              </a:rPr>
              <a:pPr defTabSz="685800"/>
              <a:t>4/6/2026</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A2BFF090-1CC2-4157-AFC3-5FD8495F8016}" type="slidenum">
              <a:rPr lang="en-US" smtClean="0">
                <a:solidFill>
                  <a:prstClr val="black">
                    <a:tint val="75000"/>
                  </a:prstClr>
                </a:solidFill>
              </a:rPr>
              <a:pPr defTabSz="685800"/>
              <a:t>‹#›</a:t>
            </a:fld>
            <a:endParaRPr lang="en-US" dirty="0">
              <a:solidFill>
                <a:prstClr val="black">
                  <a:tint val="75000"/>
                </a:prstClr>
              </a:solidFill>
            </a:endParaRPr>
          </a:p>
        </p:txBody>
      </p:sp>
    </p:spTree>
    <p:extLst>
      <p:ext uri="{BB962C8B-B14F-4D97-AF65-F5344CB8AC3E}">
        <p14:creationId xmlns:p14="http://schemas.microsoft.com/office/powerpoint/2010/main" val="277647504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 id="2147483817"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D94AEEF-82ED-4D66-8B5E-D4C5357B7C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DBFD457-9B62-4B34-86F4-C3741BBD8A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4DD1AD-FD3D-45E2-899C-78017EB40D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E53D1A-8C0F-43FA-AF08-E3812224830E}" type="datetimeFigureOut">
              <a:rPr lang="en-US" smtClean="0"/>
              <a:t>4/6/2026</a:t>
            </a:fld>
            <a:endParaRPr lang="en-US" dirty="0"/>
          </a:p>
        </p:txBody>
      </p:sp>
      <p:sp>
        <p:nvSpPr>
          <p:cNvPr id="5" name="Footer Placeholder 4">
            <a:extLst>
              <a:ext uri="{FF2B5EF4-FFF2-40B4-BE49-F238E27FC236}">
                <a16:creationId xmlns:a16="http://schemas.microsoft.com/office/drawing/2014/main" id="{381ED23C-5F9E-4D25-A4DB-A59ABD2219D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2E873116-0934-43ED-8A36-D7B29232D4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EF030A-A283-414C-89D0-E6E0161BA02D}" type="slidenum">
              <a:rPr lang="en-US" smtClean="0"/>
              <a:t>‹#›</a:t>
            </a:fld>
            <a:endParaRPr lang="en-US" dirty="0"/>
          </a:p>
        </p:txBody>
      </p:sp>
    </p:spTree>
    <p:extLst>
      <p:ext uri="{BB962C8B-B14F-4D97-AF65-F5344CB8AC3E}">
        <p14:creationId xmlns:p14="http://schemas.microsoft.com/office/powerpoint/2010/main" val="2384927713"/>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894735B-4945-8A4D-ADD4-CC3228AE4BE3}" type="datetimeFigureOut">
              <a:rPr lang="en-US" smtClean="0"/>
              <a:t>4/6/2026</a:t>
            </a:fld>
            <a:endParaRPr lang="en-US" dirty="0"/>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7383098-F627-5B4F-9D1B-3166CCBD3A8A}" type="slidenum">
              <a:rPr lang="en-US" smtClean="0"/>
              <a:t>‹#›</a:t>
            </a:fld>
            <a:endParaRPr lang="en-US" dirty="0"/>
          </a:p>
        </p:txBody>
      </p:sp>
    </p:spTree>
    <p:extLst>
      <p:ext uri="{BB962C8B-B14F-4D97-AF65-F5344CB8AC3E}">
        <p14:creationId xmlns:p14="http://schemas.microsoft.com/office/powerpoint/2010/main" val="3043489684"/>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E894735B-4945-8A4D-ADD4-CC3228AE4BE3}" type="datetimeFigureOut">
              <a:rPr lang="en-US" smtClean="0">
                <a:solidFill>
                  <a:prstClr val="black">
                    <a:tint val="75000"/>
                  </a:prstClr>
                </a:solidFill>
              </a:rPr>
              <a:pPr defTabSz="457200"/>
              <a:t>4/6/2026</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7383098-F627-5B4F-9D1B-3166CCBD3A8A}" type="slidenum">
              <a:rPr lang="en-US" smtClean="0">
                <a:solidFill>
                  <a:prstClr val="black">
                    <a:tint val="75000"/>
                  </a:prstClr>
                </a:solidFill>
              </a:rPr>
              <a:pPr defTabSz="457200"/>
              <a:t>‹#›</a:t>
            </a:fld>
            <a:endParaRPr lang="en-US" dirty="0">
              <a:solidFill>
                <a:prstClr val="black">
                  <a:tint val="75000"/>
                </a:prstClr>
              </a:solidFill>
            </a:endParaRPr>
          </a:p>
        </p:txBody>
      </p:sp>
    </p:spTree>
    <p:extLst>
      <p:ext uri="{BB962C8B-B14F-4D97-AF65-F5344CB8AC3E}">
        <p14:creationId xmlns:p14="http://schemas.microsoft.com/office/powerpoint/2010/main" val="4148472529"/>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1E65E9-5FE9-4503-9D8F-A794DEE93552}" type="datetimeFigureOut">
              <a:rPr lang="en-US" smtClean="0"/>
              <a:t>4/6/2026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176B45-5992-4283-879B-095F72A82AD6}" type="slidenum">
              <a:rPr lang="en-US" smtClean="0"/>
              <a:t>‹#›</a:t>
            </a:fld>
            <a:endParaRPr lang="en-US" dirty="0"/>
          </a:p>
        </p:txBody>
      </p:sp>
    </p:spTree>
    <p:extLst>
      <p:ext uri="{BB962C8B-B14F-4D97-AF65-F5344CB8AC3E}">
        <p14:creationId xmlns:p14="http://schemas.microsoft.com/office/powerpoint/2010/main" val="358408877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0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g"/><Relationship Id="rId4" Type="http://schemas.openxmlformats.org/officeDocument/2006/relationships/hyperlink" Target="http://filestore.scouting.org/filestore/se-packet/2020-08-10/Exploring-Participant-Policy-FINAL-2.pdf"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g"/></Relationships>
</file>

<file path=ppt/slides/_rels/slide102.xml.rels><?xml version="1.0" encoding="UTF-8" standalone="yes"?>
<Relationships xmlns="http://schemas.openxmlformats.org/package/2006/relationships"><Relationship Id="rId8" Type="http://schemas.openxmlformats.org/officeDocument/2006/relationships/image" Target="../media/image61.jpg"/><Relationship Id="rId3" Type="http://schemas.openxmlformats.org/officeDocument/2006/relationships/image" Target="../media/image13.jpg"/><Relationship Id="rId7" Type="http://schemas.openxmlformats.org/officeDocument/2006/relationships/hyperlink" Target="http://1ef2c1ael6q32f64freokqsm-wpengine.netdna-ssl.com/wp-content/uploads/2019/10/FINAL_524-01019-Explor-Adult-App_WEB.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1ef2c1ael6q32f64freokqsm-wpengine.netdna-ssl.com/wp-content/uploads/2019/10/FINAL_524-00919-Exploring-Youth-App_WEB.pdf" TargetMode="External"/><Relationship Id="rId5" Type="http://schemas.openxmlformats.org/officeDocument/2006/relationships/hyperlink" Target="http://www.exploring.org/wp-content/uploads/2019/10/FINAL_524-56519-New-Post-Club-App_WEB.pdf" TargetMode="External"/><Relationship Id="rId4" Type="http://schemas.openxmlformats.org/officeDocument/2006/relationships/hyperlink" Target="http://www.exploring.org/" TargetMode="External"/><Relationship Id="rId9" Type="http://schemas.openxmlformats.org/officeDocument/2006/relationships/image" Target="../media/image62.png"/></Relationships>
</file>

<file path=ppt/slides/_rels/slide10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6.xml"/><Relationship Id="rId1" Type="http://schemas.openxmlformats.org/officeDocument/2006/relationships/slideLayout" Target="../slideLayouts/slideLayout15.xml"/><Relationship Id="rId6" Type="http://schemas.openxmlformats.org/officeDocument/2006/relationships/image" Target="../media/image73.jpg"/><Relationship Id="rId5" Type="http://schemas.openxmlformats.org/officeDocument/2006/relationships/image" Target="../media/image72.png"/><Relationship Id="rId4" Type="http://schemas.openxmlformats.org/officeDocument/2006/relationships/image" Target="../media/image6.png"/></Relationships>
</file>

<file path=ppt/slides/_rels/slide10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image" Target="../media/image74.jpg"/><Relationship Id="rId5" Type="http://schemas.openxmlformats.org/officeDocument/2006/relationships/image" Target="../media/image72.png"/><Relationship Id="rId4" Type="http://schemas.openxmlformats.org/officeDocument/2006/relationships/image" Target="../media/image6.png"/></Relationships>
</file>

<file path=ppt/slides/_rels/slide10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3.jpg"/><Relationship Id="rId1" Type="http://schemas.openxmlformats.org/officeDocument/2006/relationships/slideLayout" Target="../slideLayouts/slideLayout74.xml"/><Relationship Id="rId4" Type="http://schemas.openxmlformats.org/officeDocument/2006/relationships/image" Target="../media/image6.png"/></Relationships>
</file>

<file path=ppt/slides/_rels/slide10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4.xml"/><Relationship Id="rId4" Type="http://schemas.openxmlformats.org/officeDocument/2006/relationships/image" Target="../media/image77.jp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6.png"/></Relationships>
</file>

<file path=ppt/slides/_rels/slide1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7.jpg"/><Relationship Id="rId4" Type="http://schemas.openxmlformats.org/officeDocument/2006/relationships/image" Target="../media/image62.png"/></Relationships>
</file>

<file path=ppt/slides/_rels/slide1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9.xml"/><Relationship Id="rId1" Type="http://schemas.openxmlformats.org/officeDocument/2006/relationships/slideLayout" Target="../slideLayouts/slideLayout86.xml"/><Relationship Id="rId5" Type="http://schemas.openxmlformats.org/officeDocument/2006/relationships/image" Target="../media/image65.png"/><Relationship Id="rId4" Type="http://schemas.openxmlformats.org/officeDocument/2006/relationships/image" Target="../media/image64.png"/></Relationships>
</file>

<file path=ppt/slides/_rels/slide11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3.jpg"/><Relationship Id="rId1" Type="http://schemas.openxmlformats.org/officeDocument/2006/relationships/slideLayout" Target="../slideLayouts/slideLayout96.xml"/><Relationship Id="rId4" Type="http://schemas.openxmlformats.org/officeDocument/2006/relationships/hyperlink" Target="https://my.scouting.org/"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3.jpg"/><Relationship Id="rId1" Type="http://schemas.openxmlformats.org/officeDocument/2006/relationships/slideLayout" Target="../slideLayouts/slideLayout96.xml"/><Relationship Id="rId4" Type="http://schemas.openxmlformats.org/officeDocument/2006/relationships/hyperlink" Target="https://www.scouting.org/training/youth-protection/venturing/" TargetMode="External"/></Relationships>
</file>

<file path=ppt/slides/_rels/slide114.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6.png"/><Relationship Id="rId1" Type="http://schemas.openxmlformats.org/officeDocument/2006/relationships/slideLayout" Target="../slideLayouts/slideLayout14.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25.xml"/><Relationship Id="rId5" Type="http://schemas.openxmlformats.org/officeDocument/2006/relationships/image" Target="../media/image79.png"/><Relationship Id="rId4" Type="http://schemas.openxmlformats.org/officeDocument/2006/relationships/image" Target="../media/image78.jpg"/></Relationships>
</file>

<file path=ppt/slides/_rels/slide1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0.xml"/><Relationship Id="rId1" Type="http://schemas.openxmlformats.org/officeDocument/2006/relationships/slideLayout" Target="../slideLayouts/slideLayout25.xml"/><Relationship Id="rId5" Type="http://schemas.openxmlformats.org/officeDocument/2006/relationships/image" Target="../media/image80.jpg"/><Relationship Id="rId4" Type="http://schemas.openxmlformats.org/officeDocument/2006/relationships/image" Target="../media/image6.png"/></Relationships>
</file>

<file path=ppt/slides/_rels/slide1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25.xml"/><Relationship Id="rId4" Type="http://schemas.openxmlformats.org/officeDocument/2006/relationships/image" Target="../media/image81.jp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1.xml"/><Relationship Id="rId1" Type="http://schemas.openxmlformats.org/officeDocument/2006/relationships/slideLayout" Target="../slideLayouts/slideLayout25.xml"/><Relationship Id="rId5" Type="http://schemas.openxmlformats.org/officeDocument/2006/relationships/image" Target="../media/image82.jpeg"/><Relationship Id="rId4" Type="http://schemas.openxmlformats.org/officeDocument/2006/relationships/image" Target="../media/image6.png"/></Relationships>
</file>

<file path=ppt/slides/_rels/slide1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2.xml"/><Relationship Id="rId1" Type="http://schemas.openxmlformats.org/officeDocument/2006/relationships/slideLayout" Target="../slideLayouts/slideLayout25.xml"/><Relationship Id="rId5" Type="http://schemas.openxmlformats.org/officeDocument/2006/relationships/image" Target="../media/image83.png"/><Relationship Id="rId4" Type="http://schemas.openxmlformats.org/officeDocument/2006/relationships/image" Target="../media/image6.png"/></Relationships>
</file>

<file path=ppt/slides/_rels/slide1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25.xml"/><Relationship Id="rId4" Type="http://schemas.openxmlformats.org/officeDocument/2006/relationships/image" Target="../media/image83.png"/></Relationships>
</file>

<file path=ppt/slides/_rels/slide1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25.xml"/><Relationship Id="rId4" Type="http://schemas.openxmlformats.org/officeDocument/2006/relationships/image" Target="../media/image82.jpeg"/></Relationships>
</file>

<file path=ppt/slides/_rels/slide1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18.xml"/></Relationships>
</file>

<file path=ppt/slides/_rels/slide12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1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4.xml"/><Relationship Id="rId4" Type="http://schemas.openxmlformats.org/officeDocument/2006/relationships/image" Target="../media/image84.png"/></Relationships>
</file>

<file path=ppt/slides/_rels/slide1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4.xml"/><Relationship Id="rId4" Type="http://schemas.openxmlformats.org/officeDocument/2006/relationships/image" Target="../media/image84.png"/></Relationships>
</file>

<file path=ppt/slides/_rels/slide1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4.xml"/><Relationship Id="rId6" Type="http://schemas.openxmlformats.org/officeDocument/2006/relationships/hyperlink" Target="http://www.exploringyourcareer.com/" TargetMode="External"/><Relationship Id="rId5" Type="http://schemas.openxmlformats.org/officeDocument/2006/relationships/image" Target="../media/image86.png"/><Relationship Id="rId4" Type="http://schemas.openxmlformats.org/officeDocument/2006/relationships/image" Target="../media/image85.png"/></Relationships>
</file>

<file path=ppt/slides/_rels/slide1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4.xml"/><Relationship Id="rId5" Type="http://schemas.openxmlformats.org/officeDocument/2006/relationships/image" Target="../media/image88.png"/><Relationship Id="rId4" Type="http://schemas.openxmlformats.org/officeDocument/2006/relationships/image" Target="../media/image87.png"/></Relationships>
</file>

<file path=ppt/slides/_rels/slide13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5.xml"/></Relationships>
</file>

<file path=ppt/slides/_rels/slide13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5.xml"/></Relationships>
</file>

<file path=ppt/slides/_rels/slide135.xml.rels><?xml version="1.0" encoding="UTF-8" standalone="yes"?>
<Relationships xmlns="http://schemas.openxmlformats.org/package/2006/relationships"><Relationship Id="rId3" Type="http://schemas.openxmlformats.org/officeDocument/2006/relationships/hyperlink" Target="http://www.exploringyourcareer.com/" TargetMode="External"/><Relationship Id="rId2" Type="http://schemas.openxmlformats.org/officeDocument/2006/relationships/notesSlide" Target="../notesSlides/notesSlide34.xml"/><Relationship Id="rId1" Type="http://schemas.openxmlformats.org/officeDocument/2006/relationships/slideLayout" Target="../slideLayouts/slideLayout47.xml"/><Relationship Id="rId5" Type="http://schemas.openxmlformats.org/officeDocument/2006/relationships/image" Target="../media/image72.png"/><Relationship Id="rId4" Type="http://schemas.openxmlformats.org/officeDocument/2006/relationships/image" Target="../media/image91.jpg"/></Relationships>
</file>

<file path=ppt/slides/_rels/slide1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4.xml"/><Relationship Id="rId4" Type="http://schemas.openxmlformats.org/officeDocument/2006/relationships/image" Target="../media/image92.png"/></Relationships>
</file>

<file path=ppt/slides/_rels/slide13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13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5.xml"/><Relationship Id="rId1" Type="http://schemas.openxmlformats.org/officeDocument/2006/relationships/slideLayout" Target="../slideLayouts/slideLayout54.xml"/><Relationship Id="rId6" Type="http://schemas.openxmlformats.org/officeDocument/2006/relationships/image" Target="../media/image72.png"/><Relationship Id="rId5" Type="http://schemas.openxmlformats.org/officeDocument/2006/relationships/image" Target="../media/image6.png"/><Relationship Id="rId4" Type="http://schemas.openxmlformats.org/officeDocument/2006/relationships/hyperlink" Target="http://www.exploringyourcareer.org/" TargetMode="External"/></Relationships>
</file>

<file path=ppt/slides/_rels/slide1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4.xml"/><Relationship Id="rId4" Type="http://schemas.openxmlformats.org/officeDocument/2006/relationships/image" Target="../media/image95.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6.png"/></Relationships>
</file>

<file path=ppt/slides/_rels/slide1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6.xml"/><Relationship Id="rId1" Type="http://schemas.openxmlformats.org/officeDocument/2006/relationships/slideLayout" Target="../slideLayouts/slideLayout59.xml"/></Relationships>
</file>

<file path=ppt/slides/_rels/slide14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7.xml"/><Relationship Id="rId1" Type="http://schemas.openxmlformats.org/officeDocument/2006/relationships/slideLayout" Target="../slideLayouts/slideLayout59.xml"/><Relationship Id="rId4" Type="http://schemas.openxmlformats.org/officeDocument/2006/relationships/image" Target="../media/image98.png"/></Relationships>
</file>

<file path=ppt/slides/_rels/slide1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4.xml"/><Relationship Id="rId4" Type="http://schemas.openxmlformats.org/officeDocument/2006/relationships/image" Target="../media/image99.png"/></Relationships>
</file>

<file path=ppt/slides/_rels/slide14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http://www.exploring.org/" TargetMode="External"/><Relationship Id="rId4" Type="http://schemas.openxmlformats.org/officeDocument/2006/relationships/image" Target="../media/image65.png"/></Relationships>
</file>

<file path=ppt/slides/_rels/slide1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62.xml"/><Relationship Id="rId4" Type="http://schemas.openxmlformats.org/officeDocument/2006/relationships/image" Target="../media/image100.png"/></Relationships>
</file>

<file path=ppt/slides/_rels/slide1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4.xml"/><Relationship Id="rId4" Type="http://schemas.openxmlformats.org/officeDocument/2006/relationships/image" Target="../media/image101.wmf"/></Relationships>
</file>

<file path=ppt/slides/_rels/slide1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4.xml"/><Relationship Id="rId4" Type="http://schemas.openxmlformats.org/officeDocument/2006/relationships/image" Target="../media/image100.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74.xml"/><Relationship Id="rId4" Type="http://schemas.openxmlformats.org/officeDocument/2006/relationships/image" Target="../media/image102.jpg"/></Relationships>
</file>

<file path=ppt/slides/_rels/slide1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74.xml"/></Relationships>
</file>

<file path=ppt/slides/_rels/slide1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74.xml"/><Relationship Id="rId5" Type="http://schemas.openxmlformats.org/officeDocument/2006/relationships/hyperlink" Target="http://www.joinexploring.org/" TargetMode="External"/><Relationship Id="rId4" Type="http://schemas.openxmlformats.org/officeDocument/2006/relationships/image" Target="../media/image103.png"/></Relationships>
</file>

<file path=ppt/slides/_rels/slide1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4.xml"/><Relationship Id="rId4" Type="http://schemas.openxmlformats.org/officeDocument/2006/relationships/image" Target="../media/image84.png"/></Relationships>
</file>

<file path=ppt/slides/_rels/slide1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4.xml"/><Relationship Id="rId4" Type="http://schemas.openxmlformats.org/officeDocument/2006/relationships/image" Target="../media/image104.png"/></Relationships>
</file>

<file path=ppt/slides/_rels/slide1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4.xml"/><Relationship Id="rId4" Type="http://schemas.openxmlformats.org/officeDocument/2006/relationships/image" Target="../media/image105.jpeg"/></Relationships>
</file>

<file path=ppt/slides/_rels/slide1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13.jpg"/><Relationship Id="rId1" Type="http://schemas.openxmlformats.org/officeDocument/2006/relationships/slideLayout" Target="../slideLayouts/slideLayout74.xml"/><Relationship Id="rId4" Type="http://schemas.openxmlformats.org/officeDocument/2006/relationships/image" Target="../media/image6.png"/></Relationships>
</file>

<file path=ppt/slides/_rels/slide15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9.xml"/><Relationship Id="rId1" Type="http://schemas.openxmlformats.org/officeDocument/2006/relationships/slideLayout" Target="../slideLayouts/slideLayout86.xml"/><Relationship Id="rId5" Type="http://schemas.openxmlformats.org/officeDocument/2006/relationships/image" Target="../media/image65.png"/><Relationship Id="rId4" Type="http://schemas.openxmlformats.org/officeDocument/2006/relationships/image" Target="../media/image64.png"/></Relationships>
</file>

<file path=ppt/slides/_rels/slide15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7.jpg"/><Relationship Id="rId4" Type="http://schemas.openxmlformats.org/officeDocument/2006/relationships/image" Target="../media/image62.png"/></Relationships>
</file>

<file path=ppt/slides/_rels/slide1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4.xml"/><Relationship Id="rId4" Type="http://schemas.openxmlformats.org/officeDocument/2006/relationships/image" Target="../media/image84.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8" Type="http://schemas.openxmlformats.org/officeDocument/2006/relationships/hyperlink" Target="https://www.exploring.org/wp-content/uploads/2021/08/LFL-safety-first-guidelines-3.21.17_8.pdf" TargetMode="External"/><Relationship Id="rId3" Type="http://schemas.openxmlformats.org/officeDocument/2006/relationships/hyperlink" Target="http://www.exploring.org/" TargetMode="External"/><Relationship Id="rId7" Type="http://schemas.openxmlformats.org/officeDocument/2006/relationships/hyperlink" Target="https://www.exploring.org/wp-content/uploads/2016/10/Exploring-Guidebook-Sept2017.800-10018.pdf" TargetMode="External"/><Relationship Id="rId12" Type="http://schemas.openxmlformats.org/officeDocument/2006/relationships/hyperlink" Target="http://www.exploringexplosion.org/" TargetMode="External"/><Relationship Id="rId2" Type="http://schemas.openxmlformats.org/officeDocument/2006/relationships/image" Target="../media/image6.png"/><Relationship Id="rId1" Type="http://schemas.openxmlformats.org/officeDocument/2006/relationships/slideLayout" Target="../slideLayouts/slideLayout14.xml"/><Relationship Id="rId6" Type="http://schemas.openxmlformats.org/officeDocument/2006/relationships/hyperlink" Target="http://www.exploring.org/wp-content/uploads/2018/05/Career-Awareness-Award-FINAL.pdf" TargetMode="External"/><Relationship Id="rId11" Type="http://schemas.openxmlformats.org/officeDocument/2006/relationships/hyperlink" Target="http://www.exploring.org/wp-content/uploads/2021/04/522-02516_UPG.compressed.pdf" TargetMode="External"/><Relationship Id="rId5" Type="http://schemas.openxmlformats.org/officeDocument/2006/relationships/hyperlink" Target="http://www.exploring.org/wp-content/uploads/2017/06/Career-Achievement-Award-May2017.pdf" TargetMode="External"/><Relationship Id="rId10" Type="http://schemas.openxmlformats.org/officeDocument/2006/relationships/hyperlink" Target="http://www.myscouting.org/" TargetMode="External"/><Relationship Id="rId4" Type="http://schemas.openxmlformats.org/officeDocument/2006/relationships/hyperlink" Target="https://www.exploring.org/activity-library/" TargetMode="External"/><Relationship Id="rId9" Type="http://schemas.openxmlformats.org/officeDocument/2006/relationships/hyperlink" Target="https://www.exploring.org/training-safety/"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4.xml"/><Relationship Id="rId4" Type="http://schemas.openxmlformats.org/officeDocument/2006/relationships/image" Target="../media/image106.png"/></Relationships>
</file>

<file path=ppt/slides/_rels/slide162.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41.xml"/><Relationship Id="rId1" Type="http://schemas.openxmlformats.org/officeDocument/2006/relationships/slideLayout" Target="../slideLayouts/slideLayout15.xml"/><Relationship Id="rId4" Type="http://schemas.openxmlformats.org/officeDocument/2006/relationships/image" Target="../media/image108.jpg"/></Relationships>
</file>

<file path=ppt/slides/_rels/slide1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4.xml"/><Relationship Id="rId4" Type="http://schemas.openxmlformats.org/officeDocument/2006/relationships/image" Target="../media/image109.png"/></Relationships>
</file>

<file path=ppt/slides/_rels/slide16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42.xml"/><Relationship Id="rId1" Type="http://schemas.openxmlformats.org/officeDocument/2006/relationships/slideLayout" Target="../slideLayouts/slideLayout36.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1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4.xml"/><Relationship Id="rId4" Type="http://schemas.openxmlformats.org/officeDocument/2006/relationships/image" Target="../media/image84.png"/></Relationships>
</file>

<file path=ppt/slides/_rels/slide1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4.xml"/><Relationship Id="rId5" Type="http://schemas.openxmlformats.org/officeDocument/2006/relationships/image" Target="../media/image115.jpeg"/><Relationship Id="rId4" Type="http://schemas.openxmlformats.org/officeDocument/2006/relationships/image" Target="../media/image114.jpg"/></Relationships>
</file>

<file path=ppt/slides/_rels/slide1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4.xml"/><Relationship Id="rId4" Type="http://schemas.openxmlformats.org/officeDocument/2006/relationships/image" Target="../media/image116.png"/></Relationships>
</file>

<file path=ppt/slides/_rels/slide16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g"/></Relationships>
</file>

<file path=ppt/slides/_rels/slide16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7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117.png"/><Relationship Id="rId4" Type="http://schemas.openxmlformats.org/officeDocument/2006/relationships/image" Target="../media/image61.jpg"/></Relationships>
</file>

<file path=ppt/slides/_rels/slide17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17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g"/></Relationships>
</file>

<file path=ppt/slides/_rels/slide174.xml.rels><?xml version="1.0" encoding="UTF-8" standalone="yes"?>
<Relationships xmlns="http://schemas.openxmlformats.org/package/2006/relationships"><Relationship Id="rId3" Type="http://schemas.openxmlformats.org/officeDocument/2006/relationships/hyperlink" Target="https://www.scouting.org/commissioners/internet-rechartering/" TargetMode="External"/><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hyperlink" Target="https://advancements.scouting.org/login" TargetMode="External"/></Relationships>
</file>

<file path=ppt/slides/_rels/slide17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svg"/><Relationship Id="rId7" Type="http://schemas.openxmlformats.org/officeDocument/2006/relationships/image" Target="../media/image129.svg"/><Relationship Id="rId2" Type="http://schemas.openxmlformats.org/officeDocument/2006/relationships/image" Target="../media/image124.png"/><Relationship Id="rId1" Type="http://schemas.openxmlformats.org/officeDocument/2006/relationships/slideLayout" Target="../slideLayouts/slideLayout5.xml"/><Relationship Id="rId6" Type="http://schemas.openxmlformats.org/officeDocument/2006/relationships/image" Target="../media/image128.png"/><Relationship Id="rId11" Type="http://schemas.openxmlformats.org/officeDocument/2006/relationships/image" Target="../media/image133.svg"/><Relationship Id="rId5" Type="http://schemas.openxmlformats.org/officeDocument/2006/relationships/image" Target="../media/image127.sv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sv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hyperlink" Target="https://www.cdc.gov/acip/?CDC_AAref_Val=https://www.cdc.gov/vaccines/acip/index.html" TargetMode="External"/></Relationships>
</file>

<file path=ppt/slides/_rels/slide190.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19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hyperlink" Target="http://www.exploring.org/" TargetMode="External"/><Relationship Id="rId4" Type="http://schemas.openxmlformats.org/officeDocument/2006/relationships/image" Target="../media/image65.png"/></Relationships>
</file>

<file path=ppt/slides/_rels/slide1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hyperlink" Target="https://reservations.scouting.org/profile/167391" TargetMode="Externa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4.xml"/><Relationship Id="rId4" Type="http://schemas.openxmlformats.org/officeDocument/2006/relationships/hyperlink" Target="http://www.exploring.or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hyperlink" Target="http://www.learningforlife.org/"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 Id="rId6" Type="http://schemas.openxmlformats.org/officeDocument/2006/relationships/hyperlink" Target="http://www.exploring.org/about-us" TargetMode="External"/><Relationship Id="rId5" Type="http://schemas.openxmlformats.org/officeDocument/2006/relationships/image" Target="../media/image23.png"/><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www.exploring.org/" TargetMode="External"/></Relationships>
</file>

<file path=ppt/slides/_rels/slide40.xml.rels><?xml version="1.0" encoding="UTF-8" standalone="yes"?>
<Relationships xmlns="http://schemas.openxmlformats.org/package/2006/relationships"><Relationship Id="rId2" Type="http://schemas.openxmlformats.org/officeDocument/2006/relationships/hyperlink" Target="mailto:Ryan.Moon@scouting.org" TargetMode="Externa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5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5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56.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hyperlink" Target="https://forms.gle/Lz1anqsCvktLv99b8"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1.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9.tiff"/><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39.tiff"/><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gif"/></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39.tiff"/><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8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hyperlink" Target="mailto:Ryan.moon@scouting.org" TargetMode="Externa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0.xml"/><Relationship Id="rId4" Type="http://schemas.openxmlformats.org/officeDocument/2006/relationships/image" Target="../media/image60.png"/></Relationships>
</file>

<file path=ppt/slides/_rels/slide8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hyperlink" Target="http://www.exploringexplosion.org/" TargetMode="External"/><Relationship Id="rId5" Type="http://schemas.openxmlformats.org/officeDocument/2006/relationships/hyperlink" Target="https://forms.office.com/r/4Bh8LWJZRK" TargetMode="External"/><Relationship Id="rId4" Type="http://schemas.openxmlformats.org/officeDocument/2006/relationships/image" Target="../media/image60.png"/></Relationships>
</file>

<file path=ppt/slides/_rels/slide8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hyperlink" Target="https://www.exploring.org/wp-content/uploads/2026/02/Exploring-Explosion-Growth-Incentive-2026.pdf" TargetMode="External"/><Relationship Id="rId4" Type="http://schemas.openxmlformats.org/officeDocument/2006/relationships/image" Target="../media/image60.png"/></Relationships>
</file>

<file path=ppt/slides/_rels/slide8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hyperlink" Target="https://reservations.scouting.org/profile/167391" TargetMode="External"/><Relationship Id="rId4" Type="http://schemas.openxmlformats.org/officeDocument/2006/relationships/image" Target="../media/image60.png"/></Relationships>
</file>

<file path=ppt/slides/_rels/slide8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g"/></Relationships>
</file>

<file path=ppt/slides/_rels/slide87.xml.rels><?xml version="1.0" encoding="UTF-8" standalone="yes"?>
<Relationships xmlns="http://schemas.openxmlformats.org/package/2006/relationships"><Relationship Id="rId3" Type="http://schemas.openxmlformats.org/officeDocument/2006/relationships/hyperlink" Target="https://www.scouting.org/commissioners/internet-rechartering/" TargetMode="External"/><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advancements.scouting.org/login" TargetMode="External"/></Relationships>
</file>

<file path=ppt/slides/_rels/slide8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3.jpg"/><Relationship Id="rId1" Type="http://schemas.openxmlformats.org/officeDocument/2006/relationships/slideLayout" Target="../slideLayouts/slideLayout118.xml"/><Relationship Id="rId4" Type="http://schemas.openxmlformats.org/officeDocument/2006/relationships/hyperlink" Target="https://my.scouting.org/" TargetMode="External"/></Relationships>
</file>

<file path=ppt/slides/_rels/slide9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13.jpg"/><Relationship Id="rId1" Type="http://schemas.openxmlformats.org/officeDocument/2006/relationships/slideLayout" Target="../slideLayouts/slideLayout118.xml"/><Relationship Id="rId4" Type="http://schemas.openxmlformats.org/officeDocument/2006/relationships/hyperlink" Target="https://www.scouting.org/training/youth-protection/venturing/"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107.xml"/></Relationships>
</file>

<file path=ppt/slides/_rels/slide9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hyperlink" Target="mailto:exploring@lflmail.org" TargetMode="External"/><Relationship Id="rId2" Type="http://schemas.openxmlformats.org/officeDocument/2006/relationships/image" Target="../media/image13.jpg"/><Relationship Id="rId1" Type="http://schemas.openxmlformats.org/officeDocument/2006/relationships/slideLayout" Target="../slideLayouts/slideLayout14.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9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8.xml"/><Relationship Id="rId1" Type="http://schemas.openxmlformats.org/officeDocument/2006/relationships/slideLayout" Target="../slideLayouts/slideLayout25.xml"/><Relationship Id="rId4" Type="http://schemas.openxmlformats.org/officeDocument/2006/relationships/image" Target="../media/image6.png"/></Relationships>
</file>

<file path=ppt/slides/_rels/slide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9.xml"/><Relationship Id="rId1" Type="http://schemas.openxmlformats.org/officeDocument/2006/relationships/slideLayout" Target="../slideLayouts/slideLayout20.xml"/><Relationship Id="rId5" Type="http://schemas.openxmlformats.org/officeDocument/2006/relationships/hyperlink" Target="https://reservations.scouting.org/profile/167391" TargetMode="External"/><Relationship Id="rId4" Type="http://schemas.openxmlformats.org/officeDocument/2006/relationships/image" Target="../media/image60.png"/></Relationships>
</file>

<file path=ppt/slides/_rels/slide9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25.xml"/><Relationship Id="rId5" Type="http://schemas.openxmlformats.org/officeDocument/2006/relationships/image" Target="../media/image6.png"/><Relationship Id="rId4" Type="http://schemas.openxmlformats.org/officeDocument/2006/relationships/hyperlink" Target="https://drive.google.com/file/d/1Bo7U0iJ8Ti-bmyIFtxGfG0TIt3dB1xX4/view?usp=sharing"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0.jpg"/><Relationship Id="rId1" Type="http://schemas.openxmlformats.org/officeDocument/2006/relationships/slideLayout" Target="../slideLayouts/slideLayout2.xml"/><Relationship Id="rId4" Type="http://schemas.openxmlformats.org/officeDocument/2006/relationships/image" Target="../media/image71.jpg"/></Relationships>
</file>

<file path=ppt/slides/_rels/slide9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39715" y="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31950"/>
              </a:solidFill>
              <a:effectLst/>
              <a:uLnTx/>
              <a:uFillTx/>
              <a:latin typeface="Calibri"/>
              <a:ea typeface="+mn-ea"/>
              <a:cs typeface="+mn-cs"/>
            </a:endParaRPr>
          </a:p>
        </p:txBody>
      </p:sp>
      <p:sp>
        <p:nvSpPr>
          <p:cNvPr id="10" name="Title 1"/>
          <p:cNvSpPr txBox="1">
            <a:spLocks/>
          </p:cNvSpPr>
          <p:nvPr/>
        </p:nvSpPr>
        <p:spPr>
          <a:xfrm>
            <a:off x="156415" y="3181705"/>
            <a:ext cx="7392064" cy="2037996"/>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NATIONAL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LIVE HOUR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1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11" name="Picture 10" descr="https://www.exploring.org/wp-content/uploads/2018/09/unnamed.png">
            <a:extLst>
              <a:ext uri="{FF2B5EF4-FFF2-40B4-BE49-F238E27FC236}">
                <a16:creationId xmlns:a16="http://schemas.microsoft.com/office/drawing/2014/main" id="{922CF591-DD46-4D11-A6DA-824EB2D856C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922207" y="180767"/>
            <a:ext cx="3012331" cy="3160629"/>
          </a:xfrm>
          <a:prstGeom prst="rect">
            <a:avLst/>
          </a:prstGeom>
          <a:noFill/>
          <a:ln>
            <a:noFill/>
          </a:ln>
        </p:spPr>
      </p:pic>
      <p:pic>
        <p:nvPicPr>
          <p:cNvPr id="3" name="Picture 2">
            <a:extLst>
              <a:ext uri="{FF2B5EF4-FFF2-40B4-BE49-F238E27FC236}">
                <a16:creationId xmlns:a16="http://schemas.microsoft.com/office/drawing/2014/main" id="{6D3070D8-3A5E-4B24-8EF4-11D2A8C5F187}"/>
              </a:ext>
            </a:extLst>
          </p:cNvPr>
          <p:cNvPicPr>
            <a:picLocks noChangeAspect="1"/>
          </p:cNvPicPr>
          <p:nvPr/>
        </p:nvPicPr>
        <p:blipFill>
          <a:blip r:embed="rId4"/>
          <a:stretch>
            <a:fillRect/>
          </a:stretch>
        </p:blipFill>
        <p:spPr>
          <a:xfrm>
            <a:off x="7947643" y="3643280"/>
            <a:ext cx="3012331" cy="3049621"/>
          </a:xfrm>
          <a:prstGeom prst="rect">
            <a:avLst/>
          </a:prstGeom>
        </p:spPr>
      </p:pic>
      <p:sp>
        <p:nvSpPr>
          <p:cNvPr id="7" name="Rectangle 6">
            <a:extLst>
              <a:ext uri="{FF2B5EF4-FFF2-40B4-BE49-F238E27FC236}">
                <a16:creationId xmlns:a16="http://schemas.microsoft.com/office/drawing/2014/main" id="{392B370D-ED78-459B-A634-71A292C6CBB7}"/>
              </a:ext>
            </a:extLst>
          </p:cNvPr>
          <p:cNvSpPr/>
          <p:nvPr/>
        </p:nvSpPr>
        <p:spPr>
          <a:xfrm>
            <a:off x="7853471" y="2491644"/>
            <a:ext cx="3170946" cy="954107"/>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schemeClr val="bg1"/>
                </a:solidFill>
                <a:effectLst/>
                <a:uLnTx/>
                <a:uFillTx/>
                <a:latin typeface="Arial" panose="020B0604020202020204" pitchFamily="34" charset="0"/>
                <a:ea typeface="+mn-ea"/>
                <a:cs typeface="Arial" panose="020B0604020202020204" pitchFamily="34" charset="0"/>
              </a:rPr>
              <a:t>Craig Martin</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400" b="1" i="1" dirty="0">
                <a:solidFill>
                  <a:prstClr val="white"/>
                </a:solidFill>
                <a:latin typeface="Arial" panose="020B0604020202020204" pitchFamily="34" charset="0"/>
                <a:cs typeface="Arial" panose="020B0604020202020204" pitchFamily="34" charset="0"/>
              </a:rPr>
              <a:t>Vice-Chair,</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4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Exploring Program Chair</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7381642" y="5722847"/>
            <a:ext cx="3910520" cy="1323439"/>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6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National Director </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Learning for Life &amp;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1300" b="1" i="1" dirty="0">
                <a:solidFill>
                  <a:prstClr val="white"/>
                </a:solidFill>
                <a:latin typeface="Arial" panose="020B0604020202020204" pitchFamily="34" charset="0"/>
                <a:cs typeface="Arial" panose="020B0604020202020204" pitchFamily="34" charset="0"/>
              </a:rPr>
              <a:t>Older Youth Programs</a:t>
            </a:r>
            <a:endPar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3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5" name="Picture 14" descr="exploring_wht_transparent-01.png">
            <a:extLst>
              <a:ext uri="{FF2B5EF4-FFF2-40B4-BE49-F238E27FC236}">
                <a16:creationId xmlns:a16="http://schemas.microsoft.com/office/drawing/2014/main" id="{DCBF6824-842B-4AD9-908B-8380BD7CA7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453" y="820133"/>
            <a:ext cx="5942702" cy="2160980"/>
          </a:xfrm>
          <a:prstGeom prst="rect">
            <a:avLst/>
          </a:prstGeom>
        </p:spPr>
      </p:pic>
      <p:sp>
        <p:nvSpPr>
          <p:cNvPr id="5" name="Rectangle 4">
            <a:extLst>
              <a:ext uri="{FF2B5EF4-FFF2-40B4-BE49-F238E27FC236}">
                <a16:creationId xmlns:a16="http://schemas.microsoft.com/office/drawing/2014/main" id="{CAF789A2-1D0C-4508-9DE0-9AAFADD8C21F}"/>
              </a:ext>
            </a:extLst>
          </p:cNvPr>
          <p:cNvSpPr/>
          <p:nvPr/>
        </p:nvSpPr>
        <p:spPr>
          <a:xfrm>
            <a:off x="1797586" y="5168090"/>
            <a:ext cx="4219425"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rgbClr val="C00000"/>
                </a:solidFill>
              </a:rPr>
              <a:t>April 8</a:t>
            </a:r>
            <a:r>
              <a:rPr lang="en-US" sz="5400" b="1" baseline="30000" dirty="0">
                <a:ln w="22225">
                  <a:solidFill>
                    <a:schemeClr val="accent2"/>
                  </a:solidFill>
                  <a:prstDash val="solid"/>
                </a:ln>
                <a:solidFill>
                  <a:srgbClr val="C00000"/>
                </a:solidFill>
              </a:rPr>
              <a:t>th</a:t>
            </a:r>
            <a:r>
              <a:rPr lang="en-US" sz="5400" b="1" dirty="0">
                <a:ln w="22225">
                  <a:solidFill>
                    <a:schemeClr val="accent2"/>
                  </a:solidFill>
                  <a:prstDash val="solid"/>
                </a:ln>
                <a:solidFill>
                  <a:srgbClr val="C00000"/>
                </a:solidFill>
              </a:rPr>
              <a:t>, 2026</a:t>
            </a:r>
          </a:p>
        </p:txBody>
      </p:sp>
    </p:spTree>
    <p:extLst>
      <p:ext uri="{BB962C8B-B14F-4D97-AF65-F5344CB8AC3E}">
        <p14:creationId xmlns:p14="http://schemas.microsoft.com/office/powerpoint/2010/main" val="8527486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1F43E-CA1F-7933-BF1F-A56046DDB128}"/>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9E169995-269E-3AE6-3D4E-5F41C12F2E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628"/>
            <a:ext cx="12106275" cy="6883121"/>
          </a:xfrm>
          <a:prstGeom prst="rect">
            <a:avLst/>
          </a:prstGeom>
        </p:spPr>
      </p:pic>
      <p:sp>
        <p:nvSpPr>
          <p:cNvPr id="2" name="Title 1">
            <a:extLst>
              <a:ext uri="{FF2B5EF4-FFF2-40B4-BE49-F238E27FC236}">
                <a16:creationId xmlns:a16="http://schemas.microsoft.com/office/drawing/2014/main" id="{A31D266C-8219-567C-4D1E-F950C86433E6}"/>
              </a:ext>
            </a:extLst>
          </p:cNvPr>
          <p:cNvSpPr>
            <a:spLocks noGrp="1"/>
          </p:cNvSpPr>
          <p:nvPr>
            <p:ph type="ctrTitle"/>
          </p:nvPr>
        </p:nvSpPr>
        <p:spPr>
          <a:xfrm>
            <a:off x="2616619" y="11628"/>
            <a:ext cx="8409746" cy="642970"/>
          </a:xfrm>
        </p:spPr>
        <p:txBody>
          <a:bodyPr>
            <a:normAutofit/>
          </a:bodyPr>
          <a:lstStyle/>
          <a:p>
            <a:pPr algn="l"/>
            <a:r>
              <a:rPr lang="en-US" sz="2400" dirty="0">
                <a:solidFill>
                  <a:srgbClr val="1FC77F"/>
                </a:solidFill>
                <a:latin typeface="Arial Black"/>
                <a:cs typeface="Arial Black"/>
              </a:rPr>
              <a:t>National Exploring Program Commissioner</a:t>
            </a:r>
          </a:p>
        </p:txBody>
      </p:sp>
      <p:pic>
        <p:nvPicPr>
          <p:cNvPr id="23" name="Picture 22" descr="exploring_wht_transparent-01.png">
            <a:extLst>
              <a:ext uri="{FF2B5EF4-FFF2-40B4-BE49-F238E27FC236}">
                <a16:creationId xmlns:a16="http://schemas.microsoft.com/office/drawing/2014/main" id="{A8C9F064-8F51-FD5E-DD66-EBDFBC0DD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5014451F-5C8D-7AFC-6A84-D9E309B476F6}"/>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BFD49838-EC35-7A58-E839-E4ABDBA42115}"/>
              </a:ext>
            </a:extLst>
          </p:cNvPr>
          <p:cNvSpPr/>
          <p:nvPr/>
        </p:nvSpPr>
        <p:spPr>
          <a:xfrm>
            <a:off x="1686184" y="650326"/>
            <a:ext cx="8409746" cy="750974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Richard (Dick) Davies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Richard.davies.nyc@gmail.com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(914) 327-7430</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Recent Scouting History</a:t>
            </a: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Interim Scout Executive for two years Greater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New York Councils ~ 2021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Stepped down as Council Commissioner to take role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Formerly VP – Membership, VP – Scoutreach and Manhattan Borough President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Eagle Scout from Wisconsin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History</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Chair, National Commissioner Service Team ~ Nov 2022 – TBD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Commissioner, National LFL Executive Board ~ Nov 2022 -TBD</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Area and Northeast Regional Exploring Chair and Board Member ~ 2018 – 2021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Committee ~ 1976 – 1979</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Explorer President ~ 1976-77; Youth Member of National Executive Board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Professional Career</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Since 2016, angel investor and advisory board member for start-up companies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Consultant to investment management industry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Most of career on business side of investment management industry (business unit management, client and product development) with Alliance Bernstein and Russell investments</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Last ten years through 2016 working with largest 401k and other defined contribution plans around the world.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3" name="Picture 2">
            <a:extLst>
              <a:ext uri="{FF2B5EF4-FFF2-40B4-BE49-F238E27FC236}">
                <a16:creationId xmlns:a16="http://schemas.microsoft.com/office/drawing/2014/main" id="{814C198B-8F1B-FA0C-FDB9-89B8768EAEDA}"/>
              </a:ext>
            </a:extLst>
          </p:cNvPr>
          <p:cNvPicPr>
            <a:picLocks noChangeAspect="1"/>
          </p:cNvPicPr>
          <p:nvPr/>
        </p:nvPicPr>
        <p:blipFill>
          <a:blip r:embed="rId4"/>
          <a:stretch>
            <a:fillRect/>
          </a:stretch>
        </p:blipFill>
        <p:spPr>
          <a:xfrm>
            <a:off x="7362825" y="645256"/>
            <a:ext cx="1759536" cy="1759536"/>
          </a:xfrm>
          <a:prstGeom prst="rect">
            <a:avLst/>
          </a:prstGeom>
        </p:spPr>
      </p:pic>
    </p:spTree>
    <p:extLst>
      <p:ext uri="{BB962C8B-B14F-4D97-AF65-F5344CB8AC3E}">
        <p14:creationId xmlns:p14="http://schemas.microsoft.com/office/powerpoint/2010/main" val="315656742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0" y="11927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137186" y="69574"/>
            <a:ext cx="5557935" cy="6520069"/>
          </a:xfrm>
        </p:spPr>
        <p:txBody>
          <a:bodyPr vert="horz" lIns="91440" tIns="45720" rIns="91440" bIns="45720" rtlCol="0" anchor="t">
            <a:normAutofit fontScale="90000"/>
          </a:bodyPr>
          <a:lstStyle/>
          <a:p>
            <a:pPr algn="l"/>
            <a:br>
              <a:rPr lang="en-US" sz="2400" b="1" dirty="0">
                <a:solidFill>
                  <a:srgbClr val="1C81FB"/>
                </a:solidFill>
              </a:rPr>
            </a:br>
            <a:r>
              <a:rPr lang="en-US" sz="2400" b="1" dirty="0">
                <a:solidFill>
                  <a:srgbClr val="1C81FB"/>
                </a:solidFill>
              </a:rPr>
              <a:t>  EXPLORING PARTICIPANT POLICY</a:t>
            </a:r>
            <a:br>
              <a:rPr lang="en-US" sz="2400" b="1" dirty="0">
                <a:solidFill>
                  <a:srgbClr val="1C81FB"/>
                </a:solidFill>
              </a:rPr>
            </a:br>
            <a:r>
              <a:rPr lang="en-US" sz="2400" b="1" dirty="0">
                <a:solidFill>
                  <a:srgbClr val="1C81FB"/>
                </a:solidFill>
              </a:rPr>
              <a:t>“EP” (18 THROUGH 20 YR OLD EXPLORERS)</a:t>
            </a:r>
            <a:br>
              <a:rPr lang="en-US" sz="2400" b="1" u="sng" dirty="0"/>
            </a:br>
            <a:br>
              <a:rPr lang="en-US" sz="1800" dirty="0"/>
            </a:br>
            <a:r>
              <a:rPr lang="en-US" sz="1800" b="1" i="1" u="sng" dirty="0"/>
              <a:t>Effective August 1, 2020</a:t>
            </a:r>
            <a:r>
              <a:rPr lang="en-US" sz="1800" i="1" dirty="0"/>
              <a:t>, all applicants 18 through 20 years old must complete and submit an adult application, consent to a criminal background check, and successfully complete Youth Protection training.</a:t>
            </a:r>
            <a:br>
              <a:rPr lang="en-US" sz="1800" i="1" dirty="0"/>
            </a:br>
            <a:br>
              <a:rPr lang="en-US" sz="1800" i="1" dirty="0"/>
            </a:br>
            <a:r>
              <a:rPr lang="en-US" sz="1800" i="1" dirty="0"/>
              <a:t>However, an 18- through 20-year-old will still be considered an Adult Exploring Participant in the post and will not be considered an adult leader.</a:t>
            </a:r>
            <a:r>
              <a:rPr lang="en-US" sz="1800" b="1" i="1" dirty="0"/>
              <a:t> Therefore, an “EP” will not be allowed to fulfill adult leadership roles pertaining to Two-Adult Leadership and other requirements that require leadership to be at least 21 years of age.</a:t>
            </a:r>
            <a:br>
              <a:rPr lang="en-US" sz="1800" b="1" i="1" dirty="0"/>
            </a:br>
            <a:br>
              <a:rPr lang="en-US" sz="1800" b="1" i="1" dirty="0"/>
            </a:br>
            <a:r>
              <a:rPr lang="en-US" sz="1800" b="1" i="1" u="sng" dirty="0"/>
              <a:t>All Exploring Participants “EP” will continue to count as youth within your youth membership reports.</a:t>
            </a:r>
            <a:r>
              <a:rPr lang="en-US" sz="1800" i="1" dirty="0"/>
              <a:t> </a:t>
            </a:r>
            <a:br>
              <a:rPr lang="en-US" sz="1800" dirty="0"/>
            </a:br>
            <a:br>
              <a:rPr lang="en-US" sz="1800" dirty="0"/>
            </a:br>
            <a:r>
              <a:rPr lang="en-US" sz="1800" dirty="0"/>
              <a:t>Visit the link below for an infographic as well as a Q &amp; A to assist you in implementing this important new policy.</a:t>
            </a:r>
            <a:br>
              <a:rPr lang="en-US" sz="1800" dirty="0"/>
            </a:br>
            <a:br>
              <a:rPr lang="en-US" sz="1800" dirty="0"/>
            </a:br>
            <a:r>
              <a:rPr lang="en-US" sz="1800" dirty="0">
                <a:hlinkClick r:id="rId4"/>
              </a:rPr>
              <a:t>http://filestore.scouting.org/filestore/se-packet/2020-08-10/Exploring-Participant-Policy-FINAL-2.pdf</a:t>
            </a:r>
            <a:r>
              <a:rPr lang="en-US" sz="1800" dirty="0"/>
              <a:t>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5"/>
          <a:srcRect l="2121" r="132"/>
          <a:stretch/>
        </p:blipFill>
        <p:spPr>
          <a:xfrm>
            <a:off x="6217196" y="745435"/>
            <a:ext cx="5974804" cy="6112592"/>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6"/>
          <a:stretch>
            <a:fillRect/>
          </a:stretch>
        </p:blipFill>
        <p:spPr>
          <a:xfrm>
            <a:off x="-1228725" y="1097204"/>
            <a:ext cx="44450" cy="24917"/>
          </a:xfrm>
        </p:spPr>
      </p:pic>
    </p:spTree>
    <p:extLst>
      <p:ext uri="{BB962C8B-B14F-4D97-AF65-F5344CB8AC3E}">
        <p14:creationId xmlns:p14="http://schemas.microsoft.com/office/powerpoint/2010/main" val="89611182"/>
      </p:ext>
    </p:extLst>
  </p:cSld>
  <p:clrMapOvr>
    <a:overrideClrMapping bg1="dk1" tx1="lt1" bg2="dk2" tx2="lt2" accent1="accent1" accent2="accent2" accent3="accent3" accent4="accent4" accent5="accent5" accent6="accent6" hlink="hlink" folHlink="folHlink"/>
  </p:clrMapOvr>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6396" y="381000"/>
            <a:ext cx="5590916" cy="6313225"/>
          </a:xfrm>
        </p:spPr>
        <p:txBody>
          <a:bodyPr vert="horz" lIns="91440" tIns="45720" rIns="91440" bIns="45720" rtlCol="0" anchor="t">
            <a:normAutofit fontScale="90000"/>
          </a:bodyPr>
          <a:lstStyle/>
          <a:p>
            <a:pPr algn="l"/>
            <a:br>
              <a:rPr lang="en-US" sz="3400" b="1" kern="1200" dirty="0">
                <a:solidFill>
                  <a:schemeClr val="tx1"/>
                </a:solidFill>
                <a:latin typeface="+mj-lt"/>
                <a:ea typeface="+mj-ea"/>
                <a:cs typeface="+mj-cs"/>
              </a:rPr>
            </a:br>
            <a:r>
              <a:rPr lang="en-US" sz="2400" b="1" dirty="0">
                <a:solidFill>
                  <a:srgbClr val="1C81FB"/>
                </a:solidFill>
              </a:rPr>
              <a:t>EXPLORING REGISTRATION FEES</a:t>
            </a:r>
            <a:br>
              <a:rPr lang="en-US" sz="2400" b="1" u="sng" dirty="0"/>
            </a:br>
            <a:br>
              <a:rPr lang="en-US" sz="2400" b="1" u="sng" dirty="0"/>
            </a:br>
            <a:r>
              <a:rPr lang="en-US" sz="1800" dirty="0"/>
              <a:t>Effective </a:t>
            </a:r>
            <a:r>
              <a:rPr lang="en-US" sz="1800" b="1" u="sng" dirty="0">
                <a:solidFill>
                  <a:srgbClr val="FF6600"/>
                </a:solidFill>
              </a:rPr>
              <a:t>August 1, 2023</a:t>
            </a:r>
            <a:r>
              <a:rPr lang="en-US" sz="1800" dirty="0"/>
              <a:t>, Exploring fee updates:</a:t>
            </a:r>
            <a:br>
              <a:rPr lang="en-US" sz="1800" dirty="0"/>
            </a:br>
            <a:br>
              <a:rPr lang="en-US" sz="1800" dirty="0"/>
            </a:br>
            <a:r>
              <a:rPr lang="en-US" sz="1800" dirty="0"/>
              <a:t>  -  Exploring Youth   </a:t>
            </a:r>
            <a:r>
              <a:rPr lang="en-US" sz="1800" dirty="0">
                <a:solidFill>
                  <a:srgbClr val="FF9900"/>
                </a:solidFill>
              </a:rPr>
              <a:t>$50.00</a:t>
            </a:r>
            <a:br>
              <a:rPr lang="en-US" sz="1800" dirty="0">
                <a:solidFill>
                  <a:srgbClr val="FF9900"/>
                </a:solidFill>
              </a:rPr>
            </a:br>
            <a:br>
              <a:rPr lang="en-US" sz="1800" dirty="0">
                <a:solidFill>
                  <a:srgbClr val="FF9900"/>
                </a:solidFill>
              </a:rPr>
            </a:br>
            <a:r>
              <a:rPr lang="en-US" sz="1800" dirty="0">
                <a:solidFill>
                  <a:srgbClr val="FF9900"/>
                </a:solidFill>
              </a:rPr>
              <a:t>  </a:t>
            </a:r>
            <a:r>
              <a:rPr lang="en-US" sz="1800" dirty="0"/>
              <a:t>-  Exploring Adult Participants (18-20) </a:t>
            </a:r>
            <a:r>
              <a:rPr lang="en-US" sz="1800" dirty="0">
                <a:solidFill>
                  <a:srgbClr val="FF9900"/>
                </a:solidFill>
              </a:rPr>
              <a:t>$50.00</a:t>
            </a:r>
            <a:br>
              <a:rPr lang="en-US" sz="1800" dirty="0"/>
            </a:br>
            <a:br>
              <a:rPr lang="en-US" sz="1800" dirty="0"/>
            </a:br>
            <a:r>
              <a:rPr lang="en-US" sz="1800" dirty="0"/>
              <a:t>  -  Exploring Adults   </a:t>
            </a:r>
            <a:r>
              <a:rPr lang="en-US" sz="1800" dirty="0">
                <a:solidFill>
                  <a:srgbClr val="FF9900"/>
                </a:solidFill>
              </a:rPr>
              <a:t>$50.00</a:t>
            </a:r>
            <a:br>
              <a:rPr lang="en-US" sz="1800" dirty="0"/>
            </a:br>
            <a:br>
              <a:rPr lang="en-US" sz="1800" dirty="0"/>
            </a:br>
            <a:r>
              <a:rPr lang="en-US" sz="1800" dirty="0"/>
              <a:t>  -  Exploring Post/Club Annual Renewal Fee   </a:t>
            </a:r>
            <a:r>
              <a:rPr lang="en-US" sz="1800" dirty="0">
                <a:solidFill>
                  <a:srgbClr val="FF9900"/>
                </a:solidFill>
              </a:rPr>
              <a:t>$100.00</a:t>
            </a:r>
            <a:br>
              <a:rPr lang="en-US" sz="1800" dirty="0"/>
            </a:br>
            <a:br>
              <a:rPr lang="en-US" sz="1800" dirty="0"/>
            </a:br>
            <a:r>
              <a:rPr lang="en-US" sz="1800" dirty="0"/>
              <a:t>  -  There is no additional “Joining Fee” for Exploring </a:t>
            </a:r>
            <a:br>
              <a:rPr lang="en-US" sz="1800" dirty="0"/>
            </a:br>
            <a:br>
              <a:rPr lang="en-US" sz="1800" dirty="0"/>
            </a:br>
            <a:r>
              <a:rPr lang="en-US" sz="1600" b="0" i="0" dirty="0">
                <a:effectLst/>
                <a:latin typeface="+mn-lt"/>
              </a:rPr>
              <a:t>The updated membership fees will take effect August 1, 2023, for new members in the 2023-2024 program year.</a:t>
            </a:r>
            <a:br>
              <a:rPr lang="en-US" sz="1600" dirty="0"/>
            </a:br>
            <a:br>
              <a:rPr lang="en-US" sz="1600" dirty="0"/>
            </a:br>
            <a:r>
              <a:rPr lang="en-US" sz="1600" b="1" i="0" dirty="0">
                <a:effectLst/>
                <a:latin typeface="Roboto" panose="02000000000000000000" pitchFamily="2" charset="0"/>
              </a:rPr>
              <a:t>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a:t>
            </a:r>
            <a:r>
              <a:rPr lang="en-US" sz="1600" b="0" i="0" dirty="0">
                <a:effectLst/>
                <a:latin typeface="Roboto" panose="02000000000000000000" pitchFamily="2" charset="0"/>
              </a:rPr>
              <a:t> </a:t>
            </a:r>
            <a:br>
              <a:rPr lang="en-US" sz="1600" b="0" i="0" dirty="0">
                <a:effectLst/>
                <a:latin typeface="Roboto" panose="02000000000000000000" pitchFamily="2" charset="0"/>
              </a:rPr>
            </a:br>
            <a:br>
              <a:rPr lang="en-US" sz="1400" dirty="0"/>
            </a:br>
            <a:br>
              <a:rPr lang="en-US" sz="1800" b="1" u="sng" dirty="0"/>
            </a:b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Tree>
    <p:extLst>
      <p:ext uri="{BB962C8B-B14F-4D97-AF65-F5344CB8AC3E}">
        <p14:creationId xmlns:p14="http://schemas.microsoft.com/office/powerpoint/2010/main" val="848735148"/>
      </p:ext>
    </p:extLst>
  </p:cSld>
  <p:clrMapOvr>
    <a:overrideClrMapping bg1="dk1" tx1="lt1" bg2="dk2" tx2="lt2" accent1="accent1" accent2="accent2" accent3="accent3" accent4="accent4" accent5="accent5" accent6="accent6" hlink="hlink" folHlink="folHlink"/>
  </p:clrMapOvr>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6" name="Title 6">
            <a:extLst>
              <a:ext uri="{FF2B5EF4-FFF2-40B4-BE49-F238E27FC236}">
                <a16:creationId xmlns:a16="http://schemas.microsoft.com/office/drawing/2014/main" id="{978C10E5-318A-404E-99DC-BA7924E88838}"/>
              </a:ext>
            </a:extLst>
          </p:cNvPr>
          <p:cNvSpPr>
            <a:spLocks noGrp="1"/>
          </p:cNvSpPr>
          <p:nvPr>
            <p:ph type="title"/>
          </p:nvPr>
        </p:nvSpPr>
        <p:spPr>
          <a:xfrm>
            <a:off x="264520" y="319390"/>
            <a:ext cx="5655840" cy="6389060"/>
          </a:xfrm>
        </p:spPr>
        <p:txBody>
          <a:bodyPr vert="horz" lIns="91440" tIns="45720" rIns="91440" bIns="45720" rtlCol="0" anchor="t">
            <a:normAutofit/>
          </a:bodyPr>
          <a:lstStyle/>
          <a:p>
            <a:pPr algn="l"/>
            <a:br>
              <a:rPr lang="en-US" sz="2700" b="1" u="sng" dirty="0"/>
            </a:br>
            <a:r>
              <a:rPr lang="en-US" sz="2300" b="1" dirty="0">
                <a:solidFill>
                  <a:srgbClr val="1C81FB"/>
                </a:solidFill>
              </a:rPr>
              <a:t>NEWLY UPDATED EXPLORING APPLICATIONS</a:t>
            </a:r>
            <a:br>
              <a:rPr lang="en-US" sz="2400" b="1" u="sng" dirty="0"/>
            </a:br>
            <a:br>
              <a:rPr lang="en-US" sz="2400" dirty="0"/>
            </a:br>
            <a:br>
              <a:rPr lang="en-US" sz="1800" dirty="0"/>
            </a:br>
            <a:r>
              <a:rPr lang="en-US" sz="1800" dirty="0"/>
              <a:t>The newly updated Exploring applications are available now for download online at </a:t>
            </a:r>
            <a:r>
              <a:rPr lang="en-US" sz="1800" u="sng" dirty="0">
                <a:hlinkClick r:id="rId4"/>
              </a:rPr>
              <a:t>www.exploring.org</a:t>
            </a:r>
            <a:br>
              <a:rPr lang="en-US" sz="1800" dirty="0"/>
            </a:br>
            <a:br>
              <a:rPr lang="en-US" sz="1800" dirty="0"/>
            </a:br>
            <a:r>
              <a:rPr lang="en-US" sz="1800" u="sng" dirty="0">
                <a:hlinkClick r:id="rId5"/>
              </a:rPr>
              <a:t>New Post/Club Application (SKU# 655197)</a:t>
            </a:r>
            <a:br>
              <a:rPr lang="en-US" sz="1800" dirty="0"/>
            </a:br>
            <a:br>
              <a:rPr lang="en-US" sz="1800" dirty="0"/>
            </a:br>
            <a:r>
              <a:rPr lang="en-US" sz="1800" u="sng" dirty="0">
                <a:hlinkClick r:id="rId6"/>
              </a:rPr>
              <a:t>Youth Application (SKU# 634698)</a:t>
            </a:r>
            <a:br>
              <a:rPr lang="en-US" sz="1800" u="sng" dirty="0"/>
            </a:br>
            <a:br>
              <a:rPr lang="en-US" sz="1800" dirty="0"/>
            </a:br>
            <a:r>
              <a:rPr lang="en-US" sz="1800" u="sng" dirty="0">
                <a:hlinkClick r:id="rId7"/>
              </a:rPr>
              <a:t>Adult Application (SKU# 634699)</a:t>
            </a:r>
            <a:br>
              <a:rPr lang="en-US" sz="1800" u="sng" dirty="0"/>
            </a:br>
            <a:r>
              <a:rPr lang="en-US" sz="1800" dirty="0"/>
              <a:t>-Includes the new 18-20 Exploring Participant (EP) Code</a:t>
            </a:r>
            <a:r>
              <a:rPr lang="en-US" sz="1800" b="1" i="1" dirty="0"/>
              <a:t>, </a:t>
            </a:r>
            <a:r>
              <a:rPr lang="en-US" sz="1800" dirty="0"/>
              <a:t>which will became </a:t>
            </a:r>
            <a:r>
              <a:rPr lang="en-US" sz="1800" b="1" u="sng" dirty="0"/>
              <a:t>mandatory</a:t>
            </a:r>
            <a:r>
              <a:rPr lang="en-US" sz="1800" dirty="0"/>
              <a:t> beginning </a:t>
            </a:r>
            <a:r>
              <a:rPr lang="en-US" sz="1800" b="1" u="sng" dirty="0"/>
              <a:t>August 1</a:t>
            </a:r>
            <a:r>
              <a:rPr lang="en-US" sz="1800" b="1" u="sng" baseline="30000" dirty="0"/>
              <a:t>st</a:t>
            </a:r>
            <a:r>
              <a:rPr lang="en-US" sz="1800" b="1" u="sng" dirty="0"/>
              <a:t>, 2020</a:t>
            </a:r>
            <a:r>
              <a:rPr lang="en-US" sz="1800" b="1" dirty="0"/>
              <a:t>.</a:t>
            </a:r>
            <a:br>
              <a:rPr lang="en-US" sz="1800" b="1" dirty="0"/>
            </a:br>
            <a:br>
              <a:rPr lang="en-US" sz="1800" b="1" dirty="0"/>
            </a:br>
            <a:br>
              <a:rPr lang="en-US" sz="1800" dirty="0"/>
            </a:br>
            <a:r>
              <a:rPr lang="en-US" sz="1800" dirty="0"/>
              <a:t>*New applications are a</a:t>
            </a:r>
            <a:r>
              <a:rPr lang="en-US" sz="1800" i="1" dirty="0"/>
              <a:t>vailable at the  National Distribution Center .</a:t>
            </a:r>
            <a:endParaRPr lang="en-US" sz="1800" kern="1200" dirty="0">
              <a:solidFill>
                <a:schemeClr val="tx1"/>
              </a:solidFill>
              <a:latin typeface="+mj-lt"/>
              <a:ea typeface="+mj-ea"/>
              <a:cs typeface="+mj-cs"/>
            </a:endParaRPr>
          </a:p>
        </p:txBody>
      </p:sp>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8"/>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9"/>
          <a:stretch>
            <a:fillRect/>
          </a:stretch>
        </p:blipFill>
        <p:spPr>
          <a:xfrm>
            <a:off x="-1228725" y="1097204"/>
            <a:ext cx="44450" cy="24917"/>
          </a:xfrm>
        </p:spPr>
      </p:pic>
    </p:spTree>
    <p:extLst>
      <p:ext uri="{BB962C8B-B14F-4D97-AF65-F5344CB8AC3E}">
        <p14:creationId xmlns:p14="http://schemas.microsoft.com/office/powerpoint/2010/main" val="2296513858"/>
      </p:ext>
    </p:extLst>
  </p:cSld>
  <p:clrMapOvr>
    <a:overrideClrMapping bg1="dk1" tx1="lt1" bg2="dk2" tx2="lt2" accent1="accent1" accent2="accent2" accent3="accent3" accent4="accent4" accent5="accent5" accent6="accent6" hlink="hlink" folHlink="folHlink"/>
  </p:clrMapOvr>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2" y="-12561"/>
            <a:ext cx="9144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sz="4200" b="1" dirty="0">
                <a:solidFill>
                  <a:srgbClr val="C00000"/>
                </a:solidFill>
              </a:rPr>
              <a:t>Newest Technology for Exploring</a:t>
            </a: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2186610" y="1470990"/>
            <a:ext cx="6944422" cy="4452731"/>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110000"/>
              </a:lnSpc>
              <a:buClr>
                <a:prstClr val="white"/>
              </a:buClr>
              <a:buSzPct val="75000"/>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BeAnExplorer “Equivalent”</a:t>
            </a:r>
          </a:p>
          <a:p>
            <a:pPr marL="0" indent="0">
              <a:lnSpc>
                <a:spcPct val="110000"/>
              </a:lnSpc>
              <a:buClr>
                <a:prstClr val="white"/>
              </a:buClr>
              <a:buSzPct val="75000"/>
              <a:buNone/>
            </a:pPr>
            <a:r>
              <a:rPr lang="en-US" altLang="en-US" sz="3000" b="1" dirty="0">
                <a:solidFill>
                  <a:prstClr val="white"/>
                </a:solidFill>
                <a:latin typeface="Calibri"/>
              </a:rPr>
              <a:t>		</a:t>
            </a: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“joinexploring.org”</a:t>
            </a:r>
          </a:p>
          <a:p>
            <a:pPr marL="0" indent="0">
              <a:lnSpc>
                <a:spcPct val="110000"/>
              </a:lnSpc>
              <a:buClr>
                <a:prstClr val="white"/>
              </a:buClr>
              <a:buSzPct val="75000"/>
              <a:buNone/>
            </a:pPr>
            <a:r>
              <a:rPr lang="en-US" altLang="en-US" sz="3000" b="1" dirty="0">
                <a:solidFill>
                  <a:prstClr val="white"/>
                </a:solidFill>
                <a:latin typeface="Calibri"/>
              </a:rPr>
              <a:t>		“joinexploring.com”</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Scoutbook for Exploring</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Online Registration</a:t>
            </a:r>
          </a:p>
          <a:p>
            <a:pPr>
              <a:lnSpc>
                <a:spcPct val="110000"/>
              </a:lnSpc>
              <a:buClr>
                <a:prstClr val="white"/>
              </a:buClr>
              <a:buSzPct val="75000"/>
              <a:buFont typeface="Arial" panose="020B0604020202020204" pitchFamily="34" charset="0"/>
              <a:buChar char="•"/>
            </a:pPr>
            <a:r>
              <a:rPr lang="en-US" altLang="en-US" sz="3000" b="1" dirty="0">
                <a:solidFill>
                  <a:prstClr val="white"/>
                </a:solidFill>
              </a:rPr>
              <a:t>Online Renewal</a:t>
            </a:r>
          </a:p>
          <a:p>
            <a:pPr marL="0" indent="0">
              <a:lnSpc>
                <a:spcPct val="110000"/>
              </a:lnSpc>
              <a:buClr>
                <a:prstClr val="white"/>
              </a:buClr>
              <a:buSzPct val="75000"/>
              <a:buNone/>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indent="0">
              <a:lnSpc>
                <a:spcPct val="110000"/>
              </a:lnSpc>
              <a:buClr>
                <a:prstClr val="white"/>
              </a:buClr>
              <a:buSzPct val="75000"/>
              <a:buNone/>
            </a:pPr>
            <a:endParaRPr kumimoji="0" lang="en-US" altLang="en-US" sz="30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
                <a:prstClr val="white"/>
              </a:buClr>
              <a:buSzPct val="75000"/>
              <a:buFont typeface="Arial"/>
              <a:buNone/>
              <a:tabLst/>
              <a:defRPr/>
            </a:pPr>
            <a:r>
              <a:rPr kumimoji="0" lang="en-US" altLang="en-US" sz="2200" b="1" i="0" u="none" strike="noStrike" kern="1200" cap="none" spc="0" normalizeH="0" baseline="0" noProof="0" dirty="0">
                <a:ln>
                  <a:noFill/>
                </a:ln>
                <a:solidFill>
                  <a:prstClr val="white"/>
                </a:solidFill>
                <a:effectLst/>
                <a:uLnTx/>
                <a:uFillTx/>
                <a:latin typeface="Calibri"/>
                <a:ea typeface="+mn-ea"/>
                <a:cs typeface="+mn-cs"/>
              </a:rPr>
              <a:t>              </a:t>
            </a:r>
          </a:p>
        </p:txBody>
      </p:sp>
      <p:pic>
        <p:nvPicPr>
          <p:cNvPr id="3" name="Picture 2">
            <a:extLst>
              <a:ext uri="{FF2B5EF4-FFF2-40B4-BE49-F238E27FC236}">
                <a16:creationId xmlns:a16="http://schemas.microsoft.com/office/drawing/2014/main" id="{7BEEE89C-B9F9-48AA-B477-5D6B73C0AD56}"/>
              </a:ext>
            </a:extLst>
          </p:cNvPr>
          <p:cNvPicPr>
            <a:picLocks noChangeAspect="1"/>
          </p:cNvPicPr>
          <p:nvPr/>
        </p:nvPicPr>
        <p:blipFill>
          <a:blip r:embed="rId6"/>
          <a:stretch>
            <a:fillRect/>
          </a:stretch>
        </p:blipFill>
        <p:spPr>
          <a:xfrm>
            <a:off x="9419611" y="5045075"/>
            <a:ext cx="2655804" cy="1751291"/>
          </a:xfrm>
          <a:prstGeom prst="rect">
            <a:avLst/>
          </a:prstGeom>
        </p:spPr>
      </p:pic>
    </p:spTree>
    <p:extLst>
      <p:ext uri="{BB962C8B-B14F-4D97-AF65-F5344CB8AC3E}">
        <p14:creationId xmlns:p14="http://schemas.microsoft.com/office/powerpoint/2010/main" val="1982440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13" name="Picture 12" descr="ExploringPPT_slide1BG.jpg">
            <a:extLst>
              <a:ext uri="{FF2B5EF4-FFF2-40B4-BE49-F238E27FC236}">
                <a16:creationId xmlns:a16="http://schemas.microsoft.com/office/drawing/2014/main" id="{C76FB542-2A21-42FE-8745-BB728FFBDE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9"/>
            <a:ext cx="12192000" cy="6883121"/>
          </a:xfrm>
          <a:prstGeom prst="rect">
            <a:avLst/>
          </a:prstGeom>
        </p:spPr>
      </p:pic>
      <p:pic>
        <p:nvPicPr>
          <p:cNvPr id="7" name="Picture 6"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2" y="6222727"/>
            <a:ext cx="1739029" cy="632373"/>
          </a:xfrm>
          <a:prstGeom prst="rect">
            <a:avLst/>
          </a:prstGeom>
        </p:spPr>
      </p:pic>
      <p:sp>
        <p:nvSpPr>
          <p:cNvPr id="8" name="Rectangle 2">
            <a:extLst>
              <a:ext uri="{FF2B5EF4-FFF2-40B4-BE49-F238E27FC236}">
                <a16:creationId xmlns:a16="http://schemas.microsoft.com/office/drawing/2014/main" id="{51EC1CB2-F966-4678-AADB-55410A0DFD66}"/>
              </a:ext>
            </a:extLst>
          </p:cNvPr>
          <p:cNvSpPr>
            <a:spLocks noGrp="1" noChangeArrowheads="1"/>
          </p:cNvSpPr>
          <p:nvPr>
            <p:ph type="title"/>
          </p:nvPr>
        </p:nvSpPr>
        <p:spPr>
          <a:xfrm>
            <a:off x="1752600" y="546779"/>
            <a:ext cx="8686800" cy="838200"/>
          </a:xfrm>
        </p:spPr>
        <p:txBody>
          <a:bodyPr>
            <a:normAutofit/>
          </a:bodyPr>
          <a:lstStyle/>
          <a:p>
            <a:pPr eaLnBrk="1" hangingPunct="1"/>
            <a:r>
              <a:rPr lang="en-US" altLang="en-US" b="1" dirty="0">
                <a:solidFill>
                  <a:srgbClr val="C00000"/>
                </a:solidFill>
              </a:rPr>
              <a:t>*Exploring Leadership Experience</a:t>
            </a:r>
            <a:endParaRPr lang="en-US" altLang="en-US" sz="4200" b="1" dirty="0">
              <a:solidFill>
                <a:srgbClr val="C00000"/>
              </a:solidFill>
            </a:endParaRPr>
          </a:p>
        </p:txBody>
      </p:sp>
      <p:sp>
        <p:nvSpPr>
          <p:cNvPr id="10" name="Rectangle 5">
            <a:extLst>
              <a:ext uri="{FF2B5EF4-FFF2-40B4-BE49-F238E27FC236}">
                <a16:creationId xmlns:a16="http://schemas.microsoft.com/office/drawing/2014/main" id="{4EBE0FE0-7EFC-4FF1-BA9D-94C40F8F71B4}"/>
              </a:ext>
            </a:extLst>
          </p:cNvPr>
          <p:cNvSpPr>
            <a:spLocks noChangeArrowheads="1"/>
          </p:cNvSpPr>
          <p:nvPr/>
        </p:nvSpPr>
        <p:spPr bwMode="auto">
          <a:xfrm>
            <a:off x="1881188" y="2301875"/>
            <a:ext cx="5073651"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l" defTabSz="457200" rtl="0" eaLnBrk="1" fontAlgn="auto" latinLnBrk="0" hangingPunct="1">
              <a:lnSpc>
                <a:spcPct val="100000"/>
              </a:lnSpc>
              <a:spcBef>
                <a:spcPct val="20000"/>
              </a:spcBef>
              <a:spcAft>
                <a:spcPts val="0"/>
              </a:spcAft>
              <a:buClr>
                <a:srgbClr val="EEECE1"/>
              </a:buClr>
              <a:buSzPct val="70000"/>
              <a:buFont typeface="Wingdings" panose="05000000000000000000" pitchFamily="2" charset="2"/>
              <a:buChar char="l"/>
              <a:tabLst/>
              <a:defRPr/>
            </a:pPr>
            <a:endParaRPr kumimoji="0" lang="en-US" altLang="en-US" sz="2400" b="1" i="0" u="none" strike="noStrike" kern="1200" cap="none" spc="0" normalizeH="0" baseline="0" noProof="0" dirty="0">
              <a:ln>
                <a:noFill/>
              </a:ln>
              <a:solidFill>
                <a:srgbClr val="0000CC"/>
              </a:solidFill>
              <a:effectLst/>
              <a:uLnTx/>
              <a:uFillTx/>
              <a:latin typeface="Arial" panose="020B0604020202020204" pitchFamily="34" charset="0"/>
              <a:ea typeface="+mn-ea"/>
              <a:cs typeface="+mn-cs"/>
            </a:endParaRPr>
          </a:p>
        </p:txBody>
      </p:sp>
      <p:pic>
        <p:nvPicPr>
          <p:cNvPr id="12" name="Picture 11">
            <a:extLst>
              <a:ext uri="{FF2B5EF4-FFF2-40B4-BE49-F238E27FC236}">
                <a16:creationId xmlns:a16="http://schemas.microsoft.com/office/drawing/2014/main" id="{DB9EC228-2A80-437C-B8B2-70C7BBB8459B}"/>
              </a:ext>
            </a:extLst>
          </p:cNvPr>
          <p:cNvPicPr>
            <a:picLocks noChangeAspect="1"/>
          </p:cNvPicPr>
          <p:nvPr/>
        </p:nvPicPr>
        <p:blipFill>
          <a:blip r:embed="rId5"/>
          <a:stretch>
            <a:fillRect/>
          </a:stretch>
        </p:blipFill>
        <p:spPr>
          <a:xfrm>
            <a:off x="1524001" y="6125088"/>
            <a:ext cx="1714287" cy="732912"/>
          </a:xfrm>
          <a:prstGeom prst="rect">
            <a:avLst/>
          </a:prstGeom>
        </p:spPr>
      </p:pic>
      <p:sp>
        <p:nvSpPr>
          <p:cNvPr id="11" name="Content Placeholder 7">
            <a:extLst>
              <a:ext uri="{FF2B5EF4-FFF2-40B4-BE49-F238E27FC236}">
                <a16:creationId xmlns:a16="http://schemas.microsoft.com/office/drawing/2014/main" id="{1179EDBB-7EF0-4E62-9DBC-89A14AB99613}"/>
              </a:ext>
            </a:extLst>
          </p:cNvPr>
          <p:cNvSpPr txBox="1">
            <a:spLocks/>
          </p:cNvSpPr>
          <p:nvPr/>
        </p:nvSpPr>
        <p:spPr>
          <a:xfrm>
            <a:off x="1752600" y="1902547"/>
            <a:ext cx="8686800" cy="3758952"/>
          </a:xfrm>
          <a:prstGeom prst="rect">
            <a:avLst/>
          </a:prstGeom>
        </p:spPr>
        <p:txBody>
          <a:bodyPr vert="horz" lIns="182880" tIns="0" rIns="0" bIns="0" rtlCol="0">
            <a:normAutofit fontScale="775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50000"/>
              </a:lnSpc>
              <a:spcBef>
                <a:spcPct val="20000"/>
              </a:spcBef>
              <a:spcAft>
                <a:spcPts val="0"/>
              </a:spcAft>
              <a:buClr>
                <a:prstClr val="white"/>
              </a:buClr>
              <a:buSzPct val="75000"/>
              <a:buFont typeface="Arial"/>
              <a:buNone/>
              <a:tabLst/>
              <a:defRPr/>
            </a:pPr>
            <a:r>
              <a:rPr kumimoji="0" lang="en-US" altLang="en-US" sz="2800" b="1" i="1" u="none" strike="noStrike" kern="1200" cap="none" spc="0" normalizeH="0" baseline="0" noProof="0" dirty="0">
                <a:ln>
                  <a:noFill/>
                </a:ln>
                <a:solidFill>
                  <a:prstClr val="white"/>
                </a:solidFill>
                <a:effectLst/>
                <a:uLnTx/>
                <a:uFillTx/>
                <a:latin typeface="Calibri"/>
                <a:ea typeface="+mn-ea"/>
                <a:cs typeface="+mn-cs"/>
              </a:rPr>
              <a:t>Resume Builder that will help recognize Explorers </a:t>
            </a:r>
          </a:p>
          <a:p>
            <a:pPr marL="0" marR="0" lvl="0" indent="0" algn="ctr" defTabSz="457200" rtl="0" eaLnBrk="1" fontAlgn="auto" latinLnBrk="0" hangingPunct="1">
              <a:lnSpc>
                <a:spcPct val="150000"/>
              </a:lnSpc>
              <a:spcBef>
                <a:spcPct val="20000"/>
              </a:spcBef>
              <a:spcAft>
                <a:spcPts val="0"/>
              </a:spcAft>
              <a:buClr>
                <a:prstClr val="white"/>
              </a:buClr>
              <a:buSzPct val="75000"/>
              <a:buFont typeface="Arial"/>
              <a:buNone/>
              <a:tabLst/>
              <a:defRPr/>
            </a:pPr>
            <a:r>
              <a:rPr kumimoji="0" lang="en-US" altLang="en-US" sz="2200" b="1" i="1" u="none" strike="noStrike" kern="1200" cap="none" spc="0" normalizeH="0" baseline="0" noProof="0" dirty="0">
                <a:ln>
                  <a:noFill/>
                </a:ln>
                <a:solidFill>
                  <a:prstClr val="white"/>
                </a:solidFill>
                <a:effectLst/>
                <a:uLnTx/>
                <a:uFillTx/>
                <a:latin typeface="Calibri"/>
                <a:ea typeface="+mn-ea"/>
                <a:cs typeface="+mn-cs"/>
              </a:rPr>
              <a:t>This online, mentor assisted, self-paced and guided experience will allow our Explorers to…   </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Have an opportunity to discover their inner leadership potential</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Gain practical leadership experience – participate in a capstone project</a:t>
            </a:r>
          </a:p>
          <a:p>
            <a:pPr marL="342900" marR="0" lvl="0" indent="-342900" algn="l" defTabSz="457200" rtl="0" eaLnBrk="1" fontAlgn="auto" latinLnBrk="0" hangingPunct="1">
              <a:lnSpc>
                <a:spcPct val="150000"/>
              </a:lnSpc>
              <a:spcBef>
                <a:spcPct val="2000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Work with a mentor to gain professional leadership experience</a:t>
            </a:r>
          </a:p>
          <a:p>
            <a:pPr marL="342900" marR="0" lvl="0" indent="-342900" algn="l" defTabSz="457200" rtl="0" eaLnBrk="1" fontAlgn="auto" latinLnBrk="0" hangingPunct="1">
              <a:lnSpc>
                <a:spcPct val="110000"/>
              </a:lnSpc>
              <a:spcBef>
                <a:spcPts val="0"/>
              </a:spcBef>
              <a:spcAft>
                <a:spcPts val="0"/>
              </a:spcAft>
              <a:buClr>
                <a:prstClr val="white"/>
              </a:buClr>
              <a:buSzPct val="75000"/>
              <a:buFont typeface="Wingdings" panose="05000000000000000000" pitchFamily="2" charset="2"/>
              <a:buChar char="q"/>
              <a:tabLst/>
              <a:defRPr/>
            </a:pPr>
            <a:r>
              <a:rPr kumimoji="0" lang="en-US" altLang="en-US" sz="2700" b="1" i="0" u="none" strike="noStrike" kern="1200" cap="none" spc="0" normalizeH="0" baseline="0" noProof="0" dirty="0">
                <a:ln>
                  <a:noFill/>
                </a:ln>
                <a:solidFill>
                  <a:prstClr val="white"/>
                </a:solidFill>
                <a:effectLst/>
                <a:uLnTx/>
                <a:uFillTx/>
                <a:latin typeface="Calibri"/>
                <a:ea typeface="+mn-ea"/>
                <a:cs typeface="+mn-cs"/>
              </a:rPr>
              <a:t>  Be recognized with a Nationally Certified Leadership Experience 	Certificate that will help improve their resume and recognize their 	overall Exploring Experience.</a:t>
            </a:r>
          </a:p>
          <a:p>
            <a:pPr marL="0" marR="0" lvl="0" indent="0" algn="l" defTabSz="457200" rtl="0" eaLnBrk="1" fontAlgn="auto" latinLnBrk="0" hangingPunct="1">
              <a:lnSpc>
                <a:spcPct val="110000"/>
              </a:lnSpc>
              <a:spcBef>
                <a:spcPts val="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10000"/>
              </a:lnSpc>
              <a:spcBef>
                <a:spcPts val="0"/>
              </a:spcBef>
              <a:spcAft>
                <a:spcPts val="0"/>
              </a:spcAft>
              <a:buClr>
                <a:prstClr val="white"/>
              </a:buClr>
              <a:buSzPct val="75000"/>
              <a:buFont typeface="Arial"/>
              <a:buNone/>
              <a:tabLst/>
              <a:defRPr/>
            </a:pPr>
            <a:endParaRPr kumimoji="0" lang="en-US" altLang="en-US" sz="3000" b="1" i="0" u="none" strike="noStrike" kern="1200" cap="none" spc="0" normalizeH="0" baseline="0" noProof="0" dirty="0">
              <a:ln>
                <a:noFill/>
              </a:ln>
              <a:solidFill>
                <a:prstClr val="white"/>
              </a:solidFill>
              <a:effectLst/>
              <a:uLnTx/>
              <a:uFillTx/>
              <a:latin typeface="Calibri"/>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Pct val="75000"/>
              <a:buFont typeface="Arial"/>
              <a:buChar char="•"/>
              <a:tabLst/>
              <a:defRPr/>
            </a:pPr>
            <a:endParaRPr kumimoji="0" lang="en-US" altLang="en-US" sz="3200" b="1" i="0" u="none" strike="noStrike" kern="1200" cap="none" spc="0" normalizeH="0" baseline="0" noProof="0" dirty="0">
              <a:ln>
                <a:noFill/>
              </a:ln>
              <a:solidFill>
                <a:srgbClr val="4F81BD">
                  <a:lumMod val="60000"/>
                  <a:lumOff val="40000"/>
                </a:srgbClr>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F1C02AAD-D90C-44B9-937F-74B93D5987B4}"/>
              </a:ext>
            </a:extLst>
          </p:cNvPr>
          <p:cNvPicPr>
            <a:picLocks noChangeAspect="1"/>
          </p:cNvPicPr>
          <p:nvPr/>
        </p:nvPicPr>
        <p:blipFill>
          <a:blip r:embed="rId6"/>
          <a:stretch>
            <a:fillRect/>
          </a:stretch>
        </p:blipFill>
        <p:spPr>
          <a:xfrm>
            <a:off x="9611140" y="5387980"/>
            <a:ext cx="2294340" cy="1242364"/>
          </a:xfrm>
          <a:prstGeom prst="rect">
            <a:avLst/>
          </a:prstGeom>
        </p:spPr>
      </p:pic>
      <p:sp>
        <p:nvSpPr>
          <p:cNvPr id="2" name="Rectangle 1">
            <a:extLst>
              <a:ext uri="{FF2B5EF4-FFF2-40B4-BE49-F238E27FC236}">
                <a16:creationId xmlns:a16="http://schemas.microsoft.com/office/drawing/2014/main" id="{5A08EFB0-5B6A-4CAC-A6E3-F5C9D6419E83}"/>
              </a:ext>
            </a:extLst>
          </p:cNvPr>
          <p:cNvSpPr/>
          <p:nvPr/>
        </p:nvSpPr>
        <p:spPr>
          <a:xfrm>
            <a:off x="3469781" y="1343002"/>
            <a:ext cx="4741683" cy="477054"/>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prstClr val="white"/>
                </a:solidFill>
                <a:effectLst/>
                <a:uLnTx/>
                <a:uFillTx/>
                <a:latin typeface="Calibri"/>
                <a:ea typeface="+mn-ea"/>
                <a:cs typeface="+mn-cs"/>
              </a:rPr>
              <a:t> </a:t>
            </a:r>
            <a:r>
              <a:rPr kumimoji="0" lang="en-US" altLang="en-US" sz="2500" b="1" i="0" u="none" strike="noStrike" kern="1200" cap="none" spc="0" normalizeH="0" baseline="0" noProof="0" dirty="0">
                <a:ln>
                  <a:noFill/>
                </a:ln>
                <a:solidFill>
                  <a:srgbClr val="FF0000"/>
                </a:solidFill>
                <a:effectLst/>
                <a:uLnTx/>
                <a:uFillTx/>
                <a:latin typeface="Calibri"/>
                <a:ea typeface="+mn-ea"/>
                <a:cs typeface="+mn-cs"/>
              </a:rPr>
              <a:t>*Coming soon for Exploring youth</a:t>
            </a:r>
            <a:endParaRPr kumimoji="0" lang="en-US" sz="25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856881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968" y="6466654"/>
            <a:ext cx="897995" cy="326543"/>
          </a:xfrm>
          <a:prstGeom prst="rect">
            <a:avLst/>
          </a:prstGeom>
        </p:spPr>
      </p:pic>
      <p:sp>
        <p:nvSpPr>
          <p:cNvPr id="6" name="Title 1">
            <a:extLst>
              <a:ext uri="{FF2B5EF4-FFF2-40B4-BE49-F238E27FC236}">
                <a16:creationId xmlns:a16="http://schemas.microsoft.com/office/drawing/2014/main" id="{7D00888D-DF2F-4460-8D84-DB911CA4A6A6}"/>
              </a:ext>
            </a:extLst>
          </p:cNvPr>
          <p:cNvSpPr txBox="1">
            <a:spLocks/>
          </p:cNvSpPr>
          <p:nvPr/>
        </p:nvSpPr>
        <p:spPr>
          <a:xfrm>
            <a:off x="522269" y="77548"/>
            <a:ext cx="11147461" cy="99417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Helvetica" panose="020B0604020202020204" pitchFamily="34" charset="0"/>
                <a:ea typeface="+mj-ea"/>
                <a:cs typeface="Helvetica" panose="020B0604020202020204" pitchFamily="34" charset="0"/>
              </a:rPr>
              <a:t>Exploring in comparison to Traditional Scouting</a:t>
            </a:r>
          </a:p>
        </p:txBody>
      </p:sp>
      <p:graphicFrame>
        <p:nvGraphicFramePr>
          <p:cNvPr id="8" name="Content Placeholder 5">
            <a:extLst>
              <a:ext uri="{FF2B5EF4-FFF2-40B4-BE49-F238E27FC236}">
                <a16:creationId xmlns:a16="http://schemas.microsoft.com/office/drawing/2014/main" id="{64D44DFD-D6B3-4AD4-B785-322610858AFE}"/>
              </a:ext>
            </a:extLst>
          </p:cNvPr>
          <p:cNvGraphicFramePr>
            <a:graphicFrameLocks/>
          </p:cNvGraphicFramePr>
          <p:nvPr/>
        </p:nvGraphicFramePr>
        <p:xfrm>
          <a:off x="1047963" y="1244662"/>
          <a:ext cx="10150868" cy="5157189"/>
        </p:xfrm>
        <a:graphic>
          <a:graphicData uri="http://schemas.openxmlformats.org/drawingml/2006/table">
            <a:tbl>
              <a:tblPr firstRow="1" bandRow="1"/>
              <a:tblGrid>
                <a:gridCol w="2262601">
                  <a:extLst>
                    <a:ext uri="{9D8B030D-6E8A-4147-A177-3AD203B41FA5}">
                      <a16:colId xmlns:a16="http://schemas.microsoft.com/office/drawing/2014/main" val="20000"/>
                    </a:ext>
                  </a:extLst>
                </a:gridCol>
                <a:gridCol w="1974480">
                  <a:extLst>
                    <a:ext uri="{9D8B030D-6E8A-4147-A177-3AD203B41FA5}">
                      <a16:colId xmlns:a16="http://schemas.microsoft.com/office/drawing/2014/main" val="20001"/>
                    </a:ext>
                  </a:extLst>
                </a:gridCol>
                <a:gridCol w="1789997">
                  <a:extLst>
                    <a:ext uri="{9D8B030D-6E8A-4147-A177-3AD203B41FA5}">
                      <a16:colId xmlns:a16="http://schemas.microsoft.com/office/drawing/2014/main" val="20002"/>
                    </a:ext>
                  </a:extLst>
                </a:gridCol>
                <a:gridCol w="1857970">
                  <a:extLst>
                    <a:ext uri="{9D8B030D-6E8A-4147-A177-3AD203B41FA5}">
                      <a16:colId xmlns:a16="http://schemas.microsoft.com/office/drawing/2014/main" val="76403790"/>
                    </a:ext>
                  </a:extLst>
                </a:gridCol>
                <a:gridCol w="2265820">
                  <a:extLst>
                    <a:ext uri="{9D8B030D-6E8A-4147-A177-3AD203B41FA5}">
                      <a16:colId xmlns:a16="http://schemas.microsoft.com/office/drawing/2014/main" val="20003"/>
                    </a:ext>
                  </a:extLst>
                </a:gridCol>
              </a:tblGrid>
              <a:tr h="551836">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endParaRPr lang="en-US" sz="1200" dirty="0">
                        <a:solidFill>
                          <a:schemeClr val="bg1"/>
                        </a:solidFill>
                        <a:latin typeface="Arial" panose="020B0604020202020204" pitchFamily="34" charset="0"/>
                        <a:cs typeface="Arial"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baseline="0" dirty="0">
                          <a:solidFill>
                            <a:schemeClr val="bg1"/>
                          </a:solidFill>
                          <a:latin typeface="Arial Black" panose="020B0A04020102020204" pitchFamily="34" charset="0"/>
                          <a:cs typeface="Helvetica" panose="020B0604020202020204" pitchFamily="34" charset="0"/>
                        </a:rPr>
                        <a:t>SCOUTS BSA</a:t>
                      </a:r>
                      <a:endParaRPr lang="en-US" sz="1200" b="0" dirty="0">
                        <a:solidFill>
                          <a:schemeClr val="bg1"/>
                        </a:solidFill>
                        <a:latin typeface="Arial Black" panose="020B0A040201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VENTURING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SEA SCOUTS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b="1" kern="1200">
                          <a:solidFill>
                            <a:schemeClr val="lt1"/>
                          </a:solidFill>
                          <a:latin typeface="Calibri" panose="020F0502020204030204"/>
                        </a:defRPr>
                      </a:lvl1pPr>
                      <a:lvl2pPr marL="457189" algn="l" defTabSz="457189" rtl="0" eaLnBrk="1" latinLnBrk="0" hangingPunct="1">
                        <a:defRPr sz="1800" b="1" kern="1200">
                          <a:solidFill>
                            <a:schemeClr val="lt1"/>
                          </a:solidFill>
                          <a:latin typeface="Calibri" panose="020F0502020204030204"/>
                        </a:defRPr>
                      </a:lvl2pPr>
                      <a:lvl3pPr marL="914377" algn="l" defTabSz="457189" rtl="0" eaLnBrk="1" latinLnBrk="0" hangingPunct="1">
                        <a:defRPr sz="1800" b="1" kern="1200">
                          <a:solidFill>
                            <a:schemeClr val="lt1"/>
                          </a:solidFill>
                          <a:latin typeface="Calibri" panose="020F0502020204030204"/>
                        </a:defRPr>
                      </a:lvl3pPr>
                      <a:lvl4pPr marL="1371566" algn="l" defTabSz="457189" rtl="0" eaLnBrk="1" latinLnBrk="0" hangingPunct="1">
                        <a:defRPr sz="1800" b="1" kern="1200">
                          <a:solidFill>
                            <a:schemeClr val="lt1"/>
                          </a:solidFill>
                          <a:latin typeface="Calibri" panose="020F0502020204030204"/>
                        </a:defRPr>
                      </a:lvl4pPr>
                      <a:lvl5pPr marL="1828754" algn="l" defTabSz="457189" rtl="0" eaLnBrk="1" latinLnBrk="0" hangingPunct="1">
                        <a:defRPr sz="1800" b="1" kern="1200">
                          <a:solidFill>
                            <a:schemeClr val="lt1"/>
                          </a:solidFill>
                          <a:latin typeface="Calibri" panose="020F0502020204030204"/>
                        </a:defRPr>
                      </a:lvl5pPr>
                      <a:lvl6pPr marL="2285943" algn="l" defTabSz="457189" rtl="0" eaLnBrk="1" latinLnBrk="0" hangingPunct="1">
                        <a:defRPr sz="1800" b="1" kern="1200">
                          <a:solidFill>
                            <a:schemeClr val="lt1"/>
                          </a:solidFill>
                          <a:latin typeface="Calibri" panose="020F0502020204030204"/>
                        </a:defRPr>
                      </a:lvl6pPr>
                      <a:lvl7pPr marL="2743131" algn="l" defTabSz="457189" rtl="0" eaLnBrk="1" latinLnBrk="0" hangingPunct="1">
                        <a:defRPr sz="1800" b="1" kern="1200">
                          <a:solidFill>
                            <a:schemeClr val="lt1"/>
                          </a:solidFill>
                          <a:latin typeface="Calibri" panose="020F0502020204030204"/>
                        </a:defRPr>
                      </a:lvl7pPr>
                      <a:lvl8pPr marL="3200320" algn="l" defTabSz="457189" rtl="0" eaLnBrk="1" latinLnBrk="0" hangingPunct="1">
                        <a:defRPr sz="1800" b="1" kern="1200">
                          <a:solidFill>
                            <a:schemeClr val="lt1"/>
                          </a:solidFill>
                          <a:latin typeface="Calibri" panose="020F0502020204030204"/>
                        </a:defRPr>
                      </a:lvl8pPr>
                      <a:lvl9pPr marL="3657509" algn="l" defTabSz="457189" rtl="0" eaLnBrk="1" latinLnBrk="0" hangingPunct="1">
                        <a:defRPr sz="1800" b="1" kern="1200">
                          <a:solidFill>
                            <a:schemeClr val="lt1"/>
                          </a:solidFill>
                          <a:latin typeface="Calibri" panose="020F0502020204030204"/>
                        </a:defRPr>
                      </a:lvl9pPr>
                    </a:lstStyle>
                    <a:p>
                      <a:pPr algn="ctr"/>
                      <a:r>
                        <a:rPr lang="en-US" sz="1200" b="0" dirty="0">
                          <a:solidFill>
                            <a:schemeClr val="bg1"/>
                          </a:solidFill>
                          <a:latin typeface="Arial Black" panose="020B0A04020102020204" pitchFamily="34" charset="0"/>
                          <a:cs typeface="Helvetica" panose="020B0604020202020204" pitchFamily="34" charset="0"/>
                        </a:rPr>
                        <a:t>EXPLORING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Troop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Crew</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Ship</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Club/Post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1"/>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Scoutmaster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Skipper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Sponsor/Advisor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2"/>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Senior Patrol Leader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President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Boatswain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President </a:t>
                      </a:r>
                      <a:r>
                        <a:rPr lang="en-US" sz="900" b="1" baseline="0" dirty="0">
                          <a:solidFill>
                            <a:schemeClr val="bg1"/>
                          </a:solidFill>
                          <a:latin typeface="Helvetica" panose="020B0604020202020204" pitchFamily="34" charset="0"/>
                          <a:cs typeface="Helvetica" panose="020B0604020202020204" pitchFamily="34" charset="0"/>
                        </a:rPr>
                        <a:t> or Agency Nomenclature</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3"/>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PARTICIPANT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Venturer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Sea Scout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Participant</a:t>
                      </a:r>
                      <a:r>
                        <a:rPr lang="en-US" sz="900" b="1" baseline="0" dirty="0">
                          <a:solidFill>
                            <a:schemeClr val="bg1"/>
                          </a:solidFill>
                          <a:latin typeface="Helvetica" panose="020B0604020202020204" pitchFamily="34" charset="0"/>
                          <a:cs typeface="Helvetica" panose="020B0604020202020204" pitchFamily="34" charset="0"/>
                        </a:rPr>
                        <a:t> or </a:t>
                      </a:r>
                      <a:r>
                        <a:rPr lang="en-US" sz="900" b="1" dirty="0">
                          <a:solidFill>
                            <a:schemeClr val="bg1"/>
                          </a:solidFill>
                          <a:latin typeface="Helvetica" panose="020B0604020202020204" pitchFamily="34" charset="0"/>
                          <a:cs typeface="Helvetica" panose="020B0604020202020204" pitchFamily="34" charset="0"/>
                        </a:rPr>
                        <a:t>Explorer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4"/>
                  </a:ext>
                </a:extLst>
              </a:tr>
              <a:tr h="44672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RE-REGISTRATION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MOU Renewal</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5"/>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Chartered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 Org</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chemeClr val="bg1"/>
                          </a:solidFill>
                          <a:latin typeface="Helvetica" panose="020B0604020202020204" pitchFamily="34" charset="0"/>
                          <a:cs typeface="Helvetica" panose="020B0604020202020204" pitchFamily="34" charset="0"/>
                        </a:rPr>
                        <a:t>Participating Org</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6"/>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SPONSORING AGREEMENT</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Charter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Memorandum</a:t>
                      </a:r>
                      <a:r>
                        <a:rPr lang="en-US" sz="900" b="1" baseline="0" dirty="0">
                          <a:solidFill>
                            <a:schemeClr val="bg1"/>
                          </a:solidFill>
                          <a:latin typeface="Helvetica" panose="020B0604020202020204" pitchFamily="34" charset="0"/>
                          <a:cs typeface="Helvetica" panose="020B0604020202020204" pitchFamily="34" charset="0"/>
                        </a:rPr>
                        <a:t> of Understanding (</a:t>
                      </a:r>
                      <a:r>
                        <a:rPr lang="en-US" sz="900" b="1" dirty="0">
                          <a:solidFill>
                            <a:schemeClr val="bg1"/>
                          </a:solidFill>
                          <a:latin typeface="Helvetica" panose="020B0604020202020204" pitchFamily="34" charset="0"/>
                          <a:cs typeface="Helvetica" panose="020B0604020202020204" pitchFamily="34" charset="0"/>
                        </a:rPr>
                        <a:t>MOU)</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7"/>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UNIT SERVICE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Commissioner</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Service Team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8"/>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YOUTH RUN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Yes</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9"/>
                  </a:ext>
                </a:extLst>
              </a:tr>
              <a:tr h="29241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AGE SPAN</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11-18</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13-20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13 - 20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11-13/14-20</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0"/>
                  </a:ext>
                </a:extLst>
              </a:tr>
              <a:tr h="499932">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RELIGIOUS</a:t>
                      </a:r>
                      <a:r>
                        <a:rPr lang="en-US" sz="1100" b="1" baseline="0" dirty="0">
                          <a:solidFill>
                            <a:schemeClr val="bg1"/>
                          </a:solidFill>
                          <a:latin typeface="Helvetica" panose="020B0604020202020204" pitchFamily="34" charset="0"/>
                          <a:cs typeface="Helvetica" panose="020B0604020202020204" pitchFamily="34" charset="0"/>
                        </a:rPr>
                        <a:t> DECLARATION</a:t>
                      </a:r>
                      <a:endParaRPr lang="en-US" sz="11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Duty to God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None</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2"/>
                  </a:ext>
                </a:extLst>
              </a:tr>
              <a:tr h="457633">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1100" b="1" dirty="0">
                          <a:solidFill>
                            <a:schemeClr val="bg1"/>
                          </a:solidFill>
                          <a:latin typeface="Helvetica" panose="020B0604020202020204" pitchFamily="34" charset="0"/>
                          <a:cs typeface="Helvetica" panose="020B0604020202020204" pitchFamily="34" charset="0"/>
                        </a:rPr>
                        <a:t>UNIFORM</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baseline="0" dirty="0">
                          <a:solidFill>
                            <a:schemeClr val="bg1"/>
                          </a:solidFill>
                          <a:latin typeface="Helvetica" panose="020B0604020202020204" pitchFamily="34" charset="0"/>
                          <a:cs typeface="Helvetica" panose="020B0604020202020204" pitchFamily="34" charset="0"/>
                        </a:rPr>
                        <a:t>Scouts BSA</a:t>
                      </a:r>
                      <a:endParaRPr lang="en-US" sz="900" b="1" dirty="0">
                        <a:solidFill>
                          <a:schemeClr val="bg1"/>
                        </a:solidFill>
                        <a:latin typeface="Helvetica" panose="020B0604020202020204" pitchFamily="34" charset="0"/>
                        <a:cs typeface="Helvetica" panose="020B0604020202020204" pitchFamily="34" charset="0"/>
                      </a:endParaRP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Venturing (Unit Selected) </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Sea Scouts (Unit Selected)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lvl1pPr marL="0" algn="l" defTabSz="457189" rtl="0" eaLnBrk="1" latinLnBrk="0" hangingPunct="1">
                        <a:defRPr sz="1800" kern="1200">
                          <a:solidFill>
                            <a:schemeClr val="dk1"/>
                          </a:solidFill>
                          <a:latin typeface="Calibri" panose="020F0502020204030204"/>
                        </a:defRPr>
                      </a:lvl1pPr>
                      <a:lvl2pPr marL="457189" algn="l" defTabSz="457189" rtl="0" eaLnBrk="1" latinLnBrk="0" hangingPunct="1">
                        <a:defRPr sz="1800" kern="1200">
                          <a:solidFill>
                            <a:schemeClr val="dk1"/>
                          </a:solidFill>
                          <a:latin typeface="Calibri" panose="020F0502020204030204"/>
                        </a:defRPr>
                      </a:lvl2pPr>
                      <a:lvl3pPr marL="914377" algn="l" defTabSz="457189" rtl="0" eaLnBrk="1" latinLnBrk="0" hangingPunct="1">
                        <a:defRPr sz="1800" kern="1200">
                          <a:solidFill>
                            <a:schemeClr val="dk1"/>
                          </a:solidFill>
                          <a:latin typeface="Calibri" panose="020F0502020204030204"/>
                        </a:defRPr>
                      </a:lvl3pPr>
                      <a:lvl4pPr marL="1371566" algn="l" defTabSz="457189" rtl="0" eaLnBrk="1" latinLnBrk="0" hangingPunct="1">
                        <a:defRPr sz="1800" kern="1200">
                          <a:solidFill>
                            <a:schemeClr val="dk1"/>
                          </a:solidFill>
                          <a:latin typeface="Calibri" panose="020F0502020204030204"/>
                        </a:defRPr>
                      </a:lvl4pPr>
                      <a:lvl5pPr marL="1828754" algn="l" defTabSz="457189" rtl="0" eaLnBrk="1" latinLnBrk="0" hangingPunct="1">
                        <a:defRPr sz="1800" kern="1200">
                          <a:solidFill>
                            <a:schemeClr val="dk1"/>
                          </a:solidFill>
                          <a:latin typeface="Calibri" panose="020F0502020204030204"/>
                        </a:defRPr>
                      </a:lvl5pPr>
                      <a:lvl6pPr marL="2285943" algn="l" defTabSz="457189" rtl="0" eaLnBrk="1" latinLnBrk="0" hangingPunct="1">
                        <a:defRPr sz="1800" kern="1200">
                          <a:solidFill>
                            <a:schemeClr val="dk1"/>
                          </a:solidFill>
                          <a:latin typeface="Calibri" panose="020F0502020204030204"/>
                        </a:defRPr>
                      </a:lvl6pPr>
                      <a:lvl7pPr marL="2743131" algn="l" defTabSz="457189" rtl="0" eaLnBrk="1" latinLnBrk="0" hangingPunct="1">
                        <a:defRPr sz="1800" kern="1200">
                          <a:solidFill>
                            <a:schemeClr val="dk1"/>
                          </a:solidFill>
                          <a:latin typeface="Calibri" panose="020F0502020204030204"/>
                        </a:defRPr>
                      </a:lvl7pPr>
                      <a:lvl8pPr marL="3200320" algn="l" defTabSz="457189" rtl="0" eaLnBrk="1" latinLnBrk="0" hangingPunct="1">
                        <a:defRPr sz="1800" kern="1200">
                          <a:solidFill>
                            <a:schemeClr val="dk1"/>
                          </a:solidFill>
                          <a:latin typeface="Calibri" panose="020F0502020204030204"/>
                        </a:defRPr>
                      </a:lvl8pPr>
                      <a:lvl9pPr marL="3657509" algn="l" defTabSz="457189" rtl="0" eaLnBrk="1" latinLnBrk="0" hangingPunct="1">
                        <a:defRPr sz="1800" kern="1200">
                          <a:solidFill>
                            <a:schemeClr val="dk1"/>
                          </a:solidFill>
                          <a:latin typeface="Calibri" panose="020F0502020204030204"/>
                        </a:defRPr>
                      </a:lvl9pPr>
                    </a:lstStyle>
                    <a:p>
                      <a:pPr algn="ctr"/>
                      <a:r>
                        <a:rPr lang="en-US" sz="900" b="1" dirty="0">
                          <a:solidFill>
                            <a:schemeClr val="bg1"/>
                          </a:solidFill>
                          <a:latin typeface="Helvetica" panose="020B0604020202020204" pitchFamily="34" charset="0"/>
                          <a:cs typeface="Helvetica" panose="020B0604020202020204" pitchFamily="34" charset="0"/>
                        </a:rPr>
                        <a:t>Club/Post Selected, not required</a:t>
                      </a:r>
                    </a:p>
                  </a:txBody>
                  <a:tcPr marL="68580" marR="68580" marT="34290" marB="34290" anchor="ct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11"/>
                  </a:ext>
                </a:extLst>
              </a:tr>
            </a:tbl>
          </a:graphicData>
        </a:graphic>
      </p:graphicFrame>
    </p:spTree>
    <p:extLst>
      <p:ext uri="{BB962C8B-B14F-4D97-AF65-F5344CB8AC3E}">
        <p14:creationId xmlns:p14="http://schemas.microsoft.com/office/powerpoint/2010/main" val="35258973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fontAlgn="auto">
              <a:lnSpc>
                <a:spcPct val="90000"/>
              </a:lnSpc>
              <a:spcBef>
                <a:spcPct val="0"/>
              </a:spcBef>
              <a:spcAft>
                <a:spcPts val="600"/>
              </a:spcAft>
              <a:buClrTx/>
              <a:buSzTx/>
              <a:tabLst/>
              <a:defRPr/>
            </a:pPr>
            <a:r>
              <a:rPr lang="en-US" sz="4800" b="1" kern="1200" dirty="0">
                <a:solidFill>
                  <a:srgbClr val="C00000"/>
                </a:solidFill>
                <a:latin typeface="+mj-lt"/>
                <a:ea typeface="+mj-ea"/>
                <a:cs typeface="+mj-cs"/>
              </a:rPr>
              <a:t>Exploring Training</a:t>
            </a:r>
            <a:endParaRPr kumimoji="0" lang="en-US" sz="4800" b="1" i="0" u="none" strike="noStrike" kern="1200" cap="none" spc="0" normalizeH="0" baseline="0" noProof="0" dirty="0">
              <a:ln>
                <a:noFill/>
              </a:ln>
              <a:solidFill>
                <a:srgbClr val="C00000"/>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a:p>
            <a:pPr marL="457200" marR="0" lvl="1" indent="0" defTabSz="914400" fontAlgn="auto">
              <a:lnSpc>
                <a:spcPct val="90000"/>
              </a:lnSpc>
              <a:spcBef>
                <a:spcPct val="0"/>
              </a:spcBef>
              <a:spcAft>
                <a:spcPts val="600"/>
              </a:spcAft>
              <a:buClrTx/>
              <a:buSzTx/>
              <a:tabLst/>
              <a:defRPr/>
            </a:pPr>
            <a:endParaRPr kumimoji="0" lang="en-US" sz="3000" b="1" i="0" u="none" strike="noStrike" kern="1200" cap="none" spc="0" normalizeH="0" baseline="0" noProof="0" dirty="0">
              <a:ln>
                <a:noFill/>
              </a:ln>
              <a:solidFill>
                <a:schemeClr val="tx1"/>
              </a:solidFill>
              <a:effectLst/>
              <a:uLnTx/>
              <a:uFillTx/>
              <a:latin typeface="+mj-lt"/>
              <a:ea typeface="+mj-ea"/>
              <a:cs typeface="+mj-cs"/>
            </a:endParaRPr>
          </a:p>
        </p:txBody>
      </p:sp>
      <p:sp>
        <p:nvSpPr>
          <p:cNvPr id="48" name="Freeform: Shape 2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547312984"/>
      </p:ext>
    </p:extLst>
  </p:cSld>
  <p:clrMapOvr>
    <a:overrideClrMapping bg1="dk1" tx1="lt1" bg2="dk2" tx2="lt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itle 3"/>
          <p:cNvSpPr>
            <a:spLocks noGrp="1"/>
          </p:cNvSpPr>
          <p:nvPr>
            <p:ph type="ctrTitle"/>
          </p:nvPr>
        </p:nvSpPr>
        <p:spPr>
          <a:xfrm>
            <a:off x="1796143" y="1143001"/>
            <a:ext cx="8556171" cy="3548742"/>
          </a:xfrm>
        </p:spPr>
        <p:txBody>
          <a:bodyPr>
            <a:normAutofit/>
          </a:bodyPr>
          <a:lstStyle/>
          <a:p>
            <a:r>
              <a:rPr lang="en-US" b="1" dirty="0">
                <a:solidFill>
                  <a:srgbClr val="2AB96C"/>
                </a:solidFill>
                <a:latin typeface="Arial Black" panose="020B0A04020102020204" pitchFamily="34" charset="0"/>
                <a:cs typeface="Arial" panose="020B0604020202020204" pitchFamily="34" charset="0"/>
              </a:rPr>
              <a:t>Exploring Position-Specific Training Modules </a:t>
            </a:r>
            <a:br>
              <a:rPr lang="en-US" b="1" dirty="0">
                <a:solidFill>
                  <a:srgbClr val="2AB96C"/>
                </a:solidFill>
                <a:latin typeface="Arial Black" panose="020B0A04020102020204" pitchFamily="34" charset="0"/>
                <a:cs typeface="Arial" panose="020B0604020202020204" pitchFamily="34" charset="0"/>
              </a:rPr>
            </a:br>
            <a:r>
              <a:rPr lang="en-US" b="1" dirty="0">
                <a:solidFill>
                  <a:srgbClr val="2AB96C"/>
                </a:solidFill>
                <a:latin typeface="Arial Black" panose="020B0A04020102020204" pitchFamily="34" charset="0"/>
                <a:cs typeface="Arial" panose="020B0604020202020204" pitchFamily="34" charset="0"/>
              </a:rPr>
              <a:t>Update Status</a:t>
            </a:r>
            <a:endParaRPr lang="en-US" dirty="0"/>
          </a:p>
        </p:txBody>
      </p:sp>
    </p:spTree>
    <p:extLst>
      <p:ext uri="{BB962C8B-B14F-4D97-AF65-F5344CB8AC3E}">
        <p14:creationId xmlns:p14="http://schemas.microsoft.com/office/powerpoint/2010/main" val="16553292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5" y="-25121"/>
            <a:ext cx="12525375" cy="6883121"/>
          </a:xfrm>
          <a:prstGeom prst="rect">
            <a:avLst/>
          </a:prstGeom>
        </p:spPr>
      </p:pic>
      <p:sp>
        <p:nvSpPr>
          <p:cNvPr id="2" name="Title 1"/>
          <p:cNvSpPr>
            <a:spLocks noGrp="1"/>
          </p:cNvSpPr>
          <p:nvPr>
            <p:ph type="ctrTitle"/>
          </p:nvPr>
        </p:nvSpPr>
        <p:spPr>
          <a:xfrm>
            <a:off x="1873023" y="283031"/>
            <a:ext cx="8431981" cy="821069"/>
          </a:xfrm>
        </p:spPr>
        <p:txBody>
          <a:bodyPr>
            <a:normAutofit fontScale="90000"/>
          </a:bodyPr>
          <a:lstStyle/>
          <a:p>
            <a:pPr algn="l"/>
            <a:r>
              <a:rPr lang="en-US" sz="31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600" dirty="0">
                <a:solidFill>
                  <a:srgbClr val="1FC77F"/>
                </a:solidFill>
                <a:latin typeface="Arial Black"/>
                <a:cs typeface="Arial Black"/>
              </a:rPr>
              <a:t>…</a:t>
            </a:r>
            <a:endParaRPr lang="en-US" sz="1300" b="1" dirty="0">
              <a:solidFill>
                <a:srgbClr val="2AB96C"/>
              </a:solidFill>
              <a:latin typeface="Arial" panose="020B0604020202020204" pitchFamily="34" charset="0"/>
              <a:cs typeface="Arial" panose="020B0604020202020204" pitchFamily="34" charset="0"/>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TextBox 2"/>
          <p:cNvSpPr txBox="1"/>
          <p:nvPr/>
        </p:nvSpPr>
        <p:spPr>
          <a:xfrm>
            <a:off x="1796143" y="1354028"/>
            <a:ext cx="8599715" cy="543225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 Exploring Leader Training Modules have also been formatted to be experienced through the learning center via computer or smart device.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Login in to </a:t>
            </a:r>
            <a:r>
              <a:rPr kumimoji="0" lang="en-US" sz="1600" b="0" i="0" u="sng"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https://my.scouting.org/</a:t>
            </a: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 If you need to create an account and do not know your member ID number, please contact  your local BSA council office/service center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Once you log in, locate the blue box on the right side of your screen labeled “Click here to access Exploring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After logging in, you may also click “Menu” in the top left corner and select “My Training”.  Under Training Courses by Program, select   “Exploring Adult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You may select between the three available Exploring learning plans (based on position).  Anyone is welcome to complete the trainings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NOTE: In addition, the “Servicing Exploring Units Module for Commissioners” has been updated within the Learn Center.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A5C249">
                    <a:lumMod val="75000"/>
                  </a:srgbClr>
                </a:solidFill>
                <a:effectLst/>
                <a:uLnTx/>
                <a:uFillTx/>
                <a:latin typeface="Arial" panose="020B0604020202020204" pitchFamily="34" charset="0"/>
                <a:ea typeface="+mn-ea"/>
                <a:cs typeface="Arial" panose="020B0604020202020204" pitchFamily="34" charset="0"/>
              </a:rPr>
              <a:t>We would like to sincerely thank the many Exploring professionals and volunteers that helped make this important update happen!</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5700144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sp>
        <p:nvSpPr>
          <p:cNvPr id="2" name="Title 1"/>
          <p:cNvSpPr>
            <a:spLocks noGrp="1"/>
          </p:cNvSpPr>
          <p:nvPr>
            <p:ph type="ctrTitle"/>
          </p:nvPr>
        </p:nvSpPr>
        <p:spPr>
          <a:xfrm>
            <a:off x="1880010" y="191030"/>
            <a:ext cx="8431981" cy="900712"/>
          </a:xfrm>
        </p:spPr>
        <p:txBody>
          <a:bodyPr>
            <a:normAutofit fontScale="90000"/>
          </a:bodyPr>
          <a:lstStyle/>
          <a:p>
            <a:pPr algn="l"/>
            <a:r>
              <a:rPr lang="en-US" sz="2800" b="1" dirty="0">
                <a:solidFill>
                  <a:srgbClr val="2AB96C"/>
                </a:solidFill>
                <a:latin typeface="Arial Black" panose="020B0A04020102020204" pitchFamily="34" charset="0"/>
                <a:cs typeface="Arial" panose="020B0604020202020204" pitchFamily="34" charset="0"/>
              </a:rPr>
              <a:t>Exploring Position-Specific Training Modules Update Status </a:t>
            </a:r>
            <a:r>
              <a:rPr lang="en-US" sz="3100" dirty="0">
                <a:solidFill>
                  <a:srgbClr val="1FC77F"/>
                </a:solidFill>
                <a:latin typeface="Arial Black"/>
                <a:cs typeface="Arial Black"/>
              </a:rPr>
              <a:t>…</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4"/>
          <a:stretch>
            <a:fillRect/>
          </a:stretch>
        </p:blipFill>
        <p:spPr>
          <a:xfrm rot="16200000">
            <a:off x="4035011" y="-1109976"/>
            <a:ext cx="4228688" cy="8538688"/>
          </a:xfrm>
          <a:prstGeom prst="rect">
            <a:avLst/>
          </a:prstGeom>
        </p:spPr>
      </p:pic>
      <p:sp>
        <p:nvSpPr>
          <p:cNvPr id="3" name="TextBox 2"/>
          <p:cNvSpPr txBox="1"/>
          <p:nvPr/>
        </p:nvSpPr>
        <p:spPr>
          <a:xfrm>
            <a:off x="2072184" y="5357132"/>
            <a:ext cx="8033657" cy="58477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Calibri"/>
                <a:ea typeface="+mn-ea"/>
                <a:cs typeface="+mn-cs"/>
              </a:rPr>
              <a:t>NOW UPDATED AND READY FOR VIEWING</a:t>
            </a:r>
          </a:p>
        </p:txBody>
      </p:sp>
    </p:spTree>
    <p:extLst>
      <p:ext uri="{BB962C8B-B14F-4D97-AF65-F5344CB8AC3E}">
        <p14:creationId xmlns:p14="http://schemas.microsoft.com/office/powerpoint/2010/main" val="135179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SA-Exploring_DSC2229_edited_fullsize.jpg"/>
          <p:cNvPicPr>
            <a:picLocks noChangeAspect="1"/>
          </p:cNvPicPr>
          <p:nvPr/>
        </p:nvPicPr>
        <p:blipFill rotWithShape="1">
          <a:blip r:embed="rId3">
            <a:extLst>
              <a:ext uri="{28A0092B-C50C-407E-A947-70E740481C1C}">
                <a14:useLocalDpi xmlns:a14="http://schemas.microsoft.com/office/drawing/2010/main" val="0"/>
              </a:ext>
            </a:extLst>
          </a:blip>
          <a:srcRect l="1469" t="6072" r="25311" b="11418"/>
          <a:stretch/>
        </p:blipFill>
        <p:spPr>
          <a:xfrm>
            <a:off x="0" y="0"/>
            <a:ext cx="12192000" cy="6858000"/>
          </a:xfrm>
          <a:prstGeom prst="rect">
            <a:avLst/>
          </a:prstGeom>
        </p:spPr>
      </p:pic>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686185" y="165101"/>
            <a:ext cx="3663757" cy="6555853"/>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31950"/>
              </a:solidFill>
            </a:endParaRPr>
          </a:p>
        </p:txBody>
      </p:sp>
      <p:pic>
        <p:nvPicPr>
          <p:cNvPr id="9" name="Picture 8"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453" y="137048"/>
            <a:ext cx="3363576" cy="1223117"/>
          </a:xfrm>
          <a:prstGeom prst="rect">
            <a:avLst/>
          </a:prstGeom>
        </p:spPr>
      </p:pic>
      <p:sp>
        <p:nvSpPr>
          <p:cNvPr id="10" name="Title 1"/>
          <p:cNvSpPr txBox="1">
            <a:spLocks/>
          </p:cNvSpPr>
          <p:nvPr/>
        </p:nvSpPr>
        <p:spPr>
          <a:xfrm>
            <a:off x="1881700" y="1222310"/>
            <a:ext cx="3161629" cy="5290457"/>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40000"/>
              </a:lnSpc>
            </a:pPr>
            <a:r>
              <a:rPr lang="en-US" sz="7200" b="1" dirty="0">
                <a:solidFill>
                  <a:srgbClr val="FFFFFF"/>
                </a:solidFill>
                <a:latin typeface="Arial Black" panose="020B0A04020102020204" pitchFamily="34" charset="0"/>
                <a:cs typeface="Arial" panose="020B0604020202020204" pitchFamily="34" charset="0"/>
              </a:rPr>
              <a:t>National Exploring Live Hour Meeting</a:t>
            </a:r>
          </a:p>
          <a:p>
            <a:pPr>
              <a:lnSpc>
                <a:spcPct val="140000"/>
              </a:lnSpc>
            </a:pPr>
            <a:r>
              <a:rPr lang="en-US" sz="7200" b="1" dirty="0">
                <a:solidFill>
                  <a:srgbClr val="FFFFFF"/>
                </a:solidFill>
                <a:latin typeface="Arial Black" panose="020B0A04020102020204" pitchFamily="34" charset="0"/>
                <a:cs typeface="Arial" panose="020B0604020202020204" pitchFamily="34" charset="0"/>
              </a:rPr>
              <a:t>12 November 2025</a:t>
            </a: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Craig Martin</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National Exploring Program Chair, </a:t>
            </a:r>
          </a:p>
          <a:p>
            <a:r>
              <a:rPr lang="en-US" sz="4200" b="1" i="1" dirty="0">
                <a:solidFill>
                  <a:srgbClr val="FFFF00"/>
                </a:solidFill>
                <a:latin typeface="Arial" panose="020B0604020202020204" pitchFamily="34" charset="0"/>
                <a:cs typeface="Arial" panose="020B0604020202020204" pitchFamily="34" charset="0"/>
              </a:rPr>
              <a:t>Learning for Life Executive Board</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u="sng" dirty="0">
                <a:solidFill>
                  <a:srgbClr val="FFFF00"/>
                </a:solidFill>
                <a:latin typeface="Arial" panose="020B0604020202020204" pitchFamily="34" charset="0"/>
                <a:cs typeface="Arial" panose="020B0604020202020204" pitchFamily="34" charset="0"/>
              </a:rPr>
              <a:t>Bruin1967@aol.com</a:t>
            </a:r>
            <a:r>
              <a:rPr lang="en-US" sz="4200" b="1" i="1" dirty="0">
                <a:solidFill>
                  <a:srgbClr val="FFFF00"/>
                </a:solidFill>
                <a:latin typeface="Arial" panose="020B0604020202020204" pitchFamily="34" charset="0"/>
                <a:cs typeface="Arial" panose="020B0604020202020204" pitchFamily="34" charset="0"/>
              </a:rPr>
              <a:t> </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719-331-6406</a:t>
            </a: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Richard (Dick) Davies</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National Exploring Program Commissioner, </a:t>
            </a:r>
          </a:p>
          <a:p>
            <a:r>
              <a:rPr lang="en-US" sz="4200" b="1" i="1" dirty="0">
                <a:solidFill>
                  <a:srgbClr val="FFFF00"/>
                </a:solidFill>
                <a:latin typeface="Arial" panose="020B0604020202020204" pitchFamily="34" charset="0"/>
                <a:cs typeface="Arial" panose="020B0604020202020204" pitchFamily="34" charset="0"/>
              </a:rPr>
              <a:t>Learning for Life Executive Board</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Exploring Chair,</a:t>
            </a:r>
          </a:p>
          <a:p>
            <a:r>
              <a:rPr lang="en-US" sz="4200" b="1" i="1" dirty="0">
                <a:solidFill>
                  <a:srgbClr val="FFFF00"/>
                </a:solidFill>
                <a:latin typeface="Arial" panose="020B0604020202020204" pitchFamily="34" charset="0"/>
                <a:cs typeface="Arial" panose="020B0604020202020204" pitchFamily="34" charset="0"/>
              </a:rPr>
              <a:t>National Commissioner Service Team</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u="sng" dirty="0">
                <a:solidFill>
                  <a:srgbClr val="FFFF00"/>
                </a:solidFill>
                <a:latin typeface="Arial" panose="020B0604020202020204" pitchFamily="34" charset="0"/>
                <a:cs typeface="Arial" panose="020B0604020202020204" pitchFamily="34" charset="0"/>
              </a:rPr>
              <a:t>Richard.davies.nyc@gmail.com</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914-327-7430</a:t>
            </a:r>
          </a:p>
          <a:p>
            <a:endParaRPr lang="en-US" sz="1200" i="1" dirty="0">
              <a:solidFill>
                <a:srgbClr val="FFFF00"/>
              </a:solidFill>
              <a:latin typeface="Arial" panose="020B0604020202020204" pitchFamily="34" charset="0"/>
              <a:cs typeface="Arial" panose="020B0604020202020204" pitchFamily="34" charset="0"/>
            </a:endParaRPr>
          </a:p>
          <a:p>
            <a:pPr>
              <a:lnSpc>
                <a:spcPct val="140000"/>
              </a:lnSpc>
            </a:pPr>
            <a:endParaRPr lang="en-US" sz="1200" i="1" dirty="0">
              <a:solidFill>
                <a:srgbClr val="FF0000"/>
              </a:solidFill>
              <a:latin typeface="Arial" panose="020B0604020202020204" pitchFamily="34" charset="0"/>
              <a:cs typeface="Arial" panose="020B0604020202020204" pitchFamily="34" charset="0"/>
            </a:endParaRPr>
          </a:p>
          <a:p>
            <a:pPr algn="l">
              <a:lnSpc>
                <a:spcPct val="140000"/>
              </a:lnSpc>
            </a:pPr>
            <a:endParaRPr lang="en-US" sz="1100" dirty="0">
              <a:solidFill>
                <a:srgbClr val="FFFFFF"/>
              </a:solidFill>
              <a:latin typeface="Arial"/>
              <a:cs typeface="Arial"/>
            </a:endParaRPr>
          </a:p>
          <a:p>
            <a:pPr algn="l">
              <a:lnSpc>
                <a:spcPct val="140000"/>
              </a:lnSpc>
            </a:pPr>
            <a:r>
              <a:rPr lang="en-US" sz="1100" dirty="0">
                <a:solidFill>
                  <a:srgbClr val="FFFFFF"/>
                </a:solidFill>
                <a:latin typeface="Arial"/>
                <a:cs typeface="Arial"/>
              </a:rPr>
              <a:t>u</a:t>
            </a:r>
          </a:p>
        </p:txBody>
      </p:sp>
      <p:sp>
        <p:nvSpPr>
          <p:cNvPr id="2" name="Slide Number Placeholder 1"/>
          <p:cNvSpPr>
            <a:spLocks noGrp="1"/>
          </p:cNvSpPr>
          <p:nvPr>
            <p:ph type="sldNum" sz="quarter" idx="12"/>
          </p:nvPr>
        </p:nvSpPr>
        <p:spPr/>
        <p:txBody>
          <a:bodyPr/>
          <a:lstStyle/>
          <a:p>
            <a:fld id="{47383098-F627-5B4F-9D1B-3166CCBD3A8A}" type="slidenum">
              <a:rPr lang="en-US" smtClean="0"/>
              <a:t>11</a:t>
            </a:fld>
            <a:endParaRPr lang="en-US"/>
          </a:p>
        </p:txBody>
      </p:sp>
      <p:pic>
        <p:nvPicPr>
          <p:cNvPr id="3" name="Picture 2"/>
          <p:cNvPicPr>
            <a:picLocks noChangeAspect="1"/>
          </p:cNvPicPr>
          <p:nvPr/>
        </p:nvPicPr>
        <p:blipFill>
          <a:blip r:embed="rId5"/>
          <a:stretch>
            <a:fillRect/>
          </a:stretch>
        </p:blipFill>
        <p:spPr>
          <a:xfrm>
            <a:off x="6631202" y="3980156"/>
            <a:ext cx="2512799" cy="2376195"/>
          </a:xfrm>
          <a:prstGeom prst="rect">
            <a:avLst/>
          </a:prstGeom>
        </p:spPr>
      </p:pic>
    </p:spTree>
    <p:extLst>
      <p:ext uri="{BB962C8B-B14F-4D97-AF65-F5344CB8AC3E}">
        <p14:creationId xmlns:p14="http://schemas.microsoft.com/office/powerpoint/2010/main" val="94953078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2819962" y="-3407745"/>
            <a:ext cx="6686909" cy="13502398"/>
          </a:xfrm>
          <a:prstGeom prst="rect">
            <a:avLst/>
          </a:prstGeom>
        </p:spPr>
      </p:pic>
    </p:spTree>
    <p:extLst>
      <p:ext uri="{BB962C8B-B14F-4D97-AF65-F5344CB8AC3E}">
        <p14:creationId xmlns:p14="http://schemas.microsoft.com/office/powerpoint/2010/main" val="1447045067"/>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342900">
              <a:defRPr/>
            </a:pPr>
            <a:endParaRPr lang="en-US" sz="1350" dirty="0">
              <a:solidFill>
                <a:prstClr val="white"/>
              </a:solidFill>
              <a:latin typeface="Calibri"/>
            </a:endParaRPr>
          </a:p>
        </p:txBody>
      </p:sp>
    </p:spTree>
    <p:extLst>
      <p:ext uri="{BB962C8B-B14F-4D97-AF65-F5344CB8AC3E}">
        <p14:creationId xmlns:p14="http://schemas.microsoft.com/office/powerpoint/2010/main" val="343355775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Safeguarding Youth</a:t>
            </a:r>
            <a:br>
              <a:rPr lang="en-US" sz="3100" dirty="0">
                <a:solidFill>
                  <a:srgbClr val="1FC77F"/>
                </a:solidFill>
                <a:latin typeface="Arial Black"/>
                <a:cs typeface="Arial Black"/>
              </a:rPr>
            </a:br>
            <a:r>
              <a:rPr lang="en-US" sz="3100" dirty="0">
                <a:solidFill>
                  <a:srgbClr val="1FC77F"/>
                </a:solidFill>
                <a:latin typeface="Arial Black"/>
                <a:cs typeface="Arial Black"/>
              </a:rPr>
              <a:t>(Youth Protection) Training</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hlinkClick r:id="rId4"/>
              </a:rPr>
              <a:t>https://my.scouting.org/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199027147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289585" y="-139806"/>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4589524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159806040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57364-F4F4-49C8-8206-6ACCC2DB9121}"/>
              </a:ext>
            </a:extLst>
          </p:cNvPr>
          <p:cNvSpPr>
            <a:spLocks noGrp="1"/>
          </p:cNvSpPr>
          <p:nvPr>
            <p:ph type="title"/>
          </p:nvPr>
        </p:nvSpPr>
        <p:spPr>
          <a:xfrm>
            <a:off x="609600" y="2857500"/>
            <a:ext cx="10972800" cy="1143000"/>
          </a:xfrm>
        </p:spPr>
        <p:txBody>
          <a:bodyPr>
            <a:normAutofit fontScale="90000"/>
          </a:bodyPr>
          <a:lstStyle/>
          <a:p>
            <a:r>
              <a:rPr lang="en-US" dirty="0"/>
              <a:t>ADDITIONAL SLIDES FOR COUNCIL USE</a:t>
            </a:r>
            <a:br>
              <a:rPr lang="en-US" dirty="0"/>
            </a:br>
            <a:br>
              <a:rPr lang="en-US" dirty="0"/>
            </a:br>
            <a:r>
              <a:rPr lang="en-US" dirty="0"/>
              <a:t>All slides will be emailed to each </a:t>
            </a:r>
            <a:br>
              <a:rPr lang="en-US" dirty="0"/>
            </a:br>
            <a:r>
              <a:rPr lang="en-US" dirty="0"/>
              <a:t>Exploring Live Hour Participant every month</a:t>
            </a:r>
          </a:p>
        </p:txBody>
      </p:sp>
    </p:spTree>
    <p:extLst>
      <p:ext uri="{BB962C8B-B14F-4D97-AF65-F5344CB8AC3E}">
        <p14:creationId xmlns:p14="http://schemas.microsoft.com/office/powerpoint/2010/main" val="304302801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r>
              <a:rPr lang="en-US" b="1" dirty="0">
                <a:solidFill>
                  <a:schemeClr val="bg1"/>
                </a:solidFill>
              </a:rPr>
              <a:t>Successful Councils…</a:t>
            </a:r>
            <a:br>
              <a:rPr lang="en-US" b="1" dirty="0">
                <a:solidFill>
                  <a:schemeClr val="bg1"/>
                </a:solidFill>
              </a:rPr>
            </a:br>
            <a:r>
              <a:rPr lang="en-US" sz="2200" b="1" dirty="0">
                <a:solidFill>
                  <a:schemeClr val="bg1"/>
                </a:solidFill>
              </a:rPr>
              <a:t>Intentionally Providing a Pathway to Exploring Growth and </a:t>
            </a:r>
            <a:br>
              <a:rPr lang="en-US" sz="2200" b="1" dirty="0">
                <a:solidFill>
                  <a:schemeClr val="bg1"/>
                </a:solidFill>
              </a:rPr>
            </a:br>
            <a:r>
              <a:rPr lang="en-US" sz="2200" b="1" dirty="0">
                <a:solidFill>
                  <a:schemeClr val="bg1"/>
                </a:solidFill>
              </a:rPr>
              <a:t>Strategic Planning In Your Council</a:t>
            </a:r>
            <a:br>
              <a:rPr lang="en-US" dirty="0"/>
            </a:br>
            <a:endParaRPr lang="en-US" sz="4200"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1DCF8737-B258-4939-B7E6-8D3147DB1F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0464" y="3619502"/>
            <a:ext cx="4791075" cy="2380471"/>
          </a:xfrm>
          <a:prstGeom prst="rect">
            <a:avLst/>
          </a:prstGeom>
        </p:spPr>
      </p:pic>
      <p:pic>
        <p:nvPicPr>
          <p:cNvPr id="5" name="Picture 4">
            <a:extLst>
              <a:ext uri="{FF2B5EF4-FFF2-40B4-BE49-F238E27FC236}">
                <a16:creationId xmlns:a16="http://schemas.microsoft.com/office/drawing/2014/main" id="{4CDAFB7B-312E-4D2C-A7C0-60A2926C3F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2108" y="814390"/>
            <a:ext cx="1347787" cy="1189887"/>
          </a:xfrm>
          <a:prstGeom prst="rect">
            <a:avLst/>
          </a:prstGeom>
        </p:spPr>
      </p:pic>
    </p:spTree>
    <p:extLst>
      <p:ext uri="{BB962C8B-B14F-4D97-AF65-F5344CB8AC3E}">
        <p14:creationId xmlns:p14="http://schemas.microsoft.com/office/powerpoint/2010/main" val="37982693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954"/>
            <a:ext cx="12192000" cy="6883121"/>
          </a:xfrm>
          <a:prstGeom prst="rect">
            <a:avLst/>
          </a:prstGeom>
        </p:spPr>
      </p:pic>
      <p:sp>
        <p:nvSpPr>
          <p:cNvPr id="2" name="Title 1"/>
          <p:cNvSpPr>
            <a:spLocks noGrp="1"/>
          </p:cNvSpPr>
          <p:nvPr>
            <p:ph type="ctrTitle"/>
          </p:nvPr>
        </p:nvSpPr>
        <p:spPr>
          <a:xfrm>
            <a:off x="2546284" y="741371"/>
            <a:ext cx="7392179" cy="519083"/>
          </a:xfrm>
        </p:spPr>
        <p:txBody>
          <a:bodyPr>
            <a:noAutofit/>
          </a:bodyPr>
          <a:lstStyle/>
          <a:p>
            <a:br>
              <a:rPr lang="en-US" sz="4200" b="1" dirty="0">
                <a:solidFill>
                  <a:srgbClr val="C00000"/>
                </a:solidFill>
                <a:latin typeface="Arial Black"/>
                <a:cs typeface="Arial Black"/>
              </a:rPr>
            </a:br>
            <a:r>
              <a:rPr lang="en-US" sz="4200" b="1" dirty="0">
                <a:solidFill>
                  <a:srgbClr val="C00000"/>
                </a:solidFill>
                <a:latin typeface="Arial Black"/>
                <a:cs typeface="Arial Black"/>
              </a:rPr>
              <a:t>“Action Planning”</a:t>
            </a:r>
            <a:br>
              <a:rPr lang="en-US" sz="4200" b="1" dirty="0">
                <a:solidFill>
                  <a:srgbClr val="C00000"/>
                </a:solidFill>
                <a:latin typeface="Arial Black"/>
                <a:cs typeface="Arial Black"/>
              </a:rPr>
            </a:br>
            <a:r>
              <a:rPr lang="en-US" sz="4200" b="1" dirty="0">
                <a:solidFill>
                  <a:srgbClr val="C00000"/>
                </a:solidFill>
                <a:latin typeface="Arial Black"/>
                <a:cs typeface="Arial Black"/>
              </a:rPr>
              <a:t>The Beginning of your Strategic Plan</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6" y="6271955"/>
            <a:ext cx="1606584" cy="58421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E53027C9-4B01-4971-99DC-53E12A8CC8D3}"/>
              </a:ext>
            </a:extLst>
          </p:cNvPr>
          <p:cNvSpPr/>
          <p:nvPr/>
        </p:nvSpPr>
        <p:spPr>
          <a:xfrm>
            <a:off x="2851932" y="2657610"/>
            <a:ext cx="8068555" cy="55399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prstClr val="white"/>
              </a:buClr>
              <a:buSzPct val="52000"/>
              <a:buFontTx/>
              <a:buNone/>
              <a:tabLst/>
              <a:defRPr/>
            </a:pPr>
            <a:r>
              <a:rPr kumimoji="0" lang="en-US" altLang="en-US" sz="3000" b="1" i="0" u="none" strike="noStrike" kern="1200" cap="none" spc="0" normalizeH="0" baseline="0" noProof="0" dirty="0">
                <a:ln>
                  <a:noFill/>
                </a:ln>
                <a:solidFill>
                  <a:prstClr val="white"/>
                </a:solidFill>
                <a:effectLst/>
                <a:uLnTx/>
                <a:uFillTx/>
                <a:latin typeface="Calibri"/>
                <a:ea typeface="+mn-ea"/>
                <a:cs typeface="+mn-cs"/>
              </a:rPr>
              <a:t>The foundation of your plan will begin here</a:t>
            </a:r>
          </a:p>
        </p:txBody>
      </p:sp>
      <p:pic>
        <p:nvPicPr>
          <p:cNvPr id="5" name="Picture 4">
            <a:extLst>
              <a:ext uri="{FF2B5EF4-FFF2-40B4-BE49-F238E27FC236}">
                <a16:creationId xmlns:a16="http://schemas.microsoft.com/office/drawing/2014/main" id="{5E3F5DCA-5C76-4D2F-B996-9CA401BF853E}"/>
              </a:ext>
            </a:extLst>
          </p:cNvPr>
          <p:cNvPicPr>
            <a:picLocks noChangeAspect="1"/>
          </p:cNvPicPr>
          <p:nvPr/>
        </p:nvPicPr>
        <p:blipFill>
          <a:blip r:embed="rId5"/>
          <a:stretch>
            <a:fillRect/>
          </a:stretch>
        </p:blipFill>
        <p:spPr>
          <a:xfrm>
            <a:off x="4667692" y="3691235"/>
            <a:ext cx="3048000" cy="2154936"/>
          </a:xfrm>
          <a:prstGeom prst="rect">
            <a:avLst/>
          </a:prstGeom>
        </p:spPr>
      </p:pic>
    </p:spTree>
    <p:extLst>
      <p:ext uri="{BB962C8B-B14F-4D97-AF65-F5344CB8AC3E}">
        <p14:creationId xmlns:p14="http://schemas.microsoft.com/office/powerpoint/2010/main" val="14086459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Partial Circle 5">
            <a:extLst>
              <a:ext uri="{FF2B5EF4-FFF2-40B4-BE49-F238E27FC236}">
                <a16:creationId xmlns:a16="http://schemas.microsoft.com/office/drawing/2014/main" id="{16414B57-2C7D-4A7E-A0DD-F4FC0F919909}"/>
              </a:ext>
            </a:extLst>
          </p:cNvPr>
          <p:cNvSpPr/>
          <p:nvPr/>
        </p:nvSpPr>
        <p:spPr>
          <a:xfrm>
            <a:off x="1909487" y="859028"/>
            <a:ext cx="5491052" cy="5139947"/>
          </a:xfrm>
          <a:prstGeom prst="pie">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Calibri"/>
                <a:ea typeface="+mn-ea"/>
                <a:cs typeface="+mn-cs"/>
              </a:rPr>
              <a:t>                           INSERT HERE</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COUNCIL/DISTRICT YEARLY MEMBERSHIP PLANS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a:ea typeface="+mn-ea"/>
                <a:cs typeface="+mn-cs"/>
              </a:rPr>
              <a:t>(Recruitment/Retention Cycle)</a:t>
            </a:r>
          </a:p>
        </p:txBody>
      </p:sp>
      <p:sp>
        <p:nvSpPr>
          <p:cNvPr id="8" name="Isosceles Triangle 7">
            <a:extLst>
              <a:ext uri="{FF2B5EF4-FFF2-40B4-BE49-F238E27FC236}">
                <a16:creationId xmlns:a16="http://schemas.microsoft.com/office/drawing/2014/main" id="{18CF7446-B02D-4823-A92F-4A9BDB45C1C9}"/>
              </a:ext>
            </a:extLst>
          </p:cNvPr>
          <p:cNvSpPr/>
          <p:nvPr/>
        </p:nvSpPr>
        <p:spPr>
          <a:xfrm rot="13323559">
            <a:off x="5147541" y="609826"/>
            <a:ext cx="1896915" cy="2238423"/>
          </a:xfrm>
          <a:prstGeom prst="triangle">
            <a:avLst>
              <a:gd name="adj" fmla="val 54873"/>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OPEN HOUSES</a:t>
            </a:r>
          </a:p>
        </p:txBody>
      </p:sp>
      <p:sp>
        <p:nvSpPr>
          <p:cNvPr id="12" name="Isosceles Triangle 11">
            <a:extLst>
              <a:ext uri="{FF2B5EF4-FFF2-40B4-BE49-F238E27FC236}">
                <a16:creationId xmlns:a16="http://schemas.microsoft.com/office/drawing/2014/main" id="{AF40A790-53A2-47B7-A3E7-002194E4362B}"/>
              </a:ext>
            </a:extLst>
          </p:cNvPr>
          <p:cNvSpPr/>
          <p:nvPr/>
        </p:nvSpPr>
        <p:spPr>
          <a:xfrm rot="15253424">
            <a:off x="6715383" y="1278215"/>
            <a:ext cx="1944156" cy="2598431"/>
          </a:xfrm>
          <a:prstGeom prst="triangle">
            <a:avLst>
              <a:gd name="adj" fmla="val 51030"/>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Career Interest Surveys</a:t>
            </a:r>
          </a:p>
        </p:txBody>
      </p:sp>
    </p:spTree>
    <p:extLst>
      <p:ext uri="{BB962C8B-B14F-4D97-AF65-F5344CB8AC3E}">
        <p14:creationId xmlns:p14="http://schemas.microsoft.com/office/powerpoint/2010/main" val="16348410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516752" y="1419931"/>
            <a:ext cx="7392179" cy="519083"/>
          </a:xfrm>
        </p:spPr>
        <p:txBody>
          <a:bodyPr>
            <a:noAutofit/>
          </a:bodyPr>
          <a:lstStyle/>
          <a:p>
            <a:pPr lvl="0"/>
            <a:r>
              <a:rPr lang="en-US" b="1" dirty="0">
                <a:solidFill>
                  <a:srgbClr val="FF0000"/>
                </a:solidFill>
                <a:latin typeface="Arial Black" panose="020B0A04020102020204" pitchFamily="34" charset="0"/>
              </a:rPr>
              <a:t>12 Keys To Success</a:t>
            </a:r>
            <a:br>
              <a:rPr lang="en-US" dirty="0"/>
            </a:br>
            <a:endParaRPr lang="en-US" dirty="0">
              <a:solidFill>
                <a:srgbClr val="FFFFFF"/>
              </a:solidFill>
              <a:latin typeface="Arial Black"/>
              <a:cs typeface="Arial Black"/>
            </a:endParaRPr>
          </a:p>
        </p:txBody>
      </p:sp>
      <p:pic>
        <p:nvPicPr>
          <p:cNvPr id="3" name="Picture 2">
            <a:extLst>
              <a:ext uri="{FF2B5EF4-FFF2-40B4-BE49-F238E27FC236}">
                <a16:creationId xmlns:a16="http://schemas.microsoft.com/office/drawing/2014/main" id="{4D5512F7-6500-4EAB-8418-1263E92C7D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0695" y="2076450"/>
            <a:ext cx="5030611" cy="3395663"/>
          </a:xfrm>
          <a:prstGeom prst="rect">
            <a:avLst/>
          </a:prstGeom>
        </p:spPr>
      </p:pic>
    </p:spTree>
    <p:extLst>
      <p:ext uri="{BB962C8B-B14F-4D97-AF65-F5344CB8AC3E}">
        <p14:creationId xmlns:p14="http://schemas.microsoft.com/office/powerpoint/2010/main" val="39833326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3A56D-08FC-793D-B32B-1B34848C4E70}"/>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18FAAC6E-040E-A5FB-BD53-25F36BF482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56A9B023-7BD7-83F9-617B-81E7AB533A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CA01DDB6-F10B-84FE-9B24-96C2892BE52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5D10AAB-86A2-B7C9-7167-54AB0E1D203B}"/>
              </a:ext>
            </a:extLst>
          </p:cNvPr>
          <p:cNvSpPr>
            <a:spLocks noGrp="1"/>
          </p:cNvSpPr>
          <p:nvPr>
            <p:ph type="ctrTitle"/>
          </p:nvPr>
        </p:nvSpPr>
        <p:spPr>
          <a:xfrm>
            <a:off x="1774372" y="204215"/>
            <a:ext cx="8731445" cy="1252796"/>
          </a:xfrm>
        </p:spPr>
        <p:txBody>
          <a:bodyPr>
            <a:normAutofit/>
          </a:bodyPr>
          <a:lstStyle/>
          <a:p>
            <a:r>
              <a:rPr lang="en-US" sz="3600" dirty="0">
                <a:solidFill>
                  <a:srgbClr val="2AB96C"/>
                </a:solidFill>
                <a:latin typeface="Arial Black" panose="020B0A04020102020204" pitchFamily="34" charset="0"/>
              </a:rPr>
              <a:t>National LFL / Exploring Program Office Staffing Update</a:t>
            </a:r>
          </a:p>
        </p:txBody>
      </p:sp>
      <p:sp>
        <p:nvSpPr>
          <p:cNvPr id="2" name="TextBox 1">
            <a:extLst>
              <a:ext uri="{FF2B5EF4-FFF2-40B4-BE49-F238E27FC236}">
                <a16:creationId xmlns:a16="http://schemas.microsoft.com/office/drawing/2014/main" id="{78E3EF9F-AFBB-9065-08F7-8497B47D149B}"/>
              </a:ext>
            </a:extLst>
          </p:cNvPr>
          <p:cNvSpPr txBox="1"/>
          <p:nvPr/>
        </p:nvSpPr>
        <p:spPr>
          <a:xfrm>
            <a:off x="1786379" y="1919234"/>
            <a:ext cx="8556172" cy="7078861"/>
          </a:xfrm>
          <a:prstGeom prst="rect">
            <a:avLst/>
          </a:prstGeom>
          <a:noFill/>
        </p:spPr>
        <p:txBody>
          <a:bodyPr wrap="square" rtlCol="0">
            <a:spAutoFit/>
          </a:bodyPr>
          <a:lstStyle/>
          <a:p>
            <a:pPr marL="231775" indent="-231775" defTabSz="257175">
              <a:buSzPct val="75000"/>
              <a:buFont typeface="Arial" panose="020B0604020202020204" pitchFamily="34" charset="0"/>
              <a:buChar char="•"/>
              <a:defRPr/>
            </a:pPr>
            <a:r>
              <a:rPr lang="en-US" altLang="en-US" sz="2400" b="1" dirty="0">
                <a:solidFill>
                  <a:srgbClr val="FFFF00"/>
                </a:solidFill>
                <a:latin typeface="Arial" panose="020B0604020202020204" pitchFamily="34" charset="0"/>
                <a:cs typeface="Arial" panose="020B0604020202020204" pitchFamily="34" charset="0"/>
              </a:rPr>
              <a:t>As of 10 November 2025, Dedra Douglas joined the National Service Center as the new Administrative Assistant working with Susan Fitzhugh (Senior Administrative Assistant)</a:t>
            </a:r>
          </a:p>
          <a:p>
            <a:pPr marL="231775" indent="-231775" defTabSz="257175">
              <a:buSzPct val="75000"/>
              <a:buFont typeface="Arial" panose="020B0604020202020204" pitchFamily="34" charset="0"/>
              <a:buChar char="•"/>
              <a:defRPr/>
            </a:pPr>
            <a:endParaRPr lang="en-US" sz="2400" b="1" dirty="0">
              <a:solidFill>
                <a:srgbClr val="FFFF00"/>
              </a:solidFill>
              <a:latin typeface="Arial" panose="020B0604020202020204" pitchFamily="34" charset="0"/>
              <a:cs typeface="Arial" panose="020B0604020202020204" pitchFamily="34" charset="0"/>
            </a:endParaRPr>
          </a:p>
          <a:p>
            <a:pPr marL="231775" indent="-231775" defTabSz="257175">
              <a:buSzPct val="75000"/>
              <a:buFont typeface="Arial" panose="020B0604020202020204" pitchFamily="34" charset="0"/>
              <a:buChar char="•"/>
              <a:defRPr/>
            </a:pPr>
            <a:r>
              <a:rPr lang="en-US" sz="2400" b="1" dirty="0">
                <a:solidFill>
                  <a:srgbClr val="FFFF00"/>
                </a:solidFill>
                <a:latin typeface="Arial" panose="020B0604020202020204" pitchFamily="34" charset="0"/>
                <a:cs typeface="Arial" panose="020B0604020202020204" pitchFamily="34" charset="0"/>
              </a:rPr>
              <a:t>On 1 December 2025, Carlos Coronado (who is currently the Assistant Director of Field Service with Heart of America Council) will be joining the National Service Center as the new Exploring Program Growth &amp; Retention Executive</a:t>
            </a: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8899801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854373" y="2915355"/>
            <a:ext cx="7392179" cy="519083"/>
          </a:xfrm>
        </p:spPr>
        <p:txBody>
          <a:bodyPr>
            <a:noAutofit/>
          </a:bodyPr>
          <a:lstStyle/>
          <a:p>
            <a:pPr lvl="0" algn="l"/>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br>
              <a:rPr lang="en-US" sz="3200" dirty="0">
                <a:solidFill>
                  <a:schemeClr val="bg1"/>
                </a:solidFill>
              </a:rPr>
            </a:br>
            <a:r>
              <a:rPr lang="en-US" sz="2900" dirty="0">
                <a:solidFill>
                  <a:schemeClr val="bg1"/>
                </a:solidFill>
              </a:rPr>
              <a:t>1.  Recruit a council Exploring volunteer   </a:t>
            </a:r>
            <a:br>
              <a:rPr lang="en-US" sz="2900" dirty="0">
                <a:solidFill>
                  <a:schemeClr val="bg1"/>
                </a:solidFill>
              </a:rPr>
            </a:br>
            <a:r>
              <a:rPr lang="en-US" sz="2900" dirty="0">
                <a:solidFill>
                  <a:schemeClr val="bg1"/>
                </a:solidFill>
              </a:rPr>
              <a:t>     chair and committee</a:t>
            </a:r>
            <a:br>
              <a:rPr lang="en-US" sz="2900" dirty="0">
                <a:solidFill>
                  <a:schemeClr val="bg1"/>
                </a:solidFill>
              </a:rPr>
            </a:br>
            <a:br>
              <a:rPr lang="en-US" sz="2900" dirty="0">
                <a:solidFill>
                  <a:schemeClr val="bg1"/>
                </a:solidFill>
              </a:rPr>
            </a:br>
            <a:r>
              <a:rPr lang="en-US" sz="2900" dirty="0">
                <a:solidFill>
                  <a:schemeClr val="bg1"/>
                </a:solidFill>
              </a:rPr>
              <a:t>2.  Appoint a Council Exploring Champion </a:t>
            </a:r>
            <a:br>
              <a:rPr lang="en-US" sz="2900" dirty="0">
                <a:solidFill>
                  <a:schemeClr val="bg1"/>
                </a:solidFill>
              </a:rPr>
            </a:br>
            <a:r>
              <a:rPr lang="en-US" sz="2900" dirty="0">
                <a:solidFill>
                  <a:schemeClr val="bg1"/>
                </a:solidFill>
              </a:rPr>
              <a:t>     “Staff Advisor”</a:t>
            </a:r>
            <a:br>
              <a:rPr lang="en-US" sz="2900" dirty="0">
                <a:solidFill>
                  <a:schemeClr val="bg1"/>
                </a:solidFill>
              </a:rPr>
            </a:br>
            <a:br>
              <a:rPr lang="en-US" sz="2900" dirty="0">
                <a:solidFill>
                  <a:schemeClr val="bg1"/>
                </a:solidFill>
              </a:rPr>
            </a:br>
            <a:r>
              <a:rPr lang="en-US" sz="2900" dirty="0">
                <a:solidFill>
                  <a:schemeClr val="bg1"/>
                </a:solidFill>
              </a:rPr>
              <a:t>3.  Create a public presence for Exploring </a:t>
            </a:r>
            <a:br>
              <a:rPr lang="en-US" sz="2900" dirty="0">
                <a:solidFill>
                  <a:schemeClr val="bg1"/>
                </a:solidFill>
              </a:rPr>
            </a:br>
            <a:r>
              <a:rPr lang="en-US" sz="2900" dirty="0">
                <a:solidFill>
                  <a:schemeClr val="bg1"/>
                </a:solidFill>
              </a:rPr>
              <a:t>     (council website, newsletters, social </a:t>
            </a:r>
            <a:br>
              <a:rPr lang="en-US" sz="2900" dirty="0">
                <a:solidFill>
                  <a:schemeClr val="bg1"/>
                </a:solidFill>
              </a:rPr>
            </a:br>
            <a:r>
              <a:rPr lang="en-US" sz="2900" dirty="0">
                <a:solidFill>
                  <a:schemeClr val="bg1"/>
                </a:solidFill>
              </a:rPr>
              <a:t>      media) </a:t>
            </a:r>
            <a:br>
              <a:rPr lang="en-US" sz="2900" dirty="0">
                <a:solidFill>
                  <a:schemeClr val="bg1"/>
                </a:solidFill>
              </a:rPr>
            </a:br>
            <a:br>
              <a:rPr lang="en-US" sz="3200" dirty="0">
                <a:solidFill>
                  <a:schemeClr val="bg1"/>
                </a:solidFill>
              </a:rPr>
            </a:br>
            <a:endParaRPr lang="en-US" sz="3200" dirty="0">
              <a:solidFill>
                <a:srgbClr val="FFFFFF"/>
              </a:solidFill>
              <a:latin typeface="Arial Black"/>
              <a:cs typeface="Arial Black"/>
            </a:endParaRPr>
          </a:p>
        </p:txBody>
      </p:sp>
      <p:pic>
        <p:nvPicPr>
          <p:cNvPr id="1030" name="Picture 6" descr="What Are the Six Important Keys to Success to Follow?">
            <a:extLst>
              <a:ext uri="{FF2B5EF4-FFF2-40B4-BE49-F238E27FC236}">
                <a16:creationId xmlns:a16="http://schemas.microsoft.com/office/drawing/2014/main" id="{5204E93E-1F74-43FB-871D-ADB8B9D680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5778" y="363719"/>
            <a:ext cx="2026477" cy="12863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1166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4.  Train key volunteers and staff on the 4 </a:t>
            </a:r>
            <a:br>
              <a:rPr lang="en-US" sz="2900" dirty="0">
                <a:solidFill>
                  <a:schemeClr val="bg1"/>
                </a:solidFill>
              </a:rPr>
            </a:br>
            <a:r>
              <a:rPr lang="en-US" sz="2900" dirty="0">
                <a:solidFill>
                  <a:schemeClr val="bg1"/>
                </a:solidFill>
              </a:rPr>
              <a:t>      Phases of Post/Club Organization</a:t>
            </a:r>
            <a:br>
              <a:rPr lang="en-US" sz="2900" dirty="0">
                <a:solidFill>
                  <a:schemeClr val="bg1"/>
                </a:solidFill>
              </a:rPr>
            </a:br>
            <a:br>
              <a:rPr lang="en-US" sz="2900" dirty="0">
                <a:solidFill>
                  <a:schemeClr val="bg1"/>
                </a:solidFill>
              </a:rPr>
            </a:br>
            <a:r>
              <a:rPr lang="en-US" sz="2900" dirty="0">
                <a:solidFill>
                  <a:schemeClr val="bg1"/>
                </a:solidFill>
              </a:rPr>
              <a:t>5.  Set specific goals for Career Interest </a:t>
            </a:r>
            <a:br>
              <a:rPr lang="en-US" sz="2900" dirty="0">
                <a:solidFill>
                  <a:schemeClr val="bg1"/>
                </a:solidFill>
              </a:rPr>
            </a:br>
            <a:r>
              <a:rPr lang="en-US" sz="2900" dirty="0">
                <a:solidFill>
                  <a:schemeClr val="bg1"/>
                </a:solidFill>
              </a:rPr>
              <a:t>     Surveys or gathering of data from select   </a:t>
            </a:r>
            <a:br>
              <a:rPr lang="en-US" sz="2900" dirty="0">
                <a:solidFill>
                  <a:schemeClr val="bg1"/>
                </a:solidFill>
              </a:rPr>
            </a:br>
            <a:r>
              <a:rPr lang="en-US" sz="2900" dirty="0">
                <a:solidFill>
                  <a:schemeClr val="bg1"/>
                </a:solidFill>
              </a:rPr>
              <a:t>     high schools</a:t>
            </a:r>
            <a:br>
              <a:rPr lang="en-US" sz="2900" dirty="0">
                <a:solidFill>
                  <a:schemeClr val="bg1"/>
                </a:solidFill>
              </a:rPr>
            </a:br>
            <a:br>
              <a:rPr lang="en-US" sz="2900" dirty="0">
                <a:solidFill>
                  <a:schemeClr val="bg1"/>
                </a:solidFill>
              </a:rPr>
            </a:br>
            <a:r>
              <a:rPr lang="en-US" sz="2900" dirty="0">
                <a:solidFill>
                  <a:schemeClr val="bg1"/>
                </a:solidFill>
              </a:rPr>
              <a:t>6.  Set goals to host Open Houses for all </a:t>
            </a:r>
            <a:br>
              <a:rPr lang="en-US" sz="2900" dirty="0">
                <a:solidFill>
                  <a:schemeClr val="bg1"/>
                </a:solidFill>
              </a:rPr>
            </a:br>
            <a:r>
              <a:rPr lang="en-US" sz="2900" dirty="0">
                <a:solidFill>
                  <a:schemeClr val="bg1"/>
                </a:solidFill>
              </a:rPr>
              <a:t>     Posts/Clubs (i.e. School Night for </a:t>
            </a:r>
            <a:br>
              <a:rPr lang="en-US" sz="2900" dirty="0">
                <a:solidFill>
                  <a:schemeClr val="bg1"/>
                </a:solidFill>
              </a:rPr>
            </a:br>
            <a:r>
              <a:rPr lang="en-US" sz="2900" dirty="0">
                <a:solidFill>
                  <a:schemeClr val="bg1"/>
                </a:solidFill>
              </a:rPr>
              <a:t>     Scouting)</a:t>
            </a:r>
            <a:br>
              <a:rPr lang="en-US" sz="2900" dirty="0"/>
            </a:br>
            <a:br>
              <a:rPr lang="en-US" sz="2000" dirty="0"/>
            </a:br>
            <a:endParaRPr lang="en-US" sz="2000" dirty="0">
              <a:solidFill>
                <a:srgbClr val="FFFFFF"/>
              </a:solidFill>
              <a:latin typeface="Arial Black"/>
              <a:cs typeface="Arial Black"/>
            </a:endParaRPr>
          </a:p>
        </p:txBody>
      </p:sp>
      <p:pic>
        <p:nvPicPr>
          <p:cNvPr id="2" name="Picture 1">
            <a:extLst>
              <a:ext uri="{FF2B5EF4-FFF2-40B4-BE49-F238E27FC236}">
                <a16:creationId xmlns:a16="http://schemas.microsoft.com/office/drawing/2014/main" id="{62D765FF-70C3-4633-9236-A542B666EB75}"/>
              </a:ext>
            </a:extLst>
          </p:cNvPr>
          <p:cNvPicPr>
            <a:picLocks noChangeAspect="1"/>
          </p:cNvPicPr>
          <p:nvPr/>
        </p:nvPicPr>
        <p:blipFill>
          <a:blip r:embed="rId5"/>
          <a:stretch>
            <a:fillRect/>
          </a:stretch>
        </p:blipFill>
        <p:spPr>
          <a:xfrm>
            <a:off x="5214662" y="405949"/>
            <a:ext cx="1762676" cy="1120255"/>
          </a:xfrm>
          <a:prstGeom prst="rect">
            <a:avLst/>
          </a:prstGeom>
        </p:spPr>
      </p:pic>
    </p:spTree>
    <p:extLst>
      <p:ext uri="{BB962C8B-B14F-4D97-AF65-F5344CB8AC3E}">
        <p14:creationId xmlns:p14="http://schemas.microsoft.com/office/powerpoint/2010/main" val="408435097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1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7.    Create a campaign to emphasize  </a:t>
            </a:r>
            <a:br>
              <a:rPr lang="en-US" sz="2900" dirty="0">
                <a:solidFill>
                  <a:schemeClr val="bg1"/>
                </a:solidFill>
              </a:rPr>
            </a:br>
            <a:r>
              <a:rPr lang="en-US" sz="2900" dirty="0">
                <a:solidFill>
                  <a:schemeClr val="bg1"/>
                </a:solidFill>
              </a:rPr>
              <a:t>       Post/Club unit support (through </a:t>
            </a:r>
            <a:br>
              <a:rPr lang="en-US" sz="2900" dirty="0">
                <a:solidFill>
                  <a:schemeClr val="bg1"/>
                </a:solidFill>
              </a:rPr>
            </a:br>
            <a:r>
              <a:rPr lang="en-US" sz="2900" dirty="0">
                <a:solidFill>
                  <a:schemeClr val="bg1"/>
                </a:solidFill>
              </a:rPr>
              <a:t>       Service Teams/Commissioners)</a:t>
            </a:r>
            <a:br>
              <a:rPr lang="en-US" sz="2900" dirty="0">
                <a:solidFill>
                  <a:schemeClr val="bg1"/>
                </a:solidFill>
              </a:rPr>
            </a:br>
            <a:br>
              <a:rPr lang="en-US" sz="2900" dirty="0">
                <a:solidFill>
                  <a:schemeClr val="bg1"/>
                </a:solidFill>
              </a:rPr>
            </a:br>
            <a:r>
              <a:rPr lang="en-US" sz="2900" dirty="0">
                <a:solidFill>
                  <a:schemeClr val="bg1"/>
                </a:solidFill>
              </a:rPr>
              <a:t>8.    Integrate Exploring into council </a:t>
            </a:r>
            <a:br>
              <a:rPr lang="en-US" sz="2900" dirty="0">
                <a:solidFill>
                  <a:schemeClr val="bg1"/>
                </a:solidFill>
              </a:rPr>
            </a:br>
            <a:r>
              <a:rPr lang="en-US" sz="2900" dirty="0">
                <a:solidFill>
                  <a:schemeClr val="bg1"/>
                </a:solidFill>
              </a:rPr>
              <a:t>       activities and events</a:t>
            </a:r>
            <a:br>
              <a:rPr lang="en-US" sz="2900" dirty="0">
                <a:solidFill>
                  <a:schemeClr val="bg1"/>
                </a:solidFill>
              </a:rPr>
            </a:br>
            <a:br>
              <a:rPr lang="en-US" sz="2900" dirty="0">
                <a:solidFill>
                  <a:schemeClr val="bg1"/>
                </a:solidFill>
              </a:rPr>
            </a:br>
            <a:r>
              <a:rPr lang="en-US" sz="2900" dirty="0">
                <a:solidFill>
                  <a:schemeClr val="bg1"/>
                </a:solidFill>
              </a:rPr>
              <a:t>9.    Promote Exploring to all current </a:t>
            </a:r>
            <a:br>
              <a:rPr lang="en-US" sz="2900" dirty="0">
                <a:solidFill>
                  <a:schemeClr val="bg1"/>
                </a:solidFill>
              </a:rPr>
            </a:br>
            <a:r>
              <a:rPr lang="en-US" sz="2900" dirty="0">
                <a:solidFill>
                  <a:schemeClr val="bg1"/>
                </a:solidFill>
              </a:rPr>
              <a:t>       customers (i.e.  “Scouts BSA”)</a:t>
            </a:r>
            <a:br>
              <a:rPr lang="en-US" sz="2900" dirty="0">
                <a:solidFill>
                  <a:schemeClr val="bg1"/>
                </a:solidFill>
              </a:rPr>
            </a:br>
            <a:br>
              <a:rPr lang="en-US" sz="2000" dirty="0">
                <a:solidFill>
                  <a:schemeClr val="bg1"/>
                </a:solidFill>
              </a:rPr>
            </a:br>
            <a:br>
              <a:rPr lang="en-US" sz="2000" dirty="0">
                <a:solidFill>
                  <a:schemeClr val="bg1"/>
                </a:solidFill>
              </a:rPr>
            </a:br>
            <a:endParaRPr lang="en-US" sz="2000" dirty="0">
              <a:solidFill>
                <a:schemeClr val="bg1"/>
              </a:solidFill>
              <a:latin typeface="Arial Black"/>
              <a:cs typeface="Arial Black"/>
            </a:endParaRPr>
          </a:p>
        </p:txBody>
      </p:sp>
      <p:pic>
        <p:nvPicPr>
          <p:cNvPr id="2" name="Picture 1">
            <a:extLst>
              <a:ext uri="{FF2B5EF4-FFF2-40B4-BE49-F238E27FC236}">
                <a16:creationId xmlns:a16="http://schemas.microsoft.com/office/drawing/2014/main" id="{C4F4464D-1470-4F27-8C32-A127015F0C57}"/>
              </a:ext>
            </a:extLst>
          </p:cNvPr>
          <p:cNvPicPr>
            <a:picLocks noChangeAspect="1"/>
          </p:cNvPicPr>
          <p:nvPr/>
        </p:nvPicPr>
        <p:blipFill>
          <a:blip r:embed="rId4"/>
          <a:stretch>
            <a:fillRect/>
          </a:stretch>
        </p:blipFill>
        <p:spPr>
          <a:xfrm>
            <a:off x="5191130" y="384917"/>
            <a:ext cx="1795771" cy="1141288"/>
          </a:xfrm>
          <a:prstGeom prst="rect">
            <a:avLst/>
          </a:prstGeom>
        </p:spPr>
      </p:pic>
    </p:spTree>
    <p:extLst>
      <p:ext uri="{BB962C8B-B14F-4D97-AF65-F5344CB8AC3E}">
        <p14:creationId xmlns:p14="http://schemas.microsoft.com/office/powerpoint/2010/main" val="22359804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9" y="6401853"/>
            <a:ext cx="897995" cy="326543"/>
          </a:xfrm>
          <a:prstGeom prst="rect">
            <a:avLst/>
          </a:prstGeom>
        </p:spPr>
      </p:pic>
      <p:sp>
        <p:nvSpPr>
          <p:cNvPr id="25" name="Rectangle 24"/>
          <p:cNvSpPr/>
          <p:nvPr/>
        </p:nvSpPr>
        <p:spPr>
          <a:xfrm>
            <a:off x="1672214" y="137053"/>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178"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itle 1"/>
          <p:cNvSpPr>
            <a:spLocks noGrp="1"/>
          </p:cNvSpPr>
          <p:nvPr>
            <p:ph type="ctrTitle"/>
          </p:nvPr>
        </p:nvSpPr>
        <p:spPr>
          <a:xfrm>
            <a:off x="2392927" y="2915356"/>
            <a:ext cx="7392179" cy="519083"/>
          </a:xfrm>
        </p:spPr>
        <p:txBody>
          <a:bodyPr>
            <a:noAutofit/>
          </a:bodyPr>
          <a:lstStyle/>
          <a:p>
            <a:pPr lvl="0" algn="l"/>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br>
              <a:rPr lang="en-US" sz="2000" dirty="0">
                <a:solidFill>
                  <a:schemeClr val="bg1"/>
                </a:solidFill>
              </a:rPr>
            </a:br>
            <a:r>
              <a:rPr lang="en-US" sz="2900" dirty="0">
                <a:solidFill>
                  <a:schemeClr val="bg1"/>
                </a:solidFill>
              </a:rPr>
              <a:t>10.  Host a council community cultivation event,   </a:t>
            </a:r>
            <a:br>
              <a:rPr lang="en-US" sz="2900" dirty="0">
                <a:solidFill>
                  <a:schemeClr val="bg1"/>
                </a:solidFill>
              </a:rPr>
            </a:br>
            <a:r>
              <a:rPr lang="en-US" sz="2900" dirty="0">
                <a:solidFill>
                  <a:schemeClr val="bg1"/>
                </a:solidFill>
              </a:rPr>
              <a:t>        focusing on a specific career.</a:t>
            </a:r>
            <a:br>
              <a:rPr lang="en-US" sz="2900" dirty="0">
                <a:solidFill>
                  <a:schemeClr val="bg1"/>
                </a:solidFill>
              </a:rPr>
            </a:br>
            <a:br>
              <a:rPr lang="en-US" sz="2900" dirty="0">
                <a:solidFill>
                  <a:schemeClr val="bg1"/>
                </a:solidFill>
              </a:rPr>
            </a:br>
            <a:r>
              <a:rPr lang="en-US" sz="2900" dirty="0">
                <a:solidFill>
                  <a:schemeClr val="bg1"/>
                </a:solidFill>
              </a:rPr>
              <a:t>11.  Involve the Council Executive Board to help </a:t>
            </a:r>
            <a:br>
              <a:rPr lang="en-US" sz="2900" dirty="0">
                <a:solidFill>
                  <a:schemeClr val="bg1"/>
                </a:solidFill>
              </a:rPr>
            </a:br>
            <a:r>
              <a:rPr lang="en-US" sz="2900" dirty="0">
                <a:solidFill>
                  <a:schemeClr val="bg1"/>
                </a:solidFill>
              </a:rPr>
              <a:t>        open doors within the community and to </a:t>
            </a:r>
            <a:br>
              <a:rPr lang="en-US" sz="2900" dirty="0">
                <a:solidFill>
                  <a:schemeClr val="bg1"/>
                </a:solidFill>
              </a:rPr>
            </a:br>
            <a:r>
              <a:rPr lang="en-US" sz="2900" dirty="0">
                <a:solidFill>
                  <a:schemeClr val="bg1"/>
                </a:solidFill>
              </a:rPr>
              <a:t>        help create a list of businesses to match the </a:t>
            </a:r>
            <a:br>
              <a:rPr lang="en-US" sz="2900" dirty="0">
                <a:solidFill>
                  <a:schemeClr val="bg1"/>
                </a:solidFill>
              </a:rPr>
            </a:br>
            <a:r>
              <a:rPr lang="en-US" sz="2900" dirty="0">
                <a:solidFill>
                  <a:schemeClr val="bg1"/>
                </a:solidFill>
              </a:rPr>
              <a:t>        Career Interest Survey results.</a:t>
            </a:r>
            <a:br>
              <a:rPr lang="en-US" sz="2900" dirty="0">
                <a:solidFill>
                  <a:schemeClr val="bg1"/>
                </a:solidFill>
              </a:rPr>
            </a:br>
            <a:br>
              <a:rPr lang="en-US" sz="2900" dirty="0">
                <a:solidFill>
                  <a:schemeClr val="bg1"/>
                </a:solidFill>
              </a:rPr>
            </a:br>
            <a:r>
              <a:rPr lang="en-US" sz="2900" dirty="0">
                <a:solidFill>
                  <a:schemeClr val="bg1"/>
                </a:solidFill>
              </a:rPr>
              <a:t>12.   Ensure that Exploring is included in the </a:t>
            </a:r>
            <a:br>
              <a:rPr lang="en-US" sz="2900" dirty="0">
                <a:solidFill>
                  <a:schemeClr val="bg1"/>
                </a:solidFill>
              </a:rPr>
            </a:br>
            <a:r>
              <a:rPr lang="en-US" sz="2900" dirty="0">
                <a:solidFill>
                  <a:schemeClr val="bg1"/>
                </a:solidFill>
              </a:rPr>
              <a:t>         Council Strategic Plan, PDS Goals, and </a:t>
            </a:r>
            <a:br>
              <a:rPr lang="en-US" sz="2900" dirty="0">
                <a:solidFill>
                  <a:schemeClr val="bg1"/>
                </a:solidFill>
              </a:rPr>
            </a:br>
            <a:r>
              <a:rPr lang="en-US" sz="2900" dirty="0">
                <a:solidFill>
                  <a:schemeClr val="bg1"/>
                </a:solidFill>
              </a:rPr>
              <a:t>         Board Meetings.</a:t>
            </a:r>
            <a:br>
              <a:rPr lang="en-US" sz="2900" dirty="0">
                <a:solidFill>
                  <a:schemeClr val="bg1"/>
                </a:solidFill>
              </a:rPr>
            </a:br>
            <a:br>
              <a:rPr lang="en-US" sz="3200" dirty="0">
                <a:solidFill>
                  <a:schemeClr val="bg1"/>
                </a:solidFill>
              </a:rPr>
            </a:br>
            <a:endParaRPr lang="en-US" sz="3200" dirty="0">
              <a:solidFill>
                <a:schemeClr val="bg1"/>
              </a:solidFill>
              <a:latin typeface="Arial Black"/>
              <a:cs typeface="Arial Black"/>
            </a:endParaRPr>
          </a:p>
        </p:txBody>
      </p:sp>
      <p:pic>
        <p:nvPicPr>
          <p:cNvPr id="8" name="Picture 6" descr="What Are the Six Important Keys to Success to Follow?">
            <a:extLst>
              <a:ext uri="{FF2B5EF4-FFF2-40B4-BE49-F238E27FC236}">
                <a16:creationId xmlns:a16="http://schemas.microsoft.com/office/drawing/2014/main" id="{9E8F3257-966E-4269-8D30-9C8F72BC82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6193" y="297566"/>
            <a:ext cx="1485646" cy="943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52049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73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454152" y="1954500"/>
            <a:ext cx="12104632" cy="255454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Starting a New Post/Club</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“The Four Phases”</a:t>
            </a:r>
            <a:endParaRPr kumimoji="0" lang="en-US" sz="6000" b="0" i="0" u="none" strike="noStrike" kern="1200" cap="none" spc="0" normalizeH="0" baseline="0" noProof="0" dirty="0">
              <a:ln>
                <a:noFill/>
              </a:ln>
              <a:solidFill>
                <a:srgbClr val="C00000"/>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159974010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Picture 3"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35"/>
            <a:ext cx="12049125" cy="6883121"/>
          </a:xfrm>
          <a:prstGeom prst="rect">
            <a:avLst/>
          </a:prstGeom>
        </p:spPr>
      </p:pic>
      <p:sp>
        <p:nvSpPr>
          <p:cNvPr id="5" name="Title 1"/>
          <p:cNvSpPr txBox="1">
            <a:spLocks/>
          </p:cNvSpPr>
          <p:nvPr/>
        </p:nvSpPr>
        <p:spPr>
          <a:xfrm>
            <a:off x="2430542" y="271038"/>
            <a:ext cx="7392178"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REGISTRATION BASICS</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9" name="Rectangle 5"/>
          <p:cNvSpPr txBox="1">
            <a:spLocks noChangeArrowheads="1"/>
          </p:cNvSpPr>
          <p:nvPr/>
        </p:nvSpPr>
        <p:spPr>
          <a:xfrm>
            <a:off x="1686185" y="1240023"/>
            <a:ext cx="2581016" cy="4515858"/>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YOUTH</a:t>
            </a:r>
            <a:r>
              <a:rPr kumimoji="0" lang="en-US" sz="3000" b="1" i="0" u="none" strike="noStrike" kern="1200" cap="none" spc="0" normalizeH="0" baseline="0" noProof="0" dirty="0">
                <a:ln>
                  <a:noFill/>
                </a:ln>
                <a:solidFill>
                  <a:prstClr val="white">
                    <a:lumMod val="95000"/>
                  </a:prstClr>
                </a:solidFill>
                <a:effectLst/>
                <a:highlight>
                  <a:srgbClr val="FFFF00"/>
                </a:highlight>
                <a:uLnTx/>
                <a:uFillTx/>
                <a:latin typeface="Arial Narrow" panose="020B0606020202030204" pitchFamily="34" charset="0"/>
                <a:ea typeface="+mn-ea"/>
                <a:cs typeface="+mn-cs"/>
              </a:rPr>
              <a:t> </a:t>
            </a:r>
            <a:b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POST: ___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and have completed eighth grade OR 15 years of age but not yet ___ years old</a:t>
            </a:r>
            <a:b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br>
            <a:endPar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CLUB: </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6</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-8</a:t>
            </a:r>
            <a:r>
              <a:rPr kumimoji="0" lang="en-US" sz="1800" b="0" i="0" u="none" strike="noStrike" kern="1200" cap="none" spc="0" normalizeH="0" baseline="30000" noProof="0" dirty="0">
                <a:ln>
                  <a:noFill/>
                </a:ln>
                <a:solidFill>
                  <a:prstClr val="white">
                    <a:lumMod val="95000"/>
                  </a:prstClr>
                </a:solidFill>
                <a:effectLst/>
                <a:uLnTx/>
                <a:uFillTx/>
                <a:latin typeface="Arial Narrow" panose="020B0606020202030204" pitchFamily="34" charset="0"/>
                <a:ea typeface="+mn-ea"/>
                <a:cs typeface="+mn-cs"/>
              </a:rPr>
              <a:t>th</a:t>
            </a:r>
            <a:r>
              <a:rPr kumimoji="0" lang="en-US" sz="1800" b="0"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graders who have completed the ____ grade and are at least 10 years old but have not completed the eighth grade and are not yet ____ years old.</a:t>
            </a: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endParaRPr>
          </a:p>
          <a:p>
            <a:pPr marL="34290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1800" b="1" i="0" u="none" strike="noStrike" kern="1200" cap="none" spc="0" normalizeH="0" baseline="0" noProof="0" dirty="0">
                <a:ln>
                  <a:noFill/>
                </a:ln>
                <a:solidFill>
                  <a:prstClr val="white">
                    <a:lumMod val="95000"/>
                  </a:prstClr>
                </a:solidFill>
                <a:effectLst/>
                <a:uLnTx/>
                <a:uFillTx/>
                <a:latin typeface="Arial Narrow" panose="020B0606020202030204" pitchFamily="34" charset="0"/>
                <a:ea typeface="+mn-ea"/>
                <a:cs typeface="+mn-cs"/>
              </a:rPr>
              <a:t>		</a:t>
            </a:r>
          </a:p>
        </p:txBody>
      </p:sp>
      <p:sp>
        <p:nvSpPr>
          <p:cNvPr id="10" name="Rectangle 4"/>
          <p:cNvSpPr txBox="1">
            <a:spLocks noChangeArrowheads="1"/>
          </p:cNvSpPr>
          <p:nvPr/>
        </p:nvSpPr>
        <p:spPr>
          <a:xfrm>
            <a:off x="4251534" y="1185939"/>
            <a:ext cx="3415067" cy="460796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ADULTS</a:t>
            </a:r>
            <a:br>
              <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br>
            <a:endParaRPr kumimoji="0" lang="en-US" sz="1800" b="1"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years age or older</a:t>
            </a: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POST: Min of 4 adults</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______________  (CC)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2</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(MC)</a:t>
            </a:r>
          </a:p>
          <a:p>
            <a:pPr marL="457200" marR="0" lvl="1"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(EA)</a:t>
            </a:r>
            <a:b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br>
            <a:endPar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
                <a:srgbClr val="1F497D"/>
              </a:buClr>
              <a:buSzTx/>
              <a:buFont typeface="Arial"/>
              <a:buChar char="•"/>
              <a:tabLst/>
              <a:defRPr/>
            </a:pPr>
            <a:r>
              <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CLUB</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2 adults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(ES)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l" defTabSz="457200" rtl="0" eaLnBrk="1" fontAlgn="auto" latinLnBrk="0" hangingPunct="1">
              <a:lnSpc>
                <a:spcPct val="100000"/>
              </a:lnSpc>
              <a:spcBef>
                <a:spcPct val="20000"/>
              </a:spcBef>
              <a:spcAft>
                <a:spcPts val="0"/>
              </a:spcAft>
              <a:buClr>
                <a:srgbClr val="1F497D"/>
              </a:buClr>
              <a:buSzTx/>
              <a:buFont typeface="Arial"/>
              <a:buNone/>
              <a:tabLst/>
              <a:defRPr/>
            </a:pP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_______________ </a:t>
            </a:r>
            <a:r>
              <a:rPr kumimoji="0" lang="en-US" alt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(AS)</a:t>
            </a:r>
            <a:r>
              <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rPr>
              <a:t> </a:t>
            </a: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1"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0" marR="0" lvl="0" indent="0" algn="ctr" defTabSz="457200" rtl="0" eaLnBrk="1" fontAlgn="auto" latinLnBrk="0" hangingPunct="1">
              <a:lnSpc>
                <a:spcPct val="100000"/>
              </a:lnSpc>
              <a:spcBef>
                <a:spcPct val="20000"/>
              </a:spcBef>
              <a:spcAft>
                <a:spcPts val="0"/>
              </a:spcAft>
              <a:buClr>
                <a:srgbClr val="1F497D"/>
              </a:buClr>
              <a:buSzTx/>
              <a:buFont typeface="Arial"/>
              <a:buNone/>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100000"/>
              </a:lnSpc>
              <a:spcBef>
                <a:spcPct val="20000"/>
              </a:spcBef>
              <a:spcAft>
                <a:spcPts val="0"/>
              </a:spcAft>
              <a:buClrTx/>
              <a:buSzTx/>
              <a:buFont typeface="Arial"/>
              <a:buChar char="•"/>
              <a:tabLst/>
              <a:defRPr/>
            </a:pPr>
            <a:endParaRPr kumimoji="0" lang="en-US" altLang="en-US" sz="1800" b="0" i="0" u="none" strike="noStrike" kern="1200" cap="none" spc="0" normalizeH="0" baseline="0" noProof="0" dirty="0">
              <a:ln>
                <a:noFill/>
              </a:ln>
              <a:solidFill>
                <a:srgbClr val="B1E6FE"/>
              </a:solidFill>
              <a:effectLst/>
              <a:uLnTx/>
              <a:uFillTx/>
              <a:latin typeface="Arial Narrow" panose="020B0606020202030204" pitchFamily="34" charset="0"/>
              <a:ea typeface="+mn-ea"/>
              <a:cs typeface="+mn-cs"/>
            </a:endParaRPr>
          </a:p>
        </p:txBody>
      </p:sp>
      <p:sp>
        <p:nvSpPr>
          <p:cNvPr id="11" name="Rectangle 2"/>
          <p:cNvSpPr txBox="1">
            <a:spLocks noChangeArrowheads="1"/>
          </p:cNvSpPr>
          <p:nvPr/>
        </p:nvSpPr>
        <p:spPr>
          <a:xfrm>
            <a:off x="7708120" y="1301608"/>
            <a:ext cx="2765643" cy="512314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80000"/>
              </a:lnSpc>
              <a:spcBef>
                <a:spcPct val="20000"/>
              </a:spcBef>
              <a:spcAft>
                <a:spcPts val="0"/>
              </a:spcAft>
              <a:buClrTx/>
              <a:buSzTx/>
              <a:buFont typeface="Arial"/>
              <a:buNone/>
              <a:tabLst/>
              <a:defRPr/>
            </a:pPr>
            <a:r>
              <a:rPr kumimoji="0" lang="en-US" sz="3000" b="1" i="0" u="none" strike="noStrike" kern="1200" cap="none" spc="0" normalizeH="0" baseline="0" noProof="0" dirty="0">
                <a:ln>
                  <a:noFill/>
                </a:ln>
                <a:solidFill>
                  <a:prstClr val="black"/>
                </a:solidFill>
                <a:effectLst/>
                <a:highlight>
                  <a:srgbClr val="FFFF00"/>
                </a:highlight>
                <a:uLnTx/>
                <a:uFillTx/>
                <a:latin typeface="Arial Narrow" panose="020B0606020202030204" pitchFamily="34" charset="0"/>
                <a:ea typeface="+mn-ea"/>
                <a:cs typeface="+mn-cs"/>
              </a:rPr>
              <a:t>PAPERWORK</a:t>
            </a:r>
          </a:p>
          <a:p>
            <a:pPr marL="0" marR="0" lvl="0" indent="0" algn="l" defTabSz="457200" rtl="0" eaLnBrk="1" fontAlgn="auto" latinLnBrk="0" hangingPunct="1">
              <a:lnSpc>
                <a:spcPct val="80000"/>
              </a:lnSpc>
              <a:spcBef>
                <a:spcPct val="20000"/>
              </a:spcBef>
              <a:spcAft>
                <a:spcPts val="0"/>
              </a:spcAft>
              <a:buClrTx/>
              <a:buSzTx/>
              <a:buFont typeface="Arial"/>
              <a:buNone/>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New Post/Club </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____________</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4</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5</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Apps</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Annual</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 ______________ </a:t>
            </a:r>
            <a:b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b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of Understanding</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General Liability Insurance Fee</a:t>
            </a: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endPar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endParaRPr>
          </a:p>
          <a:p>
            <a:pPr marL="342900" marR="0" lvl="0" indent="-342900" algn="l" defTabSz="457200" rtl="0" eaLnBrk="1" fontAlgn="auto" latinLnBrk="0" hangingPunct="1">
              <a:lnSpc>
                <a:spcPct val="80000"/>
              </a:lnSpc>
              <a:spcBef>
                <a:spcPct val="20000"/>
              </a:spcBef>
              <a:spcAft>
                <a:spcPts val="0"/>
              </a:spcAft>
              <a:buClrTx/>
              <a:buSzTx/>
              <a:buFont typeface="Arial"/>
              <a:buChar char="•"/>
              <a:tabLst/>
              <a:defRPr/>
            </a:pP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a:t>
            </a:r>
            <a:r>
              <a:rPr kumimoji="0" lang="en-US" sz="1800" b="0" i="0" u="none" strike="noStrike" kern="1200" cap="none" spc="0" normalizeH="0" baseline="0" noProof="0" dirty="0">
                <a:ln>
                  <a:noFill/>
                </a:ln>
                <a:solidFill>
                  <a:srgbClr val="1C81FB"/>
                </a:solidFill>
                <a:effectLst/>
                <a:uLnTx/>
                <a:uFillTx/>
                <a:latin typeface="Arial Narrow" panose="020B0606020202030204" pitchFamily="34" charset="0"/>
                <a:ea typeface="+mn-ea"/>
                <a:cs typeface="+mn-cs"/>
              </a:rPr>
              <a:t>____ </a:t>
            </a:r>
            <a:r>
              <a:rPr kumimoji="0" lang="en-US" sz="18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per person registration fee</a:t>
            </a:r>
            <a:endParaRPr kumimoji="0" lang="en-US" altLang="en-US" sz="18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endParaRPr>
          </a:p>
        </p:txBody>
      </p:sp>
      <p:sp>
        <p:nvSpPr>
          <p:cNvPr id="12" name="Text Box 7"/>
          <p:cNvSpPr txBox="1">
            <a:spLocks noChangeArrowheads="1"/>
          </p:cNvSpPr>
          <p:nvPr/>
        </p:nvSpPr>
        <p:spPr bwMode="auto">
          <a:xfrm>
            <a:off x="2664599" y="1842059"/>
            <a:ext cx="6161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14</a:t>
            </a:r>
          </a:p>
        </p:txBody>
      </p:sp>
      <p:sp>
        <p:nvSpPr>
          <p:cNvPr id="13" name="Text Box 8"/>
          <p:cNvSpPr txBox="1">
            <a:spLocks noChangeArrowheads="1"/>
          </p:cNvSpPr>
          <p:nvPr/>
        </p:nvSpPr>
        <p:spPr bwMode="auto">
          <a:xfrm>
            <a:off x="2674871" y="2702902"/>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4" name="Text Box 9"/>
          <p:cNvSpPr txBox="1">
            <a:spLocks noChangeArrowheads="1"/>
          </p:cNvSpPr>
          <p:nvPr/>
        </p:nvSpPr>
        <p:spPr bwMode="auto">
          <a:xfrm>
            <a:off x="2087371" y="3721119"/>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a:t>
            </a:r>
            <a:r>
              <a:rPr kumimoji="0" lang="en-US" altLang="en-US" sz="2000" b="1" i="0" u="none" strike="noStrike" kern="1200" cap="none" spc="0" normalizeH="0" baseline="30000" noProof="0" dirty="0">
                <a:ln>
                  <a:noFill/>
                </a:ln>
                <a:solidFill>
                  <a:srgbClr val="CC0000"/>
                </a:solidFill>
                <a:effectLst/>
                <a:highlight>
                  <a:srgbClr val="FFFF00"/>
                </a:highlight>
                <a:uLnTx/>
                <a:uFillTx/>
                <a:latin typeface="Arial" panose="020B0604020202020204" pitchFamily="34" charset="0"/>
                <a:ea typeface="+mn-ea"/>
                <a:cs typeface="+mn-cs"/>
              </a:rPr>
              <a:t>th</a:t>
            </a:r>
            <a:r>
              <a:rPr kumimoji="0" lang="en-US" altLang="en-US" sz="2000" b="1" i="0" u="none" strike="noStrike" kern="1200" cap="none" spc="0" normalizeH="0" baseline="0" noProof="0" dirty="0">
                <a:ln>
                  <a:noFill/>
                </a:ln>
                <a:solidFill>
                  <a:srgbClr val="CC0000"/>
                </a:solidFill>
                <a:effectLst/>
                <a:uLnTx/>
                <a:uFillTx/>
                <a:latin typeface="Arial" panose="020B0604020202020204" pitchFamily="34" charset="0"/>
                <a:ea typeface="+mn-ea"/>
                <a:cs typeface="+mn-cs"/>
              </a:rPr>
              <a:t> </a:t>
            </a:r>
          </a:p>
        </p:txBody>
      </p:sp>
      <p:sp>
        <p:nvSpPr>
          <p:cNvPr id="15" name="Text Box 9"/>
          <p:cNvSpPr txBox="1">
            <a:spLocks noChangeArrowheads="1"/>
          </p:cNvSpPr>
          <p:nvPr/>
        </p:nvSpPr>
        <p:spPr bwMode="auto">
          <a:xfrm>
            <a:off x="2366876" y="4752074"/>
            <a:ext cx="5762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15</a:t>
            </a:r>
          </a:p>
        </p:txBody>
      </p:sp>
      <p:sp>
        <p:nvSpPr>
          <p:cNvPr id="16" name="Text Box 8"/>
          <p:cNvSpPr txBox="1">
            <a:spLocks noChangeArrowheads="1"/>
          </p:cNvSpPr>
          <p:nvPr/>
        </p:nvSpPr>
        <p:spPr bwMode="auto">
          <a:xfrm>
            <a:off x="4584712" y="1911440"/>
            <a:ext cx="6012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21</a:t>
            </a:r>
          </a:p>
        </p:txBody>
      </p:sp>
      <p:sp>
        <p:nvSpPr>
          <p:cNvPr id="17" name="Text Box 9"/>
          <p:cNvSpPr txBox="1">
            <a:spLocks noChangeArrowheads="1"/>
          </p:cNvSpPr>
          <p:nvPr/>
        </p:nvSpPr>
        <p:spPr bwMode="auto">
          <a:xfrm>
            <a:off x="4437019" y="2987291"/>
            <a:ext cx="2467288"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Committee Chair      </a:t>
            </a:r>
          </a:p>
        </p:txBody>
      </p:sp>
      <p:sp>
        <p:nvSpPr>
          <p:cNvPr id="18" name="Text Box 9"/>
          <p:cNvSpPr txBox="1">
            <a:spLocks noChangeArrowheads="1"/>
          </p:cNvSpPr>
          <p:nvPr/>
        </p:nvSpPr>
        <p:spPr bwMode="auto">
          <a:xfrm>
            <a:off x="3982811" y="3252029"/>
            <a:ext cx="309252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2 Committee Members</a:t>
            </a:r>
          </a:p>
        </p:txBody>
      </p:sp>
      <p:sp>
        <p:nvSpPr>
          <p:cNvPr id="19" name="Text Box 9"/>
          <p:cNvSpPr txBox="1">
            <a:spLocks noChangeArrowheads="1"/>
          </p:cNvSpPr>
          <p:nvPr/>
        </p:nvSpPr>
        <p:spPr bwMode="auto">
          <a:xfrm>
            <a:off x="4881982" y="3594472"/>
            <a:ext cx="13000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0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Advisor</a:t>
            </a:r>
          </a:p>
        </p:txBody>
      </p:sp>
      <p:sp>
        <p:nvSpPr>
          <p:cNvPr id="20" name="Text Box 9"/>
          <p:cNvSpPr txBox="1">
            <a:spLocks noChangeArrowheads="1"/>
          </p:cNvSpPr>
          <p:nvPr/>
        </p:nvSpPr>
        <p:spPr bwMode="auto">
          <a:xfrm>
            <a:off x="5069667" y="4512560"/>
            <a:ext cx="1203199"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Sponsor</a:t>
            </a:r>
          </a:p>
        </p:txBody>
      </p:sp>
      <p:sp>
        <p:nvSpPr>
          <p:cNvPr id="21" name="Text Box 9"/>
          <p:cNvSpPr txBox="1">
            <a:spLocks noChangeArrowheads="1"/>
          </p:cNvSpPr>
          <p:nvPr/>
        </p:nvSpPr>
        <p:spPr bwMode="auto">
          <a:xfrm>
            <a:off x="4692109" y="4798242"/>
            <a:ext cx="214044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Assoc Sponsor</a:t>
            </a:r>
          </a:p>
        </p:txBody>
      </p:sp>
      <p:sp>
        <p:nvSpPr>
          <p:cNvPr id="22" name="Text Box 7"/>
          <p:cNvSpPr txBox="1">
            <a:spLocks noChangeArrowheads="1"/>
          </p:cNvSpPr>
          <p:nvPr/>
        </p:nvSpPr>
        <p:spPr bwMode="auto">
          <a:xfrm>
            <a:off x="8199296" y="5157322"/>
            <a:ext cx="10659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50</a:t>
            </a:r>
          </a:p>
        </p:txBody>
      </p:sp>
      <p:sp>
        <p:nvSpPr>
          <p:cNvPr id="23" name="Text Box 7"/>
          <p:cNvSpPr txBox="1">
            <a:spLocks noChangeArrowheads="1"/>
          </p:cNvSpPr>
          <p:nvPr/>
        </p:nvSpPr>
        <p:spPr bwMode="auto">
          <a:xfrm>
            <a:off x="8199295" y="4411416"/>
            <a:ext cx="904551" cy="46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100</a:t>
            </a:r>
          </a:p>
        </p:txBody>
      </p:sp>
      <p:sp>
        <p:nvSpPr>
          <p:cNvPr id="24" name="Text Box 9"/>
          <p:cNvSpPr txBox="1">
            <a:spLocks noChangeArrowheads="1"/>
          </p:cNvSpPr>
          <p:nvPr/>
        </p:nvSpPr>
        <p:spPr bwMode="auto">
          <a:xfrm>
            <a:off x="8081862" y="2252278"/>
            <a:ext cx="1814567"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Application</a:t>
            </a:r>
          </a:p>
        </p:txBody>
      </p:sp>
      <p:sp>
        <p:nvSpPr>
          <p:cNvPr id="25" name="Text Box 9"/>
          <p:cNvSpPr txBox="1">
            <a:spLocks noChangeArrowheads="1"/>
          </p:cNvSpPr>
          <p:nvPr/>
        </p:nvSpPr>
        <p:spPr bwMode="auto">
          <a:xfrm>
            <a:off x="8360196" y="2668507"/>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
        <p:nvSpPr>
          <p:cNvPr id="26" name="Text Box 9"/>
          <p:cNvSpPr txBox="1">
            <a:spLocks noChangeArrowheads="1"/>
          </p:cNvSpPr>
          <p:nvPr/>
        </p:nvSpPr>
        <p:spPr bwMode="auto">
          <a:xfrm>
            <a:off x="8337093" y="3232351"/>
            <a:ext cx="1023326"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9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Youth</a:t>
            </a:r>
          </a:p>
        </p:txBody>
      </p:sp>
      <p:sp>
        <p:nvSpPr>
          <p:cNvPr id="27" name="Text Box 9"/>
          <p:cNvSpPr txBox="1">
            <a:spLocks noChangeArrowheads="1"/>
          </p:cNvSpPr>
          <p:nvPr/>
        </p:nvSpPr>
        <p:spPr bwMode="auto">
          <a:xfrm>
            <a:off x="8719437" y="3799905"/>
            <a:ext cx="1899413"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17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Memorandum</a:t>
            </a:r>
          </a:p>
        </p:txBody>
      </p:sp>
      <p:sp>
        <p:nvSpPr>
          <p:cNvPr id="28" name="Rectangle 27"/>
          <p:cNvSpPr/>
          <p:nvPr/>
        </p:nvSpPr>
        <p:spPr>
          <a:xfrm>
            <a:off x="1677142" y="6151700"/>
            <a:ext cx="8219286"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Exploring Youth Participants “EP’s” ages 18-20 must complete an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Arial-Black"/>
                <a:ea typeface="+mn-ea"/>
                <a:cs typeface="+mn-cs"/>
              </a:rPr>
              <a:t> Exploring  ________ Application &amp; Successfully Complete YPT.</a:t>
            </a:r>
            <a:endParaRPr kumimoji="0" lang="en-US" sz="16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Text Box 7">
            <a:extLst>
              <a:ext uri="{FF2B5EF4-FFF2-40B4-BE49-F238E27FC236}">
                <a16:creationId xmlns:a16="http://schemas.microsoft.com/office/drawing/2014/main" id="{F64F25B1-3FFE-45B5-879C-10E5D3E7C4B4}"/>
              </a:ext>
            </a:extLst>
          </p:cNvPr>
          <p:cNvSpPr txBox="1">
            <a:spLocks noChangeArrowheads="1"/>
          </p:cNvSpPr>
          <p:nvPr/>
        </p:nvSpPr>
        <p:spPr bwMode="auto">
          <a:xfrm>
            <a:off x="3864737" y="6377600"/>
            <a:ext cx="10124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342900" rtl="0" eaLnBrk="1" fontAlgn="auto" latinLnBrk="0" hangingPunct="1">
              <a:lnSpc>
                <a:spcPct val="100000"/>
              </a:lnSpc>
              <a:spcBef>
                <a:spcPct val="50000"/>
              </a:spcBef>
              <a:spcAft>
                <a:spcPts val="0"/>
              </a:spcAft>
              <a:buClrTx/>
              <a:buSzTx/>
              <a:buFont typeface="Arial" panose="020B0604020202020204" pitchFamily="34" charset="0"/>
              <a:buNone/>
              <a:tabLst/>
              <a:defRPr/>
            </a:pPr>
            <a:r>
              <a:rPr kumimoji="0" lang="en-US" altLang="en-US" sz="2400" b="1" i="0" u="none" strike="noStrike" kern="1200" cap="none" spc="0" normalizeH="0" baseline="0" noProof="0" dirty="0">
                <a:ln>
                  <a:noFill/>
                </a:ln>
                <a:solidFill>
                  <a:srgbClr val="CC0000"/>
                </a:solidFill>
                <a:effectLst/>
                <a:highlight>
                  <a:srgbClr val="FFFF00"/>
                </a:highlight>
                <a:uLnTx/>
                <a:uFillTx/>
                <a:latin typeface="Arial" panose="020B0604020202020204" pitchFamily="34" charset="0"/>
                <a:ea typeface="+mn-ea"/>
                <a:cs typeface="+mn-cs"/>
              </a:rPr>
              <a:t>Adult</a:t>
            </a:r>
          </a:p>
        </p:txBody>
      </p:sp>
    </p:spTree>
    <p:extLst>
      <p:ext uri="{BB962C8B-B14F-4D97-AF65-F5344CB8AC3E}">
        <p14:creationId xmlns:p14="http://schemas.microsoft.com/office/powerpoint/2010/main" val="3287090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wipe(left)">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left)">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wipe(left)">
                                      <p:cBhvr>
                                        <p:cTn id="52" dur="500"/>
                                        <p:tgtEl>
                                          <p:spTgt spid="21"/>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left)">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7"/>
                                        </p:tgtEl>
                                        <p:attrNameLst>
                                          <p:attrName>style.visibility</p:attrName>
                                        </p:attrNameLst>
                                      </p:cBhvr>
                                      <p:to>
                                        <p:strVal val="visible"/>
                                      </p:to>
                                    </p:set>
                                    <p:animEffect transition="in" filter="wipe(left)">
                                      <p:cBhvr>
                                        <p:cTn id="72" dur="500"/>
                                        <p:tgtEl>
                                          <p:spTgt spid="27"/>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wipe(left)">
                                      <p:cBhvr>
                                        <p:cTn id="77" dur="500"/>
                                        <p:tgtEl>
                                          <p:spTgt spid="23"/>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22"/>
                                        </p:tgtEl>
                                        <p:attrNameLst>
                                          <p:attrName>style.visibility</p:attrName>
                                        </p:attrNameLst>
                                      </p:cBhvr>
                                      <p:to>
                                        <p:strVal val="visible"/>
                                      </p:to>
                                    </p:set>
                                    <p:animEffect transition="in" filter="wipe(left)">
                                      <p:cBhvr>
                                        <p:cTn id="82" dur="500"/>
                                        <p:tgtEl>
                                          <p:spTgt spid="22"/>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wipe(left)">
                                      <p:cBhvr>
                                        <p:cTn id="8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9"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Tree>
    <p:extLst>
      <p:ext uri="{BB962C8B-B14F-4D97-AF65-F5344CB8AC3E}">
        <p14:creationId xmlns:p14="http://schemas.microsoft.com/office/powerpoint/2010/main" val="160234405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004"/>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p:cNvSpPr txBox="1"/>
          <p:nvPr/>
        </p:nvSpPr>
        <p:spPr>
          <a:xfrm>
            <a:off x="1943410" y="949892"/>
            <a:ext cx="8562406" cy="57861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6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1. </a:t>
            </a:r>
            <a:r>
              <a:rPr kumimoji="0" lang="en-US" sz="2400" b="1" i="0" u="sng" strike="noStrike" kern="1200" cap="none" spc="0" normalizeH="0" baseline="0" noProof="0" dirty="0">
                <a:ln>
                  <a:noFill/>
                </a:ln>
                <a:solidFill>
                  <a:srgbClr val="FF0000"/>
                </a:solidFill>
                <a:effectLst/>
                <a:uLnTx/>
                <a:uFillTx/>
                <a:latin typeface="Calibri"/>
                <a:ea typeface="+mn-ea"/>
                <a:cs typeface="+mn-cs"/>
              </a:rPr>
              <a:t>Research-</a:t>
            </a:r>
            <a:r>
              <a:rPr kumimoji="0" lang="en-US" sz="2400" b="0" i="0" u="none"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Conduct the Career interest surveys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and develop business/community prospects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2. </a:t>
            </a:r>
            <a:r>
              <a:rPr kumimoji="0" lang="en-US" sz="2400" b="1" i="0" u="sng" strike="noStrike" kern="1200" cap="none" spc="0" normalizeH="0" baseline="0" noProof="0" dirty="0">
                <a:ln>
                  <a:noFill/>
                </a:ln>
                <a:solidFill>
                  <a:srgbClr val="FF0000"/>
                </a:solidFill>
                <a:effectLst/>
                <a:uLnTx/>
                <a:uFillTx/>
                <a:latin typeface="Calibri"/>
                <a:ea typeface="+mn-ea"/>
                <a:cs typeface="+mn-cs"/>
              </a:rPr>
              <a:t>Leadership-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Meeting with the top leadership within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businesses/community and identifying program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leaders; includes training of leaders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3. </a:t>
            </a:r>
            <a:r>
              <a:rPr kumimoji="0" lang="en-US" sz="2400" b="1" i="0" u="sng" strike="noStrike" kern="1200" cap="none" spc="0" normalizeH="0" baseline="0" noProof="0" dirty="0">
                <a:ln>
                  <a:noFill/>
                </a:ln>
                <a:solidFill>
                  <a:srgbClr val="FF0000"/>
                </a:solidFill>
                <a:effectLst/>
                <a:uLnTx/>
                <a:uFillTx/>
                <a:latin typeface="Calibri"/>
                <a:ea typeface="+mn-ea"/>
                <a:cs typeface="+mn-cs"/>
              </a:rPr>
              <a:t>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a:ea typeface="+mn-ea"/>
                <a:cs typeface="+mn-cs"/>
              </a:rPr>
              <a:t>	    </a:t>
            </a:r>
            <a:r>
              <a:rPr kumimoji="0" lang="en-US" sz="2400" b="0" i="0" u="none" strike="noStrike" kern="1200" cap="none" spc="0" normalizeH="0" baseline="0" noProof="0" dirty="0">
                <a:ln>
                  <a:noFill/>
                </a:ln>
                <a:solidFill>
                  <a:srgbClr val="FFFF00"/>
                </a:solidFill>
                <a:effectLst/>
                <a:uLnTx/>
                <a:uFillTx/>
                <a:latin typeface="Calibri"/>
                <a:ea typeface="+mn-ea"/>
                <a:cs typeface="+mn-cs"/>
              </a:rPr>
              <a:t>Develop the organization’s meeting/program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themes and prepare for an open house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0000"/>
                </a:solidFill>
                <a:effectLst/>
                <a:uLnTx/>
                <a:uFillTx/>
                <a:latin typeface="Calibri"/>
                <a:ea typeface="+mn-ea"/>
                <a:cs typeface="+mn-cs"/>
              </a:rPr>
              <a:t>	</a:t>
            </a:r>
            <a:r>
              <a:rPr kumimoji="0" lang="en-US" sz="2400" b="1" i="0" u="none" strike="noStrike" kern="1200" cap="none" spc="0" normalizeH="0" baseline="0" noProof="0" dirty="0">
                <a:ln>
                  <a:noFill/>
                </a:ln>
                <a:solidFill>
                  <a:srgbClr val="FF0000"/>
                </a:solidFill>
                <a:effectLst/>
                <a:uLnTx/>
                <a:uFillTx/>
                <a:latin typeface="Calibri"/>
                <a:ea typeface="+mn-ea"/>
                <a:cs typeface="+mn-cs"/>
              </a:rPr>
              <a:t>4. </a:t>
            </a:r>
            <a:r>
              <a:rPr kumimoji="0" lang="en-US" sz="2400" b="1" i="0" u="sng" strike="noStrike" kern="1200" cap="none" spc="0" normalizeH="0" baseline="0" noProof="0" dirty="0">
                <a:ln>
                  <a:noFill/>
                </a:ln>
                <a:solidFill>
                  <a:srgbClr val="FF0000"/>
                </a:solidFill>
                <a:effectLst/>
                <a:uLnTx/>
                <a:uFillTx/>
                <a:latin typeface="Calibri"/>
                <a:ea typeface="+mn-ea"/>
                <a:cs typeface="+mn-cs"/>
              </a:rPr>
              <a:t>Participation-</a:t>
            </a:r>
            <a:r>
              <a:rPr kumimoji="0" lang="en-US" sz="2400" b="1" i="0" u="sng" strike="noStrike" kern="1200" cap="none" spc="0" normalizeH="0" baseline="0" noProof="0" dirty="0">
                <a:ln>
                  <a:noFill/>
                </a:ln>
                <a:solidFill>
                  <a:srgbClr val="C00000"/>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Recruiting youth through an organized open house and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	    involvement of youth in program development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1C81FB"/>
              </a:solidFill>
              <a:effectLst/>
              <a:uLnTx/>
              <a:uFillTx/>
              <a:latin typeface="Arial Black" panose="020B0A04020102020204" pitchFamily="34" charset="0"/>
              <a:ea typeface="+mn-ea"/>
              <a:cs typeface="+mn-cs"/>
            </a:endParaRPr>
          </a:p>
        </p:txBody>
      </p:sp>
      <p:sp>
        <p:nvSpPr>
          <p:cNvPr id="9" name="Title 8">
            <a:extLst>
              <a:ext uri="{FF2B5EF4-FFF2-40B4-BE49-F238E27FC236}">
                <a16:creationId xmlns:a16="http://schemas.microsoft.com/office/drawing/2014/main" id="{4D863923-A94A-41E6-93E9-DF63C7408A63}"/>
              </a:ext>
            </a:extLst>
          </p:cNvPr>
          <p:cNvSpPr txBox="1">
            <a:spLocks noGrp="1"/>
          </p:cNvSpPr>
          <p:nvPr>
            <p:ph type="ctrTitle"/>
          </p:nvPr>
        </p:nvSpPr>
        <p:spPr>
          <a:xfrm>
            <a:off x="2150358" y="272148"/>
            <a:ext cx="8018285" cy="646331"/>
          </a:xfrm>
          <a:prstGeom prst="rect">
            <a:avLst/>
          </a:prstGeom>
          <a:noFill/>
        </p:spPr>
        <p:txBody>
          <a:bodyPr wrap="none" rtlCol="0">
            <a:spAutoFit/>
          </a:bodyPr>
          <a:lstStyle/>
          <a:p>
            <a:r>
              <a:rPr lang="en-US" sz="3600" b="1" i="1" dirty="0">
                <a:solidFill>
                  <a:prstClr val="white"/>
                </a:solidFill>
              </a:rPr>
              <a:t>4  Steps/Phases in Organizing a new Post</a:t>
            </a:r>
          </a:p>
        </p:txBody>
      </p:sp>
    </p:spTree>
    <p:extLst>
      <p:ext uri="{BB962C8B-B14F-4D97-AF65-F5344CB8AC3E}">
        <p14:creationId xmlns:p14="http://schemas.microsoft.com/office/powerpoint/2010/main" val="200222266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6573"/>
            <a:ext cx="12192000" cy="7489695"/>
          </a:xfrm>
          <a:prstGeom prst="rect">
            <a:avLst/>
          </a:prstGeom>
        </p:spPr>
      </p:pic>
      <p:sp>
        <p:nvSpPr>
          <p:cNvPr id="2" name="Title 1"/>
          <p:cNvSpPr>
            <a:spLocks noGrp="1"/>
          </p:cNvSpPr>
          <p:nvPr>
            <p:ph type="ctrTitle"/>
          </p:nvPr>
        </p:nvSpPr>
        <p:spPr>
          <a:xfrm>
            <a:off x="1368023" y="732393"/>
            <a:ext cx="9541679" cy="519082"/>
          </a:xfrm>
        </p:spPr>
        <p:txBody>
          <a:bodyPr>
            <a:noAutofit/>
          </a:bodyPr>
          <a:lstStyle/>
          <a:p>
            <a:r>
              <a:rPr lang="en-US" sz="4200" dirty="0">
                <a:solidFill>
                  <a:srgbClr val="1FC77F"/>
                </a:solidFill>
                <a:latin typeface="Arial Black"/>
                <a:cs typeface="Arial Black"/>
              </a:rPr>
              <a:t>MOST IMPORTANT PART</a:t>
            </a:r>
            <a:br>
              <a:rPr lang="en-US" sz="4200" dirty="0">
                <a:solidFill>
                  <a:srgbClr val="1FC77F"/>
                </a:solidFill>
                <a:latin typeface="Arial Black"/>
                <a:cs typeface="Arial Black"/>
              </a:rPr>
            </a:br>
            <a:r>
              <a:rPr lang="en-US" sz="4200" dirty="0">
                <a:solidFill>
                  <a:srgbClr val="1FC77F"/>
                </a:solidFill>
                <a:latin typeface="Arial Black"/>
                <a:cs typeface="Arial Black"/>
              </a:rPr>
              <a:t>OF EACH PHASE?</a:t>
            </a: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282298" y="100425"/>
            <a:ext cx="97542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368023" y="1907525"/>
            <a:ext cx="9754206" cy="390876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1 : 	Career Interest Surveys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Training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All-In-One Program Planning Meeting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Open House</a:t>
            </a:r>
          </a:p>
          <a:p>
            <a:pPr marL="514350" marR="0" lvl="0" indent="-514350" algn="l" defTabSz="457200" rtl="0" eaLnBrk="1" fontAlgn="auto" latinLnBrk="0" hangingPunct="1">
              <a:lnSpc>
                <a:spcPct val="100000"/>
              </a:lnSpc>
              <a:spcBef>
                <a:spcPts val="0"/>
              </a:spcBef>
              <a:spcAft>
                <a:spcPts val="0"/>
              </a:spcAft>
              <a:buClrTx/>
              <a:buSzTx/>
              <a:buFont typeface="+mj-lt"/>
              <a:buAutoNum type="arabicPeriod"/>
              <a:tabLst/>
              <a:defRPr/>
            </a:pPr>
            <a:endParaRPr kumimoji="0" lang="en-US" sz="24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2791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2" end="2"/>
                                            </p:txEl>
                                          </p:spTgt>
                                        </p:tgtEl>
                                        <p:attrNameLst>
                                          <p:attrName>style.visibility</p:attrName>
                                        </p:attrNameLst>
                                      </p:cBhvr>
                                      <p:to>
                                        <p:strVal val="visible"/>
                                      </p:to>
                                    </p:set>
                                    <p:animEffect transition="in" filter="fade">
                                      <p:cBhvr>
                                        <p:cTn id="14" dur="1000"/>
                                        <p:tgtEl>
                                          <p:spTgt spid="11">
                                            <p:txEl>
                                              <p:pRg st="2" end="2"/>
                                            </p:txEl>
                                          </p:spTgt>
                                        </p:tgtEl>
                                      </p:cBhvr>
                                    </p:animEffect>
                                    <p:anim calcmode="lin" valueType="num">
                                      <p:cBhvr>
                                        <p:cTn id="15"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xEl>
                                              <p:pRg st="4" end="4"/>
                                            </p:txEl>
                                          </p:spTgt>
                                        </p:tgtEl>
                                        <p:attrNameLst>
                                          <p:attrName>style.visibility</p:attrName>
                                        </p:attrNameLst>
                                      </p:cBhvr>
                                      <p:to>
                                        <p:strVal val="visible"/>
                                      </p:to>
                                    </p:set>
                                    <p:animEffect transition="in" filter="fade">
                                      <p:cBhvr>
                                        <p:cTn id="21" dur="1000"/>
                                        <p:tgtEl>
                                          <p:spTgt spid="11">
                                            <p:txEl>
                                              <p:pRg st="4" end="4"/>
                                            </p:txEl>
                                          </p:spTgt>
                                        </p:tgtEl>
                                      </p:cBhvr>
                                    </p:animEffect>
                                    <p:anim calcmode="lin" valueType="num">
                                      <p:cBhvr>
                                        <p:cTn id="22"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6" end="6"/>
                                            </p:txEl>
                                          </p:spTgt>
                                        </p:tgtEl>
                                        <p:attrNameLst>
                                          <p:attrName>style.visibility</p:attrName>
                                        </p:attrNameLst>
                                      </p:cBhvr>
                                      <p:to>
                                        <p:strVal val="visible"/>
                                      </p:to>
                                    </p:set>
                                    <p:animEffect transition="in" filter="fade">
                                      <p:cBhvr>
                                        <p:cTn id="28" dur="1000"/>
                                        <p:tgtEl>
                                          <p:spTgt spid="11">
                                            <p:txEl>
                                              <p:pRg st="6" end="6"/>
                                            </p:txEl>
                                          </p:spTgt>
                                        </p:tgtEl>
                                      </p:cBhvr>
                                    </p:animEffect>
                                    <p:anim calcmode="lin" valueType="num">
                                      <p:cBhvr>
                                        <p:cTn id="29"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154043" y="1888832"/>
            <a:ext cx="12104632" cy="280076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FF0000"/>
                </a:solidFill>
                <a:effectLst/>
                <a:uLnTx/>
                <a:uFillTx/>
                <a:latin typeface="Calibri"/>
                <a:ea typeface="+mn-ea"/>
                <a:cs typeface="+mn-cs"/>
              </a:rPr>
              <a:t>Career Interest Surveys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The # 1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dirty="0">
                <a:ln>
                  <a:noFill/>
                </a:ln>
                <a:solidFill>
                  <a:srgbClr val="FF0000"/>
                </a:solidFill>
                <a:effectLst/>
                <a:uLnTx/>
                <a:uFillTx/>
                <a:latin typeface="Calibri"/>
                <a:ea typeface="+mn-ea"/>
                <a:cs typeface="+mn-cs"/>
              </a:rPr>
              <a:t>Leading Indicator for Exploring Growth</a:t>
            </a:r>
          </a:p>
        </p:txBody>
      </p:sp>
    </p:spTree>
    <p:extLst>
      <p:ext uri="{BB962C8B-B14F-4D97-AF65-F5344CB8AC3E}">
        <p14:creationId xmlns:p14="http://schemas.microsoft.com/office/powerpoint/2010/main" val="2149323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F2F043-6D8E-CDF6-4AAD-E7CE1E0AB346}"/>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6F789C55-87F5-63E3-A86E-35B05939DC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0A063E82-A182-949A-6216-D3C679ED1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8F9F55B8-EE0E-2C80-1FB2-57DF2D267635}"/>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26B5C73-A8BA-33BC-606C-7B02F488766C}"/>
              </a:ext>
            </a:extLst>
          </p:cNvPr>
          <p:cNvSpPr>
            <a:spLocks noGrp="1"/>
          </p:cNvSpPr>
          <p:nvPr>
            <p:ph type="ctrTitle"/>
          </p:nvPr>
        </p:nvSpPr>
        <p:spPr>
          <a:xfrm>
            <a:off x="1774372" y="204215"/>
            <a:ext cx="8731445" cy="1252796"/>
          </a:xfrm>
        </p:spPr>
        <p:txBody>
          <a:bodyPr>
            <a:normAutofit/>
          </a:bodyPr>
          <a:lstStyle/>
          <a:p>
            <a:r>
              <a:rPr lang="en-US" sz="3600" dirty="0">
                <a:solidFill>
                  <a:srgbClr val="2AB96C"/>
                </a:solidFill>
                <a:latin typeface="Arial Black" panose="020B0A04020102020204" pitchFamily="34" charset="0"/>
              </a:rPr>
              <a:t>National Scouting America Council Office Staffing Update</a:t>
            </a:r>
          </a:p>
        </p:txBody>
      </p:sp>
      <p:sp>
        <p:nvSpPr>
          <p:cNvPr id="2" name="TextBox 1">
            <a:extLst>
              <a:ext uri="{FF2B5EF4-FFF2-40B4-BE49-F238E27FC236}">
                <a16:creationId xmlns:a16="http://schemas.microsoft.com/office/drawing/2014/main" id="{A38C096D-3ABB-B8BF-8535-919A1965CC32}"/>
              </a:ext>
            </a:extLst>
          </p:cNvPr>
          <p:cNvSpPr txBox="1"/>
          <p:nvPr/>
        </p:nvSpPr>
        <p:spPr>
          <a:xfrm>
            <a:off x="1786379" y="1919234"/>
            <a:ext cx="8556172" cy="5232202"/>
          </a:xfrm>
          <a:prstGeom prst="rect">
            <a:avLst/>
          </a:prstGeom>
          <a:noFill/>
        </p:spPr>
        <p:txBody>
          <a:bodyPr wrap="square" rtlCol="0">
            <a:spAutoFit/>
          </a:bodyPr>
          <a:lstStyle/>
          <a:p>
            <a:pPr defTabSz="257175">
              <a:buSzPct val="75000"/>
              <a:defRPr/>
            </a:pPr>
            <a:r>
              <a:rPr lang="en-US" altLang="en-US" sz="2400" b="1" dirty="0">
                <a:solidFill>
                  <a:srgbClr val="FFFF00"/>
                </a:solidFill>
                <a:latin typeface="Arial" panose="020B0604020202020204" pitchFamily="34" charset="0"/>
                <a:cs typeface="Arial" panose="020B0604020202020204" pitchFamily="34" charset="0"/>
              </a:rPr>
              <a:t>Hiring two Program Growth &amp; Retention Executives for</a:t>
            </a:r>
          </a:p>
          <a:p>
            <a:pPr marL="231775" indent="-231775" defTabSz="257175">
              <a:buSzPct val="75000"/>
              <a:buFont typeface="Arial" panose="020B0604020202020204" pitchFamily="34" charset="0"/>
              <a:buChar char="•"/>
              <a:defRPr/>
            </a:pPr>
            <a:endParaRPr lang="en-US" sz="2400" b="1" dirty="0">
              <a:solidFill>
                <a:srgbClr val="FFFF00"/>
              </a:solidFill>
              <a:latin typeface="Arial" panose="020B0604020202020204" pitchFamily="34" charset="0"/>
              <a:cs typeface="Arial" panose="020B0604020202020204" pitchFamily="34" charset="0"/>
            </a:endParaRPr>
          </a:p>
          <a:p>
            <a:pPr marL="231775" indent="-231775" defTabSz="257175">
              <a:buSzPct val="75000"/>
              <a:buFont typeface="Arial" panose="020B0604020202020204" pitchFamily="34" charset="0"/>
              <a:buChar char="•"/>
              <a:defRPr/>
            </a:pPr>
            <a:r>
              <a:rPr lang="en-US" sz="2400" b="1" dirty="0">
                <a:solidFill>
                  <a:srgbClr val="FFFF00"/>
                </a:solidFill>
                <a:latin typeface="Arial" panose="020B0604020202020204" pitchFamily="34" charset="0"/>
                <a:cs typeface="Arial" panose="020B0604020202020204" pitchFamily="34" charset="0"/>
              </a:rPr>
              <a:t>Venturing / Sea Scouts Program</a:t>
            </a:r>
            <a:r>
              <a:rPr lang="en-US" sz="2400" b="1" dirty="0">
                <a:solidFill>
                  <a:schemeClr val="accent6">
                    <a:lumMod val="75000"/>
                  </a:schemeClr>
                </a:solidFill>
                <a:latin typeface="Arial" panose="020B0604020202020204" pitchFamily="34" charset="0"/>
                <a:cs typeface="Arial" panose="020B0604020202020204" pitchFamily="34" charset="0"/>
              </a:rPr>
              <a:t>*</a:t>
            </a:r>
          </a:p>
          <a:p>
            <a:pPr marL="231775" indent="-231775" defTabSz="257175">
              <a:buSzPct val="75000"/>
              <a:buFont typeface="Arial" panose="020B0604020202020204" pitchFamily="34" charset="0"/>
              <a:buChar char="•"/>
              <a:defRPr/>
            </a:pPr>
            <a:endParaRPr lang="en-US" sz="2400" b="1" dirty="0">
              <a:solidFill>
                <a:srgbClr val="FFFF00"/>
              </a:solidFill>
              <a:latin typeface="Arial" panose="020B0604020202020204" pitchFamily="34" charset="0"/>
              <a:cs typeface="Arial" panose="020B0604020202020204" pitchFamily="34" charset="0"/>
            </a:endParaRPr>
          </a:p>
          <a:p>
            <a:pPr marL="231775" indent="-231775" defTabSz="257175">
              <a:buSzPct val="75000"/>
              <a:buFont typeface="Arial" panose="020B0604020202020204" pitchFamily="34" charset="0"/>
              <a:buChar char="•"/>
              <a:defRPr/>
            </a:pPr>
            <a:r>
              <a:rPr lang="en-US" sz="2400" b="1" dirty="0">
                <a:solidFill>
                  <a:srgbClr val="FFFF00"/>
                </a:solidFill>
                <a:latin typeface="Arial" panose="020B0604020202020204" pitchFamily="34" charset="0"/>
                <a:cs typeface="Arial" panose="020B0604020202020204" pitchFamily="34" charset="0"/>
              </a:rPr>
              <a:t>Cub Scouting Program</a:t>
            </a:r>
          </a:p>
          <a:p>
            <a:pPr defTabSz="257175">
              <a:buSzPct val="75000"/>
              <a:defRP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r>
              <a:rPr lang="en-US" sz="1400" b="1" dirty="0">
                <a:solidFill>
                  <a:schemeClr val="accent6">
                    <a:lumMod val="75000"/>
                  </a:schemeClr>
                </a:solidFill>
                <a:latin typeface="Arial" panose="020B0604020202020204" pitchFamily="34" charset="0"/>
                <a:cs typeface="Arial" panose="020B0604020202020204" pitchFamily="34" charset="0"/>
              </a:rPr>
              <a:t>* For Tim Anderson’s Older Youth Programs staff</a:t>
            </a: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42733780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62A2AAA4-EBEB-4E69-AD06-80A86C23AB81}"/>
              </a:ext>
            </a:extLst>
          </p:cNvPr>
          <p:cNvSpPr/>
          <p:nvPr/>
        </p:nvSpPr>
        <p:spPr>
          <a:xfrm rot="1895453">
            <a:off x="93472" y="-354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96292057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TextBox 10"/>
          <p:cNvSpPr txBox="1"/>
          <p:nvPr/>
        </p:nvSpPr>
        <p:spPr>
          <a:xfrm>
            <a:off x="1692089" y="377687"/>
            <a:ext cx="4002781" cy="13234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Phase 1 – Research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Career Interest Surveys (two choices)</a:t>
            </a:r>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l="16966" t="12955" r="15918" b="5254"/>
          <a:stretch>
            <a:fillRect/>
          </a:stretch>
        </p:blipFill>
        <p:spPr bwMode="auto">
          <a:xfrm>
            <a:off x="1751181" y="2193796"/>
            <a:ext cx="3844838" cy="311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672211" y="5533349"/>
            <a:ext cx="4288587"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a:t>
            </a:r>
          </a:p>
        </p:txBody>
      </p:sp>
      <p:pic>
        <p:nvPicPr>
          <p:cNvPr id="10" name="Picture 9"/>
          <p:cNvPicPr>
            <a:picLocks noChangeAspect="1"/>
          </p:cNvPicPr>
          <p:nvPr/>
        </p:nvPicPr>
        <p:blipFill rotWithShape="1">
          <a:blip r:embed="rId5"/>
          <a:srcRect l="11720" t="11634" r="12403" b="5563"/>
          <a:stretch/>
        </p:blipFill>
        <p:spPr>
          <a:xfrm>
            <a:off x="5930068" y="401245"/>
            <a:ext cx="4412437" cy="38222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Rectangle 11"/>
          <p:cNvSpPr/>
          <p:nvPr/>
        </p:nvSpPr>
        <p:spPr>
          <a:xfrm>
            <a:off x="6016173" y="4456293"/>
            <a:ext cx="4508690" cy="126188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Online Survey: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hlinkClick r:id="rId6"/>
              </a:rPr>
              <a:t>www.exploringyourcareer.com</a:t>
            </a:r>
            <a:r>
              <a:rPr kumimoji="0" lang="en-US" sz="2000" b="1" i="0" u="none" strike="noStrike" kern="0" cap="none" spc="0" normalizeH="0" baseline="0" noProof="0" dirty="0">
                <a:ln>
                  <a:noFill/>
                </a:ln>
                <a:solidFill>
                  <a:srgbClr val="FFFFFF"/>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black"/>
                </a:solidFill>
                <a:effectLst/>
                <a:uLnTx/>
                <a:uFillTx/>
                <a:latin typeface="Calibri"/>
                <a:ea typeface="+mn-ea"/>
                <a:cs typeface="+mn-cs"/>
              </a:rPr>
              <a:t> </a:t>
            </a:r>
          </a:p>
        </p:txBody>
      </p:sp>
      <p:sp>
        <p:nvSpPr>
          <p:cNvPr id="13" name="Down Arrow 15">
            <a:extLst>
              <a:ext uri="{FF2B5EF4-FFF2-40B4-BE49-F238E27FC236}">
                <a16:creationId xmlns:a16="http://schemas.microsoft.com/office/drawing/2014/main" id="{0CB5F0A8-D326-4AD6-9306-16A13E429A90}"/>
              </a:ext>
            </a:extLst>
          </p:cNvPr>
          <p:cNvSpPr/>
          <p:nvPr/>
        </p:nvSpPr>
        <p:spPr>
          <a:xfrm rot="10800000">
            <a:off x="9706246" y="3429000"/>
            <a:ext cx="421541" cy="1294388"/>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a:ea typeface="+mn-ea"/>
                <a:cs typeface="+mn-cs"/>
              </a:rPr>
              <a:t>pa</a:t>
            </a:r>
          </a:p>
        </p:txBody>
      </p:sp>
      <p:sp>
        <p:nvSpPr>
          <p:cNvPr id="14" name="Down Arrow 15">
            <a:extLst>
              <a:ext uri="{FF2B5EF4-FFF2-40B4-BE49-F238E27FC236}">
                <a16:creationId xmlns:a16="http://schemas.microsoft.com/office/drawing/2014/main" id="{B98EAFEF-1D02-4CF0-BD0E-CF15CD8980CA}"/>
              </a:ext>
            </a:extLst>
          </p:cNvPr>
          <p:cNvSpPr/>
          <p:nvPr/>
        </p:nvSpPr>
        <p:spPr>
          <a:xfrm rot="9065196">
            <a:off x="4144617" y="4333461"/>
            <a:ext cx="387439" cy="1312006"/>
          </a:xfrm>
          <a:prstGeom prst="downArrow">
            <a:avLst/>
          </a:prstGeom>
          <a:gradFill rotWithShape="1">
            <a:gsLst>
              <a:gs pos="0">
                <a:srgbClr val="4F81BD">
                  <a:tint val="100000"/>
                  <a:shade val="100000"/>
                  <a:satMod val="130000"/>
                </a:srgbClr>
              </a:gs>
              <a:gs pos="100000">
                <a:srgbClr val="4F81BD">
                  <a:tint val="50000"/>
                  <a:shade val="100000"/>
                  <a:satMod val="350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0000"/>
                </a:solidFill>
                <a:effectLst/>
                <a:highlight>
                  <a:srgbClr val="FF0000"/>
                </a:highlight>
                <a:uLnTx/>
                <a:uFillTx/>
                <a:latin typeface="Calibri" panose="020F0502020204030204"/>
                <a:ea typeface="+mn-ea"/>
                <a:cs typeface="+mn-cs"/>
              </a:rPr>
              <a:t>pa</a:t>
            </a:r>
          </a:p>
        </p:txBody>
      </p:sp>
    </p:spTree>
    <p:extLst>
      <p:ext uri="{BB962C8B-B14F-4D97-AF65-F5344CB8AC3E}">
        <p14:creationId xmlns:p14="http://schemas.microsoft.com/office/powerpoint/2010/main" val="141539508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785191" y="137047"/>
            <a:ext cx="10783957" cy="6293570"/>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TextBox 8"/>
          <p:cNvSpPr txBox="1"/>
          <p:nvPr/>
        </p:nvSpPr>
        <p:spPr>
          <a:xfrm>
            <a:off x="2087218" y="5404140"/>
            <a:ext cx="8478078"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Paper Scantron Survey Available through NDC	</a:t>
            </a:r>
          </a:p>
        </p:txBody>
      </p:sp>
      <p:pic>
        <p:nvPicPr>
          <p:cNvPr id="2" name="Picture 1">
            <a:extLst>
              <a:ext uri="{FF2B5EF4-FFF2-40B4-BE49-F238E27FC236}">
                <a16:creationId xmlns:a16="http://schemas.microsoft.com/office/drawing/2014/main" id="{EEE733C3-40DE-40D8-AAD4-0C3FC88E88C1}"/>
              </a:ext>
            </a:extLst>
          </p:cNvPr>
          <p:cNvPicPr>
            <a:picLocks noChangeAspect="1"/>
          </p:cNvPicPr>
          <p:nvPr/>
        </p:nvPicPr>
        <p:blipFill>
          <a:blip r:embed="rId4"/>
          <a:stretch>
            <a:fillRect/>
          </a:stretch>
        </p:blipFill>
        <p:spPr>
          <a:xfrm>
            <a:off x="822503" y="912612"/>
            <a:ext cx="5273497" cy="4535817"/>
          </a:xfrm>
          <a:prstGeom prst="rect">
            <a:avLst/>
          </a:prstGeom>
        </p:spPr>
      </p:pic>
      <p:pic>
        <p:nvPicPr>
          <p:cNvPr id="16" name="Picture 1">
            <a:extLst>
              <a:ext uri="{FF2B5EF4-FFF2-40B4-BE49-F238E27FC236}">
                <a16:creationId xmlns:a16="http://schemas.microsoft.com/office/drawing/2014/main" id="{CFC5ABBA-DCC7-4389-9D9F-2FE8BEB8EA9F}"/>
              </a:ext>
            </a:extLst>
          </p:cNvPr>
          <p:cNvPicPr>
            <a:picLocks noChangeAspect="1" noChangeArrowheads="1"/>
          </p:cNvPicPr>
          <p:nvPr/>
        </p:nvPicPr>
        <p:blipFill>
          <a:blip r:embed="rId5"/>
          <a:srcRect l="17073" t="12115" r="15918" b="5339"/>
          <a:stretch>
            <a:fillRect/>
          </a:stretch>
        </p:blipFill>
        <p:spPr bwMode="auto">
          <a:xfrm rot="714577">
            <a:off x="6555216" y="1108350"/>
            <a:ext cx="4657725" cy="35877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C929439-A444-4E2F-8B83-C26E1CB0C698}"/>
              </a:ext>
            </a:extLst>
          </p:cNvPr>
          <p:cNvSpPr txBox="1"/>
          <p:nvPr/>
        </p:nvSpPr>
        <p:spPr>
          <a:xfrm rot="20614073">
            <a:off x="1987826" y="974036"/>
            <a:ext cx="13510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FRONT SIDE </a:t>
            </a:r>
          </a:p>
        </p:txBody>
      </p:sp>
      <p:sp>
        <p:nvSpPr>
          <p:cNvPr id="17" name="TextBox 16">
            <a:extLst>
              <a:ext uri="{FF2B5EF4-FFF2-40B4-BE49-F238E27FC236}">
                <a16:creationId xmlns:a16="http://schemas.microsoft.com/office/drawing/2014/main" id="{2BDCAF01-B77F-4860-8C62-216580B1F6D2}"/>
              </a:ext>
            </a:extLst>
          </p:cNvPr>
          <p:cNvSpPr txBox="1"/>
          <p:nvPr/>
        </p:nvSpPr>
        <p:spPr>
          <a:xfrm rot="687004">
            <a:off x="8928653" y="798443"/>
            <a:ext cx="11537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BACK SIDE</a:t>
            </a:r>
          </a:p>
        </p:txBody>
      </p:sp>
    </p:spTree>
    <p:extLst>
      <p:ext uri="{BB962C8B-B14F-4D97-AF65-F5344CB8AC3E}">
        <p14:creationId xmlns:p14="http://schemas.microsoft.com/office/powerpoint/2010/main" val="2886611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33875D-0C4A-4DFA-8594-15A6ED7A5F4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11131261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44B872-1D45-4386-A49F-D5EE8F5E1C6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88427551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670645" y="1722633"/>
            <a:ext cx="740048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hlinkClick r:id="rId3"/>
              </a:rPr>
              <a:t>www.exploringyourcareer.com</a:t>
            </a:r>
            <a:r>
              <a:rPr kumimoji="0" lang="en-US" altLang="en-US" sz="36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    </a:t>
            </a:r>
          </a:p>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altLang="en-US" sz="3600" b="0" i="0" u="none" strike="noStrike" kern="1200" cap="none" spc="0" normalizeH="0" baseline="0" noProof="0" dirty="0">
              <a:ln>
                <a:noFill/>
              </a:ln>
              <a:solidFill>
                <a:srgbClr val="44546A"/>
              </a:solidFill>
              <a:effectLst/>
              <a:uLnTx/>
              <a:uFillTx/>
              <a:latin typeface="Arial" panose="020B0604020202020204" pitchFamily="34" charset="0"/>
              <a:ea typeface="+mn-ea"/>
              <a:cs typeface="+mn-cs"/>
            </a:endParaRPr>
          </a:p>
        </p:txBody>
      </p:sp>
      <p:sp>
        <p:nvSpPr>
          <p:cNvPr id="52227" name="TextBox 2"/>
          <p:cNvSpPr txBox="1">
            <a:spLocks noChangeArrowheads="1"/>
          </p:cNvSpPr>
          <p:nvPr/>
        </p:nvSpPr>
        <p:spPr bwMode="auto">
          <a:xfrm>
            <a:off x="1680756" y="5651549"/>
            <a:ext cx="9300755" cy="115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TRY IT NOW!</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2500" b="1" i="0" u="none" strike="noStrike" kern="1200" cap="none" spc="0" normalizeH="0" baseline="0" noProof="0" dirty="0">
                <a:ln>
                  <a:noFill/>
                </a:ln>
                <a:solidFill>
                  <a:srgbClr val="44546A"/>
                </a:solidFill>
                <a:effectLst/>
                <a:uLnTx/>
                <a:uFillTx/>
                <a:latin typeface="Arial" panose="020B0604020202020204" pitchFamily="34" charset="0"/>
                <a:ea typeface="+mn-ea"/>
                <a:cs typeface="+mn-cs"/>
              </a:rPr>
              <a:t>Use QR code or simply type address in web browser</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2168" y="2508297"/>
            <a:ext cx="3143251" cy="3143251"/>
          </a:xfrm>
          <a:prstGeom prst="rect">
            <a:avLst/>
          </a:prstGeom>
        </p:spPr>
      </p:pic>
      <p:sp>
        <p:nvSpPr>
          <p:cNvPr id="5" name="TextBox 4"/>
          <p:cNvSpPr txBox="1"/>
          <p:nvPr/>
        </p:nvSpPr>
        <p:spPr>
          <a:xfrm>
            <a:off x="2670643" y="279555"/>
            <a:ext cx="744793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Online Career Interest Survey</a:t>
            </a:r>
          </a:p>
        </p:txBody>
      </p:sp>
      <p:pic>
        <p:nvPicPr>
          <p:cNvPr id="6" name="Picture 5"/>
          <p:cNvPicPr>
            <a:picLocks noChangeAspect="1"/>
          </p:cNvPicPr>
          <p:nvPr/>
        </p:nvPicPr>
        <p:blipFill>
          <a:blip r:embed="rId5"/>
          <a:stretch>
            <a:fillRect/>
          </a:stretch>
        </p:blipFill>
        <p:spPr>
          <a:xfrm>
            <a:off x="4592170" y="279555"/>
            <a:ext cx="3075457" cy="1314856"/>
          </a:xfrm>
          <a:prstGeom prst="rect">
            <a:avLst/>
          </a:prstGeom>
        </p:spPr>
      </p:pic>
    </p:spTree>
    <p:extLst>
      <p:ext uri="{BB962C8B-B14F-4D97-AF65-F5344CB8AC3E}">
        <p14:creationId xmlns:p14="http://schemas.microsoft.com/office/powerpoint/2010/main" val="42288259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21" presetClass="entr" presetSubtype="1" fill="hold" nodeType="afterEffect">
                                  <p:stCondLst>
                                    <p:cond delay="0"/>
                                  </p:stCondLst>
                                  <p:childTnLst>
                                    <p:set>
                                      <p:cBhvr>
                                        <p:cTn id="12" dur="1" fill="hold">
                                          <p:stCondLst>
                                            <p:cond delay="0"/>
                                          </p:stCondLst>
                                        </p:cTn>
                                        <p:tgtEl>
                                          <p:spTgt spid="52227">
                                            <p:txEl>
                                              <p:pRg st="0" end="0"/>
                                            </p:txEl>
                                          </p:spTgt>
                                        </p:tgtEl>
                                        <p:attrNameLst>
                                          <p:attrName>style.visibility</p:attrName>
                                        </p:attrNameLst>
                                      </p:cBhvr>
                                      <p:to>
                                        <p:strVal val="visible"/>
                                      </p:to>
                                    </p:set>
                                    <p:animEffect transition="in" filter="wheel(1)">
                                      <p:cBhvr>
                                        <p:cTn id="13" dur="2000"/>
                                        <p:tgtEl>
                                          <p:spTgt spid="52227">
                                            <p:txEl>
                                              <p:pRg st="0" end="0"/>
                                            </p:txEl>
                                          </p:spTgt>
                                        </p:tgtEl>
                                      </p:cBhvr>
                                    </p:animEffect>
                                  </p:childTnLst>
                                </p:cTn>
                              </p:par>
                            </p:childTnLst>
                          </p:cTn>
                        </p:par>
                        <p:par>
                          <p:cTn id="14" fill="hold">
                            <p:stCondLst>
                              <p:cond delay="3000"/>
                            </p:stCondLst>
                            <p:childTnLst>
                              <p:par>
                                <p:cTn id="15" presetID="21" presetClass="entr" presetSubtype="1" fill="hold" nodeType="afterEffect">
                                  <p:stCondLst>
                                    <p:cond delay="0"/>
                                  </p:stCondLst>
                                  <p:childTnLst>
                                    <p:set>
                                      <p:cBhvr>
                                        <p:cTn id="16" dur="1" fill="hold">
                                          <p:stCondLst>
                                            <p:cond delay="0"/>
                                          </p:stCondLst>
                                        </p:cTn>
                                        <p:tgtEl>
                                          <p:spTgt spid="52227">
                                            <p:txEl>
                                              <p:pRg st="1" end="1"/>
                                            </p:txEl>
                                          </p:spTgt>
                                        </p:tgtEl>
                                        <p:attrNameLst>
                                          <p:attrName>style.visibility</p:attrName>
                                        </p:attrNameLst>
                                      </p:cBhvr>
                                      <p:to>
                                        <p:strVal val="visible"/>
                                      </p:to>
                                    </p:set>
                                    <p:animEffect transition="in" filter="wheel(1)">
                                      <p:cBhvr>
                                        <p:cTn id="17" dur="2000"/>
                                        <p:tgtEl>
                                          <p:spTgt spid="52227">
                                            <p:txEl>
                                              <p:pRg st="1" end="1"/>
                                            </p:txEl>
                                          </p:spTgt>
                                        </p:tgtEl>
                                      </p:cBhvr>
                                    </p:animEffect>
                                  </p:childTnLst>
                                </p:cTn>
                              </p:par>
                            </p:childTnLst>
                          </p:cTn>
                        </p:par>
                        <p:par>
                          <p:cTn id="18" fill="hold">
                            <p:stCondLst>
                              <p:cond delay="5000"/>
                            </p:stCondLst>
                            <p:childTnLst>
                              <p:par>
                                <p:cTn id="19" presetID="26"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80">
                                          <p:stCondLst>
                                            <p:cond delay="0"/>
                                          </p:stCondLst>
                                        </p:cTn>
                                        <p:tgtEl>
                                          <p:spTgt spid="3"/>
                                        </p:tgtEl>
                                      </p:cBhvr>
                                    </p:animEffect>
                                    <p:anim calcmode="lin" valueType="num">
                                      <p:cBhvr>
                                        <p:cTn id="22"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7" dur="26">
                                          <p:stCondLst>
                                            <p:cond delay="650"/>
                                          </p:stCondLst>
                                        </p:cTn>
                                        <p:tgtEl>
                                          <p:spTgt spid="3"/>
                                        </p:tgtEl>
                                      </p:cBhvr>
                                      <p:to x="100000" y="60000"/>
                                    </p:animScale>
                                    <p:animScale>
                                      <p:cBhvr>
                                        <p:cTn id="28" dur="166" decel="50000">
                                          <p:stCondLst>
                                            <p:cond delay="676"/>
                                          </p:stCondLst>
                                        </p:cTn>
                                        <p:tgtEl>
                                          <p:spTgt spid="3"/>
                                        </p:tgtEl>
                                      </p:cBhvr>
                                      <p:to x="100000" y="100000"/>
                                    </p:animScale>
                                    <p:animScale>
                                      <p:cBhvr>
                                        <p:cTn id="29" dur="26">
                                          <p:stCondLst>
                                            <p:cond delay="1312"/>
                                          </p:stCondLst>
                                        </p:cTn>
                                        <p:tgtEl>
                                          <p:spTgt spid="3"/>
                                        </p:tgtEl>
                                      </p:cBhvr>
                                      <p:to x="100000" y="80000"/>
                                    </p:animScale>
                                    <p:animScale>
                                      <p:cBhvr>
                                        <p:cTn id="30" dur="166" decel="50000">
                                          <p:stCondLst>
                                            <p:cond delay="1338"/>
                                          </p:stCondLst>
                                        </p:cTn>
                                        <p:tgtEl>
                                          <p:spTgt spid="3"/>
                                        </p:tgtEl>
                                      </p:cBhvr>
                                      <p:to x="100000" y="100000"/>
                                    </p:animScale>
                                    <p:animScale>
                                      <p:cBhvr>
                                        <p:cTn id="31" dur="26">
                                          <p:stCondLst>
                                            <p:cond delay="1642"/>
                                          </p:stCondLst>
                                        </p:cTn>
                                        <p:tgtEl>
                                          <p:spTgt spid="3"/>
                                        </p:tgtEl>
                                      </p:cBhvr>
                                      <p:to x="100000" y="90000"/>
                                    </p:animScale>
                                    <p:animScale>
                                      <p:cBhvr>
                                        <p:cTn id="32" dur="166" decel="50000">
                                          <p:stCondLst>
                                            <p:cond delay="1668"/>
                                          </p:stCondLst>
                                        </p:cTn>
                                        <p:tgtEl>
                                          <p:spTgt spid="3"/>
                                        </p:tgtEl>
                                      </p:cBhvr>
                                      <p:to x="100000" y="100000"/>
                                    </p:animScale>
                                    <p:animScale>
                                      <p:cBhvr>
                                        <p:cTn id="33" dur="26">
                                          <p:stCondLst>
                                            <p:cond delay="1808"/>
                                          </p:stCondLst>
                                        </p:cTn>
                                        <p:tgtEl>
                                          <p:spTgt spid="3"/>
                                        </p:tgtEl>
                                      </p:cBhvr>
                                      <p:to x="100000" y="95000"/>
                                    </p:animScale>
                                    <p:animScale>
                                      <p:cBhvr>
                                        <p:cTn id="34"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692C3181-19AB-45BC-B7AA-3A65637A3A66}"/>
              </a:ext>
            </a:extLst>
          </p:cNvPr>
          <p:cNvPicPr>
            <a:picLocks noChangeAspect="1"/>
          </p:cNvPicPr>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4751892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 name="Picture 1">
            <a:extLst>
              <a:ext uri="{FF2B5EF4-FFF2-40B4-BE49-F238E27FC236}">
                <a16:creationId xmlns:a16="http://schemas.microsoft.com/office/drawing/2014/main" id="{0607DC0A-FC57-40A5-B6CF-166F4722062C}"/>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66165377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304643" cy="6569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763000" y="4648200"/>
            <a:ext cx="1676400" cy="707886"/>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School names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pre-loaded</a:t>
            </a:r>
          </a:p>
        </p:txBody>
      </p:sp>
      <p:sp>
        <p:nvSpPr>
          <p:cNvPr id="5" name="Oval 4"/>
          <p:cNvSpPr/>
          <p:nvPr/>
        </p:nvSpPr>
        <p:spPr>
          <a:xfrm>
            <a:off x="5534025" y="4967288"/>
            <a:ext cx="2819400" cy="392112"/>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 name="Straight Arrow Connector 5"/>
          <p:cNvCxnSpPr>
            <a:stCxn id="4" idx="1"/>
            <a:endCxn id="5" idx="6"/>
          </p:cNvCxnSpPr>
          <p:nvPr/>
        </p:nvCxnSpPr>
        <p:spPr>
          <a:xfrm flipH="1">
            <a:off x="8353426" y="5002144"/>
            <a:ext cx="409575" cy="161201"/>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048000" y="4092576"/>
            <a:ext cx="1752600" cy="708025"/>
          </a:xfrm>
          <a:prstGeom prst="rect">
            <a:avLst/>
          </a:prstGeom>
          <a:solidFill>
            <a:schemeClr val="bg1"/>
          </a:solidFill>
          <a:ln w="50800">
            <a:solidFill>
              <a:srgbClr val="FF0000"/>
            </a:solidFill>
          </a:ln>
        </p:spPr>
        <p:txBody>
          <a:bodyP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Calibri"/>
                <a:ea typeface="+mn-ea"/>
                <a:cs typeface="+mn-cs"/>
              </a:rPr>
              <a:t>Two career &amp; hobby choices</a:t>
            </a:r>
          </a:p>
        </p:txBody>
      </p:sp>
      <p:sp>
        <p:nvSpPr>
          <p:cNvPr id="9" name="Oval 8"/>
          <p:cNvSpPr/>
          <p:nvPr/>
        </p:nvSpPr>
        <p:spPr>
          <a:xfrm>
            <a:off x="1905000" y="55626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Oval 9"/>
          <p:cNvSpPr/>
          <p:nvPr/>
        </p:nvSpPr>
        <p:spPr>
          <a:xfrm>
            <a:off x="1876425" y="6096000"/>
            <a:ext cx="914400" cy="381000"/>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2" name="Straight Arrow Connector 11"/>
          <p:cNvCxnSpPr/>
          <p:nvPr/>
        </p:nvCxnSpPr>
        <p:spPr>
          <a:xfrm rot="5400000">
            <a:off x="2438400" y="4953000"/>
            <a:ext cx="762000" cy="457200"/>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2"/>
            <a:endCxn id="10" idx="6"/>
          </p:cNvCxnSpPr>
          <p:nvPr/>
        </p:nvCxnSpPr>
        <p:spPr>
          <a:xfrm rot="5400000">
            <a:off x="2614613" y="4976813"/>
            <a:ext cx="1485900" cy="1133475"/>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4939" name="TextBox 12"/>
          <p:cNvSpPr txBox="1">
            <a:spLocks noChangeArrowheads="1"/>
          </p:cNvSpPr>
          <p:nvPr/>
        </p:nvSpPr>
        <p:spPr bwMode="auto">
          <a:xfrm>
            <a:off x="6858000" y="3352800"/>
            <a:ext cx="3505200" cy="369888"/>
          </a:xfrm>
          <a:prstGeom prst="rect">
            <a:avLst/>
          </a:prstGeom>
          <a:solidFill>
            <a:srgbClr val="FFFF00"/>
          </a:solidFill>
          <a:ln w="19050">
            <a:solidFill>
              <a:schemeClr val="tx1"/>
            </a:solidFill>
            <a:miter lim="800000"/>
            <a:headEnd/>
            <a:tailEnd/>
          </a:ln>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mn-cs"/>
                <a:hlinkClick r:id="rId4"/>
              </a:rPr>
              <a:t>www.exploringyourcareer.org</a:t>
            </a: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p>
        </p:txBody>
      </p:sp>
      <p:pic>
        <p:nvPicPr>
          <p:cNvPr id="13" name="Picture 12" descr="exploring_wht_transparent-01.png">
            <a:extLst>
              <a:ext uri="{FF2B5EF4-FFF2-40B4-BE49-F238E27FC236}">
                <a16:creationId xmlns:a16="http://schemas.microsoft.com/office/drawing/2014/main" id="{4B337E2D-DD02-4D2B-9F2A-9D5BEEFF6A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15" name="Picture 14">
            <a:extLst>
              <a:ext uri="{FF2B5EF4-FFF2-40B4-BE49-F238E27FC236}">
                <a16:creationId xmlns:a16="http://schemas.microsoft.com/office/drawing/2014/main" id="{94BF29D2-70E2-4BB3-B349-ECDB92981ABA}"/>
              </a:ext>
            </a:extLst>
          </p:cNvPr>
          <p:cNvPicPr>
            <a:picLocks noChangeAspect="1"/>
          </p:cNvPicPr>
          <p:nvPr/>
        </p:nvPicPr>
        <p:blipFill>
          <a:blip r:embed="rId6"/>
          <a:stretch>
            <a:fillRect/>
          </a:stretch>
        </p:blipFill>
        <p:spPr>
          <a:xfrm>
            <a:off x="159318" y="0"/>
            <a:ext cx="4402743" cy="1282148"/>
          </a:xfrm>
          <a:prstGeom prst="rect">
            <a:avLst/>
          </a:prstGeom>
        </p:spPr>
      </p:pic>
    </p:spTree>
    <p:extLst>
      <p:ext uri="{BB962C8B-B14F-4D97-AF65-F5344CB8AC3E}">
        <p14:creationId xmlns:p14="http://schemas.microsoft.com/office/powerpoint/2010/main" val="2794157433"/>
      </p:ext>
    </p:extLst>
  </p:cSld>
  <p:clrMapOvr>
    <a:masterClrMapping/>
  </p:clrMapOvr>
  <p:transition spd="slow"/>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pic>
        <p:nvPicPr>
          <p:cNvPr id="2" name="Picture 1">
            <a:extLst>
              <a:ext uri="{FF2B5EF4-FFF2-40B4-BE49-F238E27FC236}">
                <a16:creationId xmlns:a16="http://schemas.microsoft.com/office/drawing/2014/main" id="{43EFAA2E-9489-428F-9D78-DCDA121E1A8E}"/>
              </a:ext>
            </a:extLst>
          </p:cNvPr>
          <p:cNvPicPr>
            <a:picLocks noChangeAspect="1"/>
          </p:cNvPicPr>
          <p:nvPr/>
        </p:nvPicPr>
        <p:blipFill>
          <a:blip r:embed="rId4"/>
          <a:stretch>
            <a:fillRect/>
          </a:stretch>
        </p:blipFill>
        <p:spPr>
          <a:xfrm>
            <a:off x="3219750" y="1426181"/>
            <a:ext cx="6090432" cy="3468925"/>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1438382" y="231638"/>
            <a:ext cx="9801546"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Online Career Interest Survey COSTS</a:t>
            </a:r>
          </a:p>
        </p:txBody>
      </p:sp>
      <p:sp>
        <p:nvSpPr>
          <p:cNvPr id="3" name="TextBox 2">
            <a:extLst>
              <a:ext uri="{FF2B5EF4-FFF2-40B4-BE49-F238E27FC236}">
                <a16:creationId xmlns:a16="http://schemas.microsoft.com/office/drawing/2014/main" id="{293824BB-CCFD-47B4-A377-3F61E23C9112}"/>
              </a:ext>
            </a:extLst>
          </p:cNvPr>
          <p:cNvSpPr txBox="1"/>
          <p:nvPr/>
        </p:nvSpPr>
        <p:spPr>
          <a:xfrm>
            <a:off x="1092451" y="5493993"/>
            <a:ext cx="1000709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Unlimited schools and unlimited surveys for students 13 years of age and older</a:t>
            </a:r>
          </a:p>
        </p:txBody>
      </p:sp>
    </p:spTree>
    <p:extLst>
      <p:ext uri="{BB962C8B-B14F-4D97-AF65-F5344CB8AC3E}">
        <p14:creationId xmlns:p14="http://schemas.microsoft.com/office/powerpoint/2010/main" val="10558045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BSA-Exploring_DSC2229_edited_fullsize.jpg"/>
          <p:cNvPicPr>
            <a:picLocks noChangeAspect="1"/>
          </p:cNvPicPr>
          <p:nvPr/>
        </p:nvPicPr>
        <p:blipFill rotWithShape="1">
          <a:blip r:embed="rId3">
            <a:extLst>
              <a:ext uri="{28A0092B-C50C-407E-A947-70E740481C1C}">
                <a14:useLocalDpi xmlns:a14="http://schemas.microsoft.com/office/drawing/2010/main" val="0"/>
              </a:ext>
            </a:extLst>
          </a:blip>
          <a:srcRect l="1469" t="6072" r="25311" b="11418"/>
          <a:stretch/>
        </p:blipFill>
        <p:spPr>
          <a:xfrm>
            <a:off x="0" y="0"/>
            <a:ext cx="12192000" cy="6858000"/>
          </a:xfrm>
          <a:prstGeom prst="rect">
            <a:avLst/>
          </a:prstGeom>
        </p:spPr>
      </p:pic>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1686185" y="165101"/>
            <a:ext cx="3663757" cy="6555853"/>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231950"/>
              </a:solidFill>
            </a:endParaRPr>
          </a:p>
        </p:txBody>
      </p:sp>
      <p:pic>
        <p:nvPicPr>
          <p:cNvPr id="9" name="Picture 8"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3453" y="137048"/>
            <a:ext cx="3363576" cy="1223117"/>
          </a:xfrm>
          <a:prstGeom prst="rect">
            <a:avLst/>
          </a:prstGeom>
        </p:spPr>
      </p:pic>
      <p:sp>
        <p:nvSpPr>
          <p:cNvPr id="10" name="Title 1"/>
          <p:cNvSpPr txBox="1">
            <a:spLocks/>
          </p:cNvSpPr>
          <p:nvPr/>
        </p:nvSpPr>
        <p:spPr>
          <a:xfrm>
            <a:off x="1881700" y="1222310"/>
            <a:ext cx="3161629" cy="5290457"/>
          </a:xfrm>
          <a:prstGeom prst="rect">
            <a:avLst/>
          </a:prstGeom>
        </p:spPr>
        <p:txBody>
          <a:bodyPr vert="horz" lIns="91440" tIns="45720" rIns="91440" bIns="45720" rtlCol="0" anchor="ctr">
            <a:normAutofit fontScale="250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40000"/>
              </a:lnSpc>
            </a:pPr>
            <a:r>
              <a:rPr lang="en-US" sz="7200" b="1" dirty="0">
                <a:solidFill>
                  <a:srgbClr val="FFFFFF"/>
                </a:solidFill>
                <a:latin typeface="Arial Black" panose="020B0A04020102020204" pitchFamily="34" charset="0"/>
                <a:cs typeface="Arial" panose="020B0604020202020204" pitchFamily="34" charset="0"/>
              </a:rPr>
              <a:t>National Exploring Live Hour</a:t>
            </a:r>
          </a:p>
          <a:p>
            <a:pPr>
              <a:lnSpc>
                <a:spcPct val="140000"/>
              </a:lnSpc>
            </a:pPr>
            <a:r>
              <a:rPr lang="en-US" sz="7200" b="1" dirty="0">
                <a:solidFill>
                  <a:srgbClr val="FFFFFF"/>
                </a:solidFill>
                <a:latin typeface="Arial Black" panose="020B0A04020102020204" pitchFamily="34" charset="0"/>
                <a:cs typeface="Arial" panose="020B0604020202020204" pitchFamily="34" charset="0"/>
              </a:rPr>
              <a:t>8 April 2026</a:t>
            </a: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pPr>
              <a:lnSpc>
                <a:spcPct val="140000"/>
              </a:lnSpc>
            </a:pPr>
            <a:endParaRPr lang="en-US" sz="1500" dirty="0">
              <a:solidFill>
                <a:srgbClr val="FFFFFF"/>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Craig Martin</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National Exploring Program Chair, </a:t>
            </a:r>
          </a:p>
          <a:p>
            <a:r>
              <a:rPr lang="en-US" sz="4200" b="1" i="1" dirty="0">
                <a:solidFill>
                  <a:srgbClr val="FFFF00"/>
                </a:solidFill>
                <a:latin typeface="Arial" panose="020B0604020202020204" pitchFamily="34" charset="0"/>
                <a:cs typeface="Arial" panose="020B0604020202020204" pitchFamily="34" charset="0"/>
              </a:rPr>
              <a:t>Learning for Life Executive Board</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u="sng" dirty="0">
                <a:solidFill>
                  <a:srgbClr val="FFFF00"/>
                </a:solidFill>
                <a:latin typeface="Arial" panose="020B0604020202020204" pitchFamily="34" charset="0"/>
                <a:cs typeface="Arial" panose="020B0604020202020204" pitchFamily="34" charset="0"/>
              </a:rPr>
              <a:t>Bruin1967@aol.com</a:t>
            </a:r>
            <a:r>
              <a:rPr lang="en-US" sz="4200" b="1" i="1" dirty="0">
                <a:solidFill>
                  <a:srgbClr val="FFFF00"/>
                </a:solidFill>
                <a:latin typeface="Arial" panose="020B0604020202020204" pitchFamily="34" charset="0"/>
                <a:cs typeface="Arial" panose="020B0604020202020204" pitchFamily="34" charset="0"/>
              </a:rPr>
              <a:t> </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719-331-6406</a:t>
            </a:r>
          </a:p>
          <a:p>
            <a:endParaRPr lang="en-US" sz="4200" b="1" i="1" dirty="0">
              <a:solidFill>
                <a:srgbClr val="FFFF00"/>
              </a:solidFill>
              <a:latin typeface="Arial" panose="020B0604020202020204" pitchFamily="34" charset="0"/>
              <a:cs typeface="Arial" panose="020B0604020202020204" pitchFamily="34" charset="0"/>
            </a:endParaRP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Richard (Dick) Davies</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National Exploring Program Commissioner, </a:t>
            </a:r>
          </a:p>
          <a:p>
            <a:r>
              <a:rPr lang="en-US" sz="4200" b="1" i="1" dirty="0">
                <a:solidFill>
                  <a:srgbClr val="FFFF00"/>
                </a:solidFill>
                <a:latin typeface="Arial" panose="020B0604020202020204" pitchFamily="34" charset="0"/>
                <a:cs typeface="Arial" panose="020B0604020202020204" pitchFamily="34" charset="0"/>
              </a:rPr>
              <a:t>Learning for Life Executive Board</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Exploring Chair,</a:t>
            </a:r>
          </a:p>
          <a:p>
            <a:r>
              <a:rPr lang="en-US" sz="4200" b="1" i="1" dirty="0">
                <a:solidFill>
                  <a:srgbClr val="FFFF00"/>
                </a:solidFill>
                <a:latin typeface="Arial" panose="020B0604020202020204" pitchFamily="34" charset="0"/>
                <a:cs typeface="Arial" panose="020B0604020202020204" pitchFamily="34" charset="0"/>
              </a:rPr>
              <a:t>National Commissioner Service Team</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u="sng" dirty="0">
                <a:solidFill>
                  <a:srgbClr val="FFFF00"/>
                </a:solidFill>
                <a:latin typeface="Arial" panose="020B0604020202020204" pitchFamily="34" charset="0"/>
                <a:cs typeface="Arial" panose="020B0604020202020204" pitchFamily="34" charset="0"/>
              </a:rPr>
              <a:t>Richard.davies.nyc@gmail.com</a:t>
            </a:r>
          </a:p>
          <a:p>
            <a:endParaRPr lang="en-US" sz="4200" b="1" i="1" dirty="0">
              <a:solidFill>
                <a:srgbClr val="FFFF00"/>
              </a:solidFill>
              <a:latin typeface="Arial" panose="020B0604020202020204" pitchFamily="34" charset="0"/>
              <a:cs typeface="Arial" panose="020B0604020202020204" pitchFamily="34" charset="0"/>
            </a:endParaRPr>
          </a:p>
          <a:p>
            <a:r>
              <a:rPr lang="en-US" sz="4200" b="1" i="1" dirty="0">
                <a:solidFill>
                  <a:srgbClr val="FFFF00"/>
                </a:solidFill>
                <a:latin typeface="Arial" panose="020B0604020202020204" pitchFamily="34" charset="0"/>
                <a:cs typeface="Arial" panose="020B0604020202020204" pitchFamily="34" charset="0"/>
              </a:rPr>
              <a:t>914-327-7430</a:t>
            </a:r>
          </a:p>
          <a:p>
            <a:endParaRPr lang="en-US" sz="1200" i="1" dirty="0">
              <a:solidFill>
                <a:srgbClr val="FFFF00"/>
              </a:solidFill>
              <a:latin typeface="Arial" panose="020B0604020202020204" pitchFamily="34" charset="0"/>
              <a:cs typeface="Arial" panose="020B0604020202020204" pitchFamily="34" charset="0"/>
            </a:endParaRPr>
          </a:p>
          <a:p>
            <a:pPr>
              <a:lnSpc>
                <a:spcPct val="140000"/>
              </a:lnSpc>
            </a:pPr>
            <a:endParaRPr lang="en-US" sz="1200" i="1" dirty="0">
              <a:solidFill>
                <a:srgbClr val="FF0000"/>
              </a:solidFill>
              <a:latin typeface="Arial" panose="020B0604020202020204" pitchFamily="34" charset="0"/>
              <a:cs typeface="Arial" panose="020B0604020202020204" pitchFamily="34" charset="0"/>
            </a:endParaRPr>
          </a:p>
          <a:p>
            <a:pPr algn="l">
              <a:lnSpc>
                <a:spcPct val="140000"/>
              </a:lnSpc>
            </a:pPr>
            <a:endParaRPr lang="en-US" sz="1100" dirty="0">
              <a:solidFill>
                <a:srgbClr val="FFFFFF"/>
              </a:solidFill>
              <a:latin typeface="Arial"/>
              <a:cs typeface="Arial"/>
            </a:endParaRPr>
          </a:p>
          <a:p>
            <a:pPr algn="l">
              <a:lnSpc>
                <a:spcPct val="140000"/>
              </a:lnSpc>
            </a:pPr>
            <a:r>
              <a:rPr lang="en-US" sz="1100" dirty="0">
                <a:solidFill>
                  <a:srgbClr val="FFFFFF"/>
                </a:solidFill>
                <a:latin typeface="Arial"/>
                <a:cs typeface="Arial"/>
              </a:rPr>
              <a:t>u</a:t>
            </a:r>
          </a:p>
        </p:txBody>
      </p:sp>
      <p:sp>
        <p:nvSpPr>
          <p:cNvPr id="2" name="Slide Number Placeholder 1"/>
          <p:cNvSpPr>
            <a:spLocks noGrp="1"/>
          </p:cNvSpPr>
          <p:nvPr>
            <p:ph type="sldNum" sz="quarter" idx="12"/>
          </p:nvPr>
        </p:nvSpPr>
        <p:spPr/>
        <p:txBody>
          <a:bodyPr/>
          <a:lstStyle/>
          <a:p>
            <a:fld id="{47383098-F627-5B4F-9D1B-3166CCBD3A8A}" type="slidenum">
              <a:rPr lang="en-US" smtClean="0"/>
              <a:t>14</a:t>
            </a:fld>
            <a:endParaRPr lang="en-US"/>
          </a:p>
        </p:txBody>
      </p:sp>
      <p:pic>
        <p:nvPicPr>
          <p:cNvPr id="3" name="Picture 2"/>
          <p:cNvPicPr>
            <a:picLocks noChangeAspect="1"/>
          </p:cNvPicPr>
          <p:nvPr/>
        </p:nvPicPr>
        <p:blipFill>
          <a:blip r:embed="rId5"/>
          <a:stretch>
            <a:fillRect/>
          </a:stretch>
        </p:blipFill>
        <p:spPr>
          <a:xfrm>
            <a:off x="6631202" y="3980156"/>
            <a:ext cx="2512799" cy="2376195"/>
          </a:xfrm>
          <a:prstGeom prst="rect">
            <a:avLst/>
          </a:prstGeom>
        </p:spPr>
      </p:pic>
    </p:spTree>
    <p:extLst>
      <p:ext uri="{BB962C8B-B14F-4D97-AF65-F5344CB8AC3E}">
        <p14:creationId xmlns:p14="http://schemas.microsoft.com/office/powerpoint/2010/main" val="285905604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52" y="6531457"/>
            <a:ext cx="897994" cy="326543"/>
          </a:xfrm>
          <a:prstGeom prst="rect">
            <a:avLst/>
          </a:prstGeom>
        </p:spPr>
      </p:pic>
      <p:sp>
        <p:nvSpPr>
          <p:cNvPr id="8" name="Rectangle 4">
            <a:extLst>
              <a:ext uri="{FF2B5EF4-FFF2-40B4-BE49-F238E27FC236}">
                <a16:creationId xmlns:a16="http://schemas.microsoft.com/office/drawing/2014/main" id="{F069F3C3-2C4F-49B0-9B68-8AE6E17AA133}"/>
              </a:ext>
            </a:extLst>
          </p:cNvPr>
          <p:cNvSpPr txBox="1">
            <a:spLocks noChangeArrowheads="1"/>
          </p:cNvSpPr>
          <p:nvPr/>
        </p:nvSpPr>
        <p:spPr>
          <a:xfrm>
            <a:off x="635062" y="2861468"/>
            <a:ext cx="10921875" cy="1135063"/>
          </a:xfrm>
          <a:prstGeom prst="rect">
            <a:avLst/>
          </a:prstGeom>
          <a:effectLst/>
        </p:spPr>
        <p:txBody>
          <a:bodyPr anchor="ctr"/>
          <a:lstStyle>
            <a:lvl1pPr algn="l" rtl="0" eaLnBrk="0" fontAlgn="base" hangingPunct="0">
              <a:spcBef>
                <a:spcPct val="0"/>
              </a:spcBef>
              <a:spcAft>
                <a:spcPct val="0"/>
              </a:spcAft>
              <a:defRPr sz="36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3600">
                <a:solidFill>
                  <a:schemeClr val="tx2"/>
                </a:solidFill>
                <a:latin typeface="Franklin Gothic Medium" pitchFamily="34" charset="0"/>
              </a:defRPr>
            </a:lvl2pPr>
            <a:lvl3pPr algn="l" rtl="0" eaLnBrk="0" fontAlgn="base" hangingPunct="0">
              <a:spcBef>
                <a:spcPct val="0"/>
              </a:spcBef>
              <a:spcAft>
                <a:spcPct val="0"/>
              </a:spcAft>
              <a:defRPr sz="3600">
                <a:solidFill>
                  <a:schemeClr val="tx2"/>
                </a:solidFill>
                <a:latin typeface="Franklin Gothic Medium" pitchFamily="34" charset="0"/>
              </a:defRPr>
            </a:lvl3pPr>
            <a:lvl4pPr algn="l" rtl="0" eaLnBrk="0" fontAlgn="base" hangingPunct="0">
              <a:spcBef>
                <a:spcPct val="0"/>
              </a:spcBef>
              <a:spcAft>
                <a:spcPct val="0"/>
              </a:spcAft>
              <a:defRPr sz="3600">
                <a:solidFill>
                  <a:schemeClr val="tx2"/>
                </a:solidFill>
                <a:latin typeface="Franklin Gothic Medium" pitchFamily="34" charset="0"/>
              </a:defRPr>
            </a:lvl4pPr>
            <a:lvl5pPr algn="l" rtl="0" eaLnBrk="0" fontAlgn="base" hangingPunct="0">
              <a:spcBef>
                <a:spcPct val="0"/>
              </a:spcBef>
              <a:spcAft>
                <a:spcPct val="0"/>
              </a:spcAft>
              <a:defRPr sz="3600">
                <a:solidFill>
                  <a:schemeClr val="tx2"/>
                </a:solidFill>
                <a:latin typeface="Franklin Gothic Medium" pitchFamily="34" charset="0"/>
              </a:defRPr>
            </a:lvl5pPr>
            <a:lvl6pPr marL="457200" algn="l" rtl="0" fontAlgn="base">
              <a:spcBef>
                <a:spcPct val="0"/>
              </a:spcBef>
              <a:spcAft>
                <a:spcPct val="0"/>
              </a:spcAft>
              <a:defRPr sz="3600">
                <a:solidFill>
                  <a:schemeClr val="tx2"/>
                </a:solidFill>
                <a:latin typeface="Franklin Gothic Medium" pitchFamily="34" charset="0"/>
              </a:defRPr>
            </a:lvl6pPr>
            <a:lvl7pPr marL="914400" algn="l" rtl="0" fontAlgn="base">
              <a:spcBef>
                <a:spcPct val="0"/>
              </a:spcBef>
              <a:spcAft>
                <a:spcPct val="0"/>
              </a:spcAft>
              <a:defRPr sz="3600">
                <a:solidFill>
                  <a:schemeClr val="tx2"/>
                </a:solidFill>
                <a:latin typeface="Franklin Gothic Medium" pitchFamily="34" charset="0"/>
              </a:defRPr>
            </a:lvl7pPr>
            <a:lvl8pPr marL="1371600" algn="l" rtl="0" fontAlgn="base">
              <a:spcBef>
                <a:spcPct val="0"/>
              </a:spcBef>
              <a:spcAft>
                <a:spcPct val="0"/>
              </a:spcAft>
              <a:defRPr sz="3600">
                <a:solidFill>
                  <a:schemeClr val="tx2"/>
                </a:solidFill>
                <a:latin typeface="Franklin Gothic Medium" pitchFamily="34" charset="0"/>
              </a:defRPr>
            </a:lvl8pPr>
            <a:lvl9pPr marL="1828800" algn="l" rtl="0" fontAlgn="base">
              <a:spcBef>
                <a:spcPct val="0"/>
              </a:spcBef>
              <a:spcAft>
                <a:spcPct val="0"/>
              </a:spcAft>
              <a:defRPr sz="3600">
                <a:solidFill>
                  <a:schemeClr val="tx2"/>
                </a:solidFill>
                <a:latin typeface="Franklin Gothic Medium"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400" b="1" i="0" u="none" strike="noStrike" kern="1200" cap="all" spc="0" normalizeH="0" baseline="0" noProof="0" dirty="0">
                <a:ln>
                  <a:noFill/>
                </a:ln>
                <a:solidFill>
                  <a:prstClr val="white"/>
                </a:solidFill>
                <a:effectLst/>
                <a:uLnTx/>
                <a:uFillTx/>
                <a:latin typeface="Calibri"/>
                <a:ea typeface="+mj-ea"/>
                <a:cs typeface="+mj-cs"/>
              </a:rPr>
              <a:t>REPORTS GENERATED FROM THE SURVEYS</a:t>
            </a:r>
          </a:p>
        </p:txBody>
      </p:sp>
    </p:spTree>
    <p:extLst>
      <p:ext uri="{BB962C8B-B14F-4D97-AF65-F5344CB8AC3E}">
        <p14:creationId xmlns:p14="http://schemas.microsoft.com/office/powerpoint/2010/main" val="195313792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2251075" y="609600"/>
            <a:ext cx="7696200" cy="457200"/>
          </a:xfrm>
        </p:spPr>
        <p:txBody>
          <a:bodyPr>
            <a:normAutofit fontScale="90000"/>
          </a:bodyPr>
          <a:lstStyle/>
          <a:p>
            <a:pPr eaLnBrk="1" hangingPunct="1"/>
            <a:r>
              <a:rPr lang="en-US" altLang="en-US" b="1" dirty="0">
                <a:solidFill>
                  <a:schemeClr val="bg1"/>
                </a:solidFill>
              </a:rPr>
              <a:t>RESULTS REPORT: School</a:t>
            </a:r>
          </a:p>
        </p:txBody>
      </p:sp>
      <p:sp>
        <p:nvSpPr>
          <p:cNvPr id="131075" name="Content Placeholder 4"/>
          <p:cNvSpPr>
            <a:spLocks noGrp="1"/>
          </p:cNvSpPr>
          <p:nvPr>
            <p:ph sz="half" idx="2"/>
          </p:nvPr>
        </p:nvSpPr>
        <p:spPr/>
        <p:txBody>
          <a:bodyPr/>
          <a:lstStyle/>
          <a:p>
            <a:pPr eaLnBrk="1" hangingPunct="1"/>
            <a:endParaRPr lang="en-US" altLang="en-US" dirty="0"/>
          </a:p>
        </p:txBody>
      </p:sp>
      <p:sp>
        <p:nvSpPr>
          <p:cNvPr id="131076"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45B9C02E-46D3-42A5-8C77-CCA37031C68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141</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1310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12192000" cy="569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088598" y="2587834"/>
            <a:ext cx="8763000" cy="1939925"/>
          </a:xfrm>
          <a:prstGeom prst="rect">
            <a:avLst/>
          </a:prstGeom>
          <a:solidFill>
            <a:schemeClr val="accent1">
              <a:lumMod val="40000"/>
              <a:lumOff val="60000"/>
            </a:schemeClr>
          </a:solidFill>
          <a:ln w="31750">
            <a:solidFill>
              <a:schemeClr val="tx1"/>
            </a:solidFill>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Grade: 10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ABBEY, Susie    123 Main St   Noblesville   IN 46060   Work</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solidFill>
              <a:effectLst/>
              <a:uLnTx/>
              <a:uFillTx/>
              <a:latin typeface="Arial" charset="0"/>
              <a:ea typeface="+mn-ea"/>
              <a:cs typeface="Arial"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Career 2</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1</a:t>
            </a: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		      		</a:t>
            </a:r>
            <a:r>
              <a:rPr kumimoji="0" lang="en-US" sz="2400" b="1" i="0" u="sng" strike="noStrike" kern="1200" cap="none" spc="0" normalizeH="0" baseline="0" noProof="0" dirty="0">
                <a:ln>
                  <a:noFill/>
                </a:ln>
                <a:solidFill>
                  <a:prstClr val="black"/>
                </a:solidFill>
                <a:effectLst/>
                <a:uLnTx/>
                <a:uFillTx/>
                <a:latin typeface="Arial" charset="0"/>
                <a:ea typeface="+mn-ea"/>
                <a:cs typeface="Arial" charset="0"/>
              </a:rPr>
              <a:t>Hobby 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charset="0"/>
                <a:ea typeface="+mn-ea"/>
                <a:cs typeface="Arial" charset="0"/>
              </a:rPr>
              <a:t>Musician	 	Journalist	  Roller Skate /Blade	Music</a:t>
            </a:r>
          </a:p>
        </p:txBody>
      </p:sp>
      <p:sp>
        <p:nvSpPr>
          <p:cNvPr id="8" name="Oval 7"/>
          <p:cNvSpPr/>
          <p:nvPr/>
        </p:nvSpPr>
        <p:spPr>
          <a:xfrm>
            <a:off x="1600200" y="1066800"/>
            <a:ext cx="1447800" cy="3810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2798347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3122" name="Slide Number Placeholder 5"/>
          <p:cNvSpPr txBox="1">
            <a:spLocks noGrp="1"/>
          </p:cNvSpPr>
          <p:nvPr/>
        </p:nvSpPr>
        <p:spPr bwMode="auto">
          <a:xfrm>
            <a:off x="9753601" y="6473825"/>
            <a:ext cx="7588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fld id="{1335B36A-C888-4B36-8F3A-FC32A092DCA5}" type="slidenum">
              <a:rPr kumimoji="0" lang="en-US" altLang="en-US" sz="1200" b="0" i="0" u="none" strike="noStrike" kern="1200" cap="none" spc="0" normalizeH="0" baseline="0" noProof="0">
                <a:ln>
                  <a:noFill/>
                </a:ln>
                <a:solidFill>
                  <a:srgbClr val="E46C0A"/>
                </a:solidFill>
                <a:effectLst/>
                <a:uLnTx/>
                <a:uFillTx/>
                <a:latin typeface="Calibri" panose="020F0502020204030204" pitchFamily="34" charset="0"/>
                <a:ea typeface="+mn-ea"/>
                <a:cs typeface="+mn-cs"/>
              </a:rPr>
              <a:pPr marL="0" marR="0" lvl="0" indent="0" algn="r" defTabSz="457200" rtl="0" eaLnBrk="1" fontAlgn="auto" latinLnBrk="0" hangingPunct="1">
                <a:lnSpc>
                  <a:spcPct val="100000"/>
                </a:lnSpc>
                <a:spcBef>
                  <a:spcPct val="0"/>
                </a:spcBef>
                <a:spcAft>
                  <a:spcPts val="0"/>
                </a:spcAft>
                <a:buClrTx/>
                <a:buSzTx/>
                <a:buFont typeface="Arial" panose="020B0604020202020204" pitchFamily="34" charset="0"/>
                <a:buNone/>
                <a:tabLst/>
                <a:defRPr/>
              </a:pPr>
              <a:t>142</a:t>
            </a:fld>
            <a:endParaRPr kumimoji="0" lang="en-US" altLang="en-US" sz="1200" b="0" i="0" u="none" strike="noStrike" kern="1200" cap="none" spc="0" normalizeH="0" baseline="0" noProof="0" dirty="0">
              <a:ln>
                <a:noFill/>
              </a:ln>
              <a:solidFill>
                <a:srgbClr val="E46C0A"/>
              </a:solidFill>
              <a:effectLst/>
              <a:uLnTx/>
              <a:uFillTx/>
              <a:latin typeface="Calibri" panose="020F0502020204030204" pitchFamily="34" charset="0"/>
              <a:ea typeface="+mn-ea"/>
              <a:cs typeface="+mn-cs"/>
            </a:endParaRPr>
          </a:p>
        </p:txBody>
      </p:sp>
      <p:pic>
        <p:nvPicPr>
          <p:cNvPr id="50182" name="Picture 6"/>
          <p:cNvPicPr>
            <a:picLocks noChangeAspect="1" noChangeArrowheads="1"/>
          </p:cNvPicPr>
          <p:nvPr/>
        </p:nvPicPr>
        <p:blipFill rotWithShape="1">
          <a:blip r:embed="rId3"/>
          <a:srcRect l="3959" t="18594" r="50850" b="21100"/>
          <a:stretch/>
        </p:blipFill>
        <p:spPr bwMode="auto">
          <a:xfrm>
            <a:off x="0" y="1727200"/>
            <a:ext cx="7991061" cy="62039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50179" name="Picture 2"/>
          <p:cNvPicPr>
            <a:picLocks noChangeAspect="1" noChangeArrowheads="1"/>
          </p:cNvPicPr>
          <p:nvPr/>
        </p:nvPicPr>
        <p:blipFill>
          <a:blip r:embed="rId4"/>
          <a:srcRect/>
          <a:stretch>
            <a:fillRect/>
          </a:stretch>
        </p:blipFill>
        <p:spPr bwMode="auto">
          <a:xfrm>
            <a:off x="2847974" y="2305050"/>
            <a:ext cx="9344025" cy="5772150"/>
          </a:xfrm>
          <a:prstGeom prst="rect">
            <a:avLst/>
          </a:prstGeom>
          <a:noFill/>
          <a:ln w="9525">
            <a:solidFill>
              <a:schemeClr val="tx1">
                <a:lumMod val="65000"/>
                <a:lumOff val="3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Oval 2"/>
          <p:cNvSpPr/>
          <p:nvPr/>
        </p:nvSpPr>
        <p:spPr>
          <a:xfrm>
            <a:off x="2733675" y="2192338"/>
            <a:ext cx="1447800" cy="417512"/>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Oval 8"/>
          <p:cNvSpPr/>
          <p:nvPr/>
        </p:nvSpPr>
        <p:spPr>
          <a:xfrm>
            <a:off x="2155825" y="1682750"/>
            <a:ext cx="1752600" cy="457200"/>
          </a:xfrm>
          <a:prstGeom prst="ellipse">
            <a:avLst/>
          </a:prstGeom>
          <a:noFill/>
          <a:ln w="444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33127" name="Rectangle 2"/>
          <p:cNvSpPr txBox="1">
            <a:spLocks noChangeArrowheads="1"/>
          </p:cNvSpPr>
          <p:nvPr/>
        </p:nvSpPr>
        <p:spPr bwMode="auto">
          <a:xfrm>
            <a:off x="2251075" y="677754"/>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4400" b="1"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RESULTS REPORT: School</a:t>
            </a:r>
          </a:p>
        </p:txBody>
      </p:sp>
    </p:spTree>
    <p:extLst>
      <p:ext uri="{BB962C8B-B14F-4D97-AF65-F5344CB8AC3E}">
        <p14:creationId xmlns:p14="http://schemas.microsoft.com/office/powerpoint/2010/main" val="418677299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14" name="Rectangle 5"/>
          <p:cNvSpPr>
            <a:spLocks noChangeArrowheads="1"/>
          </p:cNvSpPr>
          <p:nvPr/>
        </p:nvSpPr>
        <p:spPr bwMode="auto">
          <a:xfrm>
            <a:off x="2445387" y="1244291"/>
            <a:ext cx="7339304"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tabLst>
                <a:tab pos="685800" algn="l"/>
                <a:tab pos="1771650" algn="l"/>
                <a:tab pos="7372350" algn="r"/>
              </a:tabLst>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tabLst>
                <a:tab pos="685800" algn="l"/>
                <a:tab pos="1771650" algn="l"/>
                <a:tab pos="7372350" algn="r"/>
              </a:tabLst>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tabLst>
                <a:tab pos="685800" algn="l"/>
                <a:tab pos="1771650" algn="l"/>
                <a:tab pos="7372350" algn="r"/>
              </a:tabLst>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tabLst>
                <a:tab pos="685800" algn="l"/>
                <a:tab pos="1771650" algn="l"/>
                <a:tab pos="7372350" algn="r"/>
              </a:tabLst>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Code</a:t>
            </a: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   </a:t>
            </a: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Career                                                                                           Count</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endParaRPr kumimoji="0" lang="en-US" altLang="en-US" sz="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0712	Nurse (Registered)	798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0145	Musician (Instrumental/Choral/Voice)	751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0903	Attorney/Lawyer	733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1625	Teacher/Teacher Aide	678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0300	Business (General)	645</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0719	Physician/Surgeon	604</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0101	Actor/Actress	600</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0130	Fashion Designer/Model/Buyer	579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0721	Psychiatrist/Psychologist	578</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0170	Professional Athlete	507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0180	Photographer	461</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1305	Architect		437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0725	Veterinarian	429</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0102	Artist		427</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0718	Physical Corrective Therapist	313</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tab pos="685800" algn="l"/>
                <a:tab pos="1771650" algn="l"/>
                <a:tab pos="7372350" algn="r"/>
              </a:tabLst>
              <a:defRPr/>
            </a:pPr>
            <a:r>
              <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1300	Engineering (General)	208</a:t>
            </a:r>
          </a:p>
        </p:txBody>
      </p:sp>
      <p:sp>
        <p:nvSpPr>
          <p:cNvPr id="15" name="Rectangle 4"/>
          <p:cNvSpPr>
            <a:spLocks noChangeArrowheads="1"/>
          </p:cNvSpPr>
          <p:nvPr/>
        </p:nvSpPr>
        <p:spPr bwMode="auto">
          <a:xfrm>
            <a:off x="1940604" y="320961"/>
            <a:ext cx="834887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Summary Career Interest Report by Council</a:t>
            </a:r>
          </a:p>
          <a:p>
            <a:pPr marL="0" marR="0" lvl="0" indent="0" algn="l" defTabSz="457200"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n-US" altLang="en-US" sz="18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sp>
        <p:nvSpPr>
          <p:cNvPr id="16" name="Explosion 1 15"/>
          <p:cNvSpPr/>
          <p:nvPr/>
        </p:nvSpPr>
        <p:spPr>
          <a:xfrm rot="1320000">
            <a:off x="6570631" y="3232643"/>
            <a:ext cx="2736274" cy="2424423"/>
          </a:xfrm>
          <a:prstGeom prst="irregularSeal1">
            <a:avLst/>
          </a:prstGeom>
          <a:solidFill>
            <a:srgbClr val="FFC000"/>
          </a:solidFill>
          <a:ln>
            <a:noFill/>
          </a:ln>
          <a:effectLst>
            <a:softEdge rad="31750"/>
          </a:effectLst>
        </p:spPr>
        <p:style>
          <a:lnRef idx="2">
            <a:schemeClr val="accent2">
              <a:shade val="50000"/>
            </a:schemeClr>
          </a:lnRef>
          <a:fillRef idx="1">
            <a:schemeClr val="accent2"/>
          </a:fillRef>
          <a:effectRef idx="0">
            <a:schemeClr val="accent2"/>
          </a:effectRef>
          <a:fontRef idx="minor">
            <a:schemeClr val="lt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50" normalizeH="0" baseline="0" noProof="0" dirty="0">
                <a:ln w="11430"/>
                <a:solidFill>
                  <a:srgbClr val="F89108"/>
                </a:solidFill>
                <a:effectLst>
                  <a:outerShdw blurRad="76200" dist="50800" dir="5400000" algn="tl" rotWithShape="0">
                    <a:srgbClr val="000000">
                      <a:alpha val="65000"/>
                    </a:srgbClr>
                  </a:outerShdw>
                </a:effectLst>
                <a:uLnTx/>
                <a:uFillTx/>
                <a:latin typeface="Calibri"/>
                <a:ea typeface="+mn-ea"/>
                <a:cs typeface="+mn-cs"/>
              </a:rPr>
              <a:t>MOST IMPORTANT TO YOU</a:t>
            </a:r>
          </a:p>
        </p:txBody>
      </p:sp>
    </p:spTree>
    <p:extLst>
      <p:ext uri="{BB962C8B-B14F-4D97-AF65-F5344CB8AC3E}">
        <p14:creationId xmlns:p14="http://schemas.microsoft.com/office/powerpoint/2010/main" val="212306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ppt_w</p:attrName>
                                        </p:attrNameLst>
                                      </p:cBhvr>
                                      <p:tavLst>
                                        <p:tav tm="0" fmla="#ppt_w*sin(2.5*pi*$)">
                                          <p:val>
                                            <p:fltVal val="0"/>
                                          </p:val>
                                        </p:tav>
                                        <p:tav tm="100000">
                                          <p:val>
                                            <p:fltVal val="1"/>
                                          </p:val>
                                        </p:tav>
                                      </p:tavLst>
                                    </p:anim>
                                    <p:anim calcmode="lin" valueType="num">
                                      <p:cBhvr>
                                        <p:cTn id="9" dur="2000" fill="hold"/>
                                        <p:tgtEl>
                                          <p:spTgt spid="1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2" name="Picture 1">
            <a:extLst>
              <a:ext uri="{FF2B5EF4-FFF2-40B4-BE49-F238E27FC236}">
                <a16:creationId xmlns:a16="http://schemas.microsoft.com/office/drawing/2014/main" id="{56BFE930-47C5-4B68-B571-52223D746263}"/>
              </a:ext>
            </a:extLst>
          </p:cNvPr>
          <p:cNvPicPr>
            <a:picLocks noChangeAspect="1"/>
          </p:cNvPicPr>
          <p:nvPr/>
        </p:nvPicPr>
        <p:blipFill>
          <a:blip r:embed="rId4"/>
          <a:stretch>
            <a:fillRect/>
          </a:stretch>
        </p:blipFill>
        <p:spPr>
          <a:xfrm>
            <a:off x="3081008" y="2162550"/>
            <a:ext cx="5870957" cy="1658256"/>
          </a:xfrm>
          <a:prstGeom prst="rect">
            <a:avLst/>
          </a:prstGeom>
        </p:spPr>
      </p:pic>
      <p:sp>
        <p:nvSpPr>
          <p:cNvPr id="8" name="Rectangle 6">
            <a:extLst>
              <a:ext uri="{FF2B5EF4-FFF2-40B4-BE49-F238E27FC236}">
                <a16:creationId xmlns:a16="http://schemas.microsoft.com/office/drawing/2014/main" id="{3A1EE950-51E7-43EF-A880-2FC3473634E9}"/>
              </a:ext>
            </a:extLst>
          </p:cNvPr>
          <p:cNvSpPr txBox="1">
            <a:spLocks/>
          </p:cNvSpPr>
          <p:nvPr/>
        </p:nvSpPr>
        <p:spPr>
          <a:xfrm>
            <a:off x="2400300" y="4014001"/>
            <a:ext cx="7391400" cy="2743200"/>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Opportunity for 6 “Yes” or “No” questions</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Unique feature of our survey</a:t>
            </a:r>
          </a:p>
          <a:p>
            <a:pPr marL="0" marR="0" lvl="0" indent="0" algn="ctr" defTabSz="457200" rtl="0" eaLnBrk="1" fontAlgn="auto" latinLnBrk="0" hangingPunct="1">
              <a:lnSpc>
                <a:spcPct val="90000"/>
              </a:lnSpc>
              <a:spcBef>
                <a:spcPct val="20000"/>
              </a:spcBef>
              <a:spcAft>
                <a:spcPts val="0"/>
              </a:spcAft>
              <a:buClrTx/>
              <a:buSzTx/>
              <a:buFont typeface="Arial"/>
              <a:buNone/>
              <a:tabLst/>
              <a:defRPr/>
            </a:pPr>
            <a:r>
              <a:rPr kumimoji="0" lang="en-US" altLang="en-US" sz="2800" b="1" i="0" u="none" strike="noStrike" kern="1200" cap="none" spc="0" normalizeH="0" baseline="0" noProof="0" dirty="0">
                <a:ln>
                  <a:noFill/>
                </a:ln>
                <a:solidFill>
                  <a:prstClr val="white"/>
                </a:solidFill>
                <a:effectLst/>
                <a:uLnTx/>
                <a:uFillTx/>
                <a:latin typeface="Calibri"/>
                <a:ea typeface="+mn-ea"/>
                <a:cs typeface="+mn-cs"/>
              </a:rPr>
              <a:t>Anything school officials want to know</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you planning to take the SAT / ACT?</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Are drugs a problem in our school?</a:t>
            </a:r>
          </a:p>
          <a:p>
            <a:pPr marL="457200" marR="0" lvl="1" indent="0" algn="ctr" defTabSz="457200" rtl="0" eaLnBrk="1" fontAlgn="auto" latinLnBrk="0" hangingPunct="1">
              <a:lnSpc>
                <a:spcPct val="90000"/>
              </a:lnSpc>
              <a:spcBef>
                <a:spcPct val="20000"/>
              </a:spcBef>
              <a:spcAft>
                <a:spcPts val="0"/>
              </a:spcAft>
              <a:buClrTx/>
              <a:buSzTx/>
              <a:buFont typeface="Wingdings" panose="05000000000000000000" pitchFamily="2" charset="2"/>
              <a:buChar char="ü"/>
              <a:tabLst/>
              <a:defRPr/>
            </a:pPr>
            <a:r>
              <a:rPr kumimoji="0" lang="en-US" altLang="en-US" sz="2400" b="1" i="0" u="none" strike="noStrike" kern="1200" cap="none" spc="0" normalizeH="0" baseline="0" noProof="0" dirty="0">
                <a:ln>
                  <a:noFill/>
                </a:ln>
                <a:solidFill>
                  <a:prstClr val="white"/>
                </a:solidFill>
                <a:effectLst/>
                <a:uLnTx/>
                <a:uFillTx/>
                <a:latin typeface="Calibri"/>
                <a:ea typeface="+mn-ea"/>
                <a:cs typeface="+mn-cs"/>
              </a:rPr>
              <a:t>Is there enough student parking?</a:t>
            </a:r>
          </a:p>
        </p:txBody>
      </p:sp>
      <p:sp>
        <p:nvSpPr>
          <p:cNvPr id="4" name="TextBox 3">
            <a:extLst>
              <a:ext uri="{FF2B5EF4-FFF2-40B4-BE49-F238E27FC236}">
                <a16:creationId xmlns:a16="http://schemas.microsoft.com/office/drawing/2014/main" id="{6AD40188-3B2C-4936-BB05-5D1397F1203A}"/>
              </a:ext>
            </a:extLst>
          </p:cNvPr>
          <p:cNvSpPr txBox="1"/>
          <p:nvPr/>
        </p:nvSpPr>
        <p:spPr>
          <a:xfrm>
            <a:off x="2678651" y="738064"/>
            <a:ext cx="716670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Calibri"/>
                <a:ea typeface="+mn-ea"/>
                <a:cs typeface="+mn-cs"/>
              </a:rPr>
              <a:t>Career Interest Survey Questions</a:t>
            </a:r>
          </a:p>
        </p:txBody>
      </p:sp>
    </p:spTree>
    <p:extLst>
      <p:ext uri="{BB962C8B-B14F-4D97-AF65-F5344CB8AC3E}">
        <p14:creationId xmlns:p14="http://schemas.microsoft.com/office/powerpoint/2010/main" val="3778375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50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linds(horizontal)">
                                      <p:cBhvr>
                                        <p:cTn id="7" dur="500"/>
                                        <p:tgtEl>
                                          <p:spTgt spid="8">
                                            <p:txEl>
                                              <p:pRg st="0" end="0"/>
                                            </p:txEl>
                                          </p:spTgt>
                                        </p:tgtEl>
                                      </p:cBhvr>
                                    </p:animEffect>
                                  </p:childTnLst>
                                </p:cTn>
                              </p:par>
                            </p:childTnLst>
                          </p:cTn>
                        </p:par>
                        <p:par>
                          <p:cTn id="8" fill="hold">
                            <p:stCondLst>
                              <p:cond delay="1000"/>
                            </p:stCondLst>
                            <p:childTnLst>
                              <p:par>
                                <p:cTn id="9" presetID="3" presetClass="entr" presetSubtype="10" fill="hold" grpId="0" nodeType="afterEffect">
                                  <p:stCondLst>
                                    <p:cond delay="50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blinds(horizontal)">
                                      <p:cBhvr>
                                        <p:cTn id="11" dur="500"/>
                                        <p:tgtEl>
                                          <p:spTgt spid="8">
                                            <p:txEl>
                                              <p:pRg st="1" end="1"/>
                                            </p:txEl>
                                          </p:spTgt>
                                        </p:tgtEl>
                                      </p:cBhvr>
                                    </p:animEffect>
                                  </p:childTnLst>
                                </p:cTn>
                              </p:par>
                            </p:childTnLst>
                          </p:cTn>
                        </p:par>
                        <p:par>
                          <p:cTn id="12" fill="hold">
                            <p:stCondLst>
                              <p:cond delay="2000"/>
                            </p:stCondLst>
                            <p:childTnLst>
                              <p:par>
                                <p:cTn id="13" presetID="3" presetClass="entr" presetSubtype="10" fill="hold" grpId="0" nodeType="afterEffect">
                                  <p:stCondLst>
                                    <p:cond delay="50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blinds(horizontal)">
                                      <p:cBhvr>
                                        <p:cTn id="15" dur="500"/>
                                        <p:tgtEl>
                                          <p:spTgt spid="8">
                                            <p:txEl>
                                              <p:pRg st="2" end="2"/>
                                            </p:txEl>
                                          </p:spTgt>
                                        </p:tgtEl>
                                      </p:cBhvr>
                                    </p:animEffect>
                                  </p:childTnLst>
                                </p:cTn>
                              </p:par>
                            </p:childTnLst>
                          </p:cTn>
                        </p:par>
                        <p:par>
                          <p:cTn id="16" fill="hold">
                            <p:stCondLst>
                              <p:cond delay="3000"/>
                            </p:stCondLst>
                            <p:childTnLst>
                              <p:par>
                                <p:cTn id="17" presetID="3" presetClass="entr" presetSubtype="10" fill="hold" grpId="0" nodeType="afterEffect">
                                  <p:stCondLst>
                                    <p:cond delay="50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blinds(horizontal)">
                                      <p:cBhvr>
                                        <p:cTn id="19" dur="500"/>
                                        <p:tgtEl>
                                          <p:spTgt spid="8">
                                            <p:txEl>
                                              <p:pRg st="3" end="3"/>
                                            </p:txEl>
                                          </p:spTgt>
                                        </p:tgtEl>
                                      </p:cBhvr>
                                    </p:animEffect>
                                  </p:childTnLst>
                                </p:cTn>
                              </p:par>
                            </p:childTnLst>
                          </p:cTn>
                        </p:par>
                        <p:par>
                          <p:cTn id="20" fill="hold">
                            <p:stCondLst>
                              <p:cond delay="4000"/>
                            </p:stCondLst>
                            <p:childTnLst>
                              <p:par>
                                <p:cTn id="21" presetID="3" presetClass="entr" presetSubtype="10" fill="hold" grpId="0" nodeType="afterEffect">
                                  <p:stCondLst>
                                    <p:cond delay="50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linds(horizontal)">
                                      <p:cBhvr>
                                        <p:cTn id="23" dur="500"/>
                                        <p:tgtEl>
                                          <p:spTgt spid="8">
                                            <p:txEl>
                                              <p:pRg st="4" end="4"/>
                                            </p:txEl>
                                          </p:spTgt>
                                        </p:tgtEl>
                                      </p:cBhvr>
                                    </p:animEffect>
                                  </p:childTnLst>
                                </p:cTn>
                              </p:par>
                            </p:childTnLst>
                          </p:cTn>
                        </p:par>
                        <p:par>
                          <p:cTn id="24" fill="hold">
                            <p:stCondLst>
                              <p:cond delay="5000"/>
                            </p:stCondLst>
                            <p:childTnLst>
                              <p:par>
                                <p:cTn id="25" presetID="3" presetClass="entr" presetSubtype="10" fill="hold" grpId="0" nodeType="afterEffect">
                                  <p:stCondLst>
                                    <p:cond delay="50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blinds(horizontal)">
                                      <p:cBhvr>
                                        <p:cTn id="27" dur="5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advAuto="500"/>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4"/>
          <a:stretch>
            <a:fillRect/>
          </a:stretch>
        </p:blipFill>
        <p:spPr>
          <a:xfrm>
            <a:off x="626751" y="0"/>
            <a:ext cx="10938497" cy="711279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501644" y="1972514"/>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64761FDE-8252-4D17-89B2-9ACA22EF73D1}"/>
              </a:ext>
            </a:extLst>
          </p:cNvPr>
          <p:cNvSpPr txBox="1"/>
          <p:nvPr/>
        </p:nvSpPr>
        <p:spPr>
          <a:xfrm>
            <a:off x="6301295" y="89452"/>
            <a:ext cx="7033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www.exploring.org</a:t>
            </a:r>
            <a:r>
              <a:rPr kumimoji="0" lang="en-US" sz="4400" b="1"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401100896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126283146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sp>
        <p:nvSpPr>
          <p:cNvPr id="2" name="Title 1"/>
          <p:cNvSpPr>
            <a:spLocks noGrp="1"/>
          </p:cNvSpPr>
          <p:nvPr>
            <p:ph type="ctrTitle"/>
          </p:nvPr>
        </p:nvSpPr>
        <p:spPr>
          <a:xfrm>
            <a:off x="1943411" y="-1062182"/>
            <a:ext cx="8431981" cy="8543637"/>
          </a:xfrm>
        </p:spPr>
        <p:txBody>
          <a:bodyPr>
            <a:noAutofit/>
          </a:bodyPr>
          <a:lstStyle/>
          <a:p>
            <a:pPr algn="l"/>
            <a:r>
              <a:rPr lang="en-US" sz="4200" dirty="0">
                <a:solidFill>
                  <a:srgbClr val="FF0000"/>
                </a:solidFill>
                <a:latin typeface="Arial Black"/>
                <a:cs typeface="Arial Black"/>
              </a:rPr>
              <a:t>ALTERNATE METHODS?</a:t>
            </a:r>
            <a:br>
              <a:rPr lang="en-US" sz="4200" dirty="0">
                <a:solidFill>
                  <a:srgbClr val="FF0000"/>
                </a:solidFill>
                <a:latin typeface="Arial Black"/>
                <a:cs typeface="Arial Black"/>
              </a:rPr>
            </a:br>
            <a:br>
              <a:rPr lang="en-US" sz="2800" dirty="0">
                <a:solidFill>
                  <a:srgbClr val="1FC77F"/>
                </a:solidFill>
                <a:latin typeface="Arial Black"/>
                <a:cs typeface="Arial Black"/>
              </a:rPr>
            </a:br>
            <a:r>
              <a:rPr lang="en-US" sz="2400" dirty="0">
                <a:solidFill>
                  <a:schemeClr val="bg1"/>
                </a:solidFill>
                <a:latin typeface="Arial Black"/>
                <a:cs typeface="Arial Black"/>
              </a:rPr>
              <a:t>1.</a:t>
            </a:r>
            <a:r>
              <a:rPr lang="en-US" sz="2000" dirty="0">
                <a:solidFill>
                  <a:schemeClr val="bg1"/>
                </a:solidFill>
                <a:latin typeface="Arial Black"/>
                <a:cs typeface="Arial Black"/>
              </a:rPr>
              <a:t>  </a:t>
            </a:r>
            <a:r>
              <a:rPr lang="en-US" sz="2400" dirty="0">
                <a:solidFill>
                  <a:schemeClr val="bg1"/>
                </a:solidFill>
                <a:latin typeface="Arial Black"/>
                <a:cs typeface="Arial Black"/>
              </a:rPr>
              <a:t>Use school information already available</a:t>
            </a:r>
            <a:br>
              <a:rPr lang="en-US" sz="2400" dirty="0">
                <a:solidFill>
                  <a:schemeClr val="bg1"/>
                </a:solidFill>
                <a:latin typeface="Arial Black"/>
                <a:cs typeface="Arial Black"/>
              </a:rPr>
            </a:br>
            <a:r>
              <a:rPr lang="en-US" sz="2400" dirty="0">
                <a:solidFill>
                  <a:schemeClr val="bg1"/>
                </a:solidFill>
                <a:latin typeface="Arial Black"/>
                <a:cs typeface="Arial Black"/>
              </a:rPr>
              <a:t>2.  Ask youth to develop contacts </a:t>
            </a:r>
            <a:br>
              <a:rPr lang="en-US" sz="2400" dirty="0">
                <a:solidFill>
                  <a:schemeClr val="bg1"/>
                </a:solidFill>
                <a:latin typeface="Arial Black"/>
                <a:cs typeface="Arial Black"/>
              </a:rPr>
            </a:br>
            <a:r>
              <a:rPr lang="en-US" sz="2400" dirty="0">
                <a:solidFill>
                  <a:schemeClr val="bg1"/>
                </a:solidFill>
                <a:latin typeface="Arial Black"/>
                <a:cs typeface="Arial Black"/>
              </a:rPr>
              <a:t>3.  Develop cultivation events</a:t>
            </a:r>
            <a:br>
              <a:rPr lang="en-US" sz="2400" dirty="0">
                <a:solidFill>
                  <a:schemeClr val="bg1"/>
                </a:solidFill>
                <a:latin typeface="Arial Black"/>
                <a:cs typeface="Arial Black"/>
              </a:rPr>
            </a:br>
            <a:r>
              <a:rPr lang="en-US" sz="2400" dirty="0">
                <a:solidFill>
                  <a:schemeClr val="bg1"/>
                </a:solidFill>
                <a:latin typeface="Arial Black"/>
                <a:cs typeface="Arial Black"/>
              </a:rPr>
              <a:t>4.  Invite Eagle Scouts / Scouts to join</a:t>
            </a:r>
            <a:br>
              <a:rPr lang="en-US" sz="2400" dirty="0">
                <a:solidFill>
                  <a:schemeClr val="bg1"/>
                </a:solidFill>
                <a:latin typeface="Arial Black"/>
                <a:cs typeface="Arial Black"/>
              </a:rPr>
            </a:br>
            <a:r>
              <a:rPr lang="en-US" sz="2400" dirty="0">
                <a:solidFill>
                  <a:schemeClr val="bg1"/>
                </a:solidFill>
                <a:latin typeface="Arial Black"/>
                <a:cs typeface="Arial Black"/>
              </a:rPr>
              <a:t>5.  Booth at schools open house night and    	 </a:t>
            </a:r>
            <a:br>
              <a:rPr lang="en-US" sz="2400" dirty="0">
                <a:solidFill>
                  <a:schemeClr val="bg1"/>
                </a:solidFill>
                <a:latin typeface="Arial Black"/>
                <a:cs typeface="Arial Black"/>
              </a:rPr>
            </a:br>
            <a:r>
              <a:rPr lang="en-US" sz="2400" dirty="0">
                <a:solidFill>
                  <a:schemeClr val="bg1"/>
                </a:solidFill>
                <a:latin typeface="Arial Black"/>
                <a:cs typeface="Arial Black"/>
              </a:rPr>
              <a:t>     career days /career fairs</a:t>
            </a:r>
            <a:br>
              <a:rPr lang="en-US" sz="2400" dirty="0">
                <a:solidFill>
                  <a:schemeClr val="bg1"/>
                </a:solidFill>
                <a:latin typeface="Arial Black"/>
                <a:cs typeface="Arial Black"/>
              </a:rPr>
            </a:br>
            <a:r>
              <a:rPr lang="en-US" sz="2400" dirty="0">
                <a:solidFill>
                  <a:schemeClr val="bg1"/>
                </a:solidFill>
                <a:latin typeface="Arial Black"/>
                <a:cs typeface="Arial Black"/>
              </a:rPr>
              <a:t>6.  Annual Exploring open houses for ALL Posts 	  </a:t>
            </a:r>
            <a:br>
              <a:rPr lang="en-US" sz="2400" dirty="0">
                <a:solidFill>
                  <a:schemeClr val="bg1"/>
                </a:solidFill>
                <a:latin typeface="Arial Black"/>
                <a:cs typeface="Arial Black"/>
              </a:rPr>
            </a:br>
            <a:r>
              <a:rPr lang="en-US" sz="2400" dirty="0">
                <a:solidFill>
                  <a:schemeClr val="bg1"/>
                </a:solidFill>
                <a:latin typeface="Arial Black"/>
                <a:cs typeface="Arial Black"/>
              </a:rPr>
              <a:t>     and Clubs</a:t>
            </a:r>
            <a:br>
              <a:rPr lang="en-US" sz="2400" dirty="0">
                <a:solidFill>
                  <a:schemeClr val="bg1"/>
                </a:solidFill>
                <a:latin typeface="Arial Black"/>
                <a:cs typeface="Arial Black"/>
              </a:rPr>
            </a:br>
            <a:r>
              <a:rPr lang="en-US" sz="2400" dirty="0">
                <a:solidFill>
                  <a:schemeClr val="bg1"/>
                </a:solidFill>
                <a:latin typeface="Arial Black"/>
                <a:cs typeface="Arial Black"/>
              </a:rPr>
              <a:t>7.  Follow up leads from the Exploring Lead   	 </a:t>
            </a:r>
            <a:br>
              <a:rPr lang="en-US" sz="2400" dirty="0">
                <a:solidFill>
                  <a:schemeClr val="bg1"/>
                </a:solidFill>
                <a:latin typeface="Arial Black"/>
                <a:cs typeface="Arial Black"/>
              </a:rPr>
            </a:br>
            <a:r>
              <a:rPr lang="en-US" sz="2400" dirty="0">
                <a:solidFill>
                  <a:schemeClr val="bg1"/>
                </a:solidFill>
                <a:latin typeface="Arial Black"/>
                <a:cs typeface="Arial Black"/>
              </a:rPr>
              <a:t>     Generator</a:t>
            </a:r>
            <a:br>
              <a:rPr lang="en-US" sz="2800" dirty="0">
                <a:solidFill>
                  <a:schemeClr val="bg1"/>
                </a:solidFill>
                <a:latin typeface="Arial Black"/>
                <a:cs typeface="Arial Black"/>
              </a:rPr>
            </a:br>
            <a:endParaRPr lang="en-US" sz="4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34673255"/>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0836"/>
            <a:ext cx="12192000" cy="7428067"/>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0"/>
            <a:ext cx="897994" cy="326543"/>
          </a:xfrm>
          <a:prstGeom prst="rect">
            <a:avLst/>
          </a:prstGeom>
        </p:spPr>
      </p:pic>
      <p:sp>
        <p:nvSpPr>
          <p:cNvPr id="5" name="Rectangle 4">
            <a:extLst>
              <a:ext uri="{FF2B5EF4-FFF2-40B4-BE49-F238E27FC236}">
                <a16:creationId xmlns:a16="http://schemas.microsoft.com/office/drawing/2014/main" id="{C9DC08A9-8D63-4131-836C-FD939159FEB5}"/>
              </a:ext>
            </a:extLst>
          </p:cNvPr>
          <p:cNvSpPr/>
          <p:nvPr/>
        </p:nvSpPr>
        <p:spPr>
          <a:xfrm>
            <a:off x="2216426" y="1552826"/>
            <a:ext cx="8010939" cy="4536627"/>
          </a:xfrm>
          <a:prstGeom prst="rect">
            <a:avLst/>
          </a:prstGeom>
        </p:spPr>
        <p:txBody>
          <a:bodyPr wrap="square">
            <a:spAutoFit/>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1.	Focus on Top 4 students interests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2. Identify companies in those 4 interest areas</a:t>
            </a:r>
          </a:p>
          <a:p>
            <a:pPr marL="0" marR="0" lvl="0" indent="0" algn="l" defTabSz="457200" rtl="0" eaLnBrk="1" fontAlgn="auto" latinLnBrk="0" hangingPunct="1">
              <a:lnSpc>
                <a:spcPct val="10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altLang="en-US" sz="3200" b="1" i="0" u="none" strike="noStrike" kern="1200" cap="none" spc="0" normalizeH="0" baseline="0" noProof="0" dirty="0">
                <a:ln>
                  <a:noFill/>
                </a:ln>
                <a:solidFill>
                  <a:prstClr val="white"/>
                </a:solidFill>
                <a:effectLst/>
                <a:uLnTx/>
                <a:uFillTx/>
                <a:latin typeface="Calibri"/>
                <a:ea typeface="+mn-ea"/>
                <a:cs typeface="+mn-cs"/>
              </a:rPr>
              <a:t>3. Identify the path to the CEO</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Council board contacts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School board/admins</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PAS find</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Nominating committee</a:t>
            </a:r>
          </a:p>
          <a:p>
            <a:pPr marL="742950" marR="0" lvl="1" indent="-285750" algn="l" defTabSz="457200" rtl="0" eaLnBrk="1" fontAlgn="auto" latinLnBrk="0" hangingPunct="1">
              <a:lnSpc>
                <a:spcPct val="100000"/>
              </a:lnSpc>
              <a:spcBef>
                <a:spcPct val="20000"/>
              </a:spcBef>
              <a:spcAft>
                <a:spcPts val="0"/>
              </a:spcAft>
              <a:buClrTx/>
              <a:buSzTx/>
              <a:buFontTx/>
              <a:buChar char="-"/>
              <a:tabLst/>
              <a:defRPr/>
            </a:pPr>
            <a:r>
              <a:rPr kumimoji="0" lang="en-US" altLang="en-US" sz="2200" b="0" i="0" u="none" strike="noStrike" kern="1200" cap="none" spc="0" normalizeH="0" baseline="0" noProof="0" dirty="0">
                <a:ln>
                  <a:noFill/>
                </a:ln>
                <a:solidFill>
                  <a:prstClr val="white"/>
                </a:solidFill>
                <a:effectLst/>
                <a:uLnTx/>
                <a:uFillTx/>
                <a:latin typeface="Calibri"/>
                <a:ea typeface="+mn-ea"/>
                <a:cs typeface="+mn-cs"/>
              </a:rPr>
              <a:t>Applications</a:t>
            </a:r>
          </a:p>
        </p:txBody>
      </p:sp>
      <p:pic>
        <p:nvPicPr>
          <p:cNvPr id="8" name="Picture 8" descr="C:\Users\bparkins\AppData\Local\Microsoft\Windows\Temporary Internet Files\Content.IE5\OYSWCVQS\MC900383126[1].wmf">
            <a:extLst>
              <a:ext uri="{FF2B5EF4-FFF2-40B4-BE49-F238E27FC236}">
                <a16:creationId xmlns:a16="http://schemas.microsoft.com/office/drawing/2014/main" id="{9C986083-3ED1-40F9-913C-9E844941F3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147567" y="3848215"/>
            <a:ext cx="3243493" cy="254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1">
            <a:extLst>
              <a:ext uri="{FF2B5EF4-FFF2-40B4-BE49-F238E27FC236}">
                <a16:creationId xmlns:a16="http://schemas.microsoft.com/office/drawing/2014/main" id="{814F299F-F74E-4E30-9CF0-1C2F2E7F6C10}"/>
              </a:ext>
            </a:extLst>
          </p:cNvPr>
          <p:cNvSpPr txBox="1">
            <a:spLocks/>
          </p:cNvSpPr>
          <p:nvPr/>
        </p:nvSpPr>
        <p:spPr>
          <a:xfrm>
            <a:off x="2286000" y="304800"/>
            <a:ext cx="76962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4400" b="1" i="0" u="none" strike="noStrike" kern="1200" cap="none" spc="0" normalizeH="0" baseline="0" noProof="0" dirty="0">
                <a:ln>
                  <a:noFill/>
                </a:ln>
                <a:solidFill>
                  <a:srgbClr val="FF0000"/>
                </a:solidFill>
                <a:effectLst/>
                <a:uLnTx/>
                <a:uFillTx/>
                <a:latin typeface="Calibri"/>
                <a:ea typeface="+mj-ea"/>
                <a:cs typeface="+mj-cs"/>
              </a:rPr>
              <a:t>BASED ON SURVEY RESULTS</a:t>
            </a:r>
          </a:p>
        </p:txBody>
      </p:sp>
    </p:spTree>
    <p:extLst>
      <p:ext uri="{BB962C8B-B14F-4D97-AF65-F5344CB8AC3E}">
        <p14:creationId xmlns:p14="http://schemas.microsoft.com/office/powerpoint/2010/main" val="372067725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3" name="Picture 12"/>
          <p:cNvPicPr>
            <a:picLocks noChangeAspect="1"/>
          </p:cNvPicPr>
          <p:nvPr/>
        </p:nvPicPr>
        <p:blipFill rotWithShape="1">
          <a:blip r:embed="rId4"/>
          <a:srcRect l="32332" t="8007" r="32462" b="10001"/>
          <a:stretch/>
        </p:blipFill>
        <p:spPr>
          <a:xfrm>
            <a:off x="2286231" y="1494996"/>
            <a:ext cx="2971801" cy="38931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Rectangle 1"/>
          <p:cNvSpPr/>
          <p:nvPr/>
        </p:nvSpPr>
        <p:spPr>
          <a:xfrm>
            <a:off x="2364276" y="471381"/>
            <a:ext cx="7449475" cy="63094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rgbClr val="00C87D"/>
                </a:solidFill>
                <a:effectLst/>
                <a:uLnTx/>
                <a:uFillTx/>
                <a:latin typeface="Arial" panose="020B0604020202020204" pitchFamily="34" charset="0"/>
                <a:ea typeface="+mn-ea"/>
                <a:cs typeface="Arial" panose="020B0604020202020204" pitchFamily="34" charset="0"/>
              </a:rPr>
              <a:t>Career Interest Survey Guidebook</a:t>
            </a:r>
          </a:p>
        </p:txBody>
      </p:sp>
      <p:sp>
        <p:nvSpPr>
          <p:cNvPr id="14" name="Subtitle 5"/>
          <p:cNvSpPr txBox="1">
            <a:spLocks/>
          </p:cNvSpPr>
          <p:nvPr/>
        </p:nvSpPr>
        <p:spPr>
          <a:xfrm>
            <a:off x="5515873" y="1931240"/>
            <a:ext cx="4887722" cy="3642503"/>
          </a:xfrm>
          <a:prstGeom prst="rect">
            <a:avLst/>
          </a:prstGeom>
        </p:spPr>
        <p:txBody>
          <a:bodyPr vert="horz" lIns="68580" tIns="34290" rIns="68580" bIns="3429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Be sure you have the most recent version</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Download at </a:t>
            </a: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www.exploring.org</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One stop shop for all CIS resources</a:t>
            </a:r>
          </a:p>
          <a:p>
            <a:pPr marL="257175" marR="0" lvl="0" indent="-257175" algn="l" defTabSz="914400" rtl="0" eaLnBrk="1" fontAlgn="auto" latinLnBrk="0" hangingPunct="1">
              <a:lnSpc>
                <a:spcPct val="90000"/>
              </a:lnSpc>
              <a:spcBef>
                <a:spcPts val="1000"/>
              </a:spcBef>
              <a:spcAft>
                <a:spcPts val="90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Table of Contents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5  |  At A Glance</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7  |  Overcoming Objections</a:t>
            </a:r>
          </a:p>
          <a:p>
            <a:pPr marL="714375" marR="0" lvl="1" indent="-257175" algn="l" defTabSz="914400" rtl="0" eaLnBrk="1" fontAlgn="auto" latinLnBrk="0" hangingPunct="1">
              <a:lnSpc>
                <a:spcPct val="90000"/>
              </a:lnSpc>
              <a:spcBef>
                <a:spcPts val="500"/>
              </a:spcBef>
              <a:spcAft>
                <a:spcPts val="90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Page 44  |  Appendix</a:t>
            </a:r>
          </a:p>
        </p:txBody>
      </p:sp>
    </p:spTree>
    <p:extLst>
      <p:ext uri="{BB962C8B-B14F-4D97-AF65-F5344CB8AC3E}">
        <p14:creationId xmlns:p14="http://schemas.microsoft.com/office/powerpoint/2010/main" val="450056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4BAA9-9621-8299-47AA-54482042342D}"/>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24669157-F941-C2CE-4C89-EE8662BA62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415C7EDB-10C6-D701-0E07-FBA8E717AD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2A23B294-755A-5600-CB08-FF8B737B0199}"/>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B19C0D7-B67C-9D1D-11C7-A54D9FF8902A}"/>
              </a:ext>
            </a:extLst>
          </p:cNvPr>
          <p:cNvSpPr>
            <a:spLocks noGrp="1"/>
          </p:cNvSpPr>
          <p:nvPr>
            <p:ph type="ctrTitle"/>
          </p:nvPr>
        </p:nvSpPr>
        <p:spPr>
          <a:xfrm>
            <a:off x="1752601" y="301623"/>
            <a:ext cx="8632371" cy="5816148"/>
          </a:xfrm>
        </p:spPr>
        <p:txBody>
          <a:bodyPr>
            <a:normAutofit/>
          </a:bodyPr>
          <a:lstStyle/>
          <a:p>
            <a:br>
              <a:rPr lang="en-US" sz="6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r>
              <a:rPr lang="en-US" sz="2000" dirty="0"/>
              <a:t>)</a:t>
            </a:r>
            <a:br>
              <a:rPr lang="en-US" sz="3600" b="1" dirty="0">
                <a:solidFill>
                  <a:srgbClr val="1FC77F"/>
                </a:solidFill>
                <a:latin typeface="Arial Black" panose="020B0A04020102020204" pitchFamily="34" charset="0"/>
                <a:cs typeface="Arial" panose="020B0604020202020204" pitchFamily="34" charset="0"/>
              </a:rPr>
            </a:br>
            <a:endParaRPr lang="en-US" sz="3600" b="1" dirty="0">
              <a:solidFill>
                <a:srgbClr val="1FC77F"/>
              </a:solidFill>
              <a:latin typeface="Arial Black" panose="020B0A040201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48098805-2F43-4523-0F24-369075B70A76}"/>
              </a:ext>
            </a:extLst>
          </p:cNvPr>
          <p:cNvPicPr>
            <a:picLocks noChangeAspect="1"/>
          </p:cNvPicPr>
          <p:nvPr/>
        </p:nvPicPr>
        <p:blipFill>
          <a:blip r:embed="rId4"/>
          <a:stretch>
            <a:fillRect/>
          </a:stretch>
        </p:blipFill>
        <p:spPr>
          <a:xfrm>
            <a:off x="1686184" y="137047"/>
            <a:ext cx="8956001" cy="6323220"/>
          </a:xfrm>
          <a:prstGeom prst="rect">
            <a:avLst/>
          </a:prstGeom>
        </p:spPr>
      </p:pic>
    </p:spTree>
    <p:extLst>
      <p:ext uri="{BB962C8B-B14F-4D97-AF65-F5344CB8AC3E}">
        <p14:creationId xmlns:p14="http://schemas.microsoft.com/office/powerpoint/2010/main" val="198509889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4" name="Picture 3" descr="A screenshot of a cell phone&#10;&#10;Description automatically generated">
            <a:extLst>
              <a:ext uri="{FF2B5EF4-FFF2-40B4-BE49-F238E27FC236}">
                <a16:creationId xmlns:a16="http://schemas.microsoft.com/office/drawing/2014/main" id="{675B6A91-D08B-4320-A7DA-F12F5E66CB1A}"/>
              </a:ext>
            </a:extLst>
          </p:cNvPr>
          <p:cNvPicPr>
            <a:picLocks noChangeAspect="1"/>
          </p:cNvPicPr>
          <p:nvPr/>
        </p:nvPicPr>
        <p:blipFill>
          <a:blip r:embed="rId4"/>
          <a:stretch>
            <a:fillRect/>
          </a:stretch>
        </p:blipFill>
        <p:spPr>
          <a:xfrm>
            <a:off x="1211718" y="0"/>
            <a:ext cx="9383395" cy="6782283"/>
          </a:xfrm>
          <a:prstGeom prst="rect">
            <a:avLst/>
          </a:prstGeom>
        </p:spPr>
      </p:pic>
    </p:spTree>
    <p:extLst>
      <p:ext uri="{BB962C8B-B14F-4D97-AF65-F5344CB8AC3E}">
        <p14:creationId xmlns:p14="http://schemas.microsoft.com/office/powerpoint/2010/main" val="421148124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376027"/>
            <a:ext cx="12104632" cy="535531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Symbol" panose="05050102010706020507" pitchFamily="18" charset="2"/>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Leads are being generated from Exploring.org and include anyone interested in joining, leading, sponsoring, 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otherwise supporting Exploring in their area.</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Scout Executives, Assistant Scout Executives and DFS’s receive weekly lead reports.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Exploring Executives and staff advisors receive immediate notifications of each lead generated.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To make changes to any of these settings, email your request to </a:t>
            </a:r>
            <a:r>
              <a:rPr kumimoji="0" lang="en-US" sz="1800" b="0" i="0" u="none" strike="noStrike" kern="1200" cap="none" spc="0" normalizeH="0" baseline="0" noProof="0" dirty="0">
                <a:ln>
                  <a:noFill/>
                </a:ln>
                <a:solidFill>
                  <a:srgbClr val="0562C1"/>
                </a:solidFill>
                <a:effectLst/>
                <a:uLnTx/>
                <a:uFillTx/>
                <a:latin typeface="Arial" panose="020B0604020202020204" pitchFamily="34" charset="0"/>
                <a:ea typeface="+mn-ea"/>
                <a:cs typeface="+mn-cs"/>
              </a:rPr>
              <a:t>exploring@lflmail.org</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7CFF"/>
                </a:solidFill>
                <a:effectLst/>
                <a:uLnTx/>
                <a:uFillTx/>
                <a:latin typeface="Arial" panose="020B0604020202020204" pitchFamily="34" charset="0"/>
                <a:ea typeface="+mn-ea"/>
                <a:cs typeface="+mn-cs"/>
              </a:rPr>
              <a:t>WHEN YOU RECEIVE AN IMMEDIATE NOTIFICATION EMAIL: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1.   In the email, you will see a note to “</a:t>
            </a:r>
            <a:r>
              <a:rPr kumimoji="0" lang="en-US" sz="1800" b="0" i="1" u="none" strike="noStrike" kern="1200" cap="none" spc="0" normalizeH="0" baseline="0" noProof="0" dirty="0">
                <a:ln>
                  <a:noFill/>
                </a:ln>
                <a:solidFill>
                  <a:prstClr val="white"/>
                </a:solidFill>
                <a:effectLst/>
                <a:uLnTx/>
                <a:uFillTx/>
                <a:latin typeface="Arial" panose="020B0604020202020204" pitchFamily="34" charset="0"/>
                <a:ea typeface="+mn-ea"/>
                <a:cs typeface="+mn-cs"/>
              </a:rPr>
              <a:t>copy &amp; paste the following URL into your browser to mark lead as contacted</a:t>
            </a: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a:t>
            </a:r>
          </a:p>
          <a:p>
            <a:pPr marL="342900" marR="0" lvl="0" indent="-3429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By following this directive, you are changing the status of your lead to “contacted”.  You will no longer receive email notifications for that particular lead. The lead will begin to show as “contacted” on your SE’s weekly report.</a:t>
            </a:r>
          </a:p>
          <a:p>
            <a:pPr marL="342900" marR="0" lvl="0" indent="-34290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Invite the person to attend an existing post/club meeting to get a feel for the program and connect them to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     appropriate Exploring advisors.</a:t>
            </a:r>
          </a:p>
        </p:txBody>
      </p:sp>
    </p:spTree>
    <p:extLst>
      <p:ext uri="{BB962C8B-B14F-4D97-AF65-F5344CB8AC3E}">
        <p14:creationId xmlns:p14="http://schemas.microsoft.com/office/powerpoint/2010/main" val="373712579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pic>
        <p:nvPicPr>
          <p:cNvPr id="5" name="Picture 4" descr="Graphical user interface&#10;&#10;Description automatically generated">
            <a:extLst>
              <a:ext uri="{FF2B5EF4-FFF2-40B4-BE49-F238E27FC236}">
                <a16:creationId xmlns:a16="http://schemas.microsoft.com/office/drawing/2014/main" id="{AB95C024-0038-4338-85F2-0EA03B4AD097}"/>
              </a:ext>
            </a:extLst>
          </p:cNvPr>
          <p:cNvPicPr>
            <a:picLocks noChangeAspect="1"/>
          </p:cNvPicPr>
          <p:nvPr/>
        </p:nvPicPr>
        <p:blipFill>
          <a:blip r:embed="rId4"/>
          <a:stretch>
            <a:fillRect/>
          </a:stretch>
        </p:blipFill>
        <p:spPr>
          <a:xfrm>
            <a:off x="2066925" y="1128714"/>
            <a:ext cx="8118475" cy="4600573"/>
          </a:xfrm>
          <a:prstGeom prst="rect">
            <a:avLst/>
          </a:prstGeom>
        </p:spPr>
      </p:pic>
      <p:sp>
        <p:nvSpPr>
          <p:cNvPr id="8" name="TextBox 7">
            <a:extLst>
              <a:ext uri="{FF2B5EF4-FFF2-40B4-BE49-F238E27FC236}">
                <a16:creationId xmlns:a16="http://schemas.microsoft.com/office/drawing/2014/main" id="{43EA0871-AB7B-4EC1-9457-1B327CB091A4}"/>
              </a:ext>
            </a:extLst>
          </p:cNvPr>
          <p:cNvSpPr txBox="1"/>
          <p:nvPr/>
        </p:nvSpPr>
        <p:spPr>
          <a:xfrm>
            <a:off x="2724150" y="197854"/>
            <a:ext cx="6191250"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www.joinexploring.org</a:t>
            </a:r>
            <a:r>
              <a:rPr kumimoji="0" lang="en-US" sz="4000" b="0" i="0" u="none" strike="noStrike" kern="1200" cap="none" spc="0" normalizeH="0" baseline="0" noProof="0" dirty="0">
                <a:ln>
                  <a:noFill/>
                </a:ln>
                <a:solidFill>
                  <a:prstClr val="white"/>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341696778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0"/>
            <a:ext cx="12192000" cy="6426968"/>
          </a:xfrm>
          <a:prstGeom prst="rect">
            <a:avLst/>
          </a:prstGeom>
        </p:spPr>
      </p:pic>
      <p:sp>
        <p:nvSpPr>
          <p:cNvPr id="6" name="Striped Right Arrow 7">
            <a:extLst>
              <a:ext uri="{FF2B5EF4-FFF2-40B4-BE49-F238E27FC236}">
                <a16:creationId xmlns:a16="http://schemas.microsoft.com/office/drawing/2014/main" id="{26311FB8-BB42-4668-8B30-07F13CF632E3}"/>
              </a:ext>
            </a:extLst>
          </p:cNvPr>
          <p:cNvSpPr/>
          <p:nvPr/>
        </p:nvSpPr>
        <p:spPr>
          <a:xfrm rot="1895453">
            <a:off x="3179572" y="24888"/>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9204622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3374195" y="412310"/>
            <a:ext cx="5526437" cy="646331"/>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2 - Leadership </a:t>
            </a:r>
          </a:p>
        </p:txBody>
      </p:sp>
      <p:sp>
        <p:nvSpPr>
          <p:cNvPr id="10" name="Rectangle 9"/>
          <p:cNvSpPr/>
          <p:nvPr/>
        </p:nvSpPr>
        <p:spPr>
          <a:xfrm>
            <a:off x="2108201" y="1876278"/>
            <a:ext cx="7988300" cy="954107"/>
          </a:xfrm>
          <a:prstGeom prst="rect">
            <a:avLst/>
          </a:prstGeom>
          <a:no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CEO’s	 	Police/Fire Chiefs 		Administrators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solidFill>
                  <a:prstClr val="white"/>
                </a:solidFill>
                <a:effectLst/>
                <a:uLnTx/>
                <a:uFillTx/>
                <a:latin typeface="Calibri"/>
                <a:ea typeface="+mn-ea"/>
                <a:cs typeface="+mn-cs"/>
              </a:rPr>
              <a:t>Industry Experts	 Retirees 		Community Leaders</a:t>
            </a:r>
          </a:p>
        </p:txBody>
      </p:sp>
      <p:pic>
        <p:nvPicPr>
          <p:cNvPr id="3" name="Picture 2"/>
          <p:cNvPicPr>
            <a:picLocks noChangeAspect="1"/>
          </p:cNvPicPr>
          <p:nvPr/>
        </p:nvPicPr>
        <p:blipFill>
          <a:blip r:embed="rId4"/>
          <a:stretch>
            <a:fillRect/>
          </a:stretch>
        </p:blipFill>
        <p:spPr>
          <a:xfrm>
            <a:off x="3374195" y="2998588"/>
            <a:ext cx="5201259" cy="2969222"/>
          </a:xfrm>
          <a:prstGeom prst="rect">
            <a:avLst/>
          </a:prstGeom>
        </p:spPr>
      </p:pic>
    </p:spTree>
    <p:extLst>
      <p:ext uri="{BB962C8B-B14F-4D97-AF65-F5344CB8AC3E}">
        <p14:creationId xmlns:p14="http://schemas.microsoft.com/office/powerpoint/2010/main" val="3480506435"/>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429041"/>
            <a:ext cx="8169525" cy="52322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Moving forward with the CEO </a:t>
            </a:r>
          </a:p>
        </p:txBody>
      </p:sp>
      <p:pic>
        <p:nvPicPr>
          <p:cNvPr id="11" name="Picture 7" descr="C:\Users\bparkins\AppData\Local\Microsoft\Windows\Temporary Internet Files\Content.IE5\HGYIZWU5\MP900422753[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763" t="21461" r="7835"/>
          <a:stretch/>
        </p:blipFill>
        <p:spPr bwMode="auto">
          <a:xfrm rot="947312">
            <a:off x="6790890" y="1857097"/>
            <a:ext cx="3639159" cy="22536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4" name="Rectangle 3"/>
          <p:cNvSpPr/>
          <p:nvPr/>
        </p:nvSpPr>
        <p:spPr>
          <a:xfrm>
            <a:off x="2046553" y="1404526"/>
            <a:ext cx="4938447" cy="4401205"/>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Get organization’s commitment</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Identify 6-8 adults</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CEO invites them </a:t>
            </a: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 provide guidance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Set 2 dates for:</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All-In-One program planning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meeting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Open House</a:t>
            </a:r>
            <a:b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Start Paperwork </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New Club/Post Application</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MOU, Adult Application</a:t>
            </a:r>
          </a:p>
        </p:txBody>
      </p:sp>
    </p:spTree>
    <p:extLst>
      <p:ext uri="{BB962C8B-B14F-4D97-AF65-F5344CB8AC3E}">
        <p14:creationId xmlns:p14="http://schemas.microsoft.com/office/powerpoint/2010/main" val="17651310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rotWithShape="1">
          <a:blip r:embed="rId2">
            <a:alphaModFix amt="35000"/>
            <a:extLst>
              <a:ext uri="{28A0092B-C50C-407E-A947-70E740481C1C}">
                <a14:useLocalDpi xmlns:a14="http://schemas.microsoft.com/office/drawing/2010/main" val="0"/>
              </a:ext>
            </a:extLst>
          </a:blip>
          <a:srcRect b="25271"/>
          <a:stretch/>
        </p:blipFill>
        <p:spPr>
          <a:xfrm>
            <a:off x="1" y="-30"/>
            <a:ext cx="12192000" cy="6855958"/>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85725" y="3320859"/>
            <a:ext cx="5648325" cy="2076333"/>
          </a:xfrm>
          <a:prstGeom prst="rect">
            <a:avLst/>
          </a:prstGeom>
        </p:spPr>
        <p:txBody>
          <a:bodyPr vert="horz" lIns="91440" tIns="45720" rIns="91440" bIns="45720" rtlCol="0" anchor="t">
            <a:normAutofit/>
          </a:bodyPr>
          <a:lstStyle/>
          <a:p>
            <a:pPr marL="457200" marR="0" lvl="1" indent="0" algn="ctr" defTabSz="914400" rtl="0" eaLnBrk="1" fontAlgn="auto" latinLnBrk="0" hangingPunct="1">
              <a:lnSpc>
                <a:spcPct val="90000"/>
              </a:lnSpc>
              <a:spcBef>
                <a:spcPct val="0"/>
              </a:spcBef>
              <a:spcAft>
                <a:spcPts val="600"/>
              </a:spcAft>
              <a:buClrTx/>
              <a:buSzTx/>
              <a:buFontTx/>
              <a:buNone/>
              <a:tabLst/>
              <a:defRPr/>
            </a:pPr>
            <a:r>
              <a:rPr kumimoji="0" lang="en-US" sz="4800" b="1" i="0" u="none" strike="noStrike" kern="1200" cap="none" spc="0" normalizeH="0" baseline="0" noProof="0" dirty="0">
                <a:ln>
                  <a:noFill/>
                </a:ln>
                <a:solidFill>
                  <a:srgbClr val="C00000"/>
                </a:solidFill>
                <a:effectLst/>
                <a:uLnTx/>
                <a:uFillTx/>
                <a:latin typeface="Calibri Light" panose="020F0302020204030204"/>
                <a:ea typeface="+mn-ea"/>
                <a:cs typeface="+mn-cs"/>
              </a:rPr>
              <a:t>Exploring Training</a:t>
            </a: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a:p>
            <a:pPr marL="457200" marR="0" lvl="1" indent="0" algn="l" defTabSz="914400" rtl="0" eaLnBrk="1" fontAlgn="auto" latinLnBrk="0" hangingPunct="1">
              <a:lnSpc>
                <a:spcPct val="90000"/>
              </a:lnSpc>
              <a:spcBef>
                <a:spcPct val="0"/>
              </a:spcBef>
              <a:spcAft>
                <a:spcPts val="600"/>
              </a:spcAft>
              <a:buClrTx/>
              <a:buSzTx/>
              <a:buFontTx/>
              <a:buNone/>
              <a:tabLst/>
              <a:defRPr/>
            </a:pPr>
            <a:endParaRPr kumimoji="0" lang="en-US" sz="30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48" name="Freeform: Shape 27">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screenshot of a video game&#10;&#10;Description automatically generated">
            <a:extLst>
              <a:ext uri="{FF2B5EF4-FFF2-40B4-BE49-F238E27FC236}">
                <a16:creationId xmlns:a16="http://schemas.microsoft.com/office/drawing/2014/main" id="{88ECA147-660F-43D1-8832-C4C1BAACF6BB}"/>
              </a:ext>
            </a:extLst>
          </p:cNvPr>
          <p:cNvPicPr>
            <a:picLocks noChangeAspect="1"/>
          </p:cNvPicPr>
          <p:nvPr/>
        </p:nvPicPr>
        <p:blipFill rotWithShape="1">
          <a:blip r:embed="rId3"/>
          <a:srcRect l="13883" r="31136" b="1"/>
          <a:stretch/>
        </p:blipFill>
        <p:spPr>
          <a:xfrm>
            <a:off x="6021086" y="544804"/>
            <a:ext cx="6170914" cy="6313225"/>
          </a:xfrm>
          <a:custGeom>
            <a:avLst/>
            <a:gdLst/>
            <a:ahLst/>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60" y="6245666"/>
            <a:ext cx="897994" cy="326543"/>
          </a:xfrm>
          <a:prstGeom prst="rect">
            <a:avLst/>
          </a:prstGeom>
        </p:spPr>
      </p:pic>
    </p:spTree>
    <p:extLst>
      <p:ext uri="{BB962C8B-B14F-4D97-AF65-F5344CB8AC3E}">
        <p14:creationId xmlns:p14="http://schemas.microsoft.com/office/powerpoint/2010/main" val="1355269787"/>
      </p:ext>
    </p:extLst>
  </p:cSld>
  <p:clrMapOvr>
    <a:overrideClrMapping bg1="dk1" tx1="lt1" bg2="dk2" tx2="lt2" accent1="accent1" accent2="accent2" accent3="accent3" accent4="accent4" accent5="accent5" accent6="accent6" hlink="hlink" folHlink="folHlink"/>
  </p:clrMapOvr>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847831"/>
            <a:ext cx="9144000" cy="5162341"/>
          </a:xfrm>
          <a:prstGeom prst="rect">
            <a:avLst/>
          </a:prstGeom>
        </p:spPr>
      </p:pic>
      <p:sp>
        <p:nvSpPr>
          <p:cNvPr id="3" name="Content Placeholder 2"/>
          <p:cNvSpPr>
            <a:spLocks noGrp="1"/>
          </p:cNvSpPr>
          <p:nvPr>
            <p:ph idx="1"/>
          </p:nvPr>
        </p:nvSpPr>
        <p:spPr>
          <a:xfrm>
            <a:off x="-922020" y="1638303"/>
            <a:ext cx="34289" cy="10286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2458586" y="1447038"/>
            <a:ext cx="7276728" cy="3957066"/>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1343025" y="338362"/>
            <a:ext cx="9505950" cy="6181276"/>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4499769" y="5080486"/>
            <a:ext cx="1840590" cy="348371"/>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741281232"/>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extLst>
              <a:ext uri="{28A0092B-C50C-407E-A947-70E740481C1C}">
                <a14:useLocalDpi xmlns:a14="http://schemas.microsoft.com/office/drawing/2010/main" val="0"/>
              </a:ext>
            </a:extLst>
          </a:blip>
          <a:srcRect b="25249"/>
          <a:stretch/>
        </p:blipFill>
        <p:spPr>
          <a:xfrm>
            <a:off x="20" y="10"/>
            <a:ext cx="12191980" cy="6857990"/>
          </a:xfrm>
          <a:prstGeom prst="rect">
            <a:avLst/>
          </a:pr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4"/>
          <a:stretch>
            <a:fillRect/>
          </a:stretch>
        </p:blipFill>
        <p:spPr>
          <a:xfrm>
            <a:off x="-1228725" y="1097204"/>
            <a:ext cx="44450" cy="24917"/>
          </a:xfrm>
        </p:spPr>
      </p:pic>
      <p:pic>
        <p:nvPicPr>
          <p:cNvPr id="12" name="Picture 11" descr="A close up of a piece of paper&#10;&#10;Description automatically generated">
            <a:extLst>
              <a:ext uri="{FF2B5EF4-FFF2-40B4-BE49-F238E27FC236}">
                <a16:creationId xmlns:a16="http://schemas.microsoft.com/office/drawing/2014/main" id="{0AD042FF-2261-43BA-BF76-84597BB47BA6}"/>
              </a:ext>
            </a:extLst>
          </p:cNvPr>
          <p:cNvPicPr>
            <a:picLocks noChangeAspect="1"/>
          </p:cNvPicPr>
          <p:nvPr/>
        </p:nvPicPr>
        <p:blipFill>
          <a:blip r:embed="rId5"/>
          <a:stretch>
            <a:fillRect/>
          </a:stretch>
        </p:blipFill>
        <p:spPr>
          <a:xfrm rot="16200000">
            <a:off x="3232900" y="-1930575"/>
            <a:ext cx="5800090" cy="11711709"/>
          </a:xfrm>
          <a:prstGeom prst="rect">
            <a:avLst/>
          </a:prstGeom>
        </p:spPr>
      </p:pic>
      <p:sp>
        <p:nvSpPr>
          <p:cNvPr id="2" name="TextBox 1">
            <a:extLst>
              <a:ext uri="{FF2B5EF4-FFF2-40B4-BE49-F238E27FC236}">
                <a16:creationId xmlns:a16="http://schemas.microsoft.com/office/drawing/2014/main" id="{8C59A4D8-9BB5-428A-A79B-80E60BEEA3E1}"/>
              </a:ext>
            </a:extLst>
          </p:cNvPr>
          <p:cNvSpPr txBox="1"/>
          <p:nvPr/>
        </p:nvSpPr>
        <p:spPr>
          <a:xfrm>
            <a:off x="3639128" y="197139"/>
            <a:ext cx="4547848" cy="58477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Two: 	Training</a:t>
            </a:r>
          </a:p>
        </p:txBody>
      </p:sp>
    </p:spTree>
    <p:extLst>
      <p:ext uri="{BB962C8B-B14F-4D97-AF65-F5344CB8AC3E}">
        <p14:creationId xmlns:p14="http://schemas.microsoft.com/office/powerpoint/2010/main" val="119943808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F2B0B560-013C-4B7B-922E-25F893CD6220}"/>
              </a:ext>
            </a:extLst>
          </p:cNvPr>
          <p:cNvSpPr/>
          <p:nvPr/>
        </p:nvSpPr>
        <p:spPr>
          <a:xfrm rot="1895453">
            <a:off x="6395702" y="20383"/>
            <a:ext cx="721563" cy="330119"/>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41495451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52601" y="301623"/>
            <a:ext cx="8632371" cy="5816148"/>
          </a:xfrm>
        </p:spPr>
        <p:txBody>
          <a:bodyPr>
            <a:normAutofit fontScale="90000"/>
          </a:bodyPr>
          <a:lstStyle/>
          <a:p>
            <a:br>
              <a:rPr lang="en-US" sz="6600" b="1" dirty="0">
                <a:solidFill>
                  <a:srgbClr val="1FC77F"/>
                </a:solidFill>
                <a:latin typeface="Arial Black" panose="020B0A04020102020204" pitchFamily="34" charset="0"/>
                <a:cs typeface="Arial" panose="020B0604020202020204" pitchFamily="34" charset="0"/>
              </a:rPr>
            </a:br>
            <a:r>
              <a:rPr lang="en-US" sz="6600" b="1" dirty="0">
                <a:solidFill>
                  <a:srgbClr val="1FC77F"/>
                </a:solidFill>
                <a:latin typeface="Arial Black" panose="020B0A04020102020204" pitchFamily="34" charset="0"/>
                <a:cs typeface="Arial" panose="020B0604020202020204" pitchFamily="34" charset="0"/>
              </a:rPr>
              <a:t>Safety Moment ~ </a:t>
            </a:r>
            <a:br>
              <a:rPr lang="en-US" sz="6600" b="1" dirty="0">
                <a:solidFill>
                  <a:srgbClr val="1FC77F"/>
                </a:solidFill>
                <a:latin typeface="Arial Black" panose="020B0A04020102020204" pitchFamily="34" charset="0"/>
                <a:cs typeface="Arial" panose="020B0604020202020204" pitchFamily="34" charset="0"/>
              </a:rPr>
            </a:br>
            <a:r>
              <a:rPr lang="en-US" sz="6600" b="1" dirty="0">
                <a:solidFill>
                  <a:srgbClr val="1FC77F"/>
                </a:solidFill>
                <a:latin typeface="Arial Black" panose="020B0A04020102020204" pitchFamily="34" charset="0"/>
                <a:cs typeface="Arial" panose="020B0604020202020204" pitchFamily="34" charset="0"/>
              </a:rPr>
              <a:t>Communicable Disease Prevention*</a:t>
            </a: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br>
              <a:rPr lang="en-US" sz="3600" b="1" dirty="0">
                <a:solidFill>
                  <a:srgbClr val="1FC77F"/>
                </a:solidFill>
                <a:latin typeface="Arial Black" panose="020B0A04020102020204" pitchFamily="34" charset="0"/>
                <a:cs typeface="Arial" panose="020B0604020202020204" pitchFamily="34" charset="0"/>
              </a:rPr>
            </a:br>
            <a:r>
              <a:rPr lang="en-US" sz="1800" b="1" dirty="0">
                <a:solidFill>
                  <a:srgbClr val="1FC77F"/>
                </a:solidFill>
                <a:latin typeface="Arial Black" panose="020B0A04020102020204" pitchFamily="34" charset="0"/>
                <a:cs typeface="Arial" panose="020B0604020202020204" pitchFamily="34" charset="0"/>
              </a:rPr>
              <a:t>*</a:t>
            </a:r>
            <a:r>
              <a:rPr lang="en-US" sz="1800" dirty="0">
                <a:solidFill>
                  <a:srgbClr val="1FC77F"/>
                </a:solidFill>
              </a:rPr>
              <a:t> Scouting America Safety Moments: </a:t>
            </a:r>
            <a:r>
              <a:rPr lang="en-US" sz="1800" u="sng" dirty="0">
                <a:solidFill>
                  <a:srgbClr val="1FC77F"/>
                </a:solidFill>
              </a:rPr>
              <a:t>https://www.scouting.org/health-and-safety/safety-moments/communicable-disease-prevention/ </a:t>
            </a:r>
            <a:br>
              <a:rPr lang="en-US" sz="3600" b="1" dirty="0">
                <a:solidFill>
                  <a:srgbClr val="1FC77F"/>
                </a:solidFill>
                <a:latin typeface="Arial Black" panose="020B0A04020102020204" pitchFamily="34" charset="0"/>
                <a:cs typeface="Arial" panose="020B0604020202020204" pitchFamily="34" charset="0"/>
              </a:rPr>
            </a:br>
            <a:r>
              <a:rPr lang="en-US" sz="2000" dirty="0"/>
              <a:t>)</a:t>
            </a:r>
            <a:br>
              <a:rPr lang="en-US" sz="3600" b="1" dirty="0">
                <a:solidFill>
                  <a:srgbClr val="1FC77F"/>
                </a:solidFill>
                <a:latin typeface="Arial Black" panose="020B0A04020102020204" pitchFamily="34" charset="0"/>
                <a:cs typeface="Arial" panose="020B0604020202020204" pitchFamily="34" charset="0"/>
              </a:rPr>
            </a:br>
            <a:endParaRPr lang="en-US" sz="3600" b="1" dirty="0">
              <a:solidFill>
                <a:srgbClr val="1FC77F"/>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57254854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exploring_wht_transparent-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530987" y="-25121"/>
            <a:ext cx="9130026" cy="6883121"/>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561784BC-413C-4DF9-89B5-155B9E869492}"/>
              </a:ext>
            </a:extLst>
          </p:cNvPr>
          <p:cNvSpPr/>
          <p:nvPr/>
        </p:nvSpPr>
        <p:spPr>
          <a:xfrm>
            <a:off x="2046553" y="0"/>
            <a:ext cx="7658448" cy="553998"/>
          </a:xfrm>
          <a:prstGeom prst="rect">
            <a:avLst/>
          </a:prstGeom>
          <a:noFill/>
        </p:spPr>
        <p:txBody>
          <a:bodyPr wrap="squar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Important resources to help plan the program…</a:t>
            </a:r>
          </a:p>
        </p:txBody>
      </p:sp>
      <p:sp>
        <p:nvSpPr>
          <p:cNvPr id="4" name="Rectangle 3">
            <a:extLst>
              <a:ext uri="{FF2B5EF4-FFF2-40B4-BE49-F238E27FC236}">
                <a16:creationId xmlns:a16="http://schemas.microsoft.com/office/drawing/2014/main" id="{522EAECD-1626-4BCE-BFB6-FAD240870F39}"/>
              </a:ext>
            </a:extLst>
          </p:cNvPr>
          <p:cNvSpPr/>
          <p:nvPr/>
        </p:nvSpPr>
        <p:spPr>
          <a:xfrm>
            <a:off x="428625" y="600211"/>
            <a:ext cx="11334750" cy="6170920"/>
          </a:xfrm>
          <a:prstGeom prst="rect">
            <a:avLst/>
          </a:prstGeom>
          <a:noFill/>
        </p:spPr>
        <p:txBody>
          <a:bodyPr wrap="square" lIns="91440" tIns="45720" rIns="91440" bIns="45720">
            <a:spAutoFit/>
          </a:bodyPr>
          <a:lstStyle/>
          <a:p>
            <a:pPr marL="514350" marR="0" lvl="0" indent="-514350" algn="l" defTabSz="457200" rtl="0" eaLnBrk="1" fontAlgn="auto" latinLnBrk="0" hangingPunct="1">
              <a:lnSpc>
                <a:spcPct val="100000"/>
              </a:lnSpc>
              <a:spcBef>
                <a:spcPts val="0"/>
              </a:spcBef>
              <a:spcAft>
                <a:spcPts val="0"/>
              </a:spcAft>
              <a:buClrTx/>
              <a:buSzTx/>
              <a:buFontTx/>
              <a:buAutoNum type="arabicPeriod"/>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Opportunity Worksheet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3">
                  <a:extLst>
                    <a:ext uri="{A12FA001-AC4F-418D-AE19-62706E023703}">
                      <ahyp:hlinkClr xmlns:ahyp="http://schemas.microsoft.com/office/drawing/2018/hyperlinkcolor" val="tx"/>
                    </a:ext>
                  </a:extLst>
                </a:hlinkClick>
              </a:rPr>
              <a:t>www.exploring.org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click on relevant career field icon and scroll to the bottom of the page.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457200" marR="0" lvl="0" indent="-457200" algn="l" defTabSz="457200" rtl="0" eaLnBrk="1" fontAlgn="auto" latinLnBrk="0" hangingPunct="1">
              <a:lnSpc>
                <a:spcPct val="100000"/>
              </a:lnSpc>
              <a:spcBef>
                <a:spcPts val="0"/>
              </a:spcBef>
              <a:spcAft>
                <a:spcPts val="0"/>
              </a:spcAft>
              <a:buClrTx/>
              <a:buSzTx/>
              <a:buFontTx/>
              <a:buAutoNum type="arabicPeriod" startAt="2"/>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Activity Library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(including Life Skills Section</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4">
                  <a:extLst>
                    <a:ext uri="{A12FA001-AC4F-418D-AE19-62706E023703}">
                      <ahyp:hlinkClr xmlns:ahyp="http://schemas.microsoft.com/office/drawing/2018/hyperlinkcolor" val="tx"/>
                    </a:ext>
                  </a:extLst>
                </a:hlinkClick>
              </a:rPr>
              <a:t>https://www.exploring.org/activity-library/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Organization’s Resources/Employees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   Current work curriculum (developed by the company)</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B.   Employee’s expertise/knowledge (Use All-in One Program Planning Meeting-found in the Exploring Guidebook for Leaders)</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514350" marR="0" lvl="0" indent="-514350" algn="l" defTabSz="457200" rtl="0" eaLnBrk="1" fontAlgn="auto" latinLnBrk="0" hangingPunct="1">
              <a:lnSpc>
                <a:spcPct val="100000"/>
              </a:lnSpc>
              <a:spcBef>
                <a:spcPts val="0"/>
              </a:spcBef>
              <a:spcAft>
                <a:spcPts val="0"/>
              </a:spcAft>
              <a:buClrTx/>
              <a:buSzTx/>
              <a:buFontTx/>
              <a:buAutoNum type="arabicPeriod" startAt="3"/>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Career Achievement Award (Posts) &amp; Career Awareness Award (Clubs)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5"/>
              </a:rPr>
              <a:t>http://www.exploring.org/wp-content/uploads/2017/06/Career-Achievement-Award-May2017.pdf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6"/>
              </a:rPr>
              <a:t>http://www.exploring.org/wp-content/uploads/2018/05/Career-Awareness-Award-FINAL.pdf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342900" marR="0" lvl="0" indent="-342900" algn="l" defTabSz="457200" rtl="0" eaLnBrk="1" fontAlgn="auto" latinLnBrk="0" hangingPunct="1">
              <a:lnSpc>
                <a:spcPct val="100000"/>
              </a:lnSpc>
              <a:spcBef>
                <a:spcPts val="0"/>
              </a:spcBef>
              <a:spcAft>
                <a:spcPts val="0"/>
              </a:spcAft>
              <a:buClrTx/>
              <a:buSzTx/>
              <a:buFontTx/>
              <a:buAutoNum type="arabicPeriod" startAt="5"/>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Exploring Guidebook for Leaders </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7"/>
              </a:rPr>
              <a:t>https://www.exploring.org/wp-content/uploads/2016/10/Exploring-Guidebook-Sept2017.800-10018.pdf</a:t>
            </a:r>
            <a:r>
              <a:rPr kumimoji="0" lang="en-US" sz="13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342900" marR="0" lvl="0" indent="-342900" algn="l" defTabSz="457200" rtl="0" eaLnBrk="1" fontAlgn="auto" latinLnBrk="0" hangingPunct="1">
              <a:lnSpc>
                <a:spcPct val="100000"/>
              </a:lnSpc>
              <a:spcBef>
                <a:spcPts val="0"/>
              </a:spcBef>
              <a:spcAft>
                <a:spcPts val="0"/>
              </a:spcAft>
              <a:buClrTx/>
              <a:buSzTx/>
              <a:buFontTx/>
              <a:buAutoNum type="arabicPeriod" startAt="6"/>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Safety First Guidelines/Guide to Safe Scouting</a:t>
            </a:r>
            <a:r>
              <a:rPr kumimoji="0" lang="en-US" sz="1600" b="1" i="1"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(Guide is being Updated—Please follow all CURRENT YPT Policies)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8"/>
              </a:rPr>
              <a:t>https://www.exploring.org/wp-content/uploads/2021/08/LFL-safety-first-guidelines-3.21.17_8.pdf</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7.	Online Exploring Adult Leader Specific Training &amp; Youth Protection Training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9">
                  <a:extLst>
                    <a:ext uri="{A12FA001-AC4F-418D-AE19-62706E023703}">
                      <ahyp:hlinkClr xmlns:ahyp="http://schemas.microsoft.com/office/drawing/2018/hyperlinkcolor" val="tx"/>
                    </a:ext>
                  </a:extLst>
                </a:hlinkClick>
              </a:rPr>
              <a:t>https://www.exploring.org/training-safety/</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or  </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hlinkClick r:id="rId10"/>
              </a:rPr>
              <a:t>www.myscouting.org</a:t>
            </a:r>
            <a:r>
              <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8.	Unit Performance Guide (</a:t>
            </a:r>
            <a:r>
              <a:rPr kumimoji="0" lang="en-US" sz="1600" b="1" i="1" u="none" strike="noStrike" kern="1200" cap="none" spc="0" normalizeH="0" baseline="0" noProof="0" dirty="0">
                <a:ln w="0"/>
                <a:solidFill>
                  <a:srgbClr val="C00000"/>
                </a:solidFill>
                <a:effectLst>
                  <a:outerShdw blurRad="38100" dist="19050" dir="2700000" algn="tl" rotWithShape="0">
                    <a:prstClr val="black">
                      <a:alpha val="40000"/>
                    </a:prstClr>
                  </a:outerShdw>
                </a:effectLst>
                <a:uLnTx/>
                <a:uFillTx/>
                <a:latin typeface="Calibri"/>
                <a:ea typeface="+mn-ea"/>
                <a:cs typeface="+mn-cs"/>
              </a:rPr>
              <a:t>Chapter 5- Exploring</a:t>
            </a:r>
            <a:r>
              <a:rPr kumimoji="0" lang="en-US" sz="1600" b="1" i="1"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–Details about organizing a new Post/Club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1"/>
              </a:rPr>
              <a:t>http://www.exploring.org/wp-content/uploads/2021/04/522-02516_UPG.compressed.pdf</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Also visit </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12"/>
              </a:rPr>
              <a:t>www.exploringexplosion.org</a:t>
            </a:r>
            <a:r>
              <a:rPr kumimoji="0" lang="en-US" sz="16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and scroll to the bottom of the website to find additional resources…</a:t>
            </a: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w="0"/>
              <a:solidFill>
                <a:srgbClr val="4F81BD"/>
              </a:solidFill>
              <a:effectLst>
                <a:outerShdw blurRad="38100" dist="19050" dir="2700000" algn="tl" rotWithShape="0">
                  <a:prstClr val="black">
                    <a:alpha val="40000"/>
                  </a:prstClr>
                </a:outerShdw>
              </a:effectLst>
              <a:uLnTx/>
              <a:uFillTx/>
              <a:latin typeface="Calibri"/>
              <a:ea typeface="+mn-ea"/>
              <a:cs typeface="+mn-cs"/>
            </a:endParaRPr>
          </a:p>
        </p:txBody>
      </p:sp>
    </p:spTree>
    <p:extLst>
      <p:ext uri="{BB962C8B-B14F-4D97-AF65-F5344CB8AC3E}">
        <p14:creationId xmlns:p14="http://schemas.microsoft.com/office/powerpoint/2010/main" val="251405590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All-In-One Program Planning Meeting</a:t>
            </a:r>
          </a:p>
        </p:txBody>
      </p:sp>
      <p:sp>
        <p:nvSpPr>
          <p:cNvPr id="3" name="Rectangle 2"/>
          <p:cNvSpPr/>
          <p:nvPr/>
        </p:nvSpPr>
        <p:spPr>
          <a:xfrm>
            <a:off x="1873021" y="1487999"/>
            <a:ext cx="8721423" cy="4601260"/>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1)   Paperwork</a:t>
            </a: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609600" marR="0" lvl="0" indent="-609600" algn="l" defTabSz="457200" rtl="0" eaLnBrk="1" fontAlgn="auto" latinLnBrk="0" hangingPunct="1">
              <a:lnSpc>
                <a:spcPct val="100000"/>
              </a:lnSpc>
              <a:spcBef>
                <a:spcPts val="0"/>
              </a:spcBef>
              <a:spcAft>
                <a:spcPts val="0"/>
              </a:spcAft>
              <a:buClr>
                <a:srgbClr val="1F497D"/>
              </a:buClr>
              <a:buSzTx/>
              <a:buFont typeface="Wingdings" pitchFamily="2" charset="2"/>
              <a:buAutoNum type="arabicPeriod"/>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2)   Adult Explorer Leader Training </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Youth Protection for Explorers</a:t>
            </a: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Adult Explorer Leader Training</a:t>
            </a:r>
            <a:b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br>
            <a:endParaRPr kumimoji="0" lang="en-US" sz="5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990600" marR="0" lvl="1" indent="-5334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3)  Open House Planning</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 Brainstorm session </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Why did you choose this career for yourself?</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What are hands on activities that you can do with youth?</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Develop a 3-4-month calendar (use Activity Library)</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Choose Open House “hands-on activities”</a:t>
            </a:r>
          </a:p>
          <a:p>
            <a:pPr marL="1009650" marR="0" lvl="1" indent="-60960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4) Prepare Post Committee Members for Open House</a:t>
            </a:r>
          </a:p>
        </p:txBody>
      </p:sp>
      <p:pic>
        <p:nvPicPr>
          <p:cNvPr id="12" name="Picture 2" descr="Image result for PLANNING MEET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6961" y="1342110"/>
            <a:ext cx="3198210" cy="1832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01870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0" y="1"/>
            <a:ext cx="12191999" cy="6857999"/>
          </a:xfrm>
          <a:prstGeom prst="rect">
            <a:avLst/>
          </a:prstGeom>
          <a:solidFill>
            <a:srgbClr val="1C81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C81FB"/>
              </a:solidFill>
              <a:effectLst/>
              <a:uLnTx/>
              <a:uFillTx/>
              <a:latin typeface="Calibri"/>
              <a:ea typeface="+mn-ea"/>
              <a:cs typeface="+mn-cs"/>
            </a:endParaRPr>
          </a:p>
        </p:txBody>
      </p:sp>
      <p:pic>
        <p:nvPicPr>
          <p:cNvPr id="27" name="Picture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4434" y="5233684"/>
            <a:ext cx="4573562" cy="1622090"/>
          </a:xfrm>
          <a:prstGeom prst="rect">
            <a:avLst/>
          </a:prstGeom>
        </p:spPr>
      </p:pic>
      <p:sp>
        <p:nvSpPr>
          <p:cNvPr id="28" name="Rectangle 27"/>
          <p:cNvSpPr/>
          <p:nvPr/>
        </p:nvSpPr>
        <p:spPr>
          <a:xfrm>
            <a:off x="6094435" y="5229236"/>
            <a:ext cx="4573567" cy="1626539"/>
          </a:xfrm>
          <a:prstGeom prst="rect">
            <a:avLst/>
          </a:prstGeom>
          <a:solidFill>
            <a:srgbClr val="3EAD76">
              <a:alpha val="66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EAD76"/>
              </a:solidFill>
              <a:effectLst/>
              <a:uLnTx/>
              <a:uFillTx/>
              <a:latin typeface="Calibri"/>
              <a:ea typeface="+mn-ea"/>
              <a:cs typeface="+mn-cs"/>
            </a:endParaRPr>
          </a:p>
        </p:txBody>
      </p:sp>
      <p:sp>
        <p:nvSpPr>
          <p:cNvPr id="21" name="Rectangle 20"/>
          <p:cNvSpPr/>
          <p:nvPr/>
        </p:nvSpPr>
        <p:spPr>
          <a:xfrm>
            <a:off x="4044253" y="759554"/>
            <a:ext cx="4097768" cy="73866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The frequency of your meetings and length of your program each year is up to you. For example, this could be a 12 month or 12 week program.</a:t>
            </a:r>
          </a:p>
        </p:txBody>
      </p:sp>
      <p:sp>
        <p:nvSpPr>
          <p:cNvPr id="22" name="Rectangle 21"/>
          <p:cNvSpPr/>
          <p:nvPr/>
        </p:nvSpPr>
        <p:spPr>
          <a:xfrm>
            <a:off x="4044253" y="390222"/>
            <a:ext cx="4097768" cy="369332"/>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50" normalizeH="0" baseline="0" noProof="0" dirty="0">
                <a:ln>
                  <a:noFill/>
                </a:ln>
                <a:solidFill>
                  <a:srgbClr val="231B4F"/>
                </a:solidFill>
                <a:effectLst/>
                <a:uLnTx/>
                <a:uFillTx/>
                <a:latin typeface="Halis r black"/>
                <a:ea typeface="+mn-ea"/>
                <a:cs typeface="Halis r black"/>
              </a:rPr>
              <a:t>SAMPLE PROGRAM CALENDARS</a:t>
            </a:r>
            <a:endParaRPr kumimoji="0" lang="en-US" sz="3200" b="1" i="0" u="none" strike="noStrike" kern="1200" cap="none" spc="100" normalizeH="0" baseline="0" noProof="0" dirty="0">
              <a:ln>
                <a:noFill/>
              </a:ln>
              <a:solidFill>
                <a:srgbClr val="231B4F"/>
              </a:solidFill>
              <a:effectLst/>
              <a:uLnTx/>
              <a:uFillTx/>
              <a:latin typeface="Halis r black"/>
              <a:ea typeface="+mn-ea"/>
              <a:cs typeface="Halis r black"/>
            </a:endParaRPr>
          </a:p>
        </p:txBody>
      </p:sp>
      <p:cxnSp>
        <p:nvCxnSpPr>
          <p:cNvPr id="23" name="Straight Connector 22"/>
          <p:cNvCxnSpPr/>
          <p:nvPr/>
        </p:nvCxnSpPr>
        <p:spPr>
          <a:xfrm>
            <a:off x="4156150" y="759554"/>
            <a:ext cx="3911301"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4137488" y="1572300"/>
            <a:ext cx="3911301" cy="58477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10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ENGINEERING &amp; TECH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MONTHLY MEETINGS YEAR-ROUND </a:t>
            </a:r>
          </a:p>
        </p:txBody>
      </p:sp>
      <p:sp>
        <p:nvSpPr>
          <p:cNvPr id="25" name="TextBox 24"/>
          <p:cNvSpPr txBox="1"/>
          <p:nvPr/>
        </p:nvSpPr>
        <p:spPr>
          <a:xfrm>
            <a:off x="4311762" y="2142463"/>
            <a:ext cx="1729890"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September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October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Chemical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November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Youth Officer Elections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December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Holiday Play – open house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January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Industrial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February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Electrical engineering</a:t>
            </a:r>
          </a:p>
        </p:txBody>
      </p:sp>
      <p:sp>
        <p:nvSpPr>
          <p:cNvPr id="26" name="TextBox 25"/>
          <p:cNvSpPr txBox="1"/>
          <p:nvPr/>
        </p:nvSpPr>
        <p:spPr>
          <a:xfrm>
            <a:off x="6232080" y="2142463"/>
            <a:ext cx="1968949" cy="270843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March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Computer science</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April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Fluid power technology</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May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Ethics in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Visit with engineering firm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July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Civil engineering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100" normalizeH="0" baseline="0" noProof="0" dirty="0">
                <a:ln>
                  <a:noFill/>
                </a:ln>
                <a:solidFill>
                  <a:srgbClr val="231B4F"/>
                </a:solidFill>
                <a:effectLst/>
                <a:uLnTx/>
                <a:uFillTx/>
                <a:latin typeface="Halis r black"/>
                <a:ea typeface="+mn-ea"/>
                <a:cs typeface="Halis r black"/>
              </a:rPr>
              <a:t>August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Calibri"/>
                <a:ea typeface="+mn-ea"/>
                <a:cs typeface="+mn-cs"/>
              </a:rPr>
              <a:t>Mechanical engineering</a:t>
            </a:r>
          </a:p>
        </p:txBody>
      </p:sp>
      <p:sp>
        <p:nvSpPr>
          <p:cNvPr id="29" name="Rectangle 28"/>
          <p:cNvSpPr/>
          <p:nvPr/>
        </p:nvSpPr>
        <p:spPr>
          <a:xfrm>
            <a:off x="4121409" y="1581631"/>
            <a:ext cx="3946042" cy="3322543"/>
          </a:xfrm>
          <a:prstGeom prst="rect">
            <a:avLst/>
          </a:prstGeom>
          <a:noFill/>
          <a:ln w="1905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30" name="Straight Connector 29"/>
          <p:cNvCxnSpPr/>
          <p:nvPr/>
        </p:nvCxnSpPr>
        <p:spPr>
          <a:xfrm>
            <a:off x="4121410" y="2117297"/>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4121410" y="2571951"/>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p:nvPr/>
        </p:nvCxnSpPr>
        <p:spPr>
          <a:xfrm>
            <a:off x="4121410" y="302896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a:off x="4121410" y="3485985"/>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121410" y="3947396"/>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p:cNvCxnSpPr/>
          <p:nvPr/>
        </p:nvCxnSpPr>
        <p:spPr>
          <a:xfrm>
            <a:off x="4121410" y="4408808"/>
            <a:ext cx="3946041" cy="18041"/>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p:cNvCxnSpPr>
            <a:endCxn id="29" idx="2"/>
          </p:cNvCxnSpPr>
          <p:nvPr/>
        </p:nvCxnSpPr>
        <p:spPr>
          <a:xfrm>
            <a:off x="6094430" y="2142463"/>
            <a:ext cx="0" cy="2761710"/>
          </a:xfrm>
          <a:prstGeom prst="line">
            <a:avLst/>
          </a:prstGeom>
          <a:ln w="190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37" name="Picture 3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0867" y="5233684"/>
            <a:ext cx="4573562" cy="1622090"/>
          </a:xfrm>
          <a:prstGeom prst="rect">
            <a:avLst/>
          </a:prstGeom>
        </p:spPr>
      </p:pic>
      <p:sp>
        <p:nvSpPr>
          <p:cNvPr id="38" name="TextBox 37"/>
          <p:cNvSpPr txBox="1"/>
          <p:nvPr/>
        </p:nvSpPr>
        <p:spPr>
          <a:xfrm>
            <a:off x="1520866" y="5229235"/>
            <a:ext cx="4573565" cy="369332"/>
          </a:xfrm>
          <a:prstGeom prst="rect">
            <a:avLst/>
          </a:prstGeom>
          <a:solidFill>
            <a:srgbClr val="942333">
              <a:alpha val="66000"/>
            </a:srgb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619677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313856"/>
            <a:ext cx="8169525" cy="95410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3 – Program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Planning the Open House</a:t>
            </a:r>
          </a:p>
        </p:txBody>
      </p:sp>
      <p:sp>
        <p:nvSpPr>
          <p:cNvPr id="3" name="Rectangle 2"/>
          <p:cNvSpPr/>
          <p:nvPr/>
        </p:nvSpPr>
        <p:spPr>
          <a:xfrm>
            <a:off x="1770084" y="1984920"/>
            <a:ext cx="8272464" cy="3046988"/>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1)	From your BRAINSTORM session…</a:t>
            </a:r>
          </a:p>
          <a:p>
            <a:pPr marL="40005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 	Pick the 4-5 best activities for a quick hands-on </a:t>
            </a:r>
            <a:br>
              <a:rPr kumimoji="0" lang="en-US" sz="2400" b="1" i="0" u="none" strike="noStrike" kern="1200" cap="none" spc="0" normalizeH="0" baseline="0" noProof="0" dirty="0">
                <a:ln>
                  <a:noFill/>
                </a:ln>
                <a:solidFill>
                  <a:prstClr val="white"/>
                </a:solidFill>
                <a:effectLst/>
                <a:uLnTx/>
                <a:uFillTx/>
                <a:latin typeface="Calibri"/>
                <a:ea typeface="+mn-ea"/>
                <a:cs typeface="+mn-cs"/>
              </a:rPr>
            </a:br>
            <a:r>
              <a:rPr kumimoji="0" lang="en-US" sz="2400" b="1" i="0" u="none" strike="noStrike" kern="1200" cap="none" spc="0" normalizeH="0" baseline="0" noProof="0" dirty="0">
                <a:ln>
                  <a:noFill/>
                </a:ln>
                <a:solidFill>
                  <a:prstClr val="white"/>
                </a:solidFill>
                <a:effectLst/>
                <a:uLnTx/>
                <a:uFillTx/>
                <a:latin typeface="Calibri"/>
                <a:ea typeface="+mn-ea"/>
                <a:cs typeface="+mn-cs"/>
              </a:rPr>
              <a:t>   	format at the Open House</a:t>
            </a:r>
            <a:br>
              <a:rPr kumimoji="0" lang="en-US" sz="2400" b="1" i="0" u="none" strike="noStrike" kern="1200" cap="none" spc="0" normalizeH="0" baseline="0" noProof="0" dirty="0">
                <a:ln>
                  <a:noFill/>
                </a:ln>
                <a:solidFill>
                  <a:prstClr val="white"/>
                </a:solidFill>
                <a:effectLst/>
                <a:uLnTx/>
                <a:uFillTx/>
                <a:latin typeface="Calibri"/>
                <a:ea typeface="+mn-ea"/>
                <a:cs typeface="+mn-cs"/>
              </a:rPr>
            </a:b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2)	At the open house…“Go shopping”</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stations (rotations)</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 	4-5 minutes each</a:t>
            </a:r>
          </a:p>
          <a:p>
            <a:pPr marL="457200" marR="0" lvl="1" indent="0" algn="l" defTabSz="457200" rtl="0" eaLnBrk="1" fontAlgn="auto" latinLnBrk="0" hangingPunct="1">
              <a:lnSpc>
                <a:spcPct val="100000"/>
              </a:lnSpc>
              <a:spcBef>
                <a:spcPts val="0"/>
              </a:spcBef>
              <a:spcAft>
                <a:spcPts val="0"/>
              </a:spcAft>
              <a:buClr>
                <a:srgbClr val="1F497D"/>
              </a:buClr>
              <a:buSzTx/>
              <a:buFontTx/>
              <a:buNone/>
              <a:tabLst/>
              <a:defRPr/>
            </a:pPr>
            <a:endParaRPr kumimoji="0" lang="en-US" sz="24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10" name="Picture 6" descr="C:\Users\bparkins\AppData\Local\Microsoft\Windows\Temporary Internet Files\Content.IE5\8C6UGTSW\MC90043479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02815">
            <a:off x="7888952" y="2624381"/>
            <a:ext cx="2140302" cy="2140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9832193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44943" y="5075962"/>
            <a:ext cx="869373" cy="869373"/>
          </a:xfrm>
          <a:prstGeom prst="rect">
            <a:avLst/>
          </a:prstGeom>
        </p:spPr>
      </p:pic>
      <p:pic>
        <p:nvPicPr>
          <p:cNvPr id="3" name="Picture 2"/>
          <p:cNvPicPr>
            <a:picLocks noChangeAspect="1"/>
          </p:cNvPicPr>
          <p:nvPr/>
        </p:nvPicPr>
        <p:blipFill rotWithShape="1">
          <a:blip r:embed="rId4"/>
          <a:srcRect t="8019" r="1151" b="5884"/>
          <a:stretch/>
        </p:blipFill>
        <p:spPr>
          <a:xfrm>
            <a:off x="1610462" y="1190944"/>
            <a:ext cx="6312183" cy="309257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a:picLocks noChangeAspect="1"/>
          </p:cNvPicPr>
          <p:nvPr/>
        </p:nvPicPr>
        <p:blipFill rotWithShape="1">
          <a:blip r:embed="rId5"/>
          <a:srcRect t="7912" r="894" b="4769"/>
          <a:stretch/>
        </p:blipFill>
        <p:spPr>
          <a:xfrm>
            <a:off x="2810541" y="3152556"/>
            <a:ext cx="7803775" cy="36020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ctangle 6"/>
          <p:cNvSpPr/>
          <p:nvPr/>
        </p:nvSpPr>
        <p:spPr>
          <a:xfrm>
            <a:off x="3021089" y="28533"/>
            <a:ext cx="6503913" cy="923330"/>
          </a:xfrm>
          <a:prstGeom prst="rect">
            <a:avLst/>
          </a:prstGeom>
          <a:noFill/>
        </p:spPr>
        <p:txBody>
          <a:bodyPr wrap="square" lIns="91440" tIns="45720" rIns="91440" bIns="4572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0" cap="none" spc="51" normalizeH="0" baseline="0" noProof="0" dirty="0">
                <a:ln w="0"/>
                <a:solidFill>
                  <a:srgbClr val="E7E6E6"/>
                </a:solidFill>
                <a:effectLst>
                  <a:innerShdw blurRad="63500" dist="50800" dir="13500000">
                    <a:srgbClr val="000000">
                      <a:alpha val="50000"/>
                    </a:srgbClr>
                  </a:innerShdw>
                </a:effectLst>
                <a:uLnTx/>
                <a:uFillTx/>
                <a:latin typeface="Calibri" panose="020F0502020204030204"/>
                <a:ea typeface="+mn-ea"/>
                <a:cs typeface="+mn-cs"/>
              </a:rPr>
              <a:t>www.exploring.org</a:t>
            </a:r>
          </a:p>
        </p:txBody>
      </p:sp>
      <p:pic>
        <p:nvPicPr>
          <p:cNvPr id="2" name="Picture 1">
            <a:extLst>
              <a:ext uri="{FF2B5EF4-FFF2-40B4-BE49-F238E27FC236}">
                <a16:creationId xmlns:a16="http://schemas.microsoft.com/office/drawing/2014/main" id="{D1441112-DCA5-493B-BE0F-A654CECCBA3C}"/>
              </a:ext>
            </a:extLst>
          </p:cNvPr>
          <p:cNvPicPr>
            <a:picLocks noChangeAspect="1"/>
          </p:cNvPicPr>
          <p:nvPr/>
        </p:nvPicPr>
        <p:blipFill>
          <a:blip r:embed="rId6"/>
          <a:stretch>
            <a:fillRect/>
          </a:stretch>
        </p:blipFill>
        <p:spPr>
          <a:xfrm>
            <a:off x="8314933" y="1709781"/>
            <a:ext cx="1920407" cy="1146147"/>
          </a:xfrm>
          <a:prstGeom prst="rect">
            <a:avLst/>
          </a:prstGeom>
        </p:spPr>
      </p:pic>
    </p:spTree>
    <p:extLst>
      <p:ext uri="{BB962C8B-B14F-4D97-AF65-F5344CB8AC3E}">
        <p14:creationId xmlns:p14="http://schemas.microsoft.com/office/powerpoint/2010/main" val="234394093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 name="Picture 1"/>
          <p:cNvPicPr>
            <a:picLocks noChangeAspect="1"/>
          </p:cNvPicPr>
          <p:nvPr/>
        </p:nvPicPr>
        <p:blipFill>
          <a:blip r:embed="rId4"/>
          <a:stretch>
            <a:fillRect/>
          </a:stretch>
        </p:blipFill>
        <p:spPr>
          <a:xfrm>
            <a:off x="0" y="-25121"/>
            <a:ext cx="12192000" cy="6426968"/>
          </a:xfrm>
          <a:prstGeom prst="rect">
            <a:avLst/>
          </a:prstGeom>
        </p:spPr>
      </p:pic>
      <p:sp>
        <p:nvSpPr>
          <p:cNvPr id="6" name="Striped Right Arrow 7">
            <a:extLst>
              <a:ext uri="{FF2B5EF4-FFF2-40B4-BE49-F238E27FC236}">
                <a16:creationId xmlns:a16="http://schemas.microsoft.com/office/drawing/2014/main" id="{D927951A-A403-4BE0-8EDD-6BB90275C212}"/>
              </a:ext>
            </a:extLst>
          </p:cNvPr>
          <p:cNvSpPr/>
          <p:nvPr/>
        </p:nvSpPr>
        <p:spPr>
          <a:xfrm rot="1895453">
            <a:off x="9104123" y="29742"/>
            <a:ext cx="808123" cy="302377"/>
          </a:xfrm>
          <a:prstGeom prst="stripedRight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763368817"/>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157"/>
            <a:ext cx="12192000" cy="6883121"/>
          </a:xfrm>
          <a:prstGeom prst="rect">
            <a:avLst/>
          </a:prstGeom>
        </p:spPr>
      </p:pic>
      <p:sp>
        <p:nvSpPr>
          <p:cNvPr id="2" name="Title 1"/>
          <p:cNvSpPr>
            <a:spLocks noGrp="1"/>
          </p:cNvSpPr>
          <p:nvPr>
            <p:ph type="ctrTitle"/>
          </p:nvPr>
        </p:nvSpPr>
        <p:spPr>
          <a:xfrm>
            <a:off x="1873023" y="657242"/>
            <a:ext cx="8431981" cy="519082"/>
          </a:xfrm>
        </p:spPr>
        <p:txBody>
          <a:bodyPr>
            <a:noAutofit/>
          </a:bodyPr>
          <a:lstStyle/>
          <a:p>
            <a:pPr algn="l"/>
            <a:r>
              <a:rPr lang="en-US" sz="4200" dirty="0">
                <a:solidFill>
                  <a:srgbClr val="1FC77F"/>
                </a:solidFill>
                <a:latin typeface="Arial Black"/>
                <a:cs typeface="Arial Black"/>
              </a:rPr>
              <a:t> </a:t>
            </a:r>
            <a:br>
              <a:rPr lang="en-US" sz="4200" dirty="0">
                <a:solidFill>
                  <a:srgbClr val="1FC77F"/>
                </a:solidFill>
                <a:latin typeface="Arial Black"/>
                <a:cs typeface="Arial Black"/>
              </a:rPr>
            </a:br>
            <a:endParaRPr lang="en-US" sz="4200" dirty="0">
              <a:solidFill>
                <a:srgbClr val="B1E6FE"/>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p:cNvSpPr/>
          <p:nvPr/>
        </p:nvSpPr>
        <p:spPr>
          <a:xfrm>
            <a:off x="1873023" y="208991"/>
            <a:ext cx="8169525" cy="120032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Phase 4 – Participation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B1E6FE"/>
                </a:solidFill>
                <a:effectLst/>
                <a:uLnTx/>
                <a:uFillTx/>
                <a:latin typeface="Arial" panose="020B0604020202020204" pitchFamily="34" charset="0"/>
                <a:ea typeface="+mn-ea"/>
                <a:cs typeface="Arial" panose="020B0604020202020204" pitchFamily="34" charset="0"/>
              </a:rPr>
              <a:t>SIMPLE OPEN HOUSE AGENDA</a:t>
            </a:r>
          </a:p>
        </p:txBody>
      </p:sp>
      <p:sp>
        <p:nvSpPr>
          <p:cNvPr id="10" name="Flowchart: Process 9"/>
          <p:cNvSpPr/>
          <p:nvPr/>
        </p:nvSpPr>
        <p:spPr>
          <a:xfrm flipH="1">
            <a:off x="1902965" y="1471166"/>
            <a:ext cx="3299791" cy="4553076"/>
          </a:xfrm>
          <a:prstGeom prst="flowChartProces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457200" marR="0" lvl="0" indent="-342900" algn="l" defTabSz="457200" rtl="0" eaLnBrk="1" fontAlgn="auto" latinLnBrk="0" hangingPunct="1">
              <a:lnSpc>
                <a:spcPct val="100000"/>
              </a:lnSpc>
              <a:spcBef>
                <a:spcPts val="0"/>
              </a:spcBef>
              <a:spcAft>
                <a:spcPts val="1200"/>
              </a:spcAft>
              <a:buClrTx/>
              <a:buSzTx/>
              <a:buFontTx/>
              <a:buNone/>
              <a:tabLst/>
              <a:defRPr/>
            </a:pPr>
            <a:r>
              <a:rPr kumimoji="0" lang="en-US" sz="2400" b="1" i="1" u="none" strike="noStrike" kern="1200" cap="none" spc="0" normalizeH="0" baseline="0" noProof="0" dirty="0">
                <a:ln>
                  <a:noFill/>
                </a:ln>
                <a:solidFill>
                  <a:prstClr val="black"/>
                </a:solidFill>
                <a:effectLst/>
                <a:uLnTx/>
                <a:uFillTx/>
                <a:latin typeface="Arial Black" pitchFamily="34" charset="0"/>
                <a:ea typeface="+mn-ea"/>
                <a:cs typeface="+mn-cs"/>
              </a:rPr>
              <a:t> </a:t>
            </a:r>
            <a:r>
              <a:rPr kumimoji="0" lang="en-US" sz="1800" b="1"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OPEN HOUSE AGENDA</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Welcome</a:t>
            </a:r>
            <a:endParaRPr kumimoji="0" lang="en-US" sz="1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What is Exploring?</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Video</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HANDS-ON ACTIVITIES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Activity Interest Survey (customized)</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Calendar</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ASK TO JOIN</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Applications &amp; fees</a:t>
            </a:r>
          </a:p>
          <a:p>
            <a:pPr marL="457200" marR="0" lvl="0" indent="-342900" algn="l" defTabSz="457200" rtl="0" eaLnBrk="1" fontAlgn="auto" latinLnBrk="0" hangingPunct="1">
              <a:lnSpc>
                <a:spcPct val="100000"/>
              </a:lnSpc>
              <a:spcBef>
                <a:spcPts val="0"/>
              </a:spcBef>
              <a:spcAft>
                <a:spcPts val="600"/>
              </a:spcAft>
              <a:buClrTx/>
              <a:buSzTx/>
              <a:buFontTx/>
              <a:buAutoNum type="arabicPeriod"/>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Snacks</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180" y="1409320"/>
            <a:ext cx="4043932" cy="2338385"/>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181" y="3807856"/>
            <a:ext cx="4138211" cy="2344737"/>
          </a:xfrm>
          <a:prstGeom prst="rect">
            <a:avLst/>
          </a:prstGeom>
        </p:spPr>
      </p:pic>
    </p:spTree>
    <p:extLst>
      <p:ext uri="{BB962C8B-B14F-4D97-AF65-F5344CB8AC3E}">
        <p14:creationId xmlns:p14="http://schemas.microsoft.com/office/powerpoint/2010/main" val="76924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0">
                                            <p:bg/>
                                          </p:spTgt>
                                        </p:tgtEl>
                                        <p:attrNameLst>
                                          <p:attrName>style.visibility</p:attrName>
                                        </p:attrNameLst>
                                      </p:cBhvr>
                                      <p:to>
                                        <p:strVal val="visible"/>
                                      </p:to>
                                    </p:set>
                                    <p:animEffect transition="in" filter="wipe(up)">
                                      <p:cBhvr>
                                        <p:cTn id="7" dur="500"/>
                                        <p:tgtEl>
                                          <p:spTgt spid="1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0"/>
                                  </p:iterate>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up)">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iterate type="lt">
                                    <p:tmPct val="0"/>
                                  </p:iterate>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iterate type="lt">
                                    <p:tmPct val="0"/>
                                  </p:iterate>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wipe(left)">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iterate type="lt">
                                    <p:tmPct val="0"/>
                                  </p:iterate>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wipe(left)">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iterate type="lt">
                                    <p:tmPct val="0"/>
                                  </p:iterate>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wipe(left)">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iterate type="lt">
                                    <p:tmPct val="0"/>
                                  </p:iterate>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wipe(left)">
                                      <p:cBhvr>
                                        <p:cTn id="37" dur="500"/>
                                        <p:tgtEl>
                                          <p:spTgt spid="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iterate type="lt">
                                    <p:tmPct val="0"/>
                                  </p:iterate>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wipe(left)">
                                      <p:cBhvr>
                                        <p:cTn id="42" dur="500"/>
                                        <p:tgtEl>
                                          <p:spTgt spid="1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iterate type="lt">
                                    <p:tmPct val="0"/>
                                  </p:iterate>
                                  <p:childTnLst>
                                    <p:set>
                                      <p:cBhvr>
                                        <p:cTn id="46" dur="1" fill="hold">
                                          <p:stCondLst>
                                            <p:cond delay="0"/>
                                          </p:stCondLst>
                                        </p:cTn>
                                        <p:tgtEl>
                                          <p:spTgt spid="10">
                                            <p:txEl>
                                              <p:pRg st="7" end="7"/>
                                            </p:txEl>
                                          </p:spTgt>
                                        </p:tgtEl>
                                        <p:attrNameLst>
                                          <p:attrName>style.visibility</p:attrName>
                                        </p:attrNameLst>
                                      </p:cBhvr>
                                      <p:to>
                                        <p:strVal val="visible"/>
                                      </p:to>
                                    </p:set>
                                    <p:animEffect transition="in" filter="wipe(left)">
                                      <p:cBhvr>
                                        <p:cTn id="47" dur="500"/>
                                        <p:tgtEl>
                                          <p:spTgt spid="1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iterate type="lt">
                                    <p:tmPct val="0"/>
                                  </p:iterate>
                                  <p:childTnLst>
                                    <p:set>
                                      <p:cBhvr>
                                        <p:cTn id="51" dur="1" fill="hold">
                                          <p:stCondLst>
                                            <p:cond delay="0"/>
                                          </p:stCondLst>
                                        </p:cTn>
                                        <p:tgtEl>
                                          <p:spTgt spid="10">
                                            <p:txEl>
                                              <p:pRg st="8" end="8"/>
                                            </p:txEl>
                                          </p:spTgt>
                                        </p:tgtEl>
                                        <p:attrNameLst>
                                          <p:attrName>style.visibility</p:attrName>
                                        </p:attrNameLst>
                                      </p:cBhvr>
                                      <p:to>
                                        <p:strVal val="visible"/>
                                      </p:to>
                                    </p:set>
                                    <p:animEffect transition="in" filter="wipe(left)">
                                      <p:cBhvr>
                                        <p:cTn id="52" dur="500"/>
                                        <p:tgtEl>
                                          <p:spTgt spid="10">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iterate type="lt">
                                    <p:tmPct val="0"/>
                                  </p:iterate>
                                  <p:childTnLst>
                                    <p:set>
                                      <p:cBhvr>
                                        <p:cTn id="56" dur="1" fill="hold">
                                          <p:stCondLst>
                                            <p:cond delay="0"/>
                                          </p:stCondLst>
                                        </p:cTn>
                                        <p:tgtEl>
                                          <p:spTgt spid="10">
                                            <p:txEl>
                                              <p:pRg st="9" end="9"/>
                                            </p:txEl>
                                          </p:spTgt>
                                        </p:tgtEl>
                                        <p:attrNameLst>
                                          <p:attrName>style.visibility</p:attrName>
                                        </p:attrNameLst>
                                      </p:cBhvr>
                                      <p:to>
                                        <p:strVal val="visible"/>
                                      </p:to>
                                    </p:set>
                                    <p:animEffect transition="in" filter="wipe(left)">
                                      <p:cBhvr>
                                        <p:cTn id="57" dur="500"/>
                                        <p:tgtEl>
                                          <p:spTgt spid="10">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1889680" y="821993"/>
            <a:ext cx="8477701" cy="519082"/>
          </a:xfrm>
        </p:spPr>
        <p:txBody>
          <a:bodyPr>
            <a:noAutofit/>
          </a:bodyPr>
          <a:lstStyle/>
          <a:p>
            <a:r>
              <a:rPr lang="en-US" sz="4200" dirty="0">
                <a:solidFill>
                  <a:srgbClr val="1FC77F"/>
                </a:solidFill>
                <a:latin typeface="Arial Black"/>
                <a:cs typeface="Arial Black"/>
              </a:rPr>
              <a:t>Resources to help you… </a:t>
            </a:r>
            <a:br>
              <a:rPr lang="en-US" sz="4200" dirty="0">
                <a:solidFill>
                  <a:srgbClr val="1FC77F"/>
                </a:solidFill>
                <a:latin typeface="Arial Black"/>
                <a:cs typeface="Arial Black"/>
              </a:rPr>
            </a:br>
            <a:r>
              <a:rPr lang="en-US" sz="4200" dirty="0">
                <a:solidFill>
                  <a:schemeClr val="bg1"/>
                </a:solidFill>
                <a:latin typeface="Arial Black"/>
                <a:cs typeface="Arial Black"/>
              </a:rPr>
              <a:t>www.exploring.org </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9" name="Picture 8"/>
          <p:cNvPicPr>
            <a:picLocks noChangeAspect="1"/>
          </p:cNvPicPr>
          <p:nvPr/>
        </p:nvPicPr>
        <p:blipFill>
          <a:blip r:embed="rId4"/>
          <a:stretch>
            <a:fillRect/>
          </a:stretch>
        </p:blipFill>
        <p:spPr>
          <a:xfrm>
            <a:off x="2238618" y="1982132"/>
            <a:ext cx="7700790" cy="4225526"/>
          </a:xfrm>
          <a:prstGeom prst="rect">
            <a:avLst/>
          </a:prstGeom>
        </p:spPr>
      </p:pic>
      <p:sp>
        <p:nvSpPr>
          <p:cNvPr id="6" name="Arrow: Left 5">
            <a:extLst>
              <a:ext uri="{FF2B5EF4-FFF2-40B4-BE49-F238E27FC236}">
                <a16:creationId xmlns:a16="http://schemas.microsoft.com/office/drawing/2014/main" id="{C2725ECC-E42D-4614-9C4A-F3E3E1B65A15}"/>
              </a:ext>
            </a:extLst>
          </p:cNvPr>
          <p:cNvSpPr/>
          <p:nvPr/>
        </p:nvSpPr>
        <p:spPr>
          <a:xfrm>
            <a:off x="4423145" y="35938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Arrow: Left 15">
            <a:extLst>
              <a:ext uri="{FF2B5EF4-FFF2-40B4-BE49-F238E27FC236}">
                <a16:creationId xmlns:a16="http://schemas.microsoft.com/office/drawing/2014/main" id="{80542378-6957-43E6-A861-B0B1D79A34DE}"/>
              </a:ext>
            </a:extLst>
          </p:cNvPr>
          <p:cNvSpPr/>
          <p:nvPr/>
        </p:nvSpPr>
        <p:spPr>
          <a:xfrm>
            <a:off x="3405963" y="4309729"/>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Arrow: Left 16">
            <a:extLst>
              <a:ext uri="{FF2B5EF4-FFF2-40B4-BE49-F238E27FC236}">
                <a16:creationId xmlns:a16="http://schemas.microsoft.com/office/drawing/2014/main" id="{85DB2374-ACF1-490A-A267-8AB182AB3F02}"/>
              </a:ext>
            </a:extLst>
          </p:cNvPr>
          <p:cNvSpPr/>
          <p:nvPr/>
        </p:nvSpPr>
        <p:spPr>
          <a:xfrm>
            <a:off x="3405963" y="486262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Arrow: Left 17">
            <a:extLst>
              <a:ext uri="{FF2B5EF4-FFF2-40B4-BE49-F238E27FC236}">
                <a16:creationId xmlns:a16="http://schemas.microsoft.com/office/drawing/2014/main" id="{1E3AE9B6-0E4C-4C3B-99AD-02B75BD27CEC}"/>
              </a:ext>
            </a:extLst>
          </p:cNvPr>
          <p:cNvSpPr/>
          <p:nvPr/>
        </p:nvSpPr>
        <p:spPr>
          <a:xfrm>
            <a:off x="6633859" y="2879650"/>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9" name="Arrow: Left 18">
            <a:extLst>
              <a:ext uri="{FF2B5EF4-FFF2-40B4-BE49-F238E27FC236}">
                <a16:creationId xmlns:a16="http://schemas.microsoft.com/office/drawing/2014/main" id="{4ADE6602-DEC9-4564-967F-8B447DB41A63}"/>
              </a:ext>
            </a:extLst>
          </p:cNvPr>
          <p:cNvSpPr/>
          <p:nvPr/>
        </p:nvSpPr>
        <p:spPr>
          <a:xfrm>
            <a:off x="6426525" y="4660604"/>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0" name="Arrow: Left 19">
            <a:extLst>
              <a:ext uri="{FF2B5EF4-FFF2-40B4-BE49-F238E27FC236}">
                <a16:creationId xmlns:a16="http://schemas.microsoft.com/office/drawing/2014/main" id="{3013B29A-D984-4395-A4C0-AA8113AFEB35}"/>
              </a:ext>
            </a:extLst>
          </p:cNvPr>
          <p:cNvSpPr/>
          <p:nvPr/>
        </p:nvSpPr>
        <p:spPr>
          <a:xfrm>
            <a:off x="5990591" y="5064642"/>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Arrow: Left 20">
            <a:extLst>
              <a:ext uri="{FF2B5EF4-FFF2-40B4-BE49-F238E27FC236}">
                <a16:creationId xmlns:a16="http://schemas.microsoft.com/office/drawing/2014/main" id="{6E5DC27B-662E-44E3-A23C-6365190FA10C}"/>
              </a:ext>
            </a:extLst>
          </p:cNvPr>
          <p:cNvSpPr/>
          <p:nvPr/>
        </p:nvSpPr>
        <p:spPr>
          <a:xfrm>
            <a:off x="6219190" y="5401339"/>
            <a:ext cx="414669" cy="152400"/>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2" name="Arrow: Left 21">
            <a:extLst>
              <a:ext uri="{FF2B5EF4-FFF2-40B4-BE49-F238E27FC236}">
                <a16:creationId xmlns:a16="http://schemas.microsoft.com/office/drawing/2014/main" id="{1652B026-A72E-4782-9022-13EEEE429145}"/>
              </a:ext>
            </a:extLst>
          </p:cNvPr>
          <p:cNvSpPr/>
          <p:nvPr/>
        </p:nvSpPr>
        <p:spPr>
          <a:xfrm>
            <a:off x="3198628" y="2535503"/>
            <a:ext cx="414669" cy="202019"/>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88522363"/>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296983" y="256032"/>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r>
              <a:rPr lang="en-US" sz="6000" b="1" dirty="0">
                <a:solidFill>
                  <a:srgbClr val="FF0000"/>
                </a:solidFill>
              </a:rPr>
              <a:t>&amp;</a:t>
            </a:r>
            <a:br>
              <a:rPr lang="en-US" sz="60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UNIT RENEWAL</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1186362027"/>
      </p:ext>
    </p:extLst>
  </p:cSld>
  <p:clrMapOvr>
    <a:overrideClrMapping bg1="dk1" tx1="lt1" bg2="dk2" tx2="lt2" accent1="accent1" accent2="accent2" accent3="accent3" accent4="accent4" accent5="accent5" accent6="accent6" hlink="hlink" folHlink="folHlink"/>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0" y="1709928"/>
            <a:ext cx="5642216" cy="4307164"/>
          </a:xfrm>
        </p:spPr>
        <p:txBody>
          <a:bodyPr vert="horz" lIns="91440" tIns="45720" rIns="91440" bIns="45720" rtlCol="0" anchor="t">
            <a:normAutofit/>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endParaRPr lang="en-US" sz="6000" kern="1200" dirty="0">
              <a:solidFill>
                <a:srgbClr val="FF0000"/>
              </a:solidFill>
            </a:endParaRPr>
          </a:p>
        </p:txBody>
      </p:sp>
    </p:spTree>
    <p:extLst>
      <p:ext uri="{BB962C8B-B14F-4D97-AF65-F5344CB8AC3E}">
        <p14:creationId xmlns:p14="http://schemas.microsoft.com/office/powerpoint/2010/main" val="3305858842"/>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686184" y="175101"/>
            <a:ext cx="8819631" cy="959546"/>
          </a:xfrm>
        </p:spPr>
        <p:txBody>
          <a:bodyPr>
            <a:noAutofit/>
          </a:bodyPr>
          <a:lstStyle/>
          <a:p>
            <a:pPr algn="l"/>
            <a:r>
              <a:rPr lang="en-US" sz="3300" b="1" dirty="0">
                <a:solidFill>
                  <a:srgbClr val="1FC77F"/>
                </a:solidFill>
                <a:latin typeface="Arial Black" panose="020B0A04020102020204" pitchFamily="34" charset="0"/>
                <a:cs typeface="Arial" panose="020B0604020202020204" pitchFamily="34" charset="0"/>
              </a:rPr>
              <a:t>Communicable Disease Prevention Summary….</a:t>
            </a:r>
            <a:endParaRPr lang="en-US" sz="33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7" y="3605915"/>
            <a:ext cx="8757859" cy="2431435"/>
          </a:xfrm>
          <a:prstGeom prst="rect">
            <a:avLst/>
          </a:prstGeom>
        </p:spPr>
        <p:txBody>
          <a:bodyPr wrap="square">
            <a:spAutoFit/>
          </a:bodyPr>
          <a:lstStyle/>
          <a:p>
            <a:pPr marL="285750" indent="-285750">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rPr>
              <a:t>They might occur when a healthy person becomes infected through contact with a sick person or by touching something that a sick person has come in contact with</a:t>
            </a:r>
          </a:p>
          <a:p>
            <a:r>
              <a:rPr lang="en-US" sz="800"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rPr>
              <a:t>Communicable diseases are caused by germs—both viruses and bacteria—and some examples include colds, flu, and strep throat</a:t>
            </a:r>
          </a:p>
          <a:p>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rPr>
              <a:t>You can catch infections in several ways, but all involve germs coming in contact with mucous membranes (like your eyes, nose, or mouth) or through breaks in the skin (like a cut or a hangnail)</a:t>
            </a:r>
          </a:p>
          <a:p>
            <a:endParaRPr lang="en-US" sz="1000" b="1" dirty="0">
              <a:solidFill>
                <a:srgbClr val="FFFF00"/>
              </a:solidFill>
              <a:latin typeface="Arial" panose="020B0604020202020204" pitchFamily="34" charset="0"/>
              <a:cs typeface="Arial" panose="020B0604020202020204" pitchFamily="34" charset="0"/>
            </a:endParaRPr>
          </a:p>
        </p:txBody>
      </p:sp>
      <p:sp>
        <p:nvSpPr>
          <p:cNvPr id="8" name="Rectangle 4">
            <a:extLst>
              <a:ext uri="{FF2B5EF4-FFF2-40B4-BE49-F238E27FC236}">
                <a16:creationId xmlns:a16="http://schemas.microsoft.com/office/drawing/2014/main" id="{99EB580D-363D-E397-C1D7-1EE61279303A}"/>
              </a:ext>
            </a:extLst>
          </p:cNvPr>
          <p:cNvSpPr>
            <a:spLocks noChangeArrowheads="1"/>
          </p:cNvSpPr>
          <p:nvPr/>
        </p:nvSpPr>
        <p:spPr bwMode="auto">
          <a:xfrm>
            <a:off x="1524001" y="-138499"/>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914400"/>
            <a:endParaRPr lang="en-US" altLang="en-US" dirty="0"/>
          </a:p>
        </p:txBody>
      </p:sp>
      <p:pic>
        <p:nvPicPr>
          <p:cNvPr id="4" name="Picture 3">
            <a:extLst>
              <a:ext uri="{FF2B5EF4-FFF2-40B4-BE49-F238E27FC236}">
                <a16:creationId xmlns:a16="http://schemas.microsoft.com/office/drawing/2014/main" id="{DE78931E-8F60-6A40-F14D-46CF507668B1}"/>
              </a:ext>
            </a:extLst>
          </p:cNvPr>
          <p:cNvPicPr>
            <a:picLocks noChangeAspect="1"/>
          </p:cNvPicPr>
          <p:nvPr/>
        </p:nvPicPr>
        <p:blipFill>
          <a:blip r:embed="rId4"/>
          <a:stretch>
            <a:fillRect/>
          </a:stretch>
        </p:blipFill>
        <p:spPr>
          <a:xfrm>
            <a:off x="5306478" y="822180"/>
            <a:ext cx="5080165" cy="2620819"/>
          </a:xfrm>
          <a:prstGeom prst="rect">
            <a:avLst/>
          </a:prstGeom>
        </p:spPr>
      </p:pic>
      <p:sp>
        <p:nvSpPr>
          <p:cNvPr id="6" name="TextBox 5">
            <a:extLst>
              <a:ext uri="{FF2B5EF4-FFF2-40B4-BE49-F238E27FC236}">
                <a16:creationId xmlns:a16="http://schemas.microsoft.com/office/drawing/2014/main" id="{BE10F2EB-7CB3-5D2F-E303-B34501DA727C}"/>
              </a:ext>
            </a:extLst>
          </p:cNvPr>
          <p:cNvSpPr txBox="1"/>
          <p:nvPr/>
        </p:nvSpPr>
        <p:spPr>
          <a:xfrm>
            <a:off x="1747957" y="1175662"/>
            <a:ext cx="3735095" cy="243143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rPr>
              <a:t>We’ve all caught some kind of infection, or sickness, from someone else</a:t>
            </a:r>
          </a:p>
          <a:p>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rPr>
              <a:t>These illnesses are known as communicable or contagious diseases because they are spread from one person to another</a:t>
            </a:r>
            <a:endParaRPr lang="en-US" dirty="0"/>
          </a:p>
        </p:txBody>
      </p:sp>
    </p:spTree>
    <p:extLst>
      <p:ext uri="{BB962C8B-B14F-4D97-AF65-F5344CB8AC3E}">
        <p14:creationId xmlns:p14="http://schemas.microsoft.com/office/powerpoint/2010/main" val="237474942"/>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C92150-602A-E6F7-75EC-0DFDEE95C620}"/>
              </a:ext>
            </a:extLst>
          </p:cNvPr>
          <p:cNvSpPr/>
          <p:nvPr/>
        </p:nvSpPr>
        <p:spPr>
          <a:xfrm>
            <a:off x="822960" y="1793966"/>
            <a:ext cx="10393680"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sp>
        <p:nvSpPr>
          <p:cNvPr id="11" name="Slide Number Placeholder 2">
            <a:extLst>
              <a:ext uri="{FF2B5EF4-FFF2-40B4-BE49-F238E27FC236}">
                <a16:creationId xmlns:a16="http://schemas.microsoft.com/office/drawing/2014/main" id="{46E827CF-81FB-6275-330B-2740FE5F8E88}"/>
              </a:ext>
            </a:extLst>
          </p:cNvPr>
          <p:cNvSpPr>
            <a:spLocks noGrp="1"/>
          </p:cNvSpPr>
          <p:nvPr>
            <p:ph type="sldNum" sz="quarter" idx="12"/>
          </p:nvPr>
        </p:nvSpPr>
        <p:spPr>
          <a:xfrm>
            <a:off x="10993582" y="6446838"/>
            <a:ext cx="78001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srgbClr val="000000">
                    <a:tint val="75000"/>
                  </a:srgbClr>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170</a:t>
            </a:fld>
            <a:endParaRPr kumimoji="0" lang="en-US" sz="1200" b="0" i="0" u="none" strike="noStrike" kern="1200" cap="none" spc="0" normalizeH="0" baseline="0" noProof="0" dirty="0">
              <a:ln>
                <a:noFill/>
              </a:ln>
              <a:solidFill>
                <a:srgbClr val="000000">
                  <a:tint val="75000"/>
                </a:srgbClr>
              </a:solidFill>
              <a:effectLst/>
              <a:uLnTx/>
              <a:uFillTx/>
              <a:latin typeface="Neue Haas Grotesk Text Pro"/>
              <a:ea typeface="+mn-ea"/>
              <a:cs typeface="+mn-cs"/>
            </a:endParaRPr>
          </a:p>
        </p:txBody>
      </p:sp>
      <p:pic>
        <p:nvPicPr>
          <p:cNvPr id="6" name="Picture 5" descr="A close-up of a price list&#10;&#10;AI-generated content may be incorrect.">
            <a:extLst>
              <a:ext uri="{FF2B5EF4-FFF2-40B4-BE49-F238E27FC236}">
                <a16:creationId xmlns:a16="http://schemas.microsoft.com/office/drawing/2014/main" id="{6FF018CF-C8CC-5FF8-5CEF-A486651D0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416" y="0"/>
            <a:ext cx="5916168" cy="6858000"/>
          </a:xfrm>
          <a:prstGeom prst="rect">
            <a:avLst/>
          </a:prstGeom>
        </p:spPr>
      </p:pic>
    </p:spTree>
    <p:extLst>
      <p:ext uri="{BB962C8B-B14F-4D97-AF65-F5344CB8AC3E}">
        <p14:creationId xmlns:p14="http://schemas.microsoft.com/office/powerpoint/2010/main" val="292711614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171548" y="907149"/>
            <a:ext cx="4571999" cy="751405"/>
          </a:xfrm>
        </p:spPr>
        <p:txBody>
          <a:bodyPr vert="horz" lIns="91440" tIns="45720" rIns="91440" bIns="45720" rtlCol="0" anchor="t">
            <a:noAutofit/>
          </a:bodyPr>
          <a:lstStyle/>
          <a:p>
            <a:r>
              <a:rPr lang="en-US" sz="6000" b="1" dirty="0">
                <a:solidFill>
                  <a:schemeClr val="bg1"/>
                </a:solidFill>
              </a:rPr>
              <a:t>Invitation Manager</a:t>
            </a:r>
            <a:br>
              <a:rPr lang="en-US" sz="3600" b="1" dirty="0">
                <a:solidFill>
                  <a:schemeClr val="bg1"/>
                </a:solidFill>
              </a:rPr>
            </a:br>
            <a:br>
              <a:rPr lang="en-US" sz="3600" b="1" dirty="0">
                <a:solidFill>
                  <a:schemeClr val="bg1"/>
                </a:solidFill>
              </a:rPr>
            </a:br>
            <a:endParaRPr lang="en-US" sz="2400" kern="1200" dirty="0">
              <a:solidFill>
                <a:schemeClr val="bg1"/>
              </a:solidFill>
            </a:endParaRPr>
          </a:p>
        </p:txBody>
      </p:sp>
      <p:pic>
        <p:nvPicPr>
          <p:cNvPr id="10" name="Picture 9" descr="A close up of a logo&#10;&#10;Description automatically generated">
            <a:extLst>
              <a:ext uri="{FF2B5EF4-FFF2-40B4-BE49-F238E27FC236}">
                <a16:creationId xmlns:a16="http://schemas.microsoft.com/office/drawing/2014/main" id="{291AC0CA-AB05-4D36-B53D-83A9B18C45E2}"/>
              </a:ext>
            </a:extLst>
          </p:cNvPr>
          <p:cNvPicPr>
            <a:picLocks noChangeAspect="1"/>
          </p:cNvPicPr>
          <p:nvPr/>
        </p:nvPicPr>
        <p:blipFill>
          <a:blip r:embed="rId4"/>
          <a:stretch>
            <a:fillRect/>
          </a:stretch>
        </p:blipFill>
        <p:spPr>
          <a:xfrm>
            <a:off x="5410836" y="643235"/>
            <a:ext cx="859336" cy="859336"/>
          </a:xfrm>
          <a:prstGeom prst="rect">
            <a:avLst/>
          </a:prstGeom>
        </p:spPr>
      </p:pic>
      <p:pic>
        <p:nvPicPr>
          <p:cNvPr id="3" name="Picture 2" descr="A screenshot of a computer&#10;&#10;AI-generated content may be incorrect.">
            <a:extLst>
              <a:ext uri="{FF2B5EF4-FFF2-40B4-BE49-F238E27FC236}">
                <a16:creationId xmlns:a16="http://schemas.microsoft.com/office/drawing/2014/main" id="{DF8BF2BF-EFD8-B2F7-6936-F5A920AC1C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6293" y="12560"/>
            <a:ext cx="7874217" cy="5938291"/>
          </a:xfrm>
          <a:prstGeom prst="rect">
            <a:avLst/>
          </a:prstGeom>
        </p:spPr>
      </p:pic>
    </p:spTree>
    <p:extLst>
      <p:ext uri="{BB962C8B-B14F-4D97-AF65-F5344CB8AC3E}">
        <p14:creationId xmlns:p14="http://schemas.microsoft.com/office/powerpoint/2010/main" val="142406083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6" name="Title 6">
            <a:extLst>
              <a:ext uri="{FF2B5EF4-FFF2-40B4-BE49-F238E27FC236}">
                <a16:creationId xmlns:a16="http://schemas.microsoft.com/office/drawing/2014/main" id="{92231004-90CF-4BA9-B94E-65F926B56601}"/>
              </a:ext>
            </a:extLst>
          </p:cNvPr>
          <p:cNvSpPr>
            <a:spLocks noGrp="1"/>
          </p:cNvSpPr>
          <p:nvPr>
            <p:ph type="title"/>
          </p:nvPr>
        </p:nvSpPr>
        <p:spPr>
          <a:xfrm>
            <a:off x="322453" y="194899"/>
            <a:ext cx="11547093" cy="751405"/>
          </a:xfrm>
        </p:spPr>
        <p:txBody>
          <a:bodyPr vert="horz" lIns="91440" tIns="45720" rIns="91440" bIns="45720" rtlCol="0" anchor="t">
            <a:noAutofit/>
          </a:bodyPr>
          <a:lstStyle/>
          <a:p>
            <a:r>
              <a:rPr lang="en-US" sz="5400" b="1" dirty="0">
                <a:solidFill>
                  <a:schemeClr val="bg1"/>
                </a:solidFill>
              </a:rPr>
              <a:t>Create Account &amp; Complete Application</a:t>
            </a:r>
            <a:endParaRPr lang="en-US" sz="5400" kern="1200" dirty="0">
              <a:solidFill>
                <a:schemeClr val="bg1"/>
              </a:solidFill>
            </a:endParaRPr>
          </a:p>
        </p:txBody>
      </p:sp>
      <p:pic>
        <p:nvPicPr>
          <p:cNvPr id="9" name="Content Placeholder 6">
            <a:extLst>
              <a:ext uri="{FF2B5EF4-FFF2-40B4-BE49-F238E27FC236}">
                <a16:creationId xmlns:a16="http://schemas.microsoft.com/office/drawing/2014/main" id="{90E4DD1C-01FD-464C-B8C4-27EA6F096767}"/>
              </a:ext>
            </a:extLst>
          </p:cNvPr>
          <p:cNvPicPr>
            <a:picLocks noGrp="1" noChangeAspect="1"/>
          </p:cNvPicPr>
          <p:nvPr>
            <p:ph idx="1"/>
          </p:nvPr>
        </p:nvPicPr>
        <p:blipFill>
          <a:blip r:embed="rId4"/>
          <a:stretch>
            <a:fillRect/>
          </a:stretch>
        </p:blipFill>
        <p:spPr>
          <a:xfrm>
            <a:off x="90213" y="1395755"/>
            <a:ext cx="2820938" cy="4359632"/>
          </a:xfrm>
          <a:prstGeom prst="rect">
            <a:avLst/>
          </a:prstGeom>
        </p:spPr>
      </p:pic>
      <p:pic>
        <p:nvPicPr>
          <p:cNvPr id="11" name="Picture 10">
            <a:extLst>
              <a:ext uri="{FF2B5EF4-FFF2-40B4-BE49-F238E27FC236}">
                <a16:creationId xmlns:a16="http://schemas.microsoft.com/office/drawing/2014/main" id="{D8CCD8D0-1322-47BE-9C57-D92E3E987A7B}"/>
              </a:ext>
            </a:extLst>
          </p:cNvPr>
          <p:cNvPicPr>
            <a:picLocks noChangeAspect="1"/>
          </p:cNvPicPr>
          <p:nvPr/>
        </p:nvPicPr>
        <p:blipFill>
          <a:blip r:embed="rId5"/>
          <a:stretch>
            <a:fillRect/>
          </a:stretch>
        </p:blipFill>
        <p:spPr>
          <a:xfrm>
            <a:off x="3049333" y="1408367"/>
            <a:ext cx="5031476" cy="4335112"/>
          </a:xfrm>
          <a:prstGeom prst="rect">
            <a:avLst/>
          </a:prstGeom>
        </p:spPr>
      </p:pic>
      <p:pic>
        <p:nvPicPr>
          <p:cNvPr id="12" name="Picture 11">
            <a:extLst>
              <a:ext uri="{FF2B5EF4-FFF2-40B4-BE49-F238E27FC236}">
                <a16:creationId xmlns:a16="http://schemas.microsoft.com/office/drawing/2014/main" id="{B876DBD3-87DA-4CC9-8958-138F969C7125}"/>
              </a:ext>
            </a:extLst>
          </p:cNvPr>
          <p:cNvPicPr>
            <a:picLocks noChangeAspect="1"/>
          </p:cNvPicPr>
          <p:nvPr/>
        </p:nvPicPr>
        <p:blipFill>
          <a:blip r:embed="rId6"/>
          <a:stretch>
            <a:fillRect/>
          </a:stretch>
        </p:blipFill>
        <p:spPr>
          <a:xfrm>
            <a:off x="8155219" y="1374789"/>
            <a:ext cx="3725567" cy="5499087"/>
          </a:xfrm>
          <a:prstGeom prst="rect">
            <a:avLst/>
          </a:prstGeom>
        </p:spPr>
      </p:pic>
    </p:spTree>
    <p:extLst>
      <p:ext uri="{BB962C8B-B14F-4D97-AF65-F5344CB8AC3E}">
        <p14:creationId xmlns:p14="http://schemas.microsoft.com/office/powerpoint/2010/main" val="454036057"/>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189445" y="1097204"/>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 UNIT</a:t>
            </a:r>
            <a:br>
              <a:rPr lang="en-US" sz="6000" b="1" dirty="0">
                <a:solidFill>
                  <a:srgbClr val="FF0000"/>
                </a:solidFill>
              </a:rPr>
            </a:br>
            <a:r>
              <a:rPr lang="en-US" sz="6000" b="1" dirty="0">
                <a:solidFill>
                  <a:srgbClr val="FF0000"/>
                </a:solidFill>
              </a:rPr>
              <a:t>RENEWAL/</a:t>
            </a:r>
            <a:br>
              <a:rPr lang="en-US" sz="6000" b="1" dirty="0">
                <a:solidFill>
                  <a:srgbClr val="FF0000"/>
                </a:solidFill>
              </a:rPr>
            </a:br>
            <a:r>
              <a:rPr lang="en-US" sz="6000" b="1" dirty="0">
                <a:solidFill>
                  <a:srgbClr val="FF0000"/>
                </a:solidFill>
              </a:rPr>
              <a:t>“RECHARTERING”</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3309244214"/>
      </p:ext>
    </p:extLst>
  </p:cSld>
  <p:clrMapOvr>
    <a:overrideClrMapping bg1="dk1" tx1="lt1" bg2="dk2" tx2="lt2" accent1="accent1" accent2="accent2" accent3="accent3" accent4="accent4" accent5="accent5" accent6="accent6" hlink="hlink" folHlink="folHlink"/>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123967" y="-165099"/>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hlinkClick r:id="rId3"/>
              </a:rPr>
              <a:t>https://www.scouting.org/commissioners/internet-rechartering/</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Information included is: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Training Video</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FAQ’s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User Guides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Internet Recharter Guidelines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Summary of Enhancements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Recharter Demo Tool</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p:txBody>
      </p:sp>
      <p:sp>
        <p:nvSpPr>
          <p:cNvPr id="10" name="Title 1"/>
          <p:cNvSpPr txBox="1">
            <a:spLocks/>
          </p:cNvSpPr>
          <p:nvPr/>
        </p:nvSpPr>
        <p:spPr>
          <a:xfrm>
            <a:off x="859971" y="101405"/>
            <a:ext cx="10719995" cy="9243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New Online Rechartering/Renewal System </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3436195" y="5462002"/>
            <a:ext cx="5284667" cy="70788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Manager of Shared Services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Member Data Outsourcing Solutions</a:t>
            </a:r>
          </a:p>
        </p:txBody>
      </p:sp>
      <p:sp>
        <p:nvSpPr>
          <p:cNvPr id="5" name="TextBox 4">
            <a:extLst>
              <a:ext uri="{FF2B5EF4-FFF2-40B4-BE49-F238E27FC236}">
                <a16:creationId xmlns:a16="http://schemas.microsoft.com/office/drawing/2014/main" id="{56417205-626F-4004-B9B8-F92A8FCFDDC2}"/>
              </a:ext>
            </a:extLst>
          </p:cNvPr>
          <p:cNvSpPr txBox="1"/>
          <p:nvPr/>
        </p:nvSpPr>
        <p:spPr>
          <a:xfrm>
            <a:off x="3970323" y="1218521"/>
            <a:ext cx="40909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https://advancements.scouting.org/login</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12307743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A4480F2-E421-2F1B-F500-2E891F5B657D}"/>
              </a:ext>
            </a:extLst>
          </p:cNvPr>
          <p:cNvSpPr>
            <a:spLocks noGrp="1"/>
          </p:cNvSpPr>
          <p:nvPr>
            <p:ph type="sldNum" sz="quarter" idx="12"/>
          </p:nvPr>
        </p:nvSpPr>
        <p:spPr>
          <a:xfrm>
            <a:off x="9382723" y="5390913"/>
            <a:ext cx="574399" cy="268878"/>
          </a:xfrm>
        </p:spPr>
        <p:txBody>
          <a:bodyPr/>
          <a:lstStyle/>
          <a:p>
            <a:pPr marL="0" marR="0" lvl="0" indent="0" algn="r" defTabSz="667512" rtl="0" eaLnBrk="1" fontAlgn="auto" latinLnBrk="0" hangingPunct="1">
              <a:lnSpc>
                <a:spcPct val="100000"/>
              </a:lnSpc>
              <a:spcBef>
                <a:spcPts val="0"/>
              </a:spcBef>
              <a:spcAft>
                <a:spcPts val="600"/>
              </a:spcAft>
              <a:buClrTx/>
              <a:buSzTx/>
              <a:buFontTx/>
              <a:buNone/>
              <a:tabLst/>
              <a:defRPr/>
            </a:pPr>
            <a:fld id="{3A98EE3D-8CD1-4C3F-BD1C-C98C9596463C}" type="slidenum">
              <a:rPr kumimoji="0" lang="en-US" sz="584" b="0" i="0" u="none" strike="noStrike" kern="1200" cap="none" spc="0" normalizeH="0" baseline="0" noProof="0">
                <a:ln>
                  <a:noFill/>
                </a:ln>
                <a:solidFill>
                  <a:srgbClr val="FFFFFF"/>
                </a:solidFill>
                <a:effectLst/>
                <a:uLnTx/>
                <a:uFillTx/>
                <a:latin typeface="Calibri"/>
                <a:ea typeface="+mn-ea"/>
                <a:cs typeface="+mn-cs"/>
              </a:rPr>
              <a:pPr marL="0" marR="0" lvl="0" indent="0" algn="r" defTabSz="667512" rtl="0" eaLnBrk="1" fontAlgn="auto" latinLnBrk="0" hangingPunct="1">
                <a:lnSpc>
                  <a:spcPct val="100000"/>
                </a:lnSpc>
                <a:spcBef>
                  <a:spcPts val="0"/>
                </a:spcBef>
                <a:spcAft>
                  <a:spcPts val="600"/>
                </a:spcAft>
                <a:buClrTx/>
                <a:buSzTx/>
                <a:buFontTx/>
                <a:buNone/>
                <a:tabLst/>
                <a:defRPr/>
              </a:pPr>
              <a:t>175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BEB45B6B-E2AD-0E74-F34D-6D73F1F71405}"/>
              </a:ext>
            </a:extLst>
          </p:cNvPr>
          <p:cNvSpPr/>
          <p:nvPr/>
        </p:nvSpPr>
        <p:spPr>
          <a:xfrm>
            <a:off x="1178169" y="1846385"/>
            <a:ext cx="10040816" cy="16705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oup of kids taking a selfie&#10;&#10;Description automatically generated with medium confidence">
            <a:extLst>
              <a:ext uri="{FF2B5EF4-FFF2-40B4-BE49-F238E27FC236}">
                <a16:creationId xmlns:a16="http://schemas.microsoft.com/office/drawing/2014/main" id="{0A5684D8-2C66-D12C-236B-C6CFC30E4DE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277000" y="258240"/>
            <a:ext cx="7575338" cy="5050225"/>
          </a:xfrm>
          <a:prstGeom prst="rect">
            <a:avLst/>
          </a:prstGeom>
        </p:spPr>
      </p:pic>
      <p:sp>
        <p:nvSpPr>
          <p:cNvPr id="7" name="Rectangle 6">
            <a:extLst>
              <a:ext uri="{FF2B5EF4-FFF2-40B4-BE49-F238E27FC236}">
                <a16:creationId xmlns:a16="http://schemas.microsoft.com/office/drawing/2014/main" id="{CB9DDA4B-275A-93F1-865C-84E8DD386C63}"/>
              </a:ext>
            </a:extLst>
          </p:cNvPr>
          <p:cNvSpPr/>
          <p:nvPr/>
        </p:nvSpPr>
        <p:spPr>
          <a:xfrm>
            <a:off x="2284888" y="5131447"/>
            <a:ext cx="7827378" cy="1243837"/>
          </a:xfrm>
          <a:prstGeom prst="rect">
            <a:avLst/>
          </a:prstGeom>
          <a:solidFill>
            <a:schemeClr val="bg1"/>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667512" rtl="0" eaLnBrk="1" fontAlgn="auto" latinLnBrk="0" hangingPunct="1">
              <a:lnSpc>
                <a:spcPct val="100000"/>
              </a:lnSpc>
              <a:spcBef>
                <a:spcPts val="0"/>
              </a:spcBef>
              <a:spcAft>
                <a:spcPts val="600"/>
              </a:spcAft>
              <a:buClrTx/>
              <a:buSzTx/>
              <a:buFontTx/>
              <a:buNone/>
              <a:tabLst/>
              <a:defRPr/>
            </a:pPr>
            <a:r>
              <a:rPr kumimoji="0" lang="en-US" sz="292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Scouting America Renewal System Overview</a:t>
            </a:r>
          </a:p>
          <a:p>
            <a:pPr marL="0" marR="0" lvl="0" indent="0" algn="ctr" defTabSz="667512" rtl="0" eaLnBrk="1" fontAlgn="auto" latinLnBrk="0" hangingPunct="1">
              <a:lnSpc>
                <a:spcPct val="100000"/>
              </a:lnSpc>
              <a:spcBef>
                <a:spcPts val="0"/>
              </a:spcBef>
              <a:spcAft>
                <a:spcPts val="600"/>
              </a:spcAft>
              <a:buClrTx/>
              <a:buSzTx/>
              <a:buFontTx/>
              <a:buNone/>
              <a:tabLst/>
              <a:defRPr/>
            </a:pP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9356933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564874" y="257358"/>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Units</a:t>
            </a:r>
            <a:endParaRPr lang="en-US" sz="3200" dirty="0">
              <a:solidFill>
                <a:srgbClr val="002060"/>
              </a:solidFill>
              <a:latin typeface="Calibri" panose="020F0502020204030204" pitchFamily="34" charset="0"/>
              <a:cs typeface="Calibri" panose="020F0502020204030204" pitchFamily="34" charset="0"/>
            </a:endParaRPr>
          </a:p>
        </p:txBody>
      </p:sp>
      <p:sp>
        <p:nvSpPr>
          <p:cNvPr id="7" name="Content Placeholder 6">
            <a:extLst>
              <a:ext uri="{FF2B5EF4-FFF2-40B4-BE49-F238E27FC236}">
                <a16:creationId xmlns:a16="http://schemas.microsoft.com/office/drawing/2014/main" id="{AD3EAE6B-F3A0-1194-4A26-FA4E3EF3FC1A}"/>
              </a:ext>
            </a:extLst>
          </p:cNvPr>
          <p:cNvSpPr>
            <a:spLocks noGrp="1"/>
          </p:cNvSpPr>
          <p:nvPr>
            <p:ph idx="1"/>
          </p:nvPr>
        </p:nvSpPr>
        <p:spPr>
          <a:xfrm>
            <a:off x="838200" y="1063256"/>
            <a:ext cx="10515600" cy="5658219"/>
          </a:xfrm>
        </p:spPr>
        <p:txBody>
          <a:bodyPr>
            <a:normAutofit/>
          </a:bodyPr>
          <a:lstStyle/>
          <a:p>
            <a:r>
              <a:rPr lang="en-US" sz="3200" b="1" dirty="0"/>
              <a:t>For all Youth and Adult members in the BSA</a:t>
            </a:r>
          </a:p>
          <a:p>
            <a:r>
              <a:rPr lang="en-US" sz="3200" b="1" dirty="0"/>
              <a:t>All Membership Terms are for 12 months</a:t>
            </a:r>
          </a:p>
          <a:p>
            <a:r>
              <a:rPr lang="en-US" sz="3200" b="1" dirty="0"/>
              <a:t>Membership Renewal will only have a </a:t>
            </a:r>
            <a:r>
              <a:rPr lang="en-US" b="1" dirty="0"/>
              <a:t>two</a:t>
            </a:r>
            <a:r>
              <a:rPr lang="en-US" sz="3200" b="1" dirty="0"/>
              <a:t>-month lapse</a:t>
            </a:r>
          </a:p>
          <a:p>
            <a:r>
              <a:rPr lang="en-US" sz="3200" b="1" dirty="0"/>
              <a:t>New Unit Renewal will only have a </a:t>
            </a:r>
            <a:r>
              <a:rPr lang="en-US" b="1" dirty="0"/>
              <a:t>two</a:t>
            </a:r>
            <a:r>
              <a:rPr lang="en-US" sz="3200" b="1" dirty="0"/>
              <a:t>-month lapse</a:t>
            </a:r>
          </a:p>
          <a:p>
            <a:r>
              <a:rPr lang="en-US" sz="3200" b="1" dirty="0"/>
              <a:t>Parent/Guardian e-mails are needed</a:t>
            </a:r>
          </a:p>
          <a:p>
            <a:r>
              <a:rPr lang="en-US" b="1" dirty="0"/>
              <a:t>Text notice will be sent too</a:t>
            </a:r>
            <a:endParaRPr lang="en-US" sz="3200" b="1" dirty="0"/>
          </a:p>
          <a:p>
            <a:r>
              <a:rPr lang="en-US" sz="3200" b="1" dirty="0"/>
              <a:t>Parents can Opt-Out and Units can Opt-out the member too</a:t>
            </a:r>
          </a:p>
          <a:p>
            <a:endParaRPr lang="en-US" dirty="0"/>
          </a:p>
        </p:txBody>
      </p:sp>
    </p:spTree>
    <p:extLst>
      <p:ext uri="{BB962C8B-B14F-4D97-AF65-F5344CB8AC3E}">
        <p14:creationId xmlns:p14="http://schemas.microsoft.com/office/powerpoint/2010/main" val="318941248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Renewals</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descr="A screenshot of a computer&#10;&#10;AI-generated content may be incorrect.">
            <a:extLst>
              <a:ext uri="{FF2B5EF4-FFF2-40B4-BE49-F238E27FC236}">
                <a16:creationId xmlns:a16="http://schemas.microsoft.com/office/drawing/2014/main" id="{D751271F-D525-0D9F-5D71-53AAC0720E8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0819" y="958320"/>
            <a:ext cx="8310362" cy="561946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31717551"/>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3184E-849E-9251-DBCD-6AFE54885AC4}"/>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112EC36-C739-905E-B228-A72A946EE066}"/>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F6531970-2594-E63A-FE1E-9A6F51CDAA1E}"/>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B3FDB37-2E17-FA4C-8599-5682C2A0B4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F939B83-ACBD-272D-C966-E4836D5ADB52}"/>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Renewals</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descr="A screenshot of a computer&#10;&#10;AI-generated content may be incorrect.">
            <a:extLst>
              <a:ext uri="{FF2B5EF4-FFF2-40B4-BE49-F238E27FC236}">
                <a16:creationId xmlns:a16="http://schemas.microsoft.com/office/drawing/2014/main" id="{5CB81369-C171-772F-CE5F-3946EEFB9E4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9591" y="770586"/>
            <a:ext cx="8829571" cy="5950890"/>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78405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lowchart: Document 23">
            <a:extLst>
              <a:ext uri="{FF2B5EF4-FFF2-40B4-BE49-F238E27FC236}">
                <a16:creationId xmlns:a16="http://schemas.microsoft.com/office/drawing/2014/main" id="{9D83D887-41F1-5F9E-2DBF-A128E4D302D3}"/>
              </a:ext>
            </a:extLst>
          </p:cNvPr>
          <p:cNvSpPr/>
          <p:nvPr/>
        </p:nvSpPr>
        <p:spPr>
          <a:xfrm rot="10800000">
            <a:off x="0" y="4785851"/>
            <a:ext cx="12192000" cy="2072147"/>
          </a:xfrm>
          <a:prstGeom prst="flowChartDocument">
            <a:avLst/>
          </a:prstGeom>
          <a:solidFill>
            <a:srgbClr val="F3F3F3"/>
          </a:solidFill>
          <a:ln>
            <a:noFill/>
          </a:ln>
          <a:effectLst>
            <a:outerShdw blurRad="152400" dist="38100" dir="16200000" rotWithShape="0">
              <a:prstClr val="black">
                <a:alpha val="2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9AC954A2-3062-90DB-E555-004500E1878D}"/>
              </a:ext>
            </a:extLst>
          </p:cNvPr>
          <p:cNvSpPr/>
          <p:nvPr/>
        </p:nvSpPr>
        <p:spPr>
          <a:xfrm>
            <a:off x="640080" y="0"/>
            <a:ext cx="7780713" cy="1371917"/>
          </a:xfrm>
          <a:custGeom>
            <a:avLst/>
            <a:gdLst>
              <a:gd name="connsiteX0" fmla="*/ 0 w 7780713"/>
              <a:gd name="connsiteY0" fmla="*/ 0 h 1189038"/>
              <a:gd name="connsiteX1" fmla="*/ 7780713 w 7780713"/>
              <a:gd name="connsiteY1" fmla="*/ 0 h 1189038"/>
              <a:gd name="connsiteX2" fmla="*/ 7780713 w 7780713"/>
              <a:gd name="connsiteY2" fmla="*/ 1189038 h 1189038"/>
              <a:gd name="connsiteX3" fmla="*/ 0 w 7780713"/>
              <a:gd name="connsiteY3" fmla="*/ 1189038 h 1189038"/>
              <a:gd name="connsiteX4" fmla="*/ 0 w 7780713"/>
              <a:gd name="connsiteY4" fmla="*/ 0 h 1189038"/>
              <a:gd name="connsiteX0" fmla="*/ 0 w 7780713"/>
              <a:gd name="connsiteY0" fmla="*/ 0 h 1338667"/>
              <a:gd name="connsiteX1" fmla="*/ 7780713 w 7780713"/>
              <a:gd name="connsiteY1" fmla="*/ 0 h 1338667"/>
              <a:gd name="connsiteX2" fmla="*/ 7780713 w 7780713"/>
              <a:gd name="connsiteY2" fmla="*/ 1189038 h 1338667"/>
              <a:gd name="connsiteX3" fmla="*/ 0 w 7780713"/>
              <a:gd name="connsiteY3" fmla="*/ 1338667 h 1338667"/>
              <a:gd name="connsiteX4" fmla="*/ 0 w 7780713"/>
              <a:gd name="connsiteY4" fmla="*/ 0 h 1338667"/>
              <a:gd name="connsiteX0" fmla="*/ 0 w 7780713"/>
              <a:gd name="connsiteY0" fmla="*/ 0 h 1413481"/>
              <a:gd name="connsiteX1" fmla="*/ 7780713 w 7780713"/>
              <a:gd name="connsiteY1" fmla="*/ 0 h 1413481"/>
              <a:gd name="connsiteX2" fmla="*/ 7780713 w 7780713"/>
              <a:gd name="connsiteY2" fmla="*/ 1189038 h 1413481"/>
              <a:gd name="connsiteX3" fmla="*/ 8312 w 7780713"/>
              <a:gd name="connsiteY3" fmla="*/ 1413481 h 1413481"/>
              <a:gd name="connsiteX4" fmla="*/ 0 w 7780713"/>
              <a:gd name="connsiteY4" fmla="*/ 0 h 1413481"/>
              <a:gd name="connsiteX0" fmla="*/ 0 w 7780713"/>
              <a:gd name="connsiteY0" fmla="*/ 0 h 1322041"/>
              <a:gd name="connsiteX1" fmla="*/ 7780713 w 7780713"/>
              <a:gd name="connsiteY1" fmla="*/ 0 h 1322041"/>
              <a:gd name="connsiteX2" fmla="*/ 7780713 w 7780713"/>
              <a:gd name="connsiteY2" fmla="*/ 1189038 h 1322041"/>
              <a:gd name="connsiteX3" fmla="*/ 8312 w 7780713"/>
              <a:gd name="connsiteY3" fmla="*/ 1322041 h 1322041"/>
              <a:gd name="connsiteX4" fmla="*/ 0 w 7780713"/>
              <a:gd name="connsiteY4" fmla="*/ 0 h 1322041"/>
              <a:gd name="connsiteX0" fmla="*/ 0 w 7780713"/>
              <a:gd name="connsiteY0" fmla="*/ 0 h 1371917"/>
              <a:gd name="connsiteX1" fmla="*/ 7780713 w 7780713"/>
              <a:gd name="connsiteY1" fmla="*/ 0 h 1371917"/>
              <a:gd name="connsiteX2" fmla="*/ 7780713 w 7780713"/>
              <a:gd name="connsiteY2" fmla="*/ 1189038 h 1371917"/>
              <a:gd name="connsiteX3" fmla="*/ 8312 w 7780713"/>
              <a:gd name="connsiteY3" fmla="*/ 1371917 h 1371917"/>
              <a:gd name="connsiteX4" fmla="*/ 0 w 7780713"/>
              <a:gd name="connsiteY4" fmla="*/ 0 h 13719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80713" h="1371917">
                <a:moveTo>
                  <a:pt x="0" y="0"/>
                </a:moveTo>
                <a:lnTo>
                  <a:pt x="7780713" y="0"/>
                </a:lnTo>
                <a:lnTo>
                  <a:pt x="7780713" y="1189038"/>
                </a:lnTo>
                <a:lnTo>
                  <a:pt x="8312" y="1371917"/>
                </a:lnTo>
                <a:cubicBezTo>
                  <a:pt x="5541" y="900757"/>
                  <a:pt x="2771" y="471160"/>
                  <a:pt x="0" y="0"/>
                </a:cubicBezTo>
                <a:close/>
              </a:path>
            </a:pathLst>
          </a:custGeom>
          <a:solidFill>
            <a:srgbClr val="003F87"/>
          </a:solidFill>
          <a:ln>
            <a:noFill/>
          </a:ln>
          <a:effectLst>
            <a:outerShdw blurRad="152400" dist="254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3B551D28-0999-ECF8-C162-E30B396EFC51}"/>
              </a:ext>
            </a:extLst>
          </p:cNvPr>
          <p:cNvSpPr>
            <a:spLocks noGrp="1"/>
          </p:cNvSpPr>
          <p:nvPr>
            <p:ph type="body" idx="1"/>
          </p:nvPr>
        </p:nvSpPr>
        <p:spPr>
          <a:xfrm>
            <a:off x="690157" y="2112045"/>
            <a:ext cx="5157787" cy="733854"/>
          </a:xfrm>
          <a:solidFill>
            <a:srgbClr val="93825B"/>
          </a:solidFill>
          <a:effectLst>
            <a:outerShdw blurRad="101600" dist="12700" dir="2700000" algn="tl" rotWithShape="0">
              <a:prstClr val="black">
                <a:alpha val="40000"/>
              </a:prstClr>
            </a:outerShdw>
          </a:effectLst>
        </p:spPr>
        <p:txBody>
          <a:bodyPr anchor="ctr"/>
          <a:lstStyle/>
          <a:p>
            <a:pPr>
              <a:spcAft>
                <a:spcPts val="600"/>
              </a:spcAft>
            </a:pPr>
            <a:r>
              <a:rPr lang="en-US" sz="1400" b="1" i="1" kern="100" dirty="0">
                <a:solidFill>
                  <a:schemeClr val="accent6">
                    <a:lumMod val="50000"/>
                  </a:schemeClr>
                </a:solidFill>
                <a:effectLst/>
                <a:latin typeface="Arial" panose="020B0604020202020204" pitchFamily="34" charset="0"/>
                <a:ea typeface="Calibri" panose="020F0502020204030204" pitchFamily="34" charset="0"/>
                <a:cs typeface="Arial" panose="020B0604020202020204" pitchFamily="34" charset="0"/>
              </a:rPr>
              <a:t>Auto Renewal Membership  </a:t>
            </a:r>
            <a:br>
              <a:rPr lang="en-US" sz="14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en-US" b="1" kern="100" dirty="0">
                <a:solidFill>
                  <a:schemeClr val="bg1"/>
                </a:solidFill>
                <a:latin typeface="Arial" panose="020B0604020202020204" pitchFamily="34" charset="0"/>
                <a:ea typeface="Calibri" panose="020F0502020204030204" pitchFamily="34" charset="0"/>
                <a:cs typeface="Arial" panose="020B0604020202020204" pitchFamily="34" charset="0"/>
              </a:rPr>
              <a:t>Family/Self Pay</a:t>
            </a:r>
            <a:endParaRPr lang="en-US" sz="2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4ABE364D-EDEA-C1CA-CD96-0799D39A9C16}"/>
              </a:ext>
            </a:extLst>
          </p:cNvPr>
          <p:cNvSpPr>
            <a:spLocks noGrp="1"/>
          </p:cNvSpPr>
          <p:nvPr>
            <p:ph sz="half" idx="2"/>
          </p:nvPr>
        </p:nvSpPr>
        <p:spPr>
          <a:xfrm>
            <a:off x="690157" y="2845899"/>
            <a:ext cx="5157787" cy="3739578"/>
          </a:xfrm>
          <a:solidFill>
            <a:srgbClr val="D6CEBD"/>
          </a:solidFill>
          <a:effectLst>
            <a:outerShdw blurRad="177800" dist="38100" dir="2700000" algn="tl" rotWithShape="0">
              <a:prstClr val="black">
                <a:alpha val="22000"/>
              </a:prstClr>
            </a:outerShdw>
          </a:effectLst>
        </p:spPr>
        <p:txBody>
          <a:bodyPr anchor="ctr">
            <a:normAutofit lnSpcReduction="10000"/>
          </a:bodyPr>
          <a:lstStyle/>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An email notification and a renewal link will be sent 60 days before membership expires.</a:t>
            </a:r>
          </a:p>
          <a:p>
            <a:pPr>
              <a:lnSpc>
                <a:spcPct val="100000"/>
              </a:lnSpc>
              <a:spcBef>
                <a:spcPts val="1800"/>
              </a:spcBef>
            </a:pPr>
            <a:r>
              <a:rPr lang="en-US" sz="1800" b="1" kern="100" dirty="0">
                <a:latin typeface="Calibri" panose="020F0502020204030204" pitchFamily="34" charset="0"/>
                <a:ea typeface="Calibri" panose="020F0502020204030204" pitchFamily="34" charset="0"/>
                <a:cs typeface="Times New Roman" panose="02020603050405020304" pitchFamily="18" charset="0"/>
              </a:rPr>
              <a:t>The link provided in the email will direct individuals to a renewal form on My.Scouting</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If registered in multiple positions, select the primary position. Renewing the primary position will automatically renew multiple positions.</a:t>
            </a: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The individual pays with a credit card and submits the renewal.</a:t>
            </a:r>
          </a:p>
          <a:p>
            <a:pPr>
              <a:lnSpc>
                <a:spcPct val="100000"/>
              </a:lnSpc>
              <a:spcBef>
                <a:spcPts val="18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The unit will approve the membership renewal.</a:t>
            </a:r>
          </a:p>
        </p:txBody>
      </p:sp>
      <p:sp>
        <p:nvSpPr>
          <p:cNvPr id="6" name="Content Placeholder 5">
            <a:extLst>
              <a:ext uri="{FF2B5EF4-FFF2-40B4-BE49-F238E27FC236}">
                <a16:creationId xmlns:a16="http://schemas.microsoft.com/office/drawing/2014/main" id="{C592B7CC-ECCD-F178-C522-408C449461CC}"/>
              </a:ext>
            </a:extLst>
          </p:cNvPr>
          <p:cNvSpPr>
            <a:spLocks noGrp="1"/>
          </p:cNvSpPr>
          <p:nvPr>
            <p:ph sz="quarter" idx="4"/>
          </p:nvPr>
        </p:nvSpPr>
        <p:spPr>
          <a:xfrm>
            <a:off x="6515100" y="2845898"/>
            <a:ext cx="5157787" cy="3739579"/>
          </a:xfrm>
          <a:solidFill>
            <a:srgbClr val="E9E9E4"/>
          </a:solidFill>
          <a:effectLst>
            <a:outerShdw blurRad="177800" dist="38100" dir="2700000" algn="tl" rotWithShape="0">
              <a:prstClr val="black">
                <a:alpha val="22000"/>
              </a:prstClr>
            </a:outerShdw>
          </a:effectLst>
        </p:spPr>
        <p:txBody>
          <a:bodyPr anchor="ctr">
            <a:normAutofit lnSpcReduction="10000"/>
          </a:bodyPr>
          <a:lstStyle/>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In Organization Manager, the unit selects the </a:t>
            </a:r>
            <a:br>
              <a:rPr lang="en-US" sz="1800" b="1" kern="100" dirty="0">
                <a:effectLst/>
                <a:latin typeface="Calibri" panose="020F0502020204030204" pitchFamily="34" charset="0"/>
                <a:ea typeface="Calibri" panose="020F0502020204030204" pitchFamily="34" charset="0"/>
                <a:cs typeface="Times New Roman" panose="02020603050405020304" pitchFamily="18" charset="0"/>
              </a:rPr>
            </a:b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Unit Pay option.</a:t>
            </a:r>
          </a:p>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Unit Key 3s are notified each month about which members are due to renew that month.</a:t>
            </a:r>
          </a:p>
          <a:p>
            <a:pPr>
              <a:spcBef>
                <a:spcPts val="1200"/>
              </a:spcBef>
            </a:pP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Using the Roster tab, the unit selects which members they are ren</a:t>
            </a:r>
            <a:r>
              <a:rPr lang="en-US" sz="1800" b="1" kern="100" dirty="0">
                <a:latin typeface="Calibri" panose="020F0502020204030204" pitchFamily="34" charset="0"/>
                <a:ea typeface="Calibri" panose="020F0502020204030204" pitchFamily="34" charset="0"/>
                <a:cs typeface="Times New Roman" panose="02020603050405020304" pitchFamily="18" charset="0"/>
              </a:rPr>
              <a:t>ewing</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a:t>
            </a:r>
          </a:p>
          <a:p>
            <a:pPr>
              <a:spcBef>
                <a:spcPts val="1200"/>
              </a:spcBef>
            </a:pPr>
            <a:r>
              <a:rPr lang="en-US" sz="1800" b="1" kern="100" dirty="0">
                <a:effectLst/>
                <a:latin typeface="Calibri"/>
                <a:ea typeface="Calibri" panose="020F0502020204030204" pitchFamily="34" charset="0"/>
                <a:cs typeface="Times New Roman"/>
              </a:rPr>
              <a:t>The unit can choose not to renew a member </a:t>
            </a:r>
            <a:br>
              <a:rPr lang="en-US" sz="1800" b="1" kern="100" dirty="0">
                <a:latin typeface="Calibri"/>
                <a:ea typeface="Calibri" panose="020F0502020204030204" pitchFamily="34" charset="0"/>
                <a:cs typeface="Times New Roman"/>
              </a:rPr>
            </a:br>
            <a:r>
              <a:rPr lang="en-US" sz="1800" b="1" kern="100" dirty="0">
                <a:effectLst/>
                <a:latin typeface="Calibri"/>
                <a:ea typeface="Calibri" panose="020F0502020204030204" pitchFamily="34" charset="0"/>
                <a:cs typeface="Times New Roman"/>
              </a:rPr>
              <a:t>(opt-out). The unit can also change the Scout’s Life subscription settings for each person.</a:t>
            </a:r>
          </a:p>
          <a:p>
            <a:pPr>
              <a:spcBef>
                <a:spcPts val="1200"/>
              </a:spcBef>
            </a:pPr>
            <a:r>
              <a:rPr lang="en-US" sz="1800" b="1" kern="100" dirty="0">
                <a:latin typeface="Calibri" panose="020F0502020204030204" pitchFamily="34" charset="0"/>
                <a:ea typeface="Calibri" panose="020F0502020204030204" pitchFamily="34" charset="0"/>
                <a:cs typeface="Times New Roman" panose="02020603050405020304" pitchFamily="18" charset="0"/>
              </a:rPr>
              <a:t>The</a:t>
            </a:r>
            <a:r>
              <a:rPr lang="en-US" sz="1800" b="1" kern="100" dirty="0">
                <a:effectLst/>
                <a:latin typeface="Calibri" panose="020F0502020204030204" pitchFamily="34" charset="0"/>
                <a:ea typeface="Calibri" panose="020F0502020204030204" pitchFamily="34" charset="0"/>
                <a:cs typeface="Times New Roman" panose="02020603050405020304" pitchFamily="18" charset="0"/>
              </a:rPr>
              <a:t> unit pays with a credit card or establishes a securely stored electronic fund transfer payment (ACH) and submits the renewal.</a:t>
            </a:r>
          </a:p>
        </p:txBody>
      </p:sp>
      <p:sp>
        <p:nvSpPr>
          <p:cNvPr id="11" name="Text Placeholder 2">
            <a:extLst>
              <a:ext uri="{FF2B5EF4-FFF2-40B4-BE49-F238E27FC236}">
                <a16:creationId xmlns:a16="http://schemas.microsoft.com/office/drawing/2014/main" id="{0F4F24C9-DFAD-D248-A197-B64CFDCE1273}"/>
              </a:ext>
            </a:extLst>
          </p:cNvPr>
          <p:cNvSpPr txBox="1">
            <a:spLocks/>
          </p:cNvSpPr>
          <p:nvPr/>
        </p:nvSpPr>
        <p:spPr>
          <a:xfrm>
            <a:off x="6515100" y="2112045"/>
            <a:ext cx="5157787" cy="733854"/>
          </a:xfrm>
          <a:prstGeom prst="rect">
            <a:avLst/>
          </a:prstGeom>
          <a:solidFill>
            <a:srgbClr val="AD9D7B"/>
          </a:solidFill>
          <a:effectLst>
            <a:outerShdw blurRad="101600" dist="12700" dir="2700000" algn="tl" rotWithShape="0">
              <a:prstClr val="black">
                <a:alpha val="40000"/>
              </a:prstClr>
            </a:outerShdw>
          </a:effectLst>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a:pPr>
            <a:r>
              <a:rPr kumimoji="0" lang="en-US" sz="1400" b="1" i="1" u="none" strike="noStrike" kern="100" cap="none" spc="0" normalizeH="0" baseline="0" noProof="0" dirty="0">
                <a:ln>
                  <a:noFill/>
                </a:ln>
                <a:solidFill>
                  <a:srgbClr val="70AD47">
                    <a:lumMod val="50000"/>
                  </a:srgbClr>
                </a:solidFill>
                <a:effectLst/>
                <a:uLnTx/>
                <a:uFillTx/>
                <a:latin typeface="Arial" panose="020B0604020202020204" pitchFamily="34" charset="0"/>
                <a:ea typeface="Calibri" panose="020F0502020204030204" pitchFamily="34" charset="0"/>
                <a:cs typeface="Arial" panose="020B0604020202020204" pitchFamily="34" charset="0"/>
              </a:rPr>
              <a:t>Auto Renewal Membership  </a:t>
            </a:r>
            <a:br>
              <a:rPr kumimoji="0" lang="en-US" sz="14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2400" b="1" i="0" u="none" strike="noStrike" kern="1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Unit Pay</a:t>
            </a:r>
          </a:p>
        </p:txBody>
      </p:sp>
      <p:sp>
        <p:nvSpPr>
          <p:cNvPr id="13" name="TextBox 12">
            <a:extLst>
              <a:ext uri="{FF2B5EF4-FFF2-40B4-BE49-F238E27FC236}">
                <a16:creationId xmlns:a16="http://schemas.microsoft.com/office/drawing/2014/main" id="{8E7A7BE0-7D9D-02DA-81B3-D45F5DFDD82E}"/>
              </a:ext>
            </a:extLst>
          </p:cNvPr>
          <p:cNvSpPr txBox="1"/>
          <p:nvPr/>
        </p:nvSpPr>
        <p:spPr>
          <a:xfrm>
            <a:off x="8467731" y="385806"/>
            <a:ext cx="3503751" cy="1034129"/>
          </a:xfrm>
          <a:prstGeom prst="rect">
            <a:avLst/>
          </a:prstGeom>
          <a:noFill/>
        </p:spPr>
        <p:txBody>
          <a:bodyPr wrap="square">
            <a:spAutoFit/>
          </a:bodyPr>
          <a:lstStyle/>
          <a:p>
            <a:pPr marL="0" marR="0" lvl="0" indent="0" algn="ctr" defTabSz="914400" rtl="0" eaLnBrk="1" fontAlgn="auto" latinLnBrk="0" hangingPunct="1">
              <a:lnSpc>
                <a:spcPct val="85000"/>
              </a:lnSpc>
              <a:spcBef>
                <a:spcPts val="0"/>
              </a:spcBef>
              <a:spcAft>
                <a:spcPts val="600"/>
              </a:spcAft>
              <a:buClrTx/>
              <a:buSzTx/>
              <a:buFontTx/>
              <a:buNone/>
              <a:tabLst/>
              <a:defRPr/>
            </a:pP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For all youth and adult</a:t>
            </a:r>
            <a:b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br>
            <a:r>
              <a:rPr kumimoji="0" lang="en-US" sz="2400" b="1" i="0" u="none" strike="noStrike" kern="1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members of the Scouting America</a:t>
            </a:r>
          </a:p>
        </p:txBody>
      </p:sp>
      <p:sp>
        <p:nvSpPr>
          <p:cNvPr id="22" name="Arrow: Pentagon 21">
            <a:extLst>
              <a:ext uri="{FF2B5EF4-FFF2-40B4-BE49-F238E27FC236}">
                <a16:creationId xmlns:a16="http://schemas.microsoft.com/office/drawing/2014/main" id="{96A44E2D-7436-5D39-C8A3-8D827E3F2108}"/>
              </a:ext>
            </a:extLst>
          </p:cNvPr>
          <p:cNvSpPr/>
          <p:nvPr/>
        </p:nvSpPr>
        <p:spPr>
          <a:xfrm rot="5400000">
            <a:off x="4830003" y="1812476"/>
            <a:ext cx="564787" cy="1163924"/>
          </a:xfrm>
          <a:prstGeom prst="homePlate">
            <a:avLst>
              <a:gd name="adj" fmla="val 22414"/>
            </a:avLst>
          </a:prstGeom>
          <a:solidFill>
            <a:srgbClr val="AD9D7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Arrow: Pentagon 22">
            <a:extLst>
              <a:ext uri="{FF2B5EF4-FFF2-40B4-BE49-F238E27FC236}">
                <a16:creationId xmlns:a16="http://schemas.microsoft.com/office/drawing/2014/main" id="{C73D034C-3318-79FD-11D1-D5319C475F12}"/>
              </a:ext>
            </a:extLst>
          </p:cNvPr>
          <p:cNvSpPr/>
          <p:nvPr/>
        </p:nvSpPr>
        <p:spPr>
          <a:xfrm rot="5400000">
            <a:off x="10652700" y="1812476"/>
            <a:ext cx="564787" cy="1163924"/>
          </a:xfrm>
          <a:prstGeom prst="homePlate">
            <a:avLst>
              <a:gd name="adj" fmla="val 22414"/>
            </a:avLst>
          </a:prstGeom>
          <a:solidFill>
            <a:srgbClr val="93825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399872CE-8659-F2DA-4575-34AE955C6A85}"/>
              </a:ext>
            </a:extLst>
          </p:cNvPr>
          <p:cNvGrpSpPr/>
          <p:nvPr/>
        </p:nvGrpSpPr>
        <p:grpSpPr>
          <a:xfrm rot="-60000">
            <a:off x="1003202" y="-48752"/>
            <a:ext cx="4982896" cy="1434366"/>
            <a:chOff x="9319259" y="824211"/>
            <a:chExt cx="1861189" cy="535758"/>
          </a:xfrm>
        </p:grpSpPr>
        <p:grpSp>
          <p:nvGrpSpPr>
            <p:cNvPr id="20" name="Group 19">
              <a:extLst>
                <a:ext uri="{FF2B5EF4-FFF2-40B4-BE49-F238E27FC236}">
                  <a16:creationId xmlns:a16="http://schemas.microsoft.com/office/drawing/2014/main" id="{E6AFF905-8B13-7E8F-0B3D-52E52737C6E9}"/>
                </a:ext>
              </a:extLst>
            </p:cNvPr>
            <p:cNvGrpSpPr/>
            <p:nvPr/>
          </p:nvGrpSpPr>
          <p:grpSpPr>
            <a:xfrm>
              <a:off x="9319259" y="824211"/>
              <a:ext cx="1861189" cy="535758"/>
              <a:chOff x="9067462" y="784501"/>
              <a:chExt cx="2167275" cy="623867"/>
            </a:xfrm>
          </p:grpSpPr>
          <p:pic>
            <p:nvPicPr>
              <p:cNvPr id="15" name="Graphic 14" descr="Smart Phone with solid fill">
                <a:extLst>
                  <a:ext uri="{FF2B5EF4-FFF2-40B4-BE49-F238E27FC236}">
                    <a16:creationId xmlns:a16="http://schemas.microsoft.com/office/drawing/2014/main" id="{F00785FE-C055-10EC-B7B3-8E64CF431CB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30329" y="894230"/>
                <a:ext cx="404408" cy="404408"/>
              </a:xfrm>
              <a:prstGeom prst="rect">
                <a:avLst/>
              </a:prstGeom>
            </p:spPr>
          </p:pic>
          <p:pic>
            <p:nvPicPr>
              <p:cNvPr id="16" name="Graphic 15" descr="Laptop with solid fill">
                <a:extLst>
                  <a:ext uri="{FF2B5EF4-FFF2-40B4-BE49-F238E27FC236}">
                    <a16:creationId xmlns:a16="http://schemas.microsoft.com/office/drawing/2014/main" id="{6F601486-2FE1-51BB-8C1E-3982A96B38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9554120" y="784501"/>
                <a:ext cx="623867" cy="623867"/>
              </a:xfrm>
              <a:prstGeom prst="rect">
                <a:avLst/>
              </a:prstGeom>
            </p:spPr>
          </p:pic>
          <p:pic>
            <p:nvPicPr>
              <p:cNvPr id="17" name="Graphic 16" descr="Tablet with solid fill">
                <a:extLst>
                  <a:ext uri="{FF2B5EF4-FFF2-40B4-BE49-F238E27FC236}">
                    <a16:creationId xmlns:a16="http://schemas.microsoft.com/office/drawing/2014/main" id="{9F9F2DE0-1525-7FDD-5A09-5AE88C54ADB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10206462" y="784501"/>
                <a:ext cx="623867" cy="623867"/>
              </a:xfrm>
              <a:prstGeom prst="rect">
                <a:avLst/>
              </a:prstGeom>
            </p:spPr>
          </p:pic>
          <p:pic>
            <p:nvPicPr>
              <p:cNvPr id="19" name="Graphic 18" descr="Email with solid fill">
                <a:extLst>
                  <a:ext uri="{FF2B5EF4-FFF2-40B4-BE49-F238E27FC236}">
                    <a16:creationId xmlns:a16="http://schemas.microsoft.com/office/drawing/2014/main" id="{088251A5-946F-2491-3AC9-5AC3A8D4B85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9067462" y="874741"/>
                <a:ext cx="443387" cy="443387"/>
              </a:xfrm>
              <a:prstGeom prst="rect">
                <a:avLst/>
              </a:prstGeom>
            </p:spPr>
          </p:pic>
        </p:grpSp>
        <p:pic>
          <p:nvPicPr>
            <p:cNvPr id="26" name="Graphic 25" descr="Cursor with solid fill">
              <a:extLst>
                <a:ext uri="{FF2B5EF4-FFF2-40B4-BE49-F238E27FC236}">
                  <a16:creationId xmlns:a16="http://schemas.microsoft.com/office/drawing/2014/main" id="{9F29A08C-4D69-4CA5-69CF-F88812BEDB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962921" y="975425"/>
              <a:ext cx="209144" cy="209144"/>
            </a:xfrm>
            <a:prstGeom prst="rect">
              <a:avLst/>
            </a:prstGeom>
          </p:spPr>
        </p:pic>
      </p:grpSp>
      <p:sp>
        <p:nvSpPr>
          <p:cNvPr id="2" name="Title 1">
            <a:extLst>
              <a:ext uri="{FF2B5EF4-FFF2-40B4-BE49-F238E27FC236}">
                <a16:creationId xmlns:a16="http://schemas.microsoft.com/office/drawing/2014/main" id="{CF10ED77-DAD1-4FB0-FB15-84BBAFBF10D2}"/>
              </a:ext>
            </a:extLst>
          </p:cNvPr>
          <p:cNvSpPr>
            <a:spLocks noGrp="1"/>
          </p:cNvSpPr>
          <p:nvPr>
            <p:ph type="title"/>
          </p:nvPr>
        </p:nvSpPr>
        <p:spPr>
          <a:xfrm>
            <a:off x="793964" y="286424"/>
            <a:ext cx="7472939" cy="823913"/>
          </a:xfrm>
        </p:spPr>
        <p:txBody>
          <a:bodyPr/>
          <a:lstStyle/>
          <a:p>
            <a:r>
              <a:rPr lang="en-US" b="1" dirty="0">
                <a:solidFill>
                  <a:schemeClr val="bg1"/>
                </a:solidFill>
                <a:latin typeface="Arial" panose="020B0604020202020204" pitchFamily="34" charset="0"/>
                <a:cs typeface="Arial" panose="020B0604020202020204" pitchFamily="34" charset="0"/>
              </a:rPr>
              <a:t>Renewal of Membership</a:t>
            </a:r>
          </a:p>
        </p:txBody>
      </p:sp>
    </p:spTree>
    <p:extLst>
      <p:ext uri="{BB962C8B-B14F-4D97-AF65-F5344CB8AC3E}">
        <p14:creationId xmlns:p14="http://schemas.microsoft.com/office/powerpoint/2010/main" val="40007246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672209" y="155004"/>
            <a:ext cx="8833606" cy="959546"/>
          </a:xfrm>
        </p:spPr>
        <p:txBody>
          <a:bodyPr>
            <a:normAutofit fontScale="90000"/>
          </a:bodyPr>
          <a:lstStyle/>
          <a:p>
            <a:pPr algn="l"/>
            <a:r>
              <a:rPr lang="en-US" sz="3200" b="1" dirty="0">
                <a:solidFill>
                  <a:srgbClr val="1FC77F"/>
                </a:solidFill>
                <a:latin typeface="Arial Black" panose="020B0A04020102020204" pitchFamily="34" charset="0"/>
                <a:cs typeface="Arial" panose="020B0604020202020204" pitchFamily="34" charset="0"/>
              </a:rPr>
              <a:t>Communicable Disease Prevention General Info….</a:t>
            </a:r>
            <a:endParaRPr lang="en-US" sz="32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7" y="1183125"/>
            <a:ext cx="8757859" cy="4893647"/>
          </a:xfrm>
          <a:prstGeom prst="rect">
            <a:avLst/>
          </a:prstGeom>
        </p:spPr>
        <p:txBody>
          <a:bodyPr wrap="square">
            <a:spAutoFit/>
          </a:bodyPr>
          <a:lstStyle/>
          <a:p>
            <a:r>
              <a:rPr lang="en-US" dirty="0">
                <a:solidFill>
                  <a:srgbClr val="FFFF00"/>
                </a:solidFill>
                <a:latin typeface="Arial" panose="020B0604020202020204" pitchFamily="34" charset="0"/>
                <a:cs typeface="Arial" panose="020B0604020202020204" pitchFamily="34" charset="0"/>
              </a:rPr>
              <a:t>While most communicable diseases are treatable, preventing the infection is the best approach. Communicable infections spread in many ways, including:</a:t>
            </a:r>
          </a:p>
          <a:p>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rPr>
              <a:t>Putting your hands in your mouth or touching your nose with germs on your hands</a:t>
            </a:r>
          </a:p>
          <a:p>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rPr>
              <a:t>Inhaling after an ill person nearby has coughed or sneezed</a:t>
            </a:r>
          </a:p>
          <a:p>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rPr>
              <a:t>Eating food contaminated from improper storage, handling food without proper handwashing, or consuming food that someone who is ill sneezes or coughs around</a:t>
            </a:r>
          </a:p>
          <a:p>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rPr>
              <a:t>Touching blood, vomit, or stool from an infected person</a:t>
            </a:r>
          </a:p>
          <a:p>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a:solidFill>
                  <a:srgbClr val="FFFF00"/>
                </a:solidFill>
                <a:latin typeface="Arial" panose="020B0604020202020204" pitchFamily="34" charset="0"/>
                <a:cs typeface="Arial" panose="020B0604020202020204" pitchFamily="34" charset="0"/>
              </a:rPr>
              <a:t>Touching surfaces that have been contaminated, such as light switches, tables, or faucet handles, can also lead to an infection. For example, a towel, sleeping bag, or even a bar of soap that a sick person has used can have germs on it. It may take hours for the germs to die unless there is proper cleaning. To clean surfaces, use a diluted bleach solution or commercial disinfectant.</a:t>
            </a:r>
          </a:p>
          <a:p>
            <a:endParaRPr lang="en-US" sz="10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1395450"/>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876458" y="961794"/>
            <a:ext cx="6603096" cy="397828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9688368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162774" y="1088806"/>
            <a:ext cx="10023205" cy="468038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53926495"/>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397293" y="941094"/>
            <a:ext cx="7397414" cy="497581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5293456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9939"/>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24291688"/>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86261204"/>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Family / Self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294F68CF-422E-EE51-1FFB-CC0B975915E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3289267" y="839625"/>
            <a:ext cx="5066811" cy="582363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35875316"/>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643251" y="0"/>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6E3FB756-0634-DBCF-E3C6-5BC0684C458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187097" y="806351"/>
            <a:ext cx="9974560" cy="5701968"/>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1428361"/>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047BA152-20F3-2AC2-2789-6C6C918B9DD6}"/>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70857" y="865297"/>
            <a:ext cx="7503631" cy="5856178"/>
          </a:xfrm>
        </p:spPr>
      </p:pic>
    </p:spTree>
    <p:extLst>
      <p:ext uri="{BB962C8B-B14F-4D97-AF65-F5344CB8AC3E}">
        <p14:creationId xmlns:p14="http://schemas.microsoft.com/office/powerpoint/2010/main" val="155317254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DD9314-7125-BC22-B5BA-DC897AFA3F5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649B921-C8B4-628A-DE42-4EB42235BE4F}"/>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295FEE55-1CC9-3D89-6572-120868FACA4F}"/>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9D78A3E4-9B06-FB3F-87CD-6FEEEBA7B96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A07760-7470-E698-503D-5CC1D7D8B97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Unit Pay</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a:extLst>
              <a:ext uri="{FF2B5EF4-FFF2-40B4-BE49-F238E27FC236}">
                <a16:creationId xmlns:a16="http://schemas.microsoft.com/office/drawing/2014/main" id="{708552BE-4C8E-FA1A-629E-25C4249267FC}"/>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2070857" y="865297"/>
            <a:ext cx="7503631" cy="5856178"/>
          </a:xfrm>
        </p:spPr>
      </p:pic>
    </p:spTree>
    <p:extLst>
      <p:ext uri="{BB962C8B-B14F-4D97-AF65-F5344CB8AC3E}">
        <p14:creationId xmlns:p14="http://schemas.microsoft.com/office/powerpoint/2010/main" val="425631139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3CC6A-24CA-DA5D-BDD6-63678E2C6A56}"/>
            </a:ext>
          </a:extLst>
        </p:cNvPr>
        <p:cNvGrpSpPr/>
        <p:nvPr/>
      </p:nvGrpSpPr>
      <p:grpSpPr>
        <a:xfrm>
          <a:off x="0" y="0"/>
          <a:ext cx="0" cy="0"/>
          <a:chOff x="0" y="0"/>
          <a:chExt cx="0" cy="0"/>
        </a:xfrm>
      </p:grpSpPr>
      <p:sp>
        <p:nvSpPr>
          <p:cNvPr id="4" name="Slide Number Placeholder 2">
            <a:extLst>
              <a:ext uri="{FF2B5EF4-FFF2-40B4-BE49-F238E27FC236}">
                <a16:creationId xmlns:a16="http://schemas.microsoft.com/office/drawing/2014/main" id="{AD31F03D-B51A-475C-F041-3A5AF8DF286C}"/>
              </a:ext>
            </a:extLst>
          </p:cNvPr>
          <p:cNvSpPr txBox="1">
            <a:spLocks/>
          </p:cNvSpPr>
          <p:nvPr/>
        </p:nvSpPr>
        <p:spPr>
          <a:xfrm>
            <a:off x="253246" y="6375816"/>
            <a:ext cx="78001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800" b="0" i="0" u="none" strike="noStrike" kern="1200" cap="none" spc="0" normalizeH="0" baseline="0" noProof="0" smtClean="0">
                <a:ln>
                  <a:noFill/>
                </a:ln>
                <a:solidFill>
                  <a:prstClr val="white"/>
                </a:solidFill>
                <a:effectLst/>
                <a:uLnTx/>
                <a:uFillTx/>
                <a:latin typeface="Franklin Gothic Book" panose="020B05030201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189</a:t>
            </a:fld>
            <a:endParaRPr kumimoji="0" lang="en-US" sz="800" b="0" i="0" u="none" strike="noStrike" kern="1200" cap="none" spc="0" normalizeH="0" baseline="0" noProof="0">
              <a:ln>
                <a:noFill/>
              </a:ln>
              <a:solidFill>
                <a:prstClr val="white"/>
              </a:solidFill>
              <a:effectLst/>
              <a:uLnTx/>
              <a:uFillTx/>
              <a:latin typeface="Franklin Gothic Book" panose="020B0503020102020204" pitchFamily="34" charset="0"/>
              <a:ea typeface="+mn-ea"/>
              <a:cs typeface="+mn-cs"/>
            </a:endParaRPr>
          </a:p>
        </p:txBody>
      </p:sp>
      <p:sp>
        <p:nvSpPr>
          <p:cNvPr id="6" name="Title 1">
            <a:extLst>
              <a:ext uri="{FF2B5EF4-FFF2-40B4-BE49-F238E27FC236}">
                <a16:creationId xmlns:a16="http://schemas.microsoft.com/office/drawing/2014/main" id="{0DE4D4D2-0029-B755-F4ED-28399E29731D}"/>
              </a:ext>
            </a:extLst>
          </p:cNvPr>
          <p:cNvSpPr>
            <a:spLocks noGrp="1"/>
          </p:cNvSpPr>
          <p:nvPr>
            <p:ph type="title"/>
          </p:nvPr>
        </p:nvSpPr>
        <p:spPr>
          <a:xfrm>
            <a:off x="198120" y="436098"/>
            <a:ext cx="11704320" cy="1309352"/>
          </a:xfrm>
        </p:spPr>
        <p:txBody>
          <a:bodyPr>
            <a:normAutofit fontScale="90000"/>
          </a:bodyPr>
          <a:lstStyle/>
          <a:p>
            <a:pPr algn="ctr"/>
            <a:r>
              <a:rPr lang="en-US" dirty="0">
                <a:solidFill>
                  <a:srgbClr val="002060"/>
                </a:solidFill>
              </a:rPr>
              <a:t>Member Renewal Cycle – December 2025</a:t>
            </a:r>
            <a:br>
              <a:rPr lang="en-US" dirty="0">
                <a:solidFill>
                  <a:srgbClr val="002060"/>
                </a:solidFill>
              </a:rPr>
            </a:br>
            <a:r>
              <a:rPr lang="en-US" dirty="0">
                <a:solidFill>
                  <a:srgbClr val="002060"/>
                </a:solidFill>
              </a:rPr>
              <a:t>430,642 Members Renew</a:t>
            </a:r>
            <a:br>
              <a:rPr lang="en-US" dirty="0">
                <a:solidFill>
                  <a:srgbClr val="002060"/>
                </a:solidFill>
              </a:rPr>
            </a:br>
            <a:endParaRPr lang="en-US" dirty="0">
              <a:solidFill>
                <a:srgbClr val="002060"/>
              </a:solidFill>
            </a:endParaRPr>
          </a:p>
        </p:txBody>
      </p:sp>
      <p:sp>
        <p:nvSpPr>
          <p:cNvPr id="2" name="TextBox 1">
            <a:extLst>
              <a:ext uri="{FF2B5EF4-FFF2-40B4-BE49-F238E27FC236}">
                <a16:creationId xmlns:a16="http://schemas.microsoft.com/office/drawing/2014/main" id="{12C591F2-C50F-AD36-CA8F-C710FAF48559}"/>
              </a:ext>
            </a:extLst>
          </p:cNvPr>
          <p:cNvSpPr txBox="1"/>
          <p:nvPr/>
        </p:nvSpPr>
        <p:spPr>
          <a:xfrm>
            <a:off x="198120" y="1040529"/>
            <a:ext cx="798573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Calibri"/>
                <a:ea typeface="+mn-ea"/>
                <a:cs typeface="+mn-cs"/>
              </a:rPr>
              <a:t>Emails beginning 60 days out from the expiration date – 5 emails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2060"/>
                </a:solidFill>
                <a:effectLst/>
                <a:uLnTx/>
                <a:uFillTx/>
                <a:latin typeface="Calibri"/>
                <a:ea typeface="+mn-ea"/>
                <a:cs typeface="+mn-cs"/>
              </a:rPr>
              <a:t>Texts sent beginning 45 days out – 4 texts sent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 name="TextBox 2">
            <a:extLst>
              <a:ext uri="{FF2B5EF4-FFF2-40B4-BE49-F238E27FC236}">
                <a16:creationId xmlns:a16="http://schemas.microsoft.com/office/drawing/2014/main" id="{48180644-8F71-4418-F096-B9FB949FB564}"/>
              </a:ext>
            </a:extLst>
          </p:cNvPr>
          <p:cNvSpPr txBox="1"/>
          <p:nvPr/>
        </p:nvSpPr>
        <p:spPr>
          <a:xfrm>
            <a:off x="198120" y="2951708"/>
            <a:ext cx="6428711"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Monthly Renewal Communication Sequence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November 1</a:t>
            </a:r>
            <a:r>
              <a:rPr kumimoji="0" lang="en-US" sz="2400" b="0" i="0" u="none" strike="noStrike" kern="1200" cap="none" spc="0" normalizeH="0" baseline="30000" noProof="0" dirty="0">
                <a:ln>
                  <a:noFill/>
                </a:ln>
                <a:solidFill>
                  <a:srgbClr val="002060"/>
                </a:solidFill>
                <a:effectLst/>
                <a:uLnTx/>
                <a:uFillTx/>
                <a:latin typeface="Calibri"/>
                <a:ea typeface="+mn-ea"/>
                <a:cs typeface="+mn-cs"/>
              </a:rPr>
              <a:t>st</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November 15</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Text Message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November 30</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December 15</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Text Message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December 31</a:t>
            </a:r>
            <a:r>
              <a:rPr kumimoji="0" lang="en-US" sz="2400" b="0" i="0" u="none" strike="noStrike" kern="1200" cap="none" spc="0" normalizeH="0" baseline="30000" noProof="0" dirty="0">
                <a:ln>
                  <a:noFill/>
                </a:ln>
                <a:solidFill>
                  <a:srgbClr val="002060"/>
                </a:solidFill>
                <a:effectLst/>
                <a:uLnTx/>
                <a:uFillTx/>
                <a:latin typeface="Calibri"/>
                <a:ea typeface="+mn-ea"/>
                <a:cs typeface="+mn-cs"/>
              </a:rPr>
              <a:t>st</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and a Text Message Sent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January 7</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Email Message Sent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060"/>
                </a:solidFill>
                <a:effectLst/>
                <a:uLnTx/>
                <a:uFillTx/>
                <a:latin typeface="Calibri"/>
                <a:ea typeface="+mn-ea"/>
                <a:cs typeface="+mn-cs"/>
              </a:rPr>
              <a:t>January 15</a:t>
            </a:r>
            <a:r>
              <a:rPr kumimoji="0" lang="en-US" sz="2400" b="0" i="0" u="none" strike="noStrike" kern="1200" cap="none" spc="0" normalizeH="0" baseline="30000" noProof="0" dirty="0">
                <a:ln>
                  <a:noFill/>
                </a:ln>
                <a:solidFill>
                  <a:srgbClr val="002060"/>
                </a:solidFill>
                <a:effectLst/>
                <a:uLnTx/>
                <a:uFillTx/>
                <a:latin typeface="Calibri"/>
                <a:ea typeface="+mn-ea"/>
                <a:cs typeface="+mn-cs"/>
              </a:rPr>
              <a:t>th</a:t>
            </a:r>
            <a:r>
              <a:rPr kumimoji="0" lang="en-US" sz="2400" b="0" i="0" u="none" strike="noStrike" kern="1200" cap="none" spc="0" normalizeH="0" baseline="0" noProof="0" dirty="0">
                <a:ln>
                  <a:noFill/>
                </a:ln>
                <a:solidFill>
                  <a:srgbClr val="002060"/>
                </a:solidFill>
                <a:effectLst/>
                <a:uLnTx/>
                <a:uFillTx/>
                <a:latin typeface="Calibri"/>
                <a:ea typeface="+mn-ea"/>
                <a:cs typeface="+mn-cs"/>
              </a:rPr>
              <a:t> – Text Message Sent</a:t>
            </a:r>
          </a:p>
        </p:txBody>
      </p:sp>
      <p:pic>
        <p:nvPicPr>
          <p:cNvPr id="7" name="Picture 6" descr="A screenshot of a cell phone&#10;&#10;AI-generated content may be incorrect.">
            <a:extLst>
              <a:ext uri="{FF2B5EF4-FFF2-40B4-BE49-F238E27FC236}">
                <a16:creationId xmlns:a16="http://schemas.microsoft.com/office/drawing/2014/main" id="{A87A881B-7649-E2F1-FD1E-27844ADAB2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83854" y="1376738"/>
            <a:ext cx="3193541" cy="481913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299342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2827E5-65B3-6111-5482-DCBADBD94AE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8F33CE6B-D4B8-70BF-BC7E-B506C17B00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a:extLst>
              <a:ext uri="{FF2B5EF4-FFF2-40B4-BE49-F238E27FC236}">
                <a16:creationId xmlns:a16="http://schemas.microsoft.com/office/drawing/2014/main" id="{2BC07958-1A57-247C-3B40-D6EE23FD75C8}"/>
              </a:ext>
            </a:extLst>
          </p:cNvPr>
          <p:cNvSpPr>
            <a:spLocks noGrp="1"/>
          </p:cNvSpPr>
          <p:nvPr>
            <p:ph type="ctrTitle"/>
          </p:nvPr>
        </p:nvSpPr>
        <p:spPr>
          <a:xfrm>
            <a:off x="1672209" y="24373"/>
            <a:ext cx="8833606" cy="959546"/>
          </a:xfrm>
        </p:spPr>
        <p:txBody>
          <a:bodyPr>
            <a:normAutofit fontScale="90000"/>
          </a:bodyPr>
          <a:lstStyle/>
          <a:p>
            <a:pPr algn="l"/>
            <a:r>
              <a:rPr lang="en-US" sz="3200" b="1" dirty="0">
                <a:solidFill>
                  <a:srgbClr val="1FC77F"/>
                </a:solidFill>
                <a:latin typeface="Arial Black" panose="020B0A04020102020204" pitchFamily="34" charset="0"/>
                <a:cs typeface="Arial" panose="020B0604020202020204" pitchFamily="34" charset="0"/>
              </a:rPr>
              <a:t>Communicable Disease Prevention Tips….</a:t>
            </a:r>
            <a:endParaRPr lang="en-US" sz="3200" dirty="0">
              <a:solidFill>
                <a:srgbClr val="1FC77F"/>
              </a:solidFill>
              <a:latin typeface="Arial Black"/>
              <a:cs typeface="Arial Black"/>
            </a:endParaRPr>
          </a:p>
        </p:txBody>
      </p:sp>
      <p:pic>
        <p:nvPicPr>
          <p:cNvPr id="23" name="Picture 22" descr="exploring_wht_transparent-01.png">
            <a:extLst>
              <a:ext uri="{FF2B5EF4-FFF2-40B4-BE49-F238E27FC236}">
                <a16:creationId xmlns:a16="http://schemas.microsoft.com/office/drawing/2014/main" id="{732E6A61-04AD-3416-1F9F-20400DB1DF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E2F6A681-A538-D3FF-B296-8E187915DC2B}"/>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998C588-2FB7-85D9-0707-2DE8A60F5740}"/>
              </a:ext>
            </a:extLst>
          </p:cNvPr>
          <p:cNvSpPr/>
          <p:nvPr/>
        </p:nvSpPr>
        <p:spPr>
          <a:xfrm>
            <a:off x="1747957" y="811328"/>
            <a:ext cx="8757859" cy="6001643"/>
          </a:xfrm>
          <a:prstGeom prst="rect">
            <a:avLst/>
          </a:prstGeom>
        </p:spPr>
        <p:txBody>
          <a:bodyPr wrap="square">
            <a:spAutoFit/>
          </a:bodyPr>
          <a:lstStyle/>
          <a:p>
            <a:r>
              <a:rPr lang="en-US" b="1" dirty="0">
                <a:solidFill>
                  <a:srgbClr val="FFFF00"/>
                </a:solidFill>
                <a:latin typeface="Arial" panose="020B0604020202020204" pitchFamily="34" charset="0"/>
                <a:cs typeface="Arial" panose="020B0604020202020204" pitchFamily="34" charset="0"/>
              </a:rPr>
              <a:t>Good handwashing is the most important step you can take to prevent spreading germs.</a:t>
            </a:r>
            <a:r>
              <a:rPr lang="en-US" dirty="0">
                <a:solidFill>
                  <a:srgbClr val="FFFF00"/>
                </a:solidFill>
                <a:latin typeface="Arial" panose="020B0604020202020204" pitchFamily="34" charset="0"/>
                <a:cs typeface="Arial" panose="020B0604020202020204" pitchFamily="34" charset="0"/>
              </a:rPr>
              <a:t> Using an alcohol-based hand sanitizer is OK for many situations, but if blood or soiling of the hands is present, or if you have diarrhea, then wash your hands with soap and water for at least 20 seconds. To help reduce airborne germs, encourage everyone to cough and sneeze into an elbow or shoulder. Other ways to reduce the spread of diseases include:</a:t>
            </a:r>
          </a:p>
          <a:p>
            <a:endParaRPr lang="en-US" sz="4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Do not touch obviously infected areas (like a fever blister or wound)</a:t>
            </a:r>
          </a:p>
          <a:p>
            <a:endParaRPr lang="en-US" sz="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Wear gloves when there is the potential for contact with an infected person or object. Use gloves if you must clean up any body fluids, clean the toilet, or give first aid. Used gloves are contaminated. Remove and discard them before touching anything or anybody else, and wash your hands after removing the gloves</a:t>
            </a:r>
          </a:p>
          <a:p>
            <a:endParaRPr lang="en-US" sz="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Do not share any personal items like combs, cups, towels, soap, or eating utensils</a:t>
            </a:r>
          </a:p>
          <a:p>
            <a:endParaRPr lang="en-US" sz="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If your immune system is not working well or you have not received all recommended vaccines, be sure to stay away from anyone who is ill</a:t>
            </a:r>
          </a:p>
          <a:p>
            <a:endParaRPr lang="en-US" sz="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If you have an infection, stay away from others. (See “Resources” in next slide) A quarantine (isolation) may be useful in some situations. When someone feels better after taking medicine, it does not mean the individual is no longer infectious. If possible, stay at home until you are symptom-free, without medication, for at least 24–48 hours. If you are uncertain when it is OK to return to an activity, talk to your doctor</a:t>
            </a:r>
          </a:p>
          <a:p>
            <a:endParaRPr lang="en-US" sz="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One of the most important ways to avoid getting sick is to follow the vaccination recommendations and guidelines of the </a:t>
            </a:r>
            <a:r>
              <a:rPr lang="en-US" sz="1400" b="1" dirty="0">
                <a:latin typeface="Arial" panose="020B0604020202020204" pitchFamily="34" charset="0"/>
                <a:cs typeface="Arial" panose="020B0604020202020204" pitchFamily="34" charset="0"/>
                <a:hlinkClick r:id="rId4"/>
              </a:rPr>
              <a:t>Advisory Committee on Immunization Practices</a:t>
            </a:r>
            <a:r>
              <a:rPr lang="en-US" sz="1400" b="1" dirty="0">
                <a:latin typeface="Arial" panose="020B0604020202020204" pitchFamily="34" charset="0"/>
                <a:cs typeface="Arial" panose="020B0604020202020204" pitchFamily="34" charset="0"/>
              </a:rPr>
              <a:t>.</a:t>
            </a:r>
          </a:p>
          <a:p>
            <a:pPr marL="285750" indent="-285750">
              <a:buFont typeface="Arial" panose="020B0604020202020204" pitchFamily="34" charset="0"/>
              <a:buChar char="•"/>
            </a:pPr>
            <a:endParaRPr lang="en-US" dirty="0">
              <a:solidFill>
                <a:srgbClr val="FFFF00"/>
              </a:solidFill>
              <a:latin typeface="Arial" panose="020B0604020202020204" pitchFamily="34" charset="0"/>
              <a:cs typeface="Arial" panose="020B0604020202020204" pitchFamily="34" charset="0"/>
            </a:endParaRPr>
          </a:p>
          <a:p>
            <a:endParaRPr lang="en-US" sz="1000" b="1" dirty="0">
              <a:solidFill>
                <a:srgbClr val="FFFF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486762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Missing Parent Guardian Relationship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computer&#10;&#10;AI-generated content may be incorrect.">
            <a:extLst>
              <a:ext uri="{FF2B5EF4-FFF2-40B4-BE49-F238E27FC236}">
                <a16:creationId xmlns:a16="http://schemas.microsoft.com/office/drawing/2014/main" id="{BEC985ED-115D-EF30-EA11-7A873A98AB3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08853" y="839625"/>
            <a:ext cx="7827639" cy="5756302"/>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45533655"/>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Missing Email Address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computer&#10;&#10;AI-generated content may be incorrect.">
            <a:extLst>
              <a:ext uri="{FF2B5EF4-FFF2-40B4-BE49-F238E27FC236}">
                <a16:creationId xmlns:a16="http://schemas.microsoft.com/office/drawing/2014/main" id="{90D425C2-96B2-DE34-182B-A2ED8DCBFC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81478" y="784722"/>
            <a:ext cx="6492590" cy="5754191"/>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5718878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 without Unit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member form&#10;&#10;AI-generated content may be incorrect.">
            <a:extLst>
              <a:ext uri="{FF2B5EF4-FFF2-40B4-BE49-F238E27FC236}">
                <a16:creationId xmlns:a16="http://schemas.microsoft.com/office/drawing/2014/main" id="{128B7E1E-D861-D5BD-1213-E1AB44F73E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36446" y="696350"/>
            <a:ext cx="7372453" cy="6025126"/>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86972289"/>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94BB62A-2D78-B814-1E8C-D0077288217B}"/>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49E08714-0DF3-C851-1365-5D68E1B6BE92}"/>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C85FA175-34CD-4166-785D-7301A9B7A6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44A919C-A270-5CE7-74D0-4E9BF83E072B}"/>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Members Due to Renew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website&#10;&#10;AI-generated content may be incorrect.">
            <a:extLst>
              <a:ext uri="{FF2B5EF4-FFF2-40B4-BE49-F238E27FC236}">
                <a16:creationId xmlns:a16="http://schemas.microsoft.com/office/drawing/2014/main" id="{2E27B4F0-BB18-C33F-4A15-946E8B0263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60986" y="839625"/>
            <a:ext cx="8470027" cy="5594594"/>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0338385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CB832-BBF3-1806-B42C-ED9EFDC7F4F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17C1D9A-8D87-159D-B5AC-95AF702562C8}"/>
              </a:ext>
            </a:extLst>
          </p:cNvPr>
          <p:cNvSpPr/>
          <p:nvPr/>
        </p:nvSpPr>
        <p:spPr>
          <a:xfrm>
            <a:off x="1132114" y="1793966"/>
            <a:ext cx="10084526"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itle 8">
            <a:extLst>
              <a:ext uri="{FF2B5EF4-FFF2-40B4-BE49-F238E27FC236}">
                <a16:creationId xmlns:a16="http://schemas.microsoft.com/office/drawing/2014/main" id="{15BB652E-C472-36BC-F7BE-CD94F789E583}"/>
              </a:ext>
            </a:extLst>
          </p:cNvPr>
          <p:cNvSpPr txBox="1">
            <a:spLocks/>
          </p:cNvSpPr>
          <p:nvPr/>
        </p:nvSpPr>
        <p:spPr>
          <a:xfrm>
            <a:off x="2928082" y="839625"/>
            <a:ext cx="6492590" cy="2589375"/>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altLang="en-US" sz="2400" b="0" i="0" u="none" strike="noStrike" kern="1200" cap="none" spc="-50" normalizeH="0" baseline="0" noProof="0" dirty="0">
              <a:ln>
                <a:noFill/>
              </a:ln>
              <a:solidFill>
                <a:srgbClr val="002060"/>
              </a:solidFill>
              <a:effectLst/>
              <a:uLnTx/>
              <a:uFillTx/>
              <a:latin typeface="Arial" panose="020B0604020202020204" pitchFamily="34" charset="0"/>
              <a:ea typeface="+mj-ea"/>
              <a:cs typeface="Arial" panose="020B0604020202020204" pitchFamily="34" charset="0"/>
            </a:endParaRPr>
          </a:p>
        </p:txBody>
      </p:sp>
      <p:sp>
        <p:nvSpPr>
          <p:cNvPr id="3" name="Slide Number Placeholder 2">
            <a:extLst>
              <a:ext uri="{FF2B5EF4-FFF2-40B4-BE49-F238E27FC236}">
                <a16:creationId xmlns:a16="http://schemas.microsoft.com/office/drawing/2014/main" id="{0F776859-38E1-5A03-5293-5D3B2137F58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F84BE02-09C2-EAA2-50C0-CD5AD6BFDB59}"/>
              </a:ext>
            </a:extLst>
          </p:cNvPr>
          <p:cNvSpPr>
            <a:spLocks noGrp="1"/>
          </p:cNvSpPr>
          <p:nvPr>
            <p:ph type="title"/>
          </p:nvPr>
        </p:nvSpPr>
        <p:spPr>
          <a:xfrm>
            <a:off x="291547" y="17417"/>
            <a:ext cx="11062252" cy="940903"/>
          </a:xfrm>
        </p:spPr>
        <p:txBody>
          <a:bodyPr>
            <a:normAutofit/>
          </a:bodyPr>
          <a:lstStyle/>
          <a:p>
            <a:pPr algn="ctr"/>
            <a:r>
              <a:rPr lang="en-US" sz="3200" b="1" dirty="0">
                <a:solidFill>
                  <a:srgbClr val="002060"/>
                </a:solidFill>
                <a:latin typeface="Calibri" panose="020F0502020204030204" pitchFamily="34" charset="0"/>
                <a:cs typeface="Calibri" panose="020F0502020204030204" pitchFamily="34" charset="0"/>
              </a:rPr>
              <a:t>Renewal Membership – Members Opt-Out Report </a:t>
            </a:r>
            <a:endParaRPr lang="en-US" sz="3200" dirty="0">
              <a:solidFill>
                <a:srgbClr val="002060"/>
              </a:solidFill>
              <a:latin typeface="Calibri" panose="020F0502020204030204" pitchFamily="34" charset="0"/>
              <a:cs typeface="Calibri" panose="020F0502020204030204" pitchFamily="34" charset="0"/>
            </a:endParaRPr>
          </a:p>
        </p:txBody>
      </p:sp>
      <p:pic>
        <p:nvPicPr>
          <p:cNvPr id="10" name="Content Placeholder 9" descr="A screenshot of a member opt-out report&#10;&#10;AI-generated content may be incorrect.">
            <a:extLst>
              <a:ext uri="{FF2B5EF4-FFF2-40B4-BE49-F238E27FC236}">
                <a16:creationId xmlns:a16="http://schemas.microsoft.com/office/drawing/2014/main" id="{D9913F7E-083A-A926-EDF4-AB21845A433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47766" y="839625"/>
            <a:ext cx="8341807" cy="5810747"/>
          </a:xfr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4955129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1246114" y="786384"/>
            <a:ext cx="9702304" cy="5276088"/>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953506" y="133100"/>
            <a:ext cx="10123214" cy="6582655"/>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678392" y="4215032"/>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1834482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26BE7-533C-D755-6AD7-466384E6D187}"/>
            </a:ext>
          </a:extLst>
        </p:cNvPr>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30DD6AC9-094C-BC82-C5E0-9AECC40F51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a:extLst>
              <a:ext uri="{FF2B5EF4-FFF2-40B4-BE49-F238E27FC236}">
                <a16:creationId xmlns:a16="http://schemas.microsoft.com/office/drawing/2014/main" id="{40886578-7AA0-258C-EAF7-E111EBBD674B}"/>
              </a:ext>
            </a:extLst>
          </p:cNvPr>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4" name="Picture 3">
            <a:extLst>
              <a:ext uri="{FF2B5EF4-FFF2-40B4-BE49-F238E27FC236}">
                <a16:creationId xmlns:a16="http://schemas.microsoft.com/office/drawing/2014/main" id="{27663110-1BC8-A6FC-F976-D88F2DD15715}"/>
              </a:ext>
            </a:extLst>
          </p:cNvPr>
          <p:cNvPicPr>
            <a:picLocks noChangeAspect="1"/>
          </p:cNvPicPr>
          <p:nvPr/>
        </p:nvPicPr>
        <p:blipFill>
          <a:blip r:embed="rId4"/>
          <a:stretch>
            <a:fillRect/>
          </a:stretch>
        </p:blipFill>
        <p:spPr>
          <a:xfrm>
            <a:off x="626751" y="0"/>
            <a:ext cx="10938497" cy="7112796"/>
          </a:xfrm>
          <a:prstGeom prst="rect">
            <a:avLst/>
          </a:prstGeom>
        </p:spPr>
      </p:pic>
      <p:sp>
        <p:nvSpPr>
          <p:cNvPr id="7" name="TextBox 6">
            <a:extLst>
              <a:ext uri="{FF2B5EF4-FFF2-40B4-BE49-F238E27FC236}">
                <a16:creationId xmlns:a16="http://schemas.microsoft.com/office/drawing/2014/main" id="{4C340734-EAB5-3993-FFB4-8F94B8374446}"/>
              </a:ext>
            </a:extLst>
          </p:cNvPr>
          <p:cNvSpPr txBox="1"/>
          <p:nvPr/>
        </p:nvSpPr>
        <p:spPr>
          <a:xfrm>
            <a:off x="6301295" y="89452"/>
            <a:ext cx="70335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a:ea typeface="+mn-ea"/>
                <a:cs typeface="+mn-cs"/>
                <a:hlinkClick r:id="rId5">
                  <a:extLst>
                    <a:ext uri="{A12FA001-AC4F-418D-AE19-62706E023703}">
                      <ahyp:hlinkClr xmlns:ahyp="http://schemas.microsoft.com/office/drawing/2018/hyperlinkcolor" val="tx"/>
                    </a:ext>
                  </a:extLst>
                </a:hlinkClick>
              </a:rPr>
              <a:t>www.exploring.org</a:t>
            </a:r>
            <a:r>
              <a:rPr kumimoji="0" lang="en-US" sz="4400" b="1" i="0" u="none" strike="noStrike" kern="1200" cap="none" spc="0" normalizeH="0" baseline="0" noProof="0" dirty="0">
                <a:ln>
                  <a:noFill/>
                </a:ln>
                <a:solidFill>
                  <a:prstClr val="white"/>
                </a:solidFill>
                <a:effectLst/>
                <a:uLnTx/>
                <a:uFillTx/>
                <a:latin typeface="Calibri"/>
                <a:ea typeface="+mn-ea"/>
                <a:cs typeface="+mn-cs"/>
              </a:rPr>
              <a:t> </a:t>
            </a:r>
          </a:p>
        </p:txBody>
      </p:sp>
    </p:spTree>
    <p:extLst>
      <p:ext uri="{BB962C8B-B14F-4D97-AF65-F5344CB8AC3E}">
        <p14:creationId xmlns:p14="http://schemas.microsoft.com/office/powerpoint/2010/main" val="305332194"/>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A640A-8527-B334-AA47-041A46B429F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FFC486F-349D-5CB9-A53F-58DEB32843BD}"/>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17908030-6BE2-DF70-D799-B567C26267D6}"/>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itle 1">
            <a:extLst>
              <a:ext uri="{FF2B5EF4-FFF2-40B4-BE49-F238E27FC236}">
                <a16:creationId xmlns:a16="http://schemas.microsoft.com/office/drawing/2014/main" id="{6937B3A8-42FC-EB75-60FD-2B4214EB04FE}"/>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9" name="Picture 8" descr="exploring_wht_transparent-01.png">
            <a:extLst>
              <a:ext uri="{FF2B5EF4-FFF2-40B4-BE49-F238E27FC236}">
                <a16:creationId xmlns:a16="http://schemas.microsoft.com/office/drawing/2014/main" id="{5DF91F4E-C152-97E4-DB55-28946BB32E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598" y="194014"/>
            <a:ext cx="5684500" cy="1545336"/>
          </a:xfrm>
          <a:prstGeom prst="rect">
            <a:avLst/>
          </a:prstGeom>
        </p:spPr>
      </p:pic>
      <p:pic>
        <p:nvPicPr>
          <p:cNvPr id="3" name="Picture 2" descr="A logo with text on it&#10;&#10;AI-generated content may be incorrect.">
            <a:extLst>
              <a:ext uri="{FF2B5EF4-FFF2-40B4-BE49-F238E27FC236}">
                <a16:creationId xmlns:a16="http://schemas.microsoft.com/office/drawing/2014/main" id="{6FA1809B-943A-3A28-A1B1-4795F1F1FE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45" y="576446"/>
            <a:ext cx="1613718" cy="1265030"/>
          </a:xfrm>
          <a:prstGeom prst="rect">
            <a:avLst/>
          </a:prstGeom>
        </p:spPr>
      </p:pic>
      <p:pic>
        <p:nvPicPr>
          <p:cNvPr id="5" name="Picture 4" descr="A logo with text on it&#10;&#10;AI-generated content may be incorrect.">
            <a:extLst>
              <a:ext uri="{FF2B5EF4-FFF2-40B4-BE49-F238E27FC236}">
                <a16:creationId xmlns:a16="http://schemas.microsoft.com/office/drawing/2014/main" id="{DFFE3418-CDF6-AC06-7423-251881DAEA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4009" y="576446"/>
            <a:ext cx="1613718" cy="1265030"/>
          </a:xfrm>
          <a:prstGeom prst="rect">
            <a:avLst/>
          </a:prstGeom>
        </p:spPr>
      </p:pic>
      <p:sp>
        <p:nvSpPr>
          <p:cNvPr id="2" name="TextBox 1">
            <a:extLst>
              <a:ext uri="{FF2B5EF4-FFF2-40B4-BE49-F238E27FC236}">
                <a16:creationId xmlns:a16="http://schemas.microsoft.com/office/drawing/2014/main" id="{EA46EA36-DE74-EE5D-0DC8-77CDB98E5810}"/>
              </a:ext>
            </a:extLst>
          </p:cNvPr>
          <p:cNvSpPr txBox="1"/>
          <p:nvPr/>
        </p:nvSpPr>
        <p:spPr>
          <a:xfrm>
            <a:off x="944565" y="1989323"/>
            <a:ext cx="9561251" cy="4362733"/>
          </a:xfrm>
          <a:prstGeom prst="rect">
            <a:avLst/>
          </a:prstGeom>
          <a:noFill/>
        </p:spPr>
        <p:txBody>
          <a:bodyPr wrap="square" rtlCol="0">
            <a:spAutoFit/>
          </a:bodyPr>
          <a:lstStyle/>
          <a:p>
            <a:pPr marL="76200" marR="0" algn="ctr">
              <a:spcBef>
                <a:spcPts val="85"/>
              </a:spcBef>
              <a:buNone/>
            </a:pPr>
            <a:r>
              <a:rPr lang="en-US" sz="1800" b="1" dirty="0">
                <a:solidFill>
                  <a:schemeClr val="bg1"/>
                </a:solidFill>
                <a:effectLst/>
                <a:latin typeface="Calibri" panose="020F0502020204030204" pitchFamily="34" charset="0"/>
                <a:ea typeface="Times New Roman" panose="02020603050405020304" pitchFamily="18" charset="0"/>
              </a:rPr>
              <a:t>2026 NATIONAL EXPLORING LIVE HOUR (Monthly)</a:t>
            </a:r>
            <a:endParaRPr lang="en-US" sz="1800" b="1" dirty="0">
              <a:solidFill>
                <a:schemeClr val="bg1"/>
              </a:solidFill>
              <a:effectLst/>
              <a:latin typeface="Calibri" panose="020F0502020204030204" pitchFamily="34" charset="0"/>
              <a:ea typeface="Aptos" panose="020B0004020202020204" pitchFamily="34" charset="0"/>
            </a:endParaRPr>
          </a:p>
          <a:p>
            <a:pPr marL="75565" marR="140335" algn="just">
              <a:buNone/>
            </a:pPr>
            <a:r>
              <a:rPr lang="en-US" sz="1800" spc="-5" dirty="0">
                <a:solidFill>
                  <a:schemeClr val="bg1"/>
                </a:solidFill>
                <a:effectLst/>
                <a:latin typeface="Calibri" panose="020F0502020204030204" pitchFamily="34" charset="0"/>
                <a:ea typeface="Aptos" panose="020B0004020202020204" pitchFamily="34" charset="0"/>
              </a:rPr>
              <a:t> </a:t>
            </a:r>
            <a:endParaRPr lang="en-US" sz="1800" dirty="0">
              <a:solidFill>
                <a:schemeClr val="bg1"/>
              </a:solidFill>
              <a:effectLst/>
              <a:latin typeface="Calibri" panose="020F0502020204030204" pitchFamily="34" charset="0"/>
              <a:ea typeface="Aptos" panose="020B0004020202020204" pitchFamily="34" charset="0"/>
            </a:endParaRPr>
          </a:p>
          <a:p>
            <a:pPr marL="457200" marR="140335" algn="just">
              <a:buNone/>
            </a:pPr>
            <a:r>
              <a:rPr lang="en-US" sz="1800" spc="-5" dirty="0">
                <a:solidFill>
                  <a:schemeClr val="bg1"/>
                </a:solidFill>
                <a:effectLst/>
                <a:latin typeface="Calibri" panose="020F0502020204030204" pitchFamily="34" charset="0"/>
                <a:ea typeface="Aptos" panose="020B0004020202020204" pitchFamily="34" charset="0"/>
              </a:rPr>
              <a:t>The National Exploring Live Hour is a monthly Zoom video conference that will help engage and equip Exploring volunteers and professionals to grow, support, and learn more about Exploring. Each month the National Exploring Live Hour will be led by our National Exploring Program Chair and the National Director of Exploring.  The live hours will include sharing best practices and ideas that are happening within our councils, highlighting successful growth campaigns, and inspiring new ideas through various trainings.  This will also offer an opportunity for local councils to collaborate with territory and national counterparts to generate innovative solutions to real-life Exploring challenges.</a:t>
            </a:r>
            <a:endParaRPr lang="en-US" sz="1800" dirty="0">
              <a:solidFill>
                <a:schemeClr val="bg1"/>
              </a:solidFill>
              <a:effectLst/>
              <a:latin typeface="Calibri" panose="020F0502020204030204" pitchFamily="34" charset="0"/>
              <a:ea typeface="Aptos" panose="020B0004020202020204" pitchFamily="34" charset="0"/>
            </a:endParaRPr>
          </a:p>
          <a:p>
            <a:pPr marL="0" marR="0">
              <a:buNone/>
            </a:pPr>
            <a:r>
              <a:rPr lang="en-US" sz="1800" b="1" dirty="0">
                <a:solidFill>
                  <a:schemeClr val="bg1"/>
                </a:solidFill>
                <a:effectLst/>
                <a:latin typeface="Calibri" panose="020F0502020204030204" pitchFamily="34" charset="0"/>
                <a:ea typeface="Aptos" panose="020B0004020202020204" pitchFamily="34" charset="0"/>
              </a:rPr>
              <a:t> </a:t>
            </a:r>
            <a:endParaRPr lang="en-US" sz="1800" dirty="0">
              <a:solidFill>
                <a:schemeClr val="bg1"/>
              </a:solidFill>
              <a:effectLst/>
              <a:latin typeface="Calibri" panose="020F0502020204030204" pitchFamily="34" charset="0"/>
              <a:ea typeface="Aptos" panose="020B0004020202020204" pitchFamily="34" charset="0"/>
            </a:endParaRPr>
          </a:p>
          <a:p>
            <a:pPr marL="252730" marR="0" algn="ctr">
              <a:spcBef>
                <a:spcPts val="255"/>
              </a:spcBef>
              <a:buNone/>
            </a:pPr>
            <a:r>
              <a:rPr lang="en-US" sz="1800" b="1" spc="-5" dirty="0">
                <a:solidFill>
                  <a:schemeClr val="bg1"/>
                </a:solidFill>
                <a:effectLst/>
                <a:latin typeface="Calibri" panose="020F0502020204030204" pitchFamily="34" charset="0"/>
                <a:ea typeface="Aptos" panose="020B0004020202020204" pitchFamily="34" charset="0"/>
              </a:rPr>
              <a:t>National Exploring Live Hour Schedule</a:t>
            </a:r>
            <a:endParaRPr lang="en-US" sz="1800" dirty="0">
              <a:solidFill>
                <a:schemeClr val="bg1"/>
              </a:solidFill>
              <a:effectLst/>
              <a:latin typeface="Calibri" panose="020F0502020204030204" pitchFamily="34" charset="0"/>
              <a:ea typeface="Aptos" panose="020B0004020202020204" pitchFamily="34" charset="0"/>
            </a:endParaRPr>
          </a:p>
          <a:p>
            <a:pPr marL="252730" marR="0" algn="ctr">
              <a:spcBef>
                <a:spcPts val="255"/>
              </a:spcBef>
              <a:buNone/>
            </a:pPr>
            <a:r>
              <a:rPr lang="en-US" sz="1800" b="1" i="1" spc="-5" dirty="0">
                <a:solidFill>
                  <a:schemeClr val="bg1"/>
                </a:solidFill>
                <a:effectLst/>
                <a:latin typeface="Calibri" panose="020F0502020204030204" pitchFamily="34" charset="0"/>
                <a:ea typeface="Aptos" panose="020B0004020202020204" pitchFamily="34" charset="0"/>
              </a:rPr>
              <a:t>1:00 PM – 2:00 PM Central Standard Time, Monthly</a:t>
            </a:r>
            <a:endParaRPr lang="en-US" sz="1800" dirty="0">
              <a:solidFill>
                <a:schemeClr val="bg1"/>
              </a:solidFill>
              <a:effectLst/>
              <a:latin typeface="Calibri" panose="020F0502020204030204" pitchFamily="34" charset="0"/>
              <a:ea typeface="Aptos" panose="020B0004020202020204" pitchFamily="34" charset="0"/>
            </a:endParaRPr>
          </a:p>
          <a:p>
            <a:pPr marL="252730" marR="0" algn="ctr">
              <a:spcBef>
                <a:spcPts val="255"/>
              </a:spcBef>
              <a:buNone/>
            </a:pPr>
            <a:r>
              <a:rPr lang="en-US" sz="1800" b="1" spc="-5" dirty="0">
                <a:solidFill>
                  <a:schemeClr val="bg1"/>
                </a:solidFill>
                <a:effectLst/>
                <a:latin typeface="Calibri" panose="020F0502020204030204" pitchFamily="34" charset="0"/>
                <a:ea typeface="Aptos" panose="020B0004020202020204" pitchFamily="34" charset="0"/>
              </a:rPr>
              <a:t>Register for each of the National Exploring Live Hour </a:t>
            </a:r>
            <a:r>
              <a:rPr lang="en-US" sz="1800" b="1" spc="-20" dirty="0">
                <a:solidFill>
                  <a:schemeClr val="bg1"/>
                </a:solidFill>
                <a:effectLst/>
                <a:latin typeface="Calibri" panose="020F0502020204030204" pitchFamily="34" charset="0"/>
                <a:ea typeface="Aptos" panose="020B0004020202020204" pitchFamily="34" charset="0"/>
              </a:rPr>
              <a:t>ZOOM presentations at:</a:t>
            </a:r>
            <a:endParaRPr lang="en-US" sz="1800" dirty="0">
              <a:solidFill>
                <a:schemeClr val="bg1"/>
              </a:solidFill>
              <a:effectLst/>
              <a:latin typeface="Calibri" panose="020F0502020204030204" pitchFamily="34" charset="0"/>
              <a:ea typeface="Aptos" panose="020B0004020202020204" pitchFamily="34" charset="0"/>
            </a:endParaRPr>
          </a:p>
          <a:p>
            <a:pPr marL="0" marR="0" algn="ctr"/>
            <a:r>
              <a:rPr lang="en-US" sz="1800" u="sng" dirty="0">
                <a:solidFill>
                  <a:schemeClr val="bg1"/>
                </a:solidFill>
                <a:effectLst/>
                <a:latin typeface="Calibri" panose="020F0502020204030204" pitchFamily="34" charset="0"/>
                <a:ea typeface="Aptos" panose="020B0004020202020204" pitchFamily="34" charset="0"/>
                <a:hlinkClick r:id="rId5">
                  <a:extLst>
                    <a:ext uri="{A12FA001-AC4F-418D-AE19-62706E023703}">
                      <ahyp:hlinkClr xmlns:ahyp="http://schemas.microsoft.com/office/drawing/2018/hyperlinkcolor" val="tx"/>
                    </a:ext>
                  </a:extLst>
                </a:hlinkClick>
              </a:rPr>
              <a:t>2026 National Exploring Live Hour Registration</a:t>
            </a:r>
            <a:endParaRPr lang="en-US" sz="1800" dirty="0">
              <a:solidFill>
                <a:schemeClr val="bg1"/>
              </a:solidFill>
              <a:effectLst/>
              <a:latin typeface="Calibri" panose="020F0502020204030204" pitchFamily="34" charset="0"/>
              <a:ea typeface="Aptos" panose="020B0004020202020204" pitchFamily="34" charset="0"/>
            </a:endParaRPr>
          </a:p>
        </p:txBody>
      </p:sp>
    </p:spTree>
    <p:extLst>
      <p:ext uri="{BB962C8B-B14F-4D97-AF65-F5344CB8AC3E}">
        <p14:creationId xmlns:p14="http://schemas.microsoft.com/office/powerpoint/2010/main" val="15513601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A6BB43-9A39-6A71-9E24-3CE289C499D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EC1D724-58A8-4FAE-5B43-C5B3C0E89EB1}"/>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DDE08E67-C22A-4561-47B1-5B38E59A4B5E}"/>
              </a:ext>
            </a:extLst>
          </p:cNvPr>
          <p:cNvSpPr/>
          <p:nvPr/>
        </p:nvSpPr>
        <p:spPr>
          <a:xfrm>
            <a:off x="0" y="-28684"/>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LEARNING FOR LIFE CORPORATE MISSION: </a:t>
            </a:r>
          </a:p>
          <a:p>
            <a:pPr marL="0" marR="0" lvl="0"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develop and deliver engaging, research based academic, character, leadership and career focused programs aligned to state and national standards that guide and enable all students to achieve their full potential.</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descr="A picture containing logo&#10;&#10;Description automatically generated">
            <a:extLst>
              <a:ext uri="{FF2B5EF4-FFF2-40B4-BE49-F238E27FC236}">
                <a16:creationId xmlns:a16="http://schemas.microsoft.com/office/drawing/2014/main" id="{DB18EED0-31FC-7FD9-5576-A29ED5063297}"/>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2800945" y="319288"/>
            <a:ext cx="6590110" cy="1474323"/>
          </a:xfrm>
          <a:prstGeom prst="rect">
            <a:avLst/>
          </a:prstGeom>
          <a:noFill/>
          <a:ln>
            <a:noFill/>
          </a:ln>
        </p:spPr>
      </p:pic>
      <p:sp>
        <p:nvSpPr>
          <p:cNvPr id="9" name="TextBox 8">
            <a:extLst>
              <a:ext uri="{FF2B5EF4-FFF2-40B4-BE49-F238E27FC236}">
                <a16:creationId xmlns:a16="http://schemas.microsoft.com/office/drawing/2014/main" id="{3AA99C7C-192A-CA0B-C250-9A47BCEA5A78}"/>
              </a:ext>
            </a:extLst>
          </p:cNvPr>
          <p:cNvSpPr txBox="1"/>
          <p:nvPr/>
        </p:nvSpPr>
        <p:spPr>
          <a:xfrm>
            <a:off x="34247" y="4521001"/>
            <a:ext cx="1212350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NON-DISCRIMINATION STATEMENT:</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Learning for Life programs are designed for all age groups from pre‐kindergarten and not yet age 21. Youth participation is open to any youth in the prescribed age group for that particular program. Adults are selected by the participating organization for Involvement in the program. Color, race, religion, gender, sexual orientation, ethnic background, disability, economic status or citizenship is not criteria for participation by youth or adults.</a:t>
            </a:r>
          </a:p>
        </p:txBody>
      </p:sp>
      <p:sp>
        <p:nvSpPr>
          <p:cNvPr id="2" name="TextBox 1">
            <a:extLst>
              <a:ext uri="{FF2B5EF4-FFF2-40B4-BE49-F238E27FC236}">
                <a16:creationId xmlns:a16="http://schemas.microsoft.com/office/drawing/2014/main" id="{E93A1430-42B5-0E6A-FEF4-3BB6A759E881}"/>
              </a:ext>
            </a:extLst>
          </p:cNvPr>
          <p:cNvSpPr txBox="1"/>
          <p:nvPr/>
        </p:nvSpPr>
        <p:spPr>
          <a:xfrm>
            <a:off x="4588163" y="2150209"/>
            <a:ext cx="305538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FF0000"/>
                </a:solidFill>
                <a:effectLst/>
                <a:uLnTx/>
                <a:uFillTx/>
                <a:latin typeface="Calibri"/>
                <a:ea typeface="+mn-ea"/>
                <a:cs typeface="+mn-cs"/>
              </a:rPr>
              <a:t>THE CORPORATION</a:t>
            </a:r>
          </a:p>
        </p:txBody>
      </p:sp>
    </p:spTree>
    <p:extLst>
      <p:ext uri="{BB962C8B-B14F-4D97-AF65-F5344CB8AC3E}">
        <p14:creationId xmlns:p14="http://schemas.microsoft.com/office/powerpoint/2010/main" val="3589814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658"/>
            <a:ext cx="12192000" cy="6883121"/>
          </a:xfrm>
          <a:prstGeom prst="rect">
            <a:avLst/>
          </a:prstGeom>
        </p:spPr>
      </p:pic>
      <p:sp>
        <p:nvSpPr>
          <p:cNvPr id="2" name="Title 1"/>
          <p:cNvSpPr>
            <a:spLocks noGrp="1"/>
          </p:cNvSpPr>
          <p:nvPr>
            <p:ph type="ctrTitle"/>
          </p:nvPr>
        </p:nvSpPr>
        <p:spPr>
          <a:xfrm>
            <a:off x="1672211" y="351794"/>
            <a:ext cx="8833604" cy="642970"/>
          </a:xfrm>
        </p:spPr>
        <p:txBody>
          <a:bodyPr>
            <a:noAutofit/>
          </a:bodyPr>
          <a:lstStyle/>
          <a:p>
            <a:pPr algn="l"/>
            <a:r>
              <a:rPr lang="en-US" sz="2900" b="1" dirty="0">
                <a:solidFill>
                  <a:srgbClr val="1FC77F"/>
                </a:solidFill>
                <a:latin typeface="Arial Black" panose="020B0A04020102020204" pitchFamily="34" charset="0"/>
                <a:cs typeface="Arial" panose="020B0604020202020204" pitchFamily="34" charset="0"/>
              </a:rPr>
              <a:t>Communicable Disease Prevention Resources…</a:t>
            </a:r>
            <a:endParaRPr lang="en-US" sz="29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747957" y="1226608"/>
            <a:ext cx="8757859" cy="4278094"/>
          </a:xfrm>
          <a:prstGeom prst="rect">
            <a:avLst/>
          </a:prstGeom>
        </p:spPr>
        <p:txBody>
          <a:bodyPr wrap="square">
            <a:spAutoFit/>
          </a:bodyPr>
          <a:lstStyle/>
          <a:p>
            <a:pPr marL="285750" indent="-285750">
              <a:buFont typeface="Arial" panose="020B0604020202020204" pitchFamily="34" charset="0"/>
              <a:buChar char="•"/>
            </a:pPr>
            <a:r>
              <a:rPr lang="en-US" sz="2000" dirty="0">
                <a:solidFill>
                  <a:srgbClr val="FFFF00"/>
                </a:solidFill>
                <a:latin typeface="Arial Black" panose="020B0A04020102020204" pitchFamily="34" charset="0"/>
                <a:cs typeface="Arial" panose="020B0604020202020204" pitchFamily="34" charset="0"/>
              </a:rPr>
              <a:t>Centers for Disease Control and Prevention</a:t>
            </a:r>
          </a:p>
          <a:p>
            <a:pPr marL="573088" lvl="1" indent="-292100">
              <a:buFont typeface="Courier New" panose="02070309020205020404" pitchFamily="49" charset="0"/>
              <a:buChar char="o"/>
            </a:pPr>
            <a:r>
              <a:rPr lang="en-US" sz="1600" dirty="0">
                <a:solidFill>
                  <a:schemeClr val="accent6">
                    <a:lumMod val="75000"/>
                  </a:schemeClr>
                </a:solidFill>
                <a:latin typeface="Arial" panose="020B0604020202020204" pitchFamily="34" charset="0"/>
                <a:cs typeface="Arial" panose="020B0604020202020204" pitchFamily="34" charset="0"/>
              </a:rPr>
              <a:t>Coronavirus Disease 2019 (COVID-19) =</a:t>
            </a:r>
            <a:r>
              <a:rPr lang="en-US" sz="1600" dirty="0">
                <a:solidFill>
                  <a:srgbClr val="FFFF00"/>
                </a:solidFill>
                <a:latin typeface="Arial" panose="020B0604020202020204" pitchFamily="34" charset="0"/>
                <a:cs typeface="Arial" panose="020B0604020202020204" pitchFamily="34" charset="0"/>
              </a:rPr>
              <a:t> </a:t>
            </a:r>
            <a:r>
              <a:rPr lang="en-US" sz="1600" u="sng" dirty="0">
                <a:solidFill>
                  <a:srgbClr val="FFFF00"/>
                </a:solidFill>
                <a:latin typeface="Arial" panose="020B0604020202020204" pitchFamily="34" charset="0"/>
                <a:cs typeface="Arial" panose="020B0604020202020204" pitchFamily="34" charset="0"/>
              </a:rPr>
              <a:t>https://www.cdc.gov/covid/index.html</a:t>
            </a:r>
          </a:p>
          <a:p>
            <a:pPr marL="573088" lvl="1" indent="-292100">
              <a:buFont typeface="Courier New" panose="02070309020205020404" pitchFamily="49" charset="0"/>
              <a:buChar char="o"/>
            </a:pPr>
            <a:r>
              <a:rPr lang="en-US" sz="1600" dirty="0">
                <a:solidFill>
                  <a:schemeClr val="accent6">
                    <a:lumMod val="75000"/>
                  </a:schemeClr>
                </a:solidFill>
                <a:latin typeface="Arial" panose="020B0604020202020204" pitchFamily="34" charset="0"/>
                <a:cs typeface="Arial" panose="020B0604020202020204" pitchFamily="34" charset="0"/>
              </a:rPr>
              <a:t>Handwashing: Clean Hands Save Lives = </a:t>
            </a:r>
            <a:r>
              <a:rPr lang="en-US" sz="1600" u="sng" dirty="0">
                <a:solidFill>
                  <a:srgbClr val="FFFF00"/>
                </a:solidFill>
                <a:latin typeface="Arial" panose="020B0604020202020204" pitchFamily="34" charset="0"/>
                <a:cs typeface="Arial" panose="020B0604020202020204" pitchFamily="34" charset="0"/>
              </a:rPr>
              <a:t>https://www.cdc.gov/clean-hands/about/index.html</a:t>
            </a:r>
          </a:p>
          <a:p>
            <a:pPr marL="573088" lvl="1" indent="-292100">
              <a:buFont typeface="Courier New" panose="02070309020205020404" pitchFamily="49" charset="0"/>
              <a:buChar char="o"/>
            </a:pPr>
            <a:r>
              <a:rPr lang="en-US" sz="1600" dirty="0">
                <a:solidFill>
                  <a:schemeClr val="accent6">
                    <a:lumMod val="75000"/>
                  </a:schemeClr>
                </a:solidFill>
                <a:latin typeface="Arial" panose="020B0604020202020204" pitchFamily="34" charset="0"/>
                <a:cs typeface="Arial" panose="020B0604020202020204" pitchFamily="34" charset="0"/>
              </a:rPr>
              <a:t>Healthy Habits to Help Protect Against Flu = </a:t>
            </a:r>
            <a:r>
              <a:rPr lang="en-US" sz="1600" u="sng" dirty="0">
                <a:solidFill>
                  <a:srgbClr val="FFFF00"/>
                </a:solidFill>
                <a:latin typeface="Arial" panose="020B0604020202020204" pitchFamily="34" charset="0"/>
                <a:cs typeface="Arial" panose="020B0604020202020204" pitchFamily="34" charset="0"/>
              </a:rPr>
              <a:t>https://www.cdc.gov/flu/prevention/actions-prevent-flu.html?CDC_AAref_Val=https://www.cdc.gov/flu/prevent/actions-prevent-flu.htm</a:t>
            </a:r>
          </a:p>
          <a:p>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dirty="0">
                <a:solidFill>
                  <a:srgbClr val="FFFF00"/>
                </a:solidFill>
                <a:latin typeface="Arial Black" panose="020B0A04020102020204" pitchFamily="34" charset="0"/>
                <a:cs typeface="Arial" panose="020B0604020202020204" pitchFamily="34" charset="0"/>
              </a:rPr>
              <a:t>Scouting America</a:t>
            </a:r>
          </a:p>
          <a:p>
            <a:pPr marL="573088" lvl="1" indent="-231775">
              <a:buFont typeface="Courier New" panose="02070309020205020404" pitchFamily="49" charset="0"/>
              <a:buChar char="o"/>
            </a:pPr>
            <a:r>
              <a:rPr lang="en-US" sz="1600" dirty="0">
                <a:solidFill>
                  <a:schemeClr val="accent6">
                    <a:lumMod val="75000"/>
                  </a:schemeClr>
                </a:solidFill>
                <a:latin typeface="Arial" panose="020B0604020202020204" pitchFamily="34" charset="0"/>
                <a:cs typeface="Arial" panose="020B0604020202020204" pitchFamily="34" charset="0"/>
              </a:rPr>
              <a:t>Local Council Membership/Participation Guidelines Regarding Communicable Diseases = </a:t>
            </a:r>
            <a:r>
              <a:rPr lang="en-US" sz="1600" u="sng" dirty="0">
                <a:solidFill>
                  <a:srgbClr val="FFFF00"/>
                </a:solidFill>
                <a:latin typeface="Arial" panose="020B0604020202020204" pitchFamily="34" charset="0"/>
                <a:cs typeface="Arial" panose="020B0604020202020204" pitchFamily="34" charset="0"/>
              </a:rPr>
              <a:t>https://filestore.scouting.org/filestore/HealthSafety/pdf/communicable_diseases.pdf?</a:t>
            </a:r>
          </a:p>
          <a:p>
            <a:pPr marL="573088" lvl="1" indent="-231775">
              <a:buFont typeface="Courier New" panose="02070309020205020404" pitchFamily="49" charset="0"/>
              <a:buChar char="o"/>
            </a:pPr>
            <a:r>
              <a:rPr lang="en-US" sz="1600" dirty="0">
                <a:solidFill>
                  <a:schemeClr val="accent6">
                    <a:lumMod val="75000"/>
                  </a:schemeClr>
                </a:solidFill>
                <a:latin typeface="Arial" panose="020B0604020202020204" pitchFamily="34" charset="0"/>
                <a:cs typeface="Arial" panose="020B0604020202020204" pitchFamily="34" charset="0"/>
              </a:rPr>
              <a:t>Prevention of Communicable Diseases in Scouting: Recommendations for Unit and Council Event Leaders = </a:t>
            </a:r>
            <a:r>
              <a:rPr lang="en-US" sz="1600" u="sng" dirty="0">
                <a:solidFill>
                  <a:srgbClr val="FFFF00"/>
                </a:solidFill>
                <a:latin typeface="Arial" panose="020B0604020202020204" pitchFamily="34" charset="0"/>
                <a:cs typeface="Arial" panose="020B0604020202020204" pitchFamily="34" charset="0"/>
              </a:rPr>
              <a:t>https://filestore.scouting.org/filestore/HealthSafety/pdf/680-103(18)_Prev_of_CommunicableDiseases.pdf?</a:t>
            </a:r>
          </a:p>
          <a:p>
            <a:pPr marL="573088" lvl="1" indent="-231775">
              <a:buFont typeface="Courier New" panose="02070309020205020404" pitchFamily="49" charset="0"/>
              <a:buChar char="o"/>
            </a:pPr>
            <a:r>
              <a:rPr lang="en-US" sz="1600" dirty="0">
                <a:solidFill>
                  <a:schemeClr val="accent6">
                    <a:lumMod val="75000"/>
                  </a:schemeClr>
                </a:solidFill>
                <a:latin typeface="Arial" panose="020B0604020202020204" pitchFamily="34" charset="0"/>
                <a:cs typeface="Arial" panose="020B0604020202020204" pitchFamily="34" charset="0"/>
              </a:rPr>
              <a:t>Pre-Event Medical Screening Checklist = </a:t>
            </a:r>
            <a:r>
              <a:rPr lang="en-US" sz="1600" u="sng" dirty="0">
                <a:solidFill>
                  <a:srgbClr val="FFFF00"/>
                </a:solidFill>
                <a:latin typeface="Arial" panose="020B0604020202020204" pitchFamily="34" charset="0"/>
                <a:cs typeface="Arial" panose="020B0604020202020204" pitchFamily="34" charset="0"/>
              </a:rPr>
              <a:t>https://filestore.scouting.org/filestore/HealthSafety/pdf/680-103(18)_Prev_of_CommunicableDiseases.pdf?</a:t>
            </a:r>
          </a:p>
        </p:txBody>
      </p:sp>
    </p:spTree>
    <p:extLst>
      <p:ext uri="{BB962C8B-B14F-4D97-AF65-F5344CB8AC3E}">
        <p14:creationId xmlns:p14="http://schemas.microsoft.com/office/powerpoint/2010/main" val="18793014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3" name="TextBox 2">
            <a:extLst>
              <a:ext uri="{FF2B5EF4-FFF2-40B4-BE49-F238E27FC236}">
                <a16:creationId xmlns:a16="http://schemas.microsoft.com/office/drawing/2014/main" id="{82C08D27-B6DC-449E-859F-135C2BC1C73A}"/>
              </a:ext>
            </a:extLst>
          </p:cNvPr>
          <p:cNvSpPr txBox="1"/>
          <p:nvPr/>
        </p:nvSpPr>
        <p:spPr>
          <a:xfrm>
            <a:off x="213360" y="1326857"/>
            <a:ext cx="12104632" cy="38164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prstClr val="white"/>
                </a:solidFill>
                <a:effectLst/>
                <a:uLnTx/>
                <a:uFillTx/>
                <a:latin typeface="Calibri"/>
                <a:ea typeface="+mn-ea"/>
                <a:cs typeface="+mn-cs"/>
              </a:rPr>
              <a:t>Topic(s) of the Month</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Introductions…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Overview of the state of Exploring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Calibri"/>
                <a:ea typeface="+mn-ea"/>
                <a:cs typeface="+mn-cs"/>
              </a:rPr>
              <a:t>National Exploring Program Committee Structure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libri"/>
                <a:ea typeface="+mn-ea"/>
                <a:cs typeface="+mn-cs"/>
                <a:hlinkClick r:id="rId4"/>
              </a:rPr>
              <a:t>www.exploring.org</a:t>
            </a:r>
            <a:r>
              <a:rPr kumimoji="0" lang="en-US" sz="4000" b="1" i="0" u="none" strike="noStrike" kern="1200" cap="none" spc="0" normalizeH="0" baseline="0" noProof="0" dirty="0">
                <a:ln>
                  <a:noFill/>
                </a:ln>
                <a:solidFill>
                  <a:srgbClr val="FF0000"/>
                </a:solidFill>
                <a:effectLst/>
                <a:uLnTx/>
                <a:uFillTx/>
                <a:latin typeface="Calibri"/>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259493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27279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52601" y="301624"/>
            <a:ext cx="8632371" cy="2637520"/>
          </a:xfrm>
        </p:spPr>
        <p:txBody>
          <a:bodyPr>
            <a:normAutofit/>
          </a:bodyPr>
          <a:lstStyle/>
          <a:p>
            <a:r>
              <a:rPr lang="en-US" sz="4000" b="1" dirty="0">
                <a:solidFill>
                  <a:srgbClr val="1FC77F"/>
                </a:solidFill>
                <a:latin typeface="Arial Black" panose="020B0A04020102020204" pitchFamily="34" charset="0"/>
                <a:cs typeface="Arial" panose="020B0604020202020204" pitchFamily="34" charset="0"/>
              </a:rPr>
              <a:t>Current Exploring Participation Status</a:t>
            </a:r>
          </a:p>
        </p:txBody>
      </p:sp>
      <p:pic>
        <p:nvPicPr>
          <p:cNvPr id="2" name="Picture 1"/>
          <p:cNvPicPr>
            <a:picLocks noChangeAspect="1"/>
          </p:cNvPicPr>
          <p:nvPr/>
        </p:nvPicPr>
        <p:blipFill>
          <a:blip r:embed="rId4"/>
          <a:stretch>
            <a:fillRect/>
          </a:stretch>
        </p:blipFill>
        <p:spPr>
          <a:xfrm>
            <a:off x="4574041" y="2941546"/>
            <a:ext cx="2546203" cy="2407783"/>
          </a:xfrm>
          <a:prstGeom prst="rect">
            <a:avLst/>
          </a:prstGeom>
        </p:spPr>
      </p:pic>
    </p:spTree>
    <p:extLst>
      <p:ext uri="{BB962C8B-B14F-4D97-AF65-F5344CB8AC3E}">
        <p14:creationId xmlns:p14="http://schemas.microsoft.com/office/powerpoint/2010/main" val="1683504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A5B1D1-9D07-DC2A-D4AD-A11318AC7AB2}"/>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3619D1A9-8579-4CDB-4714-BD9172824D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67"/>
            <a:ext cx="12192000" cy="6883121"/>
          </a:xfrm>
          <a:prstGeom prst="rect">
            <a:avLst/>
          </a:prstGeom>
        </p:spPr>
      </p:pic>
      <p:sp>
        <p:nvSpPr>
          <p:cNvPr id="2" name="Title 1">
            <a:extLst>
              <a:ext uri="{FF2B5EF4-FFF2-40B4-BE49-F238E27FC236}">
                <a16:creationId xmlns:a16="http://schemas.microsoft.com/office/drawing/2014/main" id="{8D595892-EFFA-DDA2-08D7-841EDA036419}"/>
              </a:ext>
            </a:extLst>
          </p:cNvPr>
          <p:cNvSpPr>
            <a:spLocks noGrp="1"/>
          </p:cNvSpPr>
          <p:nvPr>
            <p:ph type="ctrTitle"/>
          </p:nvPr>
        </p:nvSpPr>
        <p:spPr>
          <a:xfrm>
            <a:off x="1880010" y="-84456"/>
            <a:ext cx="8431981" cy="1250068"/>
          </a:xfrm>
        </p:spPr>
        <p:txBody>
          <a:bodyPr>
            <a:normAutofit/>
          </a:bodyPr>
          <a:lstStyle/>
          <a:p>
            <a:pPr algn="l"/>
            <a:r>
              <a:rPr lang="en-US" sz="4000" dirty="0">
                <a:solidFill>
                  <a:srgbClr val="1FC77F"/>
                </a:solidFill>
                <a:latin typeface="Arial Black"/>
                <a:cs typeface="Arial Black"/>
              </a:rPr>
              <a:t>Exploring Membership</a:t>
            </a:r>
          </a:p>
        </p:txBody>
      </p:sp>
      <p:pic>
        <p:nvPicPr>
          <p:cNvPr id="23" name="Picture 22" descr="exploring_wht_transparent-01.png">
            <a:extLst>
              <a:ext uri="{FF2B5EF4-FFF2-40B4-BE49-F238E27FC236}">
                <a16:creationId xmlns:a16="http://schemas.microsoft.com/office/drawing/2014/main" id="{266B8622-0D65-98E7-4EDE-162A408BBA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2024C6DB-2943-D048-D7E6-39C4FAA9EA92}"/>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25C7C77-37E9-1781-9410-4FDF28023D9D}"/>
              </a:ext>
            </a:extLst>
          </p:cNvPr>
          <p:cNvSpPr/>
          <p:nvPr/>
        </p:nvSpPr>
        <p:spPr>
          <a:xfrm>
            <a:off x="1891126" y="1091301"/>
            <a:ext cx="8409746" cy="1477328"/>
          </a:xfrm>
          <a:prstGeom prst="rect">
            <a:avLst/>
          </a:prstGeom>
        </p:spPr>
        <p:txBody>
          <a:bodyPr wrap="square">
            <a:spAutoFit/>
          </a:bodyPr>
          <a:lstStyle/>
          <a:p>
            <a:pPr marL="0" lvl="1"/>
            <a:endParaRPr lang="en-US" sz="2000" b="1" dirty="0">
              <a:solidFill>
                <a:srgbClr val="FFFF00"/>
              </a:solidFill>
              <a:latin typeface="Arial Black" panose="020B0A04020102020204" pitchFamily="34" charset="0"/>
            </a:endParaRPr>
          </a:p>
          <a:p>
            <a:pPr marL="0" lvl="1"/>
            <a:endParaRPr lang="en-US" sz="2000" dirty="0">
              <a:solidFill>
                <a:srgbClr val="FFFF00"/>
              </a:solidFill>
              <a:latin typeface="Arial Black" panose="020B0A04020102020204" pitchFamily="34" charset="0"/>
            </a:endParaRPr>
          </a:p>
          <a:p>
            <a:pPr marL="0" lvl="1"/>
            <a:endParaRPr lang="en-US" b="1" dirty="0">
              <a:solidFill>
                <a:srgbClr val="FFFF00"/>
              </a:solidFill>
            </a:endParaRPr>
          </a:p>
          <a:p>
            <a:pPr marL="0" lvl="1"/>
            <a:endParaRPr lang="en-US" b="1" dirty="0">
              <a:solidFill>
                <a:srgbClr val="FFFF00"/>
              </a:solidFill>
            </a:endParaRPr>
          </a:p>
          <a:p>
            <a:pPr marL="690563" lvl="1" indent="-233363">
              <a:buFont typeface="Arial" panose="020B0604020202020204" pitchFamily="34" charset="0"/>
              <a:buChar char="•"/>
            </a:pPr>
            <a:endParaRPr lang="en-US" sz="1400" b="1" dirty="0">
              <a:solidFill>
                <a:srgbClr val="FFFF00"/>
              </a:solidFill>
            </a:endParaRPr>
          </a:p>
        </p:txBody>
      </p:sp>
      <p:graphicFrame>
        <p:nvGraphicFramePr>
          <p:cNvPr id="3" name="Table 2">
            <a:extLst>
              <a:ext uri="{FF2B5EF4-FFF2-40B4-BE49-F238E27FC236}">
                <a16:creationId xmlns:a16="http://schemas.microsoft.com/office/drawing/2014/main" id="{557C1E96-7475-1448-54F2-3B4D33BD1FF4}"/>
              </a:ext>
            </a:extLst>
          </p:cNvPr>
          <p:cNvGraphicFramePr>
            <a:graphicFrameLocks noGrp="1"/>
          </p:cNvGraphicFramePr>
          <p:nvPr/>
        </p:nvGraphicFramePr>
        <p:xfrm>
          <a:off x="1643072" y="866947"/>
          <a:ext cx="8870160" cy="2491078"/>
        </p:xfrm>
        <a:graphic>
          <a:graphicData uri="http://schemas.openxmlformats.org/drawingml/2006/table">
            <a:tbl>
              <a:tblPr firstRow="1" firstCol="1" bandRow="1">
                <a:tableStyleId>{5C22544A-7EE6-4342-B048-85BDC9FD1C3A}</a:tableStyleId>
              </a:tblPr>
              <a:tblGrid>
                <a:gridCol w="1187471">
                  <a:extLst>
                    <a:ext uri="{9D8B030D-6E8A-4147-A177-3AD203B41FA5}">
                      <a16:colId xmlns:a16="http://schemas.microsoft.com/office/drawing/2014/main" val="20000"/>
                    </a:ext>
                  </a:extLst>
                </a:gridCol>
                <a:gridCol w="1230405">
                  <a:extLst>
                    <a:ext uri="{9D8B030D-6E8A-4147-A177-3AD203B41FA5}">
                      <a16:colId xmlns:a16="http://schemas.microsoft.com/office/drawing/2014/main" val="20001"/>
                    </a:ext>
                  </a:extLst>
                </a:gridCol>
                <a:gridCol w="1422223">
                  <a:extLst>
                    <a:ext uri="{9D8B030D-6E8A-4147-A177-3AD203B41FA5}">
                      <a16:colId xmlns:a16="http://schemas.microsoft.com/office/drawing/2014/main" val="20002"/>
                    </a:ext>
                  </a:extLst>
                </a:gridCol>
                <a:gridCol w="1422223">
                  <a:extLst>
                    <a:ext uri="{9D8B030D-6E8A-4147-A177-3AD203B41FA5}">
                      <a16:colId xmlns:a16="http://schemas.microsoft.com/office/drawing/2014/main" val="20003"/>
                    </a:ext>
                  </a:extLst>
                </a:gridCol>
                <a:gridCol w="1301767">
                  <a:extLst>
                    <a:ext uri="{9D8B030D-6E8A-4147-A177-3AD203B41FA5}">
                      <a16:colId xmlns:a16="http://schemas.microsoft.com/office/drawing/2014/main" val="20004"/>
                    </a:ext>
                  </a:extLst>
                </a:gridCol>
                <a:gridCol w="1104075">
                  <a:extLst>
                    <a:ext uri="{9D8B030D-6E8A-4147-A177-3AD203B41FA5}">
                      <a16:colId xmlns:a16="http://schemas.microsoft.com/office/drawing/2014/main" val="20005"/>
                    </a:ext>
                  </a:extLst>
                </a:gridCol>
                <a:gridCol w="1201996">
                  <a:extLst>
                    <a:ext uri="{9D8B030D-6E8A-4147-A177-3AD203B41FA5}">
                      <a16:colId xmlns:a16="http://schemas.microsoft.com/office/drawing/2014/main" val="20006"/>
                    </a:ext>
                  </a:extLst>
                </a:gridCol>
              </a:tblGrid>
              <a:tr h="631971">
                <a:tc rowSpan="2">
                  <a:txBody>
                    <a:bodyPr/>
                    <a:lstStyle/>
                    <a:p>
                      <a:pPr marL="0" marR="0" algn="ctr">
                        <a:lnSpc>
                          <a:spcPct val="107000"/>
                        </a:lnSpc>
                        <a:spcBef>
                          <a:spcPts val="0"/>
                        </a:spcBef>
                        <a:spcAft>
                          <a:spcPts val="0"/>
                        </a:spcAft>
                      </a:pPr>
                      <a:r>
                        <a:rPr lang="en-US" sz="1600" dirty="0">
                          <a:solidFill>
                            <a:schemeClr val="tx1"/>
                          </a:solidFill>
                          <a:effectLst/>
                          <a:latin typeface="Arial" panose="020B0604020202020204" pitchFamily="34" charset="0"/>
                          <a:cs typeface="Arial" panose="020B0604020202020204" pitchFamily="34" charset="0"/>
                        </a:rPr>
                        <a:t>As of…</a:t>
                      </a:r>
                      <a:endParaRPr lang="en-US" sz="16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Units</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Youth Membership</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tc gridSpan="2">
                  <a:txBody>
                    <a:bodyPr/>
                    <a:lstStyle/>
                    <a:p>
                      <a:pPr marL="0" marR="0" algn="ctr">
                        <a:lnSpc>
                          <a:spcPct val="107000"/>
                        </a:lnSpc>
                        <a:spcBef>
                          <a:spcPts val="0"/>
                        </a:spcBef>
                        <a:spcAft>
                          <a:spcPts val="0"/>
                        </a:spcAft>
                      </a:pPr>
                      <a:r>
                        <a:rPr lang="en-US" sz="1800" dirty="0">
                          <a:solidFill>
                            <a:schemeClr val="tx1"/>
                          </a:solidFill>
                          <a:effectLst/>
                          <a:latin typeface="Arial Black" panose="020B0A04020102020204" pitchFamily="34" charset="0"/>
                          <a:cs typeface="Arial" panose="020B0604020202020204" pitchFamily="34" charset="0"/>
                        </a:rPr>
                        <a:t>Adult Membership</a:t>
                      </a:r>
                      <a:endParaRPr lang="en-US" sz="1800" dirty="0">
                        <a:solidFill>
                          <a:schemeClr val="tx1"/>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372262">
                <a:tc vMerge="1">
                  <a:txBody>
                    <a:bodyPr/>
                    <a:lstStyle/>
                    <a:p>
                      <a:endParaRPr lang="en-US"/>
                    </a:p>
                  </a:txBody>
                  <a:tcP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Clubs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chemeClr val="accent6">
                              <a:lumMod val="75000"/>
                            </a:schemeClr>
                          </a:solidFill>
                          <a:effectLst/>
                          <a:latin typeface="Arial Black" panose="020B0A04020102020204" pitchFamily="34" charset="0"/>
                        </a:rPr>
                        <a:t>Posts</a:t>
                      </a:r>
                      <a:endParaRPr lang="en-US" sz="1800" b="1" dirty="0">
                        <a:solidFill>
                          <a:schemeClr val="accent6">
                            <a:lumMod val="75000"/>
                          </a:schemeClr>
                        </a:solidFill>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97597">
                <a:tc>
                  <a:txBody>
                    <a:bodyPr/>
                    <a:lstStyle/>
                    <a:p>
                      <a:pPr marL="0" marR="0" algn="r">
                        <a:lnSpc>
                          <a:spcPct val="107000"/>
                        </a:lnSpc>
                        <a:spcBef>
                          <a:spcPts val="0"/>
                        </a:spcBef>
                        <a:spcAft>
                          <a:spcPts val="0"/>
                        </a:spcAft>
                      </a:pPr>
                      <a:endParaRPr lang="en-US" sz="1200" dirty="0">
                        <a:solidFill>
                          <a:schemeClr val="tx1"/>
                        </a:solidFill>
                        <a:effectLst/>
                        <a:latin typeface="Arial" panose="020B0604020202020204" pitchFamily="34" charset="0"/>
                        <a:cs typeface="Arial" panose="020B0604020202020204" pitchFamily="34" charset="0"/>
                      </a:endParaRPr>
                    </a:p>
                    <a:p>
                      <a:pPr marL="0" marR="0" algn="r">
                        <a:lnSpc>
                          <a:spcPct val="107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31 Jan 2020 *</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395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4,055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14,903</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80,474</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704</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19,095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488505">
                <a:tc>
                  <a:txBody>
                    <a:bodyPr/>
                    <a:lstStyle/>
                    <a:p>
                      <a:pPr marL="0" marR="0" indent="0" algn="ctr" defTabSz="457200" rtl="0" eaLnBrk="1" latinLnBrk="0" hangingPunct="1">
                        <a:lnSpc>
                          <a:spcPct val="107000"/>
                        </a:lnSpc>
                        <a:spcBef>
                          <a:spcPts val="0"/>
                        </a:spcBef>
                        <a:spcAft>
                          <a:spcPts val="0"/>
                        </a:spcAft>
                      </a:pPr>
                      <a:endParaRPr lang="en-US" sz="1200" b="1" kern="1200" dirty="0">
                        <a:solidFill>
                          <a:schemeClr val="tx1"/>
                        </a:solidFill>
                        <a:effectLst/>
                        <a:latin typeface="Arial" panose="020B0604020202020204" pitchFamily="34" charset="0"/>
                        <a:ea typeface="+mn-ea"/>
                        <a:cs typeface="Arial" panose="020B0604020202020204" pitchFamily="34" charset="0"/>
                      </a:endParaRPr>
                    </a:p>
                    <a:p>
                      <a:pPr marL="0" marR="0" indent="0" algn="ctr" defTabSz="457200" rtl="0" eaLnBrk="1" latinLnBrk="0" hangingPunct="1">
                        <a:lnSpc>
                          <a:spcPct val="107000"/>
                        </a:lnSpc>
                        <a:spcBef>
                          <a:spcPts val="0"/>
                        </a:spcBef>
                        <a:spcAft>
                          <a:spcPts val="0"/>
                        </a:spcAft>
                      </a:pPr>
                      <a:r>
                        <a:rPr lang="en-US" sz="1200" b="1" kern="1200" dirty="0">
                          <a:solidFill>
                            <a:schemeClr val="tx1"/>
                          </a:solidFill>
                          <a:effectLst/>
                          <a:latin typeface="Arial" panose="020B0604020202020204" pitchFamily="34" charset="0"/>
                          <a:ea typeface="+mn-ea"/>
                          <a:cs typeface="Arial" panose="020B0604020202020204" pitchFamily="34" charset="0"/>
                        </a:rPr>
                        <a:t>1 Apr 2026</a:t>
                      </a:r>
                    </a:p>
                  </a:txBody>
                  <a:tcPr marL="68580" marR="68580" marT="0" marB="0"/>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149</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1,859</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3,146</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18,845 </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616</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lnSpc>
                          <a:spcPct val="107000"/>
                        </a:lnSpc>
                        <a:spcBef>
                          <a:spcPts val="0"/>
                        </a:spcBef>
                        <a:spcAft>
                          <a:spcPts val="0"/>
                        </a:spcAft>
                      </a:pPr>
                      <a:r>
                        <a:rPr lang="en-US" sz="1800" b="1" dirty="0">
                          <a:effectLst/>
                          <a:latin typeface="Arial Black" panose="020B0A04020102020204" pitchFamily="34" charset="0"/>
                        </a:rPr>
                        <a:t>  7,655</a:t>
                      </a:r>
                      <a:endParaRPr lang="en-US" sz="1800" b="1" dirty="0">
                        <a:effectLst/>
                        <a:latin typeface="Arial Black" panose="020B0A040201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500743">
                <a:tc>
                  <a:txBody>
                    <a:bodyPr/>
                    <a:lstStyle/>
                    <a:p>
                      <a:pPr marL="0" marR="0" algn="r">
                        <a:lnSpc>
                          <a:spcPct val="107000"/>
                        </a:lnSpc>
                        <a:spcBef>
                          <a:spcPts val="0"/>
                        </a:spcBef>
                        <a:spcAft>
                          <a:spcPts val="0"/>
                        </a:spcAft>
                      </a:pPr>
                      <a:endParaRPr lang="en-US" sz="1200" dirty="0">
                        <a:solidFill>
                          <a:schemeClr val="tx1"/>
                        </a:solidFill>
                        <a:effectLst/>
                        <a:latin typeface="Arial" panose="020B0604020202020204" pitchFamily="34" charset="0"/>
                        <a:cs typeface="Arial" panose="020B0604020202020204" pitchFamily="34" charset="0"/>
                      </a:endParaRPr>
                    </a:p>
                    <a:p>
                      <a:pPr marL="0" marR="0" algn="ctr">
                        <a:lnSpc>
                          <a:spcPct val="107000"/>
                        </a:lnSpc>
                        <a:spcBef>
                          <a:spcPts val="0"/>
                        </a:spcBef>
                        <a:spcAft>
                          <a:spcPts val="0"/>
                        </a:spcAft>
                      </a:pPr>
                      <a:r>
                        <a:rPr lang="en-US" sz="1200" dirty="0">
                          <a:solidFill>
                            <a:schemeClr val="tx1"/>
                          </a:solidFill>
                          <a:effectLst/>
                          <a:latin typeface="Arial" panose="020B0604020202020204" pitchFamily="34" charset="0"/>
                          <a:cs typeface="Arial" panose="020B0604020202020204" pitchFamily="34" charset="0"/>
                        </a:rPr>
                        <a:t>Opportunity</a:t>
                      </a:r>
                      <a:endPar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a:t>
                      </a:r>
                      <a:r>
                        <a:rPr lang="en-US" sz="1800" b="1" dirty="0">
                          <a:solidFill>
                            <a:srgbClr val="1C81FB"/>
                          </a:solidFill>
                          <a:effectLst/>
                          <a:latin typeface="Arial Black" panose="020B0A04020102020204" pitchFamily="34" charset="0"/>
                          <a:cs typeface="Arial" panose="020B0604020202020204" pitchFamily="34" charset="0"/>
                        </a:rPr>
                        <a:t>246</a:t>
                      </a:r>
                      <a:r>
                        <a:rPr lang="en-US" sz="1800" b="1" dirty="0">
                          <a:solidFill>
                            <a:srgbClr val="0070C0"/>
                          </a:solidFill>
                          <a:effectLst/>
                          <a:latin typeface="Arial Black" panose="020B0A04020102020204" pitchFamily="34" charset="0"/>
                          <a:cs typeface="Arial" panose="020B0604020202020204" pitchFamily="34" charset="0"/>
                        </a:rPr>
                        <a:t> </a:t>
                      </a:r>
                      <a:endParaRPr lang="en-US" sz="1800" b="1" dirty="0">
                        <a:solidFill>
                          <a:srgbClr val="0070C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kern="1200" dirty="0">
                          <a:solidFill>
                            <a:srgbClr val="1C81FB"/>
                          </a:solidFill>
                          <a:effectLst/>
                          <a:latin typeface="Arial Black" panose="020B0A04020102020204" pitchFamily="34" charset="0"/>
                          <a:ea typeface="+mn-ea"/>
                          <a:cs typeface="Arial" panose="020B0604020202020204" pitchFamily="34" charset="0"/>
                        </a:rPr>
                        <a:t>2,196</a:t>
                      </a:r>
                      <a:r>
                        <a:rPr lang="en-US" sz="1800" b="1" dirty="0">
                          <a:solidFill>
                            <a:srgbClr val="C00000"/>
                          </a:solidFill>
                          <a:effectLst/>
                          <a:latin typeface="Arial Black" panose="020B0A04020102020204" pitchFamily="34" charset="0"/>
                          <a:cs typeface="Arial" panose="020B0604020202020204" pitchFamily="34" charset="0"/>
                        </a:rPr>
                        <a:t> </a:t>
                      </a:r>
                      <a:endParaRPr lang="en-US" sz="1800" b="1" dirty="0">
                        <a:solidFill>
                          <a:srgbClr val="C00000"/>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a:t>
                      </a:r>
                      <a:r>
                        <a:rPr lang="en-US" sz="1800" b="1" dirty="0">
                          <a:solidFill>
                            <a:srgbClr val="1C81FB"/>
                          </a:solidFill>
                          <a:effectLst/>
                          <a:latin typeface="Arial Black" panose="020B0A04020102020204" pitchFamily="34" charset="0"/>
                          <a:cs typeface="Arial" panose="020B0604020202020204" pitchFamily="34" charset="0"/>
                        </a:rPr>
                        <a:t>11,757</a:t>
                      </a:r>
                      <a:endParaRPr lang="en-US" sz="1800" b="1" dirty="0">
                        <a:solidFill>
                          <a:srgbClr val="1C81FB"/>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1C81FB"/>
                          </a:solidFill>
                          <a:effectLst/>
                          <a:latin typeface="Arial Black" panose="020B0A04020102020204" pitchFamily="34" charset="0"/>
                          <a:cs typeface="Arial" panose="020B0604020202020204" pitchFamily="34" charset="0"/>
                        </a:rPr>
                        <a:t>61,629</a:t>
                      </a:r>
                      <a:endParaRPr lang="en-US" sz="1800" b="1" dirty="0">
                        <a:solidFill>
                          <a:srgbClr val="1C81FB"/>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0070C0"/>
                          </a:solidFill>
                          <a:effectLst/>
                          <a:latin typeface="Arial Black" panose="020B0A04020102020204" pitchFamily="34" charset="0"/>
                          <a:cs typeface="Arial" panose="020B0604020202020204" pitchFamily="34" charset="0"/>
                        </a:rPr>
                        <a:t> </a:t>
                      </a:r>
                      <a:r>
                        <a:rPr lang="en-US" sz="1800" b="1" dirty="0">
                          <a:solidFill>
                            <a:srgbClr val="1C81FB"/>
                          </a:solidFill>
                          <a:effectLst/>
                          <a:latin typeface="Arial Black" panose="020B0A04020102020204" pitchFamily="34" charset="0"/>
                          <a:cs typeface="Arial" panose="020B0604020202020204" pitchFamily="34" charset="0"/>
                        </a:rPr>
                        <a:t>88</a:t>
                      </a:r>
                      <a:endParaRPr lang="en-US" sz="1800" b="1" dirty="0">
                        <a:solidFill>
                          <a:srgbClr val="1C81FB"/>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tc>
                  <a:txBody>
                    <a:bodyPr/>
                    <a:lstStyle/>
                    <a:p>
                      <a:pPr marL="0" marR="0" algn="ctr">
                        <a:lnSpc>
                          <a:spcPct val="107000"/>
                        </a:lnSpc>
                        <a:spcBef>
                          <a:spcPts val="0"/>
                        </a:spcBef>
                        <a:spcAft>
                          <a:spcPts val="0"/>
                        </a:spcAft>
                      </a:pPr>
                      <a:r>
                        <a:rPr lang="en-US" sz="1800" b="1" dirty="0">
                          <a:solidFill>
                            <a:srgbClr val="1C81FB"/>
                          </a:solidFill>
                          <a:effectLst/>
                          <a:latin typeface="Arial Black" panose="020B0A04020102020204" pitchFamily="34" charset="0"/>
                          <a:cs typeface="Arial" panose="020B0604020202020204" pitchFamily="34" charset="0"/>
                        </a:rPr>
                        <a:t>11,440</a:t>
                      </a:r>
                      <a:endParaRPr lang="en-US" sz="1800" b="1" dirty="0">
                        <a:solidFill>
                          <a:srgbClr val="1C81FB"/>
                        </a:solidFill>
                        <a:effectLst/>
                        <a:latin typeface="Arial Black" panose="020B0A04020102020204" pitchFamily="34" charset="0"/>
                        <a:ea typeface="Calibri" panose="020F0502020204030204" pitchFamily="34" charset="0"/>
                        <a:cs typeface="Arial" panose="020B0604020202020204" pitchFamily="34" charset="0"/>
                      </a:endParaRPr>
                    </a:p>
                  </a:txBody>
                  <a:tcPr marL="68580" marR="68580" marT="0" marB="0" anchor="ctr"/>
                </a:tc>
                <a:extLst>
                  <a:ext uri="{0D108BD9-81ED-4DB2-BD59-A6C34878D82A}">
                    <a16:rowId xmlns:a16="http://schemas.microsoft.com/office/drawing/2014/main" val="10004"/>
                  </a:ext>
                </a:extLst>
              </a:tr>
            </a:tbl>
          </a:graphicData>
        </a:graphic>
      </p:graphicFrame>
      <p:sp>
        <p:nvSpPr>
          <p:cNvPr id="4" name="TextBox 3">
            <a:extLst>
              <a:ext uri="{FF2B5EF4-FFF2-40B4-BE49-F238E27FC236}">
                <a16:creationId xmlns:a16="http://schemas.microsoft.com/office/drawing/2014/main" id="{D7BCABEA-EB46-232A-7A36-DA4E5D2328BD}"/>
              </a:ext>
            </a:extLst>
          </p:cNvPr>
          <p:cNvSpPr txBox="1"/>
          <p:nvPr/>
        </p:nvSpPr>
        <p:spPr>
          <a:xfrm>
            <a:off x="1801052" y="3466284"/>
            <a:ext cx="8545527" cy="338554"/>
          </a:xfrm>
          <a:prstGeom prst="rect">
            <a:avLst/>
          </a:prstGeom>
          <a:noFill/>
        </p:spPr>
        <p:txBody>
          <a:bodyPr wrap="square" rtlCol="0">
            <a:spAutoFit/>
          </a:bodyPr>
          <a:lstStyle/>
          <a:p>
            <a:r>
              <a:rPr lang="en-US" sz="1600" b="1" dirty="0">
                <a:solidFill>
                  <a:srgbClr val="FFFF00"/>
                </a:solidFill>
                <a:latin typeface="Arial" panose="020B0604020202020204" pitchFamily="34" charset="0"/>
                <a:cs typeface="Arial" panose="020B0604020202020204" pitchFamily="34" charset="0"/>
              </a:rPr>
              <a:t>* Just before the COVID-19 Pandemic shut-down all in-person meetings </a:t>
            </a:r>
          </a:p>
        </p:txBody>
      </p:sp>
      <p:sp>
        <p:nvSpPr>
          <p:cNvPr id="8" name="TextBox 7">
            <a:extLst>
              <a:ext uri="{FF2B5EF4-FFF2-40B4-BE49-F238E27FC236}">
                <a16:creationId xmlns:a16="http://schemas.microsoft.com/office/drawing/2014/main" id="{B2702B18-05AD-572E-179F-7AA85DFD55B0}"/>
              </a:ext>
            </a:extLst>
          </p:cNvPr>
          <p:cNvSpPr txBox="1"/>
          <p:nvPr/>
        </p:nvSpPr>
        <p:spPr>
          <a:xfrm>
            <a:off x="1801052" y="3824559"/>
            <a:ext cx="8625788" cy="2339102"/>
          </a:xfrm>
          <a:prstGeom prst="rect">
            <a:avLst/>
          </a:prstGeom>
          <a:no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   Positive upward or   </a:t>
            </a:r>
            <a:r>
              <a:rPr lang="en-US" sz="1600" b="1" dirty="0">
                <a:solidFill>
                  <a:srgbClr val="FFFF00"/>
                </a:solidFill>
                <a:latin typeface="Arial" panose="020B0604020202020204" pitchFamily="34" charset="0"/>
                <a:cs typeface="Arial" panose="020B0604020202020204" pitchFamily="34" charset="0"/>
              </a:rPr>
              <a:t>Negative downward trend since 17 March 2026; </a:t>
            </a:r>
            <a:r>
              <a:rPr lang="en-US" sz="1600" b="1" dirty="0">
                <a:solidFill>
                  <a:schemeClr val="accent6">
                    <a:lumMod val="75000"/>
                  </a:schemeClr>
                </a:solidFill>
                <a:latin typeface="Arial" panose="020B0604020202020204" pitchFamily="34" charset="0"/>
                <a:cs typeface="Arial" panose="020B0604020202020204" pitchFamily="34" charset="0"/>
              </a:rPr>
              <a:t>Clubs Units </a:t>
            </a:r>
            <a:r>
              <a:rPr lang="en-US" sz="1600" b="1" dirty="0">
                <a:solidFill>
                  <a:srgbClr val="C00000"/>
                </a:solidFill>
                <a:latin typeface="Arial" panose="020B0604020202020204" pitchFamily="34" charset="0"/>
                <a:cs typeface="Arial" panose="020B0604020202020204" pitchFamily="34" charset="0"/>
              </a:rPr>
              <a:t>down 11</a:t>
            </a:r>
            <a:r>
              <a:rPr lang="en-US" sz="1600" b="1" dirty="0">
                <a:solidFill>
                  <a:schemeClr val="accent6">
                    <a:lumMod val="75000"/>
                  </a:schemeClr>
                </a:solidFill>
                <a:latin typeface="Arial" panose="020B0604020202020204" pitchFamily="34" charset="0"/>
                <a:cs typeface="Arial" panose="020B0604020202020204" pitchFamily="34" charset="0"/>
              </a:rPr>
              <a:t>, Posts Units </a:t>
            </a:r>
            <a:r>
              <a:rPr lang="en-US" sz="1600" b="1" dirty="0">
                <a:solidFill>
                  <a:srgbClr val="C00000"/>
                </a:solidFill>
                <a:latin typeface="Arial" panose="020B0604020202020204" pitchFamily="34" charset="0"/>
                <a:cs typeface="Arial" panose="020B0604020202020204" pitchFamily="34" charset="0"/>
              </a:rPr>
              <a:t>down 109</a:t>
            </a:r>
            <a:r>
              <a:rPr lang="en-US" sz="1600" b="1" dirty="0">
                <a:solidFill>
                  <a:schemeClr val="accent6">
                    <a:lumMod val="75000"/>
                  </a:schemeClr>
                </a:solidFill>
                <a:latin typeface="Arial" panose="020B0604020202020204" pitchFamily="34" charset="0"/>
                <a:cs typeface="Arial" panose="020B0604020202020204" pitchFamily="34" charset="0"/>
              </a:rPr>
              <a:t>, Club Youth Membership </a:t>
            </a:r>
            <a:r>
              <a:rPr lang="en-US" sz="1600" b="1" dirty="0">
                <a:solidFill>
                  <a:srgbClr val="2AB96C"/>
                </a:solidFill>
                <a:latin typeface="Arial" panose="020B0604020202020204" pitchFamily="34" charset="0"/>
                <a:cs typeface="Arial" panose="020B0604020202020204" pitchFamily="34" charset="0"/>
              </a:rPr>
              <a:t>plus 89</a:t>
            </a:r>
            <a:r>
              <a:rPr lang="en-US" sz="1600" b="1" dirty="0">
                <a:solidFill>
                  <a:schemeClr val="accent6">
                    <a:lumMod val="75000"/>
                  </a:schemeClr>
                </a:solidFill>
                <a:latin typeface="Arial" panose="020B0604020202020204" pitchFamily="34" charset="0"/>
                <a:cs typeface="Arial" panose="020B0604020202020204" pitchFamily="34" charset="0"/>
              </a:rPr>
              <a:t>, Post Youth Membership </a:t>
            </a:r>
            <a:r>
              <a:rPr lang="en-US" sz="1600" b="1" dirty="0">
                <a:solidFill>
                  <a:srgbClr val="C00000"/>
                </a:solidFill>
                <a:latin typeface="Arial" panose="020B0604020202020204" pitchFamily="34" charset="0"/>
                <a:cs typeface="Arial" panose="020B0604020202020204" pitchFamily="34" charset="0"/>
              </a:rPr>
              <a:t>down 432</a:t>
            </a:r>
            <a:r>
              <a:rPr lang="en-US" sz="1600" b="1" dirty="0">
                <a:solidFill>
                  <a:schemeClr val="accent6">
                    <a:lumMod val="75000"/>
                  </a:schemeClr>
                </a:solidFill>
                <a:latin typeface="Arial" panose="020B0604020202020204" pitchFamily="34" charset="0"/>
                <a:cs typeface="Arial" panose="020B0604020202020204" pitchFamily="34" charset="0"/>
              </a:rPr>
              <a:t>, Cubs Adult Membership </a:t>
            </a:r>
            <a:r>
              <a:rPr lang="en-US" sz="1600" b="1" dirty="0">
                <a:solidFill>
                  <a:srgbClr val="C00000"/>
                </a:solidFill>
                <a:latin typeface="Arial" panose="020B0604020202020204" pitchFamily="34" charset="0"/>
                <a:cs typeface="Arial" panose="020B0604020202020204" pitchFamily="34" charset="0"/>
              </a:rPr>
              <a:t>down 21 </a:t>
            </a:r>
            <a:r>
              <a:rPr lang="en-US" sz="1600" b="1" dirty="0">
                <a:solidFill>
                  <a:schemeClr val="accent6">
                    <a:lumMod val="75000"/>
                  </a:schemeClr>
                </a:solidFill>
                <a:latin typeface="Arial" panose="020B0604020202020204" pitchFamily="34" charset="0"/>
                <a:cs typeface="Arial" panose="020B0604020202020204" pitchFamily="34" charset="0"/>
              </a:rPr>
              <a:t>and Post Adult Membership </a:t>
            </a:r>
            <a:r>
              <a:rPr lang="en-US" sz="1600" b="1" dirty="0">
                <a:solidFill>
                  <a:srgbClr val="C00000"/>
                </a:solidFill>
                <a:latin typeface="Arial" panose="020B0604020202020204" pitchFamily="34" charset="0"/>
                <a:cs typeface="Arial" panose="020B0604020202020204" pitchFamily="34" charset="0"/>
              </a:rPr>
              <a:t>down 269</a:t>
            </a:r>
          </a:p>
          <a:p>
            <a:endParaRPr lang="en-US" sz="800" b="1" dirty="0">
              <a:solidFill>
                <a:srgbClr val="00B050"/>
              </a:solidFill>
              <a:latin typeface="Arial" panose="020B0604020202020204" pitchFamily="34" charset="0"/>
              <a:cs typeface="Arial" panose="020B0604020202020204" pitchFamily="34" charset="0"/>
            </a:endParaRPr>
          </a:p>
          <a:p>
            <a:r>
              <a:rPr lang="en-US" sz="1200" b="1" dirty="0">
                <a:solidFill>
                  <a:schemeClr val="accent6">
                    <a:lumMod val="75000"/>
                  </a:schemeClr>
                </a:solidFill>
                <a:latin typeface="Arial" panose="020B0604020202020204" pitchFamily="34" charset="0"/>
                <a:cs typeface="Arial" panose="020B0604020202020204" pitchFamily="34" charset="0"/>
              </a:rPr>
              <a:t>NOTE: </a:t>
            </a:r>
            <a:r>
              <a:rPr lang="en-US" sz="1200" b="1" dirty="0">
                <a:solidFill>
                  <a:schemeClr val="accent6">
                    <a:lumMod val="40000"/>
                    <a:lumOff val="60000"/>
                  </a:schemeClr>
                </a:solidFill>
                <a:latin typeface="Arial" panose="020B0604020202020204" pitchFamily="34" charset="0"/>
                <a:cs typeface="Arial" panose="020B0604020202020204" pitchFamily="34" charset="0"/>
              </a:rPr>
              <a:t>Our National Exploring Membership Growth / Retention Lead Jeff Schweiger believes loses, in part, are due to problems with the registration system and separating member registration from unit registration. </a:t>
            </a:r>
            <a:r>
              <a:rPr lang="en-US" sz="1200" b="1" dirty="0">
                <a:solidFill>
                  <a:schemeClr val="accent6">
                    <a:lumMod val="75000"/>
                  </a:schemeClr>
                </a:solidFill>
                <a:latin typeface="Arial" panose="020B0604020202020204" pitchFamily="34" charset="0"/>
                <a:cs typeface="Arial" panose="020B0604020202020204" pitchFamily="34" charset="0"/>
              </a:rPr>
              <a:t>Our National Exploring Growth &amp; Retention Director Carlos Coronado (at the National Exploring Program Office) said </a:t>
            </a:r>
            <a:r>
              <a:rPr lang="en-US" sz="1200" b="1" i="1" dirty="0">
                <a:solidFill>
                  <a:schemeClr val="accent6">
                    <a:lumMod val="75000"/>
                  </a:schemeClr>
                </a:solidFill>
                <a:latin typeface="Arial" panose="020B0604020202020204" pitchFamily="34" charset="0"/>
                <a:cs typeface="Arial" panose="020B0604020202020204" pitchFamily="34" charset="0"/>
              </a:rPr>
              <a:t>“our registration system does have some effect on our numbers but based on comparing 2025 to 2026 we should know on April 1 of this year. Last year there was a 90-day lapse period (for renewals) with the majority of councils on year-end membership cycle and this year we are on a 60-day lapse cycle.”</a:t>
            </a:r>
            <a:endParaRPr lang="en-US" sz="1200" b="1" dirty="0">
              <a:solidFill>
                <a:schemeClr val="accent6">
                  <a:lumMod val="40000"/>
                  <a:lumOff val="60000"/>
                </a:schemeClr>
              </a:solidFill>
              <a:latin typeface="Arial" panose="020B0604020202020204" pitchFamily="34" charset="0"/>
              <a:cs typeface="Arial" panose="020B0604020202020204" pitchFamily="34" charset="0"/>
            </a:endParaRPr>
          </a:p>
        </p:txBody>
      </p:sp>
      <p:sp>
        <p:nvSpPr>
          <p:cNvPr id="20" name="Up Arrow 19">
            <a:extLst>
              <a:ext uri="{FF2B5EF4-FFF2-40B4-BE49-F238E27FC236}">
                <a16:creationId xmlns:a16="http://schemas.microsoft.com/office/drawing/2014/main" id="{F3690507-7A6A-3125-026A-289914984BC6}"/>
              </a:ext>
            </a:extLst>
          </p:cNvPr>
          <p:cNvSpPr/>
          <p:nvPr/>
        </p:nvSpPr>
        <p:spPr>
          <a:xfrm flipV="1">
            <a:off x="10328176" y="2504477"/>
            <a:ext cx="185057" cy="219928"/>
          </a:xfrm>
          <a:prstGeom prst="upArrow">
            <a:avLst/>
          </a:prstGeom>
          <a:solidFill>
            <a:srgbClr val="C0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21" name="Up Arrow 19">
            <a:extLst>
              <a:ext uri="{FF2B5EF4-FFF2-40B4-BE49-F238E27FC236}">
                <a16:creationId xmlns:a16="http://schemas.microsoft.com/office/drawing/2014/main" id="{7301F137-15B2-5F9B-B4AE-2EC1994A74AB}"/>
              </a:ext>
            </a:extLst>
          </p:cNvPr>
          <p:cNvSpPr/>
          <p:nvPr/>
        </p:nvSpPr>
        <p:spPr>
          <a:xfrm flipV="1">
            <a:off x="4131301" y="3919093"/>
            <a:ext cx="185057" cy="219928"/>
          </a:xfrm>
          <a:prstGeom prst="upArrow">
            <a:avLst/>
          </a:prstGeom>
          <a:solidFill>
            <a:srgbClr val="C0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1C81FB"/>
                </a:solidFill>
              </a:rPr>
              <a:t> </a:t>
            </a:r>
          </a:p>
        </p:txBody>
      </p:sp>
      <p:sp>
        <p:nvSpPr>
          <p:cNvPr id="6" name="Up Arrow 19">
            <a:extLst>
              <a:ext uri="{FF2B5EF4-FFF2-40B4-BE49-F238E27FC236}">
                <a16:creationId xmlns:a16="http://schemas.microsoft.com/office/drawing/2014/main" id="{B415DF34-F9CF-959F-43CD-B396B1A62715}"/>
              </a:ext>
            </a:extLst>
          </p:cNvPr>
          <p:cNvSpPr/>
          <p:nvPr/>
        </p:nvSpPr>
        <p:spPr>
          <a:xfrm rot="10800000" flipV="1">
            <a:off x="1877440" y="3880079"/>
            <a:ext cx="185057" cy="219928"/>
          </a:xfrm>
          <a:prstGeom prst="upArrow">
            <a:avLst/>
          </a:prstGeom>
          <a:solidFill>
            <a:srgbClr val="00B05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B050"/>
              </a:solidFill>
            </a:endParaRPr>
          </a:p>
        </p:txBody>
      </p:sp>
      <p:sp>
        <p:nvSpPr>
          <p:cNvPr id="13" name="Up Arrow 19">
            <a:extLst>
              <a:ext uri="{FF2B5EF4-FFF2-40B4-BE49-F238E27FC236}">
                <a16:creationId xmlns:a16="http://schemas.microsoft.com/office/drawing/2014/main" id="{686AEB91-11CA-8FDF-EF4D-2E6FF2CB4511}"/>
              </a:ext>
            </a:extLst>
          </p:cNvPr>
          <p:cNvSpPr/>
          <p:nvPr/>
        </p:nvSpPr>
        <p:spPr>
          <a:xfrm rot="10800000" flipV="1">
            <a:off x="6627997" y="2496087"/>
            <a:ext cx="185057" cy="219928"/>
          </a:xfrm>
          <a:prstGeom prst="upArrow">
            <a:avLst/>
          </a:prstGeom>
          <a:solidFill>
            <a:srgbClr val="2AB96C"/>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14" name="Up Arrow 19">
            <a:extLst>
              <a:ext uri="{FF2B5EF4-FFF2-40B4-BE49-F238E27FC236}">
                <a16:creationId xmlns:a16="http://schemas.microsoft.com/office/drawing/2014/main" id="{256A18E0-EF0C-7FF5-69C9-A1DA98D1E910}"/>
              </a:ext>
            </a:extLst>
          </p:cNvPr>
          <p:cNvSpPr/>
          <p:nvPr/>
        </p:nvSpPr>
        <p:spPr>
          <a:xfrm flipV="1">
            <a:off x="3771711" y="2493714"/>
            <a:ext cx="185057" cy="219928"/>
          </a:xfrm>
          <a:prstGeom prst="upArrow">
            <a:avLst/>
          </a:prstGeom>
          <a:solidFill>
            <a:srgbClr val="C0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15" name="Up Arrow 19">
            <a:extLst>
              <a:ext uri="{FF2B5EF4-FFF2-40B4-BE49-F238E27FC236}">
                <a16:creationId xmlns:a16="http://schemas.microsoft.com/office/drawing/2014/main" id="{7AAA564B-7D36-168C-BF12-EBAE9518A46F}"/>
              </a:ext>
            </a:extLst>
          </p:cNvPr>
          <p:cNvSpPr/>
          <p:nvPr/>
        </p:nvSpPr>
        <p:spPr>
          <a:xfrm flipV="1">
            <a:off x="5199854" y="2496088"/>
            <a:ext cx="185057" cy="219928"/>
          </a:xfrm>
          <a:prstGeom prst="upArrow">
            <a:avLst/>
          </a:prstGeom>
          <a:solidFill>
            <a:srgbClr val="C0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17" name="Up Arrow 19">
            <a:extLst>
              <a:ext uri="{FF2B5EF4-FFF2-40B4-BE49-F238E27FC236}">
                <a16:creationId xmlns:a16="http://schemas.microsoft.com/office/drawing/2014/main" id="{2A128F46-7B83-C261-F483-C714669C0A64}"/>
              </a:ext>
            </a:extLst>
          </p:cNvPr>
          <p:cNvSpPr/>
          <p:nvPr/>
        </p:nvSpPr>
        <p:spPr>
          <a:xfrm flipV="1">
            <a:off x="7999939" y="2513227"/>
            <a:ext cx="185057" cy="219928"/>
          </a:xfrm>
          <a:prstGeom prst="upArrow">
            <a:avLst/>
          </a:prstGeom>
          <a:solidFill>
            <a:srgbClr val="C0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
        <p:nvSpPr>
          <p:cNvPr id="18" name="Up Arrow 19">
            <a:extLst>
              <a:ext uri="{FF2B5EF4-FFF2-40B4-BE49-F238E27FC236}">
                <a16:creationId xmlns:a16="http://schemas.microsoft.com/office/drawing/2014/main" id="{DADF19F3-5CC2-5DF4-9BC6-BAE3BADBCA05}"/>
              </a:ext>
            </a:extLst>
          </p:cNvPr>
          <p:cNvSpPr/>
          <p:nvPr/>
        </p:nvSpPr>
        <p:spPr>
          <a:xfrm flipV="1">
            <a:off x="9082893" y="2513218"/>
            <a:ext cx="185057" cy="219928"/>
          </a:xfrm>
          <a:prstGeom prst="upArrow">
            <a:avLst/>
          </a:prstGeom>
          <a:solidFill>
            <a:srgbClr val="C00000"/>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1C81FB"/>
              </a:solidFill>
            </a:endParaRPr>
          </a:p>
        </p:txBody>
      </p:sp>
    </p:spTree>
    <p:extLst>
      <p:ext uri="{BB962C8B-B14F-4D97-AF65-F5344CB8AC3E}">
        <p14:creationId xmlns:p14="http://schemas.microsoft.com/office/powerpoint/2010/main" val="17653478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2C26D-54D3-2A68-911A-662F74F278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A0785A-015B-8954-1952-C43A45E2CA09}"/>
              </a:ext>
            </a:extLst>
          </p:cNvPr>
          <p:cNvSpPr>
            <a:spLocks noGrp="1"/>
          </p:cNvSpPr>
          <p:nvPr>
            <p:ph type="title"/>
          </p:nvPr>
        </p:nvSpPr>
        <p:spPr>
          <a:xfrm>
            <a:off x="1643744" y="16780"/>
            <a:ext cx="8697685" cy="1325563"/>
          </a:xfrm>
        </p:spPr>
        <p:txBody>
          <a:bodyPr>
            <a:normAutofit/>
          </a:bodyPr>
          <a:lstStyle/>
          <a:p>
            <a:r>
              <a:rPr lang="en-US" sz="2800" b="1" dirty="0">
                <a:latin typeface="Arial" panose="020B0604020202020204" pitchFamily="34" charset="0"/>
                <a:cs typeface="Arial" panose="020B0604020202020204" pitchFamily="34" charset="0"/>
              </a:rPr>
              <a:t>Exploring Participants as of 1 April 2026</a:t>
            </a:r>
            <a:endParaRPr lang="en-US" sz="2800" b="1" dirty="0">
              <a:solidFill>
                <a:srgbClr val="C00000"/>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96FAD9ED-81EC-1F05-99B9-71D7C62D79DC}"/>
              </a:ext>
            </a:extLst>
          </p:cNvPr>
          <p:cNvSpPr>
            <a:spLocks noChangeArrowheads="1"/>
          </p:cNvSpPr>
          <p:nvPr/>
        </p:nvSpPr>
        <p:spPr bwMode="auto">
          <a:xfrm>
            <a:off x="2242457" y="922231"/>
            <a:ext cx="7554686" cy="5705408"/>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defTabSz="685800"/>
            <a:r>
              <a:rPr lang="en-US" sz="1450" b="1" dirty="0">
                <a:solidFill>
                  <a:prstClr val="black"/>
                </a:solidFill>
                <a:latin typeface="Arial" panose="020B0604020202020204" pitchFamily="34" charset="0"/>
                <a:cs typeface="Arial" panose="020B0604020202020204" pitchFamily="34" charset="0"/>
              </a:rPr>
              <a:t>Clubs/Posts = 1,334 </a:t>
            </a:r>
            <a:r>
              <a:rPr lang="en-US" sz="1450" b="1" dirty="0">
                <a:solidFill>
                  <a:srgbClr val="C00000"/>
                </a:solidFill>
                <a:latin typeface="Arial" panose="020B0604020202020204" pitchFamily="34" charset="0"/>
                <a:cs typeface="Arial" panose="020B0604020202020204" pitchFamily="34" charset="0"/>
              </a:rPr>
              <a:t>(-120) </a:t>
            </a:r>
            <a:r>
              <a:rPr lang="en-US" sz="1450" b="1" dirty="0">
                <a:solidFill>
                  <a:prstClr val="black"/>
                </a:solidFill>
                <a:latin typeface="Arial" panose="020B0604020202020204" pitchFamily="34" charset="0"/>
                <a:cs typeface="Arial" panose="020B0604020202020204" pitchFamily="34" charset="0"/>
              </a:rPr>
              <a:t>Youth = 21,991 </a:t>
            </a:r>
            <a:r>
              <a:rPr lang="en-US" sz="1450" b="1" dirty="0">
                <a:solidFill>
                  <a:srgbClr val="C00000"/>
                </a:solidFill>
                <a:latin typeface="Arial" panose="020B0604020202020204" pitchFamily="34" charset="0"/>
                <a:cs typeface="Arial" panose="020B0604020202020204" pitchFamily="34" charset="0"/>
              </a:rPr>
              <a:t>(-343) </a:t>
            </a:r>
            <a:r>
              <a:rPr lang="en-US" sz="1450" b="1" dirty="0">
                <a:solidFill>
                  <a:prstClr val="black"/>
                </a:solidFill>
                <a:latin typeface="Arial" panose="020B0604020202020204" pitchFamily="34" charset="0"/>
                <a:cs typeface="Arial" panose="020B0604020202020204" pitchFamily="34" charset="0"/>
              </a:rPr>
              <a:t>Adults = 8,271 </a:t>
            </a:r>
            <a:r>
              <a:rPr lang="en-US" sz="1450" b="1" dirty="0">
                <a:solidFill>
                  <a:srgbClr val="C00000"/>
                </a:solidFill>
                <a:latin typeface="Arial" panose="020B0604020202020204" pitchFamily="34" charset="0"/>
                <a:cs typeface="Arial" panose="020B0604020202020204" pitchFamily="34" charset="0"/>
              </a:rPr>
              <a:t>(-290)</a:t>
            </a:r>
            <a:endParaRPr lang="en-US" sz="600" b="1" dirty="0">
              <a:solidFill>
                <a:srgbClr val="C00000"/>
              </a:solidFill>
              <a:latin typeface="Arial" panose="020B0604020202020204" pitchFamily="34" charset="0"/>
              <a:cs typeface="Arial" panose="020B0604020202020204" pitchFamily="34" charset="0"/>
            </a:endParaRPr>
          </a:p>
          <a:p>
            <a:pPr defTabSz="685800"/>
            <a:r>
              <a:rPr lang="en-US" sz="1350" b="1" u="sng" dirty="0">
                <a:solidFill>
                  <a:prstClr val="black"/>
                </a:solidFill>
                <a:latin typeface="Arial" panose="020B0604020202020204" pitchFamily="34" charset="0"/>
                <a:cs typeface="Arial" panose="020B0604020202020204" pitchFamily="34" charset="0"/>
              </a:rPr>
              <a:t>Career Area</a:t>
            </a:r>
            <a:r>
              <a:rPr lang="en-US" sz="1350" b="1" dirty="0">
                <a:solidFill>
                  <a:prstClr val="black"/>
                </a:solidFill>
                <a:latin typeface="Arial" panose="020B0604020202020204" pitchFamily="34" charset="0"/>
                <a:cs typeface="Arial" panose="020B0604020202020204" pitchFamily="34" charset="0"/>
              </a:rPr>
              <a:t>			    </a:t>
            </a:r>
            <a:r>
              <a:rPr lang="en-US" sz="1350" b="1" u="sng" dirty="0">
                <a:solidFill>
                  <a:prstClr val="black"/>
                </a:solidFill>
                <a:latin typeface="Arial" panose="020B0604020202020204" pitchFamily="34" charset="0"/>
                <a:cs typeface="Arial" panose="020B0604020202020204" pitchFamily="34" charset="0"/>
              </a:rPr>
              <a:t>Units</a:t>
            </a:r>
            <a:r>
              <a:rPr lang="en-US" sz="1350" b="1" dirty="0">
                <a:solidFill>
                  <a:prstClr val="black"/>
                </a:solidFill>
                <a:latin typeface="Arial" panose="020B0604020202020204" pitchFamily="34" charset="0"/>
                <a:cs typeface="Arial" panose="020B0604020202020204" pitchFamily="34" charset="0"/>
              </a:rPr>
              <a:t>	              </a:t>
            </a:r>
            <a:r>
              <a:rPr lang="en-US" sz="1350" b="1" u="sng" dirty="0">
                <a:solidFill>
                  <a:prstClr val="black"/>
                </a:solidFill>
                <a:latin typeface="Arial" panose="020B0604020202020204" pitchFamily="34" charset="0"/>
                <a:cs typeface="Arial" panose="020B0604020202020204" pitchFamily="34" charset="0"/>
              </a:rPr>
              <a:t>Youth</a:t>
            </a:r>
            <a:r>
              <a:rPr lang="en-US" sz="1350" b="1" dirty="0">
                <a:solidFill>
                  <a:prstClr val="black"/>
                </a:solidFill>
                <a:latin typeface="Arial" panose="020B0604020202020204" pitchFamily="34" charset="0"/>
                <a:cs typeface="Arial" panose="020B0604020202020204" pitchFamily="34" charset="0"/>
              </a:rPr>
              <a:t>	          </a:t>
            </a:r>
            <a:r>
              <a:rPr lang="en-US" sz="1350" b="1" u="sng" dirty="0">
                <a:solidFill>
                  <a:prstClr val="black"/>
                </a:solidFill>
                <a:latin typeface="Arial" panose="020B0604020202020204" pitchFamily="34" charset="0"/>
                <a:cs typeface="Arial" panose="020B0604020202020204" pitchFamily="34" charset="0"/>
              </a:rPr>
              <a:t>Adults</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Aquatics			         1		   </a:t>
            </a:r>
            <a:r>
              <a:rPr lang="en-US" sz="1350" b="1" dirty="0">
                <a:latin typeface="Arial" panose="020B0604020202020204" pitchFamily="34" charset="0"/>
                <a:cs typeface="Arial" panose="020B0604020202020204" pitchFamily="34" charset="0"/>
              </a:rPr>
              <a:t>24</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7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Arts &amp; Humanities 		         4 	                 </a:t>
            </a:r>
            <a:r>
              <a:rPr lang="en-US" sz="1350" b="1" dirty="0">
                <a:latin typeface="Arial" panose="020B0604020202020204" pitchFamily="34" charset="0"/>
                <a:cs typeface="Arial" panose="020B0604020202020204" pitchFamily="34" charset="0"/>
              </a:rPr>
              <a:t>41</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48 </a:t>
            </a:r>
            <a:r>
              <a:rPr lang="en-US" sz="1350" b="1" dirty="0">
                <a:solidFill>
                  <a:srgbClr val="C00000"/>
                </a:solidFill>
                <a:latin typeface="Arial" panose="020B0604020202020204" pitchFamily="34" charset="0"/>
                <a:cs typeface="Arial" panose="020B0604020202020204" pitchFamily="34" charset="0"/>
              </a:rPr>
              <a:t>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Aviation			       45 </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623</a:t>
            </a:r>
            <a:r>
              <a:rPr lang="en-US" sz="1350" b="1" dirty="0">
                <a:solidFill>
                  <a:schemeClr val="tx2">
                    <a:lumMod val="60000"/>
                    <a:lumOff val="40000"/>
                  </a:schemeClr>
                </a:solidFill>
                <a:latin typeface="Arial" panose="020B0604020202020204" pitchFamily="34" charset="0"/>
                <a:cs typeface="Arial" panose="020B0604020202020204" pitchFamily="34" charset="0"/>
              </a:rPr>
              <a:t> </a:t>
            </a:r>
            <a:r>
              <a:rPr lang="en-US" sz="1350" b="1" dirty="0">
                <a:solidFill>
                  <a:srgbClr val="1C81FB"/>
                </a:solidFill>
                <a:latin typeface="Arial" panose="020B0604020202020204" pitchFamily="34" charset="0"/>
                <a:cs typeface="Arial" panose="020B0604020202020204" pitchFamily="34" charset="0"/>
              </a:rPr>
              <a:t>(+43)           </a:t>
            </a:r>
            <a:r>
              <a:rPr lang="en-US" sz="1350" b="1" dirty="0">
                <a:latin typeface="Arial" panose="020B0604020202020204" pitchFamily="34" charset="0"/>
                <a:cs typeface="Arial" panose="020B0604020202020204" pitchFamily="34" charset="0"/>
              </a:rPr>
              <a:t>314</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srgbClr val="1C81FB"/>
                </a:solidFill>
                <a:latin typeface="Arial" panose="020B0604020202020204" pitchFamily="34" charset="0"/>
                <a:cs typeface="Arial" panose="020B0604020202020204" pitchFamily="34" charset="0"/>
              </a:rPr>
              <a:t>(+20)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Business			         8</a:t>
            </a:r>
            <a:r>
              <a:rPr lang="en-US" sz="1350" b="1" dirty="0">
                <a:solidFill>
                  <a:schemeClr val="tx2">
                    <a:lumMod val="60000"/>
                    <a:lumOff val="40000"/>
                  </a:schemeClr>
                </a:solidFill>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463 </a:t>
            </a:r>
            <a:r>
              <a:rPr lang="en-US" sz="1350" b="1" dirty="0">
                <a:solidFill>
                  <a:srgbClr val="1C81FB"/>
                </a:solidFill>
                <a:latin typeface="Arial" panose="020B0604020202020204" pitchFamily="34" charset="0"/>
                <a:cs typeface="Arial" panose="020B0604020202020204" pitchFamily="34" charset="0"/>
              </a:rPr>
              <a:t>(+43)             </a:t>
            </a:r>
            <a:r>
              <a:rPr lang="en-US" sz="1350" b="1" dirty="0">
                <a:latin typeface="Arial" panose="020B0604020202020204" pitchFamily="34" charset="0"/>
                <a:cs typeface="Arial" panose="020B0604020202020204" pitchFamily="34" charset="0"/>
              </a:rPr>
              <a:t>44 </a:t>
            </a:r>
            <a:r>
              <a:rPr lang="en-US" sz="1350" b="1" dirty="0">
                <a:solidFill>
                  <a:srgbClr val="1C81FB"/>
                </a:solidFill>
                <a:latin typeface="Arial" panose="020B0604020202020204" pitchFamily="34" charset="0"/>
                <a:cs typeface="Arial" panose="020B0604020202020204" pitchFamily="34" charset="0"/>
              </a:rPr>
              <a:t>(+1)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Education			       36</a:t>
            </a:r>
            <a:r>
              <a:rPr lang="en-US" sz="1350" b="1" dirty="0">
                <a:latin typeface="Arial" panose="020B0604020202020204" pitchFamily="34" charset="0"/>
                <a:cs typeface="Arial" panose="020B0604020202020204" pitchFamily="34" charset="0"/>
              </a:rPr>
              <a:t> </a:t>
            </a:r>
            <a:r>
              <a:rPr lang="en-US" sz="1350" b="1" dirty="0">
                <a:solidFill>
                  <a:srgbClr val="1C81FB"/>
                </a:solidFill>
                <a:latin typeface="Arial" panose="020B0604020202020204" pitchFamily="34" charset="0"/>
                <a:cs typeface="Arial" panose="020B0604020202020204" pitchFamily="34" charset="0"/>
              </a:rPr>
              <a:t>(+4)           </a:t>
            </a:r>
            <a:r>
              <a:rPr lang="en-US" sz="1350" b="1" dirty="0">
                <a:solidFill>
                  <a:prstClr val="black"/>
                </a:solidFill>
                <a:latin typeface="Arial" panose="020B0604020202020204" pitchFamily="34" charset="0"/>
                <a:cs typeface="Arial" panose="020B0604020202020204" pitchFamily="34" charset="0"/>
              </a:rPr>
              <a:t>744 </a:t>
            </a:r>
            <a:r>
              <a:rPr lang="en-US" sz="1350" b="1" dirty="0">
                <a:solidFill>
                  <a:srgbClr val="1C81FB"/>
                </a:solidFill>
                <a:latin typeface="Arial" panose="020B0604020202020204" pitchFamily="34" charset="0"/>
                <a:cs typeface="Arial" panose="020B0604020202020204" pitchFamily="34" charset="0"/>
              </a:rPr>
              <a:t>(+34)            </a:t>
            </a:r>
            <a:r>
              <a:rPr lang="en-US" sz="1350" b="1" dirty="0">
                <a:latin typeface="Arial" panose="020B0604020202020204" pitchFamily="34" charset="0"/>
                <a:cs typeface="Arial" panose="020B0604020202020204" pitchFamily="34" charset="0"/>
              </a:rPr>
              <a:t>223 </a:t>
            </a:r>
            <a:r>
              <a:rPr lang="en-US" sz="1350" b="1" dirty="0">
                <a:solidFill>
                  <a:srgbClr val="1C81FB"/>
                </a:solidFill>
                <a:latin typeface="Arial" panose="020B0604020202020204" pitchFamily="34" charset="0"/>
                <a:cs typeface="Arial" panose="020B0604020202020204" pitchFamily="34" charset="0"/>
              </a:rPr>
              <a:t>(+24)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Communications		         3                   162 </a:t>
            </a:r>
            <a:r>
              <a:rPr lang="en-US" sz="1350" b="1" dirty="0">
                <a:solidFill>
                  <a:srgbClr val="1C81FB"/>
                </a:solidFill>
                <a:latin typeface="Arial" panose="020B0604020202020204" pitchFamily="34" charset="0"/>
                <a:cs typeface="Arial" panose="020B0604020202020204" pitchFamily="34" charset="0"/>
              </a:rPr>
              <a:t>(+52)             </a:t>
            </a:r>
            <a:r>
              <a:rPr lang="en-US" sz="1350" b="1" dirty="0">
                <a:solidFill>
                  <a:prstClr val="black"/>
                </a:solidFill>
                <a:latin typeface="Arial" panose="020B0604020202020204" pitchFamily="34" charset="0"/>
                <a:cs typeface="Arial" panose="020B0604020202020204" pitchFamily="34" charset="0"/>
              </a:rPr>
              <a:t>26 </a:t>
            </a:r>
            <a:r>
              <a:rPr lang="en-US" sz="1350" b="1" dirty="0">
                <a:solidFill>
                  <a:srgbClr val="1C81FB"/>
                </a:solidFill>
                <a:latin typeface="Arial" panose="020B0604020202020204" pitchFamily="34" charset="0"/>
                <a:cs typeface="Arial" panose="020B0604020202020204" pitchFamily="34" charset="0"/>
              </a:rPr>
              <a:t>(+1)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Engineering &amp; Technology	       27 </a:t>
            </a:r>
            <a:r>
              <a:rPr lang="en-US" sz="1350" b="1" dirty="0">
                <a:solidFill>
                  <a:schemeClr val="tx2">
                    <a:lumMod val="60000"/>
                    <a:lumOff val="40000"/>
                  </a:schemeClr>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642 </a:t>
            </a:r>
            <a:r>
              <a:rPr lang="en-US" sz="1350" b="1" dirty="0">
                <a:solidFill>
                  <a:schemeClr val="tx2">
                    <a:lumMod val="60000"/>
                    <a:lumOff val="40000"/>
                  </a:schemeClr>
                </a:solidFill>
                <a:latin typeface="Arial" panose="020B0604020202020204" pitchFamily="34" charset="0"/>
                <a:cs typeface="Arial" panose="020B0604020202020204" pitchFamily="34" charset="0"/>
              </a:rPr>
              <a:t>(+7)             </a:t>
            </a:r>
            <a:r>
              <a:rPr lang="en-US" sz="1350" b="1" dirty="0">
                <a:solidFill>
                  <a:prstClr val="black"/>
                </a:solidFill>
                <a:latin typeface="Arial" panose="020B0604020202020204" pitchFamily="34" charset="0"/>
                <a:cs typeface="Arial" panose="020B0604020202020204" pitchFamily="34" charset="0"/>
              </a:rPr>
              <a:t>177 </a:t>
            </a:r>
            <a:r>
              <a:rPr lang="en-US" sz="1350" b="1" dirty="0">
                <a:solidFill>
                  <a:srgbClr val="C00000"/>
                </a:solidFill>
                <a:latin typeface="Arial" panose="020B0604020202020204" pitchFamily="34" charset="0"/>
                <a:cs typeface="Arial" panose="020B0604020202020204" pitchFamily="34" charset="0"/>
              </a:rPr>
              <a:t>(-2)</a:t>
            </a:r>
          </a:p>
          <a:p>
            <a:pPr marL="214313" indent="-214313" defTabSz="685800">
              <a:buFont typeface="Arial" panose="020B0604020202020204" pitchFamily="34" charset="0"/>
              <a:buChar char="•"/>
            </a:pPr>
            <a:r>
              <a:rPr lang="en-US" sz="1350" b="1" dirty="0">
                <a:solidFill>
                  <a:srgbClr val="7030A0"/>
                </a:solidFill>
                <a:latin typeface="Arial" panose="020B0604020202020204" pitchFamily="34" charset="0"/>
                <a:cs typeface="Arial" panose="020B0604020202020204" pitchFamily="34" charset="0"/>
              </a:rPr>
              <a:t>Explorer Clubs		     149 </a:t>
            </a:r>
            <a:r>
              <a:rPr lang="en-US" sz="1350" b="1" dirty="0">
                <a:solidFill>
                  <a:srgbClr val="C00000"/>
                </a:solidFill>
                <a:latin typeface="Arial" panose="020B0604020202020204" pitchFamily="34" charset="0"/>
                <a:cs typeface="Arial" panose="020B0604020202020204" pitchFamily="34" charset="0"/>
              </a:rPr>
              <a:t>(-11)        </a:t>
            </a:r>
            <a:r>
              <a:rPr lang="en-US" sz="1350" b="1" dirty="0">
                <a:solidFill>
                  <a:srgbClr val="7030A0"/>
                </a:solidFill>
                <a:latin typeface="Arial" panose="020B0604020202020204" pitchFamily="34" charset="0"/>
                <a:cs typeface="Arial" panose="020B0604020202020204" pitchFamily="34" charset="0"/>
              </a:rPr>
              <a:t>3,146</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srgbClr val="00B050"/>
                </a:solidFill>
                <a:latin typeface="Arial" panose="020B0604020202020204" pitchFamily="34" charset="0"/>
                <a:cs typeface="Arial" panose="020B0604020202020204" pitchFamily="34" charset="0"/>
              </a:rPr>
              <a:t>(+89)            </a:t>
            </a:r>
            <a:r>
              <a:rPr lang="en-US" sz="1350" b="1" dirty="0">
                <a:solidFill>
                  <a:srgbClr val="7030A0"/>
                </a:solidFill>
                <a:latin typeface="Arial" panose="020B0604020202020204" pitchFamily="34" charset="0"/>
                <a:cs typeface="Arial" panose="020B0604020202020204" pitchFamily="34" charset="0"/>
              </a:rPr>
              <a:t>616 </a:t>
            </a:r>
            <a:r>
              <a:rPr lang="en-US" sz="1350" b="1" dirty="0">
                <a:solidFill>
                  <a:srgbClr val="C00000"/>
                </a:solidFill>
                <a:latin typeface="Arial" panose="020B0604020202020204" pitchFamily="34" charset="0"/>
                <a:cs typeface="Arial" panose="020B0604020202020204" pitchFamily="34" charset="0"/>
              </a:rPr>
              <a:t>(-21)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Fire/Emergency Services                362 </a:t>
            </a:r>
            <a:r>
              <a:rPr lang="en-US" sz="1350" b="1" dirty="0">
                <a:solidFill>
                  <a:srgbClr val="C00000"/>
                </a:solidFill>
                <a:latin typeface="Arial" panose="020B0604020202020204" pitchFamily="34" charset="0"/>
                <a:cs typeface="Arial" panose="020B0604020202020204" pitchFamily="34" charset="0"/>
              </a:rPr>
              <a:t>(-18)       </a:t>
            </a:r>
            <a:r>
              <a:rPr lang="en-US" sz="1350" b="1" dirty="0">
                <a:solidFill>
                  <a:prstClr val="black"/>
                </a:solidFill>
                <a:latin typeface="Arial" panose="020B0604020202020204" pitchFamily="34" charset="0"/>
                <a:cs typeface="Arial" panose="020B0604020202020204" pitchFamily="34" charset="0"/>
              </a:rPr>
              <a:t>4,237 </a:t>
            </a:r>
            <a:r>
              <a:rPr lang="en-US" sz="1350" b="1" dirty="0">
                <a:solidFill>
                  <a:srgbClr val="C00000"/>
                </a:solidFill>
                <a:latin typeface="Arial" panose="020B0604020202020204" pitchFamily="34" charset="0"/>
                <a:cs typeface="Arial" panose="020B0604020202020204" pitchFamily="34" charset="0"/>
              </a:rPr>
              <a:t>(-51)          </a:t>
            </a:r>
            <a:r>
              <a:rPr lang="en-US" sz="1350" b="1" dirty="0">
                <a:latin typeface="Arial" panose="020B0604020202020204" pitchFamily="34" charset="0"/>
                <a:cs typeface="Arial" panose="020B0604020202020204" pitchFamily="34" charset="0"/>
              </a:rPr>
              <a:t>2,275 </a:t>
            </a:r>
            <a:r>
              <a:rPr lang="en-US" sz="1350" b="1" dirty="0">
                <a:solidFill>
                  <a:srgbClr val="C00000"/>
                </a:solidFill>
                <a:latin typeface="Arial" panose="020B0604020202020204" pitchFamily="34" charset="0"/>
                <a:cs typeface="Arial" panose="020B0604020202020204" pitchFamily="34" charset="0"/>
              </a:rPr>
              <a:t>(-35)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General Interest 		        49 </a:t>
            </a:r>
            <a:r>
              <a:rPr lang="en-US" sz="1350" b="1" dirty="0">
                <a:solidFill>
                  <a:srgbClr val="C00000"/>
                </a:solidFill>
                <a:latin typeface="Arial" panose="020B0604020202020204" pitchFamily="34" charset="0"/>
                <a:cs typeface="Arial" panose="020B0604020202020204" pitchFamily="34" charset="0"/>
              </a:rPr>
              <a:t>(-5)         </a:t>
            </a:r>
            <a:r>
              <a:rPr lang="en-US" sz="1350" b="1" dirty="0">
                <a:latin typeface="Arial" panose="020B0604020202020204" pitchFamily="34" charset="0"/>
                <a:cs typeface="Arial" panose="020B0604020202020204" pitchFamily="34" charset="0"/>
              </a:rPr>
              <a:t>2,085 </a:t>
            </a:r>
            <a:r>
              <a:rPr lang="en-US" sz="1350" b="1" dirty="0">
                <a:solidFill>
                  <a:srgbClr val="1C81FB"/>
                </a:solidFill>
                <a:latin typeface="Arial" panose="020B0604020202020204" pitchFamily="34" charset="0"/>
                <a:cs typeface="Arial" panose="020B0604020202020204" pitchFamily="34" charset="0"/>
              </a:rPr>
              <a:t>(+21)            </a:t>
            </a:r>
            <a:r>
              <a:rPr lang="en-US" sz="1350" b="1" dirty="0">
                <a:latin typeface="Arial" panose="020B0604020202020204" pitchFamily="34" charset="0"/>
                <a:cs typeface="Arial" panose="020B0604020202020204" pitchFamily="34" charset="0"/>
              </a:rPr>
              <a:t>295 </a:t>
            </a:r>
            <a:r>
              <a:rPr lang="en-US" sz="1350" b="1" dirty="0">
                <a:solidFill>
                  <a:srgbClr val="1C81FB"/>
                </a:solidFill>
                <a:latin typeface="Arial" panose="020B0604020202020204" pitchFamily="34" charset="0"/>
                <a:cs typeface="Arial" panose="020B0604020202020204" pitchFamily="34" charset="0"/>
              </a:rPr>
              <a:t>(+1)</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Health Care			        61 </a:t>
            </a:r>
            <a:r>
              <a:rPr lang="en-US" sz="1350" b="1" dirty="0">
                <a:solidFill>
                  <a:srgbClr val="1C81FB"/>
                </a:solidFill>
                <a:latin typeface="Arial" panose="020B0604020202020204" pitchFamily="34" charset="0"/>
                <a:cs typeface="Arial" panose="020B0604020202020204" pitchFamily="34" charset="0"/>
              </a:rPr>
              <a:t>(+1)        </a:t>
            </a:r>
            <a:r>
              <a:rPr lang="en-US" sz="1350" b="1" dirty="0">
                <a:latin typeface="Arial" panose="020B0604020202020204" pitchFamily="34" charset="0"/>
                <a:cs typeface="Arial" panose="020B0604020202020204" pitchFamily="34" charset="0"/>
              </a:rPr>
              <a:t>1,644</a:t>
            </a:r>
            <a:r>
              <a:rPr lang="en-US" sz="1350" b="1" dirty="0">
                <a:solidFill>
                  <a:prstClr val="black"/>
                </a:solidFill>
                <a:latin typeface="Arial" panose="020B0604020202020204" pitchFamily="34" charset="0"/>
                <a:cs typeface="Arial" panose="020B0604020202020204" pitchFamily="34" charset="0"/>
              </a:rPr>
              <a:t> </a:t>
            </a:r>
            <a:r>
              <a:rPr lang="en-US" sz="1350" b="1" dirty="0">
                <a:solidFill>
                  <a:srgbClr val="1C81FB"/>
                </a:solidFill>
                <a:latin typeface="Arial" panose="020B0604020202020204" pitchFamily="34" charset="0"/>
                <a:cs typeface="Arial" panose="020B0604020202020204" pitchFamily="34" charset="0"/>
              </a:rPr>
              <a:t>(+73)            </a:t>
            </a:r>
            <a:r>
              <a:rPr lang="en-US" sz="1350" b="1" dirty="0">
                <a:solidFill>
                  <a:prstClr val="black"/>
                </a:solidFill>
                <a:latin typeface="Arial" panose="020B0604020202020204" pitchFamily="34" charset="0"/>
                <a:cs typeface="Arial" panose="020B0604020202020204" pitchFamily="34" charset="0"/>
              </a:rPr>
              <a:t>365 </a:t>
            </a:r>
            <a:r>
              <a:rPr lang="en-US" sz="1350" b="1" dirty="0">
                <a:solidFill>
                  <a:srgbClr val="1C81FB"/>
                </a:solidFill>
                <a:latin typeface="Arial" panose="020B0604020202020204" pitchFamily="34" charset="0"/>
                <a:cs typeface="Arial" panose="020B0604020202020204" pitchFamily="34" charset="0"/>
              </a:rPr>
              <a:t>(+14)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Law Enforcement		      473 </a:t>
            </a:r>
            <a:r>
              <a:rPr lang="en-US" sz="1350" b="1" dirty="0">
                <a:solidFill>
                  <a:srgbClr val="C00000"/>
                </a:solidFill>
                <a:latin typeface="Arial" panose="020B0604020202020204" pitchFamily="34" charset="0"/>
                <a:cs typeface="Arial" panose="020B0604020202020204" pitchFamily="34" charset="0"/>
              </a:rPr>
              <a:t>(-83)       </a:t>
            </a:r>
            <a:r>
              <a:rPr lang="en-US" sz="1350" b="1" dirty="0">
                <a:latin typeface="Arial" panose="020B0604020202020204" pitchFamily="34" charset="0"/>
                <a:cs typeface="Arial" panose="020B0604020202020204" pitchFamily="34" charset="0"/>
              </a:rPr>
              <a:t>5,550 </a:t>
            </a:r>
            <a:r>
              <a:rPr lang="en-US" sz="1350" b="1" dirty="0">
                <a:solidFill>
                  <a:srgbClr val="C00000"/>
                </a:solidFill>
                <a:latin typeface="Arial" panose="020B0604020202020204" pitchFamily="34" charset="0"/>
                <a:cs typeface="Arial" panose="020B0604020202020204" pitchFamily="34" charset="0"/>
              </a:rPr>
              <a:t>(-494)        </a:t>
            </a:r>
            <a:r>
              <a:rPr lang="en-US" sz="1350" b="1" dirty="0">
                <a:latin typeface="Arial" panose="020B0604020202020204" pitchFamily="34" charset="0"/>
                <a:cs typeface="Arial" panose="020B0604020202020204" pitchFamily="34" charset="0"/>
              </a:rPr>
              <a:t>3,110 </a:t>
            </a:r>
            <a:r>
              <a:rPr lang="en-US" sz="1350" b="1" dirty="0">
                <a:solidFill>
                  <a:srgbClr val="C00000"/>
                </a:solidFill>
                <a:latin typeface="Arial" panose="020B0604020202020204" pitchFamily="34" charset="0"/>
                <a:cs typeface="Arial" panose="020B0604020202020204" pitchFamily="34" charset="0"/>
              </a:rPr>
              <a:t>(-240)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Law / Gov’t / Public Service              63 </a:t>
            </a:r>
            <a:r>
              <a:rPr lang="en-US" sz="1350" b="1" dirty="0">
                <a:solidFill>
                  <a:srgbClr val="C00000"/>
                </a:solidFill>
                <a:latin typeface="Arial" panose="020B0604020202020204" pitchFamily="34" charset="0"/>
                <a:cs typeface="Arial" panose="020B0604020202020204" pitchFamily="34" charset="0"/>
              </a:rPr>
              <a:t>(-8)         </a:t>
            </a:r>
            <a:r>
              <a:rPr lang="en-US" sz="1350" b="1" dirty="0">
                <a:latin typeface="Arial" panose="020B0604020202020204" pitchFamily="34" charset="0"/>
                <a:cs typeface="Arial" panose="020B0604020202020204" pitchFamily="34" charset="0"/>
              </a:rPr>
              <a:t>1,398</a:t>
            </a:r>
            <a:r>
              <a:rPr lang="en-US" sz="1350" b="1" dirty="0">
                <a:solidFill>
                  <a:srgbClr val="FF0000"/>
                </a:solidFill>
                <a:latin typeface="Arial" panose="020B0604020202020204" pitchFamily="34" charset="0"/>
                <a:cs typeface="Arial" panose="020B0604020202020204" pitchFamily="34" charset="0"/>
              </a:rPr>
              <a:t> </a:t>
            </a:r>
            <a:r>
              <a:rPr lang="en-US" sz="1350" b="1" dirty="0">
                <a:solidFill>
                  <a:srgbClr val="C00000"/>
                </a:solidFill>
                <a:latin typeface="Arial" panose="020B0604020202020204" pitchFamily="34" charset="0"/>
                <a:cs typeface="Arial" panose="020B0604020202020204" pitchFamily="34" charset="0"/>
              </a:rPr>
              <a:t>(-124)           </a:t>
            </a:r>
            <a:r>
              <a:rPr lang="en-US" sz="1350" b="1" dirty="0">
                <a:latin typeface="Arial" panose="020B0604020202020204" pitchFamily="34" charset="0"/>
                <a:cs typeface="Arial" panose="020B0604020202020204" pitchFamily="34" charset="0"/>
              </a:rPr>
              <a:t>421 </a:t>
            </a:r>
            <a:r>
              <a:rPr lang="en-US" sz="1350" b="1" dirty="0">
                <a:solidFill>
                  <a:srgbClr val="C00000"/>
                </a:solidFill>
                <a:latin typeface="Arial" panose="020B0604020202020204" pitchFamily="34" charset="0"/>
                <a:cs typeface="Arial" panose="020B0604020202020204" pitchFamily="34" charset="0"/>
              </a:rPr>
              <a:t>(-40)</a:t>
            </a:r>
            <a:endParaRPr lang="en-US" sz="1350" b="1" dirty="0">
              <a:solidFill>
                <a:srgbClr val="1C81FB"/>
              </a:solidFill>
              <a:latin typeface="Arial" panose="020B0604020202020204" pitchFamily="34" charset="0"/>
              <a:cs typeface="Arial" panose="020B0604020202020204" pitchFamily="34" charset="0"/>
            </a:endParaRP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Science			        11 </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       </a:t>
            </a:r>
            <a:r>
              <a:rPr lang="en-US" sz="1350" b="1" dirty="0">
                <a:solidFill>
                  <a:srgbClr val="1C81FB"/>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597          </a:t>
            </a:r>
            <a:r>
              <a:rPr lang="en-US" sz="1350" b="1" dirty="0">
                <a:solidFill>
                  <a:srgbClr val="C00000"/>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59 </a:t>
            </a:r>
            <a:r>
              <a:rPr lang="en-US" sz="1350" b="1" dirty="0">
                <a:solidFill>
                  <a:srgbClr val="C00000"/>
                </a:solidFill>
                <a:latin typeface="Arial" panose="020B0604020202020204" pitchFamily="34" charset="0"/>
                <a:cs typeface="Arial" panose="020B0604020202020204" pitchFamily="34" charset="0"/>
              </a:rPr>
              <a:t>(-1)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Skilled Trades		      	        14 </a:t>
            </a:r>
            <a:r>
              <a:rPr lang="en-US" sz="1350" b="1" dirty="0">
                <a:solidFill>
                  <a:srgbClr val="1C81FB"/>
                </a:solidFill>
                <a:latin typeface="Arial" panose="020B0604020202020204" pitchFamily="34" charset="0"/>
                <a:cs typeface="Arial" panose="020B0604020202020204" pitchFamily="34" charset="0"/>
              </a:rPr>
              <a:t>(+1)           </a:t>
            </a:r>
            <a:r>
              <a:rPr lang="en-US" sz="1350" b="1" dirty="0">
                <a:solidFill>
                  <a:prstClr val="black"/>
                </a:solidFill>
                <a:latin typeface="Arial" panose="020B0604020202020204" pitchFamily="34" charset="0"/>
                <a:cs typeface="Arial" panose="020B0604020202020204" pitchFamily="34" charset="0"/>
              </a:rPr>
              <a:t>159 </a:t>
            </a:r>
            <a:r>
              <a:rPr lang="en-US" sz="1350" b="1" dirty="0">
                <a:solidFill>
                  <a:srgbClr val="1C81FB"/>
                </a:solidFill>
                <a:latin typeface="Arial" panose="020B0604020202020204" pitchFamily="34" charset="0"/>
                <a:cs typeface="Arial" panose="020B0604020202020204" pitchFamily="34" charset="0"/>
              </a:rPr>
              <a:t>(+14)              </a:t>
            </a:r>
            <a:r>
              <a:rPr lang="en-US" sz="1350" b="1" dirty="0">
                <a:latin typeface="Arial" panose="020B0604020202020204" pitchFamily="34" charset="0"/>
                <a:cs typeface="Arial" panose="020B0604020202020204" pitchFamily="34" charset="0"/>
              </a:rPr>
              <a:t>99 </a:t>
            </a:r>
            <a:r>
              <a:rPr lang="en-US" sz="1350" b="1" dirty="0">
                <a:solidFill>
                  <a:srgbClr val="1C81FB"/>
                </a:solidFill>
                <a:latin typeface="Arial" panose="020B0604020202020204" pitchFamily="34" charset="0"/>
                <a:cs typeface="Arial" panose="020B0604020202020204" pitchFamily="34" charset="0"/>
              </a:rPr>
              <a:t>(+14)         </a:t>
            </a:r>
          </a:p>
          <a:p>
            <a:pPr marL="228600" indent="-228600"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Social Services		          3     </a:t>
            </a:r>
            <a:r>
              <a:rPr lang="en-US" sz="1350" b="1" dirty="0">
                <a:solidFill>
                  <a:srgbClr val="C00000"/>
                </a:solidFill>
                <a:latin typeface="Arial" panose="020B0604020202020204" pitchFamily="34" charset="0"/>
                <a:cs typeface="Arial" panose="020B0604020202020204" pitchFamily="34" charset="0"/>
              </a:rPr>
              <a:t>         </a:t>
            </a:r>
            <a:r>
              <a:rPr lang="en-US" sz="1350" b="1" dirty="0">
                <a:solidFill>
                  <a:prstClr val="black"/>
                </a:solidFill>
                <a:latin typeface="Arial" panose="020B0604020202020204" pitchFamily="34" charset="0"/>
                <a:cs typeface="Arial" panose="020B0604020202020204" pitchFamily="34" charset="0"/>
              </a:rPr>
              <a:t>     104 </a:t>
            </a:r>
            <a:r>
              <a:rPr lang="en-US" sz="1350" b="1" dirty="0">
                <a:solidFill>
                  <a:schemeClr val="tx2">
                    <a:lumMod val="60000"/>
                    <a:lumOff val="40000"/>
                  </a:schemeClr>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16</a:t>
            </a:r>
            <a:r>
              <a:rPr lang="en-US" sz="1350" b="1" dirty="0">
                <a:solidFill>
                  <a:srgbClr val="C00000"/>
                </a:solidFill>
                <a:latin typeface="Arial" panose="020B0604020202020204" pitchFamily="34" charset="0"/>
                <a:cs typeface="Arial" panose="020B0604020202020204" pitchFamily="34" charset="0"/>
              </a:rPr>
              <a:t> </a:t>
            </a:r>
          </a:p>
          <a:p>
            <a:pPr marL="228600" indent="-228600"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STEM		                        6 </a:t>
            </a:r>
            <a:r>
              <a:rPr lang="en-US" sz="1350" b="1" dirty="0">
                <a:solidFill>
                  <a:srgbClr val="C00000"/>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113</a:t>
            </a:r>
            <a:r>
              <a:rPr lang="en-US" sz="1350" b="1" dirty="0">
                <a:solidFill>
                  <a:srgbClr val="C00000"/>
                </a:solidFill>
                <a:latin typeface="Arial" panose="020B0604020202020204" pitchFamily="34" charset="0"/>
                <a:cs typeface="Arial" panose="020B0604020202020204" pitchFamily="34" charset="0"/>
              </a:rPr>
              <a:t>             </a:t>
            </a:r>
            <a:r>
              <a:rPr lang="en-US" sz="1350" b="1" dirty="0">
                <a:latin typeface="Arial" panose="020B0604020202020204" pitchFamily="34" charset="0"/>
                <a:cs typeface="Arial" panose="020B0604020202020204" pitchFamily="34" charset="0"/>
              </a:rPr>
              <a:t>          61 </a:t>
            </a:r>
            <a:r>
              <a:rPr lang="en-US" sz="1350" b="1" dirty="0">
                <a:solidFill>
                  <a:srgbClr val="C00000"/>
                </a:solidFill>
                <a:latin typeface="Arial" panose="020B0604020202020204" pitchFamily="34" charset="0"/>
                <a:cs typeface="Arial" panose="020B0604020202020204" pitchFamily="34" charset="0"/>
              </a:rPr>
              <a:t>(-2)  </a:t>
            </a:r>
          </a:p>
          <a:p>
            <a:pPr marL="214313" indent="-214313" defTabSz="685800">
              <a:buFont typeface="Arial" panose="020B0604020202020204" pitchFamily="34" charset="0"/>
              <a:buChar char="•"/>
            </a:pPr>
            <a:r>
              <a:rPr lang="en-US" sz="1350" b="1" dirty="0">
                <a:solidFill>
                  <a:prstClr val="black"/>
                </a:solidFill>
                <a:latin typeface="Arial" panose="020B0604020202020204" pitchFamily="34" charset="0"/>
                <a:cs typeface="Arial" panose="020B0604020202020204" pitchFamily="34" charset="0"/>
              </a:rPr>
              <a:t>No Special Interest Selected	        19 </a:t>
            </a:r>
            <a:r>
              <a:rPr lang="en-US" sz="1350" b="1" dirty="0">
                <a:solidFill>
                  <a:srgbClr val="C00000"/>
                </a:solidFill>
                <a:latin typeface="Arial" panose="020B0604020202020204" pitchFamily="34" charset="0"/>
                <a:cs typeface="Arial" panose="020B0604020202020204" pitchFamily="34" charset="0"/>
              </a:rPr>
              <a:t>(-1)            </a:t>
            </a:r>
            <a:r>
              <a:rPr lang="en-US" sz="1350" b="1" dirty="0">
                <a:solidFill>
                  <a:prstClr val="black"/>
                </a:solidFill>
                <a:latin typeface="Arial" panose="020B0604020202020204" pitchFamily="34" charset="0"/>
                <a:cs typeface="Arial" panose="020B0604020202020204" pitchFamily="34" charset="0"/>
              </a:rPr>
              <a:t>186 </a:t>
            </a:r>
            <a:r>
              <a:rPr lang="en-US" sz="1350" b="1" dirty="0">
                <a:solidFill>
                  <a:srgbClr val="1C81FB"/>
                </a:solidFill>
                <a:latin typeface="Arial" panose="020B0604020202020204" pitchFamily="34" charset="0"/>
                <a:cs typeface="Arial" panose="020B0604020202020204" pitchFamily="34" charset="0"/>
              </a:rPr>
              <a:t>(+1)              </a:t>
            </a:r>
            <a:r>
              <a:rPr lang="en-US" sz="1350" b="1" dirty="0">
                <a:solidFill>
                  <a:prstClr val="black"/>
                </a:solidFill>
                <a:latin typeface="Arial" panose="020B0604020202020204" pitchFamily="34" charset="0"/>
                <a:cs typeface="Arial" panose="020B0604020202020204" pitchFamily="34" charset="0"/>
              </a:rPr>
              <a:t>112 </a:t>
            </a:r>
            <a:r>
              <a:rPr lang="en-US" sz="1350" b="1" dirty="0">
                <a:solidFill>
                  <a:srgbClr val="1C81FB"/>
                </a:solidFill>
                <a:latin typeface="Arial" panose="020B0604020202020204" pitchFamily="34" charset="0"/>
                <a:cs typeface="Arial" panose="020B0604020202020204" pitchFamily="34" charset="0"/>
              </a:rPr>
              <a:t>(+4)</a:t>
            </a:r>
          </a:p>
          <a:p>
            <a:pPr marL="214313" indent="-214313" defTabSz="685800">
              <a:buFont typeface="Arial" panose="020B0604020202020204" pitchFamily="34" charset="0"/>
              <a:buChar char="•"/>
            </a:pPr>
            <a:endParaRPr lang="en-US" sz="1500" b="1" dirty="0">
              <a:solidFill>
                <a:prstClr val="white"/>
              </a:solidFill>
              <a:latin typeface="Arial" panose="020B0604020202020204" pitchFamily="34" charset="0"/>
              <a:cs typeface="Arial" panose="020B0604020202020204" pitchFamily="34" charset="0"/>
            </a:endParaRPr>
          </a:p>
          <a:p>
            <a:pPr defTabSz="685800"/>
            <a:r>
              <a:rPr lang="en-US" sz="1350" b="1" dirty="0">
                <a:solidFill>
                  <a:srgbClr val="0070C0"/>
                </a:solidFill>
                <a:latin typeface="Arial" panose="020B0604020202020204" pitchFamily="34" charset="0"/>
                <a:cs typeface="Arial" panose="020B0604020202020204" pitchFamily="34" charset="0"/>
              </a:rPr>
              <a:t>NOTE: Numbers in parentheses are changes since 17 March 2026. Jeff Schweiger, National Exploring Membership &amp; Retention Lead, observed that </a:t>
            </a:r>
            <a:r>
              <a:rPr lang="en-US" sz="1350" b="1" dirty="0">
                <a:solidFill>
                  <a:srgbClr val="C00000"/>
                </a:solidFill>
                <a:latin typeface="Arial" panose="020B0604020202020204" pitchFamily="34" charset="0"/>
                <a:cs typeface="Arial" panose="020B0604020202020204" pitchFamily="34" charset="0"/>
              </a:rPr>
              <a:t>currently 100 clubs do not reflect “0999” special interest code (SIC) </a:t>
            </a:r>
            <a:r>
              <a:rPr lang="en-US" sz="1350" b="1" dirty="0">
                <a:solidFill>
                  <a:srgbClr val="0070C0"/>
                </a:solidFill>
                <a:latin typeface="Arial" panose="020B0604020202020204" pitchFamily="34" charset="0"/>
                <a:cs typeface="Arial" panose="020B0604020202020204" pitchFamily="34" charset="0"/>
              </a:rPr>
              <a:t>which will require each of these clubs’ council registrar to correct</a:t>
            </a:r>
          </a:p>
          <a:p>
            <a:pPr defTabSz="685800"/>
            <a:endParaRPr lang="en-US" sz="1275" b="1" dirty="0">
              <a:solidFill>
                <a:prstClr val="white"/>
              </a:solidFill>
              <a:latin typeface="Arial Black" panose="020B0A04020102020204" pitchFamily="34" charset="0"/>
            </a:endParaRPr>
          </a:p>
        </p:txBody>
      </p:sp>
      <p:sp>
        <p:nvSpPr>
          <p:cNvPr id="3" name="Slide Number Placeholder 2">
            <a:extLst>
              <a:ext uri="{FF2B5EF4-FFF2-40B4-BE49-F238E27FC236}">
                <a16:creationId xmlns:a16="http://schemas.microsoft.com/office/drawing/2014/main" id="{AA72D3FE-4CF2-692B-6806-886F6CC3A3A8}"/>
              </a:ext>
            </a:extLst>
          </p:cNvPr>
          <p:cNvSpPr>
            <a:spLocks noGrp="1"/>
          </p:cNvSpPr>
          <p:nvPr>
            <p:ph type="sldNum" sz="quarter" idx="12"/>
          </p:nvPr>
        </p:nvSpPr>
        <p:spPr/>
        <p:txBody>
          <a:bodyPr/>
          <a:lstStyle/>
          <a:p>
            <a:fld id="{47383098-F627-5B4F-9D1B-3166CCBD3A8A}" type="slidenum">
              <a:rPr lang="en-US" smtClean="0"/>
              <a:t>24</a:t>
            </a:fld>
            <a:endParaRPr lang="en-US"/>
          </a:p>
        </p:txBody>
      </p:sp>
    </p:spTree>
    <p:extLst>
      <p:ext uri="{BB962C8B-B14F-4D97-AF65-F5344CB8AC3E}">
        <p14:creationId xmlns:p14="http://schemas.microsoft.com/office/powerpoint/2010/main" val="21680606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879044" y="769700"/>
            <a:ext cx="8309990" cy="1995261"/>
          </a:xfrm>
        </p:spPr>
        <p:txBody>
          <a:bodyPr>
            <a:normAutofit/>
          </a:bodyPr>
          <a:lstStyle/>
          <a:p>
            <a:r>
              <a:rPr lang="en-US" dirty="0">
                <a:solidFill>
                  <a:srgbClr val="2AB96C"/>
                </a:solidFill>
                <a:latin typeface="Arial Black" panose="020B0A04020102020204" pitchFamily="34" charset="0"/>
              </a:rPr>
              <a:t>National Exploring Program Committee</a:t>
            </a:r>
          </a:p>
        </p:txBody>
      </p:sp>
      <p:pic>
        <p:nvPicPr>
          <p:cNvPr id="2" name="Picture 1"/>
          <p:cNvPicPr>
            <a:picLocks noChangeAspect="1"/>
          </p:cNvPicPr>
          <p:nvPr/>
        </p:nvPicPr>
        <p:blipFill>
          <a:blip r:embed="rId4"/>
          <a:stretch>
            <a:fillRect/>
          </a:stretch>
        </p:blipFill>
        <p:spPr>
          <a:xfrm>
            <a:off x="4651951" y="3219657"/>
            <a:ext cx="2350508" cy="2222726"/>
          </a:xfrm>
          <a:prstGeom prst="rect">
            <a:avLst/>
          </a:prstGeom>
        </p:spPr>
      </p:pic>
    </p:spTree>
    <p:extLst>
      <p:ext uri="{BB962C8B-B14F-4D97-AF65-F5344CB8AC3E}">
        <p14:creationId xmlns:p14="http://schemas.microsoft.com/office/powerpoint/2010/main" val="4021135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672210" y="134074"/>
            <a:ext cx="8833606" cy="642970"/>
          </a:xfrm>
        </p:spPr>
        <p:txBody>
          <a:bodyPr>
            <a:normAutofit/>
          </a:bodyPr>
          <a:lstStyle/>
          <a:p>
            <a:pPr algn="l"/>
            <a:r>
              <a:rPr lang="en-US" sz="2800" dirty="0">
                <a:solidFill>
                  <a:srgbClr val="1FC77F"/>
                </a:solidFill>
                <a:latin typeface="Arial Black"/>
                <a:cs typeface="Arial Black"/>
              </a:rPr>
              <a:t>Nat’l Exploring Committee Members…</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672211" y="684061"/>
            <a:ext cx="8833605" cy="5647700"/>
          </a:xfrm>
          <a:prstGeom prst="rect">
            <a:avLst/>
          </a:prstGeom>
        </p:spPr>
        <p:txBody>
          <a:bodyPr wrap="square">
            <a:spAutoFit/>
          </a:bodyPr>
          <a:lstStyle/>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Program Chair </a:t>
            </a:r>
            <a:r>
              <a:rPr lang="en-US" sz="1550" b="1" dirty="0">
                <a:solidFill>
                  <a:schemeClr val="accent6">
                    <a:lumMod val="75000"/>
                  </a:schemeClr>
                </a:solidFill>
                <a:latin typeface="Arial" panose="020B0604020202020204" pitchFamily="34" charset="0"/>
                <a:cs typeface="Arial" panose="020B0604020202020204" pitchFamily="34" charset="0"/>
              </a:rPr>
              <a:t>Craig Martin</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Program Commissioner </a:t>
            </a:r>
            <a:r>
              <a:rPr lang="en-US" sz="1550" b="1" dirty="0">
                <a:solidFill>
                  <a:schemeClr val="accent6">
                    <a:lumMod val="75000"/>
                  </a:schemeClr>
                </a:solidFill>
                <a:latin typeface="Arial" panose="020B0604020202020204" pitchFamily="34" charset="0"/>
                <a:cs typeface="Arial" panose="020B0604020202020204" pitchFamily="34" charset="0"/>
              </a:rPr>
              <a:t>Richard (Dick) Davies</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Membership Growth / Retention Lead </a:t>
            </a:r>
            <a:r>
              <a:rPr lang="en-US" sz="1550" b="1" dirty="0">
                <a:solidFill>
                  <a:schemeClr val="accent6">
                    <a:lumMod val="75000"/>
                  </a:schemeClr>
                </a:solidFill>
                <a:latin typeface="Arial" panose="020B0604020202020204" pitchFamily="34" charset="0"/>
                <a:cs typeface="Arial" panose="020B0604020202020204" pitchFamily="34" charset="0"/>
              </a:rPr>
              <a:t>Jeffrey (Jeff) Schweiger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Awards &amp; Recognition Lead </a:t>
            </a:r>
            <a:r>
              <a:rPr lang="en-US" sz="1550" b="1" dirty="0">
                <a:solidFill>
                  <a:schemeClr val="accent6">
                    <a:lumMod val="75000"/>
                  </a:schemeClr>
                </a:solidFill>
                <a:latin typeface="Arial" panose="020B0604020202020204" pitchFamily="34" charset="0"/>
                <a:cs typeface="Arial" panose="020B0604020202020204" pitchFamily="34" charset="0"/>
              </a:rPr>
              <a:t>Richard (Rick) Belford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Training Lead </a:t>
            </a:r>
            <a:r>
              <a:rPr lang="en-US" sz="1550" b="1" dirty="0">
                <a:solidFill>
                  <a:schemeClr val="accent6">
                    <a:lumMod val="75000"/>
                  </a:schemeClr>
                </a:solidFill>
                <a:latin typeface="Arial" panose="020B0604020202020204" pitchFamily="34" charset="0"/>
                <a:cs typeface="Arial" panose="020B0604020202020204" pitchFamily="34" charset="0"/>
              </a:rPr>
              <a:t>Roger Engelbart</a:t>
            </a:r>
            <a:endParaRPr lang="en-US" sz="1550" b="1" dirty="0">
              <a:solidFill>
                <a:srgbClr val="FF00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Health &amp; Safety  / YPT Lead </a:t>
            </a:r>
            <a:r>
              <a:rPr lang="en-US" sz="1550" b="1" dirty="0">
                <a:solidFill>
                  <a:schemeClr val="accent6">
                    <a:lumMod val="75000"/>
                  </a:schemeClr>
                </a:solidFill>
                <a:latin typeface="Arial" panose="020B0604020202020204" pitchFamily="34" charset="0"/>
                <a:cs typeface="Arial" panose="020B0604020202020204" pitchFamily="34" charset="0"/>
              </a:rPr>
              <a:t>Linda Hassler</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Marketing  / Communications Lead (Website / Social Media)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Materials &amp; Literature Lead </a:t>
            </a:r>
            <a:r>
              <a:rPr lang="en-US" sz="1550" b="1" dirty="0">
                <a:solidFill>
                  <a:schemeClr val="accent6">
                    <a:lumMod val="75000"/>
                  </a:schemeClr>
                </a:solidFill>
                <a:latin typeface="Arial" panose="020B0604020202020204" pitchFamily="34" charset="0"/>
                <a:cs typeface="Arial" panose="020B0604020202020204" pitchFamily="34" charset="0"/>
              </a:rPr>
              <a:t>Timothy (Tim) Buckles</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Career  Fields Development Lead </a:t>
            </a:r>
            <a:r>
              <a:rPr lang="en-US" sz="1550" b="1" dirty="0">
                <a:solidFill>
                  <a:schemeClr val="accent6">
                    <a:lumMod val="75000"/>
                  </a:schemeClr>
                </a:solidFill>
                <a:latin typeface="Arial" panose="020B0604020202020204" pitchFamily="34" charset="0"/>
                <a:cs typeface="Arial" panose="020B0604020202020204" pitchFamily="34" charset="0"/>
              </a:rPr>
              <a:t>TBD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Youth Officer Advisor </a:t>
            </a:r>
            <a:r>
              <a:rPr lang="en-US" sz="1550" b="1" dirty="0">
                <a:solidFill>
                  <a:schemeClr val="accent6">
                    <a:lumMod val="75000"/>
                  </a:schemeClr>
                </a:solidFill>
                <a:latin typeface="Arial" panose="020B0604020202020204" pitchFamily="34" charset="0"/>
                <a:cs typeface="Arial" panose="020B0604020202020204" pitchFamily="34" charset="0"/>
              </a:rPr>
              <a:t>TBD *</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Youth Chair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Partnerships / Relationships Lead </a:t>
            </a:r>
            <a:r>
              <a:rPr lang="en-US" sz="1550" b="1" dirty="0">
                <a:solidFill>
                  <a:schemeClr val="accent6">
                    <a:lumMod val="75000"/>
                  </a:schemeClr>
                </a:solidFill>
                <a:latin typeface="Arial" panose="020B0604020202020204" pitchFamily="34" charset="0"/>
                <a:cs typeface="Arial" panose="020B0604020202020204" pitchFamily="34" charset="0"/>
              </a:rPr>
              <a:t>TBD *</a:t>
            </a: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Resource Advisor </a:t>
            </a:r>
            <a:r>
              <a:rPr lang="en-US" sz="1550" b="1" dirty="0">
                <a:solidFill>
                  <a:schemeClr val="accent6">
                    <a:lumMod val="75000"/>
                  </a:schemeClr>
                </a:solidFill>
                <a:latin typeface="Arial" panose="020B0604020202020204" pitchFamily="34" charset="0"/>
                <a:cs typeface="Arial" panose="020B0604020202020204" pitchFamily="34" charset="0"/>
              </a:rPr>
              <a:t>Stuart Mahler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Special Needs Committee Liaison for Exploring  </a:t>
            </a:r>
            <a:r>
              <a:rPr lang="en-US" sz="1550" b="1" dirty="0">
                <a:solidFill>
                  <a:schemeClr val="accent6">
                    <a:lumMod val="75000"/>
                  </a:schemeClr>
                </a:solidFill>
                <a:latin typeface="Arial" panose="020B0604020202020204" pitchFamily="34" charset="0"/>
                <a:cs typeface="Arial" panose="020B0604020202020204" pitchFamily="34" charset="0"/>
              </a:rPr>
              <a:t>Britt </a:t>
            </a:r>
            <a:r>
              <a:rPr lang="en-US" sz="1550" b="1" dirty="0" err="1">
                <a:solidFill>
                  <a:schemeClr val="accent6">
                    <a:lumMod val="75000"/>
                  </a:schemeClr>
                </a:solidFill>
                <a:latin typeface="Arial" panose="020B0604020202020204" pitchFamily="34" charset="0"/>
                <a:cs typeface="Arial" panose="020B0604020202020204" pitchFamily="34" charset="0"/>
              </a:rPr>
              <a:t>Flather</a:t>
            </a:r>
            <a:endParaRPr lang="en-US" sz="155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550" b="1" dirty="0">
                <a:solidFill>
                  <a:srgbClr val="FFFF00"/>
                </a:solidFill>
                <a:latin typeface="Arial" panose="020B0604020202020204" pitchFamily="34" charset="0"/>
                <a:cs typeface="Arial" panose="020B0604020202020204" pitchFamily="34" charset="0"/>
              </a:rPr>
              <a:t>National Exploring  Members-at-Large  (National Exploring  Resource Associate Advisors)</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Don Deeker</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Joseph  (Joe) Marinelli</a:t>
            </a:r>
            <a:r>
              <a:rPr lang="en-US" sz="1550" b="1" dirty="0">
                <a:solidFill>
                  <a:srgbClr val="FFFF00"/>
                </a:solidFill>
                <a:latin typeface="Arial" panose="020B0604020202020204" pitchFamily="34" charset="0"/>
                <a:cs typeface="Arial" panose="020B0604020202020204" pitchFamily="34" charset="0"/>
              </a:rPr>
              <a:t> </a:t>
            </a: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Suzie Steiner</a:t>
            </a:r>
            <a:endParaRPr lang="en-US" sz="1550" b="1" dirty="0">
              <a:solidFill>
                <a:srgbClr val="FFFF00"/>
              </a:solidFill>
              <a:latin typeface="Arial" panose="020B0604020202020204" pitchFamily="34" charset="0"/>
              <a:cs typeface="Arial" panose="020B0604020202020204" pitchFamily="34" charset="0"/>
            </a:endParaRPr>
          </a:p>
          <a:p>
            <a:pPr marL="800100" lvl="1" indent="-342900">
              <a:buFont typeface="Courier New" panose="02070309020205020404" pitchFamily="49" charset="0"/>
              <a:buChar char="o"/>
            </a:pPr>
            <a:r>
              <a:rPr lang="en-US" sz="1550" b="1" dirty="0">
                <a:solidFill>
                  <a:srgbClr val="FFFF00"/>
                </a:solidFill>
                <a:latin typeface="Arial" panose="020B0604020202020204" pitchFamily="34" charset="0"/>
                <a:cs typeface="Arial" panose="020B0604020202020204" pitchFamily="34" charset="0"/>
              </a:rPr>
              <a:t>National Exploring  Subject Matter Expert </a:t>
            </a:r>
            <a:r>
              <a:rPr lang="en-US" sz="1550" b="1" dirty="0">
                <a:solidFill>
                  <a:schemeClr val="accent6">
                    <a:lumMod val="75000"/>
                  </a:schemeClr>
                </a:solidFill>
                <a:latin typeface="Arial" panose="020B0604020202020204" pitchFamily="34" charset="0"/>
                <a:cs typeface="Arial" panose="020B0604020202020204" pitchFamily="34" charset="0"/>
              </a:rPr>
              <a:t>Rick </a:t>
            </a:r>
            <a:r>
              <a:rPr lang="en-US" sz="1550" b="1" dirty="0" err="1">
                <a:solidFill>
                  <a:schemeClr val="accent6">
                    <a:lumMod val="75000"/>
                  </a:schemeClr>
                </a:solidFill>
                <a:latin typeface="Arial" panose="020B0604020202020204" pitchFamily="34" charset="0"/>
                <a:cs typeface="Arial" panose="020B0604020202020204" pitchFamily="34" charset="0"/>
              </a:rPr>
              <a:t>TerBorch</a:t>
            </a:r>
            <a:endParaRPr lang="en-US" sz="1550" b="1" dirty="0">
              <a:solidFill>
                <a:schemeClr val="accent6">
                  <a:lumMod val="75000"/>
                </a:schemeClr>
              </a:solidFill>
              <a:latin typeface="Arial" panose="020B0604020202020204" pitchFamily="34" charset="0"/>
              <a:cs typeface="Arial" panose="020B0604020202020204" pitchFamily="34" charset="0"/>
            </a:endParaRPr>
          </a:p>
          <a:p>
            <a:pPr marL="800100" lvl="1" indent="-342900">
              <a:buFont typeface="Courier New" panose="02070309020205020404" pitchFamily="49" charset="0"/>
              <a:buChar char="o"/>
            </a:pPr>
            <a:endParaRPr lang="en-US" sz="1550" b="1" dirty="0">
              <a:solidFill>
                <a:srgbClr val="FFFF00"/>
              </a:solidFill>
              <a:latin typeface="Arial" panose="020B0604020202020204" pitchFamily="34" charset="0"/>
              <a:cs typeface="Arial" panose="020B0604020202020204" pitchFamily="34" charset="0"/>
            </a:endParaRPr>
          </a:p>
          <a:p>
            <a:r>
              <a:rPr lang="en-US" sz="1550" b="1" dirty="0">
                <a:solidFill>
                  <a:schemeClr val="accent6">
                    <a:lumMod val="75000"/>
                  </a:schemeClr>
                </a:solidFill>
                <a:latin typeface="Arial" panose="020B0604020202020204" pitchFamily="34" charset="0"/>
                <a:ea typeface="Calibri" panose="020F0502020204030204" pitchFamily="34" charset="0"/>
                <a:cs typeface="Arial" panose="020B0604020202020204" pitchFamily="34" charset="0"/>
              </a:rPr>
              <a:t>* Note: Welcome recommendations from anyone </a:t>
            </a:r>
          </a:p>
          <a:p>
            <a:r>
              <a:rPr lang="en-US" sz="2000" b="1" dirty="0">
                <a:solidFill>
                  <a:srgbClr val="FFFF00"/>
                </a:solidFill>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1626210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1628"/>
            <a:ext cx="12283807"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900810" y="312503"/>
            <a:ext cx="8309990" cy="2343606"/>
          </a:xfrm>
        </p:spPr>
        <p:txBody>
          <a:bodyPr>
            <a:normAutofit/>
          </a:bodyPr>
          <a:lstStyle/>
          <a:p>
            <a:r>
              <a:rPr lang="en-US" sz="3600" dirty="0">
                <a:solidFill>
                  <a:srgbClr val="2AB96C"/>
                </a:solidFill>
                <a:latin typeface="Arial Black" panose="020B0A04020102020204" pitchFamily="34" charset="0"/>
              </a:rPr>
              <a:t>National Exploring Subject Matter Experts &amp; Exploring Resource Associate Advisors</a:t>
            </a:r>
          </a:p>
        </p:txBody>
      </p:sp>
      <p:sp>
        <p:nvSpPr>
          <p:cNvPr id="2" name="TextBox 1"/>
          <p:cNvSpPr txBox="1"/>
          <p:nvPr/>
        </p:nvSpPr>
        <p:spPr>
          <a:xfrm>
            <a:off x="1774371" y="2841178"/>
            <a:ext cx="8556172" cy="7994496"/>
          </a:xfrm>
          <a:prstGeom prst="rect">
            <a:avLst/>
          </a:prstGeom>
          <a:no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In support to our fourteen Scouting America Council Service Territories  (CSTs), our National Exploring Program is currently supporting each CST, along with their territory’s councils, under the leadership of National Exploring Resource Advisor Stuart Mahler, with a National Exploring Subject Matter Expert (SME), who serves as that territory’s National Exploring Resource Associate Advisor (ERAA). As a caveat, we do not presume this role is either formally or informally part of the CST organizational structure but rather a service being made available by the National Exploring Program to each CST and/or their councils. Additionally, we have a National ERAA dedicated to supporting the California Highway Patrol (CHP) and the councils with CHP Law Enforcement Posts as well as the posts themselves</a:t>
            </a:r>
          </a:p>
          <a:p>
            <a:endParaRPr lang="en-US" sz="1600" b="1" dirty="0">
              <a:solidFill>
                <a:srgbClr val="FFFF00"/>
              </a:solidFill>
              <a:latin typeface="Arial" panose="020B0604020202020204" pitchFamily="34" charset="0"/>
              <a:cs typeface="Arial" panose="020B0604020202020204" pitchFamily="34" charset="0"/>
            </a:endParaRPr>
          </a:p>
          <a:p>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8334610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967"/>
            <a:ext cx="12192000" cy="6883121"/>
          </a:xfrm>
          <a:prstGeom prst="rect">
            <a:avLst/>
          </a:prstGeom>
        </p:spPr>
      </p:pic>
      <p:sp>
        <p:nvSpPr>
          <p:cNvPr id="2" name="Title 1"/>
          <p:cNvSpPr>
            <a:spLocks noGrp="1"/>
          </p:cNvSpPr>
          <p:nvPr>
            <p:ph type="ctrTitle"/>
          </p:nvPr>
        </p:nvSpPr>
        <p:spPr>
          <a:xfrm>
            <a:off x="1880010" y="16858"/>
            <a:ext cx="8431981" cy="900712"/>
          </a:xfrm>
        </p:spPr>
        <p:txBody>
          <a:bodyPr>
            <a:normAutofit/>
          </a:bodyPr>
          <a:lstStyle/>
          <a:p>
            <a:pPr algn="l"/>
            <a:r>
              <a:rPr lang="en-US" sz="3100" dirty="0">
                <a:solidFill>
                  <a:srgbClr val="1FC77F"/>
                </a:solidFill>
                <a:latin typeface="Arial Black"/>
                <a:cs typeface="Arial Black"/>
              </a:rPr>
              <a:t>Council Service Territories (CSTs)…</a:t>
            </a:r>
            <a:endParaRPr lang="en-US" sz="3600" dirty="0">
              <a:solidFill>
                <a:srgbClr val="1FC77F"/>
              </a:solidFill>
              <a:latin typeface="Arial Black"/>
              <a:cs typeface="Arial Black"/>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4408716" y="5714999"/>
            <a:ext cx="1404257" cy="338554"/>
          </a:xfrm>
          <a:prstGeom prst="rect">
            <a:avLst/>
          </a:prstGeom>
          <a:solidFill>
            <a:schemeClr val="bg1"/>
          </a:solidFill>
        </p:spPr>
        <p:txBody>
          <a:bodyPr wrap="square" rtlCol="0">
            <a:spAutoFit/>
          </a:bodyPr>
          <a:lstStyle/>
          <a:p>
            <a:pPr algn="r"/>
            <a:r>
              <a:rPr lang="en-US" sz="1600" b="1" dirty="0">
                <a:solidFill>
                  <a:srgbClr val="C00000"/>
                </a:solidFill>
                <a:latin typeface="Arial" panose="020B0604020202020204" pitchFamily="34" charset="0"/>
                <a:cs typeface="Arial" panose="020B0604020202020204" pitchFamily="34" charset="0"/>
              </a:rPr>
              <a:t>COUNCIL</a:t>
            </a:r>
          </a:p>
        </p:txBody>
      </p:sp>
      <p:pic>
        <p:nvPicPr>
          <p:cNvPr id="4" name="Picture 3"/>
          <p:cNvPicPr>
            <a:picLocks noChangeAspect="1"/>
          </p:cNvPicPr>
          <p:nvPr/>
        </p:nvPicPr>
        <p:blipFill>
          <a:blip r:embed="rId4"/>
          <a:stretch>
            <a:fillRect/>
          </a:stretch>
        </p:blipFill>
        <p:spPr>
          <a:xfrm>
            <a:off x="2067815" y="685801"/>
            <a:ext cx="7978584" cy="5526943"/>
          </a:xfrm>
          <a:prstGeom prst="rect">
            <a:avLst/>
          </a:prstGeom>
        </p:spPr>
      </p:pic>
    </p:spTree>
    <p:extLst>
      <p:ext uri="{BB962C8B-B14F-4D97-AF65-F5344CB8AC3E}">
        <p14:creationId xmlns:p14="http://schemas.microsoft.com/office/powerpoint/2010/main" val="2457211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86185" y="820054"/>
            <a:ext cx="8819631" cy="5355312"/>
          </a:xfrm>
          <a:prstGeom prst="rect">
            <a:avLst/>
          </a:prstGeom>
          <a:noFill/>
        </p:spPr>
        <p:txBody>
          <a:bodyPr wrap="square" rtlCol="0">
            <a:spAutoFit/>
          </a:bodyPr>
          <a:lstStyle/>
          <a:p>
            <a:pPr marL="285750" indent="-285750" defTabSz="914400" eaLnBrk="0" fontAlgn="base" hangingPunct="0">
              <a:spcBef>
                <a:spcPct val="0"/>
              </a:spcBef>
              <a:spcAft>
                <a:spcPct val="0"/>
              </a:spcAft>
              <a:buFont typeface="Arial" panose="020B0604020202020204" pitchFamily="34" charset="0"/>
              <a:buChar char="•"/>
            </a:pPr>
            <a:r>
              <a:rPr lang="en-US" altLang="en-US" sz="1400" b="1" dirty="0">
                <a:solidFill>
                  <a:srgbClr val="FFFF00"/>
                </a:solidFill>
                <a:latin typeface="Arial" panose="020B0604020202020204" pitchFamily="34" charset="0"/>
                <a:cs typeface="Arial" panose="020B0604020202020204" pitchFamily="34" charset="0"/>
              </a:rPr>
              <a:t>CST 1 ~ Suzie Steiner (Mountain West Council), who is currently an Advisor for an Exploring STEM / Robotics Post, which also encompasses trades such as  machining &amp; welding and business careers, and has previously been an assistant district commissioner, assistant &amp; roundtable commissioner and Cub Scout den leader. </a:t>
            </a:r>
            <a:r>
              <a:rPr lang="en-US" altLang="en-US" sz="1400" b="1" dirty="0">
                <a:solidFill>
                  <a:schemeClr val="accent6">
                    <a:lumMod val="75000"/>
                  </a:schemeClr>
                </a:solidFill>
                <a:latin typeface="Arial" panose="020B0604020202020204" pitchFamily="34" charset="0"/>
                <a:cs typeface="Arial" panose="020B0604020202020204" pitchFamily="34" charset="0"/>
              </a:rPr>
              <a:t>National</a:t>
            </a:r>
            <a:r>
              <a:rPr lang="en-US" altLang="en-US" sz="1400" b="1" dirty="0">
                <a:solidFill>
                  <a:srgbClr val="FFFF00"/>
                </a:solidFill>
                <a:latin typeface="Arial" panose="020B0604020202020204" pitchFamily="34" charset="0"/>
                <a:cs typeface="Arial" panose="020B0604020202020204" pitchFamily="34" charset="0"/>
              </a:rPr>
              <a:t> </a:t>
            </a:r>
            <a:r>
              <a:rPr lang="en-US" altLang="en-US" sz="1400" b="1" dirty="0">
                <a:solidFill>
                  <a:schemeClr val="accent6">
                    <a:lumMod val="75000"/>
                  </a:schemeClr>
                </a:solidFill>
                <a:latin typeface="Arial" panose="020B0604020202020204" pitchFamily="34" charset="0"/>
                <a:cs typeface="Arial" panose="020B0604020202020204" pitchFamily="34" charset="0"/>
              </a:rPr>
              <a:t>Exploring Resource Associate Advisor (ERAA) supporting the CST 1 and councils within the territory</a:t>
            </a:r>
          </a:p>
          <a:p>
            <a:pPr marL="576263" indent="-28575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suzie@openlabidaho.org</a:t>
            </a:r>
          </a:p>
          <a:p>
            <a:pPr marL="576263" indent="-285750" fontAlgn="base">
              <a:spcBef>
                <a:spcPct val="0"/>
              </a:spcBef>
              <a:spcAft>
                <a:spcPct val="0"/>
              </a:spcAft>
              <a:buFont typeface="Courier New" panose="02070309020205020404" pitchFamily="49" charset="0"/>
              <a:buChar char="o"/>
            </a:pPr>
            <a:r>
              <a:rPr lang="en-US" altLang="en-US" sz="1400" b="1" u="sng" dirty="0">
                <a:solidFill>
                  <a:srgbClr val="FFFF00"/>
                </a:solidFill>
                <a:latin typeface="Arial" panose="020B0604020202020204" pitchFamily="34" charset="0"/>
                <a:cs typeface="Arial" panose="020B0604020202020204" pitchFamily="34" charset="0"/>
              </a:rPr>
              <a:t>((208) 869-2403</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CST 3~ Stuart Mahler (Golden Gate Area Council), who is currently an Assistant Council Commissioner and LFL Council Exploring Chair and Executive Board Member as well as a retired police officer, an advisor in the 1987 Law Enforcement  Exploring National Academy, staff member on three National Exploring Law Enforcement Exploring Conferences and Law Enforcement Explorer in his youth. </a:t>
            </a:r>
            <a:r>
              <a:rPr lang="en-US" sz="1400" b="1" dirty="0">
                <a:solidFill>
                  <a:schemeClr val="accent6">
                    <a:lumMod val="75000"/>
                  </a:schemeClr>
                </a:solidFill>
                <a:latin typeface="Arial" panose="020B0604020202020204" pitchFamily="34" charset="0"/>
                <a:cs typeface="Arial" panose="020B0604020202020204" pitchFamily="34" charset="0"/>
              </a:rPr>
              <a:t>National Exploring Resource Advisor (ERA) supporting the CST 3 and councils within the territory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mdc.stuart@gmail.com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(925) 519-6957</a:t>
            </a:r>
          </a:p>
          <a:p>
            <a:endParaRPr lang="en-US" sz="800" dirty="0"/>
          </a:p>
          <a:p>
            <a:pPr marL="285750" indent="-2857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CST 4 &amp; 5 ~ Roger Engelbart (Greater St Louis Area Council), who is currently the Assistant Council Commissioner for Training and the Engineering Chair for the Council Exploring Committee, as well as a retired Boeing Engineer involved in Nondestructive Evaluation. National Exploring Training Lead and </a:t>
            </a:r>
            <a:r>
              <a:rPr lang="en-US" sz="1400" b="1" dirty="0">
                <a:solidFill>
                  <a:schemeClr val="accent6">
                    <a:lumMod val="75000"/>
                  </a:schemeClr>
                </a:solidFill>
                <a:latin typeface="Arial" panose="020B0604020202020204" pitchFamily="34" charset="0"/>
                <a:cs typeface="Arial" panose="020B0604020202020204" pitchFamily="34" charset="0"/>
              </a:rPr>
              <a:t>National </a:t>
            </a:r>
            <a:r>
              <a:rPr lang="en-US" altLang="en-US" sz="1400" b="1" dirty="0">
                <a:solidFill>
                  <a:schemeClr val="accent6">
                    <a:lumMod val="75000"/>
                  </a:schemeClr>
                </a:solidFill>
                <a:latin typeface="Arial" panose="020B0604020202020204" pitchFamily="34" charset="0"/>
                <a:cs typeface="Arial" panose="020B0604020202020204" pitchFamily="34" charset="0"/>
              </a:rPr>
              <a:t>Exploring Resource Associate Advisor (ERAA) </a:t>
            </a:r>
            <a:r>
              <a:rPr lang="en-US" sz="1400" b="1" dirty="0">
                <a:solidFill>
                  <a:schemeClr val="accent6">
                    <a:lumMod val="75000"/>
                  </a:schemeClr>
                </a:solidFill>
                <a:latin typeface="Arial" panose="020B0604020202020204" pitchFamily="34" charset="0"/>
                <a:cs typeface="Arial" panose="020B0604020202020204" pitchFamily="34" charset="0"/>
              </a:rPr>
              <a:t>supporting the CST 4 &amp; 5  and councils within those two territories </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engelbart301@sbcglobal.net</a:t>
            </a:r>
          </a:p>
          <a:p>
            <a:pPr marL="576263" indent="-285750" fontAlgn="base">
              <a:spcBef>
                <a:spcPct val="0"/>
              </a:spcBef>
              <a:spcAft>
                <a:spcPct val="0"/>
              </a:spcAft>
              <a:buFont typeface="Courier New" panose="02070309020205020404" pitchFamily="49" charset="0"/>
              <a:buChar char="o"/>
            </a:pPr>
            <a:r>
              <a:rPr lang="en-US" sz="1400" b="1" u="sng" dirty="0">
                <a:solidFill>
                  <a:srgbClr val="FFFF00"/>
                </a:solidFill>
                <a:latin typeface="Arial" panose="020B0604020202020204" pitchFamily="34" charset="0"/>
                <a:cs typeface="Arial" panose="020B0604020202020204" pitchFamily="34" charset="0"/>
              </a:rPr>
              <a:t>(314) 920-8968</a:t>
            </a:r>
          </a:p>
          <a:p>
            <a:endParaRPr lang="en-US" dirty="0"/>
          </a:p>
        </p:txBody>
      </p:sp>
    </p:spTree>
    <p:extLst>
      <p:ext uri="{BB962C8B-B14F-4D97-AF65-F5344CB8AC3E}">
        <p14:creationId xmlns:p14="http://schemas.microsoft.com/office/powerpoint/2010/main" val="3437010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58D68C-D983-C369-2879-BB02F00AE98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0B1FFE7-B001-F942-520C-555CE5281F52}"/>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9696872E-E178-42BC-FBBA-8E4A82A11149}"/>
              </a:ext>
            </a:extLst>
          </p:cNvPr>
          <p:cNvSpPr/>
          <p:nvPr/>
        </p:nvSpPr>
        <p:spPr>
          <a:xfrm>
            <a:off x="0" y="-37310"/>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800"/>
              </a:spcAft>
              <a:buClrTx/>
              <a:buSzTx/>
              <a:buFont typeface="Arial" panose="020B0604020202020204" pitchFamily="34" charset="0"/>
              <a:buChar char="•"/>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1" i="1"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Learning for Life Curriculum-Based Programs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consists of grade specific, age-oriented, character education lesson plans that are utilized in schools and other educational settings to help instill character and ethical decision making in our youth.  The available lesson plans that are offered for Learning for Life Groups include PreK-12 grades, Champions for students with special needs, along with additional digital resources.  Learning for Life uses these interactive lessons to help youth make informed decisions while becoming better students and citizens. </a:t>
            </a: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CURRICULUM PROGRAM VISION: </a:t>
            </a:r>
          </a:p>
          <a:p>
            <a:pPr marL="457200" marR="0" lvl="1" indent="0" algn="ctr" defTabSz="914400" rtl="0" eaLnBrk="1" fontAlgn="auto" latinLnBrk="0" hangingPunct="1">
              <a:lnSpc>
                <a:spcPct val="100000"/>
              </a:lnSpc>
              <a:spcBef>
                <a:spcPts val="0"/>
              </a:spcBef>
              <a:spcAft>
                <a:spcPts val="800"/>
              </a:spcAft>
              <a:buClrTx/>
              <a:buSzTx/>
              <a:buFontTx/>
              <a:buNone/>
              <a:tabLst>
                <a:tab pos="457200" algn="l"/>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To provide engaging and relevant PreK‐12 solutions that positively impact academic performance, social &amp; emotional maturity, character development, and career education for all students.</a:t>
            </a: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724A0477-45A1-E0CF-83C2-8D7F57ADC748}"/>
              </a:ext>
            </a:extLst>
          </p:cNvPr>
          <p:cNvPicPr>
            <a:picLocks noChangeAspect="1"/>
          </p:cNvPicPr>
          <p:nvPr/>
        </p:nvPicPr>
        <p:blipFill>
          <a:blip r:embed="rId3"/>
          <a:stretch>
            <a:fillRect/>
          </a:stretch>
        </p:blipFill>
        <p:spPr>
          <a:xfrm>
            <a:off x="3023955" y="309191"/>
            <a:ext cx="6183804" cy="1239803"/>
          </a:xfrm>
          <a:prstGeom prst="rect">
            <a:avLst/>
          </a:prstGeom>
        </p:spPr>
      </p:pic>
      <p:sp>
        <p:nvSpPr>
          <p:cNvPr id="2" name="Rectangle 1">
            <a:extLst>
              <a:ext uri="{FF2B5EF4-FFF2-40B4-BE49-F238E27FC236}">
                <a16:creationId xmlns:a16="http://schemas.microsoft.com/office/drawing/2014/main" id="{C1FF34B1-E02B-413C-7001-941086BF0CF3}"/>
              </a:ext>
            </a:extLst>
          </p:cNvPr>
          <p:cNvSpPr/>
          <p:nvPr/>
        </p:nvSpPr>
        <p:spPr>
          <a:xfrm>
            <a:off x="2477091" y="5797622"/>
            <a:ext cx="7673776" cy="76944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www.learningforlife.org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14200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73"/>
            <a:ext cx="12283807"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192762"/>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72211" y="841821"/>
            <a:ext cx="8847579" cy="5516895"/>
          </a:xfrm>
          <a:prstGeom prst="rect">
            <a:avLst/>
          </a:prstGeom>
          <a:noFill/>
        </p:spPr>
        <p:txBody>
          <a:bodyPr wrap="square" rtlCol="0">
            <a:spAutoFit/>
          </a:bodyPr>
          <a:lstStyle/>
          <a:p>
            <a:pPr marL="285750" indent="-285750" defTabSz="91440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6 ~ Richard (Dick) Davies (Glacier's Edge Council) who is the National Exploring Commissioner, Exploring Chair for the National Commissioner Service Team &amp; National Exploring Program Committee Vice-Chair, as well as VP - Development in Glacier's Edge Council (Madison, WI), Greater New York Councils Executive Board Member,  former Interim Scout Executive for the Greater New York Councils (2021 &amp; 2022), past Northeast Region Exploring Chair and Board Member, and, in his youth, National Explorer President (1976-77) &amp; Youth Member of National Executive Board. </a:t>
            </a:r>
            <a:r>
              <a:rPr lang="en-US" sz="1350" b="1" dirty="0">
                <a:solidFill>
                  <a:schemeClr val="accent6">
                    <a:lumMod val="75000"/>
                  </a:schemeClr>
                </a:solidFill>
                <a:latin typeface="Arial" panose="020B0604020202020204" pitchFamily="34" charset="0"/>
                <a:cs typeface="Arial" panose="020B0604020202020204" pitchFamily="34" charset="0"/>
              </a:rPr>
              <a:t>National</a:t>
            </a:r>
            <a:r>
              <a:rPr lang="en-US" sz="1350" b="1" dirty="0">
                <a:solidFill>
                  <a:srgbClr val="FFFF00"/>
                </a:solidFill>
                <a:latin typeface="Arial" panose="020B0604020202020204" pitchFamily="34" charset="0"/>
                <a:cs typeface="Arial" panose="020B0604020202020204" pitchFamily="34" charset="0"/>
              </a:rPr>
              <a:t>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(ERAA) </a:t>
            </a:r>
            <a:r>
              <a:rPr lang="en-US" sz="1350" b="1" dirty="0">
                <a:solidFill>
                  <a:schemeClr val="accent6">
                    <a:lumMod val="75000"/>
                  </a:schemeClr>
                </a:solidFill>
                <a:latin typeface="Arial" panose="020B0604020202020204" pitchFamily="34" charset="0"/>
                <a:cs typeface="Arial" panose="020B0604020202020204" pitchFamily="34" charset="0"/>
              </a:rPr>
              <a:t>supporting the CST 6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richard.davies.nyc@gmail.com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(914) 327-7430</a:t>
            </a:r>
          </a:p>
          <a:p>
            <a:pPr defTabSz="914400" eaLnBrk="0" fontAlgn="base" hangingPunct="0">
              <a:spcBef>
                <a:spcPct val="0"/>
              </a:spcBef>
              <a:spcAft>
                <a:spcPct val="0"/>
              </a:spcAft>
            </a:pPr>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7 ~ Don Decker (Bay Area Council) - Eagle Scout, </a:t>
            </a:r>
            <a:r>
              <a:rPr lang="en-US" sz="1350" b="1" dirty="0" err="1">
                <a:solidFill>
                  <a:srgbClr val="FFFF00"/>
                </a:solidFill>
                <a:latin typeface="Arial" panose="020B0604020202020204" pitchFamily="34" charset="0"/>
                <a:cs typeface="Arial" panose="020B0604020202020204" pitchFamily="34" charset="0"/>
              </a:rPr>
              <a:t>Woodbadge</a:t>
            </a:r>
            <a:r>
              <a:rPr lang="en-US" sz="1350" b="1" dirty="0">
                <a:solidFill>
                  <a:srgbClr val="FFFF00"/>
                </a:solidFill>
                <a:latin typeface="Arial" panose="020B0604020202020204" pitchFamily="34" charset="0"/>
                <a:cs typeface="Arial" panose="020B0604020202020204" pitchFamily="34" charset="0"/>
              </a:rPr>
              <a:t> staff member, retired BSA Professional Scouter, Business and Banking Explorer as a youth, and currently a full time Agriculture Specialist, US Customs and Border Protection Agency. </a:t>
            </a:r>
            <a:r>
              <a:rPr lang="en-US" sz="1350" b="1" dirty="0">
                <a:solidFill>
                  <a:schemeClr val="accent6">
                    <a:lumMod val="75000"/>
                  </a:schemeClr>
                </a:solidFill>
                <a:latin typeface="Arial" panose="020B0604020202020204" pitchFamily="34" charset="0"/>
                <a:cs typeface="Arial" panose="020B0604020202020204" pitchFamily="34" charset="0"/>
              </a:rPr>
              <a:t>National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(ERAA) </a:t>
            </a:r>
            <a:r>
              <a:rPr lang="en-US" sz="1350" b="1" dirty="0">
                <a:solidFill>
                  <a:schemeClr val="accent6">
                    <a:lumMod val="75000"/>
                  </a:schemeClr>
                </a:solidFill>
                <a:latin typeface="Arial" panose="020B0604020202020204" pitchFamily="34" charset="0"/>
                <a:cs typeface="Arial" panose="020B0604020202020204" pitchFamily="34" charset="0"/>
              </a:rPr>
              <a:t>supporting the CST  7 &amp; 16 and councils within the territory </a:t>
            </a:r>
            <a:endParaRPr lang="en-US" sz="1350" b="1" dirty="0">
              <a:solidFill>
                <a:srgbClr val="FFFF00"/>
              </a:solidFill>
              <a:latin typeface="Arial" panose="020B0604020202020204" pitchFamily="34" charset="0"/>
              <a:cs typeface="Arial" panose="020B0604020202020204" pitchFamily="34" charset="0"/>
            </a:endParaRP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donedecker@gmail.com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( 832) 266-7145</a:t>
            </a:r>
          </a:p>
          <a:p>
            <a:pPr defTabSz="914400" eaLnBrk="0" fontAlgn="base" hangingPunct="0">
              <a:spcBef>
                <a:spcPct val="0"/>
              </a:spcBef>
              <a:spcAft>
                <a:spcPct val="0"/>
              </a:spcAft>
            </a:pPr>
            <a:endParaRPr lang="en-US" sz="800" b="1" dirty="0">
              <a:solidFill>
                <a:srgbClr val="FFFF00"/>
              </a:solidFill>
              <a:latin typeface="Arial" panose="020B0604020202020204" pitchFamily="34" charset="0"/>
              <a:cs typeface="Arial" panose="020B0604020202020204" pitchFamily="34" charset="0"/>
            </a:endParaRPr>
          </a:p>
          <a:p>
            <a:pPr marL="285750" indent="-285750" defTabSz="914400" eaLnBrk="0" fontAlgn="base" hangingPunct="0">
              <a:spcBef>
                <a:spcPct val="0"/>
              </a:spcBef>
              <a:spcAft>
                <a:spcPct val="0"/>
              </a:spcAft>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8 ~ Craig Martin (Pathway to the Rockies Council), who is the National Exploring Program Committee Chair as well as a retired Senior Systems Engineer supporting Department of Defense satellite programs and a retired USAF Colonel with extensive experience building, testing, launching &amp; operating US Air Force satellites and testing air-to-air &amp; air-to-ground missile systems. </a:t>
            </a:r>
            <a:r>
              <a:rPr lang="en-US" sz="1350" b="1" dirty="0">
                <a:solidFill>
                  <a:schemeClr val="accent6">
                    <a:lumMod val="75000"/>
                  </a:schemeClr>
                </a:solidFill>
                <a:latin typeface="Arial" panose="020B0604020202020204" pitchFamily="34" charset="0"/>
                <a:cs typeface="Arial" panose="020B0604020202020204" pitchFamily="34" charset="0"/>
              </a:rPr>
              <a:t>National </a:t>
            </a:r>
            <a:r>
              <a:rPr lang="en-US" altLang="en-US" sz="1350" b="1" dirty="0">
                <a:solidFill>
                  <a:schemeClr val="accent6">
                    <a:lumMod val="75000"/>
                  </a:schemeClr>
                </a:solidFill>
                <a:latin typeface="Arial" panose="020B0604020202020204" pitchFamily="34" charset="0"/>
                <a:cs typeface="Arial" panose="020B0604020202020204" pitchFamily="34" charset="0"/>
              </a:rPr>
              <a:t>Exploring Resource Associate Advisor (ERAA)</a:t>
            </a:r>
            <a:r>
              <a:rPr lang="en-US" sz="1350" b="1" dirty="0">
                <a:solidFill>
                  <a:schemeClr val="accent6">
                    <a:lumMod val="75000"/>
                  </a:schemeClr>
                </a:solidFill>
                <a:latin typeface="Arial" panose="020B0604020202020204" pitchFamily="34" charset="0"/>
                <a:cs typeface="Arial" panose="020B0604020202020204" pitchFamily="34" charset="0"/>
              </a:rPr>
              <a:t> supporting the CST  8 &amp; 14 and councils within the territory </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bruin1967@aol.com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(719) 331-6406</a:t>
            </a:r>
          </a:p>
          <a:p>
            <a:pPr marL="290513"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813759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229051"/>
            <a:ext cx="8833606" cy="625541"/>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72210" y="912572"/>
            <a:ext cx="8833606" cy="5686172"/>
          </a:xfrm>
          <a:prstGeom prst="rect">
            <a:avLst/>
          </a:prstGeom>
          <a:noFill/>
        </p:spPr>
        <p:txBody>
          <a:bodyPr wrap="square" rtlCol="0">
            <a:spAutoFit/>
          </a:bodyPr>
          <a:lstStyle/>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9 ~ •      Richard (Rick) Belford (Western Massachusetts Council),  is currently the Council Commissioner and Committee Chair for three units - a Cub Scout Pack, a Scouts BSA troop, and a Sea Scout Ship. He is also a former Scouting Professional/District Executive, a retired DOD/Federal employee and a retired USAF Chief Master Sergeant. </a:t>
            </a:r>
            <a:r>
              <a:rPr lang="en-US" sz="1350" b="1" dirty="0">
                <a:solidFill>
                  <a:schemeClr val="accent6">
                    <a:lumMod val="75000"/>
                  </a:schemeClr>
                </a:solidFill>
                <a:latin typeface="Arial" panose="020B0604020202020204" pitchFamily="34" charset="0"/>
                <a:cs typeface="Arial" panose="020B0604020202020204" pitchFamily="34" charset="0"/>
              </a:rPr>
              <a:t>National Awards &amp; Recognition Lead and Resource Associate Advisor (ERAA) supporting the CST 9 Program Lead and councils within that territory.</a:t>
            </a:r>
          </a:p>
          <a:p>
            <a:pPr marL="285750" indent="-285750">
              <a:buFont typeface="Arial" panose="020B0604020202020204" pitchFamily="34" charset="0"/>
              <a:buChar char="•"/>
            </a:pPr>
            <a:r>
              <a:rPr lang="en-US" sz="1350" b="1" u="sng" dirty="0">
                <a:solidFill>
                  <a:srgbClr val="FFFF00"/>
                </a:solidFill>
                <a:latin typeface="Arial" panose="020B0604020202020204" pitchFamily="34" charset="0"/>
                <a:cs typeface="Arial" panose="020B0604020202020204" pitchFamily="34" charset="0"/>
              </a:rPr>
              <a:t>o    rebwmc234@gmail.com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o   (860) 402-4836</a:t>
            </a:r>
          </a:p>
          <a:p>
            <a:pPr marL="290513" fontAlgn="base">
              <a:spcBef>
                <a:spcPct val="0"/>
              </a:spcBef>
              <a:spcAft>
                <a:spcPct val="0"/>
              </a:spcAft>
            </a:pPr>
            <a:endParaRPr lang="en-US" sz="800" b="1" u="sng"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10 ~ Joseph (Joe) Marinelli (Seneca Waterways Council), who is the Council Executive Committee’s &amp; Board’s former Vice President of Exploring, past President of the Finger Lakes Council  and Executive Director, Finger Lakes STEM  Hub as well as a retired Regional Supervising Superintendent &amp; BOCES (service agency) CEO for 25 school districts in upstate New York.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(ERAA) ) supporting the CST 10 and councils within the territory</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josephjmarinelli@aol.com</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(585) 704-4659</a:t>
            </a:r>
          </a:p>
          <a:p>
            <a:r>
              <a:rPr lang="en-US" sz="135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50" b="1" dirty="0">
                <a:solidFill>
                  <a:srgbClr val="FFFF00"/>
                </a:solidFill>
                <a:latin typeface="Arial" panose="020B0604020202020204" pitchFamily="34" charset="0"/>
                <a:cs typeface="Arial" panose="020B0604020202020204" pitchFamily="34" charset="0"/>
              </a:rPr>
              <a:t>CST 12 – Jeff Schweiger (National Capital Area Council), who is currently an Assistant Council Commissioner (STEM, Exploring, Communications and Resources) as well as Membership Growth and Retention Lead on the National Exploring Committee.  He is a retired Naval Officer and presently works for a national security government contractor.  An Eagle Scout, he also was a member of a communications (print journalism) Exploring Post as a youth. </a:t>
            </a:r>
            <a:r>
              <a:rPr lang="en-US" sz="1350" b="1" dirty="0">
                <a:solidFill>
                  <a:schemeClr val="accent6">
                    <a:lumMod val="75000"/>
                  </a:schemeClr>
                </a:solidFill>
                <a:latin typeface="Arial" panose="020B0604020202020204" pitchFamily="34" charset="0"/>
                <a:cs typeface="Arial" panose="020B0604020202020204" pitchFamily="34" charset="0"/>
              </a:rPr>
              <a:t>National Exploring Resource Associate Advisor (ERAA) supporting the CST 12 &amp; 15 and councils within those two territories</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Scouter.jeff@earthlink.net</a:t>
            </a:r>
          </a:p>
          <a:p>
            <a:pPr marL="576263" indent="-285750" fontAlgn="base">
              <a:spcBef>
                <a:spcPct val="0"/>
              </a:spcBef>
              <a:spcAft>
                <a:spcPct val="0"/>
              </a:spcAft>
              <a:buFont typeface="Courier New" panose="02070309020205020404" pitchFamily="49" charset="0"/>
              <a:buChar char="o"/>
            </a:pPr>
            <a:r>
              <a:rPr lang="en-US" sz="1350" b="1" u="sng" dirty="0">
                <a:solidFill>
                  <a:srgbClr val="FFFF00"/>
                </a:solidFill>
                <a:latin typeface="Arial" panose="020B0604020202020204" pitchFamily="34" charset="0"/>
                <a:cs typeface="Arial" panose="020B0604020202020204" pitchFamily="34" charset="0"/>
              </a:rPr>
              <a:t>(703) 472-0669</a:t>
            </a:r>
          </a:p>
          <a:p>
            <a:endParaRPr lang="en-US" dirty="0"/>
          </a:p>
        </p:txBody>
      </p:sp>
    </p:spTree>
    <p:extLst>
      <p:ext uri="{BB962C8B-B14F-4D97-AF65-F5344CB8AC3E}">
        <p14:creationId xmlns:p14="http://schemas.microsoft.com/office/powerpoint/2010/main" val="19786304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3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72210" y="-57614"/>
            <a:ext cx="8833606" cy="961124"/>
          </a:xfrm>
        </p:spPr>
        <p:txBody>
          <a:bodyPr>
            <a:normAutofit/>
          </a:bodyPr>
          <a:lstStyle/>
          <a:p>
            <a:r>
              <a:rPr lang="en-US" sz="2400" b="1" dirty="0">
                <a:solidFill>
                  <a:srgbClr val="1FC77F"/>
                </a:solidFill>
                <a:latin typeface="Arial Black" panose="020B0A04020102020204" pitchFamily="34" charset="0"/>
              </a:rPr>
              <a:t>Current National Exploring SMEs / ERAs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p:cNvSpPr txBox="1"/>
          <p:nvPr/>
        </p:nvSpPr>
        <p:spPr>
          <a:xfrm>
            <a:off x="1686185" y="778324"/>
            <a:ext cx="8819631" cy="4839786"/>
          </a:xfrm>
          <a:prstGeom prst="rect">
            <a:avLst/>
          </a:prstGeom>
          <a:noFill/>
        </p:spPr>
        <p:txBody>
          <a:bodyPr wrap="square" rtlCol="0">
            <a:spAutoFit/>
          </a:bodyPr>
          <a:lstStyle/>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13 ~ Linda Hassler (Monmouth Council) who is currently a member of her Monmouth Council Board of Directors and Troop 140 Committee Member as well as an Assistant Professor at Rutgers’ School of Nursing, former Northeast Region Area 5 Exploring Chair, former Exploring Post Advisor and a Tennis Explorer in her youth.</a:t>
            </a:r>
            <a:r>
              <a:rPr lang="en-US" sz="1300" b="1" dirty="0">
                <a:solidFill>
                  <a:schemeClr val="accent6">
                    <a:lumMod val="75000"/>
                  </a:schemeClr>
                </a:solidFill>
                <a:latin typeface="Arial" panose="020B0604020202020204" pitchFamily="34" charset="0"/>
                <a:cs typeface="Arial" panose="020B0604020202020204" pitchFamily="34" charset="0"/>
              </a:rPr>
              <a:t> </a:t>
            </a:r>
            <a:r>
              <a:rPr lang="en-US" sz="1300" b="1" dirty="0">
                <a:solidFill>
                  <a:srgbClr val="FFFF00"/>
                </a:solidFill>
                <a:latin typeface="Arial" panose="020B0604020202020204" pitchFamily="34" charset="0"/>
                <a:cs typeface="Arial" panose="020B0604020202020204" pitchFamily="34" charset="0"/>
              </a:rPr>
              <a:t>National Exploring Health &amp; Safety  / YPT Lead and </a:t>
            </a:r>
            <a:r>
              <a:rPr lang="en-US" sz="1300" b="1" dirty="0">
                <a:solidFill>
                  <a:schemeClr val="accent6">
                    <a:lumMod val="75000"/>
                  </a:schemeClr>
                </a:solidFill>
                <a:latin typeface="Arial" panose="020B0604020202020204" pitchFamily="34" charset="0"/>
                <a:cs typeface="Arial" panose="020B0604020202020204" pitchFamily="34" charset="0"/>
              </a:rPr>
              <a:t>National Exploring Resource Associate Advisor (ERAA) supporting the CST 13 and councils within the territory</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Lindajhassler@gmail.com</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(732) 687-7208</a:t>
            </a:r>
          </a:p>
          <a:p>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14 ~ Craig Martin </a:t>
            </a:r>
          </a:p>
          <a:p>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15 ~ Jeff Schweiger</a:t>
            </a:r>
          </a:p>
          <a:p>
            <a:endParaRPr lang="en-US" sz="800" b="1" dirty="0">
              <a:solidFill>
                <a:srgbClr val="FFFF00"/>
              </a:solidFill>
              <a:latin typeface="Arial" panose="020B0604020202020204" pitchFamily="34" charset="0"/>
              <a:cs typeface="Arial" panose="020B0604020202020204" pitchFamily="34" charset="0"/>
            </a:endParaRPr>
          </a:p>
          <a:p>
            <a:pPr marL="285750" indent="-285750" defTabSz="914400" eaLnBrk="0" fontAlgn="base" hangingPunct="0">
              <a:spcBef>
                <a:spcPct val="0"/>
              </a:spcBef>
              <a:spcAft>
                <a:spcPct val="0"/>
              </a:spcAft>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CST 16 ~ </a:t>
            </a:r>
            <a:r>
              <a:rPr lang="en-US" sz="1200" b="1" dirty="0">
                <a:solidFill>
                  <a:srgbClr val="FFFF00"/>
                </a:solidFill>
                <a:latin typeface="Arial" panose="020B0604020202020204" pitchFamily="34" charset="0"/>
                <a:cs typeface="Arial" panose="020B0604020202020204" pitchFamily="34" charset="0"/>
              </a:rPr>
              <a:t>Don Decker</a:t>
            </a:r>
          </a:p>
          <a:p>
            <a:pPr defTabSz="914400" eaLnBrk="0" fontAlgn="base" hangingPunct="0">
              <a:spcBef>
                <a:spcPct val="0"/>
              </a:spcBef>
              <a:spcAft>
                <a:spcPct val="0"/>
              </a:spcAft>
            </a:pPr>
            <a:r>
              <a:rPr lang="en-US" sz="800"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1300" b="1" dirty="0">
                <a:solidFill>
                  <a:srgbClr val="FFFF00"/>
                </a:solidFill>
                <a:latin typeface="Arial" panose="020B0604020202020204" pitchFamily="34" charset="0"/>
                <a:cs typeface="Arial" panose="020B0604020202020204" pitchFamily="34" charset="0"/>
              </a:rPr>
              <a:t>CHP ~ Rick TerBorch (Los Padres Council)</a:t>
            </a:r>
            <a:r>
              <a:rPr lang="en-US" sz="1400" b="1" dirty="0">
                <a:solidFill>
                  <a:schemeClr val="accent6">
                    <a:lumMod val="75000"/>
                  </a:schemeClr>
                </a:solidFill>
                <a:latin typeface="Arial" panose="020B0604020202020204" pitchFamily="34" charset="0"/>
                <a:cs typeface="Arial" panose="020B0604020202020204" pitchFamily="34" charset="0"/>
              </a:rPr>
              <a:t>*</a:t>
            </a:r>
            <a:r>
              <a:rPr lang="en-US" sz="1300" b="1" dirty="0">
                <a:solidFill>
                  <a:srgbClr val="FFFF00"/>
                </a:solidFill>
                <a:latin typeface="Arial" panose="020B0604020202020204" pitchFamily="34" charset="0"/>
                <a:cs typeface="Arial" panose="020B0604020202020204" pitchFamily="34" charset="0"/>
              </a:rPr>
              <a:t>, who is the former National Service Territory (NST) 3 Commissioner, Assistant Council Commissioner and Council Executive Board Member as well as a retired Chief of Police in Arroyo Grande, CA, past Los Padres Council President &amp; Council Commissioner, past National Law Enforcement Exploring Committee Member, Exploring Advisor and over 35+ years in Law Enforcement Exploring. </a:t>
            </a:r>
            <a:r>
              <a:rPr lang="en-US" sz="1300" b="1" dirty="0">
                <a:solidFill>
                  <a:schemeClr val="accent6">
                    <a:lumMod val="75000"/>
                  </a:schemeClr>
                </a:solidFill>
                <a:latin typeface="Arial" panose="020B0604020202020204" pitchFamily="34" charset="0"/>
                <a:cs typeface="Arial" panose="020B0604020202020204" pitchFamily="34" charset="0"/>
              </a:rPr>
              <a:t>National Exploring Resource Associate Advisor (ERAA) supporting the California Highway Patrol (CHP) and the councils with CHP Law Enforcement Posts.</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rterborch@earthlink.net</a:t>
            </a:r>
          </a:p>
          <a:p>
            <a:pPr marL="576263" indent="-285750" fontAlgn="base">
              <a:spcBef>
                <a:spcPct val="0"/>
              </a:spcBef>
              <a:spcAft>
                <a:spcPct val="0"/>
              </a:spcAft>
              <a:buFont typeface="Courier New" panose="02070309020205020404" pitchFamily="49" charset="0"/>
              <a:buChar char="o"/>
            </a:pPr>
            <a:r>
              <a:rPr lang="en-US" sz="1300" b="1" u="sng" dirty="0">
                <a:solidFill>
                  <a:srgbClr val="FFFF00"/>
                </a:solidFill>
                <a:latin typeface="Arial" panose="020B0604020202020204" pitchFamily="34" charset="0"/>
                <a:cs typeface="Arial" panose="020B0604020202020204" pitchFamily="34" charset="0"/>
              </a:rPr>
              <a:t>(805) 441-1721</a:t>
            </a:r>
          </a:p>
          <a:p>
            <a:pPr marL="576263" indent="-285750" fontAlgn="base">
              <a:spcBef>
                <a:spcPct val="0"/>
              </a:spcBef>
              <a:spcAft>
                <a:spcPct val="0"/>
              </a:spcAft>
              <a:buFont typeface="Courier New" panose="02070309020205020404" pitchFamily="49" charset="0"/>
              <a:buChar char="o"/>
            </a:pPr>
            <a:r>
              <a:rPr lang="en-US" sz="1300" b="1" dirty="0">
                <a:solidFill>
                  <a:schemeClr val="accent6">
                    <a:lumMod val="75000"/>
                  </a:schemeClr>
                </a:solidFill>
                <a:latin typeface="Arial" panose="020B0604020202020204" pitchFamily="34" charset="0"/>
                <a:cs typeface="Arial" panose="020B0604020202020204" pitchFamily="34" charset="0"/>
              </a:rPr>
              <a:t>* </a:t>
            </a:r>
            <a:r>
              <a:rPr lang="en-US" sz="1200" b="1" dirty="0">
                <a:solidFill>
                  <a:schemeClr val="accent6">
                    <a:lumMod val="75000"/>
                  </a:schemeClr>
                </a:solidFill>
                <a:latin typeface="Arial" panose="020B0604020202020204" pitchFamily="34" charset="0"/>
                <a:cs typeface="Arial" panose="020B0604020202020204" pitchFamily="34" charset="0"/>
              </a:rPr>
              <a:t>Stuart Mahler (CST 3 Exploring Resource Advisor) is Rick’s CHP Contact Alternate</a:t>
            </a:r>
            <a:endParaRPr lang="en-US" sz="1300" b="1" u="sng" dirty="0">
              <a:solidFill>
                <a:schemeClr val="accent6">
                  <a:lumMod val="75000"/>
                </a:schemeClr>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8282762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686184" y="312504"/>
            <a:ext cx="8644359" cy="998939"/>
          </a:xfrm>
        </p:spPr>
        <p:txBody>
          <a:bodyPr>
            <a:normAutofit/>
          </a:bodyPr>
          <a:lstStyle/>
          <a:p>
            <a:r>
              <a:rPr lang="en-US" sz="2800" dirty="0">
                <a:solidFill>
                  <a:srgbClr val="2AB96C"/>
                </a:solidFill>
                <a:latin typeface="Arial Black" panose="020B0A04020102020204" pitchFamily="34" charset="0"/>
              </a:rPr>
              <a:t>Exploring Associate Resource Advisors </a:t>
            </a:r>
            <a:br>
              <a:rPr lang="en-US" sz="2800" dirty="0">
                <a:solidFill>
                  <a:srgbClr val="2AB96C"/>
                </a:solidFill>
                <a:latin typeface="Arial Black" panose="020B0A04020102020204" pitchFamily="34" charset="0"/>
              </a:rPr>
            </a:br>
            <a:r>
              <a:rPr lang="en-US" sz="2800" dirty="0">
                <a:solidFill>
                  <a:srgbClr val="2AB96C"/>
                </a:solidFill>
                <a:latin typeface="Arial Black" panose="020B0A04020102020204" pitchFamily="34" charset="0"/>
              </a:rPr>
              <a:t>Serve the Entire Country</a:t>
            </a:r>
          </a:p>
        </p:txBody>
      </p:sp>
      <p:pic>
        <p:nvPicPr>
          <p:cNvPr id="3" name="Picture 2">
            <a:extLst>
              <a:ext uri="{FF2B5EF4-FFF2-40B4-BE49-F238E27FC236}">
                <a16:creationId xmlns:a16="http://schemas.microsoft.com/office/drawing/2014/main" id="{C43D42F3-6B56-8FC7-FB9C-D54BFC9E5174}"/>
              </a:ext>
            </a:extLst>
          </p:cNvPr>
          <p:cNvPicPr>
            <a:picLocks noChangeAspect="1"/>
          </p:cNvPicPr>
          <p:nvPr/>
        </p:nvPicPr>
        <p:blipFill>
          <a:blip r:embed="rId4"/>
          <a:stretch>
            <a:fillRect/>
          </a:stretch>
        </p:blipFill>
        <p:spPr>
          <a:xfrm>
            <a:off x="1778032" y="1486900"/>
            <a:ext cx="4630789" cy="3041171"/>
          </a:xfrm>
          <a:prstGeom prst="rect">
            <a:avLst/>
          </a:prstGeom>
          <a:ln w="9525">
            <a:solidFill>
              <a:schemeClr val="tx1"/>
            </a:solidFill>
          </a:ln>
        </p:spPr>
      </p:pic>
      <p:pic>
        <p:nvPicPr>
          <p:cNvPr id="5" name="Picture 4">
            <a:extLst>
              <a:ext uri="{FF2B5EF4-FFF2-40B4-BE49-F238E27FC236}">
                <a16:creationId xmlns:a16="http://schemas.microsoft.com/office/drawing/2014/main" id="{F073A4D9-3581-1FEE-E32F-68BCA04A3CB5}"/>
              </a:ext>
            </a:extLst>
          </p:cNvPr>
          <p:cNvPicPr>
            <a:picLocks noChangeAspect="1"/>
          </p:cNvPicPr>
          <p:nvPr/>
        </p:nvPicPr>
        <p:blipFill>
          <a:blip r:embed="rId5"/>
          <a:stretch>
            <a:fillRect/>
          </a:stretch>
        </p:blipFill>
        <p:spPr>
          <a:xfrm>
            <a:off x="4612891" y="3805200"/>
            <a:ext cx="5709965" cy="2193873"/>
          </a:xfrm>
          <a:prstGeom prst="rect">
            <a:avLst/>
          </a:prstGeom>
          <a:ln w="9525">
            <a:solidFill>
              <a:schemeClr val="tx1"/>
            </a:solidFill>
          </a:ln>
        </p:spPr>
      </p:pic>
      <p:sp>
        <p:nvSpPr>
          <p:cNvPr id="6" name="TextBox 5">
            <a:extLst>
              <a:ext uri="{FF2B5EF4-FFF2-40B4-BE49-F238E27FC236}">
                <a16:creationId xmlns:a16="http://schemas.microsoft.com/office/drawing/2014/main" id="{187147BC-D703-C4AC-0B5E-83A18E37EC9A}"/>
              </a:ext>
            </a:extLst>
          </p:cNvPr>
          <p:cNvSpPr txBox="1"/>
          <p:nvPr/>
        </p:nvSpPr>
        <p:spPr>
          <a:xfrm>
            <a:off x="6733674" y="2009214"/>
            <a:ext cx="3772142" cy="1292662"/>
          </a:xfrm>
          <a:prstGeom prst="rect">
            <a:avLst/>
          </a:prstGeom>
          <a:noFill/>
        </p:spPr>
        <p:txBody>
          <a:bodyPr wrap="square" rtlCol="0">
            <a:spAutoFit/>
          </a:bodyPr>
          <a:lstStyle/>
          <a:p>
            <a:r>
              <a:rPr lang="en-US" sz="2000" b="1" dirty="0">
                <a:solidFill>
                  <a:srgbClr val="FFFF00"/>
                </a:solidFill>
                <a:latin typeface="Arial" panose="020B0604020202020204" pitchFamily="34" charset="0"/>
                <a:cs typeface="Arial" panose="020B0604020202020204" pitchFamily="34" charset="0"/>
              </a:rPr>
              <a:t>Find your Council Service Territory &amp; assigned ERAA at </a:t>
            </a:r>
          </a:p>
          <a:p>
            <a:r>
              <a:rPr lang="en-US" sz="2000" b="1" dirty="0">
                <a:solidFill>
                  <a:srgbClr val="FFFF00"/>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www.exploring.org/about-us</a:t>
            </a:r>
            <a:endParaRPr lang="en-US" sz="20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4900743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B61FF-DFF6-1728-C7C5-D28362426E68}"/>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CBB7933F-8F2A-6FEF-BFB1-01725E4C45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728"/>
            <a:ext cx="12192000" cy="6883121"/>
          </a:xfrm>
          <a:prstGeom prst="rect">
            <a:avLst/>
          </a:prstGeom>
        </p:spPr>
      </p:pic>
      <p:pic>
        <p:nvPicPr>
          <p:cNvPr id="23" name="Picture 22" descr="exploring_wht_transparent-01.png">
            <a:extLst>
              <a:ext uri="{FF2B5EF4-FFF2-40B4-BE49-F238E27FC236}">
                <a16:creationId xmlns:a16="http://schemas.microsoft.com/office/drawing/2014/main" id="{D2A4FBDD-E6BC-E552-253F-8624AC7E21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6CACD7D7-9566-A1FB-3108-D8034BE1612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B424CD4-DB8C-52CB-BB5E-BE0C830529F6}"/>
              </a:ext>
            </a:extLst>
          </p:cNvPr>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Current National Exploring SMEs / RAAs Team...</a:t>
            </a:r>
            <a:endParaRPr lang="en-US" sz="2400" b="1" dirty="0">
              <a:solidFill>
                <a:srgbClr val="1FC77F"/>
              </a:solidFill>
              <a:latin typeface="Arial Black" panose="020B0A040201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29F96131-5EA3-FA54-FB83-F22E47629091}"/>
              </a:ext>
            </a:extLst>
          </p:cNvPr>
          <p:cNvSpPr txBox="1"/>
          <p:nvPr/>
        </p:nvSpPr>
        <p:spPr>
          <a:xfrm>
            <a:off x="1774371" y="918029"/>
            <a:ext cx="8556172" cy="5109091"/>
          </a:xfrm>
          <a:prstGeom prst="rect">
            <a:avLst/>
          </a:prstGeom>
          <a:noFill/>
        </p:spPr>
        <p:txBody>
          <a:bodyPr wrap="square" rtlCol="0">
            <a:spAutoFit/>
          </a:bodyPr>
          <a:lstStyle/>
          <a:p>
            <a:r>
              <a:rPr lang="en-US" sz="1600" b="1" dirty="0">
                <a:solidFill>
                  <a:schemeClr val="accent6">
                    <a:lumMod val="75000"/>
                  </a:schemeClr>
                </a:solidFill>
                <a:latin typeface="Arial" panose="020B0604020202020204" pitchFamily="34" charset="0"/>
                <a:cs typeface="Arial" panose="020B0604020202020204" pitchFamily="34" charset="0"/>
              </a:rPr>
              <a:t>Additionally, any of these National Exploring  RAAs are available to any of the CSTs and their councils on the following Exploring Career Fields </a:t>
            </a:r>
            <a:endParaRPr lang="en-US" sz="1600" dirty="0">
              <a:solidFill>
                <a:schemeClr val="accent6">
                  <a:lumMod val="75000"/>
                </a:schemeClr>
              </a:solidFill>
              <a:latin typeface="Arial" panose="020B0604020202020204" pitchFamily="34" charset="0"/>
              <a:cs typeface="Arial" panose="020B0604020202020204" pitchFamily="34" charset="0"/>
            </a:endParaRPr>
          </a:p>
          <a:p>
            <a:r>
              <a:rPr lang="en-US" sz="800" b="1" dirty="0">
                <a:solidFill>
                  <a:srgbClr val="FFFF00"/>
                </a:solidFill>
                <a:latin typeface="Arial" panose="020B0604020202020204" pitchFamily="34" charset="0"/>
                <a:cs typeface="Arial" panose="020B0604020202020204" pitchFamily="34" charset="0"/>
              </a:rPr>
              <a:t> </a:t>
            </a:r>
            <a:endParaRPr lang="en-US" sz="800"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Arts &amp; Humanities </a:t>
            </a:r>
            <a:r>
              <a:rPr lang="en-US" sz="1400" b="1" dirty="0">
                <a:solidFill>
                  <a:srgbClr val="FFFF00"/>
                </a:solidFill>
                <a:latin typeface="Arial" panose="020B0604020202020204" pitchFamily="34" charset="0"/>
                <a:cs typeface="Arial" panose="020B0604020202020204" pitchFamily="34" charset="0"/>
              </a:rPr>
              <a:t>~ Tim Buckles</a:t>
            </a:r>
            <a:endParaRPr lang="en-US" sz="1400" b="1" dirty="0">
              <a:solidFill>
                <a:schemeClr val="accent6">
                  <a:lumMod val="75000"/>
                </a:schemeClr>
              </a:solidFill>
              <a:latin typeface="Arial" panose="020B0604020202020204" pitchFamily="34" charset="0"/>
              <a:cs typeface="Arial" panose="020B0604020202020204" pitchFamily="34" charset="0"/>
            </a:endParaRPr>
          </a:p>
          <a:p>
            <a:pPr lvl="0"/>
            <a:endParaRPr lang="en-US" sz="800" b="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Aviation</a:t>
            </a:r>
            <a:r>
              <a:rPr lang="en-US" sz="1400" b="1" dirty="0">
                <a:solidFill>
                  <a:srgbClr val="FFFF00"/>
                </a:solidFill>
                <a:latin typeface="Arial" panose="020B0604020202020204" pitchFamily="34" charset="0"/>
                <a:cs typeface="Arial" panose="020B0604020202020204" pitchFamily="34" charset="0"/>
              </a:rPr>
              <a:t> ~ Rick Belford &amp; Roger Engelbart </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Business</a:t>
            </a:r>
            <a:r>
              <a:rPr lang="en-US" sz="1400" b="1" dirty="0">
                <a:solidFill>
                  <a:srgbClr val="FFFF00"/>
                </a:solidFill>
                <a:latin typeface="Arial" panose="020B0604020202020204" pitchFamily="34" charset="0"/>
                <a:cs typeface="Arial" panose="020B0604020202020204" pitchFamily="34" charset="0"/>
              </a:rPr>
              <a:t> ~ Rick Belford (Contracting &amp; Procurement)</a:t>
            </a:r>
          </a:p>
          <a:p>
            <a:pPr lvl="0"/>
            <a:endParaRPr lang="en-US" sz="800" b="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Communications </a:t>
            </a:r>
            <a:r>
              <a:rPr lang="en-US" sz="1400" b="1" dirty="0">
                <a:solidFill>
                  <a:srgbClr val="FFFF00"/>
                </a:solidFill>
                <a:latin typeface="Arial" panose="020B0604020202020204" pitchFamily="34" charset="0"/>
                <a:cs typeface="Arial" panose="020B0604020202020204" pitchFamily="34" charset="0"/>
              </a:rPr>
              <a:t>~ Rick Belford (Broadcasting &amp; Public Relations)</a:t>
            </a:r>
          </a:p>
          <a:p>
            <a:pPr marL="285750" indent="-28575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Engineering &amp; Technology </a:t>
            </a:r>
            <a:r>
              <a:rPr lang="en-US" sz="1400" b="1" dirty="0">
                <a:solidFill>
                  <a:srgbClr val="FFFF00"/>
                </a:solidFill>
                <a:latin typeface="Arial" panose="020B0604020202020204" pitchFamily="34" charset="0"/>
                <a:cs typeface="Arial" panose="020B0604020202020204" pitchFamily="34" charset="0"/>
              </a:rPr>
              <a:t>~ Roger Engelbart, Craig Martin and Suzie Steiner (Robotics)</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Health Care </a:t>
            </a:r>
            <a:r>
              <a:rPr lang="en-US" sz="1400" b="1" dirty="0">
                <a:solidFill>
                  <a:srgbClr val="FFFF00"/>
                </a:solidFill>
                <a:latin typeface="Arial" panose="020B0604020202020204" pitchFamily="34" charset="0"/>
                <a:cs typeface="Arial" panose="020B0604020202020204" pitchFamily="34" charset="0"/>
              </a:rPr>
              <a:t>~ Linda Hassler</a:t>
            </a:r>
          </a:p>
          <a:p>
            <a:pPr marL="285750" indent="-285750">
              <a:buFont typeface="Arial" panose="020B0604020202020204" pitchFamily="34" charset="0"/>
              <a:buChar char="•"/>
            </a:pPr>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Law &amp; Government </a:t>
            </a:r>
            <a:r>
              <a:rPr lang="en-US" sz="1400" b="1" dirty="0">
                <a:solidFill>
                  <a:srgbClr val="FFFF00"/>
                </a:solidFill>
                <a:latin typeface="Arial" panose="020B0604020202020204" pitchFamily="34" charset="0"/>
                <a:cs typeface="Arial" panose="020B0604020202020204" pitchFamily="34" charset="0"/>
              </a:rPr>
              <a:t>~ Craig Martin &amp; Rick Belford (Military Careers)</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Law Enforcement </a:t>
            </a:r>
            <a:r>
              <a:rPr lang="en-US" sz="1400" b="1" dirty="0">
                <a:solidFill>
                  <a:srgbClr val="FFFF00"/>
                </a:solidFill>
                <a:latin typeface="Arial" panose="020B0604020202020204" pitchFamily="34" charset="0"/>
                <a:cs typeface="Arial" panose="020B0604020202020204" pitchFamily="34" charset="0"/>
              </a:rPr>
              <a:t>~ Stuart Mahler &amp; Rick Terborch</a:t>
            </a:r>
          </a:p>
          <a:p>
            <a:pPr lvl="0"/>
            <a:endParaRPr lang="en-US" sz="800" b="1" dirty="0">
              <a:solidFill>
                <a:schemeClr val="accent6">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Skilled Trades </a:t>
            </a:r>
            <a:r>
              <a:rPr lang="en-US" sz="1400" b="1" dirty="0">
                <a:solidFill>
                  <a:srgbClr val="FFFF00"/>
                </a:solidFill>
                <a:latin typeface="Arial" panose="020B0604020202020204" pitchFamily="34" charset="0"/>
                <a:cs typeface="Arial" panose="020B0604020202020204" pitchFamily="34" charset="0"/>
              </a:rPr>
              <a:t>~ Joe Marinelli &amp; Suzie Steiner </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Social Services </a:t>
            </a:r>
            <a:r>
              <a:rPr lang="en-US" sz="1400" b="1" dirty="0">
                <a:solidFill>
                  <a:srgbClr val="FFFF00"/>
                </a:solidFill>
                <a:latin typeface="Arial" panose="020B0604020202020204" pitchFamily="34" charset="0"/>
                <a:cs typeface="Arial" panose="020B0604020202020204" pitchFamily="34" charset="0"/>
              </a:rPr>
              <a:t>~ Joe Marinelli (Education), Linda Hassler (College Professor), Rick Belford (Non-Profit / Not-For-Profit Management) and Suzie Steiner (STEM)</a:t>
            </a:r>
          </a:p>
          <a:p>
            <a:pPr lvl="0"/>
            <a:endParaRPr lang="en-US" sz="8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Other Career Fields </a:t>
            </a:r>
            <a:r>
              <a:rPr lang="en-US" sz="1400" b="1" dirty="0">
                <a:solidFill>
                  <a:srgbClr val="FFFF00"/>
                </a:solidFill>
                <a:latin typeface="Arial" panose="020B0604020202020204" pitchFamily="34" charset="0"/>
                <a:cs typeface="Arial" panose="020B0604020202020204" pitchFamily="34" charset="0"/>
              </a:rPr>
              <a:t>~ National Exploring RAA, assisting your CST, will find the best individual to assist you for other Exploring Career Fields</a:t>
            </a:r>
          </a:p>
          <a:p>
            <a:endParaRPr lang="en-US" dirty="0"/>
          </a:p>
        </p:txBody>
      </p:sp>
    </p:spTree>
    <p:extLst>
      <p:ext uri="{BB962C8B-B14F-4D97-AF65-F5344CB8AC3E}">
        <p14:creationId xmlns:p14="http://schemas.microsoft.com/office/powerpoint/2010/main" val="2760427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B0BB3-101A-6DDA-A2E5-9041ABB1B88F}"/>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FBFEA12B-D2EE-7C5D-BCC0-4A0E61C13A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728"/>
            <a:ext cx="12192000" cy="6883121"/>
          </a:xfrm>
          <a:prstGeom prst="rect">
            <a:avLst/>
          </a:prstGeom>
        </p:spPr>
      </p:pic>
      <p:pic>
        <p:nvPicPr>
          <p:cNvPr id="23" name="Picture 22" descr="exploring_wht_transparent-01.png">
            <a:extLst>
              <a:ext uri="{FF2B5EF4-FFF2-40B4-BE49-F238E27FC236}">
                <a16:creationId xmlns:a16="http://schemas.microsoft.com/office/drawing/2014/main" id="{4DAA94EB-4EF3-6C7D-CC14-8AF567767C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F1E82AB3-B755-9A0B-265E-B21348679B8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67B9A1D-2FAC-2627-B043-43123F268ACC}"/>
              </a:ext>
            </a:extLst>
          </p:cNvPr>
          <p:cNvSpPr>
            <a:spLocks noGrp="1"/>
          </p:cNvSpPr>
          <p:nvPr>
            <p:ph type="ctrTitle"/>
          </p:nvPr>
        </p:nvSpPr>
        <p:spPr>
          <a:xfrm>
            <a:off x="1672210" y="116562"/>
            <a:ext cx="8833606" cy="961124"/>
          </a:xfrm>
        </p:spPr>
        <p:txBody>
          <a:bodyPr>
            <a:normAutofit/>
          </a:bodyPr>
          <a:lstStyle/>
          <a:p>
            <a:r>
              <a:rPr lang="en-US" sz="2400" b="1" dirty="0">
                <a:solidFill>
                  <a:srgbClr val="1FC77F"/>
                </a:solidFill>
                <a:latin typeface="Arial Black" panose="020B0A04020102020204" pitchFamily="34" charset="0"/>
              </a:rPr>
              <a:t>National Exploring Home Page @ exploring.org</a:t>
            </a:r>
            <a:endParaRPr lang="en-US" sz="2400" b="1" dirty="0">
              <a:solidFill>
                <a:srgbClr val="1FC77F"/>
              </a:solidFill>
              <a:latin typeface="Arial Black" panose="020B0A040201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F561285-F8CE-9DF4-5D3F-74ADC54CDC22}"/>
              </a:ext>
            </a:extLst>
          </p:cNvPr>
          <p:cNvPicPr>
            <a:picLocks noChangeAspect="1"/>
          </p:cNvPicPr>
          <p:nvPr/>
        </p:nvPicPr>
        <p:blipFill>
          <a:blip r:embed="rId4"/>
          <a:stretch>
            <a:fillRect/>
          </a:stretch>
        </p:blipFill>
        <p:spPr>
          <a:xfrm>
            <a:off x="2377602" y="928535"/>
            <a:ext cx="6692711" cy="5161699"/>
          </a:xfrm>
          <a:prstGeom prst="rect">
            <a:avLst/>
          </a:prstGeom>
        </p:spPr>
      </p:pic>
    </p:spTree>
    <p:extLst>
      <p:ext uri="{BB962C8B-B14F-4D97-AF65-F5344CB8AC3E}">
        <p14:creationId xmlns:p14="http://schemas.microsoft.com/office/powerpoint/2010/main" val="35480727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B57F99-9B5F-AE80-94DE-7F13D1E4C2C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1C6073AB-5F9E-798B-90DC-AEC1CAA14C6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B7D6BF58-139C-0725-EA17-4EEEABFFFC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353D877C-C2DF-34EC-132E-B93A168D2585}"/>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727E40B-6C2B-E0F9-1941-07749AA18681}"/>
              </a:ext>
            </a:extLst>
          </p:cNvPr>
          <p:cNvSpPr>
            <a:spLocks noGrp="1"/>
          </p:cNvSpPr>
          <p:nvPr>
            <p:ph type="ctrTitle"/>
          </p:nvPr>
        </p:nvSpPr>
        <p:spPr>
          <a:xfrm>
            <a:off x="1597556" y="1143002"/>
            <a:ext cx="8908260" cy="2285999"/>
          </a:xfrm>
        </p:spPr>
        <p:txBody>
          <a:bodyPr>
            <a:normAutofit/>
          </a:bodyPr>
          <a:lstStyle/>
          <a:p>
            <a:r>
              <a:rPr lang="en-US" altLang="en-US" sz="4200" b="1" dirty="0">
                <a:solidFill>
                  <a:srgbClr val="00B050"/>
                </a:solidFill>
                <a:latin typeface="Arial Black" panose="020B0A04020102020204" pitchFamily="34" charset="0"/>
              </a:rPr>
              <a:t>What’s New for Exploring  </a:t>
            </a:r>
            <a:br>
              <a:rPr lang="en-US" altLang="en-US" sz="4200" b="1" dirty="0">
                <a:solidFill>
                  <a:srgbClr val="00B050"/>
                </a:solidFill>
                <a:latin typeface="Arial Black" panose="020B0A04020102020204" pitchFamily="34" charset="0"/>
              </a:rPr>
            </a:br>
            <a:r>
              <a:rPr lang="en-US" altLang="en-US" sz="4200" b="1" dirty="0">
                <a:solidFill>
                  <a:srgbClr val="00B050"/>
                </a:solidFill>
                <a:latin typeface="Arial Black" panose="020B0A04020102020204" pitchFamily="34" charset="0"/>
              </a:rPr>
              <a:t>in 2026 </a:t>
            </a:r>
            <a:br>
              <a:rPr lang="en-US" altLang="en-US" sz="4200" b="1" dirty="0">
                <a:solidFill>
                  <a:srgbClr val="00B050"/>
                </a:solidFill>
                <a:latin typeface="Arial Black" panose="020B0A04020102020204" pitchFamily="34" charset="0"/>
              </a:rPr>
            </a:br>
            <a:endParaRPr lang="en-US" sz="4200" dirty="0">
              <a:latin typeface="Arial Black" panose="020B0A04020102020204" pitchFamily="34" charset="0"/>
            </a:endParaRPr>
          </a:p>
        </p:txBody>
      </p:sp>
      <p:pic>
        <p:nvPicPr>
          <p:cNvPr id="2" name="Picture 1">
            <a:extLst>
              <a:ext uri="{FF2B5EF4-FFF2-40B4-BE49-F238E27FC236}">
                <a16:creationId xmlns:a16="http://schemas.microsoft.com/office/drawing/2014/main" id="{761BCFB1-2099-EA9B-15A7-4D6F7688DCA2}"/>
              </a:ext>
            </a:extLst>
          </p:cNvPr>
          <p:cNvPicPr>
            <a:picLocks noChangeAspect="1"/>
          </p:cNvPicPr>
          <p:nvPr/>
        </p:nvPicPr>
        <p:blipFill>
          <a:blip r:embed="rId4"/>
          <a:stretch>
            <a:fillRect/>
          </a:stretch>
        </p:blipFill>
        <p:spPr>
          <a:xfrm>
            <a:off x="4574041" y="2941546"/>
            <a:ext cx="2546203" cy="2407783"/>
          </a:xfrm>
          <a:prstGeom prst="rect">
            <a:avLst/>
          </a:prstGeom>
        </p:spPr>
      </p:pic>
    </p:spTree>
    <p:extLst>
      <p:ext uri="{BB962C8B-B14F-4D97-AF65-F5344CB8AC3E}">
        <p14:creationId xmlns:p14="http://schemas.microsoft.com/office/powerpoint/2010/main" val="408506325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1CDB9-2192-2B7E-0AD4-041A2AC79455}"/>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4B2F82A5-5D26-44B4-F09C-F154EC1B4C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35" y="-18853"/>
            <a:ext cx="12280135" cy="6883121"/>
          </a:xfrm>
          <a:prstGeom prst="rect">
            <a:avLst/>
          </a:prstGeom>
        </p:spPr>
      </p:pic>
      <p:pic>
        <p:nvPicPr>
          <p:cNvPr id="23" name="Picture 22" descr="exploring_wht_transparent-01.png">
            <a:extLst>
              <a:ext uri="{FF2B5EF4-FFF2-40B4-BE49-F238E27FC236}">
                <a16:creationId xmlns:a16="http://schemas.microsoft.com/office/drawing/2014/main" id="{C8810F70-04F3-D8A8-5022-CE38F1A364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4EDA4F36-B46A-28F8-E233-C9CFBE1D0A30}"/>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C24C9B2-6203-2BA7-DEE2-908E22ADBACA}"/>
              </a:ext>
            </a:extLst>
          </p:cNvPr>
          <p:cNvSpPr>
            <a:spLocks noGrp="1"/>
          </p:cNvSpPr>
          <p:nvPr>
            <p:ph type="ctrTitle"/>
          </p:nvPr>
        </p:nvSpPr>
        <p:spPr>
          <a:xfrm>
            <a:off x="1686184" y="301452"/>
            <a:ext cx="8819632" cy="874206"/>
          </a:xfrm>
        </p:spPr>
        <p:txBody>
          <a:bodyPr>
            <a:normAutofit fontScale="90000"/>
          </a:bodyPr>
          <a:lstStyle/>
          <a:p>
            <a:pPr algn="l"/>
            <a:br>
              <a:rPr lang="en-US" altLang="en-US" sz="4200" b="1" dirty="0">
                <a:solidFill>
                  <a:srgbClr val="00B050"/>
                </a:solidFill>
                <a:latin typeface="Arial Black" panose="020B0A04020102020204" pitchFamily="34" charset="0"/>
              </a:rPr>
            </a:br>
            <a:br>
              <a:rPr lang="en-US" altLang="en-US" sz="4200" b="1" dirty="0">
                <a:solidFill>
                  <a:srgbClr val="00B050"/>
                </a:solidFill>
                <a:latin typeface="Arial Black" panose="020B0A04020102020204" pitchFamily="34" charset="0"/>
              </a:rPr>
            </a:br>
            <a:r>
              <a:rPr lang="en-US" altLang="en-US" sz="4200" b="1" dirty="0">
                <a:solidFill>
                  <a:srgbClr val="00B050"/>
                </a:solidFill>
                <a:latin typeface="Arial Black" panose="020B0A04020102020204" pitchFamily="34" charset="0"/>
              </a:rPr>
              <a:t>Exploring Explosion… </a:t>
            </a:r>
            <a:br>
              <a:rPr lang="en-US" altLang="en-US" sz="4200" b="1" dirty="0">
                <a:solidFill>
                  <a:srgbClr val="00B050"/>
                </a:solidFill>
                <a:latin typeface="Arial Black" panose="020B0A04020102020204" pitchFamily="34" charset="0"/>
              </a:rPr>
            </a:br>
            <a:br>
              <a:rPr lang="en-US" altLang="en-US" sz="4200" b="1" dirty="0">
                <a:solidFill>
                  <a:srgbClr val="00B050"/>
                </a:solidFill>
                <a:latin typeface="Arial Black" panose="020B0A04020102020204" pitchFamily="34" charset="0"/>
              </a:rPr>
            </a:br>
            <a:endParaRPr lang="en-US" sz="4200" dirty="0">
              <a:latin typeface="Arial Black" panose="020B0A04020102020204" pitchFamily="34" charset="0"/>
            </a:endParaRPr>
          </a:p>
        </p:txBody>
      </p:sp>
      <p:pic>
        <p:nvPicPr>
          <p:cNvPr id="8" name="Picture 7">
            <a:extLst>
              <a:ext uri="{FF2B5EF4-FFF2-40B4-BE49-F238E27FC236}">
                <a16:creationId xmlns:a16="http://schemas.microsoft.com/office/drawing/2014/main" id="{6FA4F4BF-3374-A831-F111-B6A881F696CB}"/>
              </a:ext>
            </a:extLst>
          </p:cNvPr>
          <p:cNvPicPr>
            <a:picLocks noChangeAspect="1"/>
          </p:cNvPicPr>
          <p:nvPr/>
        </p:nvPicPr>
        <p:blipFill>
          <a:blip r:embed="rId4"/>
          <a:stretch>
            <a:fillRect/>
          </a:stretch>
        </p:blipFill>
        <p:spPr>
          <a:xfrm>
            <a:off x="1765161" y="1098918"/>
            <a:ext cx="8601389" cy="4813620"/>
          </a:xfrm>
          <a:prstGeom prst="rect">
            <a:avLst/>
          </a:prstGeom>
        </p:spPr>
      </p:pic>
    </p:spTree>
    <p:extLst>
      <p:ext uri="{BB962C8B-B14F-4D97-AF65-F5344CB8AC3E}">
        <p14:creationId xmlns:p14="http://schemas.microsoft.com/office/powerpoint/2010/main" val="12025253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2E8EE-0FCB-4CC2-A211-FD7934C608AD}"/>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C6EF6D98-F743-171B-813C-306B896B96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B073ED55-9D4C-6BCE-4701-757AB24ED7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0731351B-E2AA-9D80-FE20-8C29A68B49BB}"/>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765F356-CA05-F2B5-7D49-3BFC52198FEB}"/>
              </a:ext>
            </a:extLst>
          </p:cNvPr>
          <p:cNvSpPr>
            <a:spLocks noGrp="1"/>
          </p:cNvSpPr>
          <p:nvPr>
            <p:ph type="ctrTitle"/>
          </p:nvPr>
        </p:nvSpPr>
        <p:spPr>
          <a:xfrm>
            <a:off x="1686184" y="301452"/>
            <a:ext cx="8819632" cy="874206"/>
          </a:xfrm>
        </p:spPr>
        <p:txBody>
          <a:bodyPr>
            <a:normAutofit fontScale="90000"/>
          </a:bodyPr>
          <a:lstStyle/>
          <a:p>
            <a:pPr algn="l"/>
            <a:br>
              <a:rPr lang="en-US" altLang="en-US" sz="4200" b="1" dirty="0">
                <a:solidFill>
                  <a:srgbClr val="00B050"/>
                </a:solidFill>
                <a:latin typeface="Arial Black" panose="020B0A04020102020204" pitchFamily="34" charset="0"/>
              </a:rPr>
            </a:br>
            <a:br>
              <a:rPr lang="en-US" altLang="en-US" sz="4200" b="1" dirty="0">
                <a:solidFill>
                  <a:srgbClr val="00B050"/>
                </a:solidFill>
                <a:latin typeface="Arial Black" panose="020B0A04020102020204" pitchFamily="34" charset="0"/>
              </a:rPr>
            </a:br>
            <a:r>
              <a:rPr lang="en-US" altLang="en-US" sz="4200" b="1" dirty="0">
                <a:solidFill>
                  <a:srgbClr val="00B050"/>
                </a:solidFill>
                <a:latin typeface="Arial Black" panose="020B0A04020102020204" pitchFamily="34" charset="0"/>
              </a:rPr>
              <a:t>Exploring Explosion… </a:t>
            </a:r>
            <a:br>
              <a:rPr lang="en-US" altLang="en-US" sz="4200" b="1" dirty="0">
                <a:solidFill>
                  <a:srgbClr val="00B050"/>
                </a:solidFill>
                <a:latin typeface="Arial Black" panose="020B0A04020102020204" pitchFamily="34" charset="0"/>
              </a:rPr>
            </a:br>
            <a:br>
              <a:rPr lang="en-US" altLang="en-US" sz="4200" b="1" dirty="0">
                <a:solidFill>
                  <a:srgbClr val="00B050"/>
                </a:solidFill>
                <a:latin typeface="Arial Black" panose="020B0A04020102020204" pitchFamily="34" charset="0"/>
              </a:rPr>
            </a:br>
            <a:endParaRPr lang="en-US" sz="4200" dirty="0">
              <a:latin typeface="Arial Black" panose="020B0A04020102020204" pitchFamily="34" charset="0"/>
            </a:endParaRPr>
          </a:p>
        </p:txBody>
      </p:sp>
      <p:pic>
        <p:nvPicPr>
          <p:cNvPr id="3" name="Picture 2">
            <a:extLst>
              <a:ext uri="{FF2B5EF4-FFF2-40B4-BE49-F238E27FC236}">
                <a16:creationId xmlns:a16="http://schemas.microsoft.com/office/drawing/2014/main" id="{B38A511F-5856-E0F9-7296-FF3301AC139E}"/>
              </a:ext>
            </a:extLst>
          </p:cNvPr>
          <p:cNvPicPr>
            <a:picLocks noChangeAspect="1"/>
          </p:cNvPicPr>
          <p:nvPr/>
        </p:nvPicPr>
        <p:blipFill>
          <a:blip r:embed="rId4"/>
          <a:stretch>
            <a:fillRect/>
          </a:stretch>
        </p:blipFill>
        <p:spPr>
          <a:xfrm>
            <a:off x="1809457" y="1272743"/>
            <a:ext cx="8577189" cy="4122737"/>
          </a:xfrm>
          <a:prstGeom prst="rect">
            <a:avLst/>
          </a:prstGeom>
        </p:spPr>
      </p:pic>
    </p:spTree>
    <p:extLst>
      <p:ext uri="{BB962C8B-B14F-4D97-AF65-F5344CB8AC3E}">
        <p14:creationId xmlns:p14="http://schemas.microsoft.com/office/powerpoint/2010/main" val="31307955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1F3EF-5EEB-E1F6-3299-20E4569AEF30}"/>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22D4091E-45C9-6263-D47F-0B04F3B006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53"/>
            <a:ext cx="12192000" cy="6883121"/>
          </a:xfrm>
          <a:prstGeom prst="rect">
            <a:avLst/>
          </a:prstGeom>
        </p:spPr>
      </p:pic>
      <p:pic>
        <p:nvPicPr>
          <p:cNvPr id="23" name="Picture 22" descr="exploring_wht_transparent-01.png">
            <a:extLst>
              <a:ext uri="{FF2B5EF4-FFF2-40B4-BE49-F238E27FC236}">
                <a16:creationId xmlns:a16="http://schemas.microsoft.com/office/drawing/2014/main" id="{AA206A8F-3999-B654-7130-4A63FFC51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a:extLst>
              <a:ext uri="{FF2B5EF4-FFF2-40B4-BE49-F238E27FC236}">
                <a16:creationId xmlns:a16="http://schemas.microsoft.com/office/drawing/2014/main" id="{59C65934-2483-30EC-129C-C61BCC12A428}"/>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CED02ACE-3FE9-057B-0066-0089E0CEE4DD}"/>
              </a:ext>
            </a:extLst>
          </p:cNvPr>
          <p:cNvSpPr>
            <a:spLocks noGrp="1"/>
          </p:cNvSpPr>
          <p:nvPr>
            <p:ph type="ctrTitle"/>
          </p:nvPr>
        </p:nvSpPr>
        <p:spPr>
          <a:xfrm>
            <a:off x="1786665" y="301452"/>
            <a:ext cx="4117951" cy="4913643"/>
          </a:xfrm>
        </p:spPr>
        <p:txBody>
          <a:bodyPr>
            <a:normAutofit/>
          </a:bodyPr>
          <a:lstStyle/>
          <a:p>
            <a:pPr algn="l"/>
            <a:br>
              <a:rPr lang="en-US" altLang="en-US" sz="4200" b="1" dirty="0">
                <a:solidFill>
                  <a:srgbClr val="00B050"/>
                </a:solidFill>
                <a:latin typeface="Arial Black" panose="020B0A04020102020204" pitchFamily="34" charset="0"/>
              </a:rPr>
            </a:br>
            <a:br>
              <a:rPr lang="en-US" altLang="en-US" sz="4200" b="1" dirty="0">
                <a:solidFill>
                  <a:srgbClr val="00B050"/>
                </a:solidFill>
                <a:latin typeface="Arial Black" panose="020B0A04020102020204" pitchFamily="34" charset="0"/>
              </a:rPr>
            </a:br>
            <a:r>
              <a:rPr lang="en-US" altLang="en-US" sz="2700" b="1" dirty="0">
                <a:solidFill>
                  <a:srgbClr val="00B050"/>
                </a:solidFill>
                <a:latin typeface="Arial Black" panose="020B0A04020102020204" pitchFamily="34" charset="0"/>
              </a:rPr>
              <a:t>Exploring Explosion </a:t>
            </a:r>
            <a:br>
              <a:rPr lang="en-US" altLang="en-US" sz="2700" b="1" dirty="0">
                <a:solidFill>
                  <a:srgbClr val="00B050"/>
                </a:solidFill>
                <a:latin typeface="Arial Black" panose="020B0A04020102020204" pitchFamily="34" charset="0"/>
              </a:rPr>
            </a:br>
            <a:r>
              <a:rPr lang="en-US" altLang="en-US" sz="2700" b="1" dirty="0">
                <a:solidFill>
                  <a:srgbClr val="00B050"/>
                </a:solidFill>
                <a:latin typeface="Arial Black" panose="020B0A04020102020204" pitchFamily="34" charset="0"/>
              </a:rPr>
              <a:t>Membership Growth Incentive… </a:t>
            </a:r>
            <a:br>
              <a:rPr lang="en-US" altLang="en-US" sz="4200" b="1" dirty="0">
                <a:solidFill>
                  <a:srgbClr val="00B050"/>
                </a:solidFill>
                <a:latin typeface="Arial Black" panose="020B0A04020102020204" pitchFamily="34" charset="0"/>
              </a:rPr>
            </a:br>
            <a:br>
              <a:rPr lang="en-US" altLang="en-US" sz="4200" b="1" dirty="0">
                <a:solidFill>
                  <a:srgbClr val="00B050"/>
                </a:solidFill>
                <a:latin typeface="Arial Black" panose="020B0A04020102020204" pitchFamily="34" charset="0"/>
              </a:rPr>
            </a:br>
            <a:endParaRPr lang="en-US" sz="4200" dirty="0">
              <a:latin typeface="Arial Black" panose="020B0A04020102020204" pitchFamily="34" charset="0"/>
            </a:endParaRPr>
          </a:p>
        </p:txBody>
      </p:sp>
      <p:pic>
        <p:nvPicPr>
          <p:cNvPr id="5" name="Picture 4">
            <a:extLst>
              <a:ext uri="{FF2B5EF4-FFF2-40B4-BE49-F238E27FC236}">
                <a16:creationId xmlns:a16="http://schemas.microsoft.com/office/drawing/2014/main" id="{F2D2DCC8-B2F5-578B-7465-3C5143ADBEB4}"/>
              </a:ext>
            </a:extLst>
          </p:cNvPr>
          <p:cNvPicPr>
            <a:picLocks noChangeAspect="1"/>
          </p:cNvPicPr>
          <p:nvPr/>
        </p:nvPicPr>
        <p:blipFill>
          <a:blip r:embed="rId4"/>
          <a:stretch>
            <a:fillRect/>
          </a:stretch>
        </p:blipFill>
        <p:spPr>
          <a:xfrm>
            <a:off x="5904616" y="301452"/>
            <a:ext cx="4434239" cy="5787849"/>
          </a:xfrm>
          <a:prstGeom prst="rect">
            <a:avLst/>
          </a:prstGeom>
        </p:spPr>
      </p:pic>
    </p:spTree>
    <p:extLst>
      <p:ext uri="{BB962C8B-B14F-4D97-AF65-F5344CB8AC3E}">
        <p14:creationId xmlns:p14="http://schemas.microsoft.com/office/powerpoint/2010/main" val="809945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331E3-5456-394E-F266-E3365F3CE57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015F7715-1128-EE52-A700-B8F9BA01703D}"/>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2EF262B7-49D0-FFA4-763A-57214B9A4566}"/>
              </a:ext>
            </a:extLst>
          </p:cNvPr>
          <p:cNvSpPr/>
          <p:nvPr/>
        </p:nvSpPr>
        <p:spPr>
          <a:xfrm>
            <a:off x="0" y="-51336"/>
            <a:ext cx="12231715" cy="6932619"/>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5" name="Picture 14" descr="exploring_wht_transparent-01.png">
            <a:extLst>
              <a:ext uri="{FF2B5EF4-FFF2-40B4-BE49-F238E27FC236}">
                <a16:creationId xmlns:a16="http://schemas.microsoft.com/office/drawing/2014/main" id="{FA6B7B6D-01CC-0DCD-27EF-D921CCC404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6718" y="-51336"/>
            <a:ext cx="4755550" cy="1729289"/>
          </a:xfrm>
          <a:prstGeom prst="rect">
            <a:avLst/>
          </a:prstGeom>
        </p:spPr>
      </p:pic>
      <p:sp>
        <p:nvSpPr>
          <p:cNvPr id="2" name="TextBox 1">
            <a:extLst>
              <a:ext uri="{FF2B5EF4-FFF2-40B4-BE49-F238E27FC236}">
                <a16:creationId xmlns:a16="http://schemas.microsoft.com/office/drawing/2014/main" id="{4984704F-10F6-621D-03A9-1CEF8870937F}"/>
              </a:ext>
            </a:extLst>
          </p:cNvPr>
          <p:cNvSpPr txBox="1"/>
          <p:nvPr/>
        </p:nvSpPr>
        <p:spPr>
          <a:xfrm>
            <a:off x="178084" y="3718694"/>
            <a:ext cx="11835829" cy="16619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MISSION: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 Deliver character-building experiences and mentorship that allow youth to achieve their full potential in both life and work.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a:ea typeface="+mn-ea"/>
                <a:cs typeface="+mn-cs"/>
              </a:rPr>
              <a:t>EXPLORING VISION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Shape the workforce of tomorrow by engaging and mentoring today’s youth in career and life enhancing opportunities. </a:t>
            </a:r>
          </a:p>
        </p:txBody>
      </p:sp>
      <p:sp>
        <p:nvSpPr>
          <p:cNvPr id="3" name="TextBox 2">
            <a:extLst>
              <a:ext uri="{FF2B5EF4-FFF2-40B4-BE49-F238E27FC236}">
                <a16:creationId xmlns:a16="http://schemas.microsoft.com/office/drawing/2014/main" id="{6DB57598-7052-C12A-E791-839F7EF77629}"/>
              </a:ext>
            </a:extLst>
          </p:cNvPr>
          <p:cNvSpPr txBox="1"/>
          <p:nvPr/>
        </p:nvSpPr>
        <p:spPr>
          <a:xfrm>
            <a:off x="669533" y="1677953"/>
            <a:ext cx="10852933" cy="1846659"/>
          </a:xfrm>
          <a:prstGeom prst="rect">
            <a:avLst/>
          </a:prstGeom>
          <a:noFill/>
        </p:spPr>
        <p:txBody>
          <a:bodyPr wrap="square" rtlCol="0">
            <a:spAutoFit/>
          </a:bodyPr>
          <a:lstStyle/>
          <a:p>
            <a:pPr marL="457200" marR="0" lvl="1" indent="0" algn="l" defTabSz="914400" rtl="0" eaLnBrk="1" fontAlgn="auto" latinLnBrk="0" hangingPunct="1">
              <a:lnSpc>
                <a:spcPct val="100000"/>
              </a:lnSpc>
              <a:spcBef>
                <a:spcPts val="0"/>
              </a:spcBef>
              <a:spcAft>
                <a:spcPts val="800"/>
              </a:spcAft>
              <a:buClrTx/>
              <a:buSzTx/>
              <a:buFontTx/>
              <a:buNone/>
              <a:tabLst>
                <a:tab pos="457200" algn="l"/>
              </a:tabLst>
              <a:defRPr/>
            </a:pPr>
            <a:r>
              <a:rPr kumimoji="0" lang="en-US" sz="2400" b="1" i="1" u="sng"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Exploring</a:t>
            </a:r>
            <a:r>
              <a:rPr kumimoji="0" lang="en-US" sz="1800" b="1" i="1"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is a co-ed program for youth that are in the 6</a:t>
            </a:r>
            <a:r>
              <a:rPr kumimoji="0" lang="en-US" sz="1800" b="0" i="0" u="none" strike="noStrike" kern="1200" cap="none" spc="0" normalizeH="0" baseline="3000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th</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 grade through 20 years old.  Exploring provides opportunities for real-world hands-on career experiences, while helping them  “Discover their Future”.  The program links youth with mentors and experts with partner businesses and agencies in their communities.  Participating in an Exploring Club or Post ensures youth make informed decisions about careers they may or may not be interested in pursuing, while allowing businesses and organizations the opportunity to meet and cultivate future employees.</a:t>
            </a:r>
          </a:p>
        </p:txBody>
      </p:sp>
      <p:sp>
        <p:nvSpPr>
          <p:cNvPr id="5" name="Rectangle 4">
            <a:extLst>
              <a:ext uri="{FF2B5EF4-FFF2-40B4-BE49-F238E27FC236}">
                <a16:creationId xmlns:a16="http://schemas.microsoft.com/office/drawing/2014/main" id="{A49432CF-058D-7274-96C7-530B1AD0A2DE}"/>
              </a:ext>
            </a:extLst>
          </p:cNvPr>
          <p:cNvSpPr/>
          <p:nvPr/>
        </p:nvSpPr>
        <p:spPr>
          <a:xfrm>
            <a:off x="3880287" y="5874325"/>
            <a:ext cx="4661981" cy="769441"/>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hlinkClick r:id="rId4"/>
              </a:rPr>
              <a:t>www.exploring.org</a:t>
            </a:r>
            <a:r>
              <a:rPr kumimoji="0" lang="en-US" sz="4400" b="0"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Calibri"/>
                <a:ea typeface="+mn-ea"/>
                <a:cs typeface="+mn-cs"/>
              </a:rPr>
              <a:t> </a:t>
            </a:r>
          </a:p>
        </p:txBody>
      </p:sp>
    </p:spTree>
    <p:extLst>
      <p:ext uri="{BB962C8B-B14F-4D97-AF65-F5344CB8AC3E}">
        <p14:creationId xmlns:p14="http://schemas.microsoft.com/office/powerpoint/2010/main" val="12494217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8765255-51C3-E0EF-0056-76E33487E1F7}"/>
              </a:ext>
            </a:extLst>
          </p:cNvPr>
          <p:cNvSpPr txBox="1">
            <a:spLocks/>
          </p:cNvSpPr>
          <p:nvPr/>
        </p:nvSpPr>
        <p:spPr>
          <a:xfrm>
            <a:off x="1724968" y="3521869"/>
            <a:ext cx="8792308" cy="1843951"/>
          </a:xfrm>
          <a:prstGeom prst="rect">
            <a:avLst/>
          </a:prstGeom>
        </p:spPr>
        <p:txBody>
          <a:bodyPr/>
          <a:lstStyle>
            <a:lvl1pPr algn="l" defTabSz="914400" rtl="0" eaLnBrk="1" latinLnBrk="0" hangingPunct="1">
              <a:lnSpc>
                <a:spcPct val="90000"/>
              </a:lnSpc>
              <a:spcBef>
                <a:spcPct val="0"/>
              </a:spcBef>
              <a:buNone/>
              <a:defRPr sz="4400" kern="1200">
                <a:solidFill>
                  <a:srgbClr val="075697"/>
                </a:solidFill>
                <a:latin typeface="Arial Black" panose="020B0A04020102020204" pitchFamily="34" charset="0"/>
                <a:ea typeface="+mj-ea"/>
                <a:cs typeface="+mj-cs"/>
              </a:defRPr>
            </a:lvl1pPr>
          </a:lstStyle>
          <a:p>
            <a:pPr algn="ctr"/>
            <a:r>
              <a:rPr lang="en-US" sz="3300" dirty="0"/>
              <a:t>Aviation Drone Exploring*</a:t>
            </a:r>
          </a:p>
        </p:txBody>
      </p:sp>
      <p:sp>
        <p:nvSpPr>
          <p:cNvPr id="4" name="TextBox 3">
            <a:extLst>
              <a:ext uri="{FF2B5EF4-FFF2-40B4-BE49-F238E27FC236}">
                <a16:creationId xmlns:a16="http://schemas.microsoft.com/office/drawing/2014/main" id="{DDA7F581-B883-50C4-A110-940F00FBE736}"/>
              </a:ext>
            </a:extLst>
          </p:cNvPr>
          <p:cNvSpPr txBox="1"/>
          <p:nvPr/>
        </p:nvSpPr>
        <p:spPr>
          <a:xfrm>
            <a:off x="1724967" y="5444813"/>
            <a:ext cx="8792308" cy="923330"/>
          </a:xfrm>
          <a:prstGeom prst="rect">
            <a:avLst/>
          </a:prstGeom>
          <a:noFill/>
        </p:spPr>
        <p:txBody>
          <a:bodyPr wrap="square" rtlCol="0">
            <a:spAutoFit/>
          </a:bodyPr>
          <a:lstStyle/>
          <a:p>
            <a:r>
              <a:rPr lang="en-US" dirty="0">
                <a:latin typeface="Arial Black" panose="020B0A04020102020204" pitchFamily="34" charset="0"/>
              </a:rPr>
              <a:t>* Presented during 18 September 2025 National Learning for Life Executive Board Meeting by Ryan Moon, Director of New Programs, at </a:t>
            </a:r>
            <a:r>
              <a:rPr lang="en-US" b="1" dirty="0">
                <a:latin typeface="Arial" panose="020B0604020202020204" pitchFamily="34" charset="0"/>
                <a:cs typeface="Arial" panose="020B0604020202020204" pitchFamily="34" charset="0"/>
                <a:hlinkClick r:id="rId2"/>
              </a:rPr>
              <a:t>Ryan.Moon@scouting.org</a:t>
            </a:r>
            <a:r>
              <a:rPr lang="en-US" b="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9225116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AE534-72DA-77C8-8E51-E8502CDA444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004C8F7-D09C-BE29-2F1F-72FDBA806E15}"/>
              </a:ext>
            </a:extLst>
          </p:cNvPr>
          <p:cNvPicPr>
            <a:picLocks noChangeAspect="1"/>
          </p:cNvPicPr>
          <p:nvPr/>
        </p:nvPicPr>
        <p:blipFill>
          <a:blip r:embed="rId2"/>
          <a:stretch>
            <a:fillRect/>
          </a:stretch>
        </p:blipFill>
        <p:spPr>
          <a:xfrm>
            <a:off x="1524000" y="853751"/>
            <a:ext cx="9144000" cy="5150498"/>
          </a:xfrm>
          <a:prstGeom prst="rect">
            <a:avLst/>
          </a:prstGeom>
        </p:spPr>
      </p:pic>
    </p:spTree>
    <p:extLst>
      <p:ext uri="{BB962C8B-B14F-4D97-AF65-F5344CB8AC3E}">
        <p14:creationId xmlns:p14="http://schemas.microsoft.com/office/powerpoint/2010/main" val="11337617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D1444-50AE-286C-417A-90AC9F7A4FA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DD24822-524E-AC9A-A28C-180158E9F42E}"/>
              </a:ext>
            </a:extLst>
          </p:cNvPr>
          <p:cNvPicPr>
            <a:picLocks noChangeAspect="1"/>
          </p:cNvPicPr>
          <p:nvPr/>
        </p:nvPicPr>
        <p:blipFill>
          <a:blip r:embed="rId2"/>
          <a:stretch>
            <a:fillRect/>
          </a:stretch>
        </p:blipFill>
        <p:spPr>
          <a:xfrm>
            <a:off x="1524000" y="866671"/>
            <a:ext cx="9144000" cy="5124659"/>
          </a:xfrm>
          <a:prstGeom prst="rect">
            <a:avLst/>
          </a:prstGeom>
        </p:spPr>
      </p:pic>
    </p:spTree>
    <p:extLst>
      <p:ext uri="{BB962C8B-B14F-4D97-AF65-F5344CB8AC3E}">
        <p14:creationId xmlns:p14="http://schemas.microsoft.com/office/powerpoint/2010/main" val="17415756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BB7C1-9826-B907-F375-FEA2C319F4F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8868AAC-4E49-0B12-E707-9363ADAE63F6}"/>
              </a:ext>
            </a:extLst>
          </p:cNvPr>
          <p:cNvPicPr>
            <a:picLocks noChangeAspect="1"/>
          </p:cNvPicPr>
          <p:nvPr/>
        </p:nvPicPr>
        <p:blipFill>
          <a:blip r:embed="rId2"/>
          <a:stretch>
            <a:fillRect/>
          </a:stretch>
        </p:blipFill>
        <p:spPr>
          <a:xfrm>
            <a:off x="1524000" y="862701"/>
            <a:ext cx="9144000" cy="5132599"/>
          </a:xfrm>
          <a:prstGeom prst="rect">
            <a:avLst/>
          </a:prstGeom>
        </p:spPr>
      </p:pic>
    </p:spTree>
    <p:extLst>
      <p:ext uri="{BB962C8B-B14F-4D97-AF65-F5344CB8AC3E}">
        <p14:creationId xmlns:p14="http://schemas.microsoft.com/office/powerpoint/2010/main" val="40335124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67A3F-3C95-F928-DFA8-0F1FEDED42B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ECE9421-58E5-D9CF-E48A-417E0A08C3AC}"/>
              </a:ext>
            </a:extLst>
          </p:cNvPr>
          <p:cNvPicPr>
            <a:picLocks noChangeAspect="1"/>
          </p:cNvPicPr>
          <p:nvPr/>
        </p:nvPicPr>
        <p:blipFill>
          <a:blip r:embed="rId2"/>
          <a:stretch>
            <a:fillRect/>
          </a:stretch>
        </p:blipFill>
        <p:spPr>
          <a:xfrm>
            <a:off x="1524000" y="843197"/>
            <a:ext cx="9144000" cy="5171607"/>
          </a:xfrm>
          <a:prstGeom prst="rect">
            <a:avLst/>
          </a:prstGeom>
        </p:spPr>
      </p:pic>
    </p:spTree>
    <p:extLst>
      <p:ext uri="{BB962C8B-B14F-4D97-AF65-F5344CB8AC3E}">
        <p14:creationId xmlns:p14="http://schemas.microsoft.com/office/powerpoint/2010/main" val="15805500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35751-AF67-02FA-A33F-134A292134F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609FB9E-A6A1-FB7F-F938-DBEAB21E9F46}"/>
              </a:ext>
            </a:extLst>
          </p:cNvPr>
          <p:cNvPicPr>
            <a:picLocks noChangeAspect="1"/>
          </p:cNvPicPr>
          <p:nvPr/>
        </p:nvPicPr>
        <p:blipFill>
          <a:blip r:embed="rId2"/>
          <a:stretch>
            <a:fillRect/>
          </a:stretch>
        </p:blipFill>
        <p:spPr>
          <a:xfrm>
            <a:off x="1524000" y="846725"/>
            <a:ext cx="9144000" cy="5164551"/>
          </a:xfrm>
          <a:prstGeom prst="rect">
            <a:avLst/>
          </a:prstGeom>
        </p:spPr>
      </p:pic>
    </p:spTree>
    <p:extLst>
      <p:ext uri="{BB962C8B-B14F-4D97-AF65-F5344CB8AC3E}">
        <p14:creationId xmlns:p14="http://schemas.microsoft.com/office/powerpoint/2010/main" val="2395635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6C007-1BA4-72DB-29F6-CCBFE5DD9D8D}"/>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FFF950AA-4078-0929-A6CD-F7B11F0660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105"/>
            <a:ext cx="12192000" cy="6883121"/>
          </a:xfrm>
          <a:prstGeom prst="rect">
            <a:avLst/>
          </a:prstGeom>
        </p:spPr>
      </p:pic>
      <p:sp>
        <p:nvSpPr>
          <p:cNvPr id="2" name="Title 1">
            <a:extLst>
              <a:ext uri="{FF2B5EF4-FFF2-40B4-BE49-F238E27FC236}">
                <a16:creationId xmlns:a16="http://schemas.microsoft.com/office/drawing/2014/main" id="{CFFD7F85-F79B-1220-90E7-9B0A920CC735}"/>
              </a:ext>
            </a:extLst>
          </p:cNvPr>
          <p:cNvSpPr>
            <a:spLocks noGrp="1"/>
          </p:cNvSpPr>
          <p:nvPr>
            <p:ph type="ctrTitle"/>
          </p:nvPr>
        </p:nvSpPr>
        <p:spPr>
          <a:xfrm>
            <a:off x="1747957" y="127375"/>
            <a:ext cx="8658786" cy="959546"/>
          </a:xfrm>
        </p:spPr>
        <p:txBody>
          <a:bodyPr>
            <a:normAutofit fontScale="90000"/>
          </a:bodyPr>
          <a:lstStyle/>
          <a:p>
            <a:pPr algn="l"/>
            <a:r>
              <a:rPr lang="en-US" sz="3600" dirty="0">
                <a:solidFill>
                  <a:srgbClr val="1FC77F"/>
                </a:solidFill>
                <a:latin typeface="Arial Black"/>
                <a:cs typeface="Arial Black"/>
              </a:rPr>
              <a:t>Exploring Leadership Experience</a:t>
            </a:r>
            <a:r>
              <a:rPr lang="en-US" sz="3400" b="1" dirty="0">
                <a:solidFill>
                  <a:srgbClr val="1FC77F"/>
                </a:solidFill>
                <a:latin typeface="Arial Black" panose="020B0A04020102020204" pitchFamily="34" charset="0"/>
                <a:cs typeface="Arial" panose="020B0604020202020204" pitchFamily="34" charset="0"/>
              </a:rPr>
              <a:t>… </a:t>
            </a:r>
            <a:endParaRPr lang="en-US" sz="3400" dirty="0">
              <a:solidFill>
                <a:srgbClr val="1FC77F"/>
              </a:solidFill>
              <a:latin typeface="Arial Black"/>
              <a:cs typeface="Arial Black"/>
            </a:endParaRPr>
          </a:p>
        </p:txBody>
      </p:sp>
      <p:pic>
        <p:nvPicPr>
          <p:cNvPr id="23" name="Picture 22" descr="exploring_wht_transparent-01.png">
            <a:extLst>
              <a:ext uri="{FF2B5EF4-FFF2-40B4-BE49-F238E27FC236}">
                <a16:creationId xmlns:a16="http://schemas.microsoft.com/office/drawing/2014/main" id="{CBFFB7B5-FD0D-2D70-FBFC-B160858E40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A757B10E-7A9D-3859-F37B-32D525A16693}"/>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4CC8156-F4F5-D5B1-1C4F-7A3BA62E12DE}"/>
              </a:ext>
            </a:extLst>
          </p:cNvPr>
          <p:cNvSpPr txBox="1"/>
          <p:nvPr/>
        </p:nvSpPr>
        <p:spPr>
          <a:xfrm>
            <a:off x="1915887" y="3737980"/>
            <a:ext cx="8490857" cy="2400657"/>
          </a:xfrm>
          <a:prstGeom prst="rect">
            <a:avLst/>
          </a:prstGeom>
          <a:noFill/>
        </p:spPr>
        <p:txBody>
          <a:bodyPr wrap="square" rtlCol="0">
            <a:spAutoFit/>
          </a:bodyPr>
          <a:lstStyle/>
          <a:p>
            <a:r>
              <a:rPr lang="en-US" sz="2400" dirty="0">
                <a:solidFill>
                  <a:schemeClr val="accent6">
                    <a:lumMod val="75000"/>
                  </a:schemeClr>
                </a:solidFill>
                <a:latin typeface="Arial Black" panose="020B0A04020102020204" pitchFamily="34" charset="0"/>
              </a:rPr>
              <a:t>VISION: </a:t>
            </a:r>
            <a:r>
              <a:rPr lang="en-US" b="1" dirty="0">
                <a:solidFill>
                  <a:srgbClr val="FFFF00"/>
                </a:solidFill>
                <a:latin typeface="Arial" panose="020B0604020202020204" pitchFamily="34" charset="0"/>
                <a:cs typeface="Arial" panose="020B0604020202020204" pitchFamily="34" charset="0"/>
              </a:rPr>
              <a:t>Nationally recognized program that offers young men and women an opportunity to enhance their understanding of leadership in the workplace through interactive instruction, self-reflection, and practical application while w</a:t>
            </a:r>
            <a:r>
              <a:rPr lang="en-US" altLang="en-US" b="1" dirty="0">
                <a:solidFill>
                  <a:srgbClr val="FFFF00"/>
                </a:solidFill>
                <a:latin typeface="Arial" panose="020B0604020202020204" pitchFamily="34" charset="0"/>
                <a:cs typeface="Arial" panose="020B0604020202020204" pitchFamily="34" charset="0"/>
              </a:rPr>
              <a:t>orking with an adult mentor to gain professional leadership experience. </a:t>
            </a:r>
            <a:r>
              <a:rPr lang="en-US" b="1" dirty="0">
                <a:solidFill>
                  <a:srgbClr val="FFFF00"/>
                </a:solidFill>
                <a:latin typeface="Arial" panose="020B0604020202020204" pitchFamily="34" charset="0"/>
                <a:cs typeface="Arial" panose="020B0604020202020204" pitchFamily="34" charset="0"/>
              </a:rPr>
              <a:t>The Exploring Leadership Experience will be available to all Explorers registered in an Exploring post who meet the requirements</a:t>
            </a:r>
            <a:r>
              <a:rPr lang="en-US" b="1" dirty="0">
                <a:latin typeface="Arial" panose="020B0604020202020204" pitchFamily="34" charset="0"/>
                <a:cs typeface="Arial" panose="020B0604020202020204" pitchFamily="34" charset="0"/>
              </a:rPr>
              <a:t>.</a:t>
            </a:r>
          </a:p>
          <a:p>
            <a:endParaRPr lang="en-US" dirty="0"/>
          </a:p>
        </p:txBody>
      </p:sp>
      <p:pic>
        <p:nvPicPr>
          <p:cNvPr id="8" name="Picture 7">
            <a:extLst>
              <a:ext uri="{FF2B5EF4-FFF2-40B4-BE49-F238E27FC236}">
                <a16:creationId xmlns:a16="http://schemas.microsoft.com/office/drawing/2014/main" id="{4B68532E-5F7E-5C92-85B0-CA2B78D3271C}"/>
              </a:ext>
            </a:extLst>
          </p:cNvPr>
          <p:cNvPicPr>
            <a:picLocks noChangeAspect="1"/>
          </p:cNvPicPr>
          <p:nvPr/>
        </p:nvPicPr>
        <p:blipFill>
          <a:blip r:embed="rId4"/>
          <a:stretch>
            <a:fillRect/>
          </a:stretch>
        </p:blipFill>
        <p:spPr>
          <a:xfrm>
            <a:off x="2800141" y="1061007"/>
            <a:ext cx="6149591" cy="2371080"/>
          </a:xfrm>
          <a:prstGeom prst="rect">
            <a:avLst/>
          </a:prstGeom>
        </p:spPr>
      </p:pic>
    </p:spTree>
    <p:extLst>
      <p:ext uri="{BB962C8B-B14F-4D97-AF65-F5344CB8AC3E}">
        <p14:creationId xmlns:p14="http://schemas.microsoft.com/office/powerpoint/2010/main" val="36369801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6F133-9E73-4533-239F-F3DC312F271A}"/>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4694A1EF-B98F-F822-E282-6F5BC9B42A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105"/>
            <a:ext cx="12192000" cy="6883121"/>
          </a:xfrm>
          <a:prstGeom prst="rect">
            <a:avLst/>
          </a:prstGeom>
        </p:spPr>
      </p:pic>
      <p:sp>
        <p:nvSpPr>
          <p:cNvPr id="2" name="Title 1">
            <a:extLst>
              <a:ext uri="{FF2B5EF4-FFF2-40B4-BE49-F238E27FC236}">
                <a16:creationId xmlns:a16="http://schemas.microsoft.com/office/drawing/2014/main" id="{01726FE2-7693-1DAC-0652-C223C1FA4F24}"/>
              </a:ext>
            </a:extLst>
          </p:cNvPr>
          <p:cNvSpPr>
            <a:spLocks noGrp="1"/>
          </p:cNvSpPr>
          <p:nvPr>
            <p:ph type="ctrTitle"/>
          </p:nvPr>
        </p:nvSpPr>
        <p:spPr>
          <a:xfrm>
            <a:off x="1747957" y="127375"/>
            <a:ext cx="8658786" cy="959546"/>
          </a:xfrm>
        </p:spPr>
        <p:txBody>
          <a:bodyPr>
            <a:normAutofit/>
          </a:bodyPr>
          <a:lstStyle/>
          <a:p>
            <a:pPr algn="l"/>
            <a:r>
              <a:rPr lang="en-US" sz="3200" dirty="0">
                <a:solidFill>
                  <a:srgbClr val="1FC77F"/>
                </a:solidFill>
                <a:latin typeface="Arial Black"/>
                <a:cs typeface="Arial Black"/>
              </a:rPr>
              <a:t>Exploring Leadership Experience </a:t>
            </a:r>
            <a:r>
              <a:rPr lang="en-US" sz="1100" dirty="0">
                <a:solidFill>
                  <a:srgbClr val="1FC77F"/>
                </a:solidFill>
                <a:latin typeface="Arial Black"/>
                <a:cs typeface="Arial Black"/>
              </a:rPr>
              <a:t>continued </a:t>
            </a:r>
          </a:p>
        </p:txBody>
      </p:sp>
      <p:pic>
        <p:nvPicPr>
          <p:cNvPr id="23" name="Picture 22" descr="exploring_wht_transparent-01.png">
            <a:extLst>
              <a:ext uri="{FF2B5EF4-FFF2-40B4-BE49-F238E27FC236}">
                <a16:creationId xmlns:a16="http://schemas.microsoft.com/office/drawing/2014/main" id="{9E868885-219F-BCE6-9AA9-C90D295427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7FB089B3-3A55-E4B1-723D-C65BEB5CDAC4}"/>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96C6040-AC3D-A3C2-0CD2-D7A356F166CC}"/>
              </a:ext>
            </a:extLst>
          </p:cNvPr>
          <p:cNvSpPr txBox="1"/>
          <p:nvPr/>
        </p:nvSpPr>
        <p:spPr>
          <a:xfrm>
            <a:off x="1747958" y="1165598"/>
            <a:ext cx="8757858" cy="4154984"/>
          </a:xfrm>
          <a:prstGeom prst="rect">
            <a:avLst/>
          </a:prstGeom>
          <a:noFill/>
        </p:spPr>
        <p:txBody>
          <a:bodyPr wrap="square" rtlCol="0">
            <a:spAutoFit/>
          </a:bodyPr>
          <a:lstStyle/>
          <a:p>
            <a:r>
              <a:rPr lang="en-US" sz="2400" dirty="0">
                <a:solidFill>
                  <a:schemeClr val="accent6">
                    <a:lumMod val="75000"/>
                  </a:schemeClr>
                </a:solidFill>
                <a:latin typeface="Arial Black" panose="020B0A04020102020204" pitchFamily="34" charset="0"/>
              </a:rPr>
              <a:t>ELIGIBILITY REQUIREMENTS: </a:t>
            </a:r>
            <a:r>
              <a:rPr lang="en-US" sz="2400" b="1" dirty="0">
                <a:solidFill>
                  <a:srgbClr val="FFFF00"/>
                </a:solidFill>
                <a:latin typeface="Arial" panose="020B0604020202020204" pitchFamily="34" charset="0"/>
                <a:cs typeface="Arial" panose="020B0604020202020204" pitchFamily="34" charset="0"/>
              </a:rPr>
              <a:t>Explorers must first meet the following basic qualifications:</a:t>
            </a:r>
          </a:p>
          <a:p>
            <a:r>
              <a:rPr lang="en-US" b="1" dirty="0">
                <a:solidFill>
                  <a:srgbClr val="FFFF00"/>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Currently registered in an Exploring post with at least three months of tenure as an active, registered Explorer.</a:t>
            </a:r>
          </a:p>
          <a:p>
            <a:pPr lvl="0"/>
            <a:endParaRPr lang="en-US" sz="20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Plans to complete the Exploring Leadership Experience requirements before his or her 21st birthday.</a:t>
            </a:r>
          </a:p>
          <a:p>
            <a:pPr marL="285750" indent="-285750">
              <a:buFont typeface="Arial" panose="020B0604020202020204" pitchFamily="34" charset="0"/>
              <a:buChar char="•"/>
            </a:pPr>
            <a:endParaRPr lang="en-US" sz="2000" b="1" dirty="0">
              <a:solidFill>
                <a:srgbClr val="FFFF00"/>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000" b="1" dirty="0">
                <a:solidFill>
                  <a:srgbClr val="FFFF00"/>
                </a:solidFill>
                <a:latin typeface="Arial" panose="020B0604020202020204" pitchFamily="34" charset="0"/>
                <a:cs typeface="Arial" panose="020B0604020202020204" pitchFamily="34" charset="0"/>
              </a:rPr>
              <a:t>Has earned the Exploring Achievement Award within any career field OR has held a leadership role either within or outside the post in the past 12 months.</a:t>
            </a:r>
          </a:p>
          <a:p>
            <a:endParaRPr lang="en-US" dirty="0"/>
          </a:p>
        </p:txBody>
      </p:sp>
    </p:spTree>
    <p:extLst>
      <p:ext uri="{BB962C8B-B14F-4D97-AF65-F5344CB8AC3E}">
        <p14:creationId xmlns:p14="http://schemas.microsoft.com/office/powerpoint/2010/main" val="564679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7B11A-2021-9209-BC1B-8F4D4168543F}"/>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4C4605A8-3930-E28D-DB7E-ACFCAA4275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105"/>
            <a:ext cx="12192000" cy="6883121"/>
          </a:xfrm>
          <a:prstGeom prst="rect">
            <a:avLst/>
          </a:prstGeom>
        </p:spPr>
      </p:pic>
      <p:sp>
        <p:nvSpPr>
          <p:cNvPr id="2" name="Title 1">
            <a:extLst>
              <a:ext uri="{FF2B5EF4-FFF2-40B4-BE49-F238E27FC236}">
                <a16:creationId xmlns:a16="http://schemas.microsoft.com/office/drawing/2014/main" id="{94813711-5497-DA7D-5526-729DA93FF27B}"/>
              </a:ext>
            </a:extLst>
          </p:cNvPr>
          <p:cNvSpPr>
            <a:spLocks noGrp="1"/>
          </p:cNvSpPr>
          <p:nvPr>
            <p:ph type="ctrTitle"/>
          </p:nvPr>
        </p:nvSpPr>
        <p:spPr>
          <a:xfrm>
            <a:off x="1747957" y="127375"/>
            <a:ext cx="8658786" cy="959546"/>
          </a:xfrm>
        </p:spPr>
        <p:txBody>
          <a:bodyPr>
            <a:normAutofit/>
          </a:bodyPr>
          <a:lstStyle/>
          <a:p>
            <a:pPr algn="l"/>
            <a:r>
              <a:rPr lang="en-US" sz="3200" dirty="0">
                <a:solidFill>
                  <a:srgbClr val="1FC77F"/>
                </a:solidFill>
                <a:latin typeface="Arial Black"/>
                <a:cs typeface="Arial Black"/>
              </a:rPr>
              <a:t>Exploring Leadership Experience </a:t>
            </a:r>
            <a:r>
              <a:rPr lang="en-US" sz="1100" dirty="0">
                <a:solidFill>
                  <a:srgbClr val="1FC77F"/>
                </a:solidFill>
                <a:latin typeface="Arial Black"/>
                <a:cs typeface="Arial Black"/>
              </a:rPr>
              <a:t>continued </a:t>
            </a:r>
          </a:p>
        </p:txBody>
      </p:sp>
      <p:pic>
        <p:nvPicPr>
          <p:cNvPr id="23" name="Picture 22" descr="exploring_wht_transparent-01.png">
            <a:extLst>
              <a:ext uri="{FF2B5EF4-FFF2-40B4-BE49-F238E27FC236}">
                <a16:creationId xmlns:a16="http://schemas.microsoft.com/office/drawing/2014/main" id="{43DF9110-9F44-28F4-E682-EF0CD6CFE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043EF686-4B1E-E58C-9283-4D3EA32005D9}"/>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7420570-C753-A281-BC2B-E961C53C7A55}"/>
              </a:ext>
            </a:extLst>
          </p:cNvPr>
          <p:cNvSpPr txBox="1"/>
          <p:nvPr/>
        </p:nvSpPr>
        <p:spPr>
          <a:xfrm>
            <a:off x="1747958" y="1165598"/>
            <a:ext cx="8757858" cy="3785652"/>
          </a:xfrm>
          <a:prstGeom prst="rect">
            <a:avLst/>
          </a:prstGeom>
          <a:noFill/>
        </p:spPr>
        <p:txBody>
          <a:bodyPr wrap="square" rtlCol="0">
            <a:spAutoFit/>
          </a:bodyPr>
          <a:lstStyle/>
          <a:p>
            <a:r>
              <a:rPr lang="en-US" sz="2400" dirty="0">
                <a:solidFill>
                  <a:schemeClr val="accent6">
                    <a:lumMod val="75000"/>
                  </a:schemeClr>
                </a:solidFill>
                <a:latin typeface="Arial Black" panose="020B0A04020102020204" pitchFamily="34" charset="0"/>
              </a:rPr>
              <a:t>ON-LINE LEARNING MODULES: </a:t>
            </a:r>
            <a:r>
              <a:rPr lang="en-US" sz="2400" dirty="0">
                <a:solidFill>
                  <a:srgbClr val="FFFF00"/>
                </a:solidFill>
                <a:latin typeface="Arial" panose="020B0604020202020204" pitchFamily="34" charset="0"/>
                <a:cs typeface="Arial" panose="020B0604020202020204" pitchFamily="34" charset="0"/>
              </a:rPr>
              <a:t>The Exploring Leadership Experience is designed to be a self-paced, experiential learning process for each Explorer who commits to completing the program. A critical component of this learning process is a series of self-paced, online leadership development modules that Explorers must complete on their journey to improved leadership skills. Explorers</a:t>
            </a:r>
          </a:p>
          <a:p>
            <a:r>
              <a:rPr lang="en-US" sz="2400" dirty="0">
                <a:solidFill>
                  <a:srgbClr val="FFFF00"/>
                </a:solidFill>
                <a:latin typeface="Arial" panose="020B0604020202020204" pitchFamily="34" charset="0"/>
                <a:cs typeface="Arial" panose="020B0604020202020204" pitchFamily="34" charset="0"/>
              </a:rPr>
              <a:t>are required to complete each series of leadership skills modules in the order listed in the next slide. However, the modules within each series can be completed in any order. </a:t>
            </a:r>
          </a:p>
        </p:txBody>
      </p:sp>
    </p:spTree>
    <p:extLst>
      <p:ext uri="{BB962C8B-B14F-4D97-AF65-F5344CB8AC3E}">
        <p14:creationId xmlns:p14="http://schemas.microsoft.com/office/powerpoint/2010/main" val="13101163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3DAF7-F32D-44EE-294A-41AFC2447ED0}"/>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C02B370E-31BD-7109-D029-339E6C25FD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105"/>
            <a:ext cx="12192000" cy="6883121"/>
          </a:xfrm>
          <a:prstGeom prst="rect">
            <a:avLst/>
          </a:prstGeom>
        </p:spPr>
      </p:pic>
      <p:sp>
        <p:nvSpPr>
          <p:cNvPr id="2" name="Title 1">
            <a:extLst>
              <a:ext uri="{FF2B5EF4-FFF2-40B4-BE49-F238E27FC236}">
                <a16:creationId xmlns:a16="http://schemas.microsoft.com/office/drawing/2014/main" id="{0F1332E1-9BDC-94DE-2E2E-4F8135C97D36}"/>
              </a:ext>
            </a:extLst>
          </p:cNvPr>
          <p:cNvSpPr>
            <a:spLocks noGrp="1"/>
          </p:cNvSpPr>
          <p:nvPr>
            <p:ph type="ctrTitle"/>
          </p:nvPr>
        </p:nvSpPr>
        <p:spPr>
          <a:xfrm>
            <a:off x="1747957" y="127375"/>
            <a:ext cx="8658786" cy="959546"/>
          </a:xfrm>
        </p:spPr>
        <p:txBody>
          <a:bodyPr>
            <a:normAutofit/>
          </a:bodyPr>
          <a:lstStyle/>
          <a:p>
            <a:pPr algn="l"/>
            <a:r>
              <a:rPr lang="en-US" sz="3200" dirty="0">
                <a:solidFill>
                  <a:srgbClr val="1FC77F"/>
                </a:solidFill>
                <a:latin typeface="Arial Black"/>
                <a:cs typeface="Arial Black"/>
              </a:rPr>
              <a:t>Exploring Leadership Experience </a:t>
            </a:r>
            <a:r>
              <a:rPr lang="en-US" sz="1100" dirty="0">
                <a:solidFill>
                  <a:srgbClr val="1FC77F"/>
                </a:solidFill>
                <a:latin typeface="Arial Black"/>
                <a:cs typeface="Arial Black"/>
              </a:rPr>
              <a:t>continued </a:t>
            </a:r>
          </a:p>
        </p:txBody>
      </p:sp>
      <p:pic>
        <p:nvPicPr>
          <p:cNvPr id="23" name="Picture 22" descr="exploring_wht_transparent-01.png">
            <a:extLst>
              <a:ext uri="{FF2B5EF4-FFF2-40B4-BE49-F238E27FC236}">
                <a16:creationId xmlns:a16="http://schemas.microsoft.com/office/drawing/2014/main" id="{2C51B7E5-A8A7-DFF8-0912-7A1D83537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8E31CEB6-32CF-4361-0431-74E9BF1E2500}"/>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173B6215-6DFA-BE94-ECF0-4AD0DB868DCC}"/>
              </a:ext>
            </a:extLst>
          </p:cNvPr>
          <p:cNvSpPr txBox="1"/>
          <p:nvPr/>
        </p:nvSpPr>
        <p:spPr>
          <a:xfrm>
            <a:off x="1747958" y="1165599"/>
            <a:ext cx="8757858" cy="461665"/>
          </a:xfrm>
          <a:prstGeom prst="rect">
            <a:avLst/>
          </a:prstGeom>
          <a:noFill/>
        </p:spPr>
        <p:txBody>
          <a:bodyPr wrap="square" rtlCol="0">
            <a:spAutoFit/>
          </a:bodyPr>
          <a:lstStyle/>
          <a:p>
            <a:r>
              <a:rPr lang="en-US" sz="2400" dirty="0">
                <a:solidFill>
                  <a:schemeClr val="accent6">
                    <a:lumMod val="75000"/>
                  </a:schemeClr>
                </a:solidFill>
                <a:latin typeface="Arial Black" panose="020B0A04020102020204" pitchFamily="34" charset="0"/>
              </a:rPr>
              <a:t>ON-LINE LEARNING MODULES: </a:t>
            </a:r>
            <a:r>
              <a:rPr lang="en-US" sz="1000" dirty="0">
                <a:solidFill>
                  <a:schemeClr val="accent6">
                    <a:lumMod val="75000"/>
                  </a:schemeClr>
                </a:solidFill>
                <a:latin typeface="Arial Black" panose="020B0A04020102020204" pitchFamily="34" charset="0"/>
              </a:rPr>
              <a:t>continued</a:t>
            </a:r>
            <a:endParaRPr lang="en-US" sz="1000" dirty="0">
              <a:solidFill>
                <a:srgbClr val="FFFF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B9889D4-037D-7714-B30E-D2FE33971E47}"/>
              </a:ext>
            </a:extLst>
          </p:cNvPr>
          <p:cNvPicPr>
            <a:picLocks noChangeAspect="1"/>
          </p:cNvPicPr>
          <p:nvPr/>
        </p:nvPicPr>
        <p:blipFill>
          <a:blip r:embed="rId4"/>
          <a:stretch>
            <a:fillRect/>
          </a:stretch>
        </p:blipFill>
        <p:spPr>
          <a:xfrm>
            <a:off x="1747958" y="1740484"/>
            <a:ext cx="8723326" cy="3597440"/>
          </a:xfrm>
          <a:prstGeom prst="rect">
            <a:avLst/>
          </a:prstGeom>
        </p:spPr>
      </p:pic>
      <p:sp>
        <p:nvSpPr>
          <p:cNvPr id="6" name="TextBox 5">
            <a:extLst>
              <a:ext uri="{FF2B5EF4-FFF2-40B4-BE49-F238E27FC236}">
                <a16:creationId xmlns:a16="http://schemas.microsoft.com/office/drawing/2014/main" id="{EBD8D6D5-EC83-8E37-5C35-49B86658CB31}"/>
              </a:ext>
            </a:extLst>
          </p:cNvPr>
          <p:cNvSpPr txBox="1"/>
          <p:nvPr/>
        </p:nvSpPr>
        <p:spPr>
          <a:xfrm>
            <a:off x="1747958" y="5388165"/>
            <a:ext cx="8696084" cy="800219"/>
          </a:xfrm>
          <a:prstGeom prst="rect">
            <a:avLst/>
          </a:prstGeom>
          <a:noFill/>
        </p:spPr>
        <p:txBody>
          <a:bodyPr wrap="square" rtlCol="0">
            <a:spAutoFit/>
          </a:bodyPr>
          <a:lstStyle/>
          <a:p>
            <a:r>
              <a:rPr lang="en-US" sz="1400" dirty="0">
                <a:solidFill>
                  <a:schemeClr val="accent6">
                    <a:lumMod val="75000"/>
                  </a:schemeClr>
                </a:solidFill>
                <a:latin typeface="Arial Black" panose="020B0A04020102020204" pitchFamily="34" charset="0"/>
              </a:rPr>
              <a:t>NOTE: </a:t>
            </a:r>
            <a:r>
              <a:rPr lang="en-US" sz="1400" dirty="0">
                <a:solidFill>
                  <a:srgbClr val="FFFF00"/>
                </a:solidFill>
                <a:latin typeface="Arial" panose="020B0604020202020204" pitchFamily="34" charset="0"/>
                <a:cs typeface="Arial" panose="020B0604020202020204" pitchFamily="34" charset="0"/>
              </a:rPr>
              <a:t>All the above modules are up-to-date and currently reside in Scouting America’s Learn Center</a:t>
            </a:r>
            <a:r>
              <a:rPr lang="en-US" dirty="0">
                <a:solidFill>
                  <a:srgbClr val="FFFF00"/>
                </a:solidFill>
                <a:latin typeface="Arial" panose="020B0604020202020204" pitchFamily="34" charset="0"/>
                <a:cs typeface="Arial" panose="020B0604020202020204" pitchFamily="34" charset="0"/>
              </a:rPr>
              <a:t>, </a:t>
            </a:r>
            <a:r>
              <a:rPr lang="en-US" sz="1400" dirty="0">
                <a:solidFill>
                  <a:srgbClr val="FFFF00"/>
                </a:solidFill>
                <a:latin typeface="Arial" panose="020B0604020202020204" pitchFamily="34" charset="0"/>
                <a:cs typeface="Arial" panose="020B0604020202020204" pitchFamily="34" charset="0"/>
              </a:rPr>
              <a:t>except the “Introduction to Leadership” module which is being update now by Scouting U Instructional Design Office</a:t>
            </a:r>
          </a:p>
        </p:txBody>
      </p:sp>
    </p:spTree>
    <p:extLst>
      <p:ext uri="{BB962C8B-B14F-4D97-AF65-F5344CB8AC3E}">
        <p14:creationId xmlns:p14="http://schemas.microsoft.com/office/powerpoint/2010/main" val="1572005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446036-F9D1-8C73-526E-1A6EECCD7A0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D5CE8F2-048F-45EE-B145-1E7DD48D20DF}"/>
              </a:ext>
            </a:extLst>
          </p:cNvPr>
          <p:cNvSpPr>
            <a:spLocks noGrp="1"/>
          </p:cNvSpPr>
          <p:nvPr>
            <p:ph type="title"/>
          </p:nvPr>
        </p:nvSpPr>
        <p:spPr>
          <a:xfrm>
            <a:off x="804672" y="640080"/>
            <a:ext cx="3282696" cy="5257800"/>
          </a:xfrm>
        </p:spPr>
        <p:txBody>
          <a:bodyPr>
            <a:normAutofit/>
          </a:bodyPr>
          <a:lstStyle/>
          <a:p>
            <a:r>
              <a:rPr lang="en-US" b="1" u="sng" dirty="0">
                <a:solidFill>
                  <a:schemeClr val="bg1"/>
                </a:solidFill>
              </a:rPr>
              <a:t>A little about each program</a:t>
            </a:r>
          </a:p>
        </p:txBody>
      </p:sp>
      <p:sp>
        <p:nvSpPr>
          <p:cNvPr id="3" name="Content Placeholder 2">
            <a:extLst>
              <a:ext uri="{FF2B5EF4-FFF2-40B4-BE49-F238E27FC236}">
                <a16:creationId xmlns:a16="http://schemas.microsoft.com/office/drawing/2014/main" id="{A9F0A157-8A84-F7FC-097D-C29E3D37938B}"/>
              </a:ext>
            </a:extLst>
          </p:cNvPr>
          <p:cNvSpPr>
            <a:spLocks noGrp="1"/>
          </p:cNvSpPr>
          <p:nvPr>
            <p:ph idx="1"/>
          </p:nvPr>
        </p:nvSpPr>
        <p:spPr>
          <a:xfrm>
            <a:off x="5130800" y="640080"/>
            <a:ext cx="6878320" cy="6116319"/>
          </a:xfrm>
        </p:spPr>
        <p:txBody>
          <a:bodyPr anchor="ctr">
            <a:normAutofit fontScale="92500" lnSpcReduction="10000"/>
          </a:bodyPr>
          <a:lstStyle/>
          <a:p>
            <a:pPr marL="342900" marR="0" lvl="0" indent="-342900">
              <a:spcBef>
                <a:spcPts val="0"/>
              </a:spcBef>
              <a:spcAft>
                <a:spcPts val="800"/>
              </a:spcAft>
              <a:buFont typeface="Arial" panose="020B0604020202020204" pitchFamily="34" charset="0"/>
              <a:buChar char="•"/>
              <a:tabLst>
                <a:tab pos="457200" algn="l"/>
              </a:tabLs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Learning for Life Curriculum-Based Programs </a:t>
            </a:r>
            <a:r>
              <a:rPr lang="en-US" sz="2000" dirty="0">
                <a:effectLst/>
                <a:latin typeface="Calibri" panose="020F0502020204030204" pitchFamily="34" charset="0"/>
                <a:ea typeface="Calibri" panose="020F0502020204030204" pitchFamily="34" charset="0"/>
                <a:cs typeface="Times New Roman" panose="02020603050405020304" pitchFamily="18" charset="0"/>
              </a:rPr>
              <a:t>consists of grade specific, age-oriented, character education lesson plans that are utilized in schools and other educational settings to help instill character and ethical decision making in our youth.  The available lesson plans that are offered for Learning for Life Groups include PreK-12 grades, and Champions for students with special needs</a:t>
            </a:r>
            <a:r>
              <a:rPr lang="en-US" sz="2000" dirty="0">
                <a:latin typeface="Calibri" panose="020F0502020204030204" pitchFamily="34" charset="0"/>
                <a:ea typeface="Calibri" panose="020F0502020204030204" pitchFamily="34" charset="0"/>
                <a:cs typeface="Times New Roman" panose="02020603050405020304" pitchFamily="18" charset="0"/>
              </a:rPr>
              <a:t>.</a:t>
            </a:r>
            <a:r>
              <a:rPr lang="en-US" sz="2000" dirty="0">
                <a:effectLst/>
                <a:latin typeface="Calibri" panose="020F0502020204030204" pitchFamily="34" charset="0"/>
                <a:ea typeface="Calibri" panose="020F0502020204030204" pitchFamily="34" charset="0"/>
                <a:cs typeface="Times New Roman" panose="02020603050405020304" pitchFamily="18" charset="0"/>
              </a:rPr>
              <a:t> Learning for Life uses these interactive lessons to help youth make informed decisions while becoming better students and citizens. </a:t>
            </a:r>
          </a:p>
          <a:p>
            <a:pPr marL="342900" marR="0" lvl="0" indent="-342900">
              <a:spcBef>
                <a:spcPts val="0"/>
              </a:spcBef>
              <a:spcAft>
                <a:spcPts val="800"/>
              </a:spcAft>
              <a:buFont typeface="Arial" panose="020B0604020202020204" pitchFamily="34" charset="0"/>
              <a:buChar char="•"/>
              <a:tabLst>
                <a:tab pos="457200" algn="l"/>
              </a:tabLs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tabLst>
                <a:tab pos="457200" algn="l"/>
              </a:tabLst>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800"/>
              </a:spcAft>
              <a:buFont typeface="Arial" panose="020B0604020202020204" pitchFamily="34" charset="0"/>
              <a:buChar char="•"/>
              <a:tabLst>
                <a:tab pos="457200" algn="l"/>
              </a:tabLs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Exploring</a:t>
            </a:r>
            <a:r>
              <a:rPr lang="en-US" sz="20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2000" dirty="0">
                <a:effectLst/>
                <a:latin typeface="Calibri" panose="020F0502020204030204" pitchFamily="34" charset="0"/>
                <a:ea typeface="Calibri" panose="020F0502020204030204" pitchFamily="34" charset="0"/>
                <a:cs typeface="Times New Roman" panose="02020603050405020304" pitchFamily="18" charset="0"/>
              </a:rPr>
              <a:t>is a co-ed program for youth that are in the 6</a:t>
            </a:r>
            <a:r>
              <a:rPr lang="en-US" sz="20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2000" dirty="0">
                <a:effectLst/>
                <a:latin typeface="Calibri" panose="020F0502020204030204" pitchFamily="34" charset="0"/>
                <a:ea typeface="Calibri" panose="020F0502020204030204" pitchFamily="34" charset="0"/>
                <a:cs typeface="Times New Roman" panose="02020603050405020304" pitchFamily="18" charset="0"/>
              </a:rPr>
              <a:t> grade through 20 years old.  Exploring provides opportunities for real-world hands-on career experiences, while helping them  “Discover their Future”.  The program links youth with mentors and experts with partner businesses and agencies in their communities.  Participating in an Exploring Club or Post ensures youth make informed decisions about careers they may or may not be interested in pursuing, while allowing businesses and organizations the opportunity to meet and cultivate future employees.</a:t>
            </a:r>
          </a:p>
          <a:p>
            <a:pPr marL="0" marR="0">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100" dirty="0"/>
          </a:p>
        </p:txBody>
      </p:sp>
      <p:pic>
        <p:nvPicPr>
          <p:cNvPr id="2" name="Picture 1">
            <a:extLst>
              <a:ext uri="{FF2B5EF4-FFF2-40B4-BE49-F238E27FC236}">
                <a16:creationId xmlns:a16="http://schemas.microsoft.com/office/drawing/2014/main" id="{95F36C07-C5FC-16F4-E535-E096FE4B7C46}"/>
              </a:ext>
            </a:extLst>
          </p:cNvPr>
          <p:cNvPicPr>
            <a:picLocks noChangeAspect="1"/>
          </p:cNvPicPr>
          <p:nvPr/>
        </p:nvPicPr>
        <p:blipFill>
          <a:blip r:embed="rId2"/>
          <a:stretch>
            <a:fillRect/>
          </a:stretch>
        </p:blipFill>
        <p:spPr>
          <a:xfrm>
            <a:off x="271944" y="1257159"/>
            <a:ext cx="4829354" cy="968247"/>
          </a:xfrm>
          <a:prstGeom prst="rect">
            <a:avLst/>
          </a:prstGeom>
        </p:spPr>
      </p:pic>
      <p:pic>
        <p:nvPicPr>
          <p:cNvPr id="5" name="Picture 4">
            <a:extLst>
              <a:ext uri="{FF2B5EF4-FFF2-40B4-BE49-F238E27FC236}">
                <a16:creationId xmlns:a16="http://schemas.microsoft.com/office/drawing/2014/main" id="{067EE727-1820-38D6-45AA-142B08650CED}"/>
              </a:ext>
            </a:extLst>
          </p:cNvPr>
          <p:cNvPicPr>
            <a:picLocks noChangeAspect="1"/>
          </p:cNvPicPr>
          <p:nvPr/>
        </p:nvPicPr>
        <p:blipFill rotWithShape="1">
          <a:blip r:embed="rId3">
            <a:extLst>
              <a:ext uri="{28A0092B-C50C-407E-A947-70E740481C1C}">
                <a14:useLocalDpi xmlns:a14="http://schemas.microsoft.com/office/drawing/2010/main" val="0"/>
              </a:ext>
            </a:extLst>
          </a:blip>
          <a:srcRect l="8127" t="22282" r="8603" b="48952"/>
          <a:stretch/>
        </p:blipFill>
        <p:spPr>
          <a:xfrm>
            <a:off x="182881" y="4507104"/>
            <a:ext cx="4598440" cy="847653"/>
          </a:xfrm>
          <a:prstGeom prst="rect">
            <a:avLst/>
          </a:prstGeom>
        </p:spPr>
      </p:pic>
    </p:spTree>
    <p:extLst>
      <p:ext uri="{BB962C8B-B14F-4D97-AF65-F5344CB8AC3E}">
        <p14:creationId xmlns:p14="http://schemas.microsoft.com/office/powerpoint/2010/main" val="21235584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21C67-EE36-2B8A-52FF-5052E3DE9C91}"/>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E895C0B1-A9DD-3358-6C21-247A88A606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105"/>
            <a:ext cx="12192000" cy="6883121"/>
          </a:xfrm>
          <a:prstGeom prst="rect">
            <a:avLst/>
          </a:prstGeom>
        </p:spPr>
      </p:pic>
      <p:sp>
        <p:nvSpPr>
          <p:cNvPr id="2" name="Title 1">
            <a:extLst>
              <a:ext uri="{FF2B5EF4-FFF2-40B4-BE49-F238E27FC236}">
                <a16:creationId xmlns:a16="http://schemas.microsoft.com/office/drawing/2014/main" id="{FAF3E704-367F-9AE6-74BC-C710D98861BC}"/>
              </a:ext>
            </a:extLst>
          </p:cNvPr>
          <p:cNvSpPr>
            <a:spLocks noGrp="1"/>
          </p:cNvSpPr>
          <p:nvPr>
            <p:ph type="ctrTitle"/>
          </p:nvPr>
        </p:nvSpPr>
        <p:spPr>
          <a:xfrm>
            <a:off x="1747957" y="127375"/>
            <a:ext cx="8658786" cy="959546"/>
          </a:xfrm>
        </p:spPr>
        <p:txBody>
          <a:bodyPr>
            <a:normAutofit/>
          </a:bodyPr>
          <a:lstStyle/>
          <a:p>
            <a:pPr algn="l"/>
            <a:r>
              <a:rPr lang="en-US" sz="3200" dirty="0">
                <a:solidFill>
                  <a:srgbClr val="1FC77F"/>
                </a:solidFill>
                <a:latin typeface="Arial Black"/>
                <a:cs typeface="Arial Black"/>
              </a:rPr>
              <a:t>Exploring Leadership Experience </a:t>
            </a:r>
            <a:r>
              <a:rPr lang="en-US" sz="1100" dirty="0">
                <a:solidFill>
                  <a:srgbClr val="1FC77F"/>
                </a:solidFill>
                <a:latin typeface="Arial Black"/>
                <a:cs typeface="Arial Black"/>
              </a:rPr>
              <a:t>continued </a:t>
            </a:r>
          </a:p>
        </p:txBody>
      </p:sp>
      <p:pic>
        <p:nvPicPr>
          <p:cNvPr id="23" name="Picture 22" descr="exploring_wht_transparent-01.png">
            <a:extLst>
              <a:ext uri="{FF2B5EF4-FFF2-40B4-BE49-F238E27FC236}">
                <a16:creationId xmlns:a16="http://schemas.microsoft.com/office/drawing/2014/main" id="{ABF61124-A932-BB2E-1236-2889A846E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89621EAC-4ADE-C985-FCC7-BDDCDA9BFD64}"/>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92B0B65-F750-CB70-5FB5-432534D1947F}"/>
              </a:ext>
            </a:extLst>
          </p:cNvPr>
          <p:cNvSpPr txBox="1"/>
          <p:nvPr/>
        </p:nvSpPr>
        <p:spPr>
          <a:xfrm>
            <a:off x="1747959" y="1235938"/>
            <a:ext cx="5975875" cy="3231654"/>
          </a:xfrm>
          <a:prstGeom prst="rect">
            <a:avLst/>
          </a:prstGeom>
          <a:noFill/>
        </p:spPr>
        <p:txBody>
          <a:bodyPr wrap="square" rtlCol="0">
            <a:spAutoFit/>
          </a:bodyPr>
          <a:lstStyle/>
          <a:p>
            <a:r>
              <a:rPr lang="en-US" sz="2000" dirty="0">
                <a:solidFill>
                  <a:schemeClr val="accent6">
                    <a:lumMod val="75000"/>
                  </a:schemeClr>
                </a:solidFill>
                <a:latin typeface="Arial Black" panose="020B0A04020102020204" pitchFamily="34" charset="0"/>
              </a:rPr>
              <a:t>GUIDEBOOK: </a:t>
            </a:r>
            <a:r>
              <a:rPr lang="en-US" sz="2000" dirty="0">
                <a:solidFill>
                  <a:srgbClr val="FFFF00"/>
                </a:solidFill>
                <a:latin typeface="Arial" panose="020B0604020202020204" pitchFamily="34" charset="0"/>
                <a:cs typeface="Arial" panose="020B0604020202020204" pitchFamily="34" charset="0"/>
              </a:rPr>
              <a:t>Finalized and is being updated by Scouting America’s Editorial Operations Office</a:t>
            </a:r>
          </a:p>
          <a:p>
            <a:endParaRPr lang="en-US" sz="2000" dirty="0">
              <a:solidFill>
                <a:srgbClr val="FFFF00"/>
              </a:solidFill>
              <a:latin typeface="Arial" panose="020B0604020202020204" pitchFamily="34" charset="0"/>
              <a:cs typeface="Arial" panose="020B0604020202020204" pitchFamily="34" charset="0"/>
            </a:endParaRPr>
          </a:p>
          <a:p>
            <a:r>
              <a:rPr lang="en-US" sz="2000" dirty="0">
                <a:solidFill>
                  <a:schemeClr val="accent6">
                    <a:lumMod val="75000"/>
                  </a:schemeClr>
                </a:solidFill>
                <a:latin typeface="Arial Black" panose="020B0A04020102020204" pitchFamily="34" charset="0"/>
              </a:rPr>
              <a:t>INTRODUCTION TO LEADERSHIP LEARNING MODULE: </a:t>
            </a:r>
            <a:r>
              <a:rPr lang="en-US" sz="2000" dirty="0">
                <a:solidFill>
                  <a:srgbClr val="FFFF00"/>
                </a:solidFill>
                <a:latin typeface="Arial" panose="020B0604020202020204" pitchFamily="34" charset="0"/>
                <a:cs typeface="Arial" panose="020B0604020202020204" pitchFamily="34" charset="0"/>
              </a:rPr>
              <a:t>Finalize and is being updated by Scouting U Instructional Design</a:t>
            </a:r>
          </a:p>
          <a:p>
            <a:endParaRPr lang="en-US" sz="2000" dirty="0">
              <a:solidFill>
                <a:srgbClr val="FFFF00"/>
              </a:solidFill>
              <a:latin typeface="Arial" panose="020B0604020202020204" pitchFamily="34" charset="0"/>
              <a:cs typeface="Arial" panose="020B0604020202020204" pitchFamily="34" charset="0"/>
            </a:endParaRPr>
          </a:p>
          <a:p>
            <a:r>
              <a:rPr lang="en-US" sz="2000" dirty="0">
                <a:solidFill>
                  <a:schemeClr val="accent6">
                    <a:lumMod val="75000"/>
                  </a:schemeClr>
                </a:solidFill>
                <a:latin typeface="Arial Black" panose="020B0A04020102020204" pitchFamily="34" charset="0"/>
              </a:rPr>
              <a:t>EXPLORING LEADERSHIP EXPERIENCE ROLL-OUT: </a:t>
            </a:r>
            <a:r>
              <a:rPr lang="en-US" sz="2000" dirty="0">
                <a:solidFill>
                  <a:srgbClr val="FFFF00"/>
                </a:solidFill>
                <a:latin typeface="Arial" panose="020B0604020202020204" pitchFamily="34" charset="0"/>
                <a:cs typeface="Arial" panose="020B0604020202020204" pitchFamily="34" charset="0"/>
              </a:rPr>
              <a:t>Expected NLT May 2026</a:t>
            </a:r>
          </a:p>
          <a:p>
            <a:endParaRPr lang="en-US" sz="2400" dirty="0">
              <a:solidFill>
                <a:schemeClr val="accent6">
                  <a:lumMod val="75000"/>
                </a:schemeClr>
              </a:solidFill>
              <a:latin typeface="Arial Black" panose="020B0A04020102020204" pitchFamily="34" charset="0"/>
            </a:endParaRPr>
          </a:p>
        </p:txBody>
      </p:sp>
      <p:pic>
        <p:nvPicPr>
          <p:cNvPr id="5" name="Picture 4">
            <a:extLst>
              <a:ext uri="{FF2B5EF4-FFF2-40B4-BE49-F238E27FC236}">
                <a16:creationId xmlns:a16="http://schemas.microsoft.com/office/drawing/2014/main" id="{CC5543FF-F2EF-4AC6-B984-070FDA245302}"/>
              </a:ext>
            </a:extLst>
          </p:cNvPr>
          <p:cNvPicPr>
            <a:picLocks noChangeAspect="1"/>
          </p:cNvPicPr>
          <p:nvPr/>
        </p:nvPicPr>
        <p:blipFill>
          <a:blip r:embed="rId4"/>
          <a:stretch>
            <a:fillRect/>
          </a:stretch>
        </p:blipFill>
        <p:spPr>
          <a:xfrm>
            <a:off x="7773523" y="1165599"/>
            <a:ext cx="2682605" cy="3453653"/>
          </a:xfrm>
          <a:prstGeom prst="rect">
            <a:avLst/>
          </a:prstGeom>
        </p:spPr>
      </p:pic>
    </p:spTree>
    <p:extLst>
      <p:ext uri="{BB962C8B-B14F-4D97-AF65-F5344CB8AC3E}">
        <p14:creationId xmlns:p14="http://schemas.microsoft.com/office/powerpoint/2010/main" val="102306080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89FE37-A59A-0557-37B3-3332E6932BA0}"/>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8D29640C-3796-02F4-0E7B-E558AEE2ED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37047"/>
            <a:ext cx="12192000" cy="6883121"/>
          </a:xfrm>
          <a:prstGeom prst="rect">
            <a:avLst/>
          </a:prstGeom>
        </p:spPr>
      </p:pic>
      <p:pic>
        <p:nvPicPr>
          <p:cNvPr id="23" name="Picture 22" descr="exploring_wht_transparent-01.png">
            <a:extLst>
              <a:ext uri="{FF2B5EF4-FFF2-40B4-BE49-F238E27FC236}">
                <a16:creationId xmlns:a16="http://schemas.microsoft.com/office/drawing/2014/main" id="{F078F8B2-1194-BDB5-F3FC-E23F2B382C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DA861C49-E8B9-D4DE-012A-514401BB748A}"/>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46E0343-F331-4DFF-B234-0235275B7F9A}"/>
              </a:ext>
            </a:extLst>
          </p:cNvPr>
          <p:cNvSpPr>
            <a:spLocks noGrp="1"/>
          </p:cNvSpPr>
          <p:nvPr>
            <p:ph type="ctrTitle"/>
          </p:nvPr>
        </p:nvSpPr>
        <p:spPr>
          <a:xfrm>
            <a:off x="1752601" y="249011"/>
            <a:ext cx="8632371" cy="4390119"/>
          </a:xfrm>
        </p:spPr>
        <p:txBody>
          <a:bodyPr>
            <a:normAutofit/>
          </a:bodyPr>
          <a:lstStyle/>
          <a:p>
            <a:pPr marL="457200">
              <a:tabLst>
                <a:tab pos="2971800" algn="ctr"/>
                <a:tab pos="5943600" algn="r"/>
              </a:tabLst>
            </a:pPr>
            <a:r>
              <a:rPr lang="en-US" sz="3600" b="1" dirty="0">
                <a:solidFill>
                  <a:srgbClr val="2AB96C"/>
                </a:solidFill>
                <a:latin typeface="Arial Black" panose="020B0A04020102020204" pitchFamily="34" charset="0"/>
                <a:cs typeface="Arial" panose="020B0604020202020204" pitchFamily="34" charset="0"/>
              </a:rPr>
              <a:t>2025 - 2026 National Exploring Program Priorities Mapped to Scouting America’s 2025 Organizational Goals</a:t>
            </a:r>
          </a:p>
        </p:txBody>
      </p:sp>
      <p:pic>
        <p:nvPicPr>
          <p:cNvPr id="2" name="Picture 1">
            <a:extLst>
              <a:ext uri="{FF2B5EF4-FFF2-40B4-BE49-F238E27FC236}">
                <a16:creationId xmlns:a16="http://schemas.microsoft.com/office/drawing/2014/main" id="{3933C292-C699-63D5-4F69-378C7FD1D265}"/>
              </a:ext>
            </a:extLst>
          </p:cNvPr>
          <p:cNvPicPr>
            <a:picLocks noChangeAspect="1"/>
          </p:cNvPicPr>
          <p:nvPr/>
        </p:nvPicPr>
        <p:blipFill>
          <a:blip r:embed="rId4"/>
          <a:stretch>
            <a:fillRect/>
          </a:stretch>
        </p:blipFill>
        <p:spPr>
          <a:xfrm>
            <a:off x="4913759" y="3665461"/>
            <a:ext cx="2350508" cy="2222726"/>
          </a:xfrm>
          <a:prstGeom prst="rect">
            <a:avLst/>
          </a:prstGeom>
        </p:spPr>
      </p:pic>
    </p:spTree>
    <p:extLst>
      <p:ext uri="{BB962C8B-B14F-4D97-AF65-F5344CB8AC3E}">
        <p14:creationId xmlns:p14="http://schemas.microsoft.com/office/powerpoint/2010/main" val="11455046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ctrTitle"/>
          </p:nvPr>
        </p:nvSpPr>
        <p:spPr>
          <a:xfrm>
            <a:off x="1767841" y="130508"/>
            <a:ext cx="3744199" cy="4759991"/>
          </a:xfrm>
        </p:spPr>
        <p:txBody>
          <a:bodyPr>
            <a:normAutofit/>
          </a:bodyPr>
          <a:lstStyle/>
          <a:p>
            <a:r>
              <a:rPr lang="en-US" sz="2400" b="1" dirty="0">
                <a:solidFill>
                  <a:srgbClr val="1FC77F"/>
                </a:solidFill>
                <a:latin typeface="Arial Black" panose="020B0A04020102020204" pitchFamily="34" charset="0"/>
              </a:rPr>
              <a:t>2025 - 2026</a:t>
            </a:r>
            <a:br>
              <a:rPr lang="en-US" sz="2400" b="1" dirty="0">
                <a:solidFill>
                  <a:srgbClr val="1FC77F"/>
                </a:solidFill>
                <a:latin typeface="Arial Black" panose="020B0A04020102020204" pitchFamily="34" charset="0"/>
              </a:rPr>
            </a:br>
            <a:r>
              <a:rPr lang="en-US" sz="2400" b="1" dirty="0">
                <a:solidFill>
                  <a:srgbClr val="1FC77F"/>
                </a:solidFill>
                <a:latin typeface="Arial Black" panose="020B0A04020102020204" pitchFamily="34" charset="0"/>
              </a:rPr>
              <a:t>National Exploring Priorities mapped to </a:t>
            </a:r>
            <a:br>
              <a:rPr lang="en-US" sz="2400" b="1" dirty="0">
                <a:solidFill>
                  <a:srgbClr val="1FC77F"/>
                </a:solidFill>
                <a:latin typeface="Arial Black" panose="020B0A04020102020204" pitchFamily="34" charset="0"/>
              </a:rPr>
            </a:br>
            <a:r>
              <a:rPr lang="en-US" sz="2400" b="1" dirty="0">
                <a:solidFill>
                  <a:srgbClr val="1FC77F"/>
                </a:solidFill>
                <a:latin typeface="Arial Black" panose="020B0A04020102020204" pitchFamily="34" charset="0"/>
              </a:rPr>
              <a:t>Scouting America’s 2025 Organizational Goals</a:t>
            </a:r>
            <a:endParaRPr lang="en-US" sz="2300" b="1" dirty="0">
              <a:solidFill>
                <a:srgbClr val="1FC77F"/>
              </a:solidFill>
              <a:latin typeface="Arial Black" panose="020B0A040201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8419710D-F8F2-255E-9FFB-66E449FDF29E}"/>
              </a:ext>
            </a:extLst>
          </p:cNvPr>
          <p:cNvPicPr>
            <a:picLocks noChangeAspect="1"/>
          </p:cNvPicPr>
          <p:nvPr/>
        </p:nvPicPr>
        <p:blipFill>
          <a:blip r:embed="rId4"/>
          <a:stretch>
            <a:fillRect/>
          </a:stretch>
        </p:blipFill>
        <p:spPr>
          <a:xfrm>
            <a:off x="5680798" y="209109"/>
            <a:ext cx="4763911" cy="5941990"/>
          </a:xfrm>
          <a:prstGeom prst="rect">
            <a:avLst/>
          </a:prstGeom>
        </p:spPr>
      </p:pic>
    </p:spTree>
    <p:extLst>
      <p:ext uri="{BB962C8B-B14F-4D97-AF65-F5344CB8AC3E}">
        <p14:creationId xmlns:p14="http://schemas.microsoft.com/office/powerpoint/2010/main" val="38483293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2A83DB-4FA5-22E9-7FC0-C2A1FB1AAED5}"/>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A24B6410-274B-A2A5-3679-0FA0F6AD56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1E46F6CF-F05F-DFFE-E7F6-EE90366CDB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08AAD935-9D79-3639-89A9-6679E951319E}"/>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AF66A2CE-60E3-B4DF-5680-3F8807B40E0A}"/>
              </a:ext>
            </a:extLst>
          </p:cNvPr>
          <p:cNvSpPr>
            <a:spLocks noGrp="1"/>
          </p:cNvSpPr>
          <p:nvPr>
            <p:ph type="ctrTitle"/>
          </p:nvPr>
        </p:nvSpPr>
        <p:spPr>
          <a:xfrm>
            <a:off x="1767841" y="130508"/>
            <a:ext cx="3744199" cy="4759991"/>
          </a:xfrm>
        </p:spPr>
        <p:txBody>
          <a:bodyPr>
            <a:normAutofit/>
          </a:bodyPr>
          <a:lstStyle/>
          <a:p>
            <a:r>
              <a:rPr lang="en-US" sz="2400" b="1" dirty="0">
                <a:solidFill>
                  <a:srgbClr val="1FC77F"/>
                </a:solidFill>
                <a:latin typeface="Arial Black" panose="020B0A04020102020204" pitchFamily="34" charset="0"/>
              </a:rPr>
              <a:t>2025 - 2026</a:t>
            </a:r>
            <a:br>
              <a:rPr lang="en-US" sz="2400" b="1" dirty="0">
                <a:solidFill>
                  <a:srgbClr val="1FC77F"/>
                </a:solidFill>
                <a:latin typeface="Arial Black" panose="020B0A04020102020204" pitchFamily="34" charset="0"/>
              </a:rPr>
            </a:br>
            <a:r>
              <a:rPr lang="en-US" sz="2400" b="1" dirty="0">
                <a:solidFill>
                  <a:srgbClr val="1FC77F"/>
                </a:solidFill>
                <a:latin typeface="Arial Black" panose="020B0A04020102020204" pitchFamily="34" charset="0"/>
              </a:rPr>
              <a:t>National Exploring Priorities mapped to </a:t>
            </a:r>
            <a:br>
              <a:rPr lang="en-US" sz="2400" b="1" dirty="0">
                <a:solidFill>
                  <a:srgbClr val="1FC77F"/>
                </a:solidFill>
                <a:latin typeface="Arial Black" panose="020B0A04020102020204" pitchFamily="34" charset="0"/>
              </a:rPr>
            </a:br>
            <a:r>
              <a:rPr lang="en-US" sz="2400" b="1" dirty="0">
                <a:solidFill>
                  <a:srgbClr val="1FC77F"/>
                </a:solidFill>
                <a:latin typeface="Arial Black" panose="020B0A04020102020204" pitchFamily="34" charset="0"/>
              </a:rPr>
              <a:t>Scouting America’s 2025 Organizational Goals </a:t>
            </a:r>
            <a:r>
              <a:rPr lang="en-US" sz="1200" b="1" dirty="0">
                <a:solidFill>
                  <a:srgbClr val="1FC77F"/>
                </a:solidFill>
                <a:latin typeface="Arial Black" panose="020B0A04020102020204" pitchFamily="34" charset="0"/>
              </a:rPr>
              <a:t>continued</a:t>
            </a:r>
            <a:endParaRPr lang="en-US" sz="1200" b="1" dirty="0">
              <a:solidFill>
                <a:srgbClr val="1FC77F"/>
              </a:solidFill>
              <a:latin typeface="Arial Black" panose="020B0A040201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A1BE5262-DEC6-E348-7A35-D0BDE96B73AB}"/>
              </a:ext>
            </a:extLst>
          </p:cNvPr>
          <p:cNvPicPr>
            <a:picLocks noChangeAspect="1"/>
          </p:cNvPicPr>
          <p:nvPr/>
        </p:nvPicPr>
        <p:blipFill>
          <a:blip r:embed="rId4"/>
          <a:stretch>
            <a:fillRect/>
          </a:stretch>
        </p:blipFill>
        <p:spPr>
          <a:xfrm>
            <a:off x="5388456" y="513709"/>
            <a:ext cx="5001065" cy="5323399"/>
          </a:xfrm>
          <a:prstGeom prst="rect">
            <a:avLst/>
          </a:prstGeom>
        </p:spPr>
      </p:pic>
    </p:spTree>
    <p:extLst>
      <p:ext uri="{BB962C8B-B14F-4D97-AF65-F5344CB8AC3E}">
        <p14:creationId xmlns:p14="http://schemas.microsoft.com/office/powerpoint/2010/main" val="40964933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E36243-0C7D-3B75-962B-3DEA83941496}"/>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E253AA8F-2B3F-2CD2-C9F4-2B48F2521B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0F1C8793-B08A-91E5-F1F4-3F8DB137C8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C9C47D9E-1DBA-F21F-668A-B56537063268}"/>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358B885-CB2F-BFB2-748C-A395851CE6C2}"/>
              </a:ext>
            </a:extLst>
          </p:cNvPr>
          <p:cNvSpPr>
            <a:spLocks noGrp="1"/>
          </p:cNvSpPr>
          <p:nvPr>
            <p:ph type="ctrTitle"/>
          </p:nvPr>
        </p:nvSpPr>
        <p:spPr>
          <a:xfrm>
            <a:off x="1672210" y="519344"/>
            <a:ext cx="8833606" cy="1200606"/>
          </a:xfrm>
        </p:spPr>
        <p:txBody>
          <a:bodyPr>
            <a:normAutofit/>
          </a:bodyPr>
          <a:lstStyle/>
          <a:p>
            <a:r>
              <a:rPr lang="en-US" sz="3600" b="1" dirty="0">
                <a:solidFill>
                  <a:srgbClr val="1FC77F"/>
                </a:solidFill>
                <a:latin typeface="Arial Black" panose="020B0A04020102020204" pitchFamily="34" charset="0"/>
                <a:cs typeface="Arial" panose="020B0604020202020204" pitchFamily="34" charset="0"/>
              </a:rPr>
              <a:t>National Exploring Program Commissioner Comments</a:t>
            </a:r>
          </a:p>
        </p:txBody>
      </p:sp>
      <p:sp>
        <p:nvSpPr>
          <p:cNvPr id="2" name="TextBox 1">
            <a:extLst>
              <a:ext uri="{FF2B5EF4-FFF2-40B4-BE49-F238E27FC236}">
                <a16:creationId xmlns:a16="http://schemas.microsoft.com/office/drawing/2014/main" id="{002734D4-6308-1653-AD68-7C104246799D}"/>
              </a:ext>
            </a:extLst>
          </p:cNvPr>
          <p:cNvSpPr txBox="1"/>
          <p:nvPr/>
        </p:nvSpPr>
        <p:spPr>
          <a:xfrm>
            <a:off x="1774371" y="2812155"/>
            <a:ext cx="8556172" cy="1354217"/>
          </a:xfrm>
          <a:prstGeom prst="rect">
            <a:avLst/>
          </a:prstGeom>
          <a:noFill/>
        </p:spPr>
        <p:txBody>
          <a:bodyPr wrap="square" rtlCol="0">
            <a:spAutoFit/>
          </a:bodyPr>
          <a:lstStyle/>
          <a:p>
            <a:pPr algn="ctr"/>
            <a:r>
              <a:rPr lang="en-US" sz="3600" b="1" dirty="0">
                <a:solidFill>
                  <a:srgbClr val="FFFF00"/>
                </a:solidFill>
                <a:latin typeface="Arial" panose="020B0604020202020204" pitchFamily="34" charset="0"/>
                <a:cs typeface="Arial" panose="020B0604020202020204" pitchFamily="34" charset="0"/>
              </a:rPr>
              <a:t>Richard (Dick) Davies</a:t>
            </a:r>
          </a:p>
          <a:p>
            <a:pPr algn="ctr"/>
            <a:r>
              <a:rPr lang="en-US" sz="2800" dirty="0">
                <a:solidFill>
                  <a:srgbClr val="FFFF00"/>
                </a:solidFill>
                <a:latin typeface="Arial" panose="020B0604020202020204" pitchFamily="34" charset="0"/>
                <a:cs typeface="Arial" panose="020B0604020202020204" pitchFamily="34" charset="0"/>
              </a:rPr>
              <a:t> </a:t>
            </a:r>
            <a:endParaRPr lang="en-US" sz="1400" b="1" dirty="0">
              <a:solidFill>
                <a:srgbClr val="FFFF00"/>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34011880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sp>
        <p:nvSpPr>
          <p:cNvPr id="2" name="Title 1"/>
          <p:cNvSpPr>
            <a:spLocks noGrp="1"/>
          </p:cNvSpPr>
          <p:nvPr>
            <p:ph type="ctrTitle"/>
          </p:nvPr>
        </p:nvSpPr>
        <p:spPr>
          <a:xfrm>
            <a:off x="1902244" y="188504"/>
            <a:ext cx="8409746" cy="642970"/>
          </a:xfrm>
        </p:spPr>
        <p:txBody>
          <a:bodyPr>
            <a:normAutofit/>
          </a:bodyPr>
          <a:lstStyle/>
          <a:p>
            <a:pPr algn="l"/>
            <a:r>
              <a:rPr lang="en-US" sz="2400" dirty="0">
                <a:solidFill>
                  <a:srgbClr val="1FC77F"/>
                </a:solidFill>
                <a:latin typeface="Arial Black"/>
                <a:cs typeface="Arial Black"/>
              </a:rPr>
              <a:t>National Exploring Program Commissioner</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1891126" y="814695"/>
            <a:ext cx="8409746" cy="7509748"/>
          </a:xfrm>
          <a:prstGeom prst="rect">
            <a:avLst/>
          </a:prstGeom>
        </p:spPr>
        <p:txBody>
          <a:bodyPr wrap="square">
            <a:spAutoFit/>
          </a:bodyPr>
          <a:lstStyle/>
          <a:p>
            <a:r>
              <a:rPr lang="en-US" sz="3200" b="1" dirty="0">
                <a:solidFill>
                  <a:schemeClr val="accent6">
                    <a:lumMod val="75000"/>
                  </a:schemeClr>
                </a:solidFill>
                <a:latin typeface="Arial" panose="020B0604020202020204" pitchFamily="34" charset="0"/>
                <a:cs typeface="Arial" panose="020B0604020202020204" pitchFamily="34" charset="0"/>
              </a:rPr>
              <a:t>Richard (Dick) Davies</a:t>
            </a:r>
          </a:p>
          <a:p>
            <a:pPr marL="342900" indent="-34290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Richard.davies.nyc@gmail.com</a:t>
            </a:r>
          </a:p>
          <a:p>
            <a:pPr marL="342900" indent="-34290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(914) 327-7430</a:t>
            </a:r>
          </a:p>
          <a:p>
            <a:endParaRPr lang="en-US" sz="800" b="1" dirty="0">
              <a:solidFill>
                <a:srgbClr val="FFFF00"/>
              </a:solidFill>
              <a:latin typeface="Arial" panose="020B0604020202020204" pitchFamily="34" charset="0"/>
              <a:cs typeface="Arial" panose="020B0604020202020204" pitchFamily="34" charset="0"/>
            </a:endParaRPr>
          </a:p>
          <a:p>
            <a:r>
              <a:rPr lang="en-US" sz="1600" b="1" dirty="0">
                <a:solidFill>
                  <a:srgbClr val="FFFF00"/>
                </a:solidFill>
                <a:latin typeface="Arial" panose="020B0604020202020204" pitchFamily="34" charset="0"/>
                <a:cs typeface="Arial" panose="020B0604020202020204" pitchFamily="34" charset="0"/>
              </a:rPr>
              <a:t>Recent Scouting History</a:t>
            </a:r>
            <a:endParaRPr lang="en-US" sz="1400" b="1" dirty="0">
              <a:solidFill>
                <a:srgbClr val="FFFF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Interim Scout Executive for two years Greater New York Councils ~ 2021 – 2022</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Stepped down as Council Commissioner to take role</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Formerly VP – Membership, VP – </a:t>
            </a:r>
            <a:r>
              <a:rPr lang="en-US" sz="1400" b="1" dirty="0" err="1">
                <a:solidFill>
                  <a:srgbClr val="FFFF00"/>
                </a:solidFill>
                <a:latin typeface="Arial" panose="020B0604020202020204" pitchFamily="34" charset="0"/>
                <a:cs typeface="Arial" panose="020B0604020202020204" pitchFamily="34" charset="0"/>
              </a:rPr>
              <a:t>Scoutreach</a:t>
            </a:r>
            <a:r>
              <a:rPr lang="en-US" sz="1400" b="1" dirty="0">
                <a:solidFill>
                  <a:srgbClr val="FFFF00"/>
                </a:solidFill>
                <a:latin typeface="Arial" panose="020B0604020202020204" pitchFamily="34" charset="0"/>
                <a:cs typeface="Arial" panose="020B0604020202020204" pitchFamily="34" charset="0"/>
              </a:rPr>
              <a:t> and Manhattan Borough President</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Eagle Scout from Wisconsin</a:t>
            </a:r>
          </a:p>
          <a:p>
            <a:r>
              <a:rPr lang="en-US" sz="800" dirty="0">
                <a:solidFill>
                  <a:srgbClr val="FFFF00"/>
                </a:solidFill>
                <a:latin typeface="Arial" panose="020B0604020202020204" pitchFamily="34" charset="0"/>
                <a:cs typeface="Arial" panose="020B0604020202020204" pitchFamily="34" charset="0"/>
              </a:rPr>
              <a:t> </a:t>
            </a:r>
          </a:p>
          <a:p>
            <a:r>
              <a:rPr lang="en-US" sz="1600" b="1" dirty="0">
                <a:solidFill>
                  <a:srgbClr val="FFFF00"/>
                </a:solidFill>
                <a:latin typeface="Arial" panose="020B0604020202020204" pitchFamily="34" charset="0"/>
                <a:cs typeface="Arial" panose="020B0604020202020204" pitchFamily="34" charset="0"/>
              </a:rPr>
              <a:t>Exploring History</a:t>
            </a:r>
            <a:endParaRPr lang="en-US" sz="1200" dirty="0">
              <a:solidFill>
                <a:srgbClr val="FFFF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Exploring Chair, National Commissioner Service Team ~ Nov 2022 – TBD</a:t>
            </a:r>
          </a:p>
          <a:p>
            <a:pPr marL="171450" indent="-171450">
              <a:buFont typeface="Arial" panose="020B0604020202020204" pitchFamily="34" charset="0"/>
              <a:buChar char="•"/>
            </a:pPr>
            <a:r>
              <a:rPr lang="en-US" sz="1400" b="1" dirty="0">
                <a:solidFill>
                  <a:schemeClr val="accent6">
                    <a:lumMod val="75000"/>
                  </a:schemeClr>
                </a:solidFill>
                <a:latin typeface="Arial" panose="020B0604020202020204" pitchFamily="34" charset="0"/>
                <a:cs typeface="Arial" panose="020B0604020202020204" pitchFamily="34" charset="0"/>
              </a:rPr>
              <a:t>National Exploring Program Commissioner, National LFL Executive Board ~ Nov 2022 -TBD</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Area and Northeast Regional Exploring Chair and Board Member ~ 2018 – 2021 </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Exploring Committee ~ 1976 – 1979</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National Explorer President ~ 1976-77; Youth Member of National Executive Board</a:t>
            </a:r>
          </a:p>
          <a:p>
            <a:r>
              <a:rPr lang="en-US" sz="800" dirty="0">
                <a:solidFill>
                  <a:srgbClr val="FFFF00"/>
                </a:solidFill>
                <a:latin typeface="Arial" panose="020B0604020202020204" pitchFamily="34" charset="0"/>
                <a:cs typeface="Arial" panose="020B0604020202020204" pitchFamily="34" charset="0"/>
              </a:rPr>
              <a:t> </a:t>
            </a:r>
          </a:p>
          <a:p>
            <a:r>
              <a:rPr lang="en-US" sz="1600" b="1" dirty="0">
                <a:solidFill>
                  <a:srgbClr val="FFFF00"/>
                </a:solidFill>
                <a:latin typeface="Arial" panose="020B0604020202020204" pitchFamily="34" charset="0"/>
                <a:cs typeface="Arial" panose="020B0604020202020204" pitchFamily="34" charset="0"/>
              </a:rPr>
              <a:t>Professional Career</a:t>
            </a:r>
            <a:endParaRPr lang="en-US" sz="1200" dirty="0">
              <a:solidFill>
                <a:srgbClr val="FFFF00"/>
              </a:solidFill>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Since 2016, angel investor and advisory board member for start-up companies</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Consultant to investment management industry</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Most of career on business side of investment management industry (business unit management, client and product development) with Alliance Bernstein and Russell investments</a:t>
            </a:r>
          </a:p>
          <a:p>
            <a:pPr marL="171450" indent="-171450">
              <a:buFont typeface="Arial" panose="020B0604020202020204" pitchFamily="34" charset="0"/>
              <a:buChar char="•"/>
            </a:pPr>
            <a:r>
              <a:rPr lang="en-US" sz="1400" b="1" dirty="0">
                <a:solidFill>
                  <a:srgbClr val="FFFF00"/>
                </a:solidFill>
                <a:latin typeface="Arial" panose="020B0604020202020204" pitchFamily="34" charset="0"/>
                <a:cs typeface="Arial" panose="020B0604020202020204" pitchFamily="34" charset="0"/>
              </a:rPr>
              <a:t>Last ten years through 2016 working with largest 401k and other defined contribution plans around the world.</a:t>
            </a:r>
          </a:p>
          <a:p>
            <a:endParaRPr lang="en-US" sz="2000" b="1" dirty="0">
              <a:solidFill>
                <a:srgbClr val="FFFF00"/>
              </a:solidFill>
              <a:latin typeface="Arial" panose="020B0604020202020204" pitchFamily="34" charset="0"/>
              <a:cs typeface="Arial" panose="020B0604020202020204" pitchFamily="34" charset="0"/>
            </a:endParaRPr>
          </a:p>
          <a:p>
            <a:endParaRPr lang="en-US" sz="20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US" sz="2200" b="1" dirty="0">
              <a:solidFill>
                <a:srgbClr val="FFFF00"/>
              </a:solidFill>
              <a:latin typeface="Arial" panose="020B0604020202020204" pitchFamily="34" charset="0"/>
              <a:cs typeface="Arial" panose="020B0604020202020204" pitchFamily="34" charset="0"/>
            </a:endParaRPr>
          </a:p>
          <a:p>
            <a:endParaRPr lang="en-US" sz="2200" b="1" dirty="0">
              <a:solidFill>
                <a:schemeClr val="bg1"/>
              </a:solidFill>
              <a:latin typeface="Arial" panose="020B0604020202020204" pitchFamily="34" charset="0"/>
              <a:ea typeface="Calibri" panose="020F0502020204030204" pitchFamily="34" charset="0"/>
              <a:cs typeface="Arial" panose="020B0604020202020204" pitchFamily="34" charset="0"/>
            </a:endParaRPr>
          </a:p>
          <a:p>
            <a:r>
              <a:rPr lang="en-US" sz="2000" b="1" dirty="0">
                <a:solidFill>
                  <a:schemeClr val="bg1"/>
                </a:solidFill>
                <a:latin typeface="Arial" panose="020B0604020202020204" pitchFamily="34" charset="0"/>
                <a:ea typeface="Calibri" panose="020F0502020204030204" pitchFamily="34" charset="0"/>
                <a:cs typeface="Arial" panose="020B0604020202020204" pitchFamily="34" charset="0"/>
              </a:rPr>
              <a:t>                </a:t>
            </a:r>
          </a:p>
        </p:txBody>
      </p:sp>
      <p:pic>
        <p:nvPicPr>
          <p:cNvPr id="4" name="Picture 3">
            <a:extLst>
              <a:ext uri="{FF2B5EF4-FFF2-40B4-BE49-F238E27FC236}">
                <a16:creationId xmlns:a16="http://schemas.microsoft.com/office/drawing/2014/main" id="{0C109FA5-2E8F-9AFB-0C21-0FEDEB24336C}"/>
              </a:ext>
            </a:extLst>
          </p:cNvPr>
          <p:cNvPicPr>
            <a:picLocks noChangeAspect="1"/>
          </p:cNvPicPr>
          <p:nvPr/>
        </p:nvPicPr>
        <p:blipFill>
          <a:blip r:embed="rId4"/>
          <a:stretch>
            <a:fillRect/>
          </a:stretch>
        </p:blipFill>
        <p:spPr>
          <a:xfrm>
            <a:off x="8955112" y="685499"/>
            <a:ext cx="1334645" cy="1366423"/>
          </a:xfrm>
          <a:prstGeom prst="rect">
            <a:avLst/>
          </a:prstGeom>
        </p:spPr>
      </p:pic>
    </p:spTree>
    <p:extLst>
      <p:ext uri="{BB962C8B-B14F-4D97-AF65-F5344CB8AC3E}">
        <p14:creationId xmlns:p14="http://schemas.microsoft.com/office/powerpoint/2010/main" val="39157061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FF72E-23B1-2454-0308-03F053E52058}"/>
              </a:ext>
            </a:extLst>
          </p:cNvPr>
          <p:cNvSpPr>
            <a:spLocks noGrp="1"/>
          </p:cNvSpPr>
          <p:nvPr>
            <p:ph type="title"/>
          </p:nvPr>
        </p:nvSpPr>
        <p:spPr/>
        <p:txBody>
          <a:bodyPr>
            <a:normAutofit/>
          </a:bodyPr>
          <a:lstStyle/>
          <a:p>
            <a:r>
              <a:rPr lang="en-US" sz="3600" dirty="0">
                <a:solidFill>
                  <a:schemeClr val="tx2">
                    <a:lumMod val="75000"/>
                    <a:lumOff val="25000"/>
                  </a:schemeClr>
                </a:solidFill>
              </a:rPr>
              <a:t>Zoom Sessions for Unit Commissioners</a:t>
            </a:r>
          </a:p>
        </p:txBody>
      </p:sp>
      <p:sp>
        <p:nvSpPr>
          <p:cNvPr id="3" name="Content Placeholder 2">
            <a:extLst>
              <a:ext uri="{FF2B5EF4-FFF2-40B4-BE49-F238E27FC236}">
                <a16:creationId xmlns:a16="http://schemas.microsoft.com/office/drawing/2014/main" id="{7F6C7DDC-63D6-4807-72D9-A0FA5367FE7F}"/>
              </a:ext>
            </a:extLst>
          </p:cNvPr>
          <p:cNvSpPr>
            <a:spLocks noGrp="1"/>
          </p:cNvSpPr>
          <p:nvPr>
            <p:ph idx="1"/>
          </p:nvPr>
        </p:nvSpPr>
        <p:spPr>
          <a:xfrm>
            <a:off x="2152650" y="1690690"/>
            <a:ext cx="7886700" cy="1738311"/>
          </a:xfrm>
        </p:spPr>
        <p:txBody>
          <a:bodyPr>
            <a:normAutofit lnSpcReduction="10000"/>
          </a:bodyPr>
          <a:lstStyle/>
          <a:p>
            <a:pPr marL="457200" indent="-457200">
              <a:buFont typeface="+mj-lt"/>
              <a:buAutoNum type="arabicPeriod"/>
            </a:pPr>
            <a:r>
              <a:rPr lang="en-US" sz="2000" dirty="0"/>
              <a:t>April 2025: New Unit Metrics</a:t>
            </a:r>
          </a:p>
          <a:p>
            <a:pPr marL="457200" indent="-457200">
              <a:buFont typeface="+mj-lt"/>
              <a:buAutoNum type="arabicPeriod"/>
            </a:pPr>
            <a:r>
              <a:rPr lang="en-US" sz="2000" dirty="0"/>
              <a:t>September 2025: Generating Quality Post Programming</a:t>
            </a:r>
          </a:p>
          <a:p>
            <a:pPr marL="457200" indent="-457200">
              <a:buFont typeface="+mj-lt"/>
              <a:buAutoNum type="arabicPeriod"/>
            </a:pPr>
            <a:r>
              <a:rPr lang="en-US" sz="2000" dirty="0"/>
              <a:t>January 2026: Safeguarding Policies for Adult Program Participants</a:t>
            </a:r>
          </a:p>
          <a:p>
            <a:pPr marL="457200" indent="-457200">
              <a:buFont typeface="+mj-lt"/>
              <a:buAutoNum type="arabicPeriod"/>
            </a:pPr>
            <a:r>
              <a:rPr lang="en-US" sz="2000" dirty="0"/>
              <a:t>April 2026: Youth Leadership in Exploring</a:t>
            </a:r>
          </a:p>
          <a:p>
            <a:pPr marL="457200" indent="-457200">
              <a:buFont typeface="+mj-lt"/>
              <a:buAutoNum type="arabicPeriod"/>
            </a:pPr>
            <a:r>
              <a:rPr lang="en-US" sz="2000" dirty="0"/>
              <a:t>September 2026: TBD?</a:t>
            </a:r>
          </a:p>
          <a:p>
            <a:pPr marL="457200" indent="-457200">
              <a:buFont typeface="+mj-lt"/>
              <a:buAutoNum type="arabicPeriod"/>
            </a:pPr>
            <a:endParaRPr lang="en-US" sz="2000" dirty="0"/>
          </a:p>
          <a:p>
            <a:pPr marL="0" indent="0">
              <a:buNone/>
            </a:pPr>
            <a:endParaRPr lang="en-US" dirty="0"/>
          </a:p>
        </p:txBody>
      </p:sp>
      <p:sp>
        <p:nvSpPr>
          <p:cNvPr id="4" name="TextBox 3">
            <a:extLst>
              <a:ext uri="{FF2B5EF4-FFF2-40B4-BE49-F238E27FC236}">
                <a16:creationId xmlns:a16="http://schemas.microsoft.com/office/drawing/2014/main" id="{5F37F159-58C5-453E-B840-3E12B33BB4BE}"/>
              </a:ext>
            </a:extLst>
          </p:cNvPr>
          <p:cNvSpPr txBox="1"/>
          <p:nvPr/>
        </p:nvSpPr>
        <p:spPr>
          <a:xfrm>
            <a:off x="3026834" y="3742265"/>
            <a:ext cx="6138332" cy="2308324"/>
          </a:xfrm>
          <a:prstGeom prst="rect">
            <a:avLst/>
          </a:prstGeom>
          <a:noFill/>
          <a:ln>
            <a:solidFill>
              <a:schemeClr val="accent1">
                <a:lumMod val="75000"/>
              </a:schemeClr>
            </a:solidFill>
          </a:ln>
        </p:spPr>
        <p:txBody>
          <a:bodyPr wrap="square" rtlCol="0">
            <a:spAutoFit/>
          </a:bodyPr>
          <a:lstStyle/>
          <a:p>
            <a:pPr algn="ctr"/>
            <a:r>
              <a:rPr lang="en-US" sz="2400" dirty="0"/>
              <a:t>Registration for Session #4 on Youth Leadership</a:t>
            </a:r>
          </a:p>
          <a:p>
            <a:pPr algn="ctr"/>
            <a:r>
              <a:rPr lang="en-US" sz="2400" dirty="0"/>
              <a:t>Thursday April 23, 8:00 PM Eastern</a:t>
            </a:r>
          </a:p>
          <a:p>
            <a:pPr algn="ctr"/>
            <a:endParaRPr lang="en-US" sz="2400" dirty="0"/>
          </a:p>
          <a:p>
            <a:pPr algn="ctr"/>
            <a:r>
              <a:rPr lang="en-US" u="sng" dirty="0">
                <a:hlinkClick r:id="rId2" tooltip="https://forms.gle/Lz1anqsCvktLv99b8"/>
              </a:rPr>
              <a:t>https://forms.gle/Lz1anqsCvktLv99b8</a:t>
            </a:r>
            <a:endParaRPr lang="en-US" u="sng" dirty="0"/>
          </a:p>
          <a:p>
            <a:pPr algn="ctr"/>
            <a:endParaRPr lang="en-US" u="sng" dirty="0"/>
          </a:p>
          <a:p>
            <a:pPr algn="ctr"/>
            <a:r>
              <a:rPr lang="en-US" u="sng" dirty="0" err="1"/>
              <a:t>richard.davies.nyc@gmail.com</a:t>
            </a:r>
            <a:endParaRPr lang="en-US" dirty="0"/>
          </a:p>
          <a:p>
            <a:pPr algn="ctr"/>
            <a:endParaRPr lang="en-US" dirty="0"/>
          </a:p>
        </p:txBody>
      </p:sp>
      <p:pic>
        <p:nvPicPr>
          <p:cNvPr id="5" name="Picture 4">
            <a:extLst>
              <a:ext uri="{FF2B5EF4-FFF2-40B4-BE49-F238E27FC236}">
                <a16:creationId xmlns:a16="http://schemas.microsoft.com/office/drawing/2014/main" id="{8153C8C4-F1EB-AF5F-CA1B-19D924049751}"/>
              </a:ext>
            </a:extLst>
          </p:cNvPr>
          <p:cNvPicPr>
            <a:picLocks noChangeAspect="1"/>
          </p:cNvPicPr>
          <p:nvPr/>
        </p:nvPicPr>
        <p:blipFill>
          <a:blip r:embed="rId3"/>
          <a:stretch>
            <a:fillRect/>
          </a:stretch>
        </p:blipFill>
        <p:spPr>
          <a:xfrm>
            <a:off x="7859914" y="5889294"/>
            <a:ext cx="2179436" cy="792522"/>
          </a:xfrm>
          <a:prstGeom prst="rect">
            <a:avLst/>
          </a:prstGeom>
        </p:spPr>
      </p:pic>
    </p:spTree>
    <p:extLst>
      <p:ext uri="{BB962C8B-B14F-4D97-AF65-F5344CB8AC3E}">
        <p14:creationId xmlns:p14="http://schemas.microsoft.com/office/powerpoint/2010/main" val="34416474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56406-8B89-8A43-F24C-87BEA5DF4EEE}"/>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0E9C6C79-3D2F-113E-EC01-1B14258414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2"/>
            <a:ext cx="12192000" cy="6883121"/>
          </a:xfrm>
          <a:prstGeom prst="rect">
            <a:avLst/>
          </a:prstGeom>
        </p:spPr>
      </p:pic>
      <p:pic>
        <p:nvPicPr>
          <p:cNvPr id="23" name="Picture 22" descr="exploring_wht_transparent-01.png">
            <a:extLst>
              <a:ext uri="{FF2B5EF4-FFF2-40B4-BE49-F238E27FC236}">
                <a16:creationId xmlns:a16="http://schemas.microsoft.com/office/drawing/2014/main" id="{8774656A-2342-A83E-670F-2A3BCE171E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8D6298F8-29FC-7E1F-7644-7A33B59476D2}"/>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AAE1C8E-97AD-F63F-D276-1C104EF25EFE}"/>
              </a:ext>
            </a:extLst>
          </p:cNvPr>
          <p:cNvSpPr>
            <a:spLocks noGrp="1"/>
          </p:cNvSpPr>
          <p:nvPr>
            <p:ph type="ctrTitle"/>
          </p:nvPr>
        </p:nvSpPr>
        <p:spPr>
          <a:xfrm>
            <a:off x="1672210" y="334274"/>
            <a:ext cx="8833606" cy="667215"/>
          </a:xfrm>
        </p:spPr>
        <p:txBody>
          <a:bodyPr>
            <a:normAutofit fontScale="90000"/>
          </a:bodyPr>
          <a:lstStyle/>
          <a:p>
            <a:r>
              <a:rPr lang="en-US" sz="2400" b="1" dirty="0">
                <a:solidFill>
                  <a:srgbClr val="1FC77F"/>
                </a:solidFill>
                <a:latin typeface="Arial Black" panose="020B0A04020102020204" pitchFamily="34" charset="0"/>
              </a:rPr>
              <a:t>Exploring Post Metrics from National Exploring Program Commissioner Dick Davies</a:t>
            </a:r>
            <a:endParaRPr lang="en-US" sz="2400" b="1" dirty="0">
              <a:solidFill>
                <a:srgbClr val="1FC77F"/>
              </a:solidFill>
              <a:latin typeface="Arial Black" panose="020B0A040201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B8FF0EB2-C455-00EB-0FDB-5D38BCAAFF8E}"/>
              </a:ext>
            </a:extLst>
          </p:cNvPr>
          <p:cNvSpPr txBox="1"/>
          <p:nvPr/>
        </p:nvSpPr>
        <p:spPr>
          <a:xfrm>
            <a:off x="1774372" y="1208315"/>
            <a:ext cx="8731445" cy="5262979"/>
          </a:xfrm>
          <a:prstGeom prst="rect">
            <a:avLst/>
          </a:prstGeom>
          <a:noFill/>
        </p:spPr>
        <p:txBody>
          <a:bodyPr wrap="square" rtlCol="0">
            <a:spAutoFit/>
          </a:bodyPr>
          <a:lstStyle/>
          <a:p>
            <a:r>
              <a:rPr lang="en-US" b="1" dirty="0">
                <a:solidFill>
                  <a:schemeClr val="accent6">
                    <a:lumMod val="75000"/>
                  </a:schemeClr>
                </a:solidFill>
                <a:latin typeface="Arial" panose="020B0604020202020204" pitchFamily="34" charset="0"/>
                <a:cs typeface="Arial" panose="020B0604020202020204" pitchFamily="34" charset="0"/>
              </a:rPr>
              <a:t>Guidelines Leading to Sustainable Effective Explorer Posts</a:t>
            </a:r>
            <a:endParaRPr lang="en-US" dirty="0">
              <a:solidFill>
                <a:schemeClr val="accent6">
                  <a:lumMod val="75000"/>
                </a:schemeClr>
              </a:solidFill>
              <a:latin typeface="Arial" panose="020B0604020202020204" pitchFamily="34" charset="0"/>
              <a:cs typeface="Arial" panose="020B0604020202020204" pitchFamily="34" charset="0"/>
            </a:endParaRPr>
          </a:p>
          <a:p>
            <a:r>
              <a:rPr lang="en-US" sz="800" b="1" dirty="0">
                <a:solidFill>
                  <a:srgbClr val="FFFF00"/>
                </a:solidFill>
                <a:latin typeface="Arial" panose="020B0604020202020204" pitchFamily="34" charset="0"/>
                <a:cs typeface="Arial" panose="020B0604020202020204" pitchFamily="34" charset="0"/>
              </a:rPr>
              <a:t> </a:t>
            </a:r>
            <a:endParaRPr lang="en-US" sz="800" dirty="0">
              <a:solidFill>
                <a:srgbClr val="FFFF00"/>
              </a:solidFill>
              <a:latin typeface="Arial" panose="020B0604020202020204" pitchFamily="34" charset="0"/>
              <a:cs typeface="Arial" panose="020B0604020202020204" pitchFamily="34" charset="0"/>
            </a:endParaRPr>
          </a:p>
          <a:p>
            <a:r>
              <a:rPr lang="en-US" sz="1600" dirty="0">
                <a:solidFill>
                  <a:srgbClr val="FFFF00"/>
                </a:solidFill>
                <a:latin typeface="Arial" panose="020B0604020202020204" pitchFamily="34" charset="0"/>
                <a:cs typeface="Arial" panose="020B0604020202020204" pitchFamily="34" charset="0"/>
              </a:rPr>
              <a:t>Experienced Exploring volunteers examined characteristics of Posts which maintain successful programs over a period of years while attracting and retaining youth for meaningful multi-year experiences. The following are the first three of five quality guidelines:</a:t>
            </a:r>
          </a:p>
          <a:p>
            <a:r>
              <a:rPr lang="en-US" sz="800"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a:pPr>
            <a:r>
              <a:rPr lang="en-US" sz="1600" b="1" u="sng" dirty="0">
                <a:solidFill>
                  <a:schemeClr val="accent6">
                    <a:lumMod val="75000"/>
                  </a:schemeClr>
                </a:solidFill>
                <a:latin typeface="Arial" panose="020B0604020202020204" pitchFamily="34" charset="0"/>
                <a:cs typeface="Arial" panose="020B0604020202020204" pitchFamily="34" charset="0"/>
              </a:rPr>
              <a:t>Trained Adult Leaders</a:t>
            </a:r>
            <a:r>
              <a:rPr lang="en-US" sz="1600" dirty="0">
                <a:solidFill>
                  <a:schemeClr val="accent6">
                    <a:lumMod val="75000"/>
                  </a:scheme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Training would be desirable for all adult leaders but at a minimum, the Post Advisor and Committee Chair should complete online training on the basics of running an Explorer Post, including critical youth protection policies. It’s easy to appreciate why adult leadership would benefit from an introductory orientation to Exploring</a:t>
            </a:r>
            <a:r>
              <a:rPr lang="en-US" dirty="0">
                <a:solidFill>
                  <a:srgbClr val="FFFF00"/>
                </a:solidFill>
                <a:latin typeface="Arial" panose="020B0604020202020204" pitchFamily="34" charset="0"/>
                <a:cs typeface="Arial" panose="020B0604020202020204" pitchFamily="34" charset="0"/>
              </a:rPr>
              <a:t>.</a:t>
            </a:r>
          </a:p>
          <a:p>
            <a:pPr marL="228600" indent="-228600">
              <a:buFont typeface="+mj-lt"/>
              <a:buAutoNum type="arabicPeriod"/>
            </a:pPr>
            <a:r>
              <a:rPr lang="en-US" sz="800"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startAt="2"/>
            </a:pPr>
            <a:r>
              <a:rPr lang="en-US" sz="1600" b="1" u="sng" dirty="0">
                <a:solidFill>
                  <a:schemeClr val="accent6">
                    <a:lumMod val="75000"/>
                  </a:schemeClr>
                </a:solidFill>
                <a:latin typeface="Arial" panose="020B0604020202020204" pitchFamily="34" charset="0"/>
                <a:cs typeface="Arial" panose="020B0604020202020204" pitchFamily="34" charset="0"/>
              </a:rPr>
              <a:t>Minimum Membership of 7</a:t>
            </a:r>
            <a:r>
              <a:rPr lang="en-US" sz="1600" dirty="0">
                <a:solidFill>
                  <a:schemeClr val="accent6">
                    <a:lumMod val="75000"/>
                  </a:scheme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Posts which start with or can’t sustain membership of at least 7 are unlikely to survive to the next year and may lack the critical mass to run exciting, captivating programs. Several Post members are likely to drift away for various reasons during the year and may not show up for additional years in their Post.</a:t>
            </a:r>
          </a:p>
          <a:p>
            <a:pPr marL="228600" indent="-228600">
              <a:buFont typeface="+mj-lt"/>
              <a:buAutoNum type="arabicPeriod" startAt="2"/>
            </a:pPr>
            <a:r>
              <a:rPr lang="en-US" sz="800" dirty="0">
                <a:latin typeface="Arial" panose="020B0604020202020204" pitchFamily="34" charset="0"/>
                <a:cs typeface="Arial" panose="020B0604020202020204" pitchFamily="34" charset="0"/>
              </a:rPr>
              <a:t> </a:t>
            </a:r>
          </a:p>
          <a:p>
            <a:pPr marL="342900" indent="-342900">
              <a:buFont typeface="+mj-lt"/>
              <a:buAutoNum type="arabicPeriod" startAt="3"/>
            </a:pPr>
            <a:r>
              <a:rPr lang="en-US" b="1" u="sng" dirty="0">
                <a:solidFill>
                  <a:schemeClr val="accent6">
                    <a:lumMod val="75000"/>
                  </a:schemeClr>
                </a:solidFill>
                <a:latin typeface="Arial" panose="020B0604020202020204" pitchFamily="34" charset="0"/>
                <a:cs typeface="Arial" panose="020B0604020202020204" pitchFamily="34" charset="0"/>
              </a:rPr>
              <a:t>Growing Membership</a:t>
            </a:r>
            <a:r>
              <a:rPr lang="en-US" dirty="0">
                <a:solidFill>
                  <a:schemeClr val="accent6">
                    <a:lumMod val="75000"/>
                  </a:schemeClr>
                </a:solidFill>
                <a:latin typeface="Arial" panose="020B0604020202020204" pitchFamily="34" charset="0"/>
                <a:cs typeface="Arial" panose="020B0604020202020204" pitchFamily="34" charset="0"/>
              </a:rPr>
              <a:t> </a:t>
            </a:r>
            <a:r>
              <a:rPr lang="en-US" b="1" dirty="0">
                <a:solidFill>
                  <a:schemeClr val="accent6">
                    <a:lumMod val="75000"/>
                  </a:schemeClr>
                </a:solidFill>
                <a:latin typeface="Arial" panose="020B0604020202020204" pitchFamily="34" charset="0"/>
                <a:cs typeface="Arial" panose="020B0604020202020204" pitchFamily="34" charset="0"/>
              </a:rPr>
              <a:t>(or at Least Maintain 15 Members)</a:t>
            </a:r>
            <a:r>
              <a:rPr lang="en-US" dirty="0">
                <a:solidFill>
                  <a:schemeClr val="accent6">
                    <a:lumMod val="75000"/>
                  </a:schemeClr>
                </a:solidFill>
                <a:latin typeface="Arial" panose="020B0604020202020204" pitchFamily="34" charset="0"/>
                <a:cs typeface="Arial" panose="020B0604020202020204" pitchFamily="34" charset="0"/>
              </a:rPr>
              <a:t> </a:t>
            </a:r>
            <a:r>
              <a:rPr lang="en-US" dirty="0">
                <a:solidFill>
                  <a:srgbClr val="FFFF00"/>
                </a:solidFill>
                <a:latin typeface="Arial" panose="020B0604020202020204" pitchFamily="34" charset="0"/>
                <a:cs typeface="Arial" panose="020B0604020202020204" pitchFamily="34" charset="0"/>
              </a:rPr>
              <a:t>– Growing youth membership is a sign of a healthy Post especially for Posts below 15 in size. At that point, sponsor program resources may be maxed out. Importantly the Post has likely reached the scale to survive natural attrition.</a:t>
            </a:r>
          </a:p>
          <a:p>
            <a:r>
              <a:rPr lang="en-US" dirty="0">
                <a:latin typeface="Arial" panose="020B0604020202020204" pitchFamily="34" charset="0"/>
                <a:cs typeface="Arial" panose="020B0604020202020204" pitchFamily="34" charset="0"/>
              </a:rPr>
              <a:t> </a:t>
            </a:r>
          </a:p>
          <a:p>
            <a:endParaRPr lang="en-US" dirty="0"/>
          </a:p>
        </p:txBody>
      </p:sp>
    </p:spTree>
    <p:extLst>
      <p:ext uri="{BB962C8B-B14F-4D97-AF65-F5344CB8AC3E}">
        <p14:creationId xmlns:p14="http://schemas.microsoft.com/office/powerpoint/2010/main" val="17670191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683B68-8318-C966-57CD-8CC12BE3070D}"/>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6D27CA22-41BF-02FD-F1EE-61D1283274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42"/>
            <a:ext cx="12192000" cy="6883121"/>
          </a:xfrm>
          <a:prstGeom prst="rect">
            <a:avLst/>
          </a:prstGeom>
        </p:spPr>
      </p:pic>
      <p:pic>
        <p:nvPicPr>
          <p:cNvPr id="23" name="Picture 22" descr="exploring_wht_transparent-01.png">
            <a:extLst>
              <a:ext uri="{FF2B5EF4-FFF2-40B4-BE49-F238E27FC236}">
                <a16:creationId xmlns:a16="http://schemas.microsoft.com/office/drawing/2014/main" id="{616620CD-A59D-906B-2C9E-6A3129EB6C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7F5F0E28-0AF0-F14F-5E8E-DF2D4B98623C}"/>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C8E0C51-7237-F3DD-0E45-8939AD4288BB}"/>
              </a:ext>
            </a:extLst>
          </p:cNvPr>
          <p:cNvSpPr>
            <a:spLocks noGrp="1"/>
          </p:cNvSpPr>
          <p:nvPr>
            <p:ph type="ctrTitle"/>
          </p:nvPr>
        </p:nvSpPr>
        <p:spPr>
          <a:xfrm>
            <a:off x="1672210" y="334274"/>
            <a:ext cx="8833606" cy="667215"/>
          </a:xfrm>
        </p:spPr>
        <p:txBody>
          <a:bodyPr>
            <a:normAutofit fontScale="90000"/>
          </a:bodyPr>
          <a:lstStyle/>
          <a:p>
            <a:r>
              <a:rPr lang="en-US" sz="2400" b="1" dirty="0">
                <a:solidFill>
                  <a:srgbClr val="1FC77F"/>
                </a:solidFill>
                <a:latin typeface="Arial Black" panose="020B0A04020102020204" pitchFamily="34" charset="0"/>
              </a:rPr>
              <a:t>Exploring Post Metrics from National Exploring Program Commissioner Dick Davies </a:t>
            </a:r>
            <a:r>
              <a:rPr lang="en-US" sz="1200" b="1" dirty="0">
                <a:solidFill>
                  <a:srgbClr val="1FC77F"/>
                </a:solidFill>
                <a:latin typeface="Arial Black" panose="020B0A04020102020204" pitchFamily="34" charset="0"/>
              </a:rPr>
              <a:t>continued</a:t>
            </a:r>
            <a:endParaRPr lang="en-US" sz="2400" b="1" dirty="0">
              <a:solidFill>
                <a:srgbClr val="1FC77F"/>
              </a:solidFill>
              <a:latin typeface="Arial Black" panose="020B0A040201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F87DD15-96F2-B02E-1C2D-71AC087D42C8}"/>
              </a:ext>
            </a:extLst>
          </p:cNvPr>
          <p:cNvSpPr txBox="1"/>
          <p:nvPr/>
        </p:nvSpPr>
        <p:spPr>
          <a:xfrm>
            <a:off x="1774372" y="1132113"/>
            <a:ext cx="8731445" cy="4585871"/>
          </a:xfrm>
          <a:prstGeom prst="rect">
            <a:avLst/>
          </a:prstGeom>
          <a:noFill/>
        </p:spPr>
        <p:txBody>
          <a:bodyPr wrap="square" rtlCol="0">
            <a:spAutoFit/>
          </a:bodyPr>
          <a:lstStyle/>
          <a:p>
            <a:r>
              <a:rPr lang="en-US" b="1" dirty="0">
                <a:solidFill>
                  <a:schemeClr val="accent6">
                    <a:lumMod val="75000"/>
                  </a:schemeClr>
                </a:solidFill>
                <a:latin typeface="Arial" panose="020B0604020202020204" pitchFamily="34" charset="0"/>
                <a:cs typeface="Arial" panose="020B0604020202020204" pitchFamily="34" charset="0"/>
              </a:rPr>
              <a:t>Quality Guidelines Leading to Sustainable Effective Explorer Posts</a:t>
            </a:r>
            <a:endParaRPr lang="en-US" dirty="0">
              <a:solidFill>
                <a:schemeClr val="accent6">
                  <a:lumMod val="75000"/>
                </a:schemeClr>
              </a:solidFill>
              <a:latin typeface="Arial" panose="020B0604020202020204" pitchFamily="34" charset="0"/>
              <a:cs typeface="Arial" panose="020B0604020202020204" pitchFamily="34" charset="0"/>
            </a:endParaRPr>
          </a:p>
          <a:p>
            <a:r>
              <a:rPr lang="en-US" sz="800" b="1" dirty="0">
                <a:latin typeface="Arial" panose="020B0604020202020204" pitchFamily="34" charset="0"/>
                <a:cs typeface="Arial" panose="020B0604020202020204" pitchFamily="34" charset="0"/>
              </a:rPr>
              <a:t> </a:t>
            </a:r>
            <a:endParaRPr lang="en-US" sz="800" dirty="0">
              <a:latin typeface="Arial" panose="020B0604020202020204" pitchFamily="34" charset="0"/>
              <a:cs typeface="Arial" panose="020B0604020202020204" pitchFamily="34" charset="0"/>
            </a:endParaRPr>
          </a:p>
          <a:p>
            <a:r>
              <a:rPr lang="en-US" sz="1600" dirty="0">
                <a:solidFill>
                  <a:srgbClr val="FFFF00"/>
                </a:solidFill>
                <a:latin typeface="Arial" panose="020B0604020202020204" pitchFamily="34" charset="0"/>
                <a:cs typeface="Arial" panose="020B0604020202020204" pitchFamily="34" charset="0"/>
              </a:rPr>
              <a:t>Experienced Exploring volunteers examined characteristics of Posts which maintain successful programs over a period of years while attracting and retaining youth for meaningful multi-year experiences. The following are the last two of five quality guidelines:</a:t>
            </a:r>
          </a:p>
          <a:p>
            <a:r>
              <a:rPr lang="en-US" sz="800"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startAt="4"/>
            </a:pPr>
            <a:r>
              <a:rPr lang="en-US" sz="1600" b="1" u="sng" dirty="0">
                <a:solidFill>
                  <a:schemeClr val="accent6">
                    <a:lumMod val="75000"/>
                  </a:schemeClr>
                </a:solidFill>
                <a:latin typeface="Arial" panose="020B0604020202020204" pitchFamily="34" charset="0"/>
                <a:cs typeface="Arial" panose="020B0604020202020204" pitchFamily="34" charset="0"/>
              </a:rPr>
              <a:t>Trained Youth Leaders</a:t>
            </a:r>
            <a:r>
              <a:rPr lang="en-US" sz="1600" dirty="0">
                <a:solidFill>
                  <a:schemeClr val="accent6">
                    <a:lumMod val="75000"/>
                  </a:scheme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Exploring is a hands-on youth led program with the mentorship and program support of adult advisors. Leadership development is an important element of emphasis of the program. The election of youth officers (or their appointment in the case of some public safety agencies) is an important method of Exploring. It motivates youth to stay involved for multiple years as they move up in the Post and learn important life skills leading teams.</a:t>
            </a:r>
          </a:p>
          <a:p>
            <a:r>
              <a:rPr lang="en-US" sz="800" dirty="0">
                <a:solidFill>
                  <a:srgbClr val="FFFF00"/>
                </a:solidFill>
                <a:latin typeface="Arial" panose="020B0604020202020204" pitchFamily="34" charset="0"/>
                <a:cs typeface="Arial" panose="020B0604020202020204" pitchFamily="34" charset="0"/>
              </a:rPr>
              <a:t> </a:t>
            </a:r>
          </a:p>
          <a:p>
            <a:pPr marL="342900" indent="-342900">
              <a:buFont typeface="+mj-lt"/>
              <a:buAutoNum type="arabicPeriod" startAt="5"/>
            </a:pPr>
            <a:r>
              <a:rPr lang="en-US" sz="1600" b="1" u="sng" dirty="0">
                <a:solidFill>
                  <a:schemeClr val="accent6">
                    <a:lumMod val="75000"/>
                  </a:schemeClr>
                </a:solidFill>
                <a:latin typeface="Arial" panose="020B0604020202020204" pitchFamily="34" charset="0"/>
                <a:cs typeface="Arial" panose="020B0604020202020204" pitchFamily="34" charset="0"/>
              </a:rPr>
              <a:t>Annual </a:t>
            </a:r>
            <a:r>
              <a:rPr lang="en-US" sz="1600" b="1" u="sng" dirty="0" err="1">
                <a:solidFill>
                  <a:schemeClr val="accent6">
                    <a:lumMod val="75000"/>
                  </a:schemeClr>
                </a:solidFill>
                <a:latin typeface="Arial" panose="020B0604020202020204" pitchFamily="34" charset="0"/>
                <a:cs typeface="Arial" panose="020B0604020202020204" pitchFamily="34" charset="0"/>
              </a:rPr>
              <a:t>Superactivity</a:t>
            </a:r>
            <a:r>
              <a:rPr lang="en-US" sz="1600" dirty="0">
                <a:solidFill>
                  <a:schemeClr val="accent6">
                    <a:lumMod val="75000"/>
                  </a:schemeClr>
                </a:solidFill>
                <a:latin typeface="Arial" panose="020B0604020202020204" pitchFamily="34" charset="0"/>
                <a:cs typeface="Arial" panose="020B0604020202020204" pitchFamily="34" charset="0"/>
              </a:rPr>
              <a:t> </a:t>
            </a:r>
            <a:r>
              <a:rPr lang="en-US" sz="1600" dirty="0">
                <a:solidFill>
                  <a:srgbClr val="FFFF00"/>
                </a:solidFill>
                <a:latin typeface="Arial" panose="020B0604020202020204" pitchFamily="34" charset="0"/>
                <a:cs typeface="Arial" panose="020B0604020202020204" pitchFamily="34" charset="0"/>
              </a:rPr>
              <a:t>– A </a:t>
            </a:r>
            <a:r>
              <a:rPr lang="en-US" sz="1600" dirty="0" err="1">
                <a:solidFill>
                  <a:srgbClr val="FFFF00"/>
                </a:solidFill>
                <a:latin typeface="Arial" panose="020B0604020202020204" pitchFamily="34" charset="0"/>
                <a:cs typeface="Arial" panose="020B0604020202020204" pitchFamily="34" charset="0"/>
              </a:rPr>
              <a:t>Superactivity</a:t>
            </a:r>
            <a:r>
              <a:rPr lang="en-US" sz="1600" dirty="0">
                <a:solidFill>
                  <a:srgbClr val="FFFF00"/>
                </a:solidFill>
                <a:latin typeface="Arial" panose="020B0604020202020204" pitchFamily="34" charset="0"/>
                <a:cs typeface="Arial" panose="020B0604020202020204" pitchFamily="34" charset="0"/>
              </a:rPr>
              <a:t> is the program highlight in a Post’s annual activity calendar. It involves special planning and coordination and may involve travel and possibly overnight stays. Examples include a special tour of a major career-oriented site or participation in another Council’s Exploring event or competition. A special event of this type makes it more likely the Explorer will return to the Post in the new school year. A </a:t>
            </a:r>
            <a:r>
              <a:rPr lang="en-US" sz="1600" dirty="0" err="1">
                <a:solidFill>
                  <a:srgbClr val="FFFF00"/>
                </a:solidFill>
                <a:latin typeface="Arial" panose="020B0604020202020204" pitchFamily="34" charset="0"/>
                <a:cs typeface="Arial" panose="020B0604020202020204" pitchFamily="34" charset="0"/>
              </a:rPr>
              <a:t>Superactivity</a:t>
            </a:r>
            <a:r>
              <a:rPr lang="en-US" sz="1600" dirty="0">
                <a:solidFill>
                  <a:srgbClr val="FFFF00"/>
                </a:solidFill>
                <a:latin typeface="Arial" panose="020B0604020202020204" pitchFamily="34" charset="0"/>
                <a:cs typeface="Arial" panose="020B0604020202020204" pitchFamily="34" charset="0"/>
              </a:rPr>
              <a:t> is important in improving youth </a:t>
            </a:r>
            <a:r>
              <a:rPr lang="en-US" dirty="0">
                <a:solidFill>
                  <a:srgbClr val="FFFF00"/>
                </a:solidFill>
                <a:latin typeface="Arial" panose="020B0604020202020204" pitchFamily="34" charset="0"/>
                <a:cs typeface="Arial" panose="020B0604020202020204" pitchFamily="34" charset="0"/>
              </a:rPr>
              <a:t>retention</a:t>
            </a:r>
            <a:r>
              <a:rPr lang="en-US" dirty="0">
                <a:solidFill>
                  <a:srgbClr val="FFFF00"/>
                </a:solidFill>
              </a:rPr>
              <a:t>.</a:t>
            </a:r>
          </a:p>
          <a:p>
            <a:endParaRPr lang="en-US" sz="800" dirty="0"/>
          </a:p>
        </p:txBody>
      </p:sp>
    </p:spTree>
    <p:extLst>
      <p:ext uri="{BB962C8B-B14F-4D97-AF65-F5344CB8AC3E}">
        <p14:creationId xmlns:p14="http://schemas.microsoft.com/office/powerpoint/2010/main" val="13630993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009A64-9A27-81CF-24B1-9C1EC5901923}"/>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C02B06AE-9C8A-C938-9FE9-64337E40BC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a:extLst>
              <a:ext uri="{FF2B5EF4-FFF2-40B4-BE49-F238E27FC236}">
                <a16:creationId xmlns:a16="http://schemas.microsoft.com/office/drawing/2014/main" id="{872502F5-F060-6E98-97C8-B091AE6473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07D6E9A4-3F52-EB49-E0C4-3413532FA96F}"/>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9B586D4-F817-9EC9-813C-E124F14FD744}"/>
              </a:ext>
            </a:extLst>
          </p:cNvPr>
          <p:cNvSpPr>
            <a:spLocks noGrp="1"/>
          </p:cNvSpPr>
          <p:nvPr>
            <p:ph type="ctrTitle"/>
          </p:nvPr>
        </p:nvSpPr>
        <p:spPr>
          <a:xfrm>
            <a:off x="1686184" y="216251"/>
            <a:ext cx="8819632" cy="698152"/>
          </a:xfrm>
        </p:spPr>
        <p:txBody>
          <a:bodyPr>
            <a:noAutofit/>
          </a:bodyPr>
          <a:lstStyle/>
          <a:p>
            <a:r>
              <a:rPr lang="en-US" sz="2800" dirty="0">
                <a:solidFill>
                  <a:srgbClr val="2AB96C"/>
                </a:solidFill>
                <a:latin typeface="Arial Black" panose="020B0A04020102020204" pitchFamily="34" charset="0"/>
              </a:rPr>
              <a:t>Exploring Metrics Guidelines Replacing JTE for Posts &amp; Clubs</a:t>
            </a:r>
          </a:p>
        </p:txBody>
      </p:sp>
      <p:pic>
        <p:nvPicPr>
          <p:cNvPr id="5" name="Picture 4">
            <a:extLst>
              <a:ext uri="{FF2B5EF4-FFF2-40B4-BE49-F238E27FC236}">
                <a16:creationId xmlns:a16="http://schemas.microsoft.com/office/drawing/2014/main" id="{DE1DF3B8-72FD-716A-9932-10A14B1EF2D3}"/>
              </a:ext>
            </a:extLst>
          </p:cNvPr>
          <p:cNvPicPr>
            <a:picLocks noChangeAspect="1"/>
          </p:cNvPicPr>
          <p:nvPr/>
        </p:nvPicPr>
        <p:blipFill>
          <a:blip r:embed="rId4"/>
          <a:stretch>
            <a:fillRect/>
          </a:stretch>
        </p:blipFill>
        <p:spPr>
          <a:xfrm>
            <a:off x="2028355" y="1453065"/>
            <a:ext cx="8121316" cy="4699518"/>
          </a:xfrm>
          <a:prstGeom prst="rect">
            <a:avLst/>
          </a:prstGeom>
        </p:spPr>
      </p:pic>
      <p:sp>
        <p:nvSpPr>
          <p:cNvPr id="6" name="TextBox 5">
            <a:extLst>
              <a:ext uri="{FF2B5EF4-FFF2-40B4-BE49-F238E27FC236}">
                <a16:creationId xmlns:a16="http://schemas.microsoft.com/office/drawing/2014/main" id="{B17864CC-30B2-1A40-D58C-636F0C6A197E}"/>
              </a:ext>
            </a:extLst>
          </p:cNvPr>
          <p:cNvSpPr txBox="1"/>
          <p:nvPr/>
        </p:nvSpPr>
        <p:spPr>
          <a:xfrm>
            <a:off x="1800726" y="1058779"/>
            <a:ext cx="8705090" cy="369332"/>
          </a:xfrm>
          <a:prstGeom prst="rect">
            <a:avLst/>
          </a:prstGeom>
          <a:noFill/>
        </p:spPr>
        <p:txBody>
          <a:bodyPr wrap="square" rtlCol="0">
            <a:spAutoFit/>
          </a:bodyPr>
          <a:lstStyle/>
          <a:p>
            <a:pPr algn="ctr"/>
            <a:r>
              <a:rPr lang="en-US" dirty="0">
                <a:solidFill>
                  <a:schemeClr val="accent6">
                    <a:lumMod val="75000"/>
                  </a:schemeClr>
                </a:solidFill>
                <a:latin typeface="Arial Black" panose="020B0A04020102020204" pitchFamily="34" charset="0"/>
              </a:rPr>
              <a:t>Objective: Sustainable Programs</a:t>
            </a:r>
          </a:p>
        </p:txBody>
      </p:sp>
    </p:spTree>
    <p:extLst>
      <p:ext uri="{BB962C8B-B14F-4D97-AF65-F5344CB8AC3E}">
        <p14:creationId xmlns:p14="http://schemas.microsoft.com/office/powerpoint/2010/main" val="239401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1744C4-D0E6-61E4-578A-0C1BDC5A1D42}"/>
            </a:ext>
          </a:extLst>
        </p:cNvPr>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C238CF12-CEEA-B7BD-4041-8AAF6EAB2ABA}"/>
              </a:ext>
            </a:extLst>
          </p:cNvPr>
          <p:cNvGraphicFramePr/>
          <p:nvPr/>
        </p:nvGraphicFramePr>
        <p:xfrm>
          <a:off x="1543547" y="1991295"/>
          <a:ext cx="10648453" cy="43504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7BE80589-EB43-09B9-1293-E31D5894A8D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93953" y="127953"/>
            <a:ext cx="3617881" cy="787215"/>
          </a:xfrm>
          <a:prstGeom prst="rect">
            <a:avLst/>
          </a:prstGeom>
        </p:spPr>
      </p:pic>
      <p:sp>
        <p:nvSpPr>
          <p:cNvPr id="7" name="TextBox 6">
            <a:extLst>
              <a:ext uri="{FF2B5EF4-FFF2-40B4-BE49-F238E27FC236}">
                <a16:creationId xmlns:a16="http://schemas.microsoft.com/office/drawing/2014/main" id="{237F1369-84A0-6E3F-B290-20638A2DA6C4}"/>
              </a:ext>
            </a:extLst>
          </p:cNvPr>
          <p:cNvSpPr txBox="1"/>
          <p:nvPr/>
        </p:nvSpPr>
        <p:spPr>
          <a:xfrm>
            <a:off x="1959353" y="1032141"/>
            <a:ext cx="7841974" cy="738664"/>
          </a:xfrm>
          <a:prstGeom prst="rect">
            <a:avLst/>
          </a:prstGeom>
          <a:noFill/>
        </p:spPr>
        <p:txBody>
          <a:bodyPr wrap="square" rtlCol="0">
            <a:spAutoFit/>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National Learning for Life/Exploring </a:t>
            </a:r>
          </a:p>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FF0000"/>
                </a:solidFill>
                <a:effectLst/>
                <a:uLnTx/>
                <a:uFillTx/>
                <a:latin typeface="Calibri"/>
                <a:ea typeface="+mn-ea"/>
                <a:cs typeface="+mn-cs"/>
              </a:rPr>
              <a:t>National Professional Staff Direct Support</a:t>
            </a:r>
          </a:p>
        </p:txBody>
      </p:sp>
      <p:cxnSp>
        <p:nvCxnSpPr>
          <p:cNvPr id="2" name="Straight Connector 1">
            <a:extLst>
              <a:ext uri="{FF2B5EF4-FFF2-40B4-BE49-F238E27FC236}">
                <a16:creationId xmlns:a16="http://schemas.microsoft.com/office/drawing/2014/main" id="{E2F15D55-5B6C-9EB8-96B0-47214FD4C6B1}"/>
              </a:ext>
            </a:extLst>
          </p:cNvPr>
          <p:cNvCxnSpPr>
            <a:cxnSpLocks/>
          </p:cNvCxnSpPr>
          <p:nvPr/>
        </p:nvCxnSpPr>
        <p:spPr>
          <a:xfrm>
            <a:off x="7134045" y="3321138"/>
            <a:ext cx="1475117" cy="62976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4910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FF72E-23B1-2454-0308-03F053E52058}"/>
              </a:ext>
            </a:extLst>
          </p:cNvPr>
          <p:cNvSpPr>
            <a:spLocks noGrp="1"/>
          </p:cNvSpPr>
          <p:nvPr>
            <p:ph type="title"/>
          </p:nvPr>
        </p:nvSpPr>
        <p:spPr/>
        <p:txBody>
          <a:bodyPr>
            <a:normAutofit/>
          </a:bodyPr>
          <a:lstStyle/>
          <a:p>
            <a:r>
              <a:rPr lang="en-US" sz="3600" dirty="0">
                <a:solidFill>
                  <a:schemeClr val="tx2">
                    <a:lumMod val="75000"/>
                    <a:lumOff val="25000"/>
                  </a:schemeClr>
                </a:solidFill>
              </a:rPr>
              <a:t>Most Common Question</a:t>
            </a:r>
          </a:p>
        </p:txBody>
      </p:sp>
      <p:sp>
        <p:nvSpPr>
          <p:cNvPr id="3" name="Content Placeholder 2">
            <a:extLst>
              <a:ext uri="{FF2B5EF4-FFF2-40B4-BE49-F238E27FC236}">
                <a16:creationId xmlns:a16="http://schemas.microsoft.com/office/drawing/2014/main" id="{7F6C7DDC-63D6-4807-72D9-A0FA5367FE7F}"/>
              </a:ext>
            </a:extLst>
          </p:cNvPr>
          <p:cNvSpPr>
            <a:spLocks noGrp="1"/>
          </p:cNvSpPr>
          <p:nvPr>
            <p:ph idx="1"/>
          </p:nvPr>
        </p:nvSpPr>
        <p:spPr>
          <a:xfrm>
            <a:off x="2152650" y="1690689"/>
            <a:ext cx="7886700" cy="4351338"/>
          </a:xfrm>
        </p:spPr>
        <p:txBody>
          <a:bodyPr/>
          <a:lstStyle/>
          <a:p>
            <a:pPr marL="0" indent="0" algn="ctr">
              <a:buNone/>
            </a:pPr>
            <a:r>
              <a:rPr lang="en-US" dirty="0"/>
              <a:t>“I’m starting a new post specializing in X. I need a sample program to show to the organization head. Where do I get it?”</a:t>
            </a:r>
          </a:p>
          <a:p>
            <a:pPr marL="0" indent="0" algn="ctr">
              <a:buNone/>
            </a:pPr>
            <a:endParaRPr lang="en-US" dirty="0"/>
          </a:p>
          <a:p>
            <a:pPr marL="0" indent="0" algn="ctr">
              <a:buNone/>
            </a:pPr>
            <a:endParaRPr lang="en-US" dirty="0"/>
          </a:p>
          <a:p>
            <a:pPr marL="0" indent="0" algn="ctr">
              <a:buNone/>
            </a:pPr>
            <a:r>
              <a:rPr lang="en-US" dirty="0"/>
              <a:t>“All-in-One” Program planning session with Post Committee during formation of the unit.</a:t>
            </a:r>
          </a:p>
        </p:txBody>
      </p:sp>
      <p:sp>
        <p:nvSpPr>
          <p:cNvPr id="4" name="Down Arrow 3">
            <a:extLst>
              <a:ext uri="{FF2B5EF4-FFF2-40B4-BE49-F238E27FC236}">
                <a16:creationId xmlns:a16="http://schemas.microsoft.com/office/drawing/2014/main" id="{789E6A68-5A59-7898-95AD-F68457ED8129}"/>
              </a:ext>
            </a:extLst>
          </p:cNvPr>
          <p:cNvSpPr/>
          <p:nvPr/>
        </p:nvSpPr>
        <p:spPr>
          <a:xfrm>
            <a:off x="5748867" y="3377154"/>
            <a:ext cx="484632" cy="97840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078743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A1961-6A08-1AAC-88FB-0A385B6A2275}"/>
              </a:ext>
            </a:extLst>
          </p:cNvPr>
          <p:cNvSpPr>
            <a:spLocks noGrp="1"/>
          </p:cNvSpPr>
          <p:nvPr>
            <p:ph type="title"/>
          </p:nvPr>
        </p:nvSpPr>
        <p:spPr/>
        <p:txBody>
          <a:bodyPr/>
          <a:lstStyle/>
          <a:p>
            <a:r>
              <a:rPr lang="en-US" dirty="0">
                <a:solidFill>
                  <a:schemeClr val="tx2">
                    <a:lumMod val="75000"/>
                    <a:lumOff val="25000"/>
                  </a:schemeClr>
                </a:solidFill>
              </a:rPr>
              <a:t>“AI” Example</a:t>
            </a:r>
          </a:p>
        </p:txBody>
      </p:sp>
      <p:sp>
        <p:nvSpPr>
          <p:cNvPr id="3" name="TextBox 2">
            <a:extLst>
              <a:ext uri="{FF2B5EF4-FFF2-40B4-BE49-F238E27FC236}">
                <a16:creationId xmlns:a16="http://schemas.microsoft.com/office/drawing/2014/main" id="{A7EE829C-D9F7-A790-C532-D2E0BC47B4C3}"/>
              </a:ext>
            </a:extLst>
          </p:cNvPr>
          <p:cNvSpPr txBox="1"/>
          <p:nvPr/>
        </p:nvSpPr>
        <p:spPr>
          <a:xfrm>
            <a:off x="2535271" y="1945532"/>
            <a:ext cx="7354517" cy="1464359"/>
          </a:xfrm>
          <a:prstGeom prst="rect">
            <a:avLst/>
          </a:prstGeom>
          <a:noFill/>
        </p:spPr>
        <p:txBody>
          <a:bodyPr wrap="square" rtlCol="0">
            <a:spAutoFit/>
          </a:bodyPr>
          <a:lstStyle/>
          <a:p>
            <a:r>
              <a:rPr lang="en-US" dirty="0"/>
              <a:t>     “I am working to develop a program appealing to high school students interested in civil engineering careers. This would be an Explorer Post within Scouting America's Exploring Program. Please develop a list of 20 hands-on activities which could be offered by an engineering firm specializing in designing railroad construction projects.”</a:t>
            </a:r>
          </a:p>
        </p:txBody>
      </p:sp>
      <p:sp>
        <p:nvSpPr>
          <p:cNvPr id="4" name="TextBox 3">
            <a:extLst>
              <a:ext uri="{FF2B5EF4-FFF2-40B4-BE49-F238E27FC236}">
                <a16:creationId xmlns:a16="http://schemas.microsoft.com/office/drawing/2014/main" id="{91A8280A-1A42-9BCC-F439-FE3BDC65677A}"/>
              </a:ext>
            </a:extLst>
          </p:cNvPr>
          <p:cNvSpPr txBox="1"/>
          <p:nvPr/>
        </p:nvSpPr>
        <p:spPr>
          <a:xfrm>
            <a:off x="2477107" y="3864454"/>
            <a:ext cx="7354516" cy="1754326"/>
          </a:xfrm>
          <a:prstGeom prst="rect">
            <a:avLst/>
          </a:prstGeom>
          <a:noFill/>
          <a:ln w="57150">
            <a:solidFill>
              <a:srgbClr val="0070C0"/>
            </a:solidFill>
          </a:ln>
        </p:spPr>
        <p:txBody>
          <a:bodyPr wrap="square" rtlCol="0">
            <a:spAutoFit/>
          </a:bodyPr>
          <a:lstStyle/>
          <a:p>
            <a:r>
              <a:rPr lang="en-US" dirty="0">
                <a:solidFill>
                  <a:schemeClr val="tx2">
                    <a:lumMod val="75000"/>
                    <a:lumOff val="25000"/>
                  </a:schemeClr>
                </a:solidFill>
              </a:rPr>
              <a:t>These activities can be adapted depending on available resources—some with </a:t>
            </a:r>
            <a:r>
              <a:rPr lang="en-US" b="1" dirty="0">
                <a:solidFill>
                  <a:schemeClr val="tx2">
                    <a:lumMod val="75000"/>
                    <a:lumOff val="25000"/>
                  </a:schemeClr>
                </a:solidFill>
              </a:rPr>
              <a:t>low-cost classroom experiments</a:t>
            </a:r>
            <a:r>
              <a:rPr lang="en-US" dirty="0">
                <a:solidFill>
                  <a:schemeClr val="tx2">
                    <a:lumMod val="75000"/>
                    <a:lumOff val="25000"/>
                  </a:schemeClr>
                </a:solidFill>
              </a:rPr>
              <a:t>, others with </a:t>
            </a:r>
            <a:r>
              <a:rPr lang="en-US" b="1" dirty="0">
                <a:solidFill>
                  <a:schemeClr val="tx2">
                    <a:lumMod val="75000"/>
                    <a:lumOff val="25000"/>
                  </a:schemeClr>
                </a:solidFill>
              </a:rPr>
              <a:t>engineering software</a:t>
            </a:r>
            <a:r>
              <a:rPr lang="en-US" dirty="0">
                <a:solidFill>
                  <a:schemeClr val="tx2">
                    <a:lumMod val="75000"/>
                    <a:lumOff val="25000"/>
                  </a:schemeClr>
                </a:solidFill>
              </a:rPr>
              <a:t>, and a few with </a:t>
            </a:r>
            <a:r>
              <a:rPr lang="en-US" b="1" dirty="0">
                <a:solidFill>
                  <a:schemeClr val="tx2">
                    <a:lumMod val="75000"/>
                    <a:lumOff val="25000"/>
                  </a:schemeClr>
                </a:solidFill>
              </a:rPr>
              <a:t>field visits</a:t>
            </a:r>
            <a:r>
              <a:rPr lang="en-US" dirty="0">
                <a:solidFill>
                  <a:schemeClr val="tx2">
                    <a:lumMod val="75000"/>
                    <a:lumOff val="25000"/>
                  </a:schemeClr>
                </a:solidFill>
              </a:rPr>
              <a:t> for maximum engagement.</a:t>
            </a:r>
          </a:p>
          <a:p>
            <a:r>
              <a:rPr lang="en-US" dirty="0">
                <a:solidFill>
                  <a:schemeClr val="tx2">
                    <a:lumMod val="75000"/>
                    <a:lumOff val="25000"/>
                  </a:schemeClr>
                </a:solidFill>
              </a:rPr>
              <a:t>Would you like me to </a:t>
            </a:r>
            <a:r>
              <a:rPr lang="en-US" b="1" dirty="0">
                <a:solidFill>
                  <a:schemeClr val="tx2">
                    <a:lumMod val="75000"/>
                    <a:lumOff val="25000"/>
                  </a:schemeClr>
                </a:solidFill>
              </a:rPr>
              <a:t>sequence these into a 6–12 month Explorer Post program calendar</a:t>
            </a:r>
            <a:r>
              <a:rPr lang="en-US" dirty="0">
                <a:solidFill>
                  <a:schemeClr val="tx2">
                    <a:lumMod val="75000"/>
                    <a:lumOff val="25000"/>
                  </a:schemeClr>
                </a:solidFill>
              </a:rPr>
              <a:t> (progressing from fundamentals to advanced projects), or keep it as a menu of standalone activities?</a:t>
            </a:r>
          </a:p>
        </p:txBody>
      </p:sp>
      <p:pic>
        <p:nvPicPr>
          <p:cNvPr id="5" name="Picture 4">
            <a:extLst>
              <a:ext uri="{FF2B5EF4-FFF2-40B4-BE49-F238E27FC236}">
                <a16:creationId xmlns:a16="http://schemas.microsoft.com/office/drawing/2014/main" id="{0BFB84BF-0C1B-E064-637F-CDE677498471}"/>
              </a:ext>
            </a:extLst>
          </p:cNvPr>
          <p:cNvPicPr>
            <a:picLocks noChangeAspect="1"/>
          </p:cNvPicPr>
          <p:nvPr/>
        </p:nvPicPr>
        <p:blipFill>
          <a:blip r:embed="rId2"/>
          <a:stretch>
            <a:fillRect/>
          </a:stretch>
        </p:blipFill>
        <p:spPr>
          <a:xfrm>
            <a:off x="7859914" y="5889294"/>
            <a:ext cx="2179436" cy="792522"/>
          </a:xfrm>
          <a:prstGeom prst="rect">
            <a:avLst/>
          </a:prstGeom>
        </p:spPr>
      </p:pic>
    </p:spTree>
    <p:extLst>
      <p:ext uri="{BB962C8B-B14F-4D97-AF65-F5344CB8AC3E}">
        <p14:creationId xmlns:p14="http://schemas.microsoft.com/office/powerpoint/2010/main" val="287809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677E6-86B6-C90A-7A5E-17994DE9F876}"/>
              </a:ext>
            </a:extLst>
          </p:cNvPr>
          <p:cNvSpPr>
            <a:spLocks noGrp="1"/>
          </p:cNvSpPr>
          <p:nvPr>
            <p:ph type="title"/>
          </p:nvPr>
        </p:nvSpPr>
        <p:spPr>
          <a:xfrm>
            <a:off x="2153055" y="365127"/>
            <a:ext cx="7886295" cy="717887"/>
          </a:xfrm>
        </p:spPr>
        <p:txBody>
          <a:bodyPr>
            <a:normAutofit/>
          </a:bodyPr>
          <a:lstStyle/>
          <a:p>
            <a:r>
              <a:rPr lang="en-US" sz="3600" dirty="0">
                <a:solidFill>
                  <a:schemeClr val="tx2">
                    <a:lumMod val="75000"/>
                    <a:lumOff val="25000"/>
                  </a:schemeClr>
                </a:solidFill>
              </a:rPr>
              <a:t>ChatGPT Output</a:t>
            </a:r>
          </a:p>
        </p:txBody>
      </p:sp>
      <p:pic>
        <p:nvPicPr>
          <p:cNvPr id="4" name="Picture 3" descr="A list of information on a white background&#10;&#10;AI-generated content may be incorrect.">
            <a:extLst>
              <a:ext uri="{FF2B5EF4-FFF2-40B4-BE49-F238E27FC236}">
                <a16:creationId xmlns:a16="http://schemas.microsoft.com/office/drawing/2014/main" id="{E52A5A85-6692-A65B-83BC-46D6EA5C08B7}"/>
              </a:ext>
            </a:extLst>
          </p:cNvPr>
          <p:cNvPicPr>
            <a:picLocks noChangeAspect="1"/>
          </p:cNvPicPr>
          <p:nvPr/>
        </p:nvPicPr>
        <p:blipFill>
          <a:blip r:embed="rId2"/>
          <a:stretch>
            <a:fillRect/>
          </a:stretch>
        </p:blipFill>
        <p:spPr>
          <a:xfrm>
            <a:off x="1964002" y="1277188"/>
            <a:ext cx="4131999" cy="5408943"/>
          </a:xfrm>
          <a:prstGeom prst="rect">
            <a:avLst/>
          </a:prstGeom>
          <a:ln w="38100">
            <a:solidFill>
              <a:schemeClr val="tx2"/>
            </a:solidFill>
          </a:ln>
        </p:spPr>
      </p:pic>
      <p:pic>
        <p:nvPicPr>
          <p:cNvPr id="6" name="Picture 5" descr="A close-up of a list of work tasks&#10;&#10;AI-generated content may be incorrect.">
            <a:extLst>
              <a:ext uri="{FF2B5EF4-FFF2-40B4-BE49-F238E27FC236}">
                <a16:creationId xmlns:a16="http://schemas.microsoft.com/office/drawing/2014/main" id="{2ECB98E1-17A2-8EA7-A5C1-C9F16197F882}"/>
              </a:ext>
            </a:extLst>
          </p:cNvPr>
          <p:cNvPicPr>
            <a:picLocks noChangeAspect="1"/>
          </p:cNvPicPr>
          <p:nvPr/>
        </p:nvPicPr>
        <p:blipFill>
          <a:blip r:embed="rId3"/>
          <a:stretch>
            <a:fillRect/>
          </a:stretch>
        </p:blipFill>
        <p:spPr>
          <a:xfrm>
            <a:off x="6285946" y="1277188"/>
            <a:ext cx="4179197" cy="5451127"/>
          </a:xfrm>
          <a:prstGeom prst="rect">
            <a:avLst/>
          </a:prstGeom>
          <a:ln w="38100">
            <a:solidFill>
              <a:schemeClr val="tx2"/>
            </a:solidFill>
          </a:ln>
        </p:spPr>
      </p:pic>
    </p:spTree>
    <p:extLst>
      <p:ext uri="{BB962C8B-B14F-4D97-AF65-F5344CB8AC3E}">
        <p14:creationId xmlns:p14="http://schemas.microsoft.com/office/powerpoint/2010/main" val="204485893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list of information on a white background&#10;&#10;AI-generated content may be incorrect.">
            <a:extLst>
              <a:ext uri="{FF2B5EF4-FFF2-40B4-BE49-F238E27FC236}">
                <a16:creationId xmlns:a16="http://schemas.microsoft.com/office/drawing/2014/main" id="{234AA81C-7657-49FD-671F-AF11DC422896}"/>
              </a:ext>
            </a:extLst>
          </p:cNvPr>
          <p:cNvPicPr>
            <a:picLocks noChangeAspect="1"/>
          </p:cNvPicPr>
          <p:nvPr/>
        </p:nvPicPr>
        <p:blipFill>
          <a:blip r:embed="rId2"/>
          <a:stretch>
            <a:fillRect/>
          </a:stretch>
        </p:blipFill>
        <p:spPr>
          <a:xfrm>
            <a:off x="2706992" y="695246"/>
            <a:ext cx="2296044" cy="3005609"/>
          </a:xfrm>
          <a:prstGeom prst="rect">
            <a:avLst/>
          </a:prstGeom>
          <a:ln w="19050">
            <a:solidFill>
              <a:schemeClr val="tx2"/>
            </a:solidFill>
          </a:ln>
        </p:spPr>
      </p:pic>
      <p:pic>
        <p:nvPicPr>
          <p:cNvPr id="5" name="Picture 4" descr="A close-up of a list of work tasks&#10;&#10;AI-generated content may be incorrect.">
            <a:extLst>
              <a:ext uri="{FF2B5EF4-FFF2-40B4-BE49-F238E27FC236}">
                <a16:creationId xmlns:a16="http://schemas.microsoft.com/office/drawing/2014/main" id="{B64047D7-964F-0AD7-A676-4E63F13E2613}"/>
              </a:ext>
            </a:extLst>
          </p:cNvPr>
          <p:cNvPicPr>
            <a:picLocks noChangeAspect="1"/>
          </p:cNvPicPr>
          <p:nvPr/>
        </p:nvPicPr>
        <p:blipFill>
          <a:blip r:embed="rId3"/>
          <a:stretch>
            <a:fillRect/>
          </a:stretch>
        </p:blipFill>
        <p:spPr>
          <a:xfrm>
            <a:off x="3845387" y="1755471"/>
            <a:ext cx="1988820" cy="2594113"/>
          </a:xfrm>
          <a:prstGeom prst="rect">
            <a:avLst/>
          </a:prstGeom>
          <a:ln>
            <a:solidFill>
              <a:schemeClr val="tx2"/>
            </a:solidFill>
          </a:ln>
        </p:spPr>
      </p:pic>
      <p:pic>
        <p:nvPicPr>
          <p:cNvPr id="7" name="Picture 6" descr="A list of information on a white background&#10;&#10;AI-generated content may be incorrect.">
            <a:extLst>
              <a:ext uri="{FF2B5EF4-FFF2-40B4-BE49-F238E27FC236}">
                <a16:creationId xmlns:a16="http://schemas.microsoft.com/office/drawing/2014/main" id="{FEE04AC1-4D1B-11E9-F4F6-BD60D1FE422B}"/>
              </a:ext>
            </a:extLst>
          </p:cNvPr>
          <p:cNvPicPr>
            <a:picLocks noChangeAspect="1"/>
          </p:cNvPicPr>
          <p:nvPr/>
        </p:nvPicPr>
        <p:blipFill>
          <a:blip r:embed="rId4"/>
          <a:stretch>
            <a:fillRect/>
          </a:stretch>
        </p:blipFill>
        <p:spPr>
          <a:xfrm>
            <a:off x="4637164" y="2404200"/>
            <a:ext cx="2335439" cy="3005609"/>
          </a:xfrm>
          <a:prstGeom prst="rect">
            <a:avLst/>
          </a:prstGeom>
          <a:ln w="19050">
            <a:solidFill>
              <a:schemeClr val="tx1"/>
            </a:solidFill>
          </a:ln>
        </p:spPr>
      </p:pic>
      <p:pic>
        <p:nvPicPr>
          <p:cNvPr id="9" name="Picture 8" descr="A screenshot of a document&#10;&#10;AI-generated content may be incorrect.">
            <a:extLst>
              <a:ext uri="{FF2B5EF4-FFF2-40B4-BE49-F238E27FC236}">
                <a16:creationId xmlns:a16="http://schemas.microsoft.com/office/drawing/2014/main" id="{09A232D6-0CA6-12A6-9CB8-F748107B96EE}"/>
              </a:ext>
            </a:extLst>
          </p:cNvPr>
          <p:cNvPicPr>
            <a:picLocks noChangeAspect="1"/>
          </p:cNvPicPr>
          <p:nvPr/>
        </p:nvPicPr>
        <p:blipFill>
          <a:blip r:embed="rId5"/>
          <a:stretch>
            <a:fillRect/>
          </a:stretch>
        </p:blipFill>
        <p:spPr>
          <a:xfrm>
            <a:off x="5834208" y="3444725"/>
            <a:ext cx="2009731" cy="2613812"/>
          </a:xfrm>
          <a:prstGeom prst="rect">
            <a:avLst/>
          </a:prstGeom>
          <a:ln w="19050">
            <a:solidFill>
              <a:schemeClr val="tx2"/>
            </a:solidFill>
          </a:ln>
        </p:spPr>
      </p:pic>
      <p:pic>
        <p:nvPicPr>
          <p:cNvPr id="11" name="Picture 10" descr="A document with text on it&#10;&#10;AI-generated content may be incorrect.">
            <a:extLst>
              <a:ext uri="{FF2B5EF4-FFF2-40B4-BE49-F238E27FC236}">
                <a16:creationId xmlns:a16="http://schemas.microsoft.com/office/drawing/2014/main" id="{1A251331-B628-310D-5464-BDFAEA82BB7A}"/>
              </a:ext>
            </a:extLst>
          </p:cNvPr>
          <p:cNvPicPr>
            <a:picLocks noChangeAspect="1"/>
          </p:cNvPicPr>
          <p:nvPr/>
        </p:nvPicPr>
        <p:blipFill>
          <a:blip r:embed="rId6"/>
          <a:stretch>
            <a:fillRect/>
          </a:stretch>
        </p:blipFill>
        <p:spPr>
          <a:xfrm>
            <a:off x="6972602" y="3951711"/>
            <a:ext cx="2253718" cy="2916195"/>
          </a:xfrm>
          <a:prstGeom prst="rect">
            <a:avLst/>
          </a:prstGeom>
          <a:ln w="19050">
            <a:solidFill>
              <a:schemeClr val="tx2"/>
            </a:solidFill>
          </a:ln>
        </p:spPr>
      </p:pic>
      <p:sp>
        <p:nvSpPr>
          <p:cNvPr id="12" name="TextBox 11">
            <a:extLst>
              <a:ext uri="{FF2B5EF4-FFF2-40B4-BE49-F238E27FC236}">
                <a16:creationId xmlns:a16="http://schemas.microsoft.com/office/drawing/2014/main" id="{47C8A2DA-ECAD-FBF7-9A64-F6789FE5C10B}"/>
              </a:ext>
            </a:extLst>
          </p:cNvPr>
          <p:cNvSpPr txBox="1"/>
          <p:nvPr/>
        </p:nvSpPr>
        <p:spPr>
          <a:xfrm>
            <a:off x="5468724" y="511149"/>
            <a:ext cx="5002075" cy="830997"/>
          </a:xfrm>
          <a:prstGeom prst="rect">
            <a:avLst/>
          </a:prstGeom>
          <a:noFill/>
        </p:spPr>
        <p:txBody>
          <a:bodyPr wrap="none" rtlCol="0">
            <a:spAutoFit/>
          </a:bodyPr>
          <a:lstStyle/>
          <a:p>
            <a:r>
              <a:rPr lang="en-US" sz="4800" dirty="0">
                <a:solidFill>
                  <a:schemeClr val="tx2">
                    <a:lumMod val="75000"/>
                    <a:lumOff val="25000"/>
                  </a:schemeClr>
                </a:solidFill>
              </a:rPr>
              <a:t>3 Minutes of Effort</a:t>
            </a:r>
          </a:p>
        </p:txBody>
      </p:sp>
      <p:pic>
        <p:nvPicPr>
          <p:cNvPr id="13" name="Picture 12">
            <a:extLst>
              <a:ext uri="{FF2B5EF4-FFF2-40B4-BE49-F238E27FC236}">
                <a16:creationId xmlns:a16="http://schemas.microsoft.com/office/drawing/2014/main" id="{C0899149-0DC0-4AF4-49A6-5591680C5315}"/>
              </a:ext>
            </a:extLst>
          </p:cNvPr>
          <p:cNvPicPr>
            <a:picLocks noChangeAspect="1"/>
          </p:cNvPicPr>
          <p:nvPr/>
        </p:nvPicPr>
        <p:blipFill>
          <a:blip r:embed="rId7"/>
          <a:stretch>
            <a:fillRect/>
          </a:stretch>
        </p:blipFill>
        <p:spPr>
          <a:xfrm>
            <a:off x="7859914" y="5889294"/>
            <a:ext cx="2179436" cy="792522"/>
          </a:xfrm>
          <a:prstGeom prst="rect">
            <a:avLst/>
          </a:prstGeom>
          <a:ln>
            <a:solidFill>
              <a:schemeClr val="tx1"/>
            </a:solidFill>
          </a:ln>
        </p:spPr>
      </p:pic>
    </p:spTree>
    <p:extLst>
      <p:ext uri="{BB962C8B-B14F-4D97-AF65-F5344CB8AC3E}">
        <p14:creationId xmlns:p14="http://schemas.microsoft.com/office/powerpoint/2010/main" val="21352291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D1EB75-480F-EB2D-F597-C1390288E17E}"/>
              </a:ext>
            </a:extLst>
          </p:cNvPr>
          <p:cNvSpPr>
            <a:spLocks noGrp="1"/>
          </p:cNvSpPr>
          <p:nvPr>
            <p:ph type="title"/>
          </p:nvPr>
        </p:nvSpPr>
        <p:spPr>
          <a:xfrm>
            <a:off x="2369098" y="440720"/>
            <a:ext cx="7453805" cy="864585"/>
          </a:xfrm>
        </p:spPr>
        <p:txBody>
          <a:bodyPr/>
          <a:lstStyle/>
          <a:p>
            <a:r>
              <a:rPr lang="en-US" dirty="0"/>
              <a:t>Suggested Program Outline</a:t>
            </a:r>
          </a:p>
        </p:txBody>
      </p:sp>
      <p:sp>
        <p:nvSpPr>
          <p:cNvPr id="3" name="Content Placeholder 2">
            <a:extLst>
              <a:ext uri="{FF2B5EF4-FFF2-40B4-BE49-F238E27FC236}">
                <a16:creationId xmlns:a16="http://schemas.microsoft.com/office/drawing/2014/main" id="{D1BD02C2-02E6-2F37-4D4C-BF5552CC2157}"/>
              </a:ext>
            </a:extLst>
          </p:cNvPr>
          <p:cNvSpPr>
            <a:spLocks noGrp="1"/>
          </p:cNvSpPr>
          <p:nvPr>
            <p:ph idx="1"/>
          </p:nvPr>
        </p:nvSpPr>
        <p:spPr>
          <a:xfrm>
            <a:off x="2152651" y="1825625"/>
            <a:ext cx="4878771" cy="4351338"/>
          </a:xfrm>
        </p:spPr>
        <p:txBody>
          <a:bodyPr>
            <a:normAutofit lnSpcReduction="10000"/>
          </a:bodyPr>
          <a:lstStyle/>
          <a:p>
            <a:r>
              <a:rPr lang="en-US" sz="2000" dirty="0"/>
              <a:t>Month 1: Kickoff and Orientation</a:t>
            </a:r>
          </a:p>
          <a:p>
            <a:r>
              <a:rPr lang="en-US" sz="2000" dirty="0"/>
              <a:t>Month 2: Foundations of Railroad Design</a:t>
            </a:r>
          </a:p>
          <a:p>
            <a:r>
              <a:rPr lang="en-US" sz="2000" dirty="0"/>
              <a:t>Month 3: Track and Geometry</a:t>
            </a:r>
          </a:p>
          <a:p>
            <a:r>
              <a:rPr lang="en-US" sz="2000" dirty="0"/>
              <a:t>Month 4: Materials and Construction</a:t>
            </a:r>
          </a:p>
          <a:p>
            <a:r>
              <a:rPr lang="en-US" sz="2000" dirty="0"/>
              <a:t>Month 5: Earthwork and Grading</a:t>
            </a:r>
          </a:p>
          <a:p>
            <a:r>
              <a:rPr lang="en-US" sz="2000" dirty="0"/>
              <a:t>Month 6: Rail Operations</a:t>
            </a:r>
          </a:p>
          <a:p>
            <a:r>
              <a:rPr lang="en-US" sz="2000" dirty="0"/>
              <a:t>Month 7: Safety &amp; Communities</a:t>
            </a:r>
          </a:p>
          <a:p>
            <a:r>
              <a:rPr lang="en-US" sz="2000" dirty="0"/>
              <a:t>Month 8: Environmental Impact</a:t>
            </a:r>
          </a:p>
          <a:p>
            <a:r>
              <a:rPr lang="en-US" sz="2000" dirty="0"/>
              <a:t>Month 9: Innovation &amp; Sustainability</a:t>
            </a:r>
          </a:p>
          <a:p>
            <a:r>
              <a:rPr lang="en-US" sz="2000" dirty="0"/>
              <a:t>Month 10: Field Experience</a:t>
            </a:r>
          </a:p>
          <a:p>
            <a:r>
              <a:rPr lang="en-US" sz="2000" dirty="0"/>
              <a:t>Month 11: Integration and Capstone Prep</a:t>
            </a:r>
          </a:p>
          <a:p>
            <a:r>
              <a:rPr lang="en-US" sz="2000" dirty="0"/>
              <a:t>Month 12: Capstone &amp; Celebration</a:t>
            </a:r>
          </a:p>
          <a:p>
            <a:endParaRPr lang="en-US" sz="2000" dirty="0"/>
          </a:p>
          <a:p>
            <a:endParaRPr lang="en-US" sz="2000" dirty="0"/>
          </a:p>
        </p:txBody>
      </p:sp>
      <p:sp>
        <p:nvSpPr>
          <p:cNvPr id="4" name="TextBox 3">
            <a:extLst>
              <a:ext uri="{FF2B5EF4-FFF2-40B4-BE49-F238E27FC236}">
                <a16:creationId xmlns:a16="http://schemas.microsoft.com/office/drawing/2014/main" id="{0FD918DB-5F9D-2DD8-8DB8-A95486705AB5}"/>
              </a:ext>
            </a:extLst>
          </p:cNvPr>
          <p:cNvSpPr txBox="1"/>
          <p:nvPr/>
        </p:nvSpPr>
        <p:spPr>
          <a:xfrm>
            <a:off x="7378262" y="2091561"/>
            <a:ext cx="2713640" cy="3363037"/>
          </a:xfrm>
          <a:prstGeom prst="rect">
            <a:avLst/>
          </a:prstGeom>
          <a:solidFill>
            <a:schemeClr val="accent1"/>
          </a:solidFill>
          <a:ln>
            <a:solidFill>
              <a:schemeClr val="tx2"/>
            </a:solidFill>
          </a:ln>
        </p:spPr>
        <p:txBody>
          <a:bodyPr wrap="square" rtlCol="0">
            <a:spAutoFit/>
          </a:bodyPr>
          <a:lstStyle/>
          <a:p>
            <a:pPr>
              <a:lnSpc>
                <a:spcPct val="150000"/>
              </a:lnSpc>
            </a:pPr>
            <a:r>
              <a:rPr lang="en-US" sz="2400" dirty="0">
                <a:solidFill>
                  <a:schemeClr val="bg1"/>
                </a:solidFill>
              </a:rPr>
              <a:t>Presentations</a:t>
            </a:r>
          </a:p>
          <a:p>
            <a:pPr>
              <a:lnSpc>
                <a:spcPct val="150000"/>
              </a:lnSpc>
            </a:pPr>
            <a:r>
              <a:rPr lang="en-US" sz="2400" dirty="0">
                <a:solidFill>
                  <a:schemeClr val="bg1"/>
                </a:solidFill>
              </a:rPr>
              <a:t>Lab Projects</a:t>
            </a:r>
          </a:p>
          <a:p>
            <a:pPr>
              <a:lnSpc>
                <a:spcPct val="150000"/>
              </a:lnSpc>
            </a:pPr>
            <a:r>
              <a:rPr lang="en-US" sz="2400" dirty="0">
                <a:solidFill>
                  <a:schemeClr val="bg1"/>
                </a:solidFill>
              </a:rPr>
              <a:t>Case Studies</a:t>
            </a:r>
          </a:p>
          <a:p>
            <a:pPr>
              <a:lnSpc>
                <a:spcPct val="150000"/>
              </a:lnSpc>
            </a:pPr>
            <a:r>
              <a:rPr lang="en-US" sz="2400" dirty="0">
                <a:solidFill>
                  <a:schemeClr val="bg1"/>
                </a:solidFill>
              </a:rPr>
              <a:t>Simulations</a:t>
            </a:r>
          </a:p>
          <a:p>
            <a:pPr>
              <a:lnSpc>
                <a:spcPct val="150000"/>
              </a:lnSpc>
            </a:pPr>
            <a:r>
              <a:rPr lang="en-US" sz="2400" dirty="0">
                <a:solidFill>
                  <a:schemeClr val="bg1"/>
                </a:solidFill>
              </a:rPr>
              <a:t>Demonstrations</a:t>
            </a:r>
          </a:p>
          <a:p>
            <a:pPr>
              <a:lnSpc>
                <a:spcPct val="150000"/>
              </a:lnSpc>
            </a:pPr>
            <a:r>
              <a:rPr lang="en-US" sz="2400" dirty="0">
                <a:solidFill>
                  <a:schemeClr val="bg1"/>
                </a:solidFill>
              </a:rPr>
              <a:t>Field Study</a:t>
            </a:r>
          </a:p>
        </p:txBody>
      </p:sp>
    </p:spTree>
    <p:extLst>
      <p:ext uri="{BB962C8B-B14F-4D97-AF65-F5344CB8AC3E}">
        <p14:creationId xmlns:p14="http://schemas.microsoft.com/office/powerpoint/2010/main" val="167888194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524000" y="6016853"/>
            <a:ext cx="9144000" cy="841146"/>
          </a:xfrm>
          <a:prstGeom prst="rect">
            <a:avLst/>
          </a:prstGeom>
          <a:solidFill>
            <a:srgbClr val="1C81F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1C81FB"/>
              </a:solidFill>
            </a:endParaRPr>
          </a:p>
        </p:txBody>
      </p:sp>
      <p:pic>
        <p:nvPicPr>
          <p:cNvPr id="4" name="Picture 3" descr="_DSC3209.jpg"/>
          <p:cNvPicPr>
            <a:picLocks noChangeAspect="1"/>
          </p:cNvPicPr>
          <p:nvPr/>
        </p:nvPicPr>
        <p:blipFill rotWithShape="1">
          <a:blip r:embed="rId3" cstate="email">
            <a:extLst>
              <a:ext uri="{28A0092B-C50C-407E-A947-70E740481C1C}">
                <a14:useLocalDpi xmlns:a14="http://schemas.microsoft.com/office/drawing/2010/main"/>
              </a:ext>
            </a:extLst>
          </a:blip>
          <a:srcRect r="-2"/>
          <a:stretch/>
        </p:blipFill>
        <p:spPr>
          <a:xfrm>
            <a:off x="1524000" y="-1"/>
            <a:ext cx="9144000" cy="3100151"/>
          </a:xfrm>
          <a:prstGeom prst="rect">
            <a:avLst/>
          </a:prstGeom>
        </p:spPr>
      </p:pic>
      <p:sp>
        <p:nvSpPr>
          <p:cNvPr id="5" name="Rectangle 4"/>
          <p:cNvSpPr/>
          <p:nvPr/>
        </p:nvSpPr>
        <p:spPr>
          <a:xfrm>
            <a:off x="1524000" y="1"/>
            <a:ext cx="9144000" cy="3100150"/>
          </a:xfrm>
          <a:prstGeom prst="rect">
            <a:avLst/>
          </a:prstGeom>
          <a:solidFill>
            <a:srgbClr val="231950">
              <a:alpha val="7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TextBox 5"/>
          <p:cNvSpPr txBox="1"/>
          <p:nvPr/>
        </p:nvSpPr>
        <p:spPr>
          <a:xfrm>
            <a:off x="1524001" y="1066839"/>
            <a:ext cx="9144000" cy="1077218"/>
          </a:xfrm>
          <a:prstGeom prst="rect">
            <a:avLst/>
          </a:prstGeom>
          <a:noFill/>
        </p:spPr>
        <p:txBody>
          <a:bodyPr wrap="square" rtlCol="0">
            <a:spAutoFit/>
          </a:bodyPr>
          <a:lstStyle/>
          <a:p>
            <a:pPr algn="ctr"/>
            <a:r>
              <a:rPr lang="en-US" sz="3200" b="1" spc="50" dirty="0">
                <a:solidFill>
                  <a:schemeClr val="bg1"/>
                </a:solidFill>
                <a:latin typeface="Halis r black"/>
                <a:cs typeface="Halis r black"/>
              </a:rPr>
              <a:t>PROGRAMS ARE BASED ON </a:t>
            </a:r>
          </a:p>
          <a:p>
            <a:pPr algn="ctr"/>
            <a:r>
              <a:rPr lang="en-US" sz="3200" b="1" spc="50" dirty="0">
                <a:solidFill>
                  <a:schemeClr val="bg1"/>
                </a:solidFill>
                <a:latin typeface="Halis r black"/>
                <a:cs typeface="Halis r black"/>
              </a:rPr>
              <a:t>5 AREAS OF EMPHASIS</a:t>
            </a:r>
          </a:p>
        </p:txBody>
      </p:sp>
      <p:sp>
        <p:nvSpPr>
          <p:cNvPr id="7" name="TextBox 6"/>
          <p:cNvSpPr txBox="1"/>
          <p:nvPr/>
        </p:nvSpPr>
        <p:spPr>
          <a:xfrm>
            <a:off x="1524004" y="6203707"/>
            <a:ext cx="1817229" cy="461665"/>
          </a:xfrm>
          <a:prstGeom prst="rect">
            <a:avLst/>
          </a:prstGeom>
          <a:noFill/>
        </p:spPr>
        <p:txBody>
          <a:bodyPr wrap="square" rtlCol="0">
            <a:spAutoFit/>
          </a:bodyPr>
          <a:lstStyle/>
          <a:p>
            <a:pPr algn="ctr"/>
            <a:r>
              <a:rPr lang="en-US" sz="1200" b="1" dirty="0">
                <a:solidFill>
                  <a:schemeClr val="bg1"/>
                </a:solidFill>
                <a:latin typeface="Halis r black"/>
                <a:cs typeface="Halis r black"/>
              </a:rPr>
              <a:t>CAREER </a:t>
            </a:r>
          </a:p>
          <a:p>
            <a:pPr algn="ctr"/>
            <a:r>
              <a:rPr lang="en-US" sz="1200" b="1" dirty="0">
                <a:solidFill>
                  <a:schemeClr val="bg1"/>
                </a:solidFill>
                <a:latin typeface="Halis r black"/>
                <a:cs typeface="Halis r black"/>
              </a:rPr>
              <a:t>OPPORTUNITIES</a:t>
            </a:r>
          </a:p>
        </p:txBody>
      </p:sp>
      <p:sp>
        <p:nvSpPr>
          <p:cNvPr id="8" name="TextBox 7"/>
          <p:cNvSpPr txBox="1"/>
          <p:nvPr/>
        </p:nvSpPr>
        <p:spPr>
          <a:xfrm>
            <a:off x="3341230" y="6201641"/>
            <a:ext cx="1817230" cy="461665"/>
          </a:xfrm>
          <a:prstGeom prst="rect">
            <a:avLst/>
          </a:prstGeom>
          <a:noFill/>
        </p:spPr>
        <p:txBody>
          <a:bodyPr wrap="square" rtlCol="0">
            <a:spAutoFit/>
          </a:bodyPr>
          <a:lstStyle/>
          <a:p>
            <a:pPr algn="ctr"/>
            <a:r>
              <a:rPr lang="en-US" sz="1200" b="1" dirty="0">
                <a:solidFill>
                  <a:schemeClr val="bg1"/>
                </a:solidFill>
                <a:latin typeface="Halis r black"/>
                <a:cs typeface="Halis r black"/>
              </a:rPr>
              <a:t>LEADERSHIP</a:t>
            </a:r>
          </a:p>
          <a:p>
            <a:pPr algn="ctr"/>
            <a:r>
              <a:rPr lang="en-US" sz="1200" b="1" dirty="0">
                <a:solidFill>
                  <a:schemeClr val="bg1"/>
                </a:solidFill>
                <a:latin typeface="Halis r black"/>
                <a:cs typeface="Halis r black"/>
              </a:rPr>
              <a:t>EXPERIENCE</a:t>
            </a:r>
          </a:p>
        </p:txBody>
      </p:sp>
      <p:sp>
        <p:nvSpPr>
          <p:cNvPr id="9" name="TextBox 8"/>
          <p:cNvSpPr txBox="1"/>
          <p:nvPr/>
        </p:nvSpPr>
        <p:spPr>
          <a:xfrm>
            <a:off x="5158460" y="6278585"/>
            <a:ext cx="1817230" cy="276999"/>
          </a:xfrm>
          <a:prstGeom prst="rect">
            <a:avLst/>
          </a:prstGeom>
          <a:noFill/>
        </p:spPr>
        <p:txBody>
          <a:bodyPr wrap="square" rtlCol="0">
            <a:spAutoFit/>
          </a:bodyPr>
          <a:lstStyle/>
          <a:p>
            <a:pPr algn="ctr"/>
            <a:r>
              <a:rPr lang="en-US" sz="1200" b="1" dirty="0">
                <a:solidFill>
                  <a:schemeClr val="bg1"/>
                </a:solidFill>
                <a:latin typeface="Halis r black"/>
                <a:cs typeface="Halis r black"/>
              </a:rPr>
              <a:t>LIFE SKILLS</a:t>
            </a:r>
          </a:p>
        </p:txBody>
      </p:sp>
      <p:sp>
        <p:nvSpPr>
          <p:cNvPr id="10" name="TextBox 9"/>
          <p:cNvSpPr txBox="1"/>
          <p:nvPr/>
        </p:nvSpPr>
        <p:spPr>
          <a:xfrm>
            <a:off x="6975690" y="6280651"/>
            <a:ext cx="1817230" cy="276999"/>
          </a:xfrm>
          <a:prstGeom prst="rect">
            <a:avLst/>
          </a:prstGeom>
          <a:noFill/>
        </p:spPr>
        <p:txBody>
          <a:bodyPr wrap="square" rtlCol="0">
            <a:spAutoFit/>
          </a:bodyPr>
          <a:lstStyle/>
          <a:p>
            <a:pPr algn="ctr"/>
            <a:r>
              <a:rPr lang="en-US" sz="1200" b="1" dirty="0">
                <a:solidFill>
                  <a:schemeClr val="bg1"/>
                </a:solidFill>
                <a:latin typeface="Halis r black"/>
                <a:cs typeface="Halis r black"/>
              </a:rPr>
              <a:t>CITIZENSHIP</a:t>
            </a:r>
          </a:p>
        </p:txBody>
      </p:sp>
      <p:sp>
        <p:nvSpPr>
          <p:cNvPr id="11" name="TextBox 10"/>
          <p:cNvSpPr txBox="1"/>
          <p:nvPr/>
        </p:nvSpPr>
        <p:spPr>
          <a:xfrm>
            <a:off x="8792922" y="6203707"/>
            <a:ext cx="1951987" cy="461665"/>
          </a:xfrm>
          <a:prstGeom prst="rect">
            <a:avLst/>
          </a:prstGeom>
          <a:noFill/>
        </p:spPr>
        <p:txBody>
          <a:bodyPr wrap="square" rtlCol="0">
            <a:spAutoFit/>
          </a:bodyPr>
          <a:lstStyle/>
          <a:p>
            <a:pPr algn="ctr"/>
            <a:r>
              <a:rPr lang="en-US" sz="1200" b="1" dirty="0">
                <a:solidFill>
                  <a:schemeClr val="bg1"/>
                </a:solidFill>
                <a:latin typeface="Halis r black"/>
                <a:cs typeface="Halis r black"/>
              </a:rPr>
              <a:t>CHARACTER </a:t>
            </a:r>
          </a:p>
          <a:p>
            <a:pPr algn="ctr"/>
            <a:r>
              <a:rPr lang="en-US" sz="1200" b="1" dirty="0">
                <a:solidFill>
                  <a:schemeClr val="bg1"/>
                </a:solidFill>
                <a:latin typeface="Halis r black"/>
                <a:cs typeface="Halis r black"/>
              </a:rPr>
              <a:t>EDUCATION</a:t>
            </a:r>
          </a:p>
        </p:txBody>
      </p:sp>
      <p:pic>
        <p:nvPicPr>
          <p:cNvPr id="15" name="Picture 14" descr="_DSC0422.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58460" y="3100151"/>
            <a:ext cx="1817230" cy="2916702"/>
          </a:xfrm>
          <a:prstGeom prst="rect">
            <a:avLst/>
          </a:prstGeom>
        </p:spPr>
      </p:pic>
      <p:pic>
        <p:nvPicPr>
          <p:cNvPr id="3" name="Picture 2" descr="_DSC2153.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975690" y="3100151"/>
            <a:ext cx="1817230" cy="2916702"/>
          </a:xfrm>
          <a:prstGeom prst="rect">
            <a:avLst/>
          </a:prstGeom>
        </p:spPr>
      </p:pic>
      <p:pic>
        <p:nvPicPr>
          <p:cNvPr id="18" name="Picture 17" descr="_DSC4539.jpg"/>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341230" y="3100151"/>
            <a:ext cx="1817230" cy="2916702"/>
          </a:xfrm>
          <a:prstGeom prst="rect">
            <a:avLst/>
          </a:prstGeom>
        </p:spPr>
      </p:pic>
      <p:pic>
        <p:nvPicPr>
          <p:cNvPr id="20" name="Picture 19" descr="_DSC3399.jpg"/>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524000" y="3100151"/>
            <a:ext cx="1817230" cy="2916702"/>
          </a:xfrm>
          <a:prstGeom prst="rect">
            <a:avLst/>
          </a:prstGeom>
        </p:spPr>
      </p:pic>
      <p:pic>
        <p:nvPicPr>
          <p:cNvPr id="21" name="Picture 20" descr="_DSC3812.jpg"/>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8792920" y="3100151"/>
            <a:ext cx="1875080" cy="2916702"/>
          </a:xfrm>
          <a:prstGeom prst="rect">
            <a:avLst/>
          </a:prstGeom>
        </p:spPr>
      </p:pic>
      <p:sp>
        <p:nvSpPr>
          <p:cNvPr id="17" name="Rectangle 16"/>
          <p:cNvSpPr/>
          <p:nvPr/>
        </p:nvSpPr>
        <p:spPr>
          <a:xfrm>
            <a:off x="1628588" y="6140826"/>
            <a:ext cx="8934824" cy="577875"/>
          </a:xfrm>
          <a:prstGeom prst="rect">
            <a:avLst/>
          </a:prstGeom>
          <a:noFill/>
          <a:ln w="3810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9" name="Rectangle 18"/>
          <p:cNvSpPr/>
          <p:nvPr/>
        </p:nvSpPr>
        <p:spPr>
          <a:xfrm>
            <a:off x="2401455" y="860701"/>
            <a:ext cx="7389090" cy="1540754"/>
          </a:xfrm>
          <a:prstGeom prst="rect">
            <a:avLst/>
          </a:prstGeom>
          <a:noFill/>
          <a:ln w="38100" cmpd="sng">
            <a:solidFill>
              <a:schemeClr val="bg1"/>
            </a:solidFill>
            <a:miter lim="800000"/>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2" name="Picture 21" descr="Exploring-arrow-purp.gif"/>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5400000">
            <a:off x="7102635" y="2651873"/>
            <a:ext cx="303861" cy="303861"/>
          </a:xfrm>
          <a:prstGeom prst="rect">
            <a:avLst/>
          </a:prstGeom>
        </p:spPr>
      </p:pic>
      <p:sp>
        <p:nvSpPr>
          <p:cNvPr id="12" name="Slide Number Placeholder 11">
            <a:extLst>
              <a:ext uri="{FF2B5EF4-FFF2-40B4-BE49-F238E27FC236}">
                <a16:creationId xmlns:a16="http://schemas.microsoft.com/office/drawing/2014/main" id="{C1A6B35F-72C9-7242-8AE8-B6FD7A97F9F4}"/>
              </a:ext>
            </a:extLst>
          </p:cNvPr>
          <p:cNvSpPr>
            <a:spLocks noGrp="1"/>
          </p:cNvSpPr>
          <p:nvPr>
            <p:ph type="sldNum" sz="quarter" idx="12"/>
          </p:nvPr>
        </p:nvSpPr>
        <p:spPr>
          <a:xfrm>
            <a:off x="8385927" y="6316497"/>
            <a:ext cx="2057400" cy="365125"/>
          </a:xfrm>
        </p:spPr>
        <p:txBody>
          <a:bodyPr/>
          <a:lstStyle/>
          <a:p>
            <a:fld id="{98D1483D-ED6C-B044-988D-BFFB07945FF5}" type="slidenum">
              <a:rPr lang="en-US" smtClean="0">
                <a:solidFill>
                  <a:schemeClr val="bg1"/>
                </a:solidFill>
              </a:rPr>
              <a:t>65</a:t>
            </a:fld>
            <a:endParaRPr lang="en-US" dirty="0">
              <a:solidFill>
                <a:schemeClr val="bg1"/>
              </a:solidFill>
            </a:endParaRPr>
          </a:p>
        </p:txBody>
      </p:sp>
    </p:spTree>
    <p:extLst>
      <p:ext uri="{BB962C8B-B14F-4D97-AF65-F5344CB8AC3E}">
        <p14:creationId xmlns:p14="http://schemas.microsoft.com/office/powerpoint/2010/main" val="24687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CFF72E-23B1-2454-0308-03F053E52058}"/>
              </a:ext>
            </a:extLst>
          </p:cNvPr>
          <p:cNvSpPr>
            <a:spLocks noGrp="1"/>
          </p:cNvSpPr>
          <p:nvPr>
            <p:ph type="title"/>
          </p:nvPr>
        </p:nvSpPr>
        <p:spPr/>
        <p:txBody>
          <a:bodyPr>
            <a:normAutofit/>
          </a:bodyPr>
          <a:lstStyle/>
          <a:p>
            <a:r>
              <a:rPr lang="en-US" sz="3600" dirty="0">
                <a:solidFill>
                  <a:srgbClr val="002060"/>
                </a:solidFill>
              </a:rPr>
              <a:t>Leadership Resources</a:t>
            </a:r>
          </a:p>
        </p:txBody>
      </p:sp>
      <p:pic>
        <p:nvPicPr>
          <p:cNvPr id="5" name="Content Placeholder 4">
            <a:extLst>
              <a:ext uri="{FF2B5EF4-FFF2-40B4-BE49-F238E27FC236}">
                <a16:creationId xmlns:a16="http://schemas.microsoft.com/office/drawing/2014/main" id="{E801F950-F988-D6E4-EDE5-9DC3CD917940}"/>
              </a:ext>
            </a:extLst>
          </p:cNvPr>
          <p:cNvPicPr>
            <a:picLocks noGrp="1" noChangeAspect="1"/>
          </p:cNvPicPr>
          <p:nvPr>
            <p:ph idx="1"/>
          </p:nvPr>
        </p:nvPicPr>
        <p:blipFill>
          <a:blip r:embed="rId2"/>
          <a:stretch>
            <a:fillRect/>
          </a:stretch>
        </p:blipFill>
        <p:spPr>
          <a:xfrm>
            <a:off x="1981200" y="1596904"/>
            <a:ext cx="3357468" cy="4351337"/>
          </a:xfrm>
          <a:prstGeom prst="rect">
            <a:avLst/>
          </a:prstGeom>
        </p:spPr>
      </p:pic>
      <p:sp>
        <p:nvSpPr>
          <p:cNvPr id="6" name="TextBox 5">
            <a:extLst>
              <a:ext uri="{FF2B5EF4-FFF2-40B4-BE49-F238E27FC236}">
                <a16:creationId xmlns:a16="http://schemas.microsoft.com/office/drawing/2014/main" id="{6D237AB9-2F25-561C-590F-FE0933B50D3A}"/>
              </a:ext>
            </a:extLst>
          </p:cNvPr>
          <p:cNvSpPr txBox="1"/>
          <p:nvPr/>
        </p:nvSpPr>
        <p:spPr>
          <a:xfrm>
            <a:off x="6013938" y="1596904"/>
            <a:ext cx="3873284" cy="2246769"/>
          </a:xfrm>
          <a:prstGeom prst="rect">
            <a:avLst/>
          </a:prstGeom>
          <a:noFill/>
        </p:spPr>
        <p:txBody>
          <a:bodyPr wrap="square" rtlCol="0">
            <a:spAutoFit/>
          </a:bodyPr>
          <a:lstStyle/>
          <a:p>
            <a:r>
              <a:rPr lang="en-US" sz="2000" dirty="0"/>
              <a:t>Chapter 1: Your Role as an Adult Leader</a:t>
            </a:r>
          </a:p>
          <a:p>
            <a:endParaRPr lang="en-US" sz="2000" dirty="0"/>
          </a:p>
          <a:p>
            <a:r>
              <a:rPr lang="en-US" sz="2000" dirty="0"/>
              <a:t>Chapter 6: Council/District Exploring Committee</a:t>
            </a:r>
          </a:p>
          <a:p>
            <a:endParaRPr lang="en-US" sz="2000" dirty="0"/>
          </a:p>
          <a:p>
            <a:r>
              <a:rPr lang="en-US" sz="2000" dirty="0"/>
              <a:t>Chapter 7: For the Youth Leader</a:t>
            </a:r>
          </a:p>
        </p:txBody>
      </p:sp>
      <p:sp>
        <p:nvSpPr>
          <p:cNvPr id="7" name="TextBox 6">
            <a:extLst>
              <a:ext uri="{FF2B5EF4-FFF2-40B4-BE49-F238E27FC236}">
                <a16:creationId xmlns:a16="http://schemas.microsoft.com/office/drawing/2014/main" id="{5AB35B95-45D6-2EBD-066D-B63CE2C0A22B}"/>
              </a:ext>
            </a:extLst>
          </p:cNvPr>
          <p:cNvSpPr txBox="1"/>
          <p:nvPr/>
        </p:nvSpPr>
        <p:spPr>
          <a:xfrm>
            <a:off x="6013938" y="4173415"/>
            <a:ext cx="3962400" cy="1631216"/>
          </a:xfrm>
          <a:prstGeom prst="rect">
            <a:avLst/>
          </a:prstGeom>
          <a:noFill/>
        </p:spPr>
        <p:txBody>
          <a:bodyPr wrap="square" rtlCol="0">
            <a:spAutoFit/>
          </a:bodyPr>
          <a:lstStyle/>
          <a:p>
            <a:r>
              <a:rPr lang="en-US" sz="2000" dirty="0"/>
              <a:t>Why Care About Youth Leadership?</a:t>
            </a:r>
          </a:p>
          <a:p>
            <a:endParaRPr lang="en-US" sz="2000" dirty="0"/>
          </a:p>
          <a:p>
            <a:pPr marL="285750" indent="-285750">
              <a:buFont typeface="Arial" panose="020B0604020202020204" pitchFamily="34" charset="0"/>
              <a:buChar char="•"/>
            </a:pPr>
            <a:r>
              <a:rPr lang="en-US" sz="2000" dirty="0"/>
              <a:t>Complete experience</a:t>
            </a:r>
          </a:p>
          <a:p>
            <a:pPr marL="285750" indent="-285750">
              <a:buFont typeface="Arial" panose="020B0604020202020204" pitchFamily="34" charset="0"/>
              <a:buChar char="•"/>
            </a:pPr>
            <a:r>
              <a:rPr lang="en-US" sz="2000" dirty="0"/>
              <a:t>Adult mentorship</a:t>
            </a:r>
          </a:p>
          <a:p>
            <a:pPr marL="285750" indent="-285750">
              <a:buFont typeface="Arial" panose="020B0604020202020204" pitchFamily="34" charset="0"/>
              <a:buChar char="•"/>
            </a:pPr>
            <a:r>
              <a:rPr lang="en-US" sz="2000" dirty="0"/>
              <a:t>Multi-Year Retention</a:t>
            </a:r>
          </a:p>
        </p:txBody>
      </p:sp>
    </p:spTree>
    <p:extLst>
      <p:ext uri="{BB962C8B-B14F-4D97-AF65-F5344CB8AC3E}">
        <p14:creationId xmlns:p14="http://schemas.microsoft.com/office/powerpoint/2010/main" val="23723186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669451-AD44-9B40-2315-EAA57DD02D6A}"/>
              </a:ext>
            </a:extLst>
          </p:cNvPr>
          <p:cNvSpPr>
            <a:spLocks noGrp="1"/>
          </p:cNvSpPr>
          <p:nvPr>
            <p:ph type="title"/>
          </p:nvPr>
        </p:nvSpPr>
        <p:spPr/>
        <p:txBody>
          <a:bodyPr>
            <a:normAutofit/>
          </a:bodyPr>
          <a:lstStyle/>
          <a:p>
            <a:r>
              <a:rPr lang="en-US" sz="3600" b="1" dirty="0">
                <a:solidFill>
                  <a:schemeClr val="accent1">
                    <a:lumMod val="75000"/>
                  </a:schemeClr>
                </a:solidFill>
              </a:rPr>
              <a:t>NYPD Police Commissioner on Exploring</a:t>
            </a:r>
            <a:br>
              <a:rPr lang="en-US" sz="3600" b="1" dirty="0">
                <a:solidFill>
                  <a:schemeClr val="accent1">
                    <a:lumMod val="75000"/>
                  </a:schemeClr>
                </a:solidFill>
              </a:rPr>
            </a:br>
            <a:r>
              <a:rPr lang="en-US" sz="2700" b="1" dirty="0">
                <a:solidFill>
                  <a:schemeClr val="accent5"/>
                </a:solidFill>
              </a:rPr>
              <a:t>Hundreds of New York City Cops Started in Exploring</a:t>
            </a:r>
          </a:p>
        </p:txBody>
      </p:sp>
      <p:sp>
        <p:nvSpPr>
          <p:cNvPr id="3" name="Content Placeholder 2">
            <a:extLst>
              <a:ext uri="{FF2B5EF4-FFF2-40B4-BE49-F238E27FC236}">
                <a16:creationId xmlns:a16="http://schemas.microsoft.com/office/drawing/2014/main" id="{8DE932A4-1CDE-6999-6E47-6835ABF2C40D}"/>
              </a:ext>
            </a:extLst>
          </p:cNvPr>
          <p:cNvSpPr>
            <a:spLocks noGrp="1"/>
          </p:cNvSpPr>
          <p:nvPr>
            <p:ph idx="1"/>
          </p:nvPr>
        </p:nvSpPr>
        <p:spPr>
          <a:xfrm>
            <a:off x="5422351" y="1539738"/>
            <a:ext cx="4953552" cy="4249739"/>
          </a:xfrm>
        </p:spPr>
        <p:txBody>
          <a:bodyPr>
            <a:normAutofit fontScale="92500" lnSpcReduction="20000"/>
          </a:bodyPr>
          <a:lstStyle/>
          <a:p>
            <a:pPr marL="0" indent="0">
              <a:buNone/>
            </a:pPr>
            <a:endParaRPr lang="en-US"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kern="100" dirty="0">
                <a:effectLst/>
                <a:latin typeface="Calibri" panose="020F0502020204030204" pitchFamily="34" charset="0"/>
                <a:ea typeface="Calibri" panose="020F0502020204030204" pitchFamily="34" charset="0"/>
                <a:cs typeface="Times New Roman" panose="02020603050405020304" pitchFamily="18" charset="0"/>
              </a:rPr>
              <a:t>“Now it would be nice if some of these Explorers go on to become New York City cops or join another agency, but that’s not really the point, is it?</a:t>
            </a:r>
          </a:p>
          <a:p>
            <a:pPr marL="0" indent="0">
              <a:buNone/>
            </a:pPr>
            <a:r>
              <a:rPr lang="en-US" kern="100" dirty="0">
                <a:effectLst/>
                <a:latin typeface="Calibri" panose="020F0502020204030204" pitchFamily="34" charset="0"/>
                <a:ea typeface="Calibri" panose="020F0502020204030204" pitchFamily="34" charset="0"/>
                <a:cs typeface="Times New Roman" panose="02020603050405020304" pitchFamily="18" charset="0"/>
              </a:rPr>
              <a:t>The important thing is that these young people become better citizens and leaders in their communities.”</a:t>
            </a:r>
            <a:endParaRPr lang="en-US" sz="900" dirty="0"/>
          </a:p>
          <a:p>
            <a:pPr marL="0" indent="0">
              <a:buNone/>
            </a:pPr>
            <a:endParaRPr lang="en-US" dirty="0"/>
          </a:p>
        </p:txBody>
      </p:sp>
      <p:sp>
        <p:nvSpPr>
          <p:cNvPr id="4" name="Slide Number Placeholder 3">
            <a:extLst>
              <a:ext uri="{FF2B5EF4-FFF2-40B4-BE49-F238E27FC236}">
                <a16:creationId xmlns:a16="http://schemas.microsoft.com/office/drawing/2014/main" id="{C4E5C370-B0B6-032B-54ED-93090A2E150C}"/>
              </a:ext>
            </a:extLst>
          </p:cNvPr>
          <p:cNvSpPr>
            <a:spLocks noGrp="1"/>
          </p:cNvSpPr>
          <p:nvPr>
            <p:ph type="sldNum" sz="quarter" idx="12"/>
          </p:nvPr>
        </p:nvSpPr>
        <p:spPr>
          <a:xfrm>
            <a:off x="7960562" y="6143627"/>
            <a:ext cx="2057400" cy="365125"/>
          </a:xfrm>
        </p:spPr>
        <p:txBody>
          <a:bodyPr/>
          <a:lstStyle/>
          <a:p>
            <a:endParaRPr lang="en-US" dirty="0"/>
          </a:p>
        </p:txBody>
      </p:sp>
      <p:pic>
        <p:nvPicPr>
          <p:cNvPr id="5" name="Picture 4">
            <a:extLst>
              <a:ext uri="{FF2B5EF4-FFF2-40B4-BE49-F238E27FC236}">
                <a16:creationId xmlns:a16="http://schemas.microsoft.com/office/drawing/2014/main" id="{A0100B33-D953-2C21-17C2-7C9EC2B84357}"/>
              </a:ext>
            </a:extLst>
          </p:cNvPr>
          <p:cNvPicPr>
            <a:picLocks noChangeAspect="1"/>
          </p:cNvPicPr>
          <p:nvPr/>
        </p:nvPicPr>
        <p:blipFill>
          <a:blip r:embed="rId2"/>
          <a:stretch>
            <a:fillRect/>
          </a:stretch>
        </p:blipFill>
        <p:spPr>
          <a:xfrm>
            <a:off x="7353993" y="6042027"/>
            <a:ext cx="2179436" cy="792522"/>
          </a:xfrm>
          <a:prstGeom prst="rect">
            <a:avLst/>
          </a:prstGeom>
        </p:spPr>
      </p:pic>
      <p:sp>
        <p:nvSpPr>
          <p:cNvPr id="6" name="Slide Number Placeholder 1">
            <a:extLst>
              <a:ext uri="{FF2B5EF4-FFF2-40B4-BE49-F238E27FC236}">
                <a16:creationId xmlns:a16="http://schemas.microsoft.com/office/drawing/2014/main" id="{57C80F52-38BC-48DB-DBD0-7651D663022C}"/>
              </a:ext>
            </a:extLst>
          </p:cNvPr>
          <p:cNvSpPr txBox="1">
            <a:spLocks/>
          </p:cNvSpPr>
          <p:nvPr/>
        </p:nvSpPr>
        <p:spPr>
          <a:xfrm>
            <a:off x="8149687" y="6449762"/>
            <a:ext cx="20574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8D1483D-ED6C-B044-988D-BFFB07945FF5}" type="slidenum">
              <a:rPr lang="en-US"/>
              <a:pPr/>
              <a:t>67</a:t>
            </a:fld>
            <a:endParaRPr lang="en-US" dirty="0"/>
          </a:p>
        </p:txBody>
      </p:sp>
      <p:grpSp>
        <p:nvGrpSpPr>
          <p:cNvPr id="9" name="Group 8">
            <a:extLst>
              <a:ext uri="{FF2B5EF4-FFF2-40B4-BE49-F238E27FC236}">
                <a16:creationId xmlns:a16="http://schemas.microsoft.com/office/drawing/2014/main" id="{86D41AC5-7BC9-7147-D400-510C35C00640}"/>
              </a:ext>
            </a:extLst>
          </p:cNvPr>
          <p:cNvGrpSpPr/>
          <p:nvPr/>
        </p:nvGrpSpPr>
        <p:grpSpPr>
          <a:xfrm>
            <a:off x="2241126" y="1806942"/>
            <a:ext cx="2992101" cy="4336684"/>
            <a:chOff x="718867" y="2083940"/>
            <a:chExt cx="2992101" cy="4336684"/>
          </a:xfrm>
        </p:grpSpPr>
        <p:pic>
          <p:nvPicPr>
            <p:cNvPr id="8" name="Picture 7" descr="A person in a suit and tie&#10;&#10;Description automatically generated">
              <a:extLst>
                <a:ext uri="{FF2B5EF4-FFF2-40B4-BE49-F238E27FC236}">
                  <a16:creationId xmlns:a16="http://schemas.microsoft.com/office/drawing/2014/main" id="{D5B4D014-2E06-2EC1-E073-2D3B6F4C840C}"/>
                </a:ext>
              </a:extLst>
            </p:cNvPr>
            <p:cNvPicPr>
              <a:picLocks noChangeAspect="1"/>
            </p:cNvPicPr>
            <p:nvPr/>
          </p:nvPicPr>
          <p:blipFill>
            <a:blip r:embed="rId3"/>
            <a:stretch>
              <a:fillRect/>
            </a:stretch>
          </p:blipFill>
          <p:spPr>
            <a:xfrm>
              <a:off x="718867" y="2083940"/>
              <a:ext cx="2992101" cy="3740126"/>
            </a:xfrm>
            <a:prstGeom prst="rect">
              <a:avLst/>
            </a:prstGeom>
          </p:spPr>
        </p:pic>
        <p:sp>
          <p:nvSpPr>
            <p:cNvPr id="7" name="TextBox 6">
              <a:extLst>
                <a:ext uri="{FF2B5EF4-FFF2-40B4-BE49-F238E27FC236}">
                  <a16:creationId xmlns:a16="http://schemas.microsoft.com/office/drawing/2014/main" id="{90D253E3-D722-1E2E-8C1B-8E40603FF07B}"/>
                </a:ext>
              </a:extLst>
            </p:cNvPr>
            <p:cNvSpPr txBox="1"/>
            <p:nvPr/>
          </p:nvSpPr>
          <p:spPr>
            <a:xfrm>
              <a:off x="1180884" y="5958959"/>
              <a:ext cx="1864806" cy="461665"/>
            </a:xfrm>
            <a:prstGeom prst="rect">
              <a:avLst/>
            </a:prstGeom>
            <a:noFill/>
          </p:spPr>
          <p:txBody>
            <a:bodyPr wrap="none" rtlCol="0">
              <a:spAutoFit/>
            </a:bodyPr>
            <a:lstStyle/>
            <a:p>
              <a:r>
                <a:rPr lang="en-US" sz="2400" dirty="0"/>
                <a:t>James O’Neill</a:t>
              </a:r>
            </a:p>
          </p:txBody>
        </p:sp>
      </p:grpSp>
    </p:spTree>
    <p:extLst>
      <p:ext uri="{BB962C8B-B14F-4D97-AF65-F5344CB8AC3E}">
        <p14:creationId xmlns:p14="http://schemas.microsoft.com/office/powerpoint/2010/main" val="1603917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2649909" y="-77055"/>
            <a:ext cx="7296196" cy="4830343"/>
          </a:xfrm>
        </p:spPr>
        <p:txBody>
          <a:bodyPr wrap="square">
            <a:normAutofit fontScale="90000"/>
          </a:bodyPr>
          <a:lstStyle/>
          <a:p>
            <a:br>
              <a:rPr lang="en-US" sz="7800" b="1" dirty="0">
                <a:solidFill>
                  <a:srgbClr val="1FC77F"/>
                </a:solidFill>
                <a:latin typeface="Arial Black" panose="020B0A04020102020204" pitchFamily="34" charset="0"/>
                <a:cs typeface="Arial" panose="020B0604020202020204" pitchFamily="34" charset="0"/>
              </a:rPr>
            </a:br>
            <a:r>
              <a:rPr lang="en-US" sz="7800" b="1" dirty="0">
                <a:solidFill>
                  <a:srgbClr val="1FC77F"/>
                </a:solidFill>
                <a:latin typeface="Arial Black" panose="020B0A04020102020204" pitchFamily="34" charset="0"/>
                <a:cs typeface="Arial" panose="020B0604020202020204" pitchFamily="34" charset="0"/>
              </a:rPr>
              <a:t>THANK YOU</a:t>
            </a:r>
            <a:br>
              <a:rPr lang="en-US" sz="7800" b="1" dirty="0">
                <a:solidFill>
                  <a:srgbClr val="1FC77F"/>
                </a:solidFill>
                <a:latin typeface="Arial Black" panose="020B0A04020102020204" pitchFamily="34" charset="0"/>
                <a:cs typeface="Arial" panose="020B0604020202020204" pitchFamily="34" charset="0"/>
              </a:rPr>
            </a:br>
            <a:r>
              <a:rPr lang="en-US" sz="7800" b="1" dirty="0">
                <a:solidFill>
                  <a:srgbClr val="1FC77F"/>
                </a:solidFill>
                <a:latin typeface="Arial Black" panose="020B0A04020102020204" pitchFamily="34" charset="0"/>
                <a:cs typeface="Arial" panose="020B0604020202020204" pitchFamily="34" charset="0"/>
              </a:rPr>
              <a:t>FOR YOUR </a:t>
            </a:r>
            <a:br>
              <a:rPr lang="en-US" sz="7800" b="1" dirty="0">
                <a:solidFill>
                  <a:srgbClr val="1FC77F"/>
                </a:solidFill>
                <a:latin typeface="Arial Black" panose="020B0A04020102020204" pitchFamily="34" charset="0"/>
                <a:cs typeface="Arial" panose="020B0604020202020204" pitchFamily="34" charset="0"/>
              </a:rPr>
            </a:br>
            <a:r>
              <a:rPr lang="en-US" sz="7800" b="1" dirty="0">
                <a:solidFill>
                  <a:srgbClr val="1FC77F"/>
                </a:solidFill>
                <a:latin typeface="Arial Black" panose="020B0A04020102020204" pitchFamily="34" charset="0"/>
                <a:cs typeface="Arial" panose="020B0604020202020204" pitchFamily="34" charset="0"/>
              </a:rPr>
              <a:t>SERVICE TO </a:t>
            </a:r>
            <a:br>
              <a:rPr lang="en-US" sz="7800" b="1" dirty="0">
                <a:solidFill>
                  <a:srgbClr val="1FC77F"/>
                </a:solidFill>
                <a:latin typeface="Arial Black" panose="020B0A04020102020204" pitchFamily="34" charset="0"/>
                <a:cs typeface="Arial" panose="020B0604020202020204" pitchFamily="34" charset="0"/>
              </a:rPr>
            </a:br>
            <a:endParaRPr lang="en-US" sz="7800" b="1" dirty="0">
              <a:solidFill>
                <a:srgbClr val="1FC77F"/>
              </a:solidFill>
              <a:latin typeface="Arial Black" panose="020B0A04020102020204" pitchFamily="34" charset="0"/>
              <a:cs typeface="Arial" panose="020B0604020202020204" pitchFamily="34" charset="0"/>
            </a:endParaRP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264678"/>
            <a:ext cx="1631637" cy="593322"/>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8127" t="22282" r="8603" b="48952"/>
          <a:stretch/>
        </p:blipFill>
        <p:spPr>
          <a:xfrm>
            <a:off x="2694432" y="4507104"/>
            <a:ext cx="7061870" cy="886238"/>
          </a:xfrm>
          <a:prstGeom prst="rect">
            <a:avLst/>
          </a:prstGeom>
        </p:spPr>
      </p:pic>
    </p:spTree>
    <p:extLst>
      <p:ext uri="{BB962C8B-B14F-4D97-AF65-F5344CB8AC3E}">
        <p14:creationId xmlns:p14="http://schemas.microsoft.com/office/powerpoint/2010/main" val="5013416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D76CD0F-2401-362E-2503-BD53F9FEA039}"/>
              </a:ext>
            </a:extLst>
          </p:cNvPr>
          <p:cNvSpPr>
            <a:spLocks noGrp="1"/>
          </p:cNvSpPr>
          <p:nvPr>
            <p:ph sz="quarter" idx="11"/>
          </p:nvPr>
        </p:nvSpPr>
        <p:spPr>
          <a:xfrm>
            <a:off x="2383633" y="4695491"/>
            <a:ext cx="7423547" cy="685800"/>
          </a:xfrm>
        </p:spPr>
        <p:txBody>
          <a:bodyPr/>
          <a:lstStyle/>
          <a:p>
            <a:pPr algn="ctr" fontAlgn="base"/>
            <a:r>
              <a:rPr lang="en-US" dirty="0"/>
              <a:t>February 10, 2026</a:t>
            </a:r>
          </a:p>
          <a:p>
            <a:pPr algn="ctr" fontAlgn="base"/>
            <a:r>
              <a:rPr lang="en-US" sz="1800" b="1" dirty="0"/>
              <a:t>Ryan Moon</a:t>
            </a:r>
            <a:endParaRPr lang="en-US" sz="1800" dirty="0"/>
          </a:p>
        </p:txBody>
      </p:sp>
      <p:sp>
        <p:nvSpPr>
          <p:cNvPr id="3" name="Content Placeholder 2">
            <a:extLst>
              <a:ext uri="{FF2B5EF4-FFF2-40B4-BE49-F238E27FC236}">
                <a16:creationId xmlns:a16="http://schemas.microsoft.com/office/drawing/2014/main" id="{D285BD27-5530-BD30-12EB-E6EAE2D7AFC4}"/>
              </a:ext>
            </a:extLst>
          </p:cNvPr>
          <p:cNvSpPr>
            <a:spLocks noGrp="1"/>
          </p:cNvSpPr>
          <p:nvPr>
            <p:ph sz="quarter" idx="12"/>
          </p:nvPr>
        </p:nvSpPr>
        <p:spPr>
          <a:xfrm>
            <a:off x="2383632" y="4167141"/>
            <a:ext cx="7422356" cy="418623"/>
          </a:xfrm>
        </p:spPr>
        <p:txBody>
          <a:bodyPr>
            <a:normAutofit fontScale="92500" lnSpcReduction="20000"/>
          </a:bodyPr>
          <a:lstStyle/>
          <a:p>
            <a:pPr algn="ctr"/>
            <a:r>
              <a:rPr lang="en-US" sz="2700" b="1" dirty="0"/>
              <a:t>New Programs Update</a:t>
            </a:r>
          </a:p>
        </p:txBody>
      </p:sp>
    </p:spTree>
    <p:extLst>
      <p:ext uri="{BB962C8B-B14F-4D97-AF65-F5344CB8AC3E}">
        <p14:creationId xmlns:p14="http://schemas.microsoft.com/office/powerpoint/2010/main" val="1805607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E79569-DB3B-E97A-F9FD-560CC4827EFD}"/>
            </a:ext>
          </a:extLst>
        </p:cNvPr>
        <p:cNvGrpSpPr/>
        <p:nvPr/>
      </p:nvGrpSpPr>
      <p:grpSpPr>
        <a:xfrm>
          <a:off x="0" y="0"/>
          <a:ext cx="0" cy="0"/>
          <a:chOff x="0" y="0"/>
          <a:chExt cx="0" cy="0"/>
        </a:xfrm>
      </p:grpSpPr>
      <p:sp>
        <p:nvSpPr>
          <p:cNvPr id="16" name="Rounded Rectangle 15">
            <a:extLst>
              <a:ext uri="{FF2B5EF4-FFF2-40B4-BE49-F238E27FC236}">
                <a16:creationId xmlns:a16="http://schemas.microsoft.com/office/drawing/2014/main" id="{F7283253-4DED-DC47-CE30-8178291B17F9}"/>
              </a:ext>
            </a:extLst>
          </p:cNvPr>
          <p:cNvSpPr/>
          <p:nvPr/>
        </p:nvSpPr>
        <p:spPr>
          <a:xfrm>
            <a:off x="2736312" y="2164681"/>
            <a:ext cx="6511370" cy="214020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Learning for Life Executive Board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Bernard “Bernie” Lockard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a:t>
            </a:r>
            <a:endPar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Learning for Life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Immediate Past Executive Board Chair/Governance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rPr>
              <a:t>Mark Wiesenhahn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231950"/>
              </a:solidFill>
              <a:effectLst/>
              <a:uLnTx/>
              <a:uFillTx/>
              <a:latin typeface="Arial" panose="020B0604020202020204" pitchFamily="34" charset="0"/>
              <a:ea typeface="+mn-ea"/>
              <a:cs typeface="Arial" panose="020B0604020202020204" pitchFamily="34" charset="0"/>
            </a:endParaRPr>
          </a:p>
        </p:txBody>
      </p:sp>
      <p:sp>
        <p:nvSpPr>
          <p:cNvPr id="73" name="Rounded Rectangle 72">
            <a:extLst>
              <a:ext uri="{FF2B5EF4-FFF2-40B4-BE49-F238E27FC236}">
                <a16:creationId xmlns:a16="http://schemas.microsoft.com/office/drawing/2014/main" id="{748664B4-1C9C-93F4-0768-E6C876D1CF2B}"/>
              </a:ext>
            </a:extLst>
          </p:cNvPr>
          <p:cNvSpPr/>
          <p:nvPr/>
        </p:nvSpPr>
        <p:spPr>
          <a:xfrm>
            <a:off x="9570035" y="2132095"/>
            <a:ext cx="2475039"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Learning for Life Curriculum Based Program Chair</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dirty="0">
                <a:solidFill>
                  <a:prstClr val="black"/>
                </a:solidFill>
                <a:latin typeface="Arial Narrow" panose="020B0606020202030204" pitchFamily="34" charset="0"/>
                <a:cs typeface="Arial" panose="020B0604020202020204" pitchFamily="34" charset="0"/>
              </a:rPr>
              <a:t>Vacant (V)</a:t>
            </a:r>
            <a:endParaRPr kumimoji="0" lang="en-US" sz="11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sp>
        <p:nvSpPr>
          <p:cNvPr id="24" name="Rounded Rectangle 23">
            <a:extLst>
              <a:ext uri="{FF2B5EF4-FFF2-40B4-BE49-F238E27FC236}">
                <a16:creationId xmlns:a16="http://schemas.microsoft.com/office/drawing/2014/main" id="{BC02E899-3AE8-80AB-53A0-20832B153F31}"/>
              </a:ext>
            </a:extLst>
          </p:cNvPr>
          <p:cNvSpPr/>
          <p:nvPr/>
        </p:nvSpPr>
        <p:spPr>
          <a:xfrm>
            <a:off x="9459211" y="173267"/>
            <a:ext cx="2645435" cy="46166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National Director/President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Tim Anderson (E) </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2" name="Rounded Rectangle 31">
            <a:extLst>
              <a:ext uri="{FF2B5EF4-FFF2-40B4-BE49-F238E27FC236}">
                <a16:creationId xmlns:a16="http://schemas.microsoft.com/office/drawing/2014/main" id="{4154D10D-7CEE-746B-FB80-5442249CA4E4}"/>
              </a:ext>
            </a:extLst>
          </p:cNvPr>
          <p:cNvSpPr/>
          <p:nvPr/>
        </p:nvSpPr>
        <p:spPr>
          <a:xfrm>
            <a:off x="6247111" y="5733543"/>
            <a:ext cx="2137161" cy="100167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Technology/Website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Jeff Schweiger</a:t>
            </a:r>
          </a:p>
        </p:txBody>
      </p:sp>
      <p:sp>
        <p:nvSpPr>
          <p:cNvPr id="33" name="Rounded Rectangle 32">
            <a:extLst>
              <a:ext uri="{FF2B5EF4-FFF2-40B4-BE49-F238E27FC236}">
                <a16:creationId xmlns:a16="http://schemas.microsoft.com/office/drawing/2014/main" id="{3D424657-564A-A425-4F14-92C4F4E39DA6}"/>
              </a:ext>
            </a:extLst>
          </p:cNvPr>
          <p:cNvSpPr/>
          <p:nvPr/>
        </p:nvSpPr>
        <p:spPr>
          <a:xfrm>
            <a:off x="737342" y="5719845"/>
            <a:ext cx="2460837" cy="103798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Partnerships &amp; Relationships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pic>
        <p:nvPicPr>
          <p:cNvPr id="30" name="Picture 29">
            <a:extLst>
              <a:ext uri="{FF2B5EF4-FFF2-40B4-BE49-F238E27FC236}">
                <a16:creationId xmlns:a16="http://schemas.microsoft.com/office/drawing/2014/main" id="{1ADA15DE-6CA5-961E-4FD3-351E298418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7135" y="-15555"/>
            <a:ext cx="6611037" cy="1137329"/>
          </a:xfrm>
          <a:prstGeom prst="rect">
            <a:avLst/>
          </a:prstGeom>
        </p:spPr>
      </p:pic>
      <p:sp>
        <p:nvSpPr>
          <p:cNvPr id="43" name="TextBox 42">
            <a:extLst>
              <a:ext uri="{FF2B5EF4-FFF2-40B4-BE49-F238E27FC236}">
                <a16:creationId xmlns:a16="http://schemas.microsoft.com/office/drawing/2014/main" id="{CBFAE3A1-1821-6FC7-986A-09D9F619B4E6}"/>
              </a:ext>
            </a:extLst>
          </p:cNvPr>
          <p:cNvSpPr txBox="1"/>
          <p:nvPr/>
        </p:nvSpPr>
        <p:spPr>
          <a:xfrm>
            <a:off x="1920759" y="1557795"/>
            <a:ext cx="776548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Calibri" panose="020F0502020204030204"/>
                <a:ea typeface="+mn-ea"/>
                <a:cs typeface="+mn-cs"/>
              </a:rPr>
              <a:t>NATIONAL LEARNING FOR LIFE EXECUTIVE BOARD</a:t>
            </a:r>
          </a:p>
        </p:txBody>
      </p:sp>
      <p:cxnSp>
        <p:nvCxnSpPr>
          <p:cNvPr id="48" name="Straight Connector 47">
            <a:extLst>
              <a:ext uri="{FF2B5EF4-FFF2-40B4-BE49-F238E27FC236}">
                <a16:creationId xmlns:a16="http://schemas.microsoft.com/office/drawing/2014/main" id="{B178F6F6-EB66-4979-6A64-03DF8A1C434C}"/>
              </a:ext>
            </a:extLst>
          </p:cNvPr>
          <p:cNvCxnSpPr>
            <a:cxnSpLocks/>
            <a:stCxn id="24" idx="1"/>
            <a:endCxn id="24" idx="1"/>
          </p:cNvCxnSpPr>
          <p:nvPr/>
        </p:nvCxnSpPr>
        <p:spPr>
          <a:xfrm>
            <a:off x="9459211" y="404100"/>
            <a:ext cx="0" cy="0"/>
          </a:xfrm>
          <a:prstGeom prst="line">
            <a:avLst/>
          </a:prstGeom>
        </p:spPr>
        <p:style>
          <a:lnRef idx="1">
            <a:schemeClr val="accent1"/>
          </a:lnRef>
          <a:fillRef idx="0">
            <a:schemeClr val="accent1"/>
          </a:fillRef>
          <a:effectRef idx="0">
            <a:schemeClr val="accent1"/>
          </a:effectRef>
          <a:fontRef idx="minor">
            <a:schemeClr val="tx1"/>
          </a:fontRef>
        </p:style>
      </p:cxnSp>
      <p:sp>
        <p:nvSpPr>
          <p:cNvPr id="46" name="Rounded Rectangle 45">
            <a:extLst>
              <a:ext uri="{FF2B5EF4-FFF2-40B4-BE49-F238E27FC236}">
                <a16:creationId xmlns:a16="http://schemas.microsoft.com/office/drawing/2014/main" id="{11F1BB73-60F7-00B9-E5F7-0E3E493D956C}"/>
              </a:ext>
            </a:extLst>
          </p:cNvPr>
          <p:cNvSpPr/>
          <p:nvPr/>
        </p:nvSpPr>
        <p:spPr>
          <a:xfrm>
            <a:off x="9461920" y="1246047"/>
            <a:ext cx="2642726" cy="490813"/>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Executive Board Treasurer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Lisa Fritschel (E)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0" name="Rounded Rectangle 49">
            <a:extLst>
              <a:ext uri="{FF2B5EF4-FFF2-40B4-BE49-F238E27FC236}">
                <a16:creationId xmlns:a16="http://schemas.microsoft.com/office/drawing/2014/main" id="{3DF59EDF-69A0-36FA-F19C-8EF62BF481F6}"/>
              </a:ext>
            </a:extLst>
          </p:cNvPr>
          <p:cNvSpPr/>
          <p:nvPr/>
        </p:nvSpPr>
        <p:spPr>
          <a:xfrm>
            <a:off x="105396" y="4367577"/>
            <a:ext cx="2346882"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Fundraising &amp; Development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57" name="Straight Connector 56">
            <a:extLst>
              <a:ext uri="{FF2B5EF4-FFF2-40B4-BE49-F238E27FC236}">
                <a16:creationId xmlns:a16="http://schemas.microsoft.com/office/drawing/2014/main" id="{0FC24A27-31AB-5CAD-0AE9-6A973E70C048}"/>
              </a:ext>
            </a:extLst>
          </p:cNvPr>
          <p:cNvCxnSpPr>
            <a:cxnSpLocks/>
            <a:stCxn id="44" idx="3"/>
          </p:cNvCxnSpPr>
          <p:nvPr/>
        </p:nvCxnSpPr>
        <p:spPr>
          <a:xfrm flipV="1">
            <a:off x="2533473" y="2639289"/>
            <a:ext cx="202839" cy="2613"/>
          </a:xfrm>
          <a:prstGeom prst="line">
            <a:avLst/>
          </a:prstGeom>
        </p:spPr>
        <p:style>
          <a:lnRef idx="1">
            <a:schemeClr val="accent1"/>
          </a:lnRef>
          <a:fillRef idx="0">
            <a:schemeClr val="accent1"/>
          </a:fillRef>
          <a:effectRef idx="0">
            <a:schemeClr val="accent1"/>
          </a:effectRef>
          <a:fontRef idx="minor">
            <a:schemeClr val="tx1"/>
          </a:fontRef>
        </p:style>
      </p:cxnSp>
      <p:sp>
        <p:nvSpPr>
          <p:cNvPr id="27" name="Rounded Rectangle 41">
            <a:extLst>
              <a:ext uri="{FF2B5EF4-FFF2-40B4-BE49-F238E27FC236}">
                <a16:creationId xmlns:a16="http://schemas.microsoft.com/office/drawing/2014/main" id="{BC307370-9900-ECFB-92AA-89017791BCB2}"/>
              </a:ext>
            </a:extLst>
          </p:cNvPr>
          <p:cNvSpPr/>
          <p:nvPr/>
        </p:nvSpPr>
        <p:spPr>
          <a:xfrm>
            <a:off x="9477721" y="700561"/>
            <a:ext cx="2645436" cy="47985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LFL Executive Board Secretary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Steven Hardy (E)</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Rectangle 9">
            <a:extLst>
              <a:ext uri="{FF2B5EF4-FFF2-40B4-BE49-F238E27FC236}">
                <a16:creationId xmlns:a16="http://schemas.microsoft.com/office/drawing/2014/main" id="{E482CFC7-07B9-CAED-3771-AD06AF682B05}"/>
              </a:ext>
            </a:extLst>
          </p:cNvPr>
          <p:cNvSpPr/>
          <p:nvPr/>
        </p:nvSpPr>
        <p:spPr>
          <a:xfrm>
            <a:off x="10103563" y="3244334"/>
            <a:ext cx="786109"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77428609-1128-FC55-13FD-4D34150D48D0}"/>
              </a:ext>
            </a:extLst>
          </p:cNvPr>
          <p:cNvSpPr/>
          <p:nvPr/>
        </p:nvSpPr>
        <p:spPr>
          <a:xfrm>
            <a:off x="10078162" y="3266357"/>
            <a:ext cx="1072436"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ounded Rectangle 49">
            <a:extLst>
              <a:ext uri="{FF2B5EF4-FFF2-40B4-BE49-F238E27FC236}">
                <a16:creationId xmlns:a16="http://schemas.microsoft.com/office/drawing/2014/main" id="{2BF1477A-551E-2C31-3C77-43FDEF502D46}"/>
              </a:ext>
            </a:extLst>
          </p:cNvPr>
          <p:cNvSpPr/>
          <p:nvPr/>
        </p:nvSpPr>
        <p:spPr>
          <a:xfrm>
            <a:off x="105396" y="2160795"/>
            <a:ext cx="2428077" cy="96221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Exploring Program Chair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Craig Martin (V)</a:t>
            </a:r>
          </a:p>
        </p:txBody>
      </p:sp>
      <p:sp>
        <p:nvSpPr>
          <p:cNvPr id="39" name="Rounded Rectangle 23">
            <a:extLst>
              <a:ext uri="{FF2B5EF4-FFF2-40B4-BE49-F238E27FC236}">
                <a16:creationId xmlns:a16="http://schemas.microsoft.com/office/drawing/2014/main" id="{23AEEC6C-D3DA-3672-173E-5482EBDA7404}"/>
              </a:ext>
            </a:extLst>
          </p:cNvPr>
          <p:cNvSpPr/>
          <p:nvPr/>
        </p:nvSpPr>
        <p:spPr>
          <a:xfrm>
            <a:off x="262050" y="330835"/>
            <a:ext cx="2075009" cy="55063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 = </a:t>
            </a: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Volunteer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 = </a:t>
            </a:r>
            <a:r>
              <a:rPr kumimoji="0" lang="en-US" sz="10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Employee/Professional</a:t>
            </a:r>
          </a:p>
        </p:txBody>
      </p:sp>
      <p:sp>
        <p:nvSpPr>
          <p:cNvPr id="40" name="Rounded Rectangle 72">
            <a:extLst>
              <a:ext uri="{FF2B5EF4-FFF2-40B4-BE49-F238E27FC236}">
                <a16:creationId xmlns:a16="http://schemas.microsoft.com/office/drawing/2014/main" id="{248DEAE0-228B-4A0D-F914-42DF28789675}"/>
              </a:ext>
            </a:extLst>
          </p:cNvPr>
          <p:cNvSpPr/>
          <p:nvPr/>
        </p:nvSpPr>
        <p:spPr>
          <a:xfrm>
            <a:off x="91867" y="3253884"/>
            <a:ext cx="2428077" cy="96221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Exploring Program Commissioner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Richard “Dick” Davies (V)</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cxnSp>
        <p:nvCxnSpPr>
          <p:cNvPr id="47" name="Straight Connector 46">
            <a:extLst>
              <a:ext uri="{FF2B5EF4-FFF2-40B4-BE49-F238E27FC236}">
                <a16:creationId xmlns:a16="http://schemas.microsoft.com/office/drawing/2014/main" id="{E41AE929-66ED-46C1-323B-96984DA1EC24}"/>
              </a:ext>
            </a:extLst>
          </p:cNvPr>
          <p:cNvCxnSpPr>
            <a:cxnSpLocks/>
            <a:stCxn id="40" idx="3"/>
          </p:cNvCxnSpPr>
          <p:nvPr/>
        </p:nvCxnSpPr>
        <p:spPr>
          <a:xfrm flipV="1">
            <a:off x="2519944" y="3427625"/>
            <a:ext cx="242149" cy="307366"/>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BF8BAE08-7180-473B-DE84-93FD8D3FE42E}"/>
              </a:ext>
            </a:extLst>
          </p:cNvPr>
          <p:cNvCxnSpPr>
            <a:cxnSpLocks/>
            <a:stCxn id="13" idx="0"/>
          </p:cNvCxnSpPr>
          <p:nvPr/>
        </p:nvCxnSpPr>
        <p:spPr>
          <a:xfrm flipV="1">
            <a:off x="4765668" y="4296367"/>
            <a:ext cx="0" cy="1442841"/>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1E8B1CDF-4C6A-9E6E-082B-291D9F692BA2}"/>
              </a:ext>
            </a:extLst>
          </p:cNvPr>
          <p:cNvCxnSpPr>
            <a:cxnSpLocks/>
            <a:stCxn id="50" idx="3"/>
          </p:cNvCxnSpPr>
          <p:nvPr/>
        </p:nvCxnSpPr>
        <p:spPr>
          <a:xfrm flipV="1">
            <a:off x="2452278" y="4232271"/>
            <a:ext cx="376032" cy="642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CBDA56AE-22F1-7F1C-72FE-B2196B87E320}"/>
              </a:ext>
            </a:extLst>
          </p:cNvPr>
          <p:cNvCxnSpPr>
            <a:cxnSpLocks/>
          </p:cNvCxnSpPr>
          <p:nvPr/>
        </p:nvCxnSpPr>
        <p:spPr>
          <a:xfrm flipV="1">
            <a:off x="7342447" y="4359403"/>
            <a:ext cx="0" cy="1410509"/>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A164606-6C3D-071F-D4FE-8A5C53523E14}"/>
              </a:ext>
            </a:extLst>
          </p:cNvPr>
          <p:cNvCxnSpPr>
            <a:cxnSpLocks/>
            <a:stCxn id="73" idx="1"/>
          </p:cNvCxnSpPr>
          <p:nvPr/>
        </p:nvCxnSpPr>
        <p:spPr>
          <a:xfrm flipH="1">
            <a:off x="9247682" y="2639289"/>
            <a:ext cx="322353" cy="8766"/>
          </a:xfrm>
          <a:prstGeom prst="line">
            <a:avLst/>
          </a:prstGeom>
        </p:spPr>
        <p:style>
          <a:lnRef idx="1">
            <a:schemeClr val="accent1"/>
          </a:lnRef>
          <a:fillRef idx="0">
            <a:schemeClr val="accent1"/>
          </a:fillRef>
          <a:effectRef idx="0">
            <a:schemeClr val="accent1"/>
          </a:effectRef>
          <a:fontRef idx="minor">
            <a:schemeClr val="tx1"/>
          </a:fontRef>
        </p:style>
      </p:cxnSp>
      <p:sp>
        <p:nvSpPr>
          <p:cNvPr id="36" name="Rounded Rectangle 49">
            <a:extLst>
              <a:ext uri="{FF2B5EF4-FFF2-40B4-BE49-F238E27FC236}">
                <a16:creationId xmlns:a16="http://schemas.microsoft.com/office/drawing/2014/main" id="{7913FC7A-60B4-A5BD-276B-02AC332DCA69}"/>
              </a:ext>
            </a:extLst>
          </p:cNvPr>
          <p:cNvSpPr/>
          <p:nvPr/>
        </p:nvSpPr>
        <p:spPr>
          <a:xfrm>
            <a:off x="9525951" y="3281980"/>
            <a:ext cx="2548081"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Learning for Life Curriculum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Based Program Commissioner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58" name="Straight Connector 57">
            <a:extLst>
              <a:ext uri="{FF2B5EF4-FFF2-40B4-BE49-F238E27FC236}">
                <a16:creationId xmlns:a16="http://schemas.microsoft.com/office/drawing/2014/main" id="{AA26D141-FE13-4291-BF96-58AAB830647C}"/>
              </a:ext>
            </a:extLst>
          </p:cNvPr>
          <p:cNvCxnSpPr>
            <a:cxnSpLocks/>
            <a:endCxn id="36" idx="1"/>
          </p:cNvCxnSpPr>
          <p:nvPr/>
        </p:nvCxnSpPr>
        <p:spPr>
          <a:xfrm>
            <a:off x="9247682" y="3519366"/>
            <a:ext cx="278269" cy="269808"/>
          </a:xfrm>
          <a:prstGeom prst="line">
            <a:avLst/>
          </a:prstGeom>
        </p:spPr>
        <p:style>
          <a:lnRef idx="1">
            <a:schemeClr val="accent1"/>
          </a:lnRef>
          <a:fillRef idx="0">
            <a:schemeClr val="accent1"/>
          </a:fillRef>
          <a:effectRef idx="0">
            <a:schemeClr val="accent1"/>
          </a:effectRef>
          <a:fontRef idx="minor">
            <a:schemeClr val="tx1"/>
          </a:fontRef>
        </p:style>
      </p:cxnSp>
      <p:sp>
        <p:nvSpPr>
          <p:cNvPr id="25" name="Rounded Rectangle 49">
            <a:extLst>
              <a:ext uri="{FF2B5EF4-FFF2-40B4-BE49-F238E27FC236}">
                <a16:creationId xmlns:a16="http://schemas.microsoft.com/office/drawing/2014/main" id="{3E54B172-5570-87BE-543E-C27196E9A1B6}"/>
              </a:ext>
            </a:extLst>
          </p:cNvPr>
          <p:cNvSpPr/>
          <p:nvPr/>
        </p:nvSpPr>
        <p:spPr>
          <a:xfrm>
            <a:off x="9570035" y="4406108"/>
            <a:ext cx="2456978" cy="101438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Membership &amp; Retention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26" name="Straight Connector 25">
            <a:extLst>
              <a:ext uri="{FF2B5EF4-FFF2-40B4-BE49-F238E27FC236}">
                <a16:creationId xmlns:a16="http://schemas.microsoft.com/office/drawing/2014/main" id="{7F56031D-9150-F23A-0833-2710C044DC34}"/>
              </a:ext>
            </a:extLst>
          </p:cNvPr>
          <p:cNvCxnSpPr>
            <a:cxnSpLocks/>
            <a:stCxn id="25" idx="1"/>
          </p:cNvCxnSpPr>
          <p:nvPr/>
        </p:nvCxnSpPr>
        <p:spPr>
          <a:xfrm flipH="1" flipV="1">
            <a:off x="9164538" y="4172146"/>
            <a:ext cx="405497" cy="741156"/>
          </a:xfrm>
          <a:prstGeom prst="line">
            <a:avLst/>
          </a:prstGeom>
        </p:spPr>
        <p:style>
          <a:lnRef idx="1">
            <a:schemeClr val="accent1"/>
          </a:lnRef>
          <a:fillRef idx="0">
            <a:schemeClr val="accent1"/>
          </a:fillRef>
          <a:effectRef idx="0">
            <a:schemeClr val="accent1"/>
          </a:effectRef>
          <a:fontRef idx="minor">
            <a:schemeClr val="tx1"/>
          </a:fontRef>
        </p:style>
      </p:cxnSp>
      <p:sp>
        <p:nvSpPr>
          <p:cNvPr id="13" name="Rounded Rectangle 32">
            <a:extLst>
              <a:ext uri="{FF2B5EF4-FFF2-40B4-BE49-F238E27FC236}">
                <a16:creationId xmlns:a16="http://schemas.microsoft.com/office/drawing/2014/main" id="{17694131-C74C-CB2B-376F-19E34E7A5DDA}"/>
              </a:ext>
            </a:extLst>
          </p:cNvPr>
          <p:cNvSpPr/>
          <p:nvPr/>
        </p:nvSpPr>
        <p:spPr>
          <a:xfrm>
            <a:off x="3537895" y="5739208"/>
            <a:ext cx="2455546" cy="1037984"/>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Safeguarding Youth/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Health &amp; Safety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17" name="Straight Connector 16">
            <a:extLst>
              <a:ext uri="{FF2B5EF4-FFF2-40B4-BE49-F238E27FC236}">
                <a16:creationId xmlns:a16="http://schemas.microsoft.com/office/drawing/2014/main" id="{334BC78D-23D1-04CD-17DC-BE26DFB9ACB1}"/>
              </a:ext>
            </a:extLst>
          </p:cNvPr>
          <p:cNvCxnSpPr>
            <a:cxnSpLocks/>
          </p:cNvCxnSpPr>
          <p:nvPr/>
        </p:nvCxnSpPr>
        <p:spPr>
          <a:xfrm flipV="1">
            <a:off x="2413959" y="4304881"/>
            <a:ext cx="1093638" cy="1410509"/>
          </a:xfrm>
          <a:prstGeom prst="line">
            <a:avLst/>
          </a:prstGeom>
        </p:spPr>
        <p:style>
          <a:lnRef idx="1">
            <a:schemeClr val="accent1"/>
          </a:lnRef>
          <a:fillRef idx="0">
            <a:schemeClr val="accent1"/>
          </a:fillRef>
          <a:effectRef idx="0">
            <a:schemeClr val="accent1"/>
          </a:effectRef>
          <a:fontRef idx="minor">
            <a:schemeClr val="tx1"/>
          </a:fontRef>
        </p:style>
      </p:cxnSp>
      <p:sp>
        <p:nvSpPr>
          <p:cNvPr id="59" name="Rounded Rectangle 31">
            <a:extLst>
              <a:ext uri="{FF2B5EF4-FFF2-40B4-BE49-F238E27FC236}">
                <a16:creationId xmlns:a16="http://schemas.microsoft.com/office/drawing/2014/main" id="{5F2696D1-1B20-2D40-5F26-96DBC1D02934}"/>
              </a:ext>
            </a:extLst>
          </p:cNvPr>
          <p:cNvSpPr/>
          <p:nvPr/>
        </p:nvSpPr>
        <p:spPr>
          <a:xfrm>
            <a:off x="8788703" y="5769912"/>
            <a:ext cx="2296240" cy="1001677"/>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(Board Member)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National LFL/EXP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C00000"/>
                </a:solidFill>
                <a:effectLst/>
                <a:uLnTx/>
                <a:uFillTx/>
                <a:latin typeface="Arial Narrow" panose="020B0606020202030204" pitchFamily="34" charset="0"/>
                <a:ea typeface="+mn-ea"/>
                <a:cs typeface="Arial" panose="020B0604020202020204" pitchFamily="34" charset="0"/>
              </a:rPr>
              <a:t>Marketing &amp; Social Media Chair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Vacant (V)</a:t>
            </a:r>
          </a:p>
        </p:txBody>
      </p:sp>
      <p:cxnSp>
        <p:nvCxnSpPr>
          <p:cNvPr id="60" name="Straight Connector 59">
            <a:extLst>
              <a:ext uri="{FF2B5EF4-FFF2-40B4-BE49-F238E27FC236}">
                <a16:creationId xmlns:a16="http://schemas.microsoft.com/office/drawing/2014/main" id="{1F529D36-C542-EE7F-9C9A-D1F926573FFA}"/>
              </a:ext>
            </a:extLst>
          </p:cNvPr>
          <p:cNvCxnSpPr>
            <a:cxnSpLocks/>
          </p:cNvCxnSpPr>
          <p:nvPr/>
        </p:nvCxnSpPr>
        <p:spPr>
          <a:xfrm flipH="1" flipV="1">
            <a:off x="8422305" y="4314582"/>
            <a:ext cx="925637" cy="145533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375282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8765255-51C3-E0EF-0056-76E33487E1F7}"/>
              </a:ext>
            </a:extLst>
          </p:cNvPr>
          <p:cNvSpPr txBox="1">
            <a:spLocks/>
          </p:cNvSpPr>
          <p:nvPr/>
        </p:nvSpPr>
        <p:spPr>
          <a:xfrm>
            <a:off x="1724968" y="3521869"/>
            <a:ext cx="8792308" cy="1843951"/>
          </a:xfrm>
          <a:prstGeom prst="rect">
            <a:avLst/>
          </a:prstGeom>
        </p:spPr>
        <p:txBody>
          <a:bodyPr/>
          <a:lstStyle>
            <a:lvl1pPr algn="l" defTabSz="914400" rtl="0" eaLnBrk="1" latinLnBrk="0" hangingPunct="1">
              <a:lnSpc>
                <a:spcPct val="90000"/>
              </a:lnSpc>
              <a:spcBef>
                <a:spcPct val="0"/>
              </a:spcBef>
              <a:buNone/>
              <a:defRPr sz="4400" kern="1200">
                <a:solidFill>
                  <a:srgbClr val="075697"/>
                </a:solidFill>
                <a:latin typeface="Arial Black" panose="020B0A04020102020204" pitchFamily="34" charset="0"/>
                <a:ea typeface="+mj-ea"/>
                <a:cs typeface="+mj-cs"/>
              </a:defRPr>
            </a:lvl1pPr>
          </a:lstStyle>
          <a:p>
            <a:pPr algn="ctr"/>
            <a:r>
              <a:rPr lang="en-US" sz="3300" dirty="0"/>
              <a:t>Exploring Adventure Clubs / Posts</a:t>
            </a:r>
          </a:p>
          <a:p>
            <a:r>
              <a:rPr lang="en-US" sz="3300" dirty="0"/>
              <a:t>                           &amp;</a:t>
            </a:r>
          </a:p>
          <a:p>
            <a:pPr algn="ctr"/>
            <a:r>
              <a:rPr lang="en-US" sz="3300" dirty="0"/>
              <a:t>Aviation Drone Exploring*</a:t>
            </a:r>
          </a:p>
        </p:txBody>
      </p:sp>
      <p:sp>
        <p:nvSpPr>
          <p:cNvPr id="4" name="TextBox 3">
            <a:extLst>
              <a:ext uri="{FF2B5EF4-FFF2-40B4-BE49-F238E27FC236}">
                <a16:creationId xmlns:a16="http://schemas.microsoft.com/office/drawing/2014/main" id="{DDA7F581-B883-50C4-A110-940F00FBE736}"/>
              </a:ext>
            </a:extLst>
          </p:cNvPr>
          <p:cNvSpPr txBox="1"/>
          <p:nvPr/>
        </p:nvSpPr>
        <p:spPr>
          <a:xfrm>
            <a:off x="1724967" y="5444814"/>
            <a:ext cx="8792308" cy="646331"/>
          </a:xfrm>
          <a:prstGeom prst="rect">
            <a:avLst/>
          </a:prstGeom>
          <a:noFill/>
        </p:spPr>
        <p:txBody>
          <a:bodyPr wrap="square" rtlCol="0">
            <a:spAutoFit/>
          </a:bodyPr>
          <a:lstStyle/>
          <a:p>
            <a:r>
              <a:rPr lang="en-US" dirty="0">
                <a:latin typeface="Arial Black" panose="020B0A04020102020204" pitchFamily="34" charset="0"/>
              </a:rPr>
              <a:t>* Presented during 18 September 2025 National Learning for Life Executive Board Meeting by Ryan Moon, Director 0f New Programs</a:t>
            </a:r>
          </a:p>
        </p:txBody>
      </p:sp>
    </p:spTree>
    <p:extLst>
      <p:ext uri="{BB962C8B-B14F-4D97-AF65-F5344CB8AC3E}">
        <p14:creationId xmlns:p14="http://schemas.microsoft.com/office/powerpoint/2010/main" val="138968217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568F69D-9774-85A4-FC05-249FE38CB5D4}"/>
              </a:ext>
            </a:extLst>
          </p:cNvPr>
          <p:cNvPicPr>
            <a:picLocks noChangeAspect="1"/>
          </p:cNvPicPr>
          <p:nvPr/>
        </p:nvPicPr>
        <p:blipFill>
          <a:blip r:embed="rId2"/>
          <a:stretch>
            <a:fillRect/>
          </a:stretch>
        </p:blipFill>
        <p:spPr>
          <a:xfrm>
            <a:off x="1554862" y="552660"/>
            <a:ext cx="9113139" cy="5147121"/>
          </a:xfrm>
          <a:prstGeom prst="rect">
            <a:avLst/>
          </a:prstGeom>
        </p:spPr>
      </p:pic>
    </p:spTree>
    <p:extLst>
      <p:ext uri="{BB962C8B-B14F-4D97-AF65-F5344CB8AC3E}">
        <p14:creationId xmlns:p14="http://schemas.microsoft.com/office/powerpoint/2010/main" val="341542937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2B165-DF7F-44FD-57B7-83C03C11D531}"/>
            </a:ext>
          </a:extLst>
        </p:cNvPr>
        <p:cNvGrpSpPr/>
        <p:nvPr/>
      </p:nvGrpSpPr>
      <p:grpSpPr>
        <a:xfrm>
          <a:off x="0" y="0"/>
          <a:ext cx="0" cy="0"/>
          <a:chOff x="0" y="0"/>
          <a:chExt cx="0" cy="0"/>
        </a:xfrm>
      </p:grpSpPr>
      <p:pic>
        <p:nvPicPr>
          <p:cNvPr id="12" name="Picture 11">
            <a:extLst>
              <a:ext uri="{FF2B5EF4-FFF2-40B4-BE49-F238E27FC236}">
                <a16:creationId xmlns:a16="http://schemas.microsoft.com/office/drawing/2014/main" id="{95A3D6CF-EB06-639E-14F7-5C2B7499D041}"/>
              </a:ext>
            </a:extLst>
          </p:cNvPr>
          <p:cNvPicPr>
            <a:picLocks noChangeAspect="1"/>
          </p:cNvPicPr>
          <p:nvPr/>
        </p:nvPicPr>
        <p:blipFill>
          <a:blip r:embed="rId2"/>
          <a:stretch>
            <a:fillRect/>
          </a:stretch>
        </p:blipFill>
        <p:spPr>
          <a:xfrm>
            <a:off x="1522658" y="753626"/>
            <a:ext cx="9145342" cy="5169106"/>
          </a:xfrm>
          <a:prstGeom prst="rect">
            <a:avLst/>
          </a:prstGeom>
        </p:spPr>
      </p:pic>
    </p:spTree>
    <p:extLst>
      <p:ext uri="{BB962C8B-B14F-4D97-AF65-F5344CB8AC3E}">
        <p14:creationId xmlns:p14="http://schemas.microsoft.com/office/powerpoint/2010/main" val="13106742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5B4E23-EDDA-0E53-CC2A-624D98E942A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ED1D481-53DB-E977-B663-13D1DA65E5F0}"/>
              </a:ext>
            </a:extLst>
          </p:cNvPr>
          <p:cNvPicPr>
            <a:picLocks noChangeAspect="1"/>
          </p:cNvPicPr>
          <p:nvPr/>
        </p:nvPicPr>
        <p:blipFill>
          <a:blip r:embed="rId2"/>
          <a:stretch>
            <a:fillRect/>
          </a:stretch>
        </p:blipFill>
        <p:spPr>
          <a:xfrm>
            <a:off x="1524000" y="844014"/>
            <a:ext cx="9144000" cy="5169972"/>
          </a:xfrm>
          <a:prstGeom prst="rect">
            <a:avLst/>
          </a:prstGeom>
        </p:spPr>
      </p:pic>
    </p:spTree>
    <p:extLst>
      <p:ext uri="{BB962C8B-B14F-4D97-AF65-F5344CB8AC3E}">
        <p14:creationId xmlns:p14="http://schemas.microsoft.com/office/powerpoint/2010/main" val="5629254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7636B-203E-FEA8-1FDE-D283EACD50A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1F17225-71BA-E27D-8B9E-BA77AA1E54FB}"/>
              </a:ext>
            </a:extLst>
          </p:cNvPr>
          <p:cNvPicPr>
            <a:picLocks noChangeAspect="1"/>
          </p:cNvPicPr>
          <p:nvPr/>
        </p:nvPicPr>
        <p:blipFill>
          <a:blip r:embed="rId2"/>
          <a:stretch>
            <a:fillRect/>
          </a:stretch>
        </p:blipFill>
        <p:spPr>
          <a:xfrm>
            <a:off x="1524000" y="984739"/>
            <a:ext cx="9157010" cy="5164853"/>
          </a:xfrm>
          <a:prstGeom prst="rect">
            <a:avLst/>
          </a:prstGeom>
        </p:spPr>
      </p:pic>
    </p:spTree>
    <p:extLst>
      <p:ext uri="{BB962C8B-B14F-4D97-AF65-F5344CB8AC3E}">
        <p14:creationId xmlns:p14="http://schemas.microsoft.com/office/powerpoint/2010/main" val="116275854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FF5EB-0286-208A-0BB1-DDACB403250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3BAF8B3-EB85-CE8B-92EC-76BA40F4E92A}"/>
              </a:ext>
            </a:extLst>
          </p:cNvPr>
          <p:cNvPicPr>
            <a:picLocks noChangeAspect="1"/>
          </p:cNvPicPr>
          <p:nvPr/>
        </p:nvPicPr>
        <p:blipFill>
          <a:blip r:embed="rId2"/>
          <a:stretch>
            <a:fillRect/>
          </a:stretch>
        </p:blipFill>
        <p:spPr>
          <a:xfrm>
            <a:off x="1524000" y="843197"/>
            <a:ext cx="9144000" cy="5171607"/>
          </a:xfrm>
          <a:prstGeom prst="rect">
            <a:avLst/>
          </a:prstGeom>
        </p:spPr>
      </p:pic>
    </p:spTree>
    <p:extLst>
      <p:ext uri="{BB962C8B-B14F-4D97-AF65-F5344CB8AC3E}">
        <p14:creationId xmlns:p14="http://schemas.microsoft.com/office/powerpoint/2010/main" val="326150040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AE534-72DA-77C8-8E51-E8502CDA444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004C8F7-D09C-BE29-2F1F-72FDBA806E15}"/>
              </a:ext>
            </a:extLst>
          </p:cNvPr>
          <p:cNvPicPr>
            <a:picLocks noChangeAspect="1"/>
          </p:cNvPicPr>
          <p:nvPr/>
        </p:nvPicPr>
        <p:blipFill>
          <a:blip r:embed="rId2"/>
          <a:stretch>
            <a:fillRect/>
          </a:stretch>
        </p:blipFill>
        <p:spPr>
          <a:xfrm>
            <a:off x="1524000" y="853751"/>
            <a:ext cx="9144000" cy="5150498"/>
          </a:xfrm>
          <a:prstGeom prst="rect">
            <a:avLst/>
          </a:prstGeom>
        </p:spPr>
      </p:pic>
    </p:spTree>
    <p:extLst>
      <p:ext uri="{BB962C8B-B14F-4D97-AF65-F5344CB8AC3E}">
        <p14:creationId xmlns:p14="http://schemas.microsoft.com/office/powerpoint/2010/main" val="318686126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6D1444-50AE-286C-417A-90AC9F7A4FA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DD24822-524E-AC9A-A28C-180158E9F42E}"/>
              </a:ext>
            </a:extLst>
          </p:cNvPr>
          <p:cNvPicPr>
            <a:picLocks noChangeAspect="1"/>
          </p:cNvPicPr>
          <p:nvPr/>
        </p:nvPicPr>
        <p:blipFill>
          <a:blip r:embed="rId2"/>
          <a:stretch>
            <a:fillRect/>
          </a:stretch>
        </p:blipFill>
        <p:spPr>
          <a:xfrm>
            <a:off x="1524000" y="866671"/>
            <a:ext cx="9144000" cy="5124659"/>
          </a:xfrm>
          <a:prstGeom prst="rect">
            <a:avLst/>
          </a:prstGeom>
        </p:spPr>
      </p:pic>
    </p:spTree>
    <p:extLst>
      <p:ext uri="{BB962C8B-B14F-4D97-AF65-F5344CB8AC3E}">
        <p14:creationId xmlns:p14="http://schemas.microsoft.com/office/powerpoint/2010/main" val="199543316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8BB7C1-9826-B907-F375-FEA2C319F4F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8868AAC-4E49-0B12-E707-9363ADAE63F6}"/>
              </a:ext>
            </a:extLst>
          </p:cNvPr>
          <p:cNvPicPr>
            <a:picLocks noChangeAspect="1"/>
          </p:cNvPicPr>
          <p:nvPr/>
        </p:nvPicPr>
        <p:blipFill>
          <a:blip r:embed="rId2"/>
          <a:stretch>
            <a:fillRect/>
          </a:stretch>
        </p:blipFill>
        <p:spPr>
          <a:xfrm>
            <a:off x="1524000" y="862701"/>
            <a:ext cx="9144000" cy="5132599"/>
          </a:xfrm>
          <a:prstGeom prst="rect">
            <a:avLst/>
          </a:prstGeom>
        </p:spPr>
      </p:pic>
    </p:spTree>
    <p:extLst>
      <p:ext uri="{BB962C8B-B14F-4D97-AF65-F5344CB8AC3E}">
        <p14:creationId xmlns:p14="http://schemas.microsoft.com/office/powerpoint/2010/main" val="181764328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67A3F-3C95-F928-DFA8-0F1FEDED42B7}"/>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1ECE9421-58E5-D9CF-E48A-417E0A08C3AC}"/>
              </a:ext>
            </a:extLst>
          </p:cNvPr>
          <p:cNvPicPr>
            <a:picLocks noChangeAspect="1"/>
          </p:cNvPicPr>
          <p:nvPr/>
        </p:nvPicPr>
        <p:blipFill>
          <a:blip r:embed="rId2"/>
          <a:stretch>
            <a:fillRect/>
          </a:stretch>
        </p:blipFill>
        <p:spPr>
          <a:xfrm>
            <a:off x="1524000" y="843197"/>
            <a:ext cx="9144000" cy="5171607"/>
          </a:xfrm>
          <a:prstGeom prst="rect">
            <a:avLst/>
          </a:prstGeom>
        </p:spPr>
      </p:pic>
    </p:spTree>
    <p:extLst>
      <p:ext uri="{BB962C8B-B14F-4D97-AF65-F5344CB8AC3E}">
        <p14:creationId xmlns:p14="http://schemas.microsoft.com/office/powerpoint/2010/main" val="8923120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8C37CD-97D3-CA75-3991-AE032D0EEEFE}"/>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D7279294-578B-4408-6B79-A41742E475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31"/>
            <a:ext cx="12192000" cy="6883121"/>
          </a:xfrm>
          <a:prstGeom prst="rect">
            <a:avLst/>
          </a:prstGeom>
        </p:spPr>
      </p:pic>
      <p:pic>
        <p:nvPicPr>
          <p:cNvPr id="23" name="Picture 22" descr="exploring_wht_transparent-01.png">
            <a:extLst>
              <a:ext uri="{FF2B5EF4-FFF2-40B4-BE49-F238E27FC236}">
                <a16:creationId xmlns:a16="http://schemas.microsoft.com/office/drawing/2014/main" id="{009DAA9C-3701-299C-B73A-235B85167C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D8913BE2-C90F-EC4D-2732-3C3B748B0123}"/>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C0F671C1-D507-09E7-4396-A6D166A142EF}"/>
              </a:ext>
            </a:extLst>
          </p:cNvPr>
          <p:cNvSpPr/>
          <p:nvPr/>
        </p:nvSpPr>
        <p:spPr>
          <a:xfrm>
            <a:off x="1832845" y="1879181"/>
            <a:ext cx="3834432" cy="4185761"/>
          </a:xfrm>
          <a:prstGeom prst="rect">
            <a:avLst/>
          </a:prstGeom>
          <a:ln>
            <a:solidFill>
              <a:srgbClr val="FFFF00"/>
            </a:solidFill>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Scouting…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Eagle Scout (1972)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Order of the Arrow Vigil Honor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Cubmaster</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Pack Committee Chairman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Assistant Scoutmaster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Scoutmaster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Unit Commissioner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Wood Badge Course Director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NYLT Course Director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District Chairman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President, Laurel Highlands Council’s Board of Directors (2013 - 2014)</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2019 World Jamboree Scoutmaster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Chair, National Venturing Committee (2020 - 2022)</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2023 &amp; 2017 National Jamboree Staff</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Eagle Scout Association Scholarship Committee (2013 - Present)             </a:t>
            </a:r>
          </a:p>
        </p:txBody>
      </p:sp>
      <p:sp>
        <p:nvSpPr>
          <p:cNvPr id="3" name="TextBox 2">
            <a:extLst>
              <a:ext uri="{FF2B5EF4-FFF2-40B4-BE49-F238E27FC236}">
                <a16:creationId xmlns:a16="http://schemas.microsoft.com/office/drawing/2014/main" id="{A4232FD9-0822-1904-DB68-90F8C7A6F5D1}"/>
              </a:ext>
            </a:extLst>
          </p:cNvPr>
          <p:cNvSpPr txBox="1"/>
          <p:nvPr/>
        </p:nvSpPr>
        <p:spPr>
          <a:xfrm>
            <a:off x="5821868" y="2111794"/>
            <a:ext cx="4683947" cy="2031325"/>
          </a:xfrm>
          <a:prstGeom prst="rect">
            <a:avLst/>
          </a:prstGeom>
          <a:noFill/>
          <a:ln>
            <a:solidFill>
              <a:srgbClr val="FFFF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BSA Recognition…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Award of Merit – 1998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Beaver – 2001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Distinguished Citizen – 2010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Rockefeller Award – 2010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Antelope – 2014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Outstanding Eagle Scout Award - 2015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Venturing Leadership Award – 2022 </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Silver Buffalo - 2024 </a:t>
            </a:r>
          </a:p>
        </p:txBody>
      </p:sp>
      <p:sp>
        <p:nvSpPr>
          <p:cNvPr id="4" name="TextBox 3">
            <a:extLst>
              <a:ext uri="{FF2B5EF4-FFF2-40B4-BE49-F238E27FC236}">
                <a16:creationId xmlns:a16="http://schemas.microsoft.com/office/drawing/2014/main" id="{99D1BAEF-A89E-9B07-0FBA-5A8E476D724A}"/>
              </a:ext>
            </a:extLst>
          </p:cNvPr>
          <p:cNvSpPr txBox="1"/>
          <p:nvPr/>
        </p:nvSpPr>
        <p:spPr>
          <a:xfrm>
            <a:off x="5821869" y="4249060"/>
            <a:ext cx="4683947" cy="1815882"/>
          </a:xfrm>
          <a:prstGeom prst="rect">
            <a:avLst/>
          </a:prstGeom>
          <a:noFill/>
          <a:ln>
            <a:solidFill>
              <a:srgbClr val="FFFF00"/>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Personal…</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Married to Robyn L. </a:t>
            </a:r>
            <a:r>
              <a:rPr kumimoji="0" lang="en-US" sz="1400" b="1" i="0" u="none" strike="noStrike" kern="1200" cap="none" spc="0" normalizeH="0" baseline="0" noProof="0" dirty="0" err="1">
                <a:ln>
                  <a:noFill/>
                </a:ln>
                <a:solidFill>
                  <a:srgbClr val="FFFF00"/>
                </a:solidFill>
                <a:effectLst/>
                <a:uLnTx/>
                <a:uFillTx/>
                <a:latin typeface="Arial" panose="020B0604020202020204" pitchFamily="34" charset="0"/>
                <a:ea typeface="+mn-ea"/>
                <a:cs typeface="Arial" panose="020B0604020202020204" pitchFamily="34" charset="0"/>
              </a:rPr>
              <a:t>Ashbridge</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father of five and grandfather of seven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President, The Lockard Company, Indiana, PA</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Graduate of  Carnegie-Mellon University, Pittsburgh, PA, with B.S. in Administration and Management Science, Economics, Mathematics (Graduated With Honors)  </a:t>
            </a:r>
          </a:p>
        </p:txBody>
      </p:sp>
      <p:pic>
        <p:nvPicPr>
          <p:cNvPr id="2062" name="Picture 14" descr="Bernie Lockard">
            <a:extLst>
              <a:ext uri="{FF2B5EF4-FFF2-40B4-BE49-F238E27FC236}">
                <a16:creationId xmlns:a16="http://schemas.microsoft.com/office/drawing/2014/main" id="{03466FCA-62A6-EB38-87FC-8C5B657D07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8510" y="260693"/>
            <a:ext cx="1430948" cy="143094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18E7B19-1661-9ED0-045A-B00EA4314A49}"/>
              </a:ext>
            </a:extLst>
          </p:cNvPr>
          <p:cNvSpPr txBox="1"/>
          <p:nvPr/>
        </p:nvSpPr>
        <p:spPr>
          <a:xfrm>
            <a:off x="1706859" y="791177"/>
            <a:ext cx="6887591" cy="50013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650" b="1" i="0" u="none" strike="noStrike" kern="1200" cap="none" spc="0" normalizeH="0" baseline="0" noProof="0" dirty="0">
                <a:ln>
                  <a:noFill/>
                </a:ln>
                <a:solidFill>
                  <a:srgbClr val="196B24">
                    <a:lumMod val="60000"/>
                    <a:lumOff val="40000"/>
                  </a:srgbClr>
                </a:solidFill>
                <a:effectLst/>
                <a:uLnTx/>
                <a:uFillTx/>
                <a:latin typeface="Calibri"/>
                <a:ea typeface="+mn-ea"/>
                <a:cs typeface="+mn-cs"/>
              </a:rPr>
              <a:t>National Learning for Life Executive Board Chair</a:t>
            </a:r>
          </a:p>
        </p:txBody>
      </p:sp>
      <p:sp>
        <p:nvSpPr>
          <p:cNvPr id="8" name="TextBox 7">
            <a:extLst>
              <a:ext uri="{FF2B5EF4-FFF2-40B4-BE49-F238E27FC236}">
                <a16:creationId xmlns:a16="http://schemas.microsoft.com/office/drawing/2014/main" id="{EDC8294F-2DA4-5298-37B5-4EC58393562E}"/>
              </a:ext>
            </a:extLst>
          </p:cNvPr>
          <p:cNvSpPr txBox="1"/>
          <p:nvPr/>
        </p:nvSpPr>
        <p:spPr>
          <a:xfrm>
            <a:off x="8628510" y="1717051"/>
            <a:ext cx="1600887"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Calibri"/>
                <a:ea typeface="+mn-ea"/>
                <a:cs typeface="+mn-cs"/>
              </a:rPr>
              <a:t>Bernie Lockard</a:t>
            </a:r>
          </a:p>
        </p:txBody>
      </p:sp>
    </p:spTree>
    <p:extLst>
      <p:ext uri="{BB962C8B-B14F-4D97-AF65-F5344CB8AC3E}">
        <p14:creationId xmlns:p14="http://schemas.microsoft.com/office/powerpoint/2010/main" val="34610216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E35751-AF67-02FA-A33F-134A292134F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609FB9E-A6A1-FB7F-F938-DBEAB21E9F46}"/>
              </a:ext>
            </a:extLst>
          </p:cNvPr>
          <p:cNvPicPr>
            <a:picLocks noChangeAspect="1"/>
          </p:cNvPicPr>
          <p:nvPr/>
        </p:nvPicPr>
        <p:blipFill>
          <a:blip r:embed="rId2"/>
          <a:stretch>
            <a:fillRect/>
          </a:stretch>
        </p:blipFill>
        <p:spPr>
          <a:xfrm>
            <a:off x="1524000" y="846725"/>
            <a:ext cx="9144000" cy="5164551"/>
          </a:xfrm>
          <a:prstGeom prst="rect">
            <a:avLst/>
          </a:prstGeom>
        </p:spPr>
      </p:pic>
    </p:spTree>
    <p:extLst>
      <p:ext uri="{BB962C8B-B14F-4D97-AF65-F5344CB8AC3E}">
        <p14:creationId xmlns:p14="http://schemas.microsoft.com/office/powerpoint/2010/main" val="120291011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61182-858A-7D1F-3131-E11300941BF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E2F6FA8-235E-677E-58E7-D5345B27C61B}"/>
              </a:ext>
            </a:extLst>
          </p:cNvPr>
          <p:cNvSpPr txBox="1"/>
          <p:nvPr/>
        </p:nvSpPr>
        <p:spPr>
          <a:xfrm>
            <a:off x="882297" y="926850"/>
            <a:ext cx="10427406" cy="3785652"/>
          </a:xfrm>
          <a:prstGeom prst="rect">
            <a:avLst/>
          </a:prstGeom>
          <a:noFill/>
        </p:spPr>
        <p:txBody>
          <a:bodyPr wrap="none" rtlCol="0">
            <a:spAutoFit/>
          </a:bodyPr>
          <a:lstStyle/>
          <a:p>
            <a:pPr algn="ctr"/>
            <a:r>
              <a:rPr lang="en-US" sz="4800" dirty="0"/>
              <a:t>For more information on either program:</a:t>
            </a:r>
          </a:p>
          <a:p>
            <a:pPr algn="ctr"/>
            <a:endParaRPr lang="en-US" sz="4800" dirty="0"/>
          </a:p>
          <a:p>
            <a:pPr algn="ctr"/>
            <a:r>
              <a:rPr lang="en-US" sz="4800" dirty="0"/>
              <a:t>Please contact Ryan Moon</a:t>
            </a:r>
          </a:p>
          <a:p>
            <a:pPr algn="ctr"/>
            <a:endParaRPr lang="en-US" sz="4800" dirty="0"/>
          </a:p>
          <a:p>
            <a:pPr algn="ctr"/>
            <a:r>
              <a:rPr lang="en-US" sz="4800" dirty="0">
                <a:hlinkClick r:id="rId2"/>
              </a:rPr>
              <a:t>Ryan.moon@scouting</a:t>
            </a:r>
            <a:r>
              <a:rPr lang="en-US" sz="4800">
                <a:hlinkClick r:id="rId2"/>
              </a:rPr>
              <a:t>.org</a:t>
            </a:r>
            <a:r>
              <a:rPr lang="en-US" sz="4800"/>
              <a:t>  </a:t>
            </a:r>
            <a:endParaRPr lang="en-US" sz="4800" dirty="0"/>
          </a:p>
        </p:txBody>
      </p:sp>
    </p:spTree>
    <p:extLst>
      <p:ext uri="{BB962C8B-B14F-4D97-AF65-F5344CB8AC3E}">
        <p14:creationId xmlns:p14="http://schemas.microsoft.com/office/powerpoint/2010/main" val="295869636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8494C-633A-9CCF-13FA-DFB3CC16241F}"/>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659075BB-16F8-F3C6-A52C-CABB6E22CF25}"/>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06064997-77D3-BF44-2BA4-433706801693}"/>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2600" b="1" i="0" u="none" strike="noStrike" kern="1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Times New Roman" panose="02020603050405020304" pitchFamily="18" charset="0"/>
              </a:rPr>
              <a:t>What is Exploring Explosion 3.0 ?</a:t>
            </a: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800" b="1" i="0" u="none" strike="noStrike" kern="100" cap="none" spc="0" normalizeH="0" baseline="0" noProof="0" dirty="0">
                <a:ln>
                  <a:noFill/>
                </a:ln>
                <a:solidFill>
                  <a:srgbClr val="10CF9B">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Exploring Explosion 3.0 is a nationwide Exploring membership campaign focusing on Exploring membership growth through the training, inspiration, and recognition of all professionals and interested volunteers.</a:t>
            </a:r>
          </a:p>
          <a:p>
            <a:pPr marL="0" marR="0" lvl="0" indent="0" algn="l" defTabSz="457200" rtl="0" eaLnBrk="1" fontAlgn="auto" latinLnBrk="0" hangingPunct="1">
              <a:lnSpc>
                <a:spcPct val="107000"/>
              </a:lnSpc>
              <a:spcBef>
                <a:spcPts val="0"/>
              </a:spcBef>
              <a:spcAft>
                <a:spcPts val="800"/>
              </a:spcAft>
              <a:buClrTx/>
              <a:buSzTx/>
              <a:buFontTx/>
              <a:buNone/>
              <a:tabLst/>
              <a:defRPr/>
            </a:pPr>
            <a:endParaRPr kumimoji="0" lang="en-US" sz="9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800" b="0" i="1"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As part of Exploring Explosion 3.0, national coordinated trainings led by the National Director of Exploring and the National Exploring Committee will assist in the following:</a:t>
            </a:r>
          </a:p>
          <a:p>
            <a:pPr marL="342900" marR="0" lvl="0" indent="-342900" algn="l" defTabSz="457200" rtl="0" eaLnBrk="1" fontAlgn="auto" latinLnBrk="0" hangingPunct="1">
              <a:lnSpc>
                <a:spcPct val="107000"/>
              </a:lnSpc>
              <a:spcBef>
                <a:spcPts val="0"/>
              </a:spcBef>
              <a:spcAft>
                <a:spcPts val="0"/>
              </a:spcAft>
              <a:buClrTx/>
              <a:buSzTx/>
              <a:buFont typeface="+mj-lt"/>
              <a:buAutoNum type="arabicPeriod"/>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Teaching the 4 Phases of organizing a new Exploring Club or Post. Participants will learn the “A to Z” of Exploring.</a:t>
            </a:r>
          </a:p>
          <a:p>
            <a:pPr marL="342900" marR="0" lvl="0" indent="-342900" algn="l" defTabSz="457200" rtl="0" eaLnBrk="1" fontAlgn="auto" latinLnBrk="0" hangingPunct="1">
              <a:lnSpc>
                <a:spcPct val="107000"/>
              </a:lnSpc>
              <a:spcBef>
                <a:spcPts val="0"/>
              </a:spcBef>
              <a:spcAft>
                <a:spcPts val="0"/>
              </a:spcAft>
              <a:buClrTx/>
              <a:buSzTx/>
              <a:buFont typeface="+mj-lt"/>
              <a:buAutoNum type="arabicPeriod"/>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Sharing the most valuable resources to help both professionals and volunteers become more confident in growing Exploring.</a:t>
            </a:r>
          </a:p>
          <a:p>
            <a:pPr marL="342900" marR="0" lvl="0" indent="-342900" algn="l" defTabSz="457200" rtl="0" eaLnBrk="1" fontAlgn="auto" latinLnBrk="0" hangingPunct="1">
              <a:lnSpc>
                <a:spcPct val="107000"/>
              </a:lnSpc>
              <a:spcBef>
                <a:spcPts val="0"/>
              </a:spcBef>
              <a:spcAft>
                <a:spcPts val="0"/>
              </a:spcAft>
              <a:buClrTx/>
              <a:buSzTx/>
              <a:buFont typeface="+mj-lt"/>
              <a:buAutoNum type="arabicPeriod"/>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Connecting professional and volunteers across the country to share best practices while becoming more effective in growing Exploring within their geographic areas.  This includes learning from the people who have been the most successful.</a:t>
            </a:r>
          </a:p>
          <a:p>
            <a:pPr marL="342900" marR="0" lvl="0" indent="-342900" algn="l" defTabSz="457200" rtl="0" eaLnBrk="1" fontAlgn="auto" latinLnBrk="0" hangingPunct="1">
              <a:lnSpc>
                <a:spcPct val="107000"/>
              </a:lnSpc>
              <a:spcBef>
                <a:spcPts val="0"/>
              </a:spcBef>
              <a:spcAft>
                <a:spcPts val="800"/>
              </a:spcAft>
              <a:buClrTx/>
              <a:buSzTx/>
              <a:buFont typeface="+mj-lt"/>
              <a:buAutoNum type="arabicPeriod"/>
              <a:tabLst/>
              <a:defRPr/>
            </a:pPr>
            <a:r>
              <a:rPr kumimoji="0" lang="en-US" sz="1800" b="0" i="0" u="none" strike="noStrike" kern="1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rPr>
              <a:t>Offering cool and crazy incentives throughout the campaign.</a:t>
            </a: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900" b="1" i="0" u="none" strike="noStrike" kern="100" cap="none" spc="0" normalizeH="0" baseline="0" noProof="0" dirty="0">
              <a:ln>
                <a:noFill/>
              </a:ln>
              <a:solidFill>
                <a:srgbClr val="10CF9B">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1800" b="1" i="0" u="none" strike="noStrike" kern="100" cap="none" spc="0" normalizeH="0" baseline="0" noProof="0" dirty="0">
                <a:ln>
                  <a:noFill/>
                </a:ln>
                <a:solidFill>
                  <a:srgbClr val="10CF9B">
                    <a:lumMod val="60000"/>
                    <a:lumOff val="40000"/>
                  </a:srgbClr>
                </a:solidFill>
                <a:effectLst/>
                <a:uLnTx/>
                <a:uFillTx/>
                <a:latin typeface="Calibri" panose="020F0502020204030204" pitchFamily="34" charset="0"/>
                <a:ea typeface="Calibri" panose="020F0502020204030204" pitchFamily="34" charset="0"/>
                <a:cs typeface="Times New Roman" panose="02020603050405020304" pitchFamily="18" charset="0"/>
              </a:rPr>
              <a:t>All new Exploring Clubs and Posts organized from October 1, 2025, through December 31, 2026, will qualify for the incentives offered during this Exploring Explosion 3.0 campaign. </a:t>
            </a:r>
          </a:p>
        </p:txBody>
      </p:sp>
      <p:sp>
        <p:nvSpPr>
          <p:cNvPr id="10" name="Title 1">
            <a:extLst>
              <a:ext uri="{FF2B5EF4-FFF2-40B4-BE49-F238E27FC236}">
                <a16:creationId xmlns:a16="http://schemas.microsoft.com/office/drawing/2014/main" id="{04990710-238F-FCF2-AC61-37759D2451ED}"/>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9" name="Picture 8" descr="exploring_wht_transparent-01.png">
            <a:extLst>
              <a:ext uri="{FF2B5EF4-FFF2-40B4-BE49-F238E27FC236}">
                <a16:creationId xmlns:a16="http://schemas.microsoft.com/office/drawing/2014/main" id="{9768F9E2-BB6E-73E0-0692-609A7E29D7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598" y="194014"/>
            <a:ext cx="5684500" cy="1545336"/>
          </a:xfrm>
          <a:prstGeom prst="rect">
            <a:avLst/>
          </a:prstGeom>
        </p:spPr>
      </p:pic>
      <p:pic>
        <p:nvPicPr>
          <p:cNvPr id="3" name="Picture 2" descr="A logo with text on it&#10;&#10;AI-generated content may be incorrect.">
            <a:extLst>
              <a:ext uri="{FF2B5EF4-FFF2-40B4-BE49-F238E27FC236}">
                <a16:creationId xmlns:a16="http://schemas.microsoft.com/office/drawing/2014/main" id="{63E16932-4F02-7AAB-B122-25D3B40B90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45" y="576446"/>
            <a:ext cx="1613718" cy="1265030"/>
          </a:xfrm>
          <a:prstGeom prst="rect">
            <a:avLst/>
          </a:prstGeom>
        </p:spPr>
      </p:pic>
      <p:pic>
        <p:nvPicPr>
          <p:cNvPr id="5" name="Picture 4" descr="A logo with text on it&#10;&#10;AI-generated content may be incorrect.">
            <a:extLst>
              <a:ext uri="{FF2B5EF4-FFF2-40B4-BE49-F238E27FC236}">
                <a16:creationId xmlns:a16="http://schemas.microsoft.com/office/drawing/2014/main" id="{81774C5D-3907-022A-B8DC-7790E4B363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4009" y="576446"/>
            <a:ext cx="1613718" cy="1265030"/>
          </a:xfrm>
          <a:prstGeom prst="rect">
            <a:avLst/>
          </a:prstGeom>
        </p:spPr>
      </p:pic>
    </p:spTree>
    <p:extLst>
      <p:ext uri="{BB962C8B-B14F-4D97-AF65-F5344CB8AC3E}">
        <p14:creationId xmlns:p14="http://schemas.microsoft.com/office/powerpoint/2010/main" val="6603883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6972B-9DA1-C2B2-04E9-1D8BC1E73C4C}"/>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7ECAA05-3697-7190-A5A9-FFAC042E2931}"/>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2D7292BC-F465-111D-137F-4F0F66120414}"/>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itle 1">
            <a:extLst>
              <a:ext uri="{FF2B5EF4-FFF2-40B4-BE49-F238E27FC236}">
                <a16:creationId xmlns:a16="http://schemas.microsoft.com/office/drawing/2014/main" id="{4B8A5A08-3C5B-A78D-6CD7-20EE812834EF}"/>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9" name="Picture 8" descr="exploring_wht_transparent-01.png">
            <a:extLst>
              <a:ext uri="{FF2B5EF4-FFF2-40B4-BE49-F238E27FC236}">
                <a16:creationId xmlns:a16="http://schemas.microsoft.com/office/drawing/2014/main" id="{48EC7D3E-68E1-EE00-4FEB-FD9D0347E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598" y="194014"/>
            <a:ext cx="5684500" cy="1545336"/>
          </a:xfrm>
          <a:prstGeom prst="rect">
            <a:avLst/>
          </a:prstGeom>
        </p:spPr>
      </p:pic>
      <p:pic>
        <p:nvPicPr>
          <p:cNvPr id="3" name="Picture 2" descr="A logo with text on it&#10;&#10;AI-generated content may be incorrect.">
            <a:extLst>
              <a:ext uri="{FF2B5EF4-FFF2-40B4-BE49-F238E27FC236}">
                <a16:creationId xmlns:a16="http://schemas.microsoft.com/office/drawing/2014/main" id="{39502F88-1412-A5FA-DAA2-9AA5E8B49D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45" y="576446"/>
            <a:ext cx="1613718" cy="1265030"/>
          </a:xfrm>
          <a:prstGeom prst="rect">
            <a:avLst/>
          </a:prstGeom>
        </p:spPr>
      </p:pic>
      <p:pic>
        <p:nvPicPr>
          <p:cNvPr id="5" name="Picture 4" descr="A logo with text on it&#10;&#10;AI-generated content may be incorrect.">
            <a:extLst>
              <a:ext uri="{FF2B5EF4-FFF2-40B4-BE49-F238E27FC236}">
                <a16:creationId xmlns:a16="http://schemas.microsoft.com/office/drawing/2014/main" id="{6E0F8955-D149-A70A-628E-53295C9DB6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4009" y="576446"/>
            <a:ext cx="1613718" cy="1265030"/>
          </a:xfrm>
          <a:prstGeom prst="rect">
            <a:avLst/>
          </a:prstGeom>
        </p:spPr>
      </p:pic>
      <p:sp>
        <p:nvSpPr>
          <p:cNvPr id="2" name="TextBox 1">
            <a:extLst>
              <a:ext uri="{FF2B5EF4-FFF2-40B4-BE49-F238E27FC236}">
                <a16:creationId xmlns:a16="http://schemas.microsoft.com/office/drawing/2014/main" id="{C5F52898-218D-D220-E2C1-3A9CC344BCC6}"/>
              </a:ext>
            </a:extLst>
          </p:cNvPr>
          <p:cNvSpPr txBox="1"/>
          <p:nvPr/>
        </p:nvSpPr>
        <p:spPr>
          <a:xfrm>
            <a:off x="1189608" y="2509130"/>
            <a:ext cx="9561251" cy="2918235"/>
          </a:xfrm>
          <a:prstGeom prst="rect">
            <a:avLst/>
          </a:prstGeom>
          <a:noFill/>
        </p:spPr>
        <p:txBody>
          <a:bodyPr wrap="square" rtlCol="0">
            <a:spAutoFit/>
          </a:bodyPr>
          <a:lstStyle/>
          <a:p>
            <a:pPr marL="0" marR="0" algn="ctr">
              <a:lnSpc>
                <a:spcPct val="105000"/>
              </a:lnSpc>
              <a:spcAft>
                <a:spcPts val="800"/>
              </a:spcAft>
              <a:buNone/>
            </a:pPr>
            <a:r>
              <a:rPr lang="en-US" sz="1800" b="1" dirty="0">
                <a:solidFill>
                  <a:schemeClr val="bg1"/>
                </a:solidFill>
                <a:effectLst/>
                <a:latin typeface="Aptos" panose="020B0004020202020204" pitchFamily="34" charset="0"/>
                <a:ea typeface="Aptos" panose="020B0004020202020204" pitchFamily="34" charset="0"/>
                <a:cs typeface="Aptos" panose="020B0004020202020204" pitchFamily="34" charset="0"/>
              </a:rPr>
              <a:t>Great News!  Due to high demand, additional Exploring New Unit Trainings have been scheduled for all Professionals and Volunteers!  This is a great opportunity to get your staff and volunteers trained.  Let’s be sure that 100 % of our Unit Serving Executives are trained.</a:t>
            </a:r>
            <a:endParaRPr lang="en-US" sz="1800"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a:p>
            <a:pPr marL="0" marR="0" algn="ctr">
              <a:lnSpc>
                <a:spcPct val="105000"/>
              </a:lnSpc>
              <a:spcAft>
                <a:spcPts val="800"/>
              </a:spcAft>
              <a:buNone/>
            </a:pPr>
            <a:r>
              <a:rPr lang="en-US" sz="1800" b="1" dirty="0">
                <a:solidFill>
                  <a:schemeClr val="bg1"/>
                </a:solidFill>
                <a:effectLst/>
                <a:latin typeface="Aptos" panose="020B0004020202020204" pitchFamily="34" charset="0"/>
                <a:ea typeface="Aptos" panose="020B0004020202020204" pitchFamily="34" charset="0"/>
                <a:cs typeface="Aptos" panose="020B0004020202020204" pitchFamily="34" charset="0"/>
              </a:rPr>
              <a:t> </a:t>
            </a:r>
            <a:endParaRPr lang="en-US" sz="1800" dirty="0">
              <a:solidFill>
                <a:schemeClr val="bg1"/>
              </a:solidFill>
              <a:effectLst/>
              <a:latin typeface="Aptos" panose="020B0004020202020204" pitchFamily="34" charset="0"/>
              <a:ea typeface="Aptos" panose="020B0004020202020204" pitchFamily="34" charset="0"/>
              <a:cs typeface="Aptos" panose="020B0004020202020204" pitchFamily="34" charset="0"/>
            </a:endParaRPr>
          </a:p>
          <a:p>
            <a:pPr marL="0" marR="0" algn="ctr">
              <a:lnSpc>
                <a:spcPct val="105000"/>
              </a:lnSpc>
              <a:spcAft>
                <a:spcPts val="800"/>
              </a:spcAft>
              <a:buNone/>
            </a:pPr>
            <a:r>
              <a:rPr lang="en-US" sz="1800" b="1" dirty="0">
                <a:solidFill>
                  <a:srgbClr val="FF0000"/>
                </a:solidFill>
                <a:effectLst/>
                <a:latin typeface="Aptos" panose="020B0004020202020204" pitchFamily="34" charset="0"/>
                <a:ea typeface="Aptos" panose="020B0004020202020204" pitchFamily="34" charset="0"/>
                <a:cs typeface="Aptos" panose="020B0004020202020204" pitchFamily="34" charset="0"/>
              </a:rPr>
              <a:t>Click here to sign up for the trainings today!   </a:t>
            </a:r>
            <a:endParaRPr lang="en-US" sz="1800" dirty="0">
              <a:solidFill>
                <a:srgbClr val="FF0000"/>
              </a:solidFill>
              <a:effectLst/>
              <a:latin typeface="Aptos" panose="020B0004020202020204" pitchFamily="34" charset="0"/>
              <a:ea typeface="Aptos" panose="020B0004020202020204" pitchFamily="34" charset="0"/>
              <a:cs typeface="Aptos" panose="020B0004020202020204" pitchFamily="34" charset="0"/>
            </a:endParaRPr>
          </a:p>
          <a:p>
            <a:pPr marL="0" marR="0" algn="ctr">
              <a:lnSpc>
                <a:spcPct val="105000"/>
              </a:lnSpc>
              <a:spcAft>
                <a:spcPts val="800"/>
              </a:spcAft>
              <a:buNone/>
            </a:pPr>
            <a:r>
              <a:rPr lang="en-US" sz="1800" u="sng" dirty="0">
                <a:solidFill>
                  <a:schemeClr val="bg1"/>
                </a:solidFill>
                <a:effectLst/>
                <a:latin typeface="Aptos" panose="020B0004020202020204" pitchFamily="34" charset="0"/>
                <a:ea typeface="Aptos" panose="020B0004020202020204" pitchFamily="34" charset="0"/>
                <a:cs typeface="Aptos" panose="020B0004020202020204" pitchFamily="34" charset="0"/>
                <a:hlinkClick r:id="rId5">
                  <a:extLst>
                    <a:ext uri="{A12FA001-AC4F-418D-AE19-62706E023703}">
                      <ahyp:hlinkClr xmlns:ahyp="http://schemas.microsoft.com/office/drawing/2018/hyperlinkcolor" val="tx"/>
                    </a:ext>
                  </a:extLst>
                </a:hlinkClick>
              </a:rPr>
              <a:t>Exploring Explosion 3.0 Additional Trainings – Fill out form</a:t>
            </a:r>
            <a:r>
              <a:rPr lang="en-US" sz="1800" dirty="0">
                <a:solidFill>
                  <a:schemeClr val="bg1"/>
                </a:solidFill>
                <a:effectLst/>
                <a:latin typeface="Aptos" panose="020B0004020202020204" pitchFamily="34" charset="0"/>
                <a:ea typeface="Aptos" panose="020B0004020202020204" pitchFamily="34" charset="0"/>
                <a:cs typeface="Aptos" panose="020B0004020202020204" pitchFamily="34" charset="0"/>
              </a:rPr>
              <a:t> </a:t>
            </a:r>
          </a:p>
          <a:p>
            <a:pPr marL="0" marR="0" algn="ctr">
              <a:lnSpc>
                <a:spcPct val="105000"/>
              </a:lnSpc>
              <a:spcAft>
                <a:spcPts val="800"/>
              </a:spcAft>
              <a:buNone/>
            </a:pPr>
            <a:r>
              <a:rPr lang="en-US" sz="1800" dirty="0">
                <a:solidFill>
                  <a:schemeClr val="bg1"/>
                </a:solidFill>
                <a:effectLst/>
                <a:latin typeface="Aptos" panose="020B0004020202020204" pitchFamily="34" charset="0"/>
                <a:ea typeface="Aptos" panose="020B0004020202020204" pitchFamily="34" charset="0"/>
                <a:cs typeface="Aptos" panose="020B0004020202020204" pitchFamily="34" charset="0"/>
              </a:rPr>
              <a:t>If you have problems with the link, please copy/paste the following link into your browser:</a:t>
            </a:r>
          </a:p>
          <a:p>
            <a:pPr>
              <a:buNone/>
            </a:pPr>
            <a:r>
              <a:rPr lang="en-US" sz="1800" u="sng" dirty="0">
                <a:solidFill>
                  <a:schemeClr val="bg1"/>
                </a:solidFill>
                <a:effectLst/>
                <a:latin typeface="Aptos" panose="020B0004020202020204" pitchFamily="34" charset="0"/>
                <a:ea typeface="Aptos" panose="020B0004020202020204" pitchFamily="34" charset="0"/>
                <a:cs typeface="Aptos" panose="020B0004020202020204" pitchFamily="34" charset="0"/>
                <a:hlinkClick r:id="rId5">
                  <a:extLst>
                    <a:ext uri="{A12FA001-AC4F-418D-AE19-62706E023703}">
                      <ahyp:hlinkClr xmlns:ahyp="http://schemas.microsoft.com/office/drawing/2018/hyperlinkcolor" val="tx"/>
                    </a:ext>
                  </a:extLst>
                </a:hlinkClick>
              </a:rPr>
              <a:t>https://forms.office.com/r/4Bh8LWJZRK</a:t>
            </a:r>
            <a:r>
              <a:rPr lang="en-US" sz="1800" dirty="0">
                <a:solidFill>
                  <a:schemeClr val="bg1"/>
                </a:solidFill>
                <a:effectLst/>
                <a:latin typeface="Aptos" panose="020B0004020202020204" pitchFamily="34" charset="0"/>
                <a:ea typeface="Aptos" panose="020B0004020202020204" pitchFamily="34" charset="0"/>
                <a:cs typeface="Aptos" panose="020B0004020202020204" pitchFamily="34" charset="0"/>
              </a:rPr>
              <a:t>   or visit </a:t>
            </a:r>
            <a:r>
              <a:rPr lang="en-US" sz="1800" u="sng" dirty="0">
                <a:solidFill>
                  <a:schemeClr val="bg1"/>
                </a:solidFill>
                <a:effectLst/>
                <a:latin typeface="Aptos" panose="020B0004020202020204" pitchFamily="34" charset="0"/>
                <a:ea typeface="Aptos" panose="020B0004020202020204" pitchFamily="34" charset="0"/>
                <a:cs typeface="Aptos" panose="020B0004020202020204" pitchFamily="34" charset="0"/>
                <a:hlinkClick r:id="rId6">
                  <a:extLst>
                    <a:ext uri="{A12FA001-AC4F-418D-AE19-62706E023703}">
                      <ahyp:hlinkClr xmlns:ahyp="http://schemas.microsoft.com/office/drawing/2018/hyperlinkcolor" val="tx"/>
                    </a:ext>
                  </a:extLst>
                </a:hlinkClick>
              </a:rPr>
              <a:t>www.exploringexplosion.org</a:t>
            </a:r>
            <a:endParaRPr lang="en-US" dirty="0">
              <a:solidFill>
                <a:schemeClr val="bg1"/>
              </a:solidFill>
            </a:endParaRPr>
          </a:p>
        </p:txBody>
      </p:sp>
    </p:spTree>
    <p:extLst>
      <p:ext uri="{BB962C8B-B14F-4D97-AF65-F5344CB8AC3E}">
        <p14:creationId xmlns:p14="http://schemas.microsoft.com/office/powerpoint/2010/main" val="383512254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00F8F6-2DA9-BB50-F63D-6535D3D67E7A}"/>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E1ECE25-1C35-A014-66C9-575240B6137C}"/>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42B56B90-71CE-3A20-0775-6D0AD094330B}"/>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itle 1">
            <a:extLst>
              <a:ext uri="{FF2B5EF4-FFF2-40B4-BE49-F238E27FC236}">
                <a16:creationId xmlns:a16="http://schemas.microsoft.com/office/drawing/2014/main" id="{CE0C4E85-5E04-2C81-8ECC-999100FE8DF5}"/>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9" name="Picture 8" descr="exploring_wht_transparent-01.png">
            <a:extLst>
              <a:ext uri="{FF2B5EF4-FFF2-40B4-BE49-F238E27FC236}">
                <a16:creationId xmlns:a16="http://schemas.microsoft.com/office/drawing/2014/main" id="{CB666036-2B25-620E-0159-65EAC9D5E6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598" y="194014"/>
            <a:ext cx="5684500" cy="1545336"/>
          </a:xfrm>
          <a:prstGeom prst="rect">
            <a:avLst/>
          </a:prstGeom>
        </p:spPr>
      </p:pic>
      <p:pic>
        <p:nvPicPr>
          <p:cNvPr id="3" name="Picture 2" descr="A logo with text on it&#10;&#10;AI-generated content may be incorrect.">
            <a:extLst>
              <a:ext uri="{FF2B5EF4-FFF2-40B4-BE49-F238E27FC236}">
                <a16:creationId xmlns:a16="http://schemas.microsoft.com/office/drawing/2014/main" id="{C3AD7576-5155-A958-1DA6-91562596DA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45" y="576446"/>
            <a:ext cx="1613718" cy="1265030"/>
          </a:xfrm>
          <a:prstGeom prst="rect">
            <a:avLst/>
          </a:prstGeom>
        </p:spPr>
      </p:pic>
      <p:pic>
        <p:nvPicPr>
          <p:cNvPr id="5" name="Picture 4" descr="A logo with text on it&#10;&#10;AI-generated content may be incorrect.">
            <a:extLst>
              <a:ext uri="{FF2B5EF4-FFF2-40B4-BE49-F238E27FC236}">
                <a16:creationId xmlns:a16="http://schemas.microsoft.com/office/drawing/2014/main" id="{8F883245-A9A2-EC17-599A-7A16A28C0B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4009" y="576446"/>
            <a:ext cx="1613718" cy="1265030"/>
          </a:xfrm>
          <a:prstGeom prst="rect">
            <a:avLst/>
          </a:prstGeom>
        </p:spPr>
      </p:pic>
      <p:sp>
        <p:nvSpPr>
          <p:cNvPr id="2" name="TextBox 1">
            <a:extLst>
              <a:ext uri="{FF2B5EF4-FFF2-40B4-BE49-F238E27FC236}">
                <a16:creationId xmlns:a16="http://schemas.microsoft.com/office/drawing/2014/main" id="{5EE82409-81FE-50F6-18B5-8C60659C2955}"/>
              </a:ext>
            </a:extLst>
          </p:cNvPr>
          <p:cNvSpPr txBox="1"/>
          <p:nvPr/>
        </p:nvSpPr>
        <p:spPr>
          <a:xfrm>
            <a:off x="1189608" y="2509130"/>
            <a:ext cx="9561251" cy="1022588"/>
          </a:xfrm>
          <a:prstGeom prst="rect">
            <a:avLst/>
          </a:prstGeom>
          <a:noFill/>
        </p:spPr>
        <p:txBody>
          <a:bodyPr wrap="square" rtlCol="0">
            <a:spAutoFit/>
          </a:bodyPr>
          <a:lstStyle/>
          <a:p>
            <a:pPr marL="0" marR="0" algn="ctr">
              <a:lnSpc>
                <a:spcPct val="105000"/>
              </a:lnSpc>
              <a:spcAft>
                <a:spcPts val="800"/>
              </a:spcAft>
              <a:buNone/>
            </a:pPr>
            <a:r>
              <a:rPr lang="en-US" sz="6000" dirty="0">
                <a:solidFill>
                  <a:schemeClr val="bg1"/>
                </a:solidFill>
              </a:rPr>
              <a:t>INCENTIVES </a:t>
            </a:r>
          </a:p>
        </p:txBody>
      </p:sp>
      <p:sp>
        <p:nvSpPr>
          <p:cNvPr id="6" name="TextBox 5">
            <a:extLst>
              <a:ext uri="{FF2B5EF4-FFF2-40B4-BE49-F238E27FC236}">
                <a16:creationId xmlns:a16="http://schemas.microsoft.com/office/drawing/2014/main" id="{752172EF-2C15-2A57-5873-E915FAC8786B}"/>
              </a:ext>
            </a:extLst>
          </p:cNvPr>
          <p:cNvSpPr txBox="1"/>
          <p:nvPr/>
        </p:nvSpPr>
        <p:spPr>
          <a:xfrm>
            <a:off x="1792707" y="4533233"/>
            <a:ext cx="9205020" cy="707886"/>
          </a:xfrm>
          <a:prstGeom prst="rect">
            <a:avLst/>
          </a:prstGeom>
          <a:noFill/>
        </p:spPr>
        <p:txBody>
          <a:bodyPr wrap="none" rtlCol="0">
            <a:spAutoFit/>
          </a:bodyPr>
          <a:lstStyle/>
          <a:p>
            <a:r>
              <a:rPr lang="en-US" sz="4000" dirty="0">
                <a:hlinkClick r:id="rId5"/>
              </a:rPr>
              <a:t>Exploring Explosion Growth Incentive 2026</a:t>
            </a:r>
            <a:r>
              <a:rPr lang="en-US" sz="4000" dirty="0"/>
              <a:t> </a:t>
            </a:r>
          </a:p>
        </p:txBody>
      </p:sp>
    </p:spTree>
    <p:extLst>
      <p:ext uri="{BB962C8B-B14F-4D97-AF65-F5344CB8AC3E}">
        <p14:creationId xmlns:p14="http://schemas.microsoft.com/office/powerpoint/2010/main" val="348799121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353E0-218D-805F-2631-C93B5DA26B6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BB93B20A-D083-76A5-1D96-09F1FDDC54C9}"/>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EB293EEC-569D-05A4-E533-F5BB6487ACD0}"/>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itle 1">
            <a:extLst>
              <a:ext uri="{FF2B5EF4-FFF2-40B4-BE49-F238E27FC236}">
                <a16:creationId xmlns:a16="http://schemas.microsoft.com/office/drawing/2014/main" id="{F6191982-1518-871E-920D-987D543627D4}"/>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9" name="Picture 8" descr="exploring_wht_transparent-01.png">
            <a:extLst>
              <a:ext uri="{FF2B5EF4-FFF2-40B4-BE49-F238E27FC236}">
                <a16:creationId xmlns:a16="http://schemas.microsoft.com/office/drawing/2014/main" id="{AFDD3B26-888C-41FA-F29F-6E032C9088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598" y="194014"/>
            <a:ext cx="5684500" cy="1545336"/>
          </a:xfrm>
          <a:prstGeom prst="rect">
            <a:avLst/>
          </a:prstGeom>
        </p:spPr>
      </p:pic>
      <p:pic>
        <p:nvPicPr>
          <p:cNvPr id="3" name="Picture 2" descr="A logo with text on it&#10;&#10;AI-generated content may be incorrect.">
            <a:extLst>
              <a:ext uri="{FF2B5EF4-FFF2-40B4-BE49-F238E27FC236}">
                <a16:creationId xmlns:a16="http://schemas.microsoft.com/office/drawing/2014/main" id="{F0A9681A-64BD-C1AD-DA58-8AC7983007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45" y="576446"/>
            <a:ext cx="1613718" cy="1265030"/>
          </a:xfrm>
          <a:prstGeom prst="rect">
            <a:avLst/>
          </a:prstGeom>
        </p:spPr>
      </p:pic>
      <p:pic>
        <p:nvPicPr>
          <p:cNvPr id="5" name="Picture 4" descr="A logo with text on it&#10;&#10;AI-generated content may be incorrect.">
            <a:extLst>
              <a:ext uri="{FF2B5EF4-FFF2-40B4-BE49-F238E27FC236}">
                <a16:creationId xmlns:a16="http://schemas.microsoft.com/office/drawing/2014/main" id="{D5FB22A9-55A4-224A-ADC2-727F4D752F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4009" y="576446"/>
            <a:ext cx="1613718" cy="1265030"/>
          </a:xfrm>
          <a:prstGeom prst="rect">
            <a:avLst/>
          </a:prstGeom>
        </p:spPr>
      </p:pic>
      <p:sp>
        <p:nvSpPr>
          <p:cNvPr id="2" name="TextBox 1">
            <a:extLst>
              <a:ext uri="{FF2B5EF4-FFF2-40B4-BE49-F238E27FC236}">
                <a16:creationId xmlns:a16="http://schemas.microsoft.com/office/drawing/2014/main" id="{32F7DABF-B0A0-E45F-7240-F4B7B2E9A848}"/>
              </a:ext>
            </a:extLst>
          </p:cNvPr>
          <p:cNvSpPr txBox="1"/>
          <p:nvPr/>
        </p:nvSpPr>
        <p:spPr>
          <a:xfrm>
            <a:off x="944565" y="1989323"/>
            <a:ext cx="9561251" cy="4362733"/>
          </a:xfrm>
          <a:prstGeom prst="rect">
            <a:avLst/>
          </a:prstGeom>
          <a:noFill/>
        </p:spPr>
        <p:txBody>
          <a:bodyPr wrap="square" rtlCol="0">
            <a:spAutoFit/>
          </a:bodyPr>
          <a:lstStyle/>
          <a:p>
            <a:pPr marL="76200" marR="0" algn="ctr">
              <a:spcBef>
                <a:spcPts val="85"/>
              </a:spcBef>
              <a:buNone/>
            </a:pPr>
            <a:r>
              <a:rPr lang="en-US" sz="1800" b="1" dirty="0">
                <a:solidFill>
                  <a:schemeClr val="bg1"/>
                </a:solidFill>
                <a:effectLst/>
                <a:latin typeface="Calibri" panose="020F0502020204030204" pitchFamily="34" charset="0"/>
                <a:ea typeface="Times New Roman" panose="02020603050405020304" pitchFamily="18" charset="0"/>
              </a:rPr>
              <a:t>2026 NATIONAL EXPLORING LIVE HOUR (Monthly)</a:t>
            </a:r>
            <a:endParaRPr lang="en-US" sz="1800" b="1" dirty="0">
              <a:solidFill>
                <a:schemeClr val="bg1"/>
              </a:solidFill>
              <a:effectLst/>
              <a:latin typeface="Calibri" panose="020F0502020204030204" pitchFamily="34" charset="0"/>
              <a:ea typeface="Aptos" panose="020B0004020202020204" pitchFamily="34" charset="0"/>
            </a:endParaRPr>
          </a:p>
          <a:p>
            <a:pPr marL="75565" marR="140335" algn="just">
              <a:buNone/>
            </a:pPr>
            <a:r>
              <a:rPr lang="en-US" sz="1800" spc="-5" dirty="0">
                <a:solidFill>
                  <a:schemeClr val="bg1"/>
                </a:solidFill>
                <a:effectLst/>
                <a:latin typeface="Calibri" panose="020F0502020204030204" pitchFamily="34" charset="0"/>
                <a:ea typeface="Aptos" panose="020B0004020202020204" pitchFamily="34" charset="0"/>
              </a:rPr>
              <a:t> </a:t>
            </a:r>
            <a:endParaRPr lang="en-US" sz="1800" dirty="0">
              <a:solidFill>
                <a:schemeClr val="bg1"/>
              </a:solidFill>
              <a:effectLst/>
              <a:latin typeface="Calibri" panose="020F0502020204030204" pitchFamily="34" charset="0"/>
              <a:ea typeface="Aptos" panose="020B0004020202020204" pitchFamily="34" charset="0"/>
            </a:endParaRPr>
          </a:p>
          <a:p>
            <a:pPr marL="457200" marR="140335" algn="just">
              <a:buNone/>
            </a:pPr>
            <a:r>
              <a:rPr lang="en-US" sz="1800" spc="-5" dirty="0">
                <a:solidFill>
                  <a:schemeClr val="bg1"/>
                </a:solidFill>
                <a:effectLst/>
                <a:latin typeface="Calibri" panose="020F0502020204030204" pitchFamily="34" charset="0"/>
                <a:ea typeface="Aptos" panose="020B0004020202020204" pitchFamily="34" charset="0"/>
              </a:rPr>
              <a:t>The National Exploring Live Hour is a monthly Zoom video conference that will help engage and equip Exploring volunteers and professionals to grow, support, and learn more about Exploring. Each month the National Exploring Live Hour will be led by our National Exploring Program Chair and the National Director of Exploring.  The live hours will include sharing best practices and ideas that are happening within our councils, highlighting successful growth campaigns, and inspiring new ideas through various trainings.  This will also offer an opportunity for local councils to collaborate with territory and national counterparts to generate innovative solutions to real-life Exploring challenges.</a:t>
            </a:r>
            <a:endParaRPr lang="en-US" sz="1800" dirty="0">
              <a:solidFill>
                <a:schemeClr val="bg1"/>
              </a:solidFill>
              <a:effectLst/>
              <a:latin typeface="Calibri" panose="020F0502020204030204" pitchFamily="34" charset="0"/>
              <a:ea typeface="Aptos" panose="020B0004020202020204" pitchFamily="34" charset="0"/>
            </a:endParaRPr>
          </a:p>
          <a:p>
            <a:pPr marL="0" marR="0">
              <a:buNone/>
            </a:pPr>
            <a:r>
              <a:rPr lang="en-US" sz="1800" b="1" dirty="0">
                <a:solidFill>
                  <a:schemeClr val="bg1"/>
                </a:solidFill>
                <a:effectLst/>
                <a:latin typeface="Calibri" panose="020F0502020204030204" pitchFamily="34" charset="0"/>
                <a:ea typeface="Aptos" panose="020B0004020202020204" pitchFamily="34" charset="0"/>
              </a:rPr>
              <a:t> </a:t>
            </a:r>
            <a:endParaRPr lang="en-US" sz="1800" dirty="0">
              <a:solidFill>
                <a:schemeClr val="bg1"/>
              </a:solidFill>
              <a:effectLst/>
              <a:latin typeface="Calibri" panose="020F0502020204030204" pitchFamily="34" charset="0"/>
              <a:ea typeface="Aptos" panose="020B0004020202020204" pitchFamily="34" charset="0"/>
            </a:endParaRPr>
          </a:p>
          <a:p>
            <a:pPr marL="252730" marR="0" algn="ctr">
              <a:spcBef>
                <a:spcPts val="255"/>
              </a:spcBef>
              <a:buNone/>
            </a:pPr>
            <a:r>
              <a:rPr lang="en-US" sz="1800" b="1" spc="-5" dirty="0">
                <a:solidFill>
                  <a:schemeClr val="bg1"/>
                </a:solidFill>
                <a:effectLst/>
                <a:latin typeface="Calibri" panose="020F0502020204030204" pitchFamily="34" charset="0"/>
                <a:ea typeface="Aptos" panose="020B0004020202020204" pitchFamily="34" charset="0"/>
              </a:rPr>
              <a:t>National Exploring Live Hour Schedule</a:t>
            </a:r>
            <a:endParaRPr lang="en-US" sz="1800" dirty="0">
              <a:solidFill>
                <a:schemeClr val="bg1"/>
              </a:solidFill>
              <a:effectLst/>
              <a:latin typeface="Calibri" panose="020F0502020204030204" pitchFamily="34" charset="0"/>
              <a:ea typeface="Aptos" panose="020B0004020202020204" pitchFamily="34" charset="0"/>
            </a:endParaRPr>
          </a:p>
          <a:p>
            <a:pPr marL="252730" marR="0" algn="ctr">
              <a:spcBef>
                <a:spcPts val="255"/>
              </a:spcBef>
              <a:buNone/>
            </a:pPr>
            <a:r>
              <a:rPr lang="en-US" sz="1800" b="1" i="1" spc="-5" dirty="0">
                <a:solidFill>
                  <a:schemeClr val="bg1"/>
                </a:solidFill>
                <a:effectLst/>
                <a:latin typeface="Calibri" panose="020F0502020204030204" pitchFamily="34" charset="0"/>
                <a:ea typeface="Aptos" panose="020B0004020202020204" pitchFamily="34" charset="0"/>
              </a:rPr>
              <a:t>1:00 PM – 2:00 PM Central Standard Time, Monthly</a:t>
            </a:r>
            <a:endParaRPr lang="en-US" sz="1800" dirty="0">
              <a:solidFill>
                <a:schemeClr val="bg1"/>
              </a:solidFill>
              <a:effectLst/>
              <a:latin typeface="Calibri" panose="020F0502020204030204" pitchFamily="34" charset="0"/>
              <a:ea typeface="Aptos" panose="020B0004020202020204" pitchFamily="34" charset="0"/>
            </a:endParaRPr>
          </a:p>
          <a:p>
            <a:pPr marL="252730" marR="0" algn="ctr">
              <a:spcBef>
                <a:spcPts val="255"/>
              </a:spcBef>
              <a:buNone/>
            </a:pPr>
            <a:r>
              <a:rPr lang="en-US" sz="1800" b="1" spc="-5" dirty="0">
                <a:solidFill>
                  <a:schemeClr val="bg1"/>
                </a:solidFill>
                <a:effectLst/>
                <a:latin typeface="Calibri" panose="020F0502020204030204" pitchFamily="34" charset="0"/>
                <a:ea typeface="Aptos" panose="020B0004020202020204" pitchFamily="34" charset="0"/>
              </a:rPr>
              <a:t>Register for each of the National Exploring Live Hour </a:t>
            </a:r>
            <a:r>
              <a:rPr lang="en-US" sz="1800" b="1" spc="-20" dirty="0">
                <a:solidFill>
                  <a:schemeClr val="bg1"/>
                </a:solidFill>
                <a:effectLst/>
                <a:latin typeface="Calibri" panose="020F0502020204030204" pitchFamily="34" charset="0"/>
                <a:ea typeface="Aptos" panose="020B0004020202020204" pitchFamily="34" charset="0"/>
              </a:rPr>
              <a:t>ZOOM presentations at:</a:t>
            </a:r>
            <a:endParaRPr lang="en-US" sz="1800" dirty="0">
              <a:solidFill>
                <a:schemeClr val="bg1"/>
              </a:solidFill>
              <a:effectLst/>
              <a:latin typeface="Calibri" panose="020F0502020204030204" pitchFamily="34" charset="0"/>
              <a:ea typeface="Aptos" panose="020B0004020202020204" pitchFamily="34" charset="0"/>
            </a:endParaRPr>
          </a:p>
          <a:p>
            <a:pPr marL="0" marR="0" algn="ctr"/>
            <a:r>
              <a:rPr lang="en-US" sz="1800" u="sng" dirty="0">
                <a:solidFill>
                  <a:schemeClr val="bg1"/>
                </a:solidFill>
                <a:effectLst/>
                <a:latin typeface="Calibri" panose="020F0502020204030204" pitchFamily="34" charset="0"/>
                <a:ea typeface="Aptos" panose="020B0004020202020204" pitchFamily="34" charset="0"/>
                <a:hlinkClick r:id="rId5">
                  <a:extLst>
                    <a:ext uri="{A12FA001-AC4F-418D-AE19-62706E023703}">
                      <ahyp:hlinkClr xmlns:ahyp="http://schemas.microsoft.com/office/drawing/2018/hyperlinkcolor" val="tx"/>
                    </a:ext>
                  </a:extLst>
                </a:hlinkClick>
              </a:rPr>
              <a:t>2026 National Exploring Live Hour Registration</a:t>
            </a:r>
            <a:endParaRPr lang="en-US" sz="1800" dirty="0">
              <a:solidFill>
                <a:schemeClr val="bg1"/>
              </a:solidFill>
              <a:effectLst/>
              <a:latin typeface="Calibri" panose="020F0502020204030204" pitchFamily="34" charset="0"/>
              <a:ea typeface="Aptos" panose="020B0004020202020204" pitchFamily="34" charset="0"/>
            </a:endParaRPr>
          </a:p>
        </p:txBody>
      </p:sp>
    </p:spTree>
    <p:extLst>
      <p:ext uri="{BB962C8B-B14F-4D97-AF65-F5344CB8AC3E}">
        <p14:creationId xmlns:p14="http://schemas.microsoft.com/office/powerpoint/2010/main" val="26039860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t="11" b="25260"/>
          <a:stretch/>
        </p:blipFill>
        <p:spPr>
          <a:xfrm>
            <a:off x="20" y="10"/>
            <a:ext cx="12191980" cy="6857990"/>
          </a:xfrm>
          <a:prstGeom prst="rect">
            <a:avLst/>
          </a:prstGeom>
        </p:spPr>
      </p:pic>
      <p:sp>
        <p:nvSpPr>
          <p:cNvPr id="25" name="Freeform: Shape 22">
            <a:extLst>
              <a:ext uri="{FF2B5EF4-FFF2-40B4-BE49-F238E27FC236}">
                <a16:creationId xmlns:a16="http://schemas.microsoft.com/office/drawing/2014/main" id="{BCC55ACC-A2F6-403C-A3A4-D59B3734D4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857312" y="381000"/>
            <a:ext cx="6334689" cy="6477000"/>
          </a:xfrm>
          <a:custGeom>
            <a:avLst/>
            <a:gdLst>
              <a:gd name="connsiteX0" fmla="*/ 3561588 w 6334689"/>
              <a:gd name="connsiteY0" fmla="*/ 0 h 6477000"/>
              <a:gd name="connsiteX1" fmla="*/ 6309883 w 6334689"/>
              <a:gd name="connsiteY1" fmla="*/ 1296087 h 6477000"/>
              <a:gd name="connsiteX2" fmla="*/ 6334689 w 6334689"/>
              <a:gd name="connsiteY2" fmla="*/ 1329261 h 6477000"/>
              <a:gd name="connsiteX3" fmla="*/ 6334689 w 6334689"/>
              <a:gd name="connsiteY3" fmla="*/ 5793916 h 6477000"/>
              <a:gd name="connsiteX4" fmla="*/ 6309883 w 6334689"/>
              <a:gd name="connsiteY4" fmla="*/ 5827089 h 6477000"/>
              <a:gd name="connsiteX5" fmla="*/ 5760467 w 6334689"/>
              <a:gd name="connsiteY5" fmla="*/ 6363539 h 6477000"/>
              <a:gd name="connsiteX6" fmla="*/ 5607796 w 6334689"/>
              <a:gd name="connsiteY6" fmla="*/ 6477000 h 6477000"/>
              <a:gd name="connsiteX7" fmla="*/ 1519571 w 6334689"/>
              <a:gd name="connsiteY7" fmla="*/ 6477000 h 6477000"/>
              <a:gd name="connsiteX8" fmla="*/ 1296088 w 6334689"/>
              <a:gd name="connsiteY8" fmla="*/ 6309883 h 6477000"/>
              <a:gd name="connsiteX9" fmla="*/ 0 w 6334689"/>
              <a:gd name="connsiteY9" fmla="*/ 3561588 h 6477000"/>
              <a:gd name="connsiteX10" fmla="*/ 3561588 w 6334689"/>
              <a:gd name="connsiteY10" fmla="*/ 0 h 6477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34689" h="6477000">
                <a:moveTo>
                  <a:pt x="3561588" y="0"/>
                </a:moveTo>
                <a:cubicBezTo>
                  <a:pt x="4668032" y="0"/>
                  <a:pt x="5656635" y="504534"/>
                  <a:pt x="6309883" y="1296087"/>
                </a:cubicBezTo>
                <a:lnTo>
                  <a:pt x="6334689" y="1329261"/>
                </a:lnTo>
                <a:lnTo>
                  <a:pt x="6334689" y="5793916"/>
                </a:lnTo>
                <a:lnTo>
                  <a:pt x="6309883" y="5827089"/>
                </a:lnTo>
                <a:cubicBezTo>
                  <a:pt x="6146571" y="6024977"/>
                  <a:pt x="5962299" y="6204927"/>
                  <a:pt x="5760467" y="6363539"/>
                </a:cubicBezTo>
                <a:lnTo>
                  <a:pt x="5607796" y="6477000"/>
                </a:lnTo>
                <a:lnTo>
                  <a:pt x="1519571" y="6477000"/>
                </a:lnTo>
                <a:lnTo>
                  <a:pt x="1296088" y="6309883"/>
                </a:lnTo>
                <a:cubicBezTo>
                  <a:pt x="504535" y="5656635"/>
                  <a:pt x="0" y="4668032"/>
                  <a:pt x="0" y="3561588"/>
                </a:cubicBezTo>
                <a:cubicBezTo>
                  <a:pt x="0" y="1594577"/>
                  <a:pt x="1594577" y="0"/>
                  <a:pt x="3561588"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A close up of a logo&#10;&#10;Description automatically generated">
            <a:extLst>
              <a:ext uri="{FF2B5EF4-FFF2-40B4-BE49-F238E27FC236}">
                <a16:creationId xmlns:a16="http://schemas.microsoft.com/office/drawing/2014/main" id="{6B113142-B306-40A0-B4E8-276B8F688348}"/>
              </a:ext>
            </a:extLst>
          </p:cNvPr>
          <p:cNvPicPr>
            <a:picLocks noChangeAspect="1"/>
          </p:cNvPicPr>
          <p:nvPr/>
        </p:nvPicPr>
        <p:blipFill rotWithShape="1">
          <a:blip r:embed="rId4"/>
          <a:srcRect l="2121" r="132"/>
          <a:stretch/>
        </p:blipFill>
        <p:spPr>
          <a:xfrm>
            <a:off x="6021086" y="544802"/>
            <a:ext cx="6170914" cy="6313225"/>
          </a:xfrm>
          <a:custGeom>
            <a:avLst/>
            <a:gdLst>
              <a:gd name="connsiteX0" fmla="*/ 3397813 w 6170914"/>
              <a:gd name="connsiteY0" fmla="*/ 0 h 6313225"/>
              <a:gd name="connsiteX1" fmla="*/ 6019731 w 6170914"/>
              <a:gd name="connsiteY1" fmla="*/ 1236489 h 6313225"/>
              <a:gd name="connsiteX2" fmla="*/ 6170914 w 6170914"/>
              <a:gd name="connsiteY2" fmla="*/ 1438663 h 6313225"/>
              <a:gd name="connsiteX3" fmla="*/ 6170914 w 6170914"/>
              <a:gd name="connsiteY3" fmla="*/ 5356963 h 6313225"/>
              <a:gd name="connsiteX4" fmla="*/ 6019731 w 6170914"/>
              <a:gd name="connsiteY4" fmla="*/ 5559138 h 6313225"/>
              <a:gd name="connsiteX5" fmla="*/ 5194591 w 6170914"/>
              <a:gd name="connsiteY5" fmla="*/ 6282226 h 6313225"/>
              <a:gd name="connsiteX6" fmla="*/ 5141791 w 6170914"/>
              <a:gd name="connsiteY6" fmla="*/ 6313225 h 6313225"/>
              <a:gd name="connsiteX7" fmla="*/ 1659199 w 6170914"/>
              <a:gd name="connsiteY7" fmla="*/ 6313225 h 6313225"/>
              <a:gd name="connsiteX8" fmla="*/ 1498064 w 6170914"/>
              <a:gd name="connsiteY8" fmla="*/ 6215333 h 6313225"/>
              <a:gd name="connsiteX9" fmla="*/ 0 w 6170914"/>
              <a:gd name="connsiteY9" fmla="*/ 3397813 h 6313225"/>
              <a:gd name="connsiteX10" fmla="*/ 3397813 w 6170914"/>
              <a:gd name="connsiteY10" fmla="*/ 0 h 631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170914" h="6313225">
                <a:moveTo>
                  <a:pt x="3397813" y="0"/>
                </a:moveTo>
                <a:cubicBezTo>
                  <a:pt x="4453378" y="0"/>
                  <a:pt x="5396522" y="481334"/>
                  <a:pt x="6019731" y="1236489"/>
                </a:cubicBezTo>
                <a:lnTo>
                  <a:pt x="6170914" y="1438663"/>
                </a:lnTo>
                <a:lnTo>
                  <a:pt x="6170914" y="5356963"/>
                </a:lnTo>
                <a:lnTo>
                  <a:pt x="6019731" y="5559138"/>
                </a:lnTo>
                <a:cubicBezTo>
                  <a:pt x="5786028" y="5842321"/>
                  <a:pt x="5507333" y="6086998"/>
                  <a:pt x="5194591" y="6282226"/>
                </a:cubicBezTo>
                <a:lnTo>
                  <a:pt x="5141791" y="6313225"/>
                </a:lnTo>
                <a:lnTo>
                  <a:pt x="1659199" y="6313225"/>
                </a:lnTo>
                <a:lnTo>
                  <a:pt x="1498064" y="6215333"/>
                </a:lnTo>
                <a:cubicBezTo>
                  <a:pt x="594240" y="5604721"/>
                  <a:pt x="0" y="4570663"/>
                  <a:pt x="0" y="3397813"/>
                </a:cubicBezTo>
                <a:cubicBezTo>
                  <a:pt x="0" y="1521253"/>
                  <a:pt x="1521253" y="0"/>
                  <a:pt x="3397813" y="0"/>
                </a:cubicBezTo>
                <a:close/>
              </a:path>
            </a:pathLst>
          </a:custGeom>
        </p:spPr>
      </p:pic>
      <p:pic>
        <p:nvPicPr>
          <p:cNvPr id="8" name="Content Placeholder 7" descr="A screenshot of a social media post&#10;&#10;Description automatically generated">
            <a:extLst>
              <a:ext uri="{FF2B5EF4-FFF2-40B4-BE49-F238E27FC236}">
                <a16:creationId xmlns:a16="http://schemas.microsoft.com/office/drawing/2014/main" id="{93A03D0A-F0C5-45A6-85B4-B329FB3313A3}"/>
              </a:ext>
            </a:extLst>
          </p:cNvPr>
          <p:cNvPicPr>
            <a:picLocks noGrp="1" noChangeAspect="1"/>
          </p:cNvPicPr>
          <p:nvPr>
            <p:ph idx="1"/>
          </p:nvPr>
        </p:nvPicPr>
        <p:blipFill>
          <a:blip r:embed="rId5"/>
          <a:stretch>
            <a:fillRect/>
          </a:stretch>
        </p:blipFill>
        <p:spPr>
          <a:xfrm>
            <a:off x="-1228725" y="1097204"/>
            <a:ext cx="44450" cy="24917"/>
          </a:xfrm>
        </p:spPr>
      </p:pic>
      <p:sp>
        <p:nvSpPr>
          <p:cNvPr id="9" name="Title 6">
            <a:extLst>
              <a:ext uri="{FF2B5EF4-FFF2-40B4-BE49-F238E27FC236}">
                <a16:creationId xmlns:a16="http://schemas.microsoft.com/office/drawing/2014/main" id="{C21C4CCC-4234-4E91-93E9-A907BA495202}"/>
              </a:ext>
            </a:extLst>
          </p:cNvPr>
          <p:cNvSpPr>
            <a:spLocks noGrp="1"/>
          </p:cNvSpPr>
          <p:nvPr>
            <p:ph type="title"/>
          </p:nvPr>
        </p:nvSpPr>
        <p:spPr>
          <a:xfrm>
            <a:off x="296983" y="256032"/>
            <a:ext cx="5642216" cy="4307164"/>
          </a:xfrm>
        </p:spPr>
        <p:txBody>
          <a:bodyPr vert="horz" lIns="91440" tIns="45720" rIns="91440" bIns="45720" rtlCol="0" anchor="t">
            <a:normAutofit fontScale="90000"/>
          </a:bodyPr>
          <a:lstStyle/>
          <a:p>
            <a:br>
              <a:rPr lang="en-US" sz="3400" b="1" kern="1200" dirty="0">
                <a:solidFill>
                  <a:schemeClr val="tx1"/>
                </a:solidFill>
                <a:latin typeface="+mj-lt"/>
                <a:ea typeface="+mj-ea"/>
                <a:cs typeface="+mj-cs"/>
              </a:rPr>
            </a:br>
            <a:br>
              <a:rPr lang="en-US" sz="9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REGISTRATION</a:t>
            </a:r>
            <a:br>
              <a:rPr lang="en-US" sz="6000" b="1" dirty="0">
                <a:solidFill>
                  <a:srgbClr val="FF0000"/>
                </a:solidFill>
              </a:rPr>
            </a:br>
            <a:r>
              <a:rPr lang="en-US" sz="6000" b="1" dirty="0">
                <a:solidFill>
                  <a:srgbClr val="FF0000"/>
                </a:solidFill>
              </a:rPr>
              <a:t>&amp;</a:t>
            </a:r>
            <a:br>
              <a:rPr lang="en-US" sz="6000" b="1" dirty="0">
                <a:solidFill>
                  <a:srgbClr val="FF0000"/>
                </a:solidFill>
              </a:rPr>
            </a:br>
            <a:r>
              <a:rPr lang="en-US" sz="6000" b="1" dirty="0">
                <a:solidFill>
                  <a:srgbClr val="FF0000"/>
                </a:solidFill>
              </a:rPr>
              <a:t>ONLINE</a:t>
            </a:r>
            <a:br>
              <a:rPr lang="en-US" sz="6000" b="1" dirty="0">
                <a:solidFill>
                  <a:srgbClr val="FF0000"/>
                </a:solidFill>
              </a:rPr>
            </a:br>
            <a:r>
              <a:rPr lang="en-US" sz="6000" b="1" dirty="0">
                <a:solidFill>
                  <a:srgbClr val="FF0000"/>
                </a:solidFill>
              </a:rPr>
              <a:t>UNIT RENEWAL</a:t>
            </a:r>
            <a:br>
              <a:rPr lang="en-US" sz="6000" b="1" dirty="0">
                <a:solidFill>
                  <a:srgbClr val="FF0000"/>
                </a:solidFill>
              </a:rPr>
            </a:br>
            <a:r>
              <a:rPr lang="en-US" sz="6000" b="1" dirty="0">
                <a:solidFill>
                  <a:srgbClr val="FF0000"/>
                </a:solidFill>
              </a:rPr>
              <a:t>FOR EXPLORING</a:t>
            </a:r>
            <a:endParaRPr lang="en-US" sz="6000" kern="1200" dirty="0">
              <a:solidFill>
                <a:srgbClr val="FF0000"/>
              </a:solidFill>
            </a:endParaRPr>
          </a:p>
        </p:txBody>
      </p:sp>
    </p:spTree>
    <p:extLst>
      <p:ext uri="{BB962C8B-B14F-4D97-AF65-F5344CB8AC3E}">
        <p14:creationId xmlns:p14="http://schemas.microsoft.com/office/powerpoint/2010/main" val="3744919864"/>
      </p:ext>
    </p:extLst>
  </p:cSld>
  <p:clrMapOvr>
    <a:overrideClrMapping bg1="dk1" tx1="lt1" bg2="dk2" tx2="lt2" accent1="accent1" accent2="accent2" accent3="accent3" accent4="accent4" accent5="accent5" accent6="accent6" hlink="hlink" folHlink="folHlink"/>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123967" y="-165099"/>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4472C4"/>
                </a:solidFill>
                <a:effectLst/>
                <a:uLnTx/>
                <a:uFillTx/>
                <a:latin typeface="Calibri" panose="020F0502020204030204" pitchFamily="34" charset="0"/>
                <a:ea typeface="Calibri" panose="020F0502020204030204" pitchFamily="34" charset="0"/>
                <a:cs typeface="+mn-cs"/>
                <a:hlinkClick r:id="rId3"/>
              </a:rPr>
              <a:t>https://www.scouting.org/commissioners/internet-rechartering/</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Information included is: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Training Video</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FAQ’s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User Guides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Internet Recharter Guidelines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Summary of Enhancements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342900" marR="0" lvl="0" indent="-342900" algn="ctr" defTabSz="457200" rtl="0" eaLnBrk="1" fontAlgn="auto" latinLnBrk="0" hangingPunct="1">
              <a:lnSpc>
                <a:spcPct val="100000"/>
              </a:lnSpc>
              <a:spcBef>
                <a:spcPts val="0"/>
              </a:spcBef>
              <a:spcAft>
                <a:spcPts val="0"/>
              </a:spcAft>
              <a:buClrTx/>
              <a:buSzTx/>
              <a:buFont typeface="Symbol" panose="05050102010706020507" pitchFamily="18" charset="2"/>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Times New Roman" panose="02020603050405020304" pitchFamily="18" charset="0"/>
                <a:cs typeface="+mn-cs"/>
              </a:rPr>
              <a:t>Recharter Demo Tool</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p:txBody>
      </p:sp>
      <p:sp>
        <p:nvSpPr>
          <p:cNvPr id="10" name="Title 1"/>
          <p:cNvSpPr txBox="1">
            <a:spLocks/>
          </p:cNvSpPr>
          <p:nvPr/>
        </p:nvSpPr>
        <p:spPr>
          <a:xfrm>
            <a:off x="859971" y="101405"/>
            <a:ext cx="10719995" cy="9243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12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New Online Rechartering/Renewal System </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3436195" y="5462002"/>
            <a:ext cx="5284667" cy="70788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Manager of Shared Services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000" b="1" i="1"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Member Data Outsourcing Solutions</a:t>
            </a:r>
          </a:p>
        </p:txBody>
      </p:sp>
      <p:sp>
        <p:nvSpPr>
          <p:cNvPr id="5" name="TextBox 4">
            <a:extLst>
              <a:ext uri="{FF2B5EF4-FFF2-40B4-BE49-F238E27FC236}">
                <a16:creationId xmlns:a16="http://schemas.microsoft.com/office/drawing/2014/main" id="{56417205-626F-4004-B9B8-F92A8FCFDDC2}"/>
              </a:ext>
            </a:extLst>
          </p:cNvPr>
          <p:cNvSpPr txBox="1"/>
          <p:nvPr/>
        </p:nvSpPr>
        <p:spPr>
          <a:xfrm>
            <a:off x="3970323" y="1218521"/>
            <a:ext cx="40909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4"/>
              </a:rPr>
              <a:t>https://advancements.scouting.org/login</a:t>
            </a:r>
            <a:r>
              <a:rPr kumimoji="0" lang="en-US" sz="1800" b="0"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11416926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BC92150-602A-E6F7-75EC-0DFDEE95C620}"/>
              </a:ext>
            </a:extLst>
          </p:cNvPr>
          <p:cNvSpPr/>
          <p:nvPr/>
        </p:nvSpPr>
        <p:spPr>
          <a:xfrm>
            <a:off x="822960" y="1793966"/>
            <a:ext cx="10393680" cy="2525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Neue Haas Grotesk Text Pro"/>
              <a:ea typeface="+mn-ea"/>
              <a:cs typeface="+mn-cs"/>
            </a:endParaRPr>
          </a:p>
        </p:txBody>
      </p:sp>
      <p:sp>
        <p:nvSpPr>
          <p:cNvPr id="11" name="Slide Number Placeholder 2">
            <a:extLst>
              <a:ext uri="{FF2B5EF4-FFF2-40B4-BE49-F238E27FC236}">
                <a16:creationId xmlns:a16="http://schemas.microsoft.com/office/drawing/2014/main" id="{46E827CF-81FB-6275-330B-2740FE5F8E88}"/>
              </a:ext>
            </a:extLst>
          </p:cNvPr>
          <p:cNvSpPr>
            <a:spLocks noGrp="1"/>
          </p:cNvSpPr>
          <p:nvPr>
            <p:ph type="sldNum" sz="quarter" idx="12"/>
          </p:nvPr>
        </p:nvSpPr>
        <p:spPr>
          <a:xfrm>
            <a:off x="10993582" y="6446838"/>
            <a:ext cx="78001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98EE3D-8CD1-4C3F-BD1C-C98C9596463C}" type="slidenum">
              <a:rPr kumimoji="0" lang="en-US" sz="1200" b="0" i="0" u="none" strike="noStrike" kern="1200" cap="none" spc="0" normalizeH="0" baseline="0" noProof="0" smtClean="0">
                <a:ln>
                  <a:noFill/>
                </a:ln>
                <a:solidFill>
                  <a:srgbClr val="000000">
                    <a:tint val="75000"/>
                  </a:srgbClr>
                </a:solidFill>
                <a:effectLst/>
                <a:uLnTx/>
                <a:uFillTx/>
                <a:latin typeface="Neue Haas Grotesk Text Pro"/>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dirty="0">
              <a:ln>
                <a:noFill/>
              </a:ln>
              <a:solidFill>
                <a:srgbClr val="000000">
                  <a:tint val="75000"/>
                </a:srgbClr>
              </a:solidFill>
              <a:effectLst/>
              <a:uLnTx/>
              <a:uFillTx/>
              <a:latin typeface="Neue Haas Grotesk Text Pro"/>
              <a:ea typeface="+mn-ea"/>
              <a:cs typeface="+mn-cs"/>
            </a:endParaRPr>
          </a:p>
        </p:txBody>
      </p:sp>
      <p:pic>
        <p:nvPicPr>
          <p:cNvPr id="6" name="Picture 5" descr="A close-up of a price list&#10;&#10;AI-generated content may be incorrect.">
            <a:extLst>
              <a:ext uri="{FF2B5EF4-FFF2-40B4-BE49-F238E27FC236}">
                <a16:creationId xmlns:a16="http://schemas.microsoft.com/office/drawing/2014/main" id="{6FF018CF-C8CC-5FF8-5CEF-A486651D0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8416" y="0"/>
            <a:ext cx="5916168" cy="6858000"/>
          </a:xfrm>
          <a:prstGeom prst="rect">
            <a:avLst/>
          </a:prstGeom>
        </p:spPr>
      </p:pic>
    </p:spTree>
    <p:extLst>
      <p:ext uri="{BB962C8B-B14F-4D97-AF65-F5344CB8AC3E}">
        <p14:creationId xmlns:p14="http://schemas.microsoft.com/office/powerpoint/2010/main" val="105435068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pic>
        <p:nvPicPr>
          <p:cNvPr id="5" name="Picture 4" descr="ExploringPPT_slide1BG.jpg">
            <a:extLst>
              <a:ext uri="{FF2B5EF4-FFF2-40B4-BE49-F238E27FC236}">
                <a16:creationId xmlns:a16="http://schemas.microsoft.com/office/drawing/2014/main" id="{E277C318-7E2C-4187-9F8F-185F39A461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561"/>
            <a:ext cx="12192000" cy="6883121"/>
          </a:xfrm>
          <a:prstGeom prst="rect">
            <a:avLst/>
          </a:prstGeom>
        </p:spPr>
      </p:pic>
      <p:sp>
        <p:nvSpPr>
          <p:cNvPr id="3" name="Content Placeholder 2"/>
          <p:cNvSpPr>
            <a:spLocks noGrp="1"/>
          </p:cNvSpPr>
          <p:nvPr>
            <p:ph idx="1"/>
          </p:nvPr>
        </p:nvSpPr>
        <p:spPr>
          <a:xfrm>
            <a:off x="-1229360" y="1041402"/>
            <a:ext cx="45719" cy="137159"/>
          </a:xfrm>
        </p:spPr>
        <p:txBody>
          <a:bodyPr>
            <a:normAutofit fontScale="25000" lnSpcReduction="20000"/>
          </a:bodyPr>
          <a:lstStyle/>
          <a:p>
            <a:endParaRPr lang="en-US" b="1" dirty="0">
              <a:solidFill>
                <a:schemeClr val="bg1"/>
              </a:solidFill>
            </a:endParaRPr>
          </a:p>
        </p:txBody>
      </p:sp>
      <p:pic>
        <p:nvPicPr>
          <p:cNvPr id="2" name="Picture 1">
            <a:extLst>
              <a:ext uri="{FF2B5EF4-FFF2-40B4-BE49-F238E27FC236}">
                <a16:creationId xmlns:a16="http://schemas.microsoft.com/office/drawing/2014/main" id="{06C0E5DA-907C-45ED-8115-3DE6F722042B}"/>
              </a:ext>
            </a:extLst>
          </p:cNvPr>
          <p:cNvPicPr>
            <a:picLocks noChangeAspect="1"/>
          </p:cNvPicPr>
          <p:nvPr/>
        </p:nvPicPr>
        <p:blipFill rotWithShape="1">
          <a:blip r:embed="rId4"/>
          <a:srcRect l="50625" t="9920" b="4160"/>
          <a:stretch/>
        </p:blipFill>
        <p:spPr>
          <a:xfrm>
            <a:off x="1246114" y="786384"/>
            <a:ext cx="9702304" cy="5276088"/>
          </a:xfrm>
          <a:prstGeom prst="rect">
            <a:avLst/>
          </a:prstGeom>
        </p:spPr>
      </p:pic>
      <p:pic>
        <p:nvPicPr>
          <p:cNvPr id="4" name="Picture 3">
            <a:extLst>
              <a:ext uri="{FF2B5EF4-FFF2-40B4-BE49-F238E27FC236}">
                <a16:creationId xmlns:a16="http://schemas.microsoft.com/office/drawing/2014/main" id="{51039A55-753E-4530-A553-C5E3850446D9}"/>
              </a:ext>
            </a:extLst>
          </p:cNvPr>
          <p:cNvPicPr>
            <a:picLocks noChangeAspect="1"/>
          </p:cNvPicPr>
          <p:nvPr/>
        </p:nvPicPr>
        <p:blipFill>
          <a:blip r:embed="rId5"/>
          <a:stretch>
            <a:fillRect/>
          </a:stretch>
        </p:blipFill>
        <p:spPr>
          <a:xfrm>
            <a:off x="953506" y="133100"/>
            <a:ext cx="10123214" cy="6582655"/>
          </a:xfrm>
          <a:prstGeom prst="rect">
            <a:avLst/>
          </a:prstGeom>
        </p:spPr>
      </p:pic>
      <p:sp>
        <p:nvSpPr>
          <p:cNvPr id="6" name="Oval 5">
            <a:extLst>
              <a:ext uri="{FF2B5EF4-FFF2-40B4-BE49-F238E27FC236}">
                <a16:creationId xmlns:a16="http://schemas.microsoft.com/office/drawing/2014/main" id="{E3477278-D39E-4E1D-86F0-B9964A4B4C05}"/>
              </a:ext>
            </a:extLst>
          </p:cNvPr>
          <p:cNvSpPr/>
          <p:nvPr/>
        </p:nvSpPr>
        <p:spPr>
          <a:xfrm>
            <a:off x="678392" y="4215032"/>
            <a:ext cx="2454120" cy="46449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7979779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FD975F-4120-1F95-C34A-3D548EEF5440}"/>
            </a:ext>
          </a:extLst>
        </p:cNvPr>
        <p:cNvGrpSpPr/>
        <p:nvPr/>
      </p:nvGrpSpPr>
      <p:grpSpPr>
        <a:xfrm>
          <a:off x="0" y="0"/>
          <a:ext cx="0" cy="0"/>
          <a:chOff x="0" y="0"/>
          <a:chExt cx="0" cy="0"/>
        </a:xfrm>
      </p:grpSpPr>
      <p:pic>
        <p:nvPicPr>
          <p:cNvPr id="7" name="Picture 6" descr="ExploringPPT_slide1BG.jpg">
            <a:extLst>
              <a:ext uri="{FF2B5EF4-FFF2-40B4-BE49-F238E27FC236}">
                <a16:creationId xmlns:a16="http://schemas.microsoft.com/office/drawing/2014/main" id="{D76BE154-EA7A-35A2-BF98-EFD88032B4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515" y="11628"/>
            <a:ext cx="12106275" cy="6883121"/>
          </a:xfrm>
          <a:prstGeom prst="rect">
            <a:avLst/>
          </a:prstGeom>
        </p:spPr>
      </p:pic>
      <p:sp>
        <p:nvSpPr>
          <p:cNvPr id="2" name="Title 1">
            <a:extLst>
              <a:ext uri="{FF2B5EF4-FFF2-40B4-BE49-F238E27FC236}">
                <a16:creationId xmlns:a16="http://schemas.microsoft.com/office/drawing/2014/main" id="{A8AB6467-3655-39A0-255E-35CBDF2EEFB7}"/>
              </a:ext>
            </a:extLst>
          </p:cNvPr>
          <p:cNvSpPr>
            <a:spLocks noGrp="1"/>
          </p:cNvSpPr>
          <p:nvPr>
            <p:ph type="ctrTitle"/>
          </p:nvPr>
        </p:nvSpPr>
        <p:spPr>
          <a:xfrm>
            <a:off x="1838848" y="122156"/>
            <a:ext cx="8624815" cy="642970"/>
          </a:xfrm>
        </p:spPr>
        <p:txBody>
          <a:bodyPr>
            <a:normAutofit/>
          </a:bodyPr>
          <a:lstStyle/>
          <a:p>
            <a:pPr algn="l"/>
            <a:r>
              <a:rPr lang="en-US" sz="2800" dirty="0">
                <a:solidFill>
                  <a:srgbClr val="1FC77F"/>
                </a:solidFill>
                <a:latin typeface="Arial Black"/>
                <a:cs typeface="Arial Black"/>
              </a:rPr>
              <a:t>    National Exploring Program Chair</a:t>
            </a:r>
          </a:p>
        </p:txBody>
      </p:sp>
      <p:pic>
        <p:nvPicPr>
          <p:cNvPr id="23" name="Picture 22" descr="exploring_wht_transparent-01.png">
            <a:extLst>
              <a:ext uri="{FF2B5EF4-FFF2-40B4-BE49-F238E27FC236}">
                <a16:creationId xmlns:a16="http://schemas.microsoft.com/office/drawing/2014/main" id="{657F9BC4-70C5-AA45-6B5D-DEE1E023AF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a:extLst>
              <a:ext uri="{FF2B5EF4-FFF2-40B4-BE49-F238E27FC236}">
                <a16:creationId xmlns:a16="http://schemas.microsoft.com/office/drawing/2014/main" id="{49F7DA5C-5433-114A-4019-A05714B71FD5}"/>
              </a:ext>
            </a:extLst>
          </p:cNvPr>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7A9C4D68-6C2D-F8EC-084D-13AEDCD25855}"/>
              </a:ext>
            </a:extLst>
          </p:cNvPr>
          <p:cNvSpPr/>
          <p:nvPr/>
        </p:nvSpPr>
        <p:spPr>
          <a:xfrm>
            <a:off x="1785276" y="941718"/>
            <a:ext cx="8624816" cy="661719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Craig Martin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a:t>
            </a: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bruin1967@aol.com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(719) 331-6406</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Recent Scouting History</a:t>
            </a:r>
            <a:endPar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Unit Commissioner &amp; Exploring Service Team Member, Pathway to the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Rockies Council ~ 2013 - Present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Council Commissioner, Pikes Peak Council (now Pathway to the Rockies Council) ~ 2009 – 2012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History</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Chair, National LFL Executive Board ~ 2022 - Present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Program Committee Chair ~ 2022 - Present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Chair, National Commissioner Service Team,  ~ 2019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National Exploring Service Team Chair, National LFL Executive Board  ~ 2018 – 2022</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Exploring Committee Chair, BSA Western Region (Area 2) – 2012- 2020</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Non-Military Professional Career</a:t>
            </a:r>
            <a:endParaRPr kumimoji="0" lang="en-US" sz="12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Deputy Chief Engineer, GPS Systems Engineering &amp; Integration Program, TASC Inc. ~ 2015-2016</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Program Manager and Senior System Engineer, TASC Inc. ~ 1998 – 2015</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Military Career</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Colonel, United States Air Force  ~ Retired in 1998 after 30-year Career in USAF Space &amp; Missile and  Research &amp; Development Programs</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2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rPr>
              <a:t>                </a:t>
            </a:r>
          </a:p>
        </p:txBody>
      </p:sp>
      <p:pic>
        <p:nvPicPr>
          <p:cNvPr id="8" name="Picture 2">
            <a:extLst>
              <a:ext uri="{FF2B5EF4-FFF2-40B4-BE49-F238E27FC236}">
                <a16:creationId xmlns:a16="http://schemas.microsoft.com/office/drawing/2014/main" id="{612551D4-E82A-F3E0-D9A0-C5AA702DF3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4455" y="755710"/>
            <a:ext cx="1463172" cy="1828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5126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7" y="-25121"/>
            <a:ext cx="12192000" cy="6883121"/>
          </a:xfrm>
          <a:prstGeom prst="rect">
            <a:avLst/>
          </a:prstGeom>
        </p:spPr>
      </p:pic>
      <p:sp>
        <p:nvSpPr>
          <p:cNvPr id="2" name="Title 1"/>
          <p:cNvSpPr>
            <a:spLocks noGrp="1"/>
          </p:cNvSpPr>
          <p:nvPr>
            <p:ph type="ctrTitle"/>
          </p:nvPr>
        </p:nvSpPr>
        <p:spPr>
          <a:xfrm>
            <a:off x="2181710" y="1761328"/>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Youth Protection Training</a:t>
            </a:r>
            <a:br>
              <a:rPr lang="en-US" sz="3100" dirty="0">
                <a:solidFill>
                  <a:srgbClr val="1FC77F"/>
                </a:solidFill>
                <a:latin typeface="Arial Black"/>
                <a:cs typeface="Arial Black"/>
              </a:rPr>
            </a:br>
            <a:r>
              <a:rPr lang="en-US" sz="3100" dirty="0">
                <a:solidFill>
                  <a:srgbClr val="1FC77F"/>
                </a:solidFill>
                <a:latin typeface="Arial Black"/>
                <a:cs typeface="Arial Black"/>
              </a:rPr>
              <a:t>Safeguarding Youth</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hlinkClick r:id="rId4"/>
              </a:rPr>
              <a:t>https://my.scouting.org/</a:t>
            </a: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32738834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249"/>
            <a:ext cx="12192000" cy="6883121"/>
          </a:xfrm>
          <a:prstGeom prst="rect">
            <a:avLst/>
          </a:prstGeom>
        </p:spPr>
      </p:pic>
      <p:sp>
        <p:nvSpPr>
          <p:cNvPr id="2" name="Title 1"/>
          <p:cNvSpPr>
            <a:spLocks noGrp="1"/>
          </p:cNvSpPr>
          <p:nvPr>
            <p:ph type="ctrTitle"/>
          </p:nvPr>
        </p:nvSpPr>
        <p:spPr>
          <a:xfrm>
            <a:off x="2181710" y="1781569"/>
            <a:ext cx="8431981" cy="900712"/>
          </a:xfrm>
        </p:spPr>
        <p:txBody>
          <a:bodyPr>
            <a:normAutofit fontScale="90000"/>
          </a:bodyPr>
          <a:lstStyle/>
          <a:p>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br>
              <a:rPr lang="en-US" sz="3100" dirty="0">
                <a:solidFill>
                  <a:srgbClr val="1FC77F"/>
                </a:solidFill>
                <a:latin typeface="Arial Black"/>
                <a:cs typeface="Arial Black"/>
              </a:rPr>
            </a:br>
            <a:r>
              <a:rPr lang="en-US" sz="3100" dirty="0">
                <a:solidFill>
                  <a:srgbClr val="1FC77F"/>
                </a:solidFill>
                <a:latin typeface="Arial Black"/>
                <a:cs typeface="Arial Black"/>
              </a:rPr>
              <a:t>Exploring Youth Training Update</a:t>
            </a:r>
          </a:p>
        </p:txBody>
      </p:sp>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55845"/>
            <a:ext cx="1791695" cy="651525"/>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2013976" y="3133946"/>
            <a:ext cx="8599715" cy="1400383"/>
          </a:xfrm>
          <a:prstGeom prst="rect">
            <a:avLst/>
          </a:prstGeom>
        </p:spPr>
        <p:txBody>
          <a:bodyPr wrap="square">
            <a:spAutoFit/>
          </a:bodyPr>
          <a:lstStyle/>
          <a:p>
            <a:pPr marL="342900" marR="0" lvl="0" indent="-3429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FFFF00"/>
              </a:solidFill>
              <a:effectLst/>
              <a:uLnTx/>
              <a:uFillTx/>
              <a:latin typeface="Arial Black" panose="020B0A040201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mn-cs"/>
                <a:hlinkClick r:id="rId4"/>
              </a:rPr>
              <a:t>https://www.scouting.org/training/youth-protection/venturing/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79646">
                  <a:lumMod val="75000"/>
                </a:srgb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dirty="0">
              <a:ln>
                <a:noFill/>
              </a:ln>
              <a:solidFill>
                <a:srgbClr val="FFFF00"/>
              </a:solidFill>
              <a:effectLst/>
              <a:uLnTx/>
              <a:uFillTx/>
              <a:latin typeface="Calibri"/>
              <a:ea typeface="+mn-ea"/>
              <a:cs typeface="+mn-cs"/>
            </a:endParaRPr>
          </a:p>
        </p:txBody>
      </p:sp>
    </p:spTree>
    <p:extLst>
      <p:ext uri="{BB962C8B-B14F-4D97-AF65-F5344CB8AC3E}">
        <p14:creationId xmlns:p14="http://schemas.microsoft.com/office/powerpoint/2010/main" val="93711275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628"/>
            <a:ext cx="12192000" cy="6883121"/>
          </a:xfrm>
          <a:prstGeom prst="rect">
            <a:avLst/>
          </a:prstGeom>
        </p:spPr>
      </p:pic>
      <p:pic>
        <p:nvPicPr>
          <p:cNvPr id="23" name="Picture 22" descr="exploring_wht_transparent-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7556" y="6290694"/>
            <a:ext cx="1560093" cy="567306"/>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itle 3"/>
          <p:cNvSpPr>
            <a:spLocks noGrp="1"/>
          </p:cNvSpPr>
          <p:nvPr>
            <p:ph type="ctrTitle"/>
          </p:nvPr>
        </p:nvSpPr>
        <p:spPr>
          <a:xfrm>
            <a:off x="1672210" y="-231790"/>
            <a:ext cx="8833606" cy="961124"/>
          </a:xfrm>
        </p:spPr>
        <p:txBody>
          <a:bodyPr>
            <a:normAutofit/>
          </a:bodyPr>
          <a:lstStyle/>
          <a:p>
            <a:r>
              <a:rPr lang="en-US" sz="3600" b="1" dirty="0">
                <a:solidFill>
                  <a:srgbClr val="1FC77F"/>
                </a:solidFill>
                <a:latin typeface="Arial Black" panose="020B0A04020102020204" pitchFamily="34" charset="0"/>
                <a:cs typeface="Arial" pitchFamily="34" charset="0"/>
              </a:rPr>
              <a:t>Barriers to Abuse Update</a:t>
            </a:r>
          </a:p>
        </p:txBody>
      </p:sp>
      <p:sp>
        <p:nvSpPr>
          <p:cNvPr id="2" name="TextBox 1"/>
          <p:cNvSpPr txBox="1"/>
          <p:nvPr/>
        </p:nvSpPr>
        <p:spPr>
          <a:xfrm>
            <a:off x="1774371" y="678536"/>
            <a:ext cx="8556172" cy="5763116"/>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As part of our ongoing commitment to abuse prevention, the Boy Scouts of America, to include Exploring,  is updating the adult supervision requirements for overnight activities</a:t>
            </a:r>
          </a:p>
          <a:p>
            <a:pPr marL="0" marR="0" lvl="0" indent="0" algn="l" defTabSz="914400" rtl="0" eaLnBrk="1" fontAlgn="base" latinLnBrk="0" hangingPunct="1">
              <a:lnSpc>
                <a:spcPct val="100000"/>
              </a:lnSpc>
              <a:spcBef>
                <a:spcPts val="0"/>
              </a:spcBef>
              <a:spcAft>
                <a:spcPts val="0"/>
              </a:spcAft>
              <a:buClrTx/>
              <a:buSzPct val="150000"/>
              <a:buFontTx/>
              <a:buNone/>
              <a:tabLst/>
              <a:defRPr/>
            </a:pPr>
            <a:r>
              <a:rPr kumimoji="0" lang="en-US" sz="80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This update enhances the minimum “two deep leadership” requirements by additionally requiring every adult present on overnight activities to be a registered member of the Boy Scouts of America or Exploring</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These adults must submit an adult application and registration fee, undergo a criminal background check, a volunteer screening database check and must complete mandatory Youth Protection training. </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A limited exception for parents and legal guardians of Cub Scout youth attending overnight with their children is planned due to the family centric nature of Cub Scouting </a:t>
            </a:r>
          </a:p>
          <a:p>
            <a:pPr marL="0" marR="0" lvl="0" indent="0" algn="l" defTabSz="914400" rtl="0" eaLnBrk="1" fontAlgn="base" latinLnBrk="0" hangingPunct="1">
              <a:lnSpc>
                <a:spcPct val="100000"/>
              </a:lnSpc>
              <a:spcBef>
                <a:spcPts val="0"/>
              </a:spcBef>
              <a:spcAft>
                <a:spcPts val="0"/>
              </a:spcAft>
              <a:buClrTx/>
              <a:buSzPct val="150000"/>
              <a:buFontTx/>
              <a:buNone/>
              <a:tabLst/>
              <a:defRPr/>
            </a:pPr>
            <a:r>
              <a:rPr kumimoji="0" lang="en-US" sz="800" b="0"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  </a:t>
            </a: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550" b="1" i="0" u="none" strike="noStrike" kern="1200" cap="none" spc="0" normalizeH="0" baseline="0" noProof="0" dirty="0">
                <a:ln>
                  <a:noFill/>
                </a:ln>
                <a:solidFill>
                  <a:srgbClr val="ED7D31">
                    <a:lumMod val="75000"/>
                  </a:srgbClr>
                </a:solidFill>
                <a:effectLst/>
                <a:uLnTx/>
                <a:uFillTx/>
                <a:latin typeface="Arial" panose="020B0604020202020204" pitchFamily="34" charset="0"/>
                <a:ea typeface="+mn-ea"/>
                <a:cs typeface="Arial" panose="020B0604020202020204" pitchFamily="34" charset="0"/>
              </a:rPr>
              <a:t>All Cub Scout Packs, Scouts BSA Troops, Venturing Crews, Sea Scouting Ships, Exploring Posts, council, and district overnight programs will be required to comply with this update by September 1, 2023. We encourage early adoption prior to the effective date</a:t>
            </a:r>
          </a:p>
          <a:p>
            <a:pPr marL="0" marR="0" lvl="0" indent="0" algn="l" defTabSz="914400" rtl="0" eaLnBrk="1" fontAlgn="base" latinLnBrk="0" hangingPunct="1">
              <a:lnSpc>
                <a:spcPct val="100000"/>
              </a:lnSpc>
              <a:spcBef>
                <a:spcPts val="0"/>
              </a:spcBef>
              <a:spcAft>
                <a:spcPts val="0"/>
              </a:spcAft>
              <a:buClrTx/>
              <a:buSzPct val="150000"/>
              <a:buFontTx/>
              <a:buNone/>
              <a:tabLst/>
              <a:defRPr/>
            </a:pPr>
            <a:endParaRPr kumimoji="0" lang="en-US" sz="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base" latinLnBrk="0" hangingPunct="1">
              <a:lnSpc>
                <a:spcPct val="100000"/>
              </a:lnSpc>
              <a:spcBef>
                <a:spcPts val="0"/>
              </a:spcBef>
              <a:spcAft>
                <a:spcPts val="0"/>
              </a:spcAft>
              <a:buClrTx/>
              <a:buSzPct val="150000"/>
              <a:buFont typeface="Arial" panose="020B0604020202020204" pitchFamily="34" charset="0"/>
              <a:buChar char="•"/>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T</a:t>
            </a:r>
            <a:r>
              <a:rPr kumimoji="0" lang="en-US" sz="155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his updated Barrier to Abuse will be referenced as part of the Guide to Safe Scouting, Exploring’s Safety First Guidelines, Youth Protection and Adult Leadership section, Scouting’s Barriers to Abuse.  Youth Protection and Barriers to Abuse FAQ’s will be expanded to include additional FAQ’s as they are developed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57475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35"/>
            <a:ext cx="12192000" cy="6883121"/>
          </a:xfrm>
          <a:prstGeom prst="rect">
            <a:avLst/>
          </a:prstGeom>
        </p:spPr>
      </p:pic>
      <p:sp>
        <p:nvSpPr>
          <p:cNvPr id="9" name="Title 1"/>
          <p:cNvSpPr txBox="1">
            <a:spLocks/>
          </p:cNvSpPr>
          <p:nvPr/>
        </p:nvSpPr>
        <p:spPr>
          <a:xfrm>
            <a:off x="2992468" y="1424167"/>
            <a:ext cx="7382924" cy="2737975"/>
          </a:xfrm>
          <a:prstGeom prst="rect">
            <a:avLst/>
          </a:prstGeom>
        </p:spPr>
        <p:txBody>
          <a:bodyPr vert="horz" lIns="91440" tIns="45720" rIns="91440" bIns="45720" rtlCol="0" anchor="t">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B1E6FE"/>
                </a:solidFill>
                <a:effectLst/>
                <a:uLnTx/>
                <a:uFillTx/>
                <a:latin typeface="Arial Black"/>
                <a:ea typeface="+mj-ea"/>
                <a:cs typeface="Arial Black"/>
              </a:rPr>
              <a:t>	</a:t>
            </a: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page	|  @lflexploring</a:t>
            </a: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	group	|  Exploring Success!</a:t>
            </a: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Arial Black"/>
                <a:ea typeface="+mj-ea"/>
                <a:cs typeface="Arial Black"/>
              </a:rPr>
              <a:t>	group	|  National Explorer Alumni Association</a:t>
            </a:r>
          </a:p>
          <a:p>
            <a:pPr marL="0" marR="0" lvl="0" indent="0" algn="l" defTabSz="457200" rtl="0" eaLnBrk="1" fontAlgn="auto" latinLnBrk="0" hangingPunct="1">
              <a:lnSpc>
                <a:spcPct val="130000"/>
              </a:lnSpc>
              <a:spcBef>
                <a:spcPct val="0"/>
              </a:spcBef>
              <a:spcAft>
                <a:spcPts val="0"/>
              </a:spcAft>
              <a:buClrTx/>
              <a:buSzTx/>
              <a:buFontTx/>
              <a:buNone/>
              <a:tabLst/>
              <a:defRPr/>
            </a:pPr>
            <a:endParaRPr kumimoji="0" lang="en-US" sz="2000" b="0" i="0" u="none" strike="noStrike" kern="1200" cap="none" spc="0" normalizeH="0" baseline="0" noProof="0" dirty="0">
              <a:ln>
                <a:noFill/>
              </a:ln>
              <a:solidFill>
                <a:srgbClr val="FF0000"/>
              </a:solidFill>
              <a:effectLst/>
              <a:uLnTx/>
              <a:uFillTx/>
              <a:latin typeface="Arial Black" panose="020B0A04020102020204" pitchFamily="34" charset="0"/>
              <a:ea typeface="+mj-ea"/>
              <a:cs typeface="Arial Black"/>
            </a:endParaRP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000" b="0" i="0" u="none" strike="noStrike" kern="1200" cap="none" spc="0" normalizeH="0" baseline="0" noProof="0" dirty="0">
                <a:ln>
                  <a:noFill/>
                </a:ln>
                <a:solidFill>
                  <a:srgbClr val="FF0000"/>
                </a:solidFill>
                <a:effectLst/>
                <a:uLnTx/>
                <a:uFillTx/>
                <a:latin typeface="Arial Black" panose="020B0A04020102020204" pitchFamily="34" charset="0"/>
                <a:ea typeface="+mj-ea"/>
                <a:cs typeface="Arial Black"/>
              </a:rPr>
              <a:t>	</a:t>
            </a:r>
            <a:r>
              <a:rPr kumimoji="0" lang="en-US" sz="2000" b="0" i="0" u="none" strike="noStrike" kern="1200" cap="none" spc="0" normalizeH="0" baseline="0" noProof="0" dirty="0">
                <a:ln>
                  <a:noFill/>
                </a:ln>
                <a:solidFill>
                  <a:srgbClr val="FFFFFF"/>
                </a:solidFill>
                <a:effectLst/>
                <a:uLnTx/>
                <a:uFillTx/>
                <a:latin typeface="Arial Black" panose="020B0A04020102020204" pitchFamily="34" charset="0"/>
                <a:ea typeface="+mj-ea"/>
                <a:cs typeface="Arial Black"/>
              </a:rPr>
              <a:t>learningforlifeusa</a:t>
            </a:r>
          </a:p>
          <a:p>
            <a:pPr marL="0" marR="0" lvl="0" indent="0" algn="l" defTabSz="457200" rtl="0" eaLnBrk="1" fontAlgn="auto" latinLnBrk="0" hangingPunct="1">
              <a:lnSpc>
                <a:spcPct val="130000"/>
              </a:lnSpc>
              <a:spcBef>
                <a:spcPct val="0"/>
              </a:spcBef>
              <a:spcAft>
                <a:spcPts val="0"/>
              </a:spcAft>
              <a:buClrTx/>
              <a:buSzTx/>
              <a:buFontTx/>
              <a:buNone/>
              <a:tabLst/>
              <a:defRPr/>
            </a:pPr>
            <a:endParaRPr kumimoji="0" lang="en-US" sz="26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Arial Black"/>
            </a:endParaRPr>
          </a:p>
          <a:p>
            <a:pPr marL="0" marR="0" lvl="0" indent="0" algn="l" defTabSz="457200" rtl="0" eaLnBrk="1" fontAlgn="auto" latinLnBrk="0" hangingPunct="1">
              <a:lnSpc>
                <a:spcPct val="130000"/>
              </a:lnSpc>
              <a:spcBef>
                <a:spcPct val="0"/>
              </a:spcBef>
              <a:spcAft>
                <a:spcPts val="0"/>
              </a:spcAft>
              <a:buClrTx/>
              <a:buSzTx/>
              <a:buFontTx/>
              <a:buNone/>
              <a:tabLst/>
              <a:defRPr/>
            </a:pPr>
            <a:r>
              <a:rPr kumimoji="0" lang="en-US" sz="2600" b="0" i="0" u="none" strike="noStrike" kern="1200" cap="none" spc="0" normalizeH="0" baseline="0" noProof="0" dirty="0">
                <a:ln>
                  <a:noFill/>
                </a:ln>
                <a:solidFill>
                  <a:srgbClr val="FFC000"/>
                </a:solidFill>
                <a:effectLst/>
                <a:uLnTx/>
                <a:uFillTx/>
                <a:latin typeface="Arial Black" panose="020B0A04020102020204" pitchFamily="34" charset="0"/>
                <a:ea typeface="+mj-ea"/>
                <a:cs typeface="Arial Black"/>
              </a:rPr>
              <a:t>	</a:t>
            </a:r>
            <a:r>
              <a:rPr kumimoji="0" lang="en-US" sz="2000" b="0" i="0" u="none" strike="noStrike" kern="1200" cap="none" spc="0" normalizeH="0" baseline="0" noProof="0" dirty="0">
                <a:ln>
                  <a:noFill/>
                </a:ln>
                <a:solidFill>
                  <a:prstClr val="white"/>
                </a:solidFill>
                <a:effectLst/>
                <a:uLnTx/>
                <a:uFillTx/>
                <a:latin typeface="Arial Black" panose="020B0A04020102020204" pitchFamily="34" charset="0"/>
                <a:ea typeface="+mj-ea"/>
                <a:cs typeface="Arial Black"/>
              </a:rPr>
              <a:t>exploring.org  |  Stay Connected</a:t>
            </a:r>
          </a:p>
        </p:txBody>
      </p:sp>
      <p:pic>
        <p:nvPicPr>
          <p:cNvPr id="23" name="Picture 22"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7556" y="6401847"/>
            <a:ext cx="897994" cy="326543"/>
          </a:xfrm>
          <a:prstGeom prst="rect">
            <a:avLst/>
          </a:prstGeom>
        </p:spPr>
      </p:pic>
      <p:sp>
        <p:nvSpPr>
          <p:cNvPr id="25" name="Rectangle 24"/>
          <p:cNvSpPr/>
          <p:nvPr/>
        </p:nvSpPr>
        <p:spPr>
          <a:xfrm>
            <a:off x="1672210" y="137047"/>
            <a:ext cx="8833606"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026" name="Picture 2" descr="Image result for facebook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5550" y="1601173"/>
            <a:ext cx="966787" cy="96678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youtube 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27998" y="2925080"/>
            <a:ext cx="707973" cy="70680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elated image"/>
          <p:cNvPicPr>
            <a:picLocks noChangeAspect="1" noChangeArrowheads="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48965" y="3909258"/>
            <a:ext cx="687006" cy="687006"/>
          </a:xfrm>
          <a:prstGeom prst="rect">
            <a:avLst/>
          </a:prstGeom>
          <a:noFill/>
          <a:extLst>
            <a:ext uri="{909E8E84-426E-40DD-AFC4-6F175D3DCCD1}">
              <a14:hiddenFill xmlns:a14="http://schemas.microsoft.com/office/drawing/2010/main">
                <a:solidFill>
                  <a:srgbClr val="FFFFFF"/>
                </a:solidFill>
              </a14:hiddenFill>
            </a:ext>
          </a:extLst>
        </p:spPr>
      </p:pic>
      <p:sp>
        <p:nvSpPr>
          <p:cNvPr id="12" name="Title 1">
            <a:extLst>
              <a:ext uri="{FF2B5EF4-FFF2-40B4-BE49-F238E27FC236}">
                <a16:creationId xmlns:a16="http://schemas.microsoft.com/office/drawing/2014/main" id="{2D3406EB-EB4B-4D9A-9510-D5B572B6BB4E}"/>
              </a:ext>
            </a:extLst>
          </p:cNvPr>
          <p:cNvSpPr txBox="1">
            <a:spLocks/>
          </p:cNvSpPr>
          <p:nvPr/>
        </p:nvSpPr>
        <p:spPr>
          <a:xfrm>
            <a:off x="1943411" y="595314"/>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200" b="0" i="0" u="none" strike="noStrike" kern="1200" cap="none" spc="0" normalizeH="0" baseline="0" noProof="0" dirty="0">
                <a:ln>
                  <a:noFill/>
                </a:ln>
                <a:solidFill>
                  <a:srgbClr val="1FC77F"/>
                </a:solidFill>
                <a:effectLst/>
                <a:uLnTx/>
                <a:uFillTx/>
                <a:latin typeface="Arial Black"/>
                <a:ea typeface="+mj-ea"/>
                <a:cs typeface="Arial Black"/>
              </a:rPr>
              <a:t>STAY CONNECTED</a:t>
            </a:r>
            <a:endParaRPr kumimoji="0" lang="en-US" sz="4200" b="0" i="0" u="none" strike="noStrike" kern="1200" cap="none" spc="0" normalizeH="0" baseline="0" noProof="0" dirty="0">
              <a:ln>
                <a:noFill/>
              </a:ln>
              <a:solidFill>
                <a:srgbClr val="B1E6FE"/>
              </a:solidFill>
              <a:effectLst/>
              <a:uLnTx/>
              <a:uFillTx/>
              <a:latin typeface="Arial Black"/>
              <a:ea typeface="+mj-ea"/>
              <a:cs typeface="Arial Black"/>
            </a:endParaRPr>
          </a:p>
        </p:txBody>
      </p:sp>
      <p:sp>
        <p:nvSpPr>
          <p:cNvPr id="2" name="TextBox 1">
            <a:extLst>
              <a:ext uri="{FF2B5EF4-FFF2-40B4-BE49-F238E27FC236}">
                <a16:creationId xmlns:a16="http://schemas.microsoft.com/office/drawing/2014/main" id="{697E8514-5878-4E3F-A003-3C6DB3BAF146}"/>
              </a:ext>
            </a:extLst>
          </p:cNvPr>
          <p:cNvSpPr txBox="1"/>
          <p:nvPr/>
        </p:nvSpPr>
        <p:spPr>
          <a:xfrm>
            <a:off x="3548713" y="4939487"/>
            <a:ext cx="4925131" cy="70788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a:ea typeface="+mn-ea"/>
                <a:cs typeface="+mn-cs"/>
                <a:hlinkClick r:id="rId7"/>
              </a:rPr>
              <a:t>exploring@lflmail.org</a:t>
            </a:r>
            <a:r>
              <a:rPr kumimoji="0" lang="en-US" sz="4000" b="1" i="0" u="none" strike="noStrike" kern="1200" cap="none" spc="0" normalizeH="0" baseline="0" noProof="0" dirty="0">
                <a:ln>
                  <a:noFill/>
                </a:ln>
                <a:solidFill>
                  <a:prstClr val="black"/>
                </a:solidFill>
                <a:effectLst/>
                <a:uLnTx/>
                <a:uFillTx/>
                <a:latin typeface="Calibri"/>
                <a:ea typeface="+mn-ea"/>
                <a:cs typeface="+mn-cs"/>
              </a:rPr>
              <a:t> </a:t>
            </a:r>
          </a:p>
        </p:txBody>
      </p:sp>
    </p:spTree>
    <p:extLst>
      <p:ext uri="{BB962C8B-B14F-4D97-AF65-F5344CB8AC3E}">
        <p14:creationId xmlns:p14="http://schemas.microsoft.com/office/powerpoint/2010/main" val="3347435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
            <a:ext cx="12192000" cy="6883121"/>
          </a:xfrm>
          <a:prstGeom prst="rect">
            <a:avLst/>
          </a:prstGeom>
        </p:spPr>
      </p:pic>
      <p:sp>
        <p:nvSpPr>
          <p:cNvPr id="2" name="Title 1"/>
          <p:cNvSpPr>
            <a:spLocks noGrp="1"/>
          </p:cNvSpPr>
          <p:nvPr>
            <p:ph type="ctrTitle"/>
          </p:nvPr>
        </p:nvSpPr>
        <p:spPr>
          <a:xfrm>
            <a:off x="1973190" y="4224129"/>
            <a:ext cx="8245619" cy="519083"/>
          </a:xfrm>
        </p:spPr>
        <p:txBody>
          <a:bodyPr>
            <a:noAutofit/>
          </a:bodyPr>
          <a:lstStyle/>
          <a:p>
            <a:r>
              <a:rPr lang="en-US" sz="5400" dirty="0">
                <a:solidFill>
                  <a:srgbClr val="C00000"/>
                </a:solidFill>
                <a:latin typeface="Arial Black"/>
                <a:cs typeface="Arial Black"/>
              </a:rPr>
              <a:t>Questions?</a:t>
            </a:r>
          </a:p>
        </p:txBody>
      </p:sp>
      <p:pic>
        <p:nvPicPr>
          <p:cNvPr id="23" name="Picture 22" descr="exploring_wht_transparent-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9" name="Picture 8" descr="exploring_wht_transparent-01.png">
            <a:extLst>
              <a:ext uri="{FF2B5EF4-FFF2-40B4-BE49-F238E27FC236}">
                <a16:creationId xmlns:a16="http://schemas.microsoft.com/office/drawing/2014/main" id="{ED9E4155-0FE5-4568-B4E0-42455F6FEC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1470" y="1018202"/>
            <a:ext cx="5509059" cy="2003293"/>
          </a:xfrm>
          <a:prstGeom prst="rect">
            <a:avLst/>
          </a:prstGeom>
        </p:spPr>
      </p:pic>
    </p:spTree>
    <p:extLst>
      <p:ext uri="{BB962C8B-B14F-4D97-AF65-F5344CB8AC3E}">
        <p14:creationId xmlns:p14="http://schemas.microsoft.com/office/powerpoint/2010/main" val="201057550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E275C8-C91A-5161-7B44-63E484506EC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BDB6D4C-28ED-9927-0BFE-C28FACF80FC0}"/>
              </a:ext>
            </a:extLst>
          </p:cNvPr>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52DD0E71-33C5-A067-1881-27C4092155D3}"/>
              </a:ext>
            </a:extLst>
          </p:cNvPr>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18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457200" rtl="0" eaLnBrk="1" fontAlgn="auto" latinLnBrk="0" hangingPunct="1">
              <a:lnSpc>
                <a:spcPct val="107000"/>
              </a:lnSpc>
              <a:spcBef>
                <a:spcPts val="0"/>
              </a:spcBef>
              <a:spcAft>
                <a:spcPts val="800"/>
              </a:spcAft>
              <a:buClrTx/>
              <a:buSzTx/>
              <a:buFontTx/>
              <a:buNone/>
              <a:tabLst/>
              <a:defRPr/>
            </a:pPr>
            <a:endParaRPr kumimoji="0" lang="en-US" sz="2400" b="1" i="0" u="none" strike="noStrike" kern="100" cap="none" spc="0" normalizeH="0" baseline="0" noProof="0" dirty="0">
              <a:ln>
                <a:noFill/>
              </a:ln>
              <a:solidFill>
                <a:srgbClr val="EE0000"/>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10" name="Title 1">
            <a:extLst>
              <a:ext uri="{FF2B5EF4-FFF2-40B4-BE49-F238E27FC236}">
                <a16:creationId xmlns:a16="http://schemas.microsoft.com/office/drawing/2014/main" id="{72385033-7E57-5CB7-36FF-254AC1C6D83C}"/>
              </a:ext>
            </a:extLst>
          </p:cNvPr>
          <p:cNvSpPr txBox="1">
            <a:spLocks/>
          </p:cNvSpPr>
          <p:nvPr/>
        </p:nvSpPr>
        <p:spPr>
          <a:xfrm>
            <a:off x="3410993" y="1796315"/>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pic>
        <p:nvPicPr>
          <p:cNvPr id="9" name="Picture 8" descr="exploring_wht_transparent-01.png">
            <a:extLst>
              <a:ext uri="{FF2B5EF4-FFF2-40B4-BE49-F238E27FC236}">
                <a16:creationId xmlns:a16="http://schemas.microsoft.com/office/drawing/2014/main" id="{CA8C164B-A189-D432-6F45-8702FF117D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7598" y="194014"/>
            <a:ext cx="5684500" cy="1545336"/>
          </a:xfrm>
          <a:prstGeom prst="rect">
            <a:avLst/>
          </a:prstGeom>
        </p:spPr>
      </p:pic>
      <p:pic>
        <p:nvPicPr>
          <p:cNvPr id="3" name="Picture 2" descr="A logo with text on it&#10;&#10;AI-generated content may be incorrect.">
            <a:extLst>
              <a:ext uri="{FF2B5EF4-FFF2-40B4-BE49-F238E27FC236}">
                <a16:creationId xmlns:a16="http://schemas.microsoft.com/office/drawing/2014/main" id="{3EC27A1A-7FB8-8955-51D6-4CE5ADDA75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7545" y="576446"/>
            <a:ext cx="1613718" cy="1265030"/>
          </a:xfrm>
          <a:prstGeom prst="rect">
            <a:avLst/>
          </a:prstGeom>
        </p:spPr>
      </p:pic>
      <p:pic>
        <p:nvPicPr>
          <p:cNvPr id="5" name="Picture 4" descr="A logo with text on it&#10;&#10;AI-generated content may be incorrect.">
            <a:extLst>
              <a:ext uri="{FF2B5EF4-FFF2-40B4-BE49-F238E27FC236}">
                <a16:creationId xmlns:a16="http://schemas.microsoft.com/office/drawing/2014/main" id="{D7C5E3A3-6291-A323-EAEE-3608410903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84009" y="576446"/>
            <a:ext cx="1613718" cy="1265030"/>
          </a:xfrm>
          <a:prstGeom prst="rect">
            <a:avLst/>
          </a:prstGeom>
        </p:spPr>
      </p:pic>
      <p:sp>
        <p:nvSpPr>
          <p:cNvPr id="2" name="TextBox 1">
            <a:extLst>
              <a:ext uri="{FF2B5EF4-FFF2-40B4-BE49-F238E27FC236}">
                <a16:creationId xmlns:a16="http://schemas.microsoft.com/office/drawing/2014/main" id="{DDC30C02-29E2-5EDF-B563-3424415011BE}"/>
              </a:ext>
            </a:extLst>
          </p:cNvPr>
          <p:cNvSpPr txBox="1"/>
          <p:nvPr/>
        </p:nvSpPr>
        <p:spPr>
          <a:xfrm>
            <a:off x="944565" y="1989323"/>
            <a:ext cx="9561251" cy="4362733"/>
          </a:xfrm>
          <a:prstGeom prst="rect">
            <a:avLst/>
          </a:prstGeom>
          <a:noFill/>
        </p:spPr>
        <p:txBody>
          <a:bodyPr wrap="square" rtlCol="0">
            <a:spAutoFit/>
          </a:bodyPr>
          <a:lstStyle/>
          <a:p>
            <a:pPr marL="76200" marR="0" algn="ctr">
              <a:spcBef>
                <a:spcPts val="85"/>
              </a:spcBef>
              <a:buNone/>
            </a:pPr>
            <a:r>
              <a:rPr lang="en-US" sz="1800" b="1" dirty="0">
                <a:solidFill>
                  <a:schemeClr val="bg1"/>
                </a:solidFill>
                <a:effectLst/>
                <a:latin typeface="Calibri" panose="020F0502020204030204" pitchFamily="34" charset="0"/>
                <a:ea typeface="Times New Roman" panose="02020603050405020304" pitchFamily="18" charset="0"/>
              </a:rPr>
              <a:t>2026 NATIONAL EXPLORING LIVE HOUR (Monthly)</a:t>
            </a:r>
            <a:endParaRPr lang="en-US" sz="1800" b="1" dirty="0">
              <a:solidFill>
                <a:schemeClr val="bg1"/>
              </a:solidFill>
              <a:effectLst/>
              <a:latin typeface="Calibri" panose="020F0502020204030204" pitchFamily="34" charset="0"/>
              <a:ea typeface="Aptos" panose="020B0004020202020204" pitchFamily="34" charset="0"/>
            </a:endParaRPr>
          </a:p>
          <a:p>
            <a:pPr marL="75565" marR="140335" algn="just">
              <a:buNone/>
            </a:pPr>
            <a:r>
              <a:rPr lang="en-US" sz="1800" spc="-5" dirty="0">
                <a:solidFill>
                  <a:schemeClr val="bg1"/>
                </a:solidFill>
                <a:effectLst/>
                <a:latin typeface="Calibri" panose="020F0502020204030204" pitchFamily="34" charset="0"/>
                <a:ea typeface="Aptos" panose="020B0004020202020204" pitchFamily="34" charset="0"/>
              </a:rPr>
              <a:t> </a:t>
            </a:r>
            <a:endParaRPr lang="en-US" sz="1800" dirty="0">
              <a:solidFill>
                <a:schemeClr val="bg1"/>
              </a:solidFill>
              <a:effectLst/>
              <a:latin typeface="Calibri" panose="020F0502020204030204" pitchFamily="34" charset="0"/>
              <a:ea typeface="Aptos" panose="020B0004020202020204" pitchFamily="34" charset="0"/>
            </a:endParaRPr>
          </a:p>
          <a:p>
            <a:pPr marL="457200" marR="140335" algn="just">
              <a:buNone/>
            </a:pPr>
            <a:r>
              <a:rPr lang="en-US" sz="1800" spc="-5" dirty="0">
                <a:solidFill>
                  <a:schemeClr val="bg1"/>
                </a:solidFill>
                <a:effectLst/>
                <a:latin typeface="Calibri" panose="020F0502020204030204" pitchFamily="34" charset="0"/>
                <a:ea typeface="Aptos" panose="020B0004020202020204" pitchFamily="34" charset="0"/>
              </a:rPr>
              <a:t>The National Exploring Live Hour is a monthly Zoom video conference that will help engage and equip Exploring volunteers and professionals to grow, support, and learn more about Exploring. Each month the National Exploring Live Hour will be led by our National Exploring Program Chair and the National Director of Exploring.  The live hours will include sharing best practices and ideas that are happening within our councils, highlighting successful growth campaigns, and inspiring new ideas through various trainings.  This will also offer an opportunity for local councils to collaborate with territory and national counterparts to generate innovative solutions to real-life Exploring challenges.</a:t>
            </a:r>
            <a:endParaRPr lang="en-US" sz="1800" dirty="0">
              <a:solidFill>
                <a:schemeClr val="bg1"/>
              </a:solidFill>
              <a:effectLst/>
              <a:latin typeface="Calibri" panose="020F0502020204030204" pitchFamily="34" charset="0"/>
              <a:ea typeface="Aptos" panose="020B0004020202020204" pitchFamily="34" charset="0"/>
            </a:endParaRPr>
          </a:p>
          <a:p>
            <a:pPr marL="0" marR="0">
              <a:buNone/>
            </a:pPr>
            <a:r>
              <a:rPr lang="en-US" sz="1800" b="1" dirty="0">
                <a:solidFill>
                  <a:schemeClr val="bg1"/>
                </a:solidFill>
                <a:effectLst/>
                <a:latin typeface="Calibri" panose="020F0502020204030204" pitchFamily="34" charset="0"/>
                <a:ea typeface="Aptos" panose="020B0004020202020204" pitchFamily="34" charset="0"/>
              </a:rPr>
              <a:t> </a:t>
            </a:r>
            <a:endParaRPr lang="en-US" sz="1800" dirty="0">
              <a:solidFill>
                <a:schemeClr val="bg1"/>
              </a:solidFill>
              <a:effectLst/>
              <a:latin typeface="Calibri" panose="020F0502020204030204" pitchFamily="34" charset="0"/>
              <a:ea typeface="Aptos" panose="020B0004020202020204" pitchFamily="34" charset="0"/>
            </a:endParaRPr>
          </a:p>
          <a:p>
            <a:pPr marL="252730" marR="0" algn="ctr">
              <a:spcBef>
                <a:spcPts val="255"/>
              </a:spcBef>
              <a:buNone/>
            </a:pPr>
            <a:r>
              <a:rPr lang="en-US" sz="1800" b="1" spc="-5" dirty="0">
                <a:solidFill>
                  <a:schemeClr val="bg1"/>
                </a:solidFill>
                <a:effectLst/>
                <a:latin typeface="Calibri" panose="020F0502020204030204" pitchFamily="34" charset="0"/>
                <a:ea typeface="Aptos" panose="020B0004020202020204" pitchFamily="34" charset="0"/>
              </a:rPr>
              <a:t>National Exploring Live Hour Schedule</a:t>
            </a:r>
            <a:endParaRPr lang="en-US" sz="1800" dirty="0">
              <a:solidFill>
                <a:schemeClr val="bg1"/>
              </a:solidFill>
              <a:effectLst/>
              <a:latin typeface="Calibri" panose="020F0502020204030204" pitchFamily="34" charset="0"/>
              <a:ea typeface="Aptos" panose="020B0004020202020204" pitchFamily="34" charset="0"/>
            </a:endParaRPr>
          </a:p>
          <a:p>
            <a:pPr marL="252730" marR="0" algn="ctr">
              <a:spcBef>
                <a:spcPts val="255"/>
              </a:spcBef>
              <a:buNone/>
            </a:pPr>
            <a:r>
              <a:rPr lang="en-US" sz="1800" b="1" i="1" spc="-5" dirty="0">
                <a:solidFill>
                  <a:schemeClr val="bg1"/>
                </a:solidFill>
                <a:effectLst/>
                <a:latin typeface="Calibri" panose="020F0502020204030204" pitchFamily="34" charset="0"/>
                <a:ea typeface="Aptos" panose="020B0004020202020204" pitchFamily="34" charset="0"/>
              </a:rPr>
              <a:t>1:00 PM – 2:00 PM Central Standard Time, Monthly</a:t>
            </a:r>
            <a:endParaRPr lang="en-US" sz="1800" dirty="0">
              <a:solidFill>
                <a:schemeClr val="bg1"/>
              </a:solidFill>
              <a:effectLst/>
              <a:latin typeface="Calibri" panose="020F0502020204030204" pitchFamily="34" charset="0"/>
              <a:ea typeface="Aptos" panose="020B0004020202020204" pitchFamily="34" charset="0"/>
            </a:endParaRPr>
          </a:p>
          <a:p>
            <a:pPr marL="252730" marR="0" algn="ctr">
              <a:spcBef>
                <a:spcPts val="255"/>
              </a:spcBef>
              <a:buNone/>
            </a:pPr>
            <a:r>
              <a:rPr lang="en-US" sz="1800" b="1" spc="-5" dirty="0">
                <a:solidFill>
                  <a:schemeClr val="bg1"/>
                </a:solidFill>
                <a:effectLst/>
                <a:latin typeface="Calibri" panose="020F0502020204030204" pitchFamily="34" charset="0"/>
                <a:ea typeface="Aptos" panose="020B0004020202020204" pitchFamily="34" charset="0"/>
              </a:rPr>
              <a:t>Register for each of the National Exploring Live Hour </a:t>
            </a:r>
            <a:r>
              <a:rPr lang="en-US" sz="1800" b="1" spc="-20" dirty="0">
                <a:solidFill>
                  <a:schemeClr val="bg1"/>
                </a:solidFill>
                <a:effectLst/>
                <a:latin typeface="Calibri" panose="020F0502020204030204" pitchFamily="34" charset="0"/>
                <a:ea typeface="Aptos" panose="020B0004020202020204" pitchFamily="34" charset="0"/>
              </a:rPr>
              <a:t>ZOOM presentations at:</a:t>
            </a:r>
            <a:endParaRPr lang="en-US" sz="1800" dirty="0">
              <a:solidFill>
                <a:schemeClr val="bg1"/>
              </a:solidFill>
              <a:effectLst/>
              <a:latin typeface="Calibri" panose="020F0502020204030204" pitchFamily="34" charset="0"/>
              <a:ea typeface="Aptos" panose="020B0004020202020204" pitchFamily="34" charset="0"/>
            </a:endParaRPr>
          </a:p>
          <a:p>
            <a:pPr marL="0" marR="0" algn="ctr"/>
            <a:r>
              <a:rPr lang="en-US" sz="1800" u="sng" dirty="0">
                <a:solidFill>
                  <a:schemeClr val="bg1"/>
                </a:solidFill>
                <a:effectLst/>
                <a:latin typeface="Calibri" panose="020F0502020204030204" pitchFamily="34" charset="0"/>
                <a:ea typeface="Aptos" panose="020B0004020202020204" pitchFamily="34" charset="0"/>
                <a:hlinkClick r:id="rId5">
                  <a:extLst>
                    <a:ext uri="{A12FA001-AC4F-418D-AE19-62706E023703}">
                      <ahyp:hlinkClr xmlns:ahyp="http://schemas.microsoft.com/office/drawing/2018/hyperlinkcolor" val="tx"/>
                    </a:ext>
                  </a:extLst>
                </a:hlinkClick>
              </a:rPr>
              <a:t>2026 National Exploring Live Hour Registration</a:t>
            </a:r>
            <a:endParaRPr lang="en-US" sz="1800" dirty="0">
              <a:solidFill>
                <a:schemeClr val="bg1"/>
              </a:solidFill>
              <a:effectLst/>
              <a:latin typeface="Calibri" panose="020F0502020204030204" pitchFamily="34" charset="0"/>
              <a:ea typeface="Aptos" panose="020B0004020202020204" pitchFamily="34" charset="0"/>
            </a:endParaRPr>
          </a:p>
        </p:txBody>
      </p:sp>
    </p:spTree>
    <p:extLst>
      <p:ext uri="{BB962C8B-B14F-4D97-AF65-F5344CB8AC3E}">
        <p14:creationId xmlns:p14="http://schemas.microsoft.com/office/powerpoint/2010/main" val="327772833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xploringPPT_slide1B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121"/>
            <a:ext cx="12192000" cy="6883121"/>
          </a:xfrm>
          <a:prstGeom prst="rect">
            <a:avLst/>
          </a:prstGeom>
        </p:spPr>
      </p:pic>
      <p:sp>
        <p:nvSpPr>
          <p:cNvPr id="2" name="Title 1"/>
          <p:cNvSpPr>
            <a:spLocks noGrp="1"/>
          </p:cNvSpPr>
          <p:nvPr>
            <p:ph type="ctrTitle"/>
          </p:nvPr>
        </p:nvSpPr>
        <p:spPr>
          <a:xfrm>
            <a:off x="2260198" y="2824743"/>
            <a:ext cx="8245619" cy="646332"/>
          </a:xfrm>
        </p:spPr>
        <p:txBody>
          <a:bodyPr>
            <a:noAutofit/>
          </a:bodyPr>
          <a:lstStyle/>
          <a:p>
            <a:r>
              <a:rPr lang="en-US" sz="3200" b="1" dirty="0">
                <a:solidFill>
                  <a:srgbClr val="FFFF00"/>
                </a:solidFill>
              </a:rPr>
              <a:t>	</a:t>
            </a:r>
            <a:br>
              <a:rPr lang="en-US" sz="3200" b="1" u="sng" dirty="0">
                <a:solidFill>
                  <a:srgbClr val="FFFF00"/>
                </a:solidFill>
              </a:rPr>
            </a:br>
            <a:r>
              <a:rPr lang="en-US" sz="3200" b="1" dirty="0">
                <a:solidFill>
                  <a:schemeClr val="bg1"/>
                </a:solidFill>
              </a:rPr>
              <a:t>				</a:t>
            </a:r>
            <a:br>
              <a:rPr lang="en-US" sz="3200" dirty="0">
                <a:solidFill>
                  <a:schemeClr val="bg1"/>
                </a:solidFill>
              </a:rPr>
            </a:br>
            <a:r>
              <a:rPr lang="en-US" sz="3200" b="1" dirty="0">
                <a:solidFill>
                  <a:schemeClr val="bg1"/>
                </a:solidFill>
              </a:rPr>
              <a:t>Exploring at Home (Discuss Best Practices)</a:t>
            </a:r>
            <a:br>
              <a:rPr lang="en-US" sz="3200" b="1" dirty="0">
                <a:solidFill>
                  <a:schemeClr val="bg1"/>
                </a:solidFill>
              </a:rPr>
            </a:br>
            <a:br>
              <a:rPr lang="en-US" sz="3200" dirty="0">
                <a:solidFill>
                  <a:schemeClr val="bg1"/>
                </a:solidFill>
              </a:rPr>
            </a:br>
            <a:r>
              <a:rPr lang="en-US" sz="3200" b="1" dirty="0">
                <a:solidFill>
                  <a:schemeClr val="bg1"/>
                </a:solidFill>
              </a:rPr>
              <a:t>Idea Sharing</a:t>
            </a:r>
            <a:br>
              <a:rPr lang="en-US" sz="3200" b="1" dirty="0">
                <a:solidFill>
                  <a:schemeClr val="bg1"/>
                </a:solidFill>
              </a:rPr>
            </a:br>
            <a:br>
              <a:rPr lang="en-US" sz="3200" dirty="0">
                <a:solidFill>
                  <a:schemeClr val="bg1"/>
                </a:solidFill>
              </a:rPr>
            </a:br>
            <a:r>
              <a:rPr lang="en-US" sz="3200" b="1" dirty="0">
                <a:solidFill>
                  <a:schemeClr val="bg1"/>
                </a:solidFill>
              </a:rPr>
              <a:t>Questions and Answers from the Field</a:t>
            </a:r>
            <a:br>
              <a:rPr lang="en-US" sz="3200" b="1" dirty="0">
                <a:solidFill>
                  <a:schemeClr val="bg1"/>
                </a:solidFill>
              </a:rPr>
            </a:br>
            <a:br>
              <a:rPr lang="en-US" sz="3200" b="1" dirty="0">
                <a:solidFill>
                  <a:schemeClr val="bg1"/>
                </a:solidFill>
              </a:rPr>
            </a:br>
            <a:r>
              <a:rPr lang="en-US" sz="1800" b="1" dirty="0">
                <a:effectLst/>
                <a:latin typeface="Calibri" panose="020F0502020204030204" pitchFamily="34" charset="0"/>
                <a:ea typeface="Calibri" panose="020F0502020204030204" pitchFamily="34" charset="0"/>
                <a:cs typeface="Times New Roman" panose="02020603050405020304" pitchFamily="18" charset="0"/>
              </a:rPr>
              <a:t> </a:t>
            </a:r>
            <a:r>
              <a:rPr lang="en-US" sz="1800" b="1"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https://drive.google.com/file/d/1Bo7U0iJ8Ti-bmyIFtxGfG0TIt3dB1xX4/view?usp=sharing</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3200" dirty="0">
              <a:solidFill>
                <a:schemeClr val="bg1"/>
              </a:solidFill>
              <a:latin typeface="Arial Black"/>
              <a:cs typeface="Arial Black"/>
            </a:endParaRPr>
          </a:p>
        </p:txBody>
      </p:sp>
      <p:pic>
        <p:nvPicPr>
          <p:cNvPr id="23" name="Picture 22" descr="exploring_wht_transparent-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212746"/>
            <a:ext cx="1689579" cy="614392"/>
          </a:xfrm>
          <a:prstGeom prst="rect">
            <a:avLst/>
          </a:prstGeom>
        </p:spPr>
      </p:pic>
      <p:sp>
        <p:nvSpPr>
          <p:cNvPr id="25" name="Rectangle 24"/>
          <p:cNvSpPr/>
          <p:nvPr/>
        </p:nvSpPr>
        <p:spPr>
          <a:xfrm>
            <a:off x="1672210" y="137049"/>
            <a:ext cx="8833607" cy="6075697"/>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id="{CAC2CA6A-191D-4AD8-AD35-0045FE09F780}"/>
              </a:ext>
            </a:extLst>
          </p:cNvPr>
          <p:cNvSpPr/>
          <p:nvPr/>
        </p:nvSpPr>
        <p:spPr>
          <a:xfrm>
            <a:off x="1672211" y="3140209"/>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Rectangle 4">
            <a:extLst>
              <a:ext uri="{FF2B5EF4-FFF2-40B4-BE49-F238E27FC236}">
                <a16:creationId xmlns:a16="http://schemas.microsoft.com/office/drawing/2014/main" id="{FFB3AFCB-513A-429A-B061-E4D1E146B914}"/>
              </a:ext>
            </a:extLst>
          </p:cNvPr>
          <p:cNvSpPr/>
          <p:nvPr/>
        </p:nvSpPr>
        <p:spPr>
          <a:xfrm>
            <a:off x="1831699" y="1885567"/>
            <a:ext cx="4572000" cy="646331"/>
          </a:xfrm>
          <a:prstGeom prst="rect">
            <a:avLst/>
          </a:prstGeom>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br>
              <a:rPr kumimoji="0" lang="en-US" sz="1800" b="0" i="0" u="none" strike="noStrike" kern="1200" cap="none" spc="0" normalizeH="0" baseline="0" noProof="0" dirty="0">
                <a:ln>
                  <a:noFill/>
                </a:ln>
                <a:solidFill>
                  <a:prstClr val="black"/>
                </a:solidFill>
                <a:effectLst/>
                <a:uLnTx/>
                <a:uFillTx/>
                <a:latin typeface="Calibri"/>
                <a:ea typeface="+mn-ea"/>
                <a:cs typeface="+mn-cs"/>
              </a:rPr>
            </a:b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9" name="Title 1">
            <a:extLst>
              <a:ext uri="{FF2B5EF4-FFF2-40B4-BE49-F238E27FC236}">
                <a16:creationId xmlns:a16="http://schemas.microsoft.com/office/drawing/2014/main" id="{BCF9C76B-AB2D-4DD5-983A-3E424F894CC2}"/>
              </a:ext>
            </a:extLst>
          </p:cNvPr>
          <p:cNvSpPr txBox="1">
            <a:spLocks/>
          </p:cNvSpPr>
          <p:nvPr/>
        </p:nvSpPr>
        <p:spPr>
          <a:xfrm>
            <a:off x="1873022" y="850452"/>
            <a:ext cx="8431981" cy="519082"/>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Black"/>
                <a:ea typeface="+mj-ea"/>
                <a:cs typeface="Arial Black"/>
              </a:rPr>
              <a:t>After the Live Hour Discussions</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Black"/>
                <a:ea typeface="+mj-ea"/>
                <a:cs typeface="Arial Black"/>
              </a:rPr>
              <a:t>(Open Dialogue)</a:t>
            </a:r>
          </a:p>
        </p:txBody>
      </p:sp>
    </p:spTree>
    <p:extLst>
      <p:ext uri="{BB962C8B-B14F-4D97-AF65-F5344CB8AC3E}">
        <p14:creationId xmlns:p14="http://schemas.microsoft.com/office/powerpoint/2010/main" val="16751887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23195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6550" y="783453"/>
            <a:ext cx="8978900" cy="2492418"/>
          </a:xfrm>
        </p:spPr>
        <p:txBody>
          <a:bodyPr>
            <a:normAutofit/>
          </a:bodyPr>
          <a:lstStyle/>
          <a:p>
            <a:r>
              <a:rPr lang="en-US" b="1" dirty="0">
                <a:solidFill>
                  <a:schemeClr val="bg1"/>
                </a:solidFill>
              </a:rPr>
              <a:t>Good News from the Field!</a:t>
            </a:r>
            <a:br>
              <a:rPr lang="en-US" b="1" dirty="0">
                <a:solidFill>
                  <a:schemeClr val="bg1"/>
                </a:solidFill>
              </a:rPr>
            </a:br>
            <a:endParaRPr lang="en-US" dirty="0">
              <a:solidFill>
                <a:schemeClr val="bg1"/>
              </a:solidFill>
            </a:endParaRPr>
          </a:p>
        </p:txBody>
      </p:sp>
      <p:pic>
        <p:nvPicPr>
          <p:cNvPr id="5" name="Content Placeholder 4">
            <a:extLst>
              <a:ext uri="{FF2B5EF4-FFF2-40B4-BE49-F238E27FC236}">
                <a16:creationId xmlns:a16="http://schemas.microsoft.com/office/drawing/2014/main" id="{DFAF700D-CDDB-40FD-9B30-2036300DC09F}"/>
              </a:ext>
            </a:extLst>
          </p:cNvPr>
          <p:cNvPicPr>
            <a:picLocks noGrp="1" noChangeAspect="1"/>
          </p:cNvPicPr>
          <p:nvPr>
            <p:ph idx="1"/>
          </p:nvPr>
        </p:nvPicPr>
        <p:blipFill>
          <a:blip r:embed="rId2"/>
          <a:stretch>
            <a:fillRect/>
          </a:stretch>
        </p:blipFill>
        <p:spPr>
          <a:xfrm>
            <a:off x="-1228725" y="1093015"/>
            <a:ext cx="44450" cy="33294"/>
          </a:xfrm>
        </p:spPr>
      </p:pic>
      <p:pic>
        <p:nvPicPr>
          <p:cNvPr id="6" name="Picture 5" descr="exploring_wht_transparent-0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85329"/>
            <a:ext cx="1739029" cy="632373"/>
          </a:xfrm>
          <a:prstGeom prst="rect">
            <a:avLst/>
          </a:prstGeom>
        </p:spPr>
      </p:pic>
      <p:pic>
        <p:nvPicPr>
          <p:cNvPr id="4" name="Picture 3">
            <a:extLst>
              <a:ext uri="{FF2B5EF4-FFF2-40B4-BE49-F238E27FC236}">
                <a16:creationId xmlns:a16="http://schemas.microsoft.com/office/drawing/2014/main" id="{0B3341AC-0E18-425E-814D-6CD6E4F89A8B}"/>
              </a:ext>
            </a:extLst>
          </p:cNvPr>
          <p:cNvPicPr>
            <a:picLocks noChangeAspect="1"/>
          </p:cNvPicPr>
          <p:nvPr/>
        </p:nvPicPr>
        <p:blipFill>
          <a:blip r:embed="rId4"/>
          <a:stretch>
            <a:fillRect/>
          </a:stretch>
        </p:blipFill>
        <p:spPr>
          <a:xfrm>
            <a:off x="3927526" y="2319184"/>
            <a:ext cx="4336948" cy="3469558"/>
          </a:xfrm>
          <a:prstGeom prst="rect">
            <a:avLst/>
          </a:prstGeom>
        </p:spPr>
      </p:pic>
    </p:spTree>
    <p:extLst>
      <p:ext uri="{BB962C8B-B14F-4D97-AF65-F5344CB8AC3E}">
        <p14:creationId xmlns:p14="http://schemas.microsoft.com/office/powerpoint/2010/main" val="1500155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79150" y="1143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v</a:t>
            </a:r>
          </a:p>
        </p:txBody>
      </p:sp>
      <p:sp>
        <p:nvSpPr>
          <p:cNvPr id="10" name="Title 1"/>
          <p:cNvSpPr txBox="1">
            <a:spLocks/>
          </p:cNvSpPr>
          <p:nvPr/>
        </p:nvSpPr>
        <p:spPr>
          <a:xfrm>
            <a:off x="2652041" y="1892466"/>
            <a:ext cx="7634959" cy="29930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endParaRPr lang="en-US" sz="4000" b="1" i="1" dirty="0">
              <a:solidFill>
                <a:srgbClr val="FF0000"/>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4000" b="1" i="1" dirty="0">
              <a:solidFill>
                <a:srgbClr val="FF0000"/>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END </a:t>
            </a:r>
            <a:r>
              <a:rPr lang="en-US" b="1" i="1">
                <a:solidFill>
                  <a:srgbClr val="FF0000"/>
                </a:solidFill>
                <a:latin typeface="Arial" panose="020B0604020202020204" pitchFamily="34" charset="0"/>
                <a:cs typeface="Arial" panose="020B0604020202020204" pitchFamily="34" charset="0"/>
              </a:rPr>
              <a:t>OF APRIL </a:t>
            </a:r>
            <a:r>
              <a:rPr lang="en-US" b="1" i="1" dirty="0">
                <a:solidFill>
                  <a:srgbClr val="FF0000"/>
                </a:solidFill>
                <a:latin typeface="Arial" panose="020B0604020202020204" pitchFamily="34" charset="0"/>
                <a:cs typeface="Arial" panose="020B0604020202020204" pitchFamily="34" charset="0"/>
              </a:rPr>
              <a:t>2026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EXPLORING LIVE HOUR </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b="1" i="1" dirty="0">
                <a:solidFill>
                  <a:srgbClr val="FF0000"/>
                </a:solidFill>
                <a:latin typeface="Arial" panose="020B0604020202020204" pitchFamily="34" charset="0"/>
                <a:cs typeface="Arial" panose="020B0604020202020204" pitchFamily="34" charset="0"/>
              </a:rPr>
              <a:t>PRESENTATION SLIDES</a:t>
            </a:r>
          </a:p>
          <a:p>
            <a:pPr marL="0" marR="0" lvl="0" indent="0" algn="ctr" defTabSz="457200" rtl="0" eaLnBrk="1" fontAlgn="auto" latinLnBrk="0" hangingPunct="1">
              <a:lnSpc>
                <a:spcPct val="100000"/>
              </a:lnSpc>
              <a:spcBef>
                <a:spcPct val="0"/>
              </a:spcBef>
              <a:spcAft>
                <a:spcPts val="0"/>
              </a:spcAft>
              <a:buClrTx/>
              <a:buSzTx/>
              <a:buFontTx/>
              <a:buNone/>
              <a:tabLst/>
              <a:defRPr/>
            </a:pPr>
            <a:endPar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i="1" dirty="0">
                <a:solidFill>
                  <a:srgbClr val="FF0000"/>
                </a:solidFill>
                <a:latin typeface="Arial" panose="020B0604020202020204" pitchFamily="34" charset="0"/>
                <a:cs typeface="Arial" panose="020B0604020202020204" pitchFamily="34" charset="0"/>
              </a:rPr>
              <a:t>All other slides below are informational</a:t>
            </a:r>
            <a:endPar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endParaRPr>
          </a:p>
        </p:txBody>
      </p:sp>
      <p:pic>
        <p:nvPicPr>
          <p:cNvPr id="9" name="Picture 8" descr="exploring_wht_transparent-01.png">
            <a:extLst>
              <a:ext uri="{FF2B5EF4-FFF2-40B4-BE49-F238E27FC236}">
                <a16:creationId xmlns:a16="http://schemas.microsoft.com/office/drawing/2014/main" id="{037FA241-5912-4728-B239-0B71BA8F1D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2477" y="-320152"/>
            <a:ext cx="5707824" cy="2075570"/>
          </a:xfrm>
          <a:prstGeom prst="rect">
            <a:avLst/>
          </a:prstGeom>
        </p:spPr>
      </p:pic>
    </p:spTree>
    <p:extLst>
      <p:ext uri="{BB962C8B-B14F-4D97-AF65-F5344CB8AC3E}">
        <p14:creationId xmlns:p14="http://schemas.microsoft.com/office/powerpoint/2010/main" val="21177347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441758" y="137048"/>
            <a:ext cx="5064058" cy="6555853"/>
          </a:xfrm>
          <a:prstGeom prst="rect">
            <a:avLst/>
          </a:prstGeom>
          <a:noFill/>
          <a:ln w="38100" cmpd="sng">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ectangle 7"/>
          <p:cNvSpPr/>
          <p:nvPr/>
        </p:nvSpPr>
        <p:spPr>
          <a:xfrm>
            <a:off x="0" y="0"/>
            <a:ext cx="12192000" cy="6858000"/>
          </a:xfrm>
          <a:prstGeom prst="rect">
            <a:avLst/>
          </a:prstGeom>
          <a:solidFill>
            <a:srgbClr val="231950"/>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31950"/>
                </a:solidFill>
                <a:effectLst/>
                <a:uLnTx/>
                <a:uFillTx/>
                <a:latin typeface="Calibri"/>
                <a:ea typeface="+mn-ea"/>
                <a:cs typeface="+mn-cs"/>
              </a:rPr>
              <a:t>v</a:t>
            </a:r>
          </a:p>
        </p:txBody>
      </p:sp>
      <p:sp>
        <p:nvSpPr>
          <p:cNvPr id="10" name="Title 1"/>
          <p:cNvSpPr txBox="1">
            <a:spLocks/>
          </p:cNvSpPr>
          <p:nvPr/>
        </p:nvSpPr>
        <p:spPr>
          <a:xfrm>
            <a:off x="274601" y="3414941"/>
            <a:ext cx="5900549" cy="2535809"/>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000" b="1" i="1" u="none" strike="noStrike" kern="1200" cap="none" spc="0" normalizeH="0" baseline="0" noProof="0" dirty="0">
                <a:ln>
                  <a:noFill/>
                </a:ln>
                <a:solidFill>
                  <a:srgbClr val="FF0000"/>
                </a:solidFill>
                <a:effectLst/>
                <a:uLnTx/>
                <a:uFillTx/>
                <a:latin typeface="Arial" panose="020B0604020202020204" pitchFamily="34" charset="0"/>
                <a:ea typeface="+mj-ea"/>
                <a:cs typeface="Arial" panose="020B0604020202020204" pitchFamily="34" charset="0"/>
              </a:rPr>
              <a:t>EXPLORING UPDATES</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4000" b="1" i="1" dirty="0">
                <a:solidFill>
                  <a:srgbClr val="FF0000"/>
                </a:solidFill>
                <a:latin typeface="Arial" panose="020B0604020202020204" pitchFamily="34" charset="0"/>
                <a:cs typeface="Arial" panose="020B0604020202020204" pitchFamily="34" charset="0"/>
              </a:rPr>
              <a:t>REMINDERS</a:t>
            </a:r>
            <a:endParaRPr kumimoji="0" lang="en-US" sz="4000" b="0" i="0" u="none" strike="noStrike" kern="1200" cap="none" spc="0" normalizeH="0" baseline="0" noProof="0" dirty="0">
              <a:ln>
                <a:noFill/>
              </a:ln>
              <a:solidFill>
                <a:srgbClr val="FFFFFF"/>
              </a:solidFill>
              <a:effectLst/>
              <a:uLnTx/>
              <a:uFillTx/>
              <a:latin typeface="Arial"/>
              <a:ea typeface="+mj-ea"/>
              <a:cs typeface="Arial"/>
            </a:endParaRPr>
          </a:p>
        </p:txBody>
      </p:sp>
      <p:sp>
        <p:nvSpPr>
          <p:cNvPr id="13" name="Rectangle 12">
            <a:extLst>
              <a:ext uri="{FF2B5EF4-FFF2-40B4-BE49-F238E27FC236}">
                <a16:creationId xmlns:a16="http://schemas.microsoft.com/office/drawing/2014/main" id="{8CEC891D-B200-4AA6-BC97-E6A977A888A4}"/>
              </a:ext>
            </a:extLst>
          </p:cNvPr>
          <p:cNvSpPr/>
          <p:nvPr/>
        </p:nvSpPr>
        <p:spPr>
          <a:xfrm>
            <a:off x="6274541" y="5061685"/>
            <a:ext cx="5284667" cy="1631216"/>
          </a:xfrm>
          <a:prstGeom prst="rect">
            <a:avLst/>
          </a:prstGeom>
        </p:spPr>
        <p:txBody>
          <a:bodyPr wrap="square">
            <a:spAutoFit/>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Tim Anderson</a:t>
            </a:r>
          </a:p>
          <a:p>
            <a:pPr marL="0" marR="0" lvl="0" indent="0" algn="ctr" defTabSz="457200" rtl="0" eaLnBrk="1" fontAlgn="auto" latinLnBrk="0" hangingPunct="1">
              <a:lnSpc>
                <a:spcPct val="100000"/>
              </a:lnSpc>
              <a:spcBef>
                <a:spcPct val="0"/>
              </a:spcBef>
              <a:spcAft>
                <a:spcPts val="0"/>
              </a:spcAft>
              <a:buClrTx/>
              <a:buSzTx/>
              <a:buFontTx/>
              <a:buNone/>
              <a:tabLst/>
              <a:defRPr/>
            </a:pPr>
            <a:endParaRPr lang="en-US" sz="2000" b="1" i="1" dirty="0">
              <a:solidFill>
                <a:prstClr val="white"/>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Learning for Life &amp; Exploring</a:t>
            </a:r>
          </a:p>
          <a:p>
            <a:pPr marL="0" marR="0" lvl="0" indent="0" algn="ctr" defTabSz="457200" rtl="0" eaLnBrk="1" fontAlgn="auto" latinLnBrk="0" hangingPunct="1">
              <a:lnSpc>
                <a:spcPct val="100000"/>
              </a:lnSpc>
              <a:spcBef>
                <a:spcPct val="0"/>
              </a:spcBef>
              <a:spcAft>
                <a:spcPts val="0"/>
              </a:spcAft>
              <a:buClrTx/>
              <a:buSzTx/>
              <a:buFontTx/>
              <a:buNone/>
              <a:tabLst/>
              <a:defRPr/>
            </a:pPr>
            <a:r>
              <a:rPr lang="en-US" sz="2000" b="1" i="1" dirty="0">
                <a:solidFill>
                  <a:prstClr val="white"/>
                </a:solidFill>
                <a:latin typeface="Arial" panose="020B0604020202020204" pitchFamily="34" charset="0"/>
                <a:cs typeface="Arial" panose="020B0604020202020204" pitchFamily="34" charset="0"/>
              </a:rPr>
              <a:t>National Director Older Youth Programs</a:t>
            </a:r>
          </a:p>
        </p:txBody>
      </p:sp>
      <p:pic>
        <p:nvPicPr>
          <p:cNvPr id="7" name="Picture 6">
            <a:extLst>
              <a:ext uri="{FF2B5EF4-FFF2-40B4-BE49-F238E27FC236}">
                <a16:creationId xmlns:a16="http://schemas.microsoft.com/office/drawing/2014/main" id="{641926CE-C60B-405C-A059-961F108AF9C5}"/>
              </a:ext>
            </a:extLst>
          </p:cNvPr>
          <p:cNvPicPr>
            <a:picLocks noChangeAspect="1"/>
          </p:cNvPicPr>
          <p:nvPr/>
        </p:nvPicPr>
        <p:blipFill>
          <a:blip r:embed="rId3"/>
          <a:stretch>
            <a:fillRect/>
          </a:stretch>
        </p:blipFill>
        <p:spPr>
          <a:xfrm>
            <a:off x="7723761" y="1967854"/>
            <a:ext cx="2567195" cy="2922292"/>
          </a:xfrm>
          <a:prstGeom prst="rect">
            <a:avLst/>
          </a:prstGeom>
        </p:spPr>
      </p:pic>
      <p:pic>
        <p:nvPicPr>
          <p:cNvPr id="9" name="Picture 8" descr="exploring_wht_transparent-01.png">
            <a:extLst>
              <a:ext uri="{FF2B5EF4-FFF2-40B4-BE49-F238E27FC236}">
                <a16:creationId xmlns:a16="http://schemas.microsoft.com/office/drawing/2014/main" id="{037FA241-5912-4728-B239-0B71BA8F1D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964" y="1848290"/>
            <a:ext cx="5707824" cy="2075570"/>
          </a:xfrm>
          <a:prstGeom prst="rect">
            <a:avLst/>
          </a:prstGeom>
        </p:spPr>
      </p:pic>
    </p:spTree>
    <p:extLst>
      <p:ext uri="{BB962C8B-B14F-4D97-AF65-F5344CB8AC3E}">
        <p14:creationId xmlns:p14="http://schemas.microsoft.com/office/powerpoint/2010/main" val="671993664"/>
      </p:ext>
    </p:extLst>
  </p:cSld>
  <p:clrMapOvr>
    <a:masterClrMapping/>
  </p:clrMapOvr>
</p:sld>
</file>

<file path=ppt/theme/theme1.xml><?xml version="1.0" encoding="utf-8"?>
<a:theme xmlns:a="http://schemas.openxmlformats.org/drawingml/2006/main" name="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263A873AC474438EB04F68AF2370A5" ma:contentTypeVersion="12" ma:contentTypeDescription="Create a new document." ma:contentTypeScope="" ma:versionID="5f668bb2372ab2997d30937854250a39">
  <xsd:schema xmlns:xsd="http://www.w3.org/2001/XMLSchema" xmlns:xs="http://www.w3.org/2001/XMLSchema" xmlns:p="http://schemas.microsoft.com/office/2006/metadata/properties" xmlns:ns3="820791a6-6a71-45f0-ae55-949f1499c53c" xmlns:ns4="4088bcce-7c3d-4e86-9daf-847c6549aed6" targetNamespace="http://schemas.microsoft.com/office/2006/metadata/properties" ma:root="true" ma:fieldsID="4984ca7ac3a164638b4f740144b80680" ns3:_="" ns4:_="">
    <xsd:import namespace="820791a6-6a71-45f0-ae55-949f1499c53c"/>
    <xsd:import namespace="4088bcce-7c3d-4e86-9daf-847c6549aed6"/>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AutoKeyPoints" minOccurs="0"/>
                <xsd:element ref="ns3:MediaServiceKeyPoints"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0791a6-6a71-45f0-ae55-949f1499c53c"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descriptio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88bcce-7c3d-4e86-9daf-847c6549aed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FC23089-C467-44B7-83ED-F93604A83E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20791a6-6a71-45f0-ae55-949f1499c53c"/>
    <ds:schemaRef ds:uri="4088bcce-7c3d-4e86-9daf-847c6549aed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753FF5-4147-4FB2-9645-34559B8C5B94}">
  <ds:schemaRefs>
    <ds:schemaRef ds:uri="http://schemas.microsoft.com/office/2006/metadata/properties"/>
    <ds:schemaRef ds:uri="http://schemas.microsoft.com/office/2006/documentManagement/types"/>
    <ds:schemaRef ds:uri="820791a6-6a71-45f0-ae55-949f1499c53c"/>
    <ds:schemaRef ds:uri="http://schemas.microsoft.com/office/infopath/2007/PartnerControls"/>
    <ds:schemaRef ds:uri="http://purl.org/dc/dcmitype/"/>
    <ds:schemaRef ds:uri="http://purl.org/dc/terms/"/>
    <ds:schemaRef ds:uri="http://purl.org/dc/elements/1.1/"/>
    <ds:schemaRef ds:uri="http://schemas.openxmlformats.org/package/2006/metadata/core-properties"/>
    <ds:schemaRef ds:uri="4088bcce-7c3d-4e86-9daf-847c6549aed6"/>
    <ds:schemaRef ds:uri="http://www.w3.org/XML/1998/namespace"/>
  </ds:schemaRefs>
</ds:datastoreItem>
</file>

<file path=customXml/itemProps3.xml><?xml version="1.0" encoding="utf-8"?>
<ds:datastoreItem xmlns:ds="http://schemas.openxmlformats.org/officeDocument/2006/customXml" ds:itemID="{3FEE200A-AC6E-49C3-8D91-FBF9CB1DFB31}">
  <ds:schemaRefs>
    <ds:schemaRef ds:uri="http://schemas.microsoft.com/sharepoint/v3/contenttype/forms"/>
  </ds:schemaRefs>
</ds:datastoreItem>
</file>

<file path=docMetadata/LabelInfo.xml><?xml version="1.0" encoding="utf-8"?>
<clbl:labelList xmlns:clbl="http://schemas.microsoft.com/office/2020/mipLabelMetadata">
  <clbl:label id="{fd9008a0-7846-4989-a4c5-77cfad3f7e4e}" enabled="0" method="" siteId="{fd9008a0-7846-4989-a4c5-77cfad3f7e4e}" removed="1"/>
</clbl:labelList>
</file>

<file path=docProps/app.xml><?xml version="1.0" encoding="utf-8"?>
<Properties xmlns="http://schemas.openxmlformats.org/officeDocument/2006/extended-properties" xmlns:vt="http://schemas.openxmlformats.org/officeDocument/2006/docPropsVTypes">
  <TotalTime>24056</TotalTime>
  <Words>12715</Words>
  <Application>Microsoft Office PowerPoint</Application>
  <PresentationFormat>Widescreen</PresentationFormat>
  <Paragraphs>1508</Paragraphs>
  <Slides>197</Slides>
  <Notes>52</Notes>
  <HiddenSlides>0</HiddenSlides>
  <MMClips>0</MMClips>
  <ScaleCrop>false</ScaleCrop>
  <HeadingPairs>
    <vt:vector size="6" baseType="variant">
      <vt:variant>
        <vt:lpstr>Fonts Used</vt:lpstr>
      </vt:variant>
      <vt:variant>
        <vt:i4>15</vt:i4>
      </vt:variant>
      <vt:variant>
        <vt:lpstr>Theme</vt:lpstr>
      </vt:variant>
      <vt:variant>
        <vt:i4>10</vt:i4>
      </vt:variant>
      <vt:variant>
        <vt:lpstr>Slide Titles</vt:lpstr>
      </vt:variant>
      <vt:variant>
        <vt:i4>197</vt:i4>
      </vt:variant>
    </vt:vector>
  </HeadingPairs>
  <TitlesOfParts>
    <vt:vector size="222" baseType="lpstr">
      <vt:lpstr>Aptos</vt:lpstr>
      <vt:lpstr>Arial</vt:lpstr>
      <vt:lpstr>Arial Black</vt:lpstr>
      <vt:lpstr>Arial Narrow</vt:lpstr>
      <vt:lpstr>Arial-Black</vt:lpstr>
      <vt:lpstr>Calibri</vt:lpstr>
      <vt:lpstr>Calibri Light</vt:lpstr>
      <vt:lpstr>Courier New</vt:lpstr>
      <vt:lpstr>Franklin Gothic Book</vt:lpstr>
      <vt:lpstr>Halis r black</vt:lpstr>
      <vt:lpstr>Helvetica</vt:lpstr>
      <vt:lpstr>Neue Haas Grotesk Text Pro</vt:lpstr>
      <vt:lpstr>Roboto</vt:lpstr>
      <vt:lpstr>Symbol</vt:lpstr>
      <vt:lpstr>Wingdings</vt:lpstr>
      <vt:lpstr>Office Theme</vt:lpstr>
      <vt:lpstr>1_Office Theme</vt:lpstr>
      <vt:lpstr>5_Office Theme</vt:lpstr>
      <vt:lpstr>6_Office Theme</vt:lpstr>
      <vt:lpstr>7_Office Theme</vt:lpstr>
      <vt:lpstr>2_Office Theme</vt:lpstr>
      <vt:lpstr>8_Office Theme</vt:lpstr>
      <vt:lpstr>10_Office Theme</vt:lpstr>
      <vt:lpstr>3_Office Theme</vt:lpstr>
      <vt:lpstr>11_Office Theme</vt:lpstr>
      <vt:lpstr>PowerPoint Presentation</vt:lpstr>
      <vt:lpstr>PowerPoint Presentation</vt:lpstr>
      <vt:lpstr>PowerPoint Presentation</vt:lpstr>
      <vt:lpstr>PowerPoint Presentation</vt:lpstr>
      <vt:lpstr>A little about each program</vt:lpstr>
      <vt:lpstr>PowerPoint Presentation</vt:lpstr>
      <vt:lpstr>PowerPoint Presentation</vt:lpstr>
      <vt:lpstr>PowerPoint Presentation</vt:lpstr>
      <vt:lpstr>    National Exploring Program Chair</vt:lpstr>
      <vt:lpstr>National Exploring Program Commissioner</vt:lpstr>
      <vt:lpstr>PowerPoint Presentation</vt:lpstr>
      <vt:lpstr>National LFL / Exploring Program Office Staffing Update</vt:lpstr>
      <vt:lpstr>National Scouting America Council Office Staffing Update</vt:lpstr>
      <vt:lpstr>PowerPoint Presentation</vt:lpstr>
      <vt:lpstr>  ) </vt:lpstr>
      <vt:lpstr> Safety Moment ~  Communicable Disease Prevention*    * Scouting America Safety Moments: https://www.scouting.org/health-and-safety/safety-moments/communicable-disease-prevention/  ) </vt:lpstr>
      <vt:lpstr>Communicable Disease Prevention Summary….</vt:lpstr>
      <vt:lpstr>Communicable Disease Prevention General Info….</vt:lpstr>
      <vt:lpstr>Communicable Disease Prevention Tips….</vt:lpstr>
      <vt:lpstr>Communicable Disease Prevention Resources…</vt:lpstr>
      <vt:lpstr>PowerPoint Presentation</vt:lpstr>
      <vt:lpstr>Current Exploring Participation Status</vt:lpstr>
      <vt:lpstr>Exploring Membership</vt:lpstr>
      <vt:lpstr>Exploring Participants as of 1 April 2026</vt:lpstr>
      <vt:lpstr>National Exploring Program Committee</vt:lpstr>
      <vt:lpstr>Nat’l Exploring Committee Members…</vt:lpstr>
      <vt:lpstr>National Exploring Subject Matter Experts &amp; Exploring Resource Associate Advisors</vt:lpstr>
      <vt:lpstr>Council Service Territories (CSTs)…</vt:lpstr>
      <vt:lpstr>Current National Exploring SMEs / RAAs Team...</vt:lpstr>
      <vt:lpstr>Current National Exploring SMEs / ERAs Team...</vt:lpstr>
      <vt:lpstr>Current National Exploring SMEs / ERAs Team...</vt:lpstr>
      <vt:lpstr>Current National Exploring SMEs / ERAs Team...</vt:lpstr>
      <vt:lpstr>Exploring Associate Resource Advisors  Serve the Entire Country</vt:lpstr>
      <vt:lpstr>Current National Exploring SMEs / RAAs Team...</vt:lpstr>
      <vt:lpstr>National Exploring Home Page @ exploring.org</vt:lpstr>
      <vt:lpstr>What’s New for Exploring   in 2026  </vt:lpstr>
      <vt:lpstr>  Exploring Explosion…   </vt:lpstr>
      <vt:lpstr>  Exploring Explosion…   </vt:lpstr>
      <vt:lpstr>  Exploring Explosion  Membership Growth Incentive…   </vt:lpstr>
      <vt:lpstr>PowerPoint Presentation</vt:lpstr>
      <vt:lpstr>PowerPoint Presentation</vt:lpstr>
      <vt:lpstr>PowerPoint Presentation</vt:lpstr>
      <vt:lpstr>PowerPoint Presentation</vt:lpstr>
      <vt:lpstr>PowerPoint Presentation</vt:lpstr>
      <vt:lpstr>PowerPoint Presentation</vt:lpstr>
      <vt:lpstr>Exploring Leadership Experience… </vt:lpstr>
      <vt:lpstr>Exploring Leadership Experience continued </vt:lpstr>
      <vt:lpstr>Exploring Leadership Experience continued </vt:lpstr>
      <vt:lpstr>Exploring Leadership Experience continued </vt:lpstr>
      <vt:lpstr>Exploring Leadership Experience continued </vt:lpstr>
      <vt:lpstr>2025 - 2026 National Exploring Program Priorities Mapped to Scouting America’s 2025 Organizational Goals</vt:lpstr>
      <vt:lpstr>2025 - 2026 National Exploring Priorities mapped to  Scouting America’s 2025 Organizational Goals</vt:lpstr>
      <vt:lpstr>2025 - 2026 National Exploring Priorities mapped to  Scouting America’s 2025 Organizational Goals continued</vt:lpstr>
      <vt:lpstr>National Exploring Program Commissioner Comments</vt:lpstr>
      <vt:lpstr>National Exploring Program Commissioner</vt:lpstr>
      <vt:lpstr>Zoom Sessions for Unit Commissioners</vt:lpstr>
      <vt:lpstr>Exploring Post Metrics from National Exploring Program Commissioner Dick Davies</vt:lpstr>
      <vt:lpstr>Exploring Post Metrics from National Exploring Program Commissioner Dick Davies continued</vt:lpstr>
      <vt:lpstr>Exploring Metrics Guidelines Replacing JTE for Posts &amp; Clubs</vt:lpstr>
      <vt:lpstr>Most Common Question</vt:lpstr>
      <vt:lpstr>“AI” Example</vt:lpstr>
      <vt:lpstr>ChatGPT Output</vt:lpstr>
      <vt:lpstr>PowerPoint Presentation</vt:lpstr>
      <vt:lpstr>Suggested Program Outline</vt:lpstr>
      <vt:lpstr>PowerPoint Presentation</vt:lpstr>
      <vt:lpstr>Leadership Resources</vt:lpstr>
      <vt:lpstr>NYPD Police Commissioner on Exploring Hundreds of New York City Cops Started in Exploring</vt:lpstr>
      <vt:lpstr> THANK YOU FOR YOUR  SERVICE TO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ONLINE REGISTRATION &amp; ONLINE UNIT RENEWAL FOR EXPLORING</vt:lpstr>
      <vt:lpstr>PowerPoint Presentation</vt:lpstr>
      <vt:lpstr>PowerPoint Presentation</vt:lpstr>
      <vt:lpstr>PowerPoint Presentation</vt:lpstr>
      <vt:lpstr>        Youth Protection Training Safeguarding Youth</vt:lpstr>
      <vt:lpstr>        Exploring Youth Training Update</vt:lpstr>
      <vt:lpstr>Barriers to Abuse Update</vt:lpstr>
      <vt:lpstr>PowerPoint Presentation</vt:lpstr>
      <vt:lpstr>Questions?</vt:lpstr>
      <vt:lpstr>PowerPoint Presentation</vt:lpstr>
      <vt:lpstr>       Exploring at Home (Discuss Best Practices)  Idea Sharing  Questions and Answers from the Field   https://drive.google.com/file/d/1Bo7U0iJ8Ti-bmyIFtxGfG0TIt3dB1xX4/view?usp=sharing </vt:lpstr>
      <vt:lpstr>Good News from the Field! </vt:lpstr>
      <vt:lpstr>PowerPoint Presentation</vt:lpstr>
      <vt:lpstr>PowerPoint Presentation</vt:lpstr>
      <vt:lpstr>   EXPLORING PARTICIPANT POLICY “EP” (18 THROUGH 20 YR OLD EXPLORERS)  Effective August 1, 2020, all applicants 18 through 20 years old must complete and submit an adult application, consent to a criminal background check, and successfully complete Youth Protection training.  However, an 18- through 20-year-old will still be considered an Adult Exploring Participant in the post and will not be considered an adult leader. Therefore, an “EP” will not be allowed to fulfill adult leadership roles pertaining to Two-Adult Leadership and other requirements that require leadership to be at least 21 years of age.  All Exploring Participants “EP” will continue to count as youth within your youth membership reports.   Visit the link below for an infographic as well as a Q &amp; A to assist you in implementing this important new policy.  http://filestore.scouting.org/filestore/se-packet/2020-08-10/Exploring-Participant-Policy-FINAL-2.pdf </vt:lpstr>
      <vt:lpstr> EXPLORING REGISTRATION FEES  Effective August 1, 2023, Exploring fee updates:    -  Exploring Youth   $50.00    -  Exploring Adult Participants (18-20) $50.00    -  Exploring Adults   $50.00    -  Exploring Post/Club Annual Renewal Fee   $100.00    -  There is no additional “Joining Fee” for Exploring   The updated membership fees will take effect August 1, 2023, for new members in the 2023-2024 program year.  The national membership fee helps cover the cost of essential services, including program resources, liability insurance for those participating in approved Scouting activities, criminal background checks, youth protection, and the development of intellectual property for national, council, and unit programs. As we move forward, we will continue to look at the membership fee structure and how we deliver the Scouting program for future generations.     </vt:lpstr>
      <vt:lpstr> NEWLY UPDATED EXPLORING APPLICATIONS   The newly updated Exploring applications are available now for download online at www.exploring.org  New Post/Club Application (SKU# 655197)  Youth Application (SKU# 634698)  Adult Application (SKU# 634699) -Includes the new 18-20 Exploring Participant (EP) Code, which will became mandatory beginning August 1st, 2020.   *New applications are available at the  National Distribution Center .</vt:lpstr>
      <vt:lpstr>Newest Technology for Exploring</vt:lpstr>
      <vt:lpstr>*Exploring Leadership Experience</vt:lpstr>
      <vt:lpstr>PowerPoint Presentation</vt:lpstr>
      <vt:lpstr>PowerPoint Presentation</vt:lpstr>
      <vt:lpstr>Exploring Position-Specific Training Modules  Update Status</vt:lpstr>
      <vt:lpstr>Exploring Position-Specific Training Modules Update Status …</vt:lpstr>
      <vt:lpstr>Exploring Position-Specific Training Modules Update Status …</vt:lpstr>
      <vt:lpstr>PowerPoint Presentation</vt:lpstr>
      <vt:lpstr>PowerPoint Presentation</vt:lpstr>
      <vt:lpstr>        Safeguarding Youth (Youth Protection) Training</vt:lpstr>
      <vt:lpstr>        Exploring Youth Training Update</vt:lpstr>
      <vt:lpstr>PowerPoint Presentation</vt:lpstr>
      <vt:lpstr>ADDITIONAL SLIDES FOR COUNCIL USE  All slides will be emailed to each  Exploring Live Hour Participant every month</vt:lpstr>
      <vt:lpstr>Successful Councils… Intentionally Providing a Pathway to Exploring Growth and  Strategic Planning In Your Council </vt:lpstr>
      <vt:lpstr> “Action Planning” The Beginning of your Strategic Plan</vt:lpstr>
      <vt:lpstr>PowerPoint Presentation</vt:lpstr>
      <vt:lpstr>12 Keys To Success </vt:lpstr>
      <vt:lpstr>     1.  Recruit a council Exploring volunteer         chair and committee  2.  Appoint a Council Exploring Champion       “Staff Advisor”  3.  Create a public presence for Exploring       (council website, newsletters, social        media)   </vt:lpstr>
      <vt:lpstr>      4.  Train key volunteers and staff on the 4        Phases of Post/Club Organization  5.  Set specific goals for Career Interest       Surveys or gathering of data from select         high schools  6.  Set goals to host Open Houses for all       Posts/Clubs (i.e. School Night for       Scouting)  </vt:lpstr>
      <vt:lpstr>       7.    Create a campaign to emphasize          Post/Club unit support (through         Service Teams/Commissioners)  8.    Integrate Exploring into council         activities and events  9.    Promote Exploring to all current         customers (i.e.  “Scouts BSA”)   </vt:lpstr>
      <vt:lpstr>       10.  Host a council community cultivation event,            focusing on a specific career.  11.  Involve the Council Executive Board to help          open doors within the community and to          help create a list of businesses to match the          Career Interest Survey results.  12.   Ensure that Exploring is included in the           Council Strategic Plan, PDS Goals, and           Board Meetings.  </vt:lpstr>
      <vt:lpstr>PowerPoint Presentation</vt:lpstr>
      <vt:lpstr>PowerPoint Presentation</vt:lpstr>
      <vt:lpstr>PowerPoint Presentation</vt:lpstr>
      <vt:lpstr>4  Steps/Phases in Organizing a new Post</vt:lpstr>
      <vt:lpstr>MOST IMPORTANT PART OF EACH PHASE?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RESULTS REPORT: School</vt:lpstr>
      <vt:lpstr>PowerPoint Presentation</vt:lpstr>
      <vt:lpstr>PowerPoint Presentation</vt:lpstr>
      <vt:lpstr>PowerPoint Presentation</vt:lpstr>
      <vt:lpstr>PowerPoint Presentation</vt:lpstr>
      <vt:lpstr>PowerPoint Presentation</vt:lpstr>
      <vt:lpstr>ALTERNATE METHODS?  1.  Use school information already available 2.  Ask youth to develop contacts  3.  Develop cultivation events 4.  Invite Eagle Scouts / Scouts to join 5.  Booth at schools open house night and            career days /career fairs 6.  Annual Exploring open houses for ALL Posts          and Clubs 7.  Follow up leads from the Exploring Lead           Generator </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  </vt:lpstr>
      <vt:lpstr>PowerPoint Presentation</vt:lpstr>
      <vt:lpstr>  </vt:lpstr>
      <vt:lpstr>PowerPoint Presentation</vt:lpstr>
      <vt:lpstr>PowerPoint Presentation</vt:lpstr>
      <vt:lpstr>  </vt:lpstr>
      <vt:lpstr>Resources to help you…  www.exploring.org </vt:lpstr>
      <vt:lpstr>  ONLINE REGISTRATION &amp; ONLINE UNIT RENEWAL FOR EXPLORING</vt:lpstr>
      <vt:lpstr>  ONLINE REGISTRATION </vt:lpstr>
      <vt:lpstr>PowerPoint Presentation</vt:lpstr>
      <vt:lpstr>Invitation Manager  </vt:lpstr>
      <vt:lpstr>Create Account &amp; Complete Application</vt:lpstr>
      <vt:lpstr>  ONLINE UNIT RENEWAL/ “RECHARTERING” FOR EXPLORING</vt:lpstr>
      <vt:lpstr>PowerPoint Presentation</vt:lpstr>
      <vt:lpstr>PowerPoint Presentation</vt:lpstr>
      <vt:lpstr>Renewal Membership / Units</vt:lpstr>
      <vt:lpstr>Renewal Membership –  Unit Renewals</vt:lpstr>
      <vt:lpstr>Renewal Membership –  Unit Renewals</vt:lpstr>
      <vt:lpstr>Renewal of Membership</vt:lpstr>
      <vt:lpstr>Renewal Membership – Family / Self Pay</vt:lpstr>
      <vt:lpstr>Renewal Membership – Family / Self Pay</vt:lpstr>
      <vt:lpstr>Renewal Membership – Family / Self Pay</vt:lpstr>
      <vt:lpstr>Renewal Membership – Family / Self Pay</vt:lpstr>
      <vt:lpstr>Renewal Membership – Family / Self Pay</vt:lpstr>
      <vt:lpstr>Renewal Membership – Family / Self Pay</vt:lpstr>
      <vt:lpstr>Renewal Membership – Unit Pay</vt:lpstr>
      <vt:lpstr>Renewal Membership – Unit Pay</vt:lpstr>
      <vt:lpstr>Renewal Membership – Unit Pay</vt:lpstr>
      <vt:lpstr>Member Renewal Cycle – December 2025 430,642 Members Renew </vt:lpstr>
      <vt:lpstr>Renewal Membership – Missing Parent Guardian Relationship </vt:lpstr>
      <vt:lpstr>Renewal Membership – Missing Email Address Report </vt:lpstr>
      <vt:lpstr>Renewal Membership – Member without Unit Report </vt:lpstr>
      <vt:lpstr>Renewal Membership – Members Due to Renew Report </vt:lpstr>
      <vt:lpstr>Renewal Membership – Members Opt-Out Report </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Chad Srader</dc:creator>
  <cp:lastModifiedBy>Tim Anderson</cp:lastModifiedBy>
  <cp:revision>145</cp:revision>
  <cp:lastPrinted>2024-04-10T15:03:18Z</cp:lastPrinted>
  <dcterms:created xsi:type="dcterms:W3CDTF">2019-08-06T20:23:11Z</dcterms:created>
  <dcterms:modified xsi:type="dcterms:W3CDTF">2026-04-07T18:20:54Z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0x0101003F263A873AC474438EB04F68AF2370A5</vt:lpwstr>
  </property>
</Properties>
</file>