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Lst>
  <p:notesMasterIdLst>
    <p:notesMasterId r:id="rId270"/>
  </p:notesMasterIdLst>
  <p:sldIdLst>
    <p:sldId id="882" r:id="rId14"/>
    <p:sldId id="1825" r:id="rId15"/>
    <p:sldId id="1826" r:id="rId16"/>
    <p:sldId id="1827" r:id="rId17"/>
    <p:sldId id="2145708050" r:id="rId18"/>
    <p:sldId id="965" r:id="rId19"/>
    <p:sldId id="946" r:id="rId20"/>
    <p:sldId id="1828" r:id="rId21"/>
    <p:sldId id="1829" r:id="rId22"/>
    <p:sldId id="1830" r:id="rId23"/>
    <p:sldId id="2145707951" r:id="rId24"/>
    <p:sldId id="2145707862" r:id="rId25"/>
    <p:sldId id="2145708009" r:id="rId26"/>
    <p:sldId id="2145708010" r:id="rId27"/>
    <p:sldId id="539" r:id="rId28"/>
    <p:sldId id="611" r:id="rId29"/>
    <p:sldId id="659" r:id="rId30"/>
    <p:sldId id="706" r:id="rId31"/>
    <p:sldId id="745" r:id="rId32"/>
    <p:sldId id="643" r:id="rId33"/>
    <p:sldId id="726" r:id="rId34"/>
    <p:sldId id="2145708038" r:id="rId35"/>
    <p:sldId id="2145707919" r:id="rId36"/>
    <p:sldId id="562" r:id="rId37"/>
    <p:sldId id="747" r:id="rId38"/>
    <p:sldId id="515" r:id="rId39"/>
    <p:sldId id="823" r:id="rId40"/>
    <p:sldId id="2145707927" r:id="rId41"/>
    <p:sldId id="2145707928" r:id="rId42"/>
    <p:sldId id="530" r:id="rId43"/>
    <p:sldId id="590" r:id="rId44"/>
    <p:sldId id="2145707863" r:id="rId45"/>
    <p:sldId id="571" r:id="rId46"/>
    <p:sldId id="511" r:id="rId47"/>
    <p:sldId id="740" r:id="rId48"/>
    <p:sldId id="522" r:id="rId49"/>
    <p:sldId id="704" r:id="rId50"/>
    <p:sldId id="630" r:id="rId51"/>
    <p:sldId id="631" r:id="rId52"/>
    <p:sldId id="833" r:id="rId53"/>
    <p:sldId id="2145707848" r:id="rId54"/>
    <p:sldId id="2145708039" r:id="rId55"/>
    <p:sldId id="572" r:id="rId56"/>
    <p:sldId id="2145708040" r:id="rId57"/>
    <p:sldId id="2145708041" r:id="rId58"/>
    <p:sldId id="2145708042" r:id="rId59"/>
    <p:sldId id="2145707916" r:id="rId60"/>
    <p:sldId id="2145708043" r:id="rId61"/>
    <p:sldId id="831" r:id="rId62"/>
    <p:sldId id="710" r:id="rId63"/>
    <p:sldId id="2145707921" r:id="rId64"/>
    <p:sldId id="2145708044" r:id="rId65"/>
    <p:sldId id="2145708045" r:id="rId66"/>
    <p:sldId id="2145708047" r:id="rId67"/>
    <p:sldId id="824" r:id="rId68"/>
    <p:sldId id="2145707844" r:id="rId69"/>
    <p:sldId id="2145707867" r:id="rId70"/>
    <p:sldId id="2145708048" r:id="rId71"/>
    <p:sldId id="2145707868" r:id="rId72"/>
    <p:sldId id="2145707869" r:id="rId73"/>
    <p:sldId id="2145708049" r:id="rId74"/>
    <p:sldId id="2145707884" r:id="rId75"/>
    <p:sldId id="2145707845" r:id="rId76"/>
    <p:sldId id="809" r:id="rId77"/>
    <p:sldId id="438" r:id="rId78"/>
    <p:sldId id="754" r:id="rId79"/>
    <p:sldId id="541" r:id="rId80"/>
    <p:sldId id="776" r:id="rId81"/>
    <p:sldId id="777" r:id="rId82"/>
    <p:sldId id="778" r:id="rId83"/>
    <p:sldId id="780" r:id="rId84"/>
    <p:sldId id="1630" r:id="rId85"/>
    <p:sldId id="1866" r:id="rId86"/>
    <p:sldId id="1867" r:id="rId87"/>
    <p:sldId id="1868" r:id="rId88"/>
    <p:sldId id="966" r:id="rId89"/>
    <p:sldId id="1869" r:id="rId90"/>
    <p:sldId id="871" r:id="rId91"/>
    <p:sldId id="1870" r:id="rId92"/>
    <p:sldId id="1871" r:id="rId93"/>
    <p:sldId id="1872" r:id="rId94"/>
    <p:sldId id="1873" r:id="rId95"/>
    <p:sldId id="1874" r:id="rId96"/>
    <p:sldId id="1875" r:id="rId97"/>
    <p:sldId id="1876" r:id="rId98"/>
    <p:sldId id="1877" r:id="rId99"/>
    <p:sldId id="1878" r:id="rId100"/>
    <p:sldId id="1879" r:id="rId101"/>
    <p:sldId id="962" r:id="rId102"/>
    <p:sldId id="1880" r:id="rId103"/>
    <p:sldId id="1881" r:id="rId104"/>
    <p:sldId id="1882" r:id="rId105"/>
    <p:sldId id="1883" r:id="rId106"/>
    <p:sldId id="1654" r:id="rId107"/>
    <p:sldId id="1884" r:id="rId108"/>
    <p:sldId id="1885" r:id="rId109"/>
    <p:sldId id="1886" r:id="rId110"/>
    <p:sldId id="1887" r:id="rId111"/>
    <p:sldId id="1888" r:id="rId112"/>
    <p:sldId id="1889" r:id="rId113"/>
    <p:sldId id="1890" r:id="rId114"/>
    <p:sldId id="1891" r:id="rId115"/>
    <p:sldId id="1892" r:id="rId116"/>
    <p:sldId id="1893" r:id="rId117"/>
    <p:sldId id="1894" r:id="rId118"/>
    <p:sldId id="1895" r:id="rId119"/>
    <p:sldId id="1896" r:id="rId120"/>
    <p:sldId id="1897" r:id="rId121"/>
    <p:sldId id="1898" r:id="rId122"/>
    <p:sldId id="1899" r:id="rId123"/>
    <p:sldId id="1900" r:id="rId124"/>
    <p:sldId id="1901" r:id="rId125"/>
    <p:sldId id="970" r:id="rId126"/>
    <p:sldId id="1669" r:id="rId127"/>
    <p:sldId id="1528" r:id="rId128"/>
    <p:sldId id="1750" r:id="rId129"/>
    <p:sldId id="1661" r:id="rId130"/>
    <p:sldId id="1662" r:id="rId131"/>
    <p:sldId id="972" r:id="rId132"/>
    <p:sldId id="2145707838" r:id="rId133"/>
    <p:sldId id="307" r:id="rId134"/>
    <p:sldId id="259" r:id="rId135"/>
    <p:sldId id="260" r:id="rId136"/>
    <p:sldId id="261" r:id="rId137"/>
    <p:sldId id="262" r:id="rId138"/>
    <p:sldId id="2145708036" r:id="rId139"/>
    <p:sldId id="2145708037" r:id="rId140"/>
    <p:sldId id="2145707995" r:id="rId141"/>
    <p:sldId id="2145707822" r:id="rId142"/>
    <p:sldId id="2145707826" r:id="rId143"/>
    <p:sldId id="2145707827" r:id="rId144"/>
    <p:sldId id="2145707859" r:id="rId145"/>
    <p:sldId id="2145707860" r:id="rId146"/>
    <p:sldId id="2145707937" r:id="rId147"/>
    <p:sldId id="2145707938" r:id="rId148"/>
    <p:sldId id="2145707939" r:id="rId149"/>
    <p:sldId id="2145707855" r:id="rId150"/>
    <p:sldId id="2145707856" r:id="rId151"/>
    <p:sldId id="2145707857" r:id="rId152"/>
    <p:sldId id="2145707943" r:id="rId153"/>
    <p:sldId id="2145707918" r:id="rId154"/>
    <p:sldId id="2145708004" r:id="rId155"/>
    <p:sldId id="2145708008" r:id="rId156"/>
    <p:sldId id="2145708005" r:id="rId157"/>
    <p:sldId id="2145707887" r:id="rId158"/>
    <p:sldId id="2145707889" r:id="rId159"/>
    <p:sldId id="2145707888" r:id="rId160"/>
    <p:sldId id="2145707890" r:id="rId161"/>
    <p:sldId id="1749" r:id="rId162"/>
    <p:sldId id="2145707839" r:id="rId163"/>
    <p:sldId id="257" r:id="rId164"/>
    <p:sldId id="335" r:id="rId165"/>
    <p:sldId id="304" r:id="rId166"/>
    <p:sldId id="2145708007" r:id="rId167"/>
    <p:sldId id="873" r:id="rId168"/>
    <p:sldId id="296" r:id="rId169"/>
    <p:sldId id="954" r:id="rId170"/>
    <p:sldId id="1693" r:id="rId171"/>
    <p:sldId id="911" r:id="rId172"/>
    <p:sldId id="1544" r:id="rId173"/>
    <p:sldId id="914" r:id="rId174"/>
    <p:sldId id="1035" r:id="rId175"/>
    <p:sldId id="897" r:id="rId176"/>
    <p:sldId id="1555" r:id="rId177"/>
    <p:sldId id="883" r:id="rId178"/>
    <p:sldId id="519" r:id="rId179"/>
    <p:sldId id="520" r:id="rId180"/>
    <p:sldId id="504" r:id="rId181"/>
    <p:sldId id="795" r:id="rId182"/>
    <p:sldId id="928" r:id="rId183"/>
    <p:sldId id="1039" r:id="rId184"/>
    <p:sldId id="1054" r:id="rId185"/>
    <p:sldId id="1541" r:id="rId186"/>
    <p:sldId id="898" r:id="rId187"/>
    <p:sldId id="915" r:id="rId188"/>
    <p:sldId id="918" r:id="rId189"/>
    <p:sldId id="329" r:id="rId190"/>
    <p:sldId id="330" r:id="rId191"/>
    <p:sldId id="916" r:id="rId192"/>
    <p:sldId id="577" r:id="rId193"/>
    <p:sldId id="917" r:id="rId194"/>
    <p:sldId id="578" r:id="rId195"/>
    <p:sldId id="1694" r:id="rId196"/>
    <p:sldId id="278" r:id="rId197"/>
    <p:sldId id="1695" r:id="rId198"/>
    <p:sldId id="1638" r:id="rId199"/>
    <p:sldId id="1696" r:id="rId200"/>
    <p:sldId id="1697" r:id="rId201"/>
    <p:sldId id="1698" r:id="rId202"/>
    <p:sldId id="1699" r:id="rId203"/>
    <p:sldId id="1700" r:id="rId204"/>
    <p:sldId id="1701" r:id="rId205"/>
    <p:sldId id="1702" r:id="rId206"/>
    <p:sldId id="1703" r:id="rId207"/>
    <p:sldId id="1704" r:id="rId208"/>
    <p:sldId id="1705" r:id="rId209"/>
    <p:sldId id="1706" r:id="rId210"/>
    <p:sldId id="1707" r:id="rId211"/>
    <p:sldId id="1708" r:id="rId212"/>
    <p:sldId id="1709" r:id="rId213"/>
    <p:sldId id="1710" r:id="rId214"/>
    <p:sldId id="1711" r:id="rId215"/>
    <p:sldId id="1712" r:id="rId216"/>
    <p:sldId id="1713" r:id="rId217"/>
    <p:sldId id="1714" r:id="rId218"/>
    <p:sldId id="1715" r:id="rId219"/>
    <p:sldId id="1658" r:id="rId220"/>
    <p:sldId id="1660" r:id="rId221"/>
    <p:sldId id="1716" r:id="rId222"/>
    <p:sldId id="1717" r:id="rId223"/>
    <p:sldId id="1718" r:id="rId224"/>
    <p:sldId id="968" r:id="rId225"/>
    <p:sldId id="324" r:id="rId226"/>
    <p:sldId id="326" r:id="rId227"/>
    <p:sldId id="960" r:id="rId228"/>
    <p:sldId id="1663" r:id="rId229"/>
    <p:sldId id="1664" r:id="rId230"/>
    <p:sldId id="969" r:id="rId231"/>
    <p:sldId id="936" r:id="rId232"/>
    <p:sldId id="1666" r:id="rId233"/>
    <p:sldId id="979" r:id="rId234"/>
    <p:sldId id="1667" r:id="rId235"/>
    <p:sldId id="1668" r:id="rId236"/>
    <p:sldId id="1719" r:id="rId237"/>
    <p:sldId id="1720" r:id="rId238"/>
    <p:sldId id="1670" r:id="rId239"/>
    <p:sldId id="2145707891" r:id="rId240"/>
    <p:sldId id="2145707892" r:id="rId241"/>
    <p:sldId id="1519" r:id="rId242"/>
    <p:sldId id="2145707893" r:id="rId243"/>
    <p:sldId id="2145707894" r:id="rId244"/>
    <p:sldId id="2145707895" r:id="rId245"/>
    <p:sldId id="1553" r:id="rId246"/>
    <p:sldId id="2145707896" r:id="rId247"/>
    <p:sldId id="2145707897" r:id="rId248"/>
    <p:sldId id="2145707898" r:id="rId249"/>
    <p:sldId id="2145707899" r:id="rId250"/>
    <p:sldId id="2145707900" r:id="rId251"/>
    <p:sldId id="2145707901" r:id="rId252"/>
    <p:sldId id="2145707902" r:id="rId253"/>
    <p:sldId id="2145707903" r:id="rId254"/>
    <p:sldId id="2145707904" r:id="rId255"/>
    <p:sldId id="2145707905" r:id="rId256"/>
    <p:sldId id="2145707906" r:id="rId257"/>
    <p:sldId id="2145707907" r:id="rId258"/>
    <p:sldId id="2145707908" r:id="rId259"/>
    <p:sldId id="2145707909" r:id="rId260"/>
    <p:sldId id="2145707910" r:id="rId261"/>
    <p:sldId id="2145707911" r:id="rId262"/>
    <p:sldId id="2145707912" r:id="rId263"/>
    <p:sldId id="2145707913" r:id="rId264"/>
    <p:sldId id="2145707914" r:id="rId265"/>
    <p:sldId id="2145707915" r:id="rId266"/>
    <p:sldId id="859" r:id="rId267"/>
    <p:sldId id="2145707917" r:id="rId268"/>
    <p:sldId id="2145708006" r:id="rId26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6FF1B6-B4F5-4411-BEC6-E8926BAA19B8}" v="8" dt="2026-05-20T16:32:31.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74" d="100"/>
          <a:sy n="74" d="100"/>
        </p:scale>
        <p:origin x="304" y="56"/>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63" Type="http://schemas.openxmlformats.org/officeDocument/2006/relationships/slide" Target="slides/slide50.xml"/><Relationship Id="rId159" Type="http://schemas.openxmlformats.org/officeDocument/2006/relationships/slide" Target="slides/slide146.xml"/><Relationship Id="rId170" Type="http://schemas.openxmlformats.org/officeDocument/2006/relationships/slide" Target="slides/slide157.xml"/><Relationship Id="rId226" Type="http://schemas.openxmlformats.org/officeDocument/2006/relationships/slide" Target="slides/slide213.xml"/><Relationship Id="rId268" Type="http://schemas.openxmlformats.org/officeDocument/2006/relationships/slide" Target="slides/slide255.xml"/><Relationship Id="rId32" Type="http://schemas.openxmlformats.org/officeDocument/2006/relationships/slide" Target="slides/slide19.xml"/><Relationship Id="rId74" Type="http://schemas.openxmlformats.org/officeDocument/2006/relationships/slide" Target="slides/slide61.xml"/><Relationship Id="rId128" Type="http://schemas.openxmlformats.org/officeDocument/2006/relationships/slide" Target="slides/slide115.xml"/><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slide" Target="slides/slide203.xml"/><Relationship Id="rId237" Type="http://schemas.openxmlformats.org/officeDocument/2006/relationships/slide" Target="slides/slide224.xml"/><Relationship Id="rId258" Type="http://schemas.openxmlformats.org/officeDocument/2006/relationships/slide" Target="slides/slide245.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227" Type="http://schemas.openxmlformats.org/officeDocument/2006/relationships/slide" Target="slides/slide214.xml"/><Relationship Id="rId248" Type="http://schemas.openxmlformats.org/officeDocument/2006/relationships/slide" Target="slides/slide235.xml"/><Relationship Id="rId269" Type="http://schemas.openxmlformats.org/officeDocument/2006/relationships/slide" Target="slides/slide256.xml"/><Relationship Id="rId12" Type="http://schemas.openxmlformats.org/officeDocument/2006/relationships/slideMaster" Target="slideMasters/slideMaster9.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slide" Target="slides/slide204.xml"/><Relationship Id="rId6" Type="http://schemas.openxmlformats.org/officeDocument/2006/relationships/slideMaster" Target="slideMasters/slideMaster3.xml"/><Relationship Id="rId238" Type="http://schemas.openxmlformats.org/officeDocument/2006/relationships/slide" Target="slides/slide225.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notesMaster" Target="notesMasters/notesMaster1.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0.xml"/><Relationship Id="rId109" Type="http://schemas.openxmlformats.org/officeDocument/2006/relationships/slide" Target="slides/slide96.xml"/><Relationship Id="rId260" Type="http://schemas.openxmlformats.org/officeDocument/2006/relationships/slide" Target="slides/slide247.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4.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slide" Target="slides/slide205.xml"/><Relationship Id="rId239" Type="http://schemas.openxmlformats.org/officeDocument/2006/relationships/slide" Target="slides/slide226.xml"/><Relationship Id="rId250" Type="http://schemas.openxmlformats.org/officeDocument/2006/relationships/slide" Target="slides/slide237.xml"/><Relationship Id="rId271" Type="http://schemas.openxmlformats.org/officeDocument/2006/relationships/presProps" Target="presProps.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229" Type="http://schemas.openxmlformats.org/officeDocument/2006/relationships/slide" Target="slides/slide216.xml"/><Relationship Id="rId240" Type="http://schemas.openxmlformats.org/officeDocument/2006/relationships/slide" Target="slides/slide227.xml"/><Relationship Id="rId261" Type="http://schemas.openxmlformats.org/officeDocument/2006/relationships/slide" Target="slides/slide248.xml"/><Relationship Id="rId14" Type="http://schemas.openxmlformats.org/officeDocument/2006/relationships/slide" Target="slides/slide1.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8" Type="http://schemas.openxmlformats.org/officeDocument/2006/relationships/slideMaster" Target="slideMasters/slideMaster5.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219" Type="http://schemas.openxmlformats.org/officeDocument/2006/relationships/slide" Target="slides/slide206.xml"/><Relationship Id="rId230" Type="http://schemas.openxmlformats.org/officeDocument/2006/relationships/slide" Target="slides/slide217.xml"/><Relationship Id="rId251" Type="http://schemas.openxmlformats.org/officeDocument/2006/relationships/slide" Target="slides/slide238.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72" Type="http://schemas.openxmlformats.org/officeDocument/2006/relationships/viewProps" Target="viewProps.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95" Type="http://schemas.openxmlformats.org/officeDocument/2006/relationships/slide" Target="slides/slide182.xml"/><Relationship Id="rId209" Type="http://schemas.openxmlformats.org/officeDocument/2006/relationships/slide" Target="slides/slide196.xml"/><Relationship Id="rId220" Type="http://schemas.openxmlformats.org/officeDocument/2006/relationships/slide" Target="slides/slide207.xml"/><Relationship Id="rId241" Type="http://schemas.openxmlformats.org/officeDocument/2006/relationships/slide" Target="slides/slide22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262" Type="http://schemas.openxmlformats.org/officeDocument/2006/relationships/slide" Target="slides/slide249.xml"/><Relationship Id="rId78" Type="http://schemas.openxmlformats.org/officeDocument/2006/relationships/slide" Target="slides/slide65.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64" Type="http://schemas.openxmlformats.org/officeDocument/2006/relationships/slide" Target="slides/slide151.xml"/><Relationship Id="rId185" Type="http://schemas.openxmlformats.org/officeDocument/2006/relationships/slide" Target="slides/slide172.xml"/><Relationship Id="rId9" Type="http://schemas.openxmlformats.org/officeDocument/2006/relationships/slideMaster" Target="slideMasters/slideMaster6.xml"/><Relationship Id="rId210" Type="http://schemas.openxmlformats.org/officeDocument/2006/relationships/slide" Target="slides/slide197.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theme" Target="theme/theme1.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tableStyles" Target="tableStyles.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customXml" Target="../customXml/item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microsoft.com/office/2015/10/relationships/revisionInfo" Target="revisionInfo.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34" Type="http://schemas.openxmlformats.org/officeDocument/2006/relationships/slide" Target="slides/slide221.xml"/><Relationship Id="rId2" Type="http://schemas.openxmlformats.org/officeDocument/2006/relationships/customXml" Target="../customXml/item2.xml"/><Relationship Id="rId29" Type="http://schemas.openxmlformats.org/officeDocument/2006/relationships/slide" Target="slides/slide16.xml"/><Relationship Id="rId255" Type="http://schemas.openxmlformats.org/officeDocument/2006/relationships/slide" Target="slides/slide242.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 Id="rId224" Type="http://schemas.openxmlformats.org/officeDocument/2006/relationships/slide" Target="slides/slide211.xml"/><Relationship Id="rId245" Type="http://schemas.openxmlformats.org/officeDocument/2006/relationships/slide" Target="slides/slide232.xml"/><Relationship Id="rId266" Type="http://schemas.openxmlformats.org/officeDocument/2006/relationships/slide" Target="slides/slide253.xml"/><Relationship Id="rId30" Type="http://schemas.openxmlformats.org/officeDocument/2006/relationships/slide" Target="slides/slide1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189" Type="http://schemas.openxmlformats.org/officeDocument/2006/relationships/slide" Target="slides/slide176.xml"/><Relationship Id="rId3" Type="http://schemas.openxmlformats.org/officeDocument/2006/relationships/customXml" Target="../customXml/item3.xml"/><Relationship Id="rId214" Type="http://schemas.openxmlformats.org/officeDocument/2006/relationships/slide" Target="slides/slide201.xml"/><Relationship Id="rId235" Type="http://schemas.openxmlformats.org/officeDocument/2006/relationships/slide" Target="slides/slide222.xml"/><Relationship Id="rId256" Type="http://schemas.openxmlformats.org/officeDocument/2006/relationships/slide" Target="slides/slide243.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179" Type="http://schemas.openxmlformats.org/officeDocument/2006/relationships/slide" Target="slides/slide166.xml"/><Relationship Id="rId190" Type="http://schemas.openxmlformats.org/officeDocument/2006/relationships/slide" Target="slides/slide177.xml"/><Relationship Id="rId204" Type="http://schemas.openxmlformats.org/officeDocument/2006/relationships/slide" Target="slides/slide191.xml"/><Relationship Id="rId225" Type="http://schemas.openxmlformats.org/officeDocument/2006/relationships/slide" Target="slides/slide212.xml"/><Relationship Id="rId246" Type="http://schemas.openxmlformats.org/officeDocument/2006/relationships/slide" Target="slides/slide233.xml"/><Relationship Id="rId267" Type="http://schemas.openxmlformats.org/officeDocument/2006/relationships/slide" Target="slides/slide25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94" Type="http://schemas.openxmlformats.org/officeDocument/2006/relationships/slide" Target="slides/slide81.xml"/><Relationship Id="rId148" Type="http://schemas.openxmlformats.org/officeDocument/2006/relationships/slide" Target="slides/slide135.xml"/><Relationship Id="rId169" Type="http://schemas.openxmlformats.org/officeDocument/2006/relationships/slide" Target="slides/slide156.xml"/><Relationship Id="rId4" Type="http://schemas.openxmlformats.org/officeDocument/2006/relationships/slideMaster" Target="slideMasters/slideMaster1.xml"/><Relationship Id="rId180" Type="http://schemas.openxmlformats.org/officeDocument/2006/relationships/slide" Target="slides/slide16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42" Type="http://schemas.openxmlformats.org/officeDocument/2006/relationships/slide" Target="slides/slide29.xml"/><Relationship Id="rId84" Type="http://schemas.openxmlformats.org/officeDocument/2006/relationships/slide" Target="slides/slide71.xml"/><Relationship Id="rId138" Type="http://schemas.openxmlformats.org/officeDocument/2006/relationships/slide" Target="slides/slide125.xml"/><Relationship Id="rId191" Type="http://schemas.openxmlformats.org/officeDocument/2006/relationships/slide" Target="slides/slide178.xml"/><Relationship Id="rId205" Type="http://schemas.openxmlformats.org/officeDocument/2006/relationships/slide" Target="slides/slide192.xml"/><Relationship Id="rId247" Type="http://schemas.openxmlformats.org/officeDocument/2006/relationships/slide" Target="slides/slide234.xml"/><Relationship Id="rId107" Type="http://schemas.openxmlformats.org/officeDocument/2006/relationships/slide" Target="slides/slide94.xml"/><Relationship Id="rId11" Type="http://schemas.openxmlformats.org/officeDocument/2006/relationships/slideMaster" Target="slideMasters/slideMaster8.xml"/><Relationship Id="rId53" Type="http://schemas.openxmlformats.org/officeDocument/2006/relationships/slide" Target="slides/slide40.xml"/><Relationship Id="rId149" Type="http://schemas.openxmlformats.org/officeDocument/2006/relationships/slide" Target="slides/slide136.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chemeClr val="tx1"/>
              </a:solidFill>
              <a:latin typeface="Arial Narrow" pitchFamily="34" charset="0"/>
            </a:rPr>
            <a:t>Dedra Douglas</a:t>
          </a:r>
        </a:p>
        <a:p>
          <a:r>
            <a:rPr lang="en-US" sz="1400" b="1" i="1" dirty="0">
              <a:solidFill>
                <a:schemeClr val="tx1"/>
              </a:solidFill>
              <a:latin typeface="Arial Narrow" pitchFamily="34" charset="0"/>
            </a:rPr>
            <a:t>Administrative Assistant</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A12DD7A1-CCA5-4432-8B59-849917E85A58}" type="asst">
      <dgm:prSet custT="1"/>
      <dgm:spPr>
        <a:solidFill>
          <a:srgbClr val="B1E6FE"/>
        </a:solidFill>
      </dgm:spPr>
      <dgm:t>
        <a:bodyPr/>
        <a:lstStyle/>
        <a:p>
          <a:r>
            <a:rPr lang="en-US" sz="1400" b="1" i="1" dirty="0">
              <a:solidFill>
                <a:schemeClr val="tx1"/>
              </a:solidFill>
              <a:latin typeface="Arial Narrow" pitchFamily="34" charset="0"/>
            </a:rPr>
            <a:t>Carlos Coronado</a:t>
          </a:r>
        </a:p>
        <a:p>
          <a:r>
            <a:rPr lang="en-US" sz="1400" b="1" i="1" dirty="0">
              <a:solidFill>
                <a:schemeClr val="tx1"/>
              </a:solidFill>
              <a:latin typeface="Arial Narrow" pitchFamily="34" charset="0"/>
            </a:rPr>
            <a:t>National Exploring Growth &amp; Retention Executive</a:t>
          </a:r>
        </a:p>
      </dgm:t>
    </dgm:pt>
    <dgm:pt modelId="{BAEB88DF-F204-4142-8C6C-69B49BB07403}" type="parTrans" cxnId="{4F52739A-382E-42FC-8B1A-1026FF8FBC7A}">
      <dgm:prSet/>
      <dgm:spPr/>
      <dgm:t>
        <a:bodyPr/>
        <a:lstStyle/>
        <a:p>
          <a:endParaRPr lang="en-US"/>
        </a:p>
      </dgm:t>
    </dgm:pt>
    <dgm:pt modelId="{B625D075-87D4-40FE-9DE7-8DDD527D1F20}" type="sibTrans" cxnId="{4F52739A-382E-42FC-8B1A-1026FF8FBC7A}">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3"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65275" custScaleY="56952" custLinFactX="5305" custLinFactNeighborX="100000"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58793"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3" custScaleX="40561" custScaleY="50823" custLinFactX="-49647" custLinFactNeighborX="-100000" custLinFactNeighborY="-7002">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 modelId="{A9EFB00F-5B86-498C-8283-848FF84D0CD9}" type="pres">
      <dgm:prSet presAssocID="{A12DD7A1-CCA5-4432-8B59-849917E85A58}" presName="hierRoot1" presStyleCnt="0">
        <dgm:presLayoutVars>
          <dgm:hierBranch val="init"/>
        </dgm:presLayoutVars>
      </dgm:prSet>
      <dgm:spPr/>
    </dgm:pt>
    <dgm:pt modelId="{57052BDC-7CF9-4CA4-8F5D-3E5CB1FA6DC8}" type="pres">
      <dgm:prSet presAssocID="{A12DD7A1-CCA5-4432-8B59-849917E85A58}" presName="rootComposite1" presStyleCnt="0"/>
      <dgm:spPr/>
    </dgm:pt>
    <dgm:pt modelId="{CE394A99-8D40-45D6-BDC7-5E2F815FAB07}" type="pres">
      <dgm:prSet presAssocID="{A12DD7A1-CCA5-4432-8B59-849917E85A58}" presName="rootText1" presStyleLbl="node0" presStyleIdx="2" presStyleCnt="3" custScaleX="65275" custScaleY="56952" custLinFactNeighborX="-28424" custLinFactNeighborY="66850">
        <dgm:presLayoutVars>
          <dgm:chPref val="3"/>
        </dgm:presLayoutVars>
      </dgm:prSet>
      <dgm:spPr/>
    </dgm:pt>
    <dgm:pt modelId="{99FC3DAC-AF17-4367-BF18-C071D75B33A3}" type="pres">
      <dgm:prSet presAssocID="{A12DD7A1-CCA5-4432-8B59-849917E85A58}" presName="rootConnector1" presStyleLbl="asst0" presStyleIdx="0" presStyleCnt="0"/>
      <dgm:spPr/>
    </dgm:pt>
    <dgm:pt modelId="{F64755EF-2412-4E62-93E7-0003D6AE34B8}" type="pres">
      <dgm:prSet presAssocID="{A12DD7A1-CCA5-4432-8B59-849917E85A58}" presName="hierChild2" presStyleCnt="0"/>
      <dgm:spPr/>
    </dgm:pt>
    <dgm:pt modelId="{6E5B3D07-468F-4262-92A0-8C5F30D55EA6}" type="pres">
      <dgm:prSet presAssocID="{A12DD7A1-CCA5-4432-8B59-849917E85A58}" presName="hierChild3" presStyleCnt="0"/>
      <dgm:spPr/>
    </dgm:pt>
  </dgm:ptLst>
  <dgm:cxnLst>
    <dgm:cxn modelId="{C2BA3600-08E8-43DB-B866-7D863FCAC1AC}" type="presOf" srcId="{A12DD7A1-CCA5-4432-8B59-849917E85A58}" destId="{CE394A99-8D40-45D6-BDC7-5E2F815FAB07}" srcOrd="0" destOrd="0" presId="urn:microsoft.com/office/officeart/2005/8/layout/orgChart1"/>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4F52739A-382E-42FC-8B1A-1026FF8FBC7A}" srcId="{BCD9911D-D24D-48F1-943B-9142347D470F}" destId="{A12DD7A1-CCA5-4432-8B59-849917E85A58}" srcOrd="2" destOrd="0" parTransId="{BAEB88DF-F204-4142-8C6C-69B49BB07403}" sibTransId="{B625D075-87D4-40FE-9DE7-8DDD527D1F20}"/>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B89BA8D3-FC23-4B4E-ACDC-BD70D4540667}" type="presOf" srcId="{A12DD7A1-CCA5-4432-8B59-849917E85A58}" destId="{99FC3DAC-AF17-4367-BF18-C071D75B33A3}"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 modelId="{FD91799A-0AEA-4515-AC92-F000C5EB5AF1}" type="presParOf" srcId="{B65E883C-D9C3-4457-B574-282CF65135C3}" destId="{A9EFB00F-5B86-498C-8283-848FF84D0CD9}" srcOrd="2" destOrd="0" presId="urn:microsoft.com/office/officeart/2005/8/layout/orgChart1"/>
    <dgm:cxn modelId="{428ED6FA-38D9-4CEC-93F7-4B4CDFEE2F94}" type="presParOf" srcId="{A9EFB00F-5B86-498C-8283-848FF84D0CD9}" destId="{57052BDC-7CF9-4CA4-8F5D-3E5CB1FA6DC8}" srcOrd="0" destOrd="0" presId="urn:microsoft.com/office/officeart/2005/8/layout/orgChart1"/>
    <dgm:cxn modelId="{7D4C3D68-66BA-4BA9-B49D-3F330B027C04}" type="presParOf" srcId="{57052BDC-7CF9-4CA4-8F5D-3E5CB1FA6DC8}" destId="{CE394A99-8D40-45D6-BDC7-5E2F815FAB07}" srcOrd="0" destOrd="0" presId="urn:microsoft.com/office/officeart/2005/8/layout/orgChart1"/>
    <dgm:cxn modelId="{918A3E91-58D3-4A5D-AD5A-4415F9465063}" type="presParOf" srcId="{57052BDC-7CF9-4CA4-8F5D-3E5CB1FA6DC8}" destId="{99FC3DAC-AF17-4367-BF18-C071D75B33A3}" srcOrd="1" destOrd="0" presId="urn:microsoft.com/office/officeart/2005/8/layout/orgChart1"/>
    <dgm:cxn modelId="{78FDF6A3-9BA1-4EA7-99CF-7AEB815F46BC}" type="presParOf" srcId="{A9EFB00F-5B86-498C-8283-848FF84D0CD9}" destId="{F64755EF-2412-4E62-93E7-0003D6AE34B8}" srcOrd="1" destOrd="0" presId="urn:microsoft.com/office/officeart/2005/8/layout/orgChart1"/>
    <dgm:cxn modelId="{C6EFC93B-864B-4B90-B229-179C3D1CF712}" type="presParOf" srcId="{A9EFB00F-5B86-498C-8283-848FF84D0CD9}" destId="{6E5B3D07-468F-4262-92A0-8C5F30D55EA6}"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3740613" y="1896071"/>
          <a:ext cx="474316" cy="1446015"/>
        </a:xfrm>
        <a:custGeom>
          <a:avLst/>
          <a:gdLst/>
          <a:ahLst/>
          <a:cxnLst/>
          <a:rect l="0" t="0" r="0" b="0"/>
          <a:pathLst>
            <a:path>
              <a:moveTo>
                <a:pt x="474316" y="0"/>
              </a:moveTo>
              <a:lnTo>
                <a:pt x="474316" y="1446015"/>
              </a:lnTo>
              <a:lnTo>
                <a:pt x="0"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4214930" y="1896071"/>
          <a:ext cx="502644" cy="1446015"/>
        </a:xfrm>
        <a:custGeom>
          <a:avLst/>
          <a:gdLst/>
          <a:ahLst/>
          <a:cxnLst/>
          <a:rect l="0" t="0" r="0" b="0"/>
          <a:pathLst>
            <a:path>
              <a:moveTo>
                <a:pt x="0" y="0"/>
              </a:moveTo>
              <a:lnTo>
                <a:pt x="0" y="1446015"/>
              </a:lnTo>
              <a:lnTo>
                <a:pt x="502644"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2834098" y="700936"/>
          <a:ext cx="2761664" cy="1195134"/>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2834098" y="700936"/>
        <a:ext cx="2761664" cy="1195134"/>
      </dsp:txXfrm>
    </dsp:sp>
    <dsp:sp modelId="{5CB7C62A-6393-453D-A839-67512367AA48}">
      <dsp:nvSpPr>
        <dsp:cNvPr id="0" name=""/>
        <dsp:cNvSpPr/>
      </dsp:nvSpPr>
      <dsp:spPr>
        <a:xfrm>
          <a:off x="4717574" y="279519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Narrow" pitchFamily="34" charset="0"/>
            </a:rPr>
            <a:t>Dedra Douglas</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Administrative Assistant</a:t>
          </a:r>
        </a:p>
      </dsp:txBody>
      <dsp:txXfrm>
        <a:off x="4717574" y="2795192"/>
        <a:ext cx="2507269" cy="1093787"/>
      </dsp:txXfrm>
    </dsp:sp>
    <dsp:sp modelId="{3C6C0BC6-1B23-47DA-90FC-5BAE7CCCB76A}">
      <dsp:nvSpPr>
        <dsp:cNvPr id="0" name=""/>
        <dsp:cNvSpPr/>
      </dsp:nvSpPr>
      <dsp:spPr>
        <a:xfrm>
          <a:off x="1482324" y="2801040"/>
          <a:ext cx="2258289" cy="1082091"/>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1482324" y="2801040"/>
        <a:ext cx="2258289" cy="1082091"/>
      </dsp:txXfrm>
    </dsp:sp>
    <dsp:sp modelId="{2A805936-6D65-44FB-B027-BAB888DB7CFC}">
      <dsp:nvSpPr>
        <dsp:cNvPr id="0" name=""/>
        <dsp:cNvSpPr/>
      </dsp:nvSpPr>
      <dsp:spPr>
        <a:xfrm>
          <a:off x="22692" y="79602"/>
          <a:ext cx="1557982" cy="97607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22692" y="79602"/>
        <a:ext cx="1557982" cy="976077"/>
      </dsp:txXfrm>
    </dsp:sp>
    <dsp:sp modelId="{CE394A99-8D40-45D6-BDC7-5E2F815FAB07}">
      <dsp:nvSpPr>
        <dsp:cNvPr id="0" name=""/>
        <dsp:cNvSpPr/>
      </dsp:nvSpPr>
      <dsp:spPr>
        <a:xfrm>
          <a:off x="7043583" y="149796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Carlos Coronado</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National Exploring Growth &amp; Retention Executive</a:t>
          </a:r>
        </a:p>
      </dsp:txBody>
      <dsp:txXfrm>
        <a:off x="7043583" y="1497962"/>
        <a:ext cx="2507269" cy="10937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5/20/2026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90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112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Your Exploring program will be based on the expertise and resources of your own business or organization. The adults selected to lead your post or club are the subject matter experts in your industry, so they can provide much more specialized activities than what the national Exploring program provides to you. </a:t>
            </a:r>
          </a:p>
          <a:p>
            <a:endParaRPr lang="en-US" dirty="0"/>
          </a:p>
          <a:p>
            <a:r>
              <a:rPr lang="en-US" b="1" dirty="0"/>
              <a:t>Exploring provides the volunteer leaders in your post or club an online activity library (http://www.exploring.org/activity-library/) with easy-to-use activities in each of these 5 program areas. </a:t>
            </a:r>
            <a:r>
              <a:rPr lang="en-US" dirty="0"/>
              <a:t>It's important to note none of the activities are mandatory, rather they are there to supplement the program you develop. They are designed for someone who has never worked with youth before. </a:t>
            </a:r>
          </a:p>
          <a:p>
            <a:endParaRPr lang="en-US" dirty="0"/>
          </a:p>
          <a:p>
            <a:r>
              <a:rPr lang="en-US" dirty="0"/>
              <a:t>Each activity in the library is hands-on and interactive in nature. We like to say that Exploring is not Exploring unless it's hands-on and interactive. Facility tours and job shadowing can be part of your program, but it should not be all that is offered to youth who want to learn more about what you do.</a:t>
            </a:r>
          </a:p>
        </p:txBody>
      </p:sp>
      <p:sp>
        <p:nvSpPr>
          <p:cNvPr id="4" name="Slide Number Placeholder 3"/>
          <p:cNvSpPr>
            <a:spLocks noGrp="1"/>
          </p:cNvSpPr>
          <p:nvPr>
            <p:ph type="sldNum" sz="quarter" idx="10"/>
          </p:nvPr>
        </p:nvSpPr>
        <p:spPr/>
        <p:txBody>
          <a:bodyPr/>
          <a:lstStyle/>
          <a:p>
            <a:fld id="{D19EC153-59F8-AA44-B290-32FCADB9045D}" type="slidenum">
              <a:rPr lang="en-US" smtClean="0"/>
              <a:t>126</a:t>
            </a:fld>
            <a:endParaRPr lang="en-US" dirty="0"/>
          </a:p>
        </p:txBody>
      </p:sp>
    </p:spTree>
    <p:extLst>
      <p:ext uri="{BB962C8B-B14F-4D97-AF65-F5344CB8AC3E}">
        <p14:creationId xmlns:p14="http://schemas.microsoft.com/office/powerpoint/2010/main" val="2504399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ED67-135F-DF74-F9ED-CFAA1F469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BA27B-BCAF-8520-80D6-002EAFCE1FB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C01F01AA-81EC-697E-FDA3-9805FDCEE2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EAC93-3393-8ADE-6C41-F5F2642690A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1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4753-E083-92C6-4AF5-004558EC1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2CDB6-02E0-E784-D54F-383D19CEC3D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8C44AC6-A152-C9B6-3298-63DBF8DCA817}"/>
              </a:ext>
            </a:extLst>
          </p:cNvPr>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a:extLst>
              <a:ext uri="{FF2B5EF4-FFF2-40B4-BE49-F238E27FC236}">
                <a16:creationId xmlns:a16="http://schemas.microsoft.com/office/drawing/2014/main" id="{A92BBA1D-1347-FC7C-6876-690F0BA0EF5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3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0AE3-C135-FC69-329A-EDDD90614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87EE5-7837-4ECF-4226-2CD61CA8574C}"/>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0A51DD7C-4E42-F7B3-0442-9B15110823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CAB04F-ADED-2FBD-F83A-2ACBCA778E2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97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4D68B-AE6C-AAC5-0C8D-88D1D73A7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82148-52EB-CC4B-78A3-8A1872833CA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8CBC17CB-1D7B-BCBB-AF67-694B47AF4D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B5334-26F7-B66E-F6F3-6CA5605EA65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82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5F4F-57F7-324B-E683-0A5E4F247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1AA78-6A0C-DADA-AC52-31EB1F0AFA2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DBB7784-E7CD-DF09-EEE7-B378D9547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3B3E6-4F5A-E50A-7606-33E4261A47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712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ED734-B000-ABA0-9369-BB6333865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FD6B4-184A-2711-AFDC-B9B6A1AAE7E1}"/>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6360F09C-6126-F76D-B4F6-373C63A46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1AAA-E554-C513-6CD6-305135E45B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91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0AD3-91B1-4149-BD06-7D6A0A24F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0D6B4-97C3-00E9-DA73-BDB24411EB3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F2D3FBB-49D8-29FD-4F67-346BFB7770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E95B58-B44A-D15D-AE1D-5E362DEAD8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2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FA28-2190-98CF-E7E3-A61FE26A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3DD2A-F03D-C5A2-BFF5-CF23F036D07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351A51B-EEF0-8A41-4A79-E647E8B74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C5E7B-C987-B65E-AAE2-0E97952C24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121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200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201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8BA42-F1AB-AA26-511F-A0B58C395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FE8FC-B6EF-C440-DCEB-1993A543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84034-1522-A527-9C46-8CFA2AA36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AD4EE0-CD40-80A6-D7F2-A855B9E96194}"/>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089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223</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13</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1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DB22A-4F5D-6713-3195-8836F48C6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A4289-CFB0-C25E-40B7-D59EC0CFF88A}"/>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427DC64-4640-EFEC-23B9-56ABD8FD3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3DEA10-0540-EBE1-C1E2-CC6C26C4A2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0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3CBAA-0E20-DEFA-A616-029DA7977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DA203-BE70-0A79-30A6-8C5482B20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E4A56-BFEB-52A2-B962-84C7D1513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102796-45D7-32CA-F16A-48BAA0803258}"/>
              </a:ext>
            </a:extLst>
          </p:cNvPr>
          <p:cNvSpPr>
            <a:spLocks noGrp="1"/>
          </p:cNvSpPr>
          <p:nvPr>
            <p:ph type="sldNum" sz="quarter" idx="10"/>
          </p:nvPr>
        </p:nvSpPr>
        <p:spPr/>
        <p:txBody>
          <a:bodyPr/>
          <a:lstStyle/>
          <a:p>
            <a:fld id="{30E833B1-2A20-4C4C-BE33-B00584E2333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904431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5/20/2026</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25172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5/20/2026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5/20/2026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5/20/2026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4" name="Picture 3" descr="A close-up of logos&#10;&#10;AI-generated content may be incorrect.">
            <a:extLst>
              <a:ext uri="{FF2B5EF4-FFF2-40B4-BE49-F238E27FC236}">
                <a16:creationId xmlns:a16="http://schemas.microsoft.com/office/drawing/2014/main" id="{65CE11AB-2FE9-7143-EE6F-7158B0284B70}"/>
              </a:ext>
            </a:extLst>
          </p:cNvPr>
          <p:cNvPicPr>
            <a:picLocks noChangeAspect="1"/>
          </p:cNvPicPr>
          <p:nvPr userDrawn="1"/>
        </p:nvPicPr>
        <p:blipFill>
          <a:blip r:embed="rId2">
            <a:extLst>
              <a:ext uri="{28A0092B-C50C-407E-A947-70E740481C1C}">
                <a14:useLocalDpi xmlns:a14="http://schemas.microsoft.com/office/drawing/2010/main" val="0"/>
              </a:ext>
            </a:extLst>
          </a:blip>
          <a:srcRect l="4105" t="14140" r="4264" b="13891"/>
          <a:stretch>
            <a:fillRect/>
          </a:stretch>
        </p:blipFill>
        <p:spPr>
          <a:xfrm>
            <a:off x="1147446" y="844350"/>
            <a:ext cx="9897111" cy="3109342"/>
          </a:xfrm>
          <a:prstGeom prst="rect">
            <a:avLst/>
          </a:prstGeom>
        </p:spPr>
      </p:pic>
      <p:sp>
        <p:nvSpPr>
          <p:cNvPr id="3" name="Content Placeholder 2">
            <a:extLst>
              <a:ext uri="{FF2B5EF4-FFF2-40B4-BE49-F238E27FC236}">
                <a16:creationId xmlns:a16="http://schemas.microsoft.com/office/drawing/2014/main" id="{B9D4254E-33D2-ADB9-7DD2-64BD6376BEBE}"/>
              </a:ext>
            </a:extLst>
          </p:cNvPr>
          <p:cNvSpPr>
            <a:spLocks noGrp="1"/>
          </p:cNvSpPr>
          <p:nvPr>
            <p:ph sz="quarter" idx="11" hasCustomPrompt="1"/>
          </p:nvPr>
        </p:nvSpPr>
        <p:spPr>
          <a:xfrm>
            <a:off x="1146177" y="4971350"/>
            <a:ext cx="9898063" cy="914400"/>
          </a:xfrm>
        </p:spPr>
        <p:txBody>
          <a:bodyPr>
            <a:noAutofit/>
          </a:bodyPr>
          <a:lstStyle>
            <a:lvl1pPr>
              <a:buNone/>
              <a:defRPr sz="1500"/>
            </a:lvl1pPr>
          </a:lstStyle>
          <a:p>
            <a:pPr lvl="0"/>
            <a:r>
              <a:rPr lang="en-US" dirty="0"/>
              <a:t>Subtitle or Text</a:t>
            </a:r>
          </a:p>
          <a:p>
            <a:pPr lvl="0"/>
            <a:r>
              <a:rPr lang="en-US" dirty="0"/>
              <a:t>Subtitle or Text</a:t>
            </a:r>
          </a:p>
        </p:txBody>
      </p:sp>
      <p:sp>
        <p:nvSpPr>
          <p:cNvPr id="7" name="Content Placeholder 6">
            <a:extLst>
              <a:ext uri="{FF2B5EF4-FFF2-40B4-BE49-F238E27FC236}">
                <a16:creationId xmlns:a16="http://schemas.microsoft.com/office/drawing/2014/main" id="{A6FACB00-74A8-1A4E-BC6E-87FBE13928A9}"/>
              </a:ext>
            </a:extLst>
          </p:cNvPr>
          <p:cNvSpPr>
            <a:spLocks noGrp="1"/>
          </p:cNvSpPr>
          <p:nvPr>
            <p:ph sz="quarter" idx="12" hasCustomPrompt="1"/>
          </p:nvPr>
        </p:nvSpPr>
        <p:spPr>
          <a:xfrm>
            <a:off x="1146176" y="4413186"/>
            <a:ext cx="9896475" cy="487680"/>
          </a:xfrm>
        </p:spPr>
        <p:txBody>
          <a:bodyPr/>
          <a:lstStyle>
            <a:lvl1pPr>
              <a:buNone/>
              <a:defRPr/>
            </a:lvl1pPr>
            <a:lvl2pPr>
              <a:buNone/>
              <a:defRPr/>
            </a:lvl2pPr>
            <a:lvl3pPr>
              <a:buNone/>
              <a:defRPr/>
            </a:lvl3pPr>
            <a:lvl4pPr>
              <a:buNone/>
              <a:defRPr/>
            </a:lvl4pPr>
            <a:lvl5pPr>
              <a:buNone/>
              <a:defRPr/>
            </a:lvl5pPr>
          </a:lstStyle>
          <a:p>
            <a:pPr lvl="0"/>
            <a:r>
              <a:rPr lang="en-US" dirty="0"/>
              <a:t>Presentation Title</a:t>
            </a:r>
          </a:p>
        </p:txBody>
      </p:sp>
      <p:sp>
        <p:nvSpPr>
          <p:cNvPr id="8" name="Rectangle 7">
            <a:extLst>
              <a:ext uri="{FF2B5EF4-FFF2-40B4-BE49-F238E27FC236}">
                <a16:creationId xmlns:a16="http://schemas.microsoft.com/office/drawing/2014/main" id="{0F3992BE-B7FA-CD4E-4ED7-BEC61CBF2AFE}"/>
              </a:ext>
            </a:extLst>
          </p:cNvPr>
          <p:cNvSpPr/>
          <p:nvPr userDrawn="1"/>
        </p:nvSpPr>
        <p:spPr>
          <a:xfrm>
            <a:off x="-1" y="6404103"/>
            <a:ext cx="1219200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830538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EC6CFB0-526A-4133-B514-D1ED8A411DB7}" type="datetime1">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5/20/2026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F650025-498F-47D7-B692-F1DEAE64663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4071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5B16D32-9B47-4A25-B0F1-563C1C5871A4}" type="datetime1">
              <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5/20/2026</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4FBA2C4-C435-41FF-90A3-80191E6A4AF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5851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5/20/2026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5/20/2026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5/20/2026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5/20/2026</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5/20/2026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5/20/2026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0.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3.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9.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5/20/2026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1" r:id="rId12"/>
    <p:sldLayoutId id="214748393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5/20/2026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5/20/2026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932" r:id="rId23"/>
    <p:sldLayoutId id="2147483933"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5/20/2026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5/20/2026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5/20/2026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5/20/2026</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5/20/2026</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5/20/2026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5/20/2026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5" Type="http://schemas.openxmlformats.org/officeDocument/2006/relationships/hyperlink" Target="http://www.joinexploring.org/" TargetMode="External"/><Relationship Id="rId4" Type="http://schemas.openxmlformats.org/officeDocument/2006/relationships/image" Target="../media/image64.png"/></Relationships>
</file>

<file path=ppt/slides/_rels/slide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68.png"/></Relationships>
</file>

<file path=ppt/slides/_rels/slide10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70.jpg"/><Relationship Id="rId4" Type="http://schemas.openxmlformats.org/officeDocument/2006/relationships/image" Target="../media/image69.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08.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73.jpg"/></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5" Type="http://schemas.openxmlformats.org/officeDocument/2006/relationships/image" Target="../media/image80.jpeg"/><Relationship Id="rId4" Type="http://schemas.openxmlformats.org/officeDocument/2006/relationships/image" Target="../media/image79.jpg"/></Relationships>
</file>

<file path=ppt/slides/_rels/slide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jpg"/><Relationship Id="rId1" Type="http://schemas.openxmlformats.org/officeDocument/2006/relationships/slideLayout" Target="../slideLayouts/slideLayout120.xml"/><Relationship Id="rId4" Type="http://schemas.openxmlformats.org/officeDocument/2006/relationships/hyperlink" Target="https://www.scouting.org/training/youth-protection/venturin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6.xml"/><Relationship Id="rId4" Type="http://schemas.openxmlformats.org/officeDocument/2006/relationships/image" Target="../media/image63.jp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6.xml"/></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6.xml"/><Relationship Id="rId5" Type="http://schemas.openxmlformats.org/officeDocument/2006/relationships/hyperlink" Target="http://www.joinexploring.org/" TargetMode="Externa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3.tiff"/><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gif"/></Relationships>
</file>

<file path=ppt/slides/_rels/slide127.xml.rels><?xml version="1.0" encoding="UTF-8" standalone="yes"?>
<Relationships xmlns="http://schemas.openxmlformats.org/package/2006/relationships"><Relationship Id="rId3" Type="http://schemas.openxmlformats.org/officeDocument/2006/relationships/hyperlink" Target="https://www.exploring.org/wp-content/uploads/2016/10/Exploring-Guidebook-Sept2017.800-10018.pdf"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0.xml.rels><?xml version="1.0" encoding="UTF-8" standalone="yes"?>
<Relationships xmlns="http://schemas.openxmlformats.org/package/2006/relationships"><Relationship Id="rId2" Type="http://schemas.openxmlformats.org/officeDocument/2006/relationships/hyperlink" Target="mailto:Ryan.moon@scouting.org" TargetMode="Externa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107.png"/></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107.png"/></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hyperlink" Target="https://www.exploring.org/wp-content/uploads/2026/02/Exploring-Explosion-Growth-Incentive-2026.pdf" TargetMode="External"/><Relationship Id="rId4" Type="http://schemas.openxmlformats.org/officeDocument/2006/relationships/image" Target="../media/image107.png"/></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hyperlink" Target="https://reservations.scouting.org/profile/167391" TargetMode="External"/><Relationship Id="rId4" Type="http://schemas.openxmlformats.org/officeDocument/2006/relationships/image" Target="../media/image107.png"/></Relationships>
</file>

<file path=ppt/slides/_rels/slide1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08.jpg"/></Relationships>
</file>

<file path=ppt/slides/_rels/slide146.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8.png"/></Relationships>
</file>

<file path=ppt/slides/_rels/slide1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jpg"/><Relationship Id="rId1" Type="http://schemas.openxmlformats.org/officeDocument/2006/relationships/slideLayout" Target="../slideLayouts/slideLayout120.xml"/><Relationship Id="rId4" Type="http://schemas.openxmlformats.org/officeDocument/2006/relationships/hyperlink" Target="https://my.scouting.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jpg"/><Relationship Id="rId1" Type="http://schemas.openxmlformats.org/officeDocument/2006/relationships/slideLayout" Target="../slideLayouts/slideLayout120.xml"/><Relationship Id="rId4" Type="http://schemas.openxmlformats.org/officeDocument/2006/relationships/hyperlink" Target="https://www.scouting.org/training/youth-protection/venturin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09.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mailto:exploring@lflmail.org" TargetMode="External"/><Relationship Id="rId2" Type="http://schemas.openxmlformats.org/officeDocument/2006/relationships/image" Target="../media/image12.jpg"/><Relationship Id="rId1" Type="http://schemas.openxmlformats.org/officeDocument/2006/relationships/slideLayout" Target="../slideLayouts/slideLayout14.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5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hyperlink" Target="https://reservations.scouting.org/profile/167391" TargetMode="External"/><Relationship Id="rId4" Type="http://schemas.openxmlformats.org/officeDocument/2006/relationships/image" Target="../media/image107.png"/></Relationships>
</file>

<file path=ppt/slides/_rels/slide15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hyperlink" Target="https://drive.google.com/file/d/1Bo7U0iJ8Ti-bmyIFtxGfG0TIt3dB1xX4/view?usp=sharing"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3.jpg"/><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108.jpg"/><Relationship Id="rId4" Type="http://schemas.openxmlformats.org/officeDocument/2006/relationships/hyperlink" Target="http://filestore.scouting.org/filestore/se-packet/2020-08-10/Exploring-Participant-Policy-FINAL-2.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08.jpg"/></Relationships>
</file>

<file path=ppt/slides/_rels/slide161.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2.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69.png"/></Relationships>
</file>

<file path=ppt/slides/_rels/slide16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115.jpg"/><Relationship Id="rId5" Type="http://schemas.openxmlformats.org/officeDocument/2006/relationships/image" Target="../media/image51.png"/><Relationship Id="rId4" Type="http://schemas.openxmlformats.org/officeDocument/2006/relationships/image" Target="../media/image6.png"/></Relationships>
</file>

<file path=ppt/slides/_rels/slide16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116.jpg"/><Relationship Id="rId5" Type="http://schemas.openxmlformats.org/officeDocument/2006/relationships/image" Target="../media/image51.png"/><Relationship Id="rId4" Type="http://schemas.openxmlformats.org/officeDocument/2006/relationships/image" Target="../media/image6.png"/></Relationships>
</file>

<file path=ppt/slides/_rels/slide1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jpg"/><Relationship Id="rId1" Type="http://schemas.openxmlformats.org/officeDocument/2006/relationships/slideLayout" Target="../slideLayouts/slideLayout76.xml"/><Relationship Id="rId4" Type="http://schemas.openxmlformats.org/officeDocument/2006/relationships/image" Target="../media/image6.png"/></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70.jpg"/></Relationships>
</file>

<file path=ppt/slides/_rels/slide16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88.xml"/><Relationship Id="rId5" Type="http://schemas.openxmlformats.org/officeDocument/2006/relationships/image" Target="../media/image60.png"/><Relationship Id="rId4" Type="http://schemas.openxmlformats.org/officeDocument/2006/relationships/image" Target="../media/image68.png"/></Relationships>
</file>

<file path=ppt/slides/_rels/slide1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jpg"/><Relationship Id="rId1" Type="http://schemas.openxmlformats.org/officeDocument/2006/relationships/slideLayout" Target="../slideLayouts/slideLayout98.xml"/><Relationship Id="rId4" Type="http://schemas.openxmlformats.org/officeDocument/2006/relationships/hyperlink" Target="https://my.scouting.org/"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jpg"/><Relationship Id="rId1" Type="http://schemas.openxmlformats.org/officeDocument/2006/relationships/slideLayout" Target="../slideLayouts/slideLayout98.xml"/><Relationship Id="rId4" Type="http://schemas.openxmlformats.org/officeDocument/2006/relationships/hyperlink" Target="https://www.scouting.org/training/youth-protection/venturing/"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25.xml"/><Relationship Id="rId5" Type="http://schemas.openxmlformats.org/officeDocument/2006/relationships/image" Target="../media/image119.png"/><Relationship Id="rId4" Type="http://schemas.openxmlformats.org/officeDocument/2006/relationships/image" Target="../media/image118.jpg"/></Relationships>
</file>

<file path=ppt/slides/_rels/slide17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9.xml"/><Relationship Id="rId1" Type="http://schemas.openxmlformats.org/officeDocument/2006/relationships/slideLayout" Target="../slideLayouts/slideLayout25.xml"/><Relationship Id="rId5" Type="http://schemas.openxmlformats.org/officeDocument/2006/relationships/image" Target="../media/image120.jpg"/><Relationship Id="rId4" Type="http://schemas.openxmlformats.org/officeDocument/2006/relationships/image" Target="../media/image6.png"/></Relationships>
</file>

<file path=ppt/slides/_rels/slide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25.xml"/><Relationship Id="rId4" Type="http://schemas.openxmlformats.org/officeDocument/2006/relationships/image" Target="../media/image121.jpg"/></Relationships>
</file>

<file path=ppt/slides/_rels/slide17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25.xml"/><Relationship Id="rId5" Type="http://schemas.openxmlformats.org/officeDocument/2006/relationships/image" Target="../media/image122.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image" Target="../media/image123.png"/><Relationship Id="rId4" Type="http://schemas.openxmlformats.org/officeDocument/2006/relationships/image" Target="../media/image6.png"/></Relationships>
</file>

<file path=ppt/slides/_rels/slide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25.xml"/><Relationship Id="rId4" Type="http://schemas.openxmlformats.org/officeDocument/2006/relationships/image" Target="../media/image123.png"/></Relationships>
</file>

<file path=ppt/slides/_rels/slide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25.xml"/><Relationship Id="rId4" Type="http://schemas.openxmlformats.org/officeDocument/2006/relationships/image" Target="../media/image122.jpeg"/></Relationships>
</file>

<file path=ppt/slides/_rels/slide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20.xml"/></Relationships>
</file>

<file path=ppt/slides/_rels/slide18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6" Type="http://schemas.openxmlformats.org/officeDocument/2006/relationships/hyperlink" Target="http://www.exploringyourcareer.com/"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1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43.xml"/><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50.jpg"/></Relationships>
</file>

<file path=ppt/slides/_rels/slide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1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56.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hyperlink" Target="http://www.exploringyourcareer.org/"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61.xml"/></Relationships>
</file>

<file path=ppt/slides/_rels/slide2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61.xml"/><Relationship Id="rId4" Type="http://schemas.openxmlformats.org/officeDocument/2006/relationships/image" Target="../media/image58.png"/></Relationships>
</file>

<file path=ppt/slides/_rels/slide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0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60.png"/></Relationships>
</file>

<file path=ppt/slides/_rels/slide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64.xml"/><Relationship Id="rId4" Type="http://schemas.openxmlformats.org/officeDocument/2006/relationships/image" Target="../media/image61.png"/></Relationships>
</file>

<file path=ppt/slides/_rels/slide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2.wmf"/></Relationships>
</file>

<file path=ppt/slides/_rels/slide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6.xml"/><Relationship Id="rId4" Type="http://schemas.openxmlformats.org/officeDocument/2006/relationships/image" Target="../media/image63.jp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6.xml"/></Relationships>
</file>

<file path=ppt/slides/_rels/slide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76.xml"/><Relationship Id="rId5" Type="http://schemas.openxmlformats.org/officeDocument/2006/relationships/hyperlink" Target="http://www.joinexploring.org/" TargetMode="External"/><Relationship Id="rId4" Type="http://schemas.openxmlformats.org/officeDocument/2006/relationships/image" Target="../media/image64.png"/></Relationships>
</file>

<file path=ppt/slides/_rels/slide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6.jpeg"/></Relationships>
</file>

<file path=ppt/slides/_rels/slide2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jpg"/><Relationship Id="rId1" Type="http://schemas.openxmlformats.org/officeDocument/2006/relationships/slideLayout" Target="../slideLayouts/slideLayout76.xml"/><Relationship Id="rId4" Type="http://schemas.openxmlformats.org/officeDocument/2006/relationships/image" Target="../media/image6.png"/></Relationships>
</file>

<file path=ppt/slides/_rels/slide2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8.xml"/><Relationship Id="rId1" Type="http://schemas.openxmlformats.org/officeDocument/2006/relationships/slideLayout" Target="../slideLayouts/slideLayout88.xml"/><Relationship Id="rId5" Type="http://schemas.openxmlformats.org/officeDocument/2006/relationships/image" Target="../media/image60.png"/><Relationship Id="rId4" Type="http://schemas.openxmlformats.org/officeDocument/2006/relationships/image" Target="../media/image68.png"/></Relationships>
</file>

<file path=ppt/slides/_rels/slide2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png"/></Relationships>
</file>

<file path=ppt/slides/_rels/slide2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19.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2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73.jpg"/></Relationships>
</file>

<file path=ppt/slides/_rels/slide2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2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3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5" Type="http://schemas.openxmlformats.org/officeDocument/2006/relationships/image" Target="../media/image80.jpeg"/><Relationship Id="rId4" Type="http://schemas.openxmlformats.org/officeDocument/2006/relationships/image" Target="../media/image79.jpg"/></Relationships>
</file>

<file path=ppt/slides/_rels/slide2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124.png"/></Relationships>
</file>

<file path=ppt/slides/_rels/slide2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08.jpg"/></Relationships>
</file>

<file path=ppt/slides/_rels/slide2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08.jpg"/></Relationships>
</file>

<file path=ppt/slides/_rels/slide2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08.jpg"/></Relationships>
</file>

<file path=ppt/slides/_rels/slide2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08.jpg"/></Relationships>
</file>

<file path=ppt/slides/_rels/slide233.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23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svg"/><Relationship Id="rId1" Type="http://schemas.openxmlformats.org/officeDocument/2006/relationships/slideLayout" Target="../slideLayouts/slideLayout5.xml"/><Relationship Id="rId6" Type="http://schemas.openxmlformats.org/officeDocument/2006/relationships/image" Target="../media/image136.svg"/><Relationship Id="rId5" Type="http://schemas.openxmlformats.org/officeDocument/2006/relationships/image" Target="../media/image135.svg"/><Relationship Id="rId4" Type="http://schemas.openxmlformats.org/officeDocument/2006/relationships/image" Target="../media/image134.svg"/></Relationships>
</file>

<file path=ppt/slides/_rels/slide23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68.png"/></Relationships>
</file>

<file path=ppt/slides/_rels/slide25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60.png"/></Relationships>
</file>

<file path=ppt/slides/_rels/slide2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hyperlink" Target="https://reservations.scouting.org/profile/167391" TargetMode="External"/><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hyperlink" Target="http://www.exploringexplosion.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www.exploringexplosion.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hyperlink" Target="https://www.scouting.org/training/youth-protectio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hyperlink" Target="https://reservations.scouting.org/profile/form/index.cfm?PKformID=0x167391abcd" TargetMode="Externa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6" Type="http://schemas.openxmlformats.org/officeDocument/2006/relationships/hyperlink" Target="http://www.exploringyourcareer.com/"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5" Type="http://schemas.openxmlformats.org/officeDocument/2006/relationships/image" Target="../media/image51.png"/><Relationship Id="rId4" Type="http://schemas.openxmlformats.org/officeDocument/2006/relationships/image" Target="../media/image50.jp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6.png"/><Relationship Id="rId4" Type="http://schemas.openxmlformats.org/officeDocument/2006/relationships/hyperlink" Target="http://www.exploringyourcareer.org/"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9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hyperlink" Target="http://www.exploring.org/" TargetMode="External"/><Relationship Id="rId4" Type="http://schemas.openxmlformats.org/officeDocument/2006/relationships/image" Target="../media/image60.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2.wmf"/></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 Id="rId4" Type="http://schemas.openxmlformats.org/officeDocument/2006/relationships/image" Target="../media/image63.jpg"/></Relationships>
</file>

<file path=ppt/slides/_rels/slide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679606" y="5168090"/>
            <a:ext cx="445538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May 20</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2026</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F43E-CA1F-7933-BF1F-A56046DDB12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169995-269E-3AE6-3D4E-5F41C12F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a:extLst>
              <a:ext uri="{FF2B5EF4-FFF2-40B4-BE49-F238E27FC236}">
                <a16:creationId xmlns:a16="http://schemas.microsoft.com/office/drawing/2014/main" id="{A31D266C-8219-567C-4D1E-F950C86433E6}"/>
              </a:ext>
            </a:extLst>
          </p:cNvPr>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a:extLst>
              <a:ext uri="{FF2B5EF4-FFF2-40B4-BE49-F238E27FC236}">
                <a16:creationId xmlns:a16="http://schemas.microsoft.com/office/drawing/2014/main" id="{A8C9F064-8F51-FD5E-DD66-EBDFBC0DD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014451F-5C8D-7AFC-6A84-D9E309B476F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FD49838-EC35-7A58-E839-E4ABDBA42115}"/>
              </a:ext>
            </a:extLst>
          </p:cNvPr>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14C198B-8F1B-FA0C-FDB9-89B8768EAEDA}"/>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31565674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314465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60380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0944050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1803481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8041743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898408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65252729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720722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0423147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99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A56D-08FC-793D-B32B-1B34848C4E7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8FAAC6E-040E-A5FB-BD53-25F36BF4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56A9B023-7BD7-83F9-617B-81E7AB53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A01DDB6-F10B-84FE-9B24-96C2892BE5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D10AAB-86A2-B7C9-7167-54AB0E1D203B}"/>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LFL / Exploring Program Office Staffing Update</a:t>
            </a:r>
          </a:p>
        </p:txBody>
      </p:sp>
      <p:sp>
        <p:nvSpPr>
          <p:cNvPr id="2" name="TextBox 1">
            <a:extLst>
              <a:ext uri="{FF2B5EF4-FFF2-40B4-BE49-F238E27FC236}">
                <a16:creationId xmlns:a16="http://schemas.microsoft.com/office/drawing/2014/main" id="{78E3EF9F-AFBB-9065-08F7-8497B47D149B}"/>
              </a:ext>
            </a:extLst>
          </p:cNvPr>
          <p:cNvSpPr txBox="1"/>
          <p:nvPr/>
        </p:nvSpPr>
        <p:spPr>
          <a:xfrm>
            <a:off x="1786379" y="1919234"/>
            <a:ext cx="8556172" cy="7078861"/>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sz="2400" b="1" dirty="0">
                <a:solidFill>
                  <a:srgbClr val="FFFF00"/>
                </a:solidFill>
                <a:latin typeface="Arial" panose="020B0604020202020204" pitchFamily="34" charset="0"/>
                <a:cs typeface="Arial" panose="020B0604020202020204" pitchFamily="34" charset="0"/>
              </a:rPr>
              <a:t>As of 10 November 2025, Dedra Douglas joined the National Service Center as the new Administrative Assistant working with Susan Fitzhugh (Senior Administrative Assistant)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On 1 December 2025, Carlos Coronado (who is currently the Assistant Director of Field Service with Heart of America Council) will be joining the National Service Center as the new Exploring Program Growth &amp; Retention Executive</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89980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5387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9701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7606320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80860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176526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F043-6D8E-CDF6-4AAD-E7CE1E0AB34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F789C55-87F5-63E3-A86E-35B05939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A063E82-A182-949A-6216-D3C679ED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9F55B8-EE0E-2C80-1FB2-57DF2D2676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5C73-A8BA-33BC-606C-7B02F488766C}"/>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Scouting America Council Office Staffing Update</a:t>
            </a:r>
          </a:p>
        </p:txBody>
      </p:sp>
      <p:sp>
        <p:nvSpPr>
          <p:cNvPr id="2" name="TextBox 1">
            <a:extLst>
              <a:ext uri="{FF2B5EF4-FFF2-40B4-BE49-F238E27FC236}">
                <a16:creationId xmlns:a16="http://schemas.microsoft.com/office/drawing/2014/main" id="{A38C096D-3ABB-B8BF-8535-919A1965CC32}"/>
              </a:ext>
            </a:extLst>
          </p:cNvPr>
          <p:cNvSpPr txBox="1"/>
          <p:nvPr/>
        </p:nvSpPr>
        <p:spPr>
          <a:xfrm>
            <a:off x="1786379" y="1919234"/>
            <a:ext cx="8556172" cy="5232202"/>
          </a:xfrm>
          <a:prstGeom prst="rect">
            <a:avLst/>
          </a:prstGeom>
          <a:noFill/>
        </p:spPr>
        <p:txBody>
          <a:bodyPr wrap="square" rtlCol="0">
            <a:spAutoFit/>
          </a:bodyPr>
          <a:lstStyle/>
          <a:p>
            <a:pPr defTabSz="257175">
              <a:buSzPct val="75000"/>
              <a:defRPr/>
            </a:pPr>
            <a:r>
              <a:rPr lang="en-US" altLang="en-US" sz="2400" b="1" dirty="0">
                <a:solidFill>
                  <a:srgbClr val="FFFF00"/>
                </a:solidFill>
                <a:latin typeface="Arial" panose="020B0604020202020204" pitchFamily="34" charset="0"/>
                <a:cs typeface="Arial" panose="020B0604020202020204" pitchFamily="34" charset="0"/>
              </a:rPr>
              <a:t>Hiring two Program Growth &amp; Retention Executives for</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Venturing / Sea Scouts Program</a:t>
            </a:r>
            <a:r>
              <a:rPr lang="en-US" sz="2400" b="1" dirty="0">
                <a:solidFill>
                  <a:schemeClr val="accent6">
                    <a:lumMod val="75000"/>
                  </a:schemeClr>
                </a:solidFill>
                <a:latin typeface="Arial" panose="020B0604020202020204" pitchFamily="34" charset="0"/>
                <a:cs typeface="Arial" panose="020B0604020202020204" pitchFamily="34" charset="0"/>
              </a:rPr>
              <a: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Cub Scouting Program</a:t>
            </a:r>
          </a:p>
          <a:p>
            <a:pPr defTabSz="257175">
              <a:buSzPct val="75000"/>
              <a:defRP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chemeClr val="accent6">
                    <a:lumMod val="75000"/>
                  </a:schemeClr>
                </a:solidFill>
                <a:latin typeface="Arial" panose="020B0604020202020204" pitchFamily="34" charset="0"/>
                <a:cs typeface="Arial" panose="020B0604020202020204" pitchFamily="34" charset="0"/>
              </a:rPr>
              <a:t>* For Tim Anderson’s Older Youth Programs staff</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273378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Metrics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Sustainable Programs</a:t>
            </a:r>
          </a:p>
        </p:txBody>
      </p:sp>
    </p:spTree>
    <p:extLst>
      <p:ext uri="{BB962C8B-B14F-4D97-AF65-F5344CB8AC3E}">
        <p14:creationId xmlns:p14="http://schemas.microsoft.com/office/powerpoint/2010/main" val="2394014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F72E-23B1-2454-0308-03F053E52058}"/>
              </a:ext>
            </a:extLst>
          </p:cNvPr>
          <p:cNvSpPr>
            <a:spLocks noGrp="1"/>
          </p:cNvSpPr>
          <p:nvPr>
            <p:ph type="title"/>
          </p:nvPr>
        </p:nvSpPr>
        <p:spPr/>
        <p:txBody>
          <a:bodyPr>
            <a:normAutofit/>
          </a:bodyPr>
          <a:lstStyle/>
          <a:p>
            <a:r>
              <a:rPr lang="en-US" sz="3600" dirty="0">
                <a:solidFill>
                  <a:schemeClr val="tx2">
                    <a:lumMod val="75000"/>
                    <a:lumOff val="25000"/>
                  </a:schemeClr>
                </a:solidFill>
              </a:rPr>
              <a:t>Most Common Question</a:t>
            </a:r>
          </a:p>
        </p:txBody>
      </p:sp>
      <p:sp>
        <p:nvSpPr>
          <p:cNvPr id="3" name="Content Placeholder 2">
            <a:extLst>
              <a:ext uri="{FF2B5EF4-FFF2-40B4-BE49-F238E27FC236}">
                <a16:creationId xmlns:a16="http://schemas.microsoft.com/office/drawing/2014/main" id="{7F6C7DDC-63D6-4807-72D9-A0FA5367FE7F}"/>
              </a:ext>
            </a:extLst>
          </p:cNvPr>
          <p:cNvSpPr>
            <a:spLocks noGrp="1"/>
          </p:cNvSpPr>
          <p:nvPr>
            <p:ph idx="1"/>
          </p:nvPr>
        </p:nvSpPr>
        <p:spPr>
          <a:xfrm>
            <a:off x="2152650" y="1690689"/>
            <a:ext cx="7886700" cy="4351338"/>
          </a:xfrm>
        </p:spPr>
        <p:txBody>
          <a:bodyPr/>
          <a:lstStyle/>
          <a:p>
            <a:pPr marL="0" indent="0" algn="ctr">
              <a:buNone/>
            </a:pPr>
            <a:r>
              <a:rPr lang="en-US" dirty="0"/>
              <a:t>“I’m starting a new post specializing in X. I need a sample program to show to the organization head. Where do I get it?”</a:t>
            </a:r>
          </a:p>
          <a:p>
            <a:pPr marL="0" indent="0" algn="ctr">
              <a:buNone/>
            </a:pPr>
            <a:endParaRPr lang="en-US" dirty="0"/>
          </a:p>
          <a:p>
            <a:pPr marL="0" indent="0" algn="ctr">
              <a:buNone/>
            </a:pPr>
            <a:endParaRPr lang="en-US" dirty="0"/>
          </a:p>
          <a:p>
            <a:pPr marL="0" indent="0" algn="ctr">
              <a:buNone/>
            </a:pPr>
            <a:r>
              <a:rPr lang="en-US" dirty="0"/>
              <a:t>“All-in-One” Program planning session with Post Committee during formation of the unit.</a:t>
            </a:r>
          </a:p>
        </p:txBody>
      </p:sp>
      <p:sp>
        <p:nvSpPr>
          <p:cNvPr id="4" name="Down Arrow 3">
            <a:extLst>
              <a:ext uri="{FF2B5EF4-FFF2-40B4-BE49-F238E27FC236}">
                <a16:creationId xmlns:a16="http://schemas.microsoft.com/office/drawing/2014/main" id="{789E6A68-5A59-7898-95AD-F68457ED8129}"/>
              </a:ext>
            </a:extLst>
          </p:cNvPr>
          <p:cNvSpPr/>
          <p:nvPr/>
        </p:nvSpPr>
        <p:spPr>
          <a:xfrm>
            <a:off x="5748867" y="3377154"/>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7874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1961-6A08-1AAC-88FB-0A385B6A2275}"/>
              </a:ext>
            </a:extLst>
          </p:cNvPr>
          <p:cNvSpPr>
            <a:spLocks noGrp="1"/>
          </p:cNvSpPr>
          <p:nvPr>
            <p:ph type="title"/>
          </p:nvPr>
        </p:nvSpPr>
        <p:spPr/>
        <p:txBody>
          <a:bodyPr/>
          <a:lstStyle/>
          <a:p>
            <a:r>
              <a:rPr lang="en-US" dirty="0">
                <a:solidFill>
                  <a:schemeClr val="tx2">
                    <a:lumMod val="75000"/>
                    <a:lumOff val="25000"/>
                  </a:schemeClr>
                </a:solidFill>
              </a:rPr>
              <a:t>“AI” Example</a:t>
            </a:r>
          </a:p>
        </p:txBody>
      </p:sp>
      <p:sp>
        <p:nvSpPr>
          <p:cNvPr id="3" name="TextBox 2">
            <a:extLst>
              <a:ext uri="{FF2B5EF4-FFF2-40B4-BE49-F238E27FC236}">
                <a16:creationId xmlns:a16="http://schemas.microsoft.com/office/drawing/2014/main" id="{A7EE829C-D9F7-A790-C532-D2E0BC47B4C3}"/>
              </a:ext>
            </a:extLst>
          </p:cNvPr>
          <p:cNvSpPr txBox="1"/>
          <p:nvPr/>
        </p:nvSpPr>
        <p:spPr>
          <a:xfrm>
            <a:off x="2535271" y="1945532"/>
            <a:ext cx="7354517" cy="1464359"/>
          </a:xfrm>
          <a:prstGeom prst="rect">
            <a:avLst/>
          </a:prstGeom>
          <a:noFill/>
        </p:spPr>
        <p:txBody>
          <a:bodyPr wrap="square" rtlCol="0">
            <a:spAutoFit/>
          </a:bodyPr>
          <a:lstStyle/>
          <a:p>
            <a:r>
              <a:rPr lang="en-US" dirty="0"/>
              <a:t>     “I am working to develop a program appealing to high school students interested in civil engineering careers. This would be an Explorer Post within Scouting America's Exploring Program. Please develop a list of 20 hands-on activities which could be offered by an engineering firm specializing in designing railroad construction projects.”</a:t>
            </a:r>
          </a:p>
        </p:txBody>
      </p:sp>
      <p:sp>
        <p:nvSpPr>
          <p:cNvPr id="4" name="TextBox 3">
            <a:extLst>
              <a:ext uri="{FF2B5EF4-FFF2-40B4-BE49-F238E27FC236}">
                <a16:creationId xmlns:a16="http://schemas.microsoft.com/office/drawing/2014/main" id="{91A8280A-1A42-9BCC-F439-FE3BDC65677A}"/>
              </a:ext>
            </a:extLst>
          </p:cNvPr>
          <p:cNvSpPr txBox="1"/>
          <p:nvPr/>
        </p:nvSpPr>
        <p:spPr>
          <a:xfrm>
            <a:off x="2477107" y="3864454"/>
            <a:ext cx="7354516" cy="1754326"/>
          </a:xfrm>
          <a:prstGeom prst="rect">
            <a:avLst/>
          </a:prstGeom>
          <a:noFill/>
          <a:ln w="57150">
            <a:solidFill>
              <a:srgbClr val="0070C0"/>
            </a:solidFill>
          </a:ln>
        </p:spPr>
        <p:txBody>
          <a:bodyPr wrap="square" rtlCol="0">
            <a:spAutoFit/>
          </a:bodyPr>
          <a:lstStyle/>
          <a:p>
            <a:r>
              <a:rPr lang="en-US" dirty="0">
                <a:solidFill>
                  <a:schemeClr val="tx2">
                    <a:lumMod val="75000"/>
                    <a:lumOff val="25000"/>
                  </a:schemeClr>
                </a:solidFill>
              </a:rPr>
              <a:t>These activities can be adapted depending on available resources—some with </a:t>
            </a:r>
            <a:r>
              <a:rPr lang="en-US" b="1" dirty="0">
                <a:solidFill>
                  <a:schemeClr val="tx2">
                    <a:lumMod val="75000"/>
                    <a:lumOff val="25000"/>
                  </a:schemeClr>
                </a:solidFill>
              </a:rPr>
              <a:t>low-cost classroom experiments</a:t>
            </a:r>
            <a:r>
              <a:rPr lang="en-US" dirty="0">
                <a:solidFill>
                  <a:schemeClr val="tx2">
                    <a:lumMod val="75000"/>
                    <a:lumOff val="25000"/>
                  </a:schemeClr>
                </a:solidFill>
              </a:rPr>
              <a:t>, others with </a:t>
            </a:r>
            <a:r>
              <a:rPr lang="en-US" b="1" dirty="0">
                <a:solidFill>
                  <a:schemeClr val="tx2">
                    <a:lumMod val="75000"/>
                    <a:lumOff val="25000"/>
                  </a:schemeClr>
                </a:solidFill>
              </a:rPr>
              <a:t>engineering software</a:t>
            </a:r>
            <a:r>
              <a:rPr lang="en-US" dirty="0">
                <a:solidFill>
                  <a:schemeClr val="tx2">
                    <a:lumMod val="75000"/>
                    <a:lumOff val="25000"/>
                  </a:schemeClr>
                </a:solidFill>
              </a:rPr>
              <a:t>, and a few with </a:t>
            </a:r>
            <a:r>
              <a:rPr lang="en-US" b="1" dirty="0">
                <a:solidFill>
                  <a:schemeClr val="tx2">
                    <a:lumMod val="75000"/>
                    <a:lumOff val="25000"/>
                  </a:schemeClr>
                </a:solidFill>
              </a:rPr>
              <a:t>field visits</a:t>
            </a:r>
            <a:r>
              <a:rPr lang="en-US" dirty="0">
                <a:solidFill>
                  <a:schemeClr val="tx2">
                    <a:lumMod val="75000"/>
                    <a:lumOff val="25000"/>
                  </a:schemeClr>
                </a:solidFill>
              </a:rPr>
              <a:t> for maximum engagement.</a:t>
            </a:r>
          </a:p>
          <a:p>
            <a:r>
              <a:rPr lang="en-US" dirty="0">
                <a:solidFill>
                  <a:schemeClr val="tx2">
                    <a:lumMod val="75000"/>
                    <a:lumOff val="25000"/>
                  </a:schemeClr>
                </a:solidFill>
              </a:rPr>
              <a:t>Would you like me to </a:t>
            </a:r>
            <a:r>
              <a:rPr lang="en-US" b="1" dirty="0">
                <a:solidFill>
                  <a:schemeClr val="tx2">
                    <a:lumMod val="75000"/>
                    <a:lumOff val="25000"/>
                  </a:schemeClr>
                </a:solidFill>
              </a:rPr>
              <a:t>sequence these into a 6–12 month Explorer Post program calendar</a:t>
            </a:r>
            <a:r>
              <a:rPr lang="en-US" dirty="0">
                <a:solidFill>
                  <a:schemeClr val="tx2">
                    <a:lumMod val="75000"/>
                    <a:lumOff val="25000"/>
                  </a:schemeClr>
                </a:solidFill>
              </a:rPr>
              <a:t> (progressing from fundamentals to advanced projects), or keep it as a menu of standalone activities?</a:t>
            </a:r>
          </a:p>
        </p:txBody>
      </p:sp>
      <p:pic>
        <p:nvPicPr>
          <p:cNvPr id="5" name="Picture 4">
            <a:extLst>
              <a:ext uri="{FF2B5EF4-FFF2-40B4-BE49-F238E27FC236}">
                <a16:creationId xmlns:a16="http://schemas.microsoft.com/office/drawing/2014/main" id="{0BFB84BF-0C1B-E064-637F-CDE677498471}"/>
              </a:ext>
            </a:extLst>
          </p:cNvPr>
          <p:cNvPicPr>
            <a:picLocks noChangeAspect="1"/>
          </p:cNvPicPr>
          <p:nvPr/>
        </p:nvPicPr>
        <p:blipFill>
          <a:blip r:embed="rId2"/>
          <a:stretch>
            <a:fillRect/>
          </a:stretch>
        </p:blipFill>
        <p:spPr>
          <a:xfrm>
            <a:off x="7859914" y="5889294"/>
            <a:ext cx="2179436" cy="792522"/>
          </a:xfrm>
          <a:prstGeom prst="rect">
            <a:avLst/>
          </a:prstGeom>
        </p:spPr>
      </p:pic>
    </p:spTree>
    <p:extLst>
      <p:ext uri="{BB962C8B-B14F-4D97-AF65-F5344CB8AC3E}">
        <p14:creationId xmlns:p14="http://schemas.microsoft.com/office/powerpoint/2010/main" val="28780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77E6-86B6-C90A-7A5E-17994DE9F876}"/>
              </a:ext>
            </a:extLst>
          </p:cNvPr>
          <p:cNvSpPr>
            <a:spLocks noGrp="1"/>
          </p:cNvSpPr>
          <p:nvPr>
            <p:ph type="title"/>
          </p:nvPr>
        </p:nvSpPr>
        <p:spPr>
          <a:xfrm>
            <a:off x="2153055" y="365127"/>
            <a:ext cx="7886295" cy="717887"/>
          </a:xfrm>
        </p:spPr>
        <p:txBody>
          <a:bodyPr>
            <a:normAutofit/>
          </a:bodyPr>
          <a:lstStyle/>
          <a:p>
            <a:r>
              <a:rPr lang="en-US" sz="3600" dirty="0">
                <a:solidFill>
                  <a:schemeClr val="tx2">
                    <a:lumMod val="75000"/>
                    <a:lumOff val="25000"/>
                  </a:schemeClr>
                </a:solidFill>
              </a:rPr>
              <a:t>ChatGPT Output</a:t>
            </a:r>
          </a:p>
        </p:txBody>
      </p:sp>
      <p:pic>
        <p:nvPicPr>
          <p:cNvPr id="4" name="Picture 3" descr="A list of information on a white background&#10;&#10;AI-generated content may be incorrect.">
            <a:extLst>
              <a:ext uri="{FF2B5EF4-FFF2-40B4-BE49-F238E27FC236}">
                <a16:creationId xmlns:a16="http://schemas.microsoft.com/office/drawing/2014/main" id="{E52A5A85-6692-A65B-83BC-46D6EA5C08B7}"/>
              </a:ext>
            </a:extLst>
          </p:cNvPr>
          <p:cNvPicPr>
            <a:picLocks noChangeAspect="1"/>
          </p:cNvPicPr>
          <p:nvPr/>
        </p:nvPicPr>
        <p:blipFill>
          <a:blip r:embed="rId2"/>
          <a:stretch>
            <a:fillRect/>
          </a:stretch>
        </p:blipFill>
        <p:spPr>
          <a:xfrm>
            <a:off x="1964002" y="1277188"/>
            <a:ext cx="4131999" cy="5408943"/>
          </a:xfrm>
          <a:prstGeom prst="rect">
            <a:avLst/>
          </a:prstGeom>
          <a:ln w="38100">
            <a:solidFill>
              <a:schemeClr val="tx2"/>
            </a:solidFill>
          </a:ln>
        </p:spPr>
      </p:pic>
      <p:pic>
        <p:nvPicPr>
          <p:cNvPr id="6" name="Picture 5" descr="A close-up of a list of work tasks&#10;&#10;AI-generated content may be incorrect.">
            <a:extLst>
              <a:ext uri="{FF2B5EF4-FFF2-40B4-BE49-F238E27FC236}">
                <a16:creationId xmlns:a16="http://schemas.microsoft.com/office/drawing/2014/main" id="{2ECB98E1-17A2-8EA7-A5C1-C9F16197F882}"/>
              </a:ext>
            </a:extLst>
          </p:cNvPr>
          <p:cNvPicPr>
            <a:picLocks noChangeAspect="1"/>
          </p:cNvPicPr>
          <p:nvPr/>
        </p:nvPicPr>
        <p:blipFill>
          <a:blip r:embed="rId3"/>
          <a:stretch>
            <a:fillRect/>
          </a:stretch>
        </p:blipFill>
        <p:spPr>
          <a:xfrm>
            <a:off x="6285946" y="1277188"/>
            <a:ext cx="4179197" cy="5451127"/>
          </a:xfrm>
          <a:prstGeom prst="rect">
            <a:avLst/>
          </a:prstGeom>
          <a:ln w="38100">
            <a:solidFill>
              <a:schemeClr val="tx2"/>
            </a:solidFill>
          </a:ln>
        </p:spPr>
      </p:pic>
    </p:spTree>
    <p:extLst>
      <p:ext uri="{BB962C8B-B14F-4D97-AF65-F5344CB8AC3E}">
        <p14:creationId xmlns:p14="http://schemas.microsoft.com/office/powerpoint/2010/main" val="20448589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information on a white background&#10;&#10;AI-generated content may be incorrect.">
            <a:extLst>
              <a:ext uri="{FF2B5EF4-FFF2-40B4-BE49-F238E27FC236}">
                <a16:creationId xmlns:a16="http://schemas.microsoft.com/office/drawing/2014/main" id="{234AA81C-7657-49FD-671F-AF11DC422896}"/>
              </a:ext>
            </a:extLst>
          </p:cNvPr>
          <p:cNvPicPr>
            <a:picLocks noChangeAspect="1"/>
          </p:cNvPicPr>
          <p:nvPr/>
        </p:nvPicPr>
        <p:blipFill>
          <a:blip r:embed="rId2"/>
          <a:stretch>
            <a:fillRect/>
          </a:stretch>
        </p:blipFill>
        <p:spPr>
          <a:xfrm>
            <a:off x="2706992" y="695246"/>
            <a:ext cx="2296044" cy="3005609"/>
          </a:xfrm>
          <a:prstGeom prst="rect">
            <a:avLst/>
          </a:prstGeom>
          <a:ln w="19050">
            <a:solidFill>
              <a:schemeClr val="tx2"/>
            </a:solidFill>
          </a:ln>
        </p:spPr>
      </p:pic>
      <p:pic>
        <p:nvPicPr>
          <p:cNvPr id="5" name="Picture 4" descr="A close-up of a list of work tasks&#10;&#10;AI-generated content may be incorrect.">
            <a:extLst>
              <a:ext uri="{FF2B5EF4-FFF2-40B4-BE49-F238E27FC236}">
                <a16:creationId xmlns:a16="http://schemas.microsoft.com/office/drawing/2014/main" id="{B64047D7-964F-0AD7-A676-4E63F13E2613}"/>
              </a:ext>
            </a:extLst>
          </p:cNvPr>
          <p:cNvPicPr>
            <a:picLocks noChangeAspect="1"/>
          </p:cNvPicPr>
          <p:nvPr/>
        </p:nvPicPr>
        <p:blipFill>
          <a:blip r:embed="rId3"/>
          <a:stretch>
            <a:fillRect/>
          </a:stretch>
        </p:blipFill>
        <p:spPr>
          <a:xfrm>
            <a:off x="3845387" y="1755471"/>
            <a:ext cx="1988820" cy="2594113"/>
          </a:xfrm>
          <a:prstGeom prst="rect">
            <a:avLst/>
          </a:prstGeom>
          <a:ln>
            <a:solidFill>
              <a:schemeClr val="tx2"/>
            </a:solidFill>
          </a:ln>
        </p:spPr>
      </p:pic>
      <p:pic>
        <p:nvPicPr>
          <p:cNvPr id="7" name="Picture 6" descr="A list of information on a white background&#10;&#10;AI-generated content may be incorrect.">
            <a:extLst>
              <a:ext uri="{FF2B5EF4-FFF2-40B4-BE49-F238E27FC236}">
                <a16:creationId xmlns:a16="http://schemas.microsoft.com/office/drawing/2014/main" id="{FEE04AC1-4D1B-11E9-F4F6-BD60D1FE422B}"/>
              </a:ext>
            </a:extLst>
          </p:cNvPr>
          <p:cNvPicPr>
            <a:picLocks noChangeAspect="1"/>
          </p:cNvPicPr>
          <p:nvPr/>
        </p:nvPicPr>
        <p:blipFill>
          <a:blip r:embed="rId4"/>
          <a:stretch>
            <a:fillRect/>
          </a:stretch>
        </p:blipFill>
        <p:spPr>
          <a:xfrm>
            <a:off x="4637164" y="2404200"/>
            <a:ext cx="2335439" cy="3005609"/>
          </a:xfrm>
          <a:prstGeom prst="rect">
            <a:avLst/>
          </a:prstGeom>
          <a:ln w="19050">
            <a:solidFill>
              <a:schemeClr val="tx1"/>
            </a:solidFill>
          </a:ln>
        </p:spPr>
      </p:pic>
      <p:pic>
        <p:nvPicPr>
          <p:cNvPr id="9" name="Picture 8" descr="A screenshot of a document&#10;&#10;AI-generated content may be incorrect.">
            <a:extLst>
              <a:ext uri="{FF2B5EF4-FFF2-40B4-BE49-F238E27FC236}">
                <a16:creationId xmlns:a16="http://schemas.microsoft.com/office/drawing/2014/main" id="{09A232D6-0CA6-12A6-9CB8-F748107B96EE}"/>
              </a:ext>
            </a:extLst>
          </p:cNvPr>
          <p:cNvPicPr>
            <a:picLocks noChangeAspect="1"/>
          </p:cNvPicPr>
          <p:nvPr/>
        </p:nvPicPr>
        <p:blipFill>
          <a:blip r:embed="rId5"/>
          <a:stretch>
            <a:fillRect/>
          </a:stretch>
        </p:blipFill>
        <p:spPr>
          <a:xfrm>
            <a:off x="5834208" y="3444725"/>
            <a:ext cx="2009731" cy="2613812"/>
          </a:xfrm>
          <a:prstGeom prst="rect">
            <a:avLst/>
          </a:prstGeom>
          <a:ln w="19050">
            <a:solidFill>
              <a:schemeClr val="tx2"/>
            </a:solidFill>
          </a:ln>
        </p:spPr>
      </p:pic>
      <p:pic>
        <p:nvPicPr>
          <p:cNvPr id="11" name="Picture 10" descr="A document with text on it&#10;&#10;AI-generated content may be incorrect.">
            <a:extLst>
              <a:ext uri="{FF2B5EF4-FFF2-40B4-BE49-F238E27FC236}">
                <a16:creationId xmlns:a16="http://schemas.microsoft.com/office/drawing/2014/main" id="{1A251331-B628-310D-5464-BDFAEA82BB7A}"/>
              </a:ext>
            </a:extLst>
          </p:cNvPr>
          <p:cNvPicPr>
            <a:picLocks noChangeAspect="1"/>
          </p:cNvPicPr>
          <p:nvPr/>
        </p:nvPicPr>
        <p:blipFill>
          <a:blip r:embed="rId6"/>
          <a:stretch>
            <a:fillRect/>
          </a:stretch>
        </p:blipFill>
        <p:spPr>
          <a:xfrm>
            <a:off x="6972602" y="3951711"/>
            <a:ext cx="2253718" cy="2916195"/>
          </a:xfrm>
          <a:prstGeom prst="rect">
            <a:avLst/>
          </a:prstGeom>
          <a:ln w="19050">
            <a:solidFill>
              <a:schemeClr val="tx2"/>
            </a:solidFill>
          </a:ln>
        </p:spPr>
      </p:pic>
      <p:sp>
        <p:nvSpPr>
          <p:cNvPr id="12" name="TextBox 11">
            <a:extLst>
              <a:ext uri="{FF2B5EF4-FFF2-40B4-BE49-F238E27FC236}">
                <a16:creationId xmlns:a16="http://schemas.microsoft.com/office/drawing/2014/main" id="{47C8A2DA-ECAD-FBF7-9A64-F6789FE5C10B}"/>
              </a:ext>
            </a:extLst>
          </p:cNvPr>
          <p:cNvSpPr txBox="1"/>
          <p:nvPr/>
        </p:nvSpPr>
        <p:spPr>
          <a:xfrm>
            <a:off x="5468724" y="511149"/>
            <a:ext cx="5002075" cy="830997"/>
          </a:xfrm>
          <a:prstGeom prst="rect">
            <a:avLst/>
          </a:prstGeom>
          <a:noFill/>
        </p:spPr>
        <p:txBody>
          <a:bodyPr wrap="none" rtlCol="0">
            <a:spAutoFit/>
          </a:bodyPr>
          <a:lstStyle/>
          <a:p>
            <a:r>
              <a:rPr lang="en-US" sz="4800" dirty="0">
                <a:solidFill>
                  <a:schemeClr val="tx2">
                    <a:lumMod val="75000"/>
                    <a:lumOff val="25000"/>
                  </a:schemeClr>
                </a:solidFill>
              </a:rPr>
              <a:t>3 Minutes of Effort</a:t>
            </a:r>
          </a:p>
        </p:txBody>
      </p:sp>
      <p:pic>
        <p:nvPicPr>
          <p:cNvPr id="13" name="Picture 12">
            <a:extLst>
              <a:ext uri="{FF2B5EF4-FFF2-40B4-BE49-F238E27FC236}">
                <a16:creationId xmlns:a16="http://schemas.microsoft.com/office/drawing/2014/main" id="{C0899149-0DC0-4AF4-49A6-5591680C5315}"/>
              </a:ext>
            </a:extLst>
          </p:cNvPr>
          <p:cNvPicPr>
            <a:picLocks noChangeAspect="1"/>
          </p:cNvPicPr>
          <p:nvPr/>
        </p:nvPicPr>
        <p:blipFill>
          <a:blip r:embed="rId7"/>
          <a:stretch>
            <a:fillRect/>
          </a:stretch>
        </p:blipFill>
        <p:spPr>
          <a:xfrm>
            <a:off x="7859914" y="5889294"/>
            <a:ext cx="2179436" cy="792522"/>
          </a:xfrm>
          <a:prstGeom prst="rect">
            <a:avLst/>
          </a:prstGeom>
          <a:ln>
            <a:solidFill>
              <a:schemeClr val="tx1"/>
            </a:solidFill>
          </a:ln>
        </p:spPr>
      </p:pic>
    </p:spTree>
    <p:extLst>
      <p:ext uri="{BB962C8B-B14F-4D97-AF65-F5344CB8AC3E}">
        <p14:creationId xmlns:p14="http://schemas.microsoft.com/office/powerpoint/2010/main" val="21352291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EB75-480F-EB2D-F597-C1390288E17E}"/>
              </a:ext>
            </a:extLst>
          </p:cNvPr>
          <p:cNvSpPr>
            <a:spLocks noGrp="1"/>
          </p:cNvSpPr>
          <p:nvPr>
            <p:ph type="title"/>
          </p:nvPr>
        </p:nvSpPr>
        <p:spPr>
          <a:xfrm>
            <a:off x="2369098" y="440720"/>
            <a:ext cx="7453805" cy="864585"/>
          </a:xfrm>
        </p:spPr>
        <p:txBody>
          <a:bodyPr/>
          <a:lstStyle/>
          <a:p>
            <a:r>
              <a:rPr lang="en-US" dirty="0"/>
              <a:t>Suggested Program Outline</a:t>
            </a:r>
          </a:p>
        </p:txBody>
      </p:sp>
      <p:sp>
        <p:nvSpPr>
          <p:cNvPr id="3" name="Content Placeholder 2">
            <a:extLst>
              <a:ext uri="{FF2B5EF4-FFF2-40B4-BE49-F238E27FC236}">
                <a16:creationId xmlns:a16="http://schemas.microsoft.com/office/drawing/2014/main" id="{D1BD02C2-02E6-2F37-4D4C-BF5552CC2157}"/>
              </a:ext>
            </a:extLst>
          </p:cNvPr>
          <p:cNvSpPr>
            <a:spLocks noGrp="1"/>
          </p:cNvSpPr>
          <p:nvPr>
            <p:ph idx="1"/>
          </p:nvPr>
        </p:nvSpPr>
        <p:spPr>
          <a:xfrm>
            <a:off x="2152651" y="1825625"/>
            <a:ext cx="4878771" cy="4351338"/>
          </a:xfrm>
        </p:spPr>
        <p:txBody>
          <a:bodyPr>
            <a:normAutofit lnSpcReduction="10000"/>
          </a:bodyPr>
          <a:lstStyle/>
          <a:p>
            <a:r>
              <a:rPr lang="en-US" sz="2000" dirty="0"/>
              <a:t>Month 1: Kickoff and Orientation</a:t>
            </a:r>
          </a:p>
          <a:p>
            <a:r>
              <a:rPr lang="en-US" sz="2000" dirty="0"/>
              <a:t>Month 2: Foundations of Railroad Design</a:t>
            </a:r>
          </a:p>
          <a:p>
            <a:r>
              <a:rPr lang="en-US" sz="2000" dirty="0"/>
              <a:t>Month 3: Track and Geometry</a:t>
            </a:r>
          </a:p>
          <a:p>
            <a:r>
              <a:rPr lang="en-US" sz="2000" dirty="0"/>
              <a:t>Month 4: Materials and Construction</a:t>
            </a:r>
          </a:p>
          <a:p>
            <a:r>
              <a:rPr lang="en-US" sz="2000" dirty="0"/>
              <a:t>Month 5: Earthwork and Grading</a:t>
            </a:r>
          </a:p>
          <a:p>
            <a:r>
              <a:rPr lang="en-US" sz="2000" dirty="0"/>
              <a:t>Month 6: Rail Operations</a:t>
            </a:r>
          </a:p>
          <a:p>
            <a:r>
              <a:rPr lang="en-US" sz="2000" dirty="0"/>
              <a:t>Month 7: Safety &amp; Communities</a:t>
            </a:r>
          </a:p>
          <a:p>
            <a:r>
              <a:rPr lang="en-US" sz="2000" dirty="0"/>
              <a:t>Month 8: Environmental Impact</a:t>
            </a:r>
          </a:p>
          <a:p>
            <a:r>
              <a:rPr lang="en-US" sz="2000" dirty="0"/>
              <a:t>Month 9: Innovation &amp; Sustainability</a:t>
            </a:r>
          </a:p>
          <a:p>
            <a:r>
              <a:rPr lang="en-US" sz="2000" dirty="0"/>
              <a:t>Month 10: Field Experience</a:t>
            </a:r>
          </a:p>
          <a:p>
            <a:r>
              <a:rPr lang="en-US" sz="2000" dirty="0"/>
              <a:t>Month 11: Integration and Capstone Prep</a:t>
            </a:r>
          </a:p>
          <a:p>
            <a:r>
              <a:rPr lang="en-US" sz="2000" dirty="0"/>
              <a:t>Month 12: Capstone &amp; Celebration</a:t>
            </a:r>
          </a:p>
          <a:p>
            <a:endParaRPr lang="en-US" sz="2000" dirty="0"/>
          </a:p>
          <a:p>
            <a:endParaRPr lang="en-US" sz="2000" dirty="0"/>
          </a:p>
        </p:txBody>
      </p:sp>
      <p:sp>
        <p:nvSpPr>
          <p:cNvPr id="4" name="TextBox 3">
            <a:extLst>
              <a:ext uri="{FF2B5EF4-FFF2-40B4-BE49-F238E27FC236}">
                <a16:creationId xmlns:a16="http://schemas.microsoft.com/office/drawing/2014/main" id="{0FD918DB-5F9D-2DD8-8DB8-A95486705AB5}"/>
              </a:ext>
            </a:extLst>
          </p:cNvPr>
          <p:cNvSpPr txBox="1"/>
          <p:nvPr/>
        </p:nvSpPr>
        <p:spPr>
          <a:xfrm>
            <a:off x="7378262" y="2091561"/>
            <a:ext cx="2713640" cy="3363037"/>
          </a:xfrm>
          <a:prstGeom prst="rect">
            <a:avLst/>
          </a:prstGeom>
          <a:solidFill>
            <a:schemeClr val="accent1"/>
          </a:solidFill>
          <a:ln>
            <a:solidFill>
              <a:schemeClr val="tx2"/>
            </a:solidFill>
          </a:ln>
        </p:spPr>
        <p:txBody>
          <a:bodyPr wrap="square" rtlCol="0">
            <a:spAutoFit/>
          </a:bodyPr>
          <a:lstStyle/>
          <a:p>
            <a:pPr>
              <a:lnSpc>
                <a:spcPct val="150000"/>
              </a:lnSpc>
            </a:pPr>
            <a:r>
              <a:rPr lang="en-US" sz="2400" dirty="0">
                <a:solidFill>
                  <a:schemeClr val="bg1"/>
                </a:solidFill>
              </a:rPr>
              <a:t>Presentations</a:t>
            </a:r>
          </a:p>
          <a:p>
            <a:pPr>
              <a:lnSpc>
                <a:spcPct val="150000"/>
              </a:lnSpc>
            </a:pPr>
            <a:r>
              <a:rPr lang="en-US" sz="2400" dirty="0">
                <a:solidFill>
                  <a:schemeClr val="bg1"/>
                </a:solidFill>
              </a:rPr>
              <a:t>Lab Projects</a:t>
            </a:r>
          </a:p>
          <a:p>
            <a:pPr>
              <a:lnSpc>
                <a:spcPct val="150000"/>
              </a:lnSpc>
            </a:pPr>
            <a:r>
              <a:rPr lang="en-US" sz="2400" dirty="0">
                <a:solidFill>
                  <a:schemeClr val="bg1"/>
                </a:solidFill>
              </a:rPr>
              <a:t>Case Studies</a:t>
            </a:r>
          </a:p>
          <a:p>
            <a:pPr>
              <a:lnSpc>
                <a:spcPct val="150000"/>
              </a:lnSpc>
            </a:pPr>
            <a:r>
              <a:rPr lang="en-US" sz="2400" dirty="0">
                <a:solidFill>
                  <a:schemeClr val="bg1"/>
                </a:solidFill>
              </a:rPr>
              <a:t>Simulations</a:t>
            </a:r>
          </a:p>
          <a:p>
            <a:pPr>
              <a:lnSpc>
                <a:spcPct val="150000"/>
              </a:lnSpc>
            </a:pPr>
            <a:r>
              <a:rPr lang="en-US" sz="2400" dirty="0">
                <a:solidFill>
                  <a:schemeClr val="bg1"/>
                </a:solidFill>
              </a:rPr>
              <a:t>Demonstrations</a:t>
            </a:r>
          </a:p>
          <a:p>
            <a:pPr>
              <a:lnSpc>
                <a:spcPct val="150000"/>
              </a:lnSpc>
            </a:pPr>
            <a:r>
              <a:rPr lang="en-US" sz="2400" dirty="0">
                <a:solidFill>
                  <a:schemeClr val="bg1"/>
                </a:solidFill>
              </a:rPr>
              <a:t>Field Study</a:t>
            </a:r>
          </a:p>
        </p:txBody>
      </p:sp>
    </p:spTree>
    <p:extLst>
      <p:ext uri="{BB962C8B-B14F-4D97-AF65-F5344CB8AC3E}">
        <p14:creationId xmlns:p14="http://schemas.microsoft.com/office/powerpoint/2010/main" val="16788819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0" y="6016853"/>
            <a:ext cx="9144000" cy="841146"/>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endParaRPr>
          </a:p>
        </p:txBody>
      </p:sp>
      <p:pic>
        <p:nvPicPr>
          <p:cNvPr id="4" name="Picture 3" descr="_DSC3209.jpg"/>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1524000" y="-1"/>
            <a:ext cx="9144000" cy="3100151"/>
          </a:xfrm>
          <a:prstGeom prst="rect">
            <a:avLst/>
          </a:prstGeom>
        </p:spPr>
      </p:pic>
      <p:sp>
        <p:nvSpPr>
          <p:cNvPr id="5" name="Rectangle 4"/>
          <p:cNvSpPr/>
          <p:nvPr/>
        </p:nvSpPr>
        <p:spPr>
          <a:xfrm>
            <a:off x="1524000" y="1"/>
            <a:ext cx="9144000" cy="3100150"/>
          </a:xfrm>
          <a:prstGeom prst="rect">
            <a:avLst/>
          </a:prstGeom>
          <a:solidFill>
            <a:srgbClr val="23195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524001" y="1066839"/>
            <a:ext cx="9144000" cy="1077218"/>
          </a:xfrm>
          <a:prstGeom prst="rect">
            <a:avLst/>
          </a:prstGeom>
          <a:noFill/>
        </p:spPr>
        <p:txBody>
          <a:bodyPr wrap="square" rtlCol="0">
            <a:spAutoFit/>
          </a:bodyPr>
          <a:lstStyle/>
          <a:p>
            <a:pPr algn="ctr"/>
            <a:r>
              <a:rPr lang="en-US" sz="3200" b="1" spc="50" dirty="0">
                <a:solidFill>
                  <a:schemeClr val="bg1"/>
                </a:solidFill>
                <a:latin typeface="Halis r black"/>
                <a:cs typeface="Halis r black"/>
              </a:rPr>
              <a:t>PROGRAMS ARE BASED ON </a:t>
            </a:r>
          </a:p>
          <a:p>
            <a:pPr algn="ctr"/>
            <a:r>
              <a:rPr lang="en-US" sz="3200" b="1" spc="50" dirty="0">
                <a:solidFill>
                  <a:schemeClr val="bg1"/>
                </a:solidFill>
                <a:latin typeface="Halis r black"/>
                <a:cs typeface="Halis r black"/>
              </a:rPr>
              <a:t>5 AREAS OF EMPHASIS</a:t>
            </a:r>
          </a:p>
        </p:txBody>
      </p:sp>
      <p:sp>
        <p:nvSpPr>
          <p:cNvPr id="7" name="TextBox 6"/>
          <p:cNvSpPr txBox="1"/>
          <p:nvPr/>
        </p:nvSpPr>
        <p:spPr>
          <a:xfrm>
            <a:off x="1524004" y="6203707"/>
            <a:ext cx="1817229"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CAREER </a:t>
            </a:r>
          </a:p>
          <a:p>
            <a:pPr algn="ctr"/>
            <a:r>
              <a:rPr lang="en-US" sz="1200" b="1" dirty="0">
                <a:solidFill>
                  <a:schemeClr val="bg1"/>
                </a:solidFill>
                <a:latin typeface="Halis r black"/>
                <a:cs typeface="Halis r black"/>
              </a:rPr>
              <a:t>OPPORTUNITIES</a:t>
            </a:r>
          </a:p>
        </p:txBody>
      </p:sp>
      <p:sp>
        <p:nvSpPr>
          <p:cNvPr id="8" name="TextBox 7"/>
          <p:cNvSpPr txBox="1"/>
          <p:nvPr/>
        </p:nvSpPr>
        <p:spPr>
          <a:xfrm>
            <a:off x="3341230" y="6201641"/>
            <a:ext cx="1817230"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LEADERSHIP</a:t>
            </a:r>
          </a:p>
          <a:p>
            <a:pPr algn="ctr"/>
            <a:r>
              <a:rPr lang="en-US" sz="1200" b="1" dirty="0">
                <a:solidFill>
                  <a:schemeClr val="bg1"/>
                </a:solidFill>
                <a:latin typeface="Halis r black"/>
                <a:cs typeface="Halis r black"/>
              </a:rPr>
              <a:t>EXPERIENCE</a:t>
            </a:r>
          </a:p>
        </p:txBody>
      </p:sp>
      <p:sp>
        <p:nvSpPr>
          <p:cNvPr id="9" name="TextBox 8"/>
          <p:cNvSpPr txBox="1"/>
          <p:nvPr/>
        </p:nvSpPr>
        <p:spPr>
          <a:xfrm>
            <a:off x="5158460" y="6278585"/>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LIFE SKILLS</a:t>
            </a:r>
          </a:p>
        </p:txBody>
      </p:sp>
      <p:sp>
        <p:nvSpPr>
          <p:cNvPr id="10" name="TextBox 9"/>
          <p:cNvSpPr txBox="1"/>
          <p:nvPr/>
        </p:nvSpPr>
        <p:spPr>
          <a:xfrm>
            <a:off x="6975690" y="6280651"/>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CITIZENSHIP</a:t>
            </a:r>
          </a:p>
        </p:txBody>
      </p:sp>
      <p:sp>
        <p:nvSpPr>
          <p:cNvPr id="11" name="TextBox 10"/>
          <p:cNvSpPr txBox="1"/>
          <p:nvPr/>
        </p:nvSpPr>
        <p:spPr>
          <a:xfrm>
            <a:off x="8792922" y="6203707"/>
            <a:ext cx="1951987"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CHARACTER </a:t>
            </a:r>
          </a:p>
          <a:p>
            <a:pPr algn="ctr"/>
            <a:r>
              <a:rPr lang="en-US" sz="1200" b="1" dirty="0">
                <a:solidFill>
                  <a:schemeClr val="bg1"/>
                </a:solidFill>
                <a:latin typeface="Halis r black"/>
                <a:cs typeface="Halis r black"/>
              </a:rPr>
              <a:t>EDUCATION</a:t>
            </a:r>
          </a:p>
        </p:txBody>
      </p:sp>
      <p:pic>
        <p:nvPicPr>
          <p:cNvPr id="15" name="Picture 14" descr="_DSC042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58460" y="3100151"/>
            <a:ext cx="1817230" cy="2916702"/>
          </a:xfrm>
          <a:prstGeom prst="rect">
            <a:avLst/>
          </a:prstGeom>
        </p:spPr>
      </p:pic>
      <p:pic>
        <p:nvPicPr>
          <p:cNvPr id="3" name="Picture 2" descr="_DSC2153.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75690" y="3100151"/>
            <a:ext cx="1817230" cy="2916702"/>
          </a:xfrm>
          <a:prstGeom prst="rect">
            <a:avLst/>
          </a:prstGeom>
        </p:spPr>
      </p:pic>
      <p:pic>
        <p:nvPicPr>
          <p:cNvPr id="18" name="Picture 17" descr="_DSC4539.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41230" y="3100151"/>
            <a:ext cx="1817230" cy="2916702"/>
          </a:xfrm>
          <a:prstGeom prst="rect">
            <a:avLst/>
          </a:prstGeom>
        </p:spPr>
      </p:pic>
      <p:pic>
        <p:nvPicPr>
          <p:cNvPr id="20" name="Picture 19" descr="_DSC3399.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0" y="3100151"/>
            <a:ext cx="1817230" cy="2916702"/>
          </a:xfrm>
          <a:prstGeom prst="rect">
            <a:avLst/>
          </a:prstGeom>
        </p:spPr>
      </p:pic>
      <p:pic>
        <p:nvPicPr>
          <p:cNvPr id="21" name="Picture 20" descr="_DSC3812.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92920" y="3100151"/>
            <a:ext cx="1875080" cy="2916702"/>
          </a:xfrm>
          <a:prstGeom prst="rect">
            <a:avLst/>
          </a:prstGeom>
        </p:spPr>
      </p:pic>
      <p:sp>
        <p:nvSpPr>
          <p:cNvPr id="17" name="Rectangle 16"/>
          <p:cNvSpPr/>
          <p:nvPr/>
        </p:nvSpPr>
        <p:spPr>
          <a:xfrm>
            <a:off x="1628588" y="6140826"/>
            <a:ext cx="8934824" cy="577875"/>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2401455" y="860701"/>
            <a:ext cx="7389090" cy="1540754"/>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Exploring-arrow-purp.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7102635" y="2651873"/>
            <a:ext cx="303861" cy="303861"/>
          </a:xfrm>
          <a:prstGeom prst="rect">
            <a:avLst/>
          </a:prstGeom>
        </p:spPr>
      </p:pic>
      <p:sp>
        <p:nvSpPr>
          <p:cNvPr id="12" name="Slide Number Placeholder 11">
            <a:extLst>
              <a:ext uri="{FF2B5EF4-FFF2-40B4-BE49-F238E27FC236}">
                <a16:creationId xmlns:a16="http://schemas.microsoft.com/office/drawing/2014/main" id="{C1A6B35F-72C9-7242-8AE8-B6FD7A97F9F4}"/>
              </a:ext>
            </a:extLst>
          </p:cNvPr>
          <p:cNvSpPr>
            <a:spLocks noGrp="1"/>
          </p:cNvSpPr>
          <p:nvPr>
            <p:ph type="sldNum" sz="quarter" idx="12"/>
          </p:nvPr>
        </p:nvSpPr>
        <p:spPr>
          <a:xfrm>
            <a:off x="8385927" y="6316497"/>
            <a:ext cx="2057400" cy="365125"/>
          </a:xfrm>
        </p:spPr>
        <p:txBody>
          <a:bodyPr/>
          <a:lstStyle/>
          <a:p>
            <a:fld id="{98D1483D-ED6C-B044-988D-BFFB07945FF5}" type="slidenum">
              <a:rPr lang="en-US" smtClean="0">
                <a:solidFill>
                  <a:schemeClr val="bg1"/>
                </a:solidFill>
              </a:rPr>
              <a:t>126</a:t>
            </a:fld>
            <a:endParaRPr lang="en-US" dirty="0">
              <a:solidFill>
                <a:schemeClr val="bg1"/>
              </a:solidFill>
            </a:endParaRPr>
          </a:p>
        </p:txBody>
      </p:sp>
    </p:spTree>
    <p:extLst>
      <p:ext uri="{BB962C8B-B14F-4D97-AF65-F5344CB8AC3E}">
        <p14:creationId xmlns:p14="http://schemas.microsoft.com/office/powerpoint/2010/main" val="24687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F72E-23B1-2454-0308-03F053E52058}"/>
              </a:ext>
            </a:extLst>
          </p:cNvPr>
          <p:cNvSpPr>
            <a:spLocks noGrp="1"/>
          </p:cNvSpPr>
          <p:nvPr>
            <p:ph type="title"/>
          </p:nvPr>
        </p:nvSpPr>
        <p:spPr/>
        <p:txBody>
          <a:bodyPr>
            <a:normAutofit/>
          </a:bodyPr>
          <a:lstStyle/>
          <a:p>
            <a:r>
              <a:rPr lang="en-US" sz="3600" dirty="0">
                <a:solidFill>
                  <a:srgbClr val="002060"/>
                </a:solidFill>
              </a:rPr>
              <a:t>Leadership Resources</a:t>
            </a:r>
          </a:p>
        </p:txBody>
      </p:sp>
      <p:pic>
        <p:nvPicPr>
          <p:cNvPr id="5" name="Content Placeholder 4">
            <a:extLst>
              <a:ext uri="{FF2B5EF4-FFF2-40B4-BE49-F238E27FC236}">
                <a16:creationId xmlns:a16="http://schemas.microsoft.com/office/drawing/2014/main" id="{E801F950-F988-D6E4-EDE5-9DC3CD917940}"/>
              </a:ext>
            </a:extLst>
          </p:cNvPr>
          <p:cNvPicPr>
            <a:picLocks noGrp="1" noChangeAspect="1"/>
          </p:cNvPicPr>
          <p:nvPr>
            <p:ph idx="1"/>
          </p:nvPr>
        </p:nvPicPr>
        <p:blipFill>
          <a:blip r:embed="rId2"/>
          <a:stretch>
            <a:fillRect/>
          </a:stretch>
        </p:blipFill>
        <p:spPr>
          <a:xfrm>
            <a:off x="183840" y="6408481"/>
            <a:ext cx="247006" cy="320124"/>
          </a:xfrm>
          <a:prstGeom prst="rect">
            <a:avLst/>
          </a:prstGeom>
        </p:spPr>
      </p:pic>
      <p:sp>
        <p:nvSpPr>
          <p:cNvPr id="6" name="TextBox 5">
            <a:extLst>
              <a:ext uri="{FF2B5EF4-FFF2-40B4-BE49-F238E27FC236}">
                <a16:creationId xmlns:a16="http://schemas.microsoft.com/office/drawing/2014/main" id="{6D237AB9-2F25-561C-590F-FE0933B50D3A}"/>
              </a:ext>
            </a:extLst>
          </p:cNvPr>
          <p:cNvSpPr txBox="1"/>
          <p:nvPr/>
        </p:nvSpPr>
        <p:spPr>
          <a:xfrm>
            <a:off x="6013938" y="1596904"/>
            <a:ext cx="3873284" cy="2246769"/>
          </a:xfrm>
          <a:prstGeom prst="rect">
            <a:avLst/>
          </a:prstGeom>
          <a:noFill/>
        </p:spPr>
        <p:txBody>
          <a:bodyPr wrap="square" rtlCol="0">
            <a:spAutoFit/>
          </a:bodyPr>
          <a:lstStyle/>
          <a:p>
            <a:r>
              <a:rPr lang="en-US" sz="2000" dirty="0"/>
              <a:t>Chapter 1: Your Role as an Adult Leader</a:t>
            </a:r>
          </a:p>
          <a:p>
            <a:endParaRPr lang="en-US" sz="2000" dirty="0"/>
          </a:p>
          <a:p>
            <a:r>
              <a:rPr lang="en-US" sz="2000" dirty="0"/>
              <a:t>Chapter 6: Council/District Exploring Committee</a:t>
            </a:r>
          </a:p>
          <a:p>
            <a:endParaRPr lang="en-US" sz="2000" dirty="0"/>
          </a:p>
          <a:p>
            <a:r>
              <a:rPr lang="en-US" sz="2000" dirty="0"/>
              <a:t>Chapter 7: For the Youth Leader</a:t>
            </a:r>
          </a:p>
        </p:txBody>
      </p:sp>
      <p:sp>
        <p:nvSpPr>
          <p:cNvPr id="7" name="TextBox 6">
            <a:extLst>
              <a:ext uri="{FF2B5EF4-FFF2-40B4-BE49-F238E27FC236}">
                <a16:creationId xmlns:a16="http://schemas.microsoft.com/office/drawing/2014/main" id="{5AB35B95-45D6-2EBD-066D-B63CE2C0A22B}"/>
              </a:ext>
            </a:extLst>
          </p:cNvPr>
          <p:cNvSpPr txBox="1"/>
          <p:nvPr/>
        </p:nvSpPr>
        <p:spPr>
          <a:xfrm>
            <a:off x="6013938" y="4173415"/>
            <a:ext cx="3962400" cy="1631216"/>
          </a:xfrm>
          <a:prstGeom prst="rect">
            <a:avLst/>
          </a:prstGeom>
          <a:noFill/>
        </p:spPr>
        <p:txBody>
          <a:bodyPr wrap="square" rtlCol="0">
            <a:spAutoFit/>
          </a:bodyPr>
          <a:lstStyle/>
          <a:p>
            <a:r>
              <a:rPr lang="en-US" sz="2000" dirty="0"/>
              <a:t>Why Care About Youth Leadership?</a:t>
            </a:r>
          </a:p>
          <a:p>
            <a:endParaRPr lang="en-US" sz="2000" dirty="0"/>
          </a:p>
          <a:p>
            <a:pPr marL="285750" indent="-285750">
              <a:buFont typeface="Arial" panose="020B0604020202020204" pitchFamily="34" charset="0"/>
              <a:buChar char="•"/>
            </a:pPr>
            <a:r>
              <a:rPr lang="en-US" sz="2000" dirty="0"/>
              <a:t>Complete experience</a:t>
            </a:r>
          </a:p>
          <a:p>
            <a:pPr marL="285750" indent="-285750">
              <a:buFont typeface="Arial" panose="020B0604020202020204" pitchFamily="34" charset="0"/>
              <a:buChar char="•"/>
            </a:pPr>
            <a:r>
              <a:rPr lang="en-US" sz="2000" dirty="0"/>
              <a:t>Adult mentorship</a:t>
            </a:r>
          </a:p>
          <a:p>
            <a:pPr marL="285750" indent="-285750">
              <a:buFont typeface="Arial" panose="020B0604020202020204" pitchFamily="34" charset="0"/>
              <a:buChar char="•"/>
            </a:pPr>
            <a:r>
              <a:rPr lang="en-US" sz="2000" dirty="0"/>
              <a:t>Multi-Year Retention</a:t>
            </a:r>
          </a:p>
        </p:txBody>
      </p:sp>
      <p:sp>
        <p:nvSpPr>
          <p:cNvPr id="12" name="TextBox 11">
            <a:extLst>
              <a:ext uri="{FF2B5EF4-FFF2-40B4-BE49-F238E27FC236}">
                <a16:creationId xmlns:a16="http://schemas.microsoft.com/office/drawing/2014/main" id="{D677CFA4-ACDC-130B-D730-19C03F925A52}"/>
              </a:ext>
            </a:extLst>
          </p:cNvPr>
          <p:cNvSpPr txBox="1"/>
          <p:nvPr/>
        </p:nvSpPr>
        <p:spPr>
          <a:xfrm>
            <a:off x="183840" y="2846563"/>
            <a:ext cx="5050357" cy="1354217"/>
          </a:xfrm>
          <a:prstGeom prst="rect">
            <a:avLst/>
          </a:prstGeom>
          <a:noFill/>
        </p:spPr>
        <p:txBody>
          <a:bodyPr wrap="none" rtlCol="0">
            <a:spAutoFit/>
          </a:bodyPr>
          <a:lstStyle/>
          <a:p>
            <a:r>
              <a:rPr lang="en-US" sz="2800" b="1" dirty="0">
                <a:solidFill>
                  <a:schemeClr val="tx2">
                    <a:lumMod val="75000"/>
                  </a:schemeClr>
                </a:solidFill>
              </a:rPr>
              <a:t>EXPLORING LEADER GUIDEBOOK</a:t>
            </a:r>
          </a:p>
          <a:p>
            <a:endParaRPr lang="en-US" dirty="0"/>
          </a:p>
          <a:p>
            <a:endParaRPr lang="en-US" dirty="0"/>
          </a:p>
          <a:p>
            <a:endParaRPr lang="en-US" dirty="0"/>
          </a:p>
        </p:txBody>
      </p:sp>
      <p:sp>
        <p:nvSpPr>
          <p:cNvPr id="13" name="TextBox 12">
            <a:extLst>
              <a:ext uri="{FF2B5EF4-FFF2-40B4-BE49-F238E27FC236}">
                <a16:creationId xmlns:a16="http://schemas.microsoft.com/office/drawing/2014/main" id="{C336F437-5227-A22C-E078-E7C2962A3CA7}"/>
              </a:ext>
            </a:extLst>
          </p:cNvPr>
          <p:cNvSpPr txBox="1"/>
          <p:nvPr/>
        </p:nvSpPr>
        <p:spPr>
          <a:xfrm>
            <a:off x="1293040" y="5949707"/>
            <a:ext cx="8767080" cy="369332"/>
          </a:xfrm>
          <a:prstGeom prst="rect">
            <a:avLst/>
          </a:prstGeom>
          <a:noFill/>
        </p:spPr>
        <p:txBody>
          <a:bodyPr wrap="none" rtlCol="0">
            <a:spAutoFit/>
          </a:bodyPr>
          <a:lstStyle/>
          <a:p>
            <a:r>
              <a:rPr lang="en-US">
                <a:hlinkClick r:id="rId3"/>
              </a:rPr>
              <a:t>exploring.org/wp-content/uploads/2016/10/Exploring-Guidebook-Sept2017.800-10018.pdf</a:t>
            </a:r>
            <a:endParaRPr lang="en-US" dirty="0"/>
          </a:p>
        </p:txBody>
      </p:sp>
    </p:spTree>
    <p:extLst>
      <p:ext uri="{BB962C8B-B14F-4D97-AF65-F5344CB8AC3E}">
        <p14:creationId xmlns:p14="http://schemas.microsoft.com/office/powerpoint/2010/main" val="23723186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6CD0F-2401-362E-2503-BD53F9FEA039}"/>
              </a:ext>
            </a:extLst>
          </p:cNvPr>
          <p:cNvSpPr>
            <a:spLocks noGrp="1"/>
          </p:cNvSpPr>
          <p:nvPr>
            <p:ph sz="quarter" idx="11"/>
          </p:nvPr>
        </p:nvSpPr>
        <p:spPr>
          <a:xfrm>
            <a:off x="2383633" y="4695491"/>
            <a:ext cx="7423547" cy="685800"/>
          </a:xfrm>
        </p:spPr>
        <p:txBody>
          <a:bodyPr/>
          <a:lstStyle/>
          <a:p>
            <a:pPr algn="ctr" fontAlgn="base"/>
            <a:r>
              <a:rPr lang="en-US" dirty="0"/>
              <a:t>February 10, 2026</a:t>
            </a:r>
          </a:p>
          <a:p>
            <a:pPr algn="ctr" fontAlgn="base"/>
            <a:r>
              <a:rPr lang="en-US" sz="1800" b="1" dirty="0"/>
              <a:t>Ryan Moon</a:t>
            </a:r>
            <a:endParaRPr lang="en-US" sz="1800" dirty="0"/>
          </a:p>
        </p:txBody>
      </p:sp>
      <p:sp>
        <p:nvSpPr>
          <p:cNvPr id="3" name="Content Placeholder 2">
            <a:extLst>
              <a:ext uri="{FF2B5EF4-FFF2-40B4-BE49-F238E27FC236}">
                <a16:creationId xmlns:a16="http://schemas.microsoft.com/office/drawing/2014/main" id="{D285BD27-5530-BD30-12EB-E6EAE2D7AFC4}"/>
              </a:ext>
            </a:extLst>
          </p:cNvPr>
          <p:cNvSpPr>
            <a:spLocks noGrp="1"/>
          </p:cNvSpPr>
          <p:nvPr>
            <p:ph sz="quarter" idx="12"/>
          </p:nvPr>
        </p:nvSpPr>
        <p:spPr>
          <a:xfrm>
            <a:off x="2383632" y="4167141"/>
            <a:ext cx="7422356" cy="418623"/>
          </a:xfrm>
        </p:spPr>
        <p:txBody>
          <a:bodyPr>
            <a:normAutofit fontScale="92500" lnSpcReduction="20000"/>
          </a:bodyPr>
          <a:lstStyle/>
          <a:p>
            <a:pPr algn="ctr"/>
            <a:r>
              <a:rPr lang="en-US" sz="2700" b="1" dirty="0"/>
              <a:t>New Programs Update</a:t>
            </a:r>
          </a:p>
        </p:txBody>
      </p:sp>
    </p:spTree>
    <p:extLst>
      <p:ext uri="{BB962C8B-B14F-4D97-AF65-F5344CB8AC3E}">
        <p14:creationId xmlns:p14="http://schemas.microsoft.com/office/powerpoint/2010/main" val="18056078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765255-51C3-E0EF-0056-76E33487E1F7}"/>
              </a:ext>
            </a:extLst>
          </p:cNvPr>
          <p:cNvSpPr txBox="1">
            <a:spLocks/>
          </p:cNvSpPr>
          <p:nvPr/>
        </p:nvSpPr>
        <p:spPr>
          <a:xfrm>
            <a:off x="1724968" y="3521869"/>
            <a:ext cx="8792308" cy="1843951"/>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algn="ctr"/>
            <a:r>
              <a:rPr lang="en-US" sz="3300" dirty="0"/>
              <a:t>Exploring Adventure Clubs / Posts</a:t>
            </a:r>
          </a:p>
          <a:p>
            <a:r>
              <a:rPr lang="en-US" sz="3300" dirty="0"/>
              <a:t>                           &amp;</a:t>
            </a:r>
          </a:p>
          <a:p>
            <a:pPr algn="ctr"/>
            <a:r>
              <a:rPr lang="en-US" sz="3300" dirty="0"/>
              <a:t>Aviation Drone Exploring*</a:t>
            </a:r>
          </a:p>
        </p:txBody>
      </p:sp>
      <p:sp>
        <p:nvSpPr>
          <p:cNvPr id="4" name="TextBox 3">
            <a:extLst>
              <a:ext uri="{FF2B5EF4-FFF2-40B4-BE49-F238E27FC236}">
                <a16:creationId xmlns:a16="http://schemas.microsoft.com/office/drawing/2014/main" id="{DDA7F581-B883-50C4-A110-940F00FBE736}"/>
              </a:ext>
            </a:extLst>
          </p:cNvPr>
          <p:cNvSpPr txBox="1"/>
          <p:nvPr/>
        </p:nvSpPr>
        <p:spPr>
          <a:xfrm>
            <a:off x="1724967" y="5444814"/>
            <a:ext cx="8792308" cy="646331"/>
          </a:xfrm>
          <a:prstGeom prst="rect">
            <a:avLst/>
          </a:prstGeom>
          <a:noFill/>
        </p:spPr>
        <p:txBody>
          <a:bodyPr wrap="square" rtlCol="0">
            <a:spAutoFit/>
          </a:bodyPr>
          <a:lstStyle/>
          <a:p>
            <a:r>
              <a:rPr lang="en-US" dirty="0">
                <a:latin typeface="Arial Black" panose="020B0A04020102020204" pitchFamily="34" charset="0"/>
              </a:rPr>
              <a:t>* Presented during 18 September 2025 National Learning for Life Executive Board Meeting by Ryan Moon, Director 0f New Programs</a:t>
            </a:r>
          </a:p>
        </p:txBody>
      </p:sp>
    </p:spTree>
    <p:extLst>
      <p:ext uri="{BB962C8B-B14F-4D97-AF65-F5344CB8AC3E}">
        <p14:creationId xmlns:p14="http://schemas.microsoft.com/office/powerpoint/2010/main" val="1389682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20 May 2026</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13</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8590560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68F69D-9774-85A4-FC05-249FE38CB5D4}"/>
              </a:ext>
            </a:extLst>
          </p:cNvPr>
          <p:cNvPicPr>
            <a:picLocks noChangeAspect="1"/>
          </p:cNvPicPr>
          <p:nvPr/>
        </p:nvPicPr>
        <p:blipFill>
          <a:blip r:embed="rId2"/>
          <a:stretch>
            <a:fillRect/>
          </a:stretch>
        </p:blipFill>
        <p:spPr>
          <a:xfrm>
            <a:off x="1554862" y="552660"/>
            <a:ext cx="9113139" cy="5147121"/>
          </a:xfrm>
          <a:prstGeom prst="rect">
            <a:avLst/>
          </a:prstGeom>
        </p:spPr>
      </p:pic>
    </p:spTree>
    <p:extLst>
      <p:ext uri="{BB962C8B-B14F-4D97-AF65-F5344CB8AC3E}">
        <p14:creationId xmlns:p14="http://schemas.microsoft.com/office/powerpoint/2010/main" val="34154293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B165-DF7F-44FD-57B7-83C03C11D53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5A3D6CF-EB06-639E-14F7-5C2B7499D041}"/>
              </a:ext>
            </a:extLst>
          </p:cNvPr>
          <p:cNvPicPr>
            <a:picLocks noChangeAspect="1"/>
          </p:cNvPicPr>
          <p:nvPr/>
        </p:nvPicPr>
        <p:blipFill>
          <a:blip r:embed="rId2"/>
          <a:stretch>
            <a:fillRect/>
          </a:stretch>
        </p:blipFill>
        <p:spPr>
          <a:xfrm>
            <a:off x="1522658" y="753626"/>
            <a:ext cx="9145342" cy="5169106"/>
          </a:xfrm>
          <a:prstGeom prst="rect">
            <a:avLst/>
          </a:prstGeom>
        </p:spPr>
      </p:pic>
    </p:spTree>
    <p:extLst>
      <p:ext uri="{BB962C8B-B14F-4D97-AF65-F5344CB8AC3E}">
        <p14:creationId xmlns:p14="http://schemas.microsoft.com/office/powerpoint/2010/main" val="13106742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4E23-EDDA-0E53-CC2A-624D98E942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D1D481-53DB-E977-B663-13D1DA65E5F0}"/>
              </a:ext>
            </a:extLst>
          </p:cNvPr>
          <p:cNvPicPr>
            <a:picLocks noChangeAspect="1"/>
          </p:cNvPicPr>
          <p:nvPr/>
        </p:nvPicPr>
        <p:blipFill>
          <a:blip r:embed="rId2"/>
          <a:stretch>
            <a:fillRect/>
          </a:stretch>
        </p:blipFill>
        <p:spPr>
          <a:xfrm>
            <a:off x="1524000" y="844014"/>
            <a:ext cx="9144000" cy="5169972"/>
          </a:xfrm>
          <a:prstGeom prst="rect">
            <a:avLst/>
          </a:prstGeom>
        </p:spPr>
      </p:pic>
    </p:spTree>
    <p:extLst>
      <p:ext uri="{BB962C8B-B14F-4D97-AF65-F5344CB8AC3E}">
        <p14:creationId xmlns:p14="http://schemas.microsoft.com/office/powerpoint/2010/main" val="5629254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636B-203E-FEA8-1FDE-D283EACD50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F17225-71BA-E27D-8B9E-BA77AA1E54FB}"/>
              </a:ext>
            </a:extLst>
          </p:cNvPr>
          <p:cNvPicPr>
            <a:picLocks noChangeAspect="1"/>
          </p:cNvPicPr>
          <p:nvPr/>
        </p:nvPicPr>
        <p:blipFill>
          <a:blip r:embed="rId2"/>
          <a:stretch>
            <a:fillRect/>
          </a:stretch>
        </p:blipFill>
        <p:spPr>
          <a:xfrm>
            <a:off x="1524000" y="984739"/>
            <a:ext cx="9157010" cy="5164853"/>
          </a:xfrm>
          <a:prstGeom prst="rect">
            <a:avLst/>
          </a:prstGeom>
        </p:spPr>
      </p:pic>
    </p:spTree>
    <p:extLst>
      <p:ext uri="{BB962C8B-B14F-4D97-AF65-F5344CB8AC3E}">
        <p14:creationId xmlns:p14="http://schemas.microsoft.com/office/powerpoint/2010/main" val="11627585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F5EB-0286-208A-0BB1-DDACB40325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BAF8B3-EB85-CE8B-92EC-76BA40F4E92A}"/>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32615004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E534-72DA-77C8-8E51-E8502CDA4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04C8F7-D09C-BE29-2F1F-72FDBA806E15}"/>
              </a:ext>
            </a:extLst>
          </p:cNvPr>
          <p:cNvPicPr>
            <a:picLocks noChangeAspect="1"/>
          </p:cNvPicPr>
          <p:nvPr/>
        </p:nvPicPr>
        <p:blipFill>
          <a:blip r:embed="rId2"/>
          <a:stretch>
            <a:fillRect/>
          </a:stretch>
        </p:blipFill>
        <p:spPr>
          <a:xfrm>
            <a:off x="1524000" y="853751"/>
            <a:ext cx="9144000" cy="5150498"/>
          </a:xfrm>
          <a:prstGeom prst="rect">
            <a:avLst/>
          </a:prstGeom>
        </p:spPr>
      </p:pic>
    </p:spTree>
    <p:extLst>
      <p:ext uri="{BB962C8B-B14F-4D97-AF65-F5344CB8AC3E}">
        <p14:creationId xmlns:p14="http://schemas.microsoft.com/office/powerpoint/2010/main" val="31868612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1444-50AE-286C-417A-90AC9F7A4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D24822-524E-AC9A-A28C-180158E9F42E}"/>
              </a:ext>
            </a:extLst>
          </p:cNvPr>
          <p:cNvPicPr>
            <a:picLocks noChangeAspect="1"/>
          </p:cNvPicPr>
          <p:nvPr/>
        </p:nvPicPr>
        <p:blipFill>
          <a:blip r:embed="rId2"/>
          <a:stretch>
            <a:fillRect/>
          </a:stretch>
        </p:blipFill>
        <p:spPr>
          <a:xfrm>
            <a:off x="1524000" y="866671"/>
            <a:ext cx="9144000" cy="5124659"/>
          </a:xfrm>
          <a:prstGeom prst="rect">
            <a:avLst/>
          </a:prstGeom>
        </p:spPr>
      </p:pic>
    </p:spTree>
    <p:extLst>
      <p:ext uri="{BB962C8B-B14F-4D97-AF65-F5344CB8AC3E}">
        <p14:creationId xmlns:p14="http://schemas.microsoft.com/office/powerpoint/2010/main" val="19954331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7C1-9826-B907-F375-FEA2C319F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868AAC-4E49-0B12-E707-9363ADAE63F6}"/>
              </a:ext>
            </a:extLst>
          </p:cNvPr>
          <p:cNvPicPr>
            <a:picLocks noChangeAspect="1"/>
          </p:cNvPicPr>
          <p:nvPr/>
        </p:nvPicPr>
        <p:blipFill>
          <a:blip r:embed="rId2"/>
          <a:stretch>
            <a:fillRect/>
          </a:stretch>
        </p:blipFill>
        <p:spPr>
          <a:xfrm>
            <a:off x="1524000" y="862701"/>
            <a:ext cx="9144000" cy="5132599"/>
          </a:xfrm>
          <a:prstGeom prst="rect">
            <a:avLst/>
          </a:prstGeom>
        </p:spPr>
      </p:pic>
    </p:spTree>
    <p:extLst>
      <p:ext uri="{BB962C8B-B14F-4D97-AF65-F5344CB8AC3E}">
        <p14:creationId xmlns:p14="http://schemas.microsoft.com/office/powerpoint/2010/main" val="18176432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7A3F-3C95-F928-DFA8-0F1FEDED42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CE9421-58E5-D9CF-E48A-417E0A08C3AC}"/>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8923120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5751-AF67-02FA-A33F-134A29213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9FB9E-A6A1-FB7F-F938-DBEAB21E9F46}"/>
              </a:ext>
            </a:extLst>
          </p:cNvPr>
          <p:cNvPicPr>
            <a:picLocks noChangeAspect="1"/>
          </p:cNvPicPr>
          <p:nvPr/>
        </p:nvPicPr>
        <p:blipFill>
          <a:blip r:embed="rId2"/>
          <a:stretch>
            <a:fillRect/>
          </a:stretch>
        </p:blipFill>
        <p:spPr>
          <a:xfrm>
            <a:off x="1524000" y="846725"/>
            <a:ext cx="9144000" cy="5164551"/>
          </a:xfrm>
          <a:prstGeom prst="rect">
            <a:avLst/>
          </a:prstGeom>
        </p:spPr>
      </p:pic>
    </p:spTree>
    <p:extLst>
      <p:ext uri="{BB962C8B-B14F-4D97-AF65-F5344CB8AC3E}">
        <p14:creationId xmlns:p14="http://schemas.microsoft.com/office/powerpoint/2010/main" val="1202910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BAA9-9621-8299-47AA-54482042342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4669157-F941-C2CE-4C89-EE8662BA6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415C7EDB-10C6-D701-0E07-FBA8E717A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2A23B294-755A-5600-CB08-FF8B737B019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B19C0D7-B67C-9D1D-11C7-A54D9FF8902A}"/>
              </a:ext>
            </a:extLst>
          </p:cNvPr>
          <p:cNvSpPr>
            <a:spLocks noGrp="1"/>
          </p:cNvSpPr>
          <p:nvPr>
            <p:ph type="ctrTitle"/>
          </p:nvPr>
        </p:nvSpPr>
        <p:spPr>
          <a:xfrm>
            <a:off x="1752601" y="301623"/>
            <a:ext cx="8632371" cy="5816148"/>
          </a:xfrm>
        </p:spPr>
        <p:txBody>
          <a:bodyPr>
            <a:normAutofit/>
          </a:bodyPr>
          <a:lstStyle/>
          <a:p>
            <a:br>
              <a:rPr lang="en-US" sz="6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098805-2F43-4523-0F24-369075B70A76}"/>
              </a:ext>
            </a:extLst>
          </p:cNvPr>
          <p:cNvPicPr>
            <a:picLocks noChangeAspect="1"/>
          </p:cNvPicPr>
          <p:nvPr/>
        </p:nvPicPr>
        <p:blipFill>
          <a:blip r:embed="rId4"/>
          <a:stretch>
            <a:fillRect/>
          </a:stretch>
        </p:blipFill>
        <p:spPr>
          <a:xfrm>
            <a:off x="1686184" y="137047"/>
            <a:ext cx="8956001" cy="6323220"/>
          </a:xfrm>
          <a:prstGeom prst="rect">
            <a:avLst/>
          </a:prstGeom>
        </p:spPr>
      </p:pic>
    </p:spTree>
    <p:extLst>
      <p:ext uri="{BB962C8B-B14F-4D97-AF65-F5344CB8AC3E}">
        <p14:creationId xmlns:p14="http://schemas.microsoft.com/office/powerpoint/2010/main" val="19850988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1182-858A-7D1F-3131-E11300941B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2F6FA8-235E-677E-58E7-D5345B27C61B}"/>
              </a:ext>
            </a:extLst>
          </p:cNvPr>
          <p:cNvSpPr txBox="1"/>
          <p:nvPr/>
        </p:nvSpPr>
        <p:spPr>
          <a:xfrm>
            <a:off x="882297" y="926850"/>
            <a:ext cx="10427406" cy="3785652"/>
          </a:xfrm>
          <a:prstGeom prst="rect">
            <a:avLst/>
          </a:prstGeom>
          <a:noFill/>
        </p:spPr>
        <p:txBody>
          <a:bodyPr wrap="none" rtlCol="0">
            <a:spAutoFit/>
          </a:bodyPr>
          <a:lstStyle/>
          <a:p>
            <a:pPr algn="ctr"/>
            <a:r>
              <a:rPr lang="en-US" sz="4800" dirty="0"/>
              <a:t>For more information on either program:</a:t>
            </a:r>
          </a:p>
          <a:p>
            <a:pPr algn="ctr"/>
            <a:endParaRPr lang="en-US" sz="4800" dirty="0"/>
          </a:p>
          <a:p>
            <a:pPr algn="ctr"/>
            <a:r>
              <a:rPr lang="en-US" sz="4800" dirty="0"/>
              <a:t>Please contact Ryan Moon</a:t>
            </a:r>
          </a:p>
          <a:p>
            <a:pPr algn="ctr"/>
            <a:endParaRPr lang="en-US" sz="4800" dirty="0"/>
          </a:p>
          <a:p>
            <a:pPr algn="ctr"/>
            <a:r>
              <a:rPr lang="en-US" sz="4800" dirty="0">
                <a:hlinkClick r:id="rId2"/>
              </a:rPr>
              <a:t>Ryan.moon@scouting</a:t>
            </a:r>
            <a:r>
              <a:rPr lang="en-US" sz="4800">
                <a:hlinkClick r:id="rId2"/>
              </a:rPr>
              <a:t>.org</a:t>
            </a:r>
            <a:r>
              <a:rPr lang="en-US" sz="4800"/>
              <a:t>  </a:t>
            </a:r>
            <a:endParaRPr lang="en-US" sz="4800" dirty="0"/>
          </a:p>
        </p:txBody>
      </p:sp>
    </p:spTree>
    <p:extLst>
      <p:ext uri="{BB962C8B-B14F-4D97-AF65-F5344CB8AC3E}">
        <p14:creationId xmlns:p14="http://schemas.microsoft.com/office/powerpoint/2010/main" val="29586963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494C-633A-9CCF-13FA-DFB3CC1624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9075BB-16F8-F3C6-A52C-CABB6E22CF2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6064997-77D3-BF44-2BA4-43370680169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 and volunteers across the country to share best practices while becoming more effective in growing Exploring within their geographic areas.  This includes learning from the people who have been the most successful.</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4990710-238F-FCF2-AC61-37759D2451E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768F9E2-BB6E-73E0-0692-609A7E29D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3E16932-4F02-7AAB-B122-25D3B40B9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1774C5D-3907-022A-B8DC-7790E4B3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Tree>
    <p:extLst>
      <p:ext uri="{BB962C8B-B14F-4D97-AF65-F5344CB8AC3E}">
        <p14:creationId xmlns:p14="http://schemas.microsoft.com/office/powerpoint/2010/main" val="6603883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972B-9DA1-C2B2-04E9-1D8BC1E73C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ECAA05-3697-7190-A5A9-FFAC042E293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D7292BC-F465-111D-137F-4F0F66120414}"/>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4B8A5A08-3C5B-A78D-6CD7-20EE812834EF}"/>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48EC7D3E-68E1-EE00-4FEB-FD9D0347E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9502F88-1412-A5FA-DAA2-9AA5E8B49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6E0F8955-D149-A70A-628E-53295C9DB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C5F52898-218D-D220-E2C1-3A9CC344BCC6}"/>
              </a:ext>
            </a:extLst>
          </p:cNvPr>
          <p:cNvSpPr txBox="1"/>
          <p:nvPr/>
        </p:nvSpPr>
        <p:spPr>
          <a:xfrm>
            <a:off x="1189608" y="2509130"/>
            <a:ext cx="9561251" cy="2918235"/>
          </a:xfrm>
          <a:prstGeom prst="rect">
            <a:avLst/>
          </a:prstGeom>
          <a:noFill/>
        </p:spPr>
        <p:txBody>
          <a:bodyPr wrap="square" rtlCol="0">
            <a:spAutoFit/>
          </a:bodyPr>
          <a:lstStyle/>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Great News!  Due to high demand, additional Exploring New Unit Trainings have been scheduled for all Professionals and Volunteers!  This is a great opportunity to get your staff and volunteers trained.  Let’s be sure that 100 % of our Unit Serving Executives are trained.</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Click here to sign up for the trainings today!   </a:t>
            </a:r>
            <a:endPar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rPr>
              <a:t>TBA</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If you have problems with the link, please copy/paste the following link into your browser:</a:t>
            </a:r>
          </a:p>
          <a:p>
            <a:pPr algn="ctr">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rPr>
              <a:t>TBA</a:t>
            </a:r>
            <a:endParaRPr lang="en-US" dirty="0">
              <a:solidFill>
                <a:schemeClr val="bg1"/>
              </a:solidFill>
            </a:endParaRPr>
          </a:p>
        </p:txBody>
      </p:sp>
    </p:spTree>
    <p:extLst>
      <p:ext uri="{BB962C8B-B14F-4D97-AF65-F5344CB8AC3E}">
        <p14:creationId xmlns:p14="http://schemas.microsoft.com/office/powerpoint/2010/main" val="38351225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F8F6-2DA9-BB50-F63D-6535D3D67E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1ECE25-1C35-A014-66C9-575240B6137C}"/>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2B56B90-71CE-3A20-0775-6D0AD094330B}"/>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CE0C4E85-5E04-2C81-8ECC-999100FE8DF5}"/>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B666036-2B25-620E-0159-65EAC9D5E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C3AD7576-5155-A958-1DA6-91562596D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F883245-A9A2-EC17-599A-7A16A28C0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5EE82409-81FE-50F6-18B5-8C60659C2955}"/>
              </a:ext>
            </a:extLst>
          </p:cNvPr>
          <p:cNvSpPr txBox="1"/>
          <p:nvPr/>
        </p:nvSpPr>
        <p:spPr>
          <a:xfrm>
            <a:off x="1189608" y="2509130"/>
            <a:ext cx="9561251" cy="1022588"/>
          </a:xfrm>
          <a:prstGeom prst="rect">
            <a:avLst/>
          </a:prstGeom>
          <a:noFill/>
        </p:spPr>
        <p:txBody>
          <a:bodyPr wrap="square" rtlCol="0">
            <a:spAutoFit/>
          </a:bodyPr>
          <a:lstStyle/>
          <a:p>
            <a:pPr marL="0" marR="0" algn="ctr">
              <a:lnSpc>
                <a:spcPct val="105000"/>
              </a:lnSpc>
              <a:spcAft>
                <a:spcPts val="800"/>
              </a:spcAft>
              <a:buNone/>
            </a:pPr>
            <a:r>
              <a:rPr lang="en-US" sz="6000" dirty="0">
                <a:solidFill>
                  <a:schemeClr val="bg1"/>
                </a:solidFill>
              </a:rPr>
              <a:t>INCENTIVES </a:t>
            </a:r>
          </a:p>
        </p:txBody>
      </p:sp>
      <p:sp>
        <p:nvSpPr>
          <p:cNvPr id="6" name="TextBox 5">
            <a:extLst>
              <a:ext uri="{FF2B5EF4-FFF2-40B4-BE49-F238E27FC236}">
                <a16:creationId xmlns:a16="http://schemas.microsoft.com/office/drawing/2014/main" id="{752172EF-2C15-2A57-5873-E915FAC8786B}"/>
              </a:ext>
            </a:extLst>
          </p:cNvPr>
          <p:cNvSpPr txBox="1"/>
          <p:nvPr/>
        </p:nvSpPr>
        <p:spPr>
          <a:xfrm>
            <a:off x="1792707" y="4533233"/>
            <a:ext cx="9205020" cy="707886"/>
          </a:xfrm>
          <a:prstGeom prst="rect">
            <a:avLst/>
          </a:prstGeom>
          <a:noFill/>
        </p:spPr>
        <p:txBody>
          <a:bodyPr wrap="none" rtlCol="0">
            <a:spAutoFit/>
          </a:bodyPr>
          <a:lstStyle/>
          <a:p>
            <a:r>
              <a:rPr lang="en-US" sz="4000" dirty="0">
                <a:hlinkClick r:id="rId5"/>
              </a:rPr>
              <a:t>Exploring Explosion Growth Incentive 2026</a:t>
            </a:r>
            <a:r>
              <a:rPr lang="en-US" sz="4000" dirty="0"/>
              <a:t> </a:t>
            </a:r>
          </a:p>
        </p:txBody>
      </p:sp>
    </p:spTree>
    <p:extLst>
      <p:ext uri="{BB962C8B-B14F-4D97-AF65-F5344CB8AC3E}">
        <p14:creationId xmlns:p14="http://schemas.microsoft.com/office/powerpoint/2010/main" val="34879912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53E0-218D-805F-2631-C93B5DA26B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93B20A-D083-76A5-1D96-09F1FDDC54C9}"/>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B293EEC-569D-05A4-E533-F5BB6487ACD0}"/>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F6191982-1518-871E-920D-987D543627D4}"/>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AFDD3B26-888C-41FA-F29F-6E032C908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F0A9681A-64BD-C1AD-DA58-8AC798300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5FB22A9-55A4-224A-ADC2-727F4D752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32F7DABF-B0A0-E45F-7240-F4B7B2E9A848}"/>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6039860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Asthma*</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Safety Moments’  Heat-Related Illness (see </a:t>
            </a:r>
            <a:r>
              <a:rPr lang="en-US" sz="1800" u="sng" dirty="0">
                <a:solidFill>
                  <a:srgbClr val="1FC77F"/>
                </a:solidFill>
              </a:rPr>
              <a:t>https://www.scouting.org/health-and-safety/safety-moments/asthma/)</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75C8-C91A-5161-7B44-63E484506EC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DB6D4C-28ED-9927-0BFE-C28FACF80FC0}"/>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2DD0E71-33C5-A067-1881-27C4092155D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72385033-7E57-5CB7-36FF-254AC1C6D83C}"/>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A8C164B-A189-D432-6F45-8702FF117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EC27A1A-7FB8-8955-51D6-4CE5ADDA7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7C5E3A3-6291-A323-EAEE-36084109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DDC30C02-29E2-5EDF-B563-3424415011BE}"/>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2777283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MAY 2026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076981" cy="6883121"/>
          </a:xfrm>
          <a:prstGeom prst="rect">
            <a:avLst/>
          </a:prstGeom>
        </p:spPr>
      </p:pic>
      <p:sp>
        <p:nvSpPr>
          <p:cNvPr id="2" name="Title 1"/>
          <p:cNvSpPr>
            <a:spLocks noGrp="1"/>
          </p:cNvSpPr>
          <p:nvPr>
            <p:ph type="ctrTitle"/>
          </p:nvPr>
        </p:nvSpPr>
        <p:spPr>
          <a:xfrm>
            <a:off x="1902244" y="188504"/>
            <a:ext cx="8409746" cy="706188"/>
          </a:xfrm>
        </p:spPr>
        <p:txBody>
          <a:bodyPr>
            <a:normAutofit/>
          </a:bodyPr>
          <a:lstStyle/>
          <a:p>
            <a:pPr algn="l"/>
            <a:r>
              <a:rPr lang="en-US" sz="4000" b="1" dirty="0">
                <a:solidFill>
                  <a:srgbClr val="1FC77F"/>
                </a:solidFill>
                <a:latin typeface="Arial Black" panose="020B0A04020102020204" pitchFamily="34" charset="0"/>
                <a:cs typeface="Arial" panose="020B0604020202020204" pitchFamily="34" charset="0"/>
              </a:rPr>
              <a:t>Asthma…</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4116162"/>
            <a:ext cx="8757859" cy="1938992"/>
          </a:xfrm>
          <a:prstGeom prst="rect">
            <a:avLst/>
          </a:prstGeom>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Every day in the U.S., people die from asthma, a chronic lung disease that can worsen at any time and for many different reasons. When asthma is controlled, it should not interfere with a person’s activity; however, when not controlled, it can cause life-threatening symptoms</a:t>
            </a:r>
          </a:p>
        </p:txBody>
      </p:sp>
      <p:pic>
        <p:nvPicPr>
          <p:cNvPr id="6" name="Picture 5">
            <a:extLst>
              <a:ext uri="{FF2B5EF4-FFF2-40B4-BE49-F238E27FC236}">
                <a16:creationId xmlns:a16="http://schemas.microsoft.com/office/drawing/2014/main" id="{2837B0BD-F053-D45F-3391-07CECCE60C29}"/>
              </a:ext>
            </a:extLst>
          </p:cNvPr>
          <p:cNvPicPr>
            <a:picLocks noChangeAspect="1"/>
          </p:cNvPicPr>
          <p:nvPr/>
        </p:nvPicPr>
        <p:blipFill>
          <a:blip r:embed="rId4"/>
          <a:stretch>
            <a:fillRect/>
          </a:stretch>
        </p:blipFill>
        <p:spPr>
          <a:xfrm>
            <a:off x="2704892" y="1044065"/>
            <a:ext cx="6479542" cy="3009388"/>
          </a:xfrm>
          <a:prstGeom prst="rect">
            <a:avLst/>
          </a:prstGeom>
        </p:spPr>
      </p:pic>
    </p:spTree>
    <p:extLst>
      <p:ext uri="{BB962C8B-B14F-4D97-AF65-F5344CB8AC3E}">
        <p14:creationId xmlns:p14="http://schemas.microsoft.com/office/powerpoint/2010/main" val="136715135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747957" y="71860"/>
            <a:ext cx="8658786" cy="959546"/>
          </a:xfrm>
        </p:spPr>
        <p:txBody>
          <a:bodyPr>
            <a:normAutofit/>
          </a:bodyPr>
          <a:lstStyle/>
          <a:p>
            <a:pPr algn="l"/>
            <a:r>
              <a:rPr lang="en-US" sz="3400" b="1" dirty="0">
                <a:solidFill>
                  <a:srgbClr val="1FC77F"/>
                </a:solidFill>
                <a:latin typeface="Arial Black" panose="020B0A04020102020204" pitchFamily="34" charset="0"/>
                <a:cs typeface="Arial" panose="020B0604020202020204" pitchFamily="34" charset="0"/>
              </a:rPr>
              <a:t>Asthma ~ Prepared Adult Leaders… </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8" y="900038"/>
            <a:ext cx="8757859" cy="4862870"/>
          </a:xfrm>
          <a:prstGeom prst="rect">
            <a:avLst/>
          </a:prstGeom>
        </p:spPr>
        <p:txBody>
          <a:bodyPr wrap="square">
            <a:spAutoFit/>
          </a:bodyPr>
          <a:lstStyle/>
          <a:p>
            <a:pPr marL="342900" indent="-342900">
              <a:buFont typeface="Arial" panose="020B0604020202020204" pitchFamily="34" charset="0"/>
              <a:buChar char="•"/>
            </a:pPr>
            <a:r>
              <a:rPr lang="en-US" sz="2600" dirty="0">
                <a:solidFill>
                  <a:srgbClr val="FFFF00"/>
                </a:solidFill>
                <a:latin typeface="Arial" panose="020B0604020202020204" pitchFamily="34" charset="0"/>
                <a:cs typeface="Arial" panose="020B0604020202020204" pitchFamily="34" charset="0"/>
              </a:rPr>
              <a:t>Review each Explorer’s or adult’s Annual Health and Medical Record for health issues, including asthma, before any event</a:t>
            </a:r>
          </a:p>
          <a:p>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600" dirty="0">
                <a:solidFill>
                  <a:srgbClr val="FFFF00"/>
                </a:solidFill>
                <a:latin typeface="Arial" panose="020B0604020202020204" pitchFamily="34" charset="0"/>
                <a:cs typeface="Arial" panose="020B0604020202020204" pitchFamily="34" charset="0"/>
              </a:rPr>
              <a:t>Understand the asthma action plan developed by the parent and Explorer or adult with their health care provider that explains what to do for an asthma attack</a:t>
            </a:r>
          </a:p>
          <a:p>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600" dirty="0">
                <a:solidFill>
                  <a:srgbClr val="FFFF00"/>
                </a:solidFill>
                <a:latin typeface="Arial" panose="020B0604020202020204" pitchFamily="34" charset="0"/>
                <a:cs typeface="Arial" panose="020B0604020202020204" pitchFamily="34" charset="0"/>
              </a:rPr>
              <a:t>Know what triggers the Explorer’s or adult’s asthma and when to get advanced medical care, especially for remote locations</a:t>
            </a:r>
          </a:p>
          <a:p>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600" dirty="0">
                <a:solidFill>
                  <a:srgbClr val="FFFF00"/>
                </a:solidFill>
                <a:latin typeface="Arial" panose="020B0604020202020204" pitchFamily="34" charset="0"/>
                <a:cs typeface="Arial" panose="020B0604020202020204" pitchFamily="34" charset="0"/>
              </a:rPr>
              <a:t>Become familiar with the medications used to treat an asthma attack and how they are used</a:t>
            </a:r>
          </a:p>
        </p:txBody>
      </p:sp>
    </p:spTree>
    <p:extLst>
      <p:ext uri="{BB962C8B-B14F-4D97-AF65-F5344CB8AC3E}">
        <p14:creationId xmlns:p14="http://schemas.microsoft.com/office/powerpoint/2010/main" val="2374749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348338"/>
            <a:ext cx="8833604" cy="391888"/>
          </a:xfrm>
        </p:spPr>
        <p:txBody>
          <a:bodyPr>
            <a:normAutofit fontScale="90000"/>
          </a:bodyPr>
          <a:lstStyle/>
          <a:p>
            <a:pPr algn="l"/>
            <a:r>
              <a:rPr lang="en-US" sz="4000" b="1" dirty="0">
                <a:solidFill>
                  <a:srgbClr val="1FC77F"/>
                </a:solidFill>
                <a:latin typeface="Arial Black" panose="020B0A04020102020204" pitchFamily="34" charset="0"/>
                <a:cs typeface="Arial" panose="020B0604020202020204" pitchFamily="34" charset="0"/>
              </a:rPr>
              <a:t>Asthma Symptoms…</a:t>
            </a: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928199"/>
            <a:ext cx="8757859" cy="4862870"/>
          </a:xfrm>
          <a:prstGeom prst="rect">
            <a:avLst/>
          </a:prstGeom>
        </p:spPr>
        <p:txBody>
          <a:bodyPr wrap="square">
            <a:spAutoFit/>
          </a:bodyPr>
          <a:lstStyle/>
          <a:p>
            <a:pPr marL="1484313" indent="-285750">
              <a:buFont typeface="Arial" panose="020B0604020202020204" pitchFamily="34" charset="0"/>
              <a:buChar char="•"/>
            </a:pPr>
            <a:r>
              <a:rPr lang="en-US" sz="2200" dirty="0">
                <a:solidFill>
                  <a:srgbClr val="FFFF00"/>
                </a:solidFill>
                <a:latin typeface="Arial" panose="020B0604020202020204" pitchFamily="34" charset="0"/>
                <a:cs typeface="Arial" panose="020B0604020202020204" pitchFamily="34" charset="0"/>
              </a:rPr>
              <a:t>Shortness of breath</a:t>
            </a:r>
          </a:p>
          <a:p>
            <a:pPr marL="1198563"/>
            <a:endParaRPr lang="en-US" sz="800" dirty="0">
              <a:solidFill>
                <a:srgbClr val="FFFF00"/>
              </a:solidFill>
              <a:latin typeface="Arial" panose="020B0604020202020204" pitchFamily="34" charset="0"/>
              <a:cs typeface="Arial" panose="020B0604020202020204" pitchFamily="34" charset="0"/>
            </a:endParaRPr>
          </a:p>
          <a:p>
            <a:pPr marL="1484313" indent="-285750">
              <a:buFont typeface="Arial" panose="020B0604020202020204" pitchFamily="34" charset="0"/>
              <a:buChar char="•"/>
            </a:pPr>
            <a:r>
              <a:rPr lang="en-US" sz="2200" dirty="0">
                <a:solidFill>
                  <a:srgbClr val="FFFF00"/>
                </a:solidFill>
                <a:latin typeface="Arial" panose="020B0604020202020204" pitchFamily="34" charset="0"/>
                <a:cs typeface="Arial" panose="020B0604020202020204" pitchFamily="34" charset="0"/>
              </a:rPr>
              <a:t>Wheezing</a:t>
            </a:r>
          </a:p>
          <a:p>
            <a:endParaRPr lang="en-US" sz="800" dirty="0">
              <a:solidFill>
                <a:srgbClr val="FFFF00"/>
              </a:solidFill>
              <a:latin typeface="Arial" panose="020B0604020202020204" pitchFamily="34" charset="0"/>
              <a:cs typeface="Arial" panose="020B0604020202020204" pitchFamily="34" charset="0"/>
            </a:endParaRPr>
          </a:p>
          <a:p>
            <a:r>
              <a:rPr lang="en-US" sz="2200" dirty="0">
                <a:solidFill>
                  <a:schemeClr val="accent6">
                    <a:lumMod val="75000"/>
                  </a:schemeClr>
                </a:solidFill>
                <a:latin typeface="Arial" panose="020B0604020202020204" pitchFamily="34" charset="0"/>
                <a:cs typeface="Arial" panose="020B0604020202020204" pitchFamily="34" charset="0"/>
              </a:rPr>
              <a:t>Symptoms might be severe enough to limit activity or even result in death if left untreated</a:t>
            </a:r>
            <a:r>
              <a:rPr lang="en-US" sz="2200" dirty="0">
                <a:solidFill>
                  <a:srgbClr val="FFFF00"/>
                </a:solidFill>
                <a:latin typeface="Arial" panose="020B0604020202020204" pitchFamily="34" charset="0"/>
                <a:cs typeface="Arial" panose="020B0604020202020204" pitchFamily="34" charset="0"/>
              </a:rPr>
              <a:t>. Asthma symptoms might be triggered simply by exercise, smoky air, or cold air. Explorers, parents, and adult leaders should be very familiar with the individual’s triggers and the medications used to treat asthma. Medications for treatment should always be readily available</a:t>
            </a:r>
          </a:p>
          <a:p>
            <a:endParaRPr lang="en-US" sz="800" dirty="0">
              <a:solidFill>
                <a:srgbClr val="FFFF00"/>
              </a:solidFill>
              <a:latin typeface="Arial" panose="020B0604020202020204" pitchFamily="34" charset="0"/>
              <a:cs typeface="Arial" panose="020B0604020202020204" pitchFamily="34" charset="0"/>
            </a:endParaRPr>
          </a:p>
          <a:p>
            <a:r>
              <a:rPr lang="en-US" sz="2200" dirty="0">
                <a:solidFill>
                  <a:schemeClr val="accent6">
                    <a:lumMod val="75000"/>
                  </a:schemeClr>
                </a:solidFill>
                <a:latin typeface="Arial" panose="020B0604020202020204" pitchFamily="34" charset="0"/>
                <a:cs typeface="Arial" panose="020B0604020202020204" pitchFamily="34" charset="0"/>
              </a:rPr>
              <a:t>Generally, the more medications a person needs to treat asthma symptoms, the more difficult it is to control</a:t>
            </a:r>
            <a:r>
              <a:rPr lang="en-US" sz="2200" dirty="0">
                <a:solidFill>
                  <a:srgbClr val="FFFF00"/>
                </a:solidFill>
                <a:latin typeface="Arial" panose="020B0604020202020204" pitchFamily="34" charset="0"/>
                <a:cs typeface="Arial" panose="020B0604020202020204" pitchFamily="34" charset="0"/>
              </a:rPr>
              <a:t>. The need for steroid pills (prednisone, Medrol, Decadron, etc.) or injections means that the asthma is hard to control, and the person will be more likely to have symptoms and difficulty with some activities</a:t>
            </a:r>
          </a:p>
        </p:txBody>
      </p:sp>
      <p:sp>
        <p:nvSpPr>
          <p:cNvPr id="4" name="TextBox 3">
            <a:extLst>
              <a:ext uri="{FF2B5EF4-FFF2-40B4-BE49-F238E27FC236}">
                <a16:creationId xmlns:a16="http://schemas.microsoft.com/office/drawing/2014/main" id="{44ED73AE-44C4-AB9E-C318-46F68B1F3AE2}"/>
              </a:ext>
            </a:extLst>
          </p:cNvPr>
          <p:cNvSpPr txBox="1"/>
          <p:nvPr/>
        </p:nvSpPr>
        <p:spPr>
          <a:xfrm>
            <a:off x="6459895" y="890873"/>
            <a:ext cx="3303037" cy="892552"/>
          </a:xfrm>
          <a:prstGeom prst="rect">
            <a:avLst/>
          </a:prstGeom>
          <a:noFill/>
        </p:spPr>
        <p:txBody>
          <a:bodyPr wrap="square" rtlCol="0">
            <a:spAutoFit/>
          </a:bodyPr>
          <a:lstStyle/>
          <a:p>
            <a:pPr marL="285750" indent="-285750">
              <a:buFont typeface="Arial" panose="020B0604020202020204" pitchFamily="34" charset="0"/>
              <a:buChar char="•"/>
            </a:pPr>
            <a:r>
              <a:rPr lang="en-US" sz="2200" dirty="0">
                <a:solidFill>
                  <a:srgbClr val="FFFF00"/>
                </a:solidFill>
                <a:latin typeface="Arial" panose="020B0604020202020204" pitchFamily="34" charset="0"/>
                <a:cs typeface="Arial" panose="020B0604020202020204" pitchFamily="34" charset="0"/>
              </a:rPr>
              <a:t>Coughing</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rgbClr val="FFFF00"/>
                </a:solidFill>
                <a:latin typeface="Arial" panose="020B0604020202020204" pitchFamily="34" charset="0"/>
                <a:cs typeface="Arial" panose="020B0604020202020204" pitchFamily="34" charset="0"/>
              </a:rPr>
              <a:t>Chest tightness</a:t>
            </a:r>
          </a:p>
        </p:txBody>
      </p:sp>
    </p:spTree>
    <p:extLst>
      <p:ext uri="{BB962C8B-B14F-4D97-AF65-F5344CB8AC3E}">
        <p14:creationId xmlns:p14="http://schemas.microsoft.com/office/powerpoint/2010/main" val="5324781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sp>
        <p:nvSpPr>
          <p:cNvPr id="2" name="Title 1"/>
          <p:cNvSpPr>
            <a:spLocks noGrp="1"/>
          </p:cNvSpPr>
          <p:nvPr>
            <p:ph type="ctrTitle"/>
          </p:nvPr>
        </p:nvSpPr>
        <p:spPr>
          <a:xfrm>
            <a:off x="1672211" y="348338"/>
            <a:ext cx="8833604" cy="391888"/>
          </a:xfrm>
        </p:spPr>
        <p:txBody>
          <a:bodyPr>
            <a:noAutofit/>
          </a:bodyPr>
          <a:lstStyle/>
          <a:p>
            <a:pPr algn="l"/>
            <a:r>
              <a:rPr lang="en-US" sz="3400" b="1" dirty="0">
                <a:solidFill>
                  <a:srgbClr val="1FC77F"/>
                </a:solidFill>
                <a:latin typeface="Arial Black" panose="020B0A04020102020204" pitchFamily="34" charset="0"/>
                <a:cs typeface="Arial" panose="020B0604020202020204" pitchFamily="34" charset="0"/>
              </a:rPr>
              <a:t>Asthma Treatment…</a:t>
            </a:r>
            <a:endParaRPr lang="en-US" sz="34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17071" y="847331"/>
            <a:ext cx="8757859" cy="4893647"/>
          </a:xfrm>
          <a:prstGeom prst="rect">
            <a:avLst/>
          </a:prstGeom>
        </p:spPr>
        <p:txBody>
          <a:bodyPr wrap="square">
            <a:spAutoFit/>
          </a:bodyPr>
          <a:lstStyle/>
          <a:p>
            <a:r>
              <a:rPr lang="en-US" sz="2200" dirty="0">
                <a:solidFill>
                  <a:srgbClr val="FFFF00"/>
                </a:solidFill>
                <a:latin typeface="Arial" panose="020B0604020202020204" pitchFamily="34" charset="0"/>
                <a:cs typeface="Arial" panose="020B0604020202020204" pitchFamily="34" charset="0"/>
              </a:rPr>
              <a:t>The </a:t>
            </a:r>
            <a:r>
              <a:rPr lang="en-US" sz="2200" dirty="0">
                <a:solidFill>
                  <a:schemeClr val="accent6">
                    <a:lumMod val="75000"/>
                  </a:schemeClr>
                </a:solidFill>
                <a:latin typeface="Arial" panose="020B0604020202020204" pitchFamily="34" charset="0"/>
                <a:cs typeface="Arial" panose="020B0604020202020204" pitchFamily="34" charset="0"/>
              </a:rPr>
              <a:t>treatment of asthma depends upon its severity</a:t>
            </a:r>
            <a:r>
              <a:rPr lang="en-US" sz="2200" dirty="0">
                <a:solidFill>
                  <a:srgbClr val="FFFF00"/>
                </a:solidFill>
                <a:latin typeface="Arial" panose="020B0604020202020204" pitchFamily="34" charset="0"/>
                <a:cs typeface="Arial" panose="020B0604020202020204" pitchFamily="34" charset="0"/>
              </a:rPr>
              <a:t>. Those with mild disease may only require a rescue inhaler to use when needed, while others will require long-term control medications. It is very important that a person follows the recommendations of their health care provider. Commonly used asthma medications include:</a:t>
            </a:r>
          </a:p>
          <a:p>
            <a:endParaRPr lang="en-US" sz="800" dirty="0">
              <a:solidFill>
                <a:srgbClr val="FFFF00"/>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2000" i="1" dirty="0">
                <a:solidFill>
                  <a:schemeClr val="accent6">
                    <a:lumMod val="75000"/>
                  </a:schemeClr>
                </a:solidFill>
                <a:latin typeface="Arial" panose="020B0604020202020204" pitchFamily="34" charset="0"/>
                <a:cs typeface="Arial" panose="020B0604020202020204" pitchFamily="34" charset="0"/>
              </a:rPr>
              <a:t>Fast-acting medications ~ </a:t>
            </a:r>
          </a:p>
          <a:p>
            <a:pPr lvl="1" indent="-233363">
              <a:buFont typeface="Courier New" panose="02070309020205020404" pitchFamily="49" charset="0"/>
              <a:buChar char="o"/>
            </a:pPr>
            <a:r>
              <a:rPr lang="en-US" sz="2000" dirty="0">
                <a:solidFill>
                  <a:srgbClr val="FFFF00"/>
                </a:solidFill>
                <a:latin typeface="Arial" panose="020B0604020202020204" pitchFamily="34" charset="0"/>
                <a:cs typeface="Arial" panose="020B0604020202020204" pitchFamily="34" charset="0"/>
              </a:rPr>
              <a:t>Albuterol (ProAir, Proventil, Ventolin)</a:t>
            </a:r>
          </a:p>
          <a:p>
            <a:pPr lvl="1" indent="-233363">
              <a:buFont typeface="Courier New" panose="02070309020205020404" pitchFamily="49" charset="0"/>
              <a:buChar char="o"/>
            </a:pPr>
            <a:r>
              <a:rPr lang="en-US" sz="2000" dirty="0">
                <a:solidFill>
                  <a:srgbClr val="FFFF00"/>
                </a:solidFill>
                <a:latin typeface="Arial" panose="020B0604020202020204" pitchFamily="34" charset="0"/>
                <a:cs typeface="Arial" panose="020B0604020202020204" pitchFamily="34" charset="0"/>
              </a:rPr>
              <a:t>Levalbuterol (Xopenex)</a:t>
            </a:r>
          </a:p>
          <a:p>
            <a:pPr lvl="1" indent="-233363">
              <a:buFont typeface="Courier New" panose="02070309020205020404" pitchFamily="49" charset="0"/>
              <a:buChar char="o"/>
            </a:pPr>
            <a:r>
              <a:rPr lang="en-US" sz="2000" dirty="0">
                <a:solidFill>
                  <a:srgbClr val="FFFF00"/>
                </a:solidFill>
                <a:latin typeface="Arial" panose="020B0604020202020204" pitchFamily="34" charset="0"/>
                <a:cs typeface="Arial" panose="020B0604020202020204" pitchFamily="34" charset="0"/>
              </a:rPr>
              <a:t>Epinephrine auto-injector (EpiPen, </a:t>
            </a:r>
            <a:r>
              <a:rPr lang="en-US" sz="2000" dirty="0" err="1">
                <a:solidFill>
                  <a:srgbClr val="FFFF00"/>
                </a:solidFill>
                <a:latin typeface="Arial" panose="020B0604020202020204" pitchFamily="34" charset="0"/>
                <a:cs typeface="Arial" panose="020B0604020202020204" pitchFamily="34" charset="0"/>
              </a:rPr>
              <a:t>Adrenaclick</a:t>
            </a:r>
            <a:r>
              <a:rPr lang="en-US" sz="2000" dirty="0">
                <a:solidFill>
                  <a:srgbClr val="FFFF00"/>
                </a:solidFill>
                <a:latin typeface="Arial" panose="020B0604020202020204" pitchFamily="34" charset="0"/>
                <a:cs typeface="Arial" panose="020B0604020202020204" pitchFamily="34" charset="0"/>
              </a:rPr>
              <a:t>, </a:t>
            </a:r>
            <a:r>
              <a:rPr lang="en-US" sz="2000" dirty="0" err="1">
                <a:solidFill>
                  <a:srgbClr val="FFFF00"/>
                </a:solidFill>
                <a:latin typeface="Arial" panose="020B0604020202020204" pitchFamily="34" charset="0"/>
                <a:cs typeface="Arial" panose="020B0604020202020204" pitchFamily="34" charset="0"/>
              </a:rPr>
              <a:t>Auvi</a:t>
            </a:r>
            <a:r>
              <a:rPr lang="en-US" sz="2000" dirty="0">
                <a:solidFill>
                  <a:srgbClr val="FFFF00"/>
                </a:solidFill>
                <a:latin typeface="Arial" panose="020B0604020202020204" pitchFamily="34" charset="0"/>
                <a:cs typeface="Arial" panose="020B0604020202020204" pitchFamily="34" charset="0"/>
              </a:rPr>
              <a:t>-Q, etc.)</a:t>
            </a:r>
          </a:p>
          <a:p>
            <a:pPr marL="223837" lvl="1"/>
            <a:endParaRPr lang="en-US" sz="800" dirty="0">
              <a:solidFill>
                <a:srgbClr val="FFFF00"/>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2000" i="1" dirty="0">
                <a:solidFill>
                  <a:schemeClr val="accent6">
                    <a:lumMod val="75000"/>
                  </a:schemeClr>
                </a:solidFill>
                <a:latin typeface="Arial" panose="020B0604020202020204" pitchFamily="34" charset="0"/>
                <a:cs typeface="Arial" panose="020B0604020202020204" pitchFamily="34" charset="0"/>
              </a:rPr>
              <a:t>Controller medications ~</a:t>
            </a:r>
            <a:endParaRPr lang="en-US" sz="2000" dirty="0">
              <a:solidFill>
                <a:schemeClr val="accent6">
                  <a:lumMod val="75000"/>
                </a:schemeClr>
              </a:solidFill>
              <a:latin typeface="Arial" panose="020B0604020202020204" pitchFamily="34" charset="0"/>
              <a:cs typeface="Arial" panose="020B0604020202020204" pitchFamily="34" charset="0"/>
            </a:endParaRPr>
          </a:p>
          <a:p>
            <a:pPr lvl="1" indent="-233363">
              <a:buFont typeface="Courier New" panose="02070309020205020404" pitchFamily="49" charset="0"/>
              <a:buChar char="o"/>
            </a:pPr>
            <a:r>
              <a:rPr lang="en-US" sz="2000" dirty="0">
                <a:solidFill>
                  <a:srgbClr val="FFFF00"/>
                </a:solidFill>
                <a:latin typeface="Arial" panose="020B0604020202020204" pitchFamily="34" charset="0"/>
                <a:cs typeface="Arial" panose="020B0604020202020204" pitchFamily="34" charset="0"/>
              </a:rPr>
              <a:t>Steroid inhalers (Asmanex, Flovent, Pulmicort, </a:t>
            </a:r>
            <a:r>
              <a:rPr lang="en-US" sz="2000" dirty="0" err="1">
                <a:solidFill>
                  <a:srgbClr val="FFFF00"/>
                </a:solidFill>
                <a:latin typeface="Arial" panose="020B0604020202020204" pitchFamily="34" charset="0"/>
                <a:cs typeface="Arial" panose="020B0604020202020204" pitchFamily="34" charset="0"/>
              </a:rPr>
              <a:t>Qvar</a:t>
            </a:r>
            <a:r>
              <a:rPr lang="en-US" sz="2000" dirty="0">
                <a:solidFill>
                  <a:srgbClr val="FFFF00"/>
                </a:solidFill>
                <a:latin typeface="Arial" panose="020B0604020202020204" pitchFamily="34" charset="0"/>
                <a:cs typeface="Arial" panose="020B0604020202020204" pitchFamily="34" charset="0"/>
              </a:rPr>
              <a:t>)</a:t>
            </a:r>
          </a:p>
          <a:p>
            <a:pPr lvl="1" indent="-233363">
              <a:buFont typeface="Courier New" panose="02070309020205020404" pitchFamily="49" charset="0"/>
              <a:buChar char="o"/>
            </a:pPr>
            <a:r>
              <a:rPr lang="en-US" sz="2000" dirty="0">
                <a:solidFill>
                  <a:srgbClr val="FFFF00"/>
                </a:solidFill>
                <a:latin typeface="Arial" panose="020B0604020202020204" pitchFamily="34" charset="0"/>
                <a:cs typeface="Arial" panose="020B0604020202020204" pitchFamily="34" charset="0"/>
              </a:rPr>
              <a:t>Combination inhalers (Advair, </a:t>
            </a:r>
            <a:r>
              <a:rPr lang="en-US" sz="2000" dirty="0" err="1">
                <a:solidFill>
                  <a:srgbClr val="FFFF00"/>
                </a:solidFill>
                <a:latin typeface="Arial" panose="020B0604020202020204" pitchFamily="34" charset="0"/>
                <a:cs typeface="Arial" panose="020B0604020202020204" pitchFamily="34" charset="0"/>
              </a:rPr>
              <a:t>AirDuo</a:t>
            </a:r>
            <a:r>
              <a:rPr lang="en-US" sz="2000" dirty="0">
                <a:solidFill>
                  <a:srgbClr val="FFFF00"/>
                </a:solidFill>
                <a:latin typeface="Arial" panose="020B0604020202020204" pitchFamily="34" charset="0"/>
                <a:cs typeface="Arial" panose="020B0604020202020204" pitchFamily="34" charset="0"/>
              </a:rPr>
              <a:t>, </a:t>
            </a:r>
            <a:r>
              <a:rPr lang="en-US" sz="2000" dirty="0" err="1">
                <a:solidFill>
                  <a:srgbClr val="FFFF00"/>
                </a:solidFill>
                <a:latin typeface="Arial" panose="020B0604020202020204" pitchFamily="34" charset="0"/>
                <a:cs typeface="Arial" panose="020B0604020202020204" pitchFamily="34" charset="0"/>
              </a:rPr>
              <a:t>Breo</a:t>
            </a:r>
            <a:r>
              <a:rPr lang="en-US" sz="2000" dirty="0">
                <a:solidFill>
                  <a:srgbClr val="FFFF00"/>
                </a:solidFill>
                <a:latin typeface="Arial" panose="020B0604020202020204" pitchFamily="34" charset="0"/>
                <a:cs typeface="Arial" panose="020B0604020202020204" pitchFamily="34" charset="0"/>
              </a:rPr>
              <a:t>, Symbicort, </a:t>
            </a:r>
            <a:r>
              <a:rPr lang="en-US" sz="2000" dirty="0" err="1">
                <a:solidFill>
                  <a:srgbClr val="FFFF00"/>
                </a:solidFill>
                <a:latin typeface="Arial" panose="020B0604020202020204" pitchFamily="34" charset="0"/>
                <a:cs typeface="Arial" panose="020B0604020202020204" pitchFamily="34" charset="0"/>
              </a:rPr>
              <a:t>Trelegy</a:t>
            </a:r>
            <a:r>
              <a:rPr lang="en-US" sz="2000" dirty="0">
                <a:solidFill>
                  <a:srgbClr val="FFFF00"/>
                </a:solidFill>
                <a:latin typeface="Arial" panose="020B0604020202020204" pitchFamily="34" charset="0"/>
                <a:cs typeface="Arial" panose="020B0604020202020204" pitchFamily="34" charset="0"/>
              </a:rPr>
              <a:t>, etc.)</a:t>
            </a:r>
          </a:p>
          <a:p>
            <a:pPr lvl="1" indent="-233363">
              <a:buFont typeface="Courier New" panose="02070309020205020404" pitchFamily="49" charset="0"/>
              <a:buChar char="o"/>
            </a:pPr>
            <a:r>
              <a:rPr lang="en-US" sz="2000" dirty="0">
                <a:solidFill>
                  <a:srgbClr val="FFFF00"/>
                </a:solidFill>
                <a:latin typeface="Arial" panose="020B0604020202020204" pitchFamily="34" charset="0"/>
                <a:cs typeface="Arial" panose="020B0604020202020204" pitchFamily="34" charset="0"/>
              </a:rPr>
              <a:t>Oral medications (</a:t>
            </a:r>
            <a:r>
              <a:rPr lang="en-US" sz="2000" dirty="0" err="1">
                <a:solidFill>
                  <a:srgbClr val="FFFF00"/>
                </a:solidFill>
                <a:latin typeface="Arial" panose="020B0604020202020204" pitchFamily="34" charset="0"/>
                <a:cs typeface="Arial" panose="020B0604020202020204" pitchFamily="34" charset="0"/>
              </a:rPr>
              <a:t>Singulair</a:t>
            </a:r>
            <a:r>
              <a:rPr lang="en-US" sz="2000" dirty="0">
                <a:solidFill>
                  <a:srgbClr val="FFFF00"/>
                </a:solidFill>
                <a:latin typeface="Arial" panose="020B0604020202020204" pitchFamily="34" charset="0"/>
                <a:cs typeface="Arial" panose="020B0604020202020204" pitchFamily="34" charset="0"/>
              </a:rPr>
              <a:t>, Accolate)</a:t>
            </a:r>
          </a:p>
          <a:p>
            <a:pPr marL="223837" lvl="1"/>
            <a:endParaRPr lang="en-US" sz="800" dirty="0">
              <a:solidFill>
                <a:srgbClr val="FFFF00"/>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2000" i="1" dirty="0">
                <a:solidFill>
                  <a:schemeClr val="accent6">
                    <a:lumMod val="75000"/>
                  </a:schemeClr>
                </a:solidFill>
                <a:latin typeface="Arial" panose="020B0604020202020204" pitchFamily="34" charset="0"/>
                <a:cs typeface="Arial" panose="020B0604020202020204" pitchFamily="34" charset="0"/>
              </a:rPr>
              <a:t>Injections used in very serious asthma ~ </a:t>
            </a:r>
            <a:r>
              <a:rPr lang="en-US" sz="2000" dirty="0">
                <a:solidFill>
                  <a:srgbClr val="FFFF00"/>
                </a:solidFill>
                <a:latin typeface="Arial" panose="020B0604020202020204" pitchFamily="34" charset="0"/>
                <a:cs typeface="Arial" panose="020B0604020202020204" pitchFamily="34" charset="0"/>
              </a:rPr>
              <a:t>Xolair, Nucala, Dupixent, etc.</a:t>
            </a:r>
          </a:p>
        </p:txBody>
      </p:sp>
    </p:spTree>
    <p:extLst>
      <p:ext uri="{BB962C8B-B14F-4D97-AF65-F5344CB8AC3E}">
        <p14:creationId xmlns:p14="http://schemas.microsoft.com/office/powerpoint/2010/main" val="414158348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BB43-9A39-6A71-9E24-3CE289C499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C1D724-58A8-4FAE-5B43-C5B3C0E89EB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DE08E67-C22A-4561-47B1-5B38E59A4B5E}"/>
              </a:ext>
            </a:extLst>
          </p:cNvPr>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DB18EED0-31FC-7FD9-5576-A29ED50632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3AA99C7C-192A-CA0B-C250-9A47BCEA5A78}"/>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E93A1430-42B5-0E6A-FEF4-3BB6A759E881}"/>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3589814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672210" y="328590"/>
            <a:ext cx="8758950" cy="642970"/>
          </a:xfrm>
        </p:spPr>
        <p:txBody>
          <a:bodyPr>
            <a:noAutofit/>
          </a:bodyPr>
          <a:lstStyle/>
          <a:p>
            <a:pPr algn="l"/>
            <a:r>
              <a:rPr lang="en-US" sz="3600" b="1" dirty="0">
                <a:solidFill>
                  <a:srgbClr val="1FC77F"/>
                </a:solidFill>
                <a:latin typeface="Arial Black" panose="020B0A04020102020204" pitchFamily="34" charset="0"/>
                <a:cs typeface="Arial" panose="020B0604020202020204" pitchFamily="34" charset="0"/>
              </a:rPr>
              <a:t>Asthma Resources…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315428"/>
            <a:ext cx="8757859" cy="3447098"/>
          </a:xfrm>
          <a:prstGeom prst="rect">
            <a:avLst/>
          </a:prstGeom>
        </p:spPr>
        <p:txBody>
          <a:bodyPr wrap="square">
            <a:spAutoFit/>
          </a:bodyPr>
          <a:lstStyle/>
          <a:p>
            <a:pPr marL="233363" indent="-233363">
              <a:lnSpc>
                <a:spcPct val="150000"/>
              </a:lnSpc>
              <a:buFont typeface="Arial" panose="020B0604020202020204" pitchFamily="34" charset="0"/>
              <a:buChar char="•"/>
            </a:pPr>
            <a:r>
              <a:rPr lang="en-US" sz="2800" dirty="0">
                <a:solidFill>
                  <a:schemeClr val="accent6">
                    <a:lumMod val="75000"/>
                  </a:schemeClr>
                </a:solidFill>
                <a:latin typeface="Arial" panose="020B0604020202020204" pitchFamily="34" charset="0"/>
                <a:cs typeface="Arial" panose="020B0604020202020204" pitchFamily="34" charset="0"/>
              </a:rPr>
              <a:t>Global Initiative for Asthma ~ </a:t>
            </a:r>
            <a:r>
              <a:rPr lang="en-US" sz="2800" u="sng" dirty="0">
                <a:solidFill>
                  <a:srgbClr val="FFFF00"/>
                </a:solidFill>
                <a:latin typeface="Arial" panose="020B0604020202020204" pitchFamily="34" charset="0"/>
                <a:cs typeface="Arial" panose="020B0604020202020204" pitchFamily="34" charset="0"/>
              </a:rPr>
              <a:t>https://ginasthma.org/</a:t>
            </a:r>
          </a:p>
          <a:p>
            <a:pPr marL="233363" indent="-233363">
              <a:buFont typeface="Arial" panose="020B0604020202020204" pitchFamily="34" charset="0"/>
              <a:buChar char="•"/>
            </a:pPr>
            <a:r>
              <a:rPr lang="en-US" sz="2800" dirty="0">
                <a:solidFill>
                  <a:schemeClr val="accent6">
                    <a:lumMod val="75000"/>
                  </a:schemeClr>
                </a:solidFill>
                <a:latin typeface="Arial" panose="020B0604020202020204" pitchFamily="34" charset="0"/>
                <a:cs typeface="Arial" panose="020B0604020202020204" pitchFamily="34" charset="0"/>
              </a:rPr>
              <a:t>Mayo Clinic—Asthma ~ </a:t>
            </a:r>
            <a:r>
              <a:rPr lang="en-US" sz="2800" u="sng" dirty="0">
                <a:solidFill>
                  <a:srgbClr val="FFFF00"/>
                </a:solidFill>
                <a:latin typeface="Arial" panose="020B0604020202020204" pitchFamily="34" charset="0"/>
                <a:cs typeface="Arial" panose="020B0604020202020204" pitchFamily="34" charset="0"/>
              </a:rPr>
              <a:t>https://www.mayoclinic.org/diseases-conditions/asthma/symptoms-causes/syc-20369653</a:t>
            </a:r>
          </a:p>
          <a:p>
            <a:endParaRPr lang="en-US" sz="800" dirty="0">
              <a:solidFill>
                <a:srgbClr val="FFFF00"/>
              </a:solidFill>
              <a:latin typeface="Arial" panose="020B0604020202020204" pitchFamily="34" charset="0"/>
              <a:cs typeface="Arial" panose="020B0604020202020204" pitchFamily="34" charset="0"/>
            </a:endParaRPr>
          </a:p>
          <a:p>
            <a:pPr marL="233363" indent="-233363">
              <a:buFont typeface="Arial" panose="020B0604020202020204" pitchFamily="34" charset="0"/>
              <a:buChar char="•"/>
            </a:pPr>
            <a:r>
              <a:rPr lang="en-US" sz="2800" dirty="0">
                <a:solidFill>
                  <a:schemeClr val="accent6">
                    <a:lumMod val="75000"/>
                  </a:schemeClr>
                </a:solidFill>
                <a:latin typeface="Arial" panose="020B0604020202020204" pitchFamily="34" charset="0"/>
                <a:cs typeface="Arial" panose="020B0604020202020204" pitchFamily="34" charset="0"/>
              </a:rPr>
              <a:t>Safe Use of Medication in Scouting ~ </a:t>
            </a:r>
            <a:r>
              <a:rPr lang="en-US" sz="2800" u="sng" dirty="0">
                <a:solidFill>
                  <a:srgbClr val="FFFF00"/>
                </a:solidFill>
                <a:latin typeface="Arial" panose="020B0604020202020204" pitchFamily="34" charset="0"/>
                <a:cs typeface="Arial" panose="020B0604020202020204" pitchFamily="34" charset="0"/>
              </a:rPr>
              <a:t>https://www.scouting.org/health-and-safety/safety-moments/safe-use-of-medication-in-scouting/</a:t>
            </a:r>
          </a:p>
        </p:txBody>
      </p:sp>
    </p:spTree>
    <p:extLst>
      <p:ext uri="{BB962C8B-B14F-4D97-AF65-F5344CB8AC3E}">
        <p14:creationId xmlns:p14="http://schemas.microsoft.com/office/powerpoint/2010/main" val="187930143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200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201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112189920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34A0-D64F-4A10-99A9-0E21F80D673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CD0D639-C96A-155E-2FFB-9C507E279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a:extLst>
              <a:ext uri="{FF2B5EF4-FFF2-40B4-BE49-F238E27FC236}">
                <a16:creationId xmlns:a16="http://schemas.microsoft.com/office/drawing/2014/main" id="{A352D326-C88C-A00F-88B3-8AA7F1C7A645}"/>
              </a:ext>
            </a:extLst>
          </p:cNvPr>
          <p:cNvSpPr>
            <a:spLocks noGrp="1"/>
          </p:cNvSpPr>
          <p:nvPr>
            <p:ph type="ctrTitle"/>
          </p:nvPr>
        </p:nvSpPr>
        <p:spPr>
          <a:xfrm>
            <a:off x="1880010" y="36847"/>
            <a:ext cx="8431981" cy="1488637"/>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a:extLst>
              <a:ext uri="{FF2B5EF4-FFF2-40B4-BE49-F238E27FC236}">
                <a16:creationId xmlns:a16="http://schemas.microsoft.com/office/drawing/2014/main" id="{4BD6CBBA-DE7F-AC0D-A3B1-91CF7A118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024F15B-F482-9C6F-737B-7E1D19C5BF6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6A95F1-EBFD-E221-0AEB-69BF82D6B2B4}"/>
              </a:ext>
            </a:extLst>
          </p:cNvPr>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a:extLst>
              <a:ext uri="{FF2B5EF4-FFF2-40B4-BE49-F238E27FC236}">
                <a16:creationId xmlns:a16="http://schemas.microsoft.com/office/drawing/2014/main" id="{49266108-83A2-B530-E703-147C43ACCAC8}"/>
              </a:ext>
            </a:extLst>
          </p:cNvPr>
          <p:cNvGraphicFramePr>
            <a:graphicFrameLocks noGrp="1"/>
          </p:cNvGraphicFramePr>
          <p:nvPr/>
        </p:nvGraphicFramePr>
        <p:xfrm>
          <a:off x="1643072" y="1632057"/>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301767">
                  <a:extLst>
                    <a:ext uri="{9D8B030D-6E8A-4147-A177-3AD203B41FA5}">
                      <a16:colId xmlns:a16="http://schemas.microsoft.com/office/drawing/2014/main" val="20004"/>
                    </a:ext>
                  </a:extLst>
                </a:gridCol>
                <a:gridCol w="1104075">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ct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ct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7 May 2026</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1,221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3,017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18,804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624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7,688</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248</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2,834</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11,886</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61,670</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80</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11,407</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479BF26C-54B7-E36C-CF6C-A4CD4A969900}"/>
              </a:ext>
            </a:extLst>
          </p:cNvPr>
          <p:cNvSpPr txBox="1"/>
          <p:nvPr/>
        </p:nvSpPr>
        <p:spPr>
          <a:xfrm>
            <a:off x="1755346" y="4108990"/>
            <a:ext cx="8545527" cy="338554"/>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a:extLst>
              <a:ext uri="{FF2B5EF4-FFF2-40B4-BE49-F238E27FC236}">
                <a16:creationId xmlns:a16="http://schemas.microsoft.com/office/drawing/2014/main" id="{25297163-8178-26D2-F526-23D67F620972}"/>
              </a:ext>
            </a:extLst>
          </p:cNvPr>
          <p:cNvSpPr txBox="1"/>
          <p:nvPr/>
        </p:nvSpPr>
        <p:spPr>
          <a:xfrm>
            <a:off x="1801052" y="4916244"/>
            <a:ext cx="8625788" cy="1231106"/>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Positive upward or   </a:t>
            </a:r>
            <a:r>
              <a:rPr lang="en-US" sz="1600" b="1" dirty="0">
                <a:solidFill>
                  <a:srgbClr val="FFFF00"/>
                </a:solidFill>
                <a:latin typeface="Arial" panose="020B0604020202020204" pitchFamily="34" charset="0"/>
                <a:cs typeface="Arial" panose="020B0604020202020204" pitchFamily="34" charset="0"/>
              </a:rPr>
              <a:t>Negative downward trend since 20 April 2026; </a:t>
            </a:r>
            <a:r>
              <a:rPr lang="en-US" sz="1600" b="1" dirty="0">
                <a:solidFill>
                  <a:schemeClr val="accent6">
                    <a:lumMod val="75000"/>
                  </a:schemeClr>
                </a:solidFill>
                <a:latin typeface="Arial" panose="020B0604020202020204" pitchFamily="34" charset="0"/>
                <a:cs typeface="Arial" panose="020B0604020202020204" pitchFamily="34" charset="0"/>
              </a:rPr>
              <a:t>Clubs Units </a:t>
            </a:r>
            <a:r>
              <a:rPr lang="en-US" sz="1600" b="1" dirty="0">
                <a:solidFill>
                  <a:srgbClr val="C00000"/>
                </a:solidFill>
                <a:latin typeface="Arial" panose="020B0604020202020204" pitchFamily="34" charset="0"/>
                <a:cs typeface="Arial" panose="020B0604020202020204" pitchFamily="34" charset="0"/>
              </a:rPr>
              <a:t>minus 8</a:t>
            </a:r>
            <a:r>
              <a:rPr lang="en-US" sz="1600" b="1" dirty="0">
                <a:solidFill>
                  <a:schemeClr val="accent6">
                    <a:lumMod val="75000"/>
                  </a:schemeClr>
                </a:solidFill>
                <a:latin typeface="Arial" panose="020B0604020202020204" pitchFamily="34" charset="0"/>
                <a:cs typeface="Arial" panose="020B0604020202020204" pitchFamily="34" charset="0"/>
              </a:rPr>
              <a:t>, Posts Units </a:t>
            </a:r>
            <a:r>
              <a:rPr lang="en-US" sz="1600" b="1" dirty="0">
                <a:solidFill>
                  <a:srgbClr val="C00000"/>
                </a:solidFill>
                <a:latin typeface="Arial" panose="020B0604020202020204" pitchFamily="34" charset="0"/>
                <a:cs typeface="Arial" panose="020B0604020202020204" pitchFamily="34" charset="0"/>
              </a:rPr>
              <a:t>minus 21</a:t>
            </a:r>
            <a:r>
              <a:rPr lang="en-US" sz="1600" b="1" dirty="0">
                <a:solidFill>
                  <a:schemeClr val="accent6">
                    <a:lumMod val="75000"/>
                  </a:schemeClr>
                </a:solidFill>
                <a:latin typeface="Arial" panose="020B0604020202020204" pitchFamily="34" charset="0"/>
                <a:cs typeface="Arial" panose="020B0604020202020204" pitchFamily="34" charset="0"/>
              </a:rPr>
              <a:t>, Club Youth Membership </a:t>
            </a:r>
            <a:r>
              <a:rPr lang="en-US" sz="1600" b="1" dirty="0">
                <a:solidFill>
                  <a:srgbClr val="C00000"/>
                </a:solidFill>
                <a:latin typeface="Arial" panose="020B0604020202020204" pitchFamily="34" charset="0"/>
                <a:cs typeface="Arial" panose="020B0604020202020204" pitchFamily="34" charset="0"/>
              </a:rPr>
              <a:t>minus</a:t>
            </a:r>
            <a:r>
              <a:rPr lang="en-US" sz="1600" b="1" dirty="0">
                <a:solidFill>
                  <a:srgbClr val="2AB96C"/>
                </a:solidFill>
                <a:latin typeface="Arial" panose="020B0604020202020204" pitchFamily="34" charset="0"/>
                <a:cs typeface="Arial" panose="020B0604020202020204" pitchFamily="34" charset="0"/>
              </a:rPr>
              <a:t> </a:t>
            </a:r>
            <a:r>
              <a:rPr lang="en-US" sz="1600" b="1" dirty="0">
                <a:solidFill>
                  <a:srgbClr val="C00000"/>
                </a:solidFill>
                <a:latin typeface="Arial" panose="020B0604020202020204" pitchFamily="34" charset="0"/>
                <a:cs typeface="Arial" panose="020B0604020202020204" pitchFamily="34" charset="0"/>
              </a:rPr>
              <a:t>236</a:t>
            </a:r>
            <a:r>
              <a:rPr lang="en-US" sz="1600" b="1" dirty="0">
                <a:solidFill>
                  <a:schemeClr val="accent6">
                    <a:lumMod val="75000"/>
                  </a:schemeClr>
                </a:solidFill>
                <a:latin typeface="Arial" panose="020B0604020202020204" pitchFamily="34" charset="0"/>
                <a:cs typeface="Arial" panose="020B0604020202020204" pitchFamily="34" charset="0"/>
              </a:rPr>
              <a:t>, Post Youth Membership </a:t>
            </a:r>
            <a:r>
              <a:rPr lang="en-US" sz="1600" b="1" dirty="0">
                <a:solidFill>
                  <a:srgbClr val="C00000"/>
                </a:solidFill>
                <a:latin typeface="Arial" panose="020B0604020202020204" pitchFamily="34" charset="0"/>
                <a:cs typeface="Arial" panose="020B0604020202020204" pitchFamily="34" charset="0"/>
              </a:rPr>
              <a:t>minus 430</a:t>
            </a:r>
            <a:r>
              <a:rPr lang="en-US" sz="1600" b="1" dirty="0">
                <a:solidFill>
                  <a:schemeClr val="accent6">
                    <a:lumMod val="75000"/>
                  </a:schemeClr>
                </a:solidFill>
                <a:latin typeface="Arial" panose="020B0604020202020204" pitchFamily="34" charset="0"/>
                <a:cs typeface="Arial" panose="020B0604020202020204" pitchFamily="34" charset="0"/>
              </a:rPr>
              <a:t>, Cubs Adult Membership </a:t>
            </a:r>
            <a:r>
              <a:rPr lang="en-US" sz="1600" b="1" dirty="0">
                <a:solidFill>
                  <a:srgbClr val="C00000"/>
                </a:solidFill>
                <a:latin typeface="Arial" panose="020B0604020202020204" pitchFamily="34" charset="0"/>
                <a:cs typeface="Arial" panose="020B0604020202020204" pitchFamily="34" charset="0"/>
              </a:rPr>
              <a:t>minus 10 </a:t>
            </a:r>
            <a:r>
              <a:rPr lang="en-US" sz="1600" b="1" dirty="0">
                <a:solidFill>
                  <a:schemeClr val="accent6">
                    <a:lumMod val="75000"/>
                  </a:schemeClr>
                </a:solidFill>
                <a:latin typeface="Arial" panose="020B0604020202020204" pitchFamily="34" charset="0"/>
                <a:cs typeface="Arial" panose="020B0604020202020204" pitchFamily="34" charset="0"/>
              </a:rPr>
              <a:t>and Post Adult Membership </a:t>
            </a:r>
            <a:r>
              <a:rPr lang="en-US" sz="1600" b="1" dirty="0">
                <a:solidFill>
                  <a:srgbClr val="C00000"/>
                </a:solidFill>
                <a:latin typeface="Arial" panose="020B0604020202020204" pitchFamily="34" charset="0"/>
                <a:cs typeface="Arial" panose="020B0604020202020204" pitchFamily="34" charset="0"/>
              </a:rPr>
              <a:t>minus 165</a:t>
            </a:r>
          </a:p>
          <a:p>
            <a:endParaRPr lang="en-US" sz="800" b="1" dirty="0">
              <a:solidFill>
                <a:srgbClr val="00B050"/>
              </a:solidFill>
              <a:latin typeface="Arial" panose="020B0604020202020204" pitchFamily="34" charset="0"/>
              <a:cs typeface="Arial" panose="020B0604020202020204" pitchFamily="34" charset="0"/>
            </a:endParaRPr>
          </a:p>
        </p:txBody>
      </p:sp>
      <p:sp>
        <p:nvSpPr>
          <p:cNvPr id="20" name="Up Arrow 19">
            <a:extLst>
              <a:ext uri="{FF2B5EF4-FFF2-40B4-BE49-F238E27FC236}">
                <a16:creationId xmlns:a16="http://schemas.microsoft.com/office/drawing/2014/main" id="{AFDB1933-C360-23F5-EBE0-E44FAB1381B2}"/>
              </a:ext>
            </a:extLst>
          </p:cNvPr>
          <p:cNvSpPr/>
          <p:nvPr/>
        </p:nvSpPr>
        <p:spPr>
          <a:xfrm flipV="1">
            <a:off x="10346647" y="3252548"/>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19">
            <a:extLst>
              <a:ext uri="{FF2B5EF4-FFF2-40B4-BE49-F238E27FC236}">
                <a16:creationId xmlns:a16="http://schemas.microsoft.com/office/drawing/2014/main" id="{4C660AF9-BE4C-96F6-215B-2B8E49E90092}"/>
              </a:ext>
            </a:extLst>
          </p:cNvPr>
          <p:cNvSpPr/>
          <p:nvPr/>
        </p:nvSpPr>
        <p:spPr>
          <a:xfrm flipV="1">
            <a:off x="4131301" y="4983191"/>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 </a:t>
            </a:r>
          </a:p>
        </p:txBody>
      </p:sp>
      <p:sp>
        <p:nvSpPr>
          <p:cNvPr id="6" name="Up Arrow 19">
            <a:extLst>
              <a:ext uri="{FF2B5EF4-FFF2-40B4-BE49-F238E27FC236}">
                <a16:creationId xmlns:a16="http://schemas.microsoft.com/office/drawing/2014/main" id="{AC122AE1-25F5-CBAC-C1B5-9CA70592E6CD}"/>
              </a:ext>
            </a:extLst>
          </p:cNvPr>
          <p:cNvSpPr/>
          <p:nvPr/>
        </p:nvSpPr>
        <p:spPr>
          <a:xfrm rot="10800000" flipV="1">
            <a:off x="1850116" y="4948011"/>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3" name="Up Arrow 19">
            <a:extLst>
              <a:ext uri="{FF2B5EF4-FFF2-40B4-BE49-F238E27FC236}">
                <a16:creationId xmlns:a16="http://schemas.microsoft.com/office/drawing/2014/main" id="{6FED4BB2-9E97-993E-7F23-C935F8DEF37F}"/>
              </a:ext>
            </a:extLst>
          </p:cNvPr>
          <p:cNvSpPr/>
          <p:nvPr/>
        </p:nvSpPr>
        <p:spPr>
          <a:xfrm flipV="1">
            <a:off x="6632554" y="3241369"/>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4" name="Up Arrow 19">
            <a:extLst>
              <a:ext uri="{FF2B5EF4-FFF2-40B4-BE49-F238E27FC236}">
                <a16:creationId xmlns:a16="http://schemas.microsoft.com/office/drawing/2014/main" id="{7EDC8B4F-C48A-5280-A70E-5A138516B68D}"/>
              </a:ext>
            </a:extLst>
          </p:cNvPr>
          <p:cNvSpPr/>
          <p:nvPr/>
        </p:nvSpPr>
        <p:spPr>
          <a:xfrm flipV="1">
            <a:off x="3779296" y="3241368"/>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5" name="Up Arrow 19">
            <a:extLst>
              <a:ext uri="{FF2B5EF4-FFF2-40B4-BE49-F238E27FC236}">
                <a16:creationId xmlns:a16="http://schemas.microsoft.com/office/drawing/2014/main" id="{5F1526EF-6D85-1855-A30E-7531A34A89F5}"/>
              </a:ext>
            </a:extLst>
          </p:cNvPr>
          <p:cNvSpPr/>
          <p:nvPr/>
        </p:nvSpPr>
        <p:spPr>
          <a:xfrm flipV="1">
            <a:off x="5189336" y="3255578"/>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7" name="Up Arrow 19">
            <a:extLst>
              <a:ext uri="{FF2B5EF4-FFF2-40B4-BE49-F238E27FC236}">
                <a16:creationId xmlns:a16="http://schemas.microsoft.com/office/drawing/2014/main" id="{397323A0-09FD-80DE-EC5F-1E00B6519644}"/>
              </a:ext>
            </a:extLst>
          </p:cNvPr>
          <p:cNvSpPr/>
          <p:nvPr/>
        </p:nvSpPr>
        <p:spPr>
          <a:xfrm flipV="1">
            <a:off x="8014033" y="3255578"/>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8" name="Up Arrow 19">
            <a:extLst>
              <a:ext uri="{FF2B5EF4-FFF2-40B4-BE49-F238E27FC236}">
                <a16:creationId xmlns:a16="http://schemas.microsoft.com/office/drawing/2014/main" id="{6B5243E6-C2B3-72D9-10A7-00599DD90B88}"/>
              </a:ext>
            </a:extLst>
          </p:cNvPr>
          <p:cNvSpPr/>
          <p:nvPr/>
        </p:nvSpPr>
        <p:spPr>
          <a:xfrm flipV="1">
            <a:off x="9043452" y="3241370"/>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291095052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186362027"/>
      </p:ext>
    </p:extLst>
  </p:cSld>
  <p:clrMapOvr>
    <a:overrideClrMapping bg1="dk1" tx1="lt1" bg2="dk2" tx2="lt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3305858842"/>
      </p:ext>
    </p:extLst>
  </p:cSld>
  <p:clrMapOvr>
    <a:overrideClrMapping bg1="dk1" tx1="lt1" bg2="dk2" tx2="lt2" accent1="accent1" accent2="accent2" accent3="accent3" accent4="accent4" accent5="accent5" accent6="accent6" hlink="hlink" folHlink="folHlink"/>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2927116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445F4-7F1B-343D-D743-78FADBA319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A79D49-9859-FD33-B3BF-F3C2DE9E35AF}"/>
              </a:ext>
            </a:extLst>
          </p:cNvPr>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7 May 2026</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74C92A6-4D2F-BA41-12D3-59EEC9756AF7}"/>
              </a:ext>
            </a:extLst>
          </p:cNvPr>
          <p:cNvSpPr>
            <a:spLocks noChangeArrowheads="1"/>
          </p:cNvSpPr>
          <p:nvPr/>
        </p:nvSpPr>
        <p:spPr bwMode="auto">
          <a:xfrm>
            <a:off x="2242457" y="1026107"/>
            <a:ext cx="7554686" cy="5497659"/>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1,368 </a:t>
            </a:r>
            <a:r>
              <a:rPr lang="en-US" sz="1450" b="1" dirty="0">
                <a:solidFill>
                  <a:srgbClr val="C00000"/>
                </a:solidFill>
                <a:latin typeface="Arial" panose="020B0604020202020204" pitchFamily="34" charset="0"/>
                <a:cs typeface="Arial" panose="020B0604020202020204" pitchFamily="34" charset="0"/>
              </a:rPr>
              <a:t>(-29) </a:t>
            </a:r>
            <a:r>
              <a:rPr lang="en-US" sz="1450" b="1" dirty="0">
                <a:solidFill>
                  <a:prstClr val="black"/>
                </a:solidFill>
                <a:latin typeface="Arial" panose="020B0604020202020204" pitchFamily="34" charset="0"/>
                <a:cs typeface="Arial" panose="020B0604020202020204" pitchFamily="34" charset="0"/>
              </a:rPr>
              <a:t>Youth = 21,821 </a:t>
            </a:r>
            <a:r>
              <a:rPr lang="en-US" sz="1450" b="1" dirty="0">
                <a:solidFill>
                  <a:srgbClr val="C00000"/>
                </a:solidFill>
                <a:latin typeface="Arial" panose="020B0604020202020204" pitchFamily="34" charset="0"/>
                <a:cs typeface="Arial" panose="020B0604020202020204" pitchFamily="34" charset="0"/>
              </a:rPr>
              <a:t>(-666) </a:t>
            </a:r>
            <a:r>
              <a:rPr lang="en-US" sz="1450" b="1" dirty="0">
                <a:solidFill>
                  <a:prstClr val="black"/>
                </a:solidFill>
                <a:latin typeface="Arial" panose="020B0604020202020204" pitchFamily="34" charset="0"/>
                <a:cs typeface="Arial" panose="020B0604020202020204" pitchFamily="34" charset="0"/>
              </a:rPr>
              <a:t>Adults = 8,312 </a:t>
            </a:r>
            <a:r>
              <a:rPr lang="en-US" sz="1450" b="1" dirty="0">
                <a:solidFill>
                  <a:srgbClr val="C00000"/>
                </a:solidFill>
                <a:latin typeface="Arial" panose="020B0604020202020204" pitchFamily="34" charset="0"/>
                <a:cs typeface="Arial" panose="020B0604020202020204" pitchFamily="34" charset="0"/>
              </a:rPr>
              <a:t>(-175)</a:t>
            </a:r>
            <a:endParaRPr lang="en-US" sz="600" b="1" dirty="0">
              <a:solidFill>
                <a:srgbClr val="C00000"/>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a:t>
            </a:r>
            <a:r>
              <a:rPr lang="en-US" sz="1350" b="1" dirty="0">
                <a:latin typeface="Arial" panose="020B0604020202020204" pitchFamily="34" charset="0"/>
                <a:cs typeface="Arial" panose="020B0604020202020204" pitchFamily="34" charset="0"/>
              </a:rPr>
              <a:t>24</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7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4 	                 </a:t>
            </a:r>
            <a:r>
              <a:rPr lang="en-US" sz="1350" b="1" dirty="0">
                <a:latin typeface="Arial" panose="020B0604020202020204" pitchFamily="34" charset="0"/>
                <a:cs typeface="Arial" panose="020B0604020202020204" pitchFamily="34" charset="0"/>
              </a:rPr>
              <a:t>40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47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45 </a:t>
            </a:r>
            <a:r>
              <a:rPr lang="en-US" sz="1350" b="1" dirty="0">
                <a:solidFill>
                  <a:srgbClr val="C00000"/>
                </a:solidFill>
                <a:latin typeface="Arial" panose="020B0604020202020204" pitchFamily="34" charset="0"/>
                <a:cs typeface="Arial" panose="020B0604020202020204" pitchFamily="34" charset="0"/>
              </a:rPr>
              <a:t>(-2)            </a:t>
            </a:r>
            <a:r>
              <a:rPr lang="en-US" sz="1350" b="1" dirty="0">
                <a:latin typeface="Arial" panose="020B0604020202020204" pitchFamily="34" charset="0"/>
                <a:cs typeface="Arial" panose="020B0604020202020204" pitchFamily="34" charset="0"/>
              </a:rPr>
              <a:t>592</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(-23)            </a:t>
            </a:r>
            <a:r>
              <a:rPr lang="en-US" sz="1350" b="1" dirty="0">
                <a:latin typeface="Arial" panose="020B0604020202020204" pitchFamily="34" charset="0"/>
                <a:cs typeface="Arial" panose="020B0604020202020204" pitchFamily="34" charset="0"/>
              </a:rPr>
              <a:t>308</a:t>
            </a:r>
            <a:r>
              <a:rPr lang="en-US" sz="1350" b="1" dirty="0">
                <a:solidFill>
                  <a:srgbClr val="C00000"/>
                </a:solidFill>
                <a:latin typeface="Arial" panose="020B0604020202020204" pitchFamily="34" charset="0"/>
                <a:cs typeface="Arial" panose="020B0604020202020204" pitchFamily="34" charset="0"/>
              </a:rPr>
              <a:t> (-10)</a:t>
            </a:r>
            <a:r>
              <a:rPr lang="en-US" sz="1350" b="1" dirty="0">
                <a:solidFill>
                  <a:srgbClr val="1C81FB"/>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10 </a:t>
            </a:r>
            <a:r>
              <a:rPr lang="en-US" sz="1350" b="1" dirty="0">
                <a:solidFill>
                  <a:srgbClr val="1C81FB"/>
                </a:solidFill>
                <a:latin typeface="Arial" panose="020B0604020202020204" pitchFamily="34" charset="0"/>
                <a:cs typeface="Arial" panose="020B0604020202020204" pitchFamily="34" charset="0"/>
              </a:rPr>
              <a:t>(+2)</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546 </a:t>
            </a:r>
            <a:r>
              <a:rPr lang="en-US" sz="1350" b="1" dirty="0">
                <a:solidFill>
                  <a:srgbClr val="1C81FB"/>
                </a:solidFill>
                <a:latin typeface="Arial" panose="020B0604020202020204" pitchFamily="34" charset="0"/>
                <a:cs typeface="Arial" panose="020B0604020202020204" pitchFamily="34" charset="0"/>
              </a:rPr>
              <a:t>(+90)             </a:t>
            </a:r>
            <a:r>
              <a:rPr lang="en-US" sz="1350" b="1" dirty="0">
                <a:latin typeface="Arial" panose="020B0604020202020204" pitchFamily="34" charset="0"/>
                <a:cs typeface="Arial" panose="020B0604020202020204" pitchFamily="34" charset="0"/>
              </a:rPr>
              <a:t>55 </a:t>
            </a:r>
            <a:r>
              <a:rPr lang="en-US" sz="1350" b="1" dirty="0">
                <a:solidFill>
                  <a:srgbClr val="1C81FB"/>
                </a:solidFill>
                <a:latin typeface="Arial" panose="020B0604020202020204" pitchFamily="34" charset="0"/>
                <a:cs typeface="Arial" panose="020B0604020202020204" pitchFamily="34" charset="0"/>
              </a:rPr>
              <a:t>(+12)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36</a:t>
            </a:r>
            <a:r>
              <a:rPr lang="en-US" sz="1350" b="1" dirty="0">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722 </a:t>
            </a:r>
            <a:r>
              <a:rPr lang="en-US" sz="1350" b="1" dirty="0">
                <a:solidFill>
                  <a:srgbClr val="1C81FB"/>
                </a:solidFill>
                <a:latin typeface="Arial" panose="020B0604020202020204" pitchFamily="34" charset="0"/>
                <a:cs typeface="Arial" panose="020B0604020202020204" pitchFamily="34" charset="0"/>
              </a:rPr>
              <a:t>(+8)             </a:t>
            </a:r>
            <a:r>
              <a:rPr lang="en-US" sz="1350" b="1" dirty="0">
                <a:latin typeface="Arial" panose="020B0604020202020204" pitchFamily="34" charset="0"/>
                <a:cs typeface="Arial" panose="020B0604020202020204" pitchFamily="34" charset="0"/>
              </a:rPr>
              <a:t>228 </a:t>
            </a:r>
            <a:r>
              <a:rPr lang="en-US" sz="1350" b="1" dirty="0">
                <a:solidFill>
                  <a:srgbClr val="1C81FB"/>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157 </a:t>
            </a:r>
            <a:r>
              <a:rPr lang="en-US" sz="1350" b="1" dirty="0">
                <a:solidFill>
                  <a:srgbClr val="C00000"/>
                </a:solidFill>
                <a:latin typeface="Arial" panose="020B0604020202020204" pitchFamily="34" charset="0"/>
                <a:cs typeface="Arial" panose="020B0604020202020204" pitchFamily="34" charset="0"/>
              </a:rPr>
              <a:t>(-2)                </a:t>
            </a:r>
            <a:r>
              <a:rPr lang="en-US" sz="1350" b="1" dirty="0">
                <a:solidFill>
                  <a:prstClr val="black"/>
                </a:solidFill>
                <a:latin typeface="Arial" panose="020B0604020202020204" pitchFamily="34" charset="0"/>
                <a:cs typeface="Arial" panose="020B0604020202020204" pitchFamily="34" charset="0"/>
              </a:rPr>
              <a:t>26 </a:t>
            </a:r>
            <a:r>
              <a:rPr lang="en-US" sz="1350" b="1" dirty="0">
                <a:solidFill>
                  <a:srgbClr val="1C81FB"/>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25 </a:t>
            </a:r>
            <a:r>
              <a:rPr lang="en-US" sz="1350" b="1" dirty="0">
                <a:solidFill>
                  <a:srgbClr val="C00000"/>
                </a:solidFill>
                <a:latin typeface="Arial" panose="020B0604020202020204" pitchFamily="34" charset="0"/>
                <a:cs typeface="Arial" panose="020B0604020202020204" pitchFamily="34" charset="0"/>
              </a:rPr>
              <a:t>(-2)</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639 </a:t>
            </a:r>
            <a:r>
              <a:rPr lang="en-US" sz="1350" b="1" dirty="0">
                <a:solidFill>
                  <a:srgbClr val="1C81FB"/>
                </a:solidFill>
                <a:latin typeface="Arial" panose="020B0604020202020204" pitchFamily="34" charset="0"/>
                <a:cs typeface="Arial" panose="020B0604020202020204" pitchFamily="34" charset="0"/>
              </a:rPr>
              <a:t>(+7)             </a:t>
            </a:r>
            <a:r>
              <a:rPr lang="en-US" sz="1350" b="1" dirty="0">
                <a:solidFill>
                  <a:prstClr val="black"/>
                </a:solidFill>
                <a:latin typeface="Arial" panose="020B0604020202020204" pitchFamily="34" charset="0"/>
                <a:cs typeface="Arial" panose="020B0604020202020204" pitchFamily="34" charset="0"/>
              </a:rPr>
              <a:t>168 </a:t>
            </a:r>
            <a:r>
              <a:rPr lang="en-US" sz="1350" b="1" dirty="0">
                <a:solidFill>
                  <a:srgbClr val="C00000"/>
                </a:solidFill>
                <a:latin typeface="Arial" panose="020B0604020202020204" pitchFamily="34" charset="0"/>
                <a:cs typeface="Arial" panose="020B0604020202020204" pitchFamily="34" charset="0"/>
              </a:rPr>
              <a:t>(-8)</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147 </a:t>
            </a:r>
            <a:r>
              <a:rPr lang="en-US" sz="1350" b="1" dirty="0">
                <a:solidFill>
                  <a:srgbClr val="C00000"/>
                </a:solidFill>
                <a:latin typeface="Arial" panose="020B0604020202020204" pitchFamily="34" charset="0"/>
                <a:cs typeface="Arial" panose="020B0604020202020204" pitchFamily="34" charset="0"/>
              </a:rPr>
              <a:t>(-8)          </a:t>
            </a:r>
            <a:r>
              <a:rPr lang="en-US" sz="1350" b="1" dirty="0">
                <a:solidFill>
                  <a:srgbClr val="7030A0"/>
                </a:solidFill>
                <a:latin typeface="Arial" panose="020B0604020202020204" pitchFamily="34" charset="0"/>
                <a:cs typeface="Arial" panose="020B0604020202020204" pitchFamily="34" charset="0"/>
              </a:rPr>
              <a:t>3,017</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(-236)          </a:t>
            </a:r>
            <a:r>
              <a:rPr lang="en-US" sz="1350" b="1" dirty="0">
                <a:solidFill>
                  <a:srgbClr val="7030A0"/>
                </a:solidFill>
                <a:latin typeface="Arial" panose="020B0604020202020204" pitchFamily="34" charset="0"/>
                <a:cs typeface="Arial" panose="020B0604020202020204" pitchFamily="34" charset="0"/>
              </a:rPr>
              <a:t>624 </a:t>
            </a:r>
            <a:r>
              <a:rPr lang="en-US" sz="1350" b="1" dirty="0">
                <a:solidFill>
                  <a:srgbClr val="C00000"/>
                </a:solidFill>
                <a:latin typeface="Arial" panose="020B0604020202020204" pitchFamily="34" charset="0"/>
                <a:cs typeface="Arial" panose="020B0604020202020204" pitchFamily="34" charset="0"/>
              </a:rPr>
              <a:t>(-10)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357 </a:t>
            </a:r>
            <a:r>
              <a:rPr lang="en-US" sz="1350" b="1" dirty="0">
                <a:solidFill>
                  <a:srgbClr val="C00000"/>
                </a:solidFill>
                <a:latin typeface="Arial" panose="020B0604020202020204" pitchFamily="34" charset="0"/>
                <a:cs typeface="Arial" panose="020B0604020202020204" pitchFamily="34" charset="0"/>
              </a:rPr>
              <a:t>(-10)       </a:t>
            </a:r>
            <a:r>
              <a:rPr lang="en-US" sz="1350" b="1" dirty="0">
                <a:solidFill>
                  <a:prstClr val="black"/>
                </a:solidFill>
                <a:latin typeface="Arial" panose="020B0604020202020204" pitchFamily="34" charset="0"/>
                <a:cs typeface="Arial" panose="020B0604020202020204" pitchFamily="34" charset="0"/>
              </a:rPr>
              <a:t>3,937 </a:t>
            </a:r>
            <a:r>
              <a:rPr lang="en-US" sz="1350" b="1" dirty="0">
                <a:solidFill>
                  <a:srgbClr val="C00000"/>
                </a:solidFill>
                <a:latin typeface="Arial" panose="020B0604020202020204" pitchFamily="34" charset="0"/>
                <a:cs typeface="Arial" panose="020B0604020202020204" pitchFamily="34" charset="0"/>
              </a:rPr>
              <a:t>(-208)        </a:t>
            </a:r>
            <a:r>
              <a:rPr lang="en-US" sz="1350" b="1" dirty="0">
                <a:latin typeface="Arial" panose="020B0604020202020204" pitchFamily="34" charset="0"/>
                <a:cs typeface="Arial" panose="020B0604020202020204" pitchFamily="34" charset="0"/>
              </a:rPr>
              <a:t>2,202 </a:t>
            </a:r>
            <a:r>
              <a:rPr lang="en-US" sz="1350" b="1" dirty="0">
                <a:solidFill>
                  <a:srgbClr val="C00000"/>
                </a:solidFill>
                <a:latin typeface="Arial" panose="020B0604020202020204" pitchFamily="34" charset="0"/>
                <a:cs typeface="Arial" panose="020B0604020202020204" pitchFamily="34" charset="0"/>
              </a:rPr>
              <a:t>(-69)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59 </a:t>
            </a:r>
            <a:r>
              <a:rPr lang="en-US" sz="1350" b="1" dirty="0">
                <a:solidFill>
                  <a:srgbClr val="0070C0"/>
                </a:solidFill>
                <a:latin typeface="Arial" panose="020B0604020202020204" pitchFamily="34" charset="0"/>
                <a:cs typeface="Arial" panose="020B0604020202020204" pitchFamily="34" charset="0"/>
              </a:rPr>
              <a:t>(+3)        </a:t>
            </a:r>
            <a:r>
              <a:rPr lang="en-US" sz="1350" b="1" dirty="0">
                <a:latin typeface="Arial" panose="020B0604020202020204" pitchFamily="34" charset="0"/>
                <a:cs typeface="Arial" panose="020B0604020202020204" pitchFamily="34" charset="0"/>
              </a:rPr>
              <a:t>2,733 </a:t>
            </a:r>
            <a:r>
              <a:rPr lang="en-US" sz="1350" b="1" dirty="0">
                <a:solidFill>
                  <a:srgbClr val="1C81FB"/>
                </a:solidFill>
                <a:latin typeface="Arial" panose="020B0604020202020204" pitchFamily="34" charset="0"/>
                <a:cs typeface="Arial" panose="020B0604020202020204" pitchFamily="34" charset="0"/>
              </a:rPr>
              <a:t>(+204)         </a:t>
            </a:r>
            <a:r>
              <a:rPr lang="en-US" sz="1350" b="1" dirty="0">
                <a:latin typeface="Arial" panose="020B0604020202020204" pitchFamily="34" charset="0"/>
                <a:cs typeface="Arial" panose="020B0604020202020204" pitchFamily="34" charset="0"/>
              </a:rPr>
              <a:t>347 </a:t>
            </a:r>
            <a:r>
              <a:rPr lang="en-US" sz="1350" b="1" dirty="0">
                <a:solidFill>
                  <a:srgbClr val="1C81FB"/>
                </a:solidFill>
                <a:latin typeface="Arial" panose="020B0604020202020204" pitchFamily="34" charset="0"/>
                <a:cs typeface="Arial" panose="020B0604020202020204" pitchFamily="34" charset="0"/>
              </a:rPr>
              <a:t>(+18)</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60 </a:t>
            </a:r>
            <a:r>
              <a:rPr lang="en-US" sz="1350" b="1" dirty="0">
                <a:solidFill>
                  <a:srgbClr val="C00000"/>
                </a:solidFill>
                <a:latin typeface="Arial" panose="020B0604020202020204" pitchFamily="34" charset="0"/>
                <a:cs typeface="Arial" panose="020B0604020202020204" pitchFamily="34" charset="0"/>
              </a:rPr>
              <a:t>(-4)        </a:t>
            </a:r>
            <a:r>
              <a:rPr lang="en-US" sz="1350" b="1" dirty="0">
                <a:latin typeface="Arial" panose="020B0604020202020204" pitchFamily="34" charset="0"/>
                <a:cs typeface="Arial" panose="020B0604020202020204" pitchFamily="34" charset="0"/>
              </a:rPr>
              <a:t>1,559</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(-136)           </a:t>
            </a:r>
            <a:r>
              <a:rPr lang="en-US" sz="1350" b="1" dirty="0">
                <a:solidFill>
                  <a:prstClr val="black"/>
                </a:solidFill>
                <a:latin typeface="Arial" panose="020B0604020202020204" pitchFamily="34" charset="0"/>
                <a:cs typeface="Arial" panose="020B0604020202020204" pitchFamily="34" charset="0"/>
              </a:rPr>
              <a:t>359 </a:t>
            </a:r>
            <a:r>
              <a:rPr lang="en-US" sz="1350" b="1" dirty="0">
                <a:solidFill>
                  <a:srgbClr val="C00000"/>
                </a:solidFill>
                <a:latin typeface="Arial" panose="020B0604020202020204" pitchFamily="34" charset="0"/>
                <a:cs typeface="Arial" panose="020B0604020202020204" pitchFamily="34" charset="0"/>
              </a:rPr>
              <a:t>(-16)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508 </a:t>
            </a:r>
            <a:r>
              <a:rPr lang="en-US" sz="1350" b="1" dirty="0">
                <a:solidFill>
                  <a:srgbClr val="C00000"/>
                </a:solidFill>
                <a:latin typeface="Arial" panose="020B0604020202020204" pitchFamily="34" charset="0"/>
                <a:cs typeface="Arial" panose="020B0604020202020204" pitchFamily="34" charset="0"/>
              </a:rPr>
              <a:t>(-3)        </a:t>
            </a:r>
            <a:r>
              <a:rPr lang="en-US" sz="1350" b="1" dirty="0">
                <a:latin typeface="Arial" panose="020B0604020202020204" pitchFamily="34" charset="0"/>
                <a:cs typeface="Arial" panose="020B0604020202020204" pitchFamily="34" charset="0"/>
              </a:rPr>
              <a:t>5,436 </a:t>
            </a:r>
            <a:r>
              <a:rPr lang="en-US" sz="1350" b="1" dirty="0">
                <a:solidFill>
                  <a:srgbClr val="C00000"/>
                </a:solidFill>
                <a:latin typeface="Arial" panose="020B0604020202020204" pitchFamily="34" charset="0"/>
                <a:cs typeface="Arial" panose="020B0604020202020204" pitchFamily="34" charset="0"/>
              </a:rPr>
              <a:t>(-199)        </a:t>
            </a:r>
            <a:r>
              <a:rPr lang="en-US" sz="1350" b="1" dirty="0">
                <a:latin typeface="Arial" panose="020B0604020202020204" pitchFamily="34" charset="0"/>
                <a:cs typeface="Arial" panose="020B0604020202020204" pitchFamily="34" charset="0"/>
              </a:rPr>
              <a:t>3,213 </a:t>
            </a:r>
            <a:r>
              <a:rPr lang="en-US" sz="1350" b="1" dirty="0">
                <a:solidFill>
                  <a:srgbClr val="C00000"/>
                </a:solidFill>
                <a:latin typeface="Arial" panose="020B0604020202020204" pitchFamily="34" charset="0"/>
                <a:cs typeface="Arial" panose="020B0604020202020204" pitchFamily="34" charset="0"/>
              </a:rPr>
              <a:t>(-52)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64 </a:t>
            </a:r>
            <a:r>
              <a:rPr lang="en-US" sz="1350" b="1" dirty="0">
                <a:solidFill>
                  <a:srgbClr val="C00000"/>
                </a:solidFill>
                <a:latin typeface="Arial" panose="020B0604020202020204" pitchFamily="34" charset="0"/>
                <a:cs typeface="Arial" panose="020B0604020202020204" pitchFamily="34" charset="0"/>
              </a:rPr>
              <a:t>(-1)         </a:t>
            </a:r>
            <a:r>
              <a:rPr lang="en-US" sz="1350" b="1" dirty="0">
                <a:latin typeface="Arial" panose="020B0604020202020204" pitchFamily="34" charset="0"/>
                <a:cs typeface="Arial" panose="020B0604020202020204" pitchFamily="34" charset="0"/>
              </a:rPr>
              <a:t>1,385</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(-13)             </a:t>
            </a:r>
            <a:r>
              <a:rPr lang="en-US" sz="1350" b="1" dirty="0">
                <a:latin typeface="Arial" panose="020B0604020202020204" pitchFamily="34" charset="0"/>
                <a:cs typeface="Arial" panose="020B0604020202020204" pitchFamily="34" charset="0"/>
              </a:rPr>
              <a:t>425 </a:t>
            </a:r>
            <a:r>
              <a:rPr lang="en-US" sz="1350" b="1" dirty="0">
                <a:solidFill>
                  <a:srgbClr val="C00000"/>
                </a:solidFill>
                <a:latin typeface="Arial" panose="020B0604020202020204" pitchFamily="34" charset="0"/>
                <a:cs typeface="Arial" panose="020B0604020202020204" pitchFamily="34" charset="0"/>
              </a:rPr>
              <a:t>(-11)</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10 </a:t>
            </a:r>
            <a:r>
              <a:rPr lang="en-US" sz="1350" b="1" dirty="0">
                <a:solidFill>
                  <a:srgbClr val="C00000"/>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572 </a:t>
            </a:r>
            <a:r>
              <a:rPr lang="en-US" sz="1350" b="1" dirty="0">
                <a:solidFill>
                  <a:srgbClr val="0070C0"/>
                </a:solidFill>
                <a:latin typeface="Arial" panose="020B0604020202020204" pitchFamily="34" charset="0"/>
                <a:cs typeface="Arial" panose="020B0604020202020204" pitchFamily="34" charset="0"/>
              </a:rPr>
              <a:t>(+6)               </a:t>
            </a:r>
            <a:r>
              <a:rPr lang="en-US" sz="1350" b="1" dirty="0">
                <a:latin typeface="Arial" panose="020B0604020202020204" pitchFamily="34" charset="0"/>
                <a:cs typeface="Arial" panose="020B0604020202020204" pitchFamily="34" charset="0"/>
              </a:rPr>
              <a:t>53 </a:t>
            </a:r>
            <a:r>
              <a:rPr lang="en-US" sz="1350" b="1" dirty="0">
                <a:solidFill>
                  <a:srgbClr val="C00000"/>
                </a:solidFill>
                <a:latin typeface="Arial" panose="020B0604020202020204" pitchFamily="34" charset="0"/>
                <a:cs typeface="Arial" panose="020B0604020202020204" pitchFamily="34" charset="0"/>
              </a:rPr>
              <a:t>(-5)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14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150 </a:t>
            </a:r>
            <a:r>
              <a:rPr lang="en-US" sz="1350" b="1" dirty="0">
                <a:solidFill>
                  <a:srgbClr val="C00000"/>
                </a:solidFill>
                <a:latin typeface="Arial" panose="020B0604020202020204" pitchFamily="34" charset="0"/>
                <a:cs typeface="Arial" panose="020B0604020202020204" pitchFamily="34" charset="0"/>
              </a:rPr>
              <a:t>(-11)              </a:t>
            </a:r>
            <a:r>
              <a:rPr lang="en-US" sz="1350" b="1" dirty="0">
                <a:latin typeface="Arial" panose="020B0604020202020204" pitchFamily="34" charset="0"/>
                <a:cs typeface="Arial" panose="020B0604020202020204" pitchFamily="34" charset="0"/>
              </a:rPr>
              <a:t>89 </a:t>
            </a:r>
            <a:r>
              <a:rPr lang="en-US" sz="1350" b="1" dirty="0">
                <a:solidFill>
                  <a:srgbClr val="C00000"/>
                </a:solidFill>
                <a:latin typeface="Arial" panose="020B0604020202020204" pitchFamily="34" charset="0"/>
                <a:cs typeface="Arial" panose="020B0604020202020204" pitchFamily="34" charset="0"/>
              </a:rPr>
              <a:t>(-5)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120 </a:t>
            </a:r>
            <a:r>
              <a:rPr lang="en-US" sz="1350" b="1" dirty="0">
                <a:solidFill>
                  <a:srgbClr val="0070C0"/>
                </a:solidFill>
                <a:latin typeface="Arial" panose="020B0604020202020204" pitchFamily="34" charset="0"/>
                <a:cs typeface="Arial" panose="020B0604020202020204" pitchFamily="34" charset="0"/>
              </a:rPr>
              <a:t>(+20)</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17</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(+1)</a:t>
            </a:r>
            <a:r>
              <a:rPr lang="en-US" sz="1350" b="1" dirty="0">
                <a:solidFill>
                  <a:prstClr val="black"/>
                </a:solidFill>
                <a:latin typeface="Arial" panose="020B0604020202020204" pitchFamily="34" charset="0"/>
                <a:cs typeface="Arial" panose="020B0604020202020204" pitchFamily="34" charset="0"/>
              </a:rPr>
              <a:t> </a:t>
            </a:r>
            <a:endParaRPr lang="en-US" sz="1350" b="1" dirty="0">
              <a:solidFill>
                <a:srgbClr val="C00000"/>
              </a:solidFill>
              <a:latin typeface="Arial" panose="020B0604020202020204" pitchFamily="34" charset="0"/>
              <a:cs typeface="Arial" panose="020B0604020202020204" pitchFamily="34" charset="0"/>
            </a:endParaRP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7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107</a:t>
            </a:r>
            <a:r>
              <a:rPr lang="en-US" sz="1350" b="1" dirty="0">
                <a:solidFill>
                  <a:srgbClr val="C00000"/>
                </a:solidFill>
                <a:latin typeface="Arial" panose="020B0604020202020204" pitchFamily="34" charset="0"/>
                <a:cs typeface="Arial" panose="020B0604020202020204" pitchFamily="34" charset="0"/>
              </a:rPr>
              <a:t> (-6)          </a:t>
            </a:r>
            <a:r>
              <a:rPr lang="en-US" sz="1350" b="1" dirty="0">
                <a:latin typeface="Arial" panose="020B0604020202020204" pitchFamily="34" charset="0"/>
                <a:cs typeface="Arial" panose="020B0604020202020204" pitchFamily="34" charset="0"/>
              </a:rPr>
              <a:t>      64 </a:t>
            </a:r>
            <a:r>
              <a:rPr lang="en-US" sz="1350" b="1" dirty="0">
                <a:solidFill>
                  <a:srgbClr val="1C81FB"/>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15 </a:t>
            </a:r>
            <a:r>
              <a:rPr lang="en-US" sz="1350" b="1" dirty="0">
                <a:solidFill>
                  <a:srgbClr val="C00000"/>
                </a:solidFill>
                <a:latin typeface="Arial" panose="020B0604020202020204" pitchFamily="34" charset="0"/>
                <a:cs typeface="Arial" panose="020B0604020202020204" pitchFamily="34" charset="0"/>
              </a:rPr>
              <a:t>(-3)            </a:t>
            </a:r>
            <a:r>
              <a:rPr lang="en-US" sz="1350" b="1" dirty="0">
                <a:solidFill>
                  <a:prstClr val="black"/>
                </a:solidFill>
                <a:latin typeface="Arial" panose="020B0604020202020204" pitchFamily="34" charset="0"/>
                <a:cs typeface="Arial" panose="020B0604020202020204" pitchFamily="34" charset="0"/>
              </a:rPr>
              <a:t>  95 </a:t>
            </a:r>
            <a:r>
              <a:rPr lang="en-US" sz="1350" b="1" dirty="0">
                <a:solidFill>
                  <a:srgbClr val="C00000"/>
                </a:solidFill>
                <a:latin typeface="Arial" panose="020B0604020202020204" pitchFamily="34" charset="0"/>
                <a:cs typeface="Arial" panose="020B0604020202020204" pitchFamily="34" charset="0"/>
              </a:rPr>
              <a:t>(-98)              </a:t>
            </a:r>
            <a:r>
              <a:rPr lang="en-US" sz="1350" b="1" dirty="0">
                <a:latin typeface="Arial" panose="020B0604020202020204" pitchFamily="34" charset="0"/>
                <a:cs typeface="Arial" panose="020B0604020202020204" pitchFamily="34" charset="0"/>
              </a:rPr>
              <a:t>92</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(-19) </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20 April 2026. Jeff Schweiger, National Exploring Membership &amp; Retention Lead, observed that </a:t>
            </a:r>
            <a:r>
              <a:rPr lang="en-US" sz="1350" b="1" dirty="0">
                <a:solidFill>
                  <a:srgbClr val="C00000"/>
                </a:solidFill>
                <a:latin typeface="Arial" panose="020B0604020202020204" pitchFamily="34" charset="0"/>
                <a:cs typeface="Arial" panose="020B0604020202020204" pitchFamily="34" charset="0"/>
              </a:rPr>
              <a:t>currently 104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5B16E404-B534-4579-8EC5-CC6FB4B9AC0A}"/>
              </a:ext>
            </a:extLst>
          </p:cNvPr>
          <p:cNvSpPr>
            <a:spLocks noGrp="1"/>
          </p:cNvSpPr>
          <p:nvPr>
            <p:ph type="sldNum" sz="quarter" idx="12"/>
          </p:nvPr>
        </p:nvSpPr>
        <p:spPr/>
        <p:txBody>
          <a:bodyPr/>
          <a:lstStyle/>
          <a:p>
            <a:fld id="{47383098-F627-5B4F-9D1B-3166CCBD3A8A}" type="slidenum">
              <a:rPr lang="en-US" smtClean="0"/>
              <a:t>23</a:t>
            </a:fld>
            <a:endParaRPr lang="en-US"/>
          </a:p>
        </p:txBody>
      </p:sp>
    </p:spTree>
    <p:extLst>
      <p:ext uri="{BB962C8B-B14F-4D97-AF65-F5344CB8AC3E}">
        <p14:creationId xmlns:p14="http://schemas.microsoft.com/office/powerpoint/2010/main" val="330114788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42406083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5403605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309244214"/>
      </p:ext>
    </p:extLst>
  </p:cSld>
  <p:clrMapOvr>
    <a:overrideClrMapping bg1="dk1" tx1="lt1" bg2="dk2" tx2="lt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2307743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234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56933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318941248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171755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405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400072469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688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856794"/>
            <a:ext cx="8632371" cy="2376262"/>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LFL / Exploring</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Executive Board Chair Comments</a:t>
            </a:r>
          </a:p>
        </p:txBody>
      </p:sp>
      <p:sp>
        <p:nvSpPr>
          <p:cNvPr id="3" name="TextBox 2"/>
          <p:cNvSpPr txBox="1"/>
          <p:nvPr/>
        </p:nvSpPr>
        <p:spPr>
          <a:xfrm>
            <a:off x="2405742" y="3952805"/>
            <a:ext cx="7195458" cy="646331"/>
          </a:xfrm>
          <a:prstGeom prst="rect">
            <a:avLst/>
          </a:prstGeom>
          <a:noFill/>
        </p:spPr>
        <p:txBody>
          <a:bodyPr wrap="square" rtlCol="0">
            <a:spAutoFit/>
          </a:bodyPr>
          <a:lstStyle/>
          <a:p>
            <a:pPr algn="ctr"/>
            <a:r>
              <a:rPr lang="en-US" sz="3600" dirty="0">
                <a:solidFill>
                  <a:srgbClr val="FFFF00"/>
                </a:solidFill>
                <a:latin typeface="Arial Black" panose="020B0A04020102020204" pitchFamily="34" charset="0"/>
              </a:rPr>
              <a:t>Bernard (Bernie) Lockard</a:t>
            </a:r>
          </a:p>
        </p:txBody>
      </p:sp>
    </p:spTree>
    <p:extLst>
      <p:ext uri="{BB962C8B-B14F-4D97-AF65-F5344CB8AC3E}">
        <p14:creationId xmlns:p14="http://schemas.microsoft.com/office/powerpoint/2010/main" val="380488918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64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93456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29168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6120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87531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2836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55317254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25631139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248</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342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533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12297"/>
            <a:ext cx="8409746" cy="642970"/>
          </a:xfrm>
        </p:spPr>
        <p:txBody>
          <a:bodyPr>
            <a:normAutofit/>
          </a:bodyPr>
          <a:lstStyle/>
          <a:p>
            <a:pPr algn="l"/>
            <a:r>
              <a:rPr lang="en-US" sz="2800" dirty="0">
                <a:solidFill>
                  <a:srgbClr val="1FC77F"/>
                </a:solidFill>
                <a:latin typeface="Arial Black"/>
                <a:cs typeface="Arial Black"/>
              </a:rPr>
              <a:t>Bernie Lockard’s Background…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74371" y="1324026"/>
            <a:ext cx="4049486" cy="4770537"/>
          </a:xfrm>
          <a:prstGeom prst="rect">
            <a:avLst/>
          </a:prstGeom>
          <a:ln>
            <a:solidFill>
              <a:srgbClr val="FFFF00"/>
            </a:solidFill>
          </a:ln>
        </p:spPr>
        <p:txBody>
          <a:bodyPr wrap="square">
            <a:spAutoFit/>
          </a:bodyPr>
          <a:lstStyle/>
          <a:p>
            <a:r>
              <a:rPr lang="en-US" sz="1600" b="1" dirty="0">
                <a:solidFill>
                  <a:srgbClr val="FFFF00"/>
                </a:solidFill>
                <a:latin typeface="Arial" panose="020B0604020202020204" pitchFamily="34" charset="0"/>
                <a:cs typeface="Arial" panose="020B0604020202020204" pitchFamily="34" charset="0"/>
              </a:rPr>
              <a:t>Scouting…</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(1972)</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Order of the Arrow Vigil Honor </a:t>
            </a:r>
          </a:p>
          <a:p>
            <a:pPr marL="214313" indent="-214313">
              <a:buFont typeface="Arial" panose="020B0604020202020204" pitchFamily="34" charset="0"/>
              <a:buChar char="•"/>
            </a:pPr>
            <a:r>
              <a:rPr lang="en-US" sz="1400" b="1" dirty="0" err="1">
                <a:solidFill>
                  <a:srgbClr val="FFFF00"/>
                </a:solidFill>
                <a:latin typeface="Arial" panose="020B0604020202020204" pitchFamily="34" charset="0"/>
                <a:cs typeface="Arial" panose="020B0604020202020204" pitchFamily="34" charset="0"/>
              </a:rPr>
              <a:t>Cubmaster</a:t>
            </a:r>
            <a:r>
              <a:rPr lang="en-US" sz="1400" b="1" dirty="0">
                <a:solidFill>
                  <a:srgbClr val="FFFF00"/>
                </a:solidFill>
                <a:latin typeface="Arial" panose="020B0604020202020204" pitchFamily="34" charset="0"/>
                <a:cs typeface="Arial" panose="020B0604020202020204" pitchFamily="34" charset="0"/>
              </a:rPr>
              <a:t>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Pack Committee Chairman</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Assistant Scoutmaster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Scoutmaster</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Unit Commissioner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Wood Badge Course Director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NYLT Course Director</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District Chairman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Laurel Highlands Council’s Board of Directors (2013 - 2014)</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2019 World Jamboree Scoutmaster </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Venturing Committee (2020 - 2022)</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2023 &amp; 2017 National Jamboree Staff</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Eagle Scout Association Scholarship Committee (2013 - Present)</a:t>
            </a:r>
          </a:p>
          <a:p>
            <a:pPr marL="214313" indent="-214313">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BSA Council Finance &amp; Fundraising Committee (2022 – Present)          </a:t>
            </a:r>
          </a:p>
        </p:txBody>
      </p:sp>
      <p:sp>
        <p:nvSpPr>
          <p:cNvPr id="10" name="TextBox 9"/>
          <p:cNvSpPr txBox="1"/>
          <p:nvPr/>
        </p:nvSpPr>
        <p:spPr>
          <a:xfrm>
            <a:off x="6113581" y="1314453"/>
            <a:ext cx="4222410" cy="2646878"/>
          </a:xfrm>
          <a:prstGeom prst="rect">
            <a:avLst/>
          </a:prstGeom>
          <a:noFill/>
          <a:ln>
            <a:solidFill>
              <a:srgbClr val="FFFF00"/>
            </a:solidFill>
          </a:ln>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BSA Recognition…</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Award of Merit – 1998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Beaver – 2001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Distinguished Citizen – 2010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Rockefeller Award – 2010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Antelope – 2014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National Outstanding Eagle Scout Award - 2015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National Venturing Leadership Award – 2022 </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Silver Buffalo - 2024 </a:t>
            </a:r>
          </a:p>
        </p:txBody>
      </p:sp>
      <p:sp>
        <p:nvSpPr>
          <p:cNvPr id="12" name="TextBox 11"/>
          <p:cNvSpPr txBox="1"/>
          <p:nvPr/>
        </p:nvSpPr>
        <p:spPr>
          <a:xfrm>
            <a:off x="6113580" y="4038604"/>
            <a:ext cx="4222409" cy="2185214"/>
          </a:xfrm>
          <a:prstGeom prst="rect">
            <a:avLst/>
          </a:prstGeom>
          <a:noFill/>
          <a:ln>
            <a:solidFill>
              <a:srgbClr val="FFFF00"/>
            </a:solidFill>
          </a:ln>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Personal…</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Married to Robyn L. </a:t>
            </a:r>
            <a:r>
              <a:rPr lang="en-US" sz="1500" b="1" dirty="0" err="1">
                <a:solidFill>
                  <a:srgbClr val="FFFF00"/>
                </a:solidFill>
                <a:latin typeface="Arial" panose="020B0604020202020204" pitchFamily="34" charset="0"/>
                <a:cs typeface="Arial" panose="020B0604020202020204" pitchFamily="34" charset="0"/>
              </a:rPr>
              <a:t>Ashbridge</a:t>
            </a:r>
            <a:r>
              <a:rPr lang="en-US" sz="1500" b="1" dirty="0">
                <a:solidFill>
                  <a:srgbClr val="FFFF00"/>
                </a:solidFill>
                <a:latin typeface="Arial" panose="020B0604020202020204" pitchFamily="34" charset="0"/>
                <a:cs typeface="Arial" panose="020B0604020202020204" pitchFamily="34" charset="0"/>
              </a:rPr>
              <a:t>, father of five and grandfather of seven</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President, The Lockard Company, Indiana, PA</a:t>
            </a:r>
          </a:p>
          <a:p>
            <a:pPr marL="214313" indent="-214313">
              <a:buFont typeface="Arial" panose="020B0604020202020204" pitchFamily="34" charset="0"/>
              <a:buChar char="•"/>
            </a:pPr>
            <a:r>
              <a:rPr lang="en-US" sz="1500" b="1" dirty="0">
                <a:solidFill>
                  <a:srgbClr val="FFFF00"/>
                </a:solidFill>
                <a:latin typeface="Arial" panose="020B0604020202020204" pitchFamily="34" charset="0"/>
                <a:cs typeface="Arial" panose="020B0604020202020204" pitchFamily="34" charset="0"/>
              </a:rPr>
              <a:t>Graduate of  Carnegie-Mellon University, Pittsburgh, PA, with B.S. in Administration and Management Science, Economics, Mathematics (Graduated With Honors)  </a:t>
            </a:r>
          </a:p>
        </p:txBody>
      </p:sp>
      <p:pic>
        <p:nvPicPr>
          <p:cNvPr id="6" name="Picture 5"/>
          <p:cNvPicPr>
            <a:picLocks noChangeAspect="1"/>
          </p:cNvPicPr>
          <p:nvPr/>
        </p:nvPicPr>
        <p:blipFill>
          <a:blip r:embed="rId4"/>
          <a:stretch>
            <a:fillRect/>
          </a:stretch>
        </p:blipFill>
        <p:spPr>
          <a:xfrm>
            <a:off x="9227238" y="196065"/>
            <a:ext cx="1072977" cy="1083982"/>
          </a:xfrm>
          <a:prstGeom prst="rect">
            <a:avLst/>
          </a:prstGeom>
        </p:spPr>
      </p:pic>
    </p:spTree>
    <p:extLst>
      <p:ext uri="{BB962C8B-B14F-4D97-AF65-F5344CB8AC3E}">
        <p14:creationId xmlns:p14="http://schemas.microsoft.com/office/powerpoint/2010/main" val="214566725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718878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97228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8385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55129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34482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640A-8527-B334-AA47-041A46B429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FC486F-349D-5CB9-A53F-58DEB32843B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7908030-6BE2-DF70-D799-B567C26267D6}"/>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6937B3A8-42FC-EB75-60FD-2B4214EB04FE}"/>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5DF91F4E-C152-97E4-DB55-28946BB32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FA1809B-943A-3A28-A1B1-4795F1F1F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FFE3418-CDF6-AC06-7423-251881DAE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EA46EA36-DE74-EE5D-0DC8-77CDB98E5810}"/>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1551360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14695"/>
            <a:ext cx="8409746" cy="7509748"/>
          </a:xfrm>
          <a:prstGeom prst="rect">
            <a:avLst/>
          </a:prstGeom>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Richard (Dick) Davies</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Richard.davies.nyc@gmail.com</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a:t>
            </a:r>
            <a:r>
              <a:rPr lang="en-US" sz="1400" b="1" dirty="0" err="1">
                <a:solidFill>
                  <a:srgbClr val="FFFF00"/>
                </a:solidFill>
                <a:latin typeface="Arial" panose="020B0604020202020204" pitchFamily="34" charset="0"/>
                <a:cs typeface="Arial" panose="020B0604020202020204" pitchFamily="34" charset="0"/>
              </a:rPr>
              <a:t>Scoutreach</a:t>
            </a:r>
            <a:r>
              <a:rPr lang="en-US" sz="1400" b="1" dirty="0">
                <a:solidFill>
                  <a:srgbClr val="FFFF00"/>
                </a:solidFill>
                <a:latin typeface="Arial" panose="020B0604020202020204" pitchFamily="34" charset="0"/>
                <a:cs typeface="Arial" panose="020B0604020202020204" pitchFamily="34" charset="0"/>
              </a:rPr>
              <a:t>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C109FA5-2E8F-9AFB-0C21-0FEDEB24336C}"/>
              </a:ext>
            </a:extLst>
          </p:cNvPr>
          <p:cNvPicPr>
            <a:picLocks noChangeAspect="1"/>
          </p:cNvPicPr>
          <p:nvPr/>
        </p:nvPicPr>
        <p:blipFill>
          <a:blip r:embed="rId4"/>
          <a:stretch>
            <a:fillRect/>
          </a:stretch>
        </p:blipFill>
        <p:spPr>
          <a:xfrm>
            <a:off x="8955112" y="685499"/>
            <a:ext cx="1334645" cy="1366423"/>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968761"/>
            <a:ext cx="8908260" cy="3195735"/>
          </a:xfrm>
        </p:spPr>
        <p:txBody>
          <a:bodyPr>
            <a:normAutofit fontScale="90000"/>
          </a:bodyPr>
          <a:lstStyle/>
          <a:p>
            <a:pPr>
              <a:lnSpc>
                <a:spcPct val="150000"/>
              </a:lnSpc>
            </a:pPr>
            <a:r>
              <a:rPr lang="en-US" altLang="en-US" sz="4900" b="1" dirty="0">
                <a:solidFill>
                  <a:srgbClr val="00B050"/>
                </a:solidFill>
                <a:latin typeface="Arial Black" panose="020B0A04020102020204" pitchFamily="34" charset="0"/>
              </a:rPr>
              <a:t>Scouting America </a:t>
            </a:r>
            <a:br>
              <a:rPr lang="en-US" altLang="en-US" sz="4900" b="1" dirty="0">
                <a:solidFill>
                  <a:srgbClr val="00B050"/>
                </a:solidFill>
                <a:latin typeface="Arial Black" panose="020B0A04020102020204" pitchFamily="34" charset="0"/>
              </a:rPr>
            </a:br>
            <a:r>
              <a:rPr lang="en-US" altLang="en-US" sz="4900" b="1" dirty="0">
                <a:solidFill>
                  <a:srgbClr val="00B050"/>
                </a:solidFill>
                <a:latin typeface="Arial Black" panose="020B0A04020102020204" pitchFamily="34" charset="0"/>
              </a:rPr>
              <a:t>National Annual Meeting </a:t>
            </a:r>
            <a:br>
              <a:rPr lang="en-US" altLang="en-US" sz="4900" b="1" dirty="0">
                <a:solidFill>
                  <a:srgbClr val="00B050"/>
                </a:solidFill>
                <a:latin typeface="Arial Black" panose="020B0A04020102020204" pitchFamily="34" charset="0"/>
              </a:rPr>
            </a:br>
            <a:r>
              <a:rPr lang="en-US" altLang="en-US" sz="4900" b="1" dirty="0">
                <a:solidFill>
                  <a:srgbClr val="00B050"/>
                </a:solidFill>
                <a:latin typeface="Arial Black" panose="020B0A04020102020204" pitchFamily="34" charset="0"/>
              </a:rPr>
              <a:t>12 – 15 May 2026</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spTree>
    <p:extLst>
      <p:ext uri="{BB962C8B-B14F-4D97-AF65-F5344CB8AC3E}">
        <p14:creationId xmlns:p14="http://schemas.microsoft.com/office/powerpoint/2010/main" val="4085063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ACE2C-00FC-9B5C-010E-D45AF6F44A8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282DE8-9AD3-6EDD-061D-A8ECD94A4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CA49381-FE50-5003-E3D4-586EE31AF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F30A7E-A009-76AC-1041-CBC3E82B21BD}"/>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12825BB-1205-E5F3-DBB3-3C61F903F4D1}"/>
              </a:ext>
            </a:extLst>
          </p:cNvPr>
          <p:cNvSpPr>
            <a:spLocks noGrp="1"/>
          </p:cNvSpPr>
          <p:nvPr>
            <p:ph type="ctrTitle"/>
          </p:nvPr>
        </p:nvSpPr>
        <p:spPr>
          <a:xfrm>
            <a:off x="1774372" y="204216"/>
            <a:ext cx="8731445" cy="775499"/>
          </a:xfrm>
        </p:spPr>
        <p:txBody>
          <a:bodyPr>
            <a:normAutofit/>
          </a:bodyPr>
          <a:lstStyle/>
          <a:p>
            <a:pPr algn="l"/>
            <a:r>
              <a:rPr lang="en-US" sz="3600" dirty="0">
                <a:solidFill>
                  <a:srgbClr val="2AB96C"/>
                </a:solidFill>
                <a:latin typeface="Arial Black" panose="020B0A04020102020204" pitchFamily="34" charset="0"/>
              </a:rPr>
              <a:t>Scouting America NAM… </a:t>
            </a:r>
          </a:p>
        </p:txBody>
      </p:sp>
      <p:sp>
        <p:nvSpPr>
          <p:cNvPr id="2" name="TextBox 1">
            <a:extLst>
              <a:ext uri="{FF2B5EF4-FFF2-40B4-BE49-F238E27FC236}">
                <a16:creationId xmlns:a16="http://schemas.microsoft.com/office/drawing/2014/main" id="{91C39AED-F9F3-548B-5CBA-A536AAB76003}"/>
              </a:ext>
            </a:extLst>
          </p:cNvPr>
          <p:cNvSpPr txBox="1"/>
          <p:nvPr/>
        </p:nvSpPr>
        <p:spPr>
          <a:xfrm>
            <a:off x="1672211" y="5029204"/>
            <a:ext cx="8762525" cy="1200329"/>
          </a:xfrm>
          <a:prstGeom prst="rect">
            <a:avLst/>
          </a:prstGeom>
          <a:noFill/>
        </p:spPr>
        <p:txBody>
          <a:bodyPr wrap="square" rtlCol="0">
            <a:spAutoFit/>
          </a:bodyPr>
          <a:lstStyle/>
          <a:p>
            <a:pPr algn="ctr" defTabSz="257175">
              <a:buSzPct val="75000"/>
              <a:defRPr/>
            </a:pPr>
            <a:r>
              <a:rPr lang="en-US" altLang="en-US" b="1" dirty="0">
                <a:solidFill>
                  <a:srgbClr val="FFFF00"/>
                </a:solidFill>
                <a:latin typeface="Arial" panose="020B0604020202020204" pitchFamily="34" charset="0"/>
                <a:cs typeface="Arial" panose="020B0604020202020204" pitchFamily="34" charset="0"/>
              </a:rPr>
              <a:t>Along with Jeff Schweiger, National Exploring Membership &amp; Retention Lead, we had three Law Enforcement Explorers from Circle Ten Council (Dallas TX) and one Fire &amp; EMS Explorer (along with her Advisor) from Atlanta Area Council supporting our Exploring NAM Booth</a:t>
            </a:r>
            <a:endParaRPr lang="en-US" dirty="0"/>
          </a:p>
        </p:txBody>
      </p:sp>
      <p:pic>
        <p:nvPicPr>
          <p:cNvPr id="5" name="Picture 4">
            <a:extLst>
              <a:ext uri="{FF2B5EF4-FFF2-40B4-BE49-F238E27FC236}">
                <a16:creationId xmlns:a16="http://schemas.microsoft.com/office/drawing/2014/main" id="{8AA052B6-0393-A2DA-9E84-A65A96C31B23}"/>
              </a:ext>
            </a:extLst>
          </p:cNvPr>
          <p:cNvPicPr>
            <a:picLocks noChangeAspect="1"/>
          </p:cNvPicPr>
          <p:nvPr/>
        </p:nvPicPr>
        <p:blipFill>
          <a:blip r:embed="rId4"/>
          <a:stretch>
            <a:fillRect/>
          </a:stretch>
        </p:blipFill>
        <p:spPr>
          <a:xfrm>
            <a:off x="2559698" y="1047286"/>
            <a:ext cx="6895322" cy="3717117"/>
          </a:xfrm>
          <a:prstGeom prst="rect">
            <a:avLst/>
          </a:prstGeom>
        </p:spPr>
      </p:pic>
    </p:spTree>
    <p:extLst>
      <p:ext uri="{BB962C8B-B14F-4D97-AF65-F5344CB8AC3E}">
        <p14:creationId xmlns:p14="http://schemas.microsoft.com/office/powerpoint/2010/main" val="3529813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EE5A-B168-6415-8746-8A8B9C98827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3D3289A-EF16-15CD-2966-6F778E2C6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a:extLst>
              <a:ext uri="{FF2B5EF4-FFF2-40B4-BE49-F238E27FC236}">
                <a16:creationId xmlns:a16="http://schemas.microsoft.com/office/drawing/2014/main" id="{409F09C9-9246-C671-5E92-CD1D86589D93}"/>
              </a:ext>
            </a:extLst>
          </p:cNvPr>
          <p:cNvSpPr>
            <a:spLocks noGrp="1"/>
          </p:cNvSpPr>
          <p:nvPr>
            <p:ph type="ctrTitle"/>
          </p:nvPr>
        </p:nvSpPr>
        <p:spPr>
          <a:xfrm>
            <a:off x="1686184" y="188504"/>
            <a:ext cx="862580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a:extLst>
              <a:ext uri="{FF2B5EF4-FFF2-40B4-BE49-F238E27FC236}">
                <a16:creationId xmlns:a16="http://schemas.microsoft.com/office/drawing/2014/main" id="{6F4A23E4-1117-B706-CE5B-0F3786AFA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55F02E7-405D-6BBE-E7F5-EC2B3F868EF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23F20A1-B917-41D9-9168-09265B8CE5A6}"/>
              </a:ext>
            </a:extLst>
          </p:cNvPr>
          <p:cNvSpPr/>
          <p:nvPr/>
        </p:nvSpPr>
        <p:spPr>
          <a:xfrm>
            <a:off x="1803918" y="2270270"/>
            <a:ext cx="4142792" cy="1323439"/>
          </a:xfrm>
          <a:prstGeom prst="rect">
            <a:avLst/>
          </a:prstGeom>
        </p:spPr>
        <p:txBody>
          <a:bodyPr wrap="square">
            <a:spAutoFit/>
          </a:bodyPr>
          <a:lstStyle/>
          <a:p>
            <a:r>
              <a:rPr lang="en-US" sz="2000" b="1" dirty="0">
                <a:solidFill>
                  <a:schemeClr val="accent6">
                    <a:lumMod val="75000"/>
                  </a:schemeClr>
                </a:solidFill>
                <a:latin typeface="Arial" panose="020B0604020202020204" pitchFamily="34" charset="0"/>
                <a:cs typeface="Arial" panose="020B0604020202020204" pitchFamily="34" charset="0"/>
              </a:rPr>
              <a:t>Dick Davies received the Silver Antelope Award during the 2026 Scouting America National Annual Meeting</a:t>
            </a:r>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00D090BE-01CD-CDAB-6B43-1275F4C02B63}"/>
              </a:ext>
            </a:extLst>
          </p:cNvPr>
          <p:cNvPicPr>
            <a:picLocks noChangeAspect="1"/>
          </p:cNvPicPr>
          <p:nvPr/>
        </p:nvPicPr>
        <p:blipFill>
          <a:blip r:embed="rId4"/>
          <a:stretch>
            <a:fillRect/>
          </a:stretch>
        </p:blipFill>
        <p:spPr>
          <a:xfrm>
            <a:off x="6026539" y="857252"/>
            <a:ext cx="3839028" cy="5179067"/>
          </a:xfrm>
          <a:prstGeom prst="rect">
            <a:avLst/>
          </a:prstGeom>
        </p:spPr>
      </p:pic>
    </p:spTree>
    <p:extLst>
      <p:ext uri="{BB962C8B-B14F-4D97-AF65-F5344CB8AC3E}">
        <p14:creationId xmlns:p14="http://schemas.microsoft.com/office/powerpoint/2010/main" val="2494379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8D68C-D983-C369-2879-BB02F00AE9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B1FFE7-B001-F942-520C-555CE5281F52}"/>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6872E-E178-42BC-FBBA-8E4A82A11149}"/>
              </a:ext>
            </a:extLst>
          </p:cNvPr>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24A0477-45A1-E0CF-83C2-8D7F57ADC748}"/>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C1FF34B1-E02B-413C-7001-941086BF0CF3}"/>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4200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70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Marketing &amp; Technology Chair, </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Nat’l LFL Exec Board</a:t>
            </a:r>
            <a:br>
              <a:rPr lang="en-US" sz="36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Comments</a:t>
            </a:r>
          </a:p>
        </p:txBody>
      </p:sp>
      <p:sp>
        <p:nvSpPr>
          <p:cNvPr id="2" name="TextBox 1"/>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Jeffrey (Jeff) Schweiger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438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D914D-5596-E463-85D6-B385ADBBCE6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3DB49D7-265C-E08B-213B-34D987F0C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D6C95DB-941D-3A50-2D80-0CFF0BB0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EEFD299-2A35-7FE1-8BFC-A6D233B6693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672E385-D163-06B7-6748-E9CD429C2405}"/>
              </a:ext>
            </a:extLst>
          </p:cNvPr>
          <p:cNvSpPr>
            <a:spLocks noGrp="1"/>
          </p:cNvSpPr>
          <p:nvPr>
            <p:ph type="ctrTitle"/>
          </p:nvPr>
        </p:nvSpPr>
        <p:spPr>
          <a:xfrm>
            <a:off x="1868155" y="454028"/>
            <a:ext cx="8309990" cy="2017029"/>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Resource Advisor</a:t>
            </a:r>
          </a:p>
        </p:txBody>
      </p:sp>
      <p:sp>
        <p:nvSpPr>
          <p:cNvPr id="2" name="TextBox 1">
            <a:extLst>
              <a:ext uri="{FF2B5EF4-FFF2-40B4-BE49-F238E27FC236}">
                <a16:creationId xmlns:a16="http://schemas.microsoft.com/office/drawing/2014/main" id="{388D354E-B2D3-A428-6142-3139EF1E5FF7}"/>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Stuart Mahler</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05057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647700"/>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a:t>
            </a:r>
            <a:r>
              <a:rPr lang="en-US" sz="1550" b="1" dirty="0" err="1">
                <a:solidFill>
                  <a:schemeClr val="accent6">
                    <a:lumMod val="75000"/>
                  </a:schemeClr>
                </a:solidFill>
                <a:latin typeface="Arial" panose="020B0604020202020204" pitchFamily="34" charset="0"/>
                <a:cs typeface="Arial" panose="020B0604020202020204" pitchFamily="34" charset="0"/>
              </a:rPr>
              <a:t>TerBorch</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National Exploring Resource Associate Advisor (ERAA). As a caveat, we do not presume this role is either formally or informally part of the CST organizational structure but rather a service being made available by the National Exploring Program to each CST and/or their councils. Additionally, we have a National ERAA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014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2874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(ERAA)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(ERA)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1"/>
            <a:ext cx="8847579" cy="5516895"/>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&amp; 16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&amp; 14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2"/>
            <a:ext cx="8833606" cy="5686172"/>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is currently the Council Commissioner and Committee Chair for three units - a Cub Scout Pack, a Scouts BSA troop, and a Sea Scout Ship. He is also a former Scouting Professional/District Executive, a retired DOD/Federal employee and a retired USAF Chief Master Sergeant. </a:t>
            </a:r>
            <a:r>
              <a:rPr lang="en-US" sz="1350" b="1" dirty="0">
                <a:solidFill>
                  <a:schemeClr val="accent6">
                    <a:lumMod val="75000"/>
                  </a:schemeClr>
                </a:solidFill>
                <a:latin typeface="Arial" panose="020B0604020202020204" pitchFamily="34" charset="0"/>
                <a:cs typeface="Arial" panose="020B0604020202020204" pitchFamily="34" charset="0"/>
              </a:rPr>
              <a:t>National Awards &amp; Recognition Lead and Resource Associate Advisor (ERAA) supporting the CST 9 Program Lead and councils within that territory.</a:t>
            </a:r>
          </a:p>
          <a:p>
            <a:pPr marL="285750" indent="-285750">
              <a:buFont typeface="Arial" panose="020B0604020202020204" pitchFamily="34" charset="0"/>
              <a:buChar char="•"/>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CST 12 &amp; 15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4839786"/>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Craig Martin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16 ~ </a:t>
            </a:r>
            <a:r>
              <a:rPr lang="en-US" sz="1200" b="1" dirty="0">
                <a:solidFill>
                  <a:srgbClr val="FFFF00"/>
                </a:solidFill>
                <a:latin typeface="Arial" panose="020B0604020202020204" pitchFamily="34" charset="0"/>
                <a:cs typeface="Arial" panose="020B0604020202020204" pitchFamily="34" charset="0"/>
              </a:rPr>
              <a:t>Don Decker</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a:t>
            </a:r>
            <a:r>
              <a:rPr lang="en-US" sz="1400" b="1" dirty="0">
                <a:solidFill>
                  <a:schemeClr val="accent6">
                    <a:lumMod val="75000"/>
                  </a:schemeClr>
                </a:solidFill>
                <a:latin typeface="Arial" panose="020B0604020202020204" pitchFamily="34" charset="0"/>
                <a:cs typeface="Arial" panose="020B0604020202020204" pitchFamily="34" charset="0"/>
              </a:rPr>
              <a:t>*</a:t>
            </a:r>
            <a:r>
              <a:rPr lang="en-US" sz="1300" b="1" dirty="0">
                <a:solidFill>
                  <a:srgbClr val="FFFF00"/>
                </a:solidFill>
                <a:latin typeface="Arial" panose="020B0604020202020204" pitchFamily="34" charset="0"/>
                <a:cs typeface="Arial" panose="020B0604020202020204" pitchFamily="34" charset="0"/>
              </a:rPr>
              <a:t>,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marL="576263" indent="-285750" fontAlgn="base">
              <a:spcBef>
                <a:spcPct val="0"/>
              </a:spcBef>
              <a:spcAft>
                <a:spcPct val="0"/>
              </a:spcAft>
              <a:buFont typeface="Courier New" panose="02070309020205020404" pitchFamily="49" charset="0"/>
              <a:buChar char="o"/>
            </a:pP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200" b="1" dirty="0">
                <a:solidFill>
                  <a:schemeClr val="accent6">
                    <a:lumMod val="75000"/>
                  </a:schemeClr>
                </a:solidFill>
                <a:latin typeface="Arial" panose="020B0604020202020204" pitchFamily="34" charset="0"/>
                <a:cs typeface="Arial" panose="020B0604020202020204" pitchFamily="34" charset="0"/>
              </a:rPr>
              <a:t>Stuart Mahler (CST 3 Exploring Resource Advisor) is Rick’s CHP Contact Alternate</a:t>
            </a:r>
            <a:endParaRPr lang="en-US" sz="1300" b="1" u="sng"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31E3-5456-394E-F266-E3365F3CE5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5F7715-1128-EE52-A700-B8F9BA01703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EF262B7-49D0-FFA4-763A-57214B9A4566}"/>
              </a:ext>
            </a:extLst>
          </p:cNvPr>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FA6B7B6D-01CC-0DCD-27EF-D921CCC40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4984704F-10F6-621D-03A9-1CEF8870937F}"/>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6DB57598-7052-C12A-E791-839F7EF77629}"/>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49432CF-058D-7274-96C7-530B1AD0A2DE}"/>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249421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5788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9"/>
            <a:ext cx="8556172" cy="5109091"/>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Arts &amp; Humanities </a:t>
            </a:r>
            <a:r>
              <a:rPr lang="en-US" sz="1400" b="1" dirty="0">
                <a:solidFill>
                  <a:srgbClr val="FFFF00"/>
                </a:solidFill>
                <a:latin typeface="Arial" panose="020B0604020202020204" pitchFamily="34" charset="0"/>
                <a:cs typeface="Arial" panose="020B0604020202020204" pitchFamily="34" charset="0"/>
              </a:rPr>
              <a:t>~ Tim Buckles</a:t>
            </a:r>
            <a:endParaRPr lang="en-US" sz="1400" b="1" dirty="0">
              <a:solidFill>
                <a:schemeClr val="accent6">
                  <a:lumMod val="75000"/>
                </a:schemeClr>
              </a:solidFill>
              <a:latin typeface="Arial" panose="020B0604020202020204" pitchFamily="34" charset="0"/>
              <a:cs typeface="Arial" panose="020B0604020202020204" pitchFamily="34" charset="0"/>
            </a:endParaRP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177844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B0BB3-101A-6DDA-A2E5-9041ABB1B88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BFEA12B-D2EE-7C5D-BCC0-4A0E61C13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4DAA94EB-4EF3-6C7D-CC14-8AF567767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1E82AB3-B755-9A0B-265E-B21348679B8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7B9A1D-2FAC-2627-B043-43123F268ACC}"/>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National Exploring Home Page @ exploring.org</a:t>
            </a:r>
            <a:endParaRPr lang="en-US" sz="2400" b="1" dirty="0">
              <a:solidFill>
                <a:srgbClr val="1FC77F"/>
              </a:solidFill>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561285-F8CE-9DF4-5D3F-74ADC54CDC22}"/>
              </a:ext>
            </a:extLst>
          </p:cNvPr>
          <p:cNvPicPr>
            <a:picLocks noChangeAspect="1"/>
          </p:cNvPicPr>
          <p:nvPr/>
        </p:nvPicPr>
        <p:blipFill>
          <a:blip r:embed="rId4"/>
          <a:stretch>
            <a:fillRect/>
          </a:stretch>
        </p:blipFill>
        <p:spPr>
          <a:xfrm>
            <a:off x="2377602" y="928535"/>
            <a:ext cx="6692711" cy="5161699"/>
          </a:xfrm>
          <a:prstGeom prst="rect">
            <a:avLst/>
          </a:prstGeom>
        </p:spPr>
      </p:pic>
    </p:spTree>
    <p:extLst>
      <p:ext uri="{BB962C8B-B14F-4D97-AF65-F5344CB8AC3E}">
        <p14:creationId xmlns:p14="http://schemas.microsoft.com/office/powerpoint/2010/main" val="3548072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08DB93D1-718C-8722-8A3F-6CEE3D79ED63}"/>
              </a:ext>
            </a:extLst>
          </p:cNvPr>
          <p:cNvPicPr>
            <a:picLocks noChangeAspect="1"/>
          </p:cNvPicPr>
          <p:nvPr/>
        </p:nvPicPr>
        <p:blipFill>
          <a:blip r:embed="rId4"/>
          <a:stretch>
            <a:fillRect/>
          </a:stretch>
        </p:blipFill>
        <p:spPr>
          <a:xfrm>
            <a:off x="2716716" y="1884783"/>
            <a:ext cx="6526821" cy="3533629"/>
          </a:xfrm>
          <a:prstGeom prst="rect">
            <a:avLst/>
          </a:prstGeom>
        </p:spPr>
      </p:pic>
    </p:spTree>
    <p:extLst>
      <p:ext uri="{BB962C8B-B14F-4D97-AF65-F5344CB8AC3E}">
        <p14:creationId xmlns:p14="http://schemas.microsoft.com/office/powerpoint/2010/main" val="2753643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6347-5CB9-D9E7-EECB-80A7949176E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CBCFD6D-A018-AF0B-BC26-1F57DFC95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098C6D91-2B3F-DB25-A5DC-02C16BA11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5E43A86C-0E33-FBAA-6F0B-6C03B5A667B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3378464-1B0B-03D4-FB25-70F6D2A5DEAE}"/>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8" name="Picture 7">
            <a:extLst>
              <a:ext uri="{FF2B5EF4-FFF2-40B4-BE49-F238E27FC236}">
                <a16:creationId xmlns:a16="http://schemas.microsoft.com/office/drawing/2014/main" id="{A4D91847-7548-2FBB-42A0-9B23B94AEEEC}"/>
              </a:ext>
            </a:extLst>
          </p:cNvPr>
          <p:cNvPicPr>
            <a:picLocks noChangeAspect="1"/>
          </p:cNvPicPr>
          <p:nvPr/>
        </p:nvPicPr>
        <p:blipFill>
          <a:blip r:embed="rId4"/>
          <a:stretch>
            <a:fillRect/>
          </a:stretch>
        </p:blipFill>
        <p:spPr>
          <a:xfrm>
            <a:off x="2089800" y="1377034"/>
            <a:ext cx="8009034" cy="4510583"/>
          </a:xfrm>
          <a:prstGeom prst="rect">
            <a:avLst/>
          </a:prstGeom>
        </p:spPr>
      </p:pic>
    </p:spTree>
    <p:extLst>
      <p:ext uri="{BB962C8B-B14F-4D97-AF65-F5344CB8AC3E}">
        <p14:creationId xmlns:p14="http://schemas.microsoft.com/office/powerpoint/2010/main" val="2197019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6983-1061-65F9-9660-CA3AC15CAB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F43230-A924-BDCC-C000-C468D5244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38C21BB-377E-C9AB-0DDF-AFB6B9921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93506AF8-4065-3E73-5543-C225C3DF957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94DB96-6FF8-A6D9-AC7D-2352B1E1B59B}"/>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1C7011FB-3744-AD85-A6DD-009E628C19D6}"/>
              </a:ext>
            </a:extLst>
          </p:cNvPr>
          <p:cNvPicPr>
            <a:picLocks noChangeAspect="1"/>
          </p:cNvPicPr>
          <p:nvPr/>
        </p:nvPicPr>
        <p:blipFill>
          <a:blip r:embed="rId4"/>
          <a:stretch>
            <a:fillRect/>
          </a:stretch>
        </p:blipFill>
        <p:spPr>
          <a:xfrm>
            <a:off x="1859903" y="1570056"/>
            <a:ext cx="8401268" cy="3956560"/>
          </a:xfrm>
          <a:prstGeom prst="rect">
            <a:avLst/>
          </a:prstGeom>
        </p:spPr>
      </p:pic>
    </p:spTree>
    <p:extLst>
      <p:ext uri="{BB962C8B-B14F-4D97-AF65-F5344CB8AC3E}">
        <p14:creationId xmlns:p14="http://schemas.microsoft.com/office/powerpoint/2010/main" val="2645667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C6915-AB17-F6D3-B7EA-767A63AD0DE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46DD16B-AFF1-C49C-608F-B27ECBCE4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443F126-4590-99C9-5F5D-9D0CD253A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02659084-55B2-0905-6656-7F9E44ECB81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495232E-CF1D-F878-4212-3659D0D5089D}"/>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5" name="Picture 4">
            <a:extLst>
              <a:ext uri="{FF2B5EF4-FFF2-40B4-BE49-F238E27FC236}">
                <a16:creationId xmlns:a16="http://schemas.microsoft.com/office/drawing/2014/main" id="{48704C7C-0BCA-0AA5-D23C-DE81DC3B00DE}"/>
              </a:ext>
            </a:extLst>
          </p:cNvPr>
          <p:cNvPicPr>
            <a:picLocks noChangeAspect="1"/>
          </p:cNvPicPr>
          <p:nvPr/>
        </p:nvPicPr>
        <p:blipFill>
          <a:blip r:embed="rId4"/>
          <a:stretch>
            <a:fillRect/>
          </a:stretch>
        </p:blipFill>
        <p:spPr>
          <a:xfrm>
            <a:off x="1887895" y="1517528"/>
            <a:ext cx="8362566" cy="4286106"/>
          </a:xfrm>
          <a:prstGeom prst="rect">
            <a:avLst/>
          </a:prstGeom>
        </p:spPr>
      </p:pic>
    </p:spTree>
    <p:extLst>
      <p:ext uri="{BB962C8B-B14F-4D97-AF65-F5344CB8AC3E}">
        <p14:creationId xmlns:p14="http://schemas.microsoft.com/office/powerpoint/2010/main" val="2282345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C412E-CCF0-CE28-D2F3-EB03A6D5691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22F7256-B464-D3EE-7B76-F209D384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5AF8D069-FA7A-D52C-84CB-CFC76EEE0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F13B22AF-04C1-60C3-9A41-1C3AC0E11FC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FC06E76-AAC6-60B7-D09E-157EECCB7BDB}"/>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08799992-5715-5C70-324F-A23C31914AD0}"/>
              </a:ext>
            </a:extLst>
          </p:cNvPr>
          <p:cNvPicPr>
            <a:picLocks noChangeAspect="1"/>
          </p:cNvPicPr>
          <p:nvPr/>
        </p:nvPicPr>
        <p:blipFill>
          <a:blip r:embed="rId4"/>
          <a:stretch>
            <a:fillRect/>
          </a:stretch>
        </p:blipFill>
        <p:spPr>
          <a:xfrm>
            <a:off x="1878560" y="1514410"/>
            <a:ext cx="8434469" cy="4298559"/>
          </a:xfrm>
          <a:prstGeom prst="rect">
            <a:avLst/>
          </a:prstGeom>
        </p:spPr>
      </p:pic>
    </p:spTree>
    <p:extLst>
      <p:ext uri="{BB962C8B-B14F-4D97-AF65-F5344CB8AC3E}">
        <p14:creationId xmlns:p14="http://schemas.microsoft.com/office/powerpoint/2010/main" val="2447846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0230-BC1C-B84C-4667-6D7B96DA7A97}"/>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94830B9-B978-C08C-7B79-FEE3C4717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8F6C32B4-FA5E-3EF0-1489-1ACBF1239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1758EA25-5832-A3D1-0E80-28AEB76AB9B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094961-EFB5-26D4-680F-B97D61045A87}"/>
              </a:ext>
            </a:extLst>
          </p:cNvPr>
          <p:cNvSpPr>
            <a:spLocks noGrp="1"/>
          </p:cNvSpPr>
          <p:nvPr>
            <p:ph type="ctrTitle"/>
          </p:nvPr>
        </p:nvSpPr>
        <p:spPr>
          <a:xfrm>
            <a:off x="1606887" y="179948"/>
            <a:ext cx="8908260" cy="1172984"/>
          </a:xfrm>
        </p:spPr>
        <p:txBody>
          <a:bodyPr>
            <a:normAutofit/>
          </a:bodyPr>
          <a:lstStyle/>
          <a:p>
            <a:r>
              <a:rPr lang="en-US" sz="3200" b="1" dirty="0">
                <a:solidFill>
                  <a:srgbClr val="2AB96C"/>
                </a:solidFill>
                <a:latin typeface="Arial Black" panose="020B0A04020102020204" pitchFamily="34" charset="0"/>
                <a:cs typeface="Arial" panose="020B0604020202020204" pitchFamily="34" charset="0"/>
              </a:rPr>
              <a:t>Scouting America’s </a:t>
            </a:r>
            <a:br>
              <a:rPr lang="en-US" sz="3200" b="1" dirty="0">
                <a:solidFill>
                  <a:srgbClr val="2AB96C"/>
                </a:solidFill>
                <a:latin typeface="Arial Black" panose="020B0A04020102020204" pitchFamily="34" charset="0"/>
                <a:cs typeface="Arial" panose="020B0604020202020204" pitchFamily="34" charset="0"/>
              </a:rPr>
            </a:br>
            <a:r>
              <a:rPr lang="en-US" sz="3200" b="1" dirty="0">
                <a:solidFill>
                  <a:srgbClr val="2AB96C"/>
                </a:solidFill>
                <a:latin typeface="Arial Black" panose="020B0A04020102020204" pitchFamily="34" charset="0"/>
                <a:cs typeface="Arial" panose="020B0604020202020204" pitchFamily="34" charset="0"/>
              </a:rPr>
              <a:t>2026-2027 Organizational Goals </a:t>
            </a:r>
            <a:r>
              <a:rPr lang="en-US" sz="1000" b="1" dirty="0">
                <a:solidFill>
                  <a:srgbClr val="2AB96C"/>
                </a:solidFill>
                <a:latin typeface="Arial Black" panose="020B0A04020102020204" pitchFamily="34" charset="0"/>
                <a:cs typeface="Arial" panose="020B0604020202020204" pitchFamily="34" charset="0"/>
              </a:rPr>
              <a:t>continued</a:t>
            </a:r>
            <a:endParaRPr lang="en-US" sz="3200" dirty="0">
              <a:latin typeface="Arial Black" panose="020B0A04020102020204" pitchFamily="34" charset="0"/>
            </a:endParaRPr>
          </a:p>
        </p:txBody>
      </p:sp>
      <p:pic>
        <p:nvPicPr>
          <p:cNvPr id="3" name="Picture 2">
            <a:extLst>
              <a:ext uri="{FF2B5EF4-FFF2-40B4-BE49-F238E27FC236}">
                <a16:creationId xmlns:a16="http://schemas.microsoft.com/office/drawing/2014/main" id="{0F820608-10F3-D7E7-32C0-ACF22A5197E6}"/>
              </a:ext>
            </a:extLst>
          </p:cNvPr>
          <p:cNvPicPr>
            <a:picLocks noChangeAspect="1"/>
          </p:cNvPicPr>
          <p:nvPr/>
        </p:nvPicPr>
        <p:blipFill>
          <a:blip r:embed="rId4"/>
          <a:stretch>
            <a:fillRect/>
          </a:stretch>
        </p:blipFill>
        <p:spPr>
          <a:xfrm>
            <a:off x="1868067" y="1545912"/>
            <a:ext cx="8443185" cy="4239061"/>
          </a:xfrm>
          <a:prstGeom prst="rect">
            <a:avLst/>
          </a:prstGeom>
        </p:spPr>
      </p:pic>
    </p:spTree>
    <p:extLst>
      <p:ext uri="{BB962C8B-B14F-4D97-AF65-F5344CB8AC3E}">
        <p14:creationId xmlns:p14="http://schemas.microsoft.com/office/powerpoint/2010/main" val="1441327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2026-2027 National Exploring Program Priorities (Abridged Version)  Mapped to Scouting America’s 2026-2027 Trail Map Priorities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5165684" y="3824084"/>
            <a:ext cx="2350508" cy="2222726"/>
          </a:xfrm>
          <a:prstGeom prst="rect">
            <a:avLst/>
          </a:prstGeom>
        </p:spPr>
      </p:pic>
    </p:spTree>
    <p:extLst>
      <p:ext uri="{BB962C8B-B14F-4D97-AF65-F5344CB8AC3E}">
        <p14:creationId xmlns:p14="http://schemas.microsoft.com/office/powerpoint/2010/main" val="1145504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46036-F9D1-8C73-526E-1A6EECCD7A0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55E1BC4-6E3A-2467-8A01-9D39A470C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E84079-CCAA-FB74-A06D-F3B6CC6C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4FD3149-C2FF-C854-032F-8D4441E8E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D5CE8F2-048F-45EE-B145-1E7DD48D20DF}"/>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A9F0A157-8A84-F7FC-097D-C29E3D37938B}"/>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95F36C07-C5FC-16F4-E535-E096FE4B7C46}"/>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6F68C4D3-D154-B9A8-65FB-8C4804F3E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3207998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0" y="251811"/>
            <a:ext cx="8737976" cy="811884"/>
          </a:xfrm>
        </p:spPr>
        <p:txBody>
          <a:bodyPr>
            <a:normAutofit fontScale="90000"/>
          </a:bodyPr>
          <a:lstStyle/>
          <a:p>
            <a:pPr algn="l"/>
            <a:r>
              <a:rPr lang="en-US" sz="3100" b="1" dirty="0">
                <a:solidFill>
                  <a:srgbClr val="1FC77F"/>
                </a:solidFill>
                <a:latin typeface="Arial Black" panose="020B0A04020102020204" pitchFamily="34" charset="0"/>
              </a:rPr>
              <a:t>2026 – 2027 National Exploring Priorities… </a:t>
            </a:r>
            <a:br>
              <a:rPr lang="en-US" sz="2400" b="1" dirty="0">
                <a:solidFill>
                  <a:srgbClr val="1FC77F"/>
                </a:solidFill>
                <a:latin typeface="Arial Black" panose="020B0A04020102020204" pitchFamily="34" charset="0"/>
              </a:rPr>
            </a:b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0B6540C-FF24-746A-4C65-E9DC6942F122}"/>
              </a:ext>
            </a:extLst>
          </p:cNvPr>
          <p:cNvSpPr txBox="1"/>
          <p:nvPr/>
        </p:nvSpPr>
        <p:spPr>
          <a:xfrm>
            <a:off x="1767841" y="867747"/>
            <a:ext cx="8737976" cy="6093976"/>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6">
                    <a:lumMod val="75000"/>
                  </a:schemeClr>
                </a:solidFill>
              </a:rPr>
              <a:t>Scouting America Trail Map Priority #1: </a:t>
            </a:r>
            <a:r>
              <a:rPr lang="en-US" sz="2400" b="1" dirty="0">
                <a:solidFill>
                  <a:schemeClr val="accent6">
                    <a:lumMod val="75000"/>
                  </a:schemeClr>
                </a:solidFill>
              </a:rPr>
              <a:t>Focusing on volunteers</a:t>
            </a:r>
            <a:endParaRPr lang="en-US" sz="2400" dirty="0">
              <a:solidFill>
                <a:schemeClr val="accent6">
                  <a:lumMod val="75000"/>
                </a:schemeClr>
              </a:solidFill>
            </a:endParaRPr>
          </a:p>
          <a:p>
            <a:r>
              <a:rPr lang="en-US" sz="800" dirty="0">
                <a:solidFill>
                  <a:srgbClr val="FFFF00"/>
                </a:solidFill>
              </a:rPr>
              <a:t> </a:t>
            </a:r>
          </a:p>
          <a:p>
            <a:pPr marL="512763" lvl="1" indent="-233363">
              <a:buSzPct val="80000"/>
              <a:buFont typeface="Courier New" panose="02070309020205020404" pitchFamily="49" charset="0"/>
              <a:buChar char="o"/>
            </a:pPr>
            <a:r>
              <a:rPr lang="en-US" dirty="0">
                <a:solidFill>
                  <a:srgbClr val="FFFF00"/>
                </a:solidFill>
              </a:rPr>
              <a:t>Update Exploring Safety First Guidelines with Scouting America Health &amp; Safety Team </a:t>
            </a:r>
          </a:p>
          <a:p>
            <a:pPr marL="279400" lvl="1">
              <a:buSzPct val="80000"/>
            </a:pPr>
            <a:endParaRPr lang="en-US" sz="800" dirty="0">
              <a:solidFill>
                <a:srgbClr val="FFFF00"/>
              </a:solidFill>
            </a:endParaRPr>
          </a:p>
          <a:p>
            <a:pPr marL="512763" lvl="1" indent="-233363">
              <a:buSzPct val="80000"/>
              <a:buFont typeface="Courier New" panose="02070309020205020404" pitchFamily="49" charset="0"/>
              <a:buChar char="o"/>
            </a:pPr>
            <a:r>
              <a:rPr lang="en-US" dirty="0">
                <a:solidFill>
                  <a:srgbClr val="FFFF00"/>
                </a:solidFill>
              </a:rPr>
              <a:t>Review and Update Exploring Guidebook for Post &amp; Club Leaders (last updated 2017) via SME task force</a:t>
            </a:r>
          </a:p>
          <a:p>
            <a:pPr marL="279400" lvl="1">
              <a:buSzPct val="80000"/>
            </a:pPr>
            <a:endParaRPr lang="en-US" sz="800" dirty="0">
              <a:solidFill>
                <a:srgbClr val="FFFF00"/>
              </a:solidFill>
            </a:endParaRPr>
          </a:p>
          <a:p>
            <a:pPr marL="512763" lvl="1" indent="-233363">
              <a:buSzPct val="80000"/>
              <a:buFont typeface="Courier New" panose="02070309020205020404" pitchFamily="49" charset="0"/>
              <a:buChar char="o"/>
            </a:pPr>
            <a:r>
              <a:rPr lang="en-US" dirty="0">
                <a:solidFill>
                  <a:srgbClr val="FFFF00"/>
                </a:solidFill>
              </a:rPr>
              <a:t>Establish National Youth Officer structure aligned with other older youth programs</a:t>
            </a:r>
          </a:p>
          <a:p>
            <a:pPr marL="279400" lvl="1">
              <a:buSzPct val="80000"/>
            </a:pPr>
            <a:endParaRPr lang="en-US" sz="800" dirty="0">
              <a:solidFill>
                <a:srgbClr val="FFFF00"/>
              </a:solidFill>
            </a:endParaRPr>
          </a:p>
          <a:p>
            <a:pPr marL="512763" lvl="1" indent="-233363">
              <a:buSzPct val="80000"/>
              <a:buFont typeface="Courier New" panose="02070309020205020404" pitchFamily="49" charset="0"/>
              <a:buChar char="o"/>
            </a:pPr>
            <a:r>
              <a:rPr lang="en-US" dirty="0">
                <a:solidFill>
                  <a:srgbClr val="FFFF00"/>
                </a:solidFill>
              </a:rPr>
              <a:t>Continue to develop the 12 National Exploring Career Committees to support councils</a:t>
            </a:r>
          </a:p>
          <a:p>
            <a:pPr lvl="0"/>
            <a:endParaRPr lang="en-US" sz="800" dirty="0">
              <a:solidFill>
                <a:srgbClr val="FFFF00"/>
              </a:solidFill>
            </a:endParaRPr>
          </a:p>
          <a:p>
            <a:pPr marL="285750" indent="-285750">
              <a:buFont typeface="Arial" panose="020B0604020202020204" pitchFamily="34" charset="0"/>
              <a:buChar char="•"/>
            </a:pPr>
            <a:r>
              <a:rPr lang="en-US" sz="2400" dirty="0">
                <a:solidFill>
                  <a:schemeClr val="accent6">
                    <a:lumMod val="75000"/>
                  </a:schemeClr>
                </a:solidFill>
              </a:rPr>
              <a:t>Scouting America Trail Map Priority #2: </a:t>
            </a:r>
            <a:r>
              <a:rPr lang="en-US" sz="2400" b="1" dirty="0">
                <a:solidFill>
                  <a:schemeClr val="accent6">
                    <a:lumMod val="75000"/>
                  </a:schemeClr>
                </a:solidFill>
              </a:rPr>
              <a:t>Simplifying and Refocusing</a:t>
            </a:r>
          </a:p>
          <a:p>
            <a:endParaRPr lang="en-US" sz="800" dirty="0">
              <a:solidFill>
                <a:schemeClr val="accent6">
                  <a:lumMod val="75000"/>
                </a:schemeClr>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Update District Operations Basic Training to have updated information for the Exploring Program</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Enhance resources: expand marketing library using actual photos from council exploring units</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Remove outdated or hard-to-reproduce materials</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Standardize marketing tools: print-ready brochures, flyers, posters</a:t>
            </a:r>
          </a:p>
          <a:p>
            <a:pPr marL="279400" lvl="1">
              <a:buSzPct val="80000"/>
              <a:tabLst>
                <a:tab pos="512763" algn="l"/>
              </a:tabLst>
            </a:pPr>
            <a:endParaRPr lang="en-US" sz="800" dirty="0">
              <a:solidFill>
                <a:srgbClr val="FFFF00"/>
              </a:solidFill>
            </a:endParaRPr>
          </a:p>
          <a:p>
            <a:pPr marL="512763" lvl="1" indent="-233363">
              <a:buSzPct val="80000"/>
              <a:buFont typeface="Courier New" panose="02070309020205020404" pitchFamily="49" charset="0"/>
              <a:buChar char="o"/>
              <a:tabLst>
                <a:tab pos="512763" algn="l"/>
              </a:tabLst>
            </a:pPr>
            <a:r>
              <a:rPr lang="en-US" dirty="0">
                <a:solidFill>
                  <a:srgbClr val="FFFF00"/>
                </a:solidFill>
              </a:rPr>
              <a:t>Develop Donor Materials for prospective sponsors of Explorer Posts</a:t>
            </a:r>
          </a:p>
          <a:p>
            <a:r>
              <a:rPr lang="en-US" dirty="0">
                <a:solidFill>
                  <a:srgbClr val="FFFF00"/>
                </a:solidFill>
              </a:rPr>
              <a:t> </a:t>
            </a:r>
          </a:p>
          <a:p>
            <a:endParaRPr lang="en-US" dirty="0"/>
          </a:p>
        </p:txBody>
      </p:sp>
    </p:spTree>
    <p:extLst>
      <p:ext uri="{BB962C8B-B14F-4D97-AF65-F5344CB8AC3E}">
        <p14:creationId xmlns:p14="http://schemas.microsoft.com/office/powerpoint/2010/main" val="3848329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90B18-72F7-BB22-A73A-34EC6484A9F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FDA10D6-76AA-D2FE-F748-12E1D4028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2D11EAD-F4C9-07EA-C796-8202BE655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B5615EBB-4126-88CA-EB42-57F87175179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3354298-9275-7A26-1590-75ADD8117403}"/>
              </a:ext>
            </a:extLst>
          </p:cNvPr>
          <p:cNvSpPr>
            <a:spLocks noGrp="1"/>
          </p:cNvSpPr>
          <p:nvPr>
            <p:ph type="ctrTitle"/>
          </p:nvPr>
        </p:nvSpPr>
        <p:spPr>
          <a:xfrm>
            <a:off x="1767840" y="251811"/>
            <a:ext cx="8737976" cy="811884"/>
          </a:xfrm>
        </p:spPr>
        <p:txBody>
          <a:bodyPr>
            <a:normAutofit fontScale="90000"/>
          </a:bodyPr>
          <a:lstStyle/>
          <a:p>
            <a:pPr algn="l"/>
            <a:r>
              <a:rPr lang="en-US" sz="3100" b="1" dirty="0">
                <a:solidFill>
                  <a:srgbClr val="1FC77F"/>
                </a:solidFill>
                <a:latin typeface="Arial Black" panose="020B0A04020102020204" pitchFamily="34" charset="0"/>
              </a:rPr>
              <a:t>2026 – 2027 National Exploring Priorities… </a:t>
            </a:r>
            <a:br>
              <a:rPr lang="en-US" sz="2400" b="1" dirty="0">
                <a:solidFill>
                  <a:srgbClr val="1FC77F"/>
                </a:solidFill>
                <a:latin typeface="Arial Black" panose="020B0A04020102020204" pitchFamily="34" charset="0"/>
              </a:rPr>
            </a:b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7C13019-7583-523E-64FC-2CFA703C096D}"/>
              </a:ext>
            </a:extLst>
          </p:cNvPr>
          <p:cNvSpPr txBox="1"/>
          <p:nvPr/>
        </p:nvSpPr>
        <p:spPr>
          <a:xfrm>
            <a:off x="1906556" y="690464"/>
            <a:ext cx="8599261" cy="3724096"/>
          </a:xfrm>
          <a:prstGeom prst="rect">
            <a:avLst/>
          </a:prstGeom>
          <a:noFill/>
        </p:spPr>
        <p:txBody>
          <a:bodyPr wrap="square" rtlCol="0">
            <a:spAutoFit/>
          </a:bodyPr>
          <a:lstStyle/>
          <a:p>
            <a:r>
              <a:rPr lang="en-US" dirty="0">
                <a:solidFill>
                  <a:srgbClr val="FFFF00"/>
                </a:solidFill>
              </a:rPr>
              <a:t> </a:t>
            </a:r>
          </a:p>
          <a:p>
            <a:pPr marL="285750" indent="-285750">
              <a:buFont typeface="Arial" panose="020B0604020202020204" pitchFamily="34" charset="0"/>
              <a:buChar char="•"/>
            </a:pPr>
            <a:r>
              <a:rPr lang="en-US" sz="2400" dirty="0">
                <a:solidFill>
                  <a:schemeClr val="accent6">
                    <a:lumMod val="75000"/>
                  </a:schemeClr>
                </a:solidFill>
              </a:rPr>
              <a:t>Scouting America Trail Map Priority #3: Growing the Movement</a:t>
            </a:r>
          </a:p>
          <a:p>
            <a:endParaRPr lang="en-US" sz="800" dirty="0">
              <a:solidFill>
                <a:schemeClr val="accent6">
                  <a:lumMod val="75000"/>
                </a:schemeClr>
              </a:solidFill>
            </a:endParaRPr>
          </a:p>
          <a:p>
            <a:pPr marL="742950" lvl="1" indent="-285750">
              <a:buSzPct val="80000"/>
              <a:buFont typeface="Courier New" panose="02070309020205020404" pitchFamily="49" charset="0"/>
              <a:buChar char="o"/>
            </a:pPr>
            <a:r>
              <a:rPr lang="en-US" dirty="0">
                <a:solidFill>
                  <a:srgbClr val="FFFF00"/>
                </a:solidFill>
              </a:rPr>
              <a:t>Expand training: Provide regularly scheduled Live Hours and Zoom sessions as outlined in Exploring Explosion 3.0  </a:t>
            </a:r>
            <a:r>
              <a:rPr lang="en-US" dirty="0">
                <a:solidFill>
                  <a:srgbClr val="FFFF00"/>
                </a:solidFill>
                <a:hlinkClick r:id="rId4">
                  <a:extLst>
                    <a:ext uri="{A12FA001-AC4F-418D-AE19-62706E023703}">
                      <ahyp:hlinkClr xmlns:ahyp="http://schemas.microsoft.com/office/drawing/2018/hyperlinkcolor" val="tx"/>
                    </a:ext>
                  </a:extLst>
                </a:hlinkClick>
              </a:rPr>
              <a:t>www.exploringexplosion.org</a:t>
            </a:r>
            <a:r>
              <a:rPr lang="en-US" dirty="0">
                <a:solidFill>
                  <a:srgbClr val="FFFF00"/>
                </a:solidFill>
              </a:rPr>
              <a:t> </a:t>
            </a:r>
          </a:p>
          <a:p>
            <a:pPr lvl="1">
              <a:buSzPct val="80000"/>
            </a:pPr>
            <a:endParaRPr lang="en-US" sz="800" dirty="0">
              <a:solidFill>
                <a:srgbClr val="FFFF00"/>
              </a:solidFill>
            </a:endParaRPr>
          </a:p>
          <a:p>
            <a:pPr marL="742950" lvl="1" indent="-285750">
              <a:buSzPct val="80000"/>
              <a:buFont typeface="Courier New" panose="02070309020205020404" pitchFamily="49" charset="0"/>
              <a:buChar char="o"/>
            </a:pPr>
            <a:r>
              <a:rPr lang="en-US" dirty="0">
                <a:solidFill>
                  <a:srgbClr val="FFFF00"/>
                </a:solidFill>
              </a:rPr>
              <a:t>Train professionals and volunteers on four phases of organizing a Post/Club </a:t>
            </a:r>
          </a:p>
          <a:p>
            <a:pPr lvl="1">
              <a:buSzPct val="80000"/>
            </a:pPr>
            <a:endParaRPr lang="en-US" sz="800" dirty="0">
              <a:solidFill>
                <a:srgbClr val="FFFF00"/>
              </a:solidFill>
            </a:endParaRPr>
          </a:p>
          <a:p>
            <a:pPr marL="742950" lvl="1" indent="-285750">
              <a:buSzPct val="80000"/>
              <a:buFont typeface="Courier New" panose="02070309020205020404" pitchFamily="49" charset="0"/>
              <a:buChar char="o"/>
            </a:pPr>
            <a:r>
              <a:rPr lang="en-US" dirty="0">
                <a:solidFill>
                  <a:srgbClr val="FFFF00"/>
                </a:solidFill>
              </a:rPr>
              <a:t>Strengthen National Commissioner Service Team’s view of Exploring Program’s value, as well as promotion of Exploring unit service engagement at the council &amp; district level, and provide quarterly updates to Council Service Territories &amp; their councils</a:t>
            </a:r>
          </a:p>
          <a:p>
            <a:pPr lvl="1">
              <a:buSzPct val="80000"/>
            </a:pPr>
            <a:endParaRPr lang="en-US" sz="800" dirty="0">
              <a:solidFill>
                <a:srgbClr val="FFFF00"/>
              </a:solidFill>
            </a:endParaRPr>
          </a:p>
          <a:p>
            <a:pPr marL="742950" lvl="1" indent="-285750">
              <a:buSzPct val="80000"/>
              <a:buFont typeface="Courier New" panose="02070309020205020404" pitchFamily="49" charset="0"/>
              <a:buChar char="o"/>
            </a:pPr>
            <a:r>
              <a:rPr lang="en-US" dirty="0">
                <a:solidFill>
                  <a:srgbClr val="FFFF00"/>
                </a:solidFill>
              </a:rPr>
              <a:t>Survey councils and share proven Exploring membership growth strategies</a:t>
            </a:r>
          </a:p>
          <a:p>
            <a:endParaRPr lang="en-US" dirty="0"/>
          </a:p>
        </p:txBody>
      </p:sp>
    </p:spTree>
    <p:extLst>
      <p:ext uri="{BB962C8B-B14F-4D97-AF65-F5344CB8AC3E}">
        <p14:creationId xmlns:p14="http://schemas.microsoft.com/office/powerpoint/2010/main" val="2450100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2026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3160735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CDB9-2192-2B7E-0AD4-041A2AC7945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B2F82A5-5D26-44B4-F09C-F154EC1B4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C8810F70-04F3-D8A8-5022-CE38F1A36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4EDA4F36-B46A-28F8-E233-C9CFBE1D0A3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C24C9B2-6203-2BA7-DEE2-908E22ADBACA}"/>
              </a:ext>
            </a:extLst>
          </p:cNvPr>
          <p:cNvSpPr>
            <a:spLocks noGrp="1"/>
          </p:cNvSpPr>
          <p:nvPr>
            <p:ph type="ctrTitle"/>
          </p:nvPr>
        </p:nvSpPr>
        <p:spPr>
          <a:xfrm>
            <a:off x="2074372" y="208153"/>
            <a:ext cx="8819632" cy="874206"/>
          </a:xfrm>
        </p:spPr>
        <p:txBody>
          <a:bodyPr>
            <a:normAutofit fontScale="90000"/>
          </a:bodyPr>
          <a:lstStyle/>
          <a:p>
            <a:pPr algn="l"/>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hlinkClick r:id="rId4"/>
              </a:rPr>
              <a:t>www.exploringexplosion.org</a:t>
            </a:r>
            <a:r>
              <a:rPr lang="en-US" altLang="en-US" sz="4200" b="1" dirty="0">
                <a:solidFill>
                  <a:srgbClr val="00B050"/>
                </a:solidFill>
                <a:latin typeface="Arial Black" panose="020B0A04020102020204" pitchFamily="34" charset="0"/>
              </a:rPr>
              <a:t>  </a:t>
            </a:r>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8" name="Picture 7">
            <a:extLst>
              <a:ext uri="{FF2B5EF4-FFF2-40B4-BE49-F238E27FC236}">
                <a16:creationId xmlns:a16="http://schemas.microsoft.com/office/drawing/2014/main" id="{6FA4F4BF-3374-A831-F111-B6A881F696CB}"/>
              </a:ext>
            </a:extLst>
          </p:cNvPr>
          <p:cNvPicPr>
            <a:picLocks noChangeAspect="1"/>
          </p:cNvPicPr>
          <p:nvPr/>
        </p:nvPicPr>
        <p:blipFill>
          <a:blip r:embed="rId5"/>
          <a:stretch>
            <a:fillRect/>
          </a:stretch>
        </p:blipFill>
        <p:spPr>
          <a:xfrm>
            <a:off x="1788318" y="1399124"/>
            <a:ext cx="8601389" cy="4813620"/>
          </a:xfrm>
          <a:prstGeom prst="rect">
            <a:avLst/>
          </a:prstGeom>
        </p:spPr>
      </p:pic>
    </p:spTree>
    <p:extLst>
      <p:ext uri="{BB962C8B-B14F-4D97-AF65-F5344CB8AC3E}">
        <p14:creationId xmlns:p14="http://schemas.microsoft.com/office/powerpoint/2010/main" val="332643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F3EF-5EEB-E1F6-3299-20E4569AEF3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2D4091E-45C9-6263-D47F-0B04F3B0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AA206A8F-3999-B654-7130-4A63FFC51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59C65934-2483-30EC-129C-C61BCC12A42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ED02ACE-3FE9-057B-0066-0089E0CEE4DD}"/>
              </a:ext>
            </a:extLst>
          </p:cNvPr>
          <p:cNvSpPr>
            <a:spLocks noGrp="1"/>
          </p:cNvSpPr>
          <p:nvPr>
            <p:ph type="ctrTitle"/>
          </p:nvPr>
        </p:nvSpPr>
        <p:spPr>
          <a:xfrm>
            <a:off x="1786665" y="301452"/>
            <a:ext cx="4117951" cy="4913643"/>
          </a:xfrm>
        </p:spPr>
        <p:txBody>
          <a:bodyPr>
            <a:normAutofit/>
          </a:bodyPr>
          <a:lstStyle/>
          <a:p>
            <a:pPr algn="l"/>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r>
              <a:rPr lang="en-US" altLang="en-US" sz="2700" b="1" dirty="0">
                <a:solidFill>
                  <a:srgbClr val="00B050"/>
                </a:solidFill>
                <a:latin typeface="Arial Black" panose="020B0A04020102020204" pitchFamily="34" charset="0"/>
              </a:rPr>
              <a:t>Exploring Explosion </a:t>
            </a:r>
            <a:br>
              <a:rPr lang="en-US" altLang="en-US" sz="2700" b="1" dirty="0">
                <a:solidFill>
                  <a:srgbClr val="00B050"/>
                </a:solidFill>
                <a:latin typeface="Arial Black" panose="020B0A04020102020204" pitchFamily="34" charset="0"/>
              </a:rPr>
            </a:br>
            <a:r>
              <a:rPr lang="en-US" altLang="en-US" sz="2700" b="1" dirty="0">
                <a:solidFill>
                  <a:srgbClr val="00B050"/>
                </a:solidFill>
                <a:latin typeface="Arial Black" panose="020B0A04020102020204" pitchFamily="34" charset="0"/>
              </a:rPr>
              <a:t>Membership Growth Incentive… </a:t>
            </a:r>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5" name="Picture 4">
            <a:extLst>
              <a:ext uri="{FF2B5EF4-FFF2-40B4-BE49-F238E27FC236}">
                <a16:creationId xmlns:a16="http://schemas.microsoft.com/office/drawing/2014/main" id="{F2D2DCC8-B2F5-578B-7465-3C5143ADBEB4}"/>
              </a:ext>
            </a:extLst>
          </p:cNvPr>
          <p:cNvPicPr>
            <a:picLocks noChangeAspect="1"/>
          </p:cNvPicPr>
          <p:nvPr/>
        </p:nvPicPr>
        <p:blipFill>
          <a:blip r:embed="rId4"/>
          <a:stretch>
            <a:fillRect/>
          </a:stretch>
        </p:blipFill>
        <p:spPr>
          <a:xfrm>
            <a:off x="5904616" y="301452"/>
            <a:ext cx="4434239" cy="5787849"/>
          </a:xfrm>
          <a:prstGeom prst="rect">
            <a:avLst/>
          </a:prstGeom>
        </p:spPr>
      </p:pic>
    </p:spTree>
    <p:extLst>
      <p:ext uri="{BB962C8B-B14F-4D97-AF65-F5344CB8AC3E}">
        <p14:creationId xmlns:p14="http://schemas.microsoft.com/office/powerpoint/2010/main" val="2891680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updated the “Exploring Safety First Guidelines” and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summer 2026</a:t>
            </a:r>
          </a:p>
        </p:txBody>
      </p:sp>
    </p:spTree>
    <p:extLst>
      <p:ext uri="{BB962C8B-B14F-4D97-AF65-F5344CB8AC3E}">
        <p14:creationId xmlns:p14="http://schemas.microsoft.com/office/powerpoint/2010/main" val="1653664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BBA26-F1A9-3A36-775D-DCD870F94CF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E1ED5DE-3390-3F54-E8B0-3E2AEED5E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373C66EE-37C6-B985-4696-FB557133A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63E18A-5E81-F72C-DBDD-02FD18D9D2D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BD71C2-E85B-D54F-DCA3-096248941939}"/>
              </a:ext>
            </a:extLst>
          </p:cNvPr>
          <p:cNvSpPr>
            <a:spLocks noGrp="1"/>
          </p:cNvSpPr>
          <p:nvPr>
            <p:ph type="ctrTitle"/>
          </p:nvPr>
        </p:nvSpPr>
        <p:spPr>
          <a:xfrm>
            <a:off x="1796143" y="134920"/>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3100" b="1" dirty="0">
                <a:solidFill>
                  <a:srgbClr val="00B050"/>
                </a:solidFill>
                <a:latin typeface="Arial Black" panose="020B0A04020102020204" pitchFamily="34" charset="0"/>
              </a:rPr>
              <a:t>Exploring Safety First Guidelines Update </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sp>
        <p:nvSpPr>
          <p:cNvPr id="2" name="TextBox 1">
            <a:extLst>
              <a:ext uri="{FF2B5EF4-FFF2-40B4-BE49-F238E27FC236}">
                <a16:creationId xmlns:a16="http://schemas.microsoft.com/office/drawing/2014/main" id="{56733A43-F1AA-17ED-BFCA-42DDECACF963}"/>
              </a:ext>
            </a:extLst>
          </p:cNvPr>
          <p:cNvSpPr txBox="1"/>
          <p:nvPr/>
        </p:nvSpPr>
        <p:spPr>
          <a:xfrm>
            <a:off x="1686185" y="665942"/>
            <a:ext cx="8819631" cy="5632311"/>
          </a:xfrm>
          <a:prstGeom prst="rect">
            <a:avLst/>
          </a:prstGeom>
          <a:noFill/>
        </p:spPr>
        <p:txBody>
          <a:bodyPr wrap="square" rtlCol="0">
            <a:spAutoFit/>
          </a:bodyPr>
          <a:lstStyle/>
          <a:p>
            <a:r>
              <a:rPr lang="en-US" sz="1500" b="1" dirty="0">
                <a:solidFill>
                  <a:schemeClr val="accent6">
                    <a:lumMod val="75000"/>
                  </a:schemeClr>
                </a:solidFill>
                <a:latin typeface="Arial" panose="020B0604020202020204" pitchFamily="34" charset="0"/>
                <a:cs typeface="Arial" panose="020B0604020202020204" pitchFamily="34" charset="0"/>
              </a:rPr>
              <a:t>On 10 June 2025, National Exploring Director Tim Anderson issued the following direction to all Scouting America Council Scout Executives…</a:t>
            </a:r>
            <a:br>
              <a:rPr lang="en-US" dirty="0">
                <a:solidFill>
                  <a:srgbClr val="FFFF00"/>
                </a:solidFill>
                <a:latin typeface="Arial" panose="020B0604020202020204" pitchFamily="34" charset="0"/>
                <a:cs typeface="Arial" panose="020B0604020202020204" pitchFamily="34" charset="0"/>
              </a:rPr>
            </a:br>
            <a:r>
              <a:rPr lang="en-US" sz="800" dirty="0">
                <a:solidFill>
                  <a:srgbClr val="FFFF00"/>
                </a:solidFill>
                <a:latin typeface="Arial" panose="020B0604020202020204" pitchFamily="34" charset="0"/>
                <a:cs typeface="Arial" panose="020B0604020202020204" pitchFamily="34" charset="0"/>
              </a:rPr>
              <a:t> </a:t>
            </a:r>
            <a:br>
              <a:rPr lang="en-US"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Learning for Life, Exploring, and Scouting America are updating the standard regarding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for all programs, including but not limited to Law Enforcement Exploring. When youth under 18 years of age participate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all parties involved must adhere to all current Safeguarding Youth policies and guidelines (formerly known as Youth Protection) for all participants. This includes ensuring that at least two registered adult leaders, each 21 years of age or older and trained in Safeguarding Youth or Youth Protection, are present for the Ride-Along. If the Ride-Along includes a female youth participant, at least one of the registered adult leaders participating in the Ride-Along must also be female.</a:t>
            </a:r>
            <a:endParaRPr lang="en-US" sz="900" b="1" dirty="0">
              <a:solidFill>
                <a:srgbClr val="FFFF00"/>
              </a:solidFill>
              <a:latin typeface="Arial" panose="020B0604020202020204" pitchFamily="34" charset="0"/>
              <a:cs typeface="Arial" panose="020B0604020202020204" pitchFamily="34" charset="0"/>
            </a:endParaRPr>
          </a:p>
          <a:p>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This standard is mandatory and takes effect on June 30, 2025; however, it should be implemented as soon as possible.  While we acknowledge that this change may pose challenges in certain Ride-Along scenarios, it must be strictly enforced to guarantee the safety of both our youth participants and adult leaders.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We will update other documents that refer to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soon. In the meantime, please ensure that your units participating in Ride-</a:t>
            </a:r>
            <a:r>
              <a:rPr lang="en-US" sz="1400" b="1" dirty="0" err="1">
                <a:solidFill>
                  <a:srgbClr val="FFFF00"/>
                </a:solidFill>
                <a:latin typeface="Arial" panose="020B0604020202020204" pitchFamily="34" charset="0"/>
                <a:cs typeface="Arial" panose="020B0604020202020204" pitchFamily="34" charset="0"/>
              </a:rPr>
              <a:t>Alongs</a:t>
            </a:r>
            <a:r>
              <a:rPr lang="en-US" sz="1400" b="1" dirty="0">
                <a:solidFill>
                  <a:srgbClr val="FFFF00"/>
                </a:solidFill>
                <a:latin typeface="Arial" panose="020B0604020202020204" pitchFamily="34" charset="0"/>
                <a:cs typeface="Arial" panose="020B0604020202020204" pitchFamily="34" charset="0"/>
              </a:rPr>
              <a:t> are notified about the standard and its effective date. Additionally, remind the Participating Organization to verify that all adults, including young adult participants (aged 18-20), are current with their Youth Protection Training or promptly complete the Safeguarding Youth training. You may access the training at: </a:t>
            </a:r>
            <a:r>
              <a:rPr lang="en-US" sz="1400" b="1" u="sng"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https://www.scouting.org/training/youth-protection/</a:t>
            </a:r>
            <a:r>
              <a:rPr lang="en-US" sz="1400" b="1" u="sng" dirty="0">
                <a:solidFill>
                  <a:srgbClr val="FFFF00"/>
                </a:solidFill>
                <a:latin typeface="Arial" panose="020B0604020202020204" pitchFamily="34" charset="0"/>
                <a:cs typeface="Arial" panose="020B0604020202020204" pitchFamily="34" charset="0"/>
              </a:rPr>
              <a:t> </a:t>
            </a: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 </a:t>
            </a:r>
            <a:br>
              <a:rPr lang="en-US" sz="1400" b="1" dirty="0">
                <a:solidFill>
                  <a:srgbClr val="FFFF00"/>
                </a:solidFill>
                <a:latin typeface="Arial" panose="020B0604020202020204" pitchFamily="34" charset="0"/>
                <a:cs typeface="Arial" panose="020B0604020202020204" pitchFamily="34" charset="0"/>
              </a:rPr>
            </a:br>
            <a:r>
              <a:rPr lang="en-US" sz="1400" b="1" dirty="0">
                <a:solidFill>
                  <a:srgbClr val="FFFF00"/>
                </a:solidFill>
                <a:latin typeface="Arial" panose="020B0604020202020204" pitchFamily="34" charset="0"/>
                <a:cs typeface="Arial" panose="020B0604020202020204" pitchFamily="34" charset="0"/>
              </a:rPr>
              <a:t>Scout Executives, if you have any questions concerning this update, please reach out to us at Exploring@learningforlife.org</a:t>
            </a:r>
          </a:p>
        </p:txBody>
      </p:sp>
    </p:spTree>
    <p:extLst>
      <p:ext uri="{BB962C8B-B14F-4D97-AF65-F5344CB8AC3E}">
        <p14:creationId xmlns:p14="http://schemas.microsoft.com/office/powerpoint/2010/main" val="3095092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C007-1BA4-72DB-29F6-CCBFE5DD9D8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F950AA-4078-0929-A6CD-F7B11F066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085608" cy="6883121"/>
          </a:xfrm>
          <a:prstGeom prst="rect">
            <a:avLst/>
          </a:prstGeom>
        </p:spPr>
      </p:pic>
      <p:sp>
        <p:nvSpPr>
          <p:cNvPr id="2" name="Title 1">
            <a:extLst>
              <a:ext uri="{FF2B5EF4-FFF2-40B4-BE49-F238E27FC236}">
                <a16:creationId xmlns:a16="http://schemas.microsoft.com/office/drawing/2014/main" id="{CFFD7F85-F79B-1220-90E7-9B0A920CC735}"/>
              </a:ext>
            </a:extLst>
          </p:cNvPr>
          <p:cNvSpPr>
            <a:spLocks noGrp="1"/>
          </p:cNvSpPr>
          <p:nvPr>
            <p:ph type="ctrTitle"/>
          </p:nvPr>
        </p:nvSpPr>
        <p:spPr>
          <a:xfrm>
            <a:off x="1747957" y="127375"/>
            <a:ext cx="8658786" cy="959546"/>
          </a:xfrm>
        </p:spPr>
        <p:txBody>
          <a:bodyPr>
            <a:normAutofit fontScale="90000"/>
          </a:bodyPr>
          <a:lstStyle/>
          <a:p>
            <a:pPr algn="l"/>
            <a:r>
              <a:rPr lang="en-US" sz="3600" dirty="0">
                <a:solidFill>
                  <a:srgbClr val="1FC77F"/>
                </a:solidFill>
                <a:latin typeface="Arial Black"/>
                <a:cs typeface="Arial Black"/>
              </a:rPr>
              <a:t>Exploring Leadership Experience</a:t>
            </a:r>
            <a:r>
              <a:rPr lang="en-US" sz="3400" b="1" dirty="0">
                <a:solidFill>
                  <a:srgbClr val="1FC77F"/>
                </a:solidFill>
                <a:latin typeface="Arial Black" panose="020B0A04020102020204" pitchFamily="34" charset="0"/>
                <a:cs typeface="Arial" panose="020B0604020202020204" pitchFamily="34" charset="0"/>
              </a:rPr>
              <a:t>…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CBFFB7B5-FD0D-2D70-FBFC-B160858E4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A757B10E-7A9D-3859-F37B-32D525A1669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CC8156-F4F5-D5B1-1C4F-7A3BA62E12DE}"/>
              </a:ext>
            </a:extLst>
          </p:cNvPr>
          <p:cNvSpPr txBox="1"/>
          <p:nvPr/>
        </p:nvSpPr>
        <p:spPr>
          <a:xfrm>
            <a:off x="1915887" y="3737980"/>
            <a:ext cx="8490857" cy="2400657"/>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VISION: </a:t>
            </a:r>
            <a:r>
              <a:rPr lang="en-US" b="1" dirty="0">
                <a:solidFill>
                  <a:srgbClr val="FFFF00"/>
                </a:solidFill>
                <a:latin typeface="Arial" panose="020B0604020202020204" pitchFamily="34" charset="0"/>
                <a:cs typeface="Arial" panose="020B0604020202020204" pitchFamily="34" charset="0"/>
              </a:rPr>
              <a:t>Nationally recognized program that offers young men and women an opportunity to enhance their understanding of leadership in the workplace through interactive instruction, self-reflection, and practical application while w</a:t>
            </a:r>
            <a:r>
              <a:rPr lang="en-US" altLang="en-US" b="1" dirty="0">
                <a:solidFill>
                  <a:srgbClr val="FFFF00"/>
                </a:solidFill>
                <a:latin typeface="Arial" panose="020B0604020202020204" pitchFamily="34" charset="0"/>
                <a:cs typeface="Arial" panose="020B0604020202020204" pitchFamily="34" charset="0"/>
              </a:rPr>
              <a:t>orking with an adult mentor to gain professional leadership experience. </a:t>
            </a:r>
            <a:r>
              <a:rPr lang="en-US" b="1" dirty="0">
                <a:solidFill>
                  <a:srgbClr val="FFFF00"/>
                </a:solidFill>
                <a:latin typeface="Arial" panose="020B0604020202020204" pitchFamily="34" charset="0"/>
                <a:cs typeface="Arial" panose="020B0604020202020204" pitchFamily="34" charset="0"/>
              </a:rPr>
              <a:t>The Exploring Leadership Experience will be available to all Explorers registered in an Exploring post who meet the requirements</a:t>
            </a:r>
            <a:r>
              <a:rPr lang="en-US" b="1" dirty="0">
                <a:latin typeface="Arial" panose="020B0604020202020204" pitchFamily="34" charset="0"/>
                <a:cs typeface="Arial" panose="020B0604020202020204" pitchFamily="34" charset="0"/>
              </a:rPr>
              <a:t>.</a:t>
            </a:r>
          </a:p>
          <a:p>
            <a:endParaRPr lang="en-US" dirty="0"/>
          </a:p>
        </p:txBody>
      </p:sp>
      <p:pic>
        <p:nvPicPr>
          <p:cNvPr id="8" name="Picture 7">
            <a:extLst>
              <a:ext uri="{FF2B5EF4-FFF2-40B4-BE49-F238E27FC236}">
                <a16:creationId xmlns:a16="http://schemas.microsoft.com/office/drawing/2014/main" id="{4B68532E-5F7E-5C92-85B0-CA2B78D3271C}"/>
              </a:ext>
            </a:extLst>
          </p:cNvPr>
          <p:cNvPicPr>
            <a:picLocks noChangeAspect="1"/>
          </p:cNvPicPr>
          <p:nvPr/>
        </p:nvPicPr>
        <p:blipFill>
          <a:blip r:embed="rId4"/>
          <a:stretch>
            <a:fillRect/>
          </a:stretch>
        </p:blipFill>
        <p:spPr>
          <a:xfrm>
            <a:off x="2800141" y="1061007"/>
            <a:ext cx="6149591" cy="2371080"/>
          </a:xfrm>
          <a:prstGeom prst="rect">
            <a:avLst/>
          </a:prstGeom>
        </p:spPr>
      </p:pic>
    </p:spTree>
    <p:extLst>
      <p:ext uri="{BB962C8B-B14F-4D97-AF65-F5344CB8AC3E}">
        <p14:creationId xmlns:p14="http://schemas.microsoft.com/office/powerpoint/2010/main" val="1852994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F133-9E73-4533-239F-F3DC312F271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694A1EF-B98F-F822-E282-6F5BC9B42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1726FE2-7693-1DAC-0652-C223C1FA4F24}"/>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9E868885-219F-BCE6-9AA9-C90D29542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B089B3-3A55-E4B1-723D-C65BEB5CDAC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C6040-AC3D-A3C2-0CD2-D7A356F166CC}"/>
              </a:ext>
            </a:extLst>
          </p:cNvPr>
          <p:cNvSpPr txBox="1"/>
          <p:nvPr/>
        </p:nvSpPr>
        <p:spPr>
          <a:xfrm>
            <a:off x="1747958" y="1165598"/>
            <a:ext cx="8757858" cy="4154984"/>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ELIGIBILITY REQUIREMENTS: </a:t>
            </a:r>
            <a:r>
              <a:rPr lang="en-US" sz="2400" b="1" dirty="0">
                <a:solidFill>
                  <a:srgbClr val="FFFF00"/>
                </a:solidFill>
                <a:latin typeface="Arial" panose="020B0604020202020204" pitchFamily="34" charset="0"/>
                <a:cs typeface="Arial" panose="020B0604020202020204" pitchFamily="34" charset="0"/>
              </a:rPr>
              <a:t>Explorers must first meet the following basic qualifications:</a:t>
            </a:r>
          </a:p>
          <a:p>
            <a:r>
              <a:rPr lang="en-US"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Currently registered in an Exploring post with at least three months of tenure as an active, registered Explorer.</a:t>
            </a:r>
          </a:p>
          <a:p>
            <a:pPr lvl="0"/>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Plans to complete the Exploring Leadership Experience requirements before his or her 21st birthday.</a:t>
            </a:r>
          </a:p>
          <a:p>
            <a:pPr marL="285750" indent="-28575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Has earned the Exploring Achievement Award within any career field OR has held a leadership role either within or outside the post in the past 12 months.</a:t>
            </a:r>
          </a:p>
          <a:p>
            <a:endParaRPr lang="en-US" dirty="0"/>
          </a:p>
        </p:txBody>
      </p:sp>
    </p:spTree>
    <p:extLst>
      <p:ext uri="{BB962C8B-B14F-4D97-AF65-F5344CB8AC3E}">
        <p14:creationId xmlns:p14="http://schemas.microsoft.com/office/powerpoint/2010/main" val="2211595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B11A-2021-9209-BC1B-8F4D4168543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C4605A8-3930-E28D-DB7E-ACFCAA427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94813711-5497-DA7D-5526-729DA93FF27B}"/>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43DF9110-9F44-28F4-E682-EF0CD6CFE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43EF686-4B1E-E58C-9283-4D3EA32005D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420570-C753-A281-BC2B-E961C53C7A55}"/>
              </a:ext>
            </a:extLst>
          </p:cNvPr>
          <p:cNvSpPr txBox="1"/>
          <p:nvPr/>
        </p:nvSpPr>
        <p:spPr>
          <a:xfrm>
            <a:off x="1747958" y="1165598"/>
            <a:ext cx="8757858" cy="3785652"/>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2400" dirty="0">
                <a:solidFill>
                  <a:srgbClr val="FFFF00"/>
                </a:solidFill>
                <a:latin typeface="Arial" panose="020B0604020202020204" pitchFamily="34" charset="0"/>
                <a:cs typeface="Arial" panose="020B0604020202020204" pitchFamily="34" charset="0"/>
              </a:rPr>
              <a:t>The Exploring Leadership Experience is designed to be a self-paced, experiential learning process for each Explorer who commits to completing the program. A critical component of this learning process is a series of self-paced, online leadership development modules that Explorers must complete on their journey to improved leadership skills. Explorers</a:t>
            </a:r>
          </a:p>
          <a:p>
            <a:r>
              <a:rPr lang="en-US" sz="2400" dirty="0">
                <a:solidFill>
                  <a:srgbClr val="FFFF00"/>
                </a:solidFill>
                <a:latin typeface="Arial" panose="020B0604020202020204" pitchFamily="34" charset="0"/>
                <a:cs typeface="Arial" panose="020B0604020202020204" pitchFamily="34" charset="0"/>
              </a:rPr>
              <a:t>are required to complete each series of leadership skills modules in the order listed in the next slide. However, the modules within each series can be completed in any order. </a:t>
            </a:r>
          </a:p>
        </p:txBody>
      </p:sp>
    </p:spTree>
    <p:extLst>
      <p:ext uri="{BB962C8B-B14F-4D97-AF65-F5344CB8AC3E}">
        <p14:creationId xmlns:p14="http://schemas.microsoft.com/office/powerpoint/2010/main" val="2809275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44C4-D0E6-61E4-578A-0C1BDC5A1D4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238CF12-CEEA-B7BD-4041-8AAF6EAB2ABA}"/>
              </a:ext>
            </a:extLst>
          </p:cNvPr>
          <p:cNvGraphicFramePr/>
          <p:nvPr/>
        </p:nvGraphicFramePr>
        <p:xfrm>
          <a:off x="1543547" y="1991295"/>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BE80589-EB43-09B9-1293-E31D5894A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3953" y="127953"/>
            <a:ext cx="3617881" cy="787215"/>
          </a:xfrm>
          <a:prstGeom prst="rect">
            <a:avLst/>
          </a:prstGeom>
        </p:spPr>
      </p:pic>
      <p:sp>
        <p:nvSpPr>
          <p:cNvPr id="7" name="TextBox 6">
            <a:extLst>
              <a:ext uri="{FF2B5EF4-FFF2-40B4-BE49-F238E27FC236}">
                <a16:creationId xmlns:a16="http://schemas.microsoft.com/office/drawing/2014/main" id="{237F1369-84A0-6E3F-B290-20638A2DA6C4}"/>
              </a:ext>
            </a:extLst>
          </p:cNvPr>
          <p:cNvSpPr txBox="1"/>
          <p:nvPr/>
        </p:nvSpPr>
        <p:spPr>
          <a:xfrm>
            <a:off x="1959353" y="1032141"/>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cxnSp>
        <p:nvCxnSpPr>
          <p:cNvPr id="2" name="Straight Connector 1">
            <a:extLst>
              <a:ext uri="{FF2B5EF4-FFF2-40B4-BE49-F238E27FC236}">
                <a16:creationId xmlns:a16="http://schemas.microsoft.com/office/drawing/2014/main" id="{E2F15D55-5B6C-9EB8-96B0-47214FD4C6B1}"/>
              </a:ext>
            </a:extLst>
          </p:cNvPr>
          <p:cNvCxnSpPr>
            <a:cxnSpLocks/>
          </p:cNvCxnSpPr>
          <p:nvPr/>
        </p:nvCxnSpPr>
        <p:spPr>
          <a:xfrm>
            <a:off x="7134045" y="3321138"/>
            <a:ext cx="1475117" cy="629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491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DAF7-F32D-44EE-294A-41AFC2447ED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370E-31BD-7109-D029-339E6C25F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a:extLst>
              <a:ext uri="{FF2B5EF4-FFF2-40B4-BE49-F238E27FC236}">
                <a16:creationId xmlns:a16="http://schemas.microsoft.com/office/drawing/2014/main" id="{0F1332E1-9BDC-94DE-2E2E-4F8135C97D36}"/>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2C51B7E5-A8A7-DFF8-0912-7A1D83537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E31CEB6-32CF-4361-0431-74E9BF1E250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B6215-6DFA-BE94-ECF0-4AD0DB868DCC}"/>
              </a:ext>
            </a:extLst>
          </p:cNvPr>
          <p:cNvSpPr txBox="1"/>
          <p:nvPr/>
        </p:nvSpPr>
        <p:spPr>
          <a:xfrm>
            <a:off x="1747958" y="1165599"/>
            <a:ext cx="8757858" cy="461665"/>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1000" dirty="0">
                <a:solidFill>
                  <a:schemeClr val="accent6">
                    <a:lumMod val="75000"/>
                  </a:schemeClr>
                </a:solidFill>
                <a:latin typeface="Arial Black" panose="020B0A04020102020204" pitchFamily="34" charset="0"/>
              </a:rPr>
              <a:t>continued</a:t>
            </a:r>
            <a:endParaRPr lang="en-US" sz="1000"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9889D4-037D-7714-B30E-D2FE33971E47}"/>
              </a:ext>
            </a:extLst>
          </p:cNvPr>
          <p:cNvPicPr>
            <a:picLocks noChangeAspect="1"/>
          </p:cNvPicPr>
          <p:nvPr/>
        </p:nvPicPr>
        <p:blipFill>
          <a:blip r:embed="rId4"/>
          <a:stretch>
            <a:fillRect/>
          </a:stretch>
        </p:blipFill>
        <p:spPr>
          <a:xfrm>
            <a:off x="1747958" y="1740484"/>
            <a:ext cx="8723326" cy="3597440"/>
          </a:xfrm>
          <a:prstGeom prst="rect">
            <a:avLst/>
          </a:prstGeom>
        </p:spPr>
      </p:pic>
      <p:sp>
        <p:nvSpPr>
          <p:cNvPr id="6" name="TextBox 5">
            <a:extLst>
              <a:ext uri="{FF2B5EF4-FFF2-40B4-BE49-F238E27FC236}">
                <a16:creationId xmlns:a16="http://schemas.microsoft.com/office/drawing/2014/main" id="{EBD8D6D5-EC83-8E37-5C35-49B86658CB31}"/>
              </a:ext>
            </a:extLst>
          </p:cNvPr>
          <p:cNvSpPr txBox="1"/>
          <p:nvPr/>
        </p:nvSpPr>
        <p:spPr>
          <a:xfrm>
            <a:off x="1747958" y="5388165"/>
            <a:ext cx="8696084" cy="800219"/>
          </a:xfrm>
          <a:prstGeom prst="rect">
            <a:avLst/>
          </a:prstGeom>
          <a:noFill/>
        </p:spPr>
        <p:txBody>
          <a:bodyPr wrap="square" rtlCol="0">
            <a:spAutoFit/>
          </a:bodyPr>
          <a:lstStyle/>
          <a:p>
            <a:r>
              <a:rPr lang="en-US" sz="1400" dirty="0">
                <a:solidFill>
                  <a:schemeClr val="accent6">
                    <a:lumMod val="75000"/>
                  </a:schemeClr>
                </a:solidFill>
                <a:latin typeface="Arial Black" panose="020B0A04020102020204" pitchFamily="34" charset="0"/>
              </a:rPr>
              <a:t>NOTE: </a:t>
            </a:r>
            <a:r>
              <a:rPr lang="en-US" sz="1400" dirty="0">
                <a:solidFill>
                  <a:srgbClr val="FFFF00"/>
                </a:solidFill>
                <a:latin typeface="Arial" panose="020B0604020202020204" pitchFamily="34" charset="0"/>
                <a:cs typeface="Arial" panose="020B0604020202020204" pitchFamily="34" charset="0"/>
              </a:rPr>
              <a:t>All the above modules are up-to-date and currently reside in Scouting America’s Learn Center</a:t>
            </a:r>
            <a:r>
              <a:rPr lang="en-US" dirty="0">
                <a:solidFill>
                  <a:srgbClr val="FFFF00"/>
                </a:solidFill>
                <a:latin typeface="Arial" panose="020B0604020202020204" pitchFamily="34" charset="0"/>
                <a:cs typeface="Arial" panose="020B0604020202020204" pitchFamily="34" charset="0"/>
              </a:rPr>
              <a:t>, </a:t>
            </a:r>
            <a:r>
              <a:rPr lang="en-US" sz="1400" dirty="0">
                <a:solidFill>
                  <a:srgbClr val="FFFF00"/>
                </a:solidFill>
                <a:latin typeface="Arial" panose="020B0604020202020204" pitchFamily="34" charset="0"/>
                <a:cs typeface="Arial" panose="020B0604020202020204" pitchFamily="34" charset="0"/>
              </a:rPr>
              <a:t>except the “Introduction to Leadership” module which is being updated by Scouting University Instructional Design Office</a:t>
            </a:r>
          </a:p>
        </p:txBody>
      </p:sp>
    </p:spTree>
    <p:extLst>
      <p:ext uri="{BB962C8B-B14F-4D97-AF65-F5344CB8AC3E}">
        <p14:creationId xmlns:p14="http://schemas.microsoft.com/office/powerpoint/2010/main" val="22424008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1C67-EE36-2B8A-52FF-5052E3DE9C9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895C0B1-A9DD-3358-6C21-247A88A6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FAF3E704-367F-9AE6-74BC-C710D98861BC}"/>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ABF61124-A932-BB2E-1236-2889A846E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9621EAC-4ADE-C985-FCC7-BDDCDA9BFD6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2B0B65-F750-CB70-5FB5-432534D1947F}"/>
              </a:ext>
            </a:extLst>
          </p:cNvPr>
          <p:cNvSpPr txBox="1"/>
          <p:nvPr/>
        </p:nvSpPr>
        <p:spPr>
          <a:xfrm>
            <a:off x="1747959" y="1235938"/>
            <a:ext cx="5975875" cy="3231654"/>
          </a:xfrm>
          <a:prstGeom prst="rect">
            <a:avLst/>
          </a:prstGeom>
          <a:noFill/>
        </p:spPr>
        <p:txBody>
          <a:bodyPr wrap="square" rtlCol="0">
            <a:spAutoFit/>
          </a:bodyPr>
          <a:lstStyle/>
          <a:p>
            <a:r>
              <a:rPr lang="en-US" sz="2000" dirty="0">
                <a:solidFill>
                  <a:schemeClr val="accent6">
                    <a:lumMod val="75000"/>
                  </a:schemeClr>
                </a:solidFill>
                <a:latin typeface="Arial Black" panose="020B0A04020102020204" pitchFamily="34" charset="0"/>
              </a:rPr>
              <a:t>GUIDEBOOK: </a:t>
            </a:r>
            <a:r>
              <a:rPr lang="en-US" sz="2000" dirty="0">
                <a:solidFill>
                  <a:srgbClr val="FFFF00"/>
                </a:solidFill>
                <a:latin typeface="Arial" panose="020B0604020202020204" pitchFamily="34" charset="0"/>
                <a:cs typeface="Arial" panose="020B0604020202020204" pitchFamily="34" charset="0"/>
              </a:rPr>
              <a:t>Finalized and is being updated by Scouting America’s Editorial Operations Office</a:t>
            </a:r>
          </a:p>
          <a:p>
            <a:endParaRPr lang="en-US" sz="2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INTRODUCTION TO LEADERSHIP LEARNING MODULE: </a:t>
            </a:r>
            <a:r>
              <a:rPr lang="en-US" sz="2000" dirty="0">
                <a:solidFill>
                  <a:srgbClr val="FFFF00"/>
                </a:solidFill>
                <a:latin typeface="Arial" panose="020B0604020202020204" pitchFamily="34" charset="0"/>
                <a:cs typeface="Arial" panose="020B0604020202020204" pitchFamily="34" charset="0"/>
              </a:rPr>
              <a:t>Finalize and is being updated by Scouting U Instructional Design Office</a:t>
            </a:r>
          </a:p>
          <a:p>
            <a:endParaRPr lang="en-US" sz="2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EXPLORING LEADERSHIP EXPERIENCE ROLL-OUT: </a:t>
            </a:r>
            <a:r>
              <a:rPr lang="en-US" sz="2000" dirty="0">
                <a:solidFill>
                  <a:srgbClr val="FFFF00"/>
                </a:solidFill>
                <a:latin typeface="Arial" panose="020B0604020202020204" pitchFamily="34" charset="0"/>
                <a:cs typeface="Arial" panose="020B0604020202020204" pitchFamily="34" charset="0"/>
              </a:rPr>
              <a:t>Expected in May-June 2026</a:t>
            </a:r>
          </a:p>
          <a:p>
            <a:endParaRPr lang="en-US" sz="2400" dirty="0">
              <a:solidFill>
                <a:schemeClr val="accent6">
                  <a:lumMod val="75000"/>
                </a:schemeClr>
              </a:solidFill>
              <a:latin typeface="Arial Black" panose="020B0A04020102020204" pitchFamily="34" charset="0"/>
            </a:endParaRPr>
          </a:p>
        </p:txBody>
      </p:sp>
      <p:pic>
        <p:nvPicPr>
          <p:cNvPr id="5" name="Picture 4">
            <a:extLst>
              <a:ext uri="{FF2B5EF4-FFF2-40B4-BE49-F238E27FC236}">
                <a16:creationId xmlns:a16="http://schemas.microsoft.com/office/drawing/2014/main" id="{CC5543FF-F2EF-4AC6-B984-070FDA245302}"/>
              </a:ext>
            </a:extLst>
          </p:cNvPr>
          <p:cNvPicPr>
            <a:picLocks noChangeAspect="1"/>
          </p:cNvPicPr>
          <p:nvPr/>
        </p:nvPicPr>
        <p:blipFill>
          <a:blip r:embed="rId4"/>
          <a:stretch>
            <a:fillRect/>
          </a:stretch>
        </p:blipFill>
        <p:spPr>
          <a:xfrm>
            <a:off x="7773523" y="1165599"/>
            <a:ext cx="2682605" cy="3453653"/>
          </a:xfrm>
          <a:prstGeom prst="rect">
            <a:avLst/>
          </a:prstGeom>
        </p:spPr>
      </p:pic>
    </p:spTree>
    <p:extLst>
      <p:ext uri="{BB962C8B-B14F-4D97-AF65-F5344CB8AC3E}">
        <p14:creationId xmlns:p14="http://schemas.microsoft.com/office/powerpoint/2010/main" val="2077276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6D60-8959-5A19-5CD5-D58C86A0985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65F2D2A-6258-C6B8-77AF-610F994CF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68E1E646-A47F-36BE-3B3F-A1E3507B7ED1}"/>
              </a:ext>
            </a:extLst>
          </p:cNvPr>
          <p:cNvSpPr>
            <a:spLocks noGrp="1"/>
          </p:cNvSpPr>
          <p:nvPr>
            <p:ph type="ctrTitle"/>
          </p:nvPr>
        </p:nvSpPr>
        <p:spPr>
          <a:xfrm>
            <a:off x="1747957" y="127375"/>
            <a:ext cx="8658786" cy="959546"/>
          </a:xfrm>
        </p:spPr>
        <p:txBody>
          <a:bodyPr>
            <a:normAutofit fontScale="90000"/>
          </a:bodyPr>
          <a:lstStyle/>
          <a:p>
            <a:pPr algn="l"/>
            <a:r>
              <a:rPr lang="en-US" sz="3200" dirty="0">
                <a:solidFill>
                  <a:srgbClr val="1FC77F"/>
                </a:solidFill>
                <a:latin typeface="Arial Black"/>
                <a:cs typeface="Arial Black"/>
              </a:rPr>
              <a:t>Exploring Leadership Experience Recognition Plaque…. </a:t>
            </a:r>
            <a:endParaRPr lang="en-US" sz="11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B15FA12C-F170-B656-E78B-633455EB5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90656B0-A880-523B-1746-1C6EBADA7BE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028629-836C-DF93-4985-273B9425710F}"/>
              </a:ext>
            </a:extLst>
          </p:cNvPr>
          <p:cNvPicPr>
            <a:picLocks noChangeAspect="1"/>
          </p:cNvPicPr>
          <p:nvPr/>
        </p:nvPicPr>
        <p:blipFill>
          <a:blip r:embed="rId4"/>
          <a:stretch>
            <a:fillRect/>
          </a:stretch>
        </p:blipFill>
        <p:spPr>
          <a:xfrm>
            <a:off x="6528081" y="1258012"/>
            <a:ext cx="3285656" cy="4377124"/>
          </a:xfrm>
          <a:prstGeom prst="rect">
            <a:avLst/>
          </a:prstGeom>
        </p:spPr>
      </p:pic>
      <p:pic>
        <p:nvPicPr>
          <p:cNvPr id="9" name="Picture 8">
            <a:extLst>
              <a:ext uri="{FF2B5EF4-FFF2-40B4-BE49-F238E27FC236}">
                <a16:creationId xmlns:a16="http://schemas.microsoft.com/office/drawing/2014/main" id="{5329848C-C489-7A6B-E788-67CDABC5B4E2}"/>
              </a:ext>
            </a:extLst>
          </p:cNvPr>
          <p:cNvPicPr>
            <a:picLocks noChangeAspect="1"/>
          </p:cNvPicPr>
          <p:nvPr/>
        </p:nvPicPr>
        <p:blipFill>
          <a:blip r:embed="rId5"/>
          <a:stretch>
            <a:fillRect/>
          </a:stretch>
        </p:blipFill>
        <p:spPr>
          <a:xfrm>
            <a:off x="2238744" y="1195017"/>
            <a:ext cx="3715268" cy="4553585"/>
          </a:xfrm>
          <a:prstGeom prst="rect">
            <a:avLst/>
          </a:prstGeom>
        </p:spPr>
      </p:pic>
    </p:spTree>
    <p:extLst>
      <p:ext uri="{BB962C8B-B14F-4D97-AF65-F5344CB8AC3E}">
        <p14:creationId xmlns:p14="http://schemas.microsoft.com/office/powerpoint/2010/main" val="816117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817A0-B5F9-FEE1-BD9F-EACF2F1016E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BE7C6B0-71F5-2637-2FD7-6B6EB2139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16C15DD0-3CBF-FAFE-3F1B-A9EC972C5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D99C35A-8CFE-9924-A2D2-C419F5E9723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A572B2B-3D05-7254-51ED-54EA190850F7}"/>
              </a:ext>
            </a:extLst>
          </p:cNvPr>
          <p:cNvSpPr>
            <a:spLocks noGrp="1"/>
          </p:cNvSpPr>
          <p:nvPr>
            <p:ph type="ctrTitle"/>
          </p:nvPr>
        </p:nvSpPr>
        <p:spPr>
          <a:xfrm>
            <a:off x="1672210" y="286972"/>
            <a:ext cx="8833606" cy="667215"/>
          </a:xfrm>
        </p:spPr>
        <p:txBody>
          <a:bodyPr>
            <a:normAutofit fontScale="90000"/>
          </a:bodyPr>
          <a:lstStyle/>
          <a:p>
            <a:pPr algn="l"/>
            <a:r>
              <a:rPr lang="en-US" sz="2400" b="1" dirty="0">
                <a:solidFill>
                  <a:srgbClr val="1FC77F"/>
                </a:solidFill>
                <a:latin typeface="Arial Black" panose="020B0A04020102020204" pitchFamily="34" charset="0"/>
              </a:rPr>
              <a:t>Upcoming Program Development Committee Meetings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5579C28-6C60-D527-38AC-CD36A326CB5B}"/>
              </a:ext>
            </a:extLst>
          </p:cNvPr>
          <p:cNvSpPr txBox="1"/>
          <p:nvPr/>
        </p:nvSpPr>
        <p:spPr>
          <a:xfrm>
            <a:off x="1774372" y="1096672"/>
            <a:ext cx="8731445" cy="5232202"/>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On 5 July 2025, Tom Bain, Scouting America’s National Program Development Committee Chair send following e-mail:</a:t>
            </a:r>
          </a:p>
          <a:p>
            <a:endParaRPr lang="en-US" sz="9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We will have the next meeting of the Program Development Committee on Tuesday, August 12</a:t>
            </a:r>
            <a:r>
              <a:rPr lang="en-US" sz="1600" b="1" baseline="30000" dirty="0">
                <a:solidFill>
                  <a:srgbClr val="FFFF00"/>
                </a:solidFill>
                <a:latin typeface="Arial" panose="020B0604020202020204" pitchFamily="34" charset="0"/>
                <a:cs typeface="Arial" panose="020B0604020202020204" pitchFamily="34" charset="0"/>
              </a:rPr>
              <a:t>th</a:t>
            </a:r>
            <a:r>
              <a:rPr lang="en-US" sz="1600" b="1" dirty="0">
                <a:solidFill>
                  <a:srgbClr val="FFFF00"/>
                </a:solidFill>
                <a:latin typeface="Arial" panose="020B0604020202020204" pitchFamily="34" charset="0"/>
                <a:cs typeface="Arial" panose="020B0604020202020204" pitchFamily="34" charset="0"/>
              </a:rPr>
              <a:t> at 5:00 pm PDT / 6:00 pm MDT / 7:00 pm CDT / 8:00 pm EDT. I’ll send an electronic invitation with the Zoom details. The Zoom link will also be in the agenda, which I expect to send out later this month.</a:t>
            </a:r>
          </a:p>
          <a:p>
            <a:r>
              <a:rPr lang="en-US" sz="900" b="1"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For planning purposes, here are the dates for the meetings through December 2026:</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14 October 2025</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9 December 2025</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10 February 2026 </a:t>
            </a:r>
          </a:p>
          <a:p>
            <a:pPr marL="285750" indent="-285750">
              <a:buFont typeface="Arial" panose="020B0604020202020204" pitchFamily="34" charset="0"/>
              <a:buChar char="•"/>
            </a:pPr>
            <a:r>
              <a:rPr lang="en-US" sz="1600" b="1" strike="sngStrike" dirty="0">
                <a:solidFill>
                  <a:srgbClr val="FFFF00"/>
                </a:solidFill>
                <a:latin typeface="Arial" panose="020B0604020202020204" pitchFamily="34" charset="0"/>
                <a:cs typeface="Arial" panose="020B0604020202020204" pitchFamily="34" charset="0"/>
              </a:rPr>
              <a:t>14 April 2026</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9 June 2026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11 August 2026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13 October 2026 </a:t>
            </a: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8 December 2026 </a:t>
            </a:r>
          </a:p>
          <a:p>
            <a:r>
              <a:rPr lang="en-US" sz="800" b="1"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(NOTE: These are all the second Tuesday of the month and will be at the same time as the 12 August 2025  meeting)</a:t>
            </a:r>
          </a:p>
          <a:p>
            <a:endParaRPr lang="en-US" sz="800" dirty="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39389253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BA76A-D660-6438-BB70-E1ED153294CB}"/>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27210DE-C684-516D-94AD-D1313F7E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853"/>
            <a:ext cx="12192001" cy="6883121"/>
          </a:xfrm>
          <a:prstGeom prst="rect">
            <a:avLst/>
          </a:prstGeom>
        </p:spPr>
      </p:pic>
      <p:pic>
        <p:nvPicPr>
          <p:cNvPr id="23" name="Picture 22" descr="exploring_wht_transparent-01.png">
            <a:extLst>
              <a:ext uri="{FF2B5EF4-FFF2-40B4-BE49-F238E27FC236}">
                <a16:creationId xmlns:a16="http://schemas.microsoft.com/office/drawing/2014/main" id="{1C0EAA94-6908-ABBA-A314-627014C14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F397AC4-B9FA-3B19-9353-68AFB672A1B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5A63E3-A32F-3106-8D82-0DED67BD67FF}"/>
              </a:ext>
            </a:extLst>
          </p:cNvPr>
          <p:cNvSpPr>
            <a:spLocks noGrp="1"/>
          </p:cNvSpPr>
          <p:nvPr>
            <p:ph type="ctrTitle"/>
          </p:nvPr>
        </p:nvSpPr>
        <p:spPr>
          <a:xfrm>
            <a:off x="1597556" y="1143001"/>
            <a:ext cx="8908260" cy="3548742"/>
          </a:xfrm>
        </p:spPr>
        <p:txBody>
          <a:bodyPr>
            <a:normAutofit/>
          </a:bodyPr>
          <a:lstStyle/>
          <a:p>
            <a:r>
              <a:rPr lang="en-US" altLang="en-US" sz="4200" b="1" dirty="0">
                <a:solidFill>
                  <a:srgbClr val="00B050"/>
                </a:solidFill>
                <a:latin typeface="Arial Black" panose="020B0A04020102020204" pitchFamily="34" charset="0"/>
              </a:rPr>
              <a:t>2026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National Exploring Live Hour </a:t>
            </a:r>
            <a:br>
              <a:rPr lang="en-US" altLang="en-US" sz="4200" b="1" dirty="0">
                <a:solidFill>
                  <a:srgbClr val="00B050"/>
                </a:solidFill>
                <a:latin typeface="Arial Black" panose="020B0A04020102020204" pitchFamily="34" charset="0"/>
              </a:rPr>
            </a:br>
            <a:r>
              <a:rPr lang="en-US" altLang="en-US" sz="4200" b="1" dirty="0">
                <a:solidFill>
                  <a:srgbClr val="2AB96C"/>
                </a:solidFill>
                <a:latin typeface="Arial Black" panose="020B0A04020102020204" pitchFamily="34" charset="0"/>
                <a:cs typeface="Arial" panose="020B0604020202020204" pitchFamily="34" charset="0"/>
              </a:rPr>
              <a:t>D</a:t>
            </a:r>
            <a:r>
              <a:rPr lang="en-US" sz="4200" b="1" dirty="0">
                <a:solidFill>
                  <a:srgbClr val="2AB96C"/>
                </a:solidFill>
                <a:latin typeface="Arial Black" panose="020B0A04020102020204" pitchFamily="34" charset="0"/>
                <a:cs typeface="Arial" panose="020B0604020202020204" pitchFamily="34" charset="0"/>
              </a:rPr>
              <a:t>ates  &amp; Registration Link</a:t>
            </a:r>
            <a:endParaRPr lang="en-US" sz="4200" dirty="0">
              <a:latin typeface="Arial Black" panose="020B0A04020102020204" pitchFamily="34" charset="0"/>
            </a:endParaRPr>
          </a:p>
        </p:txBody>
      </p:sp>
    </p:spTree>
    <p:extLst>
      <p:ext uri="{BB962C8B-B14F-4D97-AF65-F5344CB8AC3E}">
        <p14:creationId xmlns:p14="http://schemas.microsoft.com/office/powerpoint/2010/main" val="269169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38"/>
            <a:ext cx="12192000" cy="7007223"/>
          </a:xfrm>
          <a:prstGeom prst="rect">
            <a:avLst/>
          </a:prstGeom>
        </p:spPr>
      </p:pic>
      <p:sp>
        <p:nvSpPr>
          <p:cNvPr id="2" name="Title 1"/>
          <p:cNvSpPr>
            <a:spLocks noGrp="1"/>
          </p:cNvSpPr>
          <p:nvPr>
            <p:ph type="ctrTitle"/>
          </p:nvPr>
        </p:nvSpPr>
        <p:spPr>
          <a:xfrm>
            <a:off x="1880010" y="125718"/>
            <a:ext cx="8431981" cy="759076"/>
          </a:xfrm>
        </p:spPr>
        <p:txBody>
          <a:bodyPr>
            <a:normAutofit fontScale="90000"/>
          </a:bodyPr>
          <a:lstStyle/>
          <a:p>
            <a:pPr algn="l"/>
            <a:r>
              <a:rPr lang="en-US" sz="3100" dirty="0">
                <a:solidFill>
                  <a:srgbClr val="1FC77F"/>
                </a:solidFill>
                <a:latin typeface="Arial Black"/>
                <a:cs typeface="Arial Black"/>
              </a:rPr>
              <a:t>National Exploring Live Hour 2026 Dates </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A9B5F7-3CDD-A118-0E8E-87B832006F20}"/>
              </a:ext>
            </a:extLst>
          </p:cNvPr>
          <p:cNvPicPr>
            <a:picLocks noChangeAspect="1"/>
          </p:cNvPicPr>
          <p:nvPr/>
        </p:nvPicPr>
        <p:blipFill>
          <a:blip r:embed="rId4"/>
          <a:stretch>
            <a:fillRect/>
          </a:stretch>
        </p:blipFill>
        <p:spPr>
          <a:xfrm>
            <a:off x="5317960" y="1117189"/>
            <a:ext cx="4994030" cy="4405214"/>
          </a:xfrm>
          <a:prstGeom prst="rect">
            <a:avLst/>
          </a:prstGeom>
        </p:spPr>
      </p:pic>
      <p:sp>
        <p:nvSpPr>
          <p:cNvPr id="5" name="TextBox 4">
            <a:extLst>
              <a:ext uri="{FF2B5EF4-FFF2-40B4-BE49-F238E27FC236}">
                <a16:creationId xmlns:a16="http://schemas.microsoft.com/office/drawing/2014/main" id="{A937A173-4E39-D08A-BF9F-92B56232A3DE}"/>
              </a:ext>
            </a:extLst>
          </p:cNvPr>
          <p:cNvSpPr txBox="1"/>
          <p:nvPr/>
        </p:nvSpPr>
        <p:spPr>
          <a:xfrm>
            <a:off x="1880010" y="1306284"/>
            <a:ext cx="3244125" cy="3970318"/>
          </a:xfrm>
          <a:prstGeom prst="rect">
            <a:avLst/>
          </a:prstGeom>
          <a:noFill/>
        </p:spPr>
        <p:txBody>
          <a:bodyPr wrap="square" rtlCol="0">
            <a:spAutoFit/>
          </a:bodyPr>
          <a:lstStyle/>
          <a:p>
            <a:r>
              <a:rPr lang="en-US" b="1" dirty="0">
                <a:solidFill>
                  <a:srgbClr val="FFFF00"/>
                </a:solidFill>
              </a:rPr>
              <a:t>National Exploring Live Hour from </a:t>
            </a:r>
            <a:r>
              <a:rPr lang="en-US" b="1" i="1" dirty="0">
                <a:solidFill>
                  <a:srgbClr val="FFFF00"/>
                </a:solidFill>
              </a:rPr>
              <a:t>1:00 PM – 2:00 PM Central Standard Time, Monthly </a:t>
            </a:r>
          </a:p>
          <a:p>
            <a:endParaRPr lang="en-US" dirty="0">
              <a:solidFill>
                <a:srgbClr val="FFFF00"/>
              </a:solidFill>
            </a:endParaRPr>
          </a:p>
          <a:p>
            <a:r>
              <a:rPr lang="en-US" b="1" dirty="0">
                <a:solidFill>
                  <a:srgbClr val="FFFF00"/>
                </a:solidFill>
              </a:rPr>
              <a:t>Register for each of the National Exploring Live Hour ZOOM presentations (click below): </a:t>
            </a:r>
          </a:p>
          <a:p>
            <a:endParaRPr lang="en-US" dirty="0">
              <a:solidFill>
                <a:srgbClr val="FFFF00"/>
              </a:solidFill>
            </a:endParaRPr>
          </a:p>
          <a:p>
            <a:r>
              <a:rPr lang="en-US" b="1" dirty="0">
                <a:solidFill>
                  <a:srgbClr val="FFFF00"/>
                </a:solidFill>
              </a:rPr>
              <a:t>2026 National Exploring Live Hour Registration =</a:t>
            </a:r>
          </a:p>
          <a:p>
            <a:r>
              <a:rPr lang="en-US" b="1" dirty="0">
                <a:solidFill>
                  <a:schemeClr val="accent6">
                    <a:lumMod val="40000"/>
                    <a:lumOff val="60000"/>
                  </a:schemeClr>
                </a:solidFill>
                <a:hlinkClick r:id="rId5">
                  <a:extLst>
                    <a:ext uri="{A12FA001-AC4F-418D-AE19-62706E023703}">
                      <ahyp:hlinkClr xmlns:ahyp="http://schemas.microsoft.com/office/drawing/2018/hyperlinkcolor" val="tx"/>
                    </a:ext>
                  </a:extLst>
                </a:hlinkClick>
              </a:rPr>
              <a:t>https://reservations.scouting.org/profile/form/index.cfm?PKformID=0x167391abcd</a:t>
            </a:r>
            <a:r>
              <a:rPr lang="en-US" b="1" dirty="0">
                <a:solidFill>
                  <a:schemeClr val="accent6">
                    <a:lumMod val="40000"/>
                    <a:lumOff val="60000"/>
                  </a:schemeClr>
                </a:solidFill>
              </a:rPr>
              <a:t>  </a:t>
            </a:r>
          </a:p>
        </p:txBody>
      </p:sp>
      <p:sp>
        <p:nvSpPr>
          <p:cNvPr id="3" name="TextBox 2">
            <a:extLst>
              <a:ext uri="{FF2B5EF4-FFF2-40B4-BE49-F238E27FC236}">
                <a16:creationId xmlns:a16="http://schemas.microsoft.com/office/drawing/2014/main" id="{F7BA4344-CD7A-47EB-36F9-E9EB6C80898F}"/>
              </a:ext>
            </a:extLst>
          </p:cNvPr>
          <p:cNvSpPr txBox="1"/>
          <p:nvPr/>
        </p:nvSpPr>
        <p:spPr>
          <a:xfrm>
            <a:off x="1880010" y="5523723"/>
            <a:ext cx="8218824" cy="646331"/>
          </a:xfrm>
          <a:prstGeom prst="rect">
            <a:avLst/>
          </a:prstGeom>
          <a:noFill/>
        </p:spPr>
        <p:txBody>
          <a:bodyPr wrap="square" rtlCol="0">
            <a:spAutoFit/>
          </a:bodyPr>
          <a:lstStyle/>
          <a:p>
            <a:r>
              <a:rPr lang="en-US" b="1" dirty="0">
                <a:solidFill>
                  <a:schemeClr val="accent6">
                    <a:lumMod val="75000"/>
                  </a:schemeClr>
                </a:solidFill>
              </a:rPr>
              <a:t>NOTE: We changed the May 2026 Live Hour from the 13</a:t>
            </a:r>
            <a:r>
              <a:rPr lang="en-US" b="1" baseline="30000" dirty="0">
                <a:solidFill>
                  <a:schemeClr val="accent6">
                    <a:lumMod val="75000"/>
                  </a:schemeClr>
                </a:solidFill>
              </a:rPr>
              <a:t>th</a:t>
            </a:r>
            <a:r>
              <a:rPr lang="en-US" b="1" dirty="0">
                <a:solidFill>
                  <a:schemeClr val="accent6">
                    <a:lumMod val="75000"/>
                  </a:schemeClr>
                </a:solidFill>
              </a:rPr>
              <a:t> to 20</a:t>
            </a:r>
            <a:r>
              <a:rPr lang="en-US" b="1" baseline="30000" dirty="0">
                <a:solidFill>
                  <a:schemeClr val="accent6">
                    <a:lumMod val="75000"/>
                  </a:schemeClr>
                </a:solidFill>
              </a:rPr>
              <a:t>th</a:t>
            </a:r>
            <a:r>
              <a:rPr lang="en-US" b="1" dirty="0">
                <a:solidFill>
                  <a:schemeClr val="accent6">
                    <a:lumMod val="75000"/>
                  </a:schemeClr>
                </a:solidFill>
              </a:rPr>
              <a:t> due the 2026 Scouting America NAM occurring between May 12</a:t>
            </a:r>
            <a:r>
              <a:rPr lang="en-US" b="1" baseline="30000" dirty="0">
                <a:solidFill>
                  <a:schemeClr val="accent6">
                    <a:lumMod val="75000"/>
                  </a:schemeClr>
                </a:solidFill>
              </a:rPr>
              <a:t>th</a:t>
            </a:r>
            <a:r>
              <a:rPr lang="en-US" b="1" dirty="0">
                <a:solidFill>
                  <a:schemeClr val="accent6">
                    <a:lumMod val="75000"/>
                  </a:schemeClr>
                </a:solidFill>
              </a:rPr>
              <a:t> to May 15</a:t>
            </a:r>
            <a:r>
              <a:rPr lang="en-US" b="1" baseline="30000" dirty="0">
                <a:solidFill>
                  <a:schemeClr val="accent6">
                    <a:lumMod val="75000"/>
                  </a:schemeClr>
                </a:solidFill>
              </a:rPr>
              <a:t>th</a:t>
            </a:r>
            <a:r>
              <a:rPr lang="en-US" b="1" dirty="0">
                <a:solidFill>
                  <a:schemeClr val="accent6">
                    <a:lumMod val="75000"/>
                  </a:schemeClr>
                </a:solidFill>
              </a:rPr>
              <a:t> </a:t>
            </a:r>
          </a:p>
        </p:txBody>
      </p:sp>
    </p:spTree>
    <p:extLst>
      <p:ext uri="{BB962C8B-B14F-4D97-AF65-F5344CB8AC3E}">
        <p14:creationId xmlns:p14="http://schemas.microsoft.com/office/powerpoint/2010/main" val="32664410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38335"/>
            <a:ext cx="8833606" cy="592883"/>
          </a:xfrm>
        </p:spPr>
        <p:txBody>
          <a:bodyPr>
            <a:normAutofit/>
          </a:bodyPr>
          <a:lstStyle/>
          <a:p>
            <a:r>
              <a:rPr lang="en-US" sz="2400" b="1" dirty="0">
                <a:solidFill>
                  <a:srgbClr val="1FC77F"/>
                </a:solidFill>
                <a:latin typeface="Arial Black" panose="020B0A04020102020204" pitchFamily="34" charset="0"/>
              </a:rPr>
              <a:t>International Association of Fire Fighters (IAFF) </a:t>
            </a:r>
          </a:p>
        </p:txBody>
      </p:sp>
      <p:sp>
        <p:nvSpPr>
          <p:cNvPr id="2" name="TextBox 1"/>
          <p:cNvSpPr txBox="1"/>
          <p:nvPr/>
        </p:nvSpPr>
        <p:spPr>
          <a:xfrm>
            <a:off x="1774371" y="613214"/>
            <a:ext cx="8556172" cy="5447645"/>
          </a:xfrm>
          <a:prstGeom prst="rect">
            <a:avLst/>
          </a:prstGeom>
          <a:noFill/>
        </p:spPr>
        <p:txBody>
          <a:bodyPr wrap="square" rtlCol="0">
            <a:spAutoFit/>
          </a:bodyPr>
          <a:lstStyle/>
          <a:p>
            <a:r>
              <a:rPr lang="en-US" sz="1300" b="1" dirty="0">
                <a:solidFill>
                  <a:srgbClr val="FFFF00"/>
                </a:solidFill>
                <a:latin typeface="Arial" panose="020B0604020202020204" pitchFamily="34" charset="0"/>
                <a:cs typeface="Arial" panose="020B0604020202020204" pitchFamily="34" charset="0"/>
              </a:rPr>
              <a:t>The fire and EMS industry is struggling with recruitment and retention issues, and we would like to take a more active role in the encouraging a career in the service. For our discussion, when I use the term “affiliate” I am referring to the IAFF local union.</a:t>
            </a:r>
          </a:p>
          <a:p>
            <a:r>
              <a:rPr lang="en-US" sz="800" b="1" dirty="0">
                <a:solidFill>
                  <a:srgbClr val="FFFF00"/>
                </a:solidFill>
                <a:latin typeface="Arial" panose="020B0604020202020204" pitchFamily="34" charset="0"/>
                <a:cs typeface="Arial" panose="020B0604020202020204" pitchFamily="34" charset="0"/>
              </a:rPr>
              <a:t> </a:t>
            </a:r>
          </a:p>
          <a:p>
            <a:r>
              <a:rPr lang="en-US" sz="1300" b="1" dirty="0">
                <a:solidFill>
                  <a:srgbClr val="FFFF00"/>
                </a:solidFill>
                <a:latin typeface="Arial" panose="020B0604020202020204" pitchFamily="34" charset="0"/>
                <a:cs typeface="Arial" panose="020B0604020202020204" pitchFamily="34" charset="0"/>
              </a:rPr>
              <a:t>Specifically, we need:</a:t>
            </a:r>
          </a:p>
          <a:p>
            <a:r>
              <a:rPr lang="en-US" sz="800" b="1" dirty="0">
                <a:solidFill>
                  <a:srgbClr val="FFFF00"/>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A program that is easily replicated across the United States and Canada</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A program that engages youth and transitions into the teenage years. Essentially, club (10 -14) and then Explorer post (14 -21).</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I will need to know about:</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Insurance coverage and operating costs</a:t>
            </a:r>
          </a:p>
          <a:p>
            <a:pPr marL="576263" lvl="2" indent="-171450">
              <a:buFont typeface="Wingdings" panose="05000000000000000000" pitchFamily="2" charset="2"/>
              <a:buChar char="§"/>
            </a:pPr>
            <a:r>
              <a:rPr lang="en-US" sz="1200" b="1" dirty="0">
                <a:solidFill>
                  <a:srgbClr val="FFFF00"/>
                </a:solidFill>
                <a:latin typeface="Arial" panose="020B0604020202020204" pitchFamily="34" charset="0"/>
                <a:cs typeface="Arial" panose="020B0604020202020204" pitchFamily="34" charset="0"/>
              </a:rPr>
              <a:t>Essentially what will a department/affiliate be responsible for and what will the Boy Scouts provide.</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Any training that adults must go through</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Materials for distribution that outline the process</a:t>
            </a:r>
          </a:p>
          <a:p>
            <a:pPr marL="576263" lvl="2" indent="-171450">
              <a:buFont typeface="Wingdings" panose="05000000000000000000" pitchFamily="2" charset="2"/>
              <a:buChar char="§"/>
            </a:pPr>
            <a:r>
              <a:rPr lang="en-US" sz="1200" b="1" dirty="0">
                <a:solidFill>
                  <a:srgbClr val="FFFF00"/>
                </a:solidFill>
                <a:latin typeface="Arial" panose="020B0604020202020204" pitchFamily="34" charset="0"/>
                <a:cs typeface="Arial" panose="020B0604020202020204" pitchFamily="34" charset="0"/>
              </a:rPr>
              <a:t>Is there a co-branding opportunity here?</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Are there any limitations on the program?</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How do we design curriculum?</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I remember you mentioned support, what type of support can we anticipate?</a:t>
            </a:r>
          </a:p>
          <a:p>
            <a:pPr marL="347663" lvl="1" indent="-171450">
              <a:buFont typeface="Courier New" panose="02070309020205020404" pitchFamily="49" charset="0"/>
              <a:buChar char="o"/>
            </a:pPr>
            <a:r>
              <a:rPr lang="en-US" sz="1200" b="1" dirty="0">
                <a:solidFill>
                  <a:srgbClr val="FFFF00"/>
                </a:solidFill>
                <a:latin typeface="Arial" panose="020B0604020202020204" pitchFamily="34" charset="0"/>
                <a:cs typeface="Arial" panose="020B0604020202020204" pitchFamily="34" charset="0"/>
              </a:rPr>
              <a:t>Since this will be a national, potentially international program, how will affiliates/departments access support?</a:t>
            </a:r>
          </a:p>
          <a:p>
            <a:pPr marL="576263" lvl="2" indent="-171450">
              <a:buFont typeface="Wingdings" panose="05000000000000000000" pitchFamily="2" charset="2"/>
              <a:buChar char="§"/>
            </a:pPr>
            <a:r>
              <a:rPr lang="en-US" sz="1200" b="1" dirty="0">
                <a:solidFill>
                  <a:srgbClr val="FFFF00"/>
                </a:solidFill>
                <a:latin typeface="Arial" panose="020B0604020202020204" pitchFamily="34" charset="0"/>
                <a:cs typeface="Arial" panose="020B0604020202020204" pitchFamily="34" charset="0"/>
              </a:rPr>
              <a:t>How does the regions look and work.</a:t>
            </a:r>
          </a:p>
          <a:p>
            <a:pPr marL="171450" indent="-1714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I think we will need to have at least one intro meeting and then potentially a follow up with more individuals as the program grow.</a:t>
            </a:r>
          </a:p>
          <a:p>
            <a:r>
              <a:rPr lang="en-US" sz="800" b="1" dirty="0">
                <a:solidFill>
                  <a:srgbClr val="FFFF00"/>
                </a:solidFill>
                <a:latin typeface="Arial" panose="020B0604020202020204" pitchFamily="34" charset="0"/>
                <a:cs typeface="Arial" panose="020B0604020202020204" pitchFamily="34" charset="0"/>
              </a:rPr>
              <a:t> </a:t>
            </a:r>
          </a:p>
          <a:p>
            <a:r>
              <a:rPr lang="en-US" sz="1300" b="1" dirty="0">
                <a:solidFill>
                  <a:srgbClr val="FFFF00"/>
                </a:solidFill>
                <a:latin typeface="Arial" panose="020B0604020202020204" pitchFamily="34" charset="0"/>
                <a:cs typeface="Arial" panose="020B0604020202020204" pitchFamily="34" charset="0"/>
              </a:rPr>
              <a:t>I look forward to scheduling a time to speak.</a:t>
            </a:r>
          </a:p>
          <a:p>
            <a:r>
              <a:rPr lang="en-US" sz="800" b="1" dirty="0">
                <a:solidFill>
                  <a:srgbClr val="FFFF00"/>
                </a:solidFill>
                <a:latin typeface="Arial" panose="020B0604020202020204" pitchFamily="34" charset="0"/>
                <a:cs typeface="Arial" panose="020B0604020202020204" pitchFamily="34" charset="0"/>
              </a:rPr>
              <a:t> </a:t>
            </a:r>
          </a:p>
          <a:p>
            <a:r>
              <a:rPr lang="en-US" sz="1200" b="1" dirty="0">
                <a:solidFill>
                  <a:srgbClr val="FFFF00"/>
                </a:solidFill>
                <a:latin typeface="Arial" panose="020B0604020202020204" pitchFamily="34" charset="0"/>
                <a:cs typeface="Arial" panose="020B0604020202020204" pitchFamily="34" charset="0"/>
              </a:rPr>
              <a:t>Respectfully,</a:t>
            </a:r>
          </a:p>
          <a:p>
            <a:r>
              <a:rPr lang="en-US" sz="800" b="1" dirty="0">
                <a:solidFill>
                  <a:srgbClr val="FFFF00"/>
                </a:solidFill>
                <a:latin typeface="Arial" panose="020B0604020202020204" pitchFamily="34" charset="0"/>
                <a:cs typeface="Arial" panose="020B0604020202020204" pitchFamily="34" charset="0"/>
              </a:rPr>
              <a:t> </a:t>
            </a:r>
          </a:p>
          <a:p>
            <a:r>
              <a:rPr lang="en-US" sz="1200" b="1" dirty="0">
                <a:solidFill>
                  <a:srgbClr val="FFFF00"/>
                </a:solidFill>
                <a:latin typeface="Arial" panose="020B0604020202020204" pitchFamily="34" charset="0"/>
                <a:cs typeface="Arial" panose="020B0604020202020204" pitchFamily="34" charset="0"/>
              </a:rPr>
              <a:t>Thomas Breyer</a:t>
            </a:r>
          </a:p>
          <a:p>
            <a:r>
              <a:rPr lang="en-US" sz="1200" b="1" dirty="0">
                <a:solidFill>
                  <a:srgbClr val="FFFF00"/>
                </a:solidFill>
                <a:latin typeface="Arial" panose="020B0604020202020204" pitchFamily="34" charset="0"/>
                <a:cs typeface="Arial" panose="020B0604020202020204" pitchFamily="34" charset="0"/>
              </a:rPr>
              <a:t>AGP for Technical Assistance &amp; Information Resources</a:t>
            </a:r>
          </a:p>
          <a:p>
            <a:r>
              <a:rPr lang="en-US" sz="1200" b="1" dirty="0">
                <a:solidFill>
                  <a:srgbClr val="FFFF00"/>
                </a:solidFill>
                <a:latin typeface="Arial" panose="020B0604020202020204" pitchFamily="34" charset="0"/>
                <a:cs typeface="Arial" panose="020B0604020202020204" pitchFamily="34" charset="0"/>
              </a:rPr>
              <a:t>International Association of Fire Fighters </a:t>
            </a:r>
          </a:p>
        </p:txBody>
      </p:sp>
    </p:spTree>
    <p:extLst>
      <p:ext uri="{BB962C8B-B14F-4D97-AF65-F5344CB8AC3E}">
        <p14:creationId xmlns:p14="http://schemas.microsoft.com/office/powerpoint/2010/main" val="3940448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870857"/>
            <a:ext cx="8309990" cy="3526972"/>
          </a:xfrm>
        </p:spPr>
        <p:txBody>
          <a:bodyPr>
            <a:normAutofit fontScale="90000"/>
          </a:bodyPr>
          <a:lstStyle/>
          <a:p>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Exploring Membership Growth Approach </a:t>
            </a:r>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Beta-Test ~</a:t>
            </a:r>
            <a:br>
              <a:rPr lang="en-US" dirty="0">
                <a:solidFill>
                  <a:srgbClr val="2AB96C"/>
                </a:solidFill>
                <a:latin typeface="Arial Black" panose="020B0A04020102020204" pitchFamily="34" charset="0"/>
              </a:rPr>
            </a:br>
            <a:r>
              <a:rPr lang="en-US" dirty="0">
                <a:solidFill>
                  <a:srgbClr val="2AB96C"/>
                </a:solidFill>
                <a:latin typeface="Arial Black" panose="020B0A04020102020204" pitchFamily="34" charset="0"/>
              </a:rPr>
              <a:t>“The Exploring Career Opportunities (ECO) System”</a:t>
            </a:r>
          </a:p>
        </p:txBody>
      </p:sp>
    </p:spTree>
    <p:extLst>
      <p:ext uri="{BB962C8B-B14F-4D97-AF65-F5344CB8AC3E}">
        <p14:creationId xmlns:p14="http://schemas.microsoft.com/office/powerpoint/2010/main" val="40740556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67"/>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05677"/>
            <a:ext cx="8833606" cy="658199"/>
          </a:xfrm>
        </p:spPr>
        <p:txBody>
          <a:bodyPr>
            <a:normAutofit/>
          </a:bodyPr>
          <a:lstStyle/>
          <a:p>
            <a:r>
              <a:rPr lang="en-US" sz="2400" b="1" dirty="0">
                <a:solidFill>
                  <a:srgbClr val="1FC77F"/>
                </a:solidFill>
                <a:latin typeface="Arial Black" panose="020B0A04020102020204" pitchFamily="34" charset="0"/>
              </a:rPr>
              <a:t>“The </a:t>
            </a:r>
            <a:r>
              <a:rPr lang="en-US" sz="2400" b="1" dirty="0" err="1">
                <a:solidFill>
                  <a:srgbClr val="1FC77F"/>
                </a:solidFill>
                <a:latin typeface="Arial Black" panose="020B0A04020102020204" pitchFamily="34" charset="0"/>
              </a:rPr>
              <a:t>ECOsystem</a:t>
            </a:r>
            <a:r>
              <a:rPr lang="en-US" sz="2400" b="1" dirty="0">
                <a:solidFill>
                  <a:srgbClr val="1FC77F"/>
                </a:solidFill>
                <a:latin typeface="Arial Black" panose="020B0A04020102020204" pitchFamily="34" charset="0"/>
              </a:rPr>
              <a:t>” Beta Test</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89422"/>
            <a:ext cx="8556172" cy="6732612"/>
          </a:xfrm>
          <a:prstGeom prst="rect">
            <a:avLst/>
          </a:prstGeom>
          <a:noFill/>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From Scot Fuller, Deputy Scout Executive/COO, Longhorn Council.</a:t>
            </a:r>
          </a:p>
          <a:p>
            <a:endParaRPr lang="en-US" sz="8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I wanted to invite you to participate in a beta test for an innovative program delivery system designed to produce sustainable membership growth through strategic partnerships with school districts. This has worked in a school district, and we wanted to see if this is replicable in other areas in the country. I am looking for a few other councils with a mindset of trying new things to participate with the Longhorn Council so we can share learning experiences with each other. This beta test leverages key partnerships to empower youth from Kindergarten to High School with college and career readiness. Here’s the short of what we are looking to do:</a:t>
            </a:r>
          </a:p>
          <a:p>
            <a:r>
              <a:rPr lang="en-US" sz="1400" b="1"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400" b="1" dirty="0">
                <a:solidFill>
                  <a:srgbClr val="FFFF00"/>
                </a:solidFill>
                <a:latin typeface="Arial" panose="020B0604020202020204" pitchFamily="34" charset="0"/>
                <a:cs typeface="Arial" panose="020B0604020202020204" pitchFamily="34" charset="0"/>
              </a:rPr>
              <a:t>Supercharge CTE Programs with Exploring (The </a:t>
            </a:r>
            <a:r>
              <a:rPr lang="en-US" sz="1400" b="1" dirty="0" err="1">
                <a:solidFill>
                  <a:srgbClr val="FFFF00"/>
                </a:solidFill>
                <a:latin typeface="Arial" panose="020B0604020202020204" pitchFamily="34" charset="0"/>
                <a:cs typeface="Arial" panose="020B0604020202020204" pitchFamily="34" charset="0"/>
              </a:rPr>
              <a:t>ECOsystem</a:t>
            </a:r>
            <a:r>
              <a:rPr lang="en-US" sz="1400" b="1" dirty="0">
                <a:solidFill>
                  <a:srgbClr val="FFFF00"/>
                </a:solidFill>
                <a:latin typeface="Arial" panose="020B0604020202020204" pitchFamily="34" charset="0"/>
                <a:cs typeface="Arial" panose="020B0604020202020204" pitchFamily="34" charset="0"/>
              </a:rPr>
              <a:t>):</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Integration: Exploring is seamlessly integrated into school district CTE programs.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Community Support: Supported by local service clubs such as Rotary, Optimists, Kiwanis, Lions, and Elks essentially becoming a quasi-Service Team for the Exploring program.</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Streamlined Operations: Requires only one dedicated Council Exploring Professional working alongside a volunteer Exploring Chair and a committee of Exploring Liaisons from local service clubs.</a:t>
            </a:r>
          </a:p>
          <a:p>
            <a:r>
              <a:rPr lang="en-US" sz="1400" b="1"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400" b="1" dirty="0">
                <a:solidFill>
                  <a:srgbClr val="FFFF00"/>
                </a:solidFill>
                <a:latin typeface="Arial" panose="020B0604020202020204" pitchFamily="34" charset="0"/>
                <a:cs typeface="Arial" panose="020B0604020202020204" pitchFamily="34" charset="0"/>
              </a:rPr>
              <a:t>Build Council Credibility and Introduce Character Education Programs: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Scouting America partners with school districts and community organizations to prepare youth for college and career readiness through a proven, integrated, age-appropriate series of programs from Kindergarten to High School.</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Cub Scouts: Character education supporting families and elementary school teachers.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Scouts BSA: Leadership skills and support for middle school teachers.</a:t>
            </a:r>
          </a:p>
          <a:p>
            <a:pPr marL="800100" lvl="1" indent="-342900">
              <a:buFont typeface="+mj-lt"/>
              <a:buAutoNum type="alphaLcPeriod"/>
            </a:pPr>
            <a:r>
              <a:rPr lang="en-US" sz="1400" b="1" dirty="0">
                <a:solidFill>
                  <a:srgbClr val="FFFF00"/>
                </a:solidFill>
                <a:latin typeface="Arial" panose="020B0604020202020204" pitchFamily="34" charset="0"/>
                <a:cs typeface="Arial" panose="020B0604020202020204" pitchFamily="34" charset="0"/>
              </a:rPr>
              <a:t>Venturing: Character education supporting high school outdoor education programs</a:t>
            </a:r>
            <a:r>
              <a:rPr lang="en-US" sz="1400" dirty="0">
                <a:solidFill>
                  <a:srgbClr val="FFFF00"/>
                </a:solidFill>
                <a:latin typeface="Arial" panose="020B0604020202020204" pitchFamily="34" charset="0"/>
                <a:cs typeface="Arial" panose="020B0604020202020204" pitchFamily="34" charset="0"/>
              </a:rPr>
              <a:t>.</a:t>
            </a:r>
          </a:p>
          <a:p>
            <a:r>
              <a:rPr lang="en-US" sz="1000" dirty="0">
                <a:solidFill>
                  <a:srgbClr val="FFFF00"/>
                </a:solidFill>
              </a:rPr>
              <a:t> </a:t>
            </a:r>
          </a:p>
          <a:p>
            <a:pPr marL="0" lvl="1"/>
            <a:endParaRPr lang="en-US" sz="1550" dirty="0">
              <a:solidFill>
                <a:srgbClr val="FFFF00"/>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6086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“The </a:t>
            </a:r>
            <a:r>
              <a:rPr lang="en-US" sz="2400" b="1" dirty="0" err="1">
                <a:solidFill>
                  <a:srgbClr val="1FC77F"/>
                </a:solidFill>
                <a:latin typeface="Arial Black" panose="020B0A04020102020204" pitchFamily="34" charset="0"/>
              </a:rPr>
              <a:t>ECOsystem</a:t>
            </a:r>
            <a:r>
              <a:rPr lang="en-US" sz="2400" b="1" dirty="0">
                <a:solidFill>
                  <a:srgbClr val="1FC77F"/>
                </a:solidFill>
                <a:latin typeface="Arial Black" panose="020B0A04020102020204" pitchFamily="34" charset="0"/>
              </a:rPr>
              <a:t>” Beta Test </a:t>
            </a:r>
            <a:r>
              <a:rPr lang="en-US" sz="10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1005113"/>
            <a:ext cx="8556172" cy="4516621"/>
          </a:xfrm>
          <a:prstGeom prst="rect">
            <a:avLst/>
          </a:prstGeom>
          <a:noFill/>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How to Participate:</a:t>
            </a:r>
          </a:p>
          <a:p>
            <a:r>
              <a:rPr lang="en-US" sz="1400" b="1" dirty="0">
                <a:solidFill>
                  <a:srgbClr val="FFFF00"/>
                </a:solidFill>
                <a:latin typeface="Arial" panose="020B0604020202020204" pitchFamily="34" charset="0"/>
                <a:cs typeface="Arial" panose="020B0604020202020204" pitchFamily="34" charset="0"/>
              </a:rPr>
              <a:t>Let me know if you want to learn more about this beta test. We are going to have several upcoming opportunities to talk through this and see if this makes sense for you and your council.</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Exploring Live Hour: June 12th at 1pm Central Time </a:t>
            </a:r>
            <a:r>
              <a:rPr lang="en-US" sz="1400" b="1" u="sng" dirty="0">
                <a:solidFill>
                  <a:srgbClr val="FFFF00"/>
                </a:solidFill>
                <a:latin typeface="Arial" panose="020B0604020202020204" pitchFamily="34" charset="0"/>
                <a:cs typeface="Arial" panose="020B0604020202020204" pitchFamily="34" charset="0"/>
              </a:rPr>
              <a:t>https://reservations.scouting.org/profile/144800</a:t>
            </a: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Ecosystem Approach: June 17th at 1pm Central </a:t>
            </a:r>
            <a:r>
              <a:rPr lang="en-US" sz="1400" b="1" u="sng" dirty="0">
                <a:solidFill>
                  <a:srgbClr val="FFFF00"/>
                </a:solidFill>
                <a:latin typeface="Arial" panose="020B0604020202020204" pitchFamily="34" charset="0"/>
                <a:cs typeface="Arial" panose="020B0604020202020204" pitchFamily="34" charset="0"/>
              </a:rPr>
              <a:t>https://us06web.zoom.us/j/87607386091?pwd=WTqL7ulCmteKegcO04fo4aZdtAgdpS.1</a:t>
            </a: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Ecosystem Approach: June 17th at 6pm Central </a:t>
            </a:r>
            <a:r>
              <a:rPr lang="en-US" sz="1400" b="1" u="sng" dirty="0">
                <a:solidFill>
                  <a:srgbClr val="FFFF00"/>
                </a:solidFill>
                <a:latin typeface="Arial" panose="020B0604020202020204" pitchFamily="34" charset="0"/>
                <a:cs typeface="Arial" panose="020B0604020202020204" pitchFamily="34" charset="0"/>
              </a:rPr>
              <a:t>https://us06web.zoom.us/j/82478568334?pwd=OCaifhi371SnxNbRal4S1sz8aoAy7O.1</a:t>
            </a: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rgbClr val="FFFF00"/>
                </a:solidFill>
                <a:latin typeface="Arial" panose="020B0604020202020204" pitchFamily="34" charset="0"/>
                <a:cs typeface="Arial" panose="020B0604020202020204" pitchFamily="34" charset="0"/>
              </a:rPr>
              <a:t> </a:t>
            </a:r>
          </a:p>
          <a:p>
            <a:r>
              <a:rPr lang="en-US" sz="1400" b="1" dirty="0">
                <a:solidFill>
                  <a:srgbClr val="FFFF00"/>
                </a:solidFill>
                <a:latin typeface="Arial" panose="020B0604020202020204" pitchFamily="34" charset="0"/>
                <a:cs typeface="Arial" panose="020B0604020202020204" pitchFamily="34" charset="0"/>
              </a:rPr>
              <a:t>If you have any questions about this, feel free to reach out.</a:t>
            </a:r>
          </a:p>
          <a:p>
            <a:r>
              <a:rPr lang="en-US" sz="1400" b="1" dirty="0">
                <a:solidFill>
                  <a:srgbClr val="FFFF00"/>
                </a:solidFill>
                <a:latin typeface="Arial" panose="020B0604020202020204" pitchFamily="34" charset="0"/>
                <a:cs typeface="Arial" panose="020B0604020202020204" pitchFamily="34" charset="0"/>
              </a:rPr>
              <a:t> </a:t>
            </a:r>
          </a:p>
          <a:p>
            <a:r>
              <a:rPr lang="en-US" sz="1400" b="1" dirty="0">
                <a:solidFill>
                  <a:srgbClr val="FFFF00"/>
                </a:solidFill>
                <a:latin typeface="Arial" panose="020B0604020202020204" pitchFamily="34" charset="0"/>
                <a:cs typeface="Arial" panose="020B0604020202020204" pitchFamily="34" charset="0"/>
              </a:rPr>
              <a:t>Scot Fuller, CNP |  Deputy Scout Executive/COO</a:t>
            </a:r>
          </a:p>
          <a:p>
            <a:r>
              <a:rPr lang="en-US" sz="1400" b="1" dirty="0">
                <a:solidFill>
                  <a:srgbClr val="FFFF00"/>
                </a:solidFill>
                <a:latin typeface="Arial" panose="020B0604020202020204" pitchFamily="34" charset="0"/>
                <a:cs typeface="Arial" panose="020B0604020202020204" pitchFamily="34" charset="0"/>
              </a:rPr>
              <a:t>LONGHORN COUNCIL</a:t>
            </a:r>
          </a:p>
          <a:p>
            <a:r>
              <a:rPr lang="en-US" sz="1400" b="1" dirty="0">
                <a:solidFill>
                  <a:srgbClr val="FFFF00"/>
                </a:solidFill>
                <a:latin typeface="Arial" panose="020B0604020202020204" pitchFamily="34" charset="0"/>
                <a:cs typeface="Arial" panose="020B0604020202020204" pitchFamily="34" charset="0"/>
              </a:rPr>
              <a:t>Boy Scouts of America</a:t>
            </a:r>
          </a:p>
          <a:p>
            <a:r>
              <a:rPr lang="en-US" sz="1400" b="1" dirty="0">
                <a:solidFill>
                  <a:srgbClr val="FFFF00"/>
                </a:solidFill>
                <a:latin typeface="Arial" panose="020B0604020202020204" pitchFamily="34" charset="0"/>
                <a:cs typeface="Arial" panose="020B0604020202020204" pitchFamily="34" charset="0"/>
              </a:rPr>
              <a:t>C: (817) 231-8508</a:t>
            </a:r>
          </a:p>
          <a:p>
            <a:r>
              <a:rPr lang="en-US" sz="1400" b="1" u="sng" dirty="0">
                <a:solidFill>
                  <a:srgbClr val="FFFF00"/>
                </a:solidFill>
                <a:latin typeface="Arial" panose="020B0604020202020204" pitchFamily="34" charset="0"/>
                <a:cs typeface="Arial" panose="020B0604020202020204" pitchFamily="34" charset="0"/>
              </a:rPr>
              <a:t>scot.fuller@scouting.org</a:t>
            </a:r>
            <a:endParaRPr lang="en-US" sz="1400" b="1" dirty="0">
              <a:solidFill>
                <a:srgbClr val="FFFF00"/>
              </a:solidFill>
              <a:latin typeface="Arial" panose="020B0604020202020204" pitchFamily="34" charset="0"/>
              <a:cs typeface="Arial" panose="020B0604020202020204" pitchFamily="34" charset="0"/>
            </a:endParaRPr>
          </a:p>
          <a:p>
            <a:pPr marL="0" lvl="1"/>
            <a:endParaRPr lang="en-US" sz="1550" dirty="0">
              <a:solidFill>
                <a:srgbClr val="FFFF00"/>
              </a:solidFill>
              <a:latin typeface="Arial" panose="020B0604020202020204" pitchFamily="34" charset="0"/>
              <a:cs typeface="Arial" panose="020B0604020202020204" pitchFamily="34" charset="0"/>
            </a:endParaRPr>
          </a:p>
          <a:p>
            <a:pPr marL="576263" lvl="1" indent="-285750">
              <a:buFont typeface="Courier New" panose="02070309020205020404" pitchFamily="49" charset="0"/>
              <a:buChar char="o"/>
            </a:pPr>
            <a:endParaRPr lang="en-US" sz="1600"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20044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9569-DB3B-E97A-F9FD-560CC4827EFD}"/>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7283253-4DED-DC47-CE30-8178291B17F9}"/>
              </a:ext>
            </a:extLst>
          </p:cNvPr>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748664B4-1C9C-93F4-0768-E6C876D1CF2B}"/>
              </a:ext>
            </a:extLst>
          </p:cNvPr>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Narrow" panose="020B0606020202030204" pitchFamily="34" charset="0"/>
                <a:cs typeface="Arial" panose="020B0604020202020204" pitchFamily="34" charset="0"/>
              </a:rPr>
              <a:t>Vacant (V)</a:t>
            </a:r>
            <a:endPar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BC02E899-3AE8-80AB-53A0-20832B153F31}"/>
              </a:ext>
            </a:extLst>
          </p:cNvPr>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a:extLst>
              <a:ext uri="{FF2B5EF4-FFF2-40B4-BE49-F238E27FC236}">
                <a16:creationId xmlns:a16="http://schemas.microsoft.com/office/drawing/2014/main" id="{4154D10D-7CEE-746B-FB80-5442249CA4E4}"/>
              </a:ext>
            </a:extLst>
          </p:cNvPr>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a:extLst>
              <a:ext uri="{FF2B5EF4-FFF2-40B4-BE49-F238E27FC236}">
                <a16:creationId xmlns:a16="http://schemas.microsoft.com/office/drawing/2014/main" id="{3D424657-564A-A425-4F14-92C4F4E39DA6}"/>
              </a:ext>
            </a:extLst>
          </p:cNvPr>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a:extLst>
              <a:ext uri="{FF2B5EF4-FFF2-40B4-BE49-F238E27FC236}">
                <a16:creationId xmlns:a16="http://schemas.microsoft.com/office/drawing/2014/main" id="{1ADA15DE-6CA5-961E-4FD3-351E2984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a:extLst>
              <a:ext uri="{FF2B5EF4-FFF2-40B4-BE49-F238E27FC236}">
                <a16:creationId xmlns:a16="http://schemas.microsoft.com/office/drawing/2014/main" id="{CBFAE3A1-1821-6FC7-986A-09D9F619B4E6}"/>
              </a:ext>
            </a:extLst>
          </p:cNvPr>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a:extLst>
              <a:ext uri="{FF2B5EF4-FFF2-40B4-BE49-F238E27FC236}">
                <a16:creationId xmlns:a16="http://schemas.microsoft.com/office/drawing/2014/main" id="{B178F6F6-EB66-4979-6A64-03DF8A1C434C}"/>
              </a:ext>
            </a:extLst>
          </p:cNvPr>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1F1BB73-60F7-00B9-E5F7-0E3E493D956C}"/>
              </a:ext>
            </a:extLst>
          </p:cNvPr>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a:extLst>
              <a:ext uri="{FF2B5EF4-FFF2-40B4-BE49-F238E27FC236}">
                <a16:creationId xmlns:a16="http://schemas.microsoft.com/office/drawing/2014/main" id="{3DF59EDF-69A0-36FA-F19C-8EF62BF481F6}"/>
              </a:ext>
            </a:extLst>
          </p:cNvPr>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a:extLst>
              <a:ext uri="{FF2B5EF4-FFF2-40B4-BE49-F238E27FC236}">
                <a16:creationId xmlns:a16="http://schemas.microsoft.com/office/drawing/2014/main" id="{0FC24A27-31AB-5CAD-0AE9-6A973E70C048}"/>
              </a:ext>
            </a:extLst>
          </p:cNvPr>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BC307370-9900-ECFB-92AA-89017791BCB2}"/>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482CFC7-07B9-CAED-3771-AD06AF682B05}"/>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428609-1128-FC55-13FD-4D34150D48D0}"/>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2BF1477A-551E-2C31-3C77-43FDEF502D46}"/>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23AEEC6C-D3DA-3672-173E-5482EBDA7404}"/>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48DEAE0-228B-4A0D-F914-42DF28789675}"/>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E41AE929-66ED-46C1-323B-96984DA1EC24}"/>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8BAE08-7180-473B-DE84-93FD8D3FE42E}"/>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8B1CDF-4C6A-9E6E-082B-291D9F692BA2}"/>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DA56AE-22F1-7F1C-72FE-B2196B87E32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164606-6C3D-071F-D4FE-8A5C53523E14}"/>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7913FC7A-60B4-A5BD-276B-02AC332DCA69}"/>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AA26D141-FE13-4291-BF96-58AAB830647C}"/>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3E54B172-5570-87BE-543E-C27196E9A1B6}"/>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7F56031D-9150-F23A-0833-2710C044DC34}"/>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17694131-C74C-CB2B-376F-19E34E7A5DDA}"/>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334BC78D-23D1-04CD-17DC-BE26DFB9ACB1}"/>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5F2696D1-1B20-2D40-5F26-96DBC1D02934}"/>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1F529D36-C542-EE7F-9C9A-D1F926573FFA}"/>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528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800" b="1" dirty="0">
                <a:solidFill>
                  <a:srgbClr val="1FC77F"/>
                </a:solidFill>
                <a:latin typeface="Arial Black" panose="020B0A04020102020204" pitchFamily="34" charset="0"/>
              </a:rPr>
              <a:t>The Exploring “</a:t>
            </a:r>
            <a:r>
              <a:rPr lang="en-US" sz="2800" b="1" dirty="0" err="1">
                <a:solidFill>
                  <a:srgbClr val="1FC77F"/>
                </a:solidFill>
                <a:latin typeface="Arial Black" panose="020B0A04020102020204" pitchFamily="34" charset="0"/>
              </a:rPr>
              <a:t>ECOsystem</a:t>
            </a:r>
            <a:r>
              <a:rPr lang="en-US" sz="2800" b="1" dirty="0">
                <a:solidFill>
                  <a:srgbClr val="1FC77F"/>
                </a:solidFill>
                <a:latin typeface="Arial Black" panose="020B0A04020102020204" pitchFamily="34" charset="0"/>
              </a:rPr>
              <a:t>” Beta Test </a:t>
            </a:r>
            <a:r>
              <a:rPr lang="en-US" sz="10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1005113"/>
            <a:ext cx="8556172" cy="4885953"/>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“The </a:t>
            </a:r>
            <a:r>
              <a:rPr lang="en-US" sz="2400" b="1" dirty="0" err="1">
                <a:solidFill>
                  <a:srgbClr val="FFFF00"/>
                </a:solidFill>
                <a:latin typeface="Arial" panose="020B0604020202020204" pitchFamily="34" charset="0"/>
                <a:cs typeface="Arial" panose="020B0604020202020204" pitchFamily="34" charset="0"/>
              </a:rPr>
              <a:t>ECOsystem</a:t>
            </a:r>
            <a:r>
              <a:rPr lang="en-US" sz="2400" b="1" dirty="0">
                <a:solidFill>
                  <a:srgbClr val="FFFF00"/>
                </a:solidFill>
                <a:latin typeface="Arial" panose="020B0604020202020204" pitchFamily="34" charset="0"/>
                <a:cs typeface="Arial" panose="020B0604020202020204" pitchFamily="34" charset="0"/>
              </a:rPr>
              <a:t>” is the brainchild of Chris John, Greater Colorado Area Council Exploring Chair </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Currently the following councils have “signed up” to participate in this Beta-Test:</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Capital Area Council (Austin TX)</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Indian Waters Council (Columbia SC)</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Longhorn Council (Fort Worth TX)</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Mayflower Council (Milford MA)</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Montana Council (Great Falls MT)</a:t>
            </a:r>
          </a:p>
          <a:p>
            <a:pPr marL="800100" lvl="1" indent="-342900">
              <a:buFont typeface="Courier New" panose="02070309020205020404" pitchFamily="49" charset="0"/>
              <a:buChar char="o"/>
            </a:pPr>
            <a:r>
              <a:rPr lang="en-US" sz="2400" b="1" dirty="0">
                <a:solidFill>
                  <a:srgbClr val="FFFF00"/>
                </a:solidFill>
                <a:latin typeface="Arial" panose="020B0604020202020204" pitchFamily="34" charset="0"/>
                <a:cs typeface="Arial" panose="020B0604020202020204" pitchFamily="34" charset="0"/>
              </a:rPr>
              <a:t>Orange County Council (Santa Ana CA)</a:t>
            </a:r>
          </a:p>
          <a:p>
            <a:pPr marL="800100" lvl="1" indent="-342900">
              <a:buFont typeface="Courier New" panose="02070309020205020404" pitchFamily="49" charset="0"/>
              <a:buChar char="o"/>
            </a:pPr>
            <a:r>
              <a:rPr lang="en-US" sz="2400" b="1" strike="sngStrike" dirty="0">
                <a:solidFill>
                  <a:srgbClr val="FFFF00"/>
                </a:solidFill>
                <a:latin typeface="Arial" panose="020B0604020202020204" pitchFamily="34" charset="0"/>
                <a:cs typeface="Arial" panose="020B0604020202020204" pitchFamily="34" charset="0"/>
              </a:rPr>
              <a:t>Western Massachusetts Council (Westfield MA)</a:t>
            </a:r>
          </a:p>
          <a:p>
            <a:pPr marL="0" lvl="1"/>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Monthly reviews on the 4th Wednesday of each month</a:t>
            </a:r>
          </a:p>
        </p:txBody>
      </p:sp>
    </p:spTree>
    <p:extLst>
      <p:ext uri="{BB962C8B-B14F-4D97-AF65-F5344CB8AC3E}">
        <p14:creationId xmlns:p14="http://schemas.microsoft.com/office/powerpoint/2010/main" val="1940258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0"/>
            <a:ext cx="12192000" cy="6883121"/>
          </a:xfrm>
          <a:prstGeom prst="rect">
            <a:avLst/>
          </a:prstGeom>
        </p:spPr>
      </p:pic>
      <p:sp>
        <p:nvSpPr>
          <p:cNvPr id="2" name="Title 1"/>
          <p:cNvSpPr>
            <a:spLocks noGrp="1"/>
          </p:cNvSpPr>
          <p:nvPr>
            <p:ph type="ctrTitle"/>
          </p:nvPr>
        </p:nvSpPr>
        <p:spPr>
          <a:xfrm>
            <a:off x="1880010" y="354324"/>
            <a:ext cx="8431981" cy="1156976"/>
          </a:xfrm>
        </p:spPr>
        <p:txBody>
          <a:bodyPr>
            <a:noAutofit/>
          </a:bodyPr>
          <a:lstStyle/>
          <a:p>
            <a:pPr algn="l"/>
            <a:r>
              <a:rPr lang="en-US" sz="3600" b="1" dirty="0">
                <a:solidFill>
                  <a:srgbClr val="2AB96C"/>
                </a:solidFill>
                <a:latin typeface="Arial" panose="020B0604020202020204" pitchFamily="34" charset="0"/>
                <a:cs typeface="Arial" panose="020B0604020202020204" pitchFamily="34" charset="0"/>
              </a:rPr>
              <a:t>Next National Exploring Committee &amp; SMEs Team Meeting…</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998183"/>
            <a:ext cx="8409746" cy="3231654"/>
          </a:xfrm>
          <a:prstGeom prst="rect">
            <a:avLst/>
          </a:prstGeom>
        </p:spPr>
        <p:txBody>
          <a:bodyPr wrap="square">
            <a:spAutoFit/>
          </a:bodyPr>
          <a:lstStyle/>
          <a:p>
            <a:r>
              <a:rPr lang="en-US" sz="3400" b="1" dirty="0">
                <a:solidFill>
                  <a:srgbClr val="FFFF00"/>
                </a:solidFill>
                <a:latin typeface="Arial" panose="020B0604020202020204" pitchFamily="34" charset="0"/>
                <a:cs typeface="Arial" panose="020B0604020202020204" pitchFamily="34" charset="0"/>
              </a:rPr>
              <a:t>Our monthly meetings normally occurs on the 4</a:t>
            </a:r>
            <a:r>
              <a:rPr lang="en-US" sz="3400" b="1" baseline="30000" dirty="0">
                <a:solidFill>
                  <a:srgbClr val="FFFF00"/>
                </a:solidFill>
                <a:latin typeface="Arial" panose="020B0604020202020204" pitchFamily="34" charset="0"/>
                <a:cs typeface="Arial" panose="020B0604020202020204" pitchFamily="34" charset="0"/>
              </a:rPr>
              <a:t>th</a:t>
            </a:r>
            <a:r>
              <a:rPr lang="en-US" sz="3400" b="1" dirty="0">
                <a:solidFill>
                  <a:srgbClr val="FFFF00"/>
                </a:solidFill>
                <a:latin typeface="Arial" panose="020B0604020202020204" pitchFamily="34" charset="0"/>
                <a:cs typeface="Arial" panose="020B0604020202020204" pitchFamily="34" charset="0"/>
              </a:rPr>
              <a:t> Monday of the month; therefore, our next Zoom team meeting will be on </a:t>
            </a:r>
            <a:r>
              <a:rPr lang="en-US" sz="3400" b="1" dirty="0">
                <a:solidFill>
                  <a:schemeClr val="accent6">
                    <a:lumMod val="75000"/>
                  </a:schemeClr>
                </a:solidFill>
                <a:latin typeface="Arial" panose="020B0604020202020204" pitchFamily="34" charset="0"/>
                <a:cs typeface="Arial" panose="020B0604020202020204" pitchFamily="34" charset="0"/>
              </a:rPr>
              <a:t>Monday 22 June 2026 </a:t>
            </a:r>
            <a:r>
              <a:rPr lang="en-US" sz="3400" b="1" dirty="0">
                <a:solidFill>
                  <a:srgbClr val="FFFF00"/>
                </a:solidFill>
                <a:latin typeface="Arial" panose="020B0604020202020204" pitchFamily="34" charset="0"/>
                <a:cs typeface="Arial" panose="020B0604020202020204" pitchFamily="34" charset="0"/>
              </a:rPr>
              <a:t>@ 5:00 pm ET / 4:00 pm CT / 3:00 pm MT / 2:00 pm PT</a:t>
            </a:r>
          </a:p>
        </p:txBody>
      </p:sp>
    </p:spTree>
    <p:extLst>
      <p:ext uri="{BB962C8B-B14F-4D97-AF65-F5344CB8AC3E}">
        <p14:creationId xmlns:p14="http://schemas.microsoft.com/office/powerpoint/2010/main" val="2477697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35702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Phases of Organizing a New Post/Club</a:t>
            </a:r>
            <a:endParaRPr kumimoji="0" lang="en-US" sz="60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7550065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92099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3635370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1861781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528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10628629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609840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2065587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37CD-97D3-CA75-3991-AE032D0EEE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279294-578B-4408-6B79-A41742E4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009DAA9C-3701-299C-B73A-235B8516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8913BE2-C90F-EC4D-2732-3C3B748B012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0F671C1-D507-09E7-4396-A6D166A142EF}"/>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A4232FD9-0822-1904-DB68-90F8C7A6F5D1}"/>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99D1BAEF-A89E-9B07-0FBA-5A8E476D724A}"/>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03466FCA-62A6-EB38-87FC-8C5B657D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8E7B19-1661-9ED0-045A-B00EA4314A49}"/>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EDC8294F-2DA4-5298-37B5-4EC58393562E}"/>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34610216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38775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26502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55781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9601741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39571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382226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945661833"/>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755333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2856733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89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35827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975F-4120-1F95-C34A-3D548EEF54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6BE154-EA7A-35A2-BF98-EFD88032B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A8AB6467-3655-39A0-255E-35CBDF2EEFB7}"/>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57F9BC4-70C5-AA45-6B5D-DEE1E023A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9F7DA5C-5433-114A-4019-A05714B71FD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A9C4D68-6C2D-F8EC-084D-13AEDCD25855}"/>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612551D4-E82A-F3E0-D9A0-C5AA702D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12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90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920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13822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76143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2006501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012417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83799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94387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1417591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36455597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985739787"/>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2.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24113</TotalTime>
  <Words>16311</Words>
  <Application>Microsoft Office PowerPoint</Application>
  <PresentationFormat>Widescreen</PresentationFormat>
  <Paragraphs>2006</Paragraphs>
  <Slides>256</Slides>
  <Notes>61</Notes>
  <HiddenSlides>0</HiddenSlides>
  <MMClips>0</MMClips>
  <ScaleCrop>false</ScaleCrop>
  <HeadingPairs>
    <vt:vector size="4" baseType="variant">
      <vt:variant>
        <vt:lpstr>Theme</vt:lpstr>
      </vt:variant>
      <vt:variant>
        <vt:i4>10</vt:i4>
      </vt:variant>
      <vt:variant>
        <vt:lpstr>Slide Titles</vt:lpstr>
      </vt:variant>
      <vt:variant>
        <vt:i4>256</vt:i4>
      </vt:variant>
    </vt:vector>
  </HeadingPairs>
  <TitlesOfParts>
    <vt:vector size="266" baseType="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PowerPoint Presentation</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National LFL / Exploring Program Office Staffing Update</vt:lpstr>
      <vt:lpstr>National Scouting America Council Office Staffing Update</vt:lpstr>
      <vt:lpstr>PowerPoint Presentation</vt:lpstr>
      <vt:lpstr>  ) </vt:lpstr>
      <vt:lpstr> Safety Moment ~  Asthma*    * Scouting Safety Moments’  Heat-Related Illness (see https://www.scouting.org/health-and-safety/safety-moments/asthma/)  ) </vt:lpstr>
      <vt:lpstr>Asthma…</vt:lpstr>
      <vt:lpstr>Asthma ~ Prepared Adult Leaders… </vt:lpstr>
      <vt:lpstr>Asthma Symptoms…</vt:lpstr>
      <vt:lpstr>Asthma Treatment…</vt:lpstr>
      <vt:lpstr>Asthma Resources…</vt:lpstr>
      <vt:lpstr>Current Exploring Participation Status</vt:lpstr>
      <vt:lpstr>Exploring Membership Growth Opportunity…</vt:lpstr>
      <vt:lpstr>Exploring Participants as of 7 May 2026</vt:lpstr>
      <vt:lpstr>National LFL / Exploring Executive Board Chair Comments</vt:lpstr>
      <vt:lpstr>Bernie Lockard’s Background…</vt:lpstr>
      <vt:lpstr>National Exploring Program Commissioner</vt:lpstr>
      <vt:lpstr>Scouting America  National Annual Meeting  12 – 15 May 2026 </vt:lpstr>
      <vt:lpstr>Scouting America NAM… </vt:lpstr>
      <vt:lpstr>National Exploring Program Commissioner…</vt:lpstr>
      <vt:lpstr>Marketing &amp; Technology Chair,  Nat’l LFL Exec Board Comments</vt:lpstr>
      <vt:lpstr>National Exploring Program Committee</vt:lpstr>
      <vt:lpstr>National Exploring Resource Advisor</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National Exploring Home Page @ exploring.org</vt:lpstr>
      <vt:lpstr>Scouting America’s  2026-2027 Organizational Goals</vt:lpstr>
      <vt:lpstr>Scouting America’s  2026-2027 Organizational Goals continued</vt:lpstr>
      <vt:lpstr>Scouting America’s  2026-2027 Organizational Goals continued</vt:lpstr>
      <vt:lpstr>Scouting America’s  2026-2027 Organizational Goals continued</vt:lpstr>
      <vt:lpstr>Scouting America’s  2026-2027 Organizational Goals continued</vt:lpstr>
      <vt:lpstr>Scouting America’s  2026-2027 Organizational Goals continued</vt:lpstr>
      <vt:lpstr>2026-2027 National Exploring Program Priorities (Abridged Version)  Mapped to Scouting America’s 2026-2027 Trail Map Priorities</vt:lpstr>
      <vt:lpstr>2026 – 2027 National Exploring Priorities…  </vt:lpstr>
      <vt:lpstr>2026 – 2027 National Exploring Priorities…  </vt:lpstr>
      <vt:lpstr>What’s New for Exploring   in 2026  </vt:lpstr>
      <vt:lpstr>  www.exploringexplosion.org    </vt:lpstr>
      <vt:lpstr>  Exploring Explosion  Membership Growth Incentive…   </vt:lpstr>
      <vt:lpstr> Exploring Safety First Guidelines </vt:lpstr>
      <vt:lpstr> Exploring Safety First Guidelines Update  </vt:lpstr>
      <vt:lpstr>Exploring Leadership Experience… </vt:lpstr>
      <vt:lpstr>Exploring Leadership Experience continued </vt:lpstr>
      <vt:lpstr>Exploring Leadership Experience continued </vt:lpstr>
      <vt:lpstr>Exploring Leadership Experience continued </vt:lpstr>
      <vt:lpstr>Exploring Leadership Experience continued </vt:lpstr>
      <vt:lpstr>Exploring Leadership Experience Recognition Plaque…. </vt:lpstr>
      <vt:lpstr>Upcoming Program Development Committee Meetings</vt:lpstr>
      <vt:lpstr>2026  National Exploring Live Hour  Dates  &amp; Registration Link</vt:lpstr>
      <vt:lpstr>National Exploring Live Hour 2026 Dates </vt:lpstr>
      <vt:lpstr>International Association of Fire Fighters (IAFF) </vt:lpstr>
      <vt:lpstr> Exploring Membership Growth Approach  Beta-Test ~ “The Exploring Career Opportunities (ECO) System”</vt:lpstr>
      <vt:lpstr>“The ECOsystem” Beta Test</vt:lpstr>
      <vt:lpstr>“The ECOsystem” Beta Test continued</vt:lpstr>
      <vt:lpstr>The Exploring “ECOsystem” Beta Test continued</vt:lpstr>
      <vt:lpstr>Next National Exploring Committee &amp; SMEs Team Meeting…</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PowerPoint Presentation</vt:lpstr>
      <vt:lpstr>        Exploring Youth Training Update</vt:lpstr>
      <vt:lpstr>PowerPoint Presentation</vt:lpstr>
      <vt:lpstr>PowerPoint Presentation</vt:lpstr>
      <vt:lpstr>PowerPoint Presentation</vt:lpstr>
      <vt:lpstr>Exploring Metrics Guidelines Replacing JTE for Posts &amp; Clubs</vt:lpstr>
      <vt:lpstr>Most Common Question</vt:lpstr>
      <vt:lpstr>“AI” Example</vt:lpstr>
      <vt:lpstr>ChatGPT Output</vt:lpstr>
      <vt:lpstr>PowerPoint Presentation</vt:lpstr>
      <vt:lpstr>Suggested Program Outline</vt:lpstr>
      <vt:lpstr>PowerPoint Presentation</vt:lpstr>
      <vt:lpstr>Leadership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ONLINE REGISTRATION &amp; ONLINE UNIT RENEWAL FOR EXPLORING</vt:lpstr>
      <vt:lpstr>PowerPoint Presentation</vt:lpstr>
      <vt:lpstr>PowerPoint Presentation</vt:lpstr>
      <vt:lpstr>PowerPoint Presentation</vt:lpstr>
      <vt:lpstr>        Youth Protection Training Safeguarding Youth</vt:lpstr>
      <vt:lpstr>        Exploring Youth Training Update</vt:lpstr>
      <vt:lpstr>Barriers to Abuse Update</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Safeguarding Youth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147</cp:revision>
  <cp:lastPrinted>2024-04-10T15:03:18Z</cp:lastPrinted>
  <dcterms:created xsi:type="dcterms:W3CDTF">2019-08-06T20:23:11Z</dcterms:created>
  <dcterms:modified xsi:type="dcterms:W3CDTF">2026-05-20T18:01:50Z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