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 id="2147483934" r:id="rId14"/>
  </p:sldMasterIdLst>
  <p:notesMasterIdLst>
    <p:notesMasterId r:id="rId283"/>
  </p:notesMasterIdLst>
  <p:sldIdLst>
    <p:sldId id="882" r:id="rId15"/>
    <p:sldId id="1825" r:id="rId16"/>
    <p:sldId id="1826" r:id="rId17"/>
    <p:sldId id="1827" r:id="rId18"/>
    <p:sldId id="2145708050" r:id="rId19"/>
    <p:sldId id="965" r:id="rId20"/>
    <p:sldId id="946" r:id="rId21"/>
    <p:sldId id="1828" r:id="rId22"/>
    <p:sldId id="1829" r:id="rId23"/>
    <p:sldId id="1830" r:id="rId24"/>
    <p:sldId id="2145707951" r:id="rId25"/>
    <p:sldId id="2145707862" r:id="rId26"/>
    <p:sldId id="2145708009" r:id="rId27"/>
    <p:sldId id="2145708010" r:id="rId28"/>
    <p:sldId id="2145708069" r:id="rId29"/>
    <p:sldId id="2145708061" r:id="rId30"/>
    <p:sldId id="2145708062" r:id="rId31"/>
    <p:sldId id="2145708063" r:id="rId32"/>
    <p:sldId id="2145708064" r:id="rId33"/>
    <p:sldId id="263" r:id="rId34"/>
    <p:sldId id="1721" r:id="rId35"/>
    <p:sldId id="265" r:id="rId36"/>
    <p:sldId id="266" r:id="rId37"/>
    <p:sldId id="530" r:id="rId38"/>
    <p:sldId id="590" r:id="rId39"/>
    <p:sldId id="2145707863" r:id="rId40"/>
    <p:sldId id="571" r:id="rId41"/>
    <p:sldId id="511" r:id="rId42"/>
    <p:sldId id="740" r:id="rId43"/>
    <p:sldId id="522" r:id="rId44"/>
    <p:sldId id="704" r:id="rId45"/>
    <p:sldId id="630" r:id="rId46"/>
    <p:sldId id="631" r:id="rId47"/>
    <p:sldId id="833" r:id="rId48"/>
    <p:sldId id="2145707848" r:id="rId49"/>
    <p:sldId id="2145708039" r:id="rId50"/>
    <p:sldId id="572" r:id="rId51"/>
    <p:sldId id="2145708040" r:id="rId52"/>
    <p:sldId id="2145708041" r:id="rId53"/>
    <p:sldId id="2145708042" r:id="rId54"/>
    <p:sldId id="2145707916" r:id="rId55"/>
    <p:sldId id="2145708043" r:id="rId56"/>
    <p:sldId id="831" r:id="rId57"/>
    <p:sldId id="710" r:id="rId58"/>
    <p:sldId id="2145707921" r:id="rId59"/>
    <p:sldId id="2145708044" r:id="rId60"/>
    <p:sldId id="2145708045" r:id="rId61"/>
    <p:sldId id="2145708047" r:id="rId62"/>
    <p:sldId id="824" r:id="rId63"/>
    <p:sldId id="2145707844" r:id="rId64"/>
    <p:sldId id="2145707867" r:id="rId65"/>
    <p:sldId id="2145708048" r:id="rId66"/>
    <p:sldId id="2145707868" r:id="rId67"/>
    <p:sldId id="2145707869" r:id="rId68"/>
    <p:sldId id="2145708049" r:id="rId69"/>
    <p:sldId id="2145707884" r:id="rId70"/>
    <p:sldId id="2145707845" r:id="rId71"/>
    <p:sldId id="809" r:id="rId72"/>
    <p:sldId id="438" r:id="rId73"/>
    <p:sldId id="754" r:id="rId74"/>
    <p:sldId id="541" r:id="rId75"/>
    <p:sldId id="776" r:id="rId76"/>
    <p:sldId id="777" r:id="rId77"/>
    <p:sldId id="778" r:id="rId78"/>
    <p:sldId id="780" r:id="rId79"/>
    <p:sldId id="2145708051" r:id="rId80"/>
    <p:sldId id="256" r:id="rId81"/>
    <p:sldId id="264" r:id="rId82"/>
    <p:sldId id="271" r:id="rId83"/>
    <p:sldId id="275" r:id="rId84"/>
    <p:sldId id="2145708065" r:id="rId85"/>
    <p:sldId id="272" r:id="rId86"/>
    <p:sldId id="2145708066" r:id="rId87"/>
    <p:sldId id="879" r:id="rId88"/>
    <p:sldId id="370" r:id="rId89"/>
    <p:sldId id="282" r:id="rId90"/>
    <p:sldId id="376" r:id="rId91"/>
    <p:sldId id="378" r:id="rId92"/>
    <p:sldId id="1722" r:id="rId93"/>
    <p:sldId id="269" r:id="rId94"/>
    <p:sldId id="371" r:id="rId95"/>
    <p:sldId id="2145708067" r:id="rId96"/>
    <p:sldId id="2145708068" r:id="rId97"/>
    <p:sldId id="2145708060" r:id="rId98"/>
    <p:sldId id="1866" r:id="rId99"/>
    <p:sldId id="1867" r:id="rId100"/>
    <p:sldId id="1868" r:id="rId101"/>
    <p:sldId id="966" r:id="rId102"/>
    <p:sldId id="1869" r:id="rId103"/>
    <p:sldId id="871" r:id="rId104"/>
    <p:sldId id="1870" r:id="rId105"/>
    <p:sldId id="1871" r:id="rId106"/>
    <p:sldId id="1872" r:id="rId107"/>
    <p:sldId id="1873" r:id="rId108"/>
    <p:sldId id="1874" r:id="rId109"/>
    <p:sldId id="1875" r:id="rId110"/>
    <p:sldId id="1876" r:id="rId111"/>
    <p:sldId id="1877" r:id="rId112"/>
    <p:sldId id="1878" r:id="rId113"/>
    <p:sldId id="1879" r:id="rId114"/>
    <p:sldId id="962" r:id="rId115"/>
    <p:sldId id="1880" r:id="rId116"/>
    <p:sldId id="1881" r:id="rId117"/>
    <p:sldId id="1882" r:id="rId118"/>
    <p:sldId id="1883" r:id="rId119"/>
    <p:sldId id="1654" r:id="rId120"/>
    <p:sldId id="1884" r:id="rId121"/>
    <p:sldId id="1885" r:id="rId122"/>
    <p:sldId id="1886" r:id="rId123"/>
    <p:sldId id="1887" r:id="rId124"/>
    <p:sldId id="1888" r:id="rId125"/>
    <p:sldId id="1889" r:id="rId126"/>
    <p:sldId id="1890" r:id="rId127"/>
    <p:sldId id="1891" r:id="rId128"/>
    <p:sldId id="1892" r:id="rId129"/>
    <p:sldId id="1893" r:id="rId130"/>
    <p:sldId id="1894" r:id="rId131"/>
    <p:sldId id="1895" r:id="rId132"/>
    <p:sldId id="1896" r:id="rId133"/>
    <p:sldId id="1897" r:id="rId134"/>
    <p:sldId id="1898" r:id="rId135"/>
    <p:sldId id="1899" r:id="rId136"/>
    <p:sldId id="1900" r:id="rId137"/>
    <p:sldId id="1901" r:id="rId138"/>
    <p:sldId id="970" r:id="rId139"/>
    <p:sldId id="1669" r:id="rId140"/>
    <p:sldId id="1528" r:id="rId141"/>
    <p:sldId id="1750" r:id="rId142"/>
    <p:sldId id="1661" r:id="rId143"/>
    <p:sldId id="1662" r:id="rId144"/>
    <p:sldId id="972" r:id="rId145"/>
    <p:sldId id="2145707838" r:id="rId146"/>
    <p:sldId id="307" r:id="rId147"/>
    <p:sldId id="259" r:id="rId148"/>
    <p:sldId id="260" r:id="rId149"/>
    <p:sldId id="261" r:id="rId150"/>
    <p:sldId id="262" r:id="rId151"/>
    <p:sldId id="2145708036" r:id="rId152"/>
    <p:sldId id="2145708037" r:id="rId153"/>
    <p:sldId id="2145707995" r:id="rId154"/>
    <p:sldId id="2145707822" r:id="rId155"/>
    <p:sldId id="2145707826" r:id="rId156"/>
    <p:sldId id="2145707827" r:id="rId157"/>
    <p:sldId id="2145707859" r:id="rId158"/>
    <p:sldId id="2145707860" r:id="rId159"/>
    <p:sldId id="2145707937" r:id="rId160"/>
    <p:sldId id="2145707938" r:id="rId161"/>
    <p:sldId id="2145707939" r:id="rId162"/>
    <p:sldId id="2145707855" r:id="rId163"/>
    <p:sldId id="2145707856" r:id="rId164"/>
    <p:sldId id="2145707857" r:id="rId165"/>
    <p:sldId id="2145707943" r:id="rId166"/>
    <p:sldId id="2145707918" r:id="rId167"/>
    <p:sldId id="2145708004" r:id="rId168"/>
    <p:sldId id="2145708008" r:id="rId169"/>
    <p:sldId id="2145708005" r:id="rId170"/>
    <p:sldId id="2145707887" r:id="rId171"/>
    <p:sldId id="2145707889" r:id="rId172"/>
    <p:sldId id="2145707888" r:id="rId173"/>
    <p:sldId id="2145707890" r:id="rId174"/>
    <p:sldId id="1749" r:id="rId175"/>
    <p:sldId id="2145707839" r:id="rId176"/>
    <p:sldId id="257" r:id="rId177"/>
    <p:sldId id="335" r:id="rId178"/>
    <p:sldId id="304" r:id="rId179"/>
    <p:sldId id="2145708007" r:id="rId180"/>
    <p:sldId id="873" r:id="rId181"/>
    <p:sldId id="296" r:id="rId182"/>
    <p:sldId id="954" r:id="rId183"/>
    <p:sldId id="1693" r:id="rId184"/>
    <p:sldId id="911" r:id="rId185"/>
    <p:sldId id="1544" r:id="rId186"/>
    <p:sldId id="914" r:id="rId187"/>
    <p:sldId id="1035" r:id="rId188"/>
    <p:sldId id="897" r:id="rId189"/>
    <p:sldId id="1555" r:id="rId190"/>
    <p:sldId id="883" r:id="rId191"/>
    <p:sldId id="519" r:id="rId192"/>
    <p:sldId id="520" r:id="rId193"/>
    <p:sldId id="504" r:id="rId194"/>
    <p:sldId id="795" r:id="rId195"/>
    <p:sldId id="928" r:id="rId196"/>
    <p:sldId id="1039" r:id="rId197"/>
    <p:sldId id="1054" r:id="rId198"/>
    <p:sldId id="1541" r:id="rId199"/>
    <p:sldId id="898" r:id="rId200"/>
    <p:sldId id="915" r:id="rId201"/>
    <p:sldId id="918" r:id="rId202"/>
    <p:sldId id="329" r:id="rId203"/>
    <p:sldId id="330" r:id="rId204"/>
    <p:sldId id="916" r:id="rId205"/>
    <p:sldId id="577" r:id="rId206"/>
    <p:sldId id="917" r:id="rId207"/>
    <p:sldId id="578" r:id="rId208"/>
    <p:sldId id="1694" r:id="rId209"/>
    <p:sldId id="278" r:id="rId210"/>
    <p:sldId id="1695" r:id="rId211"/>
    <p:sldId id="1638" r:id="rId212"/>
    <p:sldId id="1696" r:id="rId213"/>
    <p:sldId id="1697" r:id="rId214"/>
    <p:sldId id="1698" r:id="rId215"/>
    <p:sldId id="1699" r:id="rId216"/>
    <p:sldId id="1700" r:id="rId217"/>
    <p:sldId id="1701" r:id="rId218"/>
    <p:sldId id="1702" r:id="rId219"/>
    <p:sldId id="1703" r:id="rId220"/>
    <p:sldId id="1704" r:id="rId221"/>
    <p:sldId id="1705" r:id="rId222"/>
    <p:sldId id="1706" r:id="rId223"/>
    <p:sldId id="1707" r:id="rId224"/>
    <p:sldId id="1708" r:id="rId225"/>
    <p:sldId id="1709" r:id="rId226"/>
    <p:sldId id="1710" r:id="rId227"/>
    <p:sldId id="1711" r:id="rId228"/>
    <p:sldId id="1712" r:id="rId229"/>
    <p:sldId id="1713" r:id="rId230"/>
    <p:sldId id="1714" r:id="rId231"/>
    <p:sldId id="1715" r:id="rId232"/>
    <p:sldId id="1658" r:id="rId233"/>
    <p:sldId id="1660" r:id="rId234"/>
    <p:sldId id="1716" r:id="rId235"/>
    <p:sldId id="1717" r:id="rId236"/>
    <p:sldId id="1718" r:id="rId237"/>
    <p:sldId id="968" r:id="rId238"/>
    <p:sldId id="324" r:id="rId239"/>
    <p:sldId id="326" r:id="rId240"/>
    <p:sldId id="960" r:id="rId241"/>
    <p:sldId id="1663" r:id="rId242"/>
    <p:sldId id="1664" r:id="rId243"/>
    <p:sldId id="969" r:id="rId244"/>
    <p:sldId id="936" r:id="rId245"/>
    <p:sldId id="1666" r:id="rId246"/>
    <p:sldId id="979" r:id="rId247"/>
    <p:sldId id="1667" r:id="rId248"/>
    <p:sldId id="1668" r:id="rId249"/>
    <p:sldId id="1719" r:id="rId250"/>
    <p:sldId id="1720" r:id="rId251"/>
    <p:sldId id="1670" r:id="rId252"/>
    <p:sldId id="2145707891" r:id="rId253"/>
    <p:sldId id="2145707892" r:id="rId254"/>
    <p:sldId id="1519" r:id="rId255"/>
    <p:sldId id="2145707893" r:id="rId256"/>
    <p:sldId id="2145707894" r:id="rId257"/>
    <p:sldId id="2145707895" r:id="rId258"/>
    <p:sldId id="1553" r:id="rId259"/>
    <p:sldId id="2145707896" r:id="rId260"/>
    <p:sldId id="2145707897" r:id="rId261"/>
    <p:sldId id="2145707898" r:id="rId262"/>
    <p:sldId id="2145707899" r:id="rId263"/>
    <p:sldId id="2145707900" r:id="rId264"/>
    <p:sldId id="2145707901" r:id="rId265"/>
    <p:sldId id="2145707902" r:id="rId266"/>
    <p:sldId id="2145707903" r:id="rId267"/>
    <p:sldId id="2145707904" r:id="rId268"/>
    <p:sldId id="2145707905" r:id="rId269"/>
    <p:sldId id="2145707906" r:id="rId270"/>
    <p:sldId id="2145707907" r:id="rId271"/>
    <p:sldId id="2145707908" r:id="rId272"/>
    <p:sldId id="2145707909" r:id="rId273"/>
    <p:sldId id="2145707910" r:id="rId274"/>
    <p:sldId id="2145707911" r:id="rId275"/>
    <p:sldId id="2145707912" r:id="rId276"/>
    <p:sldId id="2145707913" r:id="rId277"/>
    <p:sldId id="2145707914" r:id="rId278"/>
    <p:sldId id="2145707915" r:id="rId279"/>
    <p:sldId id="859" r:id="rId280"/>
    <p:sldId id="2145707917" r:id="rId281"/>
    <p:sldId id="2145708006" r:id="rId28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45DDBF-67C5-48C1-8151-9402C8BDC274}" v="9" dt="2026-06-10T17:32:54.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53" autoAdjust="0"/>
    <p:restoredTop sz="94660" autoAdjust="0"/>
  </p:normalViewPr>
  <p:slideViewPr>
    <p:cSldViewPr snapToGrid="0" snapToObjects="1">
      <p:cViewPr varScale="1">
        <p:scale>
          <a:sx n="74" d="100"/>
          <a:sy n="74" d="100"/>
        </p:scale>
        <p:origin x="304" y="56"/>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63" Type="http://schemas.openxmlformats.org/officeDocument/2006/relationships/slide" Target="slides/slide49.xml"/><Relationship Id="rId159" Type="http://schemas.openxmlformats.org/officeDocument/2006/relationships/slide" Target="slides/slide145.xml"/><Relationship Id="rId170" Type="http://schemas.openxmlformats.org/officeDocument/2006/relationships/slide" Target="slides/slide156.xml"/><Relationship Id="rId226" Type="http://schemas.openxmlformats.org/officeDocument/2006/relationships/slide" Target="slides/slide212.xml"/><Relationship Id="rId268" Type="http://schemas.openxmlformats.org/officeDocument/2006/relationships/slide" Target="slides/slide254.xml"/><Relationship Id="rId32" Type="http://schemas.openxmlformats.org/officeDocument/2006/relationships/slide" Target="slides/slide18.xml"/><Relationship Id="rId74" Type="http://schemas.openxmlformats.org/officeDocument/2006/relationships/slide" Target="slides/slide60.xml"/><Relationship Id="rId128" Type="http://schemas.openxmlformats.org/officeDocument/2006/relationships/slide" Target="slides/slide114.xml"/><Relationship Id="rId5" Type="http://schemas.openxmlformats.org/officeDocument/2006/relationships/slideMaster" Target="slideMasters/slideMaster2.xml"/><Relationship Id="rId181" Type="http://schemas.openxmlformats.org/officeDocument/2006/relationships/slide" Target="slides/slide167.xml"/><Relationship Id="rId237" Type="http://schemas.openxmlformats.org/officeDocument/2006/relationships/slide" Target="slides/slide223.xml"/><Relationship Id="rId279" Type="http://schemas.openxmlformats.org/officeDocument/2006/relationships/slide" Target="slides/slide265.xml"/><Relationship Id="rId43" Type="http://schemas.openxmlformats.org/officeDocument/2006/relationships/slide" Target="slides/slide29.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92" Type="http://schemas.openxmlformats.org/officeDocument/2006/relationships/slide" Target="slides/slide178.xml"/><Relationship Id="rId206" Type="http://schemas.openxmlformats.org/officeDocument/2006/relationships/slide" Target="slides/slide192.xml"/><Relationship Id="rId248" Type="http://schemas.openxmlformats.org/officeDocument/2006/relationships/slide" Target="slides/slide234.xml"/><Relationship Id="rId269" Type="http://schemas.openxmlformats.org/officeDocument/2006/relationships/slide" Target="slides/slide255.xml"/><Relationship Id="rId12" Type="http://schemas.openxmlformats.org/officeDocument/2006/relationships/slideMaster" Target="slideMasters/slideMaster9.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280" Type="http://schemas.openxmlformats.org/officeDocument/2006/relationships/slide" Target="slides/slide266.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3.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slide" Target="slides/slide214.xml"/><Relationship Id="rId249" Type="http://schemas.openxmlformats.org/officeDocument/2006/relationships/slide" Target="slides/slide235.xml"/><Relationship Id="rId13" Type="http://schemas.openxmlformats.org/officeDocument/2006/relationships/slideMaster" Target="slideMasters/slideMaster10.xml"/><Relationship Id="rId109" Type="http://schemas.openxmlformats.org/officeDocument/2006/relationships/slide" Target="slides/slide95.xml"/><Relationship Id="rId260" Type="http://schemas.openxmlformats.org/officeDocument/2006/relationships/slide" Target="slides/slide246.xml"/><Relationship Id="rId281" Type="http://schemas.openxmlformats.org/officeDocument/2006/relationships/slide" Target="slides/slide267.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4.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39" Type="http://schemas.openxmlformats.org/officeDocument/2006/relationships/slide" Target="slides/slide225.xml"/><Relationship Id="rId250" Type="http://schemas.openxmlformats.org/officeDocument/2006/relationships/slide" Target="slides/slide236.xml"/><Relationship Id="rId271" Type="http://schemas.openxmlformats.org/officeDocument/2006/relationships/slide" Target="slides/slide257.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slide" Target="slides/slide215.xml"/><Relationship Id="rId240" Type="http://schemas.openxmlformats.org/officeDocument/2006/relationships/slide" Target="slides/slide226.xml"/><Relationship Id="rId261" Type="http://schemas.openxmlformats.org/officeDocument/2006/relationships/slide" Target="slides/slide247.xml"/><Relationship Id="rId14" Type="http://schemas.openxmlformats.org/officeDocument/2006/relationships/slideMaster" Target="slideMasters/slideMaster11.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slide" Target="slides/slide268.xml"/><Relationship Id="rId8" Type="http://schemas.openxmlformats.org/officeDocument/2006/relationships/slideMaster" Target="slideMasters/slideMaster5.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slide" Target="slides/slide216.xml"/><Relationship Id="rId251" Type="http://schemas.openxmlformats.org/officeDocument/2006/relationships/slide" Target="slides/slide237.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72" Type="http://schemas.openxmlformats.org/officeDocument/2006/relationships/slide" Target="slides/slide258.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95" Type="http://schemas.openxmlformats.org/officeDocument/2006/relationships/slide" Target="slides/slide181.xml"/><Relationship Id="rId209" Type="http://schemas.openxmlformats.org/officeDocument/2006/relationships/slide" Target="slides/slide195.xml"/><Relationship Id="rId220" Type="http://schemas.openxmlformats.org/officeDocument/2006/relationships/slide" Target="slides/slide206.xml"/><Relationship Id="rId241" Type="http://schemas.openxmlformats.org/officeDocument/2006/relationships/slide" Target="slides/slide22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262" Type="http://schemas.openxmlformats.org/officeDocument/2006/relationships/slide" Target="slides/slide248.xml"/><Relationship Id="rId283" Type="http://schemas.openxmlformats.org/officeDocument/2006/relationships/notesMaster" Target="notesMasters/notesMaster1.xml"/><Relationship Id="rId78" Type="http://schemas.openxmlformats.org/officeDocument/2006/relationships/slide" Target="slides/slide64.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64" Type="http://schemas.openxmlformats.org/officeDocument/2006/relationships/slide" Target="slides/slide150.xml"/><Relationship Id="rId185" Type="http://schemas.openxmlformats.org/officeDocument/2006/relationships/slide" Target="slides/slide171.xml"/><Relationship Id="rId9" Type="http://schemas.openxmlformats.org/officeDocument/2006/relationships/slideMaster" Target="slideMasters/slideMaster6.xml"/><Relationship Id="rId210" Type="http://schemas.openxmlformats.org/officeDocument/2006/relationships/slide" Target="slides/slide196.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presProps" Target="presProps.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viewProps" Target="viewProps.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customXml" Target="../customXml/item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theme" Target="theme/theme1.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customXml" Target="../customXml/item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tableStyles" Target="tableStyles.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customXml" Target="../customXml/item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slide" Target="slides/slide26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microsoft.com/office/2016/11/relationships/changesInfo" Target="changesInfos/changesInfo1.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4" Type="http://schemas.openxmlformats.org/officeDocument/2006/relationships/slideMaster" Target="slideMasters/slideMaster1.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42" Type="http://schemas.openxmlformats.org/officeDocument/2006/relationships/slide" Target="slides/slide28.xml"/><Relationship Id="rId84" Type="http://schemas.openxmlformats.org/officeDocument/2006/relationships/slide" Target="slides/slide70.xml"/><Relationship Id="rId138" Type="http://schemas.openxmlformats.org/officeDocument/2006/relationships/slide" Target="slides/slide124.xml"/><Relationship Id="rId191" Type="http://schemas.openxmlformats.org/officeDocument/2006/relationships/slide" Target="slides/slide177.xml"/><Relationship Id="rId205" Type="http://schemas.openxmlformats.org/officeDocument/2006/relationships/slide" Target="slides/slide191.xml"/><Relationship Id="rId247" Type="http://schemas.openxmlformats.org/officeDocument/2006/relationships/slide" Target="slides/slide233.xml"/><Relationship Id="rId107" Type="http://schemas.openxmlformats.org/officeDocument/2006/relationships/slide" Target="slides/slide93.xml"/><Relationship Id="rId289" Type="http://schemas.microsoft.com/office/2015/10/relationships/revisionInfo" Target="revisionInfo.xml"/><Relationship Id="rId11" Type="http://schemas.openxmlformats.org/officeDocument/2006/relationships/slideMaster" Target="slideMasters/slideMaster8.xml"/><Relationship Id="rId53" Type="http://schemas.openxmlformats.org/officeDocument/2006/relationships/slide" Target="slides/slide39.xml"/><Relationship Id="rId149" Type="http://schemas.openxmlformats.org/officeDocument/2006/relationships/slide" Target="slides/slide135.xml"/><Relationship Id="rId95" Type="http://schemas.openxmlformats.org/officeDocument/2006/relationships/slide" Target="slides/slide81.xml"/><Relationship Id="rId160" Type="http://schemas.openxmlformats.org/officeDocument/2006/relationships/slide" Target="slides/slide146.xml"/><Relationship Id="rId216" Type="http://schemas.openxmlformats.org/officeDocument/2006/relationships/slide" Target="slides/slide202.xml"/><Relationship Id="rId258" Type="http://schemas.openxmlformats.org/officeDocument/2006/relationships/slide" Target="slides/slide244.xml"/><Relationship Id="rId22" Type="http://schemas.openxmlformats.org/officeDocument/2006/relationships/slide" Target="slides/slide8.xml"/><Relationship Id="rId64" Type="http://schemas.openxmlformats.org/officeDocument/2006/relationships/slide" Target="slides/slide50.xml"/><Relationship Id="rId118" Type="http://schemas.openxmlformats.org/officeDocument/2006/relationships/slide" Target="slides/slide104.xml"/><Relationship Id="rId171" Type="http://schemas.openxmlformats.org/officeDocument/2006/relationships/slide" Target="slides/slide157.xml"/><Relationship Id="rId227" Type="http://schemas.openxmlformats.org/officeDocument/2006/relationships/slide" Target="slides/slide2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C445DDBF-67C5-48C1-8151-9402C8BDC274}"/>
    <pc:docChg chg="undo custSel addSld delSld modSld">
      <pc:chgData name="Tim Anderson" userId="29931dd9-6a8d-4aea-9bcf-bec880f70870" providerId="ADAL" clId="{C445DDBF-67C5-48C1-8151-9402C8BDC274}" dt="2026-06-10T17:32:54.155" v="281" actId="20577"/>
      <pc:docMkLst>
        <pc:docMk/>
      </pc:docMkLst>
      <pc:sldChg chg="add">
        <pc:chgData name="Tim Anderson" userId="29931dd9-6a8d-4aea-9bcf-bec880f70870" providerId="ADAL" clId="{C445DDBF-67C5-48C1-8151-9402C8BDC274}" dt="2026-06-10T17:26:17.932" v="129"/>
        <pc:sldMkLst>
          <pc:docMk/>
          <pc:sldMk cId="3266558143" sldId="256"/>
        </pc:sldMkLst>
      </pc:sldChg>
      <pc:sldChg chg="add">
        <pc:chgData name="Tim Anderson" userId="29931dd9-6a8d-4aea-9bcf-bec880f70870" providerId="ADAL" clId="{C445DDBF-67C5-48C1-8151-9402C8BDC274}" dt="2026-06-10T17:16:30.715" v="118"/>
        <pc:sldMkLst>
          <pc:docMk/>
          <pc:sldMk cId="4200665031" sldId="263"/>
        </pc:sldMkLst>
      </pc:sldChg>
      <pc:sldChg chg="add">
        <pc:chgData name="Tim Anderson" userId="29931dd9-6a8d-4aea-9bcf-bec880f70870" providerId="ADAL" clId="{C445DDBF-67C5-48C1-8151-9402C8BDC274}" dt="2026-06-10T17:26:17.932" v="129"/>
        <pc:sldMkLst>
          <pc:docMk/>
          <pc:sldMk cId="1446986889" sldId="264"/>
        </pc:sldMkLst>
      </pc:sldChg>
      <pc:sldChg chg="add">
        <pc:chgData name="Tim Anderson" userId="29931dd9-6a8d-4aea-9bcf-bec880f70870" providerId="ADAL" clId="{C445DDBF-67C5-48C1-8151-9402C8BDC274}" dt="2026-06-10T17:16:30.715" v="118"/>
        <pc:sldMkLst>
          <pc:docMk/>
          <pc:sldMk cId="1032550391" sldId="265"/>
        </pc:sldMkLst>
      </pc:sldChg>
      <pc:sldChg chg="add">
        <pc:chgData name="Tim Anderson" userId="29931dd9-6a8d-4aea-9bcf-bec880f70870" providerId="ADAL" clId="{C445DDBF-67C5-48C1-8151-9402C8BDC274}" dt="2026-06-10T17:16:30.715" v="118"/>
        <pc:sldMkLst>
          <pc:docMk/>
          <pc:sldMk cId="3297524408" sldId="266"/>
        </pc:sldMkLst>
      </pc:sldChg>
      <pc:sldChg chg="add">
        <pc:chgData name="Tim Anderson" userId="29931dd9-6a8d-4aea-9bcf-bec880f70870" providerId="ADAL" clId="{C445DDBF-67C5-48C1-8151-9402C8BDC274}" dt="2026-06-10T17:28:04.472" v="130"/>
        <pc:sldMkLst>
          <pc:docMk/>
          <pc:sldMk cId="3656067079" sldId="269"/>
        </pc:sldMkLst>
      </pc:sldChg>
      <pc:sldChg chg="add">
        <pc:chgData name="Tim Anderson" userId="29931dd9-6a8d-4aea-9bcf-bec880f70870" providerId="ADAL" clId="{C445DDBF-67C5-48C1-8151-9402C8BDC274}" dt="2026-06-10T17:26:17.932" v="129"/>
        <pc:sldMkLst>
          <pc:docMk/>
          <pc:sldMk cId="978447591" sldId="271"/>
        </pc:sldMkLst>
      </pc:sldChg>
      <pc:sldChg chg="add">
        <pc:chgData name="Tim Anderson" userId="29931dd9-6a8d-4aea-9bcf-bec880f70870" providerId="ADAL" clId="{C445DDBF-67C5-48C1-8151-9402C8BDC274}" dt="2026-06-10T17:26:17.932" v="129"/>
        <pc:sldMkLst>
          <pc:docMk/>
          <pc:sldMk cId="3675851103" sldId="272"/>
        </pc:sldMkLst>
      </pc:sldChg>
      <pc:sldChg chg="add">
        <pc:chgData name="Tim Anderson" userId="29931dd9-6a8d-4aea-9bcf-bec880f70870" providerId="ADAL" clId="{C445DDBF-67C5-48C1-8151-9402C8BDC274}" dt="2026-06-10T17:26:17.932" v="129"/>
        <pc:sldMkLst>
          <pc:docMk/>
          <pc:sldMk cId="1506795115" sldId="275"/>
        </pc:sldMkLst>
      </pc:sldChg>
      <pc:sldChg chg="add">
        <pc:chgData name="Tim Anderson" userId="29931dd9-6a8d-4aea-9bcf-bec880f70870" providerId="ADAL" clId="{C445DDBF-67C5-48C1-8151-9402C8BDC274}" dt="2026-06-10T17:28:04.472" v="130"/>
        <pc:sldMkLst>
          <pc:docMk/>
          <pc:sldMk cId="4164890586" sldId="282"/>
        </pc:sldMkLst>
      </pc:sldChg>
      <pc:sldChg chg="add">
        <pc:chgData name="Tim Anderson" userId="29931dd9-6a8d-4aea-9bcf-bec880f70870" providerId="ADAL" clId="{C445DDBF-67C5-48C1-8151-9402C8BDC274}" dt="2026-06-10T17:28:04.472" v="130"/>
        <pc:sldMkLst>
          <pc:docMk/>
          <pc:sldMk cId="2732246041" sldId="370"/>
        </pc:sldMkLst>
      </pc:sldChg>
      <pc:sldChg chg="add">
        <pc:chgData name="Tim Anderson" userId="29931dd9-6a8d-4aea-9bcf-bec880f70870" providerId="ADAL" clId="{C445DDBF-67C5-48C1-8151-9402C8BDC274}" dt="2026-06-10T17:28:04.472" v="130"/>
        <pc:sldMkLst>
          <pc:docMk/>
          <pc:sldMk cId="1579517191" sldId="371"/>
        </pc:sldMkLst>
      </pc:sldChg>
      <pc:sldChg chg="add">
        <pc:chgData name="Tim Anderson" userId="29931dd9-6a8d-4aea-9bcf-bec880f70870" providerId="ADAL" clId="{C445DDBF-67C5-48C1-8151-9402C8BDC274}" dt="2026-06-10T17:28:04.472" v="130"/>
        <pc:sldMkLst>
          <pc:docMk/>
          <pc:sldMk cId="3426108671" sldId="376"/>
        </pc:sldMkLst>
      </pc:sldChg>
      <pc:sldChg chg="add">
        <pc:chgData name="Tim Anderson" userId="29931dd9-6a8d-4aea-9bcf-bec880f70870" providerId="ADAL" clId="{C445DDBF-67C5-48C1-8151-9402C8BDC274}" dt="2026-06-10T17:28:04.472" v="130"/>
        <pc:sldMkLst>
          <pc:docMk/>
          <pc:sldMk cId="192262415" sldId="378"/>
        </pc:sldMkLst>
      </pc:sldChg>
      <pc:sldChg chg="del">
        <pc:chgData name="Tim Anderson" userId="29931dd9-6a8d-4aea-9bcf-bec880f70870" providerId="ADAL" clId="{C445DDBF-67C5-48C1-8151-9402C8BDC274}" dt="2026-06-10T17:18:13.599" v="126" actId="47"/>
        <pc:sldMkLst>
          <pc:docMk/>
          <pc:sldMk cId="4169470733" sldId="515"/>
        </pc:sldMkLst>
      </pc:sldChg>
      <pc:sldChg chg="del">
        <pc:chgData name="Tim Anderson" userId="29931dd9-6a8d-4aea-9bcf-bec880f70870" providerId="ADAL" clId="{C445DDBF-67C5-48C1-8151-9402C8BDC274}" dt="2026-06-10T17:16:36.024" v="119" actId="47"/>
        <pc:sldMkLst>
          <pc:docMk/>
          <pc:sldMk cId="572548545" sldId="539"/>
        </pc:sldMkLst>
      </pc:sldChg>
      <pc:sldChg chg="del">
        <pc:chgData name="Tim Anderson" userId="29931dd9-6a8d-4aea-9bcf-bec880f70870" providerId="ADAL" clId="{C445DDBF-67C5-48C1-8151-9402C8BDC274}" dt="2026-06-10T17:17:59.450" v="123" actId="47"/>
        <pc:sldMkLst>
          <pc:docMk/>
          <pc:sldMk cId="3804889183" sldId="562"/>
        </pc:sldMkLst>
      </pc:sldChg>
      <pc:sldChg chg="del">
        <pc:chgData name="Tim Anderson" userId="29931dd9-6a8d-4aea-9bcf-bec880f70870" providerId="ADAL" clId="{C445DDBF-67C5-48C1-8151-9402C8BDC274}" dt="2026-06-10T17:06:31.994" v="0" actId="47"/>
        <pc:sldMkLst>
          <pc:docMk/>
          <pc:sldMk cId="1367151359" sldId="611"/>
        </pc:sldMkLst>
      </pc:sldChg>
      <pc:sldChg chg="del">
        <pc:chgData name="Tim Anderson" userId="29931dd9-6a8d-4aea-9bcf-bec880f70870" providerId="ADAL" clId="{C445DDBF-67C5-48C1-8151-9402C8BDC274}" dt="2026-06-10T17:06:31.994" v="0" actId="47"/>
        <pc:sldMkLst>
          <pc:docMk/>
          <pc:sldMk cId="1879301432" sldId="643"/>
        </pc:sldMkLst>
      </pc:sldChg>
      <pc:sldChg chg="del">
        <pc:chgData name="Tim Anderson" userId="29931dd9-6a8d-4aea-9bcf-bec880f70870" providerId="ADAL" clId="{C445DDBF-67C5-48C1-8151-9402C8BDC274}" dt="2026-06-10T17:06:31.994" v="0" actId="47"/>
        <pc:sldMkLst>
          <pc:docMk/>
          <pc:sldMk cId="237474942" sldId="659"/>
        </pc:sldMkLst>
      </pc:sldChg>
      <pc:sldChg chg="del">
        <pc:chgData name="Tim Anderson" userId="29931dd9-6a8d-4aea-9bcf-bec880f70870" providerId="ADAL" clId="{C445DDBF-67C5-48C1-8151-9402C8BDC274}" dt="2026-06-10T17:06:31.994" v="0" actId="47"/>
        <pc:sldMkLst>
          <pc:docMk/>
          <pc:sldMk cId="532478150" sldId="706"/>
        </pc:sldMkLst>
      </pc:sldChg>
      <pc:sldChg chg="del">
        <pc:chgData name="Tim Anderson" userId="29931dd9-6a8d-4aea-9bcf-bec880f70870" providerId="ADAL" clId="{C445DDBF-67C5-48C1-8151-9402C8BDC274}" dt="2026-06-10T17:18:04.996" v="124" actId="47"/>
        <pc:sldMkLst>
          <pc:docMk/>
          <pc:sldMk cId="1121899203" sldId="726"/>
        </pc:sldMkLst>
      </pc:sldChg>
      <pc:sldChg chg="del">
        <pc:chgData name="Tim Anderson" userId="29931dd9-6a8d-4aea-9bcf-bec880f70870" providerId="ADAL" clId="{C445DDBF-67C5-48C1-8151-9402C8BDC274}" dt="2026-06-10T17:06:31.994" v="0" actId="47"/>
        <pc:sldMkLst>
          <pc:docMk/>
          <pc:sldMk cId="4141583487" sldId="745"/>
        </pc:sldMkLst>
      </pc:sldChg>
      <pc:sldChg chg="del">
        <pc:chgData name="Tim Anderson" userId="29931dd9-6a8d-4aea-9bcf-bec880f70870" providerId="ADAL" clId="{C445DDBF-67C5-48C1-8151-9402C8BDC274}" dt="2026-06-10T17:18:12.440" v="125" actId="47"/>
        <pc:sldMkLst>
          <pc:docMk/>
          <pc:sldMk cId="2145667256" sldId="747"/>
        </pc:sldMkLst>
      </pc:sldChg>
      <pc:sldChg chg="del">
        <pc:chgData name="Tim Anderson" userId="29931dd9-6a8d-4aea-9bcf-bec880f70870" providerId="ADAL" clId="{C445DDBF-67C5-48C1-8151-9402C8BDC274}" dt="2026-06-10T17:17:53.350" v="122" actId="47"/>
        <pc:sldMkLst>
          <pc:docMk/>
          <pc:sldMk cId="4085063252" sldId="823"/>
        </pc:sldMkLst>
      </pc:sldChg>
      <pc:sldChg chg="add">
        <pc:chgData name="Tim Anderson" userId="29931dd9-6a8d-4aea-9bcf-bec880f70870" providerId="ADAL" clId="{C445DDBF-67C5-48C1-8151-9402C8BDC274}" dt="2026-06-10T17:28:04.472" v="130"/>
        <pc:sldMkLst>
          <pc:docMk/>
          <pc:sldMk cId="697543622" sldId="879"/>
        </pc:sldMkLst>
      </pc:sldChg>
      <pc:sldChg chg="modSp mod">
        <pc:chgData name="Tim Anderson" userId="29931dd9-6a8d-4aea-9bcf-bec880f70870" providerId="ADAL" clId="{C445DDBF-67C5-48C1-8151-9402C8BDC274}" dt="2026-06-10T17:06:45.155" v="13" actId="20577"/>
        <pc:sldMkLst>
          <pc:docMk/>
          <pc:sldMk cId="852748643" sldId="882"/>
        </pc:sldMkLst>
        <pc:spChg chg="mod">
          <ac:chgData name="Tim Anderson" userId="29931dd9-6a8d-4aea-9bcf-bec880f70870" providerId="ADAL" clId="{C445DDBF-67C5-48C1-8151-9402C8BDC274}" dt="2026-06-10T17:06:45.155" v="13" actId="20577"/>
          <ac:spMkLst>
            <pc:docMk/>
            <pc:sldMk cId="852748643" sldId="882"/>
            <ac:spMk id="5" creationId="{CAF789A2-1D0C-4508-9DE0-9AAFADD8C21F}"/>
          </ac:spMkLst>
        </pc:spChg>
      </pc:sldChg>
      <pc:sldChg chg="modSp mod">
        <pc:chgData name="Tim Anderson" userId="29931dd9-6a8d-4aea-9bcf-bec880f70870" providerId="ADAL" clId="{C445DDBF-67C5-48C1-8151-9402C8BDC274}" dt="2026-06-10T17:08:56.498" v="70" actId="20577"/>
        <pc:sldMkLst>
          <pc:docMk/>
          <pc:sldMk cId="2117734731" sldId="954"/>
        </pc:sldMkLst>
        <pc:spChg chg="mod">
          <ac:chgData name="Tim Anderson" userId="29931dd9-6a8d-4aea-9bcf-bec880f70870" providerId="ADAL" clId="{C445DDBF-67C5-48C1-8151-9402C8BDC274}" dt="2026-06-10T17:08:56.498" v="70" actId="20577"/>
          <ac:spMkLst>
            <pc:docMk/>
            <pc:sldMk cId="2117734731" sldId="954"/>
            <ac:spMk id="10" creationId="{00000000-0000-0000-0000-000000000000}"/>
          </ac:spMkLst>
        </pc:spChg>
      </pc:sldChg>
      <pc:sldChg chg="modSp del mod">
        <pc:chgData name="Tim Anderson" userId="29931dd9-6a8d-4aea-9bcf-bec880f70870" providerId="ADAL" clId="{C445DDBF-67C5-48C1-8151-9402C8BDC274}" dt="2026-06-10T17:13:07.618" v="74" actId="47"/>
        <pc:sldMkLst>
          <pc:docMk/>
          <pc:sldMk cId="3755006541" sldId="1630"/>
        </pc:sldMkLst>
        <pc:spChg chg="mod">
          <ac:chgData name="Tim Anderson" userId="29931dd9-6a8d-4aea-9bcf-bec880f70870" providerId="ADAL" clId="{C445DDBF-67C5-48C1-8151-9402C8BDC274}" dt="2026-06-10T17:07:50.213" v="61" actId="20577"/>
          <ac:spMkLst>
            <pc:docMk/>
            <pc:sldMk cId="3755006541" sldId="1630"/>
            <ac:spMk id="3" creationId="{82C08D27-B6DC-449E-859F-135C2BC1C73A}"/>
          </ac:spMkLst>
        </pc:spChg>
      </pc:sldChg>
      <pc:sldChg chg="add del">
        <pc:chgData name="Tim Anderson" userId="29931dd9-6a8d-4aea-9bcf-bec880f70870" providerId="ADAL" clId="{C445DDBF-67C5-48C1-8151-9402C8BDC274}" dt="2026-06-10T17:28:12.188" v="131" actId="47"/>
        <pc:sldMkLst>
          <pc:docMk/>
          <pc:sldMk cId="1584839020" sldId="1637"/>
        </pc:sldMkLst>
      </pc:sldChg>
      <pc:sldChg chg="add del">
        <pc:chgData name="Tim Anderson" userId="29931dd9-6a8d-4aea-9bcf-bec880f70870" providerId="ADAL" clId="{C445DDBF-67C5-48C1-8151-9402C8BDC274}" dt="2026-06-10T17:28:14.068" v="133" actId="47"/>
        <pc:sldMkLst>
          <pc:docMk/>
          <pc:sldMk cId="666579962" sldId="1639"/>
        </pc:sldMkLst>
      </pc:sldChg>
      <pc:sldChg chg="add del">
        <pc:chgData name="Tim Anderson" userId="29931dd9-6a8d-4aea-9bcf-bec880f70870" providerId="ADAL" clId="{C445DDBF-67C5-48C1-8151-9402C8BDC274}" dt="2026-06-10T17:28:15.526" v="135" actId="47"/>
        <pc:sldMkLst>
          <pc:docMk/>
          <pc:sldMk cId="2981865605" sldId="1640"/>
        </pc:sldMkLst>
      </pc:sldChg>
      <pc:sldChg chg="add del">
        <pc:chgData name="Tim Anderson" userId="29931dd9-6a8d-4aea-9bcf-bec880f70870" providerId="ADAL" clId="{C445DDBF-67C5-48C1-8151-9402C8BDC274}" dt="2026-06-10T17:28:16.095" v="136" actId="47"/>
        <pc:sldMkLst>
          <pc:docMk/>
          <pc:sldMk cId="121069457" sldId="1641"/>
        </pc:sldMkLst>
      </pc:sldChg>
      <pc:sldChg chg="add del">
        <pc:chgData name="Tim Anderson" userId="29931dd9-6a8d-4aea-9bcf-bec880f70870" providerId="ADAL" clId="{C445DDBF-67C5-48C1-8151-9402C8BDC274}" dt="2026-06-10T17:28:16.682" v="137" actId="47"/>
        <pc:sldMkLst>
          <pc:docMk/>
          <pc:sldMk cId="2634963084" sldId="1642"/>
        </pc:sldMkLst>
      </pc:sldChg>
      <pc:sldChg chg="add del">
        <pc:chgData name="Tim Anderson" userId="29931dd9-6a8d-4aea-9bcf-bec880f70870" providerId="ADAL" clId="{C445DDBF-67C5-48C1-8151-9402C8BDC274}" dt="2026-06-10T17:28:17.242" v="138" actId="47"/>
        <pc:sldMkLst>
          <pc:docMk/>
          <pc:sldMk cId="1842392628" sldId="1643"/>
        </pc:sldMkLst>
      </pc:sldChg>
      <pc:sldChg chg="addSp delSp modSp add del mod delAnim">
        <pc:chgData name="Tim Anderson" userId="29931dd9-6a8d-4aea-9bcf-bec880f70870" providerId="ADAL" clId="{C445DDBF-67C5-48C1-8151-9402C8BDC274}" dt="2026-06-10T17:28:20.524" v="139" actId="47"/>
        <pc:sldMkLst>
          <pc:docMk/>
          <pc:sldMk cId="963357495" sldId="1644"/>
        </pc:sldMkLst>
        <pc:picChg chg="del">
          <ac:chgData name="Tim Anderson" userId="29931dd9-6a8d-4aea-9bcf-bec880f70870" providerId="ADAL" clId="{C445DDBF-67C5-48C1-8151-9402C8BDC274}" dt="2026-06-10T17:13:31.544" v="94" actId="478"/>
          <ac:picMkLst>
            <pc:docMk/>
            <pc:sldMk cId="963357495" sldId="1644"/>
            <ac:picMk id="3" creationId="{00000000-0000-0000-0000-000000000000}"/>
          </ac:picMkLst>
        </pc:picChg>
        <pc:picChg chg="mod">
          <ac:chgData name="Tim Anderson" userId="29931dd9-6a8d-4aea-9bcf-bec880f70870" providerId="ADAL" clId="{C445DDBF-67C5-48C1-8151-9402C8BDC274}" dt="2026-06-10T17:14:13.648" v="104" actId="1076"/>
          <ac:picMkLst>
            <pc:docMk/>
            <pc:sldMk cId="963357495" sldId="1644"/>
            <ac:picMk id="6" creationId="{00000000-0000-0000-0000-000000000000}"/>
          </ac:picMkLst>
        </pc:picChg>
        <pc:picChg chg="add mod">
          <ac:chgData name="Tim Anderson" userId="29931dd9-6a8d-4aea-9bcf-bec880f70870" providerId="ADAL" clId="{C445DDBF-67C5-48C1-8151-9402C8BDC274}" dt="2026-06-10T17:14:08.996" v="102" actId="1076"/>
          <ac:picMkLst>
            <pc:docMk/>
            <pc:sldMk cId="963357495" sldId="1644"/>
            <ac:picMk id="7" creationId="{ACD53D09-F78D-41E9-0564-171BC3D5403F}"/>
          </ac:picMkLst>
        </pc:picChg>
      </pc:sldChg>
      <pc:sldChg chg="add del">
        <pc:chgData name="Tim Anderson" userId="29931dd9-6a8d-4aea-9bcf-bec880f70870" providerId="ADAL" clId="{C445DDBF-67C5-48C1-8151-9402C8BDC274}" dt="2026-06-10T17:28:21.323" v="140" actId="47"/>
        <pc:sldMkLst>
          <pc:docMk/>
          <pc:sldMk cId="791229125" sldId="1645"/>
        </pc:sldMkLst>
      </pc:sldChg>
      <pc:sldChg chg="add del">
        <pc:chgData name="Tim Anderson" userId="29931dd9-6a8d-4aea-9bcf-bec880f70870" providerId="ADAL" clId="{C445DDBF-67C5-48C1-8151-9402C8BDC274}" dt="2026-06-10T17:28:21.901" v="141" actId="47"/>
        <pc:sldMkLst>
          <pc:docMk/>
          <pc:sldMk cId="3301453807" sldId="1646"/>
        </pc:sldMkLst>
      </pc:sldChg>
      <pc:sldChg chg="add del">
        <pc:chgData name="Tim Anderson" userId="29931dd9-6a8d-4aea-9bcf-bec880f70870" providerId="ADAL" clId="{C445DDBF-67C5-48C1-8151-9402C8BDC274}" dt="2026-06-10T17:28:22.684" v="142" actId="47"/>
        <pc:sldMkLst>
          <pc:docMk/>
          <pc:sldMk cId="2641734501" sldId="1647"/>
        </pc:sldMkLst>
      </pc:sldChg>
      <pc:sldChg chg="add del">
        <pc:chgData name="Tim Anderson" userId="29931dd9-6a8d-4aea-9bcf-bec880f70870" providerId="ADAL" clId="{C445DDBF-67C5-48C1-8151-9402C8BDC274}" dt="2026-06-10T17:28:23.956" v="143" actId="47"/>
        <pc:sldMkLst>
          <pc:docMk/>
          <pc:sldMk cId="3855855510" sldId="1648"/>
        </pc:sldMkLst>
      </pc:sldChg>
      <pc:sldChg chg="add del">
        <pc:chgData name="Tim Anderson" userId="29931dd9-6a8d-4aea-9bcf-bec880f70870" providerId="ADAL" clId="{C445DDBF-67C5-48C1-8151-9402C8BDC274}" dt="2026-06-10T17:28:25.810" v="144" actId="47"/>
        <pc:sldMkLst>
          <pc:docMk/>
          <pc:sldMk cId="1842071076" sldId="1649"/>
        </pc:sldMkLst>
      </pc:sldChg>
      <pc:sldChg chg="add del">
        <pc:chgData name="Tim Anderson" userId="29931dd9-6a8d-4aea-9bcf-bec880f70870" providerId="ADAL" clId="{C445DDBF-67C5-48C1-8151-9402C8BDC274}" dt="2026-06-10T17:28:27.129" v="146" actId="47"/>
        <pc:sldMkLst>
          <pc:docMk/>
          <pc:sldMk cId="1467047626" sldId="1650"/>
        </pc:sldMkLst>
      </pc:sldChg>
      <pc:sldChg chg="add del">
        <pc:chgData name="Tim Anderson" userId="29931dd9-6a8d-4aea-9bcf-bec880f70870" providerId="ADAL" clId="{C445DDBF-67C5-48C1-8151-9402C8BDC274}" dt="2026-06-10T17:28:28.251" v="147" actId="47"/>
        <pc:sldMkLst>
          <pc:docMk/>
          <pc:sldMk cId="714141548" sldId="1651"/>
        </pc:sldMkLst>
      </pc:sldChg>
      <pc:sldChg chg="add del">
        <pc:chgData name="Tim Anderson" userId="29931dd9-6a8d-4aea-9bcf-bec880f70870" providerId="ADAL" clId="{C445DDBF-67C5-48C1-8151-9402C8BDC274}" dt="2026-06-10T17:28:28.904" v="148" actId="47"/>
        <pc:sldMkLst>
          <pc:docMk/>
          <pc:sldMk cId="2858929196" sldId="1652"/>
        </pc:sldMkLst>
      </pc:sldChg>
      <pc:sldChg chg="add del setBg">
        <pc:chgData name="Tim Anderson" userId="29931dd9-6a8d-4aea-9bcf-bec880f70870" providerId="ADAL" clId="{C445DDBF-67C5-48C1-8151-9402C8BDC274}" dt="2026-06-10T17:28:29.695" v="149" actId="47"/>
        <pc:sldMkLst>
          <pc:docMk/>
          <pc:sldMk cId="3376128214" sldId="1653"/>
        </pc:sldMkLst>
      </pc:sldChg>
      <pc:sldChg chg="add del">
        <pc:chgData name="Tim Anderson" userId="29931dd9-6a8d-4aea-9bcf-bec880f70870" providerId="ADAL" clId="{C445DDBF-67C5-48C1-8151-9402C8BDC274}" dt="2026-06-10T17:28:32.121" v="151" actId="47"/>
        <pc:sldMkLst>
          <pc:docMk/>
          <pc:sldMk cId="929884504" sldId="1655"/>
        </pc:sldMkLst>
      </pc:sldChg>
      <pc:sldChg chg="addSp delSp modSp mod delAnim">
        <pc:chgData name="Tim Anderson" userId="29931dd9-6a8d-4aea-9bcf-bec880f70870" providerId="ADAL" clId="{C445DDBF-67C5-48C1-8151-9402C8BDC274}" dt="2026-06-10T17:15:24.181" v="117" actId="1076"/>
        <pc:sldMkLst>
          <pc:docMk/>
          <pc:sldMk cId="422882599" sldId="1703"/>
        </pc:sldMkLst>
        <pc:picChg chg="del">
          <ac:chgData name="Tim Anderson" userId="29931dd9-6a8d-4aea-9bcf-bec880f70870" providerId="ADAL" clId="{C445DDBF-67C5-48C1-8151-9402C8BDC274}" dt="2026-06-10T17:15:20.582" v="115" actId="478"/>
          <ac:picMkLst>
            <pc:docMk/>
            <pc:sldMk cId="422882599" sldId="1703"/>
            <ac:picMk id="3" creationId="{00000000-0000-0000-0000-000000000000}"/>
          </ac:picMkLst>
        </pc:picChg>
        <pc:picChg chg="add mod">
          <ac:chgData name="Tim Anderson" userId="29931dd9-6a8d-4aea-9bcf-bec880f70870" providerId="ADAL" clId="{C445DDBF-67C5-48C1-8151-9402C8BDC274}" dt="2026-06-10T17:15:24.181" v="117" actId="1076"/>
          <ac:picMkLst>
            <pc:docMk/>
            <pc:sldMk cId="422882599" sldId="1703"/>
            <ac:picMk id="4" creationId="{7659AF05-41D3-E30E-E400-951F7590DA05}"/>
          </ac:picMkLst>
        </pc:picChg>
      </pc:sldChg>
      <pc:sldChg chg="add">
        <pc:chgData name="Tim Anderson" userId="29931dd9-6a8d-4aea-9bcf-bec880f70870" providerId="ADAL" clId="{C445DDBF-67C5-48C1-8151-9402C8BDC274}" dt="2026-06-10T17:16:30.715" v="118"/>
        <pc:sldMkLst>
          <pc:docMk/>
          <pc:sldMk cId="2988783378" sldId="1721"/>
        </pc:sldMkLst>
      </pc:sldChg>
      <pc:sldChg chg="add">
        <pc:chgData name="Tim Anderson" userId="29931dd9-6a8d-4aea-9bcf-bec880f70870" providerId="ADAL" clId="{C445DDBF-67C5-48C1-8151-9402C8BDC274}" dt="2026-06-10T17:28:04.472" v="130"/>
        <pc:sldMkLst>
          <pc:docMk/>
          <pc:sldMk cId="4150240492" sldId="1722"/>
        </pc:sldMkLst>
      </pc:sldChg>
      <pc:sldChg chg="addSp delSp modSp mod delAnim">
        <pc:chgData name="Tim Anderson" userId="29931dd9-6a8d-4aea-9bcf-bec880f70870" providerId="ADAL" clId="{C445DDBF-67C5-48C1-8151-9402C8BDC274}" dt="2026-06-10T17:14:58.187" v="114" actId="1076"/>
        <pc:sldMkLst>
          <pc:docMk/>
          <pc:sldMk cId="960174174" sldId="1874"/>
        </pc:sldMkLst>
        <pc:picChg chg="del">
          <ac:chgData name="Tim Anderson" userId="29931dd9-6a8d-4aea-9bcf-bec880f70870" providerId="ADAL" clId="{C445DDBF-67C5-48C1-8151-9402C8BDC274}" dt="2026-06-10T17:14:37.629" v="105" actId="478"/>
          <ac:picMkLst>
            <pc:docMk/>
            <pc:sldMk cId="960174174" sldId="1874"/>
            <ac:picMk id="3" creationId="{00000000-0000-0000-0000-000000000000}"/>
          </ac:picMkLst>
        </pc:picChg>
        <pc:picChg chg="mod">
          <ac:chgData name="Tim Anderson" userId="29931dd9-6a8d-4aea-9bcf-bec880f70870" providerId="ADAL" clId="{C445DDBF-67C5-48C1-8151-9402C8BDC274}" dt="2026-06-10T17:14:58.187" v="114" actId="1076"/>
          <ac:picMkLst>
            <pc:docMk/>
            <pc:sldMk cId="960174174" sldId="1874"/>
            <ac:picMk id="6" creationId="{00000000-0000-0000-0000-000000000000}"/>
          </ac:picMkLst>
        </pc:picChg>
        <pc:picChg chg="add mod">
          <ac:chgData name="Tim Anderson" userId="29931dd9-6a8d-4aea-9bcf-bec880f70870" providerId="ADAL" clId="{C445DDBF-67C5-48C1-8151-9402C8BDC274}" dt="2026-06-10T17:14:55.894" v="113" actId="1076"/>
          <ac:picMkLst>
            <pc:docMk/>
            <pc:sldMk cId="960174174" sldId="1874"/>
            <ac:picMk id="7" creationId="{701B426B-9697-08ED-F72C-CE7D99419C09}"/>
          </ac:picMkLst>
        </pc:picChg>
      </pc:sldChg>
      <pc:sldChg chg="modSp mod">
        <pc:chgData name="Tim Anderson" userId="29931dd9-6a8d-4aea-9bcf-bec880f70870" providerId="ADAL" clId="{C445DDBF-67C5-48C1-8151-9402C8BDC274}" dt="2026-06-10T17:31:29.569" v="209" actId="122"/>
        <pc:sldMkLst>
          <pc:docMk/>
          <pc:sldMk cId="1427337809" sldId="2145707862"/>
        </pc:sldMkLst>
        <pc:spChg chg="mod">
          <ac:chgData name="Tim Anderson" userId="29931dd9-6a8d-4aea-9bcf-bec880f70870" providerId="ADAL" clId="{C445DDBF-67C5-48C1-8151-9402C8BDC274}" dt="2026-06-10T17:31:29.569" v="209" actId="122"/>
          <ac:spMkLst>
            <pc:docMk/>
            <pc:sldMk cId="1427337809" sldId="2145707862"/>
            <ac:spMk id="2" creationId="{A38C096D-3ABB-B8BF-8535-919A1965CC32}"/>
          </ac:spMkLst>
        </pc:spChg>
      </pc:sldChg>
      <pc:sldChg chg="del">
        <pc:chgData name="Tim Anderson" userId="29931dd9-6a8d-4aea-9bcf-bec880f70870" providerId="ADAL" clId="{C445DDBF-67C5-48C1-8151-9402C8BDC274}" dt="2026-06-10T17:17:27.852" v="121" actId="47"/>
        <pc:sldMkLst>
          <pc:docMk/>
          <pc:sldMk cId="3301147880" sldId="2145707919"/>
        </pc:sldMkLst>
      </pc:sldChg>
      <pc:sldChg chg="del">
        <pc:chgData name="Tim Anderson" userId="29931dd9-6a8d-4aea-9bcf-bec880f70870" providerId="ADAL" clId="{C445DDBF-67C5-48C1-8151-9402C8BDC274}" dt="2026-06-10T17:18:20.579" v="127" actId="47"/>
        <pc:sldMkLst>
          <pc:docMk/>
          <pc:sldMk cId="3529813411" sldId="2145707927"/>
        </pc:sldMkLst>
      </pc:sldChg>
      <pc:sldChg chg="del">
        <pc:chgData name="Tim Anderson" userId="29931dd9-6a8d-4aea-9bcf-bec880f70870" providerId="ADAL" clId="{C445DDBF-67C5-48C1-8151-9402C8BDC274}" dt="2026-06-10T17:18:23.301" v="128" actId="47"/>
        <pc:sldMkLst>
          <pc:docMk/>
          <pc:sldMk cId="2494379362" sldId="2145707928"/>
        </pc:sldMkLst>
      </pc:sldChg>
      <pc:sldChg chg="modSp mod">
        <pc:chgData name="Tim Anderson" userId="29931dd9-6a8d-4aea-9bcf-bec880f70870" providerId="ADAL" clId="{C445DDBF-67C5-48C1-8151-9402C8BDC274}" dt="2026-06-10T17:09:50.691" v="72" actId="27636"/>
        <pc:sldMkLst>
          <pc:docMk/>
          <pc:sldMk cId="2859056046" sldId="2145708009"/>
        </pc:sldMkLst>
        <pc:spChg chg="mod">
          <ac:chgData name="Tim Anderson" userId="29931dd9-6a8d-4aea-9bcf-bec880f70870" providerId="ADAL" clId="{C445DDBF-67C5-48C1-8151-9402C8BDC274}" dt="2026-06-10T17:09:50.691" v="72" actId="27636"/>
          <ac:spMkLst>
            <pc:docMk/>
            <pc:sldMk cId="2859056046" sldId="2145708009"/>
            <ac:spMk id="10" creationId="{00000000-0000-0000-0000-000000000000}"/>
          </ac:spMkLst>
        </pc:spChg>
      </pc:sldChg>
      <pc:sldChg chg="del">
        <pc:chgData name="Tim Anderson" userId="29931dd9-6a8d-4aea-9bcf-bec880f70870" providerId="ADAL" clId="{C445DDBF-67C5-48C1-8151-9402C8BDC274}" dt="2026-06-10T17:17:26.524" v="120" actId="47"/>
        <pc:sldMkLst>
          <pc:docMk/>
          <pc:sldMk cId="2910950521" sldId="2145708038"/>
        </pc:sldMkLst>
      </pc:sldChg>
      <pc:sldChg chg="modSp add mod">
        <pc:chgData name="Tim Anderson" userId="29931dd9-6a8d-4aea-9bcf-bec880f70870" providerId="ADAL" clId="{C445DDBF-67C5-48C1-8151-9402C8BDC274}" dt="2026-06-10T17:13:14.732" v="93" actId="20577"/>
        <pc:sldMkLst>
          <pc:docMk/>
          <pc:sldMk cId="447570303" sldId="2145708051"/>
        </pc:sldMkLst>
        <pc:spChg chg="mod">
          <ac:chgData name="Tim Anderson" userId="29931dd9-6a8d-4aea-9bcf-bec880f70870" providerId="ADAL" clId="{C445DDBF-67C5-48C1-8151-9402C8BDC274}" dt="2026-06-10T17:13:14.732" v="93" actId="20577"/>
          <ac:spMkLst>
            <pc:docMk/>
            <pc:sldMk cId="447570303" sldId="2145708051"/>
            <ac:spMk id="3" creationId="{82C08D27-B6DC-449E-859F-135C2BC1C73A}"/>
          </ac:spMkLst>
        </pc:spChg>
      </pc:sldChg>
      <pc:sldChg chg="add del">
        <pc:chgData name="Tim Anderson" userId="29931dd9-6a8d-4aea-9bcf-bec880f70870" providerId="ADAL" clId="{C445DDBF-67C5-48C1-8151-9402C8BDC274}" dt="2026-06-10T17:28:13.130" v="132" actId="47"/>
        <pc:sldMkLst>
          <pc:docMk/>
          <pc:sldMk cId="2129382008" sldId="2145708052"/>
        </pc:sldMkLst>
      </pc:sldChg>
      <pc:sldChg chg="add del">
        <pc:chgData name="Tim Anderson" userId="29931dd9-6a8d-4aea-9bcf-bec880f70870" providerId="ADAL" clId="{C445DDBF-67C5-48C1-8151-9402C8BDC274}" dt="2026-06-10T17:28:14.770" v="134" actId="47"/>
        <pc:sldMkLst>
          <pc:docMk/>
          <pc:sldMk cId="284492452" sldId="2145708053"/>
        </pc:sldMkLst>
      </pc:sldChg>
      <pc:sldChg chg="add del">
        <pc:chgData name="Tim Anderson" userId="29931dd9-6a8d-4aea-9bcf-bec880f70870" providerId="ADAL" clId="{C445DDBF-67C5-48C1-8151-9402C8BDC274}" dt="2026-06-10T17:28:26.457" v="145" actId="47"/>
        <pc:sldMkLst>
          <pc:docMk/>
          <pc:sldMk cId="1613535922" sldId="2145708054"/>
        </pc:sldMkLst>
      </pc:sldChg>
      <pc:sldChg chg="add del">
        <pc:chgData name="Tim Anderson" userId="29931dd9-6a8d-4aea-9bcf-bec880f70870" providerId="ADAL" clId="{C445DDBF-67C5-48C1-8151-9402C8BDC274}" dt="2026-06-10T17:28:30.398" v="150" actId="47"/>
        <pc:sldMkLst>
          <pc:docMk/>
          <pc:sldMk cId="3744749287" sldId="2145708055"/>
        </pc:sldMkLst>
      </pc:sldChg>
      <pc:sldChg chg="add del">
        <pc:chgData name="Tim Anderson" userId="29931dd9-6a8d-4aea-9bcf-bec880f70870" providerId="ADAL" clId="{C445DDBF-67C5-48C1-8151-9402C8BDC274}" dt="2026-06-10T17:28:32.923" v="152" actId="47"/>
        <pc:sldMkLst>
          <pc:docMk/>
          <pc:sldMk cId="1355401044" sldId="2145708056"/>
        </pc:sldMkLst>
      </pc:sldChg>
      <pc:sldChg chg="add del">
        <pc:chgData name="Tim Anderson" userId="29931dd9-6a8d-4aea-9bcf-bec880f70870" providerId="ADAL" clId="{C445DDBF-67C5-48C1-8151-9402C8BDC274}" dt="2026-06-10T17:28:33.633" v="153" actId="47"/>
        <pc:sldMkLst>
          <pc:docMk/>
          <pc:sldMk cId="1604054844" sldId="2145708057"/>
        </pc:sldMkLst>
      </pc:sldChg>
      <pc:sldChg chg="add del">
        <pc:chgData name="Tim Anderson" userId="29931dd9-6a8d-4aea-9bcf-bec880f70870" providerId="ADAL" clId="{C445DDBF-67C5-48C1-8151-9402C8BDC274}" dt="2026-06-10T17:28:36.674" v="154" actId="47"/>
        <pc:sldMkLst>
          <pc:docMk/>
          <pc:sldMk cId="2864045245" sldId="2145708058"/>
        </pc:sldMkLst>
      </pc:sldChg>
      <pc:sldChg chg="add del">
        <pc:chgData name="Tim Anderson" userId="29931dd9-6a8d-4aea-9bcf-bec880f70870" providerId="ADAL" clId="{C445DDBF-67C5-48C1-8151-9402C8BDC274}" dt="2026-06-10T17:28:38.339" v="155" actId="47"/>
        <pc:sldMkLst>
          <pc:docMk/>
          <pc:sldMk cId="2081809992" sldId="2145708059"/>
        </pc:sldMkLst>
      </pc:sldChg>
      <pc:sldChg chg="add">
        <pc:chgData name="Tim Anderson" userId="29931dd9-6a8d-4aea-9bcf-bec880f70870" providerId="ADAL" clId="{C445DDBF-67C5-48C1-8151-9402C8BDC274}" dt="2026-06-10T17:12:57.071" v="73"/>
        <pc:sldMkLst>
          <pc:docMk/>
          <pc:sldMk cId="1298079462" sldId="2145708060"/>
        </pc:sldMkLst>
      </pc:sldChg>
      <pc:sldChg chg="add">
        <pc:chgData name="Tim Anderson" userId="29931dd9-6a8d-4aea-9bcf-bec880f70870" providerId="ADAL" clId="{C445DDBF-67C5-48C1-8151-9402C8BDC274}" dt="2026-06-10T17:16:30.715" v="118"/>
        <pc:sldMkLst>
          <pc:docMk/>
          <pc:sldMk cId="2892738740" sldId="2145708061"/>
        </pc:sldMkLst>
      </pc:sldChg>
      <pc:sldChg chg="add">
        <pc:chgData name="Tim Anderson" userId="29931dd9-6a8d-4aea-9bcf-bec880f70870" providerId="ADAL" clId="{C445DDBF-67C5-48C1-8151-9402C8BDC274}" dt="2026-06-10T17:16:30.715" v="118"/>
        <pc:sldMkLst>
          <pc:docMk/>
          <pc:sldMk cId="3026491152" sldId="2145708062"/>
        </pc:sldMkLst>
      </pc:sldChg>
      <pc:sldChg chg="add">
        <pc:chgData name="Tim Anderson" userId="29931dd9-6a8d-4aea-9bcf-bec880f70870" providerId="ADAL" clId="{C445DDBF-67C5-48C1-8151-9402C8BDC274}" dt="2026-06-10T17:16:30.715" v="118"/>
        <pc:sldMkLst>
          <pc:docMk/>
          <pc:sldMk cId="3071921774" sldId="2145708063"/>
        </pc:sldMkLst>
      </pc:sldChg>
      <pc:sldChg chg="add">
        <pc:chgData name="Tim Anderson" userId="29931dd9-6a8d-4aea-9bcf-bec880f70870" providerId="ADAL" clId="{C445DDBF-67C5-48C1-8151-9402C8BDC274}" dt="2026-06-10T17:16:30.715" v="118"/>
        <pc:sldMkLst>
          <pc:docMk/>
          <pc:sldMk cId="137392573" sldId="2145708064"/>
        </pc:sldMkLst>
      </pc:sldChg>
      <pc:sldChg chg="add">
        <pc:chgData name="Tim Anderson" userId="29931dd9-6a8d-4aea-9bcf-bec880f70870" providerId="ADAL" clId="{C445DDBF-67C5-48C1-8151-9402C8BDC274}" dt="2026-06-10T17:26:17.932" v="129"/>
        <pc:sldMkLst>
          <pc:docMk/>
          <pc:sldMk cId="4073784801" sldId="2145708065"/>
        </pc:sldMkLst>
      </pc:sldChg>
      <pc:sldChg chg="add">
        <pc:chgData name="Tim Anderson" userId="29931dd9-6a8d-4aea-9bcf-bec880f70870" providerId="ADAL" clId="{C445DDBF-67C5-48C1-8151-9402C8BDC274}" dt="2026-06-10T17:26:17.932" v="129"/>
        <pc:sldMkLst>
          <pc:docMk/>
          <pc:sldMk cId="4078076630" sldId="2145708066"/>
        </pc:sldMkLst>
      </pc:sldChg>
      <pc:sldChg chg="add">
        <pc:chgData name="Tim Anderson" userId="29931dd9-6a8d-4aea-9bcf-bec880f70870" providerId="ADAL" clId="{C445DDBF-67C5-48C1-8151-9402C8BDC274}" dt="2026-06-10T17:28:04.472" v="130"/>
        <pc:sldMkLst>
          <pc:docMk/>
          <pc:sldMk cId="869296286" sldId="2145708067"/>
        </pc:sldMkLst>
      </pc:sldChg>
      <pc:sldChg chg="add">
        <pc:chgData name="Tim Anderson" userId="29931dd9-6a8d-4aea-9bcf-bec880f70870" providerId="ADAL" clId="{C445DDBF-67C5-48C1-8151-9402C8BDC274}" dt="2026-06-10T17:28:04.472" v="130"/>
        <pc:sldMkLst>
          <pc:docMk/>
          <pc:sldMk cId="1715347918" sldId="2145708068"/>
        </pc:sldMkLst>
      </pc:sldChg>
      <pc:sldChg chg="modSp add mod">
        <pc:chgData name="Tim Anderson" userId="29931dd9-6a8d-4aea-9bcf-bec880f70870" providerId="ADAL" clId="{C445DDBF-67C5-48C1-8151-9402C8BDC274}" dt="2026-06-10T17:32:54.155" v="281" actId="20577"/>
        <pc:sldMkLst>
          <pc:docMk/>
          <pc:sldMk cId="4210542735" sldId="2145708069"/>
        </pc:sldMkLst>
        <pc:spChg chg="mod">
          <ac:chgData name="Tim Anderson" userId="29931dd9-6a8d-4aea-9bcf-bec880f70870" providerId="ADAL" clId="{C445DDBF-67C5-48C1-8151-9402C8BDC274}" dt="2026-06-10T17:32:54.155" v="281" actId="20577"/>
          <ac:spMkLst>
            <pc:docMk/>
            <pc:sldMk cId="4210542735" sldId="2145708069"/>
            <ac:spMk id="8" creationId="{DD8CFE92-3897-D349-7CA8-49DF248AB5F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chemeClr val="tx1"/>
              </a:solidFill>
              <a:latin typeface="Arial Narrow" pitchFamily="34" charset="0"/>
            </a:rPr>
            <a:t>Dedra Douglas</a:t>
          </a:r>
        </a:p>
        <a:p>
          <a:r>
            <a:rPr lang="en-US" sz="1400" b="1" i="1" dirty="0">
              <a:solidFill>
                <a:schemeClr val="tx1"/>
              </a:solidFill>
              <a:latin typeface="Arial Narrow" pitchFamily="34" charset="0"/>
            </a:rPr>
            <a:t>Administrative Assistant</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A12DD7A1-CCA5-4432-8B59-849917E85A58}" type="asst">
      <dgm:prSet custT="1"/>
      <dgm:spPr>
        <a:solidFill>
          <a:srgbClr val="B1E6FE"/>
        </a:solidFill>
      </dgm:spPr>
      <dgm:t>
        <a:bodyPr/>
        <a:lstStyle/>
        <a:p>
          <a:r>
            <a:rPr lang="en-US" sz="1400" b="1" i="1" dirty="0">
              <a:solidFill>
                <a:schemeClr val="tx1"/>
              </a:solidFill>
              <a:latin typeface="Arial Narrow" pitchFamily="34" charset="0"/>
            </a:rPr>
            <a:t>Carlos Coronado</a:t>
          </a:r>
        </a:p>
        <a:p>
          <a:r>
            <a:rPr lang="en-US" sz="1400" b="1" i="1" dirty="0">
              <a:solidFill>
                <a:schemeClr val="tx1"/>
              </a:solidFill>
              <a:latin typeface="Arial Narrow" pitchFamily="34" charset="0"/>
            </a:rPr>
            <a:t>National Exploring Growth &amp; Retention Executive</a:t>
          </a:r>
        </a:p>
      </dgm:t>
    </dgm:pt>
    <dgm:pt modelId="{BAEB88DF-F204-4142-8C6C-69B49BB07403}" type="parTrans" cxnId="{4F52739A-382E-42FC-8B1A-1026FF8FBC7A}">
      <dgm:prSet/>
      <dgm:spPr/>
      <dgm:t>
        <a:bodyPr/>
        <a:lstStyle/>
        <a:p>
          <a:endParaRPr lang="en-US"/>
        </a:p>
      </dgm:t>
    </dgm:pt>
    <dgm:pt modelId="{B625D075-87D4-40FE-9DE7-8DDD527D1F20}" type="sibTrans" cxnId="{4F52739A-382E-42FC-8B1A-1026FF8FBC7A}">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3"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65275" custScaleY="56952" custLinFactX="5305" custLinFactNeighborX="100000"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58793"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3" custScaleX="40561" custScaleY="50823" custLinFactX="-49647" custLinFactNeighborX="-100000" custLinFactNeighborY="-7002">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 modelId="{A9EFB00F-5B86-498C-8283-848FF84D0CD9}" type="pres">
      <dgm:prSet presAssocID="{A12DD7A1-CCA5-4432-8B59-849917E85A58}" presName="hierRoot1" presStyleCnt="0">
        <dgm:presLayoutVars>
          <dgm:hierBranch val="init"/>
        </dgm:presLayoutVars>
      </dgm:prSet>
      <dgm:spPr/>
    </dgm:pt>
    <dgm:pt modelId="{57052BDC-7CF9-4CA4-8F5D-3E5CB1FA6DC8}" type="pres">
      <dgm:prSet presAssocID="{A12DD7A1-CCA5-4432-8B59-849917E85A58}" presName="rootComposite1" presStyleCnt="0"/>
      <dgm:spPr/>
    </dgm:pt>
    <dgm:pt modelId="{CE394A99-8D40-45D6-BDC7-5E2F815FAB07}" type="pres">
      <dgm:prSet presAssocID="{A12DD7A1-CCA5-4432-8B59-849917E85A58}" presName="rootText1" presStyleLbl="node0" presStyleIdx="2" presStyleCnt="3" custScaleX="65275" custScaleY="56952" custLinFactNeighborX="-28424" custLinFactNeighborY="66850">
        <dgm:presLayoutVars>
          <dgm:chPref val="3"/>
        </dgm:presLayoutVars>
      </dgm:prSet>
      <dgm:spPr/>
    </dgm:pt>
    <dgm:pt modelId="{99FC3DAC-AF17-4367-BF18-C071D75B33A3}" type="pres">
      <dgm:prSet presAssocID="{A12DD7A1-CCA5-4432-8B59-849917E85A58}" presName="rootConnector1" presStyleLbl="asst0" presStyleIdx="0" presStyleCnt="0"/>
      <dgm:spPr/>
    </dgm:pt>
    <dgm:pt modelId="{F64755EF-2412-4E62-93E7-0003D6AE34B8}" type="pres">
      <dgm:prSet presAssocID="{A12DD7A1-CCA5-4432-8B59-849917E85A58}" presName="hierChild2" presStyleCnt="0"/>
      <dgm:spPr/>
    </dgm:pt>
    <dgm:pt modelId="{6E5B3D07-468F-4262-92A0-8C5F30D55EA6}" type="pres">
      <dgm:prSet presAssocID="{A12DD7A1-CCA5-4432-8B59-849917E85A58}" presName="hierChild3" presStyleCnt="0"/>
      <dgm:spPr/>
    </dgm:pt>
  </dgm:ptLst>
  <dgm:cxnLst>
    <dgm:cxn modelId="{C2BA3600-08E8-43DB-B866-7D863FCAC1AC}" type="presOf" srcId="{A12DD7A1-CCA5-4432-8B59-849917E85A58}" destId="{CE394A99-8D40-45D6-BDC7-5E2F815FAB07}" srcOrd="0" destOrd="0" presId="urn:microsoft.com/office/officeart/2005/8/layout/orgChart1"/>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4F52739A-382E-42FC-8B1A-1026FF8FBC7A}" srcId="{BCD9911D-D24D-48F1-943B-9142347D470F}" destId="{A12DD7A1-CCA5-4432-8B59-849917E85A58}" srcOrd="2" destOrd="0" parTransId="{BAEB88DF-F204-4142-8C6C-69B49BB07403}" sibTransId="{B625D075-87D4-40FE-9DE7-8DDD527D1F20}"/>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B89BA8D3-FC23-4B4E-ACDC-BD70D4540667}" type="presOf" srcId="{A12DD7A1-CCA5-4432-8B59-849917E85A58}" destId="{99FC3DAC-AF17-4367-BF18-C071D75B33A3}"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 modelId="{FD91799A-0AEA-4515-AC92-F000C5EB5AF1}" type="presParOf" srcId="{B65E883C-D9C3-4457-B574-282CF65135C3}" destId="{A9EFB00F-5B86-498C-8283-848FF84D0CD9}" srcOrd="2" destOrd="0" presId="urn:microsoft.com/office/officeart/2005/8/layout/orgChart1"/>
    <dgm:cxn modelId="{428ED6FA-38D9-4CEC-93F7-4B4CDFEE2F94}" type="presParOf" srcId="{A9EFB00F-5B86-498C-8283-848FF84D0CD9}" destId="{57052BDC-7CF9-4CA4-8F5D-3E5CB1FA6DC8}" srcOrd="0" destOrd="0" presId="urn:microsoft.com/office/officeart/2005/8/layout/orgChart1"/>
    <dgm:cxn modelId="{7D4C3D68-66BA-4BA9-B49D-3F330B027C04}" type="presParOf" srcId="{57052BDC-7CF9-4CA4-8F5D-3E5CB1FA6DC8}" destId="{CE394A99-8D40-45D6-BDC7-5E2F815FAB07}" srcOrd="0" destOrd="0" presId="urn:microsoft.com/office/officeart/2005/8/layout/orgChart1"/>
    <dgm:cxn modelId="{918A3E91-58D3-4A5D-AD5A-4415F9465063}" type="presParOf" srcId="{57052BDC-7CF9-4CA4-8F5D-3E5CB1FA6DC8}" destId="{99FC3DAC-AF17-4367-BF18-C071D75B33A3}" srcOrd="1" destOrd="0" presId="urn:microsoft.com/office/officeart/2005/8/layout/orgChart1"/>
    <dgm:cxn modelId="{78FDF6A3-9BA1-4EA7-99CF-7AEB815F46BC}" type="presParOf" srcId="{A9EFB00F-5B86-498C-8283-848FF84D0CD9}" destId="{F64755EF-2412-4E62-93E7-0003D6AE34B8}" srcOrd="1" destOrd="0" presId="urn:microsoft.com/office/officeart/2005/8/layout/orgChart1"/>
    <dgm:cxn modelId="{C6EFC93B-864B-4B90-B229-179C3D1CF712}" type="presParOf" srcId="{A9EFB00F-5B86-498C-8283-848FF84D0CD9}" destId="{6E5B3D07-468F-4262-92A0-8C5F30D55EA6}"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3740613" y="1896071"/>
          <a:ext cx="474316" cy="1446015"/>
        </a:xfrm>
        <a:custGeom>
          <a:avLst/>
          <a:gdLst/>
          <a:ahLst/>
          <a:cxnLst/>
          <a:rect l="0" t="0" r="0" b="0"/>
          <a:pathLst>
            <a:path>
              <a:moveTo>
                <a:pt x="474316" y="0"/>
              </a:moveTo>
              <a:lnTo>
                <a:pt x="474316" y="1446015"/>
              </a:lnTo>
              <a:lnTo>
                <a:pt x="0"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4214930" y="1896071"/>
          <a:ext cx="502644" cy="1446015"/>
        </a:xfrm>
        <a:custGeom>
          <a:avLst/>
          <a:gdLst/>
          <a:ahLst/>
          <a:cxnLst/>
          <a:rect l="0" t="0" r="0" b="0"/>
          <a:pathLst>
            <a:path>
              <a:moveTo>
                <a:pt x="0" y="0"/>
              </a:moveTo>
              <a:lnTo>
                <a:pt x="0" y="1446015"/>
              </a:lnTo>
              <a:lnTo>
                <a:pt x="502644"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2834098" y="700936"/>
          <a:ext cx="2761664" cy="1195134"/>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2834098" y="700936"/>
        <a:ext cx="2761664" cy="1195134"/>
      </dsp:txXfrm>
    </dsp:sp>
    <dsp:sp modelId="{5CB7C62A-6393-453D-A839-67512367AA48}">
      <dsp:nvSpPr>
        <dsp:cNvPr id="0" name=""/>
        <dsp:cNvSpPr/>
      </dsp:nvSpPr>
      <dsp:spPr>
        <a:xfrm>
          <a:off x="4717574" y="279519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Narrow" pitchFamily="34" charset="0"/>
            </a:rPr>
            <a:t>Dedra Douglas</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Administrative Assistant</a:t>
          </a:r>
        </a:p>
      </dsp:txBody>
      <dsp:txXfrm>
        <a:off x="4717574" y="2795192"/>
        <a:ext cx="2507269" cy="1093787"/>
      </dsp:txXfrm>
    </dsp:sp>
    <dsp:sp modelId="{3C6C0BC6-1B23-47DA-90FC-5BAE7CCCB76A}">
      <dsp:nvSpPr>
        <dsp:cNvPr id="0" name=""/>
        <dsp:cNvSpPr/>
      </dsp:nvSpPr>
      <dsp:spPr>
        <a:xfrm>
          <a:off x="1482324" y="2801040"/>
          <a:ext cx="2258289" cy="1082091"/>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1482324" y="2801040"/>
        <a:ext cx="2258289" cy="1082091"/>
      </dsp:txXfrm>
    </dsp:sp>
    <dsp:sp modelId="{2A805936-6D65-44FB-B027-BAB888DB7CFC}">
      <dsp:nvSpPr>
        <dsp:cNvPr id="0" name=""/>
        <dsp:cNvSpPr/>
      </dsp:nvSpPr>
      <dsp:spPr>
        <a:xfrm>
          <a:off x="22692" y="79602"/>
          <a:ext cx="1557982" cy="97607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22692" y="79602"/>
        <a:ext cx="1557982" cy="976077"/>
      </dsp:txXfrm>
    </dsp:sp>
    <dsp:sp modelId="{CE394A99-8D40-45D6-BDC7-5E2F815FAB07}">
      <dsp:nvSpPr>
        <dsp:cNvPr id="0" name=""/>
        <dsp:cNvSpPr/>
      </dsp:nvSpPr>
      <dsp:spPr>
        <a:xfrm>
          <a:off x="7043583" y="149796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Carlos Coronado</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National Exploring Growth &amp; Retention Executive</a:t>
          </a:r>
        </a:p>
      </dsp:txBody>
      <dsp:txXfrm>
        <a:off x="7043583" y="1497962"/>
        <a:ext cx="2507269" cy="10937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6/10/2026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7" rIns="92133" bIns="4606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0669"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0669" rtl="0" eaLnBrk="1" fontAlgn="auto" latinLnBrk="0" hangingPunct="1">
                <a:lnSpc>
                  <a:spcPct val="100000"/>
                </a:lnSpc>
                <a:spcBef>
                  <a:spcPct val="0"/>
                </a:spcBef>
                <a:spcAft>
                  <a:spcPts val="0"/>
                </a:spcAft>
                <a:buClrTx/>
                <a:buSzTx/>
                <a:buFontTx/>
                <a:buNone/>
                <a:tabLst/>
                <a:defRPr/>
              </a:pPr>
              <a:t>80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0334" indent="-230334">
              <a:spcBef>
                <a:spcPct val="0"/>
              </a:spcBef>
              <a:buFontTx/>
              <a:buAutoNum type="arabicPeriod"/>
              <a:defRPr/>
            </a:pPr>
            <a:r>
              <a:rPr lang="en-US" altLang="en-US" dirty="0"/>
              <a:t>This is another set of sample results provided at no cost to schools.  Very helpful for Guidance Counselors.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dirty="0"/>
              <a:t>The After Graduation Plans is important to Guidance Counselors</a:t>
            </a:r>
          </a:p>
          <a:p>
            <a:pPr marL="691003" lvl="1" indent="-230334">
              <a:spcBef>
                <a:spcPct val="0"/>
              </a:spcBef>
              <a:buFontTx/>
              <a:buChar char="•"/>
              <a:defRPr/>
            </a:pPr>
            <a:r>
              <a:rPr lang="en-US" altLang="en-US" dirty="0"/>
              <a:t>College</a:t>
            </a:r>
          </a:p>
          <a:p>
            <a:pPr marL="691003" lvl="1" indent="-230334">
              <a:spcBef>
                <a:spcPct val="0"/>
              </a:spcBef>
              <a:buFontTx/>
              <a:buChar char="•"/>
              <a:defRPr/>
            </a:pPr>
            <a:r>
              <a:rPr lang="en-US" altLang="en-US" dirty="0"/>
              <a:t>Junior college</a:t>
            </a:r>
          </a:p>
          <a:p>
            <a:pPr marL="691003" lvl="1" indent="-230334">
              <a:spcBef>
                <a:spcPct val="0"/>
              </a:spcBef>
              <a:buFontTx/>
              <a:buChar char="•"/>
              <a:defRPr/>
            </a:pPr>
            <a:r>
              <a:rPr lang="en-US" altLang="en-US" dirty="0"/>
              <a:t>Military Service</a:t>
            </a:r>
          </a:p>
          <a:p>
            <a:pPr marL="691003" lvl="1" indent="-230334">
              <a:spcBef>
                <a:spcPct val="0"/>
              </a:spcBef>
              <a:buFontTx/>
              <a:buChar char="•"/>
              <a:defRPr/>
            </a:pPr>
            <a:r>
              <a:rPr lang="en-US" altLang="en-US" dirty="0"/>
              <a:t>Technical school</a:t>
            </a:r>
          </a:p>
          <a:p>
            <a:pPr marL="691003" lvl="1" indent="-230334">
              <a:spcBef>
                <a:spcPct val="0"/>
              </a:spcBef>
              <a:buFontTx/>
              <a:buChar char="•"/>
              <a:defRPr/>
            </a:pPr>
            <a:r>
              <a:rPr lang="en-US" altLang="en-US" dirty="0"/>
              <a:t>Work</a:t>
            </a:r>
          </a:p>
          <a:p>
            <a:pPr marL="691003" lvl="1" indent="-230334">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1003" lvl="1" indent="-230334">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4753-E083-92C6-4AF5-004558EC1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2CDB6-02E0-E784-D54F-383D19CEC3D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8C44AC6-A152-C9B6-3298-63DBF8DCA817}"/>
              </a:ext>
            </a:extLst>
          </p:cNvPr>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a:extLst>
              <a:ext uri="{FF2B5EF4-FFF2-40B4-BE49-F238E27FC236}">
                <a16:creationId xmlns:a16="http://schemas.microsoft.com/office/drawing/2014/main" id="{A92BBA1D-1347-FC7C-6876-690F0BA0EF5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33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124</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Your Exploring program will be based on the expertise and resources of your own business or organization. The adults selected to lead your post or club are the subject matter experts in your industry, so they can provide much more specialized activities than what the national Exploring program provides to you. </a:t>
            </a:r>
          </a:p>
          <a:p>
            <a:endParaRPr lang="en-US" dirty="0"/>
          </a:p>
          <a:p>
            <a:r>
              <a:rPr lang="en-US" b="1" dirty="0"/>
              <a:t>Exploring provides the volunteer leaders in your post or club an online activity library (http://www.exploring.org/activity-library/) with easy-to-use activities in each of these 5 program areas. </a:t>
            </a:r>
            <a:r>
              <a:rPr lang="en-US" dirty="0"/>
              <a:t>It's important to note none of the activities are mandatory, rather they are there to supplement the program you develop. They are designed for someone who has never worked with youth before. </a:t>
            </a:r>
          </a:p>
          <a:p>
            <a:endParaRPr lang="en-US" dirty="0"/>
          </a:p>
          <a:p>
            <a:r>
              <a:rPr lang="en-US" dirty="0"/>
              <a:t>Each activity in the library is hands-on and interactive in nature. We like to say that Exploring is not Exploring unless it's hands-on and interactive. Facility tours and job shadowing can be part of your program, but it should not be all that is offered to youth who want to learn more about what you do.</a:t>
            </a:r>
          </a:p>
        </p:txBody>
      </p:sp>
      <p:sp>
        <p:nvSpPr>
          <p:cNvPr id="4" name="Slide Number Placeholder 3"/>
          <p:cNvSpPr>
            <a:spLocks noGrp="1"/>
          </p:cNvSpPr>
          <p:nvPr>
            <p:ph type="sldNum" sz="quarter" idx="10"/>
          </p:nvPr>
        </p:nvSpPr>
        <p:spPr/>
        <p:txBody>
          <a:bodyPr/>
          <a:lstStyle/>
          <a:p>
            <a:fld id="{D19EC153-59F8-AA44-B290-32FCADB9045D}" type="slidenum">
              <a:rPr lang="en-US" smtClean="0"/>
              <a:t>138</a:t>
            </a:fld>
            <a:endParaRPr lang="en-US" dirty="0"/>
          </a:p>
        </p:txBody>
      </p:sp>
    </p:spTree>
    <p:extLst>
      <p:ext uri="{BB962C8B-B14F-4D97-AF65-F5344CB8AC3E}">
        <p14:creationId xmlns:p14="http://schemas.microsoft.com/office/powerpoint/2010/main" val="2504399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5ED67-135F-DF74-F9ED-CFAA1F469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BA27B-BCAF-8520-80D6-002EAFCE1FB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C01F01AA-81EC-697E-FDA3-9805FDCEE2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EAC93-3393-8ADE-6C41-F5F2642690A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11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0AE3-C135-FC69-329A-EDDD90614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87EE5-7837-4ECF-4226-2CD61CA8574C}"/>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0A51DD7C-4E42-F7B3-0442-9B15110823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CAB04F-ADED-2FBD-F83A-2ACBCA778E2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97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4D68B-AE6C-AAC5-0C8D-88D1D73A7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82148-52EB-CC4B-78A3-8A1872833CA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8CBC17CB-1D7B-BCBB-AF67-694B47AF4D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B5334-26F7-B66E-F6F3-6CA5605EA65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82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5F4F-57F7-324B-E683-0A5E4F247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1AA78-6A0C-DADA-AC52-31EB1F0AFA2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5DBB7784-E7CD-DF09-EEE7-B378D95470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53B3E6-4F5A-E50A-7606-33E4261A47A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712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0AD3-91B1-4149-BD06-7D6A0A24F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0D6B4-97C3-00E9-DA73-BDB24411EB3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F2D3FBB-49D8-29FD-4F67-346BFB7770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E95B58-B44A-D15D-AE1D-5E362DEAD8A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102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ED734-B000-ABA0-9369-BB6333865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FD6B4-184A-2711-AFDC-B9B6A1AAE7E1}"/>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6360F09C-6126-F76D-B4F6-373C63A46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4D1AAA-E554-C513-6CD6-305135E45B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91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FA28-2190-98CF-E7E3-A61FE26A9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3DD2A-F03D-C5A2-BFF5-CF23F036D07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351A51B-EEF0-8A41-4A79-E647E8B74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C5E7B-C987-B65E-AAE2-0E97952C243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121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212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213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8BA42-F1AB-AA26-511F-A0B58C395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FE8FC-B6EF-C440-DCEB-1993A543D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84034-1522-A527-9C46-8CFA2AA369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AD4EE0-CD40-80A6-D7F2-A855B9E96194}"/>
              </a:ext>
            </a:extLst>
          </p:cNvPr>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089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235</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13</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F1A3-023E-BEAE-E55C-C465E057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EBC3E-3DB9-399B-23D0-6E199E95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014B1-712A-66D0-FB40-34F074F31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38D8C-B0FB-1489-A23E-E8AF1D513035}"/>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41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DB22A-4F5D-6713-3195-8836F48C6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A4289-CFB0-C25E-40B7-D59EC0CFF88A}"/>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5427DC64-4640-EFEC-23B9-56ABD8FD39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3DEA10-0540-EBE1-C1E2-CC6C26C4A2C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0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632E9-5925-286B-D6C0-05A1E35C2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A4E06-8A97-9EAD-411B-8FBDBE3338B4}"/>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B20EC5A3-4771-097F-EBE9-E20EE71D24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70C8C5-2D04-B0E2-90E4-BC4297213A7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95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686437" y="4491646"/>
            <a:ext cx="5606696" cy="42527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62810" indent="-293388">
              <a:spcBef>
                <a:spcPct val="30000"/>
              </a:spcBef>
              <a:defRPr sz="1200">
                <a:solidFill>
                  <a:schemeClr val="tx1"/>
                </a:solidFill>
                <a:latin typeface="Calibri" panose="020F0502020204030204" pitchFamily="34" charset="0"/>
              </a:defRPr>
            </a:lvl2pPr>
            <a:lvl3pPr marL="1173554" indent="-234710">
              <a:spcBef>
                <a:spcPct val="30000"/>
              </a:spcBef>
              <a:defRPr sz="1200">
                <a:solidFill>
                  <a:schemeClr val="tx1"/>
                </a:solidFill>
                <a:latin typeface="Calibri" panose="020F0502020204030204" pitchFamily="34" charset="0"/>
              </a:defRPr>
            </a:lvl3pPr>
            <a:lvl4pPr marL="1642975" indent="-234710">
              <a:spcBef>
                <a:spcPct val="30000"/>
              </a:spcBef>
              <a:defRPr sz="1200">
                <a:solidFill>
                  <a:schemeClr val="tx1"/>
                </a:solidFill>
                <a:latin typeface="Calibri" panose="020F0502020204030204" pitchFamily="34" charset="0"/>
              </a:defRPr>
            </a:lvl4pPr>
            <a:lvl5pPr marL="2112397" indent="-234710">
              <a:spcBef>
                <a:spcPct val="30000"/>
              </a:spcBef>
              <a:defRPr sz="1200">
                <a:solidFill>
                  <a:schemeClr val="tx1"/>
                </a:solidFill>
                <a:latin typeface="Calibri" panose="020F0502020204030204" pitchFamily="34" charset="0"/>
              </a:defRPr>
            </a:lvl5pPr>
            <a:lvl6pPr marL="2581818" indent="-234710" eaLnBrk="0" fontAlgn="base" hangingPunct="0">
              <a:spcBef>
                <a:spcPct val="30000"/>
              </a:spcBef>
              <a:spcAft>
                <a:spcPct val="0"/>
              </a:spcAft>
              <a:defRPr sz="1200">
                <a:solidFill>
                  <a:schemeClr val="tx1"/>
                </a:solidFill>
                <a:latin typeface="Calibri" panose="020F0502020204030204" pitchFamily="34" charset="0"/>
              </a:defRPr>
            </a:lvl6pPr>
            <a:lvl7pPr marL="3051240" indent="-234710" eaLnBrk="0" fontAlgn="base" hangingPunct="0">
              <a:spcBef>
                <a:spcPct val="30000"/>
              </a:spcBef>
              <a:spcAft>
                <a:spcPct val="0"/>
              </a:spcAft>
              <a:defRPr sz="1200">
                <a:solidFill>
                  <a:schemeClr val="tx1"/>
                </a:solidFill>
                <a:latin typeface="Calibri" panose="020F0502020204030204" pitchFamily="34" charset="0"/>
              </a:defRPr>
            </a:lvl7pPr>
            <a:lvl8pPr marL="3520662" indent="-234710" eaLnBrk="0" fontAlgn="base" hangingPunct="0">
              <a:spcBef>
                <a:spcPct val="30000"/>
              </a:spcBef>
              <a:spcAft>
                <a:spcPct val="0"/>
              </a:spcAft>
              <a:defRPr sz="1200">
                <a:solidFill>
                  <a:schemeClr val="tx1"/>
                </a:solidFill>
                <a:latin typeface="Calibri" panose="020F0502020204030204" pitchFamily="34" charset="0"/>
              </a:defRPr>
            </a:lvl8pPr>
            <a:lvl9pPr marL="3990084" indent="-23471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0669"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7" rIns="92133" bIns="4606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0669"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0669" rtl="0" eaLnBrk="1" fontAlgn="auto" latinLnBrk="0" hangingPunct="1">
                <a:lnSpc>
                  <a:spcPct val="100000"/>
                </a:lnSpc>
                <a:spcBef>
                  <a:spcPct val="0"/>
                </a:spcBef>
                <a:spcAft>
                  <a:spcPts val="0"/>
                </a:spcAft>
                <a:buClrTx/>
                <a:buSzTx/>
                <a:buFontTx/>
                <a:buNone/>
                <a:tabLst/>
                <a:defRPr/>
              </a:pPr>
              <a:t>79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0334" indent="-230334">
              <a:spcBef>
                <a:spcPct val="0"/>
              </a:spcBef>
              <a:buFontTx/>
              <a:buAutoNum type="arabicPeriod"/>
              <a:defRPr/>
            </a:pPr>
            <a:r>
              <a:rPr lang="en-US" altLang="en-US" dirty="0"/>
              <a:t>This is one set of sample results provided at no cost to schools.  Very helpful for Guidance Counselors.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dirty="0"/>
              <a:t>All students, by grade, alphabetically.  Shows:</a:t>
            </a:r>
          </a:p>
          <a:p>
            <a:pPr marL="748587" lvl="1" indent="-287918">
              <a:spcBef>
                <a:spcPct val="0"/>
              </a:spcBef>
              <a:buFontTx/>
              <a:buChar char="•"/>
              <a:defRPr/>
            </a:pPr>
            <a:r>
              <a:rPr lang="en-US" altLang="en-US" dirty="0"/>
              <a:t>Career interests</a:t>
            </a:r>
          </a:p>
          <a:p>
            <a:pPr marL="748587" lvl="1" indent="-287918">
              <a:spcBef>
                <a:spcPct val="0"/>
              </a:spcBef>
              <a:buFontTx/>
              <a:buChar char="•"/>
              <a:defRPr/>
            </a:pPr>
            <a:r>
              <a:rPr lang="en-US" altLang="en-US" dirty="0"/>
              <a:t>Hobby interests</a:t>
            </a:r>
          </a:p>
          <a:p>
            <a:pPr marL="748587" lvl="1" indent="-287918">
              <a:spcBef>
                <a:spcPct val="0"/>
              </a:spcBef>
              <a:buFontTx/>
              <a:buChar char="•"/>
              <a:defRPr/>
            </a:pPr>
            <a:r>
              <a:rPr lang="en-US" altLang="en-US" dirty="0"/>
              <a:t>Post-high school plans</a:t>
            </a:r>
          </a:p>
          <a:p>
            <a:pPr marL="748587" lvl="1" indent="-287918">
              <a:spcBef>
                <a:spcPct val="0"/>
              </a:spcBef>
              <a:buFontTx/>
              <a:buChar char="•"/>
              <a:defRPr/>
            </a:pPr>
            <a:endParaRPr lang="en-US" altLang="en-US" dirty="0"/>
          </a:p>
          <a:p>
            <a:pPr marL="230334" indent="-230334">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2"/>
            <a:ext cx="2743200" cy="365125"/>
          </a:xfrm>
          <a:prstGeom prst="rect">
            <a:avLst/>
          </a:prstGeom>
        </p:spPr>
        <p:txBody>
          <a:bodyPr/>
          <a:lstStyle/>
          <a:p>
            <a:fld id="{BF8B219C-0363-4EAC-B355-C16BC5F10A50}" type="datetimeFigureOut">
              <a:rPr lang="en-US" smtClean="0"/>
              <a:t>6/10/2026</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2"/>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1" cy="1624824"/>
          </a:xfrm>
          <a:prstGeom prst="rect">
            <a:avLst/>
          </a:prstGeom>
        </p:spPr>
      </p:pic>
    </p:spTree>
    <p:extLst>
      <p:ext uri="{BB962C8B-B14F-4D97-AF65-F5344CB8AC3E}">
        <p14:creationId xmlns:p14="http://schemas.microsoft.com/office/powerpoint/2010/main" val="251720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6/10/2026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6/10/2026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6/10/2026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4" name="Picture 3" descr="A close-up of logos&#10;&#10;AI-generated content may be incorrect.">
            <a:extLst>
              <a:ext uri="{FF2B5EF4-FFF2-40B4-BE49-F238E27FC236}">
                <a16:creationId xmlns:a16="http://schemas.microsoft.com/office/drawing/2014/main" id="{65CE11AB-2FE9-7143-EE6F-7158B0284B70}"/>
              </a:ext>
            </a:extLst>
          </p:cNvPr>
          <p:cNvPicPr>
            <a:picLocks noChangeAspect="1"/>
          </p:cNvPicPr>
          <p:nvPr userDrawn="1"/>
        </p:nvPicPr>
        <p:blipFill>
          <a:blip r:embed="rId2">
            <a:extLst>
              <a:ext uri="{28A0092B-C50C-407E-A947-70E740481C1C}">
                <a14:useLocalDpi xmlns:a14="http://schemas.microsoft.com/office/drawing/2010/main" val="0"/>
              </a:ext>
            </a:extLst>
          </a:blip>
          <a:srcRect l="4105" t="14140" r="4264" b="13891"/>
          <a:stretch>
            <a:fillRect/>
          </a:stretch>
        </p:blipFill>
        <p:spPr>
          <a:xfrm>
            <a:off x="1147446" y="844350"/>
            <a:ext cx="9897111" cy="3109342"/>
          </a:xfrm>
          <a:prstGeom prst="rect">
            <a:avLst/>
          </a:prstGeom>
        </p:spPr>
      </p:pic>
      <p:sp>
        <p:nvSpPr>
          <p:cNvPr id="3" name="Content Placeholder 2">
            <a:extLst>
              <a:ext uri="{FF2B5EF4-FFF2-40B4-BE49-F238E27FC236}">
                <a16:creationId xmlns:a16="http://schemas.microsoft.com/office/drawing/2014/main" id="{B9D4254E-33D2-ADB9-7DD2-64BD6376BEBE}"/>
              </a:ext>
            </a:extLst>
          </p:cNvPr>
          <p:cNvSpPr>
            <a:spLocks noGrp="1"/>
          </p:cNvSpPr>
          <p:nvPr>
            <p:ph sz="quarter" idx="11" hasCustomPrompt="1"/>
          </p:nvPr>
        </p:nvSpPr>
        <p:spPr>
          <a:xfrm>
            <a:off x="1146177" y="4971350"/>
            <a:ext cx="9898063" cy="914400"/>
          </a:xfrm>
        </p:spPr>
        <p:txBody>
          <a:bodyPr>
            <a:noAutofit/>
          </a:bodyPr>
          <a:lstStyle>
            <a:lvl1pPr>
              <a:buNone/>
              <a:defRPr sz="1500"/>
            </a:lvl1pPr>
          </a:lstStyle>
          <a:p>
            <a:pPr lvl="0"/>
            <a:r>
              <a:rPr lang="en-US" dirty="0"/>
              <a:t>Subtitle or Text</a:t>
            </a:r>
          </a:p>
          <a:p>
            <a:pPr lvl="0"/>
            <a:r>
              <a:rPr lang="en-US" dirty="0"/>
              <a:t>Subtitle or Text</a:t>
            </a:r>
          </a:p>
        </p:txBody>
      </p:sp>
      <p:sp>
        <p:nvSpPr>
          <p:cNvPr id="7" name="Content Placeholder 6">
            <a:extLst>
              <a:ext uri="{FF2B5EF4-FFF2-40B4-BE49-F238E27FC236}">
                <a16:creationId xmlns:a16="http://schemas.microsoft.com/office/drawing/2014/main" id="{A6FACB00-74A8-1A4E-BC6E-87FBE13928A9}"/>
              </a:ext>
            </a:extLst>
          </p:cNvPr>
          <p:cNvSpPr>
            <a:spLocks noGrp="1"/>
          </p:cNvSpPr>
          <p:nvPr>
            <p:ph sz="quarter" idx="12" hasCustomPrompt="1"/>
          </p:nvPr>
        </p:nvSpPr>
        <p:spPr>
          <a:xfrm>
            <a:off x="1146176" y="4413186"/>
            <a:ext cx="9896475" cy="487680"/>
          </a:xfrm>
        </p:spPr>
        <p:txBody>
          <a:bodyPr/>
          <a:lstStyle>
            <a:lvl1pPr>
              <a:buNone/>
              <a:defRPr/>
            </a:lvl1pPr>
            <a:lvl2pPr>
              <a:buNone/>
              <a:defRPr/>
            </a:lvl2pPr>
            <a:lvl3pPr>
              <a:buNone/>
              <a:defRPr/>
            </a:lvl3pPr>
            <a:lvl4pPr>
              <a:buNone/>
              <a:defRPr/>
            </a:lvl4pPr>
            <a:lvl5pPr>
              <a:buNone/>
              <a:defRPr/>
            </a:lvl5pPr>
          </a:lstStyle>
          <a:p>
            <a:pPr lvl="0"/>
            <a:r>
              <a:rPr lang="en-US" dirty="0"/>
              <a:t>Presentation Title</a:t>
            </a:r>
          </a:p>
        </p:txBody>
      </p:sp>
      <p:sp>
        <p:nvSpPr>
          <p:cNvPr id="8" name="Rectangle 7">
            <a:extLst>
              <a:ext uri="{FF2B5EF4-FFF2-40B4-BE49-F238E27FC236}">
                <a16:creationId xmlns:a16="http://schemas.microsoft.com/office/drawing/2014/main" id="{0F3992BE-B7FA-CD4E-4ED7-BEC61CBF2AFE}"/>
              </a:ext>
            </a:extLst>
          </p:cNvPr>
          <p:cNvSpPr/>
          <p:nvPr userDrawn="1"/>
        </p:nvSpPr>
        <p:spPr>
          <a:xfrm>
            <a:off x="-1" y="6404103"/>
            <a:ext cx="1219200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830538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4" name="Picture 3" descr="A close-up of logos&#10;&#10;AI-generated content may be incorrect.">
            <a:extLst>
              <a:ext uri="{FF2B5EF4-FFF2-40B4-BE49-F238E27FC236}">
                <a16:creationId xmlns:a16="http://schemas.microsoft.com/office/drawing/2014/main" id="{65CE11AB-2FE9-7143-EE6F-7158B0284B70}"/>
              </a:ext>
            </a:extLst>
          </p:cNvPr>
          <p:cNvPicPr>
            <a:picLocks noChangeAspect="1"/>
          </p:cNvPicPr>
          <p:nvPr userDrawn="1"/>
        </p:nvPicPr>
        <p:blipFill>
          <a:blip r:embed="rId2">
            <a:extLst>
              <a:ext uri="{28A0092B-C50C-407E-A947-70E740481C1C}">
                <a14:useLocalDpi xmlns:a14="http://schemas.microsoft.com/office/drawing/2010/main" val="0"/>
              </a:ext>
            </a:extLst>
          </a:blip>
          <a:srcRect l="4105" t="14140" r="4264" b="13891"/>
          <a:stretch>
            <a:fillRect/>
          </a:stretch>
        </p:blipFill>
        <p:spPr>
          <a:xfrm>
            <a:off x="1147445" y="844350"/>
            <a:ext cx="9897110" cy="3109342"/>
          </a:xfrm>
          <a:prstGeom prst="rect">
            <a:avLst/>
          </a:prstGeom>
        </p:spPr>
      </p:pic>
      <p:sp>
        <p:nvSpPr>
          <p:cNvPr id="3" name="Content Placeholder 2">
            <a:extLst>
              <a:ext uri="{FF2B5EF4-FFF2-40B4-BE49-F238E27FC236}">
                <a16:creationId xmlns:a16="http://schemas.microsoft.com/office/drawing/2014/main" id="{B9D4254E-33D2-ADB9-7DD2-64BD6376BEBE}"/>
              </a:ext>
            </a:extLst>
          </p:cNvPr>
          <p:cNvSpPr>
            <a:spLocks noGrp="1"/>
          </p:cNvSpPr>
          <p:nvPr>
            <p:ph sz="quarter" idx="11" hasCustomPrompt="1"/>
          </p:nvPr>
        </p:nvSpPr>
        <p:spPr>
          <a:xfrm>
            <a:off x="1146175" y="4971350"/>
            <a:ext cx="9898063" cy="914400"/>
          </a:xfrm>
        </p:spPr>
        <p:txBody>
          <a:bodyPr>
            <a:noAutofit/>
          </a:bodyPr>
          <a:lstStyle>
            <a:lvl1pPr>
              <a:buNone/>
              <a:defRPr sz="2000"/>
            </a:lvl1pPr>
          </a:lstStyle>
          <a:p>
            <a:pPr lvl="0"/>
            <a:r>
              <a:rPr lang="en-US" dirty="0"/>
              <a:t>Subtitle or Text</a:t>
            </a:r>
          </a:p>
          <a:p>
            <a:pPr lvl="0"/>
            <a:r>
              <a:rPr lang="en-US" dirty="0"/>
              <a:t>Subtitle or Text</a:t>
            </a:r>
          </a:p>
        </p:txBody>
      </p:sp>
      <p:sp>
        <p:nvSpPr>
          <p:cNvPr id="7" name="Content Placeholder 6">
            <a:extLst>
              <a:ext uri="{FF2B5EF4-FFF2-40B4-BE49-F238E27FC236}">
                <a16:creationId xmlns:a16="http://schemas.microsoft.com/office/drawing/2014/main" id="{A6FACB00-74A8-1A4E-BC6E-87FBE13928A9}"/>
              </a:ext>
            </a:extLst>
          </p:cNvPr>
          <p:cNvSpPr>
            <a:spLocks noGrp="1"/>
          </p:cNvSpPr>
          <p:nvPr>
            <p:ph sz="quarter" idx="12" hasCustomPrompt="1"/>
          </p:nvPr>
        </p:nvSpPr>
        <p:spPr>
          <a:xfrm>
            <a:off x="1146175" y="4413186"/>
            <a:ext cx="9896475" cy="487680"/>
          </a:xfrm>
        </p:spPr>
        <p:txBody>
          <a:bodyPr/>
          <a:lstStyle>
            <a:lvl1pPr>
              <a:buNone/>
              <a:defRPr/>
            </a:lvl1pPr>
            <a:lvl2pPr>
              <a:buNone/>
              <a:defRPr/>
            </a:lvl2pPr>
            <a:lvl3pPr>
              <a:buNone/>
              <a:defRPr/>
            </a:lvl3pPr>
            <a:lvl4pPr>
              <a:buNone/>
              <a:defRPr/>
            </a:lvl4pPr>
            <a:lvl5pPr>
              <a:buNone/>
              <a:defRPr/>
            </a:lvl5pPr>
          </a:lstStyle>
          <a:p>
            <a:pPr lvl="0"/>
            <a:r>
              <a:rPr lang="en-US" dirty="0"/>
              <a:t>Presentation Title</a:t>
            </a:r>
          </a:p>
        </p:txBody>
      </p:sp>
      <p:sp>
        <p:nvSpPr>
          <p:cNvPr id="8" name="Rectangle 7">
            <a:extLst>
              <a:ext uri="{FF2B5EF4-FFF2-40B4-BE49-F238E27FC236}">
                <a16:creationId xmlns:a16="http://schemas.microsoft.com/office/drawing/2014/main" id="{0F3992BE-B7FA-CD4E-4ED7-BEC61CBF2AFE}"/>
              </a:ext>
            </a:extLst>
          </p:cNvPr>
          <p:cNvSpPr/>
          <p:nvPr userDrawn="1"/>
        </p:nvSpPr>
        <p:spPr>
          <a:xfrm>
            <a:off x="-2" y="6404103"/>
            <a:ext cx="1219200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79136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75697"/>
        </a:solidFill>
        <a:effectLst/>
      </p:bgPr>
    </p:bg>
    <p:spTree>
      <p:nvGrpSpPr>
        <p:cNvPr id="1" name=""/>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673D9B49-0203-ABE8-30E4-B88076AB5A71}"/>
              </a:ext>
            </a:extLst>
          </p:cNvPr>
          <p:cNvPicPr>
            <a:picLocks noChangeAspect="1"/>
          </p:cNvPicPr>
          <p:nvPr userDrawn="1"/>
        </p:nvPicPr>
        <p:blipFill>
          <a:blip r:embed="rId2">
            <a:extLst>
              <a:ext uri="{28A0092B-C50C-407E-A947-70E740481C1C}">
                <a14:useLocalDpi xmlns:a14="http://schemas.microsoft.com/office/drawing/2010/main" val="0"/>
              </a:ext>
            </a:extLst>
          </a:blip>
          <a:srcRect l="4841" r="4974"/>
          <a:stretch>
            <a:fillRect/>
          </a:stretch>
        </p:blipFill>
        <p:spPr>
          <a:xfrm>
            <a:off x="0" y="697447"/>
            <a:ext cx="12192000" cy="5407510"/>
          </a:xfrm>
          <a:prstGeom prst="rect">
            <a:avLst/>
          </a:prstGeom>
        </p:spPr>
      </p:pic>
    </p:spTree>
    <p:extLst>
      <p:ext uri="{BB962C8B-B14F-4D97-AF65-F5344CB8AC3E}">
        <p14:creationId xmlns:p14="http://schemas.microsoft.com/office/powerpoint/2010/main" val="10627829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blue and white eagle with a shield and stars&#10;&#10;Description automatically generated">
            <a:extLst>
              <a:ext uri="{FF2B5EF4-FFF2-40B4-BE49-F238E27FC236}">
                <a16:creationId xmlns:a16="http://schemas.microsoft.com/office/drawing/2014/main" id="{FA0E348E-CE95-E93D-AB93-FD1DB66ABB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8578" y="99053"/>
            <a:ext cx="5894844" cy="6659894"/>
          </a:xfrm>
          <a:prstGeom prst="rect">
            <a:avLst/>
          </a:prstGeom>
        </p:spPr>
      </p:pic>
    </p:spTree>
    <p:extLst>
      <p:ext uri="{BB962C8B-B14F-4D97-AF65-F5344CB8AC3E}">
        <p14:creationId xmlns:p14="http://schemas.microsoft.com/office/powerpoint/2010/main" val="26715545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Picture 5" descr="A close-up of logos&#10;&#10;AI-generated content may be incorrect.">
            <a:extLst>
              <a:ext uri="{FF2B5EF4-FFF2-40B4-BE49-F238E27FC236}">
                <a16:creationId xmlns:a16="http://schemas.microsoft.com/office/drawing/2014/main" id="{132E3A89-5965-E9E1-5CF3-2DD3D43B741E}"/>
              </a:ext>
            </a:extLst>
          </p:cNvPr>
          <p:cNvPicPr>
            <a:picLocks noChangeAspect="1"/>
          </p:cNvPicPr>
          <p:nvPr userDrawn="1"/>
        </p:nvPicPr>
        <p:blipFill>
          <a:blip r:embed="rId2">
            <a:extLst>
              <a:ext uri="{28A0092B-C50C-407E-A947-70E740481C1C}">
                <a14:useLocalDpi xmlns:a14="http://schemas.microsoft.com/office/drawing/2010/main" val="0"/>
              </a:ext>
            </a:extLst>
          </a:blip>
          <a:srcRect l="4105" t="14140" r="4264" b="13891"/>
          <a:stretch>
            <a:fillRect/>
          </a:stretch>
        </p:blipFill>
        <p:spPr>
          <a:xfrm>
            <a:off x="0" y="1544320"/>
            <a:ext cx="12192000" cy="3830320"/>
          </a:xfrm>
          <a:prstGeom prst="rect">
            <a:avLst/>
          </a:prstGeom>
        </p:spPr>
      </p:pic>
    </p:spTree>
    <p:extLst>
      <p:ext uri="{BB962C8B-B14F-4D97-AF65-F5344CB8AC3E}">
        <p14:creationId xmlns:p14="http://schemas.microsoft.com/office/powerpoint/2010/main" val="5497872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descr="A close-up of logos&#10;&#10;AI-generated content may be incorrect.">
            <a:extLst>
              <a:ext uri="{FF2B5EF4-FFF2-40B4-BE49-F238E27FC236}">
                <a16:creationId xmlns:a16="http://schemas.microsoft.com/office/drawing/2014/main" id="{65CE11AB-2FE9-7143-EE6F-7158B0284B70}"/>
              </a:ext>
            </a:extLst>
          </p:cNvPr>
          <p:cNvPicPr>
            <a:picLocks noChangeAspect="1"/>
          </p:cNvPicPr>
          <p:nvPr userDrawn="1"/>
        </p:nvPicPr>
        <p:blipFill>
          <a:blip r:embed="rId2">
            <a:extLst>
              <a:ext uri="{28A0092B-C50C-407E-A947-70E740481C1C}">
                <a14:useLocalDpi xmlns:a14="http://schemas.microsoft.com/office/drawing/2010/main" val="0"/>
              </a:ext>
            </a:extLst>
          </a:blip>
          <a:srcRect l="4105" t="14140" r="4264" b="13891"/>
          <a:stretch>
            <a:fillRect/>
          </a:stretch>
        </p:blipFill>
        <p:spPr>
          <a:xfrm>
            <a:off x="0" y="755049"/>
            <a:ext cx="12192000" cy="3830320"/>
          </a:xfrm>
          <a:prstGeom prst="rect">
            <a:avLst/>
          </a:prstGeom>
        </p:spPr>
      </p:pic>
      <p:sp>
        <p:nvSpPr>
          <p:cNvPr id="8" name="Content Placeholder 7">
            <a:extLst>
              <a:ext uri="{FF2B5EF4-FFF2-40B4-BE49-F238E27FC236}">
                <a16:creationId xmlns:a16="http://schemas.microsoft.com/office/drawing/2014/main" id="{63EB4901-AB52-B3BE-66A6-507483B5D690}"/>
              </a:ext>
            </a:extLst>
          </p:cNvPr>
          <p:cNvSpPr>
            <a:spLocks noGrp="1"/>
          </p:cNvSpPr>
          <p:nvPr>
            <p:ph sz="quarter" idx="11" hasCustomPrompt="1"/>
          </p:nvPr>
        </p:nvSpPr>
        <p:spPr>
          <a:xfrm>
            <a:off x="1135063" y="4773497"/>
            <a:ext cx="9904412" cy="1559925"/>
          </a:xfrm>
        </p:spPr>
        <p:txBody>
          <a:bodyPr/>
          <a:lstStyle>
            <a:lvl1pPr>
              <a:buNone/>
              <a:defRPr/>
            </a:lvl1pPr>
            <a:lvl2pPr>
              <a:buNone/>
              <a:defRPr/>
            </a:lvl2pPr>
            <a:lvl3pPr>
              <a:buNone/>
              <a:defRPr/>
            </a:lvl3pPr>
            <a:lvl4pPr>
              <a:buNone/>
              <a:defRPr/>
            </a:lvl4pPr>
            <a:lvl5pPr>
              <a:buNone/>
              <a:defRPr/>
            </a:lvl5pPr>
          </a:lstStyle>
          <a:p>
            <a:pPr lvl="0"/>
            <a:r>
              <a:rPr lang="en-US" dirty="0"/>
              <a:t>Title</a:t>
            </a:r>
          </a:p>
          <a:p>
            <a:pPr lvl="0"/>
            <a:r>
              <a:rPr lang="en-US" dirty="0"/>
              <a:t>Title</a:t>
            </a:r>
          </a:p>
          <a:p>
            <a:pPr lvl="0"/>
            <a:r>
              <a:rPr lang="en-US" dirty="0"/>
              <a:t>Title</a:t>
            </a:r>
          </a:p>
        </p:txBody>
      </p:sp>
    </p:spTree>
    <p:extLst>
      <p:ext uri="{BB962C8B-B14F-4D97-AF65-F5344CB8AC3E}">
        <p14:creationId xmlns:p14="http://schemas.microsoft.com/office/powerpoint/2010/main" val="9398389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B2FC-7210-49F5-993A-00B15C358B79}"/>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052FB27F-2543-0462-C2D8-C08EB6F3013A}"/>
              </a:ext>
            </a:extLst>
          </p:cNvPr>
          <p:cNvSpPr>
            <a:spLocks noGrp="1"/>
          </p:cNvSpPr>
          <p:nvPr>
            <p:ph idx="1"/>
          </p:nvPr>
        </p:nvSpPr>
        <p:spPr>
          <a:xfrm>
            <a:off x="838200" y="1825625"/>
            <a:ext cx="10515600" cy="42500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7E373168-2E08-FEF3-E03D-C311DD90D6E5}"/>
              </a:ext>
            </a:extLst>
          </p:cNvPr>
          <p:cNvSpPr/>
          <p:nvPr userDrawn="1"/>
        </p:nvSpPr>
        <p:spPr>
          <a:xfrm>
            <a:off x="-1" y="6404103"/>
            <a:ext cx="10157553"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8553DF37-B0DA-3486-A714-9C53F7C58444}"/>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pic>
        <p:nvPicPr>
          <p:cNvPr id="11" name="Picture 10" descr="A close-up of logos&#10;&#10;AI-generated content may be incorrect.">
            <a:extLst>
              <a:ext uri="{FF2B5EF4-FFF2-40B4-BE49-F238E27FC236}">
                <a16:creationId xmlns:a16="http://schemas.microsoft.com/office/drawing/2014/main" id="{B7F63DCB-6A45-8C9D-5655-AD7D2FB64421}"/>
              </a:ext>
            </a:extLst>
          </p:cNvPr>
          <p:cNvPicPr>
            <a:picLocks noChangeAspect="1"/>
          </p:cNvPicPr>
          <p:nvPr userDrawn="1"/>
        </p:nvPicPr>
        <p:blipFill>
          <a:blip r:embed="rId2">
            <a:extLst>
              <a:ext uri="{28A0092B-C50C-407E-A947-70E740481C1C}">
                <a14:useLocalDpi xmlns:a14="http://schemas.microsoft.com/office/drawing/2010/main" val="0"/>
              </a:ext>
            </a:extLst>
          </a:blip>
          <a:srcRect l="11026" t="12478" r="6889" b="14033"/>
          <a:stretch>
            <a:fillRect/>
          </a:stretch>
        </p:blipFill>
        <p:spPr>
          <a:xfrm>
            <a:off x="10261308" y="6155658"/>
            <a:ext cx="1871276" cy="670120"/>
          </a:xfrm>
          <a:prstGeom prst="rect">
            <a:avLst/>
          </a:prstGeom>
        </p:spPr>
      </p:pic>
    </p:spTree>
    <p:extLst>
      <p:ext uri="{BB962C8B-B14F-4D97-AF65-F5344CB8AC3E}">
        <p14:creationId xmlns:p14="http://schemas.microsoft.com/office/powerpoint/2010/main" val="1550837187"/>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75697"/>
        </a:solidFill>
        <a:effectLst/>
      </p:bgPr>
    </p:bg>
    <p:spTree>
      <p:nvGrpSpPr>
        <p:cNvPr id="1" name=""/>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4D1D78C2-10DB-39A4-AAEB-A77582DF37F1}"/>
              </a:ext>
            </a:extLst>
          </p:cNvPr>
          <p:cNvPicPr>
            <a:picLocks noChangeAspect="1"/>
          </p:cNvPicPr>
          <p:nvPr userDrawn="1"/>
        </p:nvPicPr>
        <p:blipFill>
          <a:blip r:embed="rId2">
            <a:extLst>
              <a:ext uri="{28A0092B-C50C-407E-A947-70E740481C1C}">
                <a14:useLocalDpi xmlns:a14="http://schemas.microsoft.com/office/drawing/2010/main" val="0"/>
              </a:ext>
            </a:extLst>
          </a:blip>
          <a:srcRect r="9164" b="9117"/>
          <a:stretch>
            <a:fillRect/>
          </a:stretch>
        </p:blipFill>
        <p:spPr>
          <a:xfrm>
            <a:off x="9997440" y="6041141"/>
            <a:ext cx="2088702" cy="835908"/>
          </a:xfrm>
          <a:prstGeom prst="rect">
            <a:avLst/>
          </a:prstGeom>
        </p:spPr>
      </p:pic>
      <p:sp>
        <p:nvSpPr>
          <p:cNvPr id="2" name="Title 1">
            <a:extLst>
              <a:ext uri="{FF2B5EF4-FFF2-40B4-BE49-F238E27FC236}">
                <a16:creationId xmlns:a16="http://schemas.microsoft.com/office/drawing/2014/main" id="{7B6BB2FC-7210-49F5-993A-00B15C358B7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8682C83B-7B3D-B6EB-6996-FF2536AD013B}"/>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sp>
        <p:nvSpPr>
          <p:cNvPr id="10" name="Content Placeholder 2">
            <a:extLst>
              <a:ext uri="{FF2B5EF4-FFF2-40B4-BE49-F238E27FC236}">
                <a16:creationId xmlns:a16="http://schemas.microsoft.com/office/drawing/2014/main" id="{1105CE0F-BB16-1D05-E196-173CCB6FD67A}"/>
              </a:ext>
            </a:extLst>
          </p:cNvPr>
          <p:cNvSpPr>
            <a:spLocks noGrp="1"/>
          </p:cNvSpPr>
          <p:nvPr>
            <p:ph idx="1"/>
          </p:nvPr>
        </p:nvSpPr>
        <p:spPr>
          <a:xfrm>
            <a:off x="838200" y="1825624"/>
            <a:ext cx="10515600" cy="43082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6052900"/>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B2FC-7210-49F5-993A-00B15C358B79}"/>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57C5D6FF-05C9-BEF6-79E2-EA4E55235E2E}"/>
              </a:ext>
            </a:extLst>
          </p:cNvPr>
          <p:cNvSpPr>
            <a:spLocks noGrp="1"/>
          </p:cNvSpPr>
          <p:nvPr>
            <p:ph type="sldNum" sz="quarter" idx="12"/>
          </p:nvPr>
        </p:nvSpPr>
        <p:spPr>
          <a:xfrm>
            <a:off x="11404561" y="6442759"/>
            <a:ext cx="635435" cy="365125"/>
          </a:xfrm>
          <a:prstGeom prst="rect">
            <a:avLst/>
          </a:prstGeom>
        </p:spPr>
        <p:txBody>
          <a:bodyPr/>
          <a:lstStyle>
            <a:lvl1pPr algn="r">
              <a:defRPr>
                <a:solidFill>
                  <a:schemeClr val="tx1"/>
                </a:solidFill>
              </a:defRPr>
            </a:lvl1pPr>
          </a:lstStyle>
          <a:p>
            <a:fld id="{5575102F-CC77-4CA7-8712-F041898EE779}" type="slidenum">
              <a:rPr lang="en-US" smtClean="0"/>
              <a:pPr/>
              <a:t>‹#›</a:t>
            </a:fld>
            <a:endParaRPr lang="en-US"/>
          </a:p>
        </p:txBody>
      </p:sp>
      <p:sp>
        <p:nvSpPr>
          <p:cNvPr id="5" name="Content Placeholder 2">
            <a:extLst>
              <a:ext uri="{FF2B5EF4-FFF2-40B4-BE49-F238E27FC236}">
                <a16:creationId xmlns:a16="http://schemas.microsoft.com/office/drawing/2014/main" id="{D17570C1-29E3-D564-8545-033DD08A1469}"/>
              </a:ext>
            </a:extLst>
          </p:cNvPr>
          <p:cNvSpPr>
            <a:spLocks noGrp="1"/>
          </p:cNvSpPr>
          <p:nvPr>
            <p:ph idx="1"/>
          </p:nvPr>
        </p:nvSpPr>
        <p:spPr>
          <a:xfrm>
            <a:off x="838200" y="1825624"/>
            <a:ext cx="10515600" cy="48698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4247098"/>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F757-681C-4A02-9880-D3EFEC32F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92B0C-E864-4B4B-964A-9E53C4E70937}"/>
              </a:ext>
            </a:extLst>
          </p:cNvPr>
          <p:cNvSpPr>
            <a:spLocks noGrp="1"/>
          </p:cNvSpPr>
          <p:nvPr>
            <p:ph sz="half" idx="1"/>
          </p:nvPr>
        </p:nvSpPr>
        <p:spPr>
          <a:xfrm>
            <a:off x="838200" y="1825625"/>
            <a:ext cx="5181600" cy="4274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6875C4-2DA6-4DB0-886A-65230F286CF3}"/>
              </a:ext>
            </a:extLst>
          </p:cNvPr>
          <p:cNvSpPr>
            <a:spLocks noGrp="1"/>
          </p:cNvSpPr>
          <p:nvPr>
            <p:ph sz="half" idx="2"/>
          </p:nvPr>
        </p:nvSpPr>
        <p:spPr>
          <a:xfrm>
            <a:off x="6172200" y="1825625"/>
            <a:ext cx="5181600" cy="4274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6FCFB0A-A260-8ABD-F5A8-B6E2E86FCCE3}"/>
              </a:ext>
            </a:extLst>
          </p:cNvPr>
          <p:cNvSpPr/>
          <p:nvPr userDrawn="1"/>
        </p:nvSpPr>
        <p:spPr>
          <a:xfrm>
            <a:off x="-1" y="6404103"/>
            <a:ext cx="10157553"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BD7177B4-F28B-C843-7F9B-43EDE92C48B3}"/>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pic>
        <p:nvPicPr>
          <p:cNvPr id="13" name="Picture 12" descr="A close-up of logos&#10;&#10;AI-generated content may be incorrect.">
            <a:extLst>
              <a:ext uri="{FF2B5EF4-FFF2-40B4-BE49-F238E27FC236}">
                <a16:creationId xmlns:a16="http://schemas.microsoft.com/office/drawing/2014/main" id="{41A1ED40-0CDD-3564-2E38-EEDD9BB0F945}"/>
              </a:ext>
            </a:extLst>
          </p:cNvPr>
          <p:cNvPicPr>
            <a:picLocks noChangeAspect="1"/>
          </p:cNvPicPr>
          <p:nvPr userDrawn="1"/>
        </p:nvPicPr>
        <p:blipFill>
          <a:blip r:embed="rId2">
            <a:extLst>
              <a:ext uri="{28A0092B-C50C-407E-A947-70E740481C1C}">
                <a14:useLocalDpi xmlns:a14="http://schemas.microsoft.com/office/drawing/2010/main" val="0"/>
              </a:ext>
            </a:extLst>
          </a:blip>
          <a:srcRect l="11026" t="12478" r="6889" b="14033"/>
          <a:stretch>
            <a:fillRect/>
          </a:stretch>
        </p:blipFill>
        <p:spPr>
          <a:xfrm>
            <a:off x="10261308" y="6155658"/>
            <a:ext cx="1871276" cy="670120"/>
          </a:xfrm>
          <a:prstGeom prst="rect">
            <a:avLst/>
          </a:prstGeom>
        </p:spPr>
      </p:pic>
    </p:spTree>
    <p:extLst>
      <p:ext uri="{BB962C8B-B14F-4D97-AF65-F5344CB8AC3E}">
        <p14:creationId xmlns:p14="http://schemas.microsoft.com/office/powerpoint/2010/main" val="8233055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AD7C-ECC6-49CB-B259-D3F6D5FCA6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5DAF5-D4B9-40C2-8952-A817CEA0E766}"/>
              </a:ext>
            </a:extLst>
          </p:cNvPr>
          <p:cNvSpPr>
            <a:spLocks noGrp="1"/>
          </p:cNvSpPr>
          <p:nvPr>
            <p:ph type="body" idx="1"/>
          </p:nvPr>
        </p:nvSpPr>
        <p:spPr>
          <a:xfrm>
            <a:off x="839788" y="176244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5CD0C-B93E-4D69-9F0B-B03424A60E8B}"/>
              </a:ext>
            </a:extLst>
          </p:cNvPr>
          <p:cNvSpPr>
            <a:spLocks noGrp="1"/>
          </p:cNvSpPr>
          <p:nvPr>
            <p:ph sz="half" idx="2"/>
          </p:nvPr>
        </p:nvSpPr>
        <p:spPr>
          <a:xfrm>
            <a:off x="839788" y="2658110"/>
            <a:ext cx="5157787" cy="343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11D90EF-04B1-4207-82AE-7D6FF6DE437B}"/>
              </a:ext>
            </a:extLst>
          </p:cNvPr>
          <p:cNvSpPr>
            <a:spLocks noGrp="1"/>
          </p:cNvSpPr>
          <p:nvPr>
            <p:ph type="body" sz="quarter" idx="3"/>
          </p:nvPr>
        </p:nvSpPr>
        <p:spPr>
          <a:xfrm>
            <a:off x="6172200" y="176244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06857F-C227-4BF7-9CAA-DF52159C1DDC}"/>
              </a:ext>
            </a:extLst>
          </p:cNvPr>
          <p:cNvSpPr>
            <a:spLocks noGrp="1"/>
          </p:cNvSpPr>
          <p:nvPr>
            <p:ph sz="quarter" idx="4"/>
          </p:nvPr>
        </p:nvSpPr>
        <p:spPr>
          <a:xfrm>
            <a:off x="6172200" y="2658110"/>
            <a:ext cx="5183188" cy="343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3C2E59D4-47FD-7721-9E79-A0CB7BF5C20D}"/>
              </a:ext>
            </a:extLst>
          </p:cNvPr>
          <p:cNvSpPr/>
          <p:nvPr userDrawn="1"/>
        </p:nvSpPr>
        <p:spPr>
          <a:xfrm>
            <a:off x="-1" y="6404103"/>
            <a:ext cx="10157553"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0C56BC87-215A-C1A5-2DFD-E33DF400C005}"/>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pic>
        <p:nvPicPr>
          <p:cNvPr id="12" name="Picture 11" descr="A close-up of logos&#10;&#10;AI-generated content may be incorrect.">
            <a:extLst>
              <a:ext uri="{FF2B5EF4-FFF2-40B4-BE49-F238E27FC236}">
                <a16:creationId xmlns:a16="http://schemas.microsoft.com/office/drawing/2014/main" id="{2C9D7065-DF1D-49D0-CF50-D3AA26818E88}"/>
              </a:ext>
            </a:extLst>
          </p:cNvPr>
          <p:cNvPicPr>
            <a:picLocks noChangeAspect="1"/>
          </p:cNvPicPr>
          <p:nvPr userDrawn="1"/>
        </p:nvPicPr>
        <p:blipFill>
          <a:blip r:embed="rId2">
            <a:extLst>
              <a:ext uri="{28A0092B-C50C-407E-A947-70E740481C1C}">
                <a14:useLocalDpi xmlns:a14="http://schemas.microsoft.com/office/drawing/2010/main" val="0"/>
              </a:ext>
            </a:extLst>
          </a:blip>
          <a:srcRect l="11026" t="12478" r="6889" b="14033"/>
          <a:stretch>
            <a:fillRect/>
          </a:stretch>
        </p:blipFill>
        <p:spPr>
          <a:xfrm>
            <a:off x="10261308" y="6155658"/>
            <a:ext cx="1871276" cy="670120"/>
          </a:xfrm>
          <a:prstGeom prst="rect">
            <a:avLst/>
          </a:prstGeom>
        </p:spPr>
      </p:pic>
    </p:spTree>
    <p:extLst>
      <p:ext uri="{BB962C8B-B14F-4D97-AF65-F5344CB8AC3E}">
        <p14:creationId xmlns:p14="http://schemas.microsoft.com/office/powerpoint/2010/main" val="1273651708"/>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99FE-3370-48F5-9321-3BDCA32F3D21}"/>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1A1C7AC5-6B2D-4B0A-B447-7CD7F9AD41DA}"/>
              </a:ext>
            </a:extLst>
          </p:cNvPr>
          <p:cNvSpPr/>
          <p:nvPr userDrawn="1"/>
        </p:nvSpPr>
        <p:spPr>
          <a:xfrm>
            <a:off x="-1" y="6404103"/>
            <a:ext cx="10157553"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35F76AE0-C1D6-51AF-AA07-0E126FA600E4}"/>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pic>
        <p:nvPicPr>
          <p:cNvPr id="8" name="Picture 7" descr="A close-up of logos&#10;&#10;AI-generated content may be incorrect.">
            <a:extLst>
              <a:ext uri="{FF2B5EF4-FFF2-40B4-BE49-F238E27FC236}">
                <a16:creationId xmlns:a16="http://schemas.microsoft.com/office/drawing/2014/main" id="{508DA7BF-9B2B-1395-AB49-FDF5A4AC35E4}"/>
              </a:ext>
            </a:extLst>
          </p:cNvPr>
          <p:cNvPicPr>
            <a:picLocks noChangeAspect="1"/>
          </p:cNvPicPr>
          <p:nvPr userDrawn="1"/>
        </p:nvPicPr>
        <p:blipFill>
          <a:blip r:embed="rId2">
            <a:extLst>
              <a:ext uri="{28A0092B-C50C-407E-A947-70E740481C1C}">
                <a14:useLocalDpi xmlns:a14="http://schemas.microsoft.com/office/drawing/2010/main" val="0"/>
              </a:ext>
            </a:extLst>
          </a:blip>
          <a:srcRect l="11026" t="12478" r="6889" b="14033"/>
          <a:stretch>
            <a:fillRect/>
          </a:stretch>
        </p:blipFill>
        <p:spPr>
          <a:xfrm>
            <a:off x="10261308" y="6155658"/>
            <a:ext cx="1871276" cy="670120"/>
          </a:xfrm>
          <a:prstGeom prst="rect">
            <a:avLst/>
          </a:prstGeom>
        </p:spPr>
      </p:pic>
    </p:spTree>
    <p:extLst>
      <p:ext uri="{BB962C8B-B14F-4D97-AF65-F5344CB8AC3E}">
        <p14:creationId xmlns:p14="http://schemas.microsoft.com/office/powerpoint/2010/main" val="4110561242"/>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71B90B-67F7-41D5-F3BF-41636C66BF84}"/>
              </a:ext>
            </a:extLst>
          </p:cNvPr>
          <p:cNvSpPr/>
          <p:nvPr userDrawn="1"/>
        </p:nvSpPr>
        <p:spPr>
          <a:xfrm>
            <a:off x="-1" y="6404103"/>
            <a:ext cx="10157553"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9C527EF1-0C81-EC52-572A-14550FC8C6C6}"/>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pic>
        <p:nvPicPr>
          <p:cNvPr id="7" name="Picture 6" descr="A close-up of logos&#10;&#10;AI-generated content may be incorrect.">
            <a:extLst>
              <a:ext uri="{FF2B5EF4-FFF2-40B4-BE49-F238E27FC236}">
                <a16:creationId xmlns:a16="http://schemas.microsoft.com/office/drawing/2014/main" id="{A3C7EDDF-22C1-B3B4-C032-4975A737DE2E}"/>
              </a:ext>
            </a:extLst>
          </p:cNvPr>
          <p:cNvPicPr>
            <a:picLocks noChangeAspect="1"/>
          </p:cNvPicPr>
          <p:nvPr userDrawn="1"/>
        </p:nvPicPr>
        <p:blipFill>
          <a:blip r:embed="rId2">
            <a:extLst>
              <a:ext uri="{28A0092B-C50C-407E-A947-70E740481C1C}">
                <a14:useLocalDpi xmlns:a14="http://schemas.microsoft.com/office/drawing/2010/main" val="0"/>
              </a:ext>
            </a:extLst>
          </a:blip>
          <a:srcRect l="11026" t="12478" r="6889" b="14033"/>
          <a:stretch>
            <a:fillRect/>
          </a:stretch>
        </p:blipFill>
        <p:spPr>
          <a:xfrm>
            <a:off x="10261308" y="6155658"/>
            <a:ext cx="1871276" cy="670120"/>
          </a:xfrm>
          <a:prstGeom prst="rect">
            <a:avLst/>
          </a:prstGeom>
        </p:spPr>
      </p:pic>
    </p:spTree>
    <p:extLst>
      <p:ext uri="{BB962C8B-B14F-4D97-AF65-F5344CB8AC3E}">
        <p14:creationId xmlns:p14="http://schemas.microsoft.com/office/powerpoint/2010/main" val="3432992942"/>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0004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9CC8-CB60-4446-B9C0-ADCD83841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9C459-CA2E-471A-90B8-9CD7B5B744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993446-49D2-4C5C-AB3C-7983D6B46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9D4D88F4-8CA4-E63E-8E04-6D470357E29D}"/>
              </a:ext>
            </a:extLst>
          </p:cNvPr>
          <p:cNvSpPr/>
          <p:nvPr userDrawn="1"/>
        </p:nvSpPr>
        <p:spPr>
          <a:xfrm>
            <a:off x="-1" y="6404103"/>
            <a:ext cx="10157553"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445B9B24-4F05-59CB-DE38-29D257334E7B}"/>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pic>
        <p:nvPicPr>
          <p:cNvPr id="10" name="Picture 9" descr="A close-up of logos&#10;&#10;AI-generated content may be incorrect.">
            <a:extLst>
              <a:ext uri="{FF2B5EF4-FFF2-40B4-BE49-F238E27FC236}">
                <a16:creationId xmlns:a16="http://schemas.microsoft.com/office/drawing/2014/main" id="{A020D39A-7E11-5380-5641-4A0E446A9150}"/>
              </a:ext>
            </a:extLst>
          </p:cNvPr>
          <p:cNvPicPr>
            <a:picLocks noChangeAspect="1"/>
          </p:cNvPicPr>
          <p:nvPr userDrawn="1"/>
        </p:nvPicPr>
        <p:blipFill>
          <a:blip r:embed="rId2">
            <a:extLst>
              <a:ext uri="{28A0092B-C50C-407E-A947-70E740481C1C}">
                <a14:useLocalDpi xmlns:a14="http://schemas.microsoft.com/office/drawing/2010/main" val="0"/>
              </a:ext>
            </a:extLst>
          </a:blip>
          <a:srcRect l="11026" t="12478" r="6889" b="14033"/>
          <a:stretch>
            <a:fillRect/>
          </a:stretch>
        </p:blipFill>
        <p:spPr>
          <a:xfrm>
            <a:off x="10261308" y="6155658"/>
            <a:ext cx="1871276" cy="670120"/>
          </a:xfrm>
          <a:prstGeom prst="rect">
            <a:avLst/>
          </a:prstGeom>
        </p:spPr>
      </p:pic>
    </p:spTree>
    <p:extLst>
      <p:ext uri="{BB962C8B-B14F-4D97-AF65-F5344CB8AC3E}">
        <p14:creationId xmlns:p14="http://schemas.microsoft.com/office/powerpoint/2010/main" val="1280110277"/>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1AF4-9EFB-4707-9220-D0D63A4D9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970091-600C-4D13-BC30-F093773304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3D1BD4D-2262-4913-BC7B-CDD0773F3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5C9CDE9A-B38B-891E-05BF-3D054DD75E28}"/>
              </a:ext>
            </a:extLst>
          </p:cNvPr>
          <p:cNvSpPr/>
          <p:nvPr userDrawn="1"/>
        </p:nvSpPr>
        <p:spPr>
          <a:xfrm>
            <a:off x="-1" y="6404103"/>
            <a:ext cx="10157553"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0861C2C8-A1D2-EB5E-38DE-8357996E412B}"/>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pic>
        <p:nvPicPr>
          <p:cNvPr id="10" name="Picture 9" descr="A close-up of logos&#10;&#10;AI-generated content may be incorrect.">
            <a:extLst>
              <a:ext uri="{FF2B5EF4-FFF2-40B4-BE49-F238E27FC236}">
                <a16:creationId xmlns:a16="http://schemas.microsoft.com/office/drawing/2014/main" id="{8BFD51F5-9A34-7D22-D292-CE856030EA6A}"/>
              </a:ext>
            </a:extLst>
          </p:cNvPr>
          <p:cNvPicPr>
            <a:picLocks noChangeAspect="1"/>
          </p:cNvPicPr>
          <p:nvPr userDrawn="1"/>
        </p:nvPicPr>
        <p:blipFill>
          <a:blip r:embed="rId2">
            <a:extLst>
              <a:ext uri="{28A0092B-C50C-407E-A947-70E740481C1C}">
                <a14:useLocalDpi xmlns:a14="http://schemas.microsoft.com/office/drawing/2010/main" val="0"/>
              </a:ext>
            </a:extLst>
          </a:blip>
          <a:srcRect l="11026" t="12478" r="6889" b="14033"/>
          <a:stretch>
            <a:fillRect/>
          </a:stretch>
        </p:blipFill>
        <p:spPr>
          <a:xfrm>
            <a:off x="10261308" y="6155658"/>
            <a:ext cx="1871276" cy="670120"/>
          </a:xfrm>
          <a:prstGeom prst="rect">
            <a:avLst/>
          </a:prstGeom>
        </p:spPr>
      </p:pic>
    </p:spTree>
    <p:extLst>
      <p:ext uri="{BB962C8B-B14F-4D97-AF65-F5344CB8AC3E}">
        <p14:creationId xmlns:p14="http://schemas.microsoft.com/office/powerpoint/2010/main" val="3065044271"/>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4F11-2B33-457A-AE33-E84F496C0E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6930FA-69BC-4619-978D-55BEAF1C65A5}"/>
              </a:ext>
            </a:extLst>
          </p:cNvPr>
          <p:cNvSpPr>
            <a:spLocks noGrp="1"/>
          </p:cNvSpPr>
          <p:nvPr>
            <p:ph type="body" orient="vert" idx="1"/>
          </p:nvPr>
        </p:nvSpPr>
        <p:spPr>
          <a:xfrm>
            <a:off x="838200" y="1825625"/>
            <a:ext cx="10515600" cy="41890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4E7BE0-4547-9543-F687-205A13BEEB50}"/>
              </a:ext>
            </a:extLst>
          </p:cNvPr>
          <p:cNvSpPr/>
          <p:nvPr userDrawn="1"/>
        </p:nvSpPr>
        <p:spPr>
          <a:xfrm>
            <a:off x="-1" y="6404103"/>
            <a:ext cx="10157553"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21C0B11-98A5-08ED-35B3-4D6A3776658A}"/>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pic>
        <p:nvPicPr>
          <p:cNvPr id="9" name="Picture 8" descr="A close-up of logos&#10;&#10;AI-generated content may be incorrect.">
            <a:extLst>
              <a:ext uri="{FF2B5EF4-FFF2-40B4-BE49-F238E27FC236}">
                <a16:creationId xmlns:a16="http://schemas.microsoft.com/office/drawing/2014/main" id="{D7B475BB-C0AF-E035-6367-FE3C3D423354}"/>
              </a:ext>
            </a:extLst>
          </p:cNvPr>
          <p:cNvPicPr>
            <a:picLocks noChangeAspect="1"/>
          </p:cNvPicPr>
          <p:nvPr userDrawn="1"/>
        </p:nvPicPr>
        <p:blipFill>
          <a:blip r:embed="rId2">
            <a:extLst>
              <a:ext uri="{28A0092B-C50C-407E-A947-70E740481C1C}">
                <a14:useLocalDpi xmlns:a14="http://schemas.microsoft.com/office/drawing/2010/main" val="0"/>
              </a:ext>
            </a:extLst>
          </a:blip>
          <a:srcRect l="11026" t="12478" r="6889" b="14033"/>
          <a:stretch>
            <a:fillRect/>
          </a:stretch>
        </p:blipFill>
        <p:spPr>
          <a:xfrm>
            <a:off x="10261308" y="6155658"/>
            <a:ext cx="1871276" cy="670120"/>
          </a:xfrm>
          <a:prstGeom prst="rect">
            <a:avLst/>
          </a:prstGeom>
        </p:spPr>
      </p:pic>
    </p:spTree>
    <p:extLst>
      <p:ext uri="{BB962C8B-B14F-4D97-AF65-F5344CB8AC3E}">
        <p14:creationId xmlns:p14="http://schemas.microsoft.com/office/powerpoint/2010/main" val="2646668610"/>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A9CE8-520D-4A08-8BE0-AD7B43EB375A}"/>
              </a:ext>
            </a:extLst>
          </p:cNvPr>
          <p:cNvSpPr>
            <a:spLocks noGrp="1"/>
          </p:cNvSpPr>
          <p:nvPr>
            <p:ph type="title" orient="vert"/>
          </p:nvPr>
        </p:nvSpPr>
        <p:spPr>
          <a:xfrm>
            <a:off x="8724900" y="365125"/>
            <a:ext cx="2628900" cy="565975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077866-7875-4403-83CF-5558D69EF42D}"/>
              </a:ext>
            </a:extLst>
          </p:cNvPr>
          <p:cNvSpPr>
            <a:spLocks noGrp="1"/>
          </p:cNvSpPr>
          <p:nvPr>
            <p:ph type="body" orient="vert" idx="1"/>
          </p:nvPr>
        </p:nvSpPr>
        <p:spPr>
          <a:xfrm>
            <a:off x="838200" y="365125"/>
            <a:ext cx="7734300" cy="56597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1D39E1-87F9-C743-BDCE-CE71AB8F8E1F}"/>
              </a:ext>
            </a:extLst>
          </p:cNvPr>
          <p:cNvSpPr/>
          <p:nvPr userDrawn="1"/>
        </p:nvSpPr>
        <p:spPr>
          <a:xfrm>
            <a:off x="-1" y="6404103"/>
            <a:ext cx="10157553"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D5F3365-8EC5-5A6D-0F59-E36021917FC0}"/>
              </a:ext>
            </a:extLst>
          </p:cNvPr>
          <p:cNvSpPr>
            <a:spLocks noGrp="1"/>
          </p:cNvSpPr>
          <p:nvPr>
            <p:ph type="sldNum" sz="quarter" idx="12"/>
          </p:nvPr>
        </p:nvSpPr>
        <p:spPr>
          <a:xfrm>
            <a:off x="7350460" y="6376718"/>
            <a:ext cx="2743200" cy="365125"/>
          </a:xfrm>
          <a:prstGeom prst="rect">
            <a:avLst/>
          </a:prstGeom>
        </p:spPr>
        <p:txBody>
          <a:bodyPr/>
          <a:lstStyle>
            <a:lvl1pPr algn="r">
              <a:defRPr>
                <a:solidFill>
                  <a:schemeClr val="bg1"/>
                </a:solidFill>
              </a:defRPr>
            </a:lvl1pPr>
          </a:lstStyle>
          <a:p>
            <a:pPr algn="r"/>
            <a:fld id="{5575102F-CC77-4CA7-8712-F041898EE779}" type="slidenum">
              <a:rPr lang="en-US" smtClean="0"/>
              <a:pPr/>
              <a:t>‹#›</a:t>
            </a:fld>
            <a:endParaRPr lang="en-US"/>
          </a:p>
        </p:txBody>
      </p:sp>
      <p:pic>
        <p:nvPicPr>
          <p:cNvPr id="9" name="Picture 8" descr="A close-up of logos&#10;&#10;AI-generated content may be incorrect.">
            <a:extLst>
              <a:ext uri="{FF2B5EF4-FFF2-40B4-BE49-F238E27FC236}">
                <a16:creationId xmlns:a16="http://schemas.microsoft.com/office/drawing/2014/main" id="{7EF6398F-A8BA-BEB6-6291-30304F4B7CB7}"/>
              </a:ext>
            </a:extLst>
          </p:cNvPr>
          <p:cNvPicPr>
            <a:picLocks noChangeAspect="1"/>
          </p:cNvPicPr>
          <p:nvPr userDrawn="1"/>
        </p:nvPicPr>
        <p:blipFill>
          <a:blip r:embed="rId2">
            <a:extLst>
              <a:ext uri="{28A0092B-C50C-407E-A947-70E740481C1C}">
                <a14:useLocalDpi xmlns:a14="http://schemas.microsoft.com/office/drawing/2010/main" val="0"/>
              </a:ext>
            </a:extLst>
          </a:blip>
          <a:srcRect l="11026" t="12478" r="6889" b="14033"/>
          <a:stretch>
            <a:fillRect/>
          </a:stretch>
        </p:blipFill>
        <p:spPr>
          <a:xfrm>
            <a:off x="10261308" y="6155658"/>
            <a:ext cx="1871276" cy="670120"/>
          </a:xfrm>
          <a:prstGeom prst="rect">
            <a:avLst/>
          </a:prstGeom>
        </p:spPr>
      </p:pic>
    </p:spTree>
    <p:extLst>
      <p:ext uri="{BB962C8B-B14F-4D97-AF65-F5344CB8AC3E}">
        <p14:creationId xmlns:p14="http://schemas.microsoft.com/office/powerpoint/2010/main" val="2271780397"/>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6/10/2026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06371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6454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35804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EC6CFB0-526A-4133-B514-D1ED8A411DB7}" type="datetime1">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6/10/2026</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F650025-498F-47D7-B692-F1DEAE64663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4071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5B16D32-9B47-4A25-B0F1-563C1C5871A4}" type="datetime1">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6/10/2026</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4FBA2C4-C435-41FF-90A3-80191E6A4AF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5851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6/10/2026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6/10/2026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6/10/2026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6/10/2026</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6/10/2026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6/10/2026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0.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theme" Target="../theme/theme1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3.jp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6/10/2026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11" r:id="rId12"/>
    <p:sldLayoutId id="214748393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6/10/2026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D2550-CAEC-427C-9931-29B0BCF64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CA68F2-4BD4-466B-B002-5596145E4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D09319EC-B35D-8DE8-F0D1-8490AE066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F3EF77-212E-4D19-A39F-340E77A23905}" type="slidenum">
              <a:rPr lang="en-US" smtClean="0"/>
              <a:t>‹#›</a:t>
            </a:fld>
            <a:endParaRPr lang="en-US"/>
          </a:p>
        </p:txBody>
      </p:sp>
    </p:spTree>
    <p:extLst>
      <p:ext uri="{BB962C8B-B14F-4D97-AF65-F5344CB8AC3E}">
        <p14:creationId xmlns:p14="http://schemas.microsoft.com/office/powerpoint/2010/main" val="2226126169"/>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Lst>
  <p:txStyles>
    <p:title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6/10/2026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932" r:id="rId23"/>
    <p:sldLayoutId id="2147483933"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6/10/2026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6/10/2026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6/10/2026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6/10/2026</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6/10/2026</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6/10/2026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6/10/2026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10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hyperlink" Target="http://www.exploring.org/" TargetMode="External"/><Relationship Id="rId4" Type="http://schemas.openxmlformats.org/officeDocument/2006/relationships/image" Target="../media/image71.png"/></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72.wmf"/></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73.jpg"/></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5" Type="http://schemas.openxmlformats.org/officeDocument/2006/relationships/hyperlink" Target="http://www.joinexploring.org/" TargetMode="External"/><Relationship Id="rId4" Type="http://schemas.openxmlformats.org/officeDocument/2006/relationships/image" Target="../media/image74.png"/></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76.jpeg"/></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8.png"/></Relationships>
</file>

<file path=ppt/slides/_rels/slide1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80.jpg"/><Relationship Id="rId4" Type="http://schemas.openxmlformats.org/officeDocument/2006/relationships/image" Target="../media/image79.png"/></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1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83.jpg"/></Relationships>
</file>

<file path=ppt/slides/_rels/slide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5" Type="http://schemas.openxmlformats.org/officeDocument/2006/relationships/image" Target="../media/image60.jpeg"/><Relationship Id="rId4" Type="http://schemas.openxmlformats.org/officeDocument/2006/relationships/image" Target="../media/image59.jpg"/></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jpg"/><Relationship Id="rId1" Type="http://schemas.openxmlformats.org/officeDocument/2006/relationships/slideLayout" Target="../slideLayouts/slideLayout120.xml"/><Relationship Id="rId4" Type="http://schemas.openxmlformats.org/officeDocument/2006/relationships/hyperlink" Target="https://www.scouting.org/training/youth-protection/venturing/"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6.xml"/><Relationship Id="rId4" Type="http://schemas.openxmlformats.org/officeDocument/2006/relationships/image" Target="../media/image73.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6.xml"/></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6.xml"/><Relationship Id="rId5" Type="http://schemas.openxmlformats.org/officeDocument/2006/relationships/hyperlink" Target="http://www.joinexploring.org/" TargetMode="External"/><Relationship Id="rId4" Type="http://schemas.openxmlformats.org/officeDocument/2006/relationships/image" Target="../media/image74.png"/></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1.tiff"/><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gif"/></Relationships>
</file>

<file path=ppt/slides/_rels/slide139.xml.rels><?xml version="1.0" encoding="UTF-8" standalone="yes"?>
<Relationships xmlns="http://schemas.openxmlformats.org/package/2006/relationships"><Relationship Id="rId3" Type="http://schemas.openxmlformats.org/officeDocument/2006/relationships/hyperlink" Target="https://www.exploring.org/wp-content/uploads/2016/10/Exploring-Guidebook-Sept2017.800-10018.pdf"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exploringexplosion.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exploring.org/wp-content/uploads/2026/02/Exploring-Explosion-Growth-Incentive-2026.pdf" TargetMode="External"/><Relationship Id="rId5" Type="http://schemas.openxmlformats.org/officeDocument/2006/relationships/image" Target="../media/image21.png"/><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hyperlink" Target="mailto:Ryan.moon@scouting.org" TargetMode="Externa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hyperlink" Target="https://www.exploring.org/wp-content/uploads/2026/02/Exploring-Explosion-Growth-Incentive-2026.pdf" TargetMode="External"/><Relationship Id="rId4" Type="http://schemas.openxmlformats.org/officeDocument/2006/relationships/image" Target="../media/image21.png"/></Relationships>
</file>

<file path=ppt/slides/_rels/slide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hyperlink" Target="https://reservations.scouting.org/profile/167391" TargetMode="External"/><Relationship Id="rId4" Type="http://schemas.openxmlformats.org/officeDocument/2006/relationships/image" Target="../media/image21.png"/></Relationships>
</file>

<file path=ppt/slides/_rels/slide15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15.jpg"/></Relationships>
</file>

<file path=ppt/slides/_rels/slide158.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8.png"/></Relationships>
</file>

<file path=ppt/slides/_rels/slide1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jpg"/><Relationship Id="rId1" Type="http://schemas.openxmlformats.org/officeDocument/2006/relationships/slideLayout" Target="../slideLayouts/slideLayout120.xml"/><Relationship Id="rId4" Type="http://schemas.openxmlformats.org/officeDocument/2006/relationships/hyperlink" Target="https://my.scouting.org/"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jpg"/><Relationship Id="rId1" Type="http://schemas.openxmlformats.org/officeDocument/2006/relationships/slideLayout" Target="../slideLayouts/slideLayout120.xml"/><Relationship Id="rId4" Type="http://schemas.openxmlformats.org/officeDocument/2006/relationships/hyperlink" Target="https://www.scouting.org/training/youth-protection/venturing/"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09.xml"/></Relationships>
</file>

<file path=ppt/slides/_rels/slide16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14.jpg"/><Relationship Id="rId1" Type="http://schemas.openxmlformats.org/officeDocument/2006/relationships/slideLayout" Target="../slideLayouts/slideLayout1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6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hyperlink" Target="https://reservations.scouting.org/profile/167391" TargetMode="External"/><Relationship Id="rId4" Type="http://schemas.openxmlformats.org/officeDocument/2006/relationships/image" Target="../media/image21.png"/></Relationships>
</file>

<file path=ppt/slides/_rels/slide16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hyperlink" Target="https://drive.google.com/file/d/1Bo7U0iJ8Ti-bmyIFtxGfG0TIt3dB1xX4/view?usp=sharing"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0.jpg"/><Relationship Id="rId1" Type="http://schemas.openxmlformats.org/officeDocument/2006/relationships/slideLayout" Target="../slideLayouts/slideLayout2.xml"/><Relationship Id="rId4" Type="http://schemas.openxmlformats.org/officeDocument/2006/relationships/image" Target="../media/image121.jpg"/></Relationships>
</file>

<file path=ppt/slides/_rels/slide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115.jpg"/><Relationship Id="rId4" Type="http://schemas.openxmlformats.org/officeDocument/2006/relationships/hyperlink" Target="http://filestore.scouting.org/filestore/se-packet/2020-08-10/Exploring-Participant-Policy-FINAL-2.pdf"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15.jpg"/></Relationships>
</file>

<file path=ppt/slides/_rels/slide173.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4.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79.png"/></Relationships>
</file>

<file path=ppt/slides/_rels/slide17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122.jpg"/><Relationship Id="rId5" Type="http://schemas.openxmlformats.org/officeDocument/2006/relationships/image" Target="../media/image51.png"/><Relationship Id="rId4" Type="http://schemas.openxmlformats.org/officeDocument/2006/relationships/image" Target="../media/image8.png"/></Relationships>
</file>

<file path=ppt/slides/_rels/slide17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123.jpg"/><Relationship Id="rId5" Type="http://schemas.openxmlformats.org/officeDocument/2006/relationships/image" Target="../media/image51.png"/><Relationship Id="rId4" Type="http://schemas.openxmlformats.org/officeDocument/2006/relationships/image" Target="../media/image8.png"/></Relationships>
</file>

<file path=ppt/slides/_rels/slide1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4.jpg"/><Relationship Id="rId1" Type="http://schemas.openxmlformats.org/officeDocument/2006/relationships/slideLayout" Target="../slideLayouts/slideLayout76.xml"/><Relationship Id="rId4" Type="http://schemas.openxmlformats.org/officeDocument/2006/relationships/image" Target="../media/image8.png"/></Relationships>
</file>

<file path=ppt/slides/_rels/slide1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80.jpg"/></Relationships>
</file>

<file path=ppt/slides/_rels/slide18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png"/></Relationships>
</file>

<file path=ppt/slides/_rels/slide18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1.xml"/><Relationship Id="rId1" Type="http://schemas.openxmlformats.org/officeDocument/2006/relationships/slideLayout" Target="../slideLayouts/slideLayout88.xml"/><Relationship Id="rId5" Type="http://schemas.openxmlformats.org/officeDocument/2006/relationships/image" Target="../media/image71.png"/><Relationship Id="rId4" Type="http://schemas.openxmlformats.org/officeDocument/2006/relationships/image" Target="../media/image78.png"/></Relationships>
</file>

<file path=ppt/slides/_rels/slide1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jpg"/><Relationship Id="rId1" Type="http://schemas.openxmlformats.org/officeDocument/2006/relationships/slideLayout" Target="../slideLayouts/slideLayout98.xml"/><Relationship Id="rId4" Type="http://schemas.openxmlformats.org/officeDocument/2006/relationships/hyperlink" Target="https://my.scouting.org/"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4.jpg"/><Relationship Id="rId1" Type="http://schemas.openxmlformats.org/officeDocument/2006/relationships/slideLayout" Target="../slideLayouts/slideLayout98.xml"/><Relationship Id="rId4" Type="http://schemas.openxmlformats.org/officeDocument/2006/relationships/hyperlink" Target="https://www.scouting.org/training/youth-protection/venturing/" TargetMode="External"/></Relationships>
</file>

<file path=ppt/slides/_rels/slide185.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5.xml"/><Relationship Id="rId5" Type="http://schemas.openxmlformats.org/officeDocument/2006/relationships/image" Target="../media/image126.png"/><Relationship Id="rId4" Type="http://schemas.openxmlformats.org/officeDocument/2006/relationships/image" Target="../media/image125.jpg"/></Relationships>
</file>

<file path=ppt/slides/_rels/slide18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image" Target="../media/image127.jpg"/><Relationship Id="rId4" Type="http://schemas.openxmlformats.org/officeDocument/2006/relationships/image" Target="../media/image8.png"/></Relationships>
</file>

<file path=ppt/slides/_rels/slide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5.xml"/><Relationship Id="rId4" Type="http://schemas.openxmlformats.org/officeDocument/2006/relationships/image" Target="../media/image128.jpg"/></Relationships>
</file>

<file path=ppt/slides/_rels/slide19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129.jpeg"/><Relationship Id="rId4" Type="http://schemas.openxmlformats.org/officeDocument/2006/relationships/image" Target="../media/image8.png"/></Relationships>
</file>

<file path=ppt/slides/_rels/slide19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130.png"/><Relationship Id="rId4" Type="http://schemas.openxmlformats.org/officeDocument/2006/relationships/image" Target="../media/image8.png"/></Relationships>
</file>

<file path=ppt/slides/_rels/slide1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5.xml"/><Relationship Id="rId4" Type="http://schemas.openxmlformats.org/officeDocument/2006/relationships/image" Target="../media/image130.png"/></Relationships>
</file>

<file path=ppt/slides/_rels/slide1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5.xml"/><Relationship Id="rId4" Type="http://schemas.openxmlformats.org/officeDocument/2006/relationships/image" Target="../media/image129.jpeg"/></Relationships>
</file>

<file path=ppt/slides/_rels/slide1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0.xml"/></Relationships>
</file>

<file path=ppt/slides/_rels/slide19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1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6" Type="http://schemas.openxmlformats.org/officeDocument/2006/relationships/hyperlink" Target="http://www.exploringyourcareer.com/"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2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46.xml"/><Relationship Id="rId1" Type="http://schemas.openxmlformats.org/officeDocument/2006/relationships/slideLayout" Target="../slideLayouts/slideLayout49.xml"/><Relationship Id="rId5" Type="http://schemas.openxmlformats.org/officeDocument/2006/relationships/image" Target="../media/image52.png"/><Relationship Id="rId4" Type="http://schemas.openxmlformats.org/officeDocument/2006/relationships/image" Target="../media/image51.png"/></Relationships>
</file>

<file path=ppt/slides/_rels/slide2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56.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2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61.xml"/></Relationships>
</file>

<file path=ppt/slides/_rels/slide2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61.xml"/><Relationship Id="rId4" Type="http://schemas.openxmlformats.org/officeDocument/2006/relationships/image" Target="../media/image58.png"/></Relationships>
</file>

<file path=ppt/slides/_rels/slide2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2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71.png"/></Relationships>
</file>

<file path=ppt/slides/_rels/slide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64.xml"/><Relationship Id="rId4" Type="http://schemas.openxmlformats.org/officeDocument/2006/relationships/image" Target="../media/image54.png"/></Relationships>
</file>

<file path=ppt/slides/_rels/slide2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72.wmf"/></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6.xml"/><Relationship Id="rId4" Type="http://schemas.openxmlformats.org/officeDocument/2006/relationships/image" Target="../media/image73.jpg"/></Relationships>
</file>

<file path=ppt/slides/_rels/slide2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6.xml"/></Relationships>
</file>

<file path=ppt/slides/_rels/slide2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6.xml"/><Relationship Id="rId5" Type="http://schemas.openxmlformats.org/officeDocument/2006/relationships/hyperlink" Target="http://www.joinexploring.org/" TargetMode="External"/><Relationship Id="rId4" Type="http://schemas.openxmlformats.org/officeDocument/2006/relationships/image" Target="../media/image74.png"/></Relationships>
</file>

<file path=ppt/slides/_rels/slide2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2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76.jpeg"/></Relationships>
</file>

<file path=ppt/slides/_rels/slide2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4.jpg"/><Relationship Id="rId1" Type="http://schemas.openxmlformats.org/officeDocument/2006/relationships/slideLayout" Target="../slideLayouts/slideLayout76.xml"/><Relationship Id="rId4" Type="http://schemas.openxmlformats.org/officeDocument/2006/relationships/image" Target="../media/image8.png"/></Relationships>
</file>

<file path=ppt/slides/_rels/slide2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1.xml"/><Relationship Id="rId1" Type="http://schemas.openxmlformats.org/officeDocument/2006/relationships/slideLayout" Target="../slideLayouts/slideLayout88.xml"/><Relationship Id="rId5" Type="http://schemas.openxmlformats.org/officeDocument/2006/relationships/image" Target="../media/image71.png"/><Relationship Id="rId4" Type="http://schemas.openxmlformats.org/officeDocument/2006/relationships/image" Target="../media/image78.png"/></Relationships>
</file>

<file path=ppt/slides/_rels/slide2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31.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2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2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83.jpg"/></Relationships>
</file>

<file path=ppt/slides/_rels/slide2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2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3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5" Type="http://schemas.openxmlformats.org/officeDocument/2006/relationships/image" Target="../media/image60.jpeg"/><Relationship Id="rId4" Type="http://schemas.openxmlformats.org/officeDocument/2006/relationships/image" Target="../media/image59.jpg"/></Relationships>
</file>

<file path=ppt/slides/_rels/slide2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2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15.jp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15.jpg"/></Relationships>
</file>

<file path=ppt/slides/_rels/slide2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15.jpg"/></Relationships>
</file>

<file path=ppt/slides/_rels/slide2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15.jpg"/></Relationships>
</file>

<file path=ppt/slides/_rels/slide245.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2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5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sv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5.xml"/><Relationship Id="rId6" Type="http://schemas.openxmlformats.org/officeDocument/2006/relationships/image" Target="../media/image143.png"/><Relationship Id="rId11" Type="http://schemas.openxmlformats.org/officeDocument/2006/relationships/image" Target="../media/image148.svg"/><Relationship Id="rId5" Type="http://schemas.openxmlformats.org/officeDocument/2006/relationships/image" Target="../media/image142.sv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svg"/></Relationships>
</file>

<file path=ppt/slides/_rels/slide25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8.png"/></Relationships>
</file>

<file path=ppt/slides/_rels/slide26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71.png"/></Relationships>
</file>

<file path=ppt/slides/_rels/slide2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hyperlink" Target="https://reservations.scouting.org/profile/167391" TargetMode="Externa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hyperlink" Target="http://www.exploringexplosion.or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hyperlink" Target="http://www.exploringexplosion.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hyperlink" Target="https://www.scouting.org/training/youth-protectio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hyperlink" Target="https://reservations.scouting.org/profile/form/index.cfm?PKformID=0x167391abcd" TargetMode="Externa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9.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4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36.xml"/><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4.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8.xml"/><Relationship Id="rId1" Type="http://schemas.openxmlformats.org/officeDocument/2006/relationships/slideLayout" Target="../slideLayouts/slideLayout14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www.exploringyourcareer.or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9.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9.xml"/><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9.xml"/><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9.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50.xml"/><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9.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9.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9.xml"/><Relationship Id="rId5" Type="http://schemas.openxmlformats.org/officeDocument/2006/relationships/image" Target="../media/image60.jpeg"/><Relationship Id="rId4" Type="http://schemas.openxmlformats.org/officeDocument/2006/relationships/image" Target="../media/image59.jp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5" Type="http://schemas.openxmlformats.org/officeDocument/2006/relationships/image" Target="../media/image60.jpeg"/><Relationship Id="rId4" Type="http://schemas.openxmlformats.org/officeDocument/2006/relationships/image" Target="../media/image59.jpg"/></Relationships>
</file>

<file path=ppt/slides/_rels/slide8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6" Type="http://schemas.openxmlformats.org/officeDocument/2006/relationships/hyperlink" Target="http://www.exploringyourcareer.com/"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52.png"/><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4.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650914" y="5168090"/>
            <a:ext cx="451277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June 10</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2026</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F43E-CA1F-7933-BF1F-A56046DDB12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E169995-269E-3AE6-3D4E-5F41C12F2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a:extLst>
              <a:ext uri="{FF2B5EF4-FFF2-40B4-BE49-F238E27FC236}">
                <a16:creationId xmlns:a16="http://schemas.microsoft.com/office/drawing/2014/main" id="{A31D266C-8219-567C-4D1E-F950C86433E6}"/>
              </a:ext>
            </a:extLst>
          </p:cNvPr>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a:extLst>
              <a:ext uri="{FF2B5EF4-FFF2-40B4-BE49-F238E27FC236}">
                <a16:creationId xmlns:a16="http://schemas.microsoft.com/office/drawing/2014/main" id="{A8C9F064-8F51-FD5E-DD66-EBDFBC0DD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5014451F-5C8D-7AFC-6A84-D9E309B476F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FD49838-EC35-7A58-E839-E4ABDBA42115}"/>
              </a:ext>
            </a:extLst>
          </p:cNvPr>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814C198B-8F1B-FA0C-FDB9-89B8768EAEDA}"/>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31565674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28567336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101</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582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102</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9204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1382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7614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2006501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012417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37998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943879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41759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A56D-08FC-793D-B32B-1B34848C4E7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8FAAC6E-040E-A5FB-BD53-25F36BF48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56A9B023-7BD7-83F9-617B-81E7AB533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A01DDB6-F10B-84FE-9B24-96C2892BE5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D10AAB-86A2-B7C9-7167-54AB0E1D203B}"/>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LFL / Exploring Program Office Staffing Update</a:t>
            </a:r>
          </a:p>
        </p:txBody>
      </p:sp>
      <p:sp>
        <p:nvSpPr>
          <p:cNvPr id="2" name="TextBox 1">
            <a:extLst>
              <a:ext uri="{FF2B5EF4-FFF2-40B4-BE49-F238E27FC236}">
                <a16:creationId xmlns:a16="http://schemas.microsoft.com/office/drawing/2014/main" id="{78E3EF9F-AFBB-9065-08F7-8497B47D149B}"/>
              </a:ext>
            </a:extLst>
          </p:cNvPr>
          <p:cNvSpPr txBox="1"/>
          <p:nvPr/>
        </p:nvSpPr>
        <p:spPr>
          <a:xfrm>
            <a:off x="1786379" y="1919234"/>
            <a:ext cx="8556172" cy="7078861"/>
          </a:xfrm>
          <a:prstGeom prst="rect">
            <a:avLst/>
          </a:prstGeom>
          <a:noFill/>
        </p:spPr>
        <p:txBody>
          <a:bodyPr wrap="square" rtlCol="0">
            <a:spAutoFit/>
          </a:bodyPr>
          <a:lstStyle/>
          <a:p>
            <a:pPr marL="231775" indent="-231775" defTabSz="257175">
              <a:buSzPct val="75000"/>
              <a:buFont typeface="Arial" panose="020B0604020202020204" pitchFamily="34" charset="0"/>
              <a:buChar char="•"/>
              <a:defRPr/>
            </a:pPr>
            <a:r>
              <a:rPr lang="en-US" altLang="en-US" sz="2400" b="1" dirty="0">
                <a:solidFill>
                  <a:srgbClr val="FFFF00"/>
                </a:solidFill>
                <a:latin typeface="Arial" panose="020B0604020202020204" pitchFamily="34" charset="0"/>
                <a:cs typeface="Arial" panose="020B0604020202020204" pitchFamily="34" charset="0"/>
              </a:rPr>
              <a:t>As of 10 November 2025, Dedra Douglas joined the National Service Center as the new Administrative Assistant working with Susan Fitzhugh (Senior Administrative Assistant)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On 1 December 2025, Carlos Coronado (who is currently the Assistant Director of Field Service with Heart of America Council) will be joining the National Service Center as the new Exploring Program Growth &amp; Retention Executive</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89980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36455597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9857397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314465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60380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0944050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1803481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8041743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898408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6525272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7207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F043-6D8E-CDF6-4AAD-E7CE1E0AB34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F789C55-87F5-63E3-A86E-35B05939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A063E82-A182-949A-6216-D3C679ED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F9F55B8-EE0E-2C80-1FB2-57DF2D26763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26B5C73-A8BA-33BC-606C-7B02F488766C}"/>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Scouting America Council Office Staffing Update</a:t>
            </a:r>
          </a:p>
        </p:txBody>
      </p:sp>
      <p:sp>
        <p:nvSpPr>
          <p:cNvPr id="2" name="TextBox 1">
            <a:extLst>
              <a:ext uri="{FF2B5EF4-FFF2-40B4-BE49-F238E27FC236}">
                <a16:creationId xmlns:a16="http://schemas.microsoft.com/office/drawing/2014/main" id="{A38C096D-3ABB-B8BF-8535-919A1965CC32}"/>
              </a:ext>
            </a:extLst>
          </p:cNvPr>
          <p:cNvSpPr txBox="1"/>
          <p:nvPr/>
        </p:nvSpPr>
        <p:spPr>
          <a:xfrm>
            <a:off x="1786379" y="1919234"/>
            <a:ext cx="8556172" cy="5170646"/>
          </a:xfrm>
          <a:prstGeom prst="rect">
            <a:avLst/>
          </a:prstGeom>
          <a:noFill/>
        </p:spPr>
        <p:txBody>
          <a:bodyPr wrap="square" rtlCol="0">
            <a:spAutoFit/>
          </a:bodyPr>
          <a:lstStyle/>
          <a:p>
            <a:pPr defTabSz="257175">
              <a:buSzPct val="75000"/>
              <a:defRPr/>
            </a:pPr>
            <a:r>
              <a:rPr lang="en-US" altLang="en-US" sz="2400" b="1" dirty="0">
                <a:solidFill>
                  <a:srgbClr val="FFFF00"/>
                </a:solidFill>
                <a:latin typeface="Arial" panose="020B0604020202020204" pitchFamily="34" charset="0"/>
                <a:cs typeface="Arial" panose="020B0604020202020204" pitchFamily="34" charset="0"/>
              </a:rPr>
              <a:t>Hiring the final Program Growth &amp; Retention Executive for:</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defTabSz="257175">
              <a:buSzPct val="75000"/>
              <a:defRPr/>
            </a:pPr>
            <a:endParaRPr lang="en-US" sz="2400" b="1" dirty="0">
              <a:solidFill>
                <a:schemeClr val="accent6">
                  <a:lumMod val="75000"/>
                </a:schemeClr>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algn="ctr"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The Cub Scouting Program</a:t>
            </a:r>
          </a:p>
          <a:p>
            <a:pPr defTabSz="257175">
              <a:buSzPct val="75000"/>
              <a:defRP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273378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0423147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3997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5387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9701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7606320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80860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17652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13</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8590560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Metrics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a:r>
              <a:rPr lang="en-US" dirty="0">
                <a:solidFill>
                  <a:schemeClr val="accent6">
                    <a:lumMod val="75000"/>
                  </a:schemeClr>
                </a:solidFill>
                <a:latin typeface="Arial Black" panose="020B0A04020102020204" pitchFamily="34" charset="0"/>
              </a:rPr>
              <a:t>Objective: Sustainable Programs</a:t>
            </a:r>
          </a:p>
        </p:txBody>
      </p:sp>
    </p:spTree>
    <p:extLst>
      <p:ext uri="{BB962C8B-B14F-4D97-AF65-F5344CB8AC3E}">
        <p14:creationId xmlns:p14="http://schemas.microsoft.com/office/powerpoint/2010/main" val="2394014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F72E-23B1-2454-0308-03F053E52058}"/>
              </a:ext>
            </a:extLst>
          </p:cNvPr>
          <p:cNvSpPr>
            <a:spLocks noGrp="1"/>
          </p:cNvSpPr>
          <p:nvPr>
            <p:ph type="title"/>
          </p:nvPr>
        </p:nvSpPr>
        <p:spPr/>
        <p:txBody>
          <a:bodyPr>
            <a:normAutofit/>
          </a:bodyPr>
          <a:lstStyle/>
          <a:p>
            <a:r>
              <a:rPr lang="en-US" sz="3600" dirty="0">
                <a:solidFill>
                  <a:schemeClr val="tx2">
                    <a:lumMod val="75000"/>
                    <a:lumOff val="25000"/>
                  </a:schemeClr>
                </a:solidFill>
              </a:rPr>
              <a:t>Most Common Question</a:t>
            </a:r>
          </a:p>
        </p:txBody>
      </p:sp>
      <p:sp>
        <p:nvSpPr>
          <p:cNvPr id="3" name="Content Placeholder 2">
            <a:extLst>
              <a:ext uri="{FF2B5EF4-FFF2-40B4-BE49-F238E27FC236}">
                <a16:creationId xmlns:a16="http://schemas.microsoft.com/office/drawing/2014/main" id="{7F6C7DDC-63D6-4807-72D9-A0FA5367FE7F}"/>
              </a:ext>
            </a:extLst>
          </p:cNvPr>
          <p:cNvSpPr>
            <a:spLocks noGrp="1"/>
          </p:cNvSpPr>
          <p:nvPr>
            <p:ph idx="1"/>
          </p:nvPr>
        </p:nvSpPr>
        <p:spPr>
          <a:xfrm>
            <a:off x="2152650" y="1690689"/>
            <a:ext cx="7886700" cy="4351338"/>
          </a:xfrm>
        </p:spPr>
        <p:txBody>
          <a:bodyPr/>
          <a:lstStyle/>
          <a:p>
            <a:pPr marL="0" indent="0" algn="ctr">
              <a:buNone/>
            </a:pPr>
            <a:r>
              <a:rPr lang="en-US" dirty="0"/>
              <a:t>“I’m starting a new post specializing in X. I need a sample program to show to the organization head. Where do I get it?”</a:t>
            </a:r>
          </a:p>
          <a:p>
            <a:pPr marL="0" indent="0" algn="ctr">
              <a:buNone/>
            </a:pPr>
            <a:endParaRPr lang="en-US" dirty="0"/>
          </a:p>
          <a:p>
            <a:pPr marL="0" indent="0" algn="ctr">
              <a:buNone/>
            </a:pPr>
            <a:endParaRPr lang="en-US" dirty="0"/>
          </a:p>
          <a:p>
            <a:pPr marL="0" indent="0" algn="ctr">
              <a:buNone/>
            </a:pPr>
            <a:r>
              <a:rPr lang="en-US" dirty="0"/>
              <a:t>“All-in-One” Program planning session with Post Committee during formation of the unit.</a:t>
            </a:r>
          </a:p>
        </p:txBody>
      </p:sp>
      <p:sp>
        <p:nvSpPr>
          <p:cNvPr id="4" name="Down Arrow 3">
            <a:extLst>
              <a:ext uri="{FF2B5EF4-FFF2-40B4-BE49-F238E27FC236}">
                <a16:creationId xmlns:a16="http://schemas.microsoft.com/office/drawing/2014/main" id="{789E6A68-5A59-7898-95AD-F68457ED8129}"/>
              </a:ext>
            </a:extLst>
          </p:cNvPr>
          <p:cNvSpPr/>
          <p:nvPr/>
        </p:nvSpPr>
        <p:spPr>
          <a:xfrm>
            <a:off x="5748867" y="3377154"/>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7874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A1961-6A08-1AAC-88FB-0A385B6A2275}"/>
              </a:ext>
            </a:extLst>
          </p:cNvPr>
          <p:cNvSpPr>
            <a:spLocks noGrp="1"/>
          </p:cNvSpPr>
          <p:nvPr>
            <p:ph type="title"/>
          </p:nvPr>
        </p:nvSpPr>
        <p:spPr/>
        <p:txBody>
          <a:bodyPr/>
          <a:lstStyle/>
          <a:p>
            <a:r>
              <a:rPr lang="en-US" dirty="0">
                <a:solidFill>
                  <a:schemeClr val="tx2">
                    <a:lumMod val="75000"/>
                    <a:lumOff val="25000"/>
                  </a:schemeClr>
                </a:solidFill>
              </a:rPr>
              <a:t>“AI” Example</a:t>
            </a:r>
          </a:p>
        </p:txBody>
      </p:sp>
      <p:sp>
        <p:nvSpPr>
          <p:cNvPr id="3" name="TextBox 2">
            <a:extLst>
              <a:ext uri="{FF2B5EF4-FFF2-40B4-BE49-F238E27FC236}">
                <a16:creationId xmlns:a16="http://schemas.microsoft.com/office/drawing/2014/main" id="{A7EE829C-D9F7-A790-C532-D2E0BC47B4C3}"/>
              </a:ext>
            </a:extLst>
          </p:cNvPr>
          <p:cNvSpPr txBox="1"/>
          <p:nvPr/>
        </p:nvSpPr>
        <p:spPr>
          <a:xfrm>
            <a:off x="2535271" y="1945532"/>
            <a:ext cx="7354517" cy="1464359"/>
          </a:xfrm>
          <a:prstGeom prst="rect">
            <a:avLst/>
          </a:prstGeom>
          <a:noFill/>
        </p:spPr>
        <p:txBody>
          <a:bodyPr wrap="square" rtlCol="0">
            <a:spAutoFit/>
          </a:bodyPr>
          <a:lstStyle/>
          <a:p>
            <a:r>
              <a:rPr lang="en-US" dirty="0"/>
              <a:t>     “I am working to develop a program appealing to high school students interested in civil engineering careers. This would be an Explorer Post within Scouting America's Exploring Program. Please develop a list of 20 hands-on activities which could be offered by an engineering firm specializing in designing railroad construction projects.”</a:t>
            </a:r>
          </a:p>
        </p:txBody>
      </p:sp>
      <p:sp>
        <p:nvSpPr>
          <p:cNvPr id="4" name="TextBox 3">
            <a:extLst>
              <a:ext uri="{FF2B5EF4-FFF2-40B4-BE49-F238E27FC236}">
                <a16:creationId xmlns:a16="http://schemas.microsoft.com/office/drawing/2014/main" id="{91A8280A-1A42-9BCC-F439-FE3BDC65677A}"/>
              </a:ext>
            </a:extLst>
          </p:cNvPr>
          <p:cNvSpPr txBox="1"/>
          <p:nvPr/>
        </p:nvSpPr>
        <p:spPr>
          <a:xfrm>
            <a:off x="2477107" y="3864454"/>
            <a:ext cx="7354516" cy="1754326"/>
          </a:xfrm>
          <a:prstGeom prst="rect">
            <a:avLst/>
          </a:prstGeom>
          <a:noFill/>
          <a:ln w="57150">
            <a:solidFill>
              <a:srgbClr val="0070C0"/>
            </a:solidFill>
          </a:ln>
        </p:spPr>
        <p:txBody>
          <a:bodyPr wrap="square" rtlCol="0">
            <a:spAutoFit/>
          </a:bodyPr>
          <a:lstStyle/>
          <a:p>
            <a:r>
              <a:rPr lang="en-US" dirty="0">
                <a:solidFill>
                  <a:schemeClr val="tx2">
                    <a:lumMod val="75000"/>
                    <a:lumOff val="25000"/>
                  </a:schemeClr>
                </a:solidFill>
              </a:rPr>
              <a:t>These activities can be adapted depending on available resources—some with </a:t>
            </a:r>
            <a:r>
              <a:rPr lang="en-US" b="1" dirty="0">
                <a:solidFill>
                  <a:schemeClr val="tx2">
                    <a:lumMod val="75000"/>
                    <a:lumOff val="25000"/>
                  </a:schemeClr>
                </a:solidFill>
              </a:rPr>
              <a:t>low-cost classroom experiments</a:t>
            </a:r>
            <a:r>
              <a:rPr lang="en-US" dirty="0">
                <a:solidFill>
                  <a:schemeClr val="tx2">
                    <a:lumMod val="75000"/>
                    <a:lumOff val="25000"/>
                  </a:schemeClr>
                </a:solidFill>
              </a:rPr>
              <a:t>, others with </a:t>
            </a:r>
            <a:r>
              <a:rPr lang="en-US" b="1" dirty="0">
                <a:solidFill>
                  <a:schemeClr val="tx2">
                    <a:lumMod val="75000"/>
                    <a:lumOff val="25000"/>
                  </a:schemeClr>
                </a:solidFill>
              </a:rPr>
              <a:t>engineering software</a:t>
            </a:r>
            <a:r>
              <a:rPr lang="en-US" dirty="0">
                <a:solidFill>
                  <a:schemeClr val="tx2">
                    <a:lumMod val="75000"/>
                    <a:lumOff val="25000"/>
                  </a:schemeClr>
                </a:solidFill>
              </a:rPr>
              <a:t>, and a few with </a:t>
            </a:r>
            <a:r>
              <a:rPr lang="en-US" b="1" dirty="0">
                <a:solidFill>
                  <a:schemeClr val="tx2">
                    <a:lumMod val="75000"/>
                    <a:lumOff val="25000"/>
                  </a:schemeClr>
                </a:solidFill>
              </a:rPr>
              <a:t>field visits</a:t>
            </a:r>
            <a:r>
              <a:rPr lang="en-US" dirty="0">
                <a:solidFill>
                  <a:schemeClr val="tx2">
                    <a:lumMod val="75000"/>
                    <a:lumOff val="25000"/>
                  </a:schemeClr>
                </a:solidFill>
              </a:rPr>
              <a:t> for maximum engagement.</a:t>
            </a:r>
          </a:p>
          <a:p>
            <a:r>
              <a:rPr lang="en-US" dirty="0">
                <a:solidFill>
                  <a:schemeClr val="tx2">
                    <a:lumMod val="75000"/>
                    <a:lumOff val="25000"/>
                  </a:schemeClr>
                </a:solidFill>
              </a:rPr>
              <a:t>Would you like me to </a:t>
            </a:r>
            <a:r>
              <a:rPr lang="en-US" b="1" dirty="0">
                <a:solidFill>
                  <a:schemeClr val="tx2">
                    <a:lumMod val="75000"/>
                    <a:lumOff val="25000"/>
                  </a:schemeClr>
                </a:solidFill>
              </a:rPr>
              <a:t>sequence these into a 6–12 month Explorer Post program calendar</a:t>
            </a:r>
            <a:r>
              <a:rPr lang="en-US" dirty="0">
                <a:solidFill>
                  <a:schemeClr val="tx2">
                    <a:lumMod val="75000"/>
                    <a:lumOff val="25000"/>
                  </a:schemeClr>
                </a:solidFill>
              </a:rPr>
              <a:t> (progressing from fundamentals to advanced projects), or keep it as a menu of standalone activities?</a:t>
            </a:r>
          </a:p>
        </p:txBody>
      </p:sp>
      <p:pic>
        <p:nvPicPr>
          <p:cNvPr id="5" name="Picture 4">
            <a:extLst>
              <a:ext uri="{FF2B5EF4-FFF2-40B4-BE49-F238E27FC236}">
                <a16:creationId xmlns:a16="http://schemas.microsoft.com/office/drawing/2014/main" id="{0BFB84BF-0C1B-E064-637F-CDE677498471}"/>
              </a:ext>
            </a:extLst>
          </p:cNvPr>
          <p:cNvPicPr>
            <a:picLocks noChangeAspect="1"/>
          </p:cNvPicPr>
          <p:nvPr/>
        </p:nvPicPr>
        <p:blipFill>
          <a:blip r:embed="rId2"/>
          <a:stretch>
            <a:fillRect/>
          </a:stretch>
        </p:blipFill>
        <p:spPr>
          <a:xfrm>
            <a:off x="7859914" y="5889294"/>
            <a:ext cx="2179436" cy="792522"/>
          </a:xfrm>
          <a:prstGeom prst="rect">
            <a:avLst/>
          </a:prstGeom>
        </p:spPr>
      </p:pic>
    </p:spTree>
    <p:extLst>
      <p:ext uri="{BB962C8B-B14F-4D97-AF65-F5344CB8AC3E}">
        <p14:creationId xmlns:p14="http://schemas.microsoft.com/office/powerpoint/2010/main" val="28780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77E6-86B6-C90A-7A5E-17994DE9F876}"/>
              </a:ext>
            </a:extLst>
          </p:cNvPr>
          <p:cNvSpPr>
            <a:spLocks noGrp="1"/>
          </p:cNvSpPr>
          <p:nvPr>
            <p:ph type="title"/>
          </p:nvPr>
        </p:nvSpPr>
        <p:spPr>
          <a:xfrm>
            <a:off x="2153055" y="365127"/>
            <a:ext cx="7886295" cy="717887"/>
          </a:xfrm>
        </p:spPr>
        <p:txBody>
          <a:bodyPr>
            <a:normAutofit/>
          </a:bodyPr>
          <a:lstStyle/>
          <a:p>
            <a:r>
              <a:rPr lang="en-US" sz="3600" dirty="0">
                <a:solidFill>
                  <a:schemeClr val="tx2">
                    <a:lumMod val="75000"/>
                    <a:lumOff val="25000"/>
                  </a:schemeClr>
                </a:solidFill>
              </a:rPr>
              <a:t>ChatGPT Output</a:t>
            </a:r>
          </a:p>
        </p:txBody>
      </p:sp>
      <p:pic>
        <p:nvPicPr>
          <p:cNvPr id="4" name="Picture 3" descr="A list of information on a white background&#10;&#10;AI-generated content may be incorrect.">
            <a:extLst>
              <a:ext uri="{FF2B5EF4-FFF2-40B4-BE49-F238E27FC236}">
                <a16:creationId xmlns:a16="http://schemas.microsoft.com/office/drawing/2014/main" id="{E52A5A85-6692-A65B-83BC-46D6EA5C08B7}"/>
              </a:ext>
            </a:extLst>
          </p:cNvPr>
          <p:cNvPicPr>
            <a:picLocks noChangeAspect="1"/>
          </p:cNvPicPr>
          <p:nvPr/>
        </p:nvPicPr>
        <p:blipFill>
          <a:blip r:embed="rId2"/>
          <a:stretch>
            <a:fillRect/>
          </a:stretch>
        </p:blipFill>
        <p:spPr>
          <a:xfrm>
            <a:off x="1964002" y="1277188"/>
            <a:ext cx="4131999" cy="5408943"/>
          </a:xfrm>
          <a:prstGeom prst="rect">
            <a:avLst/>
          </a:prstGeom>
          <a:ln w="38100">
            <a:solidFill>
              <a:schemeClr val="tx2"/>
            </a:solidFill>
          </a:ln>
        </p:spPr>
      </p:pic>
      <p:pic>
        <p:nvPicPr>
          <p:cNvPr id="6" name="Picture 5" descr="A close-up of a list of work tasks&#10;&#10;AI-generated content may be incorrect.">
            <a:extLst>
              <a:ext uri="{FF2B5EF4-FFF2-40B4-BE49-F238E27FC236}">
                <a16:creationId xmlns:a16="http://schemas.microsoft.com/office/drawing/2014/main" id="{2ECB98E1-17A2-8EA7-A5C1-C9F16197F882}"/>
              </a:ext>
            </a:extLst>
          </p:cNvPr>
          <p:cNvPicPr>
            <a:picLocks noChangeAspect="1"/>
          </p:cNvPicPr>
          <p:nvPr/>
        </p:nvPicPr>
        <p:blipFill>
          <a:blip r:embed="rId3"/>
          <a:stretch>
            <a:fillRect/>
          </a:stretch>
        </p:blipFill>
        <p:spPr>
          <a:xfrm>
            <a:off x="6285946" y="1277188"/>
            <a:ext cx="4179197" cy="5451127"/>
          </a:xfrm>
          <a:prstGeom prst="rect">
            <a:avLst/>
          </a:prstGeom>
          <a:ln w="38100">
            <a:solidFill>
              <a:schemeClr val="tx2"/>
            </a:solidFill>
          </a:ln>
        </p:spPr>
      </p:pic>
    </p:spTree>
    <p:extLst>
      <p:ext uri="{BB962C8B-B14F-4D97-AF65-F5344CB8AC3E}">
        <p14:creationId xmlns:p14="http://schemas.microsoft.com/office/powerpoint/2010/main" val="20448589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information on a white background&#10;&#10;AI-generated content may be incorrect.">
            <a:extLst>
              <a:ext uri="{FF2B5EF4-FFF2-40B4-BE49-F238E27FC236}">
                <a16:creationId xmlns:a16="http://schemas.microsoft.com/office/drawing/2014/main" id="{234AA81C-7657-49FD-671F-AF11DC422896}"/>
              </a:ext>
            </a:extLst>
          </p:cNvPr>
          <p:cNvPicPr>
            <a:picLocks noChangeAspect="1"/>
          </p:cNvPicPr>
          <p:nvPr/>
        </p:nvPicPr>
        <p:blipFill>
          <a:blip r:embed="rId2"/>
          <a:stretch>
            <a:fillRect/>
          </a:stretch>
        </p:blipFill>
        <p:spPr>
          <a:xfrm>
            <a:off x="2706992" y="695246"/>
            <a:ext cx="2296044" cy="3005609"/>
          </a:xfrm>
          <a:prstGeom prst="rect">
            <a:avLst/>
          </a:prstGeom>
          <a:ln w="19050">
            <a:solidFill>
              <a:schemeClr val="tx2"/>
            </a:solidFill>
          </a:ln>
        </p:spPr>
      </p:pic>
      <p:pic>
        <p:nvPicPr>
          <p:cNvPr id="5" name="Picture 4" descr="A close-up of a list of work tasks&#10;&#10;AI-generated content may be incorrect.">
            <a:extLst>
              <a:ext uri="{FF2B5EF4-FFF2-40B4-BE49-F238E27FC236}">
                <a16:creationId xmlns:a16="http://schemas.microsoft.com/office/drawing/2014/main" id="{B64047D7-964F-0AD7-A676-4E63F13E2613}"/>
              </a:ext>
            </a:extLst>
          </p:cNvPr>
          <p:cNvPicPr>
            <a:picLocks noChangeAspect="1"/>
          </p:cNvPicPr>
          <p:nvPr/>
        </p:nvPicPr>
        <p:blipFill>
          <a:blip r:embed="rId3"/>
          <a:stretch>
            <a:fillRect/>
          </a:stretch>
        </p:blipFill>
        <p:spPr>
          <a:xfrm>
            <a:off x="3845387" y="1755471"/>
            <a:ext cx="1988820" cy="2594113"/>
          </a:xfrm>
          <a:prstGeom prst="rect">
            <a:avLst/>
          </a:prstGeom>
          <a:ln>
            <a:solidFill>
              <a:schemeClr val="tx2"/>
            </a:solidFill>
          </a:ln>
        </p:spPr>
      </p:pic>
      <p:pic>
        <p:nvPicPr>
          <p:cNvPr id="7" name="Picture 6" descr="A list of information on a white background&#10;&#10;AI-generated content may be incorrect.">
            <a:extLst>
              <a:ext uri="{FF2B5EF4-FFF2-40B4-BE49-F238E27FC236}">
                <a16:creationId xmlns:a16="http://schemas.microsoft.com/office/drawing/2014/main" id="{FEE04AC1-4D1B-11E9-F4F6-BD60D1FE422B}"/>
              </a:ext>
            </a:extLst>
          </p:cNvPr>
          <p:cNvPicPr>
            <a:picLocks noChangeAspect="1"/>
          </p:cNvPicPr>
          <p:nvPr/>
        </p:nvPicPr>
        <p:blipFill>
          <a:blip r:embed="rId4"/>
          <a:stretch>
            <a:fillRect/>
          </a:stretch>
        </p:blipFill>
        <p:spPr>
          <a:xfrm>
            <a:off x="4637164" y="2404200"/>
            <a:ext cx="2335439" cy="3005609"/>
          </a:xfrm>
          <a:prstGeom prst="rect">
            <a:avLst/>
          </a:prstGeom>
          <a:ln w="19050">
            <a:solidFill>
              <a:schemeClr val="tx1"/>
            </a:solidFill>
          </a:ln>
        </p:spPr>
      </p:pic>
      <p:pic>
        <p:nvPicPr>
          <p:cNvPr id="9" name="Picture 8" descr="A screenshot of a document&#10;&#10;AI-generated content may be incorrect.">
            <a:extLst>
              <a:ext uri="{FF2B5EF4-FFF2-40B4-BE49-F238E27FC236}">
                <a16:creationId xmlns:a16="http://schemas.microsoft.com/office/drawing/2014/main" id="{09A232D6-0CA6-12A6-9CB8-F748107B96EE}"/>
              </a:ext>
            </a:extLst>
          </p:cNvPr>
          <p:cNvPicPr>
            <a:picLocks noChangeAspect="1"/>
          </p:cNvPicPr>
          <p:nvPr/>
        </p:nvPicPr>
        <p:blipFill>
          <a:blip r:embed="rId5"/>
          <a:stretch>
            <a:fillRect/>
          </a:stretch>
        </p:blipFill>
        <p:spPr>
          <a:xfrm>
            <a:off x="5834208" y="3444725"/>
            <a:ext cx="2009731" cy="2613812"/>
          </a:xfrm>
          <a:prstGeom prst="rect">
            <a:avLst/>
          </a:prstGeom>
          <a:ln w="19050">
            <a:solidFill>
              <a:schemeClr val="tx2"/>
            </a:solidFill>
          </a:ln>
        </p:spPr>
      </p:pic>
      <p:pic>
        <p:nvPicPr>
          <p:cNvPr id="11" name="Picture 10" descr="A document with text on it&#10;&#10;AI-generated content may be incorrect.">
            <a:extLst>
              <a:ext uri="{FF2B5EF4-FFF2-40B4-BE49-F238E27FC236}">
                <a16:creationId xmlns:a16="http://schemas.microsoft.com/office/drawing/2014/main" id="{1A251331-B628-310D-5464-BDFAEA82BB7A}"/>
              </a:ext>
            </a:extLst>
          </p:cNvPr>
          <p:cNvPicPr>
            <a:picLocks noChangeAspect="1"/>
          </p:cNvPicPr>
          <p:nvPr/>
        </p:nvPicPr>
        <p:blipFill>
          <a:blip r:embed="rId6"/>
          <a:stretch>
            <a:fillRect/>
          </a:stretch>
        </p:blipFill>
        <p:spPr>
          <a:xfrm>
            <a:off x="6972602" y="3951711"/>
            <a:ext cx="2253718" cy="2916195"/>
          </a:xfrm>
          <a:prstGeom prst="rect">
            <a:avLst/>
          </a:prstGeom>
          <a:ln w="19050">
            <a:solidFill>
              <a:schemeClr val="tx2"/>
            </a:solidFill>
          </a:ln>
        </p:spPr>
      </p:pic>
      <p:sp>
        <p:nvSpPr>
          <p:cNvPr id="12" name="TextBox 11">
            <a:extLst>
              <a:ext uri="{FF2B5EF4-FFF2-40B4-BE49-F238E27FC236}">
                <a16:creationId xmlns:a16="http://schemas.microsoft.com/office/drawing/2014/main" id="{47C8A2DA-ECAD-FBF7-9A64-F6789FE5C10B}"/>
              </a:ext>
            </a:extLst>
          </p:cNvPr>
          <p:cNvSpPr txBox="1"/>
          <p:nvPr/>
        </p:nvSpPr>
        <p:spPr>
          <a:xfrm>
            <a:off x="5468724" y="511149"/>
            <a:ext cx="5002075" cy="830997"/>
          </a:xfrm>
          <a:prstGeom prst="rect">
            <a:avLst/>
          </a:prstGeom>
          <a:noFill/>
        </p:spPr>
        <p:txBody>
          <a:bodyPr wrap="none" rtlCol="0">
            <a:spAutoFit/>
          </a:bodyPr>
          <a:lstStyle/>
          <a:p>
            <a:r>
              <a:rPr lang="en-US" sz="4800" dirty="0">
                <a:solidFill>
                  <a:schemeClr val="tx2">
                    <a:lumMod val="75000"/>
                    <a:lumOff val="25000"/>
                  </a:schemeClr>
                </a:solidFill>
              </a:rPr>
              <a:t>3 Minutes of Effort</a:t>
            </a:r>
          </a:p>
        </p:txBody>
      </p:sp>
      <p:pic>
        <p:nvPicPr>
          <p:cNvPr id="13" name="Picture 12">
            <a:extLst>
              <a:ext uri="{FF2B5EF4-FFF2-40B4-BE49-F238E27FC236}">
                <a16:creationId xmlns:a16="http://schemas.microsoft.com/office/drawing/2014/main" id="{C0899149-0DC0-4AF4-49A6-5591680C5315}"/>
              </a:ext>
            </a:extLst>
          </p:cNvPr>
          <p:cNvPicPr>
            <a:picLocks noChangeAspect="1"/>
          </p:cNvPicPr>
          <p:nvPr/>
        </p:nvPicPr>
        <p:blipFill>
          <a:blip r:embed="rId7"/>
          <a:stretch>
            <a:fillRect/>
          </a:stretch>
        </p:blipFill>
        <p:spPr>
          <a:xfrm>
            <a:off x="7859914" y="5889294"/>
            <a:ext cx="2179436" cy="792522"/>
          </a:xfrm>
          <a:prstGeom prst="rect">
            <a:avLst/>
          </a:prstGeom>
          <a:ln>
            <a:solidFill>
              <a:schemeClr val="tx1"/>
            </a:solidFill>
          </a:ln>
        </p:spPr>
      </p:pic>
    </p:spTree>
    <p:extLst>
      <p:ext uri="{BB962C8B-B14F-4D97-AF65-F5344CB8AC3E}">
        <p14:creationId xmlns:p14="http://schemas.microsoft.com/office/powerpoint/2010/main" val="21352291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EB75-480F-EB2D-F597-C1390288E17E}"/>
              </a:ext>
            </a:extLst>
          </p:cNvPr>
          <p:cNvSpPr>
            <a:spLocks noGrp="1"/>
          </p:cNvSpPr>
          <p:nvPr>
            <p:ph type="title"/>
          </p:nvPr>
        </p:nvSpPr>
        <p:spPr>
          <a:xfrm>
            <a:off x="2369098" y="440720"/>
            <a:ext cx="7453805" cy="864585"/>
          </a:xfrm>
        </p:spPr>
        <p:txBody>
          <a:bodyPr/>
          <a:lstStyle/>
          <a:p>
            <a:r>
              <a:rPr lang="en-US" dirty="0"/>
              <a:t>Suggested Program Outline</a:t>
            </a:r>
          </a:p>
        </p:txBody>
      </p:sp>
      <p:sp>
        <p:nvSpPr>
          <p:cNvPr id="3" name="Content Placeholder 2">
            <a:extLst>
              <a:ext uri="{FF2B5EF4-FFF2-40B4-BE49-F238E27FC236}">
                <a16:creationId xmlns:a16="http://schemas.microsoft.com/office/drawing/2014/main" id="{D1BD02C2-02E6-2F37-4D4C-BF5552CC2157}"/>
              </a:ext>
            </a:extLst>
          </p:cNvPr>
          <p:cNvSpPr>
            <a:spLocks noGrp="1"/>
          </p:cNvSpPr>
          <p:nvPr>
            <p:ph idx="1"/>
          </p:nvPr>
        </p:nvSpPr>
        <p:spPr>
          <a:xfrm>
            <a:off x="2152651" y="1825625"/>
            <a:ext cx="4878771" cy="4351338"/>
          </a:xfrm>
        </p:spPr>
        <p:txBody>
          <a:bodyPr>
            <a:normAutofit lnSpcReduction="10000"/>
          </a:bodyPr>
          <a:lstStyle/>
          <a:p>
            <a:r>
              <a:rPr lang="en-US" sz="2000" dirty="0"/>
              <a:t>Month 1: Kickoff and Orientation</a:t>
            </a:r>
          </a:p>
          <a:p>
            <a:r>
              <a:rPr lang="en-US" sz="2000" dirty="0"/>
              <a:t>Month 2: Foundations of Railroad Design</a:t>
            </a:r>
          </a:p>
          <a:p>
            <a:r>
              <a:rPr lang="en-US" sz="2000" dirty="0"/>
              <a:t>Month 3: Track and Geometry</a:t>
            </a:r>
          </a:p>
          <a:p>
            <a:r>
              <a:rPr lang="en-US" sz="2000" dirty="0"/>
              <a:t>Month 4: Materials and Construction</a:t>
            </a:r>
          </a:p>
          <a:p>
            <a:r>
              <a:rPr lang="en-US" sz="2000" dirty="0"/>
              <a:t>Month 5: Earthwork and Grading</a:t>
            </a:r>
          </a:p>
          <a:p>
            <a:r>
              <a:rPr lang="en-US" sz="2000" dirty="0"/>
              <a:t>Month 6: Rail Operations</a:t>
            </a:r>
          </a:p>
          <a:p>
            <a:r>
              <a:rPr lang="en-US" sz="2000" dirty="0"/>
              <a:t>Month 7: Safety &amp; Communities</a:t>
            </a:r>
          </a:p>
          <a:p>
            <a:r>
              <a:rPr lang="en-US" sz="2000" dirty="0"/>
              <a:t>Month 8: Environmental Impact</a:t>
            </a:r>
          </a:p>
          <a:p>
            <a:r>
              <a:rPr lang="en-US" sz="2000" dirty="0"/>
              <a:t>Month 9: Innovation &amp; Sustainability</a:t>
            </a:r>
          </a:p>
          <a:p>
            <a:r>
              <a:rPr lang="en-US" sz="2000" dirty="0"/>
              <a:t>Month 10: Field Experience</a:t>
            </a:r>
          </a:p>
          <a:p>
            <a:r>
              <a:rPr lang="en-US" sz="2000" dirty="0"/>
              <a:t>Month 11: Integration and Capstone Prep</a:t>
            </a:r>
          </a:p>
          <a:p>
            <a:r>
              <a:rPr lang="en-US" sz="2000" dirty="0"/>
              <a:t>Month 12: Capstone &amp; Celebration</a:t>
            </a:r>
          </a:p>
          <a:p>
            <a:endParaRPr lang="en-US" sz="2000" dirty="0"/>
          </a:p>
          <a:p>
            <a:endParaRPr lang="en-US" sz="2000" dirty="0"/>
          </a:p>
        </p:txBody>
      </p:sp>
      <p:sp>
        <p:nvSpPr>
          <p:cNvPr id="4" name="TextBox 3">
            <a:extLst>
              <a:ext uri="{FF2B5EF4-FFF2-40B4-BE49-F238E27FC236}">
                <a16:creationId xmlns:a16="http://schemas.microsoft.com/office/drawing/2014/main" id="{0FD918DB-5F9D-2DD8-8DB8-A95486705AB5}"/>
              </a:ext>
            </a:extLst>
          </p:cNvPr>
          <p:cNvSpPr txBox="1"/>
          <p:nvPr/>
        </p:nvSpPr>
        <p:spPr>
          <a:xfrm>
            <a:off x="7378262" y="2091561"/>
            <a:ext cx="2713640" cy="3363037"/>
          </a:xfrm>
          <a:prstGeom prst="rect">
            <a:avLst/>
          </a:prstGeom>
          <a:solidFill>
            <a:schemeClr val="accent1"/>
          </a:solidFill>
          <a:ln>
            <a:solidFill>
              <a:schemeClr val="tx2"/>
            </a:solidFill>
          </a:ln>
        </p:spPr>
        <p:txBody>
          <a:bodyPr wrap="square" rtlCol="0">
            <a:spAutoFit/>
          </a:bodyPr>
          <a:lstStyle/>
          <a:p>
            <a:pPr>
              <a:lnSpc>
                <a:spcPct val="150000"/>
              </a:lnSpc>
            </a:pPr>
            <a:r>
              <a:rPr lang="en-US" sz="2400" dirty="0">
                <a:solidFill>
                  <a:schemeClr val="bg1"/>
                </a:solidFill>
              </a:rPr>
              <a:t>Presentations</a:t>
            </a:r>
          </a:p>
          <a:p>
            <a:pPr>
              <a:lnSpc>
                <a:spcPct val="150000"/>
              </a:lnSpc>
            </a:pPr>
            <a:r>
              <a:rPr lang="en-US" sz="2400" dirty="0">
                <a:solidFill>
                  <a:schemeClr val="bg1"/>
                </a:solidFill>
              </a:rPr>
              <a:t>Lab Projects</a:t>
            </a:r>
          </a:p>
          <a:p>
            <a:pPr>
              <a:lnSpc>
                <a:spcPct val="150000"/>
              </a:lnSpc>
            </a:pPr>
            <a:r>
              <a:rPr lang="en-US" sz="2400" dirty="0">
                <a:solidFill>
                  <a:schemeClr val="bg1"/>
                </a:solidFill>
              </a:rPr>
              <a:t>Case Studies</a:t>
            </a:r>
          </a:p>
          <a:p>
            <a:pPr>
              <a:lnSpc>
                <a:spcPct val="150000"/>
              </a:lnSpc>
            </a:pPr>
            <a:r>
              <a:rPr lang="en-US" sz="2400" dirty="0">
                <a:solidFill>
                  <a:schemeClr val="bg1"/>
                </a:solidFill>
              </a:rPr>
              <a:t>Simulations</a:t>
            </a:r>
          </a:p>
          <a:p>
            <a:pPr>
              <a:lnSpc>
                <a:spcPct val="150000"/>
              </a:lnSpc>
            </a:pPr>
            <a:r>
              <a:rPr lang="en-US" sz="2400" dirty="0">
                <a:solidFill>
                  <a:schemeClr val="bg1"/>
                </a:solidFill>
              </a:rPr>
              <a:t>Demonstrations</a:t>
            </a:r>
          </a:p>
          <a:p>
            <a:pPr>
              <a:lnSpc>
                <a:spcPct val="150000"/>
              </a:lnSpc>
            </a:pPr>
            <a:r>
              <a:rPr lang="en-US" sz="2400" dirty="0">
                <a:solidFill>
                  <a:schemeClr val="bg1"/>
                </a:solidFill>
              </a:rPr>
              <a:t>Field Study</a:t>
            </a:r>
          </a:p>
        </p:txBody>
      </p:sp>
    </p:spTree>
    <p:extLst>
      <p:ext uri="{BB962C8B-B14F-4D97-AF65-F5344CB8AC3E}">
        <p14:creationId xmlns:p14="http://schemas.microsoft.com/office/powerpoint/2010/main" val="16788819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0" y="6016853"/>
            <a:ext cx="9144000" cy="841146"/>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endParaRPr>
          </a:p>
        </p:txBody>
      </p:sp>
      <p:pic>
        <p:nvPicPr>
          <p:cNvPr id="4" name="Picture 3" descr="_DSC3209.jpg"/>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1524000" y="-1"/>
            <a:ext cx="9144000" cy="3100151"/>
          </a:xfrm>
          <a:prstGeom prst="rect">
            <a:avLst/>
          </a:prstGeom>
        </p:spPr>
      </p:pic>
      <p:sp>
        <p:nvSpPr>
          <p:cNvPr id="5" name="Rectangle 4"/>
          <p:cNvSpPr/>
          <p:nvPr/>
        </p:nvSpPr>
        <p:spPr>
          <a:xfrm>
            <a:off x="1524000" y="1"/>
            <a:ext cx="9144000" cy="3100150"/>
          </a:xfrm>
          <a:prstGeom prst="rect">
            <a:avLst/>
          </a:prstGeom>
          <a:solidFill>
            <a:srgbClr val="23195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524001" y="1066839"/>
            <a:ext cx="9144000" cy="1077218"/>
          </a:xfrm>
          <a:prstGeom prst="rect">
            <a:avLst/>
          </a:prstGeom>
          <a:noFill/>
        </p:spPr>
        <p:txBody>
          <a:bodyPr wrap="square" rtlCol="0">
            <a:spAutoFit/>
          </a:bodyPr>
          <a:lstStyle/>
          <a:p>
            <a:pPr algn="ctr"/>
            <a:r>
              <a:rPr lang="en-US" sz="3200" b="1" spc="50" dirty="0">
                <a:solidFill>
                  <a:schemeClr val="bg1"/>
                </a:solidFill>
                <a:latin typeface="Halis r black"/>
                <a:cs typeface="Halis r black"/>
              </a:rPr>
              <a:t>PROGRAMS ARE BASED ON </a:t>
            </a:r>
          </a:p>
          <a:p>
            <a:pPr algn="ctr"/>
            <a:r>
              <a:rPr lang="en-US" sz="3200" b="1" spc="50" dirty="0">
                <a:solidFill>
                  <a:schemeClr val="bg1"/>
                </a:solidFill>
                <a:latin typeface="Halis r black"/>
                <a:cs typeface="Halis r black"/>
              </a:rPr>
              <a:t>5 AREAS OF EMPHASIS</a:t>
            </a:r>
          </a:p>
        </p:txBody>
      </p:sp>
      <p:sp>
        <p:nvSpPr>
          <p:cNvPr id="7" name="TextBox 6"/>
          <p:cNvSpPr txBox="1"/>
          <p:nvPr/>
        </p:nvSpPr>
        <p:spPr>
          <a:xfrm>
            <a:off x="1524004" y="6203707"/>
            <a:ext cx="1817229"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CAREER </a:t>
            </a:r>
          </a:p>
          <a:p>
            <a:pPr algn="ctr"/>
            <a:r>
              <a:rPr lang="en-US" sz="1200" b="1" dirty="0">
                <a:solidFill>
                  <a:schemeClr val="bg1"/>
                </a:solidFill>
                <a:latin typeface="Halis r black"/>
                <a:cs typeface="Halis r black"/>
              </a:rPr>
              <a:t>OPPORTUNITIES</a:t>
            </a:r>
          </a:p>
        </p:txBody>
      </p:sp>
      <p:sp>
        <p:nvSpPr>
          <p:cNvPr id="8" name="TextBox 7"/>
          <p:cNvSpPr txBox="1"/>
          <p:nvPr/>
        </p:nvSpPr>
        <p:spPr>
          <a:xfrm>
            <a:off x="3341230" y="6201641"/>
            <a:ext cx="1817230"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LEADERSHIP</a:t>
            </a:r>
          </a:p>
          <a:p>
            <a:pPr algn="ctr"/>
            <a:r>
              <a:rPr lang="en-US" sz="1200" b="1" dirty="0">
                <a:solidFill>
                  <a:schemeClr val="bg1"/>
                </a:solidFill>
                <a:latin typeface="Halis r black"/>
                <a:cs typeface="Halis r black"/>
              </a:rPr>
              <a:t>EXPERIENCE</a:t>
            </a:r>
          </a:p>
        </p:txBody>
      </p:sp>
      <p:sp>
        <p:nvSpPr>
          <p:cNvPr id="9" name="TextBox 8"/>
          <p:cNvSpPr txBox="1"/>
          <p:nvPr/>
        </p:nvSpPr>
        <p:spPr>
          <a:xfrm>
            <a:off x="5158460" y="6278585"/>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LIFE SKILLS</a:t>
            </a:r>
          </a:p>
        </p:txBody>
      </p:sp>
      <p:sp>
        <p:nvSpPr>
          <p:cNvPr id="10" name="TextBox 9"/>
          <p:cNvSpPr txBox="1"/>
          <p:nvPr/>
        </p:nvSpPr>
        <p:spPr>
          <a:xfrm>
            <a:off x="6975690" y="6280651"/>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CITIZENSHIP</a:t>
            </a:r>
          </a:p>
        </p:txBody>
      </p:sp>
      <p:sp>
        <p:nvSpPr>
          <p:cNvPr id="11" name="TextBox 10"/>
          <p:cNvSpPr txBox="1"/>
          <p:nvPr/>
        </p:nvSpPr>
        <p:spPr>
          <a:xfrm>
            <a:off x="8792922" y="6203707"/>
            <a:ext cx="1951987"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CHARACTER </a:t>
            </a:r>
          </a:p>
          <a:p>
            <a:pPr algn="ctr"/>
            <a:r>
              <a:rPr lang="en-US" sz="1200" b="1" dirty="0">
                <a:solidFill>
                  <a:schemeClr val="bg1"/>
                </a:solidFill>
                <a:latin typeface="Halis r black"/>
                <a:cs typeface="Halis r black"/>
              </a:rPr>
              <a:t>EDUCATION</a:t>
            </a:r>
          </a:p>
        </p:txBody>
      </p:sp>
      <p:pic>
        <p:nvPicPr>
          <p:cNvPr id="15" name="Picture 14" descr="_DSC042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58460" y="3100151"/>
            <a:ext cx="1817230" cy="2916702"/>
          </a:xfrm>
          <a:prstGeom prst="rect">
            <a:avLst/>
          </a:prstGeom>
        </p:spPr>
      </p:pic>
      <p:pic>
        <p:nvPicPr>
          <p:cNvPr id="3" name="Picture 2" descr="_DSC2153.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75690" y="3100151"/>
            <a:ext cx="1817230" cy="2916702"/>
          </a:xfrm>
          <a:prstGeom prst="rect">
            <a:avLst/>
          </a:prstGeom>
        </p:spPr>
      </p:pic>
      <p:pic>
        <p:nvPicPr>
          <p:cNvPr id="18" name="Picture 17" descr="_DSC4539.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41230" y="3100151"/>
            <a:ext cx="1817230" cy="2916702"/>
          </a:xfrm>
          <a:prstGeom prst="rect">
            <a:avLst/>
          </a:prstGeom>
        </p:spPr>
      </p:pic>
      <p:pic>
        <p:nvPicPr>
          <p:cNvPr id="20" name="Picture 19" descr="_DSC3399.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24000" y="3100151"/>
            <a:ext cx="1817230" cy="2916702"/>
          </a:xfrm>
          <a:prstGeom prst="rect">
            <a:avLst/>
          </a:prstGeom>
        </p:spPr>
      </p:pic>
      <p:pic>
        <p:nvPicPr>
          <p:cNvPr id="21" name="Picture 20" descr="_DSC3812.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792920" y="3100151"/>
            <a:ext cx="1875080" cy="2916702"/>
          </a:xfrm>
          <a:prstGeom prst="rect">
            <a:avLst/>
          </a:prstGeom>
        </p:spPr>
      </p:pic>
      <p:sp>
        <p:nvSpPr>
          <p:cNvPr id="17" name="Rectangle 16"/>
          <p:cNvSpPr/>
          <p:nvPr/>
        </p:nvSpPr>
        <p:spPr>
          <a:xfrm>
            <a:off x="1628588" y="6140826"/>
            <a:ext cx="8934824" cy="577875"/>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2401455" y="860701"/>
            <a:ext cx="7389090" cy="1540754"/>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Exploring-arrow-purp.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7102635" y="2651873"/>
            <a:ext cx="303861" cy="303861"/>
          </a:xfrm>
          <a:prstGeom prst="rect">
            <a:avLst/>
          </a:prstGeom>
        </p:spPr>
      </p:pic>
      <p:sp>
        <p:nvSpPr>
          <p:cNvPr id="12" name="Slide Number Placeholder 11">
            <a:extLst>
              <a:ext uri="{FF2B5EF4-FFF2-40B4-BE49-F238E27FC236}">
                <a16:creationId xmlns:a16="http://schemas.microsoft.com/office/drawing/2014/main" id="{C1A6B35F-72C9-7242-8AE8-B6FD7A97F9F4}"/>
              </a:ext>
            </a:extLst>
          </p:cNvPr>
          <p:cNvSpPr>
            <a:spLocks noGrp="1"/>
          </p:cNvSpPr>
          <p:nvPr>
            <p:ph type="sldNum" sz="quarter" idx="12"/>
          </p:nvPr>
        </p:nvSpPr>
        <p:spPr>
          <a:xfrm>
            <a:off x="8385927" y="6316497"/>
            <a:ext cx="2057400" cy="365125"/>
          </a:xfrm>
        </p:spPr>
        <p:txBody>
          <a:bodyPr/>
          <a:lstStyle/>
          <a:p>
            <a:fld id="{98D1483D-ED6C-B044-988D-BFFB07945FF5}" type="slidenum">
              <a:rPr lang="en-US" smtClean="0">
                <a:solidFill>
                  <a:schemeClr val="bg1"/>
                </a:solidFill>
              </a:rPr>
              <a:t>138</a:t>
            </a:fld>
            <a:endParaRPr lang="en-US" dirty="0">
              <a:solidFill>
                <a:schemeClr val="bg1"/>
              </a:solidFill>
            </a:endParaRPr>
          </a:p>
        </p:txBody>
      </p:sp>
    </p:spTree>
    <p:extLst>
      <p:ext uri="{BB962C8B-B14F-4D97-AF65-F5344CB8AC3E}">
        <p14:creationId xmlns:p14="http://schemas.microsoft.com/office/powerpoint/2010/main" val="24687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F72E-23B1-2454-0308-03F053E52058}"/>
              </a:ext>
            </a:extLst>
          </p:cNvPr>
          <p:cNvSpPr>
            <a:spLocks noGrp="1"/>
          </p:cNvSpPr>
          <p:nvPr>
            <p:ph type="title"/>
          </p:nvPr>
        </p:nvSpPr>
        <p:spPr/>
        <p:txBody>
          <a:bodyPr>
            <a:normAutofit/>
          </a:bodyPr>
          <a:lstStyle/>
          <a:p>
            <a:r>
              <a:rPr lang="en-US" sz="3600" dirty="0">
                <a:solidFill>
                  <a:srgbClr val="002060"/>
                </a:solidFill>
              </a:rPr>
              <a:t>Leadership Resources</a:t>
            </a:r>
          </a:p>
        </p:txBody>
      </p:sp>
      <p:pic>
        <p:nvPicPr>
          <p:cNvPr id="5" name="Content Placeholder 4">
            <a:extLst>
              <a:ext uri="{FF2B5EF4-FFF2-40B4-BE49-F238E27FC236}">
                <a16:creationId xmlns:a16="http://schemas.microsoft.com/office/drawing/2014/main" id="{E801F950-F988-D6E4-EDE5-9DC3CD917940}"/>
              </a:ext>
            </a:extLst>
          </p:cNvPr>
          <p:cNvPicPr>
            <a:picLocks noGrp="1" noChangeAspect="1"/>
          </p:cNvPicPr>
          <p:nvPr>
            <p:ph idx="1"/>
          </p:nvPr>
        </p:nvPicPr>
        <p:blipFill>
          <a:blip r:embed="rId2"/>
          <a:stretch>
            <a:fillRect/>
          </a:stretch>
        </p:blipFill>
        <p:spPr>
          <a:xfrm>
            <a:off x="183840" y="6408481"/>
            <a:ext cx="247006" cy="320124"/>
          </a:xfrm>
          <a:prstGeom prst="rect">
            <a:avLst/>
          </a:prstGeom>
        </p:spPr>
      </p:pic>
      <p:sp>
        <p:nvSpPr>
          <p:cNvPr id="6" name="TextBox 5">
            <a:extLst>
              <a:ext uri="{FF2B5EF4-FFF2-40B4-BE49-F238E27FC236}">
                <a16:creationId xmlns:a16="http://schemas.microsoft.com/office/drawing/2014/main" id="{6D237AB9-2F25-561C-590F-FE0933B50D3A}"/>
              </a:ext>
            </a:extLst>
          </p:cNvPr>
          <p:cNvSpPr txBox="1"/>
          <p:nvPr/>
        </p:nvSpPr>
        <p:spPr>
          <a:xfrm>
            <a:off x="6013938" y="1596904"/>
            <a:ext cx="3873284" cy="2246769"/>
          </a:xfrm>
          <a:prstGeom prst="rect">
            <a:avLst/>
          </a:prstGeom>
          <a:noFill/>
        </p:spPr>
        <p:txBody>
          <a:bodyPr wrap="square" rtlCol="0">
            <a:spAutoFit/>
          </a:bodyPr>
          <a:lstStyle/>
          <a:p>
            <a:r>
              <a:rPr lang="en-US" sz="2000" dirty="0"/>
              <a:t>Chapter 1: Your Role as an Adult Leader</a:t>
            </a:r>
          </a:p>
          <a:p>
            <a:endParaRPr lang="en-US" sz="2000" dirty="0"/>
          </a:p>
          <a:p>
            <a:r>
              <a:rPr lang="en-US" sz="2000" dirty="0"/>
              <a:t>Chapter 6: Council/District Exploring Committee</a:t>
            </a:r>
          </a:p>
          <a:p>
            <a:endParaRPr lang="en-US" sz="2000" dirty="0"/>
          </a:p>
          <a:p>
            <a:r>
              <a:rPr lang="en-US" sz="2000" dirty="0"/>
              <a:t>Chapter 7: For the Youth Leader</a:t>
            </a:r>
          </a:p>
        </p:txBody>
      </p:sp>
      <p:sp>
        <p:nvSpPr>
          <p:cNvPr id="7" name="TextBox 6">
            <a:extLst>
              <a:ext uri="{FF2B5EF4-FFF2-40B4-BE49-F238E27FC236}">
                <a16:creationId xmlns:a16="http://schemas.microsoft.com/office/drawing/2014/main" id="{5AB35B95-45D6-2EBD-066D-B63CE2C0A22B}"/>
              </a:ext>
            </a:extLst>
          </p:cNvPr>
          <p:cNvSpPr txBox="1"/>
          <p:nvPr/>
        </p:nvSpPr>
        <p:spPr>
          <a:xfrm>
            <a:off x="6013938" y="4173415"/>
            <a:ext cx="3962400" cy="1631216"/>
          </a:xfrm>
          <a:prstGeom prst="rect">
            <a:avLst/>
          </a:prstGeom>
          <a:noFill/>
        </p:spPr>
        <p:txBody>
          <a:bodyPr wrap="square" rtlCol="0">
            <a:spAutoFit/>
          </a:bodyPr>
          <a:lstStyle/>
          <a:p>
            <a:r>
              <a:rPr lang="en-US" sz="2000" dirty="0"/>
              <a:t>Why Care About Youth Leadership?</a:t>
            </a:r>
          </a:p>
          <a:p>
            <a:endParaRPr lang="en-US" sz="2000" dirty="0"/>
          </a:p>
          <a:p>
            <a:pPr marL="285750" indent="-285750">
              <a:buFont typeface="Arial" panose="020B0604020202020204" pitchFamily="34" charset="0"/>
              <a:buChar char="•"/>
            </a:pPr>
            <a:r>
              <a:rPr lang="en-US" sz="2000" dirty="0"/>
              <a:t>Complete experience</a:t>
            </a:r>
          </a:p>
          <a:p>
            <a:pPr marL="285750" indent="-285750">
              <a:buFont typeface="Arial" panose="020B0604020202020204" pitchFamily="34" charset="0"/>
              <a:buChar char="•"/>
            </a:pPr>
            <a:r>
              <a:rPr lang="en-US" sz="2000" dirty="0"/>
              <a:t>Adult mentorship</a:t>
            </a:r>
          </a:p>
          <a:p>
            <a:pPr marL="285750" indent="-285750">
              <a:buFont typeface="Arial" panose="020B0604020202020204" pitchFamily="34" charset="0"/>
              <a:buChar char="•"/>
            </a:pPr>
            <a:r>
              <a:rPr lang="en-US" sz="2000" dirty="0"/>
              <a:t>Multi-Year Retention</a:t>
            </a:r>
          </a:p>
        </p:txBody>
      </p:sp>
      <p:sp>
        <p:nvSpPr>
          <p:cNvPr id="12" name="TextBox 11">
            <a:extLst>
              <a:ext uri="{FF2B5EF4-FFF2-40B4-BE49-F238E27FC236}">
                <a16:creationId xmlns:a16="http://schemas.microsoft.com/office/drawing/2014/main" id="{D677CFA4-ACDC-130B-D730-19C03F925A52}"/>
              </a:ext>
            </a:extLst>
          </p:cNvPr>
          <p:cNvSpPr txBox="1"/>
          <p:nvPr/>
        </p:nvSpPr>
        <p:spPr>
          <a:xfrm>
            <a:off x="183840" y="2846563"/>
            <a:ext cx="5050357" cy="1354217"/>
          </a:xfrm>
          <a:prstGeom prst="rect">
            <a:avLst/>
          </a:prstGeom>
          <a:noFill/>
        </p:spPr>
        <p:txBody>
          <a:bodyPr wrap="none" rtlCol="0">
            <a:spAutoFit/>
          </a:bodyPr>
          <a:lstStyle/>
          <a:p>
            <a:r>
              <a:rPr lang="en-US" sz="2800" b="1" dirty="0">
                <a:solidFill>
                  <a:schemeClr val="tx2">
                    <a:lumMod val="75000"/>
                  </a:schemeClr>
                </a:solidFill>
              </a:rPr>
              <a:t>EXPLORING LEADER GUIDEBOOK</a:t>
            </a:r>
          </a:p>
          <a:p>
            <a:endParaRPr lang="en-US" dirty="0"/>
          </a:p>
          <a:p>
            <a:endParaRPr lang="en-US" dirty="0"/>
          </a:p>
          <a:p>
            <a:endParaRPr lang="en-US" dirty="0"/>
          </a:p>
        </p:txBody>
      </p:sp>
      <p:sp>
        <p:nvSpPr>
          <p:cNvPr id="13" name="TextBox 12">
            <a:extLst>
              <a:ext uri="{FF2B5EF4-FFF2-40B4-BE49-F238E27FC236}">
                <a16:creationId xmlns:a16="http://schemas.microsoft.com/office/drawing/2014/main" id="{C336F437-5227-A22C-E078-E7C2962A3CA7}"/>
              </a:ext>
            </a:extLst>
          </p:cNvPr>
          <p:cNvSpPr txBox="1"/>
          <p:nvPr/>
        </p:nvSpPr>
        <p:spPr>
          <a:xfrm>
            <a:off x="1293040" y="5949707"/>
            <a:ext cx="8767080" cy="369332"/>
          </a:xfrm>
          <a:prstGeom prst="rect">
            <a:avLst/>
          </a:prstGeom>
          <a:noFill/>
        </p:spPr>
        <p:txBody>
          <a:bodyPr wrap="none" rtlCol="0">
            <a:spAutoFit/>
          </a:bodyPr>
          <a:lstStyle/>
          <a:p>
            <a:r>
              <a:rPr lang="en-US">
                <a:hlinkClick r:id="rId3"/>
              </a:rPr>
              <a:t>exploring.org/wp-content/uploads/2016/10/Exploring-Guidebook-Sept2017.800-10018.pdf</a:t>
            </a:r>
            <a:endParaRPr lang="en-US" dirty="0"/>
          </a:p>
        </p:txBody>
      </p:sp>
    </p:spTree>
    <p:extLst>
      <p:ext uri="{BB962C8B-B14F-4D97-AF65-F5344CB8AC3E}">
        <p14:creationId xmlns:p14="http://schemas.microsoft.com/office/powerpoint/2010/main" val="2372318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4BAA9-9621-8299-47AA-54482042342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4669157-F941-C2CE-4C89-EE8662BA6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415C7EDB-10C6-D701-0E07-FBA8E717A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2A23B294-755A-5600-CB08-FF8B737B0199}"/>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B19C0D7-B67C-9D1D-11C7-A54D9FF8902A}"/>
              </a:ext>
            </a:extLst>
          </p:cNvPr>
          <p:cNvSpPr>
            <a:spLocks noGrp="1"/>
          </p:cNvSpPr>
          <p:nvPr>
            <p:ph type="ctrTitle"/>
          </p:nvPr>
        </p:nvSpPr>
        <p:spPr>
          <a:xfrm>
            <a:off x="1752601" y="301623"/>
            <a:ext cx="8632371" cy="5816148"/>
          </a:xfrm>
        </p:spPr>
        <p:txBody>
          <a:bodyPr>
            <a:normAutofit/>
          </a:bodyPr>
          <a:lstStyle/>
          <a:p>
            <a:br>
              <a:rPr lang="en-US" sz="6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8098805-2F43-4523-0F24-369075B70A76}"/>
              </a:ext>
            </a:extLst>
          </p:cNvPr>
          <p:cNvPicPr>
            <a:picLocks noChangeAspect="1"/>
          </p:cNvPicPr>
          <p:nvPr/>
        </p:nvPicPr>
        <p:blipFill>
          <a:blip r:embed="rId4"/>
          <a:stretch>
            <a:fillRect/>
          </a:stretch>
        </p:blipFill>
        <p:spPr>
          <a:xfrm>
            <a:off x="1686184" y="137047"/>
            <a:ext cx="8956001" cy="6323220"/>
          </a:xfrm>
          <a:prstGeom prst="rect">
            <a:avLst/>
          </a:prstGeom>
        </p:spPr>
      </p:pic>
    </p:spTree>
    <p:extLst>
      <p:ext uri="{BB962C8B-B14F-4D97-AF65-F5344CB8AC3E}">
        <p14:creationId xmlns:p14="http://schemas.microsoft.com/office/powerpoint/2010/main" val="19850988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76CD0F-2401-362E-2503-BD53F9FEA039}"/>
              </a:ext>
            </a:extLst>
          </p:cNvPr>
          <p:cNvSpPr>
            <a:spLocks noGrp="1"/>
          </p:cNvSpPr>
          <p:nvPr>
            <p:ph sz="quarter" idx="11"/>
          </p:nvPr>
        </p:nvSpPr>
        <p:spPr>
          <a:xfrm>
            <a:off x="2383633" y="4695491"/>
            <a:ext cx="7423547" cy="685800"/>
          </a:xfrm>
        </p:spPr>
        <p:txBody>
          <a:bodyPr/>
          <a:lstStyle/>
          <a:p>
            <a:pPr algn="ctr" fontAlgn="base"/>
            <a:r>
              <a:rPr lang="en-US" dirty="0"/>
              <a:t>February 10, 2026</a:t>
            </a:r>
          </a:p>
          <a:p>
            <a:pPr algn="ctr" fontAlgn="base"/>
            <a:r>
              <a:rPr lang="en-US" sz="1800" b="1" dirty="0"/>
              <a:t>Ryan Moon</a:t>
            </a:r>
            <a:endParaRPr lang="en-US" sz="1800" dirty="0"/>
          </a:p>
        </p:txBody>
      </p:sp>
      <p:sp>
        <p:nvSpPr>
          <p:cNvPr id="3" name="Content Placeholder 2">
            <a:extLst>
              <a:ext uri="{FF2B5EF4-FFF2-40B4-BE49-F238E27FC236}">
                <a16:creationId xmlns:a16="http://schemas.microsoft.com/office/drawing/2014/main" id="{D285BD27-5530-BD30-12EB-E6EAE2D7AFC4}"/>
              </a:ext>
            </a:extLst>
          </p:cNvPr>
          <p:cNvSpPr>
            <a:spLocks noGrp="1"/>
          </p:cNvSpPr>
          <p:nvPr>
            <p:ph sz="quarter" idx="12"/>
          </p:nvPr>
        </p:nvSpPr>
        <p:spPr>
          <a:xfrm>
            <a:off x="2383632" y="4167141"/>
            <a:ext cx="7422356" cy="418623"/>
          </a:xfrm>
        </p:spPr>
        <p:txBody>
          <a:bodyPr>
            <a:normAutofit fontScale="92500" lnSpcReduction="20000"/>
          </a:bodyPr>
          <a:lstStyle/>
          <a:p>
            <a:pPr algn="ctr"/>
            <a:r>
              <a:rPr lang="en-US" sz="2700" b="1" dirty="0"/>
              <a:t>New Programs Update</a:t>
            </a:r>
          </a:p>
        </p:txBody>
      </p:sp>
    </p:spTree>
    <p:extLst>
      <p:ext uri="{BB962C8B-B14F-4D97-AF65-F5344CB8AC3E}">
        <p14:creationId xmlns:p14="http://schemas.microsoft.com/office/powerpoint/2010/main" val="180560785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765255-51C3-E0EF-0056-76E33487E1F7}"/>
              </a:ext>
            </a:extLst>
          </p:cNvPr>
          <p:cNvSpPr txBox="1">
            <a:spLocks/>
          </p:cNvSpPr>
          <p:nvPr/>
        </p:nvSpPr>
        <p:spPr>
          <a:xfrm>
            <a:off x="1724968" y="3521869"/>
            <a:ext cx="8792308" cy="1843951"/>
          </a:xfrm>
          <a:prstGeom prst="rect">
            <a:avLst/>
          </a:prstGeom>
        </p:spPr>
        <p:txBody>
          <a:bodyPr/>
          <a:lst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a:lstStyle>
          <a:p>
            <a:pPr algn="ctr"/>
            <a:r>
              <a:rPr lang="en-US" sz="3300" dirty="0"/>
              <a:t>Exploring Adventure Clubs / Posts</a:t>
            </a:r>
          </a:p>
          <a:p>
            <a:r>
              <a:rPr lang="en-US" sz="3300" dirty="0"/>
              <a:t>                           &amp;</a:t>
            </a:r>
          </a:p>
          <a:p>
            <a:pPr algn="ctr"/>
            <a:r>
              <a:rPr lang="en-US" sz="3300" dirty="0"/>
              <a:t>Aviation Drone Exploring*</a:t>
            </a:r>
          </a:p>
        </p:txBody>
      </p:sp>
      <p:sp>
        <p:nvSpPr>
          <p:cNvPr id="4" name="TextBox 3">
            <a:extLst>
              <a:ext uri="{FF2B5EF4-FFF2-40B4-BE49-F238E27FC236}">
                <a16:creationId xmlns:a16="http://schemas.microsoft.com/office/drawing/2014/main" id="{DDA7F581-B883-50C4-A110-940F00FBE736}"/>
              </a:ext>
            </a:extLst>
          </p:cNvPr>
          <p:cNvSpPr txBox="1"/>
          <p:nvPr/>
        </p:nvSpPr>
        <p:spPr>
          <a:xfrm>
            <a:off x="1724967" y="5444814"/>
            <a:ext cx="8792308" cy="646331"/>
          </a:xfrm>
          <a:prstGeom prst="rect">
            <a:avLst/>
          </a:prstGeom>
          <a:noFill/>
        </p:spPr>
        <p:txBody>
          <a:bodyPr wrap="square" rtlCol="0">
            <a:spAutoFit/>
          </a:bodyPr>
          <a:lstStyle/>
          <a:p>
            <a:r>
              <a:rPr lang="en-US" dirty="0">
                <a:latin typeface="Arial Black" panose="020B0A04020102020204" pitchFamily="34" charset="0"/>
              </a:rPr>
              <a:t>* Presented during 18 September 2025 National Learning for Life Executive Board Meeting by Ryan Moon, Director 0f New Programs</a:t>
            </a:r>
          </a:p>
        </p:txBody>
      </p:sp>
    </p:spTree>
    <p:extLst>
      <p:ext uri="{BB962C8B-B14F-4D97-AF65-F5344CB8AC3E}">
        <p14:creationId xmlns:p14="http://schemas.microsoft.com/office/powerpoint/2010/main" val="13896821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68F69D-9774-85A4-FC05-249FE38CB5D4}"/>
              </a:ext>
            </a:extLst>
          </p:cNvPr>
          <p:cNvPicPr>
            <a:picLocks noChangeAspect="1"/>
          </p:cNvPicPr>
          <p:nvPr/>
        </p:nvPicPr>
        <p:blipFill>
          <a:blip r:embed="rId2"/>
          <a:stretch>
            <a:fillRect/>
          </a:stretch>
        </p:blipFill>
        <p:spPr>
          <a:xfrm>
            <a:off x="1554862" y="552660"/>
            <a:ext cx="9113139" cy="5147121"/>
          </a:xfrm>
          <a:prstGeom prst="rect">
            <a:avLst/>
          </a:prstGeom>
        </p:spPr>
      </p:pic>
    </p:spTree>
    <p:extLst>
      <p:ext uri="{BB962C8B-B14F-4D97-AF65-F5344CB8AC3E}">
        <p14:creationId xmlns:p14="http://schemas.microsoft.com/office/powerpoint/2010/main" val="34154293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B165-DF7F-44FD-57B7-83C03C11D53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5A3D6CF-EB06-639E-14F7-5C2B7499D041}"/>
              </a:ext>
            </a:extLst>
          </p:cNvPr>
          <p:cNvPicPr>
            <a:picLocks noChangeAspect="1"/>
          </p:cNvPicPr>
          <p:nvPr/>
        </p:nvPicPr>
        <p:blipFill>
          <a:blip r:embed="rId2"/>
          <a:stretch>
            <a:fillRect/>
          </a:stretch>
        </p:blipFill>
        <p:spPr>
          <a:xfrm>
            <a:off x="1522658" y="753626"/>
            <a:ext cx="9145342" cy="5169106"/>
          </a:xfrm>
          <a:prstGeom prst="rect">
            <a:avLst/>
          </a:prstGeom>
        </p:spPr>
      </p:pic>
    </p:spTree>
    <p:extLst>
      <p:ext uri="{BB962C8B-B14F-4D97-AF65-F5344CB8AC3E}">
        <p14:creationId xmlns:p14="http://schemas.microsoft.com/office/powerpoint/2010/main" val="13106742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4E23-EDDA-0E53-CC2A-624D98E942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D1D481-53DB-E977-B663-13D1DA65E5F0}"/>
              </a:ext>
            </a:extLst>
          </p:cNvPr>
          <p:cNvPicPr>
            <a:picLocks noChangeAspect="1"/>
          </p:cNvPicPr>
          <p:nvPr/>
        </p:nvPicPr>
        <p:blipFill>
          <a:blip r:embed="rId2"/>
          <a:stretch>
            <a:fillRect/>
          </a:stretch>
        </p:blipFill>
        <p:spPr>
          <a:xfrm>
            <a:off x="1524000" y="844014"/>
            <a:ext cx="9144000" cy="5169972"/>
          </a:xfrm>
          <a:prstGeom prst="rect">
            <a:avLst/>
          </a:prstGeom>
        </p:spPr>
      </p:pic>
    </p:spTree>
    <p:extLst>
      <p:ext uri="{BB962C8B-B14F-4D97-AF65-F5344CB8AC3E}">
        <p14:creationId xmlns:p14="http://schemas.microsoft.com/office/powerpoint/2010/main" val="5629254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7636B-203E-FEA8-1FDE-D283EACD50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F17225-71BA-E27D-8B9E-BA77AA1E54FB}"/>
              </a:ext>
            </a:extLst>
          </p:cNvPr>
          <p:cNvPicPr>
            <a:picLocks noChangeAspect="1"/>
          </p:cNvPicPr>
          <p:nvPr/>
        </p:nvPicPr>
        <p:blipFill>
          <a:blip r:embed="rId2"/>
          <a:stretch>
            <a:fillRect/>
          </a:stretch>
        </p:blipFill>
        <p:spPr>
          <a:xfrm>
            <a:off x="1524000" y="984739"/>
            <a:ext cx="9157010" cy="5164853"/>
          </a:xfrm>
          <a:prstGeom prst="rect">
            <a:avLst/>
          </a:prstGeom>
        </p:spPr>
      </p:pic>
    </p:spTree>
    <p:extLst>
      <p:ext uri="{BB962C8B-B14F-4D97-AF65-F5344CB8AC3E}">
        <p14:creationId xmlns:p14="http://schemas.microsoft.com/office/powerpoint/2010/main" val="11627585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F5EB-0286-208A-0BB1-DDACB40325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BAF8B3-EB85-CE8B-92EC-76BA40F4E92A}"/>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32615004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E534-72DA-77C8-8E51-E8502CDA44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04C8F7-D09C-BE29-2F1F-72FDBA806E15}"/>
              </a:ext>
            </a:extLst>
          </p:cNvPr>
          <p:cNvPicPr>
            <a:picLocks noChangeAspect="1"/>
          </p:cNvPicPr>
          <p:nvPr/>
        </p:nvPicPr>
        <p:blipFill>
          <a:blip r:embed="rId2"/>
          <a:stretch>
            <a:fillRect/>
          </a:stretch>
        </p:blipFill>
        <p:spPr>
          <a:xfrm>
            <a:off x="1524000" y="853751"/>
            <a:ext cx="9144000" cy="5150498"/>
          </a:xfrm>
          <a:prstGeom prst="rect">
            <a:avLst/>
          </a:prstGeom>
        </p:spPr>
      </p:pic>
    </p:spTree>
    <p:extLst>
      <p:ext uri="{BB962C8B-B14F-4D97-AF65-F5344CB8AC3E}">
        <p14:creationId xmlns:p14="http://schemas.microsoft.com/office/powerpoint/2010/main" val="31868612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1444-50AE-286C-417A-90AC9F7A4F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D24822-524E-AC9A-A28C-180158E9F42E}"/>
              </a:ext>
            </a:extLst>
          </p:cNvPr>
          <p:cNvPicPr>
            <a:picLocks noChangeAspect="1"/>
          </p:cNvPicPr>
          <p:nvPr/>
        </p:nvPicPr>
        <p:blipFill>
          <a:blip r:embed="rId2"/>
          <a:stretch>
            <a:fillRect/>
          </a:stretch>
        </p:blipFill>
        <p:spPr>
          <a:xfrm>
            <a:off x="1524000" y="866671"/>
            <a:ext cx="9144000" cy="5124659"/>
          </a:xfrm>
          <a:prstGeom prst="rect">
            <a:avLst/>
          </a:prstGeom>
        </p:spPr>
      </p:pic>
    </p:spTree>
    <p:extLst>
      <p:ext uri="{BB962C8B-B14F-4D97-AF65-F5344CB8AC3E}">
        <p14:creationId xmlns:p14="http://schemas.microsoft.com/office/powerpoint/2010/main" val="19954331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B7C1-9826-B907-F375-FEA2C319F4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868AAC-4E49-0B12-E707-9363ADAE63F6}"/>
              </a:ext>
            </a:extLst>
          </p:cNvPr>
          <p:cNvPicPr>
            <a:picLocks noChangeAspect="1"/>
          </p:cNvPicPr>
          <p:nvPr/>
        </p:nvPicPr>
        <p:blipFill>
          <a:blip r:embed="rId2"/>
          <a:stretch>
            <a:fillRect/>
          </a:stretch>
        </p:blipFill>
        <p:spPr>
          <a:xfrm>
            <a:off x="1524000" y="862701"/>
            <a:ext cx="9144000" cy="5132599"/>
          </a:xfrm>
          <a:prstGeom prst="rect">
            <a:avLst/>
          </a:prstGeom>
        </p:spPr>
      </p:pic>
    </p:spTree>
    <p:extLst>
      <p:ext uri="{BB962C8B-B14F-4D97-AF65-F5344CB8AC3E}">
        <p14:creationId xmlns:p14="http://schemas.microsoft.com/office/powerpoint/2010/main" val="1817643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8B5C6-7B2D-FAE9-9832-1594CEC9B93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A5E354-0FCF-7388-38D0-458DA98678F8}"/>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D8CFE92-3897-D349-7CA8-49DF248AB5F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lang="en-US" sz="2400" b="1" kern="100" dirty="0">
              <a:solidFill>
                <a:srgbClr val="EE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Enter your growth </a:t>
            </a:r>
            <a:r>
              <a:rPr kumimoji="0" lang="en-US" sz="2400" b="1" i="0" u="none" strike="noStrike" kern="100" cap="none" spc="0" normalizeH="0" baseline="0" noProof="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incentive progress at </a:t>
            </a:r>
            <a:r>
              <a:rPr kumimoji="0" lang="en-US" sz="2400" b="1" i="0" u="none" strike="noStrike" kern="100" cap="none" spc="0" normalizeH="0" baseline="0" noProof="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www.exploringexplosion.org</a:t>
            </a:r>
            <a:r>
              <a:rPr kumimoji="0" lang="en-US" sz="2400" b="1" i="0" u="none" strike="noStrike" kern="100" cap="none" spc="0" normalizeH="0" baseline="0" noProof="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lang="en-US" sz="2400" b="1" kern="100" dirty="0">
              <a:solidFill>
                <a:srgbClr val="EE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3C5C9D01-BDFE-0527-BBA5-772707964746}"/>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A996F2E5-4F39-6EE9-80BF-59FDBF015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49C388DF-0F54-949C-D9B1-AA1FA42B9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9DA954A6-69C8-A98A-80C2-842879FEA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49BC47B3-3160-B81F-28B5-66EB9DA7DAAC}"/>
              </a:ext>
            </a:extLst>
          </p:cNvPr>
          <p:cNvSpPr txBox="1"/>
          <p:nvPr/>
        </p:nvSpPr>
        <p:spPr>
          <a:xfrm>
            <a:off x="1189608" y="2509130"/>
            <a:ext cx="9561251" cy="1022588"/>
          </a:xfrm>
          <a:prstGeom prst="rect">
            <a:avLst/>
          </a:prstGeom>
          <a:noFill/>
        </p:spPr>
        <p:txBody>
          <a:bodyPr wrap="square" rtlCol="0">
            <a:spAutoFit/>
          </a:bodyPr>
          <a:lstStyle/>
          <a:p>
            <a:pPr marL="0" marR="0" algn="ctr">
              <a:lnSpc>
                <a:spcPct val="105000"/>
              </a:lnSpc>
              <a:spcAft>
                <a:spcPts val="800"/>
              </a:spcAft>
              <a:buNone/>
            </a:pPr>
            <a:r>
              <a:rPr lang="en-US" sz="6000" dirty="0">
                <a:solidFill>
                  <a:schemeClr val="bg1"/>
                </a:solidFill>
              </a:rPr>
              <a:t>INCENTIVES </a:t>
            </a:r>
          </a:p>
        </p:txBody>
      </p:sp>
      <p:sp>
        <p:nvSpPr>
          <p:cNvPr id="6" name="TextBox 5">
            <a:extLst>
              <a:ext uri="{FF2B5EF4-FFF2-40B4-BE49-F238E27FC236}">
                <a16:creationId xmlns:a16="http://schemas.microsoft.com/office/drawing/2014/main" id="{30C479FE-BA50-2B69-D158-E62AA88B5BD6}"/>
              </a:ext>
            </a:extLst>
          </p:cNvPr>
          <p:cNvSpPr txBox="1"/>
          <p:nvPr/>
        </p:nvSpPr>
        <p:spPr>
          <a:xfrm>
            <a:off x="1792707" y="4533233"/>
            <a:ext cx="9205020" cy="707886"/>
          </a:xfrm>
          <a:prstGeom prst="rect">
            <a:avLst/>
          </a:prstGeom>
          <a:noFill/>
        </p:spPr>
        <p:txBody>
          <a:bodyPr wrap="none" rtlCol="0">
            <a:spAutoFit/>
          </a:bodyPr>
          <a:lstStyle/>
          <a:p>
            <a:r>
              <a:rPr lang="en-US" sz="4000" dirty="0">
                <a:hlinkClick r:id="rId6"/>
              </a:rPr>
              <a:t>Exploring Explosion Growth Incentive 2026</a:t>
            </a:r>
            <a:r>
              <a:rPr lang="en-US" sz="4000" dirty="0"/>
              <a:t> </a:t>
            </a:r>
          </a:p>
        </p:txBody>
      </p:sp>
    </p:spTree>
    <p:extLst>
      <p:ext uri="{BB962C8B-B14F-4D97-AF65-F5344CB8AC3E}">
        <p14:creationId xmlns:p14="http://schemas.microsoft.com/office/powerpoint/2010/main" val="42105427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7A3F-3C95-F928-DFA8-0F1FEDED42B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CE9421-58E5-D9CF-E48A-417E0A08C3AC}"/>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8923120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5751-AF67-02FA-A33F-134A292134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9FB9E-A6A1-FB7F-F938-DBEAB21E9F46}"/>
              </a:ext>
            </a:extLst>
          </p:cNvPr>
          <p:cNvPicPr>
            <a:picLocks noChangeAspect="1"/>
          </p:cNvPicPr>
          <p:nvPr/>
        </p:nvPicPr>
        <p:blipFill>
          <a:blip r:embed="rId2"/>
          <a:stretch>
            <a:fillRect/>
          </a:stretch>
        </p:blipFill>
        <p:spPr>
          <a:xfrm>
            <a:off x="1524000" y="846725"/>
            <a:ext cx="9144000" cy="5164551"/>
          </a:xfrm>
          <a:prstGeom prst="rect">
            <a:avLst/>
          </a:prstGeom>
        </p:spPr>
      </p:pic>
    </p:spTree>
    <p:extLst>
      <p:ext uri="{BB962C8B-B14F-4D97-AF65-F5344CB8AC3E}">
        <p14:creationId xmlns:p14="http://schemas.microsoft.com/office/powerpoint/2010/main" val="12029101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61182-858A-7D1F-3131-E11300941B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2F6FA8-235E-677E-58E7-D5345B27C61B}"/>
              </a:ext>
            </a:extLst>
          </p:cNvPr>
          <p:cNvSpPr txBox="1"/>
          <p:nvPr/>
        </p:nvSpPr>
        <p:spPr>
          <a:xfrm>
            <a:off x="882297" y="926850"/>
            <a:ext cx="10427406" cy="3785652"/>
          </a:xfrm>
          <a:prstGeom prst="rect">
            <a:avLst/>
          </a:prstGeom>
          <a:noFill/>
        </p:spPr>
        <p:txBody>
          <a:bodyPr wrap="none" rtlCol="0">
            <a:spAutoFit/>
          </a:bodyPr>
          <a:lstStyle/>
          <a:p>
            <a:pPr algn="ctr"/>
            <a:r>
              <a:rPr lang="en-US" sz="4800" dirty="0"/>
              <a:t>For more information on either program:</a:t>
            </a:r>
          </a:p>
          <a:p>
            <a:pPr algn="ctr"/>
            <a:endParaRPr lang="en-US" sz="4800" dirty="0"/>
          </a:p>
          <a:p>
            <a:pPr algn="ctr"/>
            <a:r>
              <a:rPr lang="en-US" sz="4800" dirty="0"/>
              <a:t>Please contact Ryan Moon</a:t>
            </a:r>
          </a:p>
          <a:p>
            <a:pPr algn="ctr"/>
            <a:endParaRPr lang="en-US" sz="4800" dirty="0"/>
          </a:p>
          <a:p>
            <a:pPr algn="ctr"/>
            <a:r>
              <a:rPr lang="en-US" sz="4800" dirty="0">
                <a:hlinkClick r:id="rId2"/>
              </a:rPr>
              <a:t>Ryan.moon@scouting</a:t>
            </a:r>
            <a:r>
              <a:rPr lang="en-US" sz="4800">
                <a:hlinkClick r:id="rId2"/>
              </a:rPr>
              <a:t>.org</a:t>
            </a:r>
            <a:r>
              <a:rPr lang="en-US" sz="4800"/>
              <a:t>  </a:t>
            </a:r>
            <a:endParaRPr lang="en-US" sz="4800" dirty="0"/>
          </a:p>
        </p:txBody>
      </p:sp>
    </p:spTree>
    <p:extLst>
      <p:ext uri="{BB962C8B-B14F-4D97-AF65-F5344CB8AC3E}">
        <p14:creationId xmlns:p14="http://schemas.microsoft.com/office/powerpoint/2010/main" val="29586963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8494C-633A-9CCF-13FA-DFB3CC1624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9075BB-16F8-F3C6-A52C-CABB6E22CF25}"/>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6064997-77D3-BF44-2BA4-43370680169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6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What is Exploring Explosion 3.0 ?</a:t>
            </a: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is a nationwide Exploring membership campaign focusing on Exploring membership growth through the training, inspiration, and recognition of all professionals and interested volunteers.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9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 part of Exploring Explosion 3.0, national coordinated trainings led by the National Director of Exploring and the National Exploring Committee will assist in the following: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Teaching the 4 Phases of organizing a new Exploring Club or Post. Participants will learn the “A to Z” of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Sharing the most valuable resources to help both professionals and volunteers become more confident in growing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Connecting professional and volunteers across the country to share best practices while becoming more effective in growing Exploring within their geographic areas.  This includes learning from the people who have been the most successful.</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Offering cool and crazy incentives throughout the campaign.</a:t>
            </a: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9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 new Exploring Clubs and Posts organized from October 1, 2025, through December 31, 2026, will qualify for the incentives offered during this Exploring Explosion 3.0 campaign. </a:t>
            </a:r>
          </a:p>
        </p:txBody>
      </p:sp>
      <p:sp>
        <p:nvSpPr>
          <p:cNvPr id="10" name="Title 1">
            <a:extLst>
              <a:ext uri="{FF2B5EF4-FFF2-40B4-BE49-F238E27FC236}">
                <a16:creationId xmlns:a16="http://schemas.microsoft.com/office/drawing/2014/main" id="{04990710-238F-FCF2-AC61-37759D2451E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9768F9E2-BB6E-73E0-0692-609A7E29D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3E16932-4F02-7AAB-B122-25D3B40B9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1774C5D-3907-022A-B8DC-7790E4B36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Tree>
    <p:extLst>
      <p:ext uri="{BB962C8B-B14F-4D97-AF65-F5344CB8AC3E}">
        <p14:creationId xmlns:p14="http://schemas.microsoft.com/office/powerpoint/2010/main" val="6603883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972B-9DA1-C2B2-04E9-1D8BC1E73C4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7ECAA05-3697-7190-A5A9-FFAC042E293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D7292BC-F465-111D-137F-4F0F66120414}"/>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4B8A5A08-3C5B-A78D-6CD7-20EE812834EF}"/>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48EC7D3E-68E1-EE00-4FEB-FD9D0347E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39502F88-1412-A5FA-DAA2-9AA5E8B49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6E0F8955-D149-A70A-628E-53295C9DB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C5F52898-218D-D220-E2C1-3A9CC344BCC6}"/>
              </a:ext>
            </a:extLst>
          </p:cNvPr>
          <p:cNvSpPr txBox="1"/>
          <p:nvPr/>
        </p:nvSpPr>
        <p:spPr>
          <a:xfrm>
            <a:off x="1189608" y="2509130"/>
            <a:ext cx="9561251" cy="2918235"/>
          </a:xfrm>
          <a:prstGeom prst="rect">
            <a:avLst/>
          </a:prstGeom>
          <a:noFill/>
        </p:spPr>
        <p:txBody>
          <a:bodyPr wrap="square" rtlCol="0">
            <a:spAutoFit/>
          </a:bodyPr>
          <a:lstStyle/>
          <a:p>
            <a:pPr marL="0" marR="0" algn="ctr">
              <a:lnSpc>
                <a:spcPct val="105000"/>
              </a:lnSpc>
              <a:spcAft>
                <a:spcPts val="800"/>
              </a:spcAft>
              <a:buNone/>
            </a:pPr>
            <a:r>
              <a:rPr lang="en-US"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Great News!  Due to high demand, additional Exploring New Unit Trainings have been scheduled for all Professionals and Volunteers!  This is a great opportunity to get your staff and volunteers trained.  Let’s be sure that 100 % of our Unit Serving Executives are trained.</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Click here to sign up for the trainings today!   </a:t>
            </a:r>
            <a:endPar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rPr>
              <a:t>TBA</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If you have problems with the link, please copy/paste the following link into your browser:</a:t>
            </a:r>
          </a:p>
          <a:p>
            <a:pPr algn="ctr">
              <a:buNone/>
            </a:pP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rPr>
              <a:t>TBA</a:t>
            </a:r>
            <a:endParaRPr lang="en-US" dirty="0">
              <a:solidFill>
                <a:schemeClr val="bg1"/>
              </a:solidFill>
            </a:endParaRPr>
          </a:p>
        </p:txBody>
      </p:sp>
    </p:spTree>
    <p:extLst>
      <p:ext uri="{BB962C8B-B14F-4D97-AF65-F5344CB8AC3E}">
        <p14:creationId xmlns:p14="http://schemas.microsoft.com/office/powerpoint/2010/main" val="38351225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F8F6-2DA9-BB50-F63D-6535D3D67E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1ECE25-1C35-A014-66C9-575240B6137C}"/>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2B56B90-71CE-3A20-0775-6D0AD094330B}"/>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CE0C4E85-5E04-2C81-8ECC-999100FE8DF5}"/>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CB666036-2B25-620E-0159-65EAC9D5E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C3AD7576-5155-A958-1DA6-91562596D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F883245-A9A2-EC17-599A-7A16A28C0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5EE82409-81FE-50F6-18B5-8C60659C2955}"/>
              </a:ext>
            </a:extLst>
          </p:cNvPr>
          <p:cNvSpPr txBox="1"/>
          <p:nvPr/>
        </p:nvSpPr>
        <p:spPr>
          <a:xfrm>
            <a:off x="1189608" y="2509130"/>
            <a:ext cx="9561251" cy="1022588"/>
          </a:xfrm>
          <a:prstGeom prst="rect">
            <a:avLst/>
          </a:prstGeom>
          <a:noFill/>
        </p:spPr>
        <p:txBody>
          <a:bodyPr wrap="square" rtlCol="0">
            <a:spAutoFit/>
          </a:bodyPr>
          <a:lstStyle/>
          <a:p>
            <a:pPr marL="0" marR="0" algn="ctr">
              <a:lnSpc>
                <a:spcPct val="105000"/>
              </a:lnSpc>
              <a:spcAft>
                <a:spcPts val="800"/>
              </a:spcAft>
              <a:buNone/>
            </a:pPr>
            <a:r>
              <a:rPr lang="en-US" sz="6000" dirty="0">
                <a:solidFill>
                  <a:schemeClr val="bg1"/>
                </a:solidFill>
              </a:rPr>
              <a:t>INCENTIVES </a:t>
            </a:r>
          </a:p>
        </p:txBody>
      </p:sp>
      <p:sp>
        <p:nvSpPr>
          <p:cNvPr id="6" name="TextBox 5">
            <a:extLst>
              <a:ext uri="{FF2B5EF4-FFF2-40B4-BE49-F238E27FC236}">
                <a16:creationId xmlns:a16="http://schemas.microsoft.com/office/drawing/2014/main" id="{752172EF-2C15-2A57-5873-E915FAC8786B}"/>
              </a:ext>
            </a:extLst>
          </p:cNvPr>
          <p:cNvSpPr txBox="1"/>
          <p:nvPr/>
        </p:nvSpPr>
        <p:spPr>
          <a:xfrm>
            <a:off x="1792707" y="4533233"/>
            <a:ext cx="9205020" cy="707886"/>
          </a:xfrm>
          <a:prstGeom prst="rect">
            <a:avLst/>
          </a:prstGeom>
          <a:noFill/>
        </p:spPr>
        <p:txBody>
          <a:bodyPr wrap="none" rtlCol="0">
            <a:spAutoFit/>
          </a:bodyPr>
          <a:lstStyle/>
          <a:p>
            <a:r>
              <a:rPr lang="en-US" sz="4000" dirty="0">
                <a:hlinkClick r:id="rId5"/>
              </a:rPr>
              <a:t>Exploring Explosion Growth Incentive 2026</a:t>
            </a:r>
            <a:r>
              <a:rPr lang="en-US" sz="4000" dirty="0"/>
              <a:t> </a:t>
            </a:r>
          </a:p>
        </p:txBody>
      </p:sp>
    </p:spTree>
    <p:extLst>
      <p:ext uri="{BB962C8B-B14F-4D97-AF65-F5344CB8AC3E}">
        <p14:creationId xmlns:p14="http://schemas.microsoft.com/office/powerpoint/2010/main" val="34879912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353E0-218D-805F-2631-C93B5DA26B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B93B20A-D083-76A5-1D96-09F1FDDC54C9}"/>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B293EEC-569D-05A4-E533-F5BB6487ACD0}"/>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F6191982-1518-871E-920D-987D543627D4}"/>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AFDD3B26-888C-41FA-F29F-6E032C908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F0A9681A-64BD-C1AD-DA58-8AC798300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5FB22A9-55A4-224A-ADC2-727F4D752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32F7DABF-B0A0-E45F-7240-F4B7B2E9A848}"/>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6039860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744919864"/>
      </p:ext>
    </p:extLst>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1054350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Heat-Related Illness*</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Scouting Safety Moments’  Heat-Related Illness (see </a:t>
            </a:r>
            <a:r>
              <a:rPr lang="en-US" sz="1800" u="sng" dirty="0">
                <a:solidFill>
                  <a:srgbClr val="1FC77F"/>
                </a:solidFill>
              </a:rPr>
              <a:t>https://www.scouting.org/health-and-safety/safety-moments/heat-related-illness/</a:t>
            </a:r>
            <a:r>
              <a:rPr lang="en-US" sz="1800" dirty="0">
                <a:solidFill>
                  <a:srgbClr val="1FC77F"/>
                </a:solidFill>
              </a:rPr>
              <a:t>)</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8927387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181710" y="1761328"/>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2738834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9371127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75C8-C91A-5161-7B44-63E484506EC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DB6D4C-28ED-9927-0BFE-C28FACF80FC0}"/>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2DD0E71-33C5-A067-1881-27C4092155D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72385033-7E57-5CB7-36FF-254AC1C6D83C}"/>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CA8C164B-A189-D432-6F45-8702FF117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3EC27A1A-7FB8-8955-51D6-4CE5ADDA7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7C5E3A3-6291-A323-EAEE-36084109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DDC30C02-29E2-5EDF-B563-3424415011BE}"/>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2777283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JUNE 2026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706188"/>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Heat-Related Illness…</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7" y="3938880"/>
            <a:ext cx="875785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Each year, heat-related illnesses strike the unprepared.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Prevention is key!</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Be prepared by acclimating to the environment for at least seven days before going on an outdoor adventure; drinking plenty of fluids and eating a healthy diet beforehand; and continuing to drink fluids when outdoors on hot or humid days. Be sure to drink only when you’re thirsty to avoid overhydrating. Take extra rest breaks, especially if you are exercising strenuously.</a:t>
            </a:r>
          </a:p>
        </p:txBody>
      </p:sp>
      <p:pic>
        <p:nvPicPr>
          <p:cNvPr id="4" name="Picture 3"/>
          <p:cNvPicPr>
            <a:picLocks noChangeAspect="1"/>
          </p:cNvPicPr>
          <p:nvPr/>
        </p:nvPicPr>
        <p:blipFill>
          <a:blip r:embed="rId4"/>
          <a:stretch>
            <a:fillRect/>
          </a:stretch>
        </p:blipFill>
        <p:spPr>
          <a:xfrm>
            <a:off x="1941556" y="912732"/>
            <a:ext cx="8294914" cy="2980855"/>
          </a:xfrm>
          <a:prstGeom prst="rect">
            <a:avLst/>
          </a:prstGeom>
        </p:spPr>
      </p:pic>
    </p:spTree>
    <p:extLst>
      <p:ext uri="{BB962C8B-B14F-4D97-AF65-F5344CB8AC3E}">
        <p14:creationId xmlns:p14="http://schemas.microsoft.com/office/powerpoint/2010/main" val="30264911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747957" y="221156"/>
            <a:ext cx="8658786" cy="959546"/>
          </a:xfrm>
        </p:spPr>
        <p:txBody>
          <a:bodyPr>
            <a:normAutofit/>
          </a:bodyPr>
          <a:lstStyle/>
          <a:p>
            <a:pPr algn="l"/>
            <a:r>
              <a:rPr lang="en-US" sz="3400" b="1" dirty="0">
                <a:solidFill>
                  <a:srgbClr val="1FC77F"/>
                </a:solidFill>
                <a:latin typeface="Arial Black" panose="020B0A04020102020204" pitchFamily="34" charset="0"/>
                <a:cs typeface="Arial" panose="020B0604020202020204" pitchFamily="34" charset="0"/>
              </a:rPr>
              <a:t>Heat-Related Illness General Info… </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8" y="1217279"/>
            <a:ext cx="8757859" cy="464742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body cools itself primarily through evaporating sweat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This is why it is so important to stay hydrated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But in hot and humid weather, the sweat does not evaporate—it puddles, and sweat that puddles is not cooling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 that case, a person is at greater risk for a heat-related illness, either because of excessive water loss, and increased body temperature, or both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four most common illnesses are </a:t>
            </a:r>
            <a:r>
              <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syncope</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cramps</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exhaustion</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 </a:t>
            </a:r>
            <a:r>
              <a:rPr kumimoji="0" lang="en-US" sz="24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heatstroke</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19217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348338"/>
            <a:ext cx="8833604" cy="391888"/>
          </a:xfrm>
        </p:spPr>
        <p:txBody>
          <a:bodyPr>
            <a:normAutofit fontScale="90000"/>
          </a:bodyPr>
          <a:lstStyle/>
          <a:p>
            <a:pPr algn="l"/>
            <a:r>
              <a:rPr lang="en-US" sz="4000" b="1" dirty="0">
                <a:solidFill>
                  <a:srgbClr val="1FC77F"/>
                </a:solidFill>
                <a:latin typeface="Arial Black" panose="020B0A04020102020204" pitchFamily="34" charset="0"/>
                <a:cs typeface="Arial" panose="020B0604020202020204" pitchFamily="34" charset="0"/>
              </a:rPr>
              <a:t>Common Heat-Related Illnesses …</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7" y="890874"/>
            <a:ext cx="8757859" cy="544764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syncope</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is dizziness or fainting that usually occurs when standing for long periods of time (such as at summertime flag ceremonies) or when suddenly standing up. Being hot and dehydrated increases the risk for syncope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cramps</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occur when sweating depletes the body’s salt and fluids. In situations of either heat syncope or heat cramps, have the person rest in a cool area and drink water or diluted sports drink.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If the person does not feel better within an hour, get medical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exhaustion</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occurs due to an excessive loss of water through excessive sweating.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Uncontrolled heat exhaustion </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is an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urgent medical situation</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it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can progress to heatstroke if not treated</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Provide cold water or diluted sports drink. Cool the person—get them out of the heat, remove excess clothing, spray or douse the person with cold water, and fan them. Do not give them salt tablets.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Evacuate if the person does not improve within 30 minutes</a:t>
            </a:r>
          </a:p>
        </p:txBody>
      </p:sp>
    </p:spTree>
    <p:extLst>
      <p:ext uri="{BB962C8B-B14F-4D97-AF65-F5344CB8AC3E}">
        <p14:creationId xmlns:p14="http://schemas.microsoft.com/office/powerpoint/2010/main" val="1373925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BB43-9A39-6A71-9E24-3CE289C499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C1D724-58A8-4FAE-5B43-C5B3C0E89EB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DE08E67-C22A-4561-47B1-5B38E59A4B5E}"/>
              </a:ext>
            </a:extLst>
          </p:cNvPr>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DB18EED0-31FC-7FD9-5576-A29ED506329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3AA99C7C-192A-CA0B-C250-9A47BCEA5A78}"/>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E93A1430-42B5-0E6A-FEF4-3BB6A759E881}"/>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3589814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348338"/>
            <a:ext cx="8833604" cy="391888"/>
          </a:xfrm>
        </p:spPr>
        <p:txBody>
          <a:bodyPr>
            <a:noAutofit/>
          </a:bodyPr>
          <a:lstStyle/>
          <a:p>
            <a:pPr algn="l"/>
            <a:r>
              <a:rPr lang="en-US" sz="3400" b="1" dirty="0">
                <a:solidFill>
                  <a:srgbClr val="1FC77F"/>
                </a:solidFill>
                <a:latin typeface="Arial Black" panose="020B0A04020102020204" pitchFamily="34" charset="0"/>
                <a:cs typeface="Arial" panose="020B0604020202020204" pitchFamily="34" charset="0"/>
              </a:rPr>
              <a:t>Common Heat-Related Illnesses </a:t>
            </a:r>
            <a:r>
              <a:rPr lang="en-US" sz="1200" b="1" dirty="0">
                <a:solidFill>
                  <a:srgbClr val="1FC77F"/>
                </a:solidFill>
                <a:latin typeface="Arial Black" panose="020B0A04020102020204" pitchFamily="34" charset="0"/>
                <a:cs typeface="Arial" panose="020B0604020202020204" pitchFamily="34" charset="0"/>
              </a:rPr>
              <a:t>continued</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17071" y="847330"/>
            <a:ext cx="8757859" cy="501675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Heatstroke </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is a </a:t>
            </a: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true medical emergency</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Immediate cooling, evacuation and activation of the EMS system is required, as the body is no longer able to cool itself. It is critical to cool the person quickly by any means possible—move the person to a cool, shaded area; remove as much clothing as possible; spray, douse, or immerse them in cold water; place ice packs in the person’s armpits, groin, and sides of the neck. These actions should happen simultaneously, if possible. If the person is unconscious, maintain their airway. Continue to monitor them and prepare for a rapid evacuation. Do not give an unconscious person anything by mouth. Do not use fever reducers like acetaminophen to bring down the temperature. You may stop cooling the person if their mental status improves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Again, the best way to prepare for heat-related illnesses is to prevent the illness</a:t>
            </a:r>
          </a:p>
        </p:txBody>
      </p:sp>
    </p:spTree>
    <p:extLst>
      <p:ext uri="{BB962C8B-B14F-4D97-AF65-F5344CB8AC3E}">
        <p14:creationId xmlns:p14="http://schemas.microsoft.com/office/powerpoint/2010/main" val="42006650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4"/>
          <a:stretch>
            <a:fillRect/>
          </a:stretch>
        </p:blipFill>
        <p:spPr>
          <a:xfrm>
            <a:off x="4592170" y="279555"/>
            <a:ext cx="3075457" cy="1314856"/>
          </a:xfrm>
          <a:prstGeom prst="rect">
            <a:avLst/>
          </a:prstGeom>
        </p:spPr>
      </p:pic>
      <p:pic>
        <p:nvPicPr>
          <p:cNvPr id="4" name="Picture 3" descr="A qr code with a logo&#10;&#10;AI-generated content may be incorrect.">
            <a:extLst>
              <a:ext uri="{FF2B5EF4-FFF2-40B4-BE49-F238E27FC236}">
                <a16:creationId xmlns:a16="http://schemas.microsoft.com/office/drawing/2014/main" id="{7659AF05-41D3-E30E-E400-951F7590DA05}"/>
              </a:ext>
            </a:extLst>
          </p:cNvPr>
          <p:cNvPicPr>
            <a:picLocks noChangeAspect="1"/>
          </p:cNvPicPr>
          <p:nvPr/>
        </p:nvPicPr>
        <p:blipFill>
          <a:blip r:embed="rId5"/>
          <a:stretch>
            <a:fillRect/>
          </a:stretch>
        </p:blipFill>
        <p:spPr>
          <a:xfrm>
            <a:off x="4829418" y="2634559"/>
            <a:ext cx="2600960" cy="2600960"/>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87"/>
            <a:ext cx="12192000" cy="6883121"/>
          </a:xfrm>
          <a:prstGeom prst="rect">
            <a:avLst/>
          </a:prstGeom>
        </p:spPr>
      </p:pic>
      <p:sp>
        <p:nvSpPr>
          <p:cNvPr id="2" name="Title 1"/>
          <p:cNvSpPr>
            <a:spLocks noGrp="1"/>
          </p:cNvSpPr>
          <p:nvPr>
            <p:ph type="ctrTitle"/>
          </p:nvPr>
        </p:nvSpPr>
        <p:spPr>
          <a:xfrm>
            <a:off x="1672209" y="163284"/>
            <a:ext cx="8833606" cy="767039"/>
          </a:xfrm>
        </p:spPr>
        <p:txBody>
          <a:bodyPr>
            <a:noAutofit/>
          </a:bodyPr>
          <a:lstStyle/>
          <a:p>
            <a:pPr algn="l"/>
            <a:r>
              <a:rPr lang="en-US" sz="3200" b="1" dirty="0">
                <a:solidFill>
                  <a:srgbClr val="1FC77F"/>
                </a:solidFill>
                <a:latin typeface="Arial Black" panose="020B0A04020102020204" pitchFamily="34" charset="0"/>
                <a:cs typeface="Arial" panose="020B0604020202020204" pitchFamily="34" charset="0"/>
              </a:rPr>
              <a:t>Heat Exhaustion &amp; Stroke Symptoms…</a:t>
            </a:r>
            <a:endParaRPr lang="en-US" sz="32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747956" y="930322"/>
            <a:ext cx="4327374" cy="4339650"/>
          </a:xfrm>
          <a:prstGeom prst="rect">
            <a:avLst/>
          </a:prstGeom>
          <a:no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Exhaustion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Inability to concentrate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Pale or ashen skin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Rapid pulse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Severe thirst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Heavy sweating, skin may be clammy, not hot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Fatigue, weakness, irritability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Nausea, dizziness, headache</a:t>
            </a:r>
            <a:endParaRPr kumimoji="0" lang="en-US" sz="18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6237515" y="930322"/>
            <a:ext cx="4268301" cy="3262432"/>
          </a:xfrm>
          <a:prstGeom prst="rect">
            <a:avLst/>
          </a:prstGeom>
          <a:no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Heat Stroke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Extremely hot-feeling, flushed skin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Altered mental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Fatigue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Headache, body 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Nausea, vomiting</a:t>
            </a:r>
            <a:endParaRPr kumimoji="0" lang="en-US" sz="22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878337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212</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213</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308241"/>
            <a:ext cx="8833605" cy="959546"/>
          </a:xfrm>
        </p:spPr>
        <p:txBody>
          <a:bodyPr>
            <a:normAutofit fontScale="90000"/>
          </a:bodyPr>
          <a:lstStyle/>
          <a:p>
            <a:pPr algn="l"/>
            <a:r>
              <a:rPr lang="en-US" sz="4000" b="1" dirty="0">
                <a:solidFill>
                  <a:srgbClr val="1FC77F"/>
                </a:solidFill>
                <a:latin typeface="Arial Black" panose="020B0A04020102020204" pitchFamily="34" charset="0"/>
                <a:cs typeface="Arial" panose="020B0604020202020204" pitchFamily="34" charset="0"/>
              </a:rPr>
              <a:t>Heat-Related Illness Prevention…</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7" y="1489582"/>
            <a:ext cx="8757859" cy="323165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Monitor</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Know how hot &amp; humid it will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Acclimate</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It takes 7+ days of heat exposure to prepare the body for hot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Hydrate</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Drink when thirsty, preferably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Observe</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Watch all group members for signs of heat-related illness</a:t>
            </a:r>
          </a:p>
        </p:txBody>
      </p:sp>
    </p:spTree>
    <p:extLst>
      <p:ext uri="{BB962C8B-B14F-4D97-AF65-F5344CB8AC3E}">
        <p14:creationId xmlns:p14="http://schemas.microsoft.com/office/powerpoint/2010/main" val="103255039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sp>
        <p:nvSpPr>
          <p:cNvPr id="2" name="Title 1"/>
          <p:cNvSpPr>
            <a:spLocks noGrp="1"/>
          </p:cNvSpPr>
          <p:nvPr>
            <p:ph type="ctrTitle"/>
          </p:nvPr>
        </p:nvSpPr>
        <p:spPr>
          <a:xfrm>
            <a:off x="1672210" y="328590"/>
            <a:ext cx="8758950" cy="642970"/>
          </a:xfrm>
        </p:spPr>
        <p:txBody>
          <a:bodyPr>
            <a:noAutofit/>
          </a:bodyPr>
          <a:lstStyle/>
          <a:p>
            <a:pPr algn="l"/>
            <a:r>
              <a:rPr lang="en-US" sz="3600" b="1" dirty="0">
                <a:solidFill>
                  <a:srgbClr val="1FC77F"/>
                </a:solidFill>
                <a:latin typeface="Arial Black" panose="020B0A04020102020204" pitchFamily="34" charset="0"/>
                <a:cs typeface="Arial" panose="020B0604020202020204" pitchFamily="34" charset="0"/>
              </a:rPr>
              <a:t>Heat-Related Illness Resources…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747957" y="1315429"/>
            <a:ext cx="8757859"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Scouts BSA Handbook for Boys or Scouts BSA Handbook for Girls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National Institute for Occupational Safety and Health, “Heat Stress—Heat Related Illness” @ </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https://www.cdc.gov/niosh/topics/heatstress/heatrelillness.html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Gauer</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 and Meyers, B.K. Heat-Related Illnesses. American Family Physician. 2019;99(8):482-489 @ </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https://www.aafp.org/pubs/afp/issues/2019/0415/p482.html</a:t>
            </a:r>
          </a:p>
        </p:txBody>
      </p:sp>
    </p:spTree>
    <p:extLst>
      <p:ext uri="{BB962C8B-B14F-4D97-AF65-F5344CB8AC3E}">
        <p14:creationId xmlns:p14="http://schemas.microsoft.com/office/powerpoint/2010/main" val="329752440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118636202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70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Marketing &amp; Technology Chair,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Nat’l LFL Exec Board</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Comments</a:t>
            </a:r>
          </a:p>
        </p:txBody>
      </p:sp>
      <p:sp>
        <p:nvSpPr>
          <p:cNvPr id="2" name="TextBox 1"/>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Jeffrey (Jeff) Schweiger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438322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3305858842"/>
      </p:ext>
    </p:extLst>
  </p:cSld>
  <p:clrMapOvr>
    <a:overrideClrMapping bg1="dk1" tx1="lt1" bg2="dk2" tx2="lt2" accent1="accent1" accent2="accent2" accent3="accent3" accent4="accent4" accent5="accent5" accent6="accent6" hlink="hlink" folHlink="folHlink"/>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292711614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42406083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45403605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309244214"/>
      </p:ext>
    </p:extLst>
  </p:cSld>
  <p:clrMapOvr>
    <a:overrideClrMapping bg1="dk1" tx1="lt1" bg2="dk2" tx2="lt2" accent1="accent1" accent2="accent2" accent3="accent3" accent4="accent4" accent5="accent5" accent6="accent6" hlink="hlink" folHlink="folHlink"/>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2307743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246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56933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318941248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171755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4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40007246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688368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392649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293456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429168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62612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87531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42836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5531725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256311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914D-5596-E463-85D6-B385ADBBCE6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73DB49D7-265C-E08B-213B-34D987F0C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D6C95DB-941D-3A50-2D80-0CFF0BB00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EEFD299-2A35-7FE1-8BFC-A6D233B6693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72E385-D163-06B7-6748-E9CD429C2405}"/>
              </a:ext>
            </a:extLst>
          </p:cNvPr>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Resource Advisor</a:t>
            </a:r>
          </a:p>
        </p:txBody>
      </p:sp>
      <p:sp>
        <p:nvSpPr>
          <p:cNvPr id="2" name="TextBox 1">
            <a:extLst>
              <a:ext uri="{FF2B5EF4-FFF2-40B4-BE49-F238E27FC236}">
                <a16:creationId xmlns:a16="http://schemas.microsoft.com/office/drawing/2014/main" id="{388D354E-B2D3-A428-6142-3139EF1E5FF7}"/>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Stuart Mahler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0505744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93420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553365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718878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697228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338385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955129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834482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BE7-533C-D755-6AD7-466384E6D187}"/>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30DD6AC9-094C-BC82-C5E0-9AECC40F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a:extLst>
              <a:ext uri="{FF2B5EF4-FFF2-40B4-BE49-F238E27FC236}">
                <a16:creationId xmlns:a16="http://schemas.microsoft.com/office/drawing/2014/main" id="{40886578-7AA0-258C-EAF7-E111EBBD674B}"/>
              </a:ext>
            </a:extLst>
          </p:cNvPr>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27663110-1BC8-A6FC-F976-D88F2DD15715}"/>
              </a:ext>
            </a:extLst>
          </p:cNvPr>
          <p:cNvPicPr>
            <a:picLocks noChangeAspect="1"/>
          </p:cNvPicPr>
          <p:nvPr/>
        </p:nvPicPr>
        <p:blipFill>
          <a:blip r:embed="rId4"/>
          <a:stretch>
            <a:fillRect/>
          </a:stretch>
        </p:blipFill>
        <p:spPr>
          <a:xfrm>
            <a:off x="626751" y="0"/>
            <a:ext cx="10938497" cy="7112796"/>
          </a:xfrm>
          <a:prstGeom prst="rect">
            <a:avLst/>
          </a:prstGeom>
        </p:spPr>
      </p:pic>
      <p:sp>
        <p:nvSpPr>
          <p:cNvPr id="7" name="TextBox 6">
            <a:extLst>
              <a:ext uri="{FF2B5EF4-FFF2-40B4-BE49-F238E27FC236}">
                <a16:creationId xmlns:a16="http://schemas.microsoft.com/office/drawing/2014/main" id="{4C340734-EAB5-3993-FFB4-8F94B8374446}"/>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0533219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640A-8527-B334-AA47-041A46B429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FFC486F-349D-5CB9-A53F-58DEB32843B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7908030-6BE2-DF70-D799-B567C26267D6}"/>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6937B3A8-42FC-EB75-60FD-2B4214EB04FE}"/>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5DF91F4E-C152-97E4-DB55-28946BB32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FA1809B-943A-3A28-A1B1-4795F1F1F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FFE3418-CDF6-AC06-7423-251881DAE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EA46EA36-DE74-EE5D-0DC8-77CDB98E5810}"/>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1551360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1"/>
            <a:ext cx="8833605" cy="5647700"/>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a:t>
            </a:r>
            <a:r>
              <a:rPr lang="en-US" sz="1550" b="1" dirty="0" err="1">
                <a:solidFill>
                  <a:schemeClr val="accent6">
                    <a:lumMod val="75000"/>
                  </a:schemeClr>
                </a:solidFill>
                <a:latin typeface="Arial" panose="020B0604020202020204" pitchFamily="34" charset="0"/>
                <a:cs typeface="Arial" panose="020B0604020202020204" pitchFamily="34" charset="0"/>
              </a:rPr>
              <a:t>TerBorch</a:t>
            </a:r>
            <a:endParaRPr lang="en-US" sz="1550" b="1" dirty="0">
              <a:solidFill>
                <a:schemeClr val="accent6">
                  <a:lumMod val="75000"/>
                </a:schemeClr>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National Exploring Resource Associate Advisor (ERAA). As a caveat, we do not presume this role is either formally or informally part of the CST organizational structure but rather a service being made available by the National Exploring Program to each CST and/or their councils. Additionally, we have a National ERAA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014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8D68C-D983-C369-2879-BB02F00AE9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B1FFE7-B001-F942-520C-555CE5281F52}"/>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696872E-E178-42BC-FBBA-8E4A82A11149}"/>
              </a:ext>
            </a:extLst>
          </p:cNvPr>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24A0477-45A1-E0CF-83C2-8D7F57ADC748}"/>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C1FF34B1-E02B-413C-7001-941086BF0CF3}"/>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4200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2874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820054"/>
            <a:ext cx="8819631"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(ERAA)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(ERA)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(ERAA)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36026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841821"/>
            <a:ext cx="8847579" cy="5516895"/>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(ERAA)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(ERAA)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&amp; 16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(ERAA)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&amp; 14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92024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290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0" y="912572"/>
            <a:ext cx="8833606" cy="5686172"/>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is currently the Council Commissioner and Committee Chair for three units - a Cub Scout Pack, a Scouts BSA troop, and a Sea Scout Ship. He is also a former Scouting Professional/District Executive, a retired DOD/Federal employee and a retired USAF Chief Master Sergeant. </a:t>
            </a:r>
            <a:r>
              <a:rPr lang="en-US" sz="1350" b="1" dirty="0">
                <a:solidFill>
                  <a:schemeClr val="accent6">
                    <a:lumMod val="75000"/>
                  </a:schemeClr>
                </a:solidFill>
                <a:latin typeface="Arial" panose="020B0604020202020204" pitchFamily="34" charset="0"/>
                <a:cs typeface="Arial" panose="020B0604020202020204" pitchFamily="34" charset="0"/>
              </a:rPr>
              <a:t>National Awards &amp; Recognition Lead and Resource Associate Advisor (ERAA) supporting the CST 9 Program Lead and councils within that territory.</a:t>
            </a:r>
          </a:p>
          <a:p>
            <a:pPr marL="285750" indent="-285750">
              <a:buFont typeface="Arial" panose="020B0604020202020204" pitchFamily="34" charset="0"/>
              <a:buChar char="•"/>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Jeff Schweiger (National Capital Area Council), who is currently an Assistant Council Commissioner (STEM, Exploring, Communications and Resources) as well as Membership Growth and Retention Lead on the National Exploring Committee.  He is a retired Naval Officer and presently works for a national security government contractor.  An Eagle Scout, he also was a member of a communications (print journalism) Exploring Post as a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supporting the CST 12 &amp; 15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Scouter.jeff@earthlink.net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(703) 472-0669</a:t>
            </a:r>
          </a:p>
          <a:p>
            <a:endParaRPr lang="en-US" dirty="0"/>
          </a:p>
        </p:txBody>
      </p:sp>
    </p:spTree>
    <p:extLst>
      <p:ext uri="{BB962C8B-B14F-4D97-AF65-F5344CB8AC3E}">
        <p14:creationId xmlns:p14="http://schemas.microsoft.com/office/powerpoint/2010/main" val="184326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778324"/>
            <a:ext cx="8819631" cy="4839786"/>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Craig Martin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 Jeff Schweiger</a:t>
            </a:r>
          </a:p>
          <a:p>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16 ~ </a:t>
            </a:r>
            <a:r>
              <a:rPr lang="en-US" sz="1200" b="1" dirty="0">
                <a:solidFill>
                  <a:srgbClr val="FFFF00"/>
                </a:solidFill>
                <a:latin typeface="Arial" panose="020B0604020202020204" pitchFamily="34" charset="0"/>
                <a:cs typeface="Arial" panose="020B0604020202020204" pitchFamily="34" charset="0"/>
              </a:rPr>
              <a:t>Don Decker</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a:t>
            </a:r>
            <a:r>
              <a:rPr lang="en-US" sz="1400" b="1" dirty="0">
                <a:solidFill>
                  <a:schemeClr val="accent6">
                    <a:lumMod val="75000"/>
                  </a:schemeClr>
                </a:solidFill>
                <a:latin typeface="Arial" panose="020B0604020202020204" pitchFamily="34" charset="0"/>
                <a:cs typeface="Arial" panose="020B0604020202020204" pitchFamily="34" charset="0"/>
              </a:rPr>
              <a:t>*</a:t>
            </a:r>
            <a:r>
              <a:rPr lang="en-US" sz="1300" b="1" dirty="0">
                <a:solidFill>
                  <a:srgbClr val="FFFF00"/>
                </a:solidFill>
                <a:latin typeface="Arial" panose="020B0604020202020204" pitchFamily="34" charset="0"/>
                <a:cs typeface="Arial" panose="020B0604020202020204" pitchFamily="34" charset="0"/>
              </a:rPr>
              <a:t>,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pPr marL="576263" indent="-285750" fontAlgn="base">
              <a:spcBef>
                <a:spcPct val="0"/>
              </a:spcBef>
              <a:spcAft>
                <a:spcPct val="0"/>
              </a:spcAft>
              <a:buFont typeface="Courier New" panose="02070309020205020404" pitchFamily="49" charset="0"/>
              <a:buChar char="o"/>
            </a:pP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200" b="1" dirty="0">
                <a:solidFill>
                  <a:schemeClr val="accent6">
                    <a:lumMod val="75000"/>
                  </a:schemeClr>
                </a:solidFill>
                <a:latin typeface="Arial" panose="020B0604020202020204" pitchFamily="34" charset="0"/>
                <a:cs typeface="Arial" panose="020B0604020202020204" pitchFamily="34" charset="0"/>
              </a:rPr>
              <a:t>Stuart Mahler (CST 3 Exploring Resource Advisor) is Rick’s CHP Contact Alternate</a:t>
            </a:r>
            <a:endParaRPr lang="en-US" sz="1300" b="1" u="sng"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18547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15788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61FF-DFF6-1728-C7C5-D28362426E6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BB7933F-8F2A-6FEF-BFB1-01725E4C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D2A4FBDD-E6BC-E552-253F-8624AC7E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CACD7D7-9566-A1FB-3108-D8034BE161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424CD4-DB8C-52CB-BB5E-BE0C830529F6}"/>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F96131-5EA3-FA54-FB83-F22E47629091}"/>
              </a:ext>
            </a:extLst>
          </p:cNvPr>
          <p:cNvSpPr txBox="1"/>
          <p:nvPr/>
        </p:nvSpPr>
        <p:spPr>
          <a:xfrm>
            <a:off x="1774371" y="918029"/>
            <a:ext cx="8556172" cy="5109091"/>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Arts &amp; Humanities </a:t>
            </a:r>
            <a:r>
              <a:rPr lang="en-US" sz="1400" b="1" dirty="0">
                <a:solidFill>
                  <a:srgbClr val="FFFF00"/>
                </a:solidFill>
                <a:latin typeface="Arial" panose="020B0604020202020204" pitchFamily="34" charset="0"/>
                <a:cs typeface="Arial" panose="020B0604020202020204" pitchFamily="34" charset="0"/>
              </a:rPr>
              <a:t>~ Tim Buckles</a:t>
            </a:r>
            <a:endParaRPr lang="en-US" sz="1400" b="1" dirty="0">
              <a:solidFill>
                <a:schemeClr val="accent6">
                  <a:lumMod val="75000"/>
                </a:schemeClr>
              </a:solidFill>
              <a:latin typeface="Arial" panose="020B0604020202020204" pitchFamily="34" charset="0"/>
              <a:cs typeface="Arial" panose="020B0604020202020204" pitchFamily="34" charset="0"/>
            </a:endParaRP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177844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B0BB3-101A-6DDA-A2E5-9041ABB1B88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BFEA12B-D2EE-7C5D-BCC0-4A0E61C13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4DAA94EB-4EF3-6C7D-CC14-8AF567767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1E82AB3-B755-9A0B-265E-B21348679B8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7B9A1D-2FAC-2627-B043-43123F268ACC}"/>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National Exploring Home Page @ exploring.org</a:t>
            </a:r>
            <a:endParaRPr lang="en-US" sz="2400" b="1" dirty="0">
              <a:solidFill>
                <a:srgbClr val="1FC77F"/>
              </a:solidFill>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F561285-F8CE-9DF4-5D3F-74ADC54CDC22}"/>
              </a:ext>
            </a:extLst>
          </p:cNvPr>
          <p:cNvPicPr>
            <a:picLocks noChangeAspect="1"/>
          </p:cNvPicPr>
          <p:nvPr/>
        </p:nvPicPr>
        <p:blipFill>
          <a:blip r:embed="rId4"/>
          <a:stretch>
            <a:fillRect/>
          </a:stretch>
        </p:blipFill>
        <p:spPr>
          <a:xfrm>
            <a:off x="2377602" y="928535"/>
            <a:ext cx="6692711" cy="5161699"/>
          </a:xfrm>
          <a:prstGeom prst="rect">
            <a:avLst/>
          </a:prstGeom>
        </p:spPr>
      </p:pic>
    </p:spTree>
    <p:extLst>
      <p:ext uri="{BB962C8B-B14F-4D97-AF65-F5344CB8AC3E}">
        <p14:creationId xmlns:p14="http://schemas.microsoft.com/office/powerpoint/2010/main" val="3548072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a:t>
            </a:r>
            <a:endParaRPr lang="en-US" sz="3200" dirty="0">
              <a:latin typeface="Arial Black" panose="020B0A04020102020204" pitchFamily="34" charset="0"/>
            </a:endParaRPr>
          </a:p>
        </p:txBody>
      </p:sp>
      <p:pic>
        <p:nvPicPr>
          <p:cNvPr id="3" name="Picture 2">
            <a:extLst>
              <a:ext uri="{FF2B5EF4-FFF2-40B4-BE49-F238E27FC236}">
                <a16:creationId xmlns:a16="http://schemas.microsoft.com/office/drawing/2014/main" id="{08DB93D1-718C-8722-8A3F-6CEE3D79ED63}"/>
              </a:ext>
            </a:extLst>
          </p:cNvPr>
          <p:cNvPicPr>
            <a:picLocks noChangeAspect="1"/>
          </p:cNvPicPr>
          <p:nvPr/>
        </p:nvPicPr>
        <p:blipFill>
          <a:blip r:embed="rId4"/>
          <a:stretch>
            <a:fillRect/>
          </a:stretch>
        </p:blipFill>
        <p:spPr>
          <a:xfrm>
            <a:off x="2716716" y="1884783"/>
            <a:ext cx="6526821" cy="3533629"/>
          </a:xfrm>
          <a:prstGeom prst="rect">
            <a:avLst/>
          </a:prstGeom>
        </p:spPr>
      </p:pic>
    </p:spTree>
    <p:extLst>
      <p:ext uri="{BB962C8B-B14F-4D97-AF65-F5344CB8AC3E}">
        <p14:creationId xmlns:p14="http://schemas.microsoft.com/office/powerpoint/2010/main" val="2753643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B6347-5CB9-D9E7-EECB-80A7949176E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CBCFD6D-A018-AF0B-BC26-1F57DFC95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098C6D91-2B3F-DB25-A5DC-02C16BA11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5E43A86C-0E33-FBAA-6F0B-6C03B5A667B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3378464-1B0B-03D4-FB25-70F6D2A5DEAE}"/>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8" name="Picture 7">
            <a:extLst>
              <a:ext uri="{FF2B5EF4-FFF2-40B4-BE49-F238E27FC236}">
                <a16:creationId xmlns:a16="http://schemas.microsoft.com/office/drawing/2014/main" id="{A4D91847-7548-2FBB-42A0-9B23B94AEEEC}"/>
              </a:ext>
            </a:extLst>
          </p:cNvPr>
          <p:cNvPicPr>
            <a:picLocks noChangeAspect="1"/>
          </p:cNvPicPr>
          <p:nvPr/>
        </p:nvPicPr>
        <p:blipFill>
          <a:blip r:embed="rId4"/>
          <a:stretch>
            <a:fillRect/>
          </a:stretch>
        </p:blipFill>
        <p:spPr>
          <a:xfrm>
            <a:off x="2089800" y="1377034"/>
            <a:ext cx="8009034" cy="4510583"/>
          </a:xfrm>
          <a:prstGeom prst="rect">
            <a:avLst/>
          </a:prstGeom>
        </p:spPr>
      </p:pic>
    </p:spTree>
    <p:extLst>
      <p:ext uri="{BB962C8B-B14F-4D97-AF65-F5344CB8AC3E}">
        <p14:creationId xmlns:p14="http://schemas.microsoft.com/office/powerpoint/2010/main" val="2197019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6983-1061-65F9-9660-CA3AC15CABF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F43230-A924-BDCC-C000-C468D5244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38C21BB-377E-C9AB-0DDF-AFB6B9921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93506AF8-4065-3E73-5543-C225C3DF957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94DB96-6FF8-A6D9-AC7D-2352B1E1B59B}"/>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3" name="Picture 2">
            <a:extLst>
              <a:ext uri="{FF2B5EF4-FFF2-40B4-BE49-F238E27FC236}">
                <a16:creationId xmlns:a16="http://schemas.microsoft.com/office/drawing/2014/main" id="{1C7011FB-3744-AD85-A6DD-009E628C19D6}"/>
              </a:ext>
            </a:extLst>
          </p:cNvPr>
          <p:cNvPicPr>
            <a:picLocks noChangeAspect="1"/>
          </p:cNvPicPr>
          <p:nvPr/>
        </p:nvPicPr>
        <p:blipFill>
          <a:blip r:embed="rId4"/>
          <a:stretch>
            <a:fillRect/>
          </a:stretch>
        </p:blipFill>
        <p:spPr>
          <a:xfrm>
            <a:off x="1859903" y="1570056"/>
            <a:ext cx="8401268" cy="3956560"/>
          </a:xfrm>
          <a:prstGeom prst="rect">
            <a:avLst/>
          </a:prstGeom>
        </p:spPr>
      </p:pic>
    </p:spTree>
    <p:extLst>
      <p:ext uri="{BB962C8B-B14F-4D97-AF65-F5344CB8AC3E}">
        <p14:creationId xmlns:p14="http://schemas.microsoft.com/office/powerpoint/2010/main" val="2645667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31E3-5456-394E-F266-E3365F3CE5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5F7715-1128-EE52-A700-B8F9BA01703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EF262B7-49D0-FFA4-763A-57214B9A4566}"/>
              </a:ext>
            </a:extLst>
          </p:cNvPr>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FA6B7B6D-01CC-0DCD-27EF-D921CCC40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4984704F-10F6-621D-03A9-1CEF8870937F}"/>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6DB57598-7052-C12A-E791-839F7EF77629}"/>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49432CF-058D-7274-96C7-530B1AD0A2DE}"/>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249421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C6915-AB17-F6D3-B7EA-767A63AD0DE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46DD16B-AFF1-C49C-608F-B27ECBCE4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3443F126-4590-99C9-5F5D-9D0CD253A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02659084-55B2-0905-6656-7F9E44ECB81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95232E-CF1D-F878-4212-3659D0D5089D}"/>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5" name="Picture 4">
            <a:extLst>
              <a:ext uri="{FF2B5EF4-FFF2-40B4-BE49-F238E27FC236}">
                <a16:creationId xmlns:a16="http://schemas.microsoft.com/office/drawing/2014/main" id="{48704C7C-0BCA-0AA5-D23C-DE81DC3B00DE}"/>
              </a:ext>
            </a:extLst>
          </p:cNvPr>
          <p:cNvPicPr>
            <a:picLocks noChangeAspect="1"/>
          </p:cNvPicPr>
          <p:nvPr/>
        </p:nvPicPr>
        <p:blipFill>
          <a:blip r:embed="rId4"/>
          <a:stretch>
            <a:fillRect/>
          </a:stretch>
        </p:blipFill>
        <p:spPr>
          <a:xfrm>
            <a:off x="1887895" y="1517528"/>
            <a:ext cx="8362566" cy="4286106"/>
          </a:xfrm>
          <a:prstGeom prst="rect">
            <a:avLst/>
          </a:prstGeom>
        </p:spPr>
      </p:pic>
    </p:spTree>
    <p:extLst>
      <p:ext uri="{BB962C8B-B14F-4D97-AF65-F5344CB8AC3E}">
        <p14:creationId xmlns:p14="http://schemas.microsoft.com/office/powerpoint/2010/main" val="2282345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C412E-CCF0-CE28-D2F3-EB03A6D5691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22F7256-B464-D3EE-7B76-F209D384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5AF8D069-FA7A-D52C-84CB-CFC76EEE0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F13B22AF-04C1-60C3-9A41-1C3AC0E11FC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FC06E76-AAC6-60B7-D09E-157EECCB7BDB}"/>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3" name="Picture 2">
            <a:extLst>
              <a:ext uri="{FF2B5EF4-FFF2-40B4-BE49-F238E27FC236}">
                <a16:creationId xmlns:a16="http://schemas.microsoft.com/office/drawing/2014/main" id="{08799992-5715-5C70-324F-A23C31914AD0}"/>
              </a:ext>
            </a:extLst>
          </p:cNvPr>
          <p:cNvPicPr>
            <a:picLocks noChangeAspect="1"/>
          </p:cNvPicPr>
          <p:nvPr/>
        </p:nvPicPr>
        <p:blipFill>
          <a:blip r:embed="rId4"/>
          <a:stretch>
            <a:fillRect/>
          </a:stretch>
        </p:blipFill>
        <p:spPr>
          <a:xfrm>
            <a:off x="1878560" y="1514410"/>
            <a:ext cx="8434469" cy="4298559"/>
          </a:xfrm>
          <a:prstGeom prst="rect">
            <a:avLst/>
          </a:prstGeom>
        </p:spPr>
      </p:pic>
    </p:spTree>
    <p:extLst>
      <p:ext uri="{BB962C8B-B14F-4D97-AF65-F5344CB8AC3E}">
        <p14:creationId xmlns:p14="http://schemas.microsoft.com/office/powerpoint/2010/main" val="2447846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A0230-BC1C-B84C-4667-6D7B96DA7A97}"/>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94830B9-B978-C08C-7B79-FEE3C4717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8F6C32B4-FA5E-3EF0-1489-1ACBF1239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1758EA25-5832-A3D1-0E80-28AEB76AB9B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094961-EFB5-26D4-680F-B97D61045A87}"/>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3" name="Picture 2">
            <a:extLst>
              <a:ext uri="{FF2B5EF4-FFF2-40B4-BE49-F238E27FC236}">
                <a16:creationId xmlns:a16="http://schemas.microsoft.com/office/drawing/2014/main" id="{0F820608-10F3-D7E7-32C0-ACF22A5197E6}"/>
              </a:ext>
            </a:extLst>
          </p:cNvPr>
          <p:cNvPicPr>
            <a:picLocks noChangeAspect="1"/>
          </p:cNvPicPr>
          <p:nvPr/>
        </p:nvPicPr>
        <p:blipFill>
          <a:blip r:embed="rId4"/>
          <a:stretch>
            <a:fillRect/>
          </a:stretch>
        </p:blipFill>
        <p:spPr>
          <a:xfrm>
            <a:off x="1868067" y="1545912"/>
            <a:ext cx="8443185" cy="4239061"/>
          </a:xfrm>
          <a:prstGeom prst="rect">
            <a:avLst/>
          </a:prstGeom>
        </p:spPr>
      </p:pic>
    </p:spTree>
    <p:extLst>
      <p:ext uri="{BB962C8B-B14F-4D97-AF65-F5344CB8AC3E}">
        <p14:creationId xmlns:p14="http://schemas.microsoft.com/office/powerpoint/2010/main" val="1441327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FE37-A59A-0557-37B3-3332E6932BA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D29640C-3796-02F4-0E7B-E558AEE2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2000" cy="6883121"/>
          </a:xfrm>
          <a:prstGeom prst="rect">
            <a:avLst/>
          </a:prstGeom>
        </p:spPr>
      </p:pic>
      <p:pic>
        <p:nvPicPr>
          <p:cNvPr id="23" name="Picture 22" descr="exploring_wht_transparent-01.png">
            <a:extLst>
              <a:ext uri="{FF2B5EF4-FFF2-40B4-BE49-F238E27FC236}">
                <a16:creationId xmlns:a16="http://schemas.microsoft.com/office/drawing/2014/main" id="{F078F8B2-1194-BDB5-F3FC-E23F2B382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A861C49-E8B9-D4DE-012A-514401BB748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6E0343-F331-4DFF-B234-0235275B7F9A}"/>
              </a:ext>
            </a:extLst>
          </p:cNvPr>
          <p:cNvSpPr>
            <a:spLocks noGrp="1"/>
          </p:cNvSpPr>
          <p:nvPr>
            <p:ph type="ctrTitle"/>
          </p:nvPr>
        </p:nvSpPr>
        <p:spPr>
          <a:xfrm>
            <a:off x="1752601" y="249011"/>
            <a:ext cx="8632371" cy="4390119"/>
          </a:xfrm>
        </p:spPr>
        <p:txBody>
          <a:bodyPr>
            <a:normAutofit/>
          </a:bodyPr>
          <a:lstStyle/>
          <a:p>
            <a:pPr marL="457200">
              <a:tabLst>
                <a:tab pos="2971800" algn="ctr"/>
                <a:tab pos="5943600" algn="r"/>
              </a:tabLst>
            </a:pPr>
            <a:r>
              <a:rPr lang="en-US" sz="3600" b="1" dirty="0">
                <a:solidFill>
                  <a:srgbClr val="2AB96C"/>
                </a:solidFill>
                <a:latin typeface="Arial Black" panose="020B0A04020102020204" pitchFamily="34" charset="0"/>
                <a:cs typeface="Arial" panose="020B0604020202020204" pitchFamily="34" charset="0"/>
              </a:rPr>
              <a:t>2026-2027 National Exploring Program Priorities (Abridged Version)  Mapped to Scouting America’s 2026-2027 Trail Map Priorities</a:t>
            </a:r>
          </a:p>
        </p:txBody>
      </p:sp>
      <p:pic>
        <p:nvPicPr>
          <p:cNvPr id="2" name="Picture 1">
            <a:extLst>
              <a:ext uri="{FF2B5EF4-FFF2-40B4-BE49-F238E27FC236}">
                <a16:creationId xmlns:a16="http://schemas.microsoft.com/office/drawing/2014/main" id="{3933C292-C699-63D5-4F69-378C7FD1D265}"/>
              </a:ext>
            </a:extLst>
          </p:cNvPr>
          <p:cNvPicPr>
            <a:picLocks noChangeAspect="1"/>
          </p:cNvPicPr>
          <p:nvPr/>
        </p:nvPicPr>
        <p:blipFill>
          <a:blip r:embed="rId4"/>
          <a:stretch>
            <a:fillRect/>
          </a:stretch>
        </p:blipFill>
        <p:spPr>
          <a:xfrm>
            <a:off x="5165684" y="3824084"/>
            <a:ext cx="2350508" cy="2222726"/>
          </a:xfrm>
          <a:prstGeom prst="rect">
            <a:avLst/>
          </a:prstGeom>
        </p:spPr>
      </p:pic>
    </p:spTree>
    <p:extLst>
      <p:ext uri="{BB962C8B-B14F-4D97-AF65-F5344CB8AC3E}">
        <p14:creationId xmlns:p14="http://schemas.microsoft.com/office/powerpoint/2010/main" val="1145504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0" y="251811"/>
            <a:ext cx="8737976" cy="811884"/>
          </a:xfrm>
        </p:spPr>
        <p:txBody>
          <a:bodyPr>
            <a:normAutofit fontScale="90000"/>
          </a:bodyPr>
          <a:lstStyle/>
          <a:p>
            <a:pPr algn="l"/>
            <a:r>
              <a:rPr lang="en-US" sz="3100" b="1" dirty="0">
                <a:solidFill>
                  <a:srgbClr val="1FC77F"/>
                </a:solidFill>
                <a:latin typeface="Arial Black" panose="020B0A04020102020204" pitchFamily="34" charset="0"/>
              </a:rPr>
              <a:t>2026 – 2027 National Exploring Priorities… </a:t>
            </a:r>
            <a:br>
              <a:rPr lang="en-US" sz="2400" b="1" dirty="0">
                <a:solidFill>
                  <a:srgbClr val="1FC77F"/>
                </a:solidFill>
                <a:latin typeface="Arial Black" panose="020B0A04020102020204" pitchFamily="34" charset="0"/>
              </a:rPr>
            </a:b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0B6540C-FF24-746A-4C65-E9DC6942F122}"/>
              </a:ext>
            </a:extLst>
          </p:cNvPr>
          <p:cNvSpPr txBox="1"/>
          <p:nvPr/>
        </p:nvSpPr>
        <p:spPr>
          <a:xfrm>
            <a:off x="1767841" y="867747"/>
            <a:ext cx="8737976" cy="609397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6">
                    <a:lumMod val="75000"/>
                  </a:schemeClr>
                </a:solidFill>
              </a:rPr>
              <a:t>Scouting America Trail Map Priority #1: </a:t>
            </a:r>
            <a:r>
              <a:rPr lang="en-US" sz="2400" b="1" dirty="0">
                <a:solidFill>
                  <a:schemeClr val="accent6">
                    <a:lumMod val="75000"/>
                  </a:schemeClr>
                </a:solidFill>
              </a:rPr>
              <a:t>Focusing on volunteers</a:t>
            </a:r>
            <a:endParaRPr lang="en-US" sz="2400" dirty="0">
              <a:solidFill>
                <a:schemeClr val="accent6">
                  <a:lumMod val="75000"/>
                </a:schemeClr>
              </a:solidFill>
            </a:endParaRPr>
          </a:p>
          <a:p>
            <a:r>
              <a:rPr lang="en-US" sz="800" dirty="0">
                <a:solidFill>
                  <a:srgbClr val="FFFF00"/>
                </a:solidFill>
              </a:rPr>
              <a:t> </a:t>
            </a:r>
          </a:p>
          <a:p>
            <a:pPr marL="512763" lvl="1" indent="-233363">
              <a:buSzPct val="80000"/>
              <a:buFont typeface="Courier New" panose="02070309020205020404" pitchFamily="49" charset="0"/>
              <a:buChar char="o"/>
            </a:pPr>
            <a:r>
              <a:rPr lang="en-US" dirty="0">
                <a:solidFill>
                  <a:srgbClr val="FFFF00"/>
                </a:solidFill>
              </a:rPr>
              <a:t>Update Exploring Safety First Guidelines with Scouting America Health &amp; Safety Team </a:t>
            </a:r>
          </a:p>
          <a:p>
            <a:pPr marL="279400" lvl="1">
              <a:buSzPct val="80000"/>
            </a:pPr>
            <a:endParaRPr lang="en-US" sz="800" dirty="0">
              <a:solidFill>
                <a:srgbClr val="FFFF00"/>
              </a:solidFill>
            </a:endParaRPr>
          </a:p>
          <a:p>
            <a:pPr marL="512763" lvl="1" indent="-233363">
              <a:buSzPct val="80000"/>
              <a:buFont typeface="Courier New" panose="02070309020205020404" pitchFamily="49" charset="0"/>
              <a:buChar char="o"/>
            </a:pPr>
            <a:r>
              <a:rPr lang="en-US" dirty="0">
                <a:solidFill>
                  <a:srgbClr val="FFFF00"/>
                </a:solidFill>
              </a:rPr>
              <a:t>Review and Update Exploring Guidebook for Post &amp; Club Leaders (last updated 2017) via SME task force</a:t>
            </a:r>
          </a:p>
          <a:p>
            <a:pPr marL="279400" lvl="1">
              <a:buSzPct val="80000"/>
            </a:pPr>
            <a:endParaRPr lang="en-US" sz="800" dirty="0">
              <a:solidFill>
                <a:srgbClr val="FFFF00"/>
              </a:solidFill>
            </a:endParaRPr>
          </a:p>
          <a:p>
            <a:pPr marL="512763" lvl="1" indent="-233363">
              <a:buSzPct val="80000"/>
              <a:buFont typeface="Courier New" panose="02070309020205020404" pitchFamily="49" charset="0"/>
              <a:buChar char="o"/>
            </a:pPr>
            <a:r>
              <a:rPr lang="en-US" dirty="0">
                <a:solidFill>
                  <a:srgbClr val="FFFF00"/>
                </a:solidFill>
              </a:rPr>
              <a:t>Establish National Youth Officer structure aligned with other older youth programs</a:t>
            </a:r>
          </a:p>
          <a:p>
            <a:pPr marL="279400" lvl="1">
              <a:buSzPct val="80000"/>
            </a:pPr>
            <a:endParaRPr lang="en-US" sz="800" dirty="0">
              <a:solidFill>
                <a:srgbClr val="FFFF00"/>
              </a:solidFill>
            </a:endParaRPr>
          </a:p>
          <a:p>
            <a:pPr marL="512763" lvl="1" indent="-233363">
              <a:buSzPct val="80000"/>
              <a:buFont typeface="Courier New" panose="02070309020205020404" pitchFamily="49" charset="0"/>
              <a:buChar char="o"/>
            </a:pPr>
            <a:r>
              <a:rPr lang="en-US" dirty="0">
                <a:solidFill>
                  <a:srgbClr val="FFFF00"/>
                </a:solidFill>
              </a:rPr>
              <a:t>Continue to develop the 12 National Exploring Career Committees to support councils</a:t>
            </a:r>
          </a:p>
          <a:p>
            <a:pPr lvl="0"/>
            <a:endParaRPr lang="en-US" sz="800" dirty="0">
              <a:solidFill>
                <a:srgbClr val="FFFF00"/>
              </a:solidFill>
            </a:endParaRPr>
          </a:p>
          <a:p>
            <a:pPr marL="285750" indent="-285750">
              <a:buFont typeface="Arial" panose="020B0604020202020204" pitchFamily="34" charset="0"/>
              <a:buChar char="•"/>
            </a:pPr>
            <a:r>
              <a:rPr lang="en-US" sz="2400" dirty="0">
                <a:solidFill>
                  <a:schemeClr val="accent6">
                    <a:lumMod val="75000"/>
                  </a:schemeClr>
                </a:solidFill>
              </a:rPr>
              <a:t>Scouting America Trail Map Priority #2: </a:t>
            </a:r>
            <a:r>
              <a:rPr lang="en-US" sz="2400" b="1" dirty="0">
                <a:solidFill>
                  <a:schemeClr val="accent6">
                    <a:lumMod val="75000"/>
                  </a:schemeClr>
                </a:solidFill>
              </a:rPr>
              <a:t>Simplifying and Refocusing</a:t>
            </a:r>
          </a:p>
          <a:p>
            <a:endParaRPr lang="en-US" sz="800" dirty="0">
              <a:solidFill>
                <a:schemeClr val="accent6">
                  <a:lumMod val="75000"/>
                </a:schemeClr>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Update District Operations Basic Training to have updated information for the Exploring Program</a:t>
            </a:r>
          </a:p>
          <a:p>
            <a:pPr marL="279400" lvl="1">
              <a:buSzPct val="80000"/>
              <a:tabLst>
                <a:tab pos="512763" algn="l"/>
              </a:tabLst>
            </a:pPr>
            <a:endParaRPr lang="en-US" sz="800" dirty="0">
              <a:solidFill>
                <a:srgbClr val="FFFF00"/>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Enhance resources: expand marketing library using actual photos from council exploring units</a:t>
            </a:r>
          </a:p>
          <a:p>
            <a:pPr marL="279400" lvl="1">
              <a:buSzPct val="80000"/>
              <a:tabLst>
                <a:tab pos="512763" algn="l"/>
              </a:tabLst>
            </a:pPr>
            <a:endParaRPr lang="en-US" sz="800" dirty="0">
              <a:solidFill>
                <a:srgbClr val="FFFF00"/>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Remove outdated or hard-to-reproduce materials</a:t>
            </a:r>
          </a:p>
          <a:p>
            <a:pPr marL="279400" lvl="1">
              <a:buSzPct val="80000"/>
              <a:tabLst>
                <a:tab pos="512763" algn="l"/>
              </a:tabLst>
            </a:pPr>
            <a:endParaRPr lang="en-US" sz="800" dirty="0">
              <a:solidFill>
                <a:srgbClr val="FFFF00"/>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Standardize marketing tools: print-ready brochures, flyers, posters</a:t>
            </a:r>
          </a:p>
          <a:p>
            <a:pPr marL="279400" lvl="1">
              <a:buSzPct val="80000"/>
              <a:tabLst>
                <a:tab pos="512763" algn="l"/>
              </a:tabLst>
            </a:pPr>
            <a:endParaRPr lang="en-US" sz="800" dirty="0">
              <a:solidFill>
                <a:srgbClr val="FFFF00"/>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Develop Donor Materials for prospective sponsors of Explorer Posts</a:t>
            </a:r>
          </a:p>
          <a:p>
            <a:r>
              <a:rPr lang="en-US" dirty="0">
                <a:solidFill>
                  <a:srgbClr val="FFFF00"/>
                </a:solidFill>
              </a:rPr>
              <a:t> </a:t>
            </a:r>
          </a:p>
          <a:p>
            <a:endParaRPr lang="en-US" dirty="0"/>
          </a:p>
        </p:txBody>
      </p:sp>
    </p:spTree>
    <p:extLst>
      <p:ext uri="{BB962C8B-B14F-4D97-AF65-F5344CB8AC3E}">
        <p14:creationId xmlns:p14="http://schemas.microsoft.com/office/powerpoint/2010/main" val="3848329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0B18-72F7-BB22-A73A-34EC6484A9FA}"/>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FDA10D6-76AA-D2FE-F748-12E1D4028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2D11EAD-F4C9-07EA-C796-8202BE655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B5615EBB-4126-88CA-EB42-57F87175179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3354298-9275-7A26-1590-75ADD8117403}"/>
              </a:ext>
            </a:extLst>
          </p:cNvPr>
          <p:cNvSpPr>
            <a:spLocks noGrp="1"/>
          </p:cNvSpPr>
          <p:nvPr>
            <p:ph type="ctrTitle"/>
          </p:nvPr>
        </p:nvSpPr>
        <p:spPr>
          <a:xfrm>
            <a:off x="1767840" y="251811"/>
            <a:ext cx="8737976" cy="811884"/>
          </a:xfrm>
        </p:spPr>
        <p:txBody>
          <a:bodyPr>
            <a:normAutofit fontScale="90000"/>
          </a:bodyPr>
          <a:lstStyle/>
          <a:p>
            <a:pPr algn="l"/>
            <a:r>
              <a:rPr lang="en-US" sz="3100" b="1" dirty="0">
                <a:solidFill>
                  <a:srgbClr val="1FC77F"/>
                </a:solidFill>
                <a:latin typeface="Arial Black" panose="020B0A04020102020204" pitchFamily="34" charset="0"/>
              </a:rPr>
              <a:t>2026 – 2027 National Exploring Priorities… </a:t>
            </a:r>
            <a:br>
              <a:rPr lang="en-US" sz="2400" b="1" dirty="0">
                <a:solidFill>
                  <a:srgbClr val="1FC77F"/>
                </a:solidFill>
                <a:latin typeface="Arial Black" panose="020B0A04020102020204" pitchFamily="34" charset="0"/>
              </a:rPr>
            </a:b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7C13019-7583-523E-64FC-2CFA703C096D}"/>
              </a:ext>
            </a:extLst>
          </p:cNvPr>
          <p:cNvSpPr txBox="1"/>
          <p:nvPr/>
        </p:nvSpPr>
        <p:spPr>
          <a:xfrm>
            <a:off x="1906556" y="690464"/>
            <a:ext cx="8599261" cy="3724096"/>
          </a:xfrm>
          <a:prstGeom prst="rect">
            <a:avLst/>
          </a:prstGeom>
          <a:noFill/>
        </p:spPr>
        <p:txBody>
          <a:bodyPr wrap="square" rtlCol="0">
            <a:spAutoFit/>
          </a:bodyPr>
          <a:lstStyle/>
          <a:p>
            <a:r>
              <a:rPr lang="en-US" dirty="0">
                <a:solidFill>
                  <a:srgbClr val="FFFF00"/>
                </a:solidFill>
              </a:rPr>
              <a:t> </a:t>
            </a:r>
          </a:p>
          <a:p>
            <a:pPr marL="285750" indent="-285750">
              <a:buFont typeface="Arial" panose="020B0604020202020204" pitchFamily="34" charset="0"/>
              <a:buChar char="•"/>
            </a:pPr>
            <a:r>
              <a:rPr lang="en-US" sz="2400" dirty="0">
                <a:solidFill>
                  <a:schemeClr val="accent6">
                    <a:lumMod val="75000"/>
                  </a:schemeClr>
                </a:solidFill>
              </a:rPr>
              <a:t>Scouting America Trail Map Priority #3: Growing the Movement</a:t>
            </a:r>
          </a:p>
          <a:p>
            <a:endParaRPr lang="en-US" sz="800" dirty="0">
              <a:solidFill>
                <a:schemeClr val="accent6">
                  <a:lumMod val="75000"/>
                </a:schemeClr>
              </a:solidFill>
            </a:endParaRPr>
          </a:p>
          <a:p>
            <a:pPr marL="742950" lvl="1" indent="-285750">
              <a:buSzPct val="80000"/>
              <a:buFont typeface="Courier New" panose="02070309020205020404" pitchFamily="49" charset="0"/>
              <a:buChar char="o"/>
            </a:pPr>
            <a:r>
              <a:rPr lang="en-US" dirty="0">
                <a:solidFill>
                  <a:srgbClr val="FFFF00"/>
                </a:solidFill>
              </a:rPr>
              <a:t>Expand training: Provide regularly scheduled Live Hours and Zoom sessions as outlined in Exploring Explosion 3.0  </a:t>
            </a:r>
            <a:r>
              <a:rPr lang="en-US" dirty="0">
                <a:solidFill>
                  <a:srgbClr val="FFFF00"/>
                </a:solidFill>
                <a:hlinkClick r:id="rId4">
                  <a:extLst>
                    <a:ext uri="{A12FA001-AC4F-418D-AE19-62706E023703}">
                      <ahyp:hlinkClr xmlns:ahyp="http://schemas.microsoft.com/office/drawing/2018/hyperlinkcolor" val="tx"/>
                    </a:ext>
                  </a:extLst>
                </a:hlinkClick>
              </a:rPr>
              <a:t>www.exploringexplosion.org</a:t>
            </a:r>
            <a:r>
              <a:rPr lang="en-US" dirty="0">
                <a:solidFill>
                  <a:srgbClr val="FFFF00"/>
                </a:solidFill>
              </a:rPr>
              <a:t> </a:t>
            </a:r>
          </a:p>
          <a:p>
            <a:pPr lvl="1">
              <a:buSzPct val="80000"/>
            </a:pPr>
            <a:endParaRPr lang="en-US" sz="800" dirty="0">
              <a:solidFill>
                <a:srgbClr val="FFFF00"/>
              </a:solidFill>
            </a:endParaRPr>
          </a:p>
          <a:p>
            <a:pPr marL="742950" lvl="1" indent="-285750">
              <a:buSzPct val="80000"/>
              <a:buFont typeface="Courier New" panose="02070309020205020404" pitchFamily="49" charset="0"/>
              <a:buChar char="o"/>
            </a:pPr>
            <a:r>
              <a:rPr lang="en-US" dirty="0">
                <a:solidFill>
                  <a:srgbClr val="FFFF00"/>
                </a:solidFill>
              </a:rPr>
              <a:t>Train professionals and volunteers on four phases of organizing a Post/Club </a:t>
            </a:r>
          </a:p>
          <a:p>
            <a:pPr lvl="1">
              <a:buSzPct val="80000"/>
            </a:pPr>
            <a:endParaRPr lang="en-US" sz="800" dirty="0">
              <a:solidFill>
                <a:srgbClr val="FFFF00"/>
              </a:solidFill>
            </a:endParaRPr>
          </a:p>
          <a:p>
            <a:pPr marL="742950" lvl="1" indent="-285750">
              <a:buSzPct val="80000"/>
              <a:buFont typeface="Courier New" panose="02070309020205020404" pitchFamily="49" charset="0"/>
              <a:buChar char="o"/>
            </a:pPr>
            <a:r>
              <a:rPr lang="en-US" dirty="0">
                <a:solidFill>
                  <a:srgbClr val="FFFF00"/>
                </a:solidFill>
              </a:rPr>
              <a:t>Strengthen National Commissioner Service Team’s view of Exploring Program’s value, as well as promotion of Exploring unit service engagement at the council &amp; district level, and provide quarterly updates to Council Service Territories &amp; their councils</a:t>
            </a:r>
          </a:p>
          <a:p>
            <a:pPr lvl="1">
              <a:buSzPct val="80000"/>
            </a:pPr>
            <a:endParaRPr lang="en-US" sz="800" dirty="0">
              <a:solidFill>
                <a:srgbClr val="FFFF00"/>
              </a:solidFill>
            </a:endParaRPr>
          </a:p>
          <a:p>
            <a:pPr marL="742950" lvl="1" indent="-285750">
              <a:buSzPct val="80000"/>
              <a:buFont typeface="Courier New" panose="02070309020205020404" pitchFamily="49" charset="0"/>
              <a:buChar char="o"/>
            </a:pPr>
            <a:r>
              <a:rPr lang="en-US" dirty="0">
                <a:solidFill>
                  <a:srgbClr val="FFFF00"/>
                </a:solidFill>
              </a:rPr>
              <a:t>Survey councils and share proven Exploring membership growth strategies</a:t>
            </a:r>
          </a:p>
          <a:p>
            <a:endParaRPr lang="en-US" dirty="0"/>
          </a:p>
        </p:txBody>
      </p:sp>
    </p:spTree>
    <p:extLst>
      <p:ext uri="{BB962C8B-B14F-4D97-AF65-F5344CB8AC3E}">
        <p14:creationId xmlns:p14="http://schemas.microsoft.com/office/powerpoint/2010/main" val="2450100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2026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3160735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CDB9-2192-2B7E-0AD4-041A2AC7945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B2F82A5-5D26-44B4-F09C-F154EC1B4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C8810F70-04F3-D8A8-5022-CE38F1A36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4EDA4F36-B46A-28F8-E233-C9CFBE1D0A3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C24C9B2-6203-2BA7-DEE2-908E22ADBACA}"/>
              </a:ext>
            </a:extLst>
          </p:cNvPr>
          <p:cNvSpPr>
            <a:spLocks noGrp="1"/>
          </p:cNvSpPr>
          <p:nvPr>
            <p:ph type="ctrTitle"/>
          </p:nvPr>
        </p:nvSpPr>
        <p:spPr>
          <a:xfrm>
            <a:off x="2074372" y="208153"/>
            <a:ext cx="8819632" cy="874206"/>
          </a:xfrm>
        </p:spPr>
        <p:txBody>
          <a:bodyPr>
            <a:normAutofit fontScale="90000"/>
          </a:bodyPr>
          <a:lstStyle/>
          <a:p>
            <a:pPr algn="l"/>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hlinkClick r:id="rId4"/>
              </a:rPr>
              <a:t>www.exploringexplosion.org</a:t>
            </a:r>
            <a:r>
              <a:rPr lang="en-US" altLang="en-US" sz="4200" b="1" dirty="0">
                <a:solidFill>
                  <a:srgbClr val="00B050"/>
                </a:solidFill>
                <a:latin typeface="Arial Black" panose="020B0A04020102020204" pitchFamily="34" charset="0"/>
              </a:rPr>
              <a:t>  </a:t>
            </a:r>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8" name="Picture 7">
            <a:extLst>
              <a:ext uri="{FF2B5EF4-FFF2-40B4-BE49-F238E27FC236}">
                <a16:creationId xmlns:a16="http://schemas.microsoft.com/office/drawing/2014/main" id="{6FA4F4BF-3374-A831-F111-B6A881F696CB}"/>
              </a:ext>
            </a:extLst>
          </p:cNvPr>
          <p:cNvPicPr>
            <a:picLocks noChangeAspect="1"/>
          </p:cNvPicPr>
          <p:nvPr/>
        </p:nvPicPr>
        <p:blipFill>
          <a:blip r:embed="rId5"/>
          <a:stretch>
            <a:fillRect/>
          </a:stretch>
        </p:blipFill>
        <p:spPr>
          <a:xfrm>
            <a:off x="1788318" y="1399124"/>
            <a:ext cx="8601389" cy="4813620"/>
          </a:xfrm>
          <a:prstGeom prst="rect">
            <a:avLst/>
          </a:prstGeom>
        </p:spPr>
      </p:pic>
    </p:spTree>
    <p:extLst>
      <p:ext uri="{BB962C8B-B14F-4D97-AF65-F5344CB8AC3E}">
        <p14:creationId xmlns:p14="http://schemas.microsoft.com/office/powerpoint/2010/main" val="332643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1F3EF-5EEB-E1F6-3299-20E4569AEF3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2D4091E-45C9-6263-D47F-0B04F3B0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AA206A8F-3999-B654-7130-4A63FFC51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59C65934-2483-30EC-129C-C61BCC12A42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ED02ACE-3FE9-057B-0066-0089E0CEE4DD}"/>
              </a:ext>
            </a:extLst>
          </p:cNvPr>
          <p:cNvSpPr>
            <a:spLocks noGrp="1"/>
          </p:cNvSpPr>
          <p:nvPr>
            <p:ph type="ctrTitle"/>
          </p:nvPr>
        </p:nvSpPr>
        <p:spPr>
          <a:xfrm>
            <a:off x="1786665" y="301452"/>
            <a:ext cx="4117951" cy="4913643"/>
          </a:xfrm>
        </p:spPr>
        <p:txBody>
          <a:bodyPr>
            <a:normAutofit/>
          </a:bodyPr>
          <a:lstStyle/>
          <a:p>
            <a:pPr algn="l"/>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r>
              <a:rPr lang="en-US" altLang="en-US" sz="2700" b="1" dirty="0">
                <a:solidFill>
                  <a:srgbClr val="00B050"/>
                </a:solidFill>
                <a:latin typeface="Arial Black" panose="020B0A04020102020204" pitchFamily="34" charset="0"/>
              </a:rPr>
              <a:t>Exploring Explosion </a:t>
            </a:r>
            <a:br>
              <a:rPr lang="en-US" altLang="en-US" sz="2700" b="1" dirty="0">
                <a:solidFill>
                  <a:srgbClr val="00B050"/>
                </a:solidFill>
                <a:latin typeface="Arial Black" panose="020B0A04020102020204" pitchFamily="34" charset="0"/>
              </a:rPr>
            </a:br>
            <a:r>
              <a:rPr lang="en-US" altLang="en-US" sz="2700" b="1" dirty="0">
                <a:solidFill>
                  <a:srgbClr val="00B050"/>
                </a:solidFill>
                <a:latin typeface="Arial Black" panose="020B0A04020102020204" pitchFamily="34" charset="0"/>
              </a:rPr>
              <a:t>Membership Growth Incentive… </a:t>
            </a:r>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5" name="Picture 4">
            <a:extLst>
              <a:ext uri="{FF2B5EF4-FFF2-40B4-BE49-F238E27FC236}">
                <a16:creationId xmlns:a16="http://schemas.microsoft.com/office/drawing/2014/main" id="{F2D2DCC8-B2F5-578B-7465-3C5143ADBEB4}"/>
              </a:ext>
            </a:extLst>
          </p:cNvPr>
          <p:cNvPicPr>
            <a:picLocks noChangeAspect="1"/>
          </p:cNvPicPr>
          <p:nvPr/>
        </p:nvPicPr>
        <p:blipFill>
          <a:blip r:embed="rId4"/>
          <a:stretch>
            <a:fillRect/>
          </a:stretch>
        </p:blipFill>
        <p:spPr>
          <a:xfrm>
            <a:off x="5904616" y="301452"/>
            <a:ext cx="4434239" cy="5787849"/>
          </a:xfrm>
          <a:prstGeom prst="rect">
            <a:avLst/>
          </a:prstGeom>
        </p:spPr>
      </p:pic>
    </p:spTree>
    <p:extLst>
      <p:ext uri="{BB962C8B-B14F-4D97-AF65-F5344CB8AC3E}">
        <p14:creationId xmlns:p14="http://schemas.microsoft.com/office/powerpoint/2010/main" val="2891680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National Exploring Committee’s Health &amp; Safety &amp; YPT Lead’s Team updated the “Exploring Safety First Guidelines” and passed their proposed revision to the BSA Health and Safety Team for their review and comments</a:t>
            </a:r>
          </a:p>
          <a:p>
            <a:pPr marL="406400" indent="-285750" defTabSz="288925">
              <a:buSzPct val="1500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Expect the updated “Exploring Safety First Guidelines”  release in summer 2026</a:t>
            </a:r>
          </a:p>
        </p:txBody>
      </p:sp>
    </p:spTree>
    <p:extLst>
      <p:ext uri="{BB962C8B-B14F-4D97-AF65-F5344CB8AC3E}">
        <p14:creationId xmlns:p14="http://schemas.microsoft.com/office/powerpoint/2010/main" val="1653664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46036-F9D1-8C73-526E-1A6EECCD7A0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5E1BC4-6E3A-2467-8A01-9D39A470C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8E84079-CCAA-FB74-A06D-F3B6CC6C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4FD3149-C2FF-C854-032F-8D4441E8E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D5CE8F2-048F-45EE-B145-1E7DD48D20DF}"/>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A9F0A157-8A84-F7FC-097D-C29E3D37938B}"/>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95F36C07-C5FC-16F4-E535-E096FE4B7C46}"/>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6F68C4D3-D154-B9A8-65FB-8C4804F3E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3207998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BA26-F1A9-3A36-775D-DCD870F94CF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E1ED5DE-3390-3F54-E8B0-3E2AEED5E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373C66EE-37C6-B985-4696-FB557133A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F63E18A-5E81-F72C-DBDD-02FD18D9D2D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BD71C2-E85B-D54F-DCA3-096248941939}"/>
              </a:ext>
            </a:extLst>
          </p:cNvPr>
          <p:cNvSpPr>
            <a:spLocks noGrp="1"/>
          </p:cNvSpPr>
          <p:nvPr>
            <p:ph type="ctrTitle"/>
          </p:nvPr>
        </p:nvSpPr>
        <p:spPr>
          <a:xfrm>
            <a:off x="1796143" y="134920"/>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3100" b="1" dirty="0">
                <a:solidFill>
                  <a:srgbClr val="00B050"/>
                </a:solidFill>
                <a:latin typeface="Arial Black" panose="020B0A04020102020204" pitchFamily="34" charset="0"/>
              </a:rPr>
              <a:t>Exploring Safety First Guidelines Update </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sp>
        <p:nvSpPr>
          <p:cNvPr id="2" name="TextBox 1">
            <a:extLst>
              <a:ext uri="{FF2B5EF4-FFF2-40B4-BE49-F238E27FC236}">
                <a16:creationId xmlns:a16="http://schemas.microsoft.com/office/drawing/2014/main" id="{56733A43-F1AA-17ED-BFCA-42DDECACF963}"/>
              </a:ext>
            </a:extLst>
          </p:cNvPr>
          <p:cNvSpPr txBox="1"/>
          <p:nvPr/>
        </p:nvSpPr>
        <p:spPr>
          <a:xfrm>
            <a:off x="1686185" y="665942"/>
            <a:ext cx="8819631" cy="5632311"/>
          </a:xfrm>
          <a:prstGeom prst="rect">
            <a:avLst/>
          </a:prstGeom>
          <a:noFill/>
        </p:spPr>
        <p:txBody>
          <a:bodyPr wrap="square" rtlCol="0">
            <a:spAutoFit/>
          </a:bodyPr>
          <a:lstStyle/>
          <a:p>
            <a:r>
              <a:rPr lang="en-US" sz="1500" b="1" dirty="0">
                <a:solidFill>
                  <a:schemeClr val="accent6">
                    <a:lumMod val="75000"/>
                  </a:schemeClr>
                </a:solidFill>
                <a:latin typeface="Arial" panose="020B0604020202020204" pitchFamily="34" charset="0"/>
                <a:cs typeface="Arial" panose="020B0604020202020204" pitchFamily="34" charset="0"/>
              </a:rPr>
              <a:t>On 10 June 2025, National Exploring Director Tim Anderson issued the following direction to all Scouting America Council Scout Executives…</a:t>
            </a:r>
            <a:br>
              <a:rPr lang="en-US" dirty="0">
                <a:solidFill>
                  <a:srgbClr val="FFFF00"/>
                </a:solidFill>
                <a:latin typeface="Arial" panose="020B0604020202020204" pitchFamily="34" charset="0"/>
                <a:cs typeface="Arial" panose="020B0604020202020204" pitchFamily="34" charset="0"/>
              </a:rPr>
            </a:br>
            <a:r>
              <a:rPr lang="en-US" sz="800" dirty="0">
                <a:solidFill>
                  <a:srgbClr val="FFFF00"/>
                </a:solidFill>
                <a:latin typeface="Arial" panose="020B0604020202020204" pitchFamily="34" charset="0"/>
                <a:cs typeface="Arial" panose="020B0604020202020204" pitchFamily="34" charset="0"/>
              </a:rPr>
              <a:t> </a:t>
            </a:r>
            <a:br>
              <a:rPr lang="en-US"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Learning for Life, Exploring, and Scouting America are updating the standard regarding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for all programs, including but not limited to Law Enforcement Exploring. When youth under 18 years of age participate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all parties involved must adhere to all current Safeguarding Youth policies and guidelines (formerly known as Youth Protection) for all participants. This includes ensuring that at least two registered adult leaders, each 21 years of age or older and trained in Safeguarding Youth or Youth Protection, are present for the Ride-Along. If the Ride-Along includes a female youth participant, at least one of the registered adult leaders participating in the Ride-Along must also be female.</a:t>
            </a:r>
            <a:endParaRPr lang="en-US" sz="900" b="1" dirty="0">
              <a:solidFill>
                <a:srgbClr val="FFFF00"/>
              </a:solidFill>
              <a:latin typeface="Arial" panose="020B0604020202020204" pitchFamily="34" charset="0"/>
              <a:cs typeface="Arial" panose="020B0604020202020204" pitchFamily="34" charset="0"/>
            </a:endParaRPr>
          </a:p>
          <a:p>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This standard is mandatory and takes effect on June 30, 2025; however, it should be implemented as soon as possible.  While we acknowledge that this change may pose challenges in certain Ride-Along scenarios, it must be strictly enforced to guarantee the safety of both our youth participants and adult leaders.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We will update other documents that refer to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soon. In the meantime, please ensure that your units participating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are notified about the standard and its effective date. Additionally, remind the Participating Organization to verify that all adults, including young adult participants (aged 18-20), are current with their Youth Protection Training or promptly complete the Safeguarding Youth training. You may access the training at: </a:t>
            </a:r>
            <a:r>
              <a:rPr lang="en-US" sz="1400" b="1" u="sng"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https://www.scouting.org/training/youth-protection/</a:t>
            </a:r>
            <a:r>
              <a:rPr lang="en-US" sz="1400" b="1" u="sng" dirty="0">
                <a:solidFill>
                  <a:srgbClr val="FFFF00"/>
                </a:solidFill>
                <a:latin typeface="Arial" panose="020B0604020202020204" pitchFamily="34" charset="0"/>
                <a:cs typeface="Arial" panose="020B0604020202020204" pitchFamily="34" charset="0"/>
              </a:rPr>
              <a:t> </a:t>
            </a: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Scout Executives, if you have any questions concerning this update, please reach out to us at Exploring@learningforlife.org</a:t>
            </a:r>
          </a:p>
        </p:txBody>
      </p:sp>
    </p:spTree>
    <p:extLst>
      <p:ext uri="{BB962C8B-B14F-4D97-AF65-F5344CB8AC3E}">
        <p14:creationId xmlns:p14="http://schemas.microsoft.com/office/powerpoint/2010/main" val="3095092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C007-1BA4-72DB-29F6-CCBFE5DD9D8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F950AA-4078-0929-A6CD-F7B11F066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085608" cy="6883121"/>
          </a:xfrm>
          <a:prstGeom prst="rect">
            <a:avLst/>
          </a:prstGeom>
        </p:spPr>
      </p:pic>
      <p:sp>
        <p:nvSpPr>
          <p:cNvPr id="2" name="Title 1">
            <a:extLst>
              <a:ext uri="{FF2B5EF4-FFF2-40B4-BE49-F238E27FC236}">
                <a16:creationId xmlns:a16="http://schemas.microsoft.com/office/drawing/2014/main" id="{CFFD7F85-F79B-1220-90E7-9B0A920CC735}"/>
              </a:ext>
            </a:extLst>
          </p:cNvPr>
          <p:cNvSpPr>
            <a:spLocks noGrp="1"/>
          </p:cNvSpPr>
          <p:nvPr>
            <p:ph type="ctrTitle"/>
          </p:nvPr>
        </p:nvSpPr>
        <p:spPr>
          <a:xfrm>
            <a:off x="1747957" y="127375"/>
            <a:ext cx="8658786" cy="959546"/>
          </a:xfrm>
        </p:spPr>
        <p:txBody>
          <a:bodyPr>
            <a:normAutofit fontScale="90000"/>
          </a:bodyPr>
          <a:lstStyle/>
          <a:p>
            <a:pPr algn="l"/>
            <a:r>
              <a:rPr lang="en-US" sz="3600" dirty="0">
                <a:solidFill>
                  <a:srgbClr val="1FC77F"/>
                </a:solidFill>
                <a:latin typeface="Arial Black"/>
                <a:cs typeface="Arial Black"/>
              </a:rPr>
              <a:t>Exploring Leadership Experience</a:t>
            </a:r>
            <a:r>
              <a:rPr lang="en-US" sz="3400" b="1" dirty="0">
                <a:solidFill>
                  <a:srgbClr val="1FC77F"/>
                </a:solidFill>
                <a:latin typeface="Arial Black" panose="020B0A04020102020204" pitchFamily="34" charset="0"/>
                <a:cs typeface="Arial" panose="020B0604020202020204" pitchFamily="34" charset="0"/>
              </a:rPr>
              <a:t>… </a:t>
            </a:r>
            <a:endParaRPr lang="en-US" sz="34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CBFFB7B5-FD0D-2D70-FBFC-B160858E4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A757B10E-7A9D-3859-F37B-32D525A1669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CC8156-F4F5-D5B1-1C4F-7A3BA62E12DE}"/>
              </a:ext>
            </a:extLst>
          </p:cNvPr>
          <p:cNvSpPr txBox="1"/>
          <p:nvPr/>
        </p:nvSpPr>
        <p:spPr>
          <a:xfrm>
            <a:off x="1915887" y="3737980"/>
            <a:ext cx="8490857" cy="2400657"/>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VISION: </a:t>
            </a:r>
            <a:r>
              <a:rPr lang="en-US" b="1" dirty="0">
                <a:solidFill>
                  <a:srgbClr val="FFFF00"/>
                </a:solidFill>
                <a:latin typeface="Arial" panose="020B0604020202020204" pitchFamily="34" charset="0"/>
                <a:cs typeface="Arial" panose="020B0604020202020204" pitchFamily="34" charset="0"/>
              </a:rPr>
              <a:t>Nationally recognized program that offers young men and women an opportunity to enhance their understanding of leadership in the workplace through interactive instruction, self-reflection, and practical application while w</a:t>
            </a:r>
            <a:r>
              <a:rPr lang="en-US" altLang="en-US" b="1" dirty="0">
                <a:solidFill>
                  <a:srgbClr val="FFFF00"/>
                </a:solidFill>
                <a:latin typeface="Arial" panose="020B0604020202020204" pitchFamily="34" charset="0"/>
                <a:cs typeface="Arial" panose="020B0604020202020204" pitchFamily="34" charset="0"/>
              </a:rPr>
              <a:t>orking with an adult mentor to gain professional leadership experience. </a:t>
            </a:r>
            <a:r>
              <a:rPr lang="en-US" b="1" dirty="0">
                <a:solidFill>
                  <a:srgbClr val="FFFF00"/>
                </a:solidFill>
                <a:latin typeface="Arial" panose="020B0604020202020204" pitchFamily="34" charset="0"/>
                <a:cs typeface="Arial" panose="020B0604020202020204" pitchFamily="34" charset="0"/>
              </a:rPr>
              <a:t>The Exploring Leadership Experience will be available to all Explorers registered in an Exploring post who meet the requirements</a:t>
            </a:r>
            <a:r>
              <a:rPr lang="en-US" b="1" dirty="0">
                <a:latin typeface="Arial" panose="020B0604020202020204" pitchFamily="34" charset="0"/>
                <a:cs typeface="Arial" panose="020B0604020202020204" pitchFamily="34" charset="0"/>
              </a:rPr>
              <a:t>.</a:t>
            </a:r>
          </a:p>
          <a:p>
            <a:endParaRPr lang="en-US" dirty="0"/>
          </a:p>
        </p:txBody>
      </p:sp>
      <p:pic>
        <p:nvPicPr>
          <p:cNvPr id="8" name="Picture 7">
            <a:extLst>
              <a:ext uri="{FF2B5EF4-FFF2-40B4-BE49-F238E27FC236}">
                <a16:creationId xmlns:a16="http://schemas.microsoft.com/office/drawing/2014/main" id="{4B68532E-5F7E-5C92-85B0-CA2B78D3271C}"/>
              </a:ext>
            </a:extLst>
          </p:cNvPr>
          <p:cNvPicPr>
            <a:picLocks noChangeAspect="1"/>
          </p:cNvPicPr>
          <p:nvPr/>
        </p:nvPicPr>
        <p:blipFill>
          <a:blip r:embed="rId4"/>
          <a:stretch>
            <a:fillRect/>
          </a:stretch>
        </p:blipFill>
        <p:spPr>
          <a:xfrm>
            <a:off x="2800141" y="1061007"/>
            <a:ext cx="6149591" cy="2371080"/>
          </a:xfrm>
          <a:prstGeom prst="rect">
            <a:avLst/>
          </a:prstGeom>
        </p:spPr>
      </p:pic>
    </p:spTree>
    <p:extLst>
      <p:ext uri="{BB962C8B-B14F-4D97-AF65-F5344CB8AC3E}">
        <p14:creationId xmlns:p14="http://schemas.microsoft.com/office/powerpoint/2010/main" val="1852994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F133-9E73-4533-239F-F3DC312F271A}"/>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694A1EF-B98F-F822-E282-6F5BC9B42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01726FE2-7693-1DAC-0652-C223C1FA4F24}"/>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9E868885-219F-BCE6-9AA9-C90D29542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B089B3-3A55-E4B1-723D-C65BEB5CDAC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6C6040-AC3D-A3C2-0CD2-D7A356F166CC}"/>
              </a:ext>
            </a:extLst>
          </p:cNvPr>
          <p:cNvSpPr txBox="1"/>
          <p:nvPr/>
        </p:nvSpPr>
        <p:spPr>
          <a:xfrm>
            <a:off x="1747958" y="1165598"/>
            <a:ext cx="8757858" cy="4154984"/>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ELIGIBILITY REQUIREMENTS: </a:t>
            </a:r>
            <a:r>
              <a:rPr lang="en-US" sz="2400" b="1" dirty="0">
                <a:solidFill>
                  <a:srgbClr val="FFFF00"/>
                </a:solidFill>
                <a:latin typeface="Arial" panose="020B0604020202020204" pitchFamily="34" charset="0"/>
                <a:cs typeface="Arial" panose="020B0604020202020204" pitchFamily="34" charset="0"/>
              </a:rPr>
              <a:t>Explorers must first meet the following basic qualifications:</a:t>
            </a:r>
          </a:p>
          <a:p>
            <a:r>
              <a:rPr lang="en-US"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Currently registered in an Exploring post with at least three months of tenure as an active, registered Explorer.</a:t>
            </a:r>
          </a:p>
          <a:p>
            <a:pPr lvl="0"/>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Plans to complete the Exploring Leadership Experience requirements before his or her 21st birthday.</a:t>
            </a:r>
          </a:p>
          <a:p>
            <a:pPr marL="285750" indent="-28575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Has earned the Exploring Achievement Award within any career field OR has held a leadership role either within or outside the post in the past 12 months.</a:t>
            </a:r>
          </a:p>
          <a:p>
            <a:endParaRPr lang="en-US" dirty="0"/>
          </a:p>
        </p:txBody>
      </p:sp>
    </p:spTree>
    <p:extLst>
      <p:ext uri="{BB962C8B-B14F-4D97-AF65-F5344CB8AC3E}">
        <p14:creationId xmlns:p14="http://schemas.microsoft.com/office/powerpoint/2010/main" val="2211595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7B11A-2021-9209-BC1B-8F4D4168543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C4605A8-3930-E28D-DB7E-ACFCAA427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94813711-5497-DA7D-5526-729DA93FF27B}"/>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43DF9110-9F44-28F4-E682-EF0CD6CFE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43EF686-4B1E-E58C-9283-4D3EA32005D9}"/>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420570-C753-A281-BC2B-E961C53C7A55}"/>
              </a:ext>
            </a:extLst>
          </p:cNvPr>
          <p:cNvSpPr txBox="1"/>
          <p:nvPr/>
        </p:nvSpPr>
        <p:spPr>
          <a:xfrm>
            <a:off x="1747958" y="1165598"/>
            <a:ext cx="8757858" cy="3785652"/>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2400" dirty="0">
                <a:solidFill>
                  <a:srgbClr val="FFFF00"/>
                </a:solidFill>
                <a:latin typeface="Arial" panose="020B0604020202020204" pitchFamily="34" charset="0"/>
                <a:cs typeface="Arial" panose="020B0604020202020204" pitchFamily="34" charset="0"/>
              </a:rPr>
              <a:t>The Exploring Leadership Experience is designed to be a self-paced, experiential learning process for each Explorer who commits to completing the program. A critical component of this learning process is a series of self-paced, online leadership development modules that Explorers must complete on their journey to improved leadership skills. Explorers</a:t>
            </a:r>
          </a:p>
          <a:p>
            <a:r>
              <a:rPr lang="en-US" sz="2400" dirty="0">
                <a:solidFill>
                  <a:srgbClr val="FFFF00"/>
                </a:solidFill>
                <a:latin typeface="Arial" panose="020B0604020202020204" pitchFamily="34" charset="0"/>
                <a:cs typeface="Arial" panose="020B0604020202020204" pitchFamily="34" charset="0"/>
              </a:rPr>
              <a:t>are required to complete each series of leadership skills modules in the order listed in the next slide. However, the modules within each series can be completed in any order. </a:t>
            </a:r>
          </a:p>
        </p:txBody>
      </p:sp>
    </p:spTree>
    <p:extLst>
      <p:ext uri="{BB962C8B-B14F-4D97-AF65-F5344CB8AC3E}">
        <p14:creationId xmlns:p14="http://schemas.microsoft.com/office/powerpoint/2010/main" val="2809275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3DAF7-F32D-44EE-294A-41AFC2447ED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370E-31BD-7109-D029-339E6C25F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a:extLst>
              <a:ext uri="{FF2B5EF4-FFF2-40B4-BE49-F238E27FC236}">
                <a16:creationId xmlns:a16="http://schemas.microsoft.com/office/drawing/2014/main" id="{0F1332E1-9BDC-94DE-2E2E-4F8135C97D36}"/>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2C51B7E5-A8A7-DFF8-0912-7A1D83537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E31CEB6-32CF-4361-0431-74E9BF1E250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B6215-6DFA-BE94-ECF0-4AD0DB868DCC}"/>
              </a:ext>
            </a:extLst>
          </p:cNvPr>
          <p:cNvSpPr txBox="1"/>
          <p:nvPr/>
        </p:nvSpPr>
        <p:spPr>
          <a:xfrm>
            <a:off x="1747958" y="1165599"/>
            <a:ext cx="8757858" cy="461665"/>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1000" dirty="0">
                <a:solidFill>
                  <a:schemeClr val="accent6">
                    <a:lumMod val="75000"/>
                  </a:schemeClr>
                </a:solidFill>
                <a:latin typeface="Arial Black" panose="020B0A04020102020204" pitchFamily="34" charset="0"/>
              </a:rPr>
              <a:t>continued</a:t>
            </a:r>
            <a:endParaRPr lang="en-US" sz="1000" dirty="0">
              <a:solidFill>
                <a:srgbClr val="FFFF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9889D4-037D-7714-B30E-D2FE33971E47}"/>
              </a:ext>
            </a:extLst>
          </p:cNvPr>
          <p:cNvPicPr>
            <a:picLocks noChangeAspect="1"/>
          </p:cNvPicPr>
          <p:nvPr/>
        </p:nvPicPr>
        <p:blipFill>
          <a:blip r:embed="rId4"/>
          <a:stretch>
            <a:fillRect/>
          </a:stretch>
        </p:blipFill>
        <p:spPr>
          <a:xfrm>
            <a:off x="1747958" y="1740484"/>
            <a:ext cx="8723326" cy="3597440"/>
          </a:xfrm>
          <a:prstGeom prst="rect">
            <a:avLst/>
          </a:prstGeom>
        </p:spPr>
      </p:pic>
      <p:sp>
        <p:nvSpPr>
          <p:cNvPr id="6" name="TextBox 5">
            <a:extLst>
              <a:ext uri="{FF2B5EF4-FFF2-40B4-BE49-F238E27FC236}">
                <a16:creationId xmlns:a16="http://schemas.microsoft.com/office/drawing/2014/main" id="{EBD8D6D5-EC83-8E37-5C35-49B86658CB31}"/>
              </a:ext>
            </a:extLst>
          </p:cNvPr>
          <p:cNvSpPr txBox="1"/>
          <p:nvPr/>
        </p:nvSpPr>
        <p:spPr>
          <a:xfrm>
            <a:off x="1747958" y="5388165"/>
            <a:ext cx="8696084" cy="800219"/>
          </a:xfrm>
          <a:prstGeom prst="rect">
            <a:avLst/>
          </a:prstGeom>
          <a:noFill/>
        </p:spPr>
        <p:txBody>
          <a:bodyPr wrap="square" rtlCol="0">
            <a:spAutoFit/>
          </a:bodyPr>
          <a:lstStyle/>
          <a:p>
            <a:r>
              <a:rPr lang="en-US" sz="1400" dirty="0">
                <a:solidFill>
                  <a:schemeClr val="accent6">
                    <a:lumMod val="75000"/>
                  </a:schemeClr>
                </a:solidFill>
                <a:latin typeface="Arial Black" panose="020B0A04020102020204" pitchFamily="34" charset="0"/>
              </a:rPr>
              <a:t>NOTE: </a:t>
            </a:r>
            <a:r>
              <a:rPr lang="en-US" sz="1400" dirty="0">
                <a:solidFill>
                  <a:srgbClr val="FFFF00"/>
                </a:solidFill>
                <a:latin typeface="Arial" panose="020B0604020202020204" pitchFamily="34" charset="0"/>
                <a:cs typeface="Arial" panose="020B0604020202020204" pitchFamily="34" charset="0"/>
              </a:rPr>
              <a:t>All the above modules are up-to-date and currently reside in Scouting America’s Learn Center</a:t>
            </a:r>
            <a:r>
              <a:rPr lang="en-US" dirty="0">
                <a:solidFill>
                  <a:srgbClr val="FFFF00"/>
                </a:solidFill>
                <a:latin typeface="Arial" panose="020B0604020202020204" pitchFamily="34" charset="0"/>
                <a:cs typeface="Arial" panose="020B0604020202020204" pitchFamily="34" charset="0"/>
              </a:rPr>
              <a:t>, </a:t>
            </a:r>
            <a:r>
              <a:rPr lang="en-US" sz="1400" dirty="0">
                <a:solidFill>
                  <a:srgbClr val="FFFF00"/>
                </a:solidFill>
                <a:latin typeface="Arial" panose="020B0604020202020204" pitchFamily="34" charset="0"/>
                <a:cs typeface="Arial" panose="020B0604020202020204" pitchFamily="34" charset="0"/>
              </a:rPr>
              <a:t>except the “Introduction to Leadership” module which is being updated by Scouting University Instructional Design Office</a:t>
            </a:r>
          </a:p>
        </p:txBody>
      </p:sp>
    </p:spTree>
    <p:extLst>
      <p:ext uri="{BB962C8B-B14F-4D97-AF65-F5344CB8AC3E}">
        <p14:creationId xmlns:p14="http://schemas.microsoft.com/office/powerpoint/2010/main" val="2242400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1C67-EE36-2B8A-52FF-5052E3DE9C91}"/>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895C0B1-A9DD-3358-6C21-247A88A6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FAF3E704-367F-9AE6-74BC-C710D98861BC}"/>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ABF61124-A932-BB2E-1236-2889A846E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9621EAC-4ADE-C985-FCC7-BDDCDA9BFD6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2B0B65-F750-CB70-5FB5-432534D1947F}"/>
              </a:ext>
            </a:extLst>
          </p:cNvPr>
          <p:cNvSpPr txBox="1"/>
          <p:nvPr/>
        </p:nvSpPr>
        <p:spPr>
          <a:xfrm>
            <a:off x="1747959" y="1235938"/>
            <a:ext cx="5975875" cy="3231654"/>
          </a:xfrm>
          <a:prstGeom prst="rect">
            <a:avLst/>
          </a:prstGeom>
          <a:noFill/>
        </p:spPr>
        <p:txBody>
          <a:bodyPr wrap="square" rtlCol="0">
            <a:spAutoFit/>
          </a:bodyPr>
          <a:lstStyle/>
          <a:p>
            <a:r>
              <a:rPr lang="en-US" sz="2000" dirty="0">
                <a:solidFill>
                  <a:schemeClr val="accent6">
                    <a:lumMod val="75000"/>
                  </a:schemeClr>
                </a:solidFill>
                <a:latin typeface="Arial Black" panose="020B0A04020102020204" pitchFamily="34" charset="0"/>
              </a:rPr>
              <a:t>GUIDEBOOK: </a:t>
            </a:r>
            <a:r>
              <a:rPr lang="en-US" sz="2000" dirty="0">
                <a:solidFill>
                  <a:srgbClr val="FFFF00"/>
                </a:solidFill>
                <a:latin typeface="Arial" panose="020B0604020202020204" pitchFamily="34" charset="0"/>
                <a:cs typeface="Arial" panose="020B0604020202020204" pitchFamily="34" charset="0"/>
              </a:rPr>
              <a:t>Finalized and is being updated by Scouting America’s Editorial Operations Office</a:t>
            </a:r>
          </a:p>
          <a:p>
            <a:endParaRPr lang="en-US" sz="2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INTRODUCTION TO LEADERSHIP LEARNING MODULE: </a:t>
            </a:r>
            <a:r>
              <a:rPr lang="en-US" sz="2000" dirty="0">
                <a:solidFill>
                  <a:srgbClr val="FFFF00"/>
                </a:solidFill>
                <a:latin typeface="Arial" panose="020B0604020202020204" pitchFamily="34" charset="0"/>
                <a:cs typeface="Arial" panose="020B0604020202020204" pitchFamily="34" charset="0"/>
              </a:rPr>
              <a:t>Finalize and is being updated by Scouting U Instructional Design Office</a:t>
            </a:r>
          </a:p>
          <a:p>
            <a:endParaRPr lang="en-US" sz="2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EXPLORING LEADERSHIP EXPERIENCE ROLL-OUT: </a:t>
            </a:r>
            <a:r>
              <a:rPr lang="en-US" sz="2000" dirty="0">
                <a:solidFill>
                  <a:srgbClr val="FFFF00"/>
                </a:solidFill>
                <a:latin typeface="Arial" panose="020B0604020202020204" pitchFamily="34" charset="0"/>
                <a:cs typeface="Arial" panose="020B0604020202020204" pitchFamily="34" charset="0"/>
              </a:rPr>
              <a:t>Expected in May-June 2026</a:t>
            </a:r>
          </a:p>
          <a:p>
            <a:endParaRPr lang="en-US" sz="2400" dirty="0">
              <a:solidFill>
                <a:schemeClr val="accent6">
                  <a:lumMod val="75000"/>
                </a:schemeClr>
              </a:solidFill>
              <a:latin typeface="Arial Black" panose="020B0A04020102020204" pitchFamily="34" charset="0"/>
            </a:endParaRPr>
          </a:p>
        </p:txBody>
      </p:sp>
      <p:pic>
        <p:nvPicPr>
          <p:cNvPr id="5" name="Picture 4">
            <a:extLst>
              <a:ext uri="{FF2B5EF4-FFF2-40B4-BE49-F238E27FC236}">
                <a16:creationId xmlns:a16="http://schemas.microsoft.com/office/drawing/2014/main" id="{CC5543FF-F2EF-4AC6-B984-070FDA245302}"/>
              </a:ext>
            </a:extLst>
          </p:cNvPr>
          <p:cNvPicPr>
            <a:picLocks noChangeAspect="1"/>
          </p:cNvPicPr>
          <p:nvPr/>
        </p:nvPicPr>
        <p:blipFill>
          <a:blip r:embed="rId4"/>
          <a:stretch>
            <a:fillRect/>
          </a:stretch>
        </p:blipFill>
        <p:spPr>
          <a:xfrm>
            <a:off x="7773523" y="1165599"/>
            <a:ext cx="2682605" cy="3453653"/>
          </a:xfrm>
          <a:prstGeom prst="rect">
            <a:avLst/>
          </a:prstGeom>
        </p:spPr>
      </p:pic>
    </p:spTree>
    <p:extLst>
      <p:ext uri="{BB962C8B-B14F-4D97-AF65-F5344CB8AC3E}">
        <p14:creationId xmlns:p14="http://schemas.microsoft.com/office/powerpoint/2010/main" val="2077276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6D60-8959-5A19-5CD5-D58C86A0985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B65F2D2A-6258-C6B8-77AF-610F994CF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68E1E646-A47F-36BE-3B3F-A1E3507B7ED1}"/>
              </a:ext>
            </a:extLst>
          </p:cNvPr>
          <p:cNvSpPr>
            <a:spLocks noGrp="1"/>
          </p:cNvSpPr>
          <p:nvPr>
            <p:ph type="ctrTitle"/>
          </p:nvPr>
        </p:nvSpPr>
        <p:spPr>
          <a:xfrm>
            <a:off x="1747957" y="127375"/>
            <a:ext cx="8658786" cy="959546"/>
          </a:xfrm>
        </p:spPr>
        <p:txBody>
          <a:bodyPr>
            <a:normAutofit fontScale="90000"/>
          </a:bodyPr>
          <a:lstStyle/>
          <a:p>
            <a:pPr algn="l"/>
            <a:r>
              <a:rPr lang="en-US" sz="3200" dirty="0">
                <a:solidFill>
                  <a:srgbClr val="1FC77F"/>
                </a:solidFill>
                <a:latin typeface="Arial Black"/>
                <a:cs typeface="Arial Black"/>
              </a:rPr>
              <a:t>Exploring Leadership Experience Recognition Plaque…. </a:t>
            </a:r>
            <a:endParaRPr lang="en-US" sz="11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B15FA12C-F170-B656-E78B-633455EB5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90656B0-A880-523B-1746-1C6EBADA7BE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028629-836C-DF93-4985-273B9425710F}"/>
              </a:ext>
            </a:extLst>
          </p:cNvPr>
          <p:cNvPicPr>
            <a:picLocks noChangeAspect="1"/>
          </p:cNvPicPr>
          <p:nvPr/>
        </p:nvPicPr>
        <p:blipFill>
          <a:blip r:embed="rId4"/>
          <a:stretch>
            <a:fillRect/>
          </a:stretch>
        </p:blipFill>
        <p:spPr>
          <a:xfrm>
            <a:off x="6528081" y="1258012"/>
            <a:ext cx="3285656" cy="4377124"/>
          </a:xfrm>
          <a:prstGeom prst="rect">
            <a:avLst/>
          </a:prstGeom>
        </p:spPr>
      </p:pic>
      <p:pic>
        <p:nvPicPr>
          <p:cNvPr id="9" name="Picture 8">
            <a:extLst>
              <a:ext uri="{FF2B5EF4-FFF2-40B4-BE49-F238E27FC236}">
                <a16:creationId xmlns:a16="http://schemas.microsoft.com/office/drawing/2014/main" id="{5329848C-C489-7A6B-E788-67CDABC5B4E2}"/>
              </a:ext>
            </a:extLst>
          </p:cNvPr>
          <p:cNvPicPr>
            <a:picLocks noChangeAspect="1"/>
          </p:cNvPicPr>
          <p:nvPr/>
        </p:nvPicPr>
        <p:blipFill>
          <a:blip r:embed="rId5"/>
          <a:stretch>
            <a:fillRect/>
          </a:stretch>
        </p:blipFill>
        <p:spPr>
          <a:xfrm>
            <a:off x="2238744" y="1195017"/>
            <a:ext cx="3715268" cy="4553585"/>
          </a:xfrm>
          <a:prstGeom prst="rect">
            <a:avLst/>
          </a:prstGeom>
        </p:spPr>
      </p:pic>
    </p:spTree>
    <p:extLst>
      <p:ext uri="{BB962C8B-B14F-4D97-AF65-F5344CB8AC3E}">
        <p14:creationId xmlns:p14="http://schemas.microsoft.com/office/powerpoint/2010/main" val="816117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817A0-B5F9-FEE1-BD9F-EACF2F1016E1}"/>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BBE7C6B0-71F5-2637-2FD7-6B6EB2139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16C15DD0-3CBF-FAFE-3F1B-A9EC972C5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D99C35A-8CFE-9924-A2D2-C419F5E9723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A572B2B-3D05-7254-51ED-54EA190850F7}"/>
              </a:ext>
            </a:extLst>
          </p:cNvPr>
          <p:cNvSpPr>
            <a:spLocks noGrp="1"/>
          </p:cNvSpPr>
          <p:nvPr>
            <p:ph type="ctrTitle"/>
          </p:nvPr>
        </p:nvSpPr>
        <p:spPr>
          <a:xfrm>
            <a:off x="1672210" y="286972"/>
            <a:ext cx="8833606" cy="667215"/>
          </a:xfrm>
        </p:spPr>
        <p:txBody>
          <a:bodyPr>
            <a:normAutofit fontScale="90000"/>
          </a:bodyPr>
          <a:lstStyle/>
          <a:p>
            <a:pPr algn="l"/>
            <a:r>
              <a:rPr lang="en-US" sz="2400" b="1" dirty="0">
                <a:solidFill>
                  <a:srgbClr val="1FC77F"/>
                </a:solidFill>
                <a:latin typeface="Arial Black" panose="020B0A04020102020204" pitchFamily="34" charset="0"/>
              </a:rPr>
              <a:t>Upcoming Program Development Committee Meetings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5579C28-6C60-D527-38AC-CD36A326CB5B}"/>
              </a:ext>
            </a:extLst>
          </p:cNvPr>
          <p:cNvSpPr txBox="1"/>
          <p:nvPr/>
        </p:nvSpPr>
        <p:spPr>
          <a:xfrm>
            <a:off x="1774372" y="1096672"/>
            <a:ext cx="8731445" cy="5232202"/>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On 5 July 2025, Tom Bain, Scouting America’s National Program Development Committee Chair send following e-mail:</a:t>
            </a:r>
          </a:p>
          <a:p>
            <a:endParaRPr lang="en-US" sz="9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We will have the next meeting of the Program Development Committee on Tuesday, August 12</a:t>
            </a:r>
            <a:r>
              <a:rPr lang="en-US" sz="1600" b="1" baseline="30000" dirty="0">
                <a:solidFill>
                  <a:srgbClr val="FFFF00"/>
                </a:solidFill>
                <a:latin typeface="Arial" panose="020B0604020202020204" pitchFamily="34" charset="0"/>
                <a:cs typeface="Arial" panose="020B0604020202020204" pitchFamily="34" charset="0"/>
              </a:rPr>
              <a:t>th</a:t>
            </a:r>
            <a:r>
              <a:rPr lang="en-US" sz="1600" b="1" dirty="0">
                <a:solidFill>
                  <a:srgbClr val="FFFF00"/>
                </a:solidFill>
                <a:latin typeface="Arial" panose="020B0604020202020204" pitchFamily="34" charset="0"/>
                <a:cs typeface="Arial" panose="020B0604020202020204" pitchFamily="34" charset="0"/>
              </a:rPr>
              <a:t> at 5:00 pm PDT / 6:00 pm MDT / 7:00 pm CDT / 8:00 pm EDT. I’ll send an electronic invitation with the Zoom details. The Zoom link will also be in the agenda, which I expect to send out later this month.</a:t>
            </a:r>
          </a:p>
          <a:p>
            <a:r>
              <a:rPr lang="en-US" sz="900" b="1"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For planning purposes, here are the dates for the meetings through December 2026:</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b="1" strike="sngStrike" dirty="0">
                <a:solidFill>
                  <a:srgbClr val="FFFF00"/>
                </a:solidFill>
                <a:latin typeface="Arial" panose="020B0604020202020204" pitchFamily="34" charset="0"/>
                <a:cs typeface="Arial" panose="020B0604020202020204" pitchFamily="34" charset="0"/>
              </a:rPr>
              <a:t>14 October 2025</a:t>
            </a:r>
          </a:p>
          <a:p>
            <a:pPr marL="285750" indent="-285750">
              <a:buFont typeface="Arial" panose="020B0604020202020204" pitchFamily="34" charset="0"/>
              <a:buChar char="•"/>
            </a:pPr>
            <a:r>
              <a:rPr lang="en-US" sz="1600" b="1" strike="sngStrike" dirty="0">
                <a:solidFill>
                  <a:srgbClr val="FFFF00"/>
                </a:solidFill>
                <a:latin typeface="Arial" panose="020B0604020202020204" pitchFamily="34" charset="0"/>
                <a:cs typeface="Arial" panose="020B0604020202020204" pitchFamily="34" charset="0"/>
              </a:rPr>
              <a:t>9 December 2025</a:t>
            </a:r>
          </a:p>
          <a:p>
            <a:pPr marL="285750" indent="-285750">
              <a:buFont typeface="Arial" panose="020B0604020202020204" pitchFamily="34" charset="0"/>
              <a:buChar char="•"/>
            </a:pPr>
            <a:r>
              <a:rPr lang="en-US" sz="1600" b="1" strike="sngStrike" dirty="0">
                <a:solidFill>
                  <a:srgbClr val="FFFF00"/>
                </a:solidFill>
                <a:latin typeface="Arial" panose="020B0604020202020204" pitchFamily="34" charset="0"/>
                <a:cs typeface="Arial" panose="020B0604020202020204" pitchFamily="34" charset="0"/>
              </a:rPr>
              <a:t>10 February 2026 </a:t>
            </a:r>
          </a:p>
          <a:p>
            <a:pPr marL="285750" indent="-285750">
              <a:buFont typeface="Arial" panose="020B0604020202020204" pitchFamily="34" charset="0"/>
              <a:buChar char="•"/>
            </a:pPr>
            <a:r>
              <a:rPr lang="en-US" sz="1600" b="1" strike="sngStrike" dirty="0">
                <a:solidFill>
                  <a:srgbClr val="FFFF00"/>
                </a:solidFill>
                <a:latin typeface="Arial" panose="020B0604020202020204" pitchFamily="34" charset="0"/>
                <a:cs typeface="Arial" panose="020B0604020202020204" pitchFamily="34" charset="0"/>
              </a:rPr>
              <a:t>14 April 2026</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9 June 2026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11 August 2026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13 October 2026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8 December 2026 </a:t>
            </a:r>
          </a:p>
          <a:p>
            <a:r>
              <a:rPr lang="en-US" sz="800" b="1"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(NOTE: These are all the second Tuesday of the month and will be at the same time as the 12 August 2025  meeting)</a:t>
            </a:r>
          </a:p>
          <a:p>
            <a:endParaRPr lang="en-US" sz="800" dirty="0">
              <a:latin typeface="Arial" panose="020B0604020202020204" pitchFamily="34" charset="0"/>
              <a:cs typeface="Arial" panose="020B0604020202020204" pitchFamily="34" charset="0"/>
            </a:endParaRPr>
          </a:p>
          <a:p>
            <a:endParaRPr lang="en-US" sz="800" dirty="0"/>
          </a:p>
        </p:txBody>
      </p:sp>
    </p:spTree>
    <p:extLst>
      <p:ext uri="{BB962C8B-B14F-4D97-AF65-F5344CB8AC3E}">
        <p14:creationId xmlns:p14="http://schemas.microsoft.com/office/powerpoint/2010/main" val="3938925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A76A-D660-6438-BB70-E1ED153294CB}"/>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27210DE-C684-516D-94AD-D1313F7E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853"/>
            <a:ext cx="12192001" cy="6883121"/>
          </a:xfrm>
          <a:prstGeom prst="rect">
            <a:avLst/>
          </a:prstGeom>
        </p:spPr>
      </p:pic>
      <p:pic>
        <p:nvPicPr>
          <p:cNvPr id="23" name="Picture 22" descr="exploring_wht_transparent-01.png">
            <a:extLst>
              <a:ext uri="{FF2B5EF4-FFF2-40B4-BE49-F238E27FC236}">
                <a16:creationId xmlns:a16="http://schemas.microsoft.com/office/drawing/2014/main" id="{1C0EAA94-6908-ABBA-A314-627014C14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F397AC4-B9FA-3B19-9353-68AFB672A1B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5A63E3-A32F-3106-8D82-0DED67BD67FF}"/>
              </a:ext>
            </a:extLst>
          </p:cNvPr>
          <p:cNvSpPr>
            <a:spLocks noGrp="1"/>
          </p:cNvSpPr>
          <p:nvPr>
            <p:ph type="ctrTitle"/>
          </p:nvPr>
        </p:nvSpPr>
        <p:spPr>
          <a:xfrm>
            <a:off x="1597556" y="1143001"/>
            <a:ext cx="8908260" cy="3548742"/>
          </a:xfrm>
        </p:spPr>
        <p:txBody>
          <a:bodyPr>
            <a:normAutofit/>
          </a:bodyPr>
          <a:lstStyle/>
          <a:p>
            <a:r>
              <a:rPr lang="en-US" altLang="en-US" sz="4200" b="1" dirty="0">
                <a:solidFill>
                  <a:srgbClr val="00B050"/>
                </a:solidFill>
                <a:latin typeface="Arial Black" panose="020B0A04020102020204" pitchFamily="34" charset="0"/>
              </a:rPr>
              <a:t>2026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National Exploring Live Hour </a:t>
            </a:r>
            <a:br>
              <a:rPr lang="en-US" altLang="en-US" sz="4200" b="1" dirty="0">
                <a:solidFill>
                  <a:srgbClr val="00B050"/>
                </a:solidFill>
                <a:latin typeface="Arial Black" panose="020B0A04020102020204" pitchFamily="34" charset="0"/>
              </a:rPr>
            </a:br>
            <a:r>
              <a:rPr lang="en-US" altLang="en-US" sz="4200" b="1" dirty="0">
                <a:solidFill>
                  <a:srgbClr val="2AB96C"/>
                </a:solidFill>
                <a:latin typeface="Arial Black" panose="020B0A04020102020204" pitchFamily="34" charset="0"/>
                <a:cs typeface="Arial" panose="020B0604020202020204" pitchFamily="34" charset="0"/>
              </a:rPr>
              <a:t>D</a:t>
            </a:r>
            <a:r>
              <a:rPr lang="en-US" sz="4200" b="1" dirty="0">
                <a:solidFill>
                  <a:srgbClr val="2AB96C"/>
                </a:solidFill>
                <a:latin typeface="Arial Black" panose="020B0A04020102020204" pitchFamily="34" charset="0"/>
                <a:cs typeface="Arial" panose="020B0604020202020204" pitchFamily="34" charset="0"/>
              </a:rPr>
              <a:t>ates  &amp; Registration Link</a:t>
            </a:r>
            <a:endParaRPr lang="en-US" sz="4200" dirty="0">
              <a:latin typeface="Arial Black" panose="020B0A04020102020204" pitchFamily="34" charset="0"/>
            </a:endParaRPr>
          </a:p>
        </p:txBody>
      </p:sp>
    </p:spTree>
    <p:extLst>
      <p:ext uri="{BB962C8B-B14F-4D97-AF65-F5344CB8AC3E}">
        <p14:creationId xmlns:p14="http://schemas.microsoft.com/office/powerpoint/2010/main" val="269169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38"/>
            <a:ext cx="12192000" cy="7007223"/>
          </a:xfrm>
          <a:prstGeom prst="rect">
            <a:avLst/>
          </a:prstGeom>
        </p:spPr>
      </p:pic>
      <p:sp>
        <p:nvSpPr>
          <p:cNvPr id="2" name="Title 1"/>
          <p:cNvSpPr>
            <a:spLocks noGrp="1"/>
          </p:cNvSpPr>
          <p:nvPr>
            <p:ph type="ctrTitle"/>
          </p:nvPr>
        </p:nvSpPr>
        <p:spPr>
          <a:xfrm>
            <a:off x="1880010" y="125718"/>
            <a:ext cx="8431981" cy="759076"/>
          </a:xfrm>
        </p:spPr>
        <p:txBody>
          <a:bodyPr>
            <a:normAutofit fontScale="90000"/>
          </a:bodyPr>
          <a:lstStyle/>
          <a:p>
            <a:pPr algn="l"/>
            <a:r>
              <a:rPr lang="en-US" sz="3100" dirty="0">
                <a:solidFill>
                  <a:srgbClr val="1FC77F"/>
                </a:solidFill>
                <a:latin typeface="Arial Black"/>
                <a:cs typeface="Arial Black"/>
              </a:rPr>
              <a:t>National Exploring Live Hour 2026 Dates </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A9B5F7-3CDD-A118-0E8E-87B832006F20}"/>
              </a:ext>
            </a:extLst>
          </p:cNvPr>
          <p:cNvPicPr>
            <a:picLocks noChangeAspect="1"/>
          </p:cNvPicPr>
          <p:nvPr/>
        </p:nvPicPr>
        <p:blipFill>
          <a:blip r:embed="rId4"/>
          <a:stretch>
            <a:fillRect/>
          </a:stretch>
        </p:blipFill>
        <p:spPr>
          <a:xfrm>
            <a:off x="5317960" y="1117189"/>
            <a:ext cx="4994030" cy="4405214"/>
          </a:xfrm>
          <a:prstGeom prst="rect">
            <a:avLst/>
          </a:prstGeom>
        </p:spPr>
      </p:pic>
      <p:sp>
        <p:nvSpPr>
          <p:cNvPr id="5" name="TextBox 4">
            <a:extLst>
              <a:ext uri="{FF2B5EF4-FFF2-40B4-BE49-F238E27FC236}">
                <a16:creationId xmlns:a16="http://schemas.microsoft.com/office/drawing/2014/main" id="{A937A173-4E39-D08A-BF9F-92B56232A3DE}"/>
              </a:ext>
            </a:extLst>
          </p:cNvPr>
          <p:cNvSpPr txBox="1"/>
          <p:nvPr/>
        </p:nvSpPr>
        <p:spPr>
          <a:xfrm>
            <a:off x="1880010" y="1306284"/>
            <a:ext cx="3244125" cy="3970318"/>
          </a:xfrm>
          <a:prstGeom prst="rect">
            <a:avLst/>
          </a:prstGeom>
          <a:noFill/>
        </p:spPr>
        <p:txBody>
          <a:bodyPr wrap="square" rtlCol="0">
            <a:spAutoFit/>
          </a:bodyPr>
          <a:lstStyle/>
          <a:p>
            <a:r>
              <a:rPr lang="en-US" b="1" dirty="0">
                <a:solidFill>
                  <a:srgbClr val="FFFF00"/>
                </a:solidFill>
              </a:rPr>
              <a:t>National Exploring Live Hour from </a:t>
            </a:r>
            <a:r>
              <a:rPr lang="en-US" b="1" i="1" dirty="0">
                <a:solidFill>
                  <a:srgbClr val="FFFF00"/>
                </a:solidFill>
              </a:rPr>
              <a:t>1:00 PM – 2:00 PM Central Standard Time, Monthly </a:t>
            </a:r>
          </a:p>
          <a:p>
            <a:endParaRPr lang="en-US" dirty="0">
              <a:solidFill>
                <a:srgbClr val="FFFF00"/>
              </a:solidFill>
            </a:endParaRPr>
          </a:p>
          <a:p>
            <a:r>
              <a:rPr lang="en-US" b="1" dirty="0">
                <a:solidFill>
                  <a:srgbClr val="FFFF00"/>
                </a:solidFill>
              </a:rPr>
              <a:t>Register for each of the National Exploring Live Hour ZOOM presentations (click below): </a:t>
            </a:r>
          </a:p>
          <a:p>
            <a:endParaRPr lang="en-US" dirty="0">
              <a:solidFill>
                <a:srgbClr val="FFFF00"/>
              </a:solidFill>
            </a:endParaRPr>
          </a:p>
          <a:p>
            <a:r>
              <a:rPr lang="en-US" b="1" dirty="0">
                <a:solidFill>
                  <a:srgbClr val="FFFF00"/>
                </a:solidFill>
              </a:rPr>
              <a:t>2026 National Exploring Live Hour Registration =</a:t>
            </a:r>
          </a:p>
          <a:p>
            <a:r>
              <a:rPr lang="en-US" b="1" dirty="0">
                <a:solidFill>
                  <a:schemeClr val="accent6">
                    <a:lumMod val="40000"/>
                    <a:lumOff val="60000"/>
                  </a:schemeClr>
                </a:solidFill>
                <a:hlinkClick r:id="rId5">
                  <a:extLst>
                    <a:ext uri="{A12FA001-AC4F-418D-AE19-62706E023703}">
                      <ahyp:hlinkClr xmlns:ahyp="http://schemas.microsoft.com/office/drawing/2018/hyperlinkcolor" val="tx"/>
                    </a:ext>
                  </a:extLst>
                </a:hlinkClick>
              </a:rPr>
              <a:t>https://reservations.scouting.org/profile/form/index.cfm?PKformID=0x167391abcd</a:t>
            </a:r>
            <a:r>
              <a:rPr lang="en-US" b="1" dirty="0">
                <a:solidFill>
                  <a:schemeClr val="accent6">
                    <a:lumMod val="40000"/>
                    <a:lumOff val="60000"/>
                  </a:schemeClr>
                </a:solidFill>
              </a:rPr>
              <a:t>  </a:t>
            </a:r>
          </a:p>
        </p:txBody>
      </p:sp>
      <p:sp>
        <p:nvSpPr>
          <p:cNvPr id="3" name="TextBox 2">
            <a:extLst>
              <a:ext uri="{FF2B5EF4-FFF2-40B4-BE49-F238E27FC236}">
                <a16:creationId xmlns:a16="http://schemas.microsoft.com/office/drawing/2014/main" id="{F7BA4344-CD7A-47EB-36F9-E9EB6C80898F}"/>
              </a:ext>
            </a:extLst>
          </p:cNvPr>
          <p:cNvSpPr txBox="1"/>
          <p:nvPr/>
        </p:nvSpPr>
        <p:spPr>
          <a:xfrm>
            <a:off x="1880010" y="5523723"/>
            <a:ext cx="8218824" cy="646331"/>
          </a:xfrm>
          <a:prstGeom prst="rect">
            <a:avLst/>
          </a:prstGeom>
          <a:noFill/>
        </p:spPr>
        <p:txBody>
          <a:bodyPr wrap="square" rtlCol="0">
            <a:spAutoFit/>
          </a:bodyPr>
          <a:lstStyle/>
          <a:p>
            <a:r>
              <a:rPr lang="en-US" b="1" dirty="0">
                <a:solidFill>
                  <a:schemeClr val="accent6">
                    <a:lumMod val="75000"/>
                  </a:schemeClr>
                </a:solidFill>
              </a:rPr>
              <a:t>NOTE: We changed the May 2026 Live Hour from the 13</a:t>
            </a:r>
            <a:r>
              <a:rPr lang="en-US" b="1" baseline="30000" dirty="0">
                <a:solidFill>
                  <a:schemeClr val="accent6">
                    <a:lumMod val="75000"/>
                  </a:schemeClr>
                </a:solidFill>
              </a:rPr>
              <a:t>th</a:t>
            </a:r>
            <a:r>
              <a:rPr lang="en-US" b="1" dirty="0">
                <a:solidFill>
                  <a:schemeClr val="accent6">
                    <a:lumMod val="75000"/>
                  </a:schemeClr>
                </a:solidFill>
              </a:rPr>
              <a:t> to 20</a:t>
            </a:r>
            <a:r>
              <a:rPr lang="en-US" b="1" baseline="30000" dirty="0">
                <a:solidFill>
                  <a:schemeClr val="accent6">
                    <a:lumMod val="75000"/>
                  </a:schemeClr>
                </a:solidFill>
              </a:rPr>
              <a:t>th</a:t>
            </a:r>
            <a:r>
              <a:rPr lang="en-US" b="1" dirty="0">
                <a:solidFill>
                  <a:schemeClr val="accent6">
                    <a:lumMod val="75000"/>
                  </a:schemeClr>
                </a:solidFill>
              </a:rPr>
              <a:t> due the 2026 Scouting America NAM occurring between May 12</a:t>
            </a:r>
            <a:r>
              <a:rPr lang="en-US" b="1" baseline="30000" dirty="0">
                <a:solidFill>
                  <a:schemeClr val="accent6">
                    <a:lumMod val="75000"/>
                  </a:schemeClr>
                </a:solidFill>
              </a:rPr>
              <a:t>th</a:t>
            </a:r>
            <a:r>
              <a:rPr lang="en-US" b="1" dirty="0">
                <a:solidFill>
                  <a:schemeClr val="accent6">
                    <a:lumMod val="75000"/>
                  </a:schemeClr>
                </a:solidFill>
              </a:rPr>
              <a:t> to May 15</a:t>
            </a:r>
            <a:r>
              <a:rPr lang="en-US" b="1" baseline="30000" dirty="0">
                <a:solidFill>
                  <a:schemeClr val="accent6">
                    <a:lumMod val="75000"/>
                  </a:schemeClr>
                </a:solidFill>
              </a:rPr>
              <a:t>th</a:t>
            </a:r>
            <a:r>
              <a:rPr lang="en-US" b="1" dirty="0">
                <a:solidFill>
                  <a:schemeClr val="accent6">
                    <a:lumMod val="75000"/>
                  </a:schemeClr>
                </a:solidFill>
              </a:rPr>
              <a:t> </a:t>
            </a:r>
          </a:p>
        </p:txBody>
      </p:sp>
    </p:spTree>
    <p:extLst>
      <p:ext uri="{BB962C8B-B14F-4D97-AF65-F5344CB8AC3E}">
        <p14:creationId xmlns:p14="http://schemas.microsoft.com/office/powerpoint/2010/main" val="3266441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44C4-D0E6-61E4-578A-0C1BDC5A1D42}"/>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238CF12-CEEA-B7BD-4041-8AAF6EAB2ABA}"/>
              </a:ext>
            </a:extLst>
          </p:cNvPr>
          <p:cNvGraphicFramePr/>
          <p:nvPr/>
        </p:nvGraphicFramePr>
        <p:xfrm>
          <a:off x="1543547" y="1991295"/>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BE80589-EB43-09B9-1293-E31D5894A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3953" y="127953"/>
            <a:ext cx="3617881" cy="787215"/>
          </a:xfrm>
          <a:prstGeom prst="rect">
            <a:avLst/>
          </a:prstGeom>
        </p:spPr>
      </p:pic>
      <p:sp>
        <p:nvSpPr>
          <p:cNvPr id="7" name="TextBox 6">
            <a:extLst>
              <a:ext uri="{FF2B5EF4-FFF2-40B4-BE49-F238E27FC236}">
                <a16:creationId xmlns:a16="http://schemas.microsoft.com/office/drawing/2014/main" id="{237F1369-84A0-6E3F-B290-20638A2DA6C4}"/>
              </a:ext>
            </a:extLst>
          </p:cNvPr>
          <p:cNvSpPr txBox="1"/>
          <p:nvPr/>
        </p:nvSpPr>
        <p:spPr>
          <a:xfrm>
            <a:off x="1959353" y="1032141"/>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cxnSp>
        <p:nvCxnSpPr>
          <p:cNvPr id="2" name="Straight Connector 1">
            <a:extLst>
              <a:ext uri="{FF2B5EF4-FFF2-40B4-BE49-F238E27FC236}">
                <a16:creationId xmlns:a16="http://schemas.microsoft.com/office/drawing/2014/main" id="{E2F15D55-5B6C-9EB8-96B0-47214FD4C6B1}"/>
              </a:ext>
            </a:extLst>
          </p:cNvPr>
          <p:cNvCxnSpPr>
            <a:cxnSpLocks/>
          </p:cNvCxnSpPr>
          <p:nvPr/>
        </p:nvCxnSpPr>
        <p:spPr>
          <a:xfrm>
            <a:off x="7134045" y="3321138"/>
            <a:ext cx="1475117" cy="629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4910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38335"/>
            <a:ext cx="8833606" cy="592883"/>
          </a:xfrm>
        </p:spPr>
        <p:txBody>
          <a:bodyPr>
            <a:normAutofit/>
          </a:bodyPr>
          <a:lstStyle/>
          <a:p>
            <a:r>
              <a:rPr lang="en-US" sz="2400" b="1" dirty="0">
                <a:solidFill>
                  <a:srgbClr val="1FC77F"/>
                </a:solidFill>
                <a:latin typeface="Arial Black" panose="020B0A04020102020204" pitchFamily="34" charset="0"/>
              </a:rPr>
              <a:t>International Association of Fire Fighters (IAFF) </a:t>
            </a:r>
          </a:p>
        </p:txBody>
      </p:sp>
      <p:sp>
        <p:nvSpPr>
          <p:cNvPr id="2" name="TextBox 1"/>
          <p:cNvSpPr txBox="1"/>
          <p:nvPr/>
        </p:nvSpPr>
        <p:spPr>
          <a:xfrm>
            <a:off x="1774371" y="613214"/>
            <a:ext cx="8556172" cy="5447645"/>
          </a:xfrm>
          <a:prstGeom prst="rect">
            <a:avLst/>
          </a:prstGeom>
          <a:noFill/>
        </p:spPr>
        <p:txBody>
          <a:bodyPr wrap="square" rtlCol="0">
            <a:spAutoFit/>
          </a:bodyPr>
          <a:lstStyle/>
          <a:p>
            <a:r>
              <a:rPr lang="en-US" sz="1300" b="1" dirty="0">
                <a:solidFill>
                  <a:srgbClr val="FFFF00"/>
                </a:solidFill>
                <a:latin typeface="Arial" panose="020B0604020202020204" pitchFamily="34" charset="0"/>
                <a:cs typeface="Arial" panose="020B0604020202020204" pitchFamily="34" charset="0"/>
              </a:rPr>
              <a:t>The fire and EMS industry is struggling with recruitment and retention issues, and we would like to take a more active role in the encouraging a career in the service. For our discussion, when I use the term “affiliate” I am referring to the IAFF local union.</a:t>
            </a:r>
          </a:p>
          <a:p>
            <a:r>
              <a:rPr lang="en-US" sz="800" b="1" dirty="0">
                <a:solidFill>
                  <a:srgbClr val="FFFF00"/>
                </a:solidFill>
                <a:latin typeface="Arial" panose="020B0604020202020204" pitchFamily="34" charset="0"/>
                <a:cs typeface="Arial" panose="020B0604020202020204" pitchFamily="34" charset="0"/>
              </a:rPr>
              <a:t> </a:t>
            </a:r>
          </a:p>
          <a:p>
            <a:r>
              <a:rPr lang="en-US" sz="1300" b="1" dirty="0">
                <a:solidFill>
                  <a:srgbClr val="FFFF00"/>
                </a:solidFill>
                <a:latin typeface="Arial" panose="020B0604020202020204" pitchFamily="34" charset="0"/>
                <a:cs typeface="Arial" panose="020B0604020202020204" pitchFamily="34" charset="0"/>
              </a:rPr>
              <a:t>Specifically, we need:</a:t>
            </a:r>
          </a:p>
          <a:p>
            <a:r>
              <a:rPr lang="en-US" sz="800" b="1" dirty="0">
                <a:solidFill>
                  <a:srgbClr val="FFFF0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A program that is easily replicated across the United States and Canada</a:t>
            </a:r>
          </a:p>
          <a:p>
            <a:pPr marL="171450" indent="-1714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A program that engages youth and transitions into the teenage years. Essentially, club (10 -14) and then Explorer post (14 -21).</a:t>
            </a:r>
          </a:p>
          <a:p>
            <a:pPr marL="171450" indent="-1714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I will need to know about:</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Insurance coverage and operating costs</a:t>
            </a:r>
          </a:p>
          <a:p>
            <a:pPr marL="576263" lvl="2" indent="-171450">
              <a:buFont typeface="Wingdings" panose="05000000000000000000" pitchFamily="2" charset="2"/>
              <a:buChar char="§"/>
            </a:pPr>
            <a:r>
              <a:rPr lang="en-US" sz="1200" b="1" dirty="0">
                <a:solidFill>
                  <a:srgbClr val="FFFF00"/>
                </a:solidFill>
                <a:latin typeface="Arial" panose="020B0604020202020204" pitchFamily="34" charset="0"/>
                <a:cs typeface="Arial" panose="020B0604020202020204" pitchFamily="34" charset="0"/>
              </a:rPr>
              <a:t>Essentially what will a department/affiliate be responsible for and what will the Boy Scouts provide.</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Any training that adults must go through</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Materials for distribution that outline the process</a:t>
            </a:r>
          </a:p>
          <a:p>
            <a:pPr marL="576263" lvl="2" indent="-171450">
              <a:buFont typeface="Wingdings" panose="05000000000000000000" pitchFamily="2" charset="2"/>
              <a:buChar char="§"/>
            </a:pPr>
            <a:r>
              <a:rPr lang="en-US" sz="1200" b="1" dirty="0">
                <a:solidFill>
                  <a:srgbClr val="FFFF00"/>
                </a:solidFill>
                <a:latin typeface="Arial" panose="020B0604020202020204" pitchFamily="34" charset="0"/>
                <a:cs typeface="Arial" panose="020B0604020202020204" pitchFamily="34" charset="0"/>
              </a:rPr>
              <a:t>Is there a co-branding opportunity here?</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Are there any limitations on the program?</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How do we design curriculum?</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I remember you mentioned support, what type of support can we anticipate?</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Since this will be a national, potentially international program, how will affiliates/departments access support?</a:t>
            </a:r>
          </a:p>
          <a:p>
            <a:pPr marL="576263" lvl="2" indent="-171450">
              <a:buFont typeface="Wingdings" panose="05000000000000000000" pitchFamily="2" charset="2"/>
              <a:buChar char="§"/>
            </a:pPr>
            <a:r>
              <a:rPr lang="en-US" sz="1200" b="1" dirty="0">
                <a:solidFill>
                  <a:srgbClr val="FFFF00"/>
                </a:solidFill>
                <a:latin typeface="Arial" panose="020B0604020202020204" pitchFamily="34" charset="0"/>
                <a:cs typeface="Arial" panose="020B0604020202020204" pitchFamily="34" charset="0"/>
              </a:rPr>
              <a:t>How does the regions look and work.</a:t>
            </a:r>
          </a:p>
          <a:p>
            <a:pPr marL="171450" indent="-1714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I think we will need to have at least one intro meeting and then potentially a follow up with more individuals as the program grow.</a:t>
            </a:r>
          </a:p>
          <a:p>
            <a:r>
              <a:rPr lang="en-US" sz="800" b="1" dirty="0">
                <a:solidFill>
                  <a:srgbClr val="FFFF00"/>
                </a:solidFill>
                <a:latin typeface="Arial" panose="020B0604020202020204" pitchFamily="34" charset="0"/>
                <a:cs typeface="Arial" panose="020B0604020202020204" pitchFamily="34" charset="0"/>
              </a:rPr>
              <a:t> </a:t>
            </a:r>
          </a:p>
          <a:p>
            <a:r>
              <a:rPr lang="en-US" sz="1300" b="1" dirty="0">
                <a:solidFill>
                  <a:srgbClr val="FFFF00"/>
                </a:solidFill>
                <a:latin typeface="Arial" panose="020B0604020202020204" pitchFamily="34" charset="0"/>
                <a:cs typeface="Arial" panose="020B0604020202020204" pitchFamily="34" charset="0"/>
              </a:rPr>
              <a:t>I look forward to scheduling a time to speak.</a:t>
            </a:r>
          </a:p>
          <a:p>
            <a:r>
              <a:rPr lang="en-US" sz="800" b="1" dirty="0">
                <a:solidFill>
                  <a:srgbClr val="FFFF00"/>
                </a:solidFill>
                <a:latin typeface="Arial" panose="020B0604020202020204" pitchFamily="34" charset="0"/>
                <a:cs typeface="Arial" panose="020B0604020202020204" pitchFamily="34" charset="0"/>
              </a:rPr>
              <a:t> </a:t>
            </a:r>
          </a:p>
          <a:p>
            <a:r>
              <a:rPr lang="en-US" sz="1200" b="1" dirty="0">
                <a:solidFill>
                  <a:srgbClr val="FFFF00"/>
                </a:solidFill>
                <a:latin typeface="Arial" panose="020B0604020202020204" pitchFamily="34" charset="0"/>
                <a:cs typeface="Arial" panose="020B0604020202020204" pitchFamily="34" charset="0"/>
              </a:rPr>
              <a:t>Respectfully,</a:t>
            </a:r>
          </a:p>
          <a:p>
            <a:r>
              <a:rPr lang="en-US" sz="800" b="1" dirty="0">
                <a:solidFill>
                  <a:srgbClr val="FFFF00"/>
                </a:solidFill>
                <a:latin typeface="Arial" panose="020B0604020202020204" pitchFamily="34" charset="0"/>
                <a:cs typeface="Arial" panose="020B0604020202020204" pitchFamily="34" charset="0"/>
              </a:rPr>
              <a:t> </a:t>
            </a:r>
          </a:p>
          <a:p>
            <a:r>
              <a:rPr lang="en-US" sz="1200" b="1" dirty="0">
                <a:solidFill>
                  <a:srgbClr val="FFFF00"/>
                </a:solidFill>
                <a:latin typeface="Arial" panose="020B0604020202020204" pitchFamily="34" charset="0"/>
                <a:cs typeface="Arial" panose="020B0604020202020204" pitchFamily="34" charset="0"/>
              </a:rPr>
              <a:t>Thomas Breyer</a:t>
            </a:r>
          </a:p>
          <a:p>
            <a:r>
              <a:rPr lang="en-US" sz="1200" b="1" dirty="0">
                <a:solidFill>
                  <a:srgbClr val="FFFF00"/>
                </a:solidFill>
                <a:latin typeface="Arial" panose="020B0604020202020204" pitchFamily="34" charset="0"/>
                <a:cs typeface="Arial" panose="020B0604020202020204" pitchFamily="34" charset="0"/>
              </a:rPr>
              <a:t>AGP for Technical Assistance &amp; Information Resources</a:t>
            </a:r>
          </a:p>
          <a:p>
            <a:r>
              <a:rPr lang="en-US" sz="1200" b="1" dirty="0">
                <a:solidFill>
                  <a:srgbClr val="FFFF00"/>
                </a:solidFill>
                <a:latin typeface="Arial" panose="020B0604020202020204" pitchFamily="34" charset="0"/>
                <a:cs typeface="Arial" panose="020B0604020202020204" pitchFamily="34" charset="0"/>
              </a:rPr>
              <a:t>International Association of Fire Fighters </a:t>
            </a:r>
          </a:p>
        </p:txBody>
      </p:sp>
    </p:spTree>
    <p:extLst>
      <p:ext uri="{BB962C8B-B14F-4D97-AF65-F5344CB8AC3E}">
        <p14:creationId xmlns:p14="http://schemas.microsoft.com/office/powerpoint/2010/main" val="3940448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870857"/>
            <a:ext cx="8309990" cy="3526972"/>
          </a:xfrm>
        </p:spPr>
        <p:txBody>
          <a:bodyPr>
            <a:normAutofit fontScale="90000"/>
          </a:bodyPr>
          <a:lstStyle/>
          <a:p>
            <a:br>
              <a:rPr lang="en-US" dirty="0">
                <a:solidFill>
                  <a:srgbClr val="2AB96C"/>
                </a:solidFill>
                <a:latin typeface="Arial Black" panose="020B0A04020102020204" pitchFamily="34" charset="0"/>
              </a:rPr>
            </a:br>
            <a:r>
              <a:rPr lang="en-US" dirty="0">
                <a:solidFill>
                  <a:srgbClr val="2AB96C"/>
                </a:solidFill>
                <a:latin typeface="Arial Black" panose="020B0A04020102020204" pitchFamily="34" charset="0"/>
              </a:rPr>
              <a:t>Exploring Membership Growth Approach </a:t>
            </a:r>
            <a:br>
              <a:rPr lang="en-US" dirty="0">
                <a:solidFill>
                  <a:srgbClr val="2AB96C"/>
                </a:solidFill>
                <a:latin typeface="Arial Black" panose="020B0A04020102020204" pitchFamily="34" charset="0"/>
              </a:rPr>
            </a:br>
            <a:r>
              <a:rPr lang="en-US" dirty="0">
                <a:solidFill>
                  <a:srgbClr val="2AB96C"/>
                </a:solidFill>
                <a:latin typeface="Arial Black" panose="020B0A04020102020204" pitchFamily="34" charset="0"/>
              </a:rPr>
              <a:t>Beta-Test ~</a:t>
            </a:r>
            <a:br>
              <a:rPr lang="en-US" dirty="0">
                <a:solidFill>
                  <a:srgbClr val="2AB96C"/>
                </a:solidFill>
                <a:latin typeface="Arial Black" panose="020B0A04020102020204" pitchFamily="34" charset="0"/>
              </a:rPr>
            </a:br>
            <a:r>
              <a:rPr lang="en-US" dirty="0">
                <a:solidFill>
                  <a:srgbClr val="2AB96C"/>
                </a:solidFill>
                <a:latin typeface="Arial Black" panose="020B0A04020102020204" pitchFamily="34" charset="0"/>
              </a:rPr>
              <a:t>“The Exploring Career Opportunities (ECO) System”</a:t>
            </a:r>
          </a:p>
        </p:txBody>
      </p:sp>
    </p:spTree>
    <p:extLst>
      <p:ext uri="{BB962C8B-B14F-4D97-AF65-F5344CB8AC3E}">
        <p14:creationId xmlns:p14="http://schemas.microsoft.com/office/powerpoint/2010/main" val="4074055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67"/>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05677"/>
            <a:ext cx="8833606" cy="658199"/>
          </a:xfrm>
        </p:spPr>
        <p:txBody>
          <a:bodyPr>
            <a:normAutofit/>
          </a:bodyPr>
          <a:lstStyle/>
          <a:p>
            <a:r>
              <a:rPr lang="en-US" sz="2400" b="1" dirty="0">
                <a:solidFill>
                  <a:srgbClr val="1FC77F"/>
                </a:solidFill>
                <a:latin typeface="Arial Black" panose="020B0A04020102020204" pitchFamily="34" charset="0"/>
              </a:rPr>
              <a:t>“The </a:t>
            </a:r>
            <a:r>
              <a:rPr lang="en-US" sz="2400" b="1" dirty="0" err="1">
                <a:solidFill>
                  <a:srgbClr val="1FC77F"/>
                </a:solidFill>
                <a:latin typeface="Arial Black" panose="020B0A04020102020204" pitchFamily="34" charset="0"/>
              </a:rPr>
              <a:t>ECOsystem</a:t>
            </a:r>
            <a:r>
              <a:rPr lang="en-US" sz="2400" b="1" dirty="0">
                <a:solidFill>
                  <a:srgbClr val="1FC77F"/>
                </a:solidFill>
                <a:latin typeface="Arial Black" panose="020B0A04020102020204" pitchFamily="34" charset="0"/>
              </a:rPr>
              <a:t>” Beta Test</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89422"/>
            <a:ext cx="8556172" cy="6732612"/>
          </a:xfrm>
          <a:prstGeom prst="rect">
            <a:avLst/>
          </a:prstGeom>
          <a:noFill/>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From Scot Fuller, Deputy Scout Executive/COO, Longhorn Council.</a:t>
            </a:r>
          </a:p>
          <a:p>
            <a:endParaRPr lang="en-US" sz="8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I wanted to invite you to participate in a beta test for an innovative program delivery system designed to produce sustainable membership growth through strategic partnerships with school districts. This has worked in a school district, and we wanted to see if this is replicable in other areas in the country. I am looking for a few other councils with a mindset of trying new things to participate with the Longhorn Council so we can share learning experiences with each other. This beta test leverages key partnerships to empower youth from Kindergarten to High School with college and career readiness. Here’s the short of what we are looking to do:</a:t>
            </a:r>
          </a:p>
          <a:p>
            <a:r>
              <a:rPr lang="en-US" sz="1400" b="1"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400" b="1" dirty="0">
                <a:solidFill>
                  <a:srgbClr val="FFFF00"/>
                </a:solidFill>
                <a:latin typeface="Arial" panose="020B0604020202020204" pitchFamily="34" charset="0"/>
                <a:cs typeface="Arial" panose="020B0604020202020204" pitchFamily="34" charset="0"/>
              </a:rPr>
              <a:t>Supercharge CTE Programs with Exploring (The </a:t>
            </a:r>
            <a:r>
              <a:rPr lang="en-US" sz="1400" b="1" dirty="0" err="1">
                <a:solidFill>
                  <a:srgbClr val="FFFF00"/>
                </a:solidFill>
                <a:latin typeface="Arial" panose="020B0604020202020204" pitchFamily="34" charset="0"/>
                <a:cs typeface="Arial" panose="020B0604020202020204" pitchFamily="34" charset="0"/>
              </a:rPr>
              <a:t>ECOsystem</a:t>
            </a:r>
            <a:r>
              <a:rPr lang="en-US" sz="1400" b="1" dirty="0">
                <a:solidFill>
                  <a:srgbClr val="FFFF00"/>
                </a:solidFill>
                <a:latin typeface="Arial" panose="020B0604020202020204" pitchFamily="34" charset="0"/>
                <a:cs typeface="Arial" panose="020B0604020202020204" pitchFamily="34" charset="0"/>
              </a:rPr>
              <a:t>):</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Integration: Exploring is seamlessly integrated into school district CTE programs.</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Community Support: Supported by local service clubs such as Rotary, Optimists, Kiwanis, Lions, and Elks essentially becoming a quasi-Service Team for the Exploring program.</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Streamlined Operations: Requires only one dedicated Council Exploring Professional working alongside a volunteer Exploring Chair and a committee of Exploring Liaisons from local service clubs.</a:t>
            </a:r>
          </a:p>
          <a:p>
            <a:r>
              <a:rPr lang="en-US" sz="1400" b="1"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400" b="1" dirty="0">
                <a:solidFill>
                  <a:srgbClr val="FFFF00"/>
                </a:solidFill>
                <a:latin typeface="Arial" panose="020B0604020202020204" pitchFamily="34" charset="0"/>
                <a:cs typeface="Arial" panose="020B0604020202020204" pitchFamily="34" charset="0"/>
              </a:rPr>
              <a:t>Build Council Credibility and Introduce Character Education Programs:</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Scouting America partners with school districts and community organizations to prepare youth for college and career readiness through a proven, integrated, age-appropriate series of programs from Kindergarten to High School.</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Cub Scouts: Character education supporting families and elementary school teachers.</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Scouts BSA: Leadership skills and support for middle school teachers.</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Venturing: Character education supporting high school outdoor education programs</a:t>
            </a:r>
            <a:r>
              <a:rPr lang="en-US" sz="1400" dirty="0">
                <a:solidFill>
                  <a:srgbClr val="FFFF00"/>
                </a:solidFill>
                <a:latin typeface="Arial" panose="020B0604020202020204" pitchFamily="34" charset="0"/>
                <a:cs typeface="Arial" panose="020B0604020202020204" pitchFamily="34" charset="0"/>
              </a:rPr>
              <a:t>.</a:t>
            </a:r>
          </a:p>
          <a:p>
            <a:r>
              <a:rPr lang="en-US" sz="1000" dirty="0">
                <a:solidFill>
                  <a:srgbClr val="FFFF00"/>
                </a:solidFill>
              </a:rPr>
              <a:t> </a:t>
            </a:r>
          </a:p>
          <a:p>
            <a:pPr marL="0" lvl="1"/>
            <a:endParaRPr lang="en-US" sz="1550" dirty="0">
              <a:solidFill>
                <a:srgbClr val="FFFF00"/>
              </a:solidFill>
              <a:latin typeface="Arial" panose="020B0604020202020204" pitchFamily="34" charset="0"/>
              <a:cs typeface="Arial" panose="020B0604020202020204" pitchFamily="34" charset="0"/>
            </a:endParaRPr>
          </a:p>
          <a:p>
            <a:pPr marL="576263" lvl="1" indent="-285750">
              <a:buFont typeface="Courier New" panose="02070309020205020404" pitchFamily="49" charset="0"/>
              <a:buChar char="o"/>
            </a:pPr>
            <a:endParaRPr lang="en-US" sz="1600"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6086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“The </a:t>
            </a:r>
            <a:r>
              <a:rPr lang="en-US" sz="2400" b="1" dirty="0" err="1">
                <a:solidFill>
                  <a:srgbClr val="1FC77F"/>
                </a:solidFill>
                <a:latin typeface="Arial Black" panose="020B0A04020102020204" pitchFamily="34" charset="0"/>
              </a:rPr>
              <a:t>ECOsystem</a:t>
            </a:r>
            <a:r>
              <a:rPr lang="en-US" sz="2400" b="1" dirty="0">
                <a:solidFill>
                  <a:srgbClr val="1FC77F"/>
                </a:solidFill>
                <a:latin typeface="Arial Black" panose="020B0A04020102020204" pitchFamily="34" charset="0"/>
              </a:rPr>
              <a:t>” Beta Test </a:t>
            </a:r>
            <a:r>
              <a:rPr lang="en-US" sz="10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1005113"/>
            <a:ext cx="8556172" cy="4516621"/>
          </a:xfrm>
          <a:prstGeom prst="rect">
            <a:avLst/>
          </a:prstGeom>
          <a:noFill/>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How to Participate:</a:t>
            </a:r>
          </a:p>
          <a:p>
            <a:r>
              <a:rPr lang="en-US" sz="1400" b="1" dirty="0">
                <a:solidFill>
                  <a:srgbClr val="FFFF00"/>
                </a:solidFill>
                <a:latin typeface="Arial" panose="020B0604020202020204" pitchFamily="34" charset="0"/>
                <a:cs typeface="Arial" panose="020B0604020202020204" pitchFamily="34" charset="0"/>
              </a:rPr>
              <a:t>Let me know if you want to learn more about this beta test. We are going to have several upcoming opportunities to talk through this and see if this makes sense for you and your council.</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Exploring Live Hour: June 12th at 1pm Central Time </a:t>
            </a:r>
            <a:r>
              <a:rPr lang="en-US" sz="1400" b="1" u="sng" dirty="0">
                <a:solidFill>
                  <a:srgbClr val="FFFF00"/>
                </a:solidFill>
                <a:latin typeface="Arial" panose="020B0604020202020204" pitchFamily="34" charset="0"/>
                <a:cs typeface="Arial" panose="020B0604020202020204" pitchFamily="34" charset="0"/>
              </a:rPr>
              <a:t>https://reservations.scouting.org/profile/144800</a:t>
            </a: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Ecosystem Approach: June 17th at 1pm Central </a:t>
            </a:r>
            <a:r>
              <a:rPr lang="en-US" sz="1400" b="1" u="sng" dirty="0">
                <a:solidFill>
                  <a:srgbClr val="FFFF00"/>
                </a:solidFill>
                <a:latin typeface="Arial" panose="020B0604020202020204" pitchFamily="34" charset="0"/>
                <a:cs typeface="Arial" panose="020B0604020202020204" pitchFamily="34" charset="0"/>
              </a:rPr>
              <a:t>https://us06web.zoom.us/j/87607386091?pwd=WTqL7ulCmteKegcO04fo4aZdtAgdpS.1</a:t>
            </a: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Ecosystem Approach: June 17th at 6pm Central </a:t>
            </a:r>
            <a:r>
              <a:rPr lang="en-US" sz="1400" b="1" u="sng" dirty="0">
                <a:solidFill>
                  <a:srgbClr val="FFFF00"/>
                </a:solidFill>
                <a:latin typeface="Arial" panose="020B0604020202020204" pitchFamily="34" charset="0"/>
                <a:cs typeface="Arial" panose="020B0604020202020204" pitchFamily="34" charset="0"/>
              </a:rPr>
              <a:t>https://us06web.zoom.us/j/82478568334?pwd=OCaifhi371SnxNbRal4S1sz8aoAy7O.1</a:t>
            </a:r>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 </a:t>
            </a:r>
          </a:p>
          <a:p>
            <a:r>
              <a:rPr lang="en-US" sz="1400" b="1" dirty="0">
                <a:solidFill>
                  <a:srgbClr val="FFFF00"/>
                </a:solidFill>
                <a:latin typeface="Arial" panose="020B0604020202020204" pitchFamily="34" charset="0"/>
                <a:cs typeface="Arial" panose="020B0604020202020204" pitchFamily="34" charset="0"/>
              </a:rPr>
              <a:t>If you have any questions about this, feel free to reach out.</a:t>
            </a:r>
          </a:p>
          <a:p>
            <a:r>
              <a:rPr lang="en-US" sz="1400" b="1" dirty="0">
                <a:solidFill>
                  <a:srgbClr val="FFFF00"/>
                </a:solidFill>
                <a:latin typeface="Arial" panose="020B0604020202020204" pitchFamily="34" charset="0"/>
                <a:cs typeface="Arial" panose="020B0604020202020204" pitchFamily="34" charset="0"/>
              </a:rPr>
              <a:t> </a:t>
            </a:r>
          </a:p>
          <a:p>
            <a:r>
              <a:rPr lang="en-US" sz="1400" b="1" dirty="0">
                <a:solidFill>
                  <a:srgbClr val="FFFF00"/>
                </a:solidFill>
                <a:latin typeface="Arial" panose="020B0604020202020204" pitchFamily="34" charset="0"/>
                <a:cs typeface="Arial" panose="020B0604020202020204" pitchFamily="34" charset="0"/>
              </a:rPr>
              <a:t>Scot Fuller, CNP |  Deputy Scout Executive/COO</a:t>
            </a:r>
          </a:p>
          <a:p>
            <a:r>
              <a:rPr lang="en-US" sz="1400" b="1" dirty="0">
                <a:solidFill>
                  <a:srgbClr val="FFFF00"/>
                </a:solidFill>
                <a:latin typeface="Arial" panose="020B0604020202020204" pitchFamily="34" charset="0"/>
                <a:cs typeface="Arial" panose="020B0604020202020204" pitchFamily="34" charset="0"/>
              </a:rPr>
              <a:t>LONGHORN COUNCIL</a:t>
            </a:r>
          </a:p>
          <a:p>
            <a:r>
              <a:rPr lang="en-US" sz="1400" b="1" dirty="0">
                <a:solidFill>
                  <a:srgbClr val="FFFF00"/>
                </a:solidFill>
                <a:latin typeface="Arial" panose="020B0604020202020204" pitchFamily="34" charset="0"/>
                <a:cs typeface="Arial" panose="020B0604020202020204" pitchFamily="34" charset="0"/>
              </a:rPr>
              <a:t>Boy Scouts of America</a:t>
            </a:r>
          </a:p>
          <a:p>
            <a:r>
              <a:rPr lang="en-US" sz="1400" b="1" dirty="0">
                <a:solidFill>
                  <a:srgbClr val="FFFF00"/>
                </a:solidFill>
                <a:latin typeface="Arial" panose="020B0604020202020204" pitchFamily="34" charset="0"/>
                <a:cs typeface="Arial" panose="020B0604020202020204" pitchFamily="34" charset="0"/>
              </a:rPr>
              <a:t>C: (817) 231-8508</a:t>
            </a:r>
          </a:p>
          <a:p>
            <a:r>
              <a:rPr lang="en-US" sz="1400" b="1" u="sng" dirty="0">
                <a:solidFill>
                  <a:srgbClr val="FFFF00"/>
                </a:solidFill>
                <a:latin typeface="Arial" panose="020B0604020202020204" pitchFamily="34" charset="0"/>
                <a:cs typeface="Arial" panose="020B0604020202020204" pitchFamily="34" charset="0"/>
              </a:rPr>
              <a:t>scot.fuller@scouting.org</a:t>
            </a:r>
            <a:endParaRPr lang="en-US" sz="1400" b="1" dirty="0">
              <a:solidFill>
                <a:srgbClr val="FFFF00"/>
              </a:solidFill>
              <a:latin typeface="Arial" panose="020B0604020202020204" pitchFamily="34" charset="0"/>
              <a:cs typeface="Arial" panose="020B0604020202020204" pitchFamily="34" charset="0"/>
            </a:endParaRPr>
          </a:p>
          <a:p>
            <a:pPr marL="0" lvl="1"/>
            <a:endParaRPr lang="en-US" sz="1550" dirty="0">
              <a:solidFill>
                <a:srgbClr val="FFFF00"/>
              </a:solidFill>
              <a:latin typeface="Arial" panose="020B0604020202020204" pitchFamily="34" charset="0"/>
              <a:cs typeface="Arial" panose="020B0604020202020204" pitchFamily="34" charset="0"/>
            </a:endParaRPr>
          </a:p>
          <a:p>
            <a:pPr marL="576263" lvl="1" indent="-285750">
              <a:buFont typeface="Courier New" panose="02070309020205020404" pitchFamily="49" charset="0"/>
              <a:buChar char="o"/>
            </a:pPr>
            <a:endParaRPr lang="en-US" sz="1600"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20044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800" b="1" dirty="0">
                <a:solidFill>
                  <a:srgbClr val="1FC77F"/>
                </a:solidFill>
                <a:latin typeface="Arial Black" panose="020B0A04020102020204" pitchFamily="34" charset="0"/>
              </a:rPr>
              <a:t>The Exploring “</a:t>
            </a:r>
            <a:r>
              <a:rPr lang="en-US" sz="2800" b="1" dirty="0" err="1">
                <a:solidFill>
                  <a:srgbClr val="1FC77F"/>
                </a:solidFill>
                <a:latin typeface="Arial Black" panose="020B0A04020102020204" pitchFamily="34" charset="0"/>
              </a:rPr>
              <a:t>ECOsystem</a:t>
            </a:r>
            <a:r>
              <a:rPr lang="en-US" sz="2800" b="1" dirty="0">
                <a:solidFill>
                  <a:srgbClr val="1FC77F"/>
                </a:solidFill>
                <a:latin typeface="Arial Black" panose="020B0A04020102020204" pitchFamily="34" charset="0"/>
              </a:rPr>
              <a:t>” Beta Test </a:t>
            </a:r>
            <a:r>
              <a:rPr lang="en-US" sz="10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1005113"/>
            <a:ext cx="8556172" cy="4885953"/>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“The </a:t>
            </a:r>
            <a:r>
              <a:rPr lang="en-US" sz="2400" b="1" dirty="0" err="1">
                <a:solidFill>
                  <a:srgbClr val="FFFF00"/>
                </a:solidFill>
                <a:latin typeface="Arial" panose="020B0604020202020204" pitchFamily="34" charset="0"/>
                <a:cs typeface="Arial" panose="020B0604020202020204" pitchFamily="34" charset="0"/>
              </a:rPr>
              <a:t>ECOsystem</a:t>
            </a:r>
            <a:r>
              <a:rPr lang="en-US" sz="2400" b="1" dirty="0">
                <a:solidFill>
                  <a:srgbClr val="FFFF00"/>
                </a:solidFill>
                <a:latin typeface="Arial" panose="020B0604020202020204" pitchFamily="34" charset="0"/>
                <a:cs typeface="Arial" panose="020B0604020202020204" pitchFamily="34" charset="0"/>
              </a:rPr>
              <a:t>” is the brainchild of Chris John, Greater Colorado Area Council Exploring Chair </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Currently the following councils have “signed up” to participate in this Beta-Test:</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Capital Area Council (Austin TX)</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Indian Waters Council (Columbia SC)</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Longhorn Council (Fort Worth TX)</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Mayflower Council (Milford MA)</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Montana Council (Great Falls MT)</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Orange County Council (Santa Ana CA)</a:t>
            </a:r>
          </a:p>
          <a:p>
            <a:pPr marL="800100" lvl="1" indent="-342900">
              <a:buFont typeface="Courier New" panose="02070309020205020404" pitchFamily="49" charset="0"/>
              <a:buChar char="o"/>
            </a:pPr>
            <a:r>
              <a:rPr lang="en-US" sz="2400" b="1" strike="sngStrike" dirty="0">
                <a:solidFill>
                  <a:srgbClr val="FFFF00"/>
                </a:solidFill>
                <a:latin typeface="Arial" panose="020B0604020202020204" pitchFamily="34" charset="0"/>
                <a:cs typeface="Arial" panose="020B0604020202020204" pitchFamily="34" charset="0"/>
              </a:rPr>
              <a:t>Western Massachusetts Council (Westfield MA)</a:t>
            </a:r>
          </a:p>
          <a:p>
            <a:pPr marL="0" lvl="1"/>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Monthly reviews on the 4th Wednesday of each month</a:t>
            </a:r>
          </a:p>
        </p:txBody>
      </p:sp>
    </p:spTree>
    <p:extLst>
      <p:ext uri="{BB962C8B-B14F-4D97-AF65-F5344CB8AC3E}">
        <p14:creationId xmlns:p14="http://schemas.microsoft.com/office/powerpoint/2010/main" val="1940258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0"/>
            <a:ext cx="12192000" cy="6883121"/>
          </a:xfrm>
          <a:prstGeom prst="rect">
            <a:avLst/>
          </a:prstGeom>
        </p:spPr>
      </p:pic>
      <p:sp>
        <p:nvSpPr>
          <p:cNvPr id="2" name="Title 1"/>
          <p:cNvSpPr>
            <a:spLocks noGrp="1"/>
          </p:cNvSpPr>
          <p:nvPr>
            <p:ph type="ctrTitle"/>
          </p:nvPr>
        </p:nvSpPr>
        <p:spPr>
          <a:xfrm>
            <a:off x="1880010" y="354324"/>
            <a:ext cx="8431981" cy="1156976"/>
          </a:xfrm>
        </p:spPr>
        <p:txBody>
          <a:bodyPr>
            <a:noAutofit/>
          </a:bodyPr>
          <a:lstStyle/>
          <a:p>
            <a:pPr algn="l"/>
            <a:r>
              <a:rPr lang="en-US" sz="3600" b="1" dirty="0">
                <a:solidFill>
                  <a:srgbClr val="2AB96C"/>
                </a:solidFill>
                <a:latin typeface="Arial" panose="020B0604020202020204" pitchFamily="34" charset="0"/>
                <a:cs typeface="Arial" panose="020B0604020202020204" pitchFamily="34" charset="0"/>
              </a:rPr>
              <a:t>Next National Exploring Committee &amp; SMEs Team Meeting…</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1998183"/>
            <a:ext cx="8409746" cy="3231654"/>
          </a:xfrm>
          <a:prstGeom prst="rect">
            <a:avLst/>
          </a:prstGeom>
        </p:spPr>
        <p:txBody>
          <a:bodyPr wrap="square">
            <a:spAutoFit/>
          </a:bodyPr>
          <a:lstStyle/>
          <a:p>
            <a:r>
              <a:rPr lang="en-US" sz="3400" b="1" dirty="0">
                <a:solidFill>
                  <a:srgbClr val="FFFF00"/>
                </a:solidFill>
                <a:latin typeface="Arial" panose="020B0604020202020204" pitchFamily="34" charset="0"/>
                <a:cs typeface="Arial" panose="020B0604020202020204" pitchFamily="34" charset="0"/>
              </a:rPr>
              <a:t>Our monthly meetings normally occurs on the 4</a:t>
            </a:r>
            <a:r>
              <a:rPr lang="en-US" sz="3400" b="1" baseline="30000" dirty="0">
                <a:solidFill>
                  <a:srgbClr val="FFFF00"/>
                </a:solidFill>
                <a:latin typeface="Arial" panose="020B0604020202020204" pitchFamily="34" charset="0"/>
                <a:cs typeface="Arial" panose="020B0604020202020204" pitchFamily="34" charset="0"/>
              </a:rPr>
              <a:t>th</a:t>
            </a:r>
            <a:r>
              <a:rPr lang="en-US" sz="3400" b="1" dirty="0">
                <a:solidFill>
                  <a:srgbClr val="FFFF00"/>
                </a:solidFill>
                <a:latin typeface="Arial" panose="020B0604020202020204" pitchFamily="34" charset="0"/>
                <a:cs typeface="Arial" panose="020B0604020202020204" pitchFamily="34" charset="0"/>
              </a:rPr>
              <a:t> Monday of the month; therefore, our next Zoom team meeting will be on </a:t>
            </a:r>
            <a:r>
              <a:rPr lang="en-US" sz="3400" b="1" dirty="0">
                <a:solidFill>
                  <a:schemeClr val="accent6">
                    <a:lumMod val="75000"/>
                  </a:schemeClr>
                </a:solidFill>
                <a:latin typeface="Arial" panose="020B0604020202020204" pitchFamily="34" charset="0"/>
                <a:cs typeface="Arial" panose="020B0604020202020204" pitchFamily="34" charset="0"/>
              </a:rPr>
              <a:t>Monday 22 June 2026 </a:t>
            </a:r>
            <a:r>
              <a:rPr lang="en-US" sz="3400" b="1" dirty="0">
                <a:solidFill>
                  <a:srgbClr val="FFFF00"/>
                </a:solidFill>
                <a:latin typeface="Arial" panose="020B0604020202020204" pitchFamily="34" charset="0"/>
                <a:cs typeface="Arial" panose="020B0604020202020204" pitchFamily="34" charset="0"/>
              </a:rPr>
              <a:t>@ 5:00 pm ET / 4:00 pm CT / 3:00 pm MT / 2:00 pm PT</a:t>
            </a:r>
          </a:p>
        </p:txBody>
      </p:sp>
    </p:spTree>
    <p:extLst>
      <p:ext uri="{BB962C8B-B14F-4D97-AF65-F5344CB8AC3E}">
        <p14:creationId xmlns:p14="http://schemas.microsoft.com/office/powerpoint/2010/main" val="24776972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54168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algn="ctr">
              <a:defRPr/>
            </a:pPr>
            <a:r>
              <a:rPr lang="en-US" sz="6000" b="1" dirty="0">
                <a:solidFill>
                  <a:srgbClr val="C00000"/>
                </a:solidFill>
                <a:latin typeface="Arial" panose="020B0604020202020204" pitchFamily="34" charset="0"/>
                <a:cs typeface="Arial" panose="020B0604020202020204" pitchFamily="34" charset="0"/>
              </a:rPr>
              <a:t>Career Interest Surveys</a:t>
            </a:r>
          </a:p>
          <a:p>
            <a:pPr algn="ctr">
              <a:defRPr/>
            </a:pPr>
            <a:r>
              <a:rPr lang="en-US" sz="6000" b="1" dirty="0">
                <a:solidFill>
                  <a:srgbClr val="C00000"/>
                </a:solidFill>
                <a:latin typeface="Arial" panose="020B0604020202020204" pitchFamily="34" charset="0"/>
                <a:cs typeface="Arial" panose="020B0604020202020204" pitchFamily="34" charset="0"/>
              </a:rPr>
              <a:t>Open Houses</a:t>
            </a:r>
          </a:p>
          <a:p>
            <a:pPr algn="ctr">
              <a:defRPr/>
            </a:pPr>
            <a:r>
              <a:rPr lang="en-US" sz="6000" b="1" dirty="0">
                <a:solidFill>
                  <a:srgbClr val="C00000"/>
                </a:solidFill>
                <a:latin typeface="Arial" panose="020B0604020202020204" pitchFamily="34" charset="0"/>
                <a:cs typeface="Arial" panose="020B0604020202020204" pitchFamily="34" charset="0"/>
              </a:rPr>
              <a:t>New Programs</a:t>
            </a:r>
          </a:p>
          <a:p>
            <a:pPr algn="ctr">
              <a:defRPr/>
            </a:pPr>
            <a:endParaRPr lang="en-US" sz="6000" dirty="0">
              <a:solidFill>
                <a:srgbClr val="C00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0000"/>
              </a:solidFill>
              <a:latin typeface="Calibri"/>
            </a:endParaRPr>
          </a:p>
        </p:txBody>
      </p:sp>
    </p:spTree>
    <p:extLst>
      <p:ext uri="{BB962C8B-B14F-4D97-AF65-F5344CB8AC3E}">
        <p14:creationId xmlns:p14="http://schemas.microsoft.com/office/powerpoint/2010/main" val="447570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76CD0F-2401-362E-2503-BD53F9FEA039}"/>
              </a:ext>
            </a:extLst>
          </p:cNvPr>
          <p:cNvSpPr>
            <a:spLocks noGrp="1"/>
          </p:cNvSpPr>
          <p:nvPr>
            <p:ph sz="quarter" idx="11"/>
          </p:nvPr>
        </p:nvSpPr>
        <p:spPr/>
        <p:txBody>
          <a:bodyPr/>
          <a:lstStyle/>
          <a:p>
            <a:r>
              <a:rPr lang="en-US" sz="2800" b="1" dirty="0"/>
              <a:t>Ryan Moon </a:t>
            </a:r>
          </a:p>
          <a:p>
            <a:r>
              <a:rPr lang="en-US" sz="2800" dirty="0"/>
              <a:t>Director of New Programs</a:t>
            </a:r>
          </a:p>
        </p:txBody>
      </p:sp>
      <p:sp>
        <p:nvSpPr>
          <p:cNvPr id="3" name="Content Placeholder 2">
            <a:extLst>
              <a:ext uri="{FF2B5EF4-FFF2-40B4-BE49-F238E27FC236}">
                <a16:creationId xmlns:a16="http://schemas.microsoft.com/office/drawing/2014/main" id="{D285BD27-5530-BD30-12EB-E6EAE2D7AFC4}"/>
              </a:ext>
            </a:extLst>
          </p:cNvPr>
          <p:cNvSpPr>
            <a:spLocks noGrp="1"/>
          </p:cNvSpPr>
          <p:nvPr>
            <p:ph sz="quarter" idx="12"/>
          </p:nvPr>
        </p:nvSpPr>
        <p:spPr>
          <a:xfrm>
            <a:off x="1146175" y="3986466"/>
            <a:ext cx="10174097" cy="914400"/>
          </a:xfrm>
        </p:spPr>
        <p:txBody>
          <a:bodyPr>
            <a:noAutofit/>
          </a:bodyPr>
          <a:lstStyle/>
          <a:p>
            <a:pPr algn="ctr"/>
            <a:r>
              <a:rPr lang="en-US" sz="4400" dirty="0"/>
              <a:t>New Programs Update – June 10, 2026</a:t>
            </a:r>
          </a:p>
        </p:txBody>
      </p:sp>
    </p:spTree>
    <p:extLst>
      <p:ext uri="{BB962C8B-B14F-4D97-AF65-F5344CB8AC3E}">
        <p14:creationId xmlns:p14="http://schemas.microsoft.com/office/powerpoint/2010/main" val="32665581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ADE5DC-B82F-3E49-968F-FFD664487F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75102F-CC77-4CA7-8712-F041898EE7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4">
            <a:extLst>
              <a:ext uri="{FF2B5EF4-FFF2-40B4-BE49-F238E27FC236}">
                <a16:creationId xmlns:a16="http://schemas.microsoft.com/office/drawing/2014/main" id="{69A4FF04-4A22-A808-0FE2-BCFFC83E6C52}"/>
              </a:ext>
            </a:extLst>
          </p:cNvPr>
          <p:cNvGraphicFramePr>
            <a:graphicFrameLocks noGrp="1"/>
          </p:cNvGraphicFramePr>
          <p:nvPr/>
        </p:nvGraphicFramePr>
        <p:xfrm>
          <a:off x="484931" y="1019556"/>
          <a:ext cx="11222138" cy="4954227"/>
        </p:xfrm>
        <a:graphic>
          <a:graphicData uri="http://schemas.openxmlformats.org/drawingml/2006/table">
            <a:tbl>
              <a:tblPr firstRow="1" firstCol="1" bandRow="1">
                <a:effectLst/>
                <a:tableStyleId>{5C22544A-7EE6-4342-B048-85BDC9FD1C3A}</a:tableStyleId>
              </a:tblPr>
              <a:tblGrid>
                <a:gridCol w="2480474">
                  <a:extLst>
                    <a:ext uri="{9D8B030D-6E8A-4147-A177-3AD203B41FA5}">
                      <a16:colId xmlns:a16="http://schemas.microsoft.com/office/drawing/2014/main" val="224833133"/>
                    </a:ext>
                  </a:extLst>
                </a:gridCol>
                <a:gridCol w="8741664">
                  <a:extLst>
                    <a:ext uri="{9D8B030D-6E8A-4147-A177-3AD203B41FA5}">
                      <a16:colId xmlns:a16="http://schemas.microsoft.com/office/drawing/2014/main" val="955627247"/>
                    </a:ext>
                  </a:extLst>
                </a:gridCol>
              </a:tblGrid>
              <a:tr h="0">
                <a:tc>
                  <a:txBody>
                    <a:bodyPr/>
                    <a:lstStyle/>
                    <a:p>
                      <a:pPr lvl="0" algn="ctr">
                        <a:buNone/>
                      </a:pPr>
                      <a:r>
                        <a:rPr lang="en-US" sz="1600" b="1">
                          <a:solidFill>
                            <a:srgbClr val="FFFFFF"/>
                          </a:solidFill>
                          <a:latin typeface="Aptos"/>
                        </a:rPr>
                        <a:t>Program</a:t>
                      </a:r>
                      <a:endParaRPr lang="en-US">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0070C0"/>
                    </a:solidFill>
                  </a:tcPr>
                </a:tc>
                <a:tc>
                  <a:txBody>
                    <a:bodyPr/>
                    <a:lstStyle/>
                    <a:p>
                      <a:pPr lvl="0" algn="ctr">
                        <a:buNone/>
                      </a:pPr>
                      <a:r>
                        <a:rPr lang="en-US" sz="1600" b="1">
                          <a:solidFill>
                            <a:srgbClr val="FFFFFF"/>
                          </a:solidFill>
                          <a:latin typeface="Aptos"/>
                        </a:rPr>
                        <a:t>Purpose / Focus</a:t>
                      </a:r>
                      <a:endParaRPr lang="en-US">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696234552"/>
                  </a:ext>
                </a:extLst>
              </a:tr>
              <a:tr h="374062">
                <a:tc>
                  <a:txBody>
                    <a:bodyPr/>
                    <a:lstStyle/>
                    <a:p>
                      <a:pPr lvl="0">
                        <a:buNone/>
                      </a:pPr>
                      <a:r>
                        <a:rPr lang="en-US" sz="1600" b="1" dirty="0">
                          <a:solidFill>
                            <a:schemeClr val="tx1"/>
                          </a:solidFill>
                          <a:latin typeface="Aptos"/>
                        </a:rPr>
                        <a:t>Digital Merit Badges</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tc>
                  <a:txBody>
                    <a:bodyPr/>
                    <a:lstStyle/>
                    <a:p>
                      <a:pPr lvl="0">
                        <a:buNone/>
                      </a:pPr>
                      <a:r>
                        <a:rPr lang="en-US" sz="1600">
                          <a:solidFill>
                            <a:srgbClr val="000000"/>
                          </a:solidFill>
                          <a:latin typeface="Aptos"/>
                        </a:rPr>
                        <a:t>Online digital resources.  All Eagle required and Top 25</a:t>
                      </a:r>
                      <a:endParaRPr lang="en-US" sz="160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extLst>
                  <a:ext uri="{0D108BD9-81ED-4DB2-BD59-A6C34878D82A}">
                    <a16:rowId xmlns:a16="http://schemas.microsoft.com/office/drawing/2014/main" val="1988240551"/>
                  </a:ext>
                </a:extLst>
              </a:tr>
              <a:tr h="374062">
                <a:tc>
                  <a:txBody>
                    <a:bodyPr/>
                    <a:lstStyle/>
                    <a:p>
                      <a:pPr lvl="0">
                        <a:buNone/>
                      </a:pPr>
                      <a:r>
                        <a:rPr lang="en-US" sz="1600" b="1" dirty="0">
                          <a:solidFill>
                            <a:schemeClr val="tx1"/>
                          </a:solidFill>
                          <a:latin typeface="Aptos"/>
                        </a:rPr>
                        <a:t>Competitive Gaming MB</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tc>
                  <a:txBody>
                    <a:bodyPr/>
                    <a:lstStyle/>
                    <a:p>
                      <a:pPr lvl="0">
                        <a:buNone/>
                      </a:pPr>
                      <a:r>
                        <a:rPr lang="en-US" sz="1600">
                          <a:solidFill>
                            <a:srgbClr val="000000"/>
                          </a:solidFill>
                          <a:latin typeface="Aptos"/>
                        </a:rPr>
                        <a:t>New merit badge, potential for leagues/tournaments</a:t>
                      </a:r>
                      <a:endParaRPr lang="en-US" sz="160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extLst>
                  <a:ext uri="{0D108BD9-81ED-4DB2-BD59-A6C34878D82A}">
                    <a16:rowId xmlns:a16="http://schemas.microsoft.com/office/drawing/2014/main" val="858696639"/>
                  </a:ext>
                </a:extLst>
              </a:tr>
              <a:tr h="385748">
                <a:tc>
                  <a:txBody>
                    <a:bodyPr/>
                    <a:lstStyle/>
                    <a:p>
                      <a:pPr lvl="0">
                        <a:buNone/>
                      </a:pPr>
                      <a:r>
                        <a:rPr lang="en-US" sz="1600" b="1" dirty="0">
                          <a:solidFill>
                            <a:schemeClr val="tx1"/>
                          </a:solidFill>
                          <a:latin typeface="Aptos"/>
                        </a:rPr>
                        <a:t>Catalyst</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tc>
                  <a:txBody>
                    <a:bodyPr/>
                    <a:lstStyle/>
                    <a:p>
                      <a:pPr lvl="0">
                        <a:buNone/>
                      </a:pPr>
                      <a:r>
                        <a:rPr lang="en-US" sz="1600">
                          <a:solidFill>
                            <a:srgbClr val="000000"/>
                          </a:solidFill>
                          <a:latin typeface="Aptos"/>
                        </a:rPr>
                        <a:t>Young adults: 21-35; social, professional development, &amp; service</a:t>
                      </a:r>
                      <a:endParaRPr lang="en-US" sz="160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extLst>
                  <a:ext uri="{0D108BD9-81ED-4DB2-BD59-A6C34878D82A}">
                    <a16:rowId xmlns:a16="http://schemas.microsoft.com/office/drawing/2014/main" val="3383479292"/>
                  </a:ext>
                </a:extLst>
              </a:tr>
              <a:tr h="374062">
                <a:tc>
                  <a:txBody>
                    <a:bodyPr/>
                    <a:lstStyle/>
                    <a:p>
                      <a:pPr lvl="0">
                        <a:buNone/>
                      </a:pPr>
                      <a:r>
                        <a:rPr lang="en-US" sz="1600" b="1" dirty="0">
                          <a:solidFill>
                            <a:schemeClr val="accent1"/>
                          </a:solidFill>
                          <a:latin typeface="Aptos"/>
                        </a:rPr>
                        <a:t>Drone Aviation Exploring</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tc>
                  <a:txBody>
                    <a:bodyPr/>
                    <a:lstStyle/>
                    <a:p>
                      <a:pPr lvl="0">
                        <a:buNone/>
                      </a:pPr>
                      <a:r>
                        <a:rPr lang="en-US" sz="1600">
                          <a:solidFill>
                            <a:srgbClr val="000000"/>
                          </a:solidFill>
                          <a:latin typeface="Aptos"/>
                        </a:rPr>
                        <a:t>STEM &amp; career exposure via drones; ages 10-20; </a:t>
                      </a:r>
                      <a:endParaRPr lang="en-US" sz="160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extLst>
                  <a:ext uri="{0D108BD9-81ED-4DB2-BD59-A6C34878D82A}">
                    <a16:rowId xmlns:a16="http://schemas.microsoft.com/office/drawing/2014/main" val="1825337911"/>
                  </a:ext>
                </a:extLst>
              </a:tr>
              <a:tr h="374062">
                <a:tc>
                  <a:txBody>
                    <a:bodyPr/>
                    <a:lstStyle/>
                    <a:p>
                      <a:pPr lvl="0">
                        <a:buNone/>
                      </a:pPr>
                      <a:r>
                        <a:rPr lang="en-US" sz="1600" b="1" dirty="0">
                          <a:solidFill>
                            <a:schemeClr val="accent1"/>
                          </a:solidFill>
                          <a:latin typeface="Aptos"/>
                        </a:rPr>
                        <a:t>LFL Adventure Clubs</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tc>
                  <a:txBody>
                    <a:bodyPr/>
                    <a:lstStyle/>
                    <a:p>
                      <a:pPr lvl="0">
                        <a:buNone/>
                      </a:pPr>
                      <a:r>
                        <a:rPr lang="en-US" sz="1550">
                          <a:solidFill>
                            <a:srgbClr val="000000"/>
                          </a:solidFill>
                          <a:latin typeface="Aptos"/>
                        </a:rPr>
                        <a:t>Scouts BSA program for grades 6-12; no uniforms or advancement</a:t>
                      </a:r>
                      <a:endParaRPr lang="en-US" sz="155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extLst>
                  <a:ext uri="{0D108BD9-81ED-4DB2-BD59-A6C34878D82A}">
                    <a16:rowId xmlns:a16="http://schemas.microsoft.com/office/drawing/2014/main" val="3502004903"/>
                  </a:ext>
                </a:extLst>
              </a:tr>
              <a:tr h="374062">
                <a:tc>
                  <a:txBody>
                    <a:bodyPr/>
                    <a:lstStyle/>
                    <a:p>
                      <a:pPr lvl="0">
                        <a:buNone/>
                      </a:pPr>
                      <a:r>
                        <a:rPr lang="en-US" sz="1600" b="1" dirty="0">
                          <a:solidFill>
                            <a:schemeClr val="accent1"/>
                          </a:solidFill>
                          <a:latin typeface="Aptos"/>
                        </a:rPr>
                        <a:t>LFL Community Impact</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tc>
                  <a:txBody>
                    <a:bodyPr/>
                    <a:lstStyle/>
                    <a:p>
                      <a:pPr lvl="0">
                        <a:buNone/>
                      </a:pPr>
                      <a:r>
                        <a:rPr lang="en-US" sz="1600">
                          <a:solidFill>
                            <a:srgbClr val="000000"/>
                          </a:solidFill>
                          <a:latin typeface="Aptos"/>
                        </a:rPr>
                        <a:t>One-time council-led programs</a:t>
                      </a:r>
                      <a:endParaRPr lang="en-US" sz="160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extLst>
                  <a:ext uri="{0D108BD9-81ED-4DB2-BD59-A6C34878D82A}">
                    <a16:rowId xmlns:a16="http://schemas.microsoft.com/office/drawing/2014/main" val="611178400"/>
                  </a:ext>
                </a:extLst>
              </a:tr>
              <a:tr h="374062">
                <a:tc>
                  <a:txBody>
                    <a:bodyPr/>
                    <a:lstStyle/>
                    <a:p>
                      <a:pPr lvl="0">
                        <a:buNone/>
                      </a:pPr>
                      <a:r>
                        <a:rPr lang="en-US" sz="1600" b="1" dirty="0">
                          <a:solidFill>
                            <a:schemeClr val="tx1"/>
                          </a:solidFill>
                          <a:latin typeface="Aptos"/>
                        </a:rPr>
                        <a:t>Full Family of Scouting</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tc>
                  <a:txBody>
                    <a:bodyPr/>
                    <a:lstStyle/>
                    <a:p>
                      <a:pPr lvl="0">
                        <a:buNone/>
                      </a:pPr>
                      <a:r>
                        <a:rPr lang="en-US" sz="1400" dirty="0">
                          <a:solidFill>
                            <a:srgbClr val="000000"/>
                          </a:solidFill>
                          <a:latin typeface="Aptos"/>
                        </a:rPr>
                        <a:t>Cub Scouting, Scouts BSA, &amp; Venturing/Sea Scouting  all meeting together under one chartering organization</a:t>
                      </a:r>
                      <a:endParaRPr lang="en-US" sz="1400" dirty="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extLst>
                  <a:ext uri="{0D108BD9-81ED-4DB2-BD59-A6C34878D82A}">
                    <a16:rowId xmlns:a16="http://schemas.microsoft.com/office/drawing/2014/main" val="2835631428"/>
                  </a:ext>
                </a:extLst>
              </a:tr>
              <a:tr h="379631">
                <a:tc>
                  <a:txBody>
                    <a:bodyPr/>
                    <a:lstStyle/>
                    <a:p>
                      <a:pPr lvl="0">
                        <a:buNone/>
                      </a:pPr>
                      <a:r>
                        <a:rPr lang="en-US" sz="1600" b="1" dirty="0">
                          <a:solidFill>
                            <a:srgbClr val="000000"/>
                          </a:solidFill>
                          <a:latin typeface="Aptos"/>
                        </a:rPr>
                        <a:t>Paid Troop Leadership</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tc>
                  <a:txBody>
                    <a:bodyPr/>
                    <a:lstStyle/>
                    <a:p>
                      <a:pPr lvl="0">
                        <a:buNone/>
                      </a:pPr>
                      <a:r>
                        <a:rPr lang="en-US" sz="1550">
                          <a:solidFill>
                            <a:srgbClr val="000000"/>
                          </a:solidFill>
                          <a:latin typeface="Aptos"/>
                        </a:rPr>
                        <a:t>Paid SM/ASM, transition to volunteer leadership after 6-12 months</a:t>
                      </a:r>
                      <a:endParaRPr lang="en-US" sz="155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extLst>
                  <a:ext uri="{0D108BD9-81ED-4DB2-BD59-A6C34878D82A}">
                    <a16:rowId xmlns:a16="http://schemas.microsoft.com/office/drawing/2014/main" val="1138696485"/>
                  </a:ext>
                </a:extLst>
              </a:tr>
              <a:tr h="425159">
                <a:tc>
                  <a:txBody>
                    <a:bodyPr/>
                    <a:lstStyle/>
                    <a:p>
                      <a:pPr lvl="0">
                        <a:buNone/>
                      </a:pPr>
                      <a:r>
                        <a:rPr lang="en-US" sz="1600" b="1" dirty="0">
                          <a:solidFill>
                            <a:schemeClr val="tx1"/>
                          </a:solidFill>
                          <a:latin typeface="Aptos"/>
                        </a:rPr>
                        <a:t>Family Adventure Camp</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tc>
                  <a:txBody>
                    <a:bodyPr/>
                    <a:lstStyle/>
                    <a:p>
                      <a:pPr lvl="0">
                        <a:buNone/>
                      </a:pPr>
                      <a:r>
                        <a:rPr lang="en-US" sz="1550">
                          <a:solidFill>
                            <a:srgbClr val="000000"/>
                          </a:solidFill>
                          <a:latin typeface="Aptos"/>
                        </a:rPr>
                        <a:t>Tiered camping experience for families with centralized booking and marketing. High Adventure Bases</a:t>
                      </a:r>
                      <a:endParaRPr lang="en-US" sz="155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extLst>
                  <a:ext uri="{0D108BD9-81ED-4DB2-BD59-A6C34878D82A}">
                    <a16:rowId xmlns:a16="http://schemas.microsoft.com/office/drawing/2014/main" val="2034974474"/>
                  </a:ext>
                </a:extLst>
              </a:tr>
              <a:tr h="425159">
                <a:tc>
                  <a:txBody>
                    <a:bodyPr/>
                    <a:lstStyle/>
                    <a:p>
                      <a:pPr lvl="0">
                        <a:buNone/>
                      </a:pPr>
                      <a:r>
                        <a:rPr lang="en-US" sz="1600" b="1">
                          <a:solidFill>
                            <a:srgbClr val="000000"/>
                          </a:solidFill>
                          <a:latin typeface="Aptos"/>
                        </a:rPr>
                        <a:t>CS First Year Retention</a:t>
                      </a:r>
                      <a:endParaRPr lang="en-US" sz="1600" b="1">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tc>
                  <a:txBody>
                    <a:bodyPr/>
                    <a:lstStyle/>
                    <a:p>
                      <a:pPr lvl="0">
                        <a:buNone/>
                      </a:pPr>
                      <a:r>
                        <a:rPr lang="en-US" sz="1600">
                          <a:solidFill>
                            <a:srgbClr val="000000"/>
                          </a:solidFill>
                          <a:latin typeface="Aptos"/>
                        </a:rPr>
                        <a:t>Improve Cub Scout retention with scalable tools</a:t>
                      </a:r>
                      <a:endParaRPr lang="en-US" sz="160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extLst>
                  <a:ext uri="{0D108BD9-81ED-4DB2-BD59-A6C34878D82A}">
                    <a16:rowId xmlns:a16="http://schemas.microsoft.com/office/drawing/2014/main" val="3591498235"/>
                  </a:ext>
                </a:extLst>
              </a:tr>
              <a:tr h="425159">
                <a:tc>
                  <a:txBody>
                    <a:bodyPr/>
                    <a:lstStyle/>
                    <a:p>
                      <a:pPr lvl="0">
                        <a:buNone/>
                      </a:pPr>
                      <a:r>
                        <a:rPr lang="en-US" sz="1600" b="1" dirty="0">
                          <a:solidFill>
                            <a:schemeClr val="tx1"/>
                          </a:solidFill>
                          <a:latin typeface="Aptos"/>
                        </a:rPr>
                        <a:t>Seasonal Cub Scouting</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tc>
                  <a:txBody>
                    <a:bodyPr/>
                    <a:lstStyle/>
                    <a:p>
                      <a:pPr lvl="0">
                        <a:buNone/>
                      </a:pPr>
                      <a:r>
                        <a:rPr lang="en-US" sz="1600" dirty="0">
                          <a:solidFill>
                            <a:srgbClr val="000000"/>
                          </a:solidFill>
                          <a:latin typeface="Aptos"/>
                        </a:rPr>
                        <a:t>12-week staff-led Cub Scout program funded by Lilly</a:t>
                      </a:r>
                      <a:endParaRPr lang="en-US" sz="1600" dirty="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C1E5F5"/>
                    </a:solidFill>
                  </a:tcPr>
                </a:tc>
                <a:extLst>
                  <a:ext uri="{0D108BD9-81ED-4DB2-BD59-A6C34878D82A}">
                    <a16:rowId xmlns:a16="http://schemas.microsoft.com/office/drawing/2014/main" val="2727137071"/>
                  </a:ext>
                </a:extLst>
              </a:tr>
              <a:tr h="425159">
                <a:tc>
                  <a:txBody>
                    <a:bodyPr/>
                    <a:lstStyle/>
                    <a:p>
                      <a:pPr lvl="0">
                        <a:buNone/>
                      </a:pPr>
                      <a:r>
                        <a:rPr lang="en-US" sz="1600" b="1" dirty="0">
                          <a:solidFill>
                            <a:schemeClr val="accent1"/>
                          </a:solidFill>
                          <a:latin typeface="Aptos"/>
                        </a:rPr>
                        <a:t>Chipmunks</a:t>
                      </a: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tc>
                  <a:txBody>
                    <a:bodyPr/>
                    <a:lstStyle/>
                    <a:p>
                      <a:pPr lvl="0">
                        <a:buNone/>
                      </a:pPr>
                      <a:r>
                        <a:rPr lang="en-US" sz="1600" dirty="0">
                          <a:solidFill>
                            <a:srgbClr val="000000"/>
                          </a:solidFill>
                          <a:latin typeface="Aptos"/>
                        </a:rPr>
                        <a:t>Pre-K youth and families; UK &amp; Canada partnership; Scurries</a:t>
                      </a:r>
                      <a:endParaRPr lang="en-US" sz="1600" dirty="0">
                        <a:latin typeface="Aptos"/>
                      </a:endParaRPr>
                    </a:p>
                  </a:txBody>
                  <a:tcPr marL="68580" marR="68580" marT="0"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46B1E1"/>
                    </a:solidFill>
                  </a:tcPr>
                </a:tc>
                <a:extLst>
                  <a:ext uri="{0D108BD9-81ED-4DB2-BD59-A6C34878D82A}">
                    <a16:rowId xmlns:a16="http://schemas.microsoft.com/office/drawing/2014/main" val="1021264948"/>
                  </a:ext>
                </a:extLst>
              </a:tr>
            </a:tbl>
          </a:graphicData>
        </a:graphic>
      </p:graphicFrame>
      <p:sp>
        <p:nvSpPr>
          <p:cNvPr id="7" name="Title 1">
            <a:extLst>
              <a:ext uri="{FF2B5EF4-FFF2-40B4-BE49-F238E27FC236}">
                <a16:creationId xmlns:a16="http://schemas.microsoft.com/office/drawing/2014/main" id="{6E24EB2D-F2CD-3922-1EA0-369B002DCD6D}"/>
              </a:ext>
            </a:extLst>
          </p:cNvPr>
          <p:cNvSpPr txBox="1"/>
          <p:nvPr/>
        </p:nvSpPr>
        <p:spPr>
          <a:xfrm>
            <a:off x="484933" y="164592"/>
            <a:ext cx="10515600" cy="724213"/>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4400" b="1" i="0" u="none" strike="noStrike" kern="1200" cap="none" spc="0" normalizeH="0" baseline="0" noProof="0" dirty="0">
                <a:ln>
                  <a:noFill/>
                </a:ln>
                <a:solidFill>
                  <a:srgbClr val="0D4E96"/>
                </a:solidFill>
                <a:effectLst/>
                <a:uLnTx/>
                <a:uFillTx/>
                <a:latin typeface="Aptos Display"/>
                <a:ea typeface="+mn-ea"/>
                <a:cs typeface="+mn-cs"/>
              </a:rPr>
              <a:t>New Programs and Initiatives</a:t>
            </a:r>
          </a:p>
        </p:txBody>
      </p:sp>
      <p:pic>
        <p:nvPicPr>
          <p:cNvPr id="8" name="Picture 7">
            <a:extLst>
              <a:ext uri="{FF2B5EF4-FFF2-40B4-BE49-F238E27FC236}">
                <a16:creationId xmlns:a16="http://schemas.microsoft.com/office/drawing/2014/main" id="{1F50EDDF-5893-F1AB-B49C-5EE8AC0523CC}"/>
              </a:ext>
            </a:extLst>
          </p:cNvPr>
          <p:cNvPicPr>
            <a:picLocks noChangeAspect="1"/>
          </p:cNvPicPr>
          <p:nvPr/>
        </p:nvPicPr>
        <p:blipFill>
          <a:blip r:embed="rId2"/>
          <a:srcRect l="26668" r="28031" b="13157"/>
          <a:stretch>
            <a:fillRect/>
          </a:stretch>
        </p:blipFill>
        <p:spPr>
          <a:xfrm>
            <a:off x="10832421" y="99221"/>
            <a:ext cx="956947" cy="854964"/>
          </a:xfrm>
          <a:prstGeom prst="rect">
            <a:avLst/>
          </a:prstGeom>
          <a:noFill/>
          <a:ln cap="flat">
            <a:noFill/>
          </a:ln>
        </p:spPr>
      </p:pic>
    </p:spTree>
    <p:extLst>
      <p:ext uri="{BB962C8B-B14F-4D97-AF65-F5344CB8AC3E}">
        <p14:creationId xmlns:p14="http://schemas.microsoft.com/office/powerpoint/2010/main" val="1446986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BABA-462C-4DF9-D3E2-06D8A78434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B78E2F-D249-802E-81AE-7D68405D5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75102F-CC77-4CA7-8712-F041898EE7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D64515-5EE9-6BC9-F054-B847D01C239D}"/>
              </a:ext>
            </a:extLst>
          </p:cNvPr>
          <p:cNvSpPr txBox="1">
            <a:spLocks noGrp="1"/>
          </p:cNvSpPr>
          <p:nvPr>
            <p:ph type="title"/>
          </p:nvPr>
        </p:nvSpPr>
        <p:spPr>
          <a:xfrm>
            <a:off x="334615" y="164592"/>
            <a:ext cx="10908773" cy="724213"/>
          </a:xfrm>
        </p:spPr>
        <p:txBody>
          <a:bodyPr/>
          <a:lstStyle/>
          <a:p>
            <a:pPr lvl="0"/>
            <a:r>
              <a:rPr lang="en-US" dirty="0"/>
              <a:t>Chipmunks Pre-K Program</a:t>
            </a:r>
          </a:p>
        </p:txBody>
      </p:sp>
      <p:pic>
        <p:nvPicPr>
          <p:cNvPr id="3" name="Picture 2">
            <a:extLst>
              <a:ext uri="{FF2B5EF4-FFF2-40B4-BE49-F238E27FC236}">
                <a16:creationId xmlns:a16="http://schemas.microsoft.com/office/drawing/2014/main" id="{32B69E4A-FADF-1C0A-2BAF-E17D984848F7}"/>
              </a:ext>
            </a:extLst>
          </p:cNvPr>
          <p:cNvPicPr>
            <a:picLocks noChangeAspect="1"/>
          </p:cNvPicPr>
          <p:nvPr/>
        </p:nvPicPr>
        <p:blipFill>
          <a:blip r:embed="rId2"/>
          <a:stretch>
            <a:fillRect/>
          </a:stretch>
        </p:blipFill>
        <p:spPr>
          <a:xfrm>
            <a:off x="9317467" y="164592"/>
            <a:ext cx="1552385" cy="1552385"/>
          </a:xfrm>
          <a:prstGeom prst="rect">
            <a:avLst/>
          </a:prstGeom>
          <a:noFill/>
          <a:ln cap="flat">
            <a:noFill/>
          </a:ln>
        </p:spPr>
      </p:pic>
      <p:pic>
        <p:nvPicPr>
          <p:cNvPr id="5" name="Picture 4">
            <a:extLst>
              <a:ext uri="{FF2B5EF4-FFF2-40B4-BE49-F238E27FC236}">
                <a16:creationId xmlns:a16="http://schemas.microsoft.com/office/drawing/2014/main" id="{D2AA2115-6BF1-4D92-C0BD-32E0E7A3784B}"/>
              </a:ext>
            </a:extLst>
          </p:cNvPr>
          <p:cNvPicPr>
            <a:picLocks noChangeAspect="1"/>
          </p:cNvPicPr>
          <p:nvPr/>
        </p:nvPicPr>
        <p:blipFill>
          <a:blip r:embed="rId3"/>
          <a:srcRect l="986" t="-426" r="1226" b="64"/>
          <a:stretch>
            <a:fillRect/>
          </a:stretch>
        </p:blipFill>
        <p:spPr>
          <a:xfrm>
            <a:off x="334615" y="938796"/>
            <a:ext cx="7695626" cy="5170831"/>
          </a:xfrm>
          <a:prstGeom prst="rect">
            <a:avLst/>
          </a:prstGeom>
          <a:noFill/>
          <a:ln cap="flat">
            <a:noFill/>
          </a:ln>
        </p:spPr>
      </p:pic>
      <p:sp>
        <p:nvSpPr>
          <p:cNvPr id="6" name="TextBox 5">
            <a:extLst>
              <a:ext uri="{FF2B5EF4-FFF2-40B4-BE49-F238E27FC236}">
                <a16:creationId xmlns:a16="http://schemas.microsoft.com/office/drawing/2014/main" id="{11E4FD27-550C-86E4-FD85-61DE2798697D}"/>
              </a:ext>
            </a:extLst>
          </p:cNvPr>
          <p:cNvSpPr txBox="1"/>
          <p:nvPr/>
        </p:nvSpPr>
        <p:spPr>
          <a:xfrm>
            <a:off x="8165985" y="1852610"/>
            <a:ext cx="3810560" cy="415498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000000"/>
                </a:solidFill>
                <a:effectLst/>
                <a:uLnTx/>
                <a:uFillTx/>
                <a:latin typeface="Aptos" pitchFamily="34"/>
                <a:ea typeface="+mn-ea"/>
                <a:cs typeface="Arial" pitchFamily="34"/>
              </a:rPr>
              <a:t>Stand-alone Program – not part of Cub Scouts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1" i="0" u="none" strike="noStrike" kern="0" cap="none" spc="0" normalizeH="0" baseline="0" noProof="0" dirty="0">
              <a:ln>
                <a:noFill/>
              </a:ln>
              <a:solidFill>
                <a:srgbClr val="000000"/>
              </a:solidFill>
              <a:effectLst/>
              <a:uLnTx/>
              <a:uFillTx/>
              <a:latin typeface="Aptos" pitchFamily="34"/>
              <a:ea typeface="+mn-ea"/>
              <a:cs typeface="Arial" pitchFamily="3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000000"/>
                </a:solidFill>
                <a:effectLst/>
                <a:uLnTx/>
                <a:uFillTx/>
                <a:latin typeface="Aptos" pitchFamily="34"/>
                <a:ea typeface="+mn-ea"/>
                <a:cs typeface="Arial" pitchFamily="34"/>
              </a:rPr>
              <a:t>6 Councils in Spring/Summer Test</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1" i="0" u="none" strike="noStrike" kern="0" cap="none" spc="0" normalizeH="0" baseline="0" noProof="0" dirty="0">
              <a:ln>
                <a:noFill/>
              </a:ln>
              <a:solidFill>
                <a:srgbClr val="000000"/>
              </a:solidFill>
              <a:effectLst/>
              <a:uLnTx/>
              <a:uFillTx/>
              <a:latin typeface="Aptos" pitchFamily="34"/>
              <a:ea typeface="+mn-ea"/>
              <a:cs typeface="Arial" pitchFamily="3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000000"/>
                </a:solidFill>
                <a:effectLst/>
                <a:uLnTx/>
                <a:uFillTx/>
                <a:latin typeface="Aptos" pitchFamily="34"/>
                <a:ea typeface="+mn-ea"/>
                <a:cs typeface="Arial" pitchFamily="34"/>
              </a:rPr>
              <a:t>38 Registered Chipmunks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1" i="0" u="none" strike="noStrike" kern="0" cap="none" spc="0" normalizeH="0" baseline="0" noProof="0" dirty="0">
              <a:ln>
                <a:noFill/>
              </a:ln>
              <a:solidFill>
                <a:srgbClr val="000000"/>
              </a:solidFill>
              <a:effectLst/>
              <a:uLnTx/>
              <a:uFillTx/>
              <a:latin typeface="Aptos" pitchFamily="34"/>
              <a:ea typeface="+mn-ea"/>
              <a:cs typeface="Arial" pitchFamily="3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000000"/>
                </a:solidFill>
                <a:effectLst/>
                <a:uLnTx/>
                <a:uFillTx/>
                <a:latin typeface="Aptos" pitchFamily="34"/>
                <a:ea typeface="+mn-ea"/>
                <a:cs typeface="Arial" pitchFamily="34"/>
              </a:rPr>
              <a:t>Adding 20 additional Councils for fall testing</a:t>
            </a:r>
          </a:p>
        </p:txBody>
      </p:sp>
    </p:spTree>
    <p:extLst>
      <p:ext uri="{BB962C8B-B14F-4D97-AF65-F5344CB8AC3E}">
        <p14:creationId xmlns:p14="http://schemas.microsoft.com/office/powerpoint/2010/main" val="97844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9569-DB3B-E97A-F9FD-560CC4827EFD}"/>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7283253-4DED-DC47-CE30-8178291B17F9}"/>
              </a:ext>
            </a:extLst>
          </p:cNvPr>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a:extLst>
              <a:ext uri="{FF2B5EF4-FFF2-40B4-BE49-F238E27FC236}">
                <a16:creationId xmlns:a16="http://schemas.microsoft.com/office/drawing/2014/main" id="{748664B4-1C9C-93F4-0768-E6C876D1CF2B}"/>
              </a:ext>
            </a:extLst>
          </p:cNvPr>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prstClr val="black"/>
                </a:solidFill>
                <a:latin typeface="Arial Narrow" panose="020B0606020202030204" pitchFamily="34" charset="0"/>
                <a:cs typeface="Arial" panose="020B0604020202020204" pitchFamily="34" charset="0"/>
              </a:rPr>
              <a:t>Vacant (V)</a:t>
            </a:r>
            <a:endPar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BC02E899-3AE8-80AB-53A0-20832B153F31}"/>
              </a:ext>
            </a:extLst>
          </p:cNvPr>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a:extLst>
              <a:ext uri="{FF2B5EF4-FFF2-40B4-BE49-F238E27FC236}">
                <a16:creationId xmlns:a16="http://schemas.microsoft.com/office/drawing/2014/main" id="{4154D10D-7CEE-746B-FB80-5442249CA4E4}"/>
              </a:ext>
            </a:extLst>
          </p:cNvPr>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a:extLst>
              <a:ext uri="{FF2B5EF4-FFF2-40B4-BE49-F238E27FC236}">
                <a16:creationId xmlns:a16="http://schemas.microsoft.com/office/drawing/2014/main" id="{3D424657-564A-A425-4F14-92C4F4E39DA6}"/>
              </a:ext>
            </a:extLst>
          </p:cNvPr>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a:extLst>
              <a:ext uri="{FF2B5EF4-FFF2-40B4-BE49-F238E27FC236}">
                <a16:creationId xmlns:a16="http://schemas.microsoft.com/office/drawing/2014/main" id="{1ADA15DE-6CA5-961E-4FD3-351E29841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a:extLst>
              <a:ext uri="{FF2B5EF4-FFF2-40B4-BE49-F238E27FC236}">
                <a16:creationId xmlns:a16="http://schemas.microsoft.com/office/drawing/2014/main" id="{CBFAE3A1-1821-6FC7-986A-09D9F619B4E6}"/>
              </a:ext>
            </a:extLst>
          </p:cNvPr>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a:extLst>
              <a:ext uri="{FF2B5EF4-FFF2-40B4-BE49-F238E27FC236}">
                <a16:creationId xmlns:a16="http://schemas.microsoft.com/office/drawing/2014/main" id="{B178F6F6-EB66-4979-6A64-03DF8A1C434C}"/>
              </a:ext>
            </a:extLst>
          </p:cNvPr>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11F1BB73-60F7-00B9-E5F7-0E3E493D956C}"/>
              </a:ext>
            </a:extLst>
          </p:cNvPr>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a:extLst>
              <a:ext uri="{FF2B5EF4-FFF2-40B4-BE49-F238E27FC236}">
                <a16:creationId xmlns:a16="http://schemas.microsoft.com/office/drawing/2014/main" id="{3DF59EDF-69A0-36FA-F19C-8EF62BF481F6}"/>
              </a:ext>
            </a:extLst>
          </p:cNvPr>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a:extLst>
              <a:ext uri="{FF2B5EF4-FFF2-40B4-BE49-F238E27FC236}">
                <a16:creationId xmlns:a16="http://schemas.microsoft.com/office/drawing/2014/main" id="{0FC24A27-31AB-5CAD-0AE9-6A973E70C048}"/>
              </a:ext>
            </a:extLst>
          </p:cNvPr>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BC307370-9900-ECFB-92AA-89017791BCB2}"/>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482CFC7-07B9-CAED-3771-AD06AF682B05}"/>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7428609-1128-FC55-13FD-4D34150D48D0}"/>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2BF1477A-551E-2C31-3C77-43FDEF502D46}"/>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23AEEC6C-D3DA-3672-173E-5482EBDA7404}"/>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48DEAE0-228B-4A0D-F914-42DF28789675}"/>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E41AE929-66ED-46C1-323B-96984DA1EC24}"/>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8BAE08-7180-473B-DE84-93FD8D3FE42E}"/>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8B1CDF-4C6A-9E6E-082B-291D9F692BA2}"/>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DA56AE-22F1-7F1C-72FE-B2196B87E32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164606-6C3D-071F-D4FE-8A5C53523E14}"/>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7913FC7A-60B4-A5BD-276B-02AC332DCA69}"/>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AA26D141-FE13-4291-BF96-58AAB830647C}"/>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3E54B172-5570-87BE-543E-C27196E9A1B6}"/>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7F56031D-9150-F23A-0833-2710C044DC34}"/>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17694131-C74C-CB2B-376F-19E34E7A5DDA}"/>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334BC78D-23D1-04CD-17DC-BE26DFB9ACB1}"/>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5F2696D1-1B20-2D40-5F26-96DBC1D02934}"/>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1F529D36-C542-EE7F-9C9A-D1F926573FFA}"/>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528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2942D-9C35-6D57-47A2-C1CD0242D2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71AF3-6E7E-D1A3-5E00-963BEBD35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75102F-CC77-4CA7-8712-F041898EE7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E303E5B5-1FDF-54E0-FAAF-E1BE41468D6B}"/>
              </a:ext>
            </a:extLst>
          </p:cNvPr>
          <p:cNvSpPr txBox="1">
            <a:spLocks/>
          </p:cNvSpPr>
          <p:nvPr/>
        </p:nvSpPr>
        <p:spPr>
          <a:xfrm>
            <a:off x="484933" y="164592"/>
            <a:ext cx="10758455" cy="724213"/>
          </a:xfrm>
          <a:prstGeom prst="rect">
            <a:avLst/>
          </a:prstGeom>
        </p:spPr>
        <p:txBody>
          <a:bodyPr/>
          <a:lst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75697"/>
                </a:solidFill>
                <a:effectLst/>
                <a:uLnTx/>
                <a:uFillTx/>
                <a:latin typeface="Arial Black" panose="020B0A04020102020204" pitchFamily="34" charset="0"/>
                <a:ea typeface="+mj-ea"/>
                <a:cs typeface="+mj-cs"/>
              </a:rPr>
              <a:t>LFL Community Impact</a:t>
            </a:r>
            <a:endParaRPr kumimoji="0" lang="en-US" sz="4400" b="0" i="0" u="none" strike="noStrike" kern="1200" cap="none" spc="0" normalizeH="0" baseline="0" noProof="0" dirty="0">
              <a:ln>
                <a:noFill/>
              </a:ln>
              <a:solidFill>
                <a:srgbClr val="075697"/>
              </a:solidFill>
              <a:effectLst/>
              <a:uLnTx/>
              <a:uFillTx/>
              <a:latin typeface="Arial Black" panose="020B0A04020102020204" pitchFamily="34" charset="0"/>
              <a:ea typeface="+mj-ea"/>
              <a:cs typeface="+mj-cs"/>
            </a:endParaRPr>
          </a:p>
        </p:txBody>
      </p:sp>
      <p:pic>
        <p:nvPicPr>
          <p:cNvPr id="3" name="Picture 5">
            <a:extLst>
              <a:ext uri="{FF2B5EF4-FFF2-40B4-BE49-F238E27FC236}">
                <a16:creationId xmlns:a16="http://schemas.microsoft.com/office/drawing/2014/main" id="{74EF69BE-7E27-8ACC-2506-0F0E7BAA5C42}"/>
              </a:ext>
            </a:extLst>
          </p:cNvPr>
          <p:cNvPicPr>
            <a:picLocks noChangeAspect="1"/>
          </p:cNvPicPr>
          <p:nvPr/>
        </p:nvPicPr>
        <p:blipFill>
          <a:blip r:embed="rId2"/>
          <a:stretch>
            <a:fillRect/>
          </a:stretch>
        </p:blipFill>
        <p:spPr>
          <a:xfrm>
            <a:off x="9750408" y="164592"/>
            <a:ext cx="2168106" cy="772648"/>
          </a:xfrm>
          <a:prstGeom prst="rect">
            <a:avLst/>
          </a:prstGeom>
          <a:noFill/>
          <a:ln cap="flat">
            <a:noFill/>
          </a:ln>
        </p:spPr>
      </p:pic>
      <p:sp>
        <p:nvSpPr>
          <p:cNvPr id="12" name="Content Placeholder 2">
            <a:extLst>
              <a:ext uri="{FF2B5EF4-FFF2-40B4-BE49-F238E27FC236}">
                <a16:creationId xmlns:a16="http://schemas.microsoft.com/office/drawing/2014/main" id="{13E6673C-AD59-FDCB-7FFC-042F9D609F3E}"/>
              </a:ext>
            </a:extLst>
          </p:cNvPr>
          <p:cNvSpPr txBox="1"/>
          <p:nvPr/>
        </p:nvSpPr>
        <p:spPr>
          <a:xfrm>
            <a:off x="484932" y="1186775"/>
            <a:ext cx="11265107" cy="5076865"/>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Council‑led educational and service experiences designed to serve youth, families, and communities </a:t>
            </a:r>
          </a:p>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500" b="0" i="0" u="none" strike="noStrike" kern="1200" cap="none" spc="0" normalizeH="0" baseline="0" noProof="0" dirty="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Includes one‑time or short‑term programs outside traditional unit‑based Scouting </a:t>
            </a:r>
          </a:p>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500" b="0" i="0" u="none" strike="noStrike" kern="1200" cap="none" spc="0" normalizeH="0" baseline="0" noProof="0" dirty="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No uniforms, rank advancement, or long‑term commitment required</a:t>
            </a:r>
          </a:p>
          <a:p>
            <a:pPr marL="0" marR="0" lvl="0" indent="0" algn="l" defTabSz="914400" rtl="0" eaLnBrk="1" fontAlgn="auto" latinLnBrk="0" hangingPunct="1">
              <a:lnSpc>
                <a:spcPct val="80000"/>
              </a:lnSpc>
              <a:spcBef>
                <a:spcPts val="1000"/>
              </a:spcBef>
              <a:spcAft>
                <a:spcPts val="0"/>
              </a:spcAft>
              <a:buClrTx/>
              <a:buSzTx/>
              <a:buFontTx/>
              <a:buNone/>
              <a:tabLst/>
              <a:defRPr sz="1800" b="0" i="0" u="none" strike="noStrike" kern="0" cap="none" spc="0" baseline="0">
                <a:solidFill>
                  <a:srgbClr val="000000"/>
                </a:solidFill>
                <a:uFillTx/>
              </a:defRPr>
            </a:pPr>
            <a:r>
              <a:rPr kumimoji="0" lang="en-US" sz="500" b="0" i="0" u="none" strike="noStrike" kern="1200" cap="none" spc="0" normalizeH="0" baseline="0" noProof="0" dirty="0">
                <a:ln>
                  <a:noFill/>
                </a:ln>
                <a:solidFill>
                  <a:srgbClr val="000000"/>
                </a:solidFill>
                <a:effectLst/>
                <a:uLnTx/>
                <a:uFillTx/>
                <a:latin typeface="Aptos"/>
                <a:ea typeface="+mn-ea"/>
                <a:cs typeface="+mn-cs"/>
              </a:rPr>
              <a:t> </a:t>
            </a:r>
          </a:p>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Participation is tracked for impact, insurance, and sustainability</a:t>
            </a:r>
          </a:p>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500" b="0" i="0" u="none" strike="noStrike" kern="1200" cap="none" spc="0" normalizeH="0" baseline="0" noProof="0" dirty="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8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Membership Dashboard &amp; Stack Charts</a:t>
            </a:r>
          </a:p>
          <a:p>
            <a:pPr marL="0" marR="0" lvl="0" indent="0" algn="l" defTabSz="914400"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400" b="0" i="0" u="none" strike="noStrike" kern="1200" cap="none" spc="0" normalizeH="0" baseline="0" noProof="0" dirty="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11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11 Councils participating. 3,166 participants in 2025.  </a:t>
            </a:r>
            <a:r>
              <a:rPr kumimoji="0" lang="en-US" sz="3200" b="1" i="0" u="none" strike="noStrike" kern="1200" cap="none" spc="0" normalizeH="0" baseline="0" noProof="0" dirty="0">
                <a:ln>
                  <a:noFill/>
                </a:ln>
                <a:solidFill>
                  <a:srgbClr val="000000"/>
                </a:solidFill>
                <a:effectLst/>
                <a:uLnTx/>
                <a:uFillTx/>
                <a:latin typeface="Aptos"/>
                <a:ea typeface="+mn-ea"/>
                <a:cs typeface="+mn-cs"/>
              </a:rPr>
              <a:t>5,532 in 2026</a:t>
            </a:r>
            <a:r>
              <a:rPr kumimoji="0" lang="en-US" sz="2800" b="0" i="0" u="none" strike="noStrike" kern="1200" cap="none" spc="0" normalizeH="0" baseline="0" noProof="0" dirty="0">
                <a:ln>
                  <a:noFill/>
                </a:ln>
                <a:solidFill>
                  <a:srgbClr val="000000"/>
                </a:solidFill>
                <a:effectLst/>
                <a:uLnTx/>
                <a:uFillTx/>
                <a:latin typeface="Aptos"/>
                <a:ea typeface="+mn-ea"/>
                <a:cs typeface="+mn-cs"/>
              </a:rPr>
              <a:t>.</a:t>
            </a:r>
          </a:p>
        </p:txBody>
      </p:sp>
    </p:spTree>
    <p:extLst>
      <p:ext uri="{BB962C8B-B14F-4D97-AF65-F5344CB8AC3E}">
        <p14:creationId xmlns:p14="http://schemas.microsoft.com/office/powerpoint/2010/main" val="1506795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5ED6F5-49BC-0098-ED08-33864B344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75102F-CC77-4CA7-8712-F041898EE7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BD25BD9-3E1D-9FB1-1B7A-CA31F2DB7184}"/>
              </a:ext>
            </a:extLst>
          </p:cNvPr>
          <p:cNvSpPr txBox="1"/>
          <p:nvPr/>
        </p:nvSpPr>
        <p:spPr>
          <a:xfrm>
            <a:off x="480288" y="44211"/>
            <a:ext cx="7410453" cy="918889"/>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4400" b="1" i="0" u="none" strike="noStrike" kern="1200" cap="none" spc="0" normalizeH="0" baseline="0" noProof="0" dirty="0">
                <a:ln>
                  <a:noFill/>
                </a:ln>
                <a:solidFill>
                  <a:srgbClr val="0D4E96"/>
                </a:solidFill>
                <a:effectLst/>
                <a:uLnTx/>
                <a:uFillTx/>
                <a:latin typeface="Aptos Display"/>
                <a:ea typeface="+mn-ea"/>
                <a:cs typeface="+mn-cs"/>
              </a:rPr>
              <a:t>Drone Exploring</a:t>
            </a:r>
          </a:p>
        </p:txBody>
      </p:sp>
      <p:pic>
        <p:nvPicPr>
          <p:cNvPr id="6" name="Picture 6" descr="Educational drone kit resources with manuals and videos.">
            <a:extLst>
              <a:ext uri="{FF2B5EF4-FFF2-40B4-BE49-F238E27FC236}">
                <a16:creationId xmlns:a16="http://schemas.microsoft.com/office/drawing/2014/main" id="{AA57350F-3C91-ED5D-08F3-E0029668A913}"/>
              </a:ext>
            </a:extLst>
          </p:cNvPr>
          <p:cNvPicPr>
            <a:picLocks noChangeAspect="1"/>
          </p:cNvPicPr>
          <p:nvPr/>
        </p:nvPicPr>
        <p:blipFill>
          <a:blip r:embed="rId2"/>
          <a:srcRect r="1855"/>
          <a:stretch>
            <a:fillRect/>
          </a:stretch>
        </p:blipFill>
        <p:spPr>
          <a:xfrm>
            <a:off x="367863" y="3238027"/>
            <a:ext cx="5264731" cy="3017373"/>
          </a:xfrm>
          <a:prstGeom prst="rect">
            <a:avLst/>
          </a:prstGeom>
          <a:noFill/>
          <a:ln w="19046" cap="flat">
            <a:solidFill>
              <a:srgbClr val="156082"/>
            </a:solidFill>
            <a:prstDash val="solid"/>
            <a:miter/>
          </a:ln>
        </p:spPr>
      </p:pic>
      <p:sp>
        <p:nvSpPr>
          <p:cNvPr id="7" name="Content Placeholder 4">
            <a:extLst>
              <a:ext uri="{FF2B5EF4-FFF2-40B4-BE49-F238E27FC236}">
                <a16:creationId xmlns:a16="http://schemas.microsoft.com/office/drawing/2014/main" id="{D81CD652-5617-4A50-3423-E3BACBB7C4AE}"/>
              </a:ext>
            </a:extLst>
          </p:cNvPr>
          <p:cNvSpPr txBox="1"/>
          <p:nvPr/>
        </p:nvSpPr>
        <p:spPr>
          <a:xfrm>
            <a:off x="4689559" y="1160423"/>
            <a:ext cx="6814328" cy="1880280"/>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Joined FAA Youth Drone Initiative</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1200" b="0" i="0" u="none" strike="noStrike" kern="1200" cap="none" spc="0" normalizeH="0" baseline="0" noProof="0" dirty="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Partnership with AMA (Academy of Model Aeronautics) for 500 free drone kits</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1000" b="0" i="0" u="none" strike="noStrike" kern="1200" cap="none" spc="0" normalizeH="0" baseline="0" noProof="0" dirty="0">
              <a:ln>
                <a:noFill/>
              </a:ln>
              <a:solidFill>
                <a:srgbClr val="000000"/>
              </a:solidFill>
              <a:effectLst/>
              <a:uLnTx/>
              <a:uFillTx/>
              <a:latin typeface="Aptos"/>
              <a:ea typeface="+mn-ea"/>
              <a:cs typeface="+mn-cs"/>
            </a:endParaRPr>
          </a:p>
        </p:txBody>
      </p:sp>
      <p:pic>
        <p:nvPicPr>
          <p:cNvPr id="8" name="Picture 8" descr="Drone Maker Kit | Create Your Own Drone">
            <a:extLst>
              <a:ext uri="{FF2B5EF4-FFF2-40B4-BE49-F238E27FC236}">
                <a16:creationId xmlns:a16="http://schemas.microsoft.com/office/drawing/2014/main" id="{A2C95699-39AB-9353-24CD-58594259D616}"/>
              </a:ext>
            </a:extLst>
          </p:cNvPr>
          <p:cNvPicPr>
            <a:picLocks noChangeAspect="1"/>
          </p:cNvPicPr>
          <p:nvPr/>
        </p:nvPicPr>
        <p:blipFill>
          <a:blip r:embed="rId3"/>
          <a:srcRect t="16671" b="22431"/>
          <a:stretch>
            <a:fillRect/>
          </a:stretch>
        </p:blipFill>
        <p:spPr>
          <a:xfrm>
            <a:off x="835478" y="963100"/>
            <a:ext cx="3087517" cy="1880280"/>
          </a:xfrm>
          <a:prstGeom prst="rect">
            <a:avLst/>
          </a:prstGeom>
          <a:noFill/>
          <a:ln cap="flat">
            <a:noFill/>
          </a:ln>
        </p:spPr>
      </p:pic>
      <p:sp>
        <p:nvSpPr>
          <p:cNvPr id="9" name="Content Placeholder 4">
            <a:extLst>
              <a:ext uri="{FF2B5EF4-FFF2-40B4-BE49-F238E27FC236}">
                <a16:creationId xmlns:a16="http://schemas.microsoft.com/office/drawing/2014/main" id="{CD3D6DCC-11CC-1041-714C-9943BC4766AB}"/>
              </a:ext>
            </a:extLst>
          </p:cNvPr>
          <p:cNvSpPr txBox="1"/>
          <p:nvPr/>
        </p:nvSpPr>
        <p:spPr>
          <a:xfrm>
            <a:off x="5839486" y="3429000"/>
            <a:ext cx="4514475" cy="2860746"/>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Over 55 Councils have expressed interest in Drone Exploring</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1000" b="0" i="0" u="none" strike="noStrike" kern="1200" cap="none" spc="0" normalizeH="0" baseline="0" noProof="0" dirty="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9 new Clubs/Posts launched with 130+ youth registered</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1000" b="0" i="0" u="none" strike="noStrike" kern="1200" cap="none" spc="0" normalizeH="0" baseline="0" noProof="0" dirty="0">
              <a:ln>
                <a:noFill/>
              </a:ln>
              <a:solidFill>
                <a:srgbClr val="000000"/>
              </a:solidFill>
              <a:effectLst/>
              <a:uLnTx/>
              <a:uFillTx/>
              <a:latin typeface="Aptos"/>
              <a:ea typeface="+mn-ea"/>
              <a:cs typeface="+mn-cs"/>
            </a:endParaRPr>
          </a:p>
        </p:txBody>
      </p:sp>
      <p:pic>
        <p:nvPicPr>
          <p:cNvPr id="10" name="Picture 8">
            <a:extLst>
              <a:ext uri="{FF2B5EF4-FFF2-40B4-BE49-F238E27FC236}">
                <a16:creationId xmlns:a16="http://schemas.microsoft.com/office/drawing/2014/main" id="{544EAAC9-D0F6-20AA-20A3-F19E74C8C0BB}"/>
              </a:ext>
            </a:extLst>
          </p:cNvPr>
          <p:cNvPicPr>
            <a:picLocks noChangeAspect="1"/>
          </p:cNvPicPr>
          <p:nvPr/>
        </p:nvPicPr>
        <p:blipFill>
          <a:blip r:embed="rId4"/>
          <a:stretch>
            <a:fillRect/>
          </a:stretch>
        </p:blipFill>
        <p:spPr>
          <a:xfrm>
            <a:off x="10751131" y="175793"/>
            <a:ext cx="1276456" cy="1432206"/>
          </a:xfrm>
          <a:prstGeom prst="rect">
            <a:avLst/>
          </a:prstGeom>
          <a:noFill/>
          <a:ln cap="flat">
            <a:noFill/>
          </a:ln>
        </p:spPr>
      </p:pic>
    </p:spTree>
    <p:extLst>
      <p:ext uri="{BB962C8B-B14F-4D97-AF65-F5344CB8AC3E}">
        <p14:creationId xmlns:p14="http://schemas.microsoft.com/office/powerpoint/2010/main" val="4073784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7255-947C-13A2-F697-FA1869EF249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6F480D-8EB2-9EA5-05DB-132F96FA3C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75102F-CC77-4CA7-8712-F041898EE77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AF9CF2-273D-5BA3-5C2C-12B809AE6324}"/>
              </a:ext>
            </a:extLst>
          </p:cNvPr>
          <p:cNvSpPr txBox="1">
            <a:spLocks noGrp="1"/>
          </p:cNvSpPr>
          <p:nvPr>
            <p:ph type="title"/>
          </p:nvPr>
        </p:nvSpPr>
        <p:spPr>
          <a:xfrm>
            <a:off x="484933" y="164592"/>
            <a:ext cx="9111648" cy="724213"/>
          </a:xfrm>
        </p:spPr>
        <p:txBody>
          <a:bodyPr/>
          <a:lstStyle/>
          <a:p>
            <a:pPr lvl="0"/>
            <a:r>
              <a:rPr lang="en-US"/>
              <a:t>Adventure Clubs</a:t>
            </a:r>
          </a:p>
        </p:txBody>
      </p:sp>
      <p:sp>
        <p:nvSpPr>
          <p:cNvPr id="3" name="Content Placeholder 4">
            <a:extLst>
              <a:ext uri="{FF2B5EF4-FFF2-40B4-BE49-F238E27FC236}">
                <a16:creationId xmlns:a16="http://schemas.microsoft.com/office/drawing/2014/main" id="{388F4F60-ACD6-5508-BC88-483E3700B69B}"/>
              </a:ext>
            </a:extLst>
          </p:cNvPr>
          <p:cNvSpPr txBox="1"/>
          <p:nvPr/>
        </p:nvSpPr>
        <p:spPr>
          <a:xfrm>
            <a:off x="343850" y="1062185"/>
            <a:ext cx="5853741" cy="5520388"/>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LFL/Exploring Clubs and Posts. </a:t>
            </a:r>
            <a:endParaRPr kumimoji="0" lang="en-US" sz="500" b="0" i="0" u="none" strike="noStrike" kern="1200" cap="none" spc="0" normalizeH="0" baseline="0" noProof="0" dirty="0">
              <a:ln>
                <a:noFill/>
              </a:ln>
              <a:solidFill>
                <a:srgbClr val="000000"/>
              </a:solidFill>
              <a:effectLst/>
              <a:uLnTx/>
              <a:uFillTx/>
              <a:latin typeface="Aptos"/>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dirty="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Six Program Tracks</a:t>
            </a:r>
          </a:p>
          <a:p>
            <a:pPr marL="68580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Aptos"/>
                <a:ea typeface="+mn-ea"/>
                <a:cs typeface="+mn-cs"/>
              </a:rPr>
              <a:t>Outdoor Skills &amp; Survival</a:t>
            </a:r>
          </a:p>
          <a:p>
            <a:pPr marL="68580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Aptos"/>
                <a:ea typeface="+mn-ea"/>
                <a:cs typeface="+mn-cs"/>
              </a:rPr>
              <a:t>Leadership &amp; Teamwork</a:t>
            </a:r>
          </a:p>
          <a:p>
            <a:pPr marL="68580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Aptos"/>
                <a:ea typeface="+mn-ea"/>
                <a:cs typeface="+mn-cs"/>
              </a:rPr>
              <a:t>Nature and Conservation</a:t>
            </a:r>
          </a:p>
          <a:p>
            <a:pPr marL="68580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Aptos"/>
                <a:ea typeface="+mn-ea"/>
                <a:cs typeface="+mn-cs"/>
              </a:rPr>
              <a:t>Adventure Sports</a:t>
            </a:r>
          </a:p>
          <a:p>
            <a:pPr marL="68580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Aptos"/>
                <a:ea typeface="+mn-ea"/>
                <a:cs typeface="+mn-cs"/>
              </a:rPr>
              <a:t>Citizenship &amp; Community</a:t>
            </a:r>
          </a:p>
          <a:p>
            <a:pPr marL="68580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Aptos"/>
                <a:ea typeface="+mn-ea"/>
                <a:cs typeface="+mn-cs"/>
              </a:rPr>
              <a:t>STEM in the Outdoors</a:t>
            </a:r>
          </a:p>
          <a:p>
            <a:pPr marL="0" marR="0" lvl="0" indent="0" algn="l"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endParaRPr kumimoji="0" lang="en-US" sz="500" b="0" i="0" u="none" strike="noStrike" kern="1200" cap="none" spc="0" normalizeH="0" baseline="0" noProof="0" dirty="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National High Adventure Bases</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500" b="0" i="0" u="none" strike="noStrike" kern="1200" cap="none" spc="0" normalizeH="0" baseline="0" noProof="0" dirty="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Aptos"/>
                <a:ea typeface="+mn-ea"/>
                <a:cs typeface="+mn-cs"/>
              </a:rPr>
              <a:t>Initial Piloting underway.  Interest from 15 councils</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2800" b="0" i="0" u="none" strike="noStrike" kern="1200" cap="none" spc="0" normalizeH="0" baseline="0" noProof="0" dirty="0">
              <a:ln>
                <a:noFill/>
              </a:ln>
              <a:solidFill>
                <a:srgbClr val="000000"/>
              </a:solidFill>
              <a:effectLst/>
              <a:uLnTx/>
              <a:uFillTx/>
              <a:latin typeface="Aptos"/>
              <a:ea typeface="+mn-ea"/>
              <a:cs typeface="+mn-cs"/>
            </a:endParaRPr>
          </a:p>
          <a:p>
            <a:pPr marL="68580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000000"/>
              </a:solidFill>
              <a:effectLst/>
              <a:uLnTx/>
              <a:uFillTx/>
              <a:latin typeface="Aptos"/>
              <a:ea typeface="+mn-ea"/>
              <a:cs typeface="+mn-cs"/>
            </a:endParaRPr>
          </a:p>
        </p:txBody>
      </p:sp>
      <p:pic>
        <p:nvPicPr>
          <p:cNvPr id="5" name="Picture 4">
            <a:extLst>
              <a:ext uri="{FF2B5EF4-FFF2-40B4-BE49-F238E27FC236}">
                <a16:creationId xmlns:a16="http://schemas.microsoft.com/office/drawing/2014/main" id="{4250C040-2A12-3348-A63E-843F1D39F60E}"/>
              </a:ext>
            </a:extLst>
          </p:cNvPr>
          <p:cNvPicPr>
            <a:picLocks noChangeAspect="1"/>
          </p:cNvPicPr>
          <p:nvPr/>
        </p:nvPicPr>
        <p:blipFill>
          <a:blip r:embed="rId2"/>
          <a:stretch>
            <a:fillRect/>
          </a:stretch>
        </p:blipFill>
        <p:spPr>
          <a:xfrm>
            <a:off x="10756068" y="99934"/>
            <a:ext cx="1341461" cy="1516422"/>
          </a:xfrm>
          <a:prstGeom prst="rect">
            <a:avLst/>
          </a:prstGeom>
          <a:noFill/>
          <a:ln cap="flat">
            <a:noFill/>
          </a:ln>
        </p:spPr>
      </p:pic>
      <p:pic>
        <p:nvPicPr>
          <p:cNvPr id="6" name="Picture 8">
            <a:extLst>
              <a:ext uri="{FF2B5EF4-FFF2-40B4-BE49-F238E27FC236}">
                <a16:creationId xmlns:a16="http://schemas.microsoft.com/office/drawing/2014/main" id="{A3E892A1-831A-3574-CAEF-D887CFC77FA9}"/>
              </a:ext>
            </a:extLst>
          </p:cNvPr>
          <p:cNvPicPr>
            <a:picLocks noChangeAspect="1"/>
          </p:cNvPicPr>
          <p:nvPr/>
        </p:nvPicPr>
        <p:blipFill>
          <a:blip r:embed="rId3"/>
          <a:stretch>
            <a:fillRect/>
          </a:stretch>
        </p:blipFill>
        <p:spPr>
          <a:xfrm>
            <a:off x="6316547" y="1062185"/>
            <a:ext cx="4045159" cy="5123099"/>
          </a:xfrm>
          <a:prstGeom prst="rect">
            <a:avLst/>
          </a:prstGeom>
          <a:noFill/>
          <a:ln w="19046" cap="flat">
            <a:solidFill>
              <a:srgbClr val="156082"/>
            </a:solidFill>
            <a:prstDash val="solid"/>
            <a:miter/>
          </a:ln>
        </p:spPr>
      </p:pic>
    </p:spTree>
    <p:extLst>
      <p:ext uri="{BB962C8B-B14F-4D97-AF65-F5344CB8AC3E}">
        <p14:creationId xmlns:p14="http://schemas.microsoft.com/office/powerpoint/2010/main" val="36758511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766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815500" y="2828835"/>
            <a:ext cx="714400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4"/>
              </a:rPr>
              <a:t>www.exploringyourcareer.org</a:t>
            </a:r>
            <a:endPar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T</a:t>
            </a:r>
            <a:r>
              <a:rPr kumimoji="0" lang="en-US" altLang="en-US" sz="2500" b="1" i="0" u="none" strike="noStrike" kern="1200" cap="none" spc="0" normalizeH="0" baseline="0" noProof="0">
                <a:ln>
                  <a:noFill/>
                </a:ln>
                <a:solidFill>
                  <a:srgbClr val="44546A"/>
                </a:solidFill>
                <a:effectLst/>
                <a:uLnTx/>
                <a:uFillTx/>
                <a:latin typeface="Arial" panose="020B0604020202020204" pitchFamily="34" charset="0"/>
                <a:ea typeface="+mn-ea"/>
                <a:cs typeface="+mn-cs"/>
              </a:rPr>
              <a:t>ype</a:t>
            </a: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address in web browser</a:t>
            </a:r>
          </a:p>
        </p:txBody>
      </p:sp>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347664" y="4943610"/>
            <a:ext cx="3075457" cy="1314856"/>
          </a:xfrm>
          <a:prstGeom prst="rect">
            <a:avLst/>
          </a:prstGeom>
        </p:spPr>
      </p:pic>
      <p:pic>
        <p:nvPicPr>
          <p:cNvPr id="4" name="Picture 3">
            <a:extLst>
              <a:ext uri="{FF2B5EF4-FFF2-40B4-BE49-F238E27FC236}">
                <a16:creationId xmlns:a16="http://schemas.microsoft.com/office/drawing/2014/main" id="{D5346210-870B-0789-2B5E-70B9D0E99E7F}"/>
              </a:ext>
            </a:extLst>
          </p:cNvPr>
          <p:cNvPicPr>
            <a:picLocks noChangeAspect="1"/>
          </p:cNvPicPr>
          <p:nvPr/>
        </p:nvPicPr>
        <p:blipFill>
          <a:blip r:embed="rId6"/>
          <a:stretch>
            <a:fillRect/>
          </a:stretch>
        </p:blipFill>
        <p:spPr>
          <a:xfrm>
            <a:off x="4632384" y="152315"/>
            <a:ext cx="2615242" cy="2615242"/>
          </a:xfrm>
          <a:prstGeom prst="rect">
            <a:avLst/>
          </a:prstGeom>
        </p:spPr>
      </p:pic>
      <p:pic>
        <p:nvPicPr>
          <p:cNvPr id="7" name="Picture 6">
            <a:extLst>
              <a:ext uri="{FF2B5EF4-FFF2-40B4-BE49-F238E27FC236}">
                <a16:creationId xmlns:a16="http://schemas.microsoft.com/office/drawing/2014/main" id="{88AFA3CA-F9E3-EE8E-6B17-DAD512DFDB50}"/>
              </a:ext>
            </a:extLst>
          </p:cNvPr>
          <p:cNvPicPr>
            <a:picLocks noChangeAspect="1"/>
          </p:cNvPicPr>
          <p:nvPr/>
        </p:nvPicPr>
        <p:blipFill>
          <a:blip r:embed="rId5"/>
          <a:stretch>
            <a:fillRect/>
          </a:stretch>
        </p:blipFill>
        <p:spPr>
          <a:xfrm>
            <a:off x="8768879" y="4943610"/>
            <a:ext cx="3075457" cy="1314856"/>
          </a:xfrm>
          <a:prstGeom prst="rect">
            <a:avLst/>
          </a:prstGeom>
        </p:spPr>
      </p:pic>
    </p:spTree>
    <p:extLst>
      <p:ext uri="{BB962C8B-B14F-4D97-AF65-F5344CB8AC3E}">
        <p14:creationId xmlns:p14="http://schemas.microsoft.com/office/powerpoint/2010/main" val="6975436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322460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648905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3426108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2262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79</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50240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37CD-97D3-CA75-3991-AE032D0EEEF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279294-578B-4408-6B79-A41742E4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a:extLst>
              <a:ext uri="{FF2B5EF4-FFF2-40B4-BE49-F238E27FC236}">
                <a16:creationId xmlns:a16="http://schemas.microsoft.com/office/drawing/2014/main" id="{009DAA9C-3701-299C-B73A-235B85167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8913BE2-C90F-EC4D-2732-3C3B748B012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0F671C1-D507-09E7-4396-A6D166A142EF}"/>
              </a:ext>
            </a:extLst>
          </p:cNvPr>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a:extLst>
              <a:ext uri="{FF2B5EF4-FFF2-40B4-BE49-F238E27FC236}">
                <a16:creationId xmlns:a16="http://schemas.microsoft.com/office/drawing/2014/main" id="{A4232FD9-0822-1904-DB68-90F8C7A6F5D1}"/>
              </a:ext>
            </a:extLst>
          </p:cNvPr>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a:extLst>
              <a:ext uri="{FF2B5EF4-FFF2-40B4-BE49-F238E27FC236}">
                <a16:creationId xmlns:a16="http://schemas.microsoft.com/office/drawing/2014/main" id="{99D1BAEF-A89E-9B07-0FBA-5A8E476D724A}"/>
              </a:ext>
            </a:extLst>
          </p:cNvPr>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03466FCA-62A6-EB38-87FC-8C5B657D0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8E7B19-1661-9ED0-045A-B00EA4314A49}"/>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EDC8294F-2DA4-5298-37B5-4EC58393562E}"/>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34610216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80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3656067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157951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869296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171534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129807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92099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36353706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18617818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52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1062862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975F-4120-1F95-C34A-3D548EEF544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6BE154-EA7A-35A2-BF98-EFD88032B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a:extLst>
              <a:ext uri="{FF2B5EF4-FFF2-40B4-BE49-F238E27FC236}">
                <a16:creationId xmlns:a16="http://schemas.microsoft.com/office/drawing/2014/main" id="{A8AB6467-3655-39A0-255E-35CBDF2EEFB7}"/>
              </a:ext>
            </a:extLst>
          </p:cNvPr>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a:extLst>
              <a:ext uri="{FF2B5EF4-FFF2-40B4-BE49-F238E27FC236}">
                <a16:creationId xmlns:a16="http://schemas.microsoft.com/office/drawing/2014/main" id="{657F9BC4-70C5-AA45-6B5D-DEE1E023A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9F7DA5C-5433-114A-4019-A05714B71FD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A9C4D68-6C2D-F8EC-084D-13AEDCD25855}"/>
              </a:ext>
            </a:extLst>
          </p:cNvPr>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612551D4-E82A-F3E0-D9A0-C5AA702DF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126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09840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20655878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38775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26502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7814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4"/>
          <a:stretch>
            <a:fillRect/>
          </a:stretch>
        </p:blipFill>
        <p:spPr>
          <a:xfrm>
            <a:off x="4829418" y="218735"/>
            <a:ext cx="3075457" cy="1314856"/>
          </a:xfrm>
          <a:prstGeom prst="rect">
            <a:avLst/>
          </a:prstGeom>
        </p:spPr>
      </p:pic>
      <p:pic>
        <p:nvPicPr>
          <p:cNvPr id="7" name="Picture 6" descr="A qr code with a logo&#10;&#10;AI-generated content may be incorrect.">
            <a:extLst>
              <a:ext uri="{FF2B5EF4-FFF2-40B4-BE49-F238E27FC236}">
                <a16:creationId xmlns:a16="http://schemas.microsoft.com/office/drawing/2014/main" id="{701B426B-9697-08ED-F72C-CE7D99419C09}"/>
              </a:ext>
            </a:extLst>
          </p:cNvPr>
          <p:cNvPicPr>
            <a:picLocks noChangeAspect="1"/>
          </p:cNvPicPr>
          <p:nvPr/>
        </p:nvPicPr>
        <p:blipFill>
          <a:blip r:embed="rId5"/>
          <a:stretch>
            <a:fillRect/>
          </a:stretch>
        </p:blipFill>
        <p:spPr>
          <a:xfrm>
            <a:off x="5066667" y="2634559"/>
            <a:ext cx="2600960" cy="2600960"/>
          </a:xfrm>
          <a:prstGeom prst="rect">
            <a:avLst/>
          </a:prstGeom>
        </p:spPr>
      </p:pic>
    </p:spTree>
    <p:extLst>
      <p:ext uri="{BB962C8B-B14F-4D97-AF65-F5344CB8AC3E}">
        <p14:creationId xmlns:p14="http://schemas.microsoft.com/office/powerpoint/2010/main" val="9601741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9571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82226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945661833"/>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75533394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outing America + America250 Template" id="{91AF0854-30F8-4B0F-A772-CF7776439809}" vid="{BBC91A39-0520-4AA0-943E-2F4A371DE6E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2.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24141</TotalTime>
  <Words>16659</Words>
  <Application>Microsoft Office PowerPoint</Application>
  <PresentationFormat>Widescreen</PresentationFormat>
  <Paragraphs>2087</Paragraphs>
  <Slides>268</Slides>
  <Notes>64</Notes>
  <HiddenSlides>0</HiddenSlides>
  <MMClips>0</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268</vt:i4>
      </vt:variant>
    </vt:vector>
  </HeadingPairs>
  <TitlesOfParts>
    <vt:vector size="295" baseType="lpstr">
      <vt:lpstr>Aptos</vt:lpstr>
      <vt:lpstr>Aptos Display</vt:lpstr>
      <vt:lpstr>Arial</vt:lpstr>
      <vt:lpstr>Arial Black</vt:lpstr>
      <vt:lpstr>Arial Narrow</vt:lpstr>
      <vt:lpstr>Arial-Black</vt:lpstr>
      <vt:lpstr>Calibri</vt:lpstr>
      <vt:lpstr>Calibri Light</vt:lpstr>
      <vt:lpstr>Courier New</vt:lpstr>
      <vt:lpstr>Franklin Gothic Book</vt:lpstr>
      <vt:lpstr>Halis r black</vt:lpstr>
      <vt:lpstr>Helvetica</vt:lpstr>
      <vt:lpstr>Neue Haas Grotesk Text Pro</vt:lpstr>
      <vt:lpstr>Roboto</vt:lpstr>
      <vt:lpstr>Symbol</vt:lpstr>
      <vt:lpstr>Wingdings</vt: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4_Office Theme</vt:lpstr>
      <vt:lpstr>PowerPoint Presentation</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National LFL / Exploring Program Office Staffing Update</vt:lpstr>
      <vt:lpstr>National Scouting America Council Office Staffing Update</vt:lpstr>
      <vt:lpstr>PowerPoint Presentation</vt:lpstr>
      <vt:lpstr>  ) </vt:lpstr>
      <vt:lpstr>PowerPoint Presentation</vt:lpstr>
      <vt:lpstr> Safety Moment ~  Heat-Related Illness*    * Scouting Safety Moments’  Heat-Related Illness (see https://www.scouting.org/health-and-safety/safety-moments/heat-related-illness/)  ) </vt:lpstr>
      <vt:lpstr>Heat-Related Illness…</vt:lpstr>
      <vt:lpstr>Heat-Related Illness General Info… </vt:lpstr>
      <vt:lpstr>Common Heat-Related Illnesses …</vt:lpstr>
      <vt:lpstr>Common Heat-Related Illnesses continued</vt:lpstr>
      <vt:lpstr>Heat Exhaustion &amp; Stroke Symptoms…</vt:lpstr>
      <vt:lpstr>Heat-Related Illness Prevention…</vt:lpstr>
      <vt:lpstr>Heat-Related Illness Resources…</vt:lpstr>
      <vt:lpstr>Marketing &amp; Technology Chair,  Nat’l LFL Exec Board Comments</vt:lpstr>
      <vt:lpstr>National Exploring Program Committee</vt:lpstr>
      <vt:lpstr>National Exploring Resource Advisor</vt:lpstr>
      <vt:lpstr>Nat’l Exploring Committee Members…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National Exploring Home Page @ exploring.org</vt:lpstr>
      <vt:lpstr>Scouting America’s  2026-2027 Organizational Goals</vt:lpstr>
      <vt:lpstr>Scouting America’s  2026-2027 Organizational Goals continued</vt:lpstr>
      <vt:lpstr>Scouting America’s  2026-2027 Organizational Goals continued</vt:lpstr>
      <vt:lpstr>Scouting America’s  2026-2027 Organizational Goals continued</vt:lpstr>
      <vt:lpstr>Scouting America’s  2026-2027 Organizational Goals continued</vt:lpstr>
      <vt:lpstr>Scouting America’s  2026-2027 Organizational Goals continued</vt:lpstr>
      <vt:lpstr>2026-2027 National Exploring Program Priorities (Abridged Version)  Mapped to Scouting America’s 2026-2027 Trail Map Priorities</vt:lpstr>
      <vt:lpstr>2026 – 2027 National Exploring Priorities…  </vt:lpstr>
      <vt:lpstr>2026 – 2027 National Exploring Priorities…  </vt:lpstr>
      <vt:lpstr>What’s New for Exploring   in 2026  </vt:lpstr>
      <vt:lpstr>  www.exploringexplosion.org    </vt:lpstr>
      <vt:lpstr>  Exploring Explosion  Membership Growth Incentive…   </vt:lpstr>
      <vt:lpstr> Exploring Safety First Guidelines </vt:lpstr>
      <vt:lpstr> Exploring Safety First Guidelines Update  </vt:lpstr>
      <vt:lpstr>Exploring Leadership Experience… </vt:lpstr>
      <vt:lpstr>Exploring Leadership Experience continued </vt:lpstr>
      <vt:lpstr>Exploring Leadership Experience continued </vt:lpstr>
      <vt:lpstr>Exploring Leadership Experience continued </vt:lpstr>
      <vt:lpstr>Exploring Leadership Experience continued </vt:lpstr>
      <vt:lpstr>Exploring Leadership Experience Recognition Plaque…. </vt:lpstr>
      <vt:lpstr>Upcoming Program Development Committee Meetings</vt:lpstr>
      <vt:lpstr>2026  National Exploring Live Hour  Dates  &amp; Registration Link</vt:lpstr>
      <vt:lpstr>National Exploring Live Hour 2026 Dates </vt:lpstr>
      <vt:lpstr>International Association of Fire Fighters (IAFF) </vt:lpstr>
      <vt:lpstr> Exploring Membership Growth Approach  Beta-Test ~ “The Exploring Career Opportunities (ECO) System”</vt:lpstr>
      <vt:lpstr>“The ECOsystem” Beta Test</vt:lpstr>
      <vt:lpstr>“The ECOsystem” Beta Test continued</vt:lpstr>
      <vt:lpstr>The Exploring “ECOsystem” Beta Test continued</vt:lpstr>
      <vt:lpstr>Next National Exploring Committee &amp; SMEs Team Meeting…</vt:lpstr>
      <vt:lpstr>PowerPoint Presentation</vt:lpstr>
      <vt:lpstr>PowerPoint Presentation</vt:lpstr>
      <vt:lpstr>PowerPoint Presentation</vt:lpstr>
      <vt:lpstr>Chipmunks Pre-K Program</vt:lpstr>
      <vt:lpstr>PowerPoint Presentation</vt:lpstr>
      <vt:lpstr>PowerPoint Presentation</vt:lpstr>
      <vt:lpstr>Adventure Clubs</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  </vt:lpstr>
      <vt:lpstr>  </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PowerPoint Presentation</vt:lpstr>
      <vt:lpstr>        Exploring Youth Training Update</vt:lpstr>
      <vt:lpstr>PowerPoint Presentation</vt:lpstr>
      <vt:lpstr>PowerPoint Presentation</vt:lpstr>
      <vt:lpstr>PowerPoint Presentation</vt:lpstr>
      <vt:lpstr>Exploring Metrics Guidelines Replacing JTE for Posts &amp; Clubs</vt:lpstr>
      <vt:lpstr>Most Common Question</vt:lpstr>
      <vt:lpstr>“AI” Example</vt:lpstr>
      <vt:lpstr>ChatGPT Output</vt:lpstr>
      <vt:lpstr>PowerPoint Presentation</vt:lpstr>
      <vt:lpstr>Suggested Program Outline</vt:lpstr>
      <vt:lpstr>PowerPoint Presentation</vt:lpstr>
      <vt:lpstr>Leadership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ONLINE REGISTRATION &amp; ONLINE UNIT RENEWAL FOR EXPLORING</vt:lpstr>
      <vt:lpstr>PowerPoint Presentation</vt:lpstr>
      <vt:lpstr>PowerPoint Presentation</vt:lpstr>
      <vt:lpstr>PowerPoint Presentation</vt:lpstr>
      <vt:lpstr>        Youth Protection Training Safeguarding Youth</vt:lpstr>
      <vt:lpstr>        Exploring Youth Training Update</vt:lpstr>
      <vt:lpstr>Barriers to Abuse Update</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Safeguarding Youth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&amp; ONLINE UNIT RENEWAL FOR EXPLORING</vt:lpstr>
      <vt:lpstr>  ONLINE REGISTRATION </vt:lpstr>
      <vt:lpstr>PowerPoint Presentation</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147</cp:revision>
  <cp:lastPrinted>2024-04-10T15:03:18Z</cp:lastPrinted>
  <dcterms:created xsi:type="dcterms:W3CDTF">2019-08-06T20:23:11Z</dcterms:created>
  <dcterms:modified xsi:type="dcterms:W3CDTF">2026-06-10T17:33:03Z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