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6.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7.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8.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9.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88" r:id="rId5"/>
    <p:sldMasterId id="2147483777" r:id="rId6"/>
    <p:sldMasterId id="2147483790" r:id="rId7"/>
    <p:sldMasterId id="2147483805" r:id="rId8"/>
    <p:sldMasterId id="2147483818" r:id="rId9"/>
    <p:sldMasterId id="2147483830" r:id="rId10"/>
    <p:sldMasterId id="2147483850" r:id="rId11"/>
    <p:sldMasterId id="2147483862" r:id="rId12"/>
    <p:sldMasterId id="2147483874" r:id="rId13"/>
  </p:sldMasterIdLst>
  <p:notesMasterIdLst>
    <p:notesMasterId r:id="rId228"/>
  </p:notesMasterIdLst>
  <p:sldIdLst>
    <p:sldId id="882" r:id="rId14"/>
    <p:sldId id="1825" r:id="rId15"/>
    <p:sldId id="1826" r:id="rId16"/>
    <p:sldId id="1827" r:id="rId17"/>
    <p:sldId id="2145708050" r:id="rId18"/>
    <p:sldId id="965" r:id="rId19"/>
    <p:sldId id="946" r:id="rId20"/>
    <p:sldId id="1828" r:id="rId21"/>
    <p:sldId id="1829" r:id="rId22"/>
    <p:sldId id="1830" r:id="rId23"/>
    <p:sldId id="2145707951" r:id="rId24"/>
    <p:sldId id="2145707862" r:id="rId25"/>
    <p:sldId id="2145708010" r:id="rId26"/>
    <p:sldId id="359" r:id="rId27"/>
    <p:sldId id="539" r:id="rId28"/>
    <p:sldId id="611" r:id="rId29"/>
    <p:sldId id="2145707930" r:id="rId30"/>
    <p:sldId id="659" r:id="rId31"/>
    <p:sldId id="643" r:id="rId32"/>
    <p:sldId id="726" r:id="rId33"/>
    <p:sldId id="2145708073" r:id="rId34"/>
    <p:sldId id="2145707919" r:id="rId35"/>
    <p:sldId id="515" r:id="rId36"/>
    <p:sldId id="530" r:id="rId37"/>
    <p:sldId id="590" r:id="rId38"/>
    <p:sldId id="571" r:id="rId39"/>
    <p:sldId id="2145708074" r:id="rId40"/>
    <p:sldId id="511" r:id="rId41"/>
    <p:sldId id="740" r:id="rId42"/>
    <p:sldId id="522" r:id="rId43"/>
    <p:sldId id="704" r:id="rId44"/>
    <p:sldId id="630" r:id="rId45"/>
    <p:sldId id="631" r:id="rId46"/>
    <p:sldId id="833" r:id="rId47"/>
    <p:sldId id="2145707848" r:id="rId48"/>
    <p:sldId id="572" r:id="rId49"/>
    <p:sldId id="2145708075" r:id="rId50"/>
    <p:sldId id="2145708076" r:id="rId51"/>
    <p:sldId id="2145708077" r:id="rId52"/>
    <p:sldId id="2145707916" r:id="rId53"/>
    <p:sldId id="2145707917" r:id="rId54"/>
    <p:sldId id="831" r:id="rId55"/>
    <p:sldId id="710" r:id="rId56"/>
    <p:sldId id="2145707921" r:id="rId57"/>
    <p:sldId id="2145708078" r:id="rId58"/>
    <p:sldId id="2145708079" r:id="rId59"/>
    <p:sldId id="2145708080" r:id="rId60"/>
    <p:sldId id="2145708081" r:id="rId61"/>
    <p:sldId id="2145708069" r:id="rId62"/>
    <p:sldId id="2145707867" r:id="rId63"/>
    <p:sldId id="2145707849" r:id="rId64"/>
    <p:sldId id="2145707868" r:id="rId65"/>
    <p:sldId id="2145707869" r:id="rId66"/>
    <p:sldId id="2145708082" r:id="rId67"/>
    <p:sldId id="2145707884" r:id="rId68"/>
    <p:sldId id="2145708044" r:id="rId69"/>
    <p:sldId id="2145708045" r:id="rId70"/>
    <p:sldId id="541" r:id="rId71"/>
    <p:sldId id="776" r:id="rId72"/>
    <p:sldId id="777" r:id="rId73"/>
    <p:sldId id="778" r:id="rId74"/>
    <p:sldId id="1728" r:id="rId75"/>
    <p:sldId id="391" r:id="rId76"/>
    <p:sldId id="256" r:id="rId77"/>
    <p:sldId id="2145708083" r:id="rId78"/>
    <p:sldId id="258" r:id="rId79"/>
    <p:sldId id="2145708084" r:id="rId80"/>
    <p:sldId id="2145708085" r:id="rId81"/>
    <p:sldId id="2145708086" r:id="rId82"/>
    <p:sldId id="2145708087" r:id="rId83"/>
    <p:sldId id="263" r:id="rId84"/>
    <p:sldId id="264" r:id="rId85"/>
    <p:sldId id="265" r:id="rId86"/>
    <p:sldId id="2145708070" r:id="rId87"/>
    <p:sldId id="2145708072" r:id="rId88"/>
    <p:sldId id="2145708071" r:id="rId89"/>
    <p:sldId id="1528" r:id="rId90"/>
    <p:sldId id="2145707838" r:id="rId91"/>
    <p:sldId id="1750" r:id="rId92"/>
    <p:sldId id="307" r:id="rId93"/>
    <p:sldId id="259" r:id="rId94"/>
    <p:sldId id="260" r:id="rId95"/>
    <p:sldId id="261" r:id="rId96"/>
    <p:sldId id="262" r:id="rId97"/>
    <p:sldId id="2145708036" r:id="rId98"/>
    <p:sldId id="2145708037" r:id="rId99"/>
    <p:sldId id="2145707995" r:id="rId100"/>
    <p:sldId id="2145707822" r:id="rId101"/>
    <p:sldId id="2145707826" r:id="rId102"/>
    <p:sldId id="2145707827" r:id="rId103"/>
    <p:sldId id="2145707859" r:id="rId104"/>
    <p:sldId id="2145707860" r:id="rId105"/>
    <p:sldId id="2145707937" r:id="rId106"/>
    <p:sldId id="2145707938" r:id="rId107"/>
    <p:sldId id="2145707939" r:id="rId108"/>
    <p:sldId id="2145707855" r:id="rId109"/>
    <p:sldId id="2145707856" r:id="rId110"/>
    <p:sldId id="2145707857" r:id="rId111"/>
    <p:sldId id="2145707943" r:id="rId112"/>
    <p:sldId id="2145707918" r:id="rId113"/>
    <p:sldId id="2145708004" r:id="rId114"/>
    <p:sldId id="2145708008" r:id="rId115"/>
    <p:sldId id="2145708005" r:id="rId116"/>
    <p:sldId id="2145707887" r:id="rId117"/>
    <p:sldId id="2145707889" r:id="rId118"/>
    <p:sldId id="2145707888" r:id="rId119"/>
    <p:sldId id="2145707890" r:id="rId120"/>
    <p:sldId id="1749" r:id="rId121"/>
    <p:sldId id="2145707839" r:id="rId122"/>
    <p:sldId id="257" r:id="rId123"/>
    <p:sldId id="335" r:id="rId124"/>
    <p:sldId id="304" r:id="rId125"/>
    <p:sldId id="2145708007" r:id="rId126"/>
    <p:sldId id="873" r:id="rId127"/>
    <p:sldId id="296" r:id="rId128"/>
    <p:sldId id="954" r:id="rId129"/>
    <p:sldId id="1693" r:id="rId130"/>
    <p:sldId id="911" r:id="rId131"/>
    <p:sldId id="1544" r:id="rId132"/>
    <p:sldId id="914" r:id="rId133"/>
    <p:sldId id="1035" r:id="rId134"/>
    <p:sldId id="897" r:id="rId135"/>
    <p:sldId id="1555" r:id="rId136"/>
    <p:sldId id="883" r:id="rId137"/>
    <p:sldId id="519" r:id="rId138"/>
    <p:sldId id="520" r:id="rId139"/>
    <p:sldId id="504" r:id="rId140"/>
    <p:sldId id="795" r:id="rId141"/>
    <p:sldId id="928" r:id="rId142"/>
    <p:sldId id="1039" r:id="rId143"/>
    <p:sldId id="1054" r:id="rId144"/>
    <p:sldId id="1541" r:id="rId145"/>
    <p:sldId id="898" r:id="rId146"/>
    <p:sldId id="915" r:id="rId147"/>
    <p:sldId id="918" r:id="rId148"/>
    <p:sldId id="329" r:id="rId149"/>
    <p:sldId id="330" r:id="rId150"/>
    <p:sldId id="916" r:id="rId151"/>
    <p:sldId id="577" r:id="rId152"/>
    <p:sldId id="917" r:id="rId153"/>
    <p:sldId id="578" r:id="rId154"/>
    <p:sldId id="1694" r:id="rId155"/>
    <p:sldId id="278" r:id="rId156"/>
    <p:sldId id="1695" r:id="rId157"/>
    <p:sldId id="1638" r:id="rId158"/>
    <p:sldId id="1696" r:id="rId159"/>
    <p:sldId id="1697" r:id="rId160"/>
    <p:sldId id="1698" r:id="rId161"/>
    <p:sldId id="1699" r:id="rId162"/>
    <p:sldId id="1700" r:id="rId163"/>
    <p:sldId id="1701" r:id="rId164"/>
    <p:sldId id="1702" r:id="rId165"/>
    <p:sldId id="879" r:id="rId166"/>
    <p:sldId id="1704" r:id="rId167"/>
    <p:sldId id="1705" r:id="rId168"/>
    <p:sldId id="1706" r:id="rId169"/>
    <p:sldId id="1707" r:id="rId170"/>
    <p:sldId id="1708" r:id="rId171"/>
    <p:sldId id="1709" r:id="rId172"/>
    <p:sldId id="1710" r:id="rId173"/>
    <p:sldId id="1711" r:id="rId174"/>
    <p:sldId id="1712" r:id="rId175"/>
    <p:sldId id="1713" r:id="rId176"/>
    <p:sldId id="1714" r:id="rId177"/>
    <p:sldId id="1715" r:id="rId178"/>
    <p:sldId id="1658" r:id="rId179"/>
    <p:sldId id="1660" r:id="rId180"/>
    <p:sldId id="1716" r:id="rId181"/>
    <p:sldId id="1717" r:id="rId182"/>
    <p:sldId id="1718" r:id="rId183"/>
    <p:sldId id="968" r:id="rId184"/>
    <p:sldId id="324" r:id="rId185"/>
    <p:sldId id="326" r:id="rId186"/>
    <p:sldId id="960" r:id="rId187"/>
    <p:sldId id="1663" r:id="rId188"/>
    <p:sldId id="1664" r:id="rId189"/>
    <p:sldId id="969" r:id="rId190"/>
    <p:sldId id="936" r:id="rId191"/>
    <p:sldId id="1666" r:id="rId192"/>
    <p:sldId id="979" r:id="rId193"/>
    <p:sldId id="1667" r:id="rId194"/>
    <p:sldId id="1668" r:id="rId195"/>
    <p:sldId id="1719" r:id="rId196"/>
    <p:sldId id="1720" r:id="rId197"/>
    <p:sldId id="1670" r:id="rId198"/>
    <p:sldId id="2145707891" r:id="rId199"/>
    <p:sldId id="2145707892" r:id="rId200"/>
    <p:sldId id="1519" r:id="rId201"/>
    <p:sldId id="2145707893" r:id="rId202"/>
    <p:sldId id="2145707894" r:id="rId203"/>
    <p:sldId id="2145707895" r:id="rId204"/>
    <p:sldId id="1553" r:id="rId205"/>
    <p:sldId id="2145707896" r:id="rId206"/>
    <p:sldId id="2145707897" r:id="rId207"/>
    <p:sldId id="2145707898" r:id="rId208"/>
    <p:sldId id="2145707899" r:id="rId209"/>
    <p:sldId id="2145707900" r:id="rId210"/>
    <p:sldId id="2145707901" r:id="rId211"/>
    <p:sldId id="2145707902" r:id="rId212"/>
    <p:sldId id="2145707903" r:id="rId213"/>
    <p:sldId id="2145707904" r:id="rId214"/>
    <p:sldId id="2145707905" r:id="rId215"/>
    <p:sldId id="2145707906" r:id="rId216"/>
    <p:sldId id="2145707907" r:id="rId217"/>
    <p:sldId id="2145707908" r:id="rId218"/>
    <p:sldId id="2145707909" r:id="rId219"/>
    <p:sldId id="2145707910" r:id="rId220"/>
    <p:sldId id="2145707911" r:id="rId221"/>
    <p:sldId id="2145707912" r:id="rId222"/>
    <p:sldId id="2145707913" r:id="rId223"/>
    <p:sldId id="2145707914" r:id="rId224"/>
    <p:sldId id="2145707915" r:id="rId225"/>
    <p:sldId id="859" r:id="rId226"/>
    <p:sldId id="2145708006" r:id="rId227"/>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31950"/>
    <a:srgbClr val="1C81FB"/>
    <a:srgbClr val="B1E6FE"/>
    <a:srgbClr val="898B8E"/>
    <a:srgbClr val="1FC77F"/>
    <a:srgbClr val="2AB96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3F690B-45C7-4DA0-BC31-D252C0E75647}" v="37" dt="2026-07-08T17:08:15.3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53" autoAdjust="0"/>
    <p:restoredTop sz="94660" autoAdjust="0"/>
  </p:normalViewPr>
  <p:slideViewPr>
    <p:cSldViewPr snapToGrid="0" snapToObjects="1">
      <p:cViewPr varScale="1">
        <p:scale>
          <a:sx n="74" d="100"/>
          <a:sy n="74" d="100"/>
        </p:scale>
        <p:origin x="304" y="56"/>
      </p:cViewPr>
      <p:guideLst>
        <p:guide orient="horz" pos="2184"/>
        <p:guide pos="384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4.xml"/><Relationship Id="rId21" Type="http://schemas.openxmlformats.org/officeDocument/2006/relationships/slide" Target="slides/slide8.xml"/><Relationship Id="rId42" Type="http://schemas.openxmlformats.org/officeDocument/2006/relationships/slide" Target="slides/slide29.xml"/><Relationship Id="rId63" Type="http://schemas.openxmlformats.org/officeDocument/2006/relationships/slide" Target="slides/slide50.xml"/><Relationship Id="rId84" Type="http://schemas.openxmlformats.org/officeDocument/2006/relationships/slide" Target="slides/slide71.xml"/><Relationship Id="rId138" Type="http://schemas.openxmlformats.org/officeDocument/2006/relationships/slide" Target="slides/slide125.xml"/><Relationship Id="rId159" Type="http://schemas.openxmlformats.org/officeDocument/2006/relationships/slide" Target="slides/slide146.xml"/><Relationship Id="rId170" Type="http://schemas.openxmlformats.org/officeDocument/2006/relationships/slide" Target="slides/slide157.xml"/><Relationship Id="rId191" Type="http://schemas.openxmlformats.org/officeDocument/2006/relationships/slide" Target="slides/slide178.xml"/><Relationship Id="rId205" Type="http://schemas.openxmlformats.org/officeDocument/2006/relationships/slide" Target="slides/slide192.xml"/><Relationship Id="rId226" Type="http://schemas.openxmlformats.org/officeDocument/2006/relationships/slide" Target="slides/slide213.xml"/><Relationship Id="rId107" Type="http://schemas.openxmlformats.org/officeDocument/2006/relationships/slide" Target="slides/slide94.xml"/><Relationship Id="rId11" Type="http://schemas.openxmlformats.org/officeDocument/2006/relationships/slideMaster" Target="slideMasters/slideMaster8.xml"/><Relationship Id="rId32" Type="http://schemas.openxmlformats.org/officeDocument/2006/relationships/slide" Target="slides/slide19.xml"/><Relationship Id="rId53" Type="http://schemas.openxmlformats.org/officeDocument/2006/relationships/slide" Target="slides/slide40.xml"/><Relationship Id="rId74" Type="http://schemas.openxmlformats.org/officeDocument/2006/relationships/slide" Target="slides/slide61.xml"/><Relationship Id="rId128" Type="http://schemas.openxmlformats.org/officeDocument/2006/relationships/slide" Target="slides/slide115.xml"/><Relationship Id="rId149" Type="http://schemas.openxmlformats.org/officeDocument/2006/relationships/slide" Target="slides/slide136.xml"/><Relationship Id="rId5" Type="http://schemas.openxmlformats.org/officeDocument/2006/relationships/slideMaster" Target="slideMasters/slideMaster2.xml"/><Relationship Id="rId95" Type="http://schemas.openxmlformats.org/officeDocument/2006/relationships/slide" Target="slides/slide82.xml"/><Relationship Id="rId160" Type="http://schemas.openxmlformats.org/officeDocument/2006/relationships/slide" Target="slides/slide147.xml"/><Relationship Id="rId181" Type="http://schemas.openxmlformats.org/officeDocument/2006/relationships/slide" Target="slides/slide168.xml"/><Relationship Id="rId216" Type="http://schemas.openxmlformats.org/officeDocument/2006/relationships/slide" Target="slides/slide203.xml"/><Relationship Id="rId22" Type="http://schemas.openxmlformats.org/officeDocument/2006/relationships/slide" Target="slides/slide9.xml"/><Relationship Id="rId43" Type="http://schemas.openxmlformats.org/officeDocument/2006/relationships/slide" Target="slides/slide30.xml"/><Relationship Id="rId64" Type="http://schemas.openxmlformats.org/officeDocument/2006/relationships/slide" Target="slides/slide51.xml"/><Relationship Id="rId118" Type="http://schemas.openxmlformats.org/officeDocument/2006/relationships/slide" Target="slides/slide105.xml"/><Relationship Id="rId139" Type="http://schemas.openxmlformats.org/officeDocument/2006/relationships/slide" Target="slides/slide126.xml"/><Relationship Id="rId85" Type="http://schemas.openxmlformats.org/officeDocument/2006/relationships/slide" Target="slides/slide72.xml"/><Relationship Id="rId150" Type="http://schemas.openxmlformats.org/officeDocument/2006/relationships/slide" Target="slides/slide137.xml"/><Relationship Id="rId171" Type="http://schemas.openxmlformats.org/officeDocument/2006/relationships/slide" Target="slides/slide158.xml"/><Relationship Id="rId192" Type="http://schemas.openxmlformats.org/officeDocument/2006/relationships/slide" Target="slides/slide179.xml"/><Relationship Id="rId206" Type="http://schemas.openxmlformats.org/officeDocument/2006/relationships/slide" Target="slides/slide193.xml"/><Relationship Id="rId227" Type="http://schemas.openxmlformats.org/officeDocument/2006/relationships/slide" Target="slides/slide214.xml"/><Relationship Id="rId12" Type="http://schemas.openxmlformats.org/officeDocument/2006/relationships/slideMaster" Target="slideMasters/slideMaster9.xml"/><Relationship Id="rId33" Type="http://schemas.openxmlformats.org/officeDocument/2006/relationships/slide" Target="slides/slide20.xml"/><Relationship Id="rId108" Type="http://schemas.openxmlformats.org/officeDocument/2006/relationships/slide" Target="slides/slide95.xml"/><Relationship Id="rId129" Type="http://schemas.openxmlformats.org/officeDocument/2006/relationships/slide" Target="slides/slide116.xml"/><Relationship Id="rId54" Type="http://schemas.openxmlformats.org/officeDocument/2006/relationships/slide" Target="slides/slide41.xml"/><Relationship Id="rId75" Type="http://schemas.openxmlformats.org/officeDocument/2006/relationships/slide" Target="slides/slide62.xml"/><Relationship Id="rId96" Type="http://schemas.openxmlformats.org/officeDocument/2006/relationships/slide" Target="slides/slide83.xml"/><Relationship Id="rId140" Type="http://schemas.openxmlformats.org/officeDocument/2006/relationships/slide" Target="slides/slide127.xml"/><Relationship Id="rId161" Type="http://schemas.openxmlformats.org/officeDocument/2006/relationships/slide" Target="slides/slide148.xml"/><Relationship Id="rId182" Type="http://schemas.openxmlformats.org/officeDocument/2006/relationships/slide" Target="slides/slide169.xml"/><Relationship Id="rId217" Type="http://schemas.openxmlformats.org/officeDocument/2006/relationships/slide" Target="slides/slide204.xml"/><Relationship Id="rId6" Type="http://schemas.openxmlformats.org/officeDocument/2006/relationships/slideMaster" Target="slideMasters/slideMaster3.xml"/><Relationship Id="rId23" Type="http://schemas.openxmlformats.org/officeDocument/2006/relationships/slide" Target="slides/slide10.xml"/><Relationship Id="rId119" Type="http://schemas.openxmlformats.org/officeDocument/2006/relationships/slide" Target="slides/slide106.xml"/><Relationship Id="rId44" Type="http://schemas.openxmlformats.org/officeDocument/2006/relationships/slide" Target="slides/slide31.xml"/><Relationship Id="rId65" Type="http://schemas.openxmlformats.org/officeDocument/2006/relationships/slide" Target="slides/slide52.xml"/><Relationship Id="rId86" Type="http://schemas.openxmlformats.org/officeDocument/2006/relationships/slide" Target="slides/slide73.xml"/><Relationship Id="rId130" Type="http://schemas.openxmlformats.org/officeDocument/2006/relationships/slide" Target="slides/slide117.xml"/><Relationship Id="rId151" Type="http://schemas.openxmlformats.org/officeDocument/2006/relationships/slide" Target="slides/slide138.xml"/><Relationship Id="rId172" Type="http://schemas.openxmlformats.org/officeDocument/2006/relationships/slide" Target="slides/slide159.xml"/><Relationship Id="rId193" Type="http://schemas.openxmlformats.org/officeDocument/2006/relationships/slide" Target="slides/slide180.xml"/><Relationship Id="rId207" Type="http://schemas.openxmlformats.org/officeDocument/2006/relationships/slide" Target="slides/slide194.xml"/><Relationship Id="rId228" Type="http://schemas.openxmlformats.org/officeDocument/2006/relationships/notesMaster" Target="notesMasters/notesMaster1.xml"/><Relationship Id="rId13" Type="http://schemas.openxmlformats.org/officeDocument/2006/relationships/slideMaster" Target="slideMasters/slideMaster10.xml"/><Relationship Id="rId109" Type="http://schemas.openxmlformats.org/officeDocument/2006/relationships/slide" Target="slides/slide96.xml"/><Relationship Id="rId34" Type="http://schemas.openxmlformats.org/officeDocument/2006/relationships/slide" Target="slides/slide21.xml"/><Relationship Id="rId55" Type="http://schemas.openxmlformats.org/officeDocument/2006/relationships/slide" Target="slides/slide42.xml"/><Relationship Id="rId76" Type="http://schemas.openxmlformats.org/officeDocument/2006/relationships/slide" Target="slides/slide63.xml"/><Relationship Id="rId97" Type="http://schemas.openxmlformats.org/officeDocument/2006/relationships/slide" Target="slides/slide84.xml"/><Relationship Id="rId120" Type="http://schemas.openxmlformats.org/officeDocument/2006/relationships/slide" Target="slides/slide107.xml"/><Relationship Id="rId141" Type="http://schemas.openxmlformats.org/officeDocument/2006/relationships/slide" Target="slides/slide128.xml"/><Relationship Id="rId7" Type="http://schemas.openxmlformats.org/officeDocument/2006/relationships/slideMaster" Target="slideMasters/slideMaster4.xml"/><Relationship Id="rId162" Type="http://schemas.openxmlformats.org/officeDocument/2006/relationships/slide" Target="slides/slide149.xml"/><Relationship Id="rId183" Type="http://schemas.openxmlformats.org/officeDocument/2006/relationships/slide" Target="slides/slide170.xml"/><Relationship Id="rId218" Type="http://schemas.openxmlformats.org/officeDocument/2006/relationships/slide" Target="slides/slide205.xml"/><Relationship Id="rId24" Type="http://schemas.openxmlformats.org/officeDocument/2006/relationships/slide" Target="slides/slide11.xml"/><Relationship Id="rId45" Type="http://schemas.openxmlformats.org/officeDocument/2006/relationships/slide" Target="slides/slide32.xml"/><Relationship Id="rId66" Type="http://schemas.openxmlformats.org/officeDocument/2006/relationships/slide" Target="slides/slide53.xml"/><Relationship Id="rId87" Type="http://schemas.openxmlformats.org/officeDocument/2006/relationships/slide" Target="slides/slide74.xml"/><Relationship Id="rId110" Type="http://schemas.openxmlformats.org/officeDocument/2006/relationships/slide" Target="slides/slide97.xml"/><Relationship Id="rId131" Type="http://schemas.openxmlformats.org/officeDocument/2006/relationships/slide" Target="slides/slide118.xml"/><Relationship Id="rId152" Type="http://schemas.openxmlformats.org/officeDocument/2006/relationships/slide" Target="slides/slide139.xml"/><Relationship Id="rId173" Type="http://schemas.openxmlformats.org/officeDocument/2006/relationships/slide" Target="slides/slide160.xml"/><Relationship Id="rId194" Type="http://schemas.openxmlformats.org/officeDocument/2006/relationships/slide" Target="slides/slide181.xml"/><Relationship Id="rId208" Type="http://schemas.openxmlformats.org/officeDocument/2006/relationships/slide" Target="slides/slide195.xml"/><Relationship Id="rId229" Type="http://schemas.openxmlformats.org/officeDocument/2006/relationships/presProps" Target="presProps.xml"/><Relationship Id="rId14" Type="http://schemas.openxmlformats.org/officeDocument/2006/relationships/slide" Target="slides/slide1.xml"/><Relationship Id="rId35" Type="http://schemas.openxmlformats.org/officeDocument/2006/relationships/slide" Target="slides/slide22.xml"/><Relationship Id="rId56" Type="http://schemas.openxmlformats.org/officeDocument/2006/relationships/slide" Target="slides/slide43.xml"/><Relationship Id="rId77" Type="http://schemas.openxmlformats.org/officeDocument/2006/relationships/slide" Target="slides/slide64.xml"/><Relationship Id="rId100" Type="http://schemas.openxmlformats.org/officeDocument/2006/relationships/slide" Target="slides/slide87.xml"/><Relationship Id="rId8" Type="http://schemas.openxmlformats.org/officeDocument/2006/relationships/slideMaster" Target="slideMasters/slideMaster5.xml"/><Relationship Id="rId98" Type="http://schemas.openxmlformats.org/officeDocument/2006/relationships/slide" Target="slides/slide85.xml"/><Relationship Id="rId121" Type="http://schemas.openxmlformats.org/officeDocument/2006/relationships/slide" Target="slides/slide108.xml"/><Relationship Id="rId142" Type="http://schemas.openxmlformats.org/officeDocument/2006/relationships/slide" Target="slides/slide129.xml"/><Relationship Id="rId163" Type="http://schemas.openxmlformats.org/officeDocument/2006/relationships/slide" Target="slides/slide150.xml"/><Relationship Id="rId184" Type="http://schemas.openxmlformats.org/officeDocument/2006/relationships/slide" Target="slides/slide171.xml"/><Relationship Id="rId219" Type="http://schemas.openxmlformats.org/officeDocument/2006/relationships/slide" Target="slides/slide206.xml"/><Relationship Id="rId230" Type="http://schemas.openxmlformats.org/officeDocument/2006/relationships/viewProps" Target="viewProps.xml"/><Relationship Id="rId25" Type="http://schemas.openxmlformats.org/officeDocument/2006/relationships/slide" Target="slides/slide12.xml"/><Relationship Id="rId46" Type="http://schemas.openxmlformats.org/officeDocument/2006/relationships/slide" Target="slides/slide33.xml"/><Relationship Id="rId67" Type="http://schemas.openxmlformats.org/officeDocument/2006/relationships/slide" Target="slides/slide54.xml"/><Relationship Id="rId20" Type="http://schemas.openxmlformats.org/officeDocument/2006/relationships/slide" Target="slides/slide7.xml"/><Relationship Id="rId41" Type="http://schemas.openxmlformats.org/officeDocument/2006/relationships/slide" Target="slides/slide28.xml"/><Relationship Id="rId62" Type="http://schemas.openxmlformats.org/officeDocument/2006/relationships/slide" Target="slides/slide49.xml"/><Relationship Id="rId83" Type="http://schemas.openxmlformats.org/officeDocument/2006/relationships/slide" Target="slides/slide70.xml"/><Relationship Id="rId88" Type="http://schemas.openxmlformats.org/officeDocument/2006/relationships/slide" Target="slides/slide75.xml"/><Relationship Id="rId111" Type="http://schemas.openxmlformats.org/officeDocument/2006/relationships/slide" Target="slides/slide98.xml"/><Relationship Id="rId132" Type="http://schemas.openxmlformats.org/officeDocument/2006/relationships/slide" Target="slides/slide119.xml"/><Relationship Id="rId153" Type="http://schemas.openxmlformats.org/officeDocument/2006/relationships/slide" Target="slides/slide140.xml"/><Relationship Id="rId174" Type="http://schemas.openxmlformats.org/officeDocument/2006/relationships/slide" Target="slides/slide161.xml"/><Relationship Id="rId179" Type="http://schemas.openxmlformats.org/officeDocument/2006/relationships/slide" Target="slides/slide166.xml"/><Relationship Id="rId195" Type="http://schemas.openxmlformats.org/officeDocument/2006/relationships/slide" Target="slides/slide182.xml"/><Relationship Id="rId209" Type="http://schemas.openxmlformats.org/officeDocument/2006/relationships/slide" Target="slides/slide196.xml"/><Relationship Id="rId190" Type="http://schemas.openxmlformats.org/officeDocument/2006/relationships/slide" Target="slides/slide177.xml"/><Relationship Id="rId204" Type="http://schemas.openxmlformats.org/officeDocument/2006/relationships/slide" Target="slides/slide191.xml"/><Relationship Id="rId220" Type="http://schemas.openxmlformats.org/officeDocument/2006/relationships/slide" Target="slides/slide207.xml"/><Relationship Id="rId225" Type="http://schemas.openxmlformats.org/officeDocument/2006/relationships/slide" Target="slides/slide212.xml"/><Relationship Id="rId15" Type="http://schemas.openxmlformats.org/officeDocument/2006/relationships/slide" Target="slides/slide2.xml"/><Relationship Id="rId36" Type="http://schemas.openxmlformats.org/officeDocument/2006/relationships/slide" Target="slides/slide23.xml"/><Relationship Id="rId57" Type="http://schemas.openxmlformats.org/officeDocument/2006/relationships/slide" Target="slides/slide44.xml"/><Relationship Id="rId106" Type="http://schemas.openxmlformats.org/officeDocument/2006/relationships/slide" Target="slides/slide93.xml"/><Relationship Id="rId127" Type="http://schemas.openxmlformats.org/officeDocument/2006/relationships/slide" Target="slides/slide114.xml"/><Relationship Id="rId10" Type="http://schemas.openxmlformats.org/officeDocument/2006/relationships/slideMaster" Target="slideMasters/slideMaster7.xml"/><Relationship Id="rId31" Type="http://schemas.openxmlformats.org/officeDocument/2006/relationships/slide" Target="slides/slide18.xml"/><Relationship Id="rId52" Type="http://schemas.openxmlformats.org/officeDocument/2006/relationships/slide" Target="slides/slide39.xml"/><Relationship Id="rId73" Type="http://schemas.openxmlformats.org/officeDocument/2006/relationships/slide" Target="slides/slide60.xml"/><Relationship Id="rId78" Type="http://schemas.openxmlformats.org/officeDocument/2006/relationships/slide" Target="slides/slide65.xml"/><Relationship Id="rId94" Type="http://schemas.openxmlformats.org/officeDocument/2006/relationships/slide" Target="slides/slide81.xml"/><Relationship Id="rId99" Type="http://schemas.openxmlformats.org/officeDocument/2006/relationships/slide" Target="slides/slide86.xml"/><Relationship Id="rId101" Type="http://schemas.openxmlformats.org/officeDocument/2006/relationships/slide" Target="slides/slide88.xml"/><Relationship Id="rId122" Type="http://schemas.openxmlformats.org/officeDocument/2006/relationships/slide" Target="slides/slide109.xml"/><Relationship Id="rId143" Type="http://schemas.openxmlformats.org/officeDocument/2006/relationships/slide" Target="slides/slide130.xml"/><Relationship Id="rId148" Type="http://schemas.openxmlformats.org/officeDocument/2006/relationships/slide" Target="slides/slide135.xml"/><Relationship Id="rId164" Type="http://schemas.openxmlformats.org/officeDocument/2006/relationships/slide" Target="slides/slide151.xml"/><Relationship Id="rId169" Type="http://schemas.openxmlformats.org/officeDocument/2006/relationships/slide" Target="slides/slide156.xml"/><Relationship Id="rId185" Type="http://schemas.openxmlformats.org/officeDocument/2006/relationships/slide" Target="slides/slide172.xml"/><Relationship Id="rId4" Type="http://schemas.openxmlformats.org/officeDocument/2006/relationships/slideMaster" Target="slideMasters/slideMaster1.xml"/><Relationship Id="rId9" Type="http://schemas.openxmlformats.org/officeDocument/2006/relationships/slideMaster" Target="slideMasters/slideMaster6.xml"/><Relationship Id="rId180" Type="http://schemas.openxmlformats.org/officeDocument/2006/relationships/slide" Target="slides/slide167.xml"/><Relationship Id="rId210" Type="http://schemas.openxmlformats.org/officeDocument/2006/relationships/slide" Target="slides/slide197.xml"/><Relationship Id="rId215" Type="http://schemas.openxmlformats.org/officeDocument/2006/relationships/slide" Target="slides/slide202.xml"/><Relationship Id="rId26" Type="http://schemas.openxmlformats.org/officeDocument/2006/relationships/slide" Target="slides/slide13.xml"/><Relationship Id="rId231" Type="http://schemas.openxmlformats.org/officeDocument/2006/relationships/theme" Target="theme/theme1.xml"/><Relationship Id="rId47" Type="http://schemas.openxmlformats.org/officeDocument/2006/relationships/slide" Target="slides/slide34.xml"/><Relationship Id="rId68" Type="http://schemas.openxmlformats.org/officeDocument/2006/relationships/slide" Target="slides/slide55.xml"/><Relationship Id="rId89" Type="http://schemas.openxmlformats.org/officeDocument/2006/relationships/slide" Target="slides/slide76.xml"/><Relationship Id="rId112" Type="http://schemas.openxmlformats.org/officeDocument/2006/relationships/slide" Target="slides/slide99.xml"/><Relationship Id="rId133" Type="http://schemas.openxmlformats.org/officeDocument/2006/relationships/slide" Target="slides/slide120.xml"/><Relationship Id="rId154" Type="http://schemas.openxmlformats.org/officeDocument/2006/relationships/slide" Target="slides/slide141.xml"/><Relationship Id="rId175" Type="http://schemas.openxmlformats.org/officeDocument/2006/relationships/slide" Target="slides/slide162.xml"/><Relationship Id="rId196" Type="http://schemas.openxmlformats.org/officeDocument/2006/relationships/slide" Target="slides/slide183.xml"/><Relationship Id="rId200" Type="http://schemas.openxmlformats.org/officeDocument/2006/relationships/slide" Target="slides/slide187.xml"/><Relationship Id="rId16" Type="http://schemas.openxmlformats.org/officeDocument/2006/relationships/slide" Target="slides/slide3.xml"/><Relationship Id="rId221" Type="http://schemas.openxmlformats.org/officeDocument/2006/relationships/slide" Target="slides/slide208.xml"/><Relationship Id="rId37" Type="http://schemas.openxmlformats.org/officeDocument/2006/relationships/slide" Target="slides/slide24.xml"/><Relationship Id="rId58" Type="http://schemas.openxmlformats.org/officeDocument/2006/relationships/slide" Target="slides/slide45.xml"/><Relationship Id="rId79" Type="http://schemas.openxmlformats.org/officeDocument/2006/relationships/slide" Target="slides/slide66.xml"/><Relationship Id="rId102" Type="http://schemas.openxmlformats.org/officeDocument/2006/relationships/slide" Target="slides/slide89.xml"/><Relationship Id="rId123" Type="http://schemas.openxmlformats.org/officeDocument/2006/relationships/slide" Target="slides/slide110.xml"/><Relationship Id="rId144" Type="http://schemas.openxmlformats.org/officeDocument/2006/relationships/slide" Target="slides/slide131.xml"/><Relationship Id="rId90" Type="http://schemas.openxmlformats.org/officeDocument/2006/relationships/slide" Target="slides/slide77.xml"/><Relationship Id="rId165" Type="http://schemas.openxmlformats.org/officeDocument/2006/relationships/slide" Target="slides/slide152.xml"/><Relationship Id="rId186" Type="http://schemas.openxmlformats.org/officeDocument/2006/relationships/slide" Target="slides/slide173.xml"/><Relationship Id="rId211" Type="http://schemas.openxmlformats.org/officeDocument/2006/relationships/slide" Target="slides/slide198.xml"/><Relationship Id="rId232" Type="http://schemas.openxmlformats.org/officeDocument/2006/relationships/tableStyles" Target="tableStyles.xml"/><Relationship Id="rId27" Type="http://schemas.openxmlformats.org/officeDocument/2006/relationships/slide" Target="slides/slide14.xml"/><Relationship Id="rId48" Type="http://schemas.openxmlformats.org/officeDocument/2006/relationships/slide" Target="slides/slide35.xml"/><Relationship Id="rId69" Type="http://schemas.openxmlformats.org/officeDocument/2006/relationships/slide" Target="slides/slide56.xml"/><Relationship Id="rId113" Type="http://schemas.openxmlformats.org/officeDocument/2006/relationships/slide" Target="slides/slide100.xml"/><Relationship Id="rId134" Type="http://schemas.openxmlformats.org/officeDocument/2006/relationships/slide" Target="slides/slide121.xml"/><Relationship Id="rId80" Type="http://schemas.openxmlformats.org/officeDocument/2006/relationships/slide" Target="slides/slide67.xml"/><Relationship Id="rId155" Type="http://schemas.openxmlformats.org/officeDocument/2006/relationships/slide" Target="slides/slide142.xml"/><Relationship Id="rId176" Type="http://schemas.openxmlformats.org/officeDocument/2006/relationships/slide" Target="slides/slide163.xml"/><Relationship Id="rId197" Type="http://schemas.openxmlformats.org/officeDocument/2006/relationships/slide" Target="slides/slide184.xml"/><Relationship Id="rId201" Type="http://schemas.openxmlformats.org/officeDocument/2006/relationships/slide" Target="slides/slide188.xml"/><Relationship Id="rId222" Type="http://schemas.openxmlformats.org/officeDocument/2006/relationships/slide" Target="slides/slide209.xml"/><Relationship Id="rId17" Type="http://schemas.openxmlformats.org/officeDocument/2006/relationships/slide" Target="slides/slide4.xml"/><Relationship Id="rId38" Type="http://schemas.openxmlformats.org/officeDocument/2006/relationships/slide" Target="slides/slide25.xml"/><Relationship Id="rId59" Type="http://schemas.openxmlformats.org/officeDocument/2006/relationships/slide" Target="slides/slide46.xml"/><Relationship Id="rId103" Type="http://schemas.openxmlformats.org/officeDocument/2006/relationships/slide" Target="slides/slide90.xml"/><Relationship Id="rId124" Type="http://schemas.openxmlformats.org/officeDocument/2006/relationships/slide" Target="slides/slide111.xml"/><Relationship Id="rId70" Type="http://schemas.openxmlformats.org/officeDocument/2006/relationships/slide" Target="slides/slide57.xml"/><Relationship Id="rId91" Type="http://schemas.openxmlformats.org/officeDocument/2006/relationships/slide" Target="slides/slide78.xml"/><Relationship Id="rId145" Type="http://schemas.openxmlformats.org/officeDocument/2006/relationships/slide" Target="slides/slide132.xml"/><Relationship Id="rId166" Type="http://schemas.openxmlformats.org/officeDocument/2006/relationships/slide" Target="slides/slide153.xml"/><Relationship Id="rId187" Type="http://schemas.openxmlformats.org/officeDocument/2006/relationships/slide" Target="slides/slide174.xml"/><Relationship Id="rId1" Type="http://schemas.openxmlformats.org/officeDocument/2006/relationships/customXml" Target="../customXml/item1.xml"/><Relationship Id="rId212" Type="http://schemas.openxmlformats.org/officeDocument/2006/relationships/slide" Target="slides/slide199.xml"/><Relationship Id="rId233" Type="http://schemas.microsoft.com/office/2016/11/relationships/changesInfo" Target="changesInfos/changesInfo1.xml"/><Relationship Id="rId28" Type="http://schemas.openxmlformats.org/officeDocument/2006/relationships/slide" Target="slides/slide15.xml"/><Relationship Id="rId49" Type="http://schemas.openxmlformats.org/officeDocument/2006/relationships/slide" Target="slides/slide36.xml"/><Relationship Id="rId114" Type="http://schemas.openxmlformats.org/officeDocument/2006/relationships/slide" Target="slides/slide101.xml"/><Relationship Id="rId60" Type="http://schemas.openxmlformats.org/officeDocument/2006/relationships/slide" Target="slides/slide47.xml"/><Relationship Id="rId81" Type="http://schemas.openxmlformats.org/officeDocument/2006/relationships/slide" Target="slides/slide68.xml"/><Relationship Id="rId135" Type="http://schemas.openxmlformats.org/officeDocument/2006/relationships/slide" Target="slides/slide122.xml"/><Relationship Id="rId156" Type="http://schemas.openxmlformats.org/officeDocument/2006/relationships/slide" Target="slides/slide143.xml"/><Relationship Id="rId177" Type="http://schemas.openxmlformats.org/officeDocument/2006/relationships/slide" Target="slides/slide164.xml"/><Relationship Id="rId198" Type="http://schemas.openxmlformats.org/officeDocument/2006/relationships/slide" Target="slides/slide185.xml"/><Relationship Id="rId202" Type="http://schemas.openxmlformats.org/officeDocument/2006/relationships/slide" Target="slides/slide189.xml"/><Relationship Id="rId223" Type="http://schemas.openxmlformats.org/officeDocument/2006/relationships/slide" Target="slides/slide210.xml"/><Relationship Id="rId18" Type="http://schemas.openxmlformats.org/officeDocument/2006/relationships/slide" Target="slides/slide5.xml"/><Relationship Id="rId39" Type="http://schemas.openxmlformats.org/officeDocument/2006/relationships/slide" Target="slides/slide26.xml"/><Relationship Id="rId50" Type="http://schemas.openxmlformats.org/officeDocument/2006/relationships/slide" Target="slides/slide37.xml"/><Relationship Id="rId104" Type="http://schemas.openxmlformats.org/officeDocument/2006/relationships/slide" Target="slides/slide91.xml"/><Relationship Id="rId125" Type="http://schemas.openxmlformats.org/officeDocument/2006/relationships/slide" Target="slides/slide112.xml"/><Relationship Id="rId146" Type="http://schemas.openxmlformats.org/officeDocument/2006/relationships/slide" Target="slides/slide133.xml"/><Relationship Id="rId167" Type="http://schemas.openxmlformats.org/officeDocument/2006/relationships/slide" Target="slides/slide154.xml"/><Relationship Id="rId188" Type="http://schemas.openxmlformats.org/officeDocument/2006/relationships/slide" Target="slides/slide175.xml"/><Relationship Id="rId71" Type="http://schemas.openxmlformats.org/officeDocument/2006/relationships/slide" Target="slides/slide58.xml"/><Relationship Id="rId92" Type="http://schemas.openxmlformats.org/officeDocument/2006/relationships/slide" Target="slides/slide79.xml"/><Relationship Id="rId213" Type="http://schemas.openxmlformats.org/officeDocument/2006/relationships/slide" Target="slides/slide200.xml"/><Relationship Id="rId234" Type="http://schemas.microsoft.com/office/2015/10/relationships/revisionInfo" Target="revisionInfo.xml"/><Relationship Id="rId2" Type="http://schemas.openxmlformats.org/officeDocument/2006/relationships/customXml" Target="../customXml/item2.xml"/><Relationship Id="rId29" Type="http://schemas.openxmlformats.org/officeDocument/2006/relationships/slide" Target="slides/slide16.xml"/><Relationship Id="rId40" Type="http://schemas.openxmlformats.org/officeDocument/2006/relationships/slide" Target="slides/slide27.xml"/><Relationship Id="rId115" Type="http://schemas.openxmlformats.org/officeDocument/2006/relationships/slide" Target="slides/slide102.xml"/><Relationship Id="rId136" Type="http://schemas.openxmlformats.org/officeDocument/2006/relationships/slide" Target="slides/slide123.xml"/><Relationship Id="rId157" Type="http://schemas.openxmlformats.org/officeDocument/2006/relationships/slide" Target="slides/slide144.xml"/><Relationship Id="rId178" Type="http://schemas.openxmlformats.org/officeDocument/2006/relationships/slide" Target="slides/slide165.xml"/><Relationship Id="rId61" Type="http://schemas.openxmlformats.org/officeDocument/2006/relationships/slide" Target="slides/slide48.xml"/><Relationship Id="rId82" Type="http://schemas.openxmlformats.org/officeDocument/2006/relationships/slide" Target="slides/slide69.xml"/><Relationship Id="rId199" Type="http://schemas.openxmlformats.org/officeDocument/2006/relationships/slide" Target="slides/slide186.xml"/><Relationship Id="rId203" Type="http://schemas.openxmlformats.org/officeDocument/2006/relationships/slide" Target="slides/slide190.xml"/><Relationship Id="rId19" Type="http://schemas.openxmlformats.org/officeDocument/2006/relationships/slide" Target="slides/slide6.xml"/><Relationship Id="rId224" Type="http://schemas.openxmlformats.org/officeDocument/2006/relationships/slide" Target="slides/slide211.xml"/><Relationship Id="rId30" Type="http://schemas.openxmlformats.org/officeDocument/2006/relationships/slide" Target="slides/slide17.xml"/><Relationship Id="rId105" Type="http://schemas.openxmlformats.org/officeDocument/2006/relationships/slide" Target="slides/slide92.xml"/><Relationship Id="rId126" Type="http://schemas.openxmlformats.org/officeDocument/2006/relationships/slide" Target="slides/slide113.xml"/><Relationship Id="rId147" Type="http://schemas.openxmlformats.org/officeDocument/2006/relationships/slide" Target="slides/slide134.xml"/><Relationship Id="rId168" Type="http://schemas.openxmlformats.org/officeDocument/2006/relationships/slide" Target="slides/slide155.xml"/><Relationship Id="rId51" Type="http://schemas.openxmlformats.org/officeDocument/2006/relationships/slide" Target="slides/slide38.xml"/><Relationship Id="rId72" Type="http://schemas.openxmlformats.org/officeDocument/2006/relationships/slide" Target="slides/slide59.xml"/><Relationship Id="rId93" Type="http://schemas.openxmlformats.org/officeDocument/2006/relationships/slide" Target="slides/slide80.xml"/><Relationship Id="rId189" Type="http://schemas.openxmlformats.org/officeDocument/2006/relationships/slide" Target="slides/slide176.xml"/><Relationship Id="rId3" Type="http://schemas.openxmlformats.org/officeDocument/2006/relationships/customXml" Target="../customXml/item3.xml"/><Relationship Id="rId214" Type="http://schemas.openxmlformats.org/officeDocument/2006/relationships/slide" Target="slides/slide201.xml"/><Relationship Id="rId116" Type="http://schemas.openxmlformats.org/officeDocument/2006/relationships/slide" Target="slides/slide103.xml"/><Relationship Id="rId137" Type="http://schemas.openxmlformats.org/officeDocument/2006/relationships/slide" Target="slides/slide124.xml"/><Relationship Id="rId158" Type="http://schemas.openxmlformats.org/officeDocument/2006/relationships/slide" Target="slides/slide14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 Anderson" userId="29931dd9-6a8d-4aea-9bcf-bec880f70870" providerId="ADAL" clId="{843F690B-45C7-4DA0-BC31-D252C0E75647}"/>
    <pc:docChg chg="undo custSel addSld delSld modSld sldOrd delMainMaster">
      <pc:chgData name="Tim Anderson" userId="29931dd9-6a8d-4aea-9bcf-bec880f70870" providerId="ADAL" clId="{843F690B-45C7-4DA0-BC31-D252C0E75647}" dt="2026-07-08T17:08:15.564" v="273" actId="27636"/>
      <pc:docMkLst>
        <pc:docMk/>
      </pc:docMkLst>
      <pc:sldChg chg="add setBg">
        <pc:chgData name="Tim Anderson" userId="29931dd9-6a8d-4aea-9bcf-bec880f70870" providerId="ADAL" clId="{843F690B-45C7-4DA0-BC31-D252C0E75647}" dt="2026-07-08T17:08:15.284" v="265"/>
        <pc:sldMkLst>
          <pc:docMk/>
          <pc:sldMk cId="0" sldId="256"/>
        </pc:sldMkLst>
      </pc:sldChg>
      <pc:sldChg chg="del">
        <pc:chgData name="Tim Anderson" userId="29931dd9-6a8d-4aea-9bcf-bec880f70870" providerId="ADAL" clId="{843F690B-45C7-4DA0-BC31-D252C0E75647}" dt="2026-07-08T15:13:07.046" v="10" actId="47"/>
        <pc:sldMkLst>
          <pc:docMk/>
          <pc:sldMk cId="3266558143" sldId="256"/>
        </pc:sldMkLst>
      </pc:sldChg>
      <pc:sldChg chg="modSp add mod">
        <pc:chgData name="Tim Anderson" userId="29931dd9-6a8d-4aea-9bcf-bec880f70870" providerId="ADAL" clId="{843F690B-45C7-4DA0-BC31-D252C0E75647}" dt="2026-07-08T17:08:15.469" v="267" actId="27636"/>
        <pc:sldMkLst>
          <pc:docMk/>
          <pc:sldMk cId="0" sldId="258"/>
        </pc:sldMkLst>
        <pc:spChg chg="mod">
          <ac:chgData name="Tim Anderson" userId="29931dd9-6a8d-4aea-9bcf-bec880f70870" providerId="ADAL" clId="{843F690B-45C7-4DA0-BC31-D252C0E75647}" dt="2026-07-08T17:08:15.469" v="267" actId="27636"/>
          <ac:spMkLst>
            <pc:docMk/>
            <pc:sldMk cId="0" sldId="258"/>
            <ac:spMk id="7" creationId="{00000000-0000-0000-0000-000000000000}"/>
          </ac:spMkLst>
        </pc:spChg>
        <pc:spChg chg="mod">
          <ac:chgData name="Tim Anderson" userId="29931dd9-6a8d-4aea-9bcf-bec880f70870" providerId="ADAL" clId="{843F690B-45C7-4DA0-BC31-D252C0E75647}" dt="2026-07-08T17:08:15.463" v="266" actId="27636"/>
          <ac:spMkLst>
            <pc:docMk/>
            <pc:sldMk cId="0" sldId="258"/>
            <ac:spMk id="10" creationId="{00000000-0000-0000-0000-000000000000}"/>
          </ac:spMkLst>
        </pc:spChg>
      </pc:sldChg>
      <pc:sldChg chg="modSp add mod">
        <pc:chgData name="Tim Anderson" userId="29931dd9-6a8d-4aea-9bcf-bec880f70870" providerId="ADAL" clId="{843F690B-45C7-4DA0-BC31-D252C0E75647}" dt="2026-07-08T17:08:15.538" v="271" actId="27636"/>
        <pc:sldMkLst>
          <pc:docMk/>
          <pc:sldMk cId="0" sldId="263"/>
        </pc:sldMkLst>
        <pc:spChg chg="mod">
          <ac:chgData name="Tim Anderson" userId="29931dd9-6a8d-4aea-9bcf-bec880f70870" providerId="ADAL" clId="{843F690B-45C7-4DA0-BC31-D252C0E75647}" dt="2026-07-08T17:08:15.538" v="271" actId="27636"/>
          <ac:spMkLst>
            <pc:docMk/>
            <pc:sldMk cId="0" sldId="263"/>
            <ac:spMk id="14" creationId="{00000000-0000-0000-0000-000000000000}"/>
          </ac:spMkLst>
        </pc:spChg>
      </pc:sldChg>
      <pc:sldChg chg="del">
        <pc:chgData name="Tim Anderson" userId="29931dd9-6a8d-4aea-9bcf-bec880f70870" providerId="ADAL" clId="{843F690B-45C7-4DA0-BC31-D252C0E75647}" dt="2026-07-08T15:27:17.072" v="101" actId="47"/>
        <pc:sldMkLst>
          <pc:docMk/>
          <pc:sldMk cId="4200665031" sldId="263"/>
        </pc:sldMkLst>
      </pc:sldChg>
      <pc:sldChg chg="modSp add mod">
        <pc:chgData name="Tim Anderson" userId="29931dd9-6a8d-4aea-9bcf-bec880f70870" providerId="ADAL" clId="{843F690B-45C7-4DA0-BC31-D252C0E75647}" dt="2026-07-08T17:08:15.555" v="272" actId="27636"/>
        <pc:sldMkLst>
          <pc:docMk/>
          <pc:sldMk cId="0" sldId="264"/>
        </pc:sldMkLst>
        <pc:spChg chg="mod">
          <ac:chgData name="Tim Anderson" userId="29931dd9-6a8d-4aea-9bcf-bec880f70870" providerId="ADAL" clId="{843F690B-45C7-4DA0-BC31-D252C0E75647}" dt="2026-07-08T17:08:15.555" v="272" actId="27636"/>
          <ac:spMkLst>
            <pc:docMk/>
            <pc:sldMk cId="0" sldId="264"/>
            <ac:spMk id="7" creationId="{00000000-0000-0000-0000-000000000000}"/>
          </ac:spMkLst>
        </pc:spChg>
      </pc:sldChg>
      <pc:sldChg chg="del">
        <pc:chgData name="Tim Anderson" userId="29931dd9-6a8d-4aea-9bcf-bec880f70870" providerId="ADAL" clId="{843F690B-45C7-4DA0-BC31-D252C0E75647}" dt="2026-07-08T15:13:08.386" v="11" actId="47"/>
        <pc:sldMkLst>
          <pc:docMk/>
          <pc:sldMk cId="1446986889" sldId="264"/>
        </pc:sldMkLst>
      </pc:sldChg>
      <pc:sldChg chg="modSp add mod">
        <pc:chgData name="Tim Anderson" userId="29931dd9-6a8d-4aea-9bcf-bec880f70870" providerId="ADAL" clId="{843F690B-45C7-4DA0-BC31-D252C0E75647}" dt="2026-07-08T17:08:15.564" v="273" actId="27636"/>
        <pc:sldMkLst>
          <pc:docMk/>
          <pc:sldMk cId="0" sldId="265"/>
        </pc:sldMkLst>
        <pc:spChg chg="mod">
          <ac:chgData name="Tim Anderson" userId="29931dd9-6a8d-4aea-9bcf-bec880f70870" providerId="ADAL" clId="{843F690B-45C7-4DA0-BC31-D252C0E75647}" dt="2026-07-08T17:08:15.564" v="273" actId="27636"/>
          <ac:spMkLst>
            <pc:docMk/>
            <pc:sldMk cId="0" sldId="265"/>
            <ac:spMk id="15" creationId="{00000000-0000-0000-0000-000000000000}"/>
          </ac:spMkLst>
        </pc:spChg>
      </pc:sldChg>
      <pc:sldChg chg="del">
        <pc:chgData name="Tim Anderson" userId="29931dd9-6a8d-4aea-9bcf-bec880f70870" providerId="ADAL" clId="{843F690B-45C7-4DA0-BC31-D252C0E75647}" dt="2026-07-08T15:27:17.817" v="103" actId="47"/>
        <pc:sldMkLst>
          <pc:docMk/>
          <pc:sldMk cId="1032550391" sldId="265"/>
        </pc:sldMkLst>
      </pc:sldChg>
      <pc:sldChg chg="del">
        <pc:chgData name="Tim Anderson" userId="29931dd9-6a8d-4aea-9bcf-bec880f70870" providerId="ADAL" clId="{843F690B-45C7-4DA0-BC31-D252C0E75647}" dt="2026-07-08T15:27:18.177" v="104" actId="47"/>
        <pc:sldMkLst>
          <pc:docMk/>
          <pc:sldMk cId="3297524408" sldId="266"/>
        </pc:sldMkLst>
      </pc:sldChg>
      <pc:sldChg chg="del">
        <pc:chgData name="Tim Anderson" userId="29931dd9-6a8d-4aea-9bcf-bec880f70870" providerId="ADAL" clId="{843F690B-45C7-4DA0-BC31-D252C0E75647}" dt="2026-07-08T15:14:33.678" v="28" actId="47"/>
        <pc:sldMkLst>
          <pc:docMk/>
          <pc:sldMk cId="3656067079" sldId="269"/>
        </pc:sldMkLst>
      </pc:sldChg>
      <pc:sldChg chg="del">
        <pc:chgData name="Tim Anderson" userId="29931dd9-6a8d-4aea-9bcf-bec880f70870" providerId="ADAL" clId="{843F690B-45C7-4DA0-BC31-D252C0E75647}" dt="2026-07-08T15:13:08.989" v="12" actId="47"/>
        <pc:sldMkLst>
          <pc:docMk/>
          <pc:sldMk cId="978447591" sldId="271"/>
        </pc:sldMkLst>
      </pc:sldChg>
      <pc:sldChg chg="del">
        <pc:chgData name="Tim Anderson" userId="29931dd9-6a8d-4aea-9bcf-bec880f70870" providerId="ADAL" clId="{843F690B-45C7-4DA0-BC31-D252C0E75647}" dt="2026-07-08T15:13:11.273" v="15" actId="47"/>
        <pc:sldMkLst>
          <pc:docMk/>
          <pc:sldMk cId="3675851103" sldId="272"/>
        </pc:sldMkLst>
      </pc:sldChg>
      <pc:sldChg chg="del">
        <pc:chgData name="Tim Anderson" userId="29931dd9-6a8d-4aea-9bcf-bec880f70870" providerId="ADAL" clId="{843F690B-45C7-4DA0-BC31-D252C0E75647}" dt="2026-07-08T15:13:09.623" v="13" actId="47"/>
        <pc:sldMkLst>
          <pc:docMk/>
          <pc:sldMk cId="1506795115" sldId="275"/>
        </pc:sldMkLst>
      </pc:sldChg>
      <pc:sldChg chg="del">
        <pc:chgData name="Tim Anderson" userId="29931dd9-6a8d-4aea-9bcf-bec880f70870" providerId="ADAL" clId="{843F690B-45C7-4DA0-BC31-D252C0E75647}" dt="2026-07-08T15:14:28.056" v="24" actId="47"/>
        <pc:sldMkLst>
          <pc:docMk/>
          <pc:sldMk cId="4164890586" sldId="282"/>
        </pc:sldMkLst>
      </pc:sldChg>
      <pc:sldChg chg="modSp add mod">
        <pc:chgData name="Tim Anderson" userId="29931dd9-6a8d-4aea-9bcf-bec880f70870" providerId="ADAL" clId="{843F690B-45C7-4DA0-BC31-D252C0E75647}" dt="2026-07-08T15:29:52.698" v="147" actId="14100"/>
        <pc:sldMkLst>
          <pc:docMk/>
          <pc:sldMk cId="2342663775" sldId="359"/>
        </pc:sldMkLst>
        <pc:spChg chg="mod">
          <ac:chgData name="Tim Anderson" userId="29931dd9-6a8d-4aea-9bcf-bec880f70870" providerId="ADAL" clId="{843F690B-45C7-4DA0-BC31-D252C0E75647}" dt="2026-07-08T15:29:39.684" v="145" actId="6549"/>
          <ac:spMkLst>
            <pc:docMk/>
            <pc:sldMk cId="2342663775" sldId="359"/>
            <ac:spMk id="10" creationId="{00000000-0000-0000-0000-000000000000}"/>
          </ac:spMkLst>
        </pc:spChg>
        <pc:picChg chg="mod">
          <ac:chgData name="Tim Anderson" userId="29931dd9-6a8d-4aea-9bcf-bec880f70870" providerId="ADAL" clId="{843F690B-45C7-4DA0-BC31-D252C0E75647}" dt="2026-07-08T15:29:52.698" v="147" actId="14100"/>
          <ac:picMkLst>
            <pc:docMk/>
            <pc:sldMk cId="2342663775" sldId="359"/>
            <ac:picMk id="14" creationId="{00000000-0000-0000-0000-000000000000}"/>
          </ac:picMkLst>
        </pc:picChg>
      </pc:sldChg>
      <pc:sldChg chg="del">
        <pc:chgData name="Tim Anderson" userId="29931dd9-6a8d-4aea-9bcf-bec880f70870" providerId="ADAL" clId="{843F690B-45C7-4DA0-BC31-D252C0E75647}" dt="2026-07-08T15:14:15.234" v="21" actId="47"/>
        <pc:sldMkLst>
          <pc:docMk/>
          <pc:sldMk cId="2732246041" sldId="370"/>
        </pc:sldMkLst>
      </pc:sldChg>
      <pc:sldChg chg="del">
        <pc:chgData name="Tim Anderson" userId="29931dd9-6a8d-4aea-9bcf-bec880f70870" providerId="ADAL" clId="{843F690B-45C7-4DA0-BC31-D252C0E75647}" dt="2026-07-08T15:14:35.084" v="29" actId="47"/>
        <pc:sldMkLst>
          <pc:docMk/>
          <pc:sldMk cId="1579517191" sldId="371"/>
        </pc:sldMkLst>
      </pc:sldChg>
      <pc:sldChg chg="del">
        <pc:chgData name="Tim Anderson" userId="29931dd9-6a8d-4aea-9bcf-bec880f70870" providerId="ADAL" clId="{843F690B-45C7-4DA0-BC31-D252C0E75647}" dt="2026-07-08T15:14:30.033" v="25" actId="47"/>
        <pc:sldMkLst>
          <pc:docMk/>
          <pc:sldMk cId="3426108671" sldId="376"/>
        </pc:sldMkLst>
      </pc:sldChg>
      <pc:sldChg chg="del">
        <pc:chgData name="Tim Anderson" userId="29931dd9-6a8d-4aea-9bcf-bec880f70870" providerId="ADAL" clId="{843F690B-45C7-4DA0-BC31-D252C0E75647}" dt="2026-07-08T15:14:31.657" v="26" actId="47"/>
        <pc:sldMkLst>
          <pc:docMk/>
          <pc:sldMk cId="192262415" sldId="378"/>
        </pc:sldMkLst>
      </pc:sldChg>
      <pc:sldChg chg="add">
        <pc:chgData name="Tim Anderson" userId="29931dd9-6a8d-4aea-9bcf-bec880f70870" providerId="ADAL" clId="{843F690B-45C7-4DA0-BC31-D252C0E75647}" dt="2026-07-08T15:12:39.950" v="7"/>
        <pc:sldMkLst>
          <pc:docMk/>
          <pc:sldMk cId="57686293" sldId="391"/>
        </pc:sldMkLst>
      </pc:sldChg>
      <pc:sldChg chg="del">
        <pc:chgData name="Tim Anderson" userId="29931dd9-6a8d-4aea-9bcf-bec880f70870" providerId="ADAL" clId="{843F690B-45C7-4DA0-BC31-D252C0E75647}" dt="2026-07-08T15:28:51.511" v="140" actId="47"/>
        <pc:sldMkLst>
          <pc:docMk/>
          <pc:sldMk cId="3266441027" sldId="438"/>
        </pc:sldMkLst>
      </pc:sldChg>
      <pc:sldChg chg="modSp add del mod">
        <pc:chgData name="Tim Anderson" userId="29931dd9-6a8d-4aea-9bcf-bec880f70870" providerId="ADAL" clId="{843F690B-45C7-4DA0-BC31-D252C0E75647}" dt="2026-07-08T15:36:01.579" v="204" actId="14100"/>
        <pc:sldMkLst>
          <pc:docMk/>
          <pc:sldMk cId="191014108" sldId="511"/>
        </pc:sldMkLst>
        <pc:picChg chg="mod">
          <ac:chgData name="Tim Anderson" userId="29931dd9-6a8d-4aea-9bcf-bec880f70870" providerId="ADAL" clId="{843F690B-45C7-4DA0-BC31-D252C0E75647}" dt="2026-07-08T15:36:01.579" v="204" actId="14100"/>
          <ac:picMkLst>
            <pc:docMk/>
            <pc:sldMk cId="191014108" sldId="511"/>
            <ac:picMk id="7" creationId="{00000000-0000-0000-0000-000000000000}"/>
          </ac:picMkLst>
        </pc:picChg>
      </pc:sldChg>
      <pc:sldChg chg="modSp add mod">
        <pc:chgData name="Tim Anderson" userId="29931dd9-6a8d-4aea-9bcf-bec880f70870" providerId="ADAL" clId="{843F690B-45C7-4DA0-BC31-D252C0E75647}" dt="2026-07-08T15:31:02.457" v="164" actId="14100"/>
        <pc:sldMkLst>
          <pc:docMk/>
          <pc:sldMk cId="4169470733" sldId="515"/>
        </pc:sldMkLst>
        <pc:picChg chg="mod">
          <ac:chgData name="Tim Anderson" userId="29931dd9-6a8d-4aea-9bcf-bec880f70870" providerId="ADAL" clId="{843F690B-45C7-4DA0-BC31-D252C0E75647}" dt="2026-07-08T15:31:02.457" v="164" actId="14100"/>
          <ac:picMkLst>
            <pc:docMk/>
            <pc:sldMk cId="4169470733" sldId="515"/>
            <ac:picMk id="7" creationId="{00000000-0000-0000-0000-000000000000}"/>
          </ac:picMkLst>
        </pc:picChg>
      </pc:sldChg>
      <pc:sldChg chg="modSp add del mod">
        <pc:chgData name="Tim Anderson" userId="29931dd9-6a8d-4aea-9bcf-bec880f70870" providerId="ADAL" clId="{843F690B-45C7-4DA0-BC31-D252C0E75647}" dt="2026-07-08T15:36:25.402" v="208" actId="14100"/>
        <pc:sldMkLst>
          <pc:docMk/>
          <pc:sldMk cId="336026040" sldId="522"/>
        </pc:sldMkLst>
        <pc:picChg chg="mod">
          <ac:chgData name="Tim Anderson" userId="29931dd9-6a8d-4aea-9bcf-bec880f70870" providerId="ADAL" clId="{843F690B-45C7-4DA0-BC31-D252C0E75647}" dt="2026-07-08T15:36:25.402" v="208" actId="14100"/>
          <ac:picMkLst>
            <pc:docMk/>
            <pc:sldMk cId="336026040" sldId="522"/>
            <ac:picMk id="7" creationId="{00000000-0000-0000-0000-000000000000}"/>
          </ac:picMkLst>
        </pc:picChg>
      </pc:sldChg>
      <pc:sldChg chg="addSp modSp add del mod">
        <pc:chgData name="Tim Anderson" userId="29931dd9-6a8d-4aea-9bcf-bec880f70870" providerId="ADAL" clId="{843F690B-45C7-4DA0-BC31-D252C0E75647}" dt="2026-07-08T15:34:18.146" v="200" actId="1076"/>
        <pc:sldMkLst>
          <pc:docMk/>
          <pc:sldMk cId="324383223" sldId="530"/>
        </pc:sldMkLst>
        <pc:spChg chg="mod">
          <ac:chgData name="Tim Anderson" userId="29931dd9-6a8d-4aea-9bcf-bec880f70870" providerId="ADAL" clId="{843F690B-45C7-4DA0-BC31-D252C0E75647}" dt="2026-07-08T15:34:18.146" v="200" actId="1076"/>
          <ac:spMkLst>
            <pc:docMk/>
            <pc:sldMk cId="324383223" sldId="530"/>
            <ac:spMk id="2" creationId="{00000000-0000-0000-0000-000000000000}"/>
          </ac:spMkLst>
        </pc:spChg>
        <pc:picChg chg="mod">
          <ac:chgData name="Tim Anderson" userId="29931dd9-6a8d-4aea-9bcf-bec880f70870" providerId="ADAL" clId="{843F690B-45C7-4DA0-BC31-D252C0E75647}" dt="2026-07-08T15:33:35.450" v="190" actId="14100"/>
          <ac:picMkLst>
            <pc:docMk/>
            <pc:sldMk cId="324383223" sldId="530"/>
            <ac:picMk id="7" creationId="{00000000-0000-0000-0000-000000000000}"/>
          </ac:picMkLst>
        </pc:picChg>
        <pc:picChg chg="add mod">
          <ac:chgData name="Tim Anderson" userId="29931dd9-6a8d-4aea-9bcf-bec880f70870" providerId="ADAL" clId="{843F690B-45C7-4DA0-BC31-D252C0E75647}" dt="2026-07-08T15:32:36.715" v="173" actId="14100"/>
          <ac:picMkLst>
            <pc:docMk/>
            <pc:sldMk cId="324383223" sldId="530"/>
            <ac:picMk id="1026" creationId="{B8D519DD-015A-F51B-E1BA-55F2938FE6DF}"/>
          </ac:picMkLst>
        </pc:picChg>
        <pc:picChg chg="add mod">
          <ac:chgData name="Tim Anderson" userId="29931dd9-6a8d-4aea-9bcf-bec880f70870" providerId="ADAL" clId="{843F690B-45C7-4DA0-BC31-D252C0E75647}" dt="2026-07-08T15:33:01.856" v="184" actId="14100"/>
          <ac:picMkLst>
            <pc:docMk/>
            <pc:sldMk cId="324383223" sldId="530"/>
            <ac:picMk id="1028" creationId="{5A4B7940-AE27-CDDD-55A7-9B6DDB6E4ED4}"/>
          </ac:picMkLst>
        </pc:picChg>
        <pc:picChg chg="add mod">
          <ac:chgData name="Tim Anderson" userId="29931dd9-6a8d-4aea-9bcf-bec880f70870" providerId="ADAL" clId="{843F690B-45C7-4DA0-BC31-D252C0E75647}" dt="2026-07-08T15:33:35.450" v="190" actId="14100"/>
          <ac:picMkLst>
            <pc:docMk/>
            <pc:sldMk cId="324383223" sldId="530"/>
            <ac:picMk id="1030" creationId="{A78C6644-C446-4240-1DD9-A5F6F6495E13}"/>
          </ac:picMkLst>
        </pc:picChg>
        <pc:picChg chg="add mod">
          <ac:chgData name="Tim Anderson" userId="29931dd9-6a8d-4aea-9bcf-bec880f70870" providerId="ADAL" clId="{843F690B-45C7-4DA0-BC31-D252C0E75647}" dt="2026-07-08T15:34:11.589" v="198" actId="14100"/>
          <ac:picMkLst>
            <pc:docMk/>
            <pc:sldMk cId="324383223" sldId="530"/>
            <ac:picMk id="1032" creationId="{EFCF1793-5D25-83D0-21E9-12AEEC27ED95}"/>
          </ac:picMkLst>
        </pc:picChg>
      </pc:sldChg>
      <pc:sldChg chg="modSp add mod">
        <pc:chgData name="Tim Anderson" userId="29931dd9-6a8d-4aea-9bcf-bec880f70870" providerId="ADAL" clId="{843F690B-45C7-4DA0-BC31-D252C0E75647}" dt="2026-07-08T15:29:59.057" v="149" actId="14100"/>
        <pc:sldMkLst>
          <pc:docMk/>
          <pc:sldMk cId="572548545" sldId="539"/>
        </pc:sldMkLst>
        <pc:picChg chg="mod">
          <ac:chgData name="Tim Anderson" userId="29931dd9-6a8d-4aea-9bcf-bec880f70870" providerId="ADAL" clId="{843F690B-45C7-4DA0-BC31-D252C0E75647}" dt="2026-07-08T15:29:59.057" v="149" actId="14100"/>
          <ac:picMkLst>
            <pc:docMk/>
            <pc:sldMk cId="572548545" sldId="539"/>
            <ac:picMk id="7" creationId="{00000000-0000-0000-0000-000000000000}"/>
          </ac:picMkLst>
        </pc:picChg>
      </pc:sldChg>
      <pc:sldChg chg="modSp add del mod">
        <pc:chgData name="Tim Anderson" userId="29931dd9-6a8d-4aea-9bcf-bec880f70870" providerId="ADAL" clId="{843F690B-45C7-4DA0-BC31-D252C0E75647}" dt="2026-07-08T17:03:54.629" v="262" actId="14100"/>
        <pc:sldMkLst>
          <pc:docMk/>
          <pc:sldMk cId="234454622" sldId="571"/>
        </pc:sldMkLst>
        <pc:picChg chg="mod">
          <ac:chgData name="Tim Anderson" userId="29931dd9-6a8d-4aea-9bcf-bec880f70870" providerId="ADAL" clId="{843F690B-45C7-4DA0-BC31-D252C0E75647}" dt="2026-07-08T17:03:54.629" v="262" actId="14100"/>
          <ac:picMkLst>
            <pc:docMk/>
            <pc:sldMk cId="234454622" sldId="571"/>
            <ac:picMk id="7" creationId="{00000000-0000-0000-0000-000000000000}"/>
          </ac:picMkLst>
        </pc:picChg>
      </pc:sldChg>
      <pc:sldChg chg="modSp add del mod">
        <pc:chgData name="Tim Anderson" userId="29931dd9-6a8d-4aea-9bcf-bec880f70870" providerId="ADAL" clId="{843F690B-45C7-4DA0-BC31-D252C0E75647}" dt="2026-07-08T15:37:01.702" v="219" actId="14100"/>
        <pc:sldMkLst>
          <pc:docMk/>
          <pc:sldMk cId="2753643438" sldId="572"/>
        </pc:sldMkLst>
        <pc:picChg chg="mod">
          <ac:chgData name="Tim Anderson" userId="29931dd9-6a8d-4aea-9bcf-bec880f70870" providerId="ADAL" clId="{843F690B-45C7-4DA0-BC31-D252C0E75647}" dt="2026-07-08T15:37:01.702" v="219" actId="14100"/>
          <ac:picMkLst>
            <pc:docMk/>
            <pc:sldMk cId="2753643438" sldId="572"/>
            <ac:picMk id="7" creationId="{00000000-0000-0000-0000-000000000000}"/>
          </ac:picMkLst>
        </pc:picChg>
      </pc:sldChg>
      <pc:sldChg chg="modSp add del mod">
        <pc:chgData name="Tim Anderson" userId="29931dd9-6a8d-4aea-9bcf-bec880f70870" providerId="ADAL" clId="{843F690B-45C7-4DA0-BC31-D252C0E75647}" dt="2026-07-08T15:31:18.075" v="168" actId="14100"/>
        <pc:sldMkLst>
          <pc:docMk/>
          <pc:sldMk cId="4284270421" sldId="590"/>
        </pc:sldMkLst>
        <pc:picChg chg="mod">
          <ac:chgData name="Tim Anderson" userId="29931dd9-6a8d-4aea-9bcf-bec880f70870" providerId="ADAL" clId="{843F690B-45C7-4DA0-BC31-D252C0E75647}" dt="2026-07-08T15:31:18.075" v="168" actId="14100"/>
          <ac:picMkLst>
            <pc:docMk/>
            <pc:sldMk cId="4284270421" sldId="590"/>
            <ac:picMk id="7" creationId="{00000000-0000-0000-0000-000000000000}"/>
          </ac:picMkLst>
        </pc:picChg>
      </pc:sldChg>
      <pc:sldChg chg="modSp add mod">
        <pc:chgData name="Tim Anderson" userId="29931dd9-6a8d-4aea-9bcf-bec880f70870" providerId="ADAL" clId="{843F690B-45C7-4DA0-BC31-D252C0E75647}" dt="2026-07-08T15:30:07.012" v="151" actId="14100"/>
        <pc:sldMkLst>
          <pc:docMk/>
          <pc:sldMk cId="1367151359" sldId="611"/>
        </pc:sldMkLst>
        <pc:picChg chg="mod">
          <ac:chgData name="Tim Anderson" userId="29931dd9-6a8d-4aea-9bcf-bec880f70870" providerId="ADAL" clId="{843F690B-45C7-4DA0-BC31-D252C0E75647}" dt="2026-07-08T15:30:07.012" v="151" actId="14100"/>
          <ac:picMkLst>
            <pc:docMk/>
            <pc:sldMk cId="1367151359" sldId="611"/>
            <ac:picMk id="7" creationId="{00000000-0000-0000-0000-000000000000}"/>
          </ac:picMkLst>
        </pc:picChg>
      </pc:sldChg>
      <pc:sldChg chg="modSp add del mod">
        <pc:chgData name="Tim Anderson" userId="29931dd9-6a8d-4aea-9bcf-bec880f70870" providerId="ADAL" clId="{843F690B-45C7-4DA0-BC31-D252C0E75647}" dt="2026-07-08T15:36:40.745" v="212" actId="14100"/>
        <pc:sldMkLst>
          <pc:docMk/>
          <pc:sldMk cId="184326165" sldId="630"/>
        </pc:sldMkLst>
        <pc:picChg chg="mod">
          <ac:chgData name="Tim Anderson" userId="29931dd9-6a8d-4aea-9bcf-bec880f70870" providerId="ADAL" clId="{843F690B-45C7-4DA0-BC31-D252C0E75647}" dt="2026-07-08T15:36:40.745" v="212" actId="14100"/>
          <ac:picMkLst>
            <pc:docMk/>
            <pc:sldMk cId="184326165" sldId="630"/>
            <ac:picMk id="7" creationId="{00000000-0000-0000-0000-000000000000}"/>
          </ac:picMkLst>
        </pc:picChg>
      </pc:sldChg>
      <pc:sldChg chg="modSp add del mod">
        <pc:chgData name="Tim Anderson" userId="29931dd9-6a8d-4aea-9bcf-bec880f70870" providerId="ADAL" clId="{843F690B-45C7-4DA0-BC31-D252C0E75647}" dt="2026-07-08T17:07:29.314" v="264" actId="14100"/>
        <pc:sldMkLst>
          <pc:docMk/>
          <pc:sldMk cId="2418547990" sldId="631"/>
        </pc:sldMkLst>
        <pc:picChg chg="mod">
          <ac:chgData name="Tim Anderson" userId="29931dd9-6a8d-4aea-9bcf-bec880f70870" providerId="ADAL" clId="{843F690B-45C7-4DA0-BC31-D252C0E75647}" dt="2026-07-08T17:07:29.314" v="264" actId="14100"/>
          <ac:picMkLst>
            <pc:docMk/>
            <pc:sldMk cId="2418547990" sldId="631"/>
            <ac:picMk id="7" creationId="{00000000-0000-0000-0000-000000000000}"/>
          </ac:picMkLst>
        </pc:picChg>
      </pc:sldChg>
      <pc:sldChg chg="modSp add mod">
        <pc:chgData name="Tim Anderson" userId="29931dd9-6a8d-4aea-9bcf-bec880f70870" providerId="ADAL" clId="{843F690B-45C7-4DA0-BC31-D252C0E75647}" dt="2026-07-08T15:30:35.983" v="158" actId="14100"/>
        <pc:sldMkLst>
          <pc:docMk/>
          <pc:sldMk cId="1879301432" sldId="643"/>
        </pc:sldMkLst>
        <pc:picChg chg="mod">
          <ac:chgData name="Tim Anderson" userId="29931dd9-6a8d-4aea-9bcf-bec880f70870" providerId="ADAL" clId="{843F690B-45C7-4DA0-BC31-D252C0E75647}" dt="2026-07-08T15:30:35.983" v="158" actId="14100"/>
          <ac:picMkLst>
            <pc:docMk/>
            <pc:sldMk cId="1879301432" sldId="643"/>
            <ac:picMk id="7" creationId="{00000000-0000-0000-0000-000000000000}"/>
          </ac:picMkLst>
        </pc:picChg>
      </pc:sldChg>
      <pc:sldChg chg="modSp add mod">
        <pc:chgData name="Tim Anderson" userId="29931dd9-6a8d-4aea-9bcf-bec880f70870" providerId="ADAL" clId="{843F690B-45C7-4DA0-BC31-D252C0E75647}" dt="2026-07-08T15:30:22.675" v="156" actId="14100"/>
        <pc:sldMkLst>
          <pc:docMk/>
          <pc:sldMk cId="237474942" sldId="659"/>
        </pc:sldMkLst>
        <pc:picChg chg="mod">
          <ac:chgData name="Tim Anderson" userId="29931dd9-6a8d-4aea-9bcf-bec880f70870" providerId="ADAL" clId="{843F690B-45C7-4DA0-BC31-D252C0E75647}" dt="2026-07-08T15:30:22.675" v="156" actId="14100"/>
          <ac:picMkLst>
            <pc:docMk/>
            <pc:sldMk cId="237474942" sldId="659"/>
            <ac:picMk id="7" creationId="{00000000-0000-0000-0000-000000000000}"/>
          </ac:picMkLst>
        </pc:picChg>
      </pc:sldChg>
      <pc:sldChg chg="modSp add del mod">
        <pc:chgData name="Tim Anderson" userId="29931dd9-6a8d-4aea-9bcf-bec880f70870" providerId="ADAL" clId="{843F690B-45C7-4DA0-BC31-D252C0E75647}" dt="2026-07-08T15:36:32.099" v="210" actId="14100"/>
        <pc:sldMkLst>
          <pc:docMk/>
          <pc:sldMk cId="792024164" sldId="704"/>
        </pc:sldMkLst>
        <pc:picChg chg="mod">
          <ac:chgData name="Tim Anderson" userId="29931dd9-6a8d-4aea-9bcf-bec880f70870" providerId="ADAL" clId="{843F690B-45C7-4DA0-BC31-D252C0E75647}" dt="2026-07-08T15:36:32.099" v="210" actId="14100"/>
          <ac:picMkLst>
            <pc:docMk/>
            <pc:sldMk cId="792024164" sldId="704"/>
            <ac:picMk id="7" creationId="{00000000-0000-0000-0000-000000000000}"/>
          </ac:picMkLst>
        </pc:picChg>
      </pc:sldChg>
      <pc:sldChg chg="modSp add del mod">
        <pc:chgData name="Tim Anderson" userId="29931dd9-6a8d-4aea-9bcf-bec880f70870" providerId="ADAL" clId="{843F690B-45C7-4DA0-BC31-D252C0E75647}" dt="2026-07-08T15:37:45.566" v="234" actId="14100"/>
        <pc:sldMkLst>
          <pc:docMk/>
          <pc:sldMk cId="3848329330" sldId="710"/>
        </pc:sldMkLst>
        <pc:picChg chg="mod">
          <ac:chgData name="Tim Anderson" userId="29931dd9-6a8d-4aea-9bcf-bec880f70870" providerId="ADAL" clId="{843F690B-45C7-4DA0-BC31-D252C0E75647}" dt="2026-07-08T15:37:45.566" v="234" actId="14100"/>
          <ac:picMkLst>
            <pc:docMk/>
            <pc:sldMk cId="3848329330" sldId="710"/>
            <ac:picMk id="7" creationId="{00000000-0000-0000-0000-000000000000}"/>
          </ac:picMkLst>
        </pc:picChg>
      </pc:sldChg>
      <pc:sldChg chg="modSp add mod">
        <pc:chgData name="Tim Anderson" userId="29931dd9-6a8d-4aea-9bcf-bec880f70870" providerId="ADAL" clId="{843F690B-45C7-4DA0-BC31-D252C0E75647}" dt="2026-07-08T15:30:41.596" v="160" actId="14100"/>
        <pc:sldMkLst>
          <pc:docMk/>
          <pc:sldMk cId="1121899203" sldId="726"/>
        </pc:sldMkLst>
        <pc:picChg chg="mod">
          <ac:chgData name="Tim Anderson" userId="29931dd9-6a8d-4aea-9bcf-bec880f70870" providerId="ADAL" clId="{843F690B-45C7-4DA0-BC31-D252C0E75647}" dt="2026-07-08T15:30:41.596" v="160" actId="14100"/>
          <ac:picMkLst>
            <pc:docMk/>
            <pc:sldMk cId="1121899203" sldId="726"/>
            <ac:picMk id="7" creationId="{00000000-0000-0000-0000-000000000000}"/>
          </ac:picMkLst>
        </pc:picChg>
      </pc:sldChg>
      <pc:sldChg chg="modSp add del mod">
        <pc:chgData name="Tim Anderson" userId="29931dd9-6a8d-4aea-9bcf-bec880f70870" providerId="ADAL" clId="{843F690B-45C7-4DA0-BC31-D252C0E75647}" dt="2026-07-08T15:36:18.513" v="206" actId="14100"/>
        <pc:sldMkLst>
          <pc:docMk/>
          <pc:sldMk cId="2151839122" sldId="740"/>
        </pc:sldMkLst>
        <pc:picChg chg="mod">
          <ac:chgData name="Tim Anderson" userId="29931dd9-6a8d-4aea-9bcf-bec880f70870" providerId="ADAL" clId="{843F690B-45C7-4DA0-BC31-D252C0E75647}" dt="2026-07-08T15:36:18.513" v="206" actId="14100"/>
          <ac:picMkLst>
            <pc:docMk/>
            <pc:sldMk cId="2151839122" sldId="740"/>
            <ac:picMk id="7" creationId="{00000000-0000-0000-0000-000000000000}"/>
          </ac:picMkLst>
        </pc:picChg>
      </pc:sldChg>
      <pc:sldChg chg="del">
        <pc:chgData name="Tim Anderson" userId="29931dd9-6a8d-4aea-9bcf-bec880f70870" providerId="ADAL" clId="{843F690B-45C7-4DA0-BC31-D252C0E75647}" dt="2026-07-08T15:28:55.662" v="141" actId="47"/>
        <pc:sldMkLst>
          <pc:docMk/>
          <pc:sldMk cId="3940448721" sldId="754"/>
        </pc:sldMkLst>
      </pc:sldChg>
      <pc:sldChg chg="del">
        <pc:chgData name="Tim Anderson" userId="29931dd9-6a8d-4aea-9bcf-bec880f70870" providerId="ADAL" clId="{843F690B-45C7-4DA0-BC31-D252C0E75647}" dt="2026-07-08T15:29:08.557" v="142" actId="47"/>
        <pc:sldMkLst>
          <pc:docMk/>
          <pc:sldMk cId="2477697264" sldId="780"/>
        </pc:sldMkLst>
      </pc:sldChg>
      <pc:sldChg chg="del">
        <pc:chgData name="Tim Anderson" userId="29931dd9-6a8d-4aea-9bcf-bec880f70870" providerId="ADAL" clId="{843F690B-45C7-4DA0-BC31-D252C0E75647}" dt="2026-07-08T15:28:43.150" v="139" actId="47"/>
        <pc:sldMkLst>
          <pc:docMk/>
          <pc:sldMk cId="269169620" sldId="809"/>
        </pc:sldMkLst>
      </pc:sldChg>
      <pc:sldChg chg="del">
        <pc:chgData name="Tim Anderson" userId="29931dd9-6a8d-4aea-9bcf-bec880f70870" providerId="ADAL" clId="{843F690B-45C7-4DA0-BC31-D252C0E75647}" dt="2026-07-08T15:28:14.534" v="130" actId="47"/>
        <pc:sldMkLst>
          <pc:docMk/>
          <pc:sldMk cId="1653664328" sldId="824"/>
        </pc:sldMkLst>
      </pc:sldChg>
      <pc:sldChg chg="modSp add del mod">
        <pc:chgData name="Tim Anderson" userId="29931dd9-6a8d-4aea-9bcf-bec880f70870" providerId="ADAL" clId="{843F690B-45C7-4DA0-BC31-D252C0E75647}" dt="2026-07-08T15:37:38.701" v="232" actId="14100"/>
        <pc:sldMkLst>
          <pc:docMk/>
          <pc:sldMk cId="1145504657" sldId="831"/>
        </pc:sldMkLst>
        <pc:picChg chg="mod">
          <ac:chgData name="Tim Anderson" userId="29931dd9-6a8d-4aea-9bcf-bec880f70870" providerId="ADAL" clId="{843F690B-45C7-4DA0-BC31-D252C0E75647}" dt="2026-07-08T15:37:38.701" v="232" actId="14100"/>
          <ac:picMkLst>
            <pc:docMk/>
            <pc:sldMk cId="1145504657" sldId="831"/>
            <ac:picMk id="7" creationId="{8D29640C-3796-02F4-0E7B-E558AEE2ED9C}"/>
          </ac:picMkLst>
        </pc:picChg>
      </pc:sldChg>
      <pc:sldChg chg="modSp add del mod">
        <pc:chgData name="Tim Anderson" userId="29931dd9-6a8d-4aea-9bcf-bec880f70870" providerId="ADAL" clId="{843F690B-45C7-4DA0-BC31-D252C0E75647}" dt="2026-07-08T15:36:47.535" v="214" actId="14100"/>
        <pc:sldMkLst>
          <pc:docMk/>
          <pc:sldMk cId="1315788671" sldId="833"/>
        </pc:sldMkLst>
        <pc:picChg chg="mod">
          <ac:chgData name="Tim Anderson" userId="29931dd9-6a8d-4aea-9bcf-bec880f70870" providerId="ADAL" clId="{843F690B-45C7-4DA0-BC31-D252C0E75647}" dt="2026-07-08T15:36:47.535" v="214" actId="14100"/>
          <ac:picMkLst>
            <pc:docMk/>
            <pc:sldMk cId="1315788671" sldId="833"/>
            <ac:picMk id="7" creationId="{00000000-0000-0000-0000-000000000000}"/>
          </ac:picMkLst>
        </pc:picChg>
      </pc:sldChg>
      <pc:sldChg chg="del">
        <pc:chgData name="Tim Anderson" userId="29931dd9-6a8d-4aea-9bcf-bec880f70870" providerId="ADAL" clId="{843F690B-45C7-4DA0-BC31-D252C0E75647}" dt="2026-07-08T15:18:41.960" v="46" actId="47"/>
        <pc:sldMkLst>
          <pc:docMk/>
          <pc:sldMk cId="3660984014" sldId="871"/>
        </pc:sldMkLst>
      </pc:sldChg>
      <pc:sldChg chg="del ord">
        <pc:chgData name="Tim Anderson" userId="29931dd9-6a8d-4aea-9bcf-bec880f70870" providerId="ADAL" clId="{843F690B-45C7-4DA0-BC31-D252C0E75647}" dt="2026-07-08T15:14:20.458" v="22" actId="47"/>
        <pc:sldMkLst>
          <pc:docMk/>
          <pc:sldMk cId="697543622" sldId="879"/>
        </pc:sldMkLst>
      </pc:sldChg>
      <pc:sldChg chg="add">
        <pc:chgData name="Tim Anderson" userId="29931dd9-6a8d-4aea-9bcf-bec880f70870" providerId="ADAL" clId="{843F690B-45C7-4DA0-BC31-D252C0E75647}" dt="2026-07-08T15:17:54.892" v="37"/>
        <pc:sldMkLst>
          <pc:docMk/>
          <pc:sldMk cId="4068179762" sldId="879"/>
        </pc:sldMkLst>
      </pc:sldChg>
      <pc:sldChg chg="modSp mod">
        <pc:chgData name="Tim Anderson" userId="29931dd9-6a8d-4aea-9bcf-bec880f70870" providerId="ADAL" clId="{843F690B-45C7-4DA0-BC31-D252C0E75647}" dt="2026-07-08T15:10:39.686" v="6" actId="20577"/>
        <pc:sldMkLst>
          <pc:docMk/>
          <pc:sldMk cId="852748643" sldId="882"/>
        </pc:sldMkLst>
        <pc:spChg chg="mod">
          <ac:chgData name="Tim Anderson" userId="29931dd9-6a8d-4aea-9bcf-bec880f70870" providerId="ADAL" clId="{843F690B-45C7-4DA0-BC31-D252C0E75647}" dt="2026-07-08T15:10:39.686" v="6" actId="20577"/>
          <ac:spMkLst>
            <pc:docMk/>
            <pc:sldMk cId="852748643" sldId="882"/>
            <ac:spMk id="5" creationId="{CAF789A2-1D0C-4508-9DE0-9AAFADD8C21F}"/>
          </ac:spMkLst>
        </pc:spChg>
      </pc:sldChg>
      <pc:sldChg chg="modSp mod">
        <pc:chgData name="Tim Anderson" userId="29931dd9-6a8d-4aea-9bcf-bec880f70870" providerId="ADAL" clId="{843F690B-45C7-4DA0-BC31-D252C0E75647}" dt="2026-07-08T15:23:22.580" v="96" actId="20577"/>
        <pc:sldMkLst>
          <pc:docMk/>
          <pc:sldMk cId="2117734731" sldId="954"/>
        </pc:sldMkLst>
        <pc:spChg chg="mod">
          <ac:chgData name="Tim Anderson" userId="29931dd9-6a8d-4aea-9bcf-bec880f70870" providerId="ADAL" clId="{843F690B-45C7-4DA0-BC31-D252C0E75647}" dt="2026-07-08T15:23:22.580" v="96" actId="20577"/>
          <ac:spMkLst>
            <pc:docMk/>
            <pc:sldMk cId="2117734731" sldId="954"/>
            <ac:spMk id="10" creationId="{00000000-0000-0000-0000-000000000000}"/>
          </ac:spMkLst>
        </pc:spChg>
      </pc:sldChg>
      <pc:sldChg chg="del">
        <pc:chgData name="Tim Anderson" userId="29931dd9-6a8d-4aea-9bcf-bec880f70870" providerId="ADAL" clId="{843F690B-45C7-4DA0-BC31-D252C0E75647}" dt="2026-07-08T15:18:48.550" v="57" actId="47"/>
        <pc:sldMkLst>
          <pc:docMk/>
          <pc:sldMk cId="4235827641" sldId="962"/>
        </pc:sldMkLst>
      </pc:sldChg>
      <pc:sldChg chg="del">
        <pc:chgData name="Tim Anderson" userId="29931dd9-6a8d-4aea-9bcf-bec880f70870" providerId="ADAL" clId="{843F690B-45C7-4DA0-BC31-D252C0E75647}" dt="2026-07-08T15:18:40.996" v="44" actId="47"/>
        <pc:sldMkLst>
          <pc:docMk/>
          <pc:sldMk cId="1475288839" sldId="966"/>
        </pc:sldMkLst>
      </pc:sldChg>
      <pc:sldChg chg="del">
        <pc:chgData name="Tim Anderson" userId="29931dd9-6a8d-4aea-9bcf-bec880f70870" providerId="ADAL" clId="{843F690B-45C7-4DA0-BC31-D252C0E75647}" dt="2026-07-08T15:19:07.334" v="81" actId="47"/>
        <pc:sldMkLst>
          <pc:docMk/>
          <pc:sldMk cId="2998086067" sldId="970"/>
        </pc:sldMkLst>
      </pc:sldChg>
      <pc:sldChg chg="del">
        <pc:chgData name="Tim Anderson" userId="29931dd9-6a8d-4aea-9bcf-bec880f70870" providerId="ADAL" clId="{843F690B-45C7-4DA0-BC31-D252C0E75647}" dt="2026-07-08T15:19:26.443" v="85" actId="47"/>
        <pc:sldMkLst>
          <pc:docMk/>
          <pc:sldMk cId="1795893829" sldId="972"/>
        </pc:sldMkLst>
      </pc:sldChg>
      <pc:sldChg chg="del">
        <pc:chgData name="Tim Anderson" userId="29931dd9-6a8d-4aea-9bcf-bec880f70870" providerId="ADAL" clId="{843F690B-45C7-4DA0-BC31-D252C0E75647}" dt="2026-07-08T15:18:52.308" v="62" actId="47"/>
        <pc:sldMkLst>
          <pc:docMk/>
          <pc:sldMk cId="4101241781" sldId="1654"/>
        </pc:sldMkLst>
      </pc:sldChg>
      <pc:sldChg chg="del">
        <pc:chgData name="Tim Anderson" userId="29931dd9-6a8d-4aea-9bcf-bec880f70870" providerId="ADAL" clId="{843F690B-45C7-4DA0-BC31-D252C0E75647}" dt="2026-07-08T15:19:21.930" v="83" actId="47"/>
        <pc:sldMkLst>
          <pc:docMk/>
          <pc:sldMk cId="802703556" sldId="1661"/>
        </pc:sldMkLst>
      </pc:sldChg>
      <pc:sldChg chg="add del">
        <pc:chgData name="Tim Anderson" userId="29931dd9-6a8d-4aea-9bcf-bec880f70870" providerId="ADAL" clId="{843F690B-45C7-4DA0-BC31-D252C0E75647}" dt="2026-07-08T15:20:51.322" v="89"/>
        <pc:sldMkLst>
          <pc:docMk/>
          <pc:sldMk cId="1912395995" sldId="1661"/>
        </pc:sldMkLst>
      </pc:sldChg>
      <pc:sldChg chg="del">
        <pc:chgData name="Tim Anderson" userId="29931dd9-6a8d-4aea-9bcf-bec880f70870" providerId="ADAL" clId="{843F690B-45C7-4DA0-BC31-D252C0E75647}" dt="2026-07-08T15:19:23.336" v="84" actId="47"/>
        <pc:sldMkLst>
          <pc:docMk/>
          <pc:sldMk cId="967828842" sldId="1662"/>
        </pc:sldMkLst>
      </pc:sldChg>
      <pc:sldChg chg="del">
        <pc:chgData name="Tim Anderson" userId="29931dd9-6a8d-4aea-9bcf-bec880f70870" providerId="ADAL" clId="{843F690B-45C7-4DA0-BC31-D252C0E75647}" dt="2026-07-08T15:19:08.219" v="82" actId="47"/>
        <pc:sldMkLst>
          <pc:docMk/>
          <pc:sldMk cId="1765263363" sldId="1669"/>
        </pc:sldMkLst>
      </pc:sldChg>
      <pc:sldChg chg="del">
        <pc:chgData name="Tim Anderson" userId="29931dd9-6a8d-4aea-9bcf-bec880f70870" providerId="ADAL" clId="{843F690B-45C7-4DA0-BC31-D252C0E75647}" dt="2026-07-08T15:17:57.243" v="38" actId="47"/>
        <pc:sldMkLst>
          <pc:docMk/>
          <pc:sldMk cId="422882599" sldId="1703"/>
        </pc:sldMkLst>
      </pc:sldChg>
      <pc:sldChg chg="del">
        <pc:chgData name="Tim Anderson" userId="29931dd9-6a8d-4aea-9bcf-bec880f70870" providerId="ADAL" clId="{843F690B-45C7-4DA0-BC31-D252C0E75647}" dt="2026-07-08T15:27:17.484" v="102" actId="47"/>
        <pc:sldMkLst>
          <pc:docMk/>
          <pc:sldMk cId="2988783378" sldId="1721"/>
        </pc:sldMkLst>
      </pc:sldChg>
      <pc:sldChg chg="del">
        <pc:chgData name="Tim Anderson" userId="29931dd9-6a8d-4aea-9bcf-bec880f70870" providerId="ADAL" clId="{843F690B-45C7-4DA0-BC31-D252C0E75647}" dt="2026-07-08T15:14:32.550" v="27" actId="47"/>
        <pc:sldMkLst>
          <pc:docMk/>
          <pc:sldMk cId="4150240492" sldId="1722"/>
        </pc:sldMkLst>
      </pc:sldChg>
      <pc:sldChg chg="add">
        <pc:chgData name="Tim Anderson" userId="29931dd9-6a8d-4aea-9bcf-bec880f70870" providerId="ADAL" clId="{843F690B-45C7-4DA0-BC31-D252C0E75647}" dt="2026-07-08T15:12:39.950" v="7"/>
        <pc:sldMkLst>
          <pc:docMk/>
          <pc:sldMk cId="2465001155" sldId="1728"/>
        </pc:sldMkLst>
      </pc:sldChg>
      <pc:sldChg chg="add del">
        <pc:chgData name="Tim Anderson" userId="29931dd9-6a8d-4aea-9bcf-bec880f70870" providerId="ADAL" clId="{843F690B-45C7-4DA0-BC31-D252C0E75647}" dt="2026-07-08T15:12:44.144" v="8" actId="47"/>
        <pc:sldMkLst>
          <pc:docMk/>
          <pc:sldMk cId="447028445" sldId="1729"/>
        </pc:sldMkLst>
      </pc:sldChg>
      <pc:sldChg chg="del ord">
        <pc:chgData name="Tim Anderson" userId="29931dd9-6a8d-4aea-9bcf-bec880f70870" providerId="ADAL" clId="{843F690B-45C7-4DA0-BC31-D252C0E75647}" dt="2026-07-08T15:18:39.421" v="43" actId="47"/>
        <pc:sldMkLst>
          <pc:docMk/>
          <pc:sldMk cId="3920995771" sldId="1866"/>
        </pc:sldMkLst>
      </pc:sldChg>
      <pc:sldChg chg="del ord">
        <pc:chgData name="Tim Anderson" userId="29931dd9-6a8d-4aea-9bcf-bec880f70870" providerId="ADAL" clId="{843F690B-45C7-4DA0-BC31-D252C0E75647}" dt="2026-07-08T15:18:38.774" v="42" actId="47"/>
        <pc:sldMkLst>
          <pc:docMk/>
          <pc:sldMk cId="3635370672" sldId="1867"/>
        </pc:sldMkLst>
      </pc:sldChg>
      <pc:sldChg chg="del">
        <pc:chgData name="Tim Anderson" userId="29931dd9-6a8d-4aea-9bcf-bec880f70870" providerId="ADAL" clId="{843F690B-45C7-4DA0-BC31-D252C0E75647}" dt="2026-07-08T15:18:37.611" v="41" actId="47"/>
        <pc:sldMkLst>
          <pc:docMk/>
          <pc:sldMk cId="1861781876" sldId="1868"/>
        </pc:sldMkLst>
      </pc:sldChg>
      <pc:sldChg chg="del">
        <pc:chgData name="Tim Anderson" userId="29931dd9-6a8d-4aea-9bcf-bec880f70870" providerId="ADAL" clId="{843F690B-45C7-4DA0-BC31-D252C0E75647}" dt="2026-07-08T15:18:41.398" v="45" actId="47"/>
        <pc:sldMkLst>
          <pc:docMk/>
          <pc:sldMk cId="1062862932" sldId="1869"/>
        </pc:sldMkLst>
      </pc:sldChg>
      <pc:sldChg chg="del">
        <pc:chgData name="Tim Anderson" userId="29931dd9-6a8d-4aea-9bcf-bec880f70870" providerId="ADAL" clId="{843F690B-45C7-4DA0-BC31-D252C0E75647}" dt="2026-07-08T15:18:42.491" v="47" actId="47"/>
        <pc:sldMkLst>
          <pc:docMk/>
          <pc:sldMk cId="2065587877" sldId="1870"/>
        </pc:sldMkLst>
      </pc:sldChg>
      <pc:sldChg chg="del">
        <pc:chgData name="Tim Anderson" userId="29931dd9-6a8d-4aea-9bcf-bec880f70870" providerId="ADAL" clId="{843F690B-45C7-4DA0-BC31-D252C0E75647}" dt="2026-07-08T15:18:42.905" v="48" actId="47"/>
        <pc:sldMkLst>
          <pc:docMk/>
          <pc:sldMk cId="3877508214" sldId="1871"/>
        </pc:sldMkLst>
      </pc:sldChg>
      <pc:sldChg chg="del">
        <pc:chgData name="Tim Anderson" userId="29931dd9-6a8d-4aea-9bcf-bec880f70870" providerId="ADAL" clId="{843F690B-45C7-4DA0-BC31-D252C0E75647}" dt="2026-07-08T15:18:43.242" v="49" actId="47"/>
        <pc:sldMkLst>
          <pc:docMk/>
          <pc:sldMk cId="2322650291" sldId="1872"/>
        </pc:sldMkLst>
      </pc:sldChg>
      <pc:sldChg chg="del">
        <pc:chgData name="Tim Anderson" userId="29931dd9-6a8d-4aea-9bcf-bec880f70870" providerId="ADAL" clId="{843F690B-45C7-4DA0-BC31-D252C0E75647}" dt="2026-07-08T15:18:43.797" v="50" actId="47"/>
        <pc:sldMkLst>
          <pc:docMk/>
          <pc:sldMk cId="3055781437" sldId="1873"/>
        </pc:sldMkLst>
      </pc:sldChg>
      <pc:sldChg chg="del">
        <pc:chgData name="Tim Anderson" userId="29931dd9-6a8d-4aea-9bcf-bec880f70870" providerId="ADAL" clId="{843F690B-45C7-4DA0-BC31-D252C0E75647}" dt="2026-07-08T15:13:51.822" v="19" actId="47"/>
        <pc:sldMkLst>
          <pc:docMk/>
          <pc:sldMk cId="960174174" sldId="1874"/>
        </pc:sldMkLst>
      </pc:sldChg>
      <pc:sldChg chg="del">
        <pc:chgData name="Tim Anderson" userId="29931dd9-6a8d-4aea-9bcf-bec880f70870" providerId="ADAL" clId="{843F690B-45C7-4DA0-BC31-D252C0E75647}" dt="2026-07-08T15:18:44.223" v="51" actId="47"/>
        <pc:sldMkLst>
          <pc:docMk/>
          <pc:sldMk cId="203957116" sldId="1875"/>
        </pc:sldMkLst>
      </pc:sldChg>
      <pc:sldChg chg="del">
        <pc:chgData name="Tim Anderson" userId="29931dd9-6a8d-4aea-9bcf-bec880f70870" providerId="ADAL" clId="{843F690B-45C7-4DA0-BC31-D252C0E75647}" dt="2026-07-08T15:18:46.018" v="53" actId="47"/>
        <pc:sldMkLst>
          <pc:docMk/>
          <pc:sldMk cId="3638222662" sldId="1876"/>
        </pc:sldMkLst>
      </pc:sldChg>
      <pc:sldChg chg="del">
        <pc:chgData name="Tim Anderson" userId="29931dd9-6a8d-4aea-9bcf-bec880f70870" providerId="ADAL" clId="{843F690B-45C7-4DA0-BC31-D252C0E75647}" dt="2026-07-08T15:18:46.552" v="54" actId="47"/>
        <pc:sldMkLst>
          <pc:docMk/>
          <pc:sldMk cId="945661833" sldId="1877"/>
        </pc:sldMkLst>
      </pc:sldChg>
      <pc:sldChg chg="del">
        <pc:chgData name="Tim Anderson" userId="29931dd9-6a8d-4aea-9bcf-bec880f70870" providerId="ADAL" clId="{843F690B-45C7-4DA0-BC31-D252C0E75647}" dt="2026-07-08T15:18:47.214" v="55" actId="47"/>
        <pc:sldMkLst>
          <pc:docMk/>
          <pc:sldMk cId="1755333944" sldId="1878"/>
        </pc:sldMkLst>
      </pc:sldChg>
      <pc:sldChg chg="del">
        <pc:chgData name="Tim Anderson" userId="29931dd9-6a8d-4aea-9bcf-bec880f70870" providerId="ADAL" clId="{843F690B-45C7-4DA0-BC31-D252C0E75647}" dt="2026-07-08T15:18:48.147" v="56" actId="47"/>
        <pc:sldMkLst>
          <pc:docMk/>
          <pc:sldMk cId="2856733696" sldId="1879"/>
        </pc:sldMkLst>
      </pc:sldChg>
      <pc:sldChg chg="del">
        <pc:chgData name="Tim Anderson" userId="29931dd9-6a8d-4aea-9bcf-bec880f70870" providerId="ADAL" clId="{843F690B-45C7-4DA0-BC31-D252C0E75647}" dt="2026-07-08T15:18:49.033" v="58" actId="47"/>
        <pc:sldMkLst>
          <pc:docMk/>
          <pc:sldMk cId="418920497" sldId="1880"/>
        </pc:sldMkLst>
      </pc:sldChg>
      <pc:sldChg chg="del">
        <pc:chgData name="Tim Anderson" userId="29931dd9-6a8d-4aea-9bcf-bec880f70870" providerId="ADAL" clId="{843F690B-45C7-4DA0-BC31-D252C0E75647}" dt="2026-07-08T15:18:49.470" v="59" actId="47"/>
        <pc:sldMkLst>
          <pc:docMk/>
          <pc:sldMk cId="138226652" sldId="1881"/>
        </pc:sldMkLst>
      </pc:sldChg>
      <pc:sldChg chg="del">
        <pc:chgData name="Tim Anderson" userId="29931dd9-6a8d-4aea-9bcf-bec880f70870" providerId="ADAL" clId="{843F690B-45C7-4DA0-BC31-D252C0E75647}" dt="2026-07-08T15:18:50.308" v="60" actId="47"/>
        <pc:sldMkLst>
          <pc:docMk/>
          <pc:sldMk cId="761430197" sldId="1882"/>
        </pc:sldMkLst>
      </pc:sldChg>
      <pc:sldChg chg="del">
        <pc:chgData name="Tim Anderson" userId="29931dd9-6a8d-4aea-9bcf-bec880f70870" providerId="ADAL" clId="{843F690B-45C7-4DA0-BC31-D252C0E75647}" dt="2026-07-08T15:18:51.349" v="61" actId="47"/>
        <pc:sldMkLst>
          <pc:docMk/>
          <pc:sldMk cId="4200650160" sldId="1883"/>
        </pc:sldMkLst>
      </pc:sldChg>
      <pc:sldChg chg="del">
        <pc:chgData name="Tim Anderson" userId="29931dd9-6a8d-4aea-9bcf-bec880f70870" providerId="ADAL" clId="{843F690B-45C7-4DA0-BC31-D252C0E75647}" dt="2026-07-08T15:18:53.309" v="63" actId="47"/>
        <pc:sldMkLst>
          <pc:docMk/>
          <pc:sldMk cId="2483799891" sldId="1884"/>
        </pc:sldMkLst>
      </pc:sldChg>
      <pc:sldChg chg="del">
        <pc:chgData name="Tim Anderson" userId="29931dd9-6a8d-4aea-9bcf-bec880f70870" providerId="ADAL" clId="{843F690B-45C7-4DA0-BC31-D252C0E75647}" dt="2026-07-08T15:18:54.090" v="64" actId="47"/>
        <pc:sldMkLst>
          <pc:docMk/>
          <pc:sldMk cId="394387933" sldId="1885"/>
        </pc:sldMkLst>
      </pc:sldChg>
      <pc:sldChg chg="del">
        <pc:chgData name="Tim Anderson" userId="29931dd9-6a8d-4aea-9bcf-bec880f70870" providerId="ADAL" clId="{843F690B-45C7-4DA0-BC31-D252C0E75647}" dt="2026-07-08T15:18:54.646" v="65" actId="47"/>
        <pc:sldMkLst>
          <pc:docMk/>
          <pc:sldMk cId="4141759176" sldId="1886"/>
        </pc:sldMkLst>
      </pc:sldChg>
      <pc:sldChg chg="del">
        <pc:chgData name="Tim Anderson" userId="29931dd9-6a8d-4aea-9bcf-bec880f70870" providerId="ADAL" clId="{843F690B-45C7-4DA0-BC31-D252C0E75647}" dt="2026-07-08T15:18:55.175" v="66" actId="47"/>
        <pc:sldMkLst>
          <pc:docMk/>
          <pc:sldMk cId="3645559759" sldId="1887"/>
        </pc:sldMkLst>
      </pc:sldChg>
      <pc:sldChg chg="del">
        <pc:chgData name="Tim Anderson" userId="29931dd9-6a8d-4aea-9bcf-bec880f70870" providerId="ADAL" clId="{843F690B-45C7-4DA0-BC31-D252C0E75647}" dt="2026-07-08T15:18:55.831" v="67" actId="47"/>
        <pc:sldMkLst>
          <pc:docMk/>
          <pc:sldMk cId="3985739787" sldId="1888"/>
        </pc:sldMkLst>
      </pc:sldChg>
      <pc:sldChg chg="del">
        <pc:chgData name="Tim Anderson" userId="29931dd9-6a8d-4aea-9bcf-bec880f70870" providerId="ADAL" clId="{843F690B-45C7-4DA0-BC31-D252C0E75647}" dt="2026-07-08T15:18:56.664" v="68" actId="47"/>
        <pc:sldMkLst>
          <pc:docMk/>
          <pc:sldMk cId="2331446514" sldId="1889"/>
        </pc:sldMkLst>
      </pc:sldChg>
      <pc:sldChg chg="del">
        <pc:chgData name="Tim Anderson" userId="29931dd9-6a8d-4aea-9bcf-bec880f70870" providerId="ADAL" clId="{843F690B-45C7-4DA0-BC31-D252C0E75647}" dt="2026-07-08T15:18:57.860" v="69" actId="47"/>
        <pc:sldMkLst>
          <pc:docMk/>
          <pc:sldMk cId="3086038061" sldId="1890"/>
        </pc:sldMkLst>
      </pc:sldChg>
      <pc:sldChg chg="del">
        <pc:chgData name="Tim Anderson" userId="29931dd9-6a8d-4aea-9bcf-bec880f70870" providerId="ADAL" clId="{843F690B-45C7-4DA0-BC31-D252C0E75647}" dt="2026-07-08T15:18:58.612" v="70" actId="47"/>
        <pc:sldMkLst>
          <pc:docMk/>
          <pc:sldMk cId="3094405065" sldId="1891"/>
        </pc:sldMkLst>
      </pc:sldChg>
      <pc:sldChg chg="del">
        <pc:chgData name="Tim Anderson" userId="29931dd9-6a8d-4aea-9bcf-bec880f70870" providerId="ADAL" clId="{843F690B-45C7-4DA0-BC31-D252C0E75647}" dt="2026-07-08T15:18:59.084" v="71" actId="47"/>
        <pc:sldMkLst>
          <pc:docMk/>
          <pc:sldMk cId="1180348198" sldId="1892"/>
        </pc:sldMkLst>
      </pc:sldChg>
      <pc:sldChg chg="del">
        <pc:chgData name="Tim Anderson" userId="29931dd9-6a8d-4aea-9bcf-bec880f70870" providerId="ADAL" clId="{843F690B-45C7-4DA0-BC31-D252C0E75647}" dt="2026-07-08T15:18:59.724" v="72" actId="47"/>
        <pc:sldMkLst>
          <pc:docMk/>
          <pc:sldMk cId="804174364" sldId="1893"/>
        </pc:sldMkLst>
      </pc:sldChg>
      <pc:sldChg chg="del">
        <pc:chgData name="Tim Anderson" userId="29931dd9-6a8d-4aea-9bcf-bec880f70870" providerId="ADAL" clId="{843F690B-45C7-4DA0-BC31-D252C0E75647}" dt="2026-07-08T15:19:01.111" v="73" actId="47"/>
        <pc:sldMkLst>
          <pc:docMk/>
          <pc:sldMk cId="3289840877" sldId="1894"/>
        </pc:sldMkLst>
      </pc:sldChg>
      <pc:sldChg chg="del">
        <pc:chgData name="Tim Anderson" userId="29931dd9-6a8d-4aea-9bcf-bec880f70870" providerId="ADAL" clId="{843F690B-45C7-4DA0-BC31-D252C0E75647}" dt="2026-07-08T15:19:01.460" v="74" actId="47"/>
        <pc:sldMkLst>
          <pc:docMk/>
          <pc:sldMk cId="652527298" sldId="1895"/>
        </pc:sldMkLst>
      </pc:sldChg>
      <pc:sldChg chg="del">
        <pc:chgData name="Tim Anderson" userId="29931dd9-6a8d-4aea-9bcf-bec880f70870" providerId="ADAL" clId="{843F690B-45C7-4DA0-BC31-D252C0E75647}" dt="2026-07-08T15:19:02.056" v="75" actId="47"/>
        <pc:sldMkLst>
          <pc:docMk/>
          <pc:sldMk cId="472072287" sldId="1896"/>
        </pc:sldMkLst>
      </pc:sldChg>
      <pc:sldChg chg="del">
        <pc:chgData name="Tim Anderson" userId="29931dd9-6a8d-4aea-9bcf-bec880f70870" providerId="ADAL" clId="{843F690B-45C7-4DA0-BC31-D252C0E75647}" dt="2026-07-08T15:19:02.653" v="76" actId="47"/>
        <pc:sldMkLst>
          <pc:docMk/>
          <pc:sldMk cId="1042314764" sldId="1897"/>
        </pc:sldMkLst>
      </pc:sldChg>
      <pc:sldChg chg="del">
        <pc:chgData name="Tim Anderson" userId="29931dd9-6a8d-4aea-9bcf-bec880f70870" providerId="ADAL" clId="{843F690B-45C7-4DA0-BC31-D252C0E75647}" dt="2026-07-08T15:19:03.301" v="77" actId="47"/>
        <pc:sldMkLst>
          <pc:docMk/>
          <pc:sldMk cId="2206399780" sldId="1898"/>
        </pc:sldMkLst>
      </pc:sldChg>
      <pc:sldChg chg="del">
        <pc:chgData name="Tim Anderson" userId="29931dd9-6a8d-4aea-9bcf-bec880f70870" providerId="ADAL" clId="{843F690B-45C7-4DA0-BC31-D252C0E75647}" dt="2026-07-08T15:19:04.543" v="78" actId="47"/>
        <pc:sldMkLst>
          <pc:docMk/>
          <pc:sldMk cId="2237538757" sldId="1899"/>
        </pc:sldMkLst>
      </pc:sldChg>
      <pc:sldChg chg="del">
        <pc:chgData name="Tim Anderson" userId="29931dd9-6a8d-4aea-9bcf-bec880f70870" providerId="ADAL" clId="{843F690B-45C7-4DA0-BC31-D252C0E75647}" dt="2026-07-08T15:19:05.125" v="79" actId="47"/>
        <pc:sldMkLst>
          <pc:docMk/>
          <pc:sldMk cId="1301970130" sldId="1900"/>
        </pc:sldMkLst>
      </pc:sldChg>
      <pc:sldChg chg="del">
        <pc:chgData name="Tim Anderson" userId="29931dd9-6a8d-4aea-9bcf-bec880f70870" providerId="ADAL" clId="{843F690B-45C7-4DA0-BC31-D252C0E75647}" dt="2026-07-08T15:19:05.861" v="80" actId="47"/>
        <pc:sldMkLst>
          <pc:docMk/>
          <pc:sldMk cId="760632062" sldId="1901"/>
        </pc:sldMkLst>
      </pc:sldChg>
      <pc:sldChg chg="ord">
        <pc:chgData name="Tim Anderson" userId="29931dd9-6a8d-4aea-9bcf-bec880f70870" providerId="ADAL" clId="{843F690B-45C7-4DA0-BC31-D252C0E75647}" dt="2026-07-08T15:19:34.257" v="87"/>
        <pc:sldMkLst>
          <pc:docMk/>
          <pc:sldMk cId="239401421" sldId="2145707838"/>
        </pc:sldMkLst>
      </pc:sldChg>
      <pc:sldChg chg="del">
        <pc:chgData name="Tim Anderson" userId="29931dd9-6a8d-4aea-9bcf-bec880f70870" providerId="ADAL" clId="{843F690B-45C7-4DA0-BC31-D252C0E75647}" dt="2026-07-08T15:28:16.107" v="131" actId="47"/>
        <pc:sldMkLst>
          <pc:docMk/>
          <pc:sldMk cId="3095092264" sldId="2145707844"/>
        </pc:sldMkLst>
      </pc:sldChg>
      <pc:sldChg chg="del">
        <pc:chgData name="Tim Anderson" userId="29931dd9-6a8d-4aea-9bcf-bec880f70870" providerId="ADAL" clId="{843F690B-45C7-4DA0-BC31-D252C0E75647}" dt="2026-07-08T15:28:37.542" v="138" actId="47"/>
        <pc:sldMkLst>
          <pc:docMk/>
          <pc:sldMk cId="3938925317" sldId="2145707845"/>
        </pc:sldMkLst>
      </pc:sldChg>
      <pc:sldChg chg="modSp add del mod">
        <pc:chgData name="Tim Anderson" userId="29931dd9-6a8d-4aea-9bcf-bec880f70870" providerId="ADAL" clId="{843F690B-45C7-4DA0-BC31-D252C0E75647}" dt="2026-07-08T15:36:55.990" v="217" actId="14100"/>
        <pc:sldMkLst>
          <pc:docMk/>
          <pc:sldMk cId="177844307" sldId="2145707848"/>
        </pc:sldMkLst>
        <pc:picChg chg="mod">
          <ac:chgData name="Tim Anderson" userId="29931dd9-6a8d-4aea-9bcf-bec880f70870" providerId="ADAL" clId="{843F690B-45C7-4DA0-BC31-D252C0E75647}" dt="2026-07-08T15:36:55.990" v="217" actId="14100"/>
          <ac:picMkLst>
            <pc:docMk/>
            <pc:sldMk cId="177844307" sldId="2145707848"/>
            <ac:picMk id="7" creationId="{CBB7933F-8F2A-6FEF-BFB1-01725E4C4515}"/>
          </ac:picMkLst>
        </pc:picChg>
      </pc:sldChg>
      <pc:sldChg chg="modSp add mod">
        <pc:chgData name="Tim Anderson" userId="29931dd9-6a8d-4aea-9bcf-bec880f70870" providerId="ADAL" clId="{843F690B-45C7-4DA0-BC31-D252C0E75647}" dt="2026-07-08T15:38:56.440" v="248" actId="14100"/>
        <pc:sldMkLst>
          <pc:docMk/>
          <pc:sldMk cId="56467900" sldId="2145707849"/>
        </pc:sldMkLst>
        <pc:picChg chg="mod">
          <ac:chgData name="Tim Anderson" userId="29931dd9-6a8d-4aea-9bcf-bec880f70870" providerId="ADAL" clId="{843F690B-45C7-4DA0-BC31-D252C0E75647}" dt="2026-07-08T15:38:56.440" v="248" actId="14100"/>
          <ac:picMkLst>
            <pc:docMk/>
            <pc:sldMk cId="56467900" sldId="2145707849"/>
            <ac:picMk id="7" creationId="{4694A1EF-B98F-F822-E282-6F5BC9B42A27}"/>
          </ac:picMkLst>
        </pc:picChg>
      </pc:sldChg>
      <pc:sldChg chg="del ord">
        <pc:chgData name="Tim Anderson" userId="29931dd9-6a8d-4aea-9bcf-bec880f70870" providerId="ADAL" clId="{843F690B-45C7-4DA0-BC31-D252C0E75647}" dt="2026-07-08T15:39:20.057" v="255" actId="47"/>
        <pc:sldMkLst>
          <pc:docMk/>
          <pc:sldMk cId="3105057449" sldId="2145707863"/>
        </pc:sldMkLst>
      </pc:sldChg>
      <pc:sldChg chg="del">
        <pc:chgData name="Tim Anderson" userId="29931dd9-6a8d-4aea-9bcf-bec880f70870" providerId="ADAL" clId="{843F690B-45C7-4DA0-BC31-D252C0E75647}" dt="2026-07-08T15:28:16.755" v="132" actId="47"/>
        <pc:sldMkLst>
          <pc:docMk/>
          <pc:sldMk cId="1852994564" sldId="2145707867"/>
        </pc:sldMkLst>
      </pc:sldChg>
      <pc:sldChg chg="modSp add mod">
        <pc:chgData name="Tim Anderson" userId="29931dd9-6a8d-4aea-9bcf-bec880f70870" providerId="ADAL" clId="{843F690B-45C7-4DA0-BC31-D252C0E75647}" dt="2026-07-08T15:38:46.006" v="246" actId="14100"/>
        <pc:sldMkLst>
          <pc:docMk/>
          <pc:sldMk cId="3636980124" sldId="2145707867"/>
        </pc:sldMkLst>
        <pc:picChg chg="mod">
          <ac:chgData name="Tim Anderson" userId="29931dd9-6a8d-4aea-9bcf-bec880f70870" providerId="ADAL" clId="{843F690B-45C7-4DA0-BC31-D252C0E75647}" dt="2026-07-08T15:38:46.006" v="246" actId="14100"/>
          <ac:picMkLst>
            <pc:docMk/>
            <pc:sldMk cId="3636980124" sldId="2145707867"/>
            <ac:picMk id="7" creationId="{FFF950AA-4078-0929-A6CD-F7B11F06604B}"/>
          </ac:picMkLst>
        </pc:picChg>
      </pc:sldChg>
      <pc:sldChg chg="modSp add mod">
        <pc:chgData name="Tim Anderson" userId="29931dd9-6a8d-4aea-9bcf-bec880f70870" providerId="ADAL" clId="{843F690B-45C7-4DA0-BC31-D252C0E75647}" dt="2026-07-08T15:39:02.289" v="250" actId="14100"/>
        <pc:sldMkLst>
          <pc:docMk/>
          <pc:sldMk cId="1310116353" sldId="2145707868"/>
        </pc:sldMkLst>
        <pc:picChg chg="mod">
          <ac:chgData name="Tim Anderson" userId="29931dd9-6a8d-4aea-9bcf-bec880f70870" providerId="ADAL" clId="{843F690B-45C7-4DA0-BC31-D252C0E75647}" dt="2026-07-08T15:39:02.289" v="250" actId="14100"/>
          <ac:picMkLst>
            <pc:docMk/>
            <pc:sldMk cId="1310116353" sldId="2145707868"/>
            <ac:picMk id="7" creationId="{4C4605A8-3930-E28D-DB7E-ACFCAA427563}"/>
          </ac:picMkLst>
        </pc:picChg>
      </pc:sldChg>
      <pc:sldChg chg="del">
        <pc:chgData name="Tim Anderson" userId="29931dd9-6a8d-4aea-9bcf-bec880f70870" providerId="ADAL" clId="{843F690B-45C7-4DA0-BC31-D252C0E75647}" dt="2026-07-08T15:28:18.539" v="134" actId="47"/>
        <pc:sldMkLst>
          <pc:docMk/>
          <pc:sldMk cId="2809275707" sldId="2145707868"/>
        </pc:sldMkLst>
      </pc:sldChg>
      <pc:sldChg chg="modSp add mod">
        <pc:chgData name="Tim Anderson" userId="29931dd9-6a8d-4aea-9bcf-bec880f70870" providerId="ADAL" clId="{843F690B-45C7-4DA0-BC31-D252C0E75647}" dt="2026-07-08T15:39:10.275" v="252" actId="14100"/>
        <pc:sldMkLst>
          <pc:docMk/>
          <pc:sldMk cId="1572005948" sldId="2145707869"/>
        </pc:sldMkLst>
        <pc:picChg chg="mod">
          <ac:chgData name="Tim Anderson" userId="29931dd9-6a8d-4aea-9bcf-bec880f70870" providerId="ADAL" clId="{843F690B-45C7-4DA0-BC31-D252C0E75647}" dt="2026-07-08T15:39:10.275" v="252" actId="14100"/>
          <ac:picMkLst>
            <pc:docMk/>
            <pc:sldMk cId="1572005948" sldId="2145707869"/>
            <ac:picMk id="7" creationId="{C02B370E-31BD-7109-D029-339E6C25FD20}"/>
          </ac:picMkLst>
        </pc:picChg>
      </pc:sldChg>
      <pc:sldChg chg="del">
        <pc:chgData name="Tim Anderson" userId="29931dd9-6a8d-4aea-9bcf-bec880f70870" providerId="ADAL" clId="{843F690B-45C7-4DA0-BC31-D252C0E75647}" dt="2026-07-08T15:28:20.402" v="135" actId="47"/>
        <pc:sldMkLst>
          <pc:docMk/>
          <pc:sldMk cId="2242400875" sldId="2145707869"/>
        </pc:sldMkLst>
      </pc:sldChg>
      <pc:sldChg chg="modSp add del mod">
        <pc:chgData name="Tim Anderson" userId="29931dd9-6a8d-4aea-9bcf-bec880f70870" providerId="ADAL" clId="{843F690B-45C7-4DA0-BC31-D252C0E75647}" dt="2026-07-08T15:39:17.304" v="254" actId="14100"/>
        <pc:sldMkLst>
          <pc:docMk/>
          <pc:sldMk cId="816117910" sldId="2145707884"/>
        </pc:sldMkLst>
        <pc:picChg chg="mod">
          <ac:chgData name="Tim Anderson" userId="29931dd9-6a8d-4aea-9bcf-bec880f70870" providerId="ADAL" clId="{843F690B-45C7-4DA0-BC31-D252C0E75647}" dt="2026-07-08T15:39:17.304" v="254" actId="14100"/>
          <ac:picMkLst>
            <pc:docMk/>
            <pc:sldMk cId="816117910" sldId="2145707884"/>
            <ac:picMk id="7" creationId="{B65F2D2A-6258-C6B8-77AF-610F994CFE7F}"/>
          </ac:picMkLst>
        </pc:picChg>
      </pc:sldChg>
      <pc:sldChg chg="modSp add del mod">
        <pc:chgData name="Tim Anderson" userId="29931dd9-6a8d-4aea-9bcf-bec880f70870" providerId="ADAL" clId="{843F690B-45C7-4DA0-BC31-D252C0E75647}" dt="2026-07-08T15:37:26.525" v="228" actId="14100"/>
        <pc:sldMkLst>
          <pc:docMk/>
          <pc:sldMk cId="2447846693" sldId="2145707916"/>
        </pc:sldMkLst>
        <pc:picChg chg="mod">
          <ac:chgData name="Tim Anderson" userId="29931dd9-6a8d-4aea-9bcf-bec880f70870" providerId="ADAL" clId="{843F690B-45C7-4DA0-BC31-D252C0E75647}" dt="2026-07-08T15:37:26.525" v="228" actId="14100"/>
          <ac:picMkLst>
            <pc:docMk/>
            <pc:sldMk cId="2447846693" sldId="2145707916"/>
            <ac:picMk id="7" creationId="{022F7256-B464-D3EE-7B76-F209D384E06A}"/>
          </ac:picMkLst>
        </pc:picChg>
      </pc:sldChg>
      <pc:sldChg chg="del">
        <pc:chgData name="Tim Anderson" userId="29931dd9-6a8d-4aea-9bcf-bec880f70870" providerId="ADAL" clId="{843F690B-45C7-4DA0-BC31-D252C0E75647}" dt="2026-07-08T15:21:16.144" v="90" actId="47"/>
        <pc:sldMkLst>
          <pc:docMk/>
          <pc:sldMk cId="305332194" sldId="2145707917"/>
        </pc:sldMkLst>
      </pc:sldChg>
      <pc:sldChg chg="modSp add mod">
        <pc:chgData name="Tim Anderson" userId="29931dd9-6a8d-4aea-9bcf-bec880f70870" providerId="ADAL" clId="{843F690B-45C7-4DA0-BC31-D252C0E75647}" dt="2026-07-08T15:37:33.193" v="230" actId="14100"/>
        <pc:sldMkLst>
          <pc:docMk/>
          <pc:sldMk cId="1441327577" sldId="2145707917"/>
        </pc:sldMkLst>
        <pc:picChg chg="mod">
          <ac:chgData name="Tim Anderson" userId="29931dd9-6a8d-4aea-9bcf-bec880f70870" providerId="ADAL" clId="{843F690B-45C7-4DA0-BC31-D252C0E75647}" dt="2026-07-08T15:37:33.193" v="230" actId="14100"/>
          <ac:picMkLst>
            <pc:docMk/>
            <pc:sldMk cId="1441327577" sldId="2145707917"/>
            <ac:picMk id="7" creationId="{294830B9-B978-C08C-7B79-FEE3C47172D3}"/>
          </ac:picMkLst>
        </pc:picChg>
      </pc:sldChg>
      <pc:sldChg chg="add">
        <pc:chgData name="Tim Anderson" userId="29931dd9-6a8d-4aea-9bcf-bec880f70870" providerId="ADAL" clId="{843F690B-45C7-4DA0-BC31-D252C0E75647}" dt="2026-07-08T15:29:24.257" v="143"/>
        <pc:sldMkLst>
          <pc:docMk/>
          <pc:sldMk cId="3301147880" sldId="2145707919"/>
        </pc:sldMkLst>
      </pc:sldChg>
      <pc:sldChg chg="modSp add del mod">
        <pc:chgData name="Tim Anderson" userId="29931dd9-6a8d-4aea-9bcf-bec880f70870" providerId="ADAL" clId="{843F690B-45C7-4DA0-BC31-D252C0E75647}" dt="2026-07-08T15:37:54.120" v="236" actId="14100"/>
        <pc:sldMkLst>
          <pc:docMk/>
          <pc:sldMk cId="2450100840" sldId="2145707921"/>
        </pc:sldMkLst>
        <pc:picChg chg="mod">
          <ac:chgData name="Tim Anderson" userId="29931dd9-6a8d-4aea-9bcf-bec880f70870" providerId="ADAL" clId="{843F690B-45C7-4DA0-BC31-D252C0E75647}" dt="2026-07-08T15:37:54.120" v="236" actId="14100"/>
          <ac:picMkLst>
            <pc:docMk/>
            <pc:sldMk cId="2450100840" sldId="2145707921"/>
            <ac:picMk id="7" creationId="{DFDA10D6-76AA-D2FE-F748-12E1D40283C4}"/>
          </ac:picMkLst>
        </pc:picChg>
      </pc:sldChg>
      <pc:sldChg chg="modSp add mod">
        <pc:chgData name="Tim Anderson" userId="29931dd9-6a8d-4aea-9bcf-bec880f70870" providerId="ADAL" clId="{843F690B-45C7-4DA0-BC31-D252C0E75647}" dt="2026-07-08T15:30:13.832" v="153" actId="14100"/>
        <pc:sldMkLst>
          <pc:docMk/>
          <pc:sldMk cId="2879576411" sldId="2145707930"/>
        </pc:sldMkLst>
        <pc:picChg chg="mod">
          <ac:chgData name="Tim Anderson" userId="29931dd9-6a8d-4aea-9bcf-bec880f70870" providerId="ADAL" clId="{843F690B-45C7-4DA0-BC31-D252C0E75647}" dt="2026-07-08T15:30:13.832" v="153" actId="14100"/>
          <ac:picMkLst>
            <pc:docMk/>
            <pc:sldMk cId="2879576411" sldId="2145707930"/>
            <ac:picMk id="7" creationId="{3A638810-00DB-B3B8-C489-AB9BEEEC4B75}"/>
          </ac:picMkLst>
        </pc:picChg>
      </pc:sldChg>
      <pc:sldChg chg="del">
        <pc:chgData name="Tim Anderson" userId="29931dd9-6a8d-4aea-9bcf-bec880f70870" providerId="ADAL" clId="{843F690B-45C7-4DA0-BC31-D252C0E75647}" dt="2026-07-08T15:29:35.114" v="144" actId="47"/>
        <pc:sldMkLst>
          <pc:docMk/>
          <pc:sldMk cId="2859056046" sldId="2145708009"/>
        </pc:sldMkLst>
      </pc:sldChg>
      <pc:sldChg chg="del">
        <pc:chgData name="Tim Anderson" userId="29931dd9-6a8d-4aea-9bcf-bec880f70870" providerId="ADAL" clId="{843F690B-45C7-4DA0-BC31-D252C0E75647}" dt="2026-07-08T15:27:42.428" v="118" actId="47"/>
        <pc:sldMkLst>
          <pc:docMk/>
          <pc:sldMk cId="3548072766" sldId="2145708039"/>
        </pc:sldMkLst>
      </pc:sldChg>
      <pc:sldChg chg="del">
        <pc:chgData name="Tim Anderson" userId="29931dd9-6a8d-4aea-9bcf-bec880f70870" providerId="ADAL" clId="{843F690B-45C7-4DA0-BC31-D252C0E75647}" dt="2026-07-08T15:27:43.696" v="120" actId="47"/>
        <pc:sldMkLst>
          <pc:docMk/>
          <pc:sldMk cId="2197019163" sldId="2145708040"/>
        </pc:sldMkLst>
      </pc:sldChg>
      <pc:sldChg chg="del">
        <pc:chgData name="Tim Anderson" userId="29931dd9-6a8d-4aea-9bcf-bec880f70870" providerId="ADAL" clId="{843F690B-45C7-4DA0-BC31-D252C0E75647}" dt="2026-07-08T15:27:44.032" v="121" actId="47"/>
        <pc:sldMkLst>
          <pc:docMk/>
          <pc:sldMk cId="2645667642" sldId="2145708041"/>
        </pc:sldMkLst>
      </pc:sldChg>
      <pc:sldChg chg="del">
        <pc:chgData name="Tim Anderson" userId="29931dd9-6a8d-4aea-9bcf-bec880f70870" providerId="ADAL" clId="{843F690B-45C7-4DA0-BC31-D252C0E75647}" dt="2026-07-08T15:27:44.447" v="122" actId="47"/>
        <pc:sldMkLst>
          <pc:docMk/>
          <pc:sldMk cId="2282345292" sldId="2145708042"/>
        </pc:sldMkLst>
      </pc:sldChg>
      <pc:sldChg chg="del">
        <pc:chgData name="Tim Anderson" userId="29931dd9-6a8d-4aea-9bcf-bec880f70870" providerId="ADAL" clId="{843F690B-45C7-4DA0-BC31-D252C0E75647}" dt="2026-07-08T15:27:45.081" v="124" actId="47"/>
        <pc:sldMkLst>
          <pc:docMk/>
          <pc:sldMk cId="1441327577" sldId="2145708043"/>
        </pc:sldMkLst>
      </pc:sldChg>
      <pc:sldChg chg="add del">
        <pc:chgData name="Tim Anderson" userId="29931dd9-6a8d-4aea-9bcf-bec880f70870" providerId="ADAL" clId="{843F690B-45C7-4DA0-BC31-D252C0E75647}" dt="2026-07-08T15:27:53.133" v="129" actId="47"/>
        <pc:sldMkLst>
          <pc:docMk/>
          <pc:sldMk cId="3160735948" sldId="2145708044"/>
        </pc:sldMkLst>
      </pc:sldChg>
      <pc:sldChg chg="del">
        <pc:chgData name="Tim Anderson" userId="29931dd9-6a8d-4aea-9bcf-bec880f70870" providerId="ADAL" clId="{843F690B-45C7-4DA0-BC31-D252C0E75647}" dt="2026-07-08T15:39:47.302" v="260" actId="47"/>
        <pc:sldMkLst>
          <pc:docMk/>
          <pc:sldMk cId="2891680066" sldId="2145708047"/>
        </pc:sldMkLst>
      </pc:sldChg>
      <pc:sldChg chg="del">
        <pc:chgData name="Tim Anderson" userId="29931dd9-6a8d-4aea-9bcf-bec880f70870" providerId="ADAL" clId="{843F690B-45C7-4DA0-BC31-D252C0E75647}" dt="2026-07-08T15:28:17.375" v="133" actId="47"/>
        <pc:sldMkLst>
          <pc:docMk/>
          <pc:sldMk cId="2211595145" sldId="2145708048"/>
        </pc:sldMkLst>
      </pc:sldChg>
      <pc:sldChg chg="del">
        <pc:chgData name="Tim Anderson" userId="29931dd9-6a8d-4aea-9bcf-bec880f70870" providerId="ADAL" clId="{843F690B-45C7-4DA0-BC31-D252C0E75647}" dt="2026-07-08T15:28:21.443" v="136" actId="47"/>
        <pc:sldMkLst>
          <pc:docMk/>
          <pc:sldMk cId="2077276141" sldId="2145708049"/>
        </pc:sldMkLst>
      </pc:sldChg>
      <pc:sldChg chg="del">
        <pc:chgData name="Tim Anderson" userId="29931dd9-6a8d-4aea-9bcf-bec880f70870" providerId="ADAL" clId="{843F690B-45C7-4DA0-BC31-D252C0E75647}" dt="2026-07-08T15:13:06.247" v="9" actId="47"/>
        <pc:sldMkLst>
          <pc:docMk/>
          <pc:sldMk cId="447570303" sldId="2145708051"/>
        </pc:sldMkLst>
      </pc:sldChg>
      <pc:sldChg chg="del">
        <pc:chgData name="Tim Anderson" userId="29931dd9-6a8d-4aea-9bcf-bec880f70870" providerId="ADAL" clId="{843F690B-45C7-4DA0-BC31-D252C0E75647}" dt="2026-07-08T15:16:48.392" v="35" actId="47"/>
        <pc:sldMkLst>
          <pc:docMk/>
          <pc:sldMk cId="1298079462" sldId="2145708060"/>
        </pc:sldMkLst>
      </pc:sldChg>
      <pc:sldChg chg="del">
        <pc:chgData name="Tim Anderson" userId="29931dd9-6a8d-4aea-9bcf-bec880f70870" providerId="ADAL" clId="{843F690B-45C7-4DA0-BC31-D252C0E75647}" dt="2026-07-08T15:27:14.849" v="97" actId="47"/>
        <pc:sldMkLst>
          <pc:docMk/>
          <pc:sldMk cId="2892738740" sldId="2145708061"/>
        </pc:sldMkLst>
      </pc:sldChg>
      <pc:sldChg chg="del">
        <pc:chgData name="Tim Anderson" userId="29931dd9-6a8d-4aea-9bcf-bec880f70870" providerId="ADAL" clId="{843F690B-45C7-4DA0-BC31-D252C0E75647}" dt="2026-07-08T15:27:15.745" v="98" actId="47"/>
        <pc:sldMkLst>
          <pc:docMk/>
          <pc:sldMk cId="3026491152" sldId="2145708062"/>
        </pc:sldMkLst>
      </pc:sldChg>
      <pc:sldChg chg="del">
        <pc:chgData name="Tim Anderson" userId="29931dd9-6a8d-4aea-9bcf-bec880f70870" providerId="ADAL" clId="{843F690B-45C7-4DA0-BC31-D252C0E75647}" dt="2026-07-08T15:27:16.193" v="99" actId="47"/>
        <pc:sldMkLst>
          <pc:docMk/>
          <pc:sldMk cId="3071921774" sldId="2145708063"/>
        </pc:sldMkLst>
      </pc:sldChg>
      <pc:sldChg chg="del">
        <pc:chgData name="Tim Anderson" userId="29931dd9-6a8d-4aea-9bcf-bec880f70870" providerId="ADAL" clId="{843F690B-45C7-4DA0-BC31-D252C0E75647}" dt="2026-07-08T15:27:16.700" v="100" actId="47"/>
        <pc:sldMkLst>
          <pc:docMk/>
          <pc:sldMk cId="137392573" sldId="2145708064"/>
        </pc:sldMkLst>
      </pc:sldChg>
      <pc:sldChg chg="del">
        <pc:chgData name="Tim Anderson" userId="29931dd9-6a8d-4aea-9bcf-bec880f70870" providerId="ADAL" clId="{843F690B-45C7-4DA0-BC31-D252C0E75647}" dt="2026-07-08T15:13:10.229" v="14" actId="47"/>
        <pc:sldMkLst>
          <pc:docMk/>
          <pc:sldMk cId="4073784801" sldId="2145708065"/>
        </pc:sldMkLst>
      </pc:sldChg>
      <pc:sldChg chg="del">
        <pc:chgData name="Tim Anderson" userId="29931dd9-6a8d-4aea-9bcf-bec880f70870" providerId="ADAL" clId="{843F690B-45C7-4DA0-BC31-D252C0E75647}" dt="2026-07-08T15:13:12.277" v="16" actId="47"/>
        <pc:sldMkLst>
          <pc:docMk/>
          <pc:sldMk cId="4078076630" sldId="2145708066"/>
        </pc:sldMkLst>
      </pc:sldChg>
      <pc:sldChg chg="del">
        <pc:chgData name="Tim Anderson" userId="29931dd9-6a8d-4aea-9bcf-bec880f70870" providerId="ADAL" clId="{843F690B-45C7-4DA0-BC31-D252C0E75647}" dt="2026-07-08T15:16:49.552" v="36" actId="47"/>
        <pc:sldMkLst>
          <pc:docMk/>
          <pc:sldMk cId="869296286" sldId="2145708067"/>
        </pc:sldMkLst>
      </pc:sldChg>
      <pc:sldChg chg="del">
        <pc:chgData name="Tim Anderson" userId="29931dd9-6a8d-4aea-9bcf-bec880f70870" providerId="ADAL" clId="{843F690B-45C7-4DA0-BC31-D252C0E75647}" dt="2026-07-08T15:14:43.095" v="30" actId="47"/>
        <pc:sldMkLst>
          <pc:docMk/>
          <pc:sldMk cId="1715347918" sldId="2145708068"/>
        </pc:sldMkLst>
      </pc:sldChg>
      <pc:sldChg chg="ord">
        <pc:chgData name="Tim Anderson" userId="29931dd9-6a8d-4aea-9bcf-bec880f70870" providerId="ADAL" clId="{843F690B-45C7-4DA0-BC31-D252C0E75647}" dt="2026-07-08T15:39:27.959" v="257"/>
        <pc:sldMkLst>
          <pc:docMk/>
          <pc:sldMk cId="4210542735" sldId="2145708069"/>
        </pc:sldMkLst>
      </pc:sldChg>
      <pc:sldChg chg="add">
        <pc:chgData name="Tim Anderson" userId="29931dd9-6a8d-4aea-9bcf-bec880f70870" providerId="ADAL" clId="{843F690B-45C7-4DA0-BC31-D252C0E75647}" dt="2026-07-08T15:12:39.950" v="7"/>
        <pc:sldMkLst>
          <pc:docMk/>
          <pc:sldMk cId="2349495255" sldId="2145708070"/>
        </pc:sldMkLst>
      </pc:sldChg>
      <pc:sldChg chg="add ord">
        <pc:chgData name="Tim Anderson" userId="29931dd9-6a8d-4aea-9bcf-bec880f70870" providerId="ADAL" clId="{843F690B-45C7-4DA0-BC31-D252C0E75647}" dt="2026-07-08T15:18:35.388" v="40"/>
        <pc:sldMkLst>
          <pc:docMk/>
          <pc:sldMk cId="1996764259" sldId="2145708071"/>
        </pc:sldMkLst>
      </pc:sldChg>
      <pc:sldChg chg="add">
        <pc:chgData name="Tim Anderson" userId="29931dd9-6a8d-4aea-9bcf-bec880f70870" providerId="ADAL" clId="{843F690B-45C7-4DA0-BC31-D252C0E75647}" dt="2026-07-08T15:12:39.950" v="7"/>
        <pc:sldMkLst>
          <pc:docMk/>
          <pc:sldMk cId="3531628448" sldId="2145708072"/>
        </pc:sldMkLst>
      </pc:sldChg>
      <pc:sldChg chg="add del">
        <pc:chgData name="Tim Anderson" userId="29931dd9-6a8d-4aea-9bcf-bec880f70870" providerId="ADAL" clId="{843F690B-45C7-4DA0-BC31-D252C0E75647}" dt="2026-07-08T15:14:24.893" v="23" actId="47"/>
        <pc:sldMkLst>
          <pc:docMk/>
          <pc:sldMk cId="1521756054" sldId="2145708073"/>
        </pc:sldMkLst>
      </pc:sldChg>
      <pc:sldChg chg="modSp add mod">
        <pc:chgData name="Tim Anderson" userId="29931dd9-6a8d-4aea-9bcf-bec880f70870" providerId="ADAL" clId="{843F690B-45C7-4DA0-BC31-D252C0E75647}" dt="2026-07-08T15:30:52.944" v="162" actId="14100"/>
        <pc:sldMkLst>
          <pc:docMk/>
          <pc:sldMk cId="2910950521" sldId="2145708073"/>
        </pc:sldMkLst>
        <pc:picChg chg="mod">
          <ac:chgData name="Tim Anderson" userId="29931dd9-6a8d-4aea-9bcf-bec880f70870" providerId="ADAL" clId="{843F690B-45C7-4DA0-BC31-D252C0E75647}" dt="2026-07-08T15:30:52.944" v="162" actId="14100"/>
          <ac:picMkLst>
            <pc:docMk/>
            <pc:sldMk cId="2910950521" sldId="2145708073"/>
            <ac:picMk id="7" creationId="{5CD0D639-C96A-155E-2FFB-9C507E27923F}"/>
          </ac:picMkLst>
        </pc:picChg>
      </pc:sldChg>
      <pc:sldChg chg="add del">
        <pc:chgData name="Tim Anderson" userId="29931dd9-6a8d-4aea-9bcf-bec880f70870" providerId="ADAL" clId="{843F690B-45C7-4DA0-BC31-D252C0E75647}" dt="2026-07-08T15:18:45.006" v="52" actId="47"/>
        <pc:sldMkLst>
          <pc:docMk/>
          <pc:sldMk cId="2817481" sldId="2145708074"/>
        </pc:sldMkLst>
      </pc:sldChg>
      <pc:sldChg chg="modSp add mod">
        <pc:chgData name="Tim Anderson" userId="29931dd9-6a8d-4aea-9bcf-bec880f70870" providerId="ADAL" clId="{843F690B-45C7-4DA0-BC31-D252C0E75647}" dt="2026-07-08T15:34:33.829" v="202" actId="14100"/>
        <pc:sldMkLst>
          <pc:docMk/>
          <pc:sldMk cId="2821212015" sldId="2145708074"/>
        </pc:sldMkLst>
        <pc:picChg chg="mod">
          <ac:chgData name="Tim Anderson" userId="29931dd9-6a8d-4aea-9bcf-bec880f70870" providerId="ADAL" clId="{843F690B-45C7-4DA0-BC31-D252C0E75647}" dt="2026-07-08T15:34:33.829" v="202" actId="14100"/>
          <ac:picMkLst>
            <pc:docMk/>
            <pc:sldMk cId="2821212015" sldId="2145708074"/>
            <ac:picMk id="7" creationId="{73DB49D7-265C-E08B-213B-34D987F0CC2B}"/>
          </ac:picMkLst>
        </pc:picChg>
      </pc:sldChg>
      <pc:sldChg chg="modSp add mod">
        <pc:chgData name="Tim Anderson" userId="29931dd9-6a8d-4aea-9bcf-bec880f70870" providerId="ADAL" clId="{843F690B-45C7-4DA0-BC31-D252C0E75647}" dt="2026-07-08T15:37:09.301" v="221" actId="14100"/>
        <pc:sldMkLst>
          <pc:docMk/>
          <pc:sldMk cId="2197019163" sldId="2145708075"/>
        </pc:sldMkLst>
        <pc:picChg chg="mod">
          <ac:chgData name="Tim Anderson" userId="29931dd9-6a8d-4aea-9bcf-bec880f70870" providerId="ADAL" clId="{843F690B-45C7-4DA0-BC31-D252C0E75647}" dt="2026-07-08T15:37:09.301" v="221" actId="14100"/>
          <ac:picMkLst>
            <pc:docMk/>
            <pc:sldMk cId="2197019163" sldId="2145708075"/>
            <ac:picMk id="7" creationId="{DCBCFD6D-A018-AF0B-BC26-1F57DFC9536B}"/>
          </ac:picMkLst>
        </pc:picChg>
      </pc:sldChg>
      <pc:sldChg chg="modSp add mod">
        <pc:chgData name="Tim Anderson" userId="29931dd9-6a8d-4aea-9bcf-bec880f70870" providerId="ADAL" clId="{843F690B-45C7-4DA0-BC31-D252C0E75647}" dt="2026-07-08T15:37:14.954" v="223" actId="14100"/>
        <pc:sldMkLst>
          <pc:docMk/>
          <pc:sldMk cId="2645667642" sldId="2145708076"/>
        </pc:sldMkLst>
        <pc:picChg chg="mod">
          <ac:chgData name="Tim Anderson" userId="29931dd9-6a8d-4aea-9bcf-bec880f70870" providerId="ADAL" clId="{843F690B-45C7-4DA0-BC31-D252C0E75647}" dt="2026-07-08T15:37:14.954" v="223" actId="14100"/>
          <ac:picMkLst>
            <pc:docMk/>
            <pc:sldMk cId="2645667642" sldId="2145708076"/>
            <ac:picMk id="7" creationId="{FFF43230-A924-BDCC-C000-C468D52448F0}"/>
          </ac:picMkLst>
        </pc:picChg>
      </pc:sldChg>
      <pc:sldChg chg="modSp add mod">
        <pc:chgData name="Tim Anderson" userId="29931dd9-6a8d-4aea-9bcf-bec880f70870" providerId="ADAL" clId="{843F690B-45C7-4DA0-BC31-D252C0E75647}" dt="2026-07-08T15:37:21.240" v="226" actId="14100"/>
        <pc:sldMkLst>
          <pc:docMk/>
          <pc:sldMk cId="2282345292" sldId="2145708077"/>
        </pc:sldMkLst>
        <pc:picChg chg="mod">
          <ac:chgData name="Tim Anderson" userId="29931dd9-6a8d-4aea-9bcf-bec880f70870" providerId="ADAL" clId="{843F690B-45C7-4DA0-BC31-D252C0E75647}" dt="2026-07-08T15:37:21.240" v="226" actId="14100"/>
          <ac:picMkLst>
            <pc:docMk/>
            <pc:sldMk cId="2282345292" sldId="2145708077"/>
            <ac:picMk id="7" creationId="{946DD16B-AFF1-C49C-608F-B27ECBCE4037}"/>
          </ac:picMkLst>
        </pc:picChg>
      </pc:sldChg>
      <pc:sldChg chg="modSp add mod">
        <pc:chgData name="Tim Anderson" userId="29931dd9-6a8d-4aea-9bcf-bec880f70870" providerId="ADAL" clId="{843F690B-45C7-4DA0-BC31-D252C0E75647}" dt="2026-07-08T15:38:00.278" v="238" actId="14100"/>
        <pc:sldMkLst>
          <pc:docMk/>
          <pc:sldMk cId="4164628300" sldId="2145708078"/>
        </pc:sldMkLst>
        <pc:picChg chg="mod">
          <ac:chgData name="Tim Anderson" userId="29931dd9-6a8d-4aea-9bcf-bec880f70870" providerId="ADAL" clId="{843F690B-45C7-4DA0-BC31-D252C0E75647}" dt="2026-07-08T15:38:00.278" v="238" actId="14100"/>
          <ac:picMkLst>
            <pc:docMk/>
            <pc:sldMk cId="4164628300" sldId="2145708078"/>
            <ac:picMk id="7" creationId="{1C6073AB-5F9E-798B-90DC-AEC1CAA14C6A}"/>
          </ac:picMkLst>
        </pc:picChg>
      </pc:sldChg>
      <pc:sldChg chg="modSp add mod">
        <pc:chgData name="Tim Anderson" userId="29931dd9-6a8d-4aea-9bcf-bec880f70870" providerId="ADAL" clId="{843F690B-45C7-4DA0-BC31-D252C0E75647}" dt="2026-07-08T15:38:10.846" v="240" actId="14100"/>
        <pc:sldMkLst>
          <pc:docMk/>
          <pc:sldMk cId="1202525392" sldId="2145708079"/>
        </pc:sldMkLst>
        <pc:picChg chg="mod">
          <ac:chgData name="Tim Anderson" userId="29931dd9-6a8d-4aea-9bcf-bec880f70870" providerId="ADAL" clId="{843F690B-45C7-4DA0-BC31-D252C0E75647}" dt="2026-07-08T15:38:10.846" v="240" actId="14100"/>
          <ac:picMkLst>
            <pc:docMk/>
            <pc:sldMk cId="1202525392" sldId="2145708079"/>
            <ac:picMk id="7" creationId="{4B2F82A5-5D26-44B4-F09C-F154EC1B4C71}"/>
          </ac:picMkLst>
        </pc:picChg>
      </pc:sldChg>
      <pc:sldChg chg="modSp add mod">
        <pc:chgData name="Tim Anderson" userId="29931dd9-6a8d-4aea-9bcf-bec880f70870" providerId="ADAL" clId="{843F690B-45C7-4DA0-BC31-D252C0E75647}" dt="2026-07-08T15:38:33.292" v="242" actId="14100"/>
        <pc:sldMkLst>
          <pc:docMk/>
          <pc:sldMk cId="3130795552" sldId="2145708080"/>
        </pc:sldMkLst>
        <pc:picChg chg="mod">
          <ac:chgData name="Tim Anderson" userId="29931dd9-6a8d-4aea-9bcf-bec880f70870" providerId="ADAL" clId="{843F690B-45C7-4DA0-BC31-D252C0E75647}" dt="2026-07-08T15:38:33.292" v="242" actId="14100"/>
          <ac:picMkLst>
            <pc:docMk/>
            <pc:sldMk cId="3130795552" sldId="2145708080"/>
            <ac:picMk id="7" creationId="{C6EF6D98-F743-171B-813C-306B896B965A}"/>
          </ac:picMkLst>
        </pc:picChg>
      </pc:sldChg>
      <pc:sldChg chg="modSp add mod">
        <pc:chgData name="Tim Anderson" userId="29931dd9-6a8d-4aea-9bcf-bec880f70870" providerId="ADAL" clId="{843F690B-45C7-4DA0-BC31-D252C0E75647}" dt="2026-07-08T15:38:39.376" v="244" actId="14100"/>
        <pc:sldMkLst>
          <pc:docMk/>
          <pc:sldMk cId="809945414" sldId="2145708081"/>
        </pc:sldMkLst>
        <pc:picChg chg="mod">
          <ac:chgData name="Tim Anderson" userId="29931dd9-6a8d-4aea-9bcf-bec880f70870" providerId="ADAL" clId="{843F690B-45C7-4DA0-BC31-D252C0E75647}" dt="2026-07-08T15:38:39.376" v="244" actId="14100"/>
          <ac:picMkLst>
            <pc:docMk/>
            <pc:sldMk cId="809945414" sldId="2145708081"/>
            <ac:picMk id="7" creationId="{22D4091E-45C9-6263-D47F-0B04F3B00633}"/>
          </ac:picMkLst>
        </pc:picChg>
      </pc:sldChg>
      <pc:sldChg chg="modSp add mod">
        <pc:chgData name="Tim Anderson" userId="29931dd9-6a8d-4aea-9bcf-bec880f70870" providerId="ADAL" clId="{843F690B-45C7-4DA0-BC31-D252C0E75647}" dt="2026-07-08T15:39:39.205" v="259" actId="14100"/>
        <pc:sldMkLst>
          <pc:docMk/>
          <pc:sldMk cId="2077276141" sldId="2145708082"/>
        </pc:sldMkLst>
        <pc:picChg chg="mod">
          <ac:chgData name="Tim Anderson" userId="29931dd9-6a8d-4aea-9bcf-bec880f70870" providerId="ADAL" clId="{843F690B-45C7-4DA0-BC31-D252C0E75647}" dt="2026-07-08T15:39:39.205" v="259" actId="14100"/>
          <ac:picMkLst>
            <pc:docMk/>
            <pc:sldMk cId="2077276141" sldId="2145708082"/>
            <ac:picMk id="7" creationId="{E895C0B1-A9DD-3358-6C21-247A88A60633}"/>
          </ac:picMkLst>
        </pc:picChg>
      </pc:sldChg>
      <pc:sldChg chg="add">
        <pc:chgData name="Tim Anderson" userId="29931dd9-6a8d-4aea-9bcf-bec880f70870" providerId="ADAL" clId="{843F690B-45C7-4DA0-BC31-D252C0E75647}" dt="2026-07-08T17:08:15.284" v="265"/>
        <pc:sldMkLst>
          <pc:docMk/>
          <pc:sldMk cId="0" sldId="2145708083"/>
        </pc:sldMkLst>
      </pc:sldChg>
      <pc:sldChg chg="modSp add mod">
        <pc:chgData name="Tim Anderson" userId="29931dd9-6a8d-4aea-9bcf-bec880f70870" providerId="ADAL" clId="{843F690B-45C7-4DA0-BC31-D252C0E75647}" dt="2026-07-08T17:08:15.492" v="269" actId="27636"/>
        <pc:sldMkLst>
          <pc:docMk/>
          <pc:sldMk cId="0" sldId="2145708084"/>
        </pc:sldMkLst>
        <pc:spChg chg="mod">
          <ac:chgData name="Tim Anderson" userId="29931dd9-6a8d-4aea-9bcf-bec880f70870" providerId="ADAL" clId="{843F690B-45C7-4DA0-BC31-D252C0E75647}" dt="2026-07-08T17:08:15.492" v="269" actId="27636"/>
          <ac:spMkLst>
            <pc:docMk/>
            <pc:sldMk cId="0" sldId="2145708084"/>
            <ac:spMk id="9" creationId="{00000000-0000-0000-0000-000000000000}"/>
          </ac:spMkLst>
        </pc:spChg>
        <pc:spChg chg="mod">
          <ac:chgData name="Tim Anderson" userId="29931dd9-6a8d-4aea-9bcf-bec880f70870" providerId="ADAL" clId="{843F690B-45C7-4DA0-BC31-D252C0E75647}" dt="2026-07-08T17:08:15.486" v="268" actId="27636"/>
          <ac:spMkLst>
            <pc:docMk/>
            <pc:sldMk cId="0" sldId="2145708084"/>
            <ac:spMk id="10" creationId="{00000000-0000-0000-0000-000000000000}"/>
          </ac:spMkLst>
        </pc:spChg>
      </pc:sldChg>
      <pc:sldChg chg="add">
        <pc:chgData name="Tim Anderson" userId="29931dd9-6a8d-4aea-9bcf-bec880f70870" providerId="ADAL" clId="{843F690B-45C7-4DA0-BC31-D252C0E75647}" dt="2026-07-08T17:08:15.284" v="265"/>
        <pc:sldMkLst>
          <pc:docMk/>
          <pc:sldMk cId="0" sldId="2145708085"/>
        </pc:sldMkLst>
      </pc:sldChg>
      <pc:sldChg chg="modSp add mod">
        <pc:chgData name="Tim Anderson" userId="29931dd9-6a8d-4aea-9bcf-bec880f70870" providerId="ADAL" clId="{843F690B-45C7-4DA0-BC31-D252C0E75647}" dt="2026-07-08T17:08:15.516" v="270" actId="27636"/>
        <pc:sldMkLst>
          <pc:docMk/>
          <pc:sldMk cId="0" sldId="2145708086"/>
        </pc:sldMkLst>
        <pc:spChg chg="mod">
          <ac:chgData name="Tim Anderson" userId="29931dd9-6a8d-4aea-9bcf-bec880f70870" providerId="ADAL" clId="{843F690B-45C7-4DA0-BC31-D252C0E75647}" dt="2026-07-08T17:08:15.516" v="270" actId="27636"/>
          <ac:spMkLst>
            <pc:docMk/>
            <pc:sldMk cId="0" sldId="2145708086"/>
            <ac:spMk id="7" creationId="{00000000-0000-0000-0000-000000000000}"/>
          </ac:spMkLst>
        </pc:spChg>
      </pc:sldChg>
      <pc:sldChg chg="add">
        <pc:chgData name="Tim Anderson" userId="29931dd9-6a8d-4aea-9bcf-bec880f70870" providerId="ADAL" clId="{843F690B-45C7-4DA0-BC31-D252C0E75647}" dt="2026-07-08T17:08:15.284" v="265"/>
        <pc:sldMkLst>
          <pc:docMk/>
          <pc:sldMk cId="0" sldId="2145708087"/>
        </pc:sldMkLst>
      </pc:sldChg>
      <pc:sldMasterChg chg="delSldLayout">
        <pc:chgData name="Tim Anderson" userId="29931dd9-6a8d-4aea-9bcf-bec880f70870" providerId="ADAL" clId="{843F690B-45C7-4DA0-BC31-D252C0E75647}" dt="2026-07-08T15:18:49.033" v="58" actId="47"/>
        <pc:sldMasterMkLst>
          <pc:docMk/>
          <pc:sldMasterMk cId="1352126804" sldId="2147483688"/>
        </pc:sldMasterMkLst>
        <pc:sldLayoutChg chg="del">
          <pc:chgData name="Tim Anderson" userId="29931dd9-6a8d-4aea-9bcf-bec880f70870" providerId="ADAL" clId="{843F690B-45C7-4DA0-BC31-D252C0E75647}" dt="2026-07-08T15:13:51.822" v="19" actId="47"/>
          <pc:sldLayoutMkLst>
            <pc:docMk/>
            <pc:sldMasterMk cId="1352126804" sldId="2147483688"/>
            <pc:sldLayoutMk cId="594071996" sldId="2147483932"/>
          </pc:sldLayoutMkLst>
        </pc:sldLayoutChg>
        <pc:sldLayoutChg chg="del">
          <pc:chgData name="Tim Anderson" userId="29931dd9-6a8d-4aea-9bcf-bec880f70870" providerId="ADAL" clId="{843F690B-45C7-4DA0-BC31-D252C0E75647}" dt="2026-07-08T15:18:49.033" v="58" actId="47"/>
          <pc:sldLayoutMkLst>
            <pc:docMk/>
            <pc:sldMasterMk cId="1352126804" sldId="2147483688"/>
            <pc:sldLayoutMk cId="2525851306" sldId="2147483933"/>
          </pc:sldLayoutMkLst>
        </pc:sldLayoutChg>
      </pc:sldMasterChg>
      <pc:sldMasterChg chg="delSldLayout">
        <pc:chgData name="Tim Anderson" userId="29931dd9-6a8d-4aea-9bcf-bec880f70870" providerId="ADAL" clId="{843F690B-45C7-4DA0-BC31-D252C0E75647}" dt="2026-07-08T15:17:57.243" v="38" actId="47"/>
        <pc:sldMasterMkLst>
          <pc:docMk/>
          <pc:sldMasterMk cId="4050962608" sldId="2147483777"/>
        </pc:sldMasterMkLst>
        <pc:sldLayoutChg chg="del">
          <pc:chgData name="Tim Anderson" userId="29931dd9-6a8d-4aea-9bcf-bec880f70870" providerId="ADAL" clId="{843F690B-45C7-4DA0-BC31-D252C0E75647}" dt="2026-07-08T15:17:57.243" v="38" actId="47"/>
          <pc:sldLayoutMkLst>
            <pc:docMk/>
            <pc:sldMasterMk cId="4050962608" sldId="2147483777"/>
            <pc:sldLayoutMk cId="3558488977" sldId="2147483789"/>
          </pc:sldLayoutMkLst>
        </pc:sldLayoutChg>
      </pc:sldMasterChg>
      <pc:sldMasterChg chg="del delSldLayout">
        <pc:chgData name="Tim Anderson" userId="29931dd9-6a8d-4aea-9bcf-bec880f70870" providerId="ADAL" clId="{843F690B-45C7-4DA0-BC31-D252C0E75647}" dt="2026-07-08T15:16:49.552" v="36" actId="47"/>
        <pc:sldMasterMkLst>
          <pc:docMk/>
          <pc:sldMasterMk cId="2226126169" sldId="2147483934"/>
        </pc:sldMasterMkLst>
        <pc:sldLayoutChg chg="del">
          <pc:chgData name="Tim Anderson" userId="29931dd9-6a8d-4aea-9bcf-bec880f70870" providerId="ADAL" clId="{843F690B-45C7-4DA0-BC31-D252C0E75647}" dt="2026-07-08T15:16:49.552" v="36" actId="47"/>
          <pc:sldLayoutMkLst>
            <pc:docMk/>
            <pc:sldMasterMk cId="2226126169" sldId="2147483934"/>
            <pc:sldLayoutMk cId="1867913626" sldId="2147483935"/>
          </pc:sldLayoutMkLst>
        </pc:sldLayoutChg>
        <pc:sldLayoutChg chg="del">
          <pc:chgData name="Tim Anderson" userId="29931dd9-6a8d-4aea-9bcf-bec880f70870" providerId="ADAL" clId="{843F690B-45C7-4DA0-BC31-D252C0E75647}" dt="2026-07-08T15:16:49.552" v="36" actId="47"/>
          <pc:sldLayoutMkLst>
            <pc:docMk/>
            <pc:sldMasterMk cId="2226126169" sldId="2147483934"/>
            <pc:sldLayoutMk cId="1062782947" sldId="2147483936"/>
          </pc:sldLayoutMkLst>
        </pc:sldLayoutChg>
        <pc:sldLayoutChg chg="del">
          <pc:chgData name="Tim Anderson" userId="29931dd9-6a8d-4aea-9bcf-bec880f70870" providerId="ADAL" clId="{843F690B-45C7-4DA0-BC31-D252C0E75647}" dt="2026-07-08T15:16:49.552" v="36" actId="47"/>
          <pc:sldLayoutMkLst>
            <pc:docMk/>
            <pc:sldMasterMk cId="2226126169" sldId="2147483934"/>
            <pc:sldLayoutMk cId="2671554540" sldId="2147483937"/>
          </pc:sldLayoutMkLst>
        </pc:sldLayoutChg>
        <pc:sldLayoutChg chg="del">
          <pc:chgData name="Tim Anderson" userId="29931dd9-6a8d-4aea-9bcf-bec880f70870" providerId="ADAL" clId="{843F690B-45C7-4DA0-BC31-D252C0E75647}" dt="2026-07-08T15:16:49.552" v="36" actId="47"/>
          <pc:sldLayoutMkLst>
            <pc:docMk/>
            <pc:sldMasterMk cId="2226126169" sldId="2147483934"/>
            <pc:sldLayoutMk cId="549787295" sldId="2147483938"/>
          </pc:sldLayoutMkLst>
        </pc:sldLayoutChg>
        <pc:sldLayoutChg chg="del">
          <pc:chgData name="Tim Anderson" userId="29931dd9-6a8d-4aea-9bcf-bec880f70870" providerId="ADAL" clId="{843F690B-45C7-4DA0-BC31-D252C0E75647}" dt="2026-07-08T15:16:49.552" v="36" actId="47"/>
          <pc:sldLayoutMkLst>
            <pc:docMk/>
            <pc:sldMasterMk cId="2226126169" sldId="2147483934"/>
            <pc:sldLayoutMk cId="939838908" sldId="2147483939"/>
          </pc:sldLayoutMkLst>
        </pc:sldLayoutChg>
        <pc:sldLayoutChg chg="del">
          <pc:chgData name="Tim Anderson" userId="29931dd9-6a8d-4aea-9bcf-bec880f70870" providerId="ADAL" clId="{843F690B-45C7-4DA0-BC31-D252C0E75647}" dt="2026-07-08T15:16:49.552" v="36" actId="47"/>
          <pc:sldLayoutMkLst>
            <pc:docMk/>
            <pc:sldMasterMk cId="2226126169" sldId="2147483934"/>
            <pc:sldLayoutMk cId="1550837187" sldId="2147483940"/>
          </pc:sldLayoutMkLst>
        </pc:sldLayoutChg>
        <pc:sldLayoutChg chg="del">
          <pc:chgData name="Tim Anderson" userId="29931dd9-6a8d-4aea-9bcf-bec880f70870" providerId="ADAL" clId="{843F690B-45C7-4DA0-BC31-D252C0E75647}" dt="2026-07-08T15:16:49.552" v="36" actId="47"/>
          <pc:sldLayoutMkLst>
            <pc:docMk/>
            <pc:sldMasterMk cId="2226126169" sldId="2147483934"/>
            <pc:sldLayoutMk cId="1736052900" sldId="2147483941"/>
          </pc:sldLayoutMkLst>
        </pc:sldLayoutChg>
        <pc:sldLayoutChg chg="del">
          <pc:chgData name="Tim Anderson" userId="29931dd9-6a8d-4aea-9bcf-bec880f70870" providerId="ADAL" clId="{843F690B-45C7-4DA0-BC31-D252C0E75647}" dt="2026-07-08T15:16:49.552" v="36" actId="47"/>
          <pc:sldLayoutMkLst>
            <pc:docMk/>
            <pc:sldMasterMk cId="2226126169" sldId="2147483934"/>
            <pc:sldLayoutMk cId="1374247098" sldId="2147483942"/>
          </pc:sldLayoutMkLst>
        </pc:sldLayoutChg>
        <pc:sldLayoutChg chg="del">
          <pc:chgData name="Tim Anderson" userId="29931dd9-6a8d-4aea-9bcf-bec880f70870" providerId="ADAL" clId="{843F690B-45C7-4DA0-BC31-D252C0E75647}" dt="2026-07-08T15:16:49.552" v="36" actId="47"/>
          <pc:sldLayoutMkLst>
            <pc:docMk/>
            <pc:sldMasterMk cId="2226126169" sldId="2147483934"/>
            <pc:sldLayoutMk cId="82330552" sldId="2147483943"/>
          </pc:sldLayoutMkLst>
        </pc:sldLayoutChg>
        <pc:sldLayoutChg chg="del">
          <pc:chgData name="Tim Anderson" userId="29931dd9-6a8d-4aea-9bcf-bec880f70870" providerId="ADAL" clId="{843F690B-45C7-4DA0-BC31-D252C0E75647}" dt="2026-07-08T15:16:49.552" v="36" actId="47"/>
          <pc:sldLayoutMkLst>
            <pc:docMk/>
            <pc:sldMasterMk cId="2226126169" sldId="2147483934"/>
            <pc:sldLayoutMk cId="1273651708" sldId="2147483944"/>
          </pc:sldLayoutMkLst>
        </pc:sldLayoutChg>
        <pc:sldLayoutChg chg="del">
          <pc:chgData name="Tim Anderson" userId="29931dd9-6a8d-4aea-9bcf-bec880f70870" providerId="ADAL" clId="{843F690B-45C7-4DA0-BC31-D252C0E75647}" dt="2026-07-08T15:16:49.552" v="36" actId="47"/>
          <pc:sldLayoutMkLst>
            <pc:docMk/>
            <pc:sldMasterMk cId="2226126169" sldId="2147483934"/>
            <pc:sldLayoutMk cId="4110561242" sldId="2147483945"/>
          </pc:sldLayoutMkLst>
        </pc:sldLayoutChg>
        <pc:sldLayoutChg chg="del">
          <pc:chgData name="Tim Anderson" userId="29931dd9-6a8d-4aea-9bcf-bec880f70870" providerId="ADAL" clId="{843F690B-45C7-4DA0-BC31-D252C0E75647}" dt="2026-07-08T15:16:49.552" v="36" actId="47"/>
          <pc:sldLayoutMkLst>
            <pc:docMk/>
            <pc:sldMasterMk cId="2226126169" sldId="2147483934"/>
            <pc:sldLayoutMk cId="3432992942" sldId="2147483946"/>
          </pc:sldLayoutMkLst>
        </pc:sldLayoutChg>
        <pc:sldLayoutChg chg="del">
          <pc:chgData name="Tim Anderson" userId="29931dd9-6a8d-4aea-9bcf-bec880f70870" providerId="ADAL" clId="{843F690B-45C7-4DA0-BC31-D252C0E75647}" dt="2026-07-08T15:16:49.552" v="36" actId="47"/>
          <pc:sldLayoutMkLst>
            <pc:docMk/>
            <pc:sldMasterMk cId="2226126169" sldId="2147483934"/>
            <pc:sldLayoutMk cId="2679000425" sldId="2147483947"/>
          </pc:sldLayoutMkLst>
        </pc:sldLayoutChg>
        <pc:sldLayoutChg chg="del">
          <pc:chgData name="Tim Anderson" userId="29931dd9-6a8d-4aea-9bcf-bec880f70870" providerId="ADAL" clId="{843F690B-45C7-4DA0-BC31-D252C0E75647}" dt="2026-07-08T15:16:49.552" v="36" actId="47"/>
          <pc:sldLayoutMkLst>
            <pc:docMk/>
            <pc:sldMasterMk cId="2226126169" sldId="2147483934"/>
            <pc:sldLayoutMk cId="1280110277" sldId="2147483948"/>
          </pc:sldLayoutMkLst>
        </pc:sldLayoutChg>
        <pc:sldLayoutChg chg="del">
          <pc:chgData name="Tim Anderson" userId="29931dd9-6a8d-4aea-9bcf-bec880f70870" providerId="ADAL" clId="{843F690B-45C7-4DA0-BC31-D252C0E75647}" dt="2026-07-08T15:16:49.552" v="36" actId="47"/>
          <pc:sldLayoutMkLst>
            <pc:docMk/>
            <pc:sldMasterMk cId="2226126169" sldId="2147483934"/>
            <pc:sldLayoutMk cId="3065044271" sldId="2147483949"/>
          </pc:sldLayoutMkLst>
        </pc:sldLayoutChg>
        <pc:sldLayoutChg chg="del">
          <pc:chgData name="Tim Anderson" userId="29931dd9-6a8d-4aea-9bcf-bec880f70870" providerId="ADAL" clId="{843F690B-45C7-4DA0-BC31-D252C0E75647}" dt="2026-07-08T15:16:49.552" v="36" actId="47"/>
          <pc:sldLayoutMkLst>
            <pc:docMk/>
            <pc:sldMasterMk cId="2226126169" sldId="2147483934"/>
            <pc:sldLayoutMk cId="2646668610" sldId="2147483950"/>
          </pc:sldLayoutMkLst>
        </pc:sldLayoutChg>
        <pc:sldLayoutChg chg="del">
          <pc:chgData name="Tim Anderson" userId="29931dd9-6a8d-4aea-9bcf-bec880f70870" providerId="ADAL" clId="{843F690B-45C7-4DA0-BC31-D252C0E75647}" dt="2026-07-08T15:16:49.552" v="36" actId="47"/>
          <pc:sldLayoutMkLst>
            <pc:docMk/>
            <pc:sldMasterMk cId="2226126169" sldId="2147483934"/>
            <pc:sldLayoutMk cId="2271780397" sldId="2147483951"/>
          </pc:sldLayoutMkLst>
        </pc:sldLayoutChg>
        <pc:sldLayoutChg chg="del">
          <pc:chgData name="Tim Anderson" userId="29931dd9-6a8d-4aea-9bcf-bec880f70870" providerId="ADAL" clId="{843F690B-45C7-4DA0-BC31-D252C0E75647}" dt="2026-07-08T15:14:20.458" v="22" actId="47"/>
          <pc:sldLayoutMkLst>
            <pc:docMk/>
            <pc:sldMasterMk cId="2226126169" sldId="2147483934"/>
            <pc:sldLayoutMk cId="440637190" sldId="2147483952"/>
          </pc:sldLayoutMkLst>
        </pc:sldLayoutChg>
        <pc:sldLayoutChg chg="del">
          <pc:chgData name="Tim Anderson" userId="29931dd9-6a8d-4aea-9bcf-bec880f70870" providerId="ADAL" clId="{843F690B-45C7-4DA0-BC31-D252C0E75647}" dt="2026-07-08T15:16:49.552" v="36" actId="47"/>
          <pc:sldLayoutMkLst>
            <pc:docMk/>
            <pc:sldMasterMk cId="2226126169" sldId="2147483934"/>
            <pc:sldLayoutMk cId="1406454837" sldId="2147483953"/>
          </pc:sldLayoutMkLst>
        </pc:sldLayoutChg>
        <pc:sldLayoutChg chg="del">
          <pc:chgData name="Tim Anderson" userId="29931dd9-6a8d-4aea-9bcf-bec880f70870" providerId="ADAL" clId="{843F690B-45C7-4DA0-BC31-D252C0E75647}" dt="2026-07-08T15:14:33.678" v="28" actId="47"/>
          <pc:sldLayoutMkLst>
            <pc:docMk/>
            <pc:sldMasterMk cId="2226126169" sldId="2147483934"/>
            <pc:sldLayoutMk cId="2935804604" sldId="2147483954"/>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D9911D-D24D-48F1-943B-9142347D470F}" type="doc">
      <dgm:prSet loTypeId="urn:microsoft.com/office/officeart/2005/8/layout/orgChart1" loCatId="hierarchy" qsTypeId="urn:microsoft.com/office/officeart/2005/8/quickstyle/simple3" qsCatId="simple" csTypeId="urn:microsoft.com/office/officeart/2005/8/colors/accent2_5" csCatId="accent2" phldr="1"/>
      <dgm:spPr/>
      <dgm:t>
        <a:bodyPr/>
        <a:lstStyle/>
        <a:p>
          <a:endParaRPr lang="en-US"/>
        </a:p>
      </dgm:t>
    </dgm:pt>
    <dgm:pt modelId="{116F11D4-D278-48DE-9BCE-CC80073CF620}">
      <dgm:prSet custT="1"/>
      <dgm:spPr>
        <a:solidFill>
          <a:srgbClr val="B1E6FE"/>
        </a:solidFill>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a:ln/>
            <a:effectLst/>
            <a:latin typeface="Arial Narrow"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effectLst/>
              <a:latin typeface="Arial Narrow" pitchFamily="34" charset="0"/>
            </a:rPr>
            <a:t>Tim Anderson</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dirty="0">
              <a:ln/>
              <a:effectLst/>
              <a:latin typeface="Arial Narrow" pitchFamily="34" charset="0"/>
            </a:rPr>
            <a:t>National Director,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dirty="0">
              <a:ln/>
              <a:effectLst/>
              <a:latin typeface="Arial Narrow" pitchFamily="34" charset="0"/>
            </a:rPr>
            <a:t>Learning for Life/Exploring</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dirty="0">
              <a:ln/>
              <a:effectLst/>
              <a:latin typeface="Arial Narrow" pitchFamily="34" charset="0"/>
            </a:rPr>
            <a:t>Older Youth Programs</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900" b="0" i="0" u="none" strike="noStrike" cap="none" normalizeH="0" baseline="0" dirty="0">
            <a:ln/>
            <a:effectLst/>
            <a:latin typeface="Arial Narrow" pitchFamily="34" charset="0"/>
          </a:endParaRPr>
        </a:p>
      </dgm:t>
    </dgm:pt>
    <dgm:pt modelId="{3CECF2CC-FF03-42BD-BC51-36508F81DC3C}" type="parTrans" cxnId="{C295C918-C0AC-48E6-BA2D-BDA4956B4918}">
      <dgm:prSet/>
      <dgm:spPr/>
      <dgm:t>
        <a:bodyPr/>
        <a:lstStyle/>
        <a:p>
          <a:endParaRPr lang="en-US"/>
        </a:p>
      </dgm:t>
    </dgm:pt>
    <dgm:pt modelId="{D69304D1-99E2-4927-A0E4-3E02A72AF9E4}" type="sibTrans" cxnId="{C295C918-C0AC-48E6-BA2D-BDA4956B4918}">
      <dgm:prSet/>
      <dgm:spPr/>
      <dgm:t>
        <a:bodyPr/>
        <a:lstStyle/>
        <a:p>
          <a:endParaRPr lang="en-US"/>
        </a:p>
      </dgm:t>
    </dgm:pt>
    <dgm:pt modelId="{573EC456-7B55-4EA5-8E49-710089F9388E}" type="asst">
      <dgm:prSet custT="1"/>
      <dgm:spPr>
        <a:solidFill>
          <a:srgbClr val="B1E6FE"/>
        </a:solidFill>
      </dgm:spPr>
      <dgm:t>
        <a:bodyPr/>
        <a:lstStyle/>
        <a:p>
          <a:r>
            <a:rPr lang="en-US" sz="1400" b="1" dirty="0">
              <a:solidFill>
                <a:schemeClr val="tx1"/>
              </a:solidFill>
              <a:latin typeface="Arial Narrow" pitchFamily="34" charset="0"/>
            </a:rPr>
            <a:t>Dedra Douglas</a:t>
          </a:r>
        </a:p>
        <a:p>
          <a:r>
            <a:rPr lang="en-US" sz="1400" b="1" i="1" dirty="0">
              <a:solidFill>
                <a:schemeClr val="tx1"/>
              </a:solidFill>
              <a:latin typeface="Arial Narrow" pitchFamily="34" charset="0"/>
            </a:rPr>
            <a:t>Administrative Assistant</a:t>
          </a:r>
        </a:p>
      </dgm:t>
    </dgm:pt>
    <dgm:pt modelId="{3164D01E-CEE5-4A01-B6DF-2B8710CF6BF1}" type="parTrans" cxnId="{30BF9C63-13A1-4DB9-9485-772DAADB492C}">
      <dgm:prSet/>
      <dgm:spPr/>
      <dgm:t>
        <a:bodyPr/>
        <a:lstStyle/>
        <a:p>
          <a:endParaRPr lang="en-US" b="0"/>
        </a:p>
      </dgm:t>
    </dgm:pt>
    <dgm:pt modelId="{C24244C5-2A82-4E67-89C1-379EC3A0AB27}" type="sibTrans" cxnId="{30BF9C63-13A1-4DB9-9485-772DAADB492C}">
      <dgm:prSet/>
      <dgm:spPr/>
      <dgm:t>
        <a:bodyPr/>
        <a:lstStyle/>
        <a:p>
          <a:endParaRPr lang="en-US"/>
        </a:p>
      </dgm:t>
    </dgm:pt>
    <dgm:pt modelId="{41CE4E73-B187-4E43-BBB2-829CC9782FE2}">
      <dgm:prSet custT="1"/>
      <dgm:spPr>
        <a:solidFill>
          <a:srgbClr val="B1E6FE"/>
        </a:solidFill>
      </dgm:spPr>
      <dgm:t>
        <a:bodyPr/>
        <a:lstStyle/>
        <a:p>
          <a:pPr marR="0" rtl="0" eaLnBrk="0" fontAlgn="base" latinLnBrk="0" hangingPunct="0">
            <a:spcAft>
              <a:spcPct val="35000"/>
            </a:spcAft>
            <a:buClrTx/>
            <a:buSzTx/>
            <a:buFontTx/>
            <a:buNone/>
            <a:tabLst/>
          </a:pPr>
          <a:endParaRPr kumimoji="0" lang="en-US" sz="1400" b="1" i="0" u="none" strike="noStrike" cap="none" normalizeH="0" baseline="0" dirty="0">
            <a:ln/>
            <a:effectLst/>
            <a:latin typeface="Arial Narrow" pitchFamily="34" charset="0"/>
          </a:endParaRPr>
        </a:p>
        <a:p>
          <a:pPr marR="0" rtl="0" eaLnBrk="0" fontAlgn="base" latinLnBrk="0" hangingPunct="0">
            <a:spcAft>
              <a:spcPts val="0"/>
            </a:spcAft>
            <a:buClrTx/>
            <a:buSzTx/>
            <a:buFontTx/>
            <a:buNone/>
            <a:tabLst/>
          </a:pPr>
          <a:r>
            <a:rPr kumimoji="0" lang="en-US" sz="1100" b="1" i="0" u="none" strike="noStrike" cap="none" normalizeH="0" baseline="0" dirty="0">
              <a:ln/>
              <a:effectLst/>
              <a:latin typeface="Arial Narrow" pitchFamily="34" charset="0"/>
            </a:rPr>
            <a:t>John Mosby</a:t>
          </a:r>
        </a:p>
        <a:p>
          <a:pPr marR="0" rtl="0" eaLnBrk="0" fontAlgn="base" latinLnBrk="0" hangingPunct="0">
            <a:spcAft>
              <a:spcPts val="0"/>
            </a:spcAft>
            <a:buClrTx/>
            <a:buSzTx/>
            <a:buFontTx/>
            <a:buNone/>
            <a:tabLst/>
          </a:pPr>
          <a:r>
            <a:rPr kumimoji="0" lang="en-US" sz="1100" b="1" i="0" u="none" strike="noStrike" cap="none" normalizeH="0" baseline="0" dirty="0">
              <a:ln/>
              <a:effectLst/>
              <a:latin typeface="Arial Narrow" pitchFamily="34" charset="0"/>
            </a:rPr>
            <a:t>Asst. Chief Scout Executive &amp; EVP</a:t>
          </a:r>
        </a:p>
        <a:p>
          <a:pPr marR="0" rtl="0" eaLnBrk="0" fontAlgn="base" latinLnBrk="0" hangingPunct="0">
            <a:spcAft>
              <a:spcPts val="0"/>
            </a:spcAft>
            <a:buClrTx/>
            <a:buSzTx/>
            <a:buFontTx/>
            <a:buNone/>
            <a:tabLst/>
          </a:pPr>
          <a:r>
            <a:rPr kumimoji="0" lang="en-US" sz="1100" b="1" i="0" u="none" strike="noStrike" cap="none" normalizeH="0" baseline="0" dirty="0">
              <a:ln/>
              <a:effectLst/>
              <a:latin typeface="Arial Narrow" pitchFamily="34" charset="0"/>
            </a:rPr>
            <a:t>(BSA)</a:t>
          </a:r>
        </a:p>
        <a:p>
          <a:pPr marR="0" rtl="0" eaLnBrk="0" fontAlgn="base" latinLnBrk="0" hangingPunct="0">
            <a:spcAft>
              <a:spcPts val="0"/>
            </a:spcAft>
            <a:buClrTx/>
            <a:buSzTx/>
            <a:buFontTx/>
            <a:buNone/>
            <a:tabLst/>
          </a:pPr>
          <a:endParaRPr kumimoji="0" lang="en-US" sz="1100" b="1" i="0" u="none" strike="noStrike" cap="none" normalizeH="0" baseline="0" dirty="0">
            <a:ln/>
            <a:effectLst/>
            <a:latin typeface="Arial Narrow" pitchFamily="34" charset="0"/>
          </a:endParaRPr>
        </a:p>
        <a:p>
          <a:pPr marR="0" rtl="0" eaLnBrk="0" fontAlgn="base" latinLnBrk="0" hangingPunct="0">
            <a:spcAft>
              <a:spcPct val="35000"/>
            </a:spcAft>
            <a:buClrTx/>
            <a:buSzTx/>
            <a:buFontTx/>
            <a:buNone/>
            <a:tabLst/>
          </a:pPr>
          <a:endParaRPr kumimoji="0" lang="en-US" sz="900" b="0" i="0" u="none" strike="noStrike" cap="none" normalizeH="0" baseline="0" dirty="0">
            <a:ln/>
            <a:effectLst/>
            <a:latin typeface="Arial Narrow" pitchFamily="34" charset="0"/>
          </a:endParaRPr>
        </a:p>
      </dgm:t>
    </dgm:pt>
    <dgm:pt modelId="{8F6BA993-8E18-4DFD-B071-51E7F430FFFA}" type="parTrans" cxnId="{7400DAB3-74BF-488C-AB88-5BFFF41B3108}">
      <dgm:prSet/>
      <dgm:spPr/>
      <dgm:t>
        <a:bodyPr/>
        <a:lstStyle/>
        <a:p>
          <a:endParaRPr lang="en-US"/>
        </a:p>
      </dgm:t>
    </dgm:pt>
    <dgm:pt modelId="{A8DB8C49-05EA-4B21-9D9B-920E03D781B6}" type="sibTrans" cxnId="{7400DAB3-74BF-488C-AB88-5BFFF41B3108}">
      <dgm:prSet/>
      <dgm:spPr/>
      <dgm:t>
        <a:bodyPr/>
        <a:lstStyle/>
        <a:p>
          <a:endParaRPr lang="en-US"/>
        </a:p>
      </dgm:t>
    </dgm:pt>
    <dgm:pt modelId="{F589F313-64B5-4CB5-AC41-12C5F17F9A93}" type="asst">
      <dgm:prSet custT="1"/>
      <dgm:spPr>
        <a:solidFill>
          <a:srgbClr val="B1E6FE"/>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spcFirstLastPara="0" vert="horz" wrap="square" lIns="8890" tIns="8890" rIns="8890" bIns="8890" numCol="1" spcCol="1270" anchor="ctr" anchorCtr="0"/>
        <a:lstStyle/>
        <a:p>
          <a:pPr marL="0" lvl="0" algn="ctr" defTabSz="622300">
            <a:lnSpc>
              <a:spcPct val="90000"/>
            </a:lnSpc>
            <a:spcBef>
              <a:spcPct val="0"/>
            </a:spcBef>
            <a:spcAft>
              <a:spcPct val="35000"/>
            </a:spcAft>
            <a:buNone/>
          </a:pPr>
          <a:r>
            <a:rPr lang="en-US" sz="1400" b="1" kern="1200" dirty="0">
              <a:solidFill>
                <a:prstClr val="black"/>
              </a:solidFill>
              <a:latin typeface="Arial Narrow" pitchFamily="34" charset="0"/>
              <a:ea typeface="+mn-ea"/>
              <a:cs typeface="+mn-cs"/>
            </a:rPr>
            <a:t>Susan Fitzhugh</a:t>
          </a:r>
        </a:p>
        <a:p>
          <a:pPr marL="0" lvl="0" algn="ctr" defTabSz="622300">
            <a:lnSpc>
              <a:spcPct val="90000"/>
            </a:lnSpc>
            <a:spcBef>
              <a:spcPct val="0"/>
            </a:spcBef>
            <a:spcAft>
              <a:spcPct val="35000"/>
            </a:spcAft>
            <a:buNone/>
          </a:pPr>
          <a:r>
            <a:rPr lang="en-US" sz="1400" b="1" i="1" kern="1200" dirty="0">
              <a:solidFill>
                <a:prstClr val="black"/>
              </a:solidFill>
              <a:latin typeface="Arial Narrow" pitchFamily="34" charset="0"/>
              <a:ea typeface="+mn-ea"/>
              <a:cs typeface="+mn-cs"/>
            </a:rPr>
            <a:t>Sr. Administrative Assistant</a:t>
          </a:r>
        </a:p>
      </dgm:t>
    </dgm:pt>
    <dgm:pt modelId="{4D2D44BA-01C3-4011-871E-F1D3784E135D}" type="parTrans" cxnId="{1088F25D-38FB-47A3-A7D5-18FEF4737ECD}">
      <dgm:prSet/>
      <dgm:spPr/>
      <dgm:t>
        <a:bodyPr/>
        <a:lstStyle/>
        <a:p>
          <a:endParaRPr lang="en-US"/>
        </a:p>
      </dgm:t>
    </dgm:pt>
    <dgm:pt modelId="{57F6163D-6C5F-4D8E-BB70-AD379F2E74DD}" type="sibTrans" cxnId="{1088F25D-38FB-47A3-A7D5-18FEF4737ECD}">
      <dgm:prSet/>
      <dgm:spPr/>
      <dgm:t>
        <a:bodyPr/>
        <a:lstStyle/>
        <a:p>
          <a:endParaRPr lang="en-US"/>
        </a:p>
      </dgm:t>
    </dgm:pt>
    <dgm:pt modelId="{A12DD7A1-CCA5-4432-8B59-849917E85A58}" type="asst">
      <dgm:prSet custT="1"/>
      <dgm:spPr>
        <a:solidFill>
          <a:srgbClr val="B1E6FE"/>
        </a:solidFill>
      </dgm:spPr>
      <dgm:t>
        <a:bodyPr/>
        <a:lstStyle/>
        <a:p>
          <a:r>
            <a:rPr lang="en-US" sz="1400" b="1" i="1" dirty="0">
              <a:solidFill>
                <a:schemeClr val="tx1"/>
              </a:solidFill>
              <a:latin typeface="Arial Narrow" pitchFamily="34" charset="0"/>
            </a:rPr>
            <a:t>Carlos Coronado</a:t>
          </a:r>
        </a:p>
        <a:p>
          <a:r>
            <a:rPr lang="en-US" sz="1400" b="1" i="1" dirty="0">
              <a:solidFill>
                <a:schemeClr val="tx1"/>
              </a:solidFill>
              <a:latin typeface="Arial Narrow" pitchFamily="34" charset="0"/>
            </a:rPr>
            <a:t>National Exploring Growth &amp; Retention Executive</a:t>
          </a:r>
        </a:p>
      </dgm:t>
    </dgm:pt>
    <dgm:pt modelId="{BAEB88DF-F204-4142-8C6C-69B49BB07403}" type="parTrans" cxnId="{4F52739A-382E-42FC-8B1A-1026FF8FBC7A}">
      <dgm:prSet/>
      <dgm:spPr/>
      <dgm:t>
        <a:bodyPr/>
        <a:lstStyle/>
        <a:p>
          <a:endParaRPr lang="en-US"/>
        </a:p>
      </dgm:t>
    </dgm:pt>
    <dgm:pt modelId="{B625D075-87D4-40FE-9DE7-8DDD527D1F20}" type="sibTrans" cxnId="{4F52739A-382E-42FC-8B1A-1026FF8FBC7A}">
      <dgm:prSet/>
      <dgm:spPr/>
      <dgm:t>
        <a:bodyPr/>
        <a:lstStyle/>
        <a:p>
          <a:endParaRPr lang="en-US"/>
        </a:p>
      </dgm:t>
    </dgm:pt>
    <dgm:pt modelId="{B65E883C-D9C3-4457-B574-282CF65135C3}" type="pres">
      <dgm:prSet presAssocID="{BCD9911D-D24D-48F1-943B-9142347D470F}" presName="hierChild1" presStyleCnt="0">
        <dgm:presLayoutVars>
          <dgm:orgChart val="1"/>
          <dgm:chPref val="1"/>
          <dgm:dir/>
          <dgm:animOne val="branch"/>
          <dgm:animLvl val="lvl"/>
          <dgm:resizeHandles/>
        </dgm:presLayoutVars>
      </dgm:prSet>
      <dgm:spPr/>
    </dgm:pt>
    <dgm:pt modelId="{E9FD9F57-8AB9-4517-933E-53EDDE38EC04}" type="pres">
      <dgm:prSet presAssocID="{116F11D4-D278-48DE-9BCE-CC80073CF620}" presName="hierRoot1" presStyleCnt="0">
        <dgm:presLayoutVars>
          <dgm:hierBranch/>
        </dgm:presLayoutVars>
      </dgm:prSet>
      <dgm:spPr/>
    </dgm:pt>
    <dgm:pt modelId="{935B677A-BCDA-4C7E-BA01-ABC891533376}" type="pres">
      <dgm:prSet presAssocID="{116F11D4-D278-48DE-9BCE-CC80073CF620}" presName="rootComposite1" presStyleCnt="0"/>
      <dgm:spPr/>
    </dgm:pt>
    <dgm:pt modelId="{41D23F3A-F93D-480C-80B8-0ECDA666F854}" type="pres">
      <dgm:prSet presAssocID="{116F11D4-D278-48DE-9BCE-CC80073CF620}" presName="rootText1" presStyleLbl="node0" presStyleIdx="0" presStyleCnt="3" custScaleX="71898" custScaleY="62229" custLinFactNeighborX="16444" custLinFactNeighborY="25350">
        <dgm:presLayoutVars>
          <dgm:chPref val="3"/>
        </dgm:presLayoutVars>
      </dgm:prSet>
      <dgm:spPr/>
    </dgm:pt>
    <dgm:pt modelId="{91993678-E076-4176-938B-A86222054178}" type="pres">
      <dgm:prSet presAssocID="{116F11D4-D278-48DE-9BCE-CC80073CF620}" presName="rootConnector1" presStyleLbl="node1" presStyleIdx="0" presStyleCnt="0"/>
      <dgm:spPr/>
    </dgm:pt>
    <dgm:pt modelId="{786A6515-B666-4E9A-99C6-88A9A3212771}" type="pres">
      <dgm:prSet presAssocID="{116F11D4-D278-48DE-9BCE-CC80073CF620}" presName="hierChild2" presStyleCnt="0"/>
      <dgm:spPr/>
    </dgm:pt>
    <dgm:pt modelId="{D490EF74-E0C9-4BEB-AA5D-3635EB8F7003}" type="pres">
      <dgm:prSet presAssocID="{116F11D4-D278-48DE-9BCE-CC80073CF620}" presName="hierChild3" presStyleCnt="0"/>
      <dgm:spPr/>
    </dgm:pt>
    <dgm:pt modelId="{4506A535-937D-4AD6-AA49-16E4647A1AEA}" type="pres">
      <dgm:prSet presAssocID="{3164D01E-CEE5-4A01-B6DF-2B8710CF6BF1}" presName="Name111" presStyleLbl="parChTrans1D2" presStyleIdx="0" presStyleCnt="2"/>
      <dgm:spPr/>
    </dgm:pt>
    <dgm:pt modelId="{7E5FACD6-191E-49EA-923E-895D1CBD91EF}" type="pres">
      <dgm:prSet presAssocID="{573EC456-7B55-4EA5-8E49-710089F9388E}" presName="hierRoot3" presStyleCnt="0">
        <dgm:presLayoutVars>
          <dgm:hierBranch val="init"/>
        </dgm:presLayoutVars>
      </dgm:prSet>
      <dgm:spPr/>
    </dgm:pt>
    <dgm:pt modelId="{D4B61E6F-82F8-40C9-898C-369BCA84817E}" type="pres">
      <dgm:prSet presAssocID="{573EC456-7B55-4EA5-8E49-710089F9388E}" presName="rootComposite3" presStyleCnt="0"/>
      <dgm:spPr/>
    </dgm:pt>
    <dgm:pt modelId="{5CB7C62A-6393-453D-A839-67512367AA48}" type="pres">
      <dgm:prSet presAssocID="{573EC456-7B55-4EA5-8E49-710089F9388E}" presName="rootText3" presStyleLbl="asst1" presStyleIdx="0" presStyleCnt="2" custScaleX="65275" custScaleY="56952" custLinFactX="5305" custLinFactNeighborX="100000" custLinFactNeighborY="8642">
        <dgm:presLayoutVars>
          <dgm:chPref val="3"/>
        </dgm:presLayoutVars>
      </dgm:prSet>
      <dgm:spPr/>
    </dgm:pt>
    <dgm:pt modelId="{D815FF9F-E0A7-4C2F-98A5-9F14895D32AC}" type="pres">
      <dgm:prSet presAssocID="{573EC456-7B55-4EA5-8E49-710089F9388E}" presName="rootConnector3" presStyleLbl="asst1" presStyleIdx="0" presStyleCnt="2"/>
      <dgm:spPr/>
    </dgm:pt>
    <dgm:pt modelId="{761AB51F-5CCD-4D13-9DF1-D90257976AD2}" type="pres">
      <dgm:prSet presAssocID="{573EC456-7B55-4EA5-8E49-710089F9388E}" presName="hierChild6" presStyleCnt="0"/>
      <dgm:spPr/>
    </dgm:pt>
    <dgm:pt modelId="{74DA78A3-0D74-4F04-9714-2760E4489B82}" type="pres">
      <dgm:prSet presAssocID="{573EC456-7B55-4EA5-8E49-710089F9388E}" presName="hierChild7" presStyleCnt="0"/>
      <dgm:spPr/>
    </dgm:pt>
    <dgm:pt modelId="{827149E6-14E5-4DAC-B4F4-7FC418E2F8ED}" type="pres">
      <dgm:prSet presAssocID="{4D2D44BA-01C3-4011-871E-F1D3784E135D}" presName="Name111" presStyleLbl="parChTrans1D2" presStyleIdx="1" presStyleCnt="2"/>
      <dgm:spPr/>
    </dgm:pt>
    <dgm:pt modelId="{88AAAE16-54D4-4511-8477-776FC469BE5D}" type="pres">
      <dgm:prSet presAssocID="{F589F313-64B5-4CB5-AC41-12C5F17F9A93}" presName="hierRoot3" presStyleCnt="0">
        <dgm:presLayoutVars>
          <dgm:hierBranch val="init"/>
        </dgm:presLayoutVars>
      </dgm:prSet>
      <dgm:spPr/>
    </dgm:pt>
    <dgm:pt modelId="{C7AA1EF1-EA81-4881-984C-8A20B9E74819}" type="pres">
      <dgm:prSet presAssocID="{F589F313-64B5-4CB5-AC41-12C5F17F9A93}" presName="rootComposite3" presStyleCnt="0"/>
      <dgm:spPr/>
    </dgm:pt>
    <dgm:pt modelId="{3C6C0BC6-1B23-47DA-90FC-5BAE7CCCB76A}" type="pres">
      <dgm:prSet presAssocID="{F589F313-64B5-4CB5-AC41-12C5F17F9A93}" presName="rootText3" presStyleLbl="asst1" presStyleIdx="1" presStyleCnt="2" custScaleX="58793" custScaleY="56343" custLinFactNeighborX="-85801" custLinFactNeighborY="8642">
        <dgm:presLayoutVars>
          <dgm:chPref val="3"/>
        </dgm:presLayoutVars>
      </dgm:prSet>
      <dgm:spPr>
        <a:xfrm>
          <a:off x="2395617" y="2247503"/>
          <a:ext cx="1859227" cy="929613"/>
        </a:xfrm>
        <a:prstGeom prst="rect">
          <a:avLst/>
        </a:prstGeom>
      </dgm:spPr>
    </dgm:pt>
    <dgm:pt modelId="{E64B15EC-CD09-4C83-81F0-92E24172360A}" type="pres">
      <dgm:prSet presAssocID="{F589F313-64B5-4CB5-AC41-12C5F17F9A93}" presName="rootConnector3" presStyleLbl="asst1" presStyleIdx="1" presStyleCnt="2"/>
      <dgm:spPr/>
    </dgm:pt>
    <dgm:pt modelId="{0707A7E0-6492-4B2B-AFD1-7DD6C3768683}" type="pres">
      <dgm:prSet presAssocID="{F589F313-64B5-4CB5-AC41-12C5F17F9A93}" presName="hierChild6" presStyleCnt="0"/>
      <dgm:spPr/>
    </dgm:pt>
    <dgm:pt modelId="{3566110B-84CC-4169-BE0B-52401A5E3CF9}" type="pres">
      <dgm:prSet presAssocID="{F589F313-64B5-4CB5-AC41-12C5F17F9A93}" presName="hierChild7" presStyleCnt="0"/>
      <dgm:spPr/>
    </dgm:pt>
    <dgm:pt modelId="{36046CD8-E682-4767-9F0A-872F439DE2F8}" type="pres">
      <dgm:prSet presAssocID="{41CE4E73-B187-4E43-BBB2-829CC9782FE2}" presName="hierRoot1" presStyleCnt="0">
        <dgm:presLayoutVars>
          <dgm:hierBranch val="init"/>
        </dgm:presLayoutVars>
      </dgm:prSet>
      <dgm:spPr/>
    </dgm:pt>
    <dgm:pt modelId="{8BDCA5DE-ADE8-40B9-849D-4777809A0208}" type="pres">
      <dgm:prSet presAssocID="{41CE4E73-B187-4E43-BBB2-829CC9782FE2}" presName="rootComposite1" presStyleCnt="0"/>
      <dgm:spPr/>
    </dgm:pt>
    <dgm:pt modelId="{2A805936-6D65-44FB-B027-BAB888DB7CFC}" type="pres">
      <dgm:prSet presAssocID="{41CE4E73-B187-4E43-BBB2-829CC9782FE2}" presName="rootText1" presStyleLbl="node0" presStyleIdx="1" presStyleCnt="3" custScaleX="40561" custScaleY="50823" custLinFactX="-49647" custLinFactNeighborX="-100000" custLinFactNeighborY="-7002">
        <dgm:presLayoutVars>
          <dgm:chPref val="3"/>
        </dgm:presLayoutVars>
      </dgm:prSet>
      <dgm:spPr/>
    </dgm:pt>
    <dgm:pt modelId="{D37B727B-1D08-49FB-AD88-C48B7FDF7D70}" type="pres">
      <dgm:prSet presAssocID="{41CE4E73-B187-4E43-BBB2-829CC9782FE2}" presName="rootConnector1" presStyleLbl="node1" presStyleIdx="0" presStyleCnt="0"/>
      <dgm:spPr/>
    </dgm:pt>
    <dgm:pt modelId="{BF45D131-63B8-4833-8CF3-120E7EDEE13A}" type="pres">
      <dgm:prSet presAssocID="{41CE4E73-B187-4E43-BBB2-829CC9782FE2}" presName="hierChild2" presStyleCnt="0"/>
      <dgm:spPr/>
    </dgm:pt>
    <dgm:pt modelId="{847FCBAC-5750-4549-B122-ADCF8744ABE2}" type="pres">
      <dgm:prSet presAssocID="{41CE4E73-B187-4E43-BBB2-829CC9782FE2}" presName="hierChild3" presStyleCnt="0"/>
      <dgm:spPr/>
    </dgm:pt>
    <dgm:pt modelId="{A9EFB00F-5B86-498C-8283-848FF84D0CD9}" type="pres">
      <dgm:prSet presAssocID="{A12DD7A1-CCA5-4432-8B59-849917E85A58}" presName="hierRoot1" presStyleCnt="0">
        <dgm:presLayoutVars>
          <dgm:hierBranch val="init"/>
        </dgm:presLayoutVars>
      </dgm:prSet>
      <dgm:spPr/>
    </dgm:pt>
    <dgm:pt modelId="{57052BDC-7CF9-4CA4-8F5D-3E5CB1FA6DC8}" type="pres">
      <dgm:prSet presAssocID="{A12DD7A1-CCA5-4432-8B59-849917E85A58}" presName="rootComposite1" presStyleCnt="0"/>
      <dgm:spPr/>
    </dgm:pt>
    <dgm:pt modelId="{CE394A99-8D40-45D6-BDC7-5E2F815FAB07}" type="pres">
      <dgm:prSet presAssocID="{A12DD7A1-CCA5-4432-8B59-849917E85A58}" presName="rootText1" presStyleLbl="node0" presStyleIdx="2" presStyleCnt="3" custScaleX="65275" custScaleY="56952" custLinFactNeighborX="-28424" custLinFactNeighborY="66850">
        <dgm:presLayoutVars>
          <dgm:chPref val="3"/>
        </dgm:presLayoutVars>
      </dgm:prSet>
      <dgm:spPr/>
    </dgm:pt>
    <dgm:pt modelId="{99FC3DAC-AF17-4367-BF18-C071D75B33A3}" type="pres">
      <dgm:prSet presAssocID="{A12DD7A1-CCA5-4432-8B59-849917E85A58}" presName="rootConnector1" presStyleLbl="asst0" presStyleIdx="0" presStyleCnt="0"/>
      <dgm:spPr/>
    </dgm:pt>
    <dgm:pt modelId="{F64755EF-2412-4E62-93E7-0003D6AE34B8}" type="pres">
      <dgm:prSet presAssocID="{A12DD7A1-CCA5-4432-8B59-849917E85A58}" presName="hierChild2" presStyleCnt="0"/>
      <dgm:spPr/>
    </dgm:pt>
    <dgm:pt modelId="{6E5B3D07-468F-4262-92A0-8C5F30D55EA6}" type="pres">
      <dgm:prSet presAssocID="{A12DD7A1-CCA5-4432-8B59-849917E85A58}" presName="hierChild3" presStyleCnt="0"/>
      <dgm:spPr/>
    </dgm:pt>
  </dgm:ptLst>
  <dgm:cxnLst>
    <dgm:cxn modelId="{C2BA3600-08E8-43DB-B866-7D863FCAC1AC}" type="presOf" srcId="{A12DD7A1-CCA5-4432-8B59-849917E85A58}" destId="{CE394A99-8D40-45D6-BDC7-5E2F815FAB07}" srcOrd="0" destOrd="0" presId="urn:microsoft.com/office/officeart/2005/8/layout/orgChart1"/>
    <dgm:cxn modelId="{72E8A306-EDE4-466D-AEA9-70A42E148027}" type="presOf" srcId="{41CE4E73-B187-4E43-BBB2-829CC9782FE2}" destId="{D37B727B-1D08-49FB-AD88-C48B7FDF7D70}" srcOrd="1" destOrd="0" presId="urn:microsoft.com/office/officeart/2005/8/layout/orgChart1"/>
    <dgm:cxn modelId="{30274A0A-57C5-479A-8E0B-28FAD2C5248C}" type="presOf" srcId="{573EC456-7B55-4EA5-8E49-710089F9388E}" destId="{D815FF9F-E0A7-4C2F-98A5-9F14895D32AC}" srcOrd="1" destOrd="0" presId="urn:microsoft.com/office/officeart/2005/8/layout/orgChart1"/>
    <dgm:cxn modelId="{C295C918-C0AC-48E6-BA2D-BDA4956B4918}" srcId="{BCD9911D-D24D-48F1-943B-9142347D470F}" destId="{116F11D4-D278-48DE-9BCE-CC80073CF620}" srcOrd="0" destOrd="0" parTransId="{3CECF2CC-FF03-42BD-BC51-36508F81DC3C}" sibTransId="{D69304D1-99E2-4927-A0E4-3E02A72AF9E4}"/>
    <dgm:cxn modelId="{1088F25D-38FB-47A3-A7D5-18FEF4737ECD}" srcId="{116F11D4-D278-48DE-9BCE-CC80073CF620}" destId="{F589F313-64B5-4CB5-AC41-12C5F17F9A93}" srcOrd="1" destOrd="0" parTransId="{4D2D44BA-01C3-4011-871E-F1D3784E135D}" sibTransId="{57F6163D-6C5F-4D8E-BB70-AD379F2E74DD}"/>
    <dgm:cxn modelId="{30BF9C63-13A1-4DB9-9485-772DAADB492C}" srcId="{116F11D4-D278-48DE-9BCE-CC80073CF620}" destId="{573EC456-7B55-4EA5-8E49-710089F9388E}" srcOrd="0" destOrd="0" parTransId="{3164D01E-CEE5-4A01-B6DF-2B8710CF6BF1}" sibTransId="{C24244C5-2A82-4E67-89C1-379EC3A0AB27}"/>
    <dgm:cxn modelId="{0BFD897F-7EBF-41AD-B975-7989C201911E}" type="presOf" srcId="{3164D01E-CEE5-4A01-B6DF-2B8710CF6BF1}" destId="{4506A535-937D-4AD6-AA49-16E4647A1AEA}" srcOrd="0" destOrd="0" presId="urn:microsoft.com/office/officeart/2005/8/layout/orgChart1"/>
    <dgm:cxn modelId="{5B81CF85-0400-4E3E-A546-025E151ABB39}" type="presOf" srcId="{BCD9911D-D24D-48F1-943B-9142347D470F}" destId="{B65E883C-D9C3-4457-B574-282CF65135C3}" srcOrd="0" destOrd="0" presId="urn:microsoft.com/office/officeart/2005/8/layout/orgChart1"/>
    <dgm:cxn modelId="{4F52739A-382E-42FC-8B1A-1026FF8FBC7A}" srcId="{BCD9911D-D24D-48F1-943B-9142347D470F}" destId="{A12DD7A1-CCA5-4432-8B59-849917E85A58}" srcOrd="2" destOrd="0" parTransId="{BAEB88DF-F204-4142-8C6C-69B49BB07403}" sibTransId="{B625D075-87D4-40FE-9DE7-8DDD527D1F20}"/>
    <dgm:cxn modelId="{524271A4-1ACB-4676-B8B1-9CC3AFF31BAF}" type="presOf" srcId="{F589F313-64B5-4CB5-AC41-12C5F17F9A93}" destId="{3C6C0BC6-1B23-47DA-90FC-5BAE7CCCB76A}" srcOrd="0" destOrd="0" presId="urn:microsoft.com/office/officeart/2005/8/layout/orgChart1"/>
    <dgm:cxn modelId="{CE4DA6AC-991F-4441-94EE-3BF3427EA0A7}" type="presOf" srcId="{41CE4E73-B187-4E43-BBB2-829CC9782FE2}" destId="{2A805936-6D65-44FB-B027-BAB888DB7CFC}" srcOrd="0" destOrd="0" presId="urn:microsoft.com/office/officeart/2005/8/layout/orgChart1"/>
    <dgm:cxn modelId="{7400DAB3-74BF-488C-AB88-5BFFF41B3108}" srcId="{BCD9911D-D24D-48F1-943B-9142347D470F}" destId="{41CE4E73-B187-4E43-BBB2-829CC9782FE2}" srcOrd="1" destOrd="0" parTransId="{8F6BA993-8E18-4DFD-B071-51E7F430FFFA}" sibTransId="{A8DB8C49-05EA-4B21-9D9B-920E03D781B6}"/>
    <dgm:cxn modelId="{CE1B2BB8-6D23-4D3F-B297-B39355C54592}" type="presOf" srcId="{116F11D4-D278-48DE-9BCE-CC80073CF620}" destId="{41D23F3A-F93D-480C-80B8-0ECDA666F854}" srcOrd="0" destOrd="0" presId="urn:microsoft.com/office/officeart/2005/8/layout/orgChart1"/>
    <dgm:cxn modelId="{99FF2EBB-FCBA-4FE8-8053-015971F5CCF0}" type="presOf" srcId="{573EC456-7B55-4EA5-8E49-710089F9388E}" destId="{5CB7C62A-6393-453D-A839-67512367AA48}" srcOrd="0" destOrd="0" presId="urn:microsoft.com/office/officeart/2005/8/layout/orgChart1"/>
    <dgm:cxn modelId="{8A9306C7-AB18-406B-962D-1765E13B6B02}" type="presOf" srcId="{116F11D4-D278-48DE-9BCE-CC80073CF620}" destId="{91993678-E076-4176-938B-A86222054178}" srcOrd="1" destOrd="0" presId="urn:microsoft.com/office/officeart/2005/8/layout/orgChart1"/>
    <dgm:cxn modelId="{B89BA8D3-FC23-4B4E-ACDC-BD70D4540667}" type="presOf" srcId="{A12DD7A1-CCA5-4432-8B59-849917E85A58}" destId="{99FC3DAC-AF17-4367-BF18-C071D75B33A3}" srcOrd="1" destOrd="0" presId="urn:microsoft.com/office/officeart/2005/8/layout/orgChart1"/>
    <dgm:cxn modelId="{93C509DD-74C9-4325-9B82-DE1733FC5EE9}" type="presOf" srcId="{4D2D44BA-01C3-4011-871E-F1D3784E135D}" destId="{827149E6-14E5-4DAC-B4F4-7FC418E2F8ED}" srcOrd="0" destOrd="0" presId="urn:microsoft.com/office/officeart/2005/8/layout/orgChart1"/>
    <dgm:cxn modelId="{F98903F6-82B6-463D-B34E-EB828D231EA3}" type="presOf" srcId="{F589F313-64B5-4CB5-AC41-12C5F17F9A93}" destId="{E64B15EC-CD09-4C83-81F0-92E24172360A}" srcOrd="1" destOrd="0" presId="urn:microsoft.com/office/officeart/2005/8/layout/orgChart1"/>
    <dgm:cxn modelId="{A0BC3E41-9E97-4DFA-9D66-9B1F01C1526A}" type="presParOf" srcId="{B65E883C-D9C3-4457-B574-282CF65135C3}" destId="{E9FD9F57-8AB9-4517-933E-53EDDE38EC04}" srcOrd="0" destOrd="0" presId="urn:microsoft.com/office/officeart/2005/8/layout/orgChart1"/>
    <dgm:cxn modelId="{DD0C4648-F568-4A6E-8558-F3402D6E1B7F}" type="presParOf" srcId="{E9FD9F57-8AB9-4517-933E-53EDDE38EC04}" destId="{935B677A-BCDA-4C7E-BA01-ABC891533376}" srcOrd="0" destOrd="0" presId="urn:microsoft.com/office/officeart/2005/8/layout/orgChart1"/>
    <dgm:cxn modelId="{53F0964A-BA99-474D-992B-D30EFECC3269}" type="presParOf" srcId="{935B677A-BCDA-4C7E-BA01-ABC891533376}" destId="{41D23F3A-F93D-480C-80B8-0ECDA666F854}" srcOrd="0" destOrd="0" presId="urn:microsoft.com/office/officeart/2005/8/layout/orgChart1"/>
    <dgm:cxn modelId="{5FD3ED5B-DB2D-4AF5-8873-C9F89CBD9C98}" type="presParOf" srcId="{935B677A-BCDA-4C7E-BA01-ABC891533376}" destId="{91993678-E076-4176-938B-A86222054178}" srcOrd="1" destOrd="0" presId="urn:microsoft.com/office/officeart/2005/8/layout/orgChart1"/>
    <dgm:cxn modelId="{39C46299-BD5F-4F51-BAD9-2774F726B3E7}" type="presParOf" srcId="{E9FD9F57-8AB9-4517-933E-53EDDE38EC04}" destId="{786A6515-B666-4E9A-99C6-88A9A3212771}" srcOrd="1" destOrd="0" presId="urn:microsoft.com/office/officeart/2005/8/layout/orgChart1"/>
    <dgm:cxn modelId="{58B3211F-8095-4933-B29D-52EB0F470E21}" type="presParOf" srcId="{E9FD9F57-8AB9-4517-933E-53EDDE38EC04}" destId="{D490EF74-E0C9-4BEB-AA5D-3635EB8F7003}" srcOrd="2" destOrd="0" presId="urn:microsoft.com/office/officeart/2005/8/layout/orgChart1"/>
    <dgm:cxn modelId="{70E396C0-75A9-4CA2-B905-04760853A9F4}" type="presParOf" srcId="{D490EF74-E0C9-4BEB-AA5D-3635EB8F7003}" destId="{4506A535-937D-4AD6-AA49-16E4647A1AEA}" srcOrd="0" destOrd="0" presId="urn:microsoft.com/office/officeart/2005/8/layout/orgChart1"/>
    <dgm:cxn modelId="{C7BDEAE6-55C7-4C87-B609-F9900F3314A7}" type="presParOf" srcId="{D490EF74-E0C9-4BEB-AA5D-3635EB8F7003}" destId="{7E5FACD6-191E-49EA-923E-895D1CBD91EF}" srcOrd="1" destOrd="0" presId="urn:microsoft.com/office/officeart/2005/8/layout/orgChart1"/>
    <dgm:cxn modelId="{BE7BF2AA-004C-4190-9630-463E6FE6BB7E}" type="presParOf" srcId="{7E5FACD6-191E-49EA-923E-895D1CBD91EF}" destId="{D4B61E6F-82F8-40C9-898C-369BCA84817E}" srcOrd="0" destOrd="0" presId="urn:microsoft.com/office/officeart/2005/8/layout/orgChart1"/>
    <dgm:cxn modelId="{9AA409AA-8A2F-4045-A9BC-AB42458C79B0}" type="presParOf" srcId="{D4B61E6F-82F8-40C9-898C-369BCA84817E}" destId="{5CB7C62A-6393-453D-A839-67512367AA48}" srcOrd="0" destOrd="0" presId="urn:microsoft.com/office/officeart/2005/8/layout/orgChart1"/>
    <dgm:cxn modelId="{F6E45283-B080-4A67-A89C-8DAE856268DF}" type="presParOf" srcId="{D4B61E6F-82F8-40C9-898C-369BCA84817E}" destId="{D815FF9F-E0A7-4C2F-98A5-9F14895D32AC}" srcOrd="1" destOrd="0" presId="urn:microsoft.com/office/officeart/2005/8/layout/orgChart1"/>
    <dgm:cxn modelId="{8CCB7DDF-6709-4A6B-BBBC-2B2635AF4995}" type="presParOf" srcId="{7E5FACD6-191E-49EA-923E-895D1CBD91EF}" destId="{761AB51F-5CCD-4D13-9DF1-D90257976AD2}" srcOrd="1" destOrd="0" presId="urn:microsoft.com/office/officeart/2005/8/layout/orgChart1"/>
    <dgm:cxn modelId="{3A4D841D-1A3C-4958-88BC-682E56B1A6ED}" type="presParOf" srcId="{7E5FACD6-191E-49EA-923E-895D1CBD91EF}" destId="{74DA78A3-0D74-4F04-9714-2760E4489B82}" srcOrd="2" destOrd="0" presId="urn:microsoft.com/office/officeart/2005/8/layout/orgChart1"/>
    <dgm:cxn modelId="{4E1B5C12-A11A-41DF-8720-E077D82C7A60}" type="presParOf" srcId="{D490EF74-E0C9-4BEB-AA5D-3635EB8F7003}" destId="{827149E6-14E5-4DAC-B4F4-7FC418E2F8ED}" srcOrd="2" destOrd="0" presId="urn:microsoft.com/office/officeart/2005/8/layout/orgChart1"/>
    <dgm:cxn modelId="{6ACF2755-1E56-41B0-9D3F-743C1082530D}" type="presParOf" srcId="{D490EF74-E0C9-4BEB-AA5D-3635EB8F7003}" destId="{88AAAE16-54D4-4511-8477-776FC469BE5D}" srcOrd="3" destOrd="0" presId="urn:microsoft.com/office/officeart/2005/8/layout/orgChart1"/>
    <dgm:cxn modelId="{70288F54-B471-4C9E-B0A9-BBBCC506819D}" type="presParOf" srcId="{88AAAE16-54D4-4511-8477-776FC469BE5D}" destId="{C7AA1EF1-EA81-4881-984C-8A20B9E74819}" srcOrd="0" destOrd="0" presId="urn:microsoft.com/office/officeart/2005/8/layout/orgChart1"/>
    <dgm:cxn modelId="{3B953B0C-73CD-453D-AF50-5A56FC40DCB3}" type="presParOf" srcId="{C7AA1EF1-EA81-4881-984C-8A20B9E74819}" destId="{3C6C0BC6-1B23-47DA-90FC-5BAE7CCCB76A}" srcOrd="0" destOrd="0" presId="urn:microsoft.com/office/officeart/2005/8/layout/orgChart1"/>
    <dgm:cxn modelId="{A78F9730-2BA8-426D-9BBA-02F694D0B811}" type="presParOf" srcId="{C7AA1EF1-EA81-4881-984C-8A20B9E74819}" destId="{E64B15EC-CD09-4C83-81F0-92E24172360A}" srcOrd="1" destOrd="0" presId="urn:microsoft.com/office/officeart/2005/8/layout/orgChart1"/>
    <dgm:cxn modelId="{D45D24C5-8869-420E-9A95-33FCE46F932F}" type="presParOf" srcId="{88AAAE16-54D4-4511-8477-776FC469BE5D}" destId="{0707A7E0-6492-4B2B-AFD1-7DD6C3768683}" srcOrd="1" destOrd="0" presId="urn:microsoft.com/office/officeart/2005/8/layout/orgChart1"/>
    <dgm:cxn modelId="{1A691750-ECE8-4ADE-B1AE-2DAF2DFD32C8}" type="presParOf" srcId="{88AAAE16-54D4-4511-8477-776FC469BE5D}" destId="{3566110B-84CC-4169-BE0B-52401A5E3CF9}" srcOrd="2" destOrd="0" presId="urn:microsoft.com/office/officeart/2005/8/layout/orgChart1"/>
    <dgm:cxn modelId="{05576231-CF3A-4899-8DCA-9333D801FFCE}" type="presParOf" srcId="{B65E883C-D9C3-4457-B574-282CF65135C3}" destId="{36046CD8-E682-4767-9F0A-872F439DE2F8}" srcOrd="1" destOrd="0" presId="urn:microsoft.com/office/officeart/2005/8/layout/orgChart1"/>
    <dgm:cxn modelId="{A5F94736-2C65-4922-A33C-E04201F3DDCF}" type="presParOf" srcId="{36046CD8-E682-4767-9F0A-872F439DE2F8}" destId="{8BDCA5DE-ADE8-40B9-849D-4777809A0208}" srcOrd="0" destOrd="0" presId="urn:microsoft.com/office/officeart/2005/8/layout/orgChart1"/>
    <dgm:cxn modelId="{53E779D5-E38B-44E3-B107-DF79ABF5FDA8}" type="presParOf" srcId="{8BDCA5DE-ADE8-40B9-849D-4777809A0208}" destId="{2A805936-6D65-44FB-B027-BAB888DB7CFC}" srcOrd="0" destOrd="0" presId="urn:microsoft.com/office/officeart/2005/8/layout/orgChart1"/>
    <dgm:cxn modelId="{EA0203B7-5371-4322-B020-9C42B3A7248A}" type="presParOf" srcId="{8BDCA5DE-ADE8-40B9-849D-4777809A0208}" destId="{D37B727B-1D08-49FB-AD88-C48B7FDF7D70}" srcOrd="1" destOrd="0" presId="urn:microsoft.com/office/officeart/2005/8/layout/orgChart1"/>
    <dgm:cxn modelId="{9AE9B64A-6B0B-4E6D-A865-902D8BE1F65F}" type="presParOf" srcId="{36046CD8-E682-4767-9F0A-872F439DE2F8}" destId="{BF45D131-63B8-4833-8CF3-120E7EDEE13A}" srcOrd="1" destOrd="0" presId="urn:microsoft.com/office/officeart/2005/8/layout/orgChart1"/>
    <dgm:cxn modelId="{9883B1A0-8724-48B5-8874-BDF5F1E6B1FD}" type="presParOf" srcId="{36046CD8-E682-4767-9F0A-872F439DE2F8}" destId="{847FCBAC-5750-4549-B122-ADCF8744ABE2}" srcOrd="2" destOrd="0" presId="urn:microsoft.com/office/officeart/2005/8/layout/orgChart1"/>
    <dgm:cxn modelId="{FD91799A-0AEA-4515-AC92-F000C5EB5AF1}" type="presParOf" srcId="{B65E883C-D9C3-4457-B574-282CF65135C3}" destId="{A9EFB00F-5B86-498C-8283-848FF84D0CD9}" srcOrd="2" destOrd="0" presId="urn:microsoft.com/office/officeart/2005/8/layout/orgChart1"/>
    <dgm:cxn modelId="{428ED6FA-38D9-4CEC-93F7-4B4CDFEE2F94}" type="presParOf" srcId="{A9EFB00F-5B86-498C-8283-848FF84D0CD9}" destId="{57052BDC-7CF9-4CA4-8F5D-3E5CB1FA6DC8}" srcOrd="0" destOrd="0" presId="urn:microsoft.com/office/officeart/2005/8/layout/orgChart1"/>
    <dgm:cxn modelId="{7D4C3D68-66BA-4BA9-B49D-3F330B027C04}" type="presParOf" srcId="{57052BDC-7CF9-4CA4-8F5D-3E5CB1FA6DC8}" destId="{CE394A99-8D40-45D6-BDC7-5E2F815FAB07}" srcOrd="0" destOrd="0" presId="urn:microsoft.com/office/officeart/2005/8/layout/orgChart1"/>
    <dgm:cxn modelId="{918A3E91-58D3-4A5D-AD5A-4415F9465063}" type="presParOf" srcId="{57052BDC-7CF9-4CA4-8F5D-3E5CB1FA6DC8}" destId="{99FC3DAC-AF17-4367-BF18-C071D75B33A3}" srcOrd="1" destOrd="0" presId="urn:microsoft.com/office/officeart/2005/8/layout/orgChart1"/>
    <dgm:cxn modelId="{78FDF6A3-9BA1-4EA7-99CF-7AEB815F46BC}" type="presParOf" srcId="{A9EFB00F-5B86-498C-8283-848FF84D0CD9}" destId="{F64755EF-2412-4E62-93E7-0003D6AE34B8}" srcOrd="1" destOrd="0" presId="urn:microsoft.com/office/officeart/2005/8/layout/orgChart1"/>
    <dgm:cxn modelId="{C6EFC93B-864B-4B90-B229-179C3D1CF712}" type="presParOf" srcId="{A9EFB00F-5B86-498C-8283-848FF84D0CD9}" destId="{6E5B3D07-468F-4262-92A0-8C5F30D55EA6}" srcOrd="2" destOrd="0" presId="urn:microsoft.com/office/officeart/2005/8/layout/orgChart1"/>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7149E6-14E5-4DAC-B4F4-7FC418E2F8ED}">
      <dsp:nvSpPr>
        <dsp:cNvPr id="0" name=""/>
        <dsp:cNvSpPr/>
      </dsp:nvSpPr>
      <dsp:spPr>
        <a:xfrm>
          <a:off x="3740613" y="1896071"/>
          <a:ext cx="474316" cy="1446015"/>
        </a:xfrm>
        <a:custGeom>
          <a:avLst/>
          <a:gdLst/>
          <a:ahLst/>
          <a:cxnLst/>
          <a:rect l="0" t="0" r="0" b="0"/>
          <a:pathLst>
            <a:path>
              <a:moveTo>
                <a:pt x="474316" y="0"/>
              </a:moveTo>
              <a:lnTo>
                <a:pt x="474316" y="1446015"/>
              </a:lnTo>
              <a:lnTo>
                <a:pt x="0" y="1446015"/>
              </a:lnTo>
            </a:path>
          </a:pathLst>
        </a:custGeom>
        <a:noFill/>
        <a:ln w="254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506A535-937D-4AD6-AA49-16E4647A1AEA}">
      <dsp:nvSpPr>
        <dsp:cNvPr id="0" name=""/>
        <dsp:cNvSpPr/>
      </dsp:nvSpPr>
      <dsp:spPr>
        <a:xfrm>
          <a:off x="4214930" y="1896071"/>
          <a:ext cx="502644" cy="1446015"/>
        </a:xfrm>
        <a:custGeom>
          <a:avLst/>
          <a:gdLst/>
          <a:ahLst/>
          <a:cxnLst/>
          <a:rect l="0" t="0" r="0" b="0"/>
          <a:pathLst>
            <a:path>
              <a:moveTo>
                <a:pt x="0" y="0"/>
              </a:moveTo>
              <a:lnTo>
                <a:pt x="0" y="1446015"/>
              </a:lnTo>
              <a:lnTo>
                <a:pt x="502644" y="1446015"/>
              </a:lnTo>
            </a:path>
          </a:pathLst>
        </a:custGeom>
        <a:noFill/>
        <a:ln w="254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D23F3A-F93D-480C-80B8-0ECDA666F854}">
      <dsp:nvSpPr>
        <dsp:cNvPr id="0" name=""/>
        <dsp:cNvSpPr/>
      </dsp:nvSpPr>
      <dsp:spPr>
        <a:xfrm>
          <a:off x="2834098" y="700936"/>
          <a:ext cx="2761664" cy="1195134"/>
        </a:xfrm>
        <a:prstGeom prst="rect">
          <a:avLst/>
        </a:prstGeom>
        <a:solidFill>
          <a:srgbClr val="B1E6FE"/>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100" b="0" i="0" u="none" strike="noStrike" kern="1200" cap="none" normalizeH="0" baseline="0" dirty="0">
            <a:ln/>
            <a:effectLst/>
            <a:latin typeface="Arial Narrow"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kern="1200" cap="none" normalizeH="0" baseline="0" dirty="0">
              <a:ln/>
              <a:effectLst/>
              <a:latin typeface="Arial Narrow" pitchFamily="34" charset="0"/>
            </a:rPr>
            <a:t>Tim Anderson</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kern="1200" cap="none" normalizeH="0" baseline="0" dirty="0">
              <a:ln/>
              <a:effectLst/>
              <a:latin typeface="Arial Narrow" pitchFamily="34" charset="0"/>
            </a:rPr>
            <a:t>National Director,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kern="1200" cap="none" normalizeH="0" baseline="0" dirty="0">
              <a:ln/>
              <a:effectLst/>
              <a:latin typeface="Arial Narrow" pitchFamily="34" charset="0"/>
            </a:rPr>
            <a:t>Learning for Life/Exploring</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kern="1200" cap="none" normalizeH="0" baseline="0" dirty="0">
              <a:ln/>
              <a:effectLst/>
              <a:latin typeface="Arial Narrow" pitchFamily="34" charset="0"/>
            </a:rPr>
            <a:t>Older Youth Programs</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900" b="0" i="0" u="none" strike="noStrike" kern="1200" cap="none" normalizeH="0" baseline="0" dirty="0">
            <a:ln/>
            <a:effectLst/>
            <a:latin typeface="Arial Narrow" pitchFamily="34" charset="0"/>
          </a:endParaRPr>
        </a:p>
      </dsp:txBody>
      <dsp:txXfrm>
        <a:off x="2834098" y="700936"/>
        <a:ext cx="2761664" cy="1195134"/>
      </dsp:txXfrm>
    </dsp:sp>
    <dsp:sp modelId="{5CB7C62A-6393-453D-A839-67512367AA48}">
      <dsp:nvSpPr>
        <dsp:cNvPr id="0" name=""/>
        <dsp:cNvSpPr/>
      </dsp:nvSpPr>
      <dsp:spPr>
        <a:xfrm>
          <a:off x="4717574" y="2795192"/>
          <a:ext cx="2507269" cy="1093787"/>
        </a:xfrm>
        <a:prstGeom prst="rect">
          <a:avLst/>
        </a:prstGeom>
        <a:solidFill>
          <a:srgbClr val="B1E6FE"/>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latin typeface="Arial Narrow" pitchFamily="34" charset="0"/>
            </a:rPr>
            <a:t>Dedra Douglas</a:t>
          </a:r>
        </a:p>
        <a:p>
          <a:pPr marL="0" lvl="0" indent="0" algn="ctr" defTabSz="622300">
            <a:lnSpc>
              <a:spcPct val="90000"/>
            </a:lnSpc>
            <a:spcBef>
              <a:spcPct val="0"/>
            </a:spcBef>
            <a:spcAft>
              <a:spcPct val="35000"/>
            </a:spcAft>
            <a:buNone/>
          </a:pPr>
          <a:r>
            <a:rPr lang="en-US" sz="1400" b="1" i="1" kern="1200" dirty="0">
              <a:solidFill>
                <a:schemeClr val="tx1"/>
              </a:solidFill>
              <a:latin typeface="Arial Narrow" pitchFamily="34" charset="0"/>
            </a:rPr>
            <a:t>Administrative Assistant</a:t>
          </a:r>
        </a:p>
      </dsp:txBody>
      <dsp:txXfrm>
        <a:off x="4717574" y="2795192"/>
        <a:ext cx="2507269" cy="1093787"/>
      </dsp:txXfrm>
    </dsp:sp>
    <dsp:sp modelId="{3C6C0BC6-1B23-47DA-90FC-5BAE7CCCB76A}">
      <dsp:nvSpPr>
        <dsp:cNvPr id="0" name=""/>
        <dsp:cNvSpPr/>
      </dsp:nvSpPr>
      <dsp:spPr>
        <a:xfrm>
          <a:off x="1482324" y="2801040"/>
          <a:ext cx="2258289" cy="1082091"/>
        </a:xfrm>
        <a:prstGeom prst="rect">
          <a:avLst/>
        </a:prstGeom>
        <a:solidFill>
          <a:srgbClr val="B1E6FE"/>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prstClr val="black"/>
              </a:solidFill>
              <a:latin typeface="Arial Narrow" pitchFamily="34" charset="0"/>
              <a:ea typeface="+mn-ea"/>
              <a:cs typeface="+mn-cs"/>
            </a:rPr>
            <a:t>Susan Fitzhugh</a:t>
          </a:r>
        </a:p>
        <a:p>
          <a:pPr marL="0" lvl="0" indent="0" algn="ctr" defTabSz="622300">
            <a:lnSpc>
              <a:spcPct val="90000"/>
            </a:lnSpc>
            <a:spcBef>
              <a:spcPct val="0"/>
            </a:spcBef>
            <a:spcAft>
              <a:spcPct val="35000"/>
            </a:spcAft>
            <a:buNone/>
          </a:pPr>
          <a:r>
            <a:rPr lang="en-US" sz="1400" b="1" i="1" kern="1200" dirty="0">
              <a:solidFill>
                <a:prstClr val="black"/>
              </a:solidFill>
              <a:latin typeface="Arial Narrow" pitchFamily="34" charset="0"/>
              <a:ea typeface="+mn-ea"/>
              <a:cs typeface="+mn-cs"/>
            </a:rPr>
            <a:t>Sr. Administrative Assistant</a:t>
          </a:r>
        </a:p>
      </dsp:txBody>
      <dsp:txXfrm>
        <a:off x="1482324" y="2801040"/>
        <a:ext cx="2258289" cy="1082091"/>
      </dsp:txXfrm>
    </dsp:sp>
    <dsp:sp modelId="{2A805936-6D65-44FB-B027-BAB888DB7CFC}">
      <dsp:nvSpPr>
        <dsp:cNvPr id="0" name=""/>
        <dsp:cNvSpPr/>
      </dsp:nvSpPr>
      <dsp:spPr>
        <a:xfrm>
          <a:off x="22692" y="79602"/>
          <a:ext cx="1557982" cy="976077"/>
        </a:xfrm>
        <a:prstGeom prst="rect">
          <a:avLst/>
        </a:prstGeom>
        <a:solidFill>
          <a:srgbClr val="B1E6FE"/>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marR="0" lvl="0" indent="0" algn="ctr" defTabSz="622300" rtl="0" eaLnBrk="0" fontAlgn="base" latinLnBrk="0" hangingPunct="0">
            <a:lnSpc>
              <a:spcPct val="90000"/>
            </a:lnSpc>
            <a:spcBef>
              <a:spcPct val="0"/>
            </a:spcBef>
            <a:spcAft>
              <a:spcPct val="35000"/>
            </a:spcAft>
            <a:buClrTx/>
            <a:buSzTx/>
            <a:buFontTx/>
            <a:buNone/>
            <a:tabLst/>
          </a:pPr>
          <a:endParaRPr kumimoji="0" lang="en-US" sz="1400" b="1" i="0" u="none" strike="noStrike" kern="1200" cap="none" normalizeH="0" baseline="0" dirty="0">
            <a:ln/>
            <a:effectLst/>
            <a:latin typeface="Arial Narrow" pitchFamily="34" charset="0"/>
          </a:endParaRPr>
        </a:p>
        <a:p>
          <a:pPr marL="0" marR="0" lvl="0" indent="0" algn="ctr" defTabSz="622300" rtl="0" eaLnBrk="0" fontAlgn="base" latinLnBrk="0" hangingPunct="0">
            <a:lnSpc>
              <a:spcPct val="90000"/>
            </a:lnSpc>
            <a:spcBef>
              <a:spcPct val="0"/>
            </a:spcBef>
            <a:spcAft>
              <a:spcPts val="0"/>
            </a:spcAft>
            <a:buClrTx/>
            <a:buSzTx/>
            <a:buFontTx/>
            <a:buNone/>
            <a:tabLst/>
          </a:pPr>
          <a:r>
            <a:rPr kumimoji="0" lang="en-US" sz="1100" b="1" i="0" u="none" strike="noStrike" kern="1200" cap="none" normalizeH="0" baseline="0" dirty="0">
              <a:ln/>
              <a:effectLst/>
              <a:latin typeface="Arial Narrow" pitchFamily="34" charset="0"/>
            </a:rPr>
            <a:t>John Mosby</a:t>
          </a:r>
        </a:p>
        <a:p>
          <a:pPr marL="0" marR="0" lvl="0" indent="0" algn="ctr" defTabSz="622300" rtl="0" eaLnBrk="0" fontAlgn="base" latinLnBrk="0" hangingPunct="0">
            <a:lnSpc>
              <a:spcPct val="90000"/>
            </a:lnSpc>
            <a:spcBef>
              <a:spcPct val="0"/>
            </a:spcBef>
            <a:spcAft>
              <a:spcPts val="0"/>
            </a:spcAft>
            <a:buClrTx/>
            <a:buSzTx/>
            <a:buFontTx/>
            <a:buNone/>
            <a:tabLst/>
          </a:pPr>
          <a:r>
            <a:rPr kumimoji="0" lang="en-US" sz="1100" b="1" i="0" u="none" strike="noStrike" kern="1200" cap="none" normalizeH="0" baseline="0" dirty="0">
              <a:ln/>
              <a:effectLst/>
              <a:latin typeface="Arial Narrow" pitchFamily="34" charset="0"/>
            </a:rPr>
            <a:t>Asst. Chief Scout Executive &amp; EVP</a:t>
          </a:r>
        </a:p>
        <a:p>
          <a:pPr marL="0" marR="0" lvl="0" indent="0" algn="ctr" defTabSz="622300" rtl="0" eaLnBrk="0" fontAlgn="base" latinLnBrk="0" hangingPunct="0">
            <a:lnSpc>
              <a:spcPct val="90000"/>
            </a:lnSpc>
            <a:spcBef>
              <a:spcPct val="0"/>
            </a:spcBef>
            <a:spcAft>
              <a:spcPts val="0"/>
            </a:spcAft>
            <a:buClrTx/>
            <a:buSzTx/>
            <a:buFontTx/>
            <a:buNone/>
            <a:tabLst/>
          </a:pPr>
          <a:r>
            <a:rPr kumimoji="0" lang="en-US" sz="1100" b="1" i="0" u="none" strike="noStrike" kern="1200" cap="none" normalizeH="0" baseline="0" dirty="0">
              <a:ln/>
              <a:effectLst/>
              <a:latin typeface="Arial Narrow" pitchFamily="34" charset="0"/>
            </a:rPr>
            <a:t>(BSA)</a:t>
          </a:r>
        </a:p>
        <a:p>
          <a:pPr marL="0" marR="0" lvl="0" indent="0" algn="ctr" defTabSz="622300" rtl="0" eaLnBrk="0" fontAlgn="base" latinLnBrk="0" hangingPunct="0">
            <a:lnSpc>
              <a:spcPct val="90000"/>
            </a:lnSpc>
            <a:spcBef>
              <a:spcPct val="0"/>
            </a:spcBef>
            <a:spcAft>
              <a:spcPts val="0"/>
            </a:spcAft>
            <a:buClrTx/>
            <a:buSzTx/>
            <a:buFontTx/>
            <a:buNone/>
            <a:tabLst/>
          </a:pPr>
          <a:endParaRPr kumimoji="0" lang="en-US" sz="1100" b="1" i="0" u="none" strike="noStrike" kern="1200" cap="none" normalizeH="0" baseline="0" dirty="0">
            <a:ln/>
            <a:effectLst/>
            <a:latin typeface="Arial Narrow" pitchFamily="34" charset="0"/>
          </a:endParaRPr>
        </a:p>
        <a:p>
          <a:pPr marL="0" marR="0" lvl="0" indent="0" algn="ctr" defTabSz="622300" rtl="0" eaLnBrk="0" fontAlgn="base" latinLnBrk="0" hangingPunct="0">
            <a:lnSpc>
              <a:spcPct val="90000"/>
            </a:lnSpc>
            <a:spcBef>
              <a:spcPct val="0"/>
            </a:spcBef>
            <a:spcAft>
              <a:spcPct val="35000"/>
            </a:spcAft>
            <a:buClrTx/>
            <a:buSzTx/>
            <a:buFontTx/>
            <a:buNone/>
            <a:tabLst/>
          </a:pPr>
          <a:endParaRPr kumimoji="0" lang="en-US" sz="900" b="0" i="0" u="none" strike="noStrike" kern="1200" cap="none" normalizeH="0" baseline="0" dirty="0">
            <a:ln/>
            <a:effectLst/>
            <a:latin typeface="Arial Narrow" pitchFamily="34" charset="0"/>
          </a:endParaRPr>
        </a:p>
      </dsp:txBody>
      <dsp:txXfrm>
        <a:off x="22692" y="79602"/>
        <a:ext cx="1557982" cy="976077"/>
      </dsp:txXfrm>
    </dsp:sp>
    <dsp:sp modelId="{CE394A99-8D40-45D6-BDC7-5E2F815FAB07}">
      <dsp:nvSpPr>
        <dsp:cNvPr id="0" name=""/>
        <dsp:cNvSpPr/>
      </dsp:nvSpPr>
      <dsp:spPr>
        <a:xfrm>
          <a:off x="7043583" y="1497962"/>
          <a:ext cx="2507269" cy="1093787"/>
        </a:xfrm>
        <a:prstGeom prst="rect">
          <a:avLst/>
        </a:prstGeom>
        <a:solidFill>
          <a:srgbClr val="B1E6FE"/>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i="1" kern="1200" dirty="0">
              <a:solidFill>
                <a:schemeClr val="tx1"/>
              </a:solidFill>
              <a:latin typeface="Arial Narrow" pitchFamily="34" charset="0"/>
            </a:rPr>
            <a:t>Carlos Coronado</a:t>
          </a:r>
        </a:p>
        <a:p>
          <a:pPr marL="0" lvl="0" indent="0" algn="ctr" defTabSz="622300">
            <a:lnSpc>
              <a:spcPct val="90000"/>
            </a:lnSpc>
            <a:spcBef>
              <a:spcPct val="0"/>
            </a:spcBef>
            <a:spcAft>
              <a:spcPct val="35000"/>
            </a:spcAft>
            <a:buNone/>
          </a:pPr>
          <a:r>
            <a:rPr lang="en-US" sz="1400" b="1" i="1" kern="1200" dirty="0">
              <a:solidFill>
                <a:schemeClr val="tx1"/>
              </a:solidFill>
              <a:latin typeface="Arial Narrow" pitchFamily="34" charset="0"/>
            </a:rPr>
            <a:t>National Exploring Growth &amp; Retention Executive</a:t>
          </a:r>
        </a:p>
      </dsp:txBody>
      <dsp:txXfrm>
        <a:off x="7043583" y="1497962"/>
        <a:ext cx="2507269" cy="109378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FE202FF8-82EE-4E81-84B2-53C76BD2D3C7}" type="datetimeFigureOut">
              <a:rPr lang="en-US" smtClean="0"/>
              <a:t>7/8/2026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C29CC4D-5BAC-43E7-82B8-A8A05C1090B5}" type="slidenum">
              <a:rPr lang="en-US" smtClean="0"/>
              <a:t>‹#›</a:t>
            </a:fld>
            <a:endParaRPr lang="en-US" dirty="0"/>
          </a:p>
        </p:txBody>
      </p:sp>
    </p:spTree>
    <p:extLst>
      <p:ext uri="{BB962C8B-B14F-4D97-AF65-F5344CB8AC3E}">
        <p14:creationId xmlns:p14="http://schemas.microsoft.com/office/powerpoint/2010/main" val="1683961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96532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framing Exploring as a visibility problem, not a value problem. The program is strong, but many current Scouts and families do not know it exists, and many non-Scouts do not know they can join.
Use this line: “Exploring is a growth opportunity hiding in plain sight. Our job is to make it visible, understandable and easy to join.”</a:t>
            </a:r>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Exploring through both mission and business lenses. It serves youth, grows membership, strengthens partnerships and can make councils more relevant in workforce-development conversations.
Use discretion with internal financial points. For public audiences, emphasize career readiness, mentorship and youth opportunity.</a:t>
            </a:r>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Name the missed opportunity: many current Scouts and families do not know about Exploring. Also name the outside opportunity: youth can join even if they have never been in Scouting.
Position Exploring as an “also,” not an “instead.” A Scout can continue in Scouts BSA and also explore careers.</a:t>
            </a:r>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clear: promote Exploring on the same council channels. That is where current Scouts, families, volunteers, alumni and community partners already are.
Separate Exploring accounts can work, but only when someone can sustain them and the council has enough active posts to feed the channel.</a:t>
            </a:r>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jobs: website as the official hub; council social as awareness; partner accounts as proof; post accounts as identity and community when sustainable.
This makes the work manageable because councils do not have to create all content from scratch.</a:t>
            </a:r>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councils a content menu instead of asking them to brainstorm from scratch. Career Test Drive is the most important pillar because it makes Exploring tangible.
Repeat the two barrier-removing messages often: current Scouts can join, and non-Scouts can join.</a:t>
            </a:r>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ask busy advisors to become content creators. Ask them to send proof of what already happened.
One content package should become a family/youth post, a short visual asset and a LinkedIn workforce-development post.</a:t>
            </a:r>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Platform guidance should reduce work, not increase it. The same activity can be adapted by changing the lead and CTA.
LinkedIn is especially important because Exploring aligns naturally with workforce development, mentorship and partner recruitment.</a:t>
            </a:r>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governance as operational, not fear-based. The point is to make the system sustainable and safe.
Connect this to Scouting America social media and Youth Protection/Safeguarding guidance: public, monitored channels and no private youth communication through social media.</a:t>
            </a:r>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with action. Do not let the presentation end as “interesting strategy.” Give scout executives a concrete next step that can be done immediately.
Use this line: “Find the stories, post them where people already are and give every post a clear path to join or partner.”</a:t>
            </a:r>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14753-E083-92C6-4AF5-004558EC18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82CDB6-02E0-E784-D54F-383D19CEC3DE}"/>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C8C44AC6-A152-C9B6-3298-63DBF8DCA817}"/>
              </a:ext>
            </a:extLst>
          </p:cNvPr>
          <p:cNvSpPr>
            <a:spLocks noGrp="1"/>
          </p:cNvSpPr>
          <p:nvPr>
            <p:ph type="body" idx="1"/>
          </p:nvPr>
        </p:nvSpPr>
        <p:spPr/>
        <p:txBody>
          <a:bodyPr/>
          <a:lstStyle/>
          <a:p>
            <a:r>
              <a:rPr lang="en-US" dirty="0"/>
              <a:t>AFFILIATION STATEMENT </a:t>
            </a:r>
          </a:p>
          <a:p>
            <a:r>
              <a:rPr lang="en-US" dirty="0"/>
              <a:t>Learning for Life is one of the programs that local Boy Scouts of America councils are authorized to deliver, with local executive board approval. Learning for Life is an affiliate of the Boy Scouts of America that is comprised of both a written character education curriculum for PreK – 12th graders and students with special needs, as well as Interactive career Exploring programs for 6th graders thru 20 year olds. Youth participation is open to any youth in the prescribed age group for that particular Program. Adults, 21 years of age and older, are selected by participating organizations for involvement in the Learning for Life programs. Color, race, religion, gender, sexual orientation, ethnic background, disability, economic status or citizenship is not criteria for participation by youth or adults. Youth and adults involved with Learning for Life programs, including Exploring, are registered with Learning for Life as participants. Learning for Life participants are not members of the Boy Scouts of America. Learning for Life, a District of Columbia non‐profit corporation, is a separate 501(c)(3) Corporation, with a Board of Directors that is separate from the Boy Scouts of America. While they have different policies, there are occasions when local Learning for Life and Traditional BSA programs may participate in an event. Both programs will be required to follow the appropriate guidelines, especially regarding safety. Completion of training, registration and annual fees are program specific and not transferable between programs</a:t>
            </a:r>
          </a:p>
        </p:txBody>
      </p:sp>
      <p:sp>
        <p:nvSpPr>
          <p:cNvPr id="4" name="Slide Number Placeholder 3">
            <a:extLst>
              <a:ext uri="{FF2B5EF4-FFF2-40B4-BE49-F238E27FC236}">
                <a16:creationId xmlns:a16="http://schemas.microsoft.com/office/drawing/2014/main" id="{A92BBA1D-1347-FC7C-6876-690F0BA0EF5B}"/>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53302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PRESENTER NOTES:</a:t>
            </a:r>
          </a:p>
          <a:p>
            <a:endParaRPr lang="en-US" dirty="0"/>
          </a:p>
          <a:p>
            <a:r>
              <a:rPr lang="en-US" dirty="0"/>
              <a:t>Your Exploring program will be based on the expertise and resources of your own business or organization. The adults selected to lead your post or club are the subject matter experts in your industry, so they can provide much more specialized activities than what the national Exploring program provides to you. </a:t>
            </a:r>
          </a:p>
          <a:p>
            <a:endParaRPr lang="en-US" dirty="0"/>
          </a:p>
          <a:p>
            <a:r>
              <a:rPr lang="en-US" b="1" dirty="0"/>
              <a:t>Exploring provides the volunteer leaders in your post or club an online activity library (http://www.exploring.org/activity-library/) with easy-to-use activities in each of these 5 program areas. </a:t>
            </a:r>
            <a:r>
              <a:rPr lang="en-US" dirty="0"/>
              <a:t>It's important to note none of the activities are mandatory, rather they are there to supplement the program you develop. They are designed for someone who has never worked with youth before. </a:t>
            </a:r>
          </a:p>
          <a:p>
            <a:endParaRPr lang="en-US" dirty="0"/>
          </a:p>
          <a:p>
            <a:r>
              <a:rPr lang="en-US" dirty="0"/>
              <a:t>Each activity in the library is hands-on and interactive in nature. We like to say that Exploring is not Exploring unless it's hands-on and interactive. Facility tours and job shadowing can be part of your program, but it should not be all that is offered to youth who want to learn more about what you do.</a:t>
            </a:r>
          </a:p>
        </p:txBody>
      </p:sp>
      <p:sp>
        <p:nvSpPr>
          <p:cNvPr id="4" name="Slide Number Placeholder 3"/>
          <p:cNvSpPr>
            <a:spLocks noGrp="1"/>
          </p:cNvSpPr>
          <p:nvPr>
            <p:ph type="sldNum" sz="quarter" idx="10"/>
          </p:nvPr>
        </p:nvSpPr>
        <p:spPr/>
        <p:txBody>
          <a:bodyPr/>
          <a:lstStyle/>
          <a:p>
            <a:fld id="{D19EC153-59F8-AA44-B290-32FCADB9045D}" type="slidenum">
              <a:rPr lang="en-US" smtClean="0"/>
              <a:t>85</a:t>
            </a:fld>
            <a:endParaRPr lang="en-US" dirty="0"/>
          </a:p>
        </p:txBody>
      </p:sp>
    </p:spTree>
    <p:extLst>
      <p:ext uri="{BB962C8B-B14F-4D97-AF65-F5344CB8AC3E}">
        <p14:creationId xmlns:p14="http://schemas.microsoft.com/office/powerpoint/2010/main" val="25043994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5ED67-135F-DF74-F9ED-CFAA1F4691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2BA27B-BCAF-8520-80D6-002EAFCE1FB9}"/>
              </a:ext>
            </a:extLst>
          </p:cNvPr>
          <p:cNvSpPr>
            <a:spLocks noGrp="1" noRot="1" noChangeAspect="1"/>
          </p:cNvSpPr>
          <p:nvPr>
            <p:ph type="sldImg"/>
          </p:nvPr>
        </p:nvSpPr>
        <p:spPr>
          <a:xfrm>
            <a:off x="779463" y="1162050"/>
            <a:ext cx="5576887" cy="3136900"/>
          </a:xfrm>
        </p:spPr>
      </p:sp>
      <p:sp>
        <p:nvSpPr>
          <p:cNvPr id="3" name="Notes Placeholder 2">
            <a:extLst>
              <a:ext uri="{FF2B5EF4-FFF2-40B4-BE49-F238E27FC236}">
                <a16:creationId xmlns:a16="http://schemas.microsoft.com/office/drawing/2014/main" id="{C01F01AA-81EC-697E-FDA3-9805FDCEE2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2EAC93-3393-8ADE-6C41-F5F2642690AB}"/>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67114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70AE3-C135-FC69-329A-EDDD90614D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B87EE5-7837-4ECF-4226-2CD61CA8574C}"/>
              </a:ext>
            </a:extLst>
          </p:cNvPr>
          <p:cNvSpPr>
            <a:spLocks noGrp="1" noRot="1" noChangeAspect="1"/>
          </p:cNvSpPr>
          <p:nvPr>
            <p:ph type="sldImg"/>
          </p:nvPr>
        </p:nvSpPr>
        <p:spPr>
          <a:xfrm>
            <a:off x="779463" y="1162050"/>
            <a:ext cx="5576887" cy="3136900"/>
          </a:xfrm>
        </p:spPr>
      </p:sp>
      <p:sp>
        <p:nvSpPr>
          <p:cNvPr id="3" name="Notes Placeholder 2">
            <a:extLst>
              <a:ext uri="{FF2B5EF4-FFF2-40B4-BE49-F238E27FC236}">
                <a16:creationId xmlns:a16="http://schemas.microsoft.com/office/drawing/2014/main" id="{0A51DD7C-4E42-F7B3-0442-9B15110823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CAB04F-ADED-2FBD-F83A-2ACBCA778E27}"/>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64970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4D68B-AE6C-AAC5-0C8D-88D1D73A79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82148-52EB-CC4B-78A3-8A1872833CA9}"/>
              </a:ext>
            </a:extLst>
          </p:cNvPr>
          <p:cNvSpPr>
            <a:spLocks noGrp="1" noRot="1" noChangeAspect="1"/>
          </p:cNvSpPr>
          <p:nvPr>
            <p:ph type="sldImg"/>
          </p:nvPr>
        </p:nvSpPr>
        <p:spPr>
          <a:xfrm>
            <a:off x="779463" y="1162050"/>
            <a:ext cx="5576887" cy="3136900"/>
          </a:xfrm>
        </p:spPr>
      </p:sp>
      <p:sp>
        <p:nvSpPr>
          <p:cNvPr id="3" name="Notes Placeholder 2">
            <a:extLst>
              <a:ext uri="{FF2B5EF4-FFF2-40B4-BE49-F238E27FC236}">
                <a16:creationId xmlns:a16="http://schemas.microsoft.com/office/drawing/2014/main" id="{8CBC17CB-1D7B-BCBB-AF67-694B47AF4D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BB5334-26F7-B66E-F6F3-6CA5605EA658}"/>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32823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15F4F-57F7-324B-E683-0A5E4F2475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31AA78-6A0C-DADA-AC52-31EB1F0AFA29}"/>
              </a:ext>
            </a:extLst>
          </p:cNvPr>
          <p:cNvSpPr>
            <a:spLocks noGrp="1" noRot="1" noChangeAspect="1"/>
          </p:cNvSpPr>
          <p:nvPr>
            <p:ph type="sldImg"/>
          </p:nvPr>
        </p:nvSpPr>
        <p:spPr>
          <a:xfrm>
            <a:off x="779463" y="1162050"/>
            <a:ext cx="5576887" cy="3136900"/>
          </a:xfrm>
        </p:spPr>
      </p:sp>
      <p:sp>
        <p:nvSpPr>
          <p:cNvPr id="3" name="Notes Placeholder 2">
            <a:extLst>
              <a:ext uri="{FF2B5EF4-FFF2-40B4-BE49-F238E27FC236}">
                <a16:creationId xmlns:a16="http://schemas.microsoft.com/office/drawing/2014/main" id="{5DBB7784-E7CD-DF09-EEE7-B378D95470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53B3E6-4F5A-E50A-7606-33E4261A47A1}"/>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47126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01316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96532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267228-1BEF-4EE8-898A-B77493CC734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19811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85182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3977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F0AD3-91B1-4149-BD06-7D6A0A24FB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30D6B4-97C3-00E9-DA73-BDB24411EB36}"/>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5F2D3FBB-49D8-29FD-4F67-346BFB77704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E95B58-B44A-D15D-AE1D-5E362DEAD8AD}"/>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11029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ED734-B000-ABA0-9369-BB63338656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4FD6B4-184A-2711-AFDC-B9B6A1AAE7E1}"/>
              </a:ext>
            </a:extLst>
          </p:cNvPr>
          <p:cNvSpPr>
            <a:spLocks noGrp="1" noRot="1" noChangeAspect="1"/>
          </p:cNvSpPr>
          <p:nvPr>
            <p:ph type="sldImg"/>
          </p:nvPr>
        </p:nvSpPr>
        <p:spPr>
          <a:xfrm>
            <a:off x="779463" y="1162050"/>
            <a:ext cx="5576887" cy="3136900"/>
          </a:xfrm>
        </p:spPr>
      </p:sp>
      <p:sp>
        <p:nvSpPr>
          <p:cNvPr id="3" name="Notes Placeholder 2">
            <a:extLst>
              <a:ext uri="{FF2B5EF4-FFF2-40B4-BE49-F238E27FC236}">
                <a16:creationId xmlns:a16="http://schemas.microsoft.com/office/drawing/2014/main" id="{6360F09C-6126-F76D-B4F6-373C63A464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4D1AAA-E554-C513-6CD6-305135E45B06}"/>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1918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95380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00114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94318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30340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07294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20141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08561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0082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0226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FFA28-2190-98CF-E7E3-A61FE26A96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43DD2A-F03D-C5A2-BFF5-CF23F036D078}"/>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0351A51B-EEF0-8A41-4A79-E647E8B74E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1C5E7B-C987-B65E-AAE2-0E97952C243E}"/>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61217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85182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7713" y="1181100"/>
            <a:ext cx="5670550" cy="31892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44734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7713" y="1181100"/>
            <a:ext cx="5670550" cy="31892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34506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7713" y="1181100"/>
            <a:ext cx="5670550" cy="31892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018132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CBE04696-88C2-4651-9022-F094ADD5E72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143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1410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CD17A-DACF-1C5F-D257-055FB4E1EAE0}"/>
            </a:ext>
          </a:extLst>
        </p:cNvPr>
        <p:cNvGrpSpPr/>
        <p:nvPr/>
      </p:nvGrpSpPr>
      <p:grpSpPr>
        <a:xfrm>
          <a:off x="0" y="0"/>
          <a:ext cx="0" cy="0"/>
          <a:chOff x="0" y="0"/>
          <a:chExt cx="0" cy="0"/>
        </a:xfrm>
      </p:grpSpPr>
      <p:sp>
        <p:nvSpPr>
          <p:cNvPr id="123906" name="Slide Image Placeholder 1">
            <a:extLst>
              <a:ext uri="{FF2B5EF4-FFF2-40B4-BE49-F238E27FC236}">
                <a16:creationId xmlns:a16="http://schemas.microsoft.com/office/drawing/2014/main" id="{CBEADF07-93CC-A22A-61E5-CA5326C6893B}"/>
              </a:ext>
            </a:extLst>
          </p:cNvPr>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Notes Placeholder 2">
            <a:extLst>
              <a:ext uri="{FF2B5EF4-FFF2-40B4-BE49-F238E27FC236}">
                <a16:creationId xmlns:a16="http://schemas.microsoft.com/office/drawing/2014/main" id="{F4758106-B719-44C5-7F66-CE0DEAF402D4}"/>
              </a:ext>
            </a:extLst>
          </p:cNvPr>
          <p:cNvSpPr>
            <a:spLocks noGrp="1"/>
          </p:cNvSpPr>
          <p:nvPr>
            <p:ph type="body" idx="1"/>
          </p:nvPr>
        </p:nvSpPr>
        <p:spPr bwMode="auto">
          <a:xfrm>
            <a:off x="686437" y="4491646"/>
            <a:ext cx="5606696" cy="42527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a:p>
            <a:r>
              <a:rPr lang="en-US" altLang="en-US" dirty="0"/>
              <a:t>A “QR” or Quick Response code was created to take students directly to the survey site.  It is available on posters, post cards, business cards, and book marks.</a:t>
            </a:r>
          </a:p>
          <a:p>
            <a:endParaRPr lang="en-US" altLang="en-US" dirty="0"/>
          </a:p>
          <a:p>
            <a:r>
              <a:rPr lang="en-US" altLang="en-US" dirty="0"/>
              <a:t>How do you use this? Email it to all teachers, they can open it from email and project it one screen for students to use their smartphones!</a:t>
            </a:r>
          </a:p>
        </p:txBody>
      </p:sp>
      <p:sp>
        <p:nvSpPr>
          <p:cNvPr id="123908" name="Date Placeholder 3">
            <a:extLst>
              <a:ext uri="{FF2B5EF4-FFF2-40B4-BE49-F238E27FC236}">
                <a16:creationId xmlns:a16="http://schemas.microsoft.com/office/drawing/2014/main" id="{6DF80767-1529-0A58-4949-B2DCAE8B2AC9}"/>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62810" indent="-293388">
              <a:spcBef>
                <a:spcPct val="30000"/>
              </a:spcBef>
              <a:defRPr sz="1200">
                <a:solidFill>
                  <a:schemeClr val="tx1"/>
                </a:solidFill>
                <a:latin typeface="Calibri" panose="020F0502020204030204" pitchFamily="34" charset="0"/>
              </a:defRPr>
            </a:lvl2pPr>
            <a:lvl3pPr marL="1173554" indent="-234710">
              <a:spcBef>
                <a:spcPct val="30000"/>
              </a:spcBef>
              <a:defRPr sz="1200">
                <a:solidFill>
                  <a:schemeClr val="tx1"/>
                </a:solidFill>
                <a:latin typeface="Calibri" panose="020F0502020204030204" pitchFamily="34" charset="0"/>
              </a:defRPr>
            </a:lvl3pPr>
            <a:lvl4pPr marL="1642975" indent="-234710">
              <a:spcBef>
                <a:spcPct val="30000"/>
              </a:spcBef>
              <a:defRPr sz="1200">
                <a:solidFill>
                  <a:schemeClr val="tx1"/>
                </a:solidFill>
                <a:latin typeface="Calibri" panose="020F0502020204030204" pitchFamily="34" charset="0"/>
              </a:defRPr>
            </a:lvl4pPr>
            <a:lvl5pPr marL="2112397" indent="-234710">
              <a:spcBef>
                <a:spcPct val="30000"/>
              </a:spcBef>
              <a:defRPr sz="1200">
                <a:solidFill>
                  <a:schemeClr val="tx1"/>
                </a:solidFill>
                <a:latin typeface="Calibri" panose="020F0502020204030204" pitchFamily="34" charset="0"/>
              </a:defRPr>
            </a:lvl5pPr>
            <a:lvl6pPr marL="2581818" indent="-234710" eaLnBrk="0" fontAlgn="base" hangingPunct="0">
              <a:spcBef>
                <a:spcPct val="30000"/>
              </a:spcBef>
              <a:spcAft>
                <a:spcPct val="0"/>
              </a:spcAft>
              <a:defRPr sz="1200">
                <a:solidFill>
                  <a:schemeClr val="tx1"/>
                </a:solidFill>
                <a:latin typeface="Calibri" panose="020F0502020204030204" pitchFamily="34" charset="0"/>
              </a:defRPr>
            </a:lvl6pPr>
            <a:lvl7pPr marL="3051240" indent="-234710" eaLnBrk="0" fontAlgn="base" hangingPunct="0">
              <a:spcBef>
                <a:spcPct val="30000"/>
              </a:spcBef>
              <a:spcAft>
                <a:spcPct val="0"/>
              </a:spcAft>
              <a:defRPr sz="1200">
                <a:solidFill>
                  <a:schemeClr val="tx1"/>
                </a:solidFill>
                <a:latin typeface="Calibri" panose="020F0502020204030204" pitchFamily="34" charset="0"/>
              </a:defRPr>
            </a:lvl7pPr>
            <a:lvl8pPr marL="3520662" indent="-234710" eaLnBrk="0" fontAlgn="base" hangingPunct="0">
              <a:spcBef>
                <a:spcPct val="30000"/>
              </a:spcBef>
              <a:spcAft>
                <a:spcPct val="0"/>
              </a:spcAft>
              <a:defRPr sz="1200">
                <a:solidFill>
                  <a:schemeClr val="tx1"/>
                </a:solidFill>
                <a:latin typeface="Calibri" panose="020F0502020204030204" pitchFamily="34" charset="0"/>
              </a:defRPr>
            </a:lvl8pPr>
            <a:lvl9pPr marL="3990084" indent="-23471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60669"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655407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Calibri" pitchFamily="34" charset="0"/>
              <a:buNone/>
              <a:defRPr/>
            </a:pPr>
            <a:r>
              <a:rPr lang="en-US" altLang="en-US" b="1" dirty="0"/>
              <a:t>REFER TO HANDOUT IN YOUR FOLDER.</a:t>
            </a:r>
          </a:p>
          <a:p>
            <a:pPr>
              <a:buFont typeface="Calibri" pitchFamily="34" charset="0"/>
              <a:buNone/>
              <a:defRPr/>
            </a:pPr>
            <a:endParaRPr lang="en-US" altLang="en-US" dirty="0"/>
          </a:p>
          <a:p>
            <a:pPr>
              <a:buFont typeface="Calibri" pitchFamily="34" charset="0"/>
              <a:buNone/>
              <a:defRPr/>
            </a:pPr>
            <a:r>
              <a:rPr lang="en-US" altLang="en-US" dirty="0"/>
              <a:t>This is a screen shot of the new Online Career Interest Survey that was activated on Jan 1, 2012.</a:t>
            </a:r>
          </a:p>
          <a:p>
            <a:pPr marL="232943" indent="-232943">
              <a:buFont typeface="Calibri" pitchFamily="34" charset="0"/>
              <a:buAutoNum type="arabicPeriod"/>
              <a:defRPr/>
            </a:pPr>
            <a:endParaRPr lang="en-US" altLang="en-US" dirty="0"/>
          </a:p>
          <a:p>
            <a:pPr marL="232943" indent="-232943">
              <a:buFont typeface="Calibri" pitchFamily="34" charset="0"/>
              <a:buAutoNum type="arabicPeriod"/>
              <a:defRPr/>
            </a:pPr>
            <a:r>
              <a:rPr lang="en-US" altLang="en-US" dirty="0"/>
              <a:t>The careers &amp; hobbies match the paper version.  So schools and administer the survey either on paper or electronically.</a:t>
            </a:r>
          </a:p>
          <a:p>
            <a:pPr marL="232943" indent="-232943">
              <a:buFont typeface="Calibri" pitchFamily="34" charset="0"/>
              <a:buAutoNum type="arabicPeriod"/>
              <a:defRPr/>
            </a:pPr>
            <a:endParaRPr lang="en-US" altLang="en-US" dirty="0"/>
          </a:p>
          <a:p>
            <a:pPr marL="232943" indent="-232943">
              <a:buFont typeface="Calibri" pitchFamily="34" charset="0"/>
              <a:buAutoNum type="arabicPeriod"/>
              <a:defRPr/>
            </a:pPr>
            <a:r>
              <a:rPr lang="en-US" altLang="en-US" dirty="0"/>
              <a:t>The online version can be accessed from any device that can access the Internet – including smart phones.</a:t>
            </a:r>
          </a:p>
          <a:p>
            <a:pPr marL="232943" indent="-232943">
              <a:buFont typeface="Calibri" pitchFamily="34" charset="0"/>
              <a:buAutoNum type="arabicPeriod"/>
              <a:defRPr/>
            </a:pPr>
            <a:endParaRPr lang="en-US" altLang="en-US" dirty="0"/>
          </a:p>
          <a:p>
            <a:pPr marL="232943" indent="-232943">
              <a:buFont typeface="Calibri" pitchFamily="34" charset="0"/>
              <a:buAutoNum type="arabicPeriod"/>
              <a:defRPr/>
            </a:pPr>
            <a:r>
              <a:rPr lang="en-US" altLang="en-US" dirty="0"/>
              <a:t>Results are sent instantly to a secure website where councils can access the results and provide them to schools in the same format as the paper survey.</a:t>
            </a:r>
          </a:p>
          <a:p>
            <a:pPr marL="232943" indent="-232943">
              <a:buFont typeface="Calibri" pitchFamily="34" charset="0"/>
              <a:buAutoNum type="arabicPeriod"/>
              <a:defRPr/>
            </a:pPr>
            <a:endParaRPr lang="en-US" altLang="en-US" dirty="0"/>
          </a:p>
          <a:p>
            <a:pPr marL="232943" indent="-232943">
              <a:buFont typeface="Calibri" pitchFamily="34" charset="0"/>
              <a:buAutoNum type="arabicPeriod"/>
              <a:defRPr/>
            </a:pPr>
            <a:r>
              <a:rPr lang="en-US" altLang="en-US" dirty="0"/>
              <a:t>Instructions for accessing results can be found in the LFL internal site.</a:t>
            </a:r>
          </a:p>
          <a:p>
            <a:pPr marL="232943" indent="-232943">
              <a:buFont typeface="Calibri" pitchFamily="34" charset="0"/>
              <a:buAutoNum type="arabicPeriod"/>
              <a:defRPr/>
            </a:pPr>
            <a:endParaRPr lang="en-US" altLang="en-US" dirty="0"/>
          </a:p>
          <a:p>
            <a:pPr marL="232943" indent="-232943">
              <a:buFont typeface="Calibri" pitchFamily="34" charset="0"/>
              <a:buAutoNum type="arabicPeriod"/>
              <a:defRPr/>
            </a:pPr>
            <a:r>
              <a:rPr lang="en-US" altLang="en-US" dirty="0"/>
              <a:t>Students 13 yrs. and younger cannot legally complete this survey online. If they enter data, the system will not save it.</a:t>
            </a:r>
          </a:p>
          <a:p>
            <a:pPr marL="232943" indent="-232943">
              <a:buFont typeface="Calibri" pitchFamily="34" charset="0"/>
              <a:buAutoNum type="arabicPeriod"/>
              <a:defRPr/>
            </a:pPr>
            <a:r>
              <a:rPr lang="en-US" altLang="en-US" dirty="0"/>
              <a:t>You can also add schools/colleges to</a:t>
            </a:r>
            <a:r>
              <a:rPr lang="en-US" altLang="en-US" baseline="0" dirty="0"/>
              <a:t> this list if they do not populate when you put in your respective zip code. Simply e-mail us at exploring@lflmail.org and request your specific school to be added, with zip code</a:t>
            </a:r>
            <a:endParaRPr lang="en-US" altLang="en-US" dirty="0"/>
          </a:p>
        </p:txBody>
      </p:sp>
      <p:sp>
        <p:nvSpPr>
          <p:cNvPr id="125956"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31774"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212730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txBox="1">
            <a:spLocks noGrp="1" noChangeArrowheads="1"/>
          </p:cNvSpPr>
          <p:nvPr/>
        </p:nvSpPr>
        <p:spPr bwMode="auto">
          <a:xfrm>
            <a:off x="3970938" y="8976836"/>
            <a:ext cx="3037840" cy="472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65887" rtl="0" eaLnBrk="1" fontAlgn="auto" latinLnBrk="0" hangingPunct="1">
              <a:lnSpc>
                <a:spcPct val="100000"/>
              </a:lnSpc>
              <a:spcBef>
                <a:spcPct val="0"/>
              </a:spcBef>
              <a:spcAft>
                <a:spcPts val="0"/>
              </a:spcAft>
              <a:buClrTx/>
              <a:buSzTx/>
              <a:buFontTx/>
              <a:buNone/>
              <a:tabLst/>
              <a:defRPr/>
            </a:pPr>
            <a:fld id="{DF84B87B-4C1F-4BEB-99B5-B7CDBB802F4E}"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465887" rtl="0" eaLnBrk="1" fontAlgn="auto" latinLnBrk="0" hangingPunct="1">
                <a:lnSpc>
                  <a:spcPct val="100000"/>
                </a:lnSpc>
                <a:spcBef>
                  <a:spcPct val="0"/>
                </a:spcBef>
                <a:spcAft>
                  <a:spcPts val="0"/>
                </a:spcAft>
                <a:buClrTx/>
                <a:buSzTx/>
                <a:buFontTx/>
                <a:buNone/>
                <a:tabLst/>
                <a:defRPr/>
              </a:pPr>
              <a:t>159</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320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6"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en-US" altLang="en-US" i="1" dirty="0"/>
              <a:t> No matter the survey format you use, the reports are generated the same way.</a:t>
            </a:r>
          </a:p>
          <a:p>
            <a:pPr eaLnBrk="1" hangingPunct="1">
              <a:spcBef>
                <a:spcPct val="0"/>
              </a:spcBef>
              <a:defRPr/>
            </a:pPr>
            <a:endParaRPr lang="en-US" altLang="en-US" i="1" dirty="0"/>
          </a:p>
          <a:p>
            <a:pPr eaLnBrk="1" hangingPunct="1">
              <a:spcBef>
                <a:spcPct val="0"/>
              </a:spcBef>
              <a:defRPr/>
            </a:pPr>
            <a:r>
              <a:rPr lang="en-US" altLang="en-US" i="1" dirty="0"/>
              <a:t>**GOOD data</a:t>
            </a:r>
            <a:r>
              <a:rPr lang="en-US" altLang="en-US" i="1" baseline="0" dirty="0"/>
              <a:t> to establish credibility at/during your sales call</a:t>
            </a:r>
            <a:endParaRPr lang="en-US" altLang="en-US" i="1" dirty="0"/>
          </a:p>
          <a:p>
            <a:pPr eaLnBrk="1" hangingPunct="1">
              <a:spcBef>
                <a:spcPct val="0"/>
              </a:spcBef>
              <a:defRPr/>
            </a:pPr>
            <a:endParaRPr lang="en-US" altLang="en-US" i="1" dirty="0"/>
          </a:p>
          <a:p>
            <a:pPr marL="232943" indent="-232943">
              <a:spcBef>
                <a:spcPct val="0"/>
              </a:spcBef>
              <a:buFontTx/>
              <a:buAutoNum type="arabicPeriod"/>
              <a:defRPr/>
            </a:pPr>
            <a:r>
              <a:rPr lang="en-US" altLang="en-US" dirty="0"/>
              <a:t>This is one set of sample results provided at no cost to schools.  Very helpful for Guidance Counselors.</a:t>
            </a:r>
          </a:p>
          <a:p>
            <a:pPr marL="232943" indent="-232943">
              <a:spcBef>
                <a:spcPct val="0"/>
              </a:spcBef>
              <a:buFontTx/>
              <a:buAutoNum type="arabicPeriod"/>
              <a:defRPr/>
            </a:pPr>
            <a:endParaRPr lang="en-US" altLang="en-US" dirty="0"/>
          </a:p>
          <a:p>
            <a:pPr marL="232943" indent="-232943">
              <a:spcBef>
                <a:spcPct val="0"/>
              </a:spcBef>
              <a:buFontTx/>
              <a:buAutoNum type="arabicPeriod"/>
              <a:defRPr/>
            </a:pPr>
            <a:r>
              <a:rPr lang="en-US" altLang="en-US" dirty="0"/>
              <a:t>All students, by grade, alphabetically.  Shows:</a:t>
            </a:r>
          </a:p>
          <a:p>
            <a:pPr marL="757066" lvl="1" indent="-291179">
              <a:spcBef>
                <a:spcPct val="0"/>
              </a:spcBef>
              <a:buFontTx/>
              <a:buChar char="•"/>
              <a:defRPr/>
            </a:pPr>
            <a:r>
              <a:rPr lang="en-US" altLang="en-US" dirty="0"/>
              <a:t>Career interests</a:t>
            </a:r>
          </a:p>
          <a:p>
            <a:pPr marL="757066" lvl="1" indent="-291179">
              <a:spcBef>
                <a:spcPct val="0"/>
              </a:spcBef>
              <a:buFontTx/>
              <a:buChar char="•"/>
              <a:defRPr/>
            </a:pPr>
            <a:r>
              <a:rPr lang="en-US" altLang="en-US" dirty="0"/>
              <a:t>Hobby interests</a:t>
            </a:r>
          </a:p>
          <a:p>
            <a:pPr marL="757066" lvl="1" indent="-291179">
              <a:spcBef>
                <a:spcPct val="0"/>
              </a:spcBef>
              <a:buFontTx/>
              <a:buChar char="•"/>
              <a:defRPr/>
            </a:pPr>
            <a:r>
              <a:rPr lang="en-US" altLang="en-US" dirty="0"/>
              <a:t>Post-high school plans</a:t>
            </a:r>
          </a:p>
          <a:p>
            <a:pPr marL="757066" lvl="1" indent="-291179">
              <a:spcBef>
                <a:spcPct val="0"/>
              </a:spcBef>
              <a:buFontTx/>
              <a:buChar char="•"/>
              <a:defRPr/>
            </a:pPr>
            <a:endParaRPr lang="en-US" altLang="en-US" dirty="0"/>
          </a:p>
          <a:p>
            <a:pPr marL="232943" indent="-232943">
              <a:spcBef>
                <a:spcPct val="0"/>
              </a:spcBef>
              <a:buFontTx/>
              <a:buAutoNum type="arabicPeriod"/>
              <a:defRPr/>
            </a:pPr>
            <a:r>
              <a:rPr lang="en-US" altLang="en-US" dirty="0"/>
              <a:t>Other results include all students interested in each career (all the attorneys, architects, dentists, electricians, etc).  Helpful for Guidance Counselor planning, career speakers, college days and college fairs.</a:t>
            </a:r>
          </a:p>
          <a:p>
            <a:pPr marL="232943" indent="-232943">
              <a:spcBef>
                <a:spcPct val="0"/>
              </a:spcBef>
              <a:buFontTx/>
              <a:buAutoNum type="arabicPeriod"/>
              <a:defRPr/>
            </a:pPr>
            <a:endParaRPr lang="en-US" altLang="en-US" dirty="0"/>
          </a:p>
          <a:p>
            <a:pPr marL="232943" indent="-232943">
              <a:spcBef>
                <a:spcPct val="0"/>
              </a:spcBef>
              <a:buFontTx/>
              <a:buAutoNum type="arabicPeriod"/>
              <a:defRPr/>
            </a:pPr>
            <a:r>
              <a:rPr lang="en-US" altLang="en-US" u="sng" dirty="0"/>
              <a:t>Be sure to return results to the Guidance Counselor when you say you will </a:t>
            </a:r>
            <a:r>
              <a:rPr lang="en-US" altLang="en-US" dirty="0"/>
              <a:t>– under promise and over deliver.  Do not promise results in one week if you cannot do it.  Say 2-3 weeks, then they will be very happy if they do receive them in a week or ten days.</a:t>
            </a:r>
          </a:p>
        </p:txBody>
      </p:sp>
    </p:spTree>
    <p:extLst>
      <p:ext uri="{BB962C8B-B14F-4D97-AF65-F5344CB8AC3E}">
        <p14:creationId xmlns:p14="http://schemas.microsoft.com/office/powerpoint/2010/main" val="33141045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txBox="1">
            <a:spLocks noGrp="1" noChangeArrowheads="1"/>
          </p:cNvSpPr>
          <p:nvPr/>
        </p:nvSpPr>
        <p:spPr bwMode="auto">
          <a:xfrm>
            <a:off x="3970938" y="8976836"/>
            <a:ext cx="3037840" cy="472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65887" rtl="0" eaLnBrk="1" fontAlgn="auto" latinLnBrk="0" hangingPunct="1">
              <a:lnSpc>
                <a:spcPct val="100000"/>
              </a:lnSpc>
              <a:spcBef>
                <a:spcPct val="0"/>
              </a:spcBef>
              <a:spcAft>
                <a:spcPts val="0"/>
              </a:spcAft>
              <a:buClrTx/>
              <a:buSzTx/>
              <a:buFontTx/>
              <a:buNone/>
              <a:tabLst/>
              <a:defRPr/>
            </a:pPr>
            <a:fld id="{CAF663E2-3561-41F7-B1FA-F82813AD95C3}"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465887" rtl="0" eaLnBrk="1" fontAlgn="auto" latinLnBrk="0" hangingPunct="1">
                <a:lnSpc>
                  <a:spcPct val="100000"/>
                </a:lnSpc>
                <a:spcBef>
                  <a:spcPct val="0"/>
                </a:spcBef>
                <a:spcAft>
                  <a:spcPts val="0"/>
                </a:spcAft>
                <a:buClrTx/>
                <a:buSzTx/>
                <a:buFontTx/>
                <a:buNone/>
                <a:tabLst/>
                <a:defRPr/>
              </a:pPr>
              <a:t>160</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341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32943" indent="-232943">
              <a:spcBef>
                <a:spcPct val="0"/>
              </a:spcBef>
              <a:buFontTx/>
              <a:buAutoNum type="arabicPeriod"/>
              <a:defRPr/>
            </a:pPr>
            <a:r>
              <a:rPr lang="en-US" altLang="en-US" dirty="0"/>
              <a:t>This is another set of sample results provided at no cost to schools.  Very helpful for Guidance Counselors.</a:t>
            </a:r>
          </a:p>
          <a:p>
            <a:pPr marL="232943" indent="-232943">
              <a:spcBef>
                <a:spcPct val="0"/>
              </a:spcBef>
              <a:buFontTx/>
              <a:buAutoNum type="arabicPeriod"/>
              <a:defRPr/>
            </a:pPr>
            <a:endParaRPr lang="en-US" altLang="en-US" dirty="0"/>
          </a:p>
          <a:p>
            <a:pPr marL="232943" indent="-232943">
              <a:spcBef>
                <a:spcPct val="0"/>
              </a:spcBef>
              <a:buFontTx/>
              <a:buAutoNum type="arabicPeriod"/>
              <a:defRPr/>
            </a:pPr>
            <a:r>
              <a:rPr lang="en-US" altLang="en-US" dirty="0"/>
              <a:t>This report includes all students interested in each career (all the attorneys, architects, dentists, electricians, etc.).  Helpful for Guidance Counselor planning and career speakers.</a:t>
            </a:r>
          </a:p>
          <a:p>
            <a:pPr marL="232943" indent="-232943">
              <a:spcBef>
                <a:spcPct val="0"/>
              </a:spcBef>
              <a:buFontTx/>
              <a:buAutoNum type="arabicPeriod"/>
              <a:defRPr/>
            </a:pPr>
            <a:endParaRPr lang="en-US" altLang="en-US" dirty="0"/>
          </a:p>
          <a:p>
            <a:pPr marL="232943" indent="-232943">
              <a:spcBef>
                <a:spcPct val="0"/>
              </a:spcBef>
              <a:buFontTx/>
              <a:buAutoNum type="arabicPeriod"/>
              <a:defRPr/>
            </a:pPr>
            <a:r>
              <a:rPr lang="en-US" altLang="en-US" dirty="0"/>
              <a:t>The After Graduation Plans is important to Guidance Counselors</a:t>
            </a:r>
          </a:p>
          <a:p>
            <a:pPr marL="698830" lvl="1" indent="-232943">
              <a:spcBef>
                <a:spcPct val="0"/>
              </a:spcBef>
              <a:buFontTx/>
              <a:buChar char="•"/>
              <a:defRPr/>
            </a:pPr>
            <a:r>
              <a:rPr lang="en-US" altLang="en-US" dirty="0"/>
              <a:t>College</a:t>
            </a:r>
          </a:p>
          <a:p>
            <a:pPr marL="698830" lvl="1" indent="-232943">
              <a:spcBef>
                <a:spcPct val="0"/>
              </a:spcBef>
              <a:buFontTx/>
              <a:buChar char="•"/>
              <a:defRPr/>
            </a:pPr>
            <a:r>
              <a:rPr lang="en-US" altLang="en-US" dirty="0"/>
              <a:t>Junior college</a:t>
            </a:r>
          </a:p>
          <a:p>
            <a:pPr marL="698830" lvl="1" indent="-232943">
              <a:spcBef>
                <a:spcPct val="0"/>
              </a:spcBef>
              <a:buFontTx/>
              <a:buChar char="•"/>
              <a:defRPr/>
            </a:pPr>
            <a:r>
              <a:rPr lang="en-US" altLang="en-US" dirty="0"/>
              <a:t>Military Service</a:t>
            </a:r>
          </a:p>
          <a:p>
            <a:pPr marL="698830" lvl="1" indent="-232943">
              <a:spcBef>
                <a:spcPct val="0"/>
              </a:spcBef>
              <a:buFontTx/>
              <a:buChar char="•"/>
              <a:defRPr/>
            </a:pPr>
            <a:r>
              <a:rPr lang="en-US" altLang="en-US" dirty="0"/>
              <a:t>Technical school</a:t>
            </a:r>
          </a:p>
          <a:p>
            <a:pPr marL="698830" lvl="1" indent="-232943">
              <a:spcBef>
                <a:spcPct val="0"/>
              </a:spcBef>
              <a:buFontTx/>
              <a:buChar char="•"/>
              <a:defRPr/>
            </a:pPr>
            <a:r>
              <a:rPr lang="en-US" altLang="en-US" dirty="0"/>
              <a:t>Work</a:t>
            </a:r>
          </a:p>
          <a:p>
            <a:pPr marL="698830" lvl="1" indent="-232943">
              <a:spcBef>
                <a:spcPct val="0"/>
              </a:spcBef>
              <a:buFontTx/>
              <a:buChar char="•"/>
              <a:defRPr/>
            </a:pPr>
            <a:r>
              <a:rPr lang="en-US" altLang="en-US" dirty="0"/>
              <a:t>Other</a:t>
            </a:r>
          </a:p>
          <a:p>
            <a:pPr lvl="1" eaLnBrk="1" hangingPunct="1">
              <a:spcBef>
                <a:spcPct val="0"/>
              </a:spcBef>
              <a:defRPr/>
            </a:pPr>
            <a:endParaRPr lang="en-US" altLang="en-US" dirty="0"/>
          </a:p>
          <a:p>
            <a:pPr lvl="1" eaLnBrk="1" hangingPunct="1">
              <a:spcBef>
                <a:spcPct val="0"/>
              </a:spcBef>
              <a:defRPr/>
            </a:pPr>
            <a:r>
              <a:rPr lang="en-US" altLang="en-US" dirty="0"/>
              <a:t>Why are these reports help full to the school…to you?</a:t>
            </a:r>
          </a:p>
          <a:p>
            <a:pPr marL="698830" lvl="1" indent="-232943">
              <a:spcBef>
                <a:spcPct val="0"/>
              </a:spcBef>
              <a:buFontTx/>
              <a:buChar char="•"/>
              <a:defRPr/>
            </a:pPr>
            <a:endParaRPr lang="en-US" altLang="en-US" dirty="0"/>
          </a:p>
        </p:txBody>
      </p:sp>
    </p:spTree>
    <p:extLst>
      <p:ext uri="{BB962C8B-B14F-4D97-AF65-F5344CB8AC3E}">
        <p14:creationId xmlns:p14="http://schemas.microsoft.com/office/powerpoint/2010/main" val="273918055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163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3063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8BA42-F1AB-AA26-511F-A0B58C395A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CFE8FC-B6EF-C440-DCEB-1993A543D1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684034-1522-A527-9C46-8CFA2AA369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AD4EE0-CD40-80A6-D7F2-A855B9E96194}"/>
              </a:ext>
            </a:extLst>
          </p:cNvPr>
          <p:cNvSpPr>
            <a:spLocks noGrp="1"/>
          </p:cNvSpPr>
          <p:nvPr>
            <p:ph type="sldNum" sz="quarter" idx="10"/>
          </p:nvPr>
        </p:nvSpPr>
        <p:spPr/>
        <p:txBody>
          <a:bodyPr/>
          <a:lstStyle/>
          <a:p>
            <a:pPr marL="0" marR="0" lvl="0" indent="0" algn="r" defTabSz="967518" rtl="0" eaLnBrk="1" fontAlgn="auto" latinLnBrk="0" hangingPunct="1">
              <a:lnSpc>
                <a:spcPct val="100000"/>
              </a:lnSpc>
              <a:spcBef>
                <a:spcPts val="0"/>
              </a:spcBef>
              <a:spcAft>
                <a:spcPts val="0"/>
              </a:spcAft>
              <a:buClrTx/>
              <a:buSzTx/>
              <a:buFontTx/>
              <a:buNone/>
              <a:tabLst/>
              <a:defRPr/>
            </a:pPr>
            <a:fld id="{A3349A74-215D-4B92-820C-0151977C784A}"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7518"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808923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175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451289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176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16915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PRESENTER NOTES:</a:t>
            </a:r>
          </a:p>
          <a:p>
            <a:pPr defTabSz="465887">
              <a:defRPr/>
            </a:pPr>
            <a:r>
              <a:rPr lang="en-US" i="1" dirty="0"/>
              <a:t>BE SURE TO DELETE THE CALENDARS/SLIDES</a:t>
            </a:r>
            <a:r>
              <a:rPr lang="en-US" i="1" baseline="0" dirty="0"/>
              <a:t> THAT ARE NOT RELEVANT TO THE CAREER INDUSTRY TO WHICH YOU’RE PRESENTING.</a:t>
            </a:r>
            <a:endParaRPr lang="en-US" i="1" dirty="0"/>
          </a:p>
          <a:p>
            <a:endParaRPr lang="en-US" dirty="0"/>
          </a:p>
          <a:p>
            <a:r>
              <a:rPr lang="en-US" dirty="0"/>
              <a:t>Remind</a:t>
            </a:r>
            <a:r>
              <a:rPr lang="en-US" baseline="0" dirty="0"/>
              <a:t> the audience that they have flexibility is setting the schedule for their own program. Here are some options:</a:t>
            </a:r>
          </a:p>
          <a:p>
            <a:pPr marL="174708" indent="-174708">
              <a:buFont typeface="Arial" panose="020B0604020202020204" pitchFamily="34" charset="0"/>
              <a:buChar char="•"/>
            </a:pPr>
            <a:r>
              <a:rPr lang="en-US" baseline="0" dirty="0"/>
              <a:t>Year round – may or may not include summer</a:t>
            </a:r>
          </a:p>
          <a:p>
            <a:pPr marL="174708" indent="-174708">
              <a:buFont typeface="Arial" panose="020B0604020202020204" pitchFamily="34" charset="0"/>
              <a:buChar char="•"/>
            </a:pPr>
            <a:r>
              <a:rPr lang="en-US" baseline="0" dirty="0"/>
              <a:t>Weekly</a:t>
            </a:r>
          </a:p>
          <a:p>
            <a:pPr marL="174708" indent="-174708">
              <a:buFont typeface="Arial" panose="020B0604020202020204" pitchFamily="34" charset="0"/>
              <a:buChar char="•"/>
            </a:pPr>
            <a:r>
              <a:rPr lang="en-US" baseline="0" dirty="0"/>
              <a:t>Monthly</a:t>
            </a:r>
          </a:p>
          <a:p>
            <a:pPr marL="174708" indent="-174708">
              <a:buFont typeface="Arial" panose="020B0604020202020204" pitchFamily="34" charset="0"/>
              <a:buChar char="•"/>
            </a:pPr>
            <a:r>
              <a:rPr lang="en-US" baseline="0" dirty="0"/>
              <a:t>3 months at a time, different group of youth each time, </a:t>
            </a:r>
            <a:r>
              <a:rPr lang="en-US" dirty="0"/>
              <a:t>3 times per year</a:t>
            </a:r>
            <a:endParaRPr lang="en-US" baseline="0" dirty="0"/>
          </a:p>
          <a:p>
            <a:pPr marL="174708" indent="-174708">
              <a:buFont typeface="Arial" panose="020B0604020202020204" pitchFamily="34" charset="0"/>
              <a:buChar char="•"/>
            </a:pPr>
            <a:r>
              <a:rPr lang="en-US" baseline="0" dirty="0"/>
              <a:t>Weeknights or weekends</a:t>
            </a:r>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D19EC153-59F8-AA44-B290-32FCADB9045D}"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180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401253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7713" y="1181100"/>
            <a:ext cx="5670550" cy="3189288"/>
          </a:xfrm>
        </p:spPr>
      </p:sp>
      <p:sp>
        <p:nvSpPr>
          <p:cNvPr id="3" name="Notes Placeholder 2"/>
          <p:cNvSpPr>
            <a:spLocks noGrp="1"/>
          </p:cNvSpPr>
          <p:nvPr>
            <p:ph type="body" idx="1"/>
          </p:nvPr>
        </p:nvSpPr>
        <p:spPr/>
        <p:txBody>
          <a:bodyPr/>
          <a:lstStyle/>
          <a:p>
            <a:r>
              <a:rPr lang="en-US" dirty="0"/>
              <a:t>Program planning is also a service that is provided by the local Boy Scout Council.  This</a:t>
            </a:r>
            <a:r>
              <a:rPr lang="en-US" baseline="0" dirty="0"/>
              <a:t> Activity Library is an all new supplement to the process.  You will find it on www.exploring.org </a:t>
            </a:r>
            <a:endParaRPr lang="en-US" dirty="0"/>
          </a:p>
        </p:txBody>
      </p:sp>
      <p:sp>
        <p:nvSpPr>
          <p:cNvPr id="4" name="Slide Number Placeholder 3"/>
          <p:cNvSpPr>
            <a:spLocks noGrp="1"/>
          </p:cNvSpPr>
          <p:nvPr>
            <p:ph type="sldNum" sz="quarter" idx="10"/>
          </p:nvPr>
        </p:nvSpPr>
        <p:spPr/>
        <p:txBody>
          <a:bodyPr/>
          <a:lstStyle/>
          <a:p>
            <a:pPr marL="0" marR="0" lvl="0" indent="0" algn="r" defTabSz="949478" rtl="0" eaLnBrk="1" fontAlgn="auto" latinLnBrk="0" hangingPunct="1">
              <a:lnSpc>
                <a:spcPct val="100000"/>
              </a:lnSpc>
              <a:spcBef>
                <a:spcPts val="0"/>
              </a:spcBef>
              <a:spcAft>
                <a:spcPts val="0"/>
              </a:spcAft>
              <a:buClrTx/>
              <a:buSzTx/>
              <a:buFontTx/>
              <a:buNone/>
              <a:tabLst/>
              <a:defRPr/>
            </a:pPr>
            <a:fld id="{E65D203F-F2DE-4B00-9069-DF3D48615C26}" type="slidenum">
              <a:rPr kumimoji="0" lang="en-US" sz="1800" b="0" i="0" u="none" strike="noStrike" kern="0" cap="none" spc="0" normalizeH="0" baseline="0" noProof="0">
                <a:ln>
                  <a:noFill/>
                </a:ln>
                <a:solidFill>
                  <a:sysClr val="windowText" lastClr="000000"/>
                </a:solidFill>
                <a:effectLst/>
                <a:uLnTx/>
                <a:uFillTx/>
                <a:latin typeface="Calibri" panose="020F0502020204030204"/>
                <a:ea typeface="+mn-ea"/>
                <a:cs typeface="+mn-cs"/>
              </a:rPr>
              <a:pPr marL="0" marR="0" lvl="0" indent="0" algn="r" defTabSz="949478" rtl="0" eaLnBrk="1" fontAlgn="auto" latinLnBrk="0" hangingPunct="1">
                <a:lnSpc>
                  <a:spcPct val="100000"/>
                </a:lnSpc>
                <a:spcBef>
                  <a:spcPts val="0"/>
                </a:spcBef>
                <a:spcAft>
                  <a:spcPts val="0"/>
                </a:spcAft>
                <a:buClrTx/>
                <a:buSzTx/>
                <a:buFontTx/>
                <a:buNone/>
                <a:tabLst/>
                <a:defRPr/>
              </a:pPr>
              <a:t>182</a:t>
            </a:fld>
            <a:endParaRPr kumimoji="0" lang="en-US"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203507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013163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013163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267228-1BEF-4EE8-898A-B77493CC734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198116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134737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333106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5452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E23A31-EF17-447D-9AF9-7B6FD551DD82}" type="slidenum">
              <a:rPr lang="en-US" smtClean="0"/>
              <a:t>14</a:t>
            </a:fld>
            <a:endParaRPr lang="en-US"/>
          </a:p>
        </p:txBody>
      </p:sp>
    </p:spTree>
    <p:extLst>
      <p:ext uri="{BB962C8B-B14F-4D97-AF65-F5344CB8AC3E}">
        <p14:creationId xmlns:p14="http://schemas.microsoft.com/office/powerpoint/2010/main" val="35363721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965325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851828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DB22A-4F5D-6713-3195-8836F48C6A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CA4289-CFB0-C25E-40B7-D59EC0CFF88A}"/>
              </a:ext>
            </a:extLst>
          </p:cNvPr>
          <p:cNvSpPr>
            <a:spLocks noGrp="1" noRot="1" noChangeAspect="1"/>
          </p:cNvSpPr>
          <p:nvPr>
            <p:ph type="sldImg"/>
          </p:nvPr>
        </p:nvSpPr>
        <p:spPr>
          <a:xfrm>
            <a:off x="779463" y="1162050"/>
            <a:ext cx="5576887" cy="3136900"/>
          </a:xfrm>
        </p:spPr>
      </p:sp>
      <p:sp>
        <p:nvSpPr>
          <p:cNvPr id="3" name="Notes Placeholder 2">
            <a:extLst>
              <a:ext uri="{FF2B5EF4-FFF2-40B4-BE49-F238E27FC236}">
                <a16:creationId xmlns:a16="http://schemas.microsoft.com/office/drawing/2014/main" id="{5427DC64-4640-EFEC-23B9-56ABD8FD39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3DEA10-0540-EBE1-C1E2-CC6C26C4A2C6}"/>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91015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3CBAA-0E20-DEFA-A616-029DA7977B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4DA203-BE70-0A79-30A6-8C5482B205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9E4A56-BFEB-52A2-B962-84C7D15137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6102796-45D7-32CA-F16A-48BAA0803258}"/>
              </a:ext>
            </a:extLst>
          </p:cNvPr>
          <p:cNvSpPr>
            <a:spLocks noGrp="1"/>
          </p:cNvSpPr>
          <p:nvPr>
            <p:ph type="sldNum" sz="quarter" idx="10"/>
          </p:nvPr>
        </p:nvSpPr>
        <p:spPr/>
        <p:txBody>
          <a:bodyPr/>
          <a:lstStyle/>
          <a:p>
            <a:fld id="{30E833B1-2A20-4C4C-BE33-B00584E23331}"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1904431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632E9-5925-286B-D6C0-05A1E35C26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1A4E06-8A97-9EAD-411B-8FBDBE3338B4}"/>
              </a:ext>
            </a:extLst>
          </p:cNvPr>
          <p:cNvSpPr>
            <a:spLocks noGrp="1" noRot="1" noChangeAspect="1"/>
          </p:cNvSpPr>
          <p:nvPr>
            <p:ph type="sldImg"/>
          </p:nvPr>
        </p:nvSpPr>
        <p:spPr>
          <a:xfrm>
            <a:off x="779463" y="1162050"/>
            <a:ext cx="5576887" cy="3136900"/>
          </a:xfrm>
        </p:spPr>
      </p:sp>
      <p:sp>
        <p:nvSpPr>
          <p:cNvPr id="3" name="Notes Placeholder 2">
            <a:extLst>
              <a:ext uri="{FF2B5EF4-FFF2-40B4-BE49-F238E27FC236}">
                <a16:creationId xmlns:a16="http://schemas.microsoft.com/office/drawing/2014/main" id="{B20EC5A3-4771-097F-EBE9-E20EE71D24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70C8C5-2D04-B0E2-90E4-BC4297213A7A}"/>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5955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9334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878789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96555351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94735B-4945-8A4D-ADD4-CC3228AE4BE3}" type="datetimeFigureOut">
              <a:rPr lang="en-US" smtClean="0">
                <a:solidFill>
                  <a:prstClr val="black">
                    <a:tint val="75000"/>
                  </a:prstClr>
                </a:solidFill>
              </a:rPr>
              <a:pPr/>
              <a:t>7/8/2026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7383098-F627-5B4F-9D1B-3166CCBD3A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6763356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94735B-4945-8A4D-ADD4-CC3228AE4BE3}" type="datetimeFigureOut">
              <a:rPr lang="en-US" smtClean="0">
                <a:solidFill>
                  <a:prstClr val="black">
                    <a:tint val="75000"/>
                  </a:prstClr>
                </a:solidFill>
              </a:rPr>
              <a:pPr/>
              <a:t>7/8/2026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47383098-F627-5B4F-9D1B-3166CCBD3A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2180407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94735B-4945-8A4D-ADD4-CC3228AE4BE3}" type="datetimeFigureOut">
              <a:rPr lang="en-US" smtClean="0">
                <a:solidFill>
                  <a:prstClr val="black">
                    <a:tint val="75000"/>
                  </a:prstClr>
                </a:solidFill>
              </a:rPr>
              <a:pPr/>
              <a:t>7/8/2026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47383098-F627-5B4F-9D1B-3166CCBD3A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4744541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94735B-4945-8A4D-ADD4-CC3228AE4BE3}" type="datetimeFigureOut">
              <a:rPr lang="en-US" smtClean="0">
                <a:solidFill>
                  <a:prstClr val="black">
                    <a:tint val="75000"/>
                  </a:prstClr>
                </a:solidFill>
              </a:rPr>
              <a:pPr/>
              <a:t>7/8/2026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47383098-F627-5B4F-9D1B-3166CCBD3A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854420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94735B-4945-8A4D-ADD4-CC3228AE4BE3}" type="datetimeFigureOut">
              <a:rPr lang="en-US" smtClean="0">
                <a:solidFill>
                  <a:prstClr val="black">
                    <a:tint val="75000"/>
                  </a:prstClr>
                </a:solidFill>
              </a:rPr>
              <a:pPr/>
              <a:t>7/8/2026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7383098-F627-5B4F-9D1B-3166CCBD3A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9580228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94735B-4945-8A4D-ADD4-CC3228AE4BE3}" type="datetimeFigureOut">
              <a:rPr lang="en-US" smtClean="0">
                <a:solidFill>
                  <a:prstClr val="black">
                    <a:tint val="75000"/>
                  </a:prstClr>
                </a:solidFill>
              </a:rPr>
              <a:pPr/>
              <a:t>7/8/2026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7383098-F627-5B4F-9D1B-3166CCBD3A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4564559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solidFill>
                  <a:prstClr val="black">
                    <a:tint val="75000"/>
                  </a:prstClr>
                </a:solidFill>
              </a:rPr>
              <a:p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7383098-F627-5B4F-9D1B-3166CCBD3A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8128630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solidFill>
                  <a:prstClr val="black">
                    <a:tint val="75000"/>
                  </a:prstClr>
                </a:solidFill>
              </a:rPr>
              <a:p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7383098-F627-5B4F-9D1B-3166CCBD3A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9281099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11E65E9-5FE9-4503-9D8F-A794DEE93552}"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176B45-5992-4283-879B-095F72A82AD6}" type="slidenum">
              <a:rPr lang="en-US" smtClean="0"/>
              <a:t>‹#›</a:t>
            </a:fld>
            <a:endParaRPr lang="en-US" dirty="0"/>
          </a:p>
        </p:txBody>
      </p:sp>
    </p:spTree>
    <p:extLst>
      <p:ext uri="{BB962C8B-B14F-4D97-AF65-F5344CB8AC3E}">
        <p14:creationId xmlns:p14="http://schemas.microsoft.com/office/powerpoint/2010/main" val="300176238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1E65E9-5FE9-4503-9D8F-A794DEE93552}"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176B45-5992-4283-879B-095F72A82AD6}" type="slidenum">
              <a:rPr lang="en-US" smtClean="0"/>
              <a:t>‹#›</a:t>
            </a:fld>
            <a:endParaRPr lang="en-US" dirty="0"/>
          </a:p>
        </p:txBody>
      </p:sp>
    </p:spTree>
    <p:extLst>
      <p:ext uri="{BB962C8B-B14F-4D97-AF65-F5344CB8AC3E}">
        <p14:creationId xmlns:p14="http://schemas.microsoft.com/office/powerpoint/2010/main" val="2098927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42780052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11E65E9-5FE9-4503-9D8F-A794DEE93552}"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176B45-5992-4283-879B-095F72A82AD6}" type="slidenum">
              <a:rPr lang="en-US" smtClean="0"/>
              <a:t>‹#›</a:t>
            </a:fld>
            <a:endParaRPr lang="en-US" dirty="0"/>
          </a:p>
        </p:txBody>
      </p:sp>
    </p:spTree>
    <p:extLst>
      <p:ext uri="{BB962C8B-B14F-4D97-AF65-F5344CB8AC3E}">
        <p14:creationId xmlns:p14="http://schemas.microsoft.com/office/powerpoint/2010/main" val="362161062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11E65E9-5FE9-4503-9D8F-A794DEE93552}"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176B45-5992-4283-879B-095F72A82AD6}" type="slidenum">
              <a:rPr lang="en-US" smtClean="0"/>
              <a:t>‹#›</a:t>
            </a:fld>
            <a:endParaRPr lang="en-US" dirty="0"/>
          </a:p>
        </p:txBody>
      </p:sp>
    </p:spTree>
    <p:extLst>
      <p:ext uri="{BB962C8B-B14F-4D97-AF65-F5344CB8AC3E}">
        <p14:creationId xmlns:p14="http://schemas.microsoft.com/office/powerpoint/2010/main" val="87501382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11E65E9-5FE9-4503-9D8F-A794DEE93552}" type="datetimeFigureOut">
              <a:rPr lang="en-US" smtClean="0"/>
              <a:t>7/8/2026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5176B45-5992-4283-879B-095F72A82AD6}" type="slidenum">
              <a:rPr lang="en-US" smtClean="0"/>
              <a:t>‹#›</a:t>
            </a:fld>
            <a:endParaRPr lang="en-US" dirty="0"/>
          </a:p>
        </p:txBody>
      </p:sp>
    </p:spTree>
    <p:extLst>
      <p:ext uri="{BB962C8B-B14F-4D97-AF65-F5344CB8AC3E}">
        <p14:creationId xmlns:p14="http://schemas.microsoft.com/office/powerpoint/2010/main" val="12579941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1E65E9-5FE9-4503-9D8F-A794DEE93552}" type="datetimeFigureOut">
              <a:rPr lang="en-US" smtClean="0"/>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5176B45-5992-4283-879B-095F72A82AD6}" type="slidenum">
              <a:rPr lang="en-US" smtClean="0"/>
              <a:t>‹#›</a:t>
            </a:fld>
            <a:endParaRPr lang="en-US" dirty="0"/>
          </a:p>
        </p:txBody>
      </p:sp>
    </p:spTree>
    <p:extLst>
      <p:ext uri="{BB962C8B-B14F-4D97-AF65-F5344CB8AC3E}">
        <p14:creationId xmlns:p14="http://schemas.microsoft.com/office/powerpoint/2010/main" val="9152595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1E65E9-5FE9-4503-9D8F-A794DEE93552}" type="datetimeFigureOut">
              <a:rPr lang="en-US" smtClean="0"/>
              <a:t>7/8/2026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5176B45-5992-4283-879B-095F72A82AD6}" type="slidenum">
              <a:rPr lang="en-US" smtClean="0"/>
              <a:t>‹#›</a:t>
            </a:fld>
            <a:endParaRPr lang="en-US" dirty="0"/>
          </a:p>
        </p:txBody>
      </p:sp>
    </p:spTree>
    <p:extLst>
      <p:ext uri="{BB962C8B-B14F-4D97-AF65-F5344CB8AC3E}">
        <p14:creationId xmlns:p14="http://schemas.microsoft.com/office/powerpoint/2010/main" val="325951706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1E65E9-5FE9-4503-9D8F-A794DEE93552}"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176B45-5992-4283-879B-095F72A82AD6}" type="slidenum">
              <a:rPr lang="en-US" smtClean="0"/>
              <a:t>‹#›</a:t>
            </a:fld>
            <a:endParaRPr lang="en-US" dirty="0"/>
          </a:p>
        </p:txBody>
      </p:sp>
    </p:spTree>
    <p:extLst>
      <p:ext uri="{BB962C8B-B14F-4D97-AF65-F5344CB8AC3E}">
        <p14:creationId xmlns:p14="http://schemas.microsoft.com/office/powerpoint/2010/main" val="412057735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1E65E9-5FE9-4503-9D8F-A794DEE93552}"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176B45-5992-4283-879B-095F72A82AD6}" type="slidenum">
              <a:rPr lang="en-US" smtClean="0"/>
              <a:t>‹#›</a:t>
            </a:fld>
            <a:endParaRPr lang="en-US" dirty="0"/>
          </a:p>
        </p:txBody>
      </p:sp>
    </p:spTree>
    <p:extLst>
      <p:ext uri="{BB962C8B-B14F-4D97-AF65-F5344CB8AC3E}">
        <p14:creationId xmlns:p14="http://schemas.microsoft.com/office/powerpoint/2010/main" val="68965928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1E65E9-5FE9-4503-9D8F-A794DEE93552}"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176B45-5992-4283-879B-095F72A82AD6}" type="slidenum">
              <a:rPr lang="en-US" smtClean="0"/>
              <a:t>‹#›</a:t>
            </a:fld>
            <a:endParaRPr lang="en-US" dirty="0"/>
          </a:p>
        </p:txBody>
      </p:sp>
    </p:spTree>
    <p:extLst>
      <p:ext uri="{BB962C8B-B14F-4D97-AF65-F5344CB8AC3E}">
        <p14:creationId xmlns:p14="http://schemas.microsoft.com/office/powerpoint/2010/main" val="321062061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1E65E9-5FE9-4503-9D8F-A794DEE93552}"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176B45-5992-4283-879B-095F72A82AD6}" type="slidenum">
              <a:rPr lang="en-US" smtClean="0"/>
              <a:t>‹#›</a:t>
            </a:fld>
            <a:endParaRPr lang="en-US" dirty="0"/>
          </a:p>
        </p:txBody>
      </p:sp>
    </p:spTree>
    <p:extLst>
      <p:ext uri="{BB962C8B-B14F-4D97-AF65-F5344CB8AC3E}">
        <p14:creationId xmlns:p14="http://schemas.microsoft.com/office/powerpoint/2010/main" val="289880649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3CC7439-281D-4B1B-983C-49F8028DC4F9}" type="datetime1">
              <a:rPr lang="en-US" smtClean="0">
                <a:solidFill>
                  <a:prstClr val="black">
                    <a:tint val="75000"/>
                  </a:prstClr>
                </a:solidFill>
              </a:r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894508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544B97-D90B-4251-B303-F42BABF433D9}"/>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8C4E32-D95D-40CE-A7DE-EC9E74C9D0A4}"/>
              </a:ext>
            </a:extLst>
          </p:cNvPr>
          <p:cNvSpPr>
            <a:spLocks noGrp="1"/>
          </p:cNvSpPr>
          <p:nvPr>
            <p:ph type="dt" sz="half" idx="10"/>
          </p:nvPr>
        </p:nvSpPr>
        <p:spPr>
          <a:xfrm>
            <a:off x="838200" y="6356352"/>
            <a:ext cx="2743200" cy="365125"/>
          </a:xfrm>
          <a:prstGeom prst="rect">
            <a:avLst/>
          </a:prstGeom>
        </p:spPr>
        <p:txBody>
          <a:bodyPr/>
          <a:lstStyle/>
          <a:p>
            <a:fld id="{BF8B219C-0363-4EAC-B355-C16BC5F10A50}" type="datetimeFigureOut">
              <a:rPr lang="en-US" smtClean="0"/>
              <a:t>7/8/2026</a:t>
            </a:fld>
            <a:endParaRPr lang="en-US"/>
          </a:p>
        </p:txBody>
      </p:sp>
      <p:sp>
        <p:nvSpPr>
          <p:cNvPr id="5" name="Footer Placeholder 4">
            <a:extLst>
              <a:ext uri="{FF2B5EF4-FFF2-40B4-BE49-F238E27FC236}">
                <a16:creationId xmlns:a16="http://schemas.microsoft.com/office/drawing/2014/main" id="{CB5B6717-C5A9-4E32-B8EC-5887317D2FC5}"/>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D22FD96-2ED5-4776-B90F-FC4761E221B7}"/>
              </a:ext>
            </a:extLst>
          </p:cNvPr>
          <p:cNvSpPr>
            <a:spLocks noGrp="1"/>
          </p:cNvSpPr>
          <p:nvPr>
            <p:ph type="sldNum" sz="quarter" idx="12"/>
          </p:nvPr>
        </p:nvSpPr>
        <p:spPr>
          <a:xfrm>
            <a:off x="8610600" y="6356352"/>
            <a:ext cx="2743200" cy="365125"/>
          </a:xfrm>
          <a:prstGeom prst="rect">
            <a:avLst/>
          </a:prstGeom>
        </p:spPr>
        <p:txBody>
          <a:bodyPr/>
          <a:lstStyle/>
          <a:p>
            <a:fld id="{5575102F-CC77-4CA7-8712-F041898EE779}" type="slidenum">
              <a:rPr lang="en-US" smtClean="0"/>
              <a:t>‹#›</a:t>
            </a:fld>
            <a:endParaRPr lang="en-US"/>
          </a:p>
        </p:txBody>
      </p:sp>
      <p:pic>
        <p:nvPicPr>
          <p:cNvPr id="7" name="Picture 6" descr="A pixelated eagle and fleur-de-lis&#10;&#10;Description automatically generated">
            <a:extLst>
              <a:ext uri="{FF2B5EF4-FFF2-40B4-BE49-F238E27FC236}">
                <a16:creationId xmlns:a16="http://schemas.microsoft.com/office/drawing/2014/main" id="{C82D88EB-31C6-B7FF-FC1D-120633A2D8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1604353"/>
            <a:ext cx="10509251" cy="1624824"/>
          </a:xfrm>
          <a:prstGeom prst="rect">
            <a:avLst/>
          </a:prstGeom>
        </p:spPr>
      </p:pic>
    </p:spTree>
    <p:extLst>
      <p:ext uri="{BB962C8B-B14F-4D97-AF65-F5344CB8AC3E}">
        <p14:creationId xmlns:p14="http://schemas.microsoft.com/office/powerpoint/2010/main" val="25172089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A88F80-B6CE-48B3-AF22-F67FC591CB34}" type="datetime1">
              <a:rPr lang="en-US" smtClean="0">
                <a:solidFill>
                  <a:prstClr val="black">
                    <a:tint val="75000"/>
                  </a:prstClr>
                </a:solidFill>
              </a:r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2630233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E7E9B2-18C6-4BE0-BDA1-52D1D7456A7F}" type="datetime1">
              <a:rPr lang="en-US" smtClean="0">
                <a:solidFill>
                  <a:prstClr val="black">
                    <a:tint val="75000"/>
                  </a:prstClr>
                </a:solidFill>
              </a:r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3864470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E130BB5-4568-445E-B779-4D3A3546E588}" type="datetime1">
              <a:rPr lang="en-US" smtClean="0">
                <a:solidFill>
                  <a:prstClr val="black">
                    <a:tint val="75000"/>
                  </a:prstClr>
                </a:solidFill>
              </a:rPr>
              <a:t>7/8/2026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2676882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D4470E-03D6-404F-AAD5-206BF091CADA}" type="datetime1">
              <a:rPr lang="en-US" smtClean="0">
                <a:solidFill>
                  <a:prstClr val="black">
                    <a:tint val="75000"/>
                  </a:prstClr>
                </a:solidFill>
              </a:rPr>
              <a:t>7/8/2026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7322157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E47E6FC-E0E3-4181-B9AE-C3047D2A5F43}" type="datetime1">
              <a:rPr lang="en-US" smtClean="0">
                <a:solidFill>
                  <a:prstClr val="black">
                    <a:tint val="75000"/>
                  </a:prstClr>
                </a:solidFill>
              </a:rPr>
              <a:t>7/8/2026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8538765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BEFD07-7394-4E85-9C02-B7A3E21ECEAF}" type="datetime1">
              <a:rPr lang="en-US" smtClean="0">
                <a:solidFill>
                  <a:prstClr val="black">
                    <a:tint val="75000"/>
                  </a:prstClr>
                </a:solidFill>
              </a:rPr>
              <a:t>7/8/2026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2649402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C681736-7175-4BA8-9225-720B5E8A538F}" type="datetime1">
              <a:rPr lang="en-US" smtClean="0">
                <a:solidFill>
                  <a:prstClr val="black">
                    <a:tint val="75000"/>
                  </a:prstClr>
                </a:solidFill>
              </a:rPr>
              <a:t>7/8/2026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1686469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BD68CAA-8DF3-4D60-B197-B2B4B2F7FE80}" type="datetime1">
              <a:rPr lang="en-US" smtClean="0">
                <a:solidFill>
                  <a:prstClr val="black">
                    <a:tint val="75000"/>
                  </a:prstClr>
                </a:solidFill>
              </a:rPr>
              <a:t>7/8/2026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683503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8D55F0-8703-4670-95F4-4C96664A21F8}" type="datetime1">
              <a:rPr lang="en-US" smtClean="0">
                <a:solidFill>
                  <a:prstClr val="black">
                    <a:tint val="75000"/>
                  </a:prstClr>
                </a:solidFill>
              </a:r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7652305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104D6-DAE3-4A2D-A8CA-2C6B7C1B4236}" type="datetime1">
              <a:rPr lang="en-US" smtClean="0">
                <a:solidFill>
                  <a:prstClr val="black">
                    <a:tint val="75000"/>
                  </a:prstClr>
                </a:solidFill>
              </a:r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84962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pic>
        <p:nvPicPr>
          <p:cNvPr id="4" name="Picture 3" descr="A close-up of logos&#10;&#10;AI-generated content may be incorrect.">
            <a:extLst>
              <a:ext uri="{FF2B5EF4-FFF2-40B4-BE49-F238E27FC236}">
                <a16:creationId xmlns:a16="http://schemas.microsoft.com/office/drawing/2014/main" id="{65CE11AB-2FE9-7143-EE6F-7158B0284B70}"/>
              </a:ext>
            </a:extLst>
          </p:cNvPr>
          <p:cNvPicPr>
            <a:picLocks noChangeAspect="1"/>
          </p:cNvPicPr>
          <p:nvPr userDrawn="1"/>
        </p:nvPicPr>
        <p:blipFill>
          <a:blip r:embed="rId2">
            <a:extLst>
              <a:ext uri="{28A0092B-C50C-407E-A947-70E740481C1C}">
                <a14:useLocalDpi xmlns:a14="http://schemas.microsoft.com/office/drawing/2010/main" val="0"/>
              </a:ext>
            </a:extLst>
          </a:blip>
          <a:srcRect l="4105" t="14140" r="4264" b="13891"/>
          <a:stretch>
            <a:fillRect/>
          </a:stretch>
        </p:blipFill>
        <p:spPr>
          <a:xfrm>
            <a:off x="1147446" y="844350"/>
            <a:ext cx="9897111" cy="3109342"/>
          </a:xfrm>
          <a:prstGeom prst="rect">
            <a:avLst/>
          </a:prstGeom>
        </p:spPr>
      </p:pic>
      <p:sp>
        <p:nvSpPr>
          <p:cNvPr id="3" name="Content Placeholder 2">
            <a:extLst>
              <a:ext uri="{FF2B5EF4-FFF2-40B4-BE49-F238E27FC236}">
                <a16:creationId xmlns:a16="http://schemas.microsoft.com/office/drawing/2014/main" id="{B9D4254E-33D2-ADB9-7DD2-64BD6376BEBE}"/>
              </a:ext>
            </a:extLst>
          </p:cNvPr>
          <p:cNvSpPr>
            <a:spLocks noGrp="1"/>
          </p:cNvSpPr>
          <p:nvPr>
            <p:ph sz="quarter" idx="11" hasCustomPrompt="1"/>
          </p:nvPr>
        </p:nvSpPr>
        <p:spPr>
          <a:xfrm>
            <a:off x="1146177" y="4971350"/>
            <a:ext cx="9898063" cy="914400"/>
          </a:xfrm>
        </p:spPr>
        <p:txBody>
          <a:bodyPr>
            <a:noAutofit/>
          </a:bodyPr>
          <a:lstStyle>
            <a:lvl1pPr>
              <a:buNone/>
              <a:defRPr sz="1500"/>
            </a:lvl1pPr>
          </a:lstStyle>
          <a:p>
            <a:pPr lvl="0"/>
            <a:r>
              <a:rPr lang="en-US" dirty="0"/>
              <a:t>Subtitle or Text</a:t>
            </a:r>
          </a:p>
          <a:p>
            <a:pPr lvl="0"/>
            <a:r>
              <a:rPr lang="en-US" dirty="0"/>
              <a:t>Subtitle or Text</a:t>
            </a:r>
          </a:p>
        </p:txBody>
      </p:sp>
      <p:sp>
        <p:nvSpPr>
          <p:cNvPr id="7" name="Content Placeholder 6">
            <a:extLst>
              <a:ext uri="{FF2B5EF4-FFF2-40B4-BE49-F238E27FC236}">
                <a16:creationId xmlns:a16="http://schemas.microsoft.com/office/drawing/2014/main" id="{A6FACB00-74A8-1A4E-BC6E-87FBE13928A9}"/>
              </a:ext>
            </a:extLst>
          </p:cNvPr>
          <p:cNvSpPr>
            <a:spLocks noGrp="1"/>
          </p:cNvSpPr>
          <p:nvPr>
            <p:ph sz="quarter" idx="12" hasCustomPrompt="1"/>
          </p:nvPr>
        </p:nvSpPr>
        <p:spPr>
          <a:xfrm>
            <a:off x="1146176" y="4413186"/>
            <a:ext cx="9896475" cy="487680"/>
          </a:xfrm>
        </p:spPr>
        <p:txBody>
          <a:bodyPr/>
          <a:lstStyle>
            <a:lvl1pPr>
              <a:buNone/>
              <a:defRPr/>
            </a:lvl1pPr>
            <a:lvl2pPr>
              <a:buNone/>
              <a:defRPr/>
            </a:lvl2pPr>
            <a:lvl3pPr>
              <a:buNone/>
              <a:defRPr/>
            </a:lvl3pPr>
            <a:lvl4pPr>
              <a:buNone/>
              <a:defRPr/>
            </a:lvl4pPr>
            <a:lvl5pPr>
              <a:buNone/>
              <a:defRPr/>
            </a:lvl5pPr>
          </a:lstStyle>
          <a:p>
            <a:pPr lvl="0"/>
            <a:r>
              <a:rPr lang="en-US" dirty="0"/>
              <a:t>Presentation Title</a:t>
            </a:r>
          </a:p>
        </p:txBody>
      </p:sp>
      <p:sp>
        <p:nvSpPr>
          <p:cNvPr id="8" name="Rectangle 7">
            <a:extLst>
              <a:ext uri="{FF2B5EF4-FFF2-40B4-BE49-F238E27FC236}">
                <a16:creationId xmlns:a16="http://schemas.microsoft.com/office/drawing/2014/main" id="{0F3992BE-B7FA-CD4E-4ED7-BEC61CBF2AFE}"/>
              </a:ext>
            </a:extLst>
          </p:cNvPr>
          <p:cNvSpPr/>
          <p:nvPr userDrawn="1"/>
        </p:nvSpPr>
        <p:spPr>
          <a:xfrm>
            <a:off x="-1" y="6404103"/>
            <a:ext cx="12192001" cy="315912"/>
          </a:xfrm>
          <a:prstGeom prst="rect">
            <a:avLst/>
          </a:prstGeom>
          <a:solidFill>
            <a:srgbClr val="0756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13830538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MASTER">
    <p:bg>
      <p:bgPr>
        <a:solidFill>
          <a:srgbClr val="F8FAF9"/>
        </a:solidFill>
        <a:effectLst/>
      </p:bgPr>
    </p:bg>
    <p:spTree>
      <p:nvGrpSpPr>
        <p:cNvPr id="1" name=""/>
        <p:cNvGrpSpPr/>
        <p:nvPr/>
      </p:nvGrpSpPr>
      <p:grpSpPr>
        <a:xfrm>
          <a:off x="0" y="0"/>
          <a:ext cx="0" cy="0"/>
          <a:chOff x="0" y="0"/>
          <a:chExt cx="0" cy="0"/>
        </a:xfrm>
      </p:grpSpPr>
      <p:sp>
        <p:nvSpPr>
          <p:cNvPr id="2" name="Shape 0"/>
          <p:cNvSpPr/>
          <p:nvPr/>
        </p:nvSpPr>
        <p:spPr>
          <a:xfrm>
            <a:off x="502920" y="6473952"/>
            <a:ext cx="11201400" cy="0"/>
          </a:xfrm>
          <a:prstGeom prst="line">
            <a:avLst/>
          </a:prstGeom>
          <a:noFill/>
          <a:ln w="6350">
            <a:solidFill>
              <a:srgbClr val="D8E3DF"/>
            </a:solidFill>
            <a:prstDash val="solid"/>
          </a:ln>
        </p:spPr>
      </p:sp>
      <p:sp>
        <p:nvSpPr>
          <p:cNvPr id="3" name="Text 1"/>
          <p:cNvSpPr/>
          <p:nvPr/>
        </p:nvSpPr>
        <p:spPr>
          <a:xfrm>
            <a:off x="594360" y="6510528"/>
            <a:ext cx="5943600" cy="201168"/>
          </a:xfrm>
          <a:prstGeom prst="rect">
            <a:avLst/>
          </a:prstGeom>
          <a:noFill/>
          <a:ln/>
        </p:spPr>
        <p:txBody>
          <a:bodyPr wrap="square" lIns="0" tIns="0" rIns="0" bIns="0" rtlCol="0" anchor="ctr"/>
          <a:lstStyle/>
          <a:p>
            <a:pPr marL="0" indent="0">
              <a:buNone/>
            </a:pPr>
            <a:r>
              <a:rPr lang="en-US" sz="750" dirty="0">
                <a:solidFill>
                  <a:srgbClr val="6F7F7A"/>
                </a:solidFill>
                <a:latin typeface="Aptos" pitchFamily="34" charset="0"/>
                <a:ea typeface="Aptos" pitchFamily="34" charset="-122"/>
                <a:cs typeface="Aptos" pitchFamily="34" charset="-120"/>
              </a:rPr>
              <a:t>Exploring Social Media &amp; Growth Strategy</a:t>
            </a:r>
            <a:endParaRPr lang="en-US" sz="750" dirty="0"/>
          </a:p>
        </p:txBody>
      </p:sp>
      <p:sp>
        <p:nvSpPr>
          <p:cNvPr id="25" name="Slide Number Placeholder 0"/>
          <p:cNvSpPr>
            <a:spLocks noGrp="1"/>
          </p:cNvSpPr>
          <p:nvPr>
            <p:ph type="sldNum" sz="quarter" idx="4294967295"/>
          </p:nvPr>
        </p:nvSpPr>
        <p:spPr>
          <a:xfrm>
            <a:off x="1120140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750">
                <a:solidFill>
                  <a:srgbClr val="6F7F7A"/>
                </a:solidFill>
                <a:latin typeface="Aptos"/>
                <a:ea typeface="Aptos"/>
                <a:cs typeface="Aptos"/>
              </a:defRPr>
            </a:lvl1pPr>
          </a:lstStyle>
          <a:p>
            <a:pPr algn="l"/>
            <a:fld id="{F7021451-1387-4CA6-816F-3879F97B5CBC}" type="slidenum">
              <a:rPr lang="en-US" b="0"/>
              <a:t>‹#›</a:t>
            </a:fld>
            <a:endParaRPr lang="en-US"/>
          </a:p>
        </p:txBody>
      </p:sp>
    </p:spTree>
    <p:extLst>
      <p:ext uri="{BB962C8B-B14F-4D97-AF65-F5344CB8AC3E}">
        <p14:creationId xmlns:p14="http://schemas.microsoft.com/office/powerpoint/2010/main" val="11129745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1850557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346980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23597058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775255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513034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8257190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0948935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327277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3557943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24181641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1940798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26301731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9936732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8163934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25649452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2394004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0580042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7478567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2583931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20463533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8910234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24045826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0760023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29034813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261600" cy="1143000"/>
          </a:xfrm>
        </p:spPr>
        <p:txBody>
          <a:bodyPr/>
          <a:lstStyle/>
          <a:p>
            <a:r>
              <a:rPr lang="en-US"/>
              <a:t>Click to edit Master title style</a:t>
            </a:r>
          </a:p>
        </p:txBody>
      </p:sp>
      <p:sp>
        <p:nvSpPr>
          <p:cNvPr id="3" name="Content Placeholder 2"/>
          <p:cNvSpPr>
            <a:spLocks noGrp="1"/>
          </p:cNvSpPr>
          <p:nvPr>
            <p:ph sz="half" idx="1"/>
          </p:nvPr>
        </p:nvSpPr>
        <p:spPr>
          <a:xfrm>
            <a:off x="10160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248400" y="1905000"/>
            <a:ext cx="50292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248400" y="4000500"/>
            <a:ext cx="50292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1016000" y="6391275"/>
            <a:ext cx="2743200" cy="457200"/>
          </a:xfrm>
        </p:spPr>
        <p:txBody>
          <a:bodyPr/>
          <a:lstStyle>
            <a:lvl1pPr>
              <a:defRPr>
                <a:latin typeface="Arial" charset="0"/>
                <a:cs typeface="Arial" charset="0"/>
              </a:defRPr>
            </a:lvl1pPr>
          </a:lstStyle>
          <a:p>
            <a:pPr>
              <a:defRPr/>
            </a:pPr>
            <a:fld id="{9EC6CFB0-526A-4133-B514-D1ED8A411DB7}" type="datetime1">
              <a:rPr lang="en-US">
                <a:solidFill>
                  <a:prstClr val="black">
                    <a:tint val="75000"/>
                  </a:prstClr>
                </a:solidFill>
              </a:rPr>
              <a:pPr>
                <a:defRPr/>
              </a:pPr>
              <a:t>7/8/2026</a:t>
            </a:fld>
            <a:endParaRPr lang="en-US" dirty="0">
              <a:solidFill>
                <a:prstClr val="black">
                  <a:tint val="75000"/>
                </a:prstClr>
              </a:solidFill>
            </a:endParaRPr>
          </a:p>
        </p:txBody>
      </p:sp>
      <p:sp>
        <p:nvSpPr>
          <p:cNvPr id="7" name="Footer Placeholder 6"/>
          <p:cNvSpPr>
            <a:spLocks noGrp="1"/>
          </p:cNvSpPr>
          <p:nvPr>
            <p:ph type="ftr" sz="quarter" idx="11"/>
          </p:nvPr>
        </p:nvSpPr>
        <p:spPr>
          <a:xfrm>
            <a:off x="4470400" y="6403975"/>
            <a:ext cx="3860800" cy="457200"/>
          </a:xfrm>
        </p:spPr>
        <p:txBody>
          <a:bodyPr/>
          <a:lstStyle>
            <a:lvl1pPr>
              <a:defRPr/>
            </a:lvl1pPr>
          </a:lstStyle>
          <a:p>
            <a:pPr>
              <a:defRPr/>
            </a:pPr>
            <a:r>
              <a:rPr lang="en-US" dirty="0">
                <a:solidFill>
                  <a:prstClr val="black">
                    <a:tint val="75000"/>
                  </a:prstClr>
                </a:solidFill>
              </a:rPr>
              <a:t>Exploring 2011</a:t>
            </a:r>
          </a:p>
        </p:txBody>
      </p:sp>
      <p:sp>
        <p:nvSpPr>
          <p:cNvPr id="8" name="Slide Number Placeholder 7"/>
          <p:cNvSpPr>
            <a:spLocks noGrp="1"/>
          </p:cNvSpPr>
          <p:nvPr>
            <p:ph type="sldNum" sz="quarter" idx="12"/>
          </p:nvPr>
        </p:nvSpPr>
        <p:spPr>
          <a:xfrm>
            <a:off x="9144000" y="6400800"/>
            <a:ext cx="2133600" cy="457200"/>
          </a:xfrm>
        </p:spPr>
        <p:txBody>
          <a:bodyPr/>
          <a:lstStyle>
            <a:lvl1pPr>
              <a:defRPr smtClean="0"/>
            </a:lvl1pPr>
          </a:lstStyle>
          <a:p>
            <a:pPr>
              <a:defRPr/>
            </a:pPr>
            <a:fld id="{3F650025-498F-47D7-B692-F1DEAE646632}"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9283811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FEE5FCB-315A-460F-B51D-19C44A59B395}" type="datetimeFigureOut">
              <a:rPr lang="en-US" smtClean="0">
                <a:solidFill>
                  <a:prstClr val="black">
                    <a:tint val="75000"/>
                  </a:prstClr>
                </a:solidFill>
              </a:rPr>
              <a:p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250125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EE5FCB-315A-460F-B51D-19C44A59B395}" type="datetimeFigureOut">
              <a:rPr lang="en-US" smtClean="0">
                <a:solidFill>
                  <a:prstClr val="black">
                    <a:tint val="75000"/>
                  </a:prstClr>
                </a:solidFill>
              </a:rPr>
              <a:p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03257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21107631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EE5FCB-315A-460F-B51D-19C44A59B395}" type="datetimeFigureOut">
              <a:rPr lang="en-US" smtClean="0">
                <a:solidFill>
                  <a:prstClr val="black">
                    <a:tint val="75000"/>
                  </a:prstClr>
                </a:solidFill>
              </a:rPr>
              <a:p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990158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FEE5FCB-315A-460F-B51D-19C44A59B395}" type="datetimeFigureOut">
              <a:rPr lang="en-US" smtClean="0">
                <a:solidFill>
                  <a:prstClr val="black">
                    <a:tint val="75000"/>
                  </a:prstClr>
                </a:solidFill>
              </a:rPr>
              <a:pPr/>
              <a:t>7/8/2026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022654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FEE5FCB-315A-460F-B51D-19C44A59B395}" type="datetimeFigureOut">
              <a:rPr lang="en-US" smtClean="0">
                <a:solidFill>
                  <a:prstClr val="black">
                    <a:tint val="75000"/>
                  </a:prstClr>
                </a:solidFill>
              </a:rPr>
              <a:pPr/>
              <a:t>7/8/2026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249549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FEE5FCB-315A-460F-B51D-19C44A59B395}" type="datetimeFigureOut">
              <a:rPr lang="en-US" smtClean="0">
                <a:solidFill>
                  <a:prstClr val="black">
                    <a:tint val="75000"/>
                  </a:prstClr>
                </a:solidFill>
              </a:rPr>
              <a:pPr/>
              <a:t>7/8/2026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863040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EE5FCB-315A-460F-B51D-19C44A59B395}" type="datetimeFigureOut">
              <a:rPr lang="en-US" smtClean="0">
                <a:solidFill>
                  <a:prstClr val="black">
                    <a:tint val="75000"/>
                  </a:prstClr>
                </a:solidFill>
              </a:rPr>
              <a:pPr/>
              <a:t>7/8/2026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517278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FEE5FCB-315A-460F-B51D-19C44A59B395}" type="datetimeFigureOut">
              <a:rPr lang="en-US" smtClean="0">
                <a:solidFill>
                  <a:prstClr val="black">
                    <a:tint val="75000"/>
                  </a:prstClr>
                </a:solidFill>
              </a:rPr>
              <a:pPr/>
              <a:t>7/8/2026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473143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FEE5FCB-315A-460F-B51D-19C44A59B395}" type="datetimeFigureOut">
              <a:rPr lang="en-US" smtClean="0">
                <a:solidFill>
                  <a:prstClr val="black">
                    <a:tint val="75000"/>
                  </a:prstClr>
                </a:solidFill>
              </a:rPr>
              <a:pPr/>
              <a:t>7/8/2026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547788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EE5FCB-315A-460F-B51D-19C44A59B395}" type="datetimeFigureOut">
              <a:rPr lang="en-US" smtClean="0">
                <a:solidFill>
                  <a:prstClr val="black">
                    <a:tint val="75000"/>
                  </a:prstClr>
                </a:solidFill>
              </a:rPr>
              <a:p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141415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EE5FCB-315A-460F-B51D-19C44A59B395}" type="datetimeFigureOut">
              <a:rPr lang="en-US" smtClean="0">
                <a:solidFill>
                  <a:prstClr val="black">
                    <a:tint val="75000"/>
                  </a:prstClr>
                </a:solidFill>
              </a:rPr>
              <a:p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851746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46144A6-96FC-DF4E-8ACA-55E1D10FA5AB}" type="datetimeFigureOut">
              <a:rPr lang="en-US" smtClean="0">
                <a:solidFill>
                  <a:prstClr val="black">
                    <a:tint val="75000"/>
                  </a:prstClr>
                </a:solidFill>
              </a:rPr>
              <a:p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E1E0F82-4FF3-2044-AC61-7B4381A3755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19262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172698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6144A6-96FC-DF4E-8ACA-55E1D10FA5AB}" type="datetimeFigureOut">
              <a:rPr lang="en-US" smtClean="0">
                <a:solidFill>
                  <a:prstClr val="black">
                    <a:tint val="75000"/>
                  </a:prstClr>
                </a:solidFill>
              </a:rPr>
              <a:p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E1E0F82-4FF3-2044-AC61-7B4381A3755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212273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6144A6-96FC-DF4E-8ACA-55E1D10FA5AB}" type="datetimeFigureOut">
              <a:rPr lang="en-US" smtClean="0">
                <a:solidFill>
                  <a:prstClr val="black">
                    <a:tint val="75000"/>
                  </a:prstClr>
                </a:solidFill>
              </a:rPr>
              <a:p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E1E0F82-4FF3-2044-AC61-7B4381A3755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8155782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46144A6-96FC-DF4E-8ACA-55E1D10FA5AB}" type="datetimeFigureOut">
              <a:rPr lang="en-US" smtClean="0">
                <a:solidFill>
                  <a:prstClr val="black">
                    <a:tint val="75000"/>
                  </a:prstClr>
                </a:solidFill>
              </a:rPr>
              <a:pPr/>
              <a:t>7/8/2026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E1E0F82-4FF3-2044-AC61-7B4381A3755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637072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46144A6-96FC-DF4E-8ACA-55E1D10FA5AB}" type="datetimeFigureOut">
              <a:rPr lang="en-US" smtClean="0">
                <a:solidFill>
                  <a:prstClr val="black">
                    <a:tint val="75000"/>
                  </a:prstClr>
                </a:solidFill>
              </a:rPr>
              <a:pPr/>
              <a:t>7/8/2026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EE1E0F82-4FF3-2044-AC61-7B4381A3755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741537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6144A6-96FC-DF4E-8ACA-55E1D10FA5AB}" type="datetimeFigureOut">
              <a:rPr lang="en-US" smtClean="0">
                <a:solidFill>
                  <a:prstClr val="black">
                    <a:tint val="75000"/>
                  </a:prstClr>
                </a:solidFill>
              </a:rPr>
              <a:pPr/>
              <a:t>7/8/2026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EE1E0F82-4FF3-2044-AC61-7B4381A3755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8104903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6144A6-96FC-DF4E-8ACA-55E1D10FA5AB}" type="datetimeFigureOut">
              <a:rPr lang="en-US" smtClean="0">
                <a:solidFill>
                  <a:prstClr val="black">
                    <a:tint val="75000"/>
                  </a:prstClr>
                </a:solidFill>
              </a:rPr>
              <a:pPr/>
              <a:t>7/8/2026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EE1E0F82-4FF3-2044-AC61-7B4381A3755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4289631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6144A6-96FC-DF4E-8ACA-55E1D10FA5AB}" type="datetimeFigureOut">
              <a:rPr lang="en-US" smtClean="0">
                <a:solidFill>
                  <a:prstClr val="black">
                    <a:tint val="75000"/>
                  </a:prstClr>
                </a:solidFill>
              </a:rPr>
              <a:pPr/>
              <a:t>7/8/2026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E1E0F82-4FF3-2044-AC61-7B4381A3755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973416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6144A6-96FC-DF4E-8ACA-55E1D10FA5AB}" type="datetimeFigureOut">
              <a:rPr lang="en-US" smtClean="0">
                <a:solidFill>
                  <a:prstClr val="black">
                    <a:tint val="75000"/>
                  </a:prstClr>
                </a:solidFill>
              </a:rPr>
              <a:pPr/>
              <a:t>7/8/2026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E1E0F82-4FF3-2044-AC61-7B4381A3755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2468532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6144A6-96FC-DF4E-8ACA-55E1D10FA5AB}" type="datetimeFigureOut">
              <a:rPr lang="en-US" smtClean="0">
                <a:solidFill>
                  <a:prstClr val="black">
                    <a:tint val="75000"/>
                  </a:prstClr>
                </a:solidFill>
              </a:rPr>
              <a:p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E1E0F82-4FF3-2044-AC61-7B4381A3755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7595997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6144A6-96FC-DF4E-8ACA-55E1D10FA5AB}" type="datetimeFigureOut">
              <a:rPr lang="en-US" smtClean="0">
                <a:solidFill>
                  <a:prstClr val="black">
                    <a:tint val="75000"/>
                  </a:prstClr>
                </a:solidFill>
              </a:rPr>
              <a:p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E1E0F82-4FF3-2044-AC61-7B4381A3755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30715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6990666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261600" cy="1143000"/>
          </a:xfrm>
        </p:spPr>
        <p:txBody>
          <a:bodyPr/>
          <a:lstStyle/>
          <a:p>
            <a:r>
              <a:rPr lang="en-US"/>
              <a:t>Click to edit Master title style</a:t>
            </a:r>
          </a:p>
        </p:txBody>
      </p:sp>
      <p:sp>
        <p:nvSpPr>
          <p:cNvPr id="3" name="Text Placeholder 2"/>
          <p:cNvSpPr>
            <a:spLocks noGrp="1"/>
          </p:cNvSpPr>
          <p:nvPr>
            <p:ph type="body" sz="half" idx="1"/>
          </p:nvPr>
        </p:nvSpPr>
        <p:spPr>
          <a:xfrm>
            <a:off x="10160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016000" y="6391275"/>
            <a:ext cx="2743200" cy="457200"/>
          </a:xfrm>
        </p:spPr>
        <p:txBody>
          <a:bodyPr/>
          <a:lstStyle>
            <a:lvl1pPr>
              <a:defRPr>
                <a:latin typeface="Arial" charset="0"/>
                <a:cs typeface="Arial" charset="0"/>
              </a:defRPr>
            </a:lvl1pPr>
          </a:lstStyle>
          <a:p>
            <a:pPr>
              <a:defRPr/>
            </a:pPr>
            <a:fld id="{F5B16D32-9B47-4A25-B0F1-563C1C5871A4}" type="datetime1">
              <a:rPr lang="en-US">
                <a:solidFill>
                  <a:prstClr val="black">
                    <a:tint val="75000"/>
                  </a:prstClr>
                </a:solidFill>
              </a:rPr>
              <a:pPr>
                <a:defRPr/>
              </a:pPr>
              <a:t>7/8/2026</a:t>
            </a:fld>
            <a:endParaRPr lang="en-US" dirty="0">
              <a:solidFill>
                <a:prstClr val="black">
                  <a:tint val="75000"/>
                </a:prstClr>
              </a:solidFill>
            </a:endParaRPr>
          </a:p>
        </p:txBody>
      </p:sp>
      <p:sp>
        <p:nvSpPr>
          <p:cNvPr id="6" name="Footer Placeholder 5"/>
          <p:cNvSpPr>
            <a:spLocks noGrp="1"/>
          </p:cNvSpPr>
          <p:nvPr>
            <p:ph type="ftr" sz="quarter" idx="11"/>
          </p:nvPr>
        </p:nvSpPr>
        <p:spPr>
          <a:xfrm>
            <a:off x="4470400" y="6403975"/>
            <a:ext cx="3860800" cy="457200"/>
          </a:xfrm>
        </p:spPr>
        <p:txBody>
          <a:bodyPr/>
          <a:lstStyle>
            <a:lvl1pPr>
              <a:defRPr/>
            </a:lvl1pPr>
          </a:lstStyle>
          <a:p>
            <a:pPr>
              <a:defRPr/>
            </a:pPr>
            <a:r>
              <a:rPr lang="en-US" dirty="0">
                <a:solidFill>
                  <a:prstClr val="black">
                    <a:tint val="75000"/>
                  </a:prstClr>
                </a:solidFill>
              </a:rPr>
              <a:t>Exploring 2011</a:t>
            </a:r>
          </a:p>
        </p:txBody>
      </p:sp>
      <p:sp>
        <p:nvSpPr>
          <p:cNvPr id="7" name="Slide Number Placeholder 6"/>
          <p:cNvSpPr>
            <a:spLocks noGrp="1"/>
          </p:cNvSpPr>
          <p:nvPr>
            <p:ph type="sldNum" sz="quarter" idx="12"/>
          </p:nvPr>
        </p:nvSpPr>
        <p:spPr>
          <a:xfrm>
            <a:off x="9144000" y="6400800"/>
            <a:ext cx="2133600" cy="457200"/>
          </a:xfrm>
        </p:spPr>
        <p:txBody>
          <a:bodyPr/>
          <a:lstStyle>
            <a:lvl1pPr>
              <a:defRPr smtClean="0"/>
            </a:lvl1pPr>
          </a:lstStyle>
          <a:p>
            <a:pPr>
              <a:defRPr/>
            </a:pPr>
            <a:fld id="{C4FBA2C4-C435-41FF-90A3-80191E6A4AF1}"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490053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SmartArt Placeholder 2"/>
          <p:cNvSpPr>
            <a:spLocks noGrp="1"/>
          </p:cNvSpPr>
          <p:nvPr>
            <p:ph type="dgm" idx="1"/>
          </p:nvPr>
        </p:nvSpPr>
        <p:spPr>
          <a:xfrm>
            <a:off x="609600" y="1600201"/>
            <a:ext cx="10972800" cy="4525963"/>
          </a:xfrm>
        </p:spPr>
        <p:txBody>
          <a:bodyPr rtlCol="0">
            <a:normAutofit/>
          </a:bodyPr>
          <a:lstStyle/>
          <a:p>
            <a:pPr lvl="0"/>
            <a:endParaRPr lang="en-US" noProof="0" dirty="0"/>
          </a:p>
        </p:txBody>
      </p:sp>
      <p:sp>
        <p:nvSpPr>
          <p:cNvPr id="4" name="Rectangle 4"/>
          <p:cNvSpPr>
            <a:spLocks noGrp="1" noChangeArrowheads="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Rectangle 6"/>
          <p:cNvSpPr>
            <a:spLocks noGrp="1" noChangeArrowheads="1"/>
          </p:cNvSpPr>
          <p:nvPr>
            <p:ph type="sldNum" sz="quarter" idx="12"/>
          </p:nvPr>
        </p:nvSpPr>
        <p:spPr/>
        <p:txBody>
          <a:bodyPr/>
          <a:lstStyle>
            <a:lvl1pPr>
              <a:defRPr smtClean="0"/>
            </a:lvl1pPr>
          </a:lstStyle>
          <a:p>
            <a:pPr>
              <a:defRPr/>
            </a:pPr>
            <a:fld id="{DDA05C13-50DC-45F3-8EBC-3D4952795329}"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1599626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016000" y="533400"/>
            <a:ext cx="102616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1016000" y="6391275"/>
            <a:ext cx="2743200" cy="457200"/>
          </a:xfrm>
        </p:spPr>
        <p:txBody>
          <a:bodyPr/>
          <a:lstStyle>
            <a:lvl1pPr>
              <a:defRPr>
                <a:latin typeface="Arial" charset="0"/>
                <a:cs typeface="Arial" charset="0"/>
              </a:defRPr>
            </a:lvl1pPr>
          </a:lstStyle>
          <a:p>
            <a:pPr>
              <a:defRPr/>
            </a:pPr>
            <a:fld id="{139F53B4-E09A-4946-A243-9A1D798DA4B4}" type="datetime1">
              <a:rPr lang="en-US">
                <a:solidFill>
                  <a:prstClr val="black">
                    <a:tint val="75000"/>
                  </a:prstClr>
                </a:solidFill>
              </a:rPr>
              <a:pPr>
                <a:defRPr/>
              </a:pPr>
              <a:t>7/8/2026</a:t>
            </a:fld>
            <a:endParaRPr lang="en-US" dirty="0">
              <a:solidFill>
                <a:prstClr val="black">
                  <a:tint val="75000"/>
                </a:prstClr>
              </a:solidFill>
            </a:endParaRPr>
          </a:p>
        </p:txBody>
      </p:sp>
      <p:sp>
        <p:nvSpPr>
          <p:cNvPr id="4" name="Footer Placeholder 3"/>
          <p:cNvSpPr>
            <a:spLocks noGrp="1"/>
          </p:cNvSpPr>
          <p:nvPr>
            <p:ph type="ftr" sz="quarter" idx="11"/>
          </p:nvPr>
        </p:nvSpPr>
        <p:spPr>
          <a:xfrm>
            <a:off x="4470400" y="6403975"/>
            <a:ext cx="3860800" cy="457200"/>
          </a:xfrm>
        </p:spPr>
        <p:txBody>
          <a:bodyPr/>
          <a:lstStyle>
            <a:lvl1pPr>
              <a:defRPr/>
            </a:lvl1pPr>
          </a:lstStyle>
          <a:p>
            <a:pPr>
              <a:defRPr/>
            </a:pPr>
            <a:r>
              <a:rPr lang="en-US" dirty="0">
                <a:solidFill>
                  <a:prstClr val="black">
                    <a:tint val="75000"/>
                  </a:prstClr>
                </a:solidFill>
              </a:rPr>
              <a:t>Exploring 2011</a:t>
            </a:r>
          </a:p>
        </p:txBody>
      </p:sp>
      <p:sp>
        <p:nvSpPr>
          <p:cNvPr id="5" name="Slide Number Placeholder 4"/>
          <p:cNvSpPr>
            <a:spLocks noGrp="1"/>
          </p:cNvSpPr>
          <p:nvPr>
            <p:ph type="sldNum" sz="quarter" idx="12"/>
          </p:nvPr>
        </p:nvSpPr>
        <p:spPr>
          <a:xfrm>
            <a:off x="9144000" y="6400800"/>
            <a:ext cx="2133600" cy="457200"/>
          </a:xfrm>
        </p:spPr>
        <p:txBody>
          <a:bodyPr/>
          <a:lstStyle>
            <a:lvl1pPr>
              <a:defRPr smtClean="0"/>
            </a:lvl1pPr>
          </a:lstStyle>
          <a:p>
            <a:pPr>
              <a:defRPr/>
            </a:pPr>
            <a:fld id="{392AE8D1-B6FC-470A-9469-2DFECCDEA2D8}"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36057164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EFEE5FCB-315A-460F-B51D-19C44A59B395}" type="datetimeFigureOut">
              <a:rPr lang="en-US" smtClean="0">
                <a:solidFill>
                  <a:prstClr val="black">
                    <a:tint val="75000"/>
                  </a:prstClr>
                </a:solidFill>
              </a:rPr>
              <a:p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2922990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EE5FCB-315A-460F-B51D-19C44A59B395}" type="datetimeFigureOut">
              <a:rPr lang="en-US" smtClean="0">
                <a:solidFill>
                  <a:prstClr val="black">
                    <a:tint val="75000"/>
                  </a:prstClr>
                </a:solidFill>
              </a:rPr>
              <a:p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76142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EE5FCB-315A-460F-B51D-19C44A59B395}" type="datetimeFigureOut">
              <a:rPr lang="en-US" smtClean="0">
                <a:solidFill>
                  <a:prstClr val="black">
                    <a:tint val="75000"/>
                  </a:prstClr>
                </a:solidFill>
              </a:rPr>
              <a:p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8737621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FEE5FCB-315A-460F-B51D-19C44A59B395}" type="datetimeFigureOut">
              <a:rPr lang="en-US" smtClean="0">
                <a:solidFill>
                  <a:prstClr val="black">
                    <a:tint val="75000"/>
                  </a:prstClr>
                </a:solidFill>
              </a:rPr>
              <a:pPr/>
              <a:t>7/8/2026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9206682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FEE5FCB-315A-460F-B51D-19C44A59B395}" type="datetimeFigureOut">
              <a:rPr lang="en-US" smtClean="0">
                <a:solidFill>
                  <a:prstClr val="black">
                    <a:tint val="75000"/>
                  </a:prstClr>
                </a:solidFill>
              </a:rPr>
              <a:pPr/>
              <a:t>7/8/2026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7344549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FEE5FCB-315A-460F-B51D-19C44A59B395}" type="datetimeFigureOut">
              <a:rPr lang="en-US" smtClean="0">
                <a:solidFill>
                  <a:prstClr val="black">
                    <a:tint val="75000"/>
                  </a:prstClr>
                </a:solidFill>
              </a:rPr>
              <a:pPr/>
              <a:t>7/8/2026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0548134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EE5FCB-315A-460F-B51D-19C44A59B395}" type="datetimeFigureOut">
              <a:rPr lang="en-US" smtClean="0">
                <a:solidFill>
                  <a:prstClr val="black">
                    <a:tint val="75000"/>
                  </a:prstClr>
                </a:solidFill>
              </a:rPr>
              <a:pPr/>
              <a:t>7/8/2026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60193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70470706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FEE5FCB-315A-460F-B51D-19C44A59B395}" type="datetimeFigureOut">
              <a:rPr lang="en-US" smtClean="0">
                <a:solidFill>
                  <a:prstClr val="black">
                    <a:tint val="75000"/>
                  </a:prstClr>
                </a:solidFill>
              </a:rPr>
              <a:pPr/>
              <a:t>7/8/2026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0993299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FEE5FCB-315A-460F-B51D-19C44A59B395}" type="datetimeFigureOut">
              <a:rPr lang="en-US" smtClean="0">
                <a:solidFill>
                  <a:prstClr val="black">
                    <a:tint val="75000"/>
                  </a:prstClr>
                </a:solidFill>
              </a:rPr>
              <a:pPr/>
              <a:t>7/8/2026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0418394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EE5FCB-315A-460F-B51D-19C44A59B395}" type="datetimeFigureOut">
              <a:rPr lang="en-US" smtClean="0">
                <a:solidFill>
                  <a:prstClr val="black">
                    <a:tint val="75000"/>
                  </a:prstClr>
                </a:solidFill>
              </a:rPr>
              <a:p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2881236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EE5FCB-315A-460F-B51D-19C44A59B395}" type="datetimeFigureOut">
              <a:rPr lang="en-US" smtClean="0">
                <a:solidFill>
                  <a:prstClr val="black">
                    <a:tint val="75000"/>
                  </a:prstClr>
                </a:solidFill>
              </a:rPr>
              <a:p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2032398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261600" cy="1143000"/>
          </a:xfrm>
        </p:spPr>
        <p:txBody>
          <a:bodyPr/>
          <a:lstStyle/>
          <a:p>
            <a:r>
              <a:rPr lang="en-US"/>
              <a:t>Click to edit Master title style</a:t>
            </a:r>
          </a:p>
        </p:txBody>
      </p:sp>
      <p:sp>
        <p:nvSpPr>
          <p:cNvPr id="3" name="Content Placeholder 2"/>
          <p:cNvSpPr>
            <a:spLocks noGrp="1"/>
          </p:cNvSpPr>
          <p:nvPr>
            <p:ph sz="half" idx="1"/>
          </p:nvPr>
        </p:nvSpPr>
        <p:spPr>
          <a:xfrm>
            <a:off x="10160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248400" y="1905000"/>
            <a:ext cx="50292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248400" y="4000500"/>
            <a:ext cx="50292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1016000" y="6391275"/>
            <a:ext cx="2743200" cy="457200"/>
          </a:xfrm>
        </p:spPr>
        <p:txBody>
          <a:bodyPr/>
          <a:lstStyle>
            <a:lvl1pPr>
              <a:defRPr>
                <a:latin typeface="Arial" charset="0"/>
                <a:cs typeface="Arial" charset="0"/>
              </a:defRPr>
            </a:lvl1pPr>
          </a:lstStyle>
          <a:p>
            <a:pPr>
              <a:defRPr/>
            </a:pPr>
            <a:fld id="{9EC6CFB0-526A-4133-B514-D1ED8A411DB7}" type="datetime1">
              <a:rPr lang="en-US">
                <a:solidFill>
                  <a:prstClr val="black">
                    <a:tint val="75000"/>
                  </a:prstClr>
                </a:solidFill>
              </a:rPr>
              <a:pPr>
                <a:defRPr/>
              </a:pPr>
              <a:t>7/8/2026</a:t>
            </a:fld>
            <a:endParaRPr lang="en-US" dirty="0">
              <a:solidFill>
                <a:prstClr val="black">
                  <a:tint val="75000"/>
                </a:prstClr>
              </a:solidFill>
            </a:endParaRPr>
          </a:p>
        </p:txBody>
      </p:sp>
      <p:sp>
        <p:nvSpPr>
          <p:cNvPr id="7" name="Footer Placeholder 6"/>
          <p:cNvSpPr>
            <a:spLocks noGrp="1"/>
          </p:cNvSpPr>
          <p:nvPr>
            <p:ph type="ftr" sz="quarter" idx="11"/>
          </p:nvPr>
        </p:nvSpPr>
        <p:spPr>
          <a:xfrm>
            <a:off x="4470400" y="6403975"/>
            <a:ext cx="3860800" cy="457200"/>
          </a:xfrm>
        </p:spPr>
        <p:txBody>
          <a:bodyPr/>
          <a:lstStyle>
            <a:lvl1pPr>
              <a:defRPr/>
            </a:lvl1pPr>
          </a:lstStyle>
          <a:p>
            <a:pPr>
              <a:defRPr/>
            </a:pPr>
            <a:r>
              <a:rPr lang="en-US" dirty="0">
                <a:solidFill>
                  <a:prstClr val="black">
                    <a:tint val="75000"/>
                  </a:prstClr>
                </a:solidFill>
              </a:rPr>
              <a:t>Exploring 2011</a:t>
            </a:r>
          </a:p>
        </p:txBody>
      </p:sp>
      <p:sp>
        <p:nvSpPr>
          <p:cNvPr id="8" name="Slide Number Placeholder 7"/>
          <p:cNvSpPr>
            <a:spLocks noGrp="1"/>
          </p:cNvSpPr>
          <p:nvPr>
            <p:ph type="sldNum" sz="quarter" idx="12"/>
          </p:nvPr>
        </p:nvSpPr>
        <p:spPr>
          <a:xfrm>
            <a:off x="9144000" y="6400800"/>
            <a:ext cx="2133600" cy="457200"/>
          </a:xfrm>
        </p:spPr>
        <p:txBody>
          <a:bodyPr/>
          <a:lstStyle>
            <a:lvl1pPr>
              <a:defRPr smtClean="0"/>
            </a:lvl1pPr>
          </a:lstStyle>
          <a:p>
            <a:pPr>
              <a:defRPr/>
            </a:pPr>
            <a:fld id="{3F650025-498F-47D7-B692-F1DEAE646632}"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571167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85F29-BCDB-4E8B-A43E-E545358885D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6C0C9A4-7A64-44C8-94E0-CC7CBA3156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EAD2AA8-2512-48FB-A819-CA3250A40D7B}"/>
              </a:ext>
            </a:extLst>
          </p:cNvPr>
          <p:cNvSpPr>
            <a:spLocks noGrp="1"/>
          </p:cNvSpPr>
          <p:nvPr>
            <p:ph type="dt" sz="half" idx="10"/>
          </p:nvPr>
        </p:nvSpPr>
        <p:spPr/>
        <p:txBody>
          <a:bodyPr/>
          <a:lstStyle/>
          <a:p>
            <a:fld id="{B5E53D1A-8C0F-43FA-AF08-E3812224830E}" type="datetimeFigureOut">
              <a:rPr lang="en-US" smtClean="0"/>
              <a:t>7/8/2026</a:t>
            </a:fld>
            <a:endParaRPr lang="en-US" dirty="0"/>
          </a:p>
        </p:txBody>
      </p:sp>
      <p:sp>
        <p:nvSpPr>
          <p:cNvPr id="5" name="Footer Placeholder 4">
            <a:extLst>
              <a:ext uri="{FF2B5EF4-FFF2-40B4-BE49-F238E27FC236}">
                <a16:creationId xmlns:a16="http://schemas.microsoft.com/office/drawing/2014/main" id="{689B4186-A98C-4C6A-8DC4-4E87CD7ABBD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FC9A189-0D49-449F-BB16-35AB32A29AB3}"/>
              </a:ext>
            </a:extLst>
          </p:cNvPr>
          <p:cNvSpPr>
            <a:spLocks noGrp="1"/>
          </p:cNvSpPr>
          <p:nvPr>
            <p:ph type="sldNum" sz="quarter" idx="12"/>
          </p:nvPr>
        </p:nvSpPr>
        <p:spPr/>
        <p:txBody>
          <a:bodyPr/>
          <a:lstStyle/>
          <a:p>
            <a:fld id="{D1EF030A-A283-414C-89D0-E6E0161BA02D}" type="slidenum">
              <a:rPr lang="en-US" smtClean="0"/>
              <a:t>‹#›</a:t>
            </a:fld>
            <a:endParaRPr lang="en-US" dirty="0"/>
          </a:p>
        </p:txBody>
      </p:sp>
    </p:spTree>
    <p:extLst>
      <p:ext uri="{BB962C8B-B14F-4D97-AF65-F5344CB8AC3E}">
        <p14:creationId xmlns:p14="http://schemas.microsoft.com/office/powerpoint/2010/main" val="44860959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1B266-9C92-4B2C-873D-BC929C2835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9202FF-F555-4955-8945-5F24D9C3542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58313B-AE4A-411F-83BE-D5193012F228}"/>
              </a:ext>
            </a:extLst>
          </p:cNvPr>
          <p:cNvSpPr>
            <a:spLocks noGrp="1"/>
          </p:cNvSpPr>
          <p:nvPr>
            <p:ph type="dt" sz="half" idx="10"/>
          </p:nvPr>
        </p:nvSpPr>
        <p:spPr/>
        <p:txBody>
          <a:bodyPr/>
          <a:lstStyle/>
          <a:p>
            <a:fld id="{B5E53D1A-8C0F-43FA-AF08-E3812224830E}" type="datetimeFigureOut">
              <a:rPr lang="en-US" smtClean="0"/>
              <a:t>7/8/2026</a:t>
            </a:fld>
            <a:endParaRPr lang="en-US" dirty="0"/>
          </a:p>
        </p:txBody>
      </p:sp>
      <p:sp>
        <p:nvSpPr>
          <p:cNvPr id="5" name="Footer Placeholder 4">
            <a:extLst>
              <a:ext uri="{FF2B5EF4-FFF2-40B4-BE49-F238E27FC236}">
                <a16:creationId xmlns:a16="http://schemas.microsoft.com/office/drawing/2014/main" id="{B60C053C-C38E-479C-9219-DF4FEAB63CE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925AD44-AA25-4F64-844C-1A5B342019DD}"/>
              </a:ext>
            </a:extLst>
          </p:cNvPr>
          <p:cNvSpPr>
            <a:spLocks noGrp="1"/>
          </p:cNvSpPr>
          <p:nvPr>
            <p:ph type="sldNum" sz="quarter" idx="12"/>
          </p:nvPr>
        </p:nvSpPr>
        <p:spPr/>
        <p:txBody>
          <a:bodyPr/>
          <a:lstStyle/>
          <a:p>
            <a:fld id="{D1EF030A-A283-414C-89D0-E6E0161BA02D}" type="slidenum">
              <a:rPr lang="en-US" smtClean="0"/>
              <a:t>‹#›</a:t>
            </a:fld>
            <a:endParaRPr lang="en-US" dirty="0"/>
          </a:p>
        </p:txBody>
      </p:sp>
    </p:spTree>
    <p:extLst>
      <p:ext uri="{BB962C8B-B14F-4D97-AF65-F5344CB8AC3E}">
        <p14:creationId xmlns:p14="http://schemas.microsoft.com/office/powerpoint/2010/main" val="175806481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A290B-62BE-4F7D-B47D-AC3694E6AE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6965D6-3C06-48B7-9585-9E6814BE4E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71B5A3-4112-45EC-B7BA-76E52242B5B4}"/>
              </a:ext>
            </a:extLst>
          </p:cNvPr>
          <p:cNvSpPr>
            <a:spLocks noGrp="1"/>
          </p:cNvSpPr>
          <p:nvPr>
            <p:ph type="dt" sz="half" idx="10"/>
          </p:nvPr>
        </p:nvSpPr>
        <p:spPr/>
        <p:txBody>
          <a:bodyPr/>
          <a:lstStyle/>
          <a:p>
            <a:fld id="{B5E53D1A-8C0F-43FA-AF08-E3812224830E}" type="datetimeFigureOut">
              <a:rPr lang="en-US" smtClean="0"/>
              <a:t>7/8/2026</a:t>
            </a:fld>
            <a:endParaRPr lang="en-US" dirty="0"/>
          </a:p>
        </p:txBody>
      </p:sp>
      <p:sp>
        <p:nvSpPr>
          <p:cNvPr id="5" name="Footer Placeholder 4">
            <a:extLst>
              <a:ext uri="{FF2B5EF4-FFF2-40B4-BE49-F238E27FC236}">
                <a16:creationId xmlns:a16="http://schemas.microsoft.com/office/drawing/2014/main" id="{AD69366D-0612-4C9B-966A-D423E926FDF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C6A5984-2CB3-4A34-AC6E-181937937DBE}"/>
              </a:ext>
            </a:extLst>
          </p:cNvPr>
          <p:cNvSpPr>
            <a:spLocks noGrp="1"/>
          </p:cNvSpPr>
          <p:nvPr>
            <p:ph type="sldNum" sz="quarter" idx="12"/>
          </p:nvPr>
        </p:nvSpPr>
        <p:spPr/>
        <p:txBody>
          <a:bodyPr/>
          <a:lstStyle/>
          <a:p>
            <a:fld id="{D1EF030A-A283-414C-89D0-E6E0161BA02D}" type="slidenum">
              <a:rPr lang="en-US" smtClean="0"/>
              <a:t>‹#›</a:t>
            </a:fld>
            <a:endParaRPr lang="en-US" dirty="0"/>
          </a:p>
        </p:txBody>
      </p:sp>
    </p:spTree>
    <p:extLst>
      <p:ext uri="{BB962C8B-B14F-4D97-AF65-F5344CB8AC3E}">
        <p14:creationId xmlns:p14="http://schemas.microsoft.com/office/powerpoint/2010/main" val="350573872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ECE35-AB4C-4533-9F17-725A1CC378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D42AD4-DC1E-4D69-AA42-EB60D53CCED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B24819F-3D78-42FC-8B53-977A086A38E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3B15263-B39F-48A3-911B-9E2B969292AE}"/>
              </a:ext>
            </a:extLst>
          </p:cNvPr>
          <p:cNvSpPr>
            <a:spLocks noGrp="1"/>
          </p:cNvSpPr>
          <p:nvPr>
            <p:ph type="dt" sz="half" idx="10"/>
          </p:nvPr>
        </p:nvSpPr>
        <p:spPr/>
        <p:txBody>
          <a:bodyPr/>
          <a:lstStyle/>
          <a:p>
            <a:fld id="{B5E53D1A-8C0F-43FA-AF08-E3812224830E}" type="datetimeFigureOut">
              <a:rPr lang="en-US" smtClean="0"/>
              <a:t>7/8/2026</a:t>
            </a:fld>
            <a:endParaRPr lang="en-US" dirty="0"/>
          </a:p>
        </p:txBody>
      </p:sp>
      <p:sp>
        <p:nvSpPr>
          <p:cNvPr id="6" name="Footer Placeholder 5">
            <a:extLst>
              <a:ext uri="{FF2B5EF4-FFF2-40B4-BE49-F238E27FC236}">
                <a16:creationId xmlns:a16="http://schemas.microsoft.com/office/drawing/2014/main" id="{2F7C565C-C000-4918-A354-74A8EC0B2A7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25A2B56-B455-472C-9D2B-77D6B062E52C}"/>
              </a:ext>
            </a:extLst>
          </p:cNvPr>
          <p:cNvSpPr>
            <a:spLocks noGrp="1"/>
          </p:cNvSpPr>
          <p:nvPr>
            <p:ph type="sldNum" sz="quarter" idx="12"/>
          </p:nvPr>
        </p:nvSpPr>
        <p:spPr/>
        <p:txBody>
          <a:bodyPr/>
          <a:lstStyle/>
          <a:p>
            <a:fld id="{D1EF030A-A283-414C-89D0-E6E0161BA02D}" type="slidenum">
              <a:rPr lang="en-US" smtClean="0"/>
              <a:t>‹#›</a:t>
            </a:fld>
            <a:endParaRPr lang="en-US" dirty="0"/>
          </a:p>
        </p:txBody>
      </p:sp>
    </p:spTree>
    <p:extLst>
      <p:ext uri="{BB962C8B-B14F-4D97-AF65-F5344CB8AC3E}">
        <p14:creationId xmlns:p14="http://schemas.microsoft.com/office/powerpoint/2010/main" val="321105645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34B34-262B-40C1-9BD1-2D3B01A5F7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B2A4DF-C329-4248-9436-00D05CCF2F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43D362-52D7-4A84-B71E-EABE4A6A1C7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2E80B8-FF52-47D1-903E-500F23C89B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81392D-9AD9-4845-88F2-D7C7AEE1F3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433FA8B-B87F-4467-9CE2-D53D0E929FC0}"/>
              </a:ext>
            </a:extLst>
          </p:cNvPr>
          <p:cNvSpPr>
            <a:spLocks noGrp="1"/>
          </p:cNvSpPr>
          <p:nvPr>
            <p:ph type="dt" sz="half" idx="10"/>
          </p:nvPr>
        </p:nvSpPr>
        <p:spPr/>
        <p:txBody>
          <a:bodyPr/>
          <a:lstStyle/>
          <a:p>
            <a:fld id="{B5E53D1A-8C0F-43FA-AF08-E3812224830E}" type="datetimeFigureOut">
              <a:rPr lang="en-US" smtClean="0"/>
              <a:t>7/8/2026</a:t>
            </a:fld>
            <a:endParaRPr lang="en-US" dirty="0"/>
          </a:p>
        </p:txBody>
      </p:sp>
      <p:sp>
        <p:nvSpPr>
          <p:cNvPr id="8" name="Footer Placeholder 7">
            <a:extLst>
              <a:ext uri="{FF2B5EF4-FFF2-40B4-BE49-F238E27FC236}">
                <a16:creationId xmlns:a16="http://schemas.microsoft.com/office/drawing/2014/main" id="{3AA8751D-9115-4CE5-9604-2600EAB7BE7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68177112-B527-4BA0-966A-38415A67D9FB}"/>
              </a:ext>
            </a:extLst>
          </p:cNvPr>
          <p:cNvSpPr>
            <a:spLocks noGrp="1"/>
          </p:cNvSpPr>
          <p:nvPr>
            <p:ph type="sldNum" sz="quarter" idx="12"/>
          </p:nvPr>
        </p:nvSpPr>
        <p:spPr/>
        <p:txBody>
          <a:bodyPr/>
          <a:lstStyle/>
          <a:p>
            <a:fld id="{D1EF030A-A283-414C-89D0-E6E0161BA02D}" type="slidenum">
              <a:rPr lang="en-US" smtClean="0"/>
              <a:t>‹#›</a:t>
            </a:fld>
            <a:endParaRPr lang="en-US" dirty="0"/>
          </a:p>
        </p:txBody>
      </p:sp>
    </p:spTree>
    <p:extLst>
      <p:ext uri="{BB962C8B-B14F-4D97-AF65-F5344CB8AC3E}">
        <p14:creationId xmlns:p14="http://schemas.microsoft.com/office/powerpoint/2010/main" val="1062668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5210784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81B57-BD3B-4CF5-8741-7858CF4E524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4137369-1B9B-49C9-A288-3A75EC23E785}"/>
              </a:ext>
            </a:extLst>
          </p:cNvPr>
          <p:cNvSpPr>
            <a:spLocks noGrp="1"/>
          </p:cNvSpPr>
          <p:nvPr>
            <p:ph type="dt" sz="half" idx="10"/>
          </p:nvPr>
        </p:nvSpPr>
        <p:spPr/>
        <p:txBody>
          <a:bodyPr/>
          <a:lstStyle/>
          <a:p>
            <a:fld id="{B5E53D1A-8C0F-43FA-AF08-E3812224830E}" type="datetimeFigureOut">
              <a:rPr lang="en-US" smtClean="0"/>
              <a:t>7/8/2026</a:t>
            </a:fld>
            <a:endParaRPr lang="en-US" dirty="0"/>
          </a:p>
        </p:txBody>
      </p:sp>
      <p:sp>
        <p:nvSpPr>
          <p:cNvPr id="4" name="Footer Placeholder 3">
            <a:extLst>
              <a:ext uri="{FF2B5EF4-FFF2-40B4-BE49-F238E27FC236}">
                <a16:creationId xmlns:a16="http://schemas.microsoft.com/office/drawing/2014/main" id="{FE71BF88-9650-456D-8084-056D95F366A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6B0D398-28FC-4988-B093-878BEA9218CE}"/>
              </a:ext>
            </a:extLst>
          </p:cNvPr>
          <p:cNvSpPr>
            <a:spLocks noGrp="1"/>
          </p:cNvSpPr>
          <p:nvPr>
            <p:ph type="sldNum" sz="quarter" idx="12"/>
          </p:nvPr>
        </p:nvSpPr>
        <p:spPr/>
        <p:txBody>
          <a:bodyPr/>
          <a:lstStyle/>
          <a:p>
            <a:fld id="{D1EF030A-A283-414C-89D0-E6E0161BA02D}" type="slidenum">
              <a:rPr lang="en-US" smtClean="0"/>
              <a:t>‹#›</a:t>
            </a:fld>
            <a:endParaRPr lang="en-US" dirty="0"/>
          </a:p>
        </p:txBody>
      </p:sp>
    </p:spTree>
    <p:extLst>
      <p:ext uri="{BB962C8B-B14F-4D97-AF65-F5344CB8AC3E}">
        <p14:creationId xmlns:p14="http://schemas.microsoft.com/office/powerpoint/2010/main" val="94743743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C18585-0BC0-42B3-9891-7761C8DE71FD}"/>
              </a:ext>
            </a:extLst>
          </p:cNvPr>
          <p:cNvSpPr>
            <a:spLocks noGrp="1"/>
          </p:cNvSpPr>
          <p:nvPr>
            <p:ph type="dt" sz="half" idx="10"/>
          </p:nvPr>
        </p:nvSpPr>
        <p:spPr/>
        <p:txBody>
          <a:bodyPr/>
          <a:lstStyle/>
          <a:p>
            <a:fld id="{B5E53D1A-8C0F-43FA-AF08-E3812224830E}" type="datetimeFigureOut">
              <a:rPr lang="en-US" smtClean="0"/>
              <a:t>7/8/2026</a:t>
            </a:fld>
            <a:endParaRPr lang="en-US" dirty="0"/>
          </a:p>
        </p:txBody>
      </p:sp>
      <p:sp>
        <p:nvSpPr>
          <p:cNvPr id="3" name="Footer Placeholder 2">
            <a:extLst>
              <a:ext uri="{FF2B5EF4-FFF2-40B4-BE49-F238E27FC236}">
                <a16:creationId xmlns:a16="http://schemas.microsoft.com/office/drawing/2014/main" id="{32BAEF51-E6DD-4756-B077-233CACC5E6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8E79026-66B0-420C-B07C-4480221682FE}"/>
              </a:ext>
            </a:extLst>
          </p:cNvPr>
          <p:cNvSpPr>
            <a:spLocks noGrp="1"/>
          </p:cNvSpPr>
          <p:nvPr>
            <p:ph type="sldNum" sz="quarter" idx="12"/>
          </p:nvPr>
        </p:nvSpPr>
        <p:spPr/>
        <p:txBody>
          <a:bodyPr/>
          <a:lstStyle/>
          <a:p>
            <a:fld id="{D1EF030A-A283-414C-89D0-E6E0161BA02D}" type="slidenum">
              <a:rPr lang="en-US" smtClean="0"/>
              <a:t>‹#›</a:t>
            </a:fld>
            <a:endParaRPr lang="en-US" dirty="0"/>
          </a:p>
        </p:txBody>
      </p:sp>
    </p:spTree>
    <p:extLst>
      <p:ext uri="{BB962C8B-B14F-4D97-AF65-F5344CB8AC3E}">
        <p14:creationId xmlns:p14="http://schemas.microsoft.com/office/powerpoint/2010/main" val="271750613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26267-3EBA-4A75-9D29-F0243D9212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ACE953-5AF4-4EF9-BD5E-F28CB87C18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29C2C37-CAD9-47A0-999F-6B40E47D42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EC6D80-B600-464B-B15E-F1BF81EB6B6D}"/>
              </a:ext>
            </a:extLst>
          </p:cNvPr>
          <p:cNvSpPr>
            <a:spLocks noGrp="1"/>
          </p:cNvSpPr>
          <p:nvPr>
            <p:ph type="dt" sz="half" idx="10"/>
          </p:nvPr>
        </p:nvSpPr>
        <p:spPr/>
        <p:txBody>
          <a:bodyPr/>
          <a:lstStyle/>
          <a:p>
            <a:fld id="{B5E53D1A-8C0F-43FA-AF08-E3812224830E}" type="datetimeFigureOut">
              <a:rPr lang="en-US" smtClean="0"/>
              <a:t>7/8/2026</a:t>
            </a:fld>
            <a:endParaRPr lang="en-US" dirty="0"/>
          </a:p>
        </p:txBody>
      </p:sp>
      <p:sp>
        <p:nvSpPr>
          <p:cNvPr id="6" name="Footer Placeholder 5">
            <a:extLst>
              <a:ext uri="{FF2B5EF4-FFF2-40B4-BE49-F238E27FC236}">
                <a16:creationId xmlns:a16="http://schemas.microsoft.com/office/drawing/2014/main" id="{415B0B76-FD44-4D7F-8FC5-669C09DD422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85539B8-B47F-4795-A753-F318FDE5667B}"/>
              </a:ext>
            </a:extLst>
          </p:cNvPr>
          <p:cNvSpPr>
            <a:spLocks noGrp="1"/>
          </p:cNvSpPr>
          <p:nvPr>
            <p:ph type="sldNum" sz="quarter" idx="12"/>
          </p:nvPr>
        </p:nvSpPr>
        <p:spPr/>
        <p:txBody>
          <a:bodyPr/>
          <a:lstStyle/>
          <a:p>
            <a:fld id="{D1EF030A-A283-414C-89D0-E6E0161BA02D}" type="slidenum">
              <a:rPr lang="en-US" smtClean="0"/>
              <a:t>‹#›</a:t>
            </a:fld>
            <a:endParaRPr lang="en-US" dirty="0"/>
          </a:p>
        </p:txBody>
      </p:sp>
    </p:spTree>
    <p:extLst>
      <p:ext uri="{BB962C8B-B14F-4D97-AF65-F5344CB8AC3E}">
        <p14:creationId xmlns:p14="http://schemas.microsoft.com/office/powerpoint/2010/main" val="256881697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3CDF7-B7A3-4A10-90E6-601CA9FE3F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CD9597D-2F62-4442-874F-23C7673F33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8D75450E-CA24-4391-8E5B-02FB7C2B46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5DC58F-66CD-4DE7-A490-AF5FCFB6310D}"/>
              </a:ext>
            </a:extLst>
          </p:cNvPr>
          <p:cNvSpPr>
            <a:spLocks noGrp="1"/>
          </p:cNvSpPr>
          <p:nvPr>
            <p:ph type="dt" sz="half" idx="10"/>
          </p:nvPr>
        </p:nvSpPr>
        <p:spPr/>
        <p:txBody>
          <a:bodyPr/>
          <a:lstStyle/>
          <a:p>
            <a:fld id="{B5E53D1A-8C0F-43FA-AF08-E3812224830E}" type="datetimeFigureOut">
              <a:rPr lang="en-US" smtClean="0"/>
              <a:t>7/8/2026</a:t>
            </a:fld>
            <a:endParaRPr lang="en-US" dirty="0"/>
          </a:p>
        </p:txBody>
      </p:sp>
      <p:sp>
        <p:nvSpPr>
          <p:cNvPr id="6" name="Footer Placeholder 5">
            <a:extLst>
              <a:ext uri="{FF2B5EF4-FFF2-40B4-BE49-F238E27FC236}">
                <a16:creationId xmlns:a16="http://schemas.microsoft.com/office/drawing/2014/main" id="{2B890630-44E5-4CAE-93BB-056A33A38CD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4395F1E-C58B-42D1-BD82-52C334CA765F}"/>
              </a:ext>
            </a:extLst>
          </p:cNvPr>
          <p:cNvSpPr>
            <a:spLocks noGrp="1"/>
          </p:cNvSpPr>
          <p:nvPr>
            <p:ph type="sldNum" sz="quarter" idx="12"/>
          </p:nvPr>
        </p:nvSpPr>
        <p:spPr/>
        <p:txBody>
          <a:bodyPr/>
          <a:lstStyle/>
          <a:p>
            <a:fld id="{D1EF030A-A283-414C-89D0-E6E0161BA02D}" type="slidenum">
              <a:rPr lang="en-US" smtClean="0"/>
              <a:t>‹#›</a:t>
            </a:fld>
            <a:endParaRPr lang="en-US" dirty="0"/>
          </a:p>
        </p:txBody>
      </p:sp>
    </p:spTree>
    <p:extLst>
      <p:ext uri="{BB962C8B-B14F-4D97-AF65-F5344CB8AC3E}">
        <p14:creationId xmlns:p14="http://schemas.microsoft.com/office/powerpoint/2010/main" val="284850434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BE5F4-68AA-4139-ACE1-C47E232D108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7F24CB-FDF9-4C97-BC6F-740BFF6F58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68D200-D3A1-4AA0-90CC-82883448605D}"/>
              </a:ext>
            </a:extLst>
          </p:cNvPr>
          <p:cNvSpPr>
            <a:spLocks noGrp="1"/>
          </p:cNvSpPr>
          <p:nvPr>
            <p:ph type="dt" sz="half" idx="10"/>
          </p:nvPr>
        </p:nvSpPr>
        <p:spPr/>
        <p:txBody>
          <a:bodyPr/>
          <a:lstStyle/>
          <a:p>
            <a:fld id="{B5E53D1A-8C0F-43FA-AF08-E3812224830E}" type="datetimeFigureOut">
              <a:rPr lang="en-US" smtClean="0"/>
              <a:t>7/8/2026</a:t>
            </a:fld>
            <a:endParaRPr lang="en-US" dirty="0"/>
          </a:p>
        </p:txBody>
      </p:sp>
      <p:sp>
        <p:nvSpPr>
          <p:cNvPr id="5" name="Footer Placeholder 4">
            <a:extLst>
              <a:ext uri="{FF2B5EF4-FFF2-40B4-BE49-F238E27FC236}">
                <a16:creationId xmlns:a16="http://schemas.microsoft.com/office/drawing/2014/main" id="{D1F61165-7C63-4EEA-BC4D-01FC1758B89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9045C39-CCEA-4017-836C-CF091218FC99}"/>
              </a:ext>
            </a:extLst>
          </p:cNvPr>
          <p:cNvSpPr>
            <a:spLocks noGrp="1"/>
          </p:cNvSpPr>
          <p:nvPr>
            <p:ph type="sldNum" sz="quarter" idx="12"/>
          </p:nvPr>
        </p:nvSpPr>
        <p:spPr/>
        <p:txBody>
          <a:bodyPr/>
          <a:lstStyle/>
          <a:p>
            <a:fld id="{D1EF030A-A283-414C-89D0-E6E0161BA02D}" type="slidenum">
              <a:rPr lang="en-US" smtClean="0"/>
              <a:t>‹#›</a:t>
            </a:fld>
            <a:endParaRPr lang="en-US" dirty="0"/>
          </a:p>
        </p:txBody>
      </p:sp>
    </p:spTree>
    <p:extLst>
      <p:ext uri="{BB962C8B-B14F-4D97-AF65-F5344CB8AC3E}">
        <p14:creationId xmlns:p14="http://schemas.microsoft.com/office/powerpoint/2010/main" val="91950543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15A9DF-982C-4B5B-9071-5CE1E746D72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993A33-F5F3-481E-9436-61A8A69E2FD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D1D178-E3F0-4A62-AC5E-E284335892E7}"/>
              </a:ext>
            </a:extLst>
          </p:cNvPr>
          <p:cNvSpPr>
            <a:spLocks noGrp="1"/>
          </p:cNvSpPr>
          <p:nvPr>
            <p:ph type="dt" sz="half" idx="10"/>
          </p:nvPr>
        </p:nvSpPr>
        <p:spPr/>
        <p:txBody>
          <a:bodyPr/>
          <a:lstStyle/>
          <a:p>
            <a:fld id="{B5E53D1A-8C0F-43FA-AF08-E3812224830E}" type="datetimeFigureOut">
              <a:rPr lang="en-US" smtClean="0"/>
              <a:t>7/8/2026</a:t>
            </a:fld>
            <a:endParaRPr lang="en-US" dirty="0"/>
          </a:p>
        </p:txBody>
      </p:sp>
      <p:sp>
        <p:nvSpPr>
          <p:cNvPr id="5" name="Footer Placeholder 4">
            <a:extLst>
              <a:ext uri="{FF2B5EF4-FFF2-40B4-BE49-F238E27FC236}">
                <a16:creationId xmlns:a16="http://schemas.microsoft.com/office/drawing/2014/main" id="{CAF27FB0-0913-4389-B800-56A160530B2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71B5E7D-6947-4F1A-999E-3FD937A0B56D}"/>
              </a:ext>
            </a:extLst>
          </p:cNvPr>
          <p:cNvSpPr>
            <a:spLocks noGrp="1"/>
          </p:cNvSpPr>
          <p:nvPr>
            <p:ph type="sldNum" sz="quarter" idx="12"/>
          </p:nvPr>
        </p:nvSpPr>
        <p:spPr/>
        <p:txBody>
          <a:bodyPr/>
          <a:lstStyle/>
          <a:p>
            <a:fld id="{D1EF030A-A283-414C-89D0-E6E0161BA02D}" type="slidenum">
              <a:rPr lang="en-US" smtClean="0"/>
              <a:t>‹#›</a:t>
            </a:fld>
            <a:endParaRPr lang="en-US" dirty="0"/>
          </a:p>
        </p:txBody>
      </p:sp>
    </p:spTree>
    <p:extLst>
      <p:ext uri="{BB962C8B-B14F-4D97-AF65-F5344CB8AC3E}">
        <p14:creationId xmlns:p14="http://schemas.microsoft.com/office/powerpoint/2010/main" val="230635746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17186875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203900249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6270185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223561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10559476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13619365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52468088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75472848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56190966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46194896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413991182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57773046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94735B-4945-8A4D-ADD4-CC3228AE4BE3}" type="datetimeFigureOut">
              <a:rPr lang="en-US" smtClean="0">
                <a:solidFill>
                  <a:prstClr val="black">
                    <a:tint val="75000"/>
                  </a:prstClr>
                </a:solidFill>
              </a:rPr>
              <a:p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7383098-F627-5B4F-9D1B-3166CCBD3A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8178485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solidFill>
                  <a:prstClr val="black">
                    <a:tint val="75000"/>
                  </a:prstClr>
                </a:solidFill>
              </a:rPr>
              <a:p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7383098-F627-5B4F-9D1B-3166CCBD3A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307039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94735B-4945-8A4D-ADD4-CC3228AE4BE3}" type="datetimeFigureOut">
              <a:rPr lang="en-US" smtClean="0">
                <a:solidFill>
                  <a:prstClr val="black">
                    <a:tint val="75000"/>
                  </a:prstClr>
                </a:solidFill>
              </a:rPr>
              <a:pPr/>
              <a:t>7/8/2026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7383098-F627-5B4F-9D1B-3166CCBD3A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81301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6.xml"/><Relationship Id="rId3" Type="http://schemas.openxmlformats.org/officeDocument/2006/relationships/slideLayout" Target="../slideLayouts/slideLayout121.xml"/><Relationship Id="rId7" Type="http://schemas.openxmlformats.org/officeDocument/2006/relationships/slideLayout" Target="../slideLayouts/slideLayout125.xml"/><Relationship Id="rId12" Type="http://schemas.openxmlformats.org/officeDocument/2006/relationships/theme" Target="../theme/theme10.xml"/><Relationship Id="rId2" Type="http://schemas.openxmlformats.org/officeDocument/2006/relationships/slideLayout" Target="../slideLayouts/slideLayout120.xml"/><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5" Type="http://schemas.openxmlformats.org/officeDocument/2006/relationships/slideLayout" Target="../slideLayouts/slideLayout123.xml"/><Relationship Id="rId10" Type="http://schemas.openxmlformats.org/officeDocument/2006/relationships/slideLayout" Target="../slideLayouts/slideLayout128.xml"/><Relationship Id="rId4" Type="http://schemas.openxmlformats.org/officeDocument/2006/relationships/slideLayout" Target="../slideLayouts/slideLayout122.xml"/><Relationship Id="rId9" Type="http://schemas.openxmlformats.org/officeDocument/2006/relationships/slideLayout" Target="../slideLayouts/slideLayout1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theme" Target="../theme/theme2.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3.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6" Type="http://schemas.openxmlformats.org/officeDocument/2006/relationships/image" Target="../media/image3.jpg"/><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theme" Target="../theme/theme4.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theme" Target="../theme/theme5.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2.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theme" Target="../theme/theme6.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7.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4.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theme" Target="../theme/theme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5.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theme" Target="../theme/theme9.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94735B-4945-8A4D-ADD4-CC3228AE4BE3}" type="datetimeFigureOut">
              <a:rPr lang="en-US" smtClean="0"/>
              <a:t>7/8/2026</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383098-F627-5B4F-9D1B-3166CCBD3A8A}" type="slidenum">
              <a:rPr lang="en-US" smtClean="0"/>
              <a:t>‹#›</a:t>
            </a:fld>
            <a:endParaRPr lang="en-US" dirty="0"/>
          </a:p>
        </p:txBody>
      </p:sp>
    </p:spTree>
    <p:extLst>
      <p:ext uri="{BB962C8B-B14F-4D97-AF65-F5344CB8AC3E}">
        <p14:creationId xmlns:p14="http://schemas.microsoft.com/office/powerpoint/2010/main" val="109577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911" r:id="rId12"/>
    <p:sldLayoutId id="2147483931" r:id="rId13"/>
    <p:sldLayoutId id="2147483956"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0033C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AAF30FB-C4AC-4B0E-9D6F-F10108933497}" type="datetime1">
              <a:rPr lang="en-US" smtClean="0">
                <a:solidFill>
                  <a:prstClr val="black">
                    <a:tint val="75000"/>
                  </a:prstClr>
                </a:solidFill>
              </a:rPr>
              <a:t>7/8/2026</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71940383"/>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94735B-4945-8A4D-ADD4-CC3228AE4BE3}" type="datetimeFigureOut">
              <a:rPr lang="en-US" smtClean="0"/>
              <a:t>7/8/2026</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383098-F627-5B4F-9D1B-3166CCBD3A8A}" type="slidenum">
              <a:rPr lang="en-US" smtClean="0"/>
              <a:t>‹#›</a:t>
            </a:fld>
            <a:endParaRPr lang="en-US" dirty="0"/>
          </a:p>
        </p:txBody>
      </p:sp>
    </p:spTree>
    <p:extLst>
      <p:ext uri="{BB962C8B-B14F-4D97-AF65-F5344CB8AC3E}">
        <p14:creationId xmlns:p14="http://schemas.microsoft.com/office/powerpoint/2010/main" val="1352126804"/>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26" r:id="rId12"/>
    <p:sldLayoutId id="2147483727" r:id="rId13"/>
    <p:sldLayoutId id="2147483728" r:id="rId14"/>
    <p:sldLayoutId id="2147483729" r:id="rId15"/>
    <p:sldLayoutId id="2147483730" r:id="rId16"/>
    <p:sldLayoutId id="2147483731" r:id="rId17"/>
    <p:sldLayoutId id="2147483732" r:id="rId18"/>
    <p:sldLayoutId id="2147483733" r:id="rId19"/>
    <p:sldLayoutId id="2147483734" r:id="rId20"/>
    <p:sldLayoutId id="2147483735" r:id="rId21"/>
    <p:sldLayoutId id="2147483736" r:id="rId22"/>
    <p:sldLayoutId id="2147483955" r:id="rId2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94735B-4945-8A4D-ADD4-CC3228AE4BE3}" type="datetimeFigureOut">
              <a:rPr lang="en-US" smtClean="0"/>
              <a:t>7/8/2026</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383098-F627-5B4F-9D1B-3166CCBD3A8A}" type="slidenum">
              <a:rPr lang="en-US" smtClean="0"/>
              <a:t>‹#›</a:t>
            </a:fld>
            <a:endParaRPr lang="en-US" dirty="0"/>
          </a:p>
        </p:txBody>
      </p:sp>
    </p:spTree>
    <p:extLst>
      <p:ext uri="{BB962C8B-B14F-4D97-AF65-F5344CB8AC3E}">
        <p14:creationId xmlns:p14="http://schemas.microsoft.com/office/powerpoint/2010/main" val="4050962608"/>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646144A6-96FC-DF4E-8ACA-55E1D10FA5AB}" type="datetimeFigureOut">
              <a:rPr lang="en-US" smtClean="0">
                <a:solidFill>
                  <a:prstClr val="black">
                    <a:tint val="75000"/>
                  </a:prstClr>
                </a:solidFill>
              </a:rPr>
              <a:pPr defTabSz="457200"/>
              <a:t>7/8/2026</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EE1E0F82-4FF3-2044-AC61-7B4381A37555}" type="slidenum">
              <a:rPr lang="en-US" smtClean="0">
                <a:solidFill>
                  <a:prstClr val="black">
                    <a:tint val="75000"/>
                  </a:prstClr>
                </a:solidFill>
              </a:rPr>
              <a:pPr defTabSz="457200"/>
              <a:t>‹#›</a:t>
            </a:fld>
            <a:endParaRPr lang="en-US" dirty="0">
              <a:solidFill>
                <a:prstClr val="black">
                  <a:tint val="75000"/>
                </a:prstClr>
              </a:solidFill>
            </a:endParaRPr>
          </a:p>
        </p:txBody>
      </p:sp>
    </p:spTree>
    <p:extLst>
      <p:ext uri="{BB962C8B-B14F-4D97-AF65-F5344CB8AC3E}">
        <p14:creationId xmlns:p14="http://schemas.microsoft.com/office/powerpoint/2010/main" val="1515856418"/>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4"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fld id="{EFEE5FCB-315A-460F-B51D-19C44A59B395}" type="datetimeFigureOut">
              <a:rPr lang="en-US" smtClean="0">
                <a:solidFill>
                  <a:prstClr val="black">
                    <a:tint val="75000"/>
                  </a:prstClr>
                </a:solidFill>
              </a:rPr>
              <a:pPr defTabSz="685800"/>
              <a:t>7/8/2026</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fld id="{A2BFF090-1CC2-4157-AFC3-5FD8495F8016}" type="slidenum">
              <a:rPr lang="en-US" smtClean="0">
                <a:solidFill>
                  <a:prstClr val="black">
                    <a:tint val="75000"/>
                  </a:prstClr>
                </a:solidFill>
              </a:rPr>
              <a:pPr defTabSz="685800"/>
              <a:t>‹#›</a:t>
            </a:fld>
            <a:endParaRPr lang="en-US" dirty="0">
              <a:solidFill>
                <a:prstClr val="black">
                  <a:tint val="75000"/>
                </a:prstClr>
              </a:solidFill>
            </a:endParaRPr>
          </a:p>
        </p:txBody>
      </p:sp>
    </p:spTree>
    <p:extLst>
      <p:ext uri="{BB962C8B-B14F-4D97-AF65-F5344CB8AC3E}">
        <p14:creationId xmlns:p14="http://schemas.microsoft.com/office/powerpoint/2010/main" val="2776475043"/>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94AEEF-82ED-4D66-8B5E-D4C5357B7C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DBFD457-9B62-4B34-86F4-C3741BBD8A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4DD1AD-FD3D-45E2-899C-78017EB40D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E53D1A-8C0F-43FA-AF08-E3812224830E}" type="datetimeFigureOut">
              <a:rPr lang="en-US" smtClean="0"/>
              <a:t>7/8/2026</a:t>
            </a:fld>
            <a:endParaRPr lang="en-US" dirty="0"/>
          </a:p>
        </p:txBody>
      </p:sp>
      <p:sp>
        <p:nvSpPr>
          <p:cNvPr id="5" name="Footer Placeholder 4">
            <a:extLst>
              <a:ext uri="{FF2B5EF4-FFF2-40B4-BE49-F238E27FC236}">
                <a16:creationId xmlns:a16="http://schemas.microsoft.com/office/drawing/2014/main" id="{381ED23C-5F9E-4D25-A4DB-A59ABD2219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E873116-0934-43ED-8A36-D7B29232D4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EF030A-A283-414C-89D0-E6E0161BA02D}" type="slidenum">
              <a:rPr lang="en-US" smtClean="0"/>
              <a:t>‹#›</a:t>
            </a:fld>
            <a:endParaRPr lang="en-US" dirty="0"/>
          </a:p>
        </p:txBody>
      </p:sp>
    </p:spTree>
    <p:extLst>
      <p:ext uri="{BB962C8B-B14F-4D97-AF65-F5344CB8AC3E}">
        <p14:creationId xmlns:p14="http://schemas.microsoft.com/office/powerpoint/2010/main" val="2384927713"/>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894735B-4945-8A4D-ADD4-CC3228AE4BE3}" type="datetimeFigureOut">
              <a:rPr lang="en-US" smtClean="0"/>
              <a:t>7/8/2026</a:t>
            </a:fld>
            <a:endParaRPr lang="en-US" dirty="0"/>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7383098-F627-5B4F-9D1B-3166CCBD3A8A}" type="slidenum">
              <a:rPr lang="en-US" smtClean="0"/>
              <a:t>‹#›</a:t>
            </a:fld>
            <a:endParaRPr lang="en-US" dirty="0"/>
          </a:p>
        </p:txBody>
      </p:sp>
    </p:spTree>
    <p:extLst>
      <p:ext uri="{BB962C8B-B14F-4D97-AF65-F5344CB8AC3E}">
        <p14:creationId xmlns:p14="http://schemas.microsoft.com/office/powerpoint/2010/main" val="3043489684"/>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E894735B-4945-8A4D-ADD4-CC3228AE4BE3}" type="datetimeFigureOut">
              <a:rPr lang="en-US" smtClean="0">
                <a:solidFill>
                  <a:prstClr val="black">
                    <a:tint val="75000"/>
                  </a:prstClr>
                </a:solidFill>
              </a:rPr>
              <a:pPr defTabSz="457200"/>
              <a:t>7/8/2026</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47383098-F627-5B4F-9D1B-3166CCBD3A8A}" type="slidenum">
              <a:rPr lang="en-US" smtClean="0">
                <a:solidFill>
                  <a:prstClr val="black">
                    <a:tint val="75000"/>
                  </a:prstClr>
                </a:solidFill>
              </a:rPr>
              <a:pPr defTabSz="457200"/>
              <a:t>‹#›</a:t>
            </a:fld>
            <a:endParaRPr lang="en-US" dirty="0">
              <a:solidFill>
                <a:prstClr val="black">
                  <a:tint val="75000"/>
                </a:prstClr>
              </a:solidFill>
            </a:endParaRPr>
          </a:p>
        </p:txBody>
      </p:sp>
    </p:spTree>
    <p:extLst>
      <p:ext uri="{BB962C8B-B14F-4D97-AF65-F5344CB8AC3E}">
        <p14:creationId xmlns:p14="http://schemas.microsoft.com/office/powerpoint/2010/main" val="4148472529"/>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1E65E9-5FE9-4503-9D8F-A794DEE93552}" type="datetimeFigureOut">
              <a:rPr lang="en-US" smtClean="0"/>
              <a:t>7/8/2026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176B45-5992-4283-879B-095F72A82AD6}" type="slidenum">
              <a:rPr lang="en-US" smtClean="0"/>
              <a:t>‹#›</a:t>
            </a:fld>
            <a:endParaRPr lang="en-US" dirty="0"/>
          </a:p>
        </p:txBody>
      </p:sp>
    </p:spTree>
    <p:extLst>
      <p:ext uri="{BB962C8B-B14F-4D97-AF65-F5344CB8AC3E}">
        <p14:creationId xmlns:p14="http://schemas.microsoft.com/office/powerpoint/2010/main" val="3584088776"/>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0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1.xml"/><Relationship Id="rId4" Type="http://schemas.openxmlformats.org/officeDocument/2006/relationships/image" Target="../media/image35.png"/></Relationships>
</file>

<file path=ppt/slides/_rels/slide10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1.xml"/><Relationship Id="rId4" Type="http://schemas.openxmlformats.org/officeDocument/2006/relationships/image" Target="../media/image35.png"/></Relationships>
</file>

<file path=ppt/slides/_rels/slide10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21.xml"/><Relationship Id="rId5" Type="http://schemas.openxmlformats.org/officeDocument/2006/relationships/hyperlink" Target="https://www.exploring.org/wp-content/uploads/2026/02/Exploring-Explosion-Growth-Incentive-2026.pdf" TargetMode="External"/><Relationship Id="rId4" Type="http://schemas.openxmlformats.org/officeDocument/2006/relationships/image" Target="../media/image35.png"/></Relationships>
</file>

<file path=ppt/slides/_rels/slide10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1.xml"/><Relationship Id="rId5" Type="http://schemas.openxmlformats.org/officeDocument/2006/relationships/hyperlink" Target="https://reservations.scouting.org/profile/167391" TargetMode="External"/><Relationship Id="rId4" Type="http://schemas.openxmlformats.org/officeDocument/2006/relationships/image" Target="../media/image35.png"/></Relationships>
</file>

<file path=ppt/slides/_rels/slide10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jpg"/></Relationships>
</file>

<file path=ppt/slides/_rels/slide105.xml.rels><?xml version="1.0" encoding="UTF-8" standalone="yes"?>
<Relationships xmlns="http://schemas.openxmlformats.org/package/2006/relationships"><Relationship Id="rId3" Type="http://schemas.openxmlformats.org/officeDocument/2006/relationships/hyperlink" Target="https://www.scouting.org/commissioners/internet-rechartering/"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hyperlink" Target="https://advancements.scouting.org/login" TargetMode="External"/></Relationships>
</file>

<file path=ppt/slides/_rels/slide10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7.png"/></Relationships>
</file>

<file path=ppt/slides/_rels/slide10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2.jpg"/><Relationship Id="rId1" Type="http://schemas.openxmlformats.org/officeDocument/2006/relationships/slideLayout" Target="../slideLayouts/slideLayout119.xml"/><Relationship Id="rId4" Type="http://schemas.openxmlformats.org/officeDocument/2006/relationships/hyperlink" Target="https://my.scouting.org/" TargetMode="External"/></Relationships>
</file>

<file path=ppt/slides/_rels/slide10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2.jpg"/><Relationship Id="rId1" Type="http://schemas.openxmlformats.org/officeDocument/2006/relationships/slideLayout" Target="../slideLayouts/slideLayout119.xml"/><Relationship Id="rId4" Type="http://schemas.openxmlformats.org/officeDocument/2006/relationships/hyperlink" Target="https://www.scouting.org/training/youth-protection/venturin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108.xml"/></Relationships>
</file>

<file path=ppt/slides/_rels/slide11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mailto:exploring@lflmail.org" TargetMode="External"/><Relationship Id="rId2" Type="http://schemas.openxmlformats.org/officeDocument/2006/relationships/image" Target="../media/image12.jpg"/><Relationship Id="rId1" Type="http://schemas.openxmlformats.org/officeDocument/2006/relationships/slideLayout" Target="../slideLayouts/slideLayout15.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1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9.xml"/><Relationship Id="rId1" Type="http://schemas.openxmlformats.org/officeDocument/2006/relationships/slideLayout" Target="../slideLayouts/slideLayout26.xml"/><Relationship Id="rId4" Type="http://schemas.openxmlformats.org/officeDocument/2006/relationships/image" Target="../media/image6.png"/></Relationships>
</file>

<file path=ppt/slides/_rels/slide1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21.xml"/><Relationship Id="rId5" Type="http://schemas.openxmlformats.org/officeDocument/2006/relationships/hyperlink" Target="https://reservations.scouting.org/profile/167391" TargetMode="External"/><Relationship Id="rId4" Type="http://schemas.openxmlformats.org/officeDocument/2006/relationships/image" Target="../media/image35.png"/></Relationships>
</file>

<file path=ppt/slides/_rels/slide1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1.xml"/><Relationship Id="rId1" Type="http://schemas.openxmlformats.org/officeDocument/2006/relationships/slideLayout" Target="../slideLayouts/slideLayout26.xml"/><Relationship Id="rId5" Type="http://schemas.openxmlformats.org/officeDocument/2006/relationships/image" Target="../media/image6.png"/><Relationship Id="rId4" Type="http://schemas.openxmlformats.org/officeDocument/2006/relationships/hyperlink" Target="https://drive.google.com/file/d/1Bo7U0iJ8Ti-bmyIFtxGfG0TIt3dB1xX4/view?usp=sharing" TargetMode="External"/></Relationships>
</file>

<file path=ppt/slides/_rels/slide1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2.jpg"/><Relationship Id="rId1" Type="http://schemas.openxmlformats.org/officeDocument/2006/relationships/slideLayout" Target="../slideLayouts/slideLayout2.xml"/><Relationship Id="rId4" Type="http://schemas.openxmlformats.org/officeDocument/2006/relationships/image" Target="../media/image83.jpg"/></Relationships>
</file>

<file path=ppt/slides/_rels/slide1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jpg"/><Relationship Id="rId4" Type="http://schemas.openxmlformats.org/officeDocument/2006/relationships/hyperlink" Target="http://filestore.scouting.org/filestore/se-packet/2020-08-10/Exploring-Participant-Policy-FINAL-2.pdf" TargetMode="External"/></Relationships>
</file>

<file path=ppt/slides/_rels/slide1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jp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8" Type="http://schemas.openxmlformats.org/officeDocument/2006/relationships/image" Target="../media/image74.jpg"/><Relationship Id="rId3" Type="http://schemas.openxmlformats.org/officeDocument/2006/relationships/image" Target="../media/image12.jpg"/><Relationship Id="rId7" Type="http://schemas.openxmlformats.org/officeDocument/2006/relationships/hyperlink" Target="http://1ef2c1ael6q32f64freokqsm-wpengine.netdna-ssl.com/wp-content/uploads/2019/10/FINAL_524-01019-Explor-Adult-App_WEB.pdf"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http://1ef2c1ael6q32f64freokqsm-wpengine.netdna-ssl.com/wp-content/uploads/2019/10/FINAL_524-00919-Exploring-Youth-App_WEB.pdf" TargetMode="External"/><Relationship Id="rId5" Type="http://schemas.openxmlformats.org/officeDocument/2006/relationships/hyperlink" Target="http://www.exploring.org/wp-content/uploads/2019/10/FINAL_524-56519-New-Post-Club-App_WEB.pdf" TargetMode="External"/><Relationship Id="rId4" Type="http://schemas.openxmlformats.org/officeDocument/2006/relationships/hyperlink" Target="http://www.exploring.org/" TargetMode="External"/><Relationship Id="rId9" Type="http://schemas.openxmlformats.org/officeDocument/2006/relationships/image" Target="../media/image75.png"/></Relationships>
</file>

<file path=ppt/slides/_rels/slide12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7.xml"/><Relationship Id="rId1" Type="http://schemas.openxmlformats.org/officeDocument/2006/relationships/slideLayout" Target="../slideLayouts/slideLayout16.xml"/><Relationship Id="rId6" Type="http://schemas.openxmlformats.org/officeDocument/2006/relationships/image" Target="../media/image84.jpg"/><Relationship Id="rId5" Type="http://schemas.openxmlformats.org/officeDocument/2006/relationships/image" Target="../media/image42.png"/><Relationship Id="rId4" Type="http://schemas.openxmlformats.org/officeDocument/2006/relationships/image" Target="../media/image6.png"/></Relationships>
</file>

<file path=ppt/slides/_rels/slide12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8.xml"/><Relationship Id="rId1" Type="http://schemas.openxmlformats.org/officeDocument/2006/relationships/slideLayout" Target="../slideLayouts/slideLayout16.xml"/><Relationship Id="rId6" Type="http://schemas.openxmlformats.org/officeDocument/2006/relationships/image" Target="../media/image85.jpg"/><Relationship Id="rId5" Type="http://schemas.openxmlformats.org/officeDocument/2006/relationships/image" Target="../media/image42.png"/><Relationship Id="rId4" Type="http://schemas.openxmlformats.org/officeDocument/2006/relationships/image" Target="../media/image6.png"/></Relationships>
</file>

<file path=ppt/slides/_rels/slide12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12.jpg"/><Relationship Id="rId1" Type="http://schemas.openxmlformats.org/officeDocument/2006/relationships/slideLayout" Target="../slideLayouts/slideLayout75.xml"/><Relationship Id="rId4" Type="http://schemas.openxmlformats.org/officeDocument/2006/relationships/image" Target="../media/image6.png"/></Relationships>
</file>

<file path=ppt/slides/_rels/slide1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 Id="rId4" Type="http://schemas.openxmlformats.org/officeDocument/2006/relationships/image" Target="../media/image88.jpg"/></Relationships>
</file>

<file path=ppt/slides/_rels/slide12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88.jpg"/><Relationship Id="rId4" Type="http://schemas.openxmlformats.org/officeDocument/2006/relationships/image" Target="../media/image75.png"/></Relationships>
</file>

<file path=ppt/slides/_rels/slide12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0.xml"/><Relationship Id="rId1" Type="http://schemas.openxmlformats.org/officeDocument/2006/relationships/slideLayout" Target="../slideLayouts/slideLayout87.xml"/><Relationship Id="rId5" Type="http://schemas.openxmlformats.org/officeDocument/2006/relationships/image" Target="../media/image78.png"/><Relationship Id="rId4" Type="http://schemas.openxmlformats.org/officeDocument/2006/relationships/image" Target="../media/image77.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2.jpg"/><Relationship Id="rId1" Type="http://schemas.openxmlformats.org/officeDocument/2006/relationships/slideLayout" Target="../slideLayouts/slideLayout97.xml"/><Relationship Id="rId4" Type="http://schemas.openxmlformats.org/officeDocument/2006/relationships/hyperlink" Target="https://my.scouting.org/" TargetMode="External"/></Relationships>
</file>

<file path=ppt/slides/_rels/slide1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2.jpg"/><Relationship Id="rId1" Type="http://schemas.openxmlformats.org/officeDocument/2006/relationships/slideLayout" Target="../slideLayouts/slideLayout97.xml"/><Relationship Id="rId4" Type="http://schemas.openxmlformats.org/officeDocument/2006/relationships/hyperlink" Target="https://www.scouting.org/training/youth-protection/venturing/" TargetMode="External"/></Relationships>
</file>

<file path=ppt/slides/_rels/slide132.xml.rels><?xml version="1.0" encoding="UTF-8" standalone="yes"?>
<Relationships xmlns="http://schemas.openxmlformats.org/package/2006/relationships"><Relationship Id="rId8" Type="http://schemas.openxmlformats.org/officeDocument/2006/relationships/hyperlink" Target="https://www.exploring.org/wp-content/uploads/2021/08/LFL-safety-first-guidelines-3.21.17_8.pdf" TargetMode="External"/><Relationship Id="rId3" Type="http://schemas.openxmlformats.org/officeDocument/2006/relationships/hyperlink" Target="http://www.exploring.org/" TargetMode="External"/><Relationship Id="rId7" Type="http://schemas.openxmlformats.org/officeDocument/2006/relationships/hyperlink" Target="https://www.exploring.org/wp-content/uploads/2016/10/Exploring-Guidebook-Sept2017.800-10018.pdf" TargetMode="External"/><Relationship Id="rId12" Type="http://schemas.openxmlformats.org/officeDocument/2006/relationships/hyperlink" Target="http://www.exploringexplosion.org/" TargetMode="External"/><Relationship Id="rId2" Type="http://schemas.openxmlformats.org/officeDocument/2006/relationships/image" Target="../media/image6.png"/><Relationship Id="rId1" Type="http://schemas.openxmlformats.org/officeDocument/2006/relationships/slideLayout" Target="../slideLayouts/slideLayout15.xml"/><Relationship Id="rId6" Type="http://schemas.openxmlformats.org/officeDocument/2006/relationships/hyperlink" Target="http://www.exploring.org/wp-content/uploads/2018/05/Career-Awareness-Award-FINAL.pdf" TargetMode="External"/><Relationship Id="rId11" Type="http://schemas.openxmlformats.org/officeDocument/2006/relationships/hyperlink" Target="http://www.exploring.org/wp-content/uploads/2021/04/522-02516_UPG.compressed.pdf" TargetMode="External"/><Relationship Id="rId5" Type="http://schemas.openxmlformats.org/officeDocument/2006/relationships/hyperlink" Target="http://www.exploring.org/wp-content/uploads/2017/06/Career-Achievement-Award-May2017.pdf" TargetMode="External"/><Relationship Id="rId10" Type="http://schemas.openxmlformats.org/officeDocument/2006/relationships/hyperlink" Target="http://www.myscouting.org/" TargetMode="External"/><Relationship Id="rId4" Type="http://schemas.openxmlformats.org/officeDocument/2006/relationships/hyperlink" Target="https://www.exploring.org/activity-library/" TargetMode="External"/><Relationship Id="rId9" Type="http://schemas.openxmlformats.org/officeDocument/2006/relationships/hyperlink" Target="https://www.exploring.org/training-safety/" TargetMode="Externa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26.xml"/><Relationship Id="rId5" Type="http://schemas.openxmlformats.org/officeDocument/2006/relationships/image" Target="../media/image90.png"/><Relationship Id="rId4" Type="http://schemas.openxmlformats.org/officeDocument/2006/relationships/image" Target="../media/image89.jpg"/></Relationships>
</file>

<file path=ppt/slides/_rels/slide13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1.xml"/><Relationship Id="rId1" Type="http://schemas.openxmlformats.org/officeDocument/2006/relationships/slideLayout" Target="../slideLayouts/slideLayout26.xml"/><Relationship Id="rId5" Type="http://schemas.openxmlformats.org/officeDocument/2006/relationships/image" Target="../media/image91.jpg"/><Relationship Id="rId4" Type="http://schemas.openxmlformats.org/officeDocument/2006/relationships/image" Target="../media/image6.png"/></Relationships>
</file>

<file path=ppt/slides/_rels/slide1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s>
</file>

<file path=ppt/slides/_rels/slide1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26.xml"/><Relationship Id="rId4" Type="http://schemas.openxmlformats.org/officeDocument/2006/relationships/image" Target="../media/image92.jpg"/></Relationships>
</file>

<file path=ppt/slides/_rels/slide13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2.xml"/><Relationship Id="rId1" Type="http://schemas.openxmlformats.org/officeDocument/2006/relationships/slideLayout" Target="../slideLayouts/slideLayout26.xml"/><Relationship Id="rId5" Type="http://schemas.openxmlformats.org/officeDocument/2006/relationships/image" Target="../media/image93.jpeg"/><Relationship Id="rId4" Type="http://schemas.openxmlformats.org/officeDocument/2006/relationships/image" Target="../media/image6.png"/></Relationships>
</file>

<file path=ppt/slides/_rels/slide13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3.xml"/><Relationship Id="rId1" Type="http://schemas.openxmlformats.org/officeDocument/2006/relationships/slideLayout" Target="../slideLayouts/slideLayout26.xml"/><Relationship Id="rId5" Type="http://schemas.openxmlformats.org/officeDocument/2006/relationships/image" Target="../media/image94.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6.png"/></Relationships>
</file>

<file path=ppt/slides/_rels/slide1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26.xml"/><Relationship Id="rId4" Type="http://schemas.openxmlformats.org/officeDocument/2006/relationships/image" Target="../media/image94.png"/></Relationships>
</file>

<file path=ppt/slides/_rels/slide1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26.xml"/><Relationship Id="rId4" Type="http://schemas.openxmlformats.org/officeDocument/2006/relationships/image" Target="../media/image93.jpeg"/></Relationships>
</file>

<file path=ppt/slides/_rels/slide1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19.xml"/></Relationships>
</file>

<file path=ppt/slides/_rels/slide14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4.xml"/><Relationship Id="rId1" Type="http://schemas.openxmlformats.org/officeDocument/2006/relationships/slideLayout" Target="../slideLayouts/slideLayout16.xml"/></Relationships>
</file>

<file path=ppt/slides/_rels/slide1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 Id="rId4" Type="http://schemas.openxmlformats.org/officeDocument/2006/relationships/image" Target="../media/image95.png"/></Relationships>
</file>

<file path=ppt/slides/_rels/slide1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s>
</file>

<file path=ppt/slides/_rels/slide1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s>
</file>

<file path=ppt/slides/_rels/slide1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s>
</file>

<file path=ppt/slides/_rels/slide1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 Id="rId4" Type="http://schemas.openxmlformats.org/officeDocument/2006/relationships/image" Target="../media/image95.png"/></Relationships>
</file>

<file path=ppt/slides/_rels/slide1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 Id="rId6" Type="http://schemas.openxmlformats.org/officeDocument/2006/relationships/hyperlink" Target="http://www.exploringyourcareer.com/" TargetMode="External"/><Relationship Id="rId5" Type="http://schemas.openxmlformats.org/officeDocument/2006/relationships/image" Target="../media/image97.png"/><Relationship Id="rId4" Type="http://schemas.openxmlformats.org/officeDocument/2006/relationships/image" Target="../media/image96.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 Id="rId5" Type="http://schemas.openxmlformats.org/officeDocument/2006/relationships/image" Target="../media/image99.png"/><Relationship Id="rId4" Type="http://schemas.openxmlformats.org/officeDocument/2006/relationships/image" Target="../media/image98.png"/></Relationships>
</file>

<file path=ppt/slides/_rels/slide151.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16.xml"/></Relationships>
</file>

<file path=ppt/slides/_rels/slide152.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6.xml"/></Relationships>
</file>

<file path=ppt/slides/_rels/slide153.xml.rels><?xml version="1.0" encoding="UTF-8" standalone="yes"?>
<Relationships xmlns="http://schemas.openxmlformats.org/package/2006/relationships"><Relationship Id="rId3" Type="http://schemas.openxmlformats.org/officeDocument/2006/relationships/hyperlink" Target="http://www.exploringyourcareer.com/" TargetMode="External"/><Relationship Id="rId2" Type="http://schemas.openxmlformats.org/officeDocument/2006/relationships/notesSlide" Target="../notesSlides/notesSlide45.xml"/><Relationship Id="rId1" Type="http://schemas.openxmlformats.org/officeDocument/2006/relationships/slideLayout" Target="../slideLayouts/slideLayout37.xml"/><Relationship Id="rId6" Type="http://schemas.openxmlformats.org/officeDocument/2006/relationships/image" Target="../media/image102.png"/><Relationship Id="rId5" Type="http://schemas.openxmlformats.org/officeDocument/2006/relationships/image" Target="../media/image42.png"/><Relationship Id="rId4" Type="http://schemas.openxmlformats.org/officeDocument/2006/relationships/hyperlink" Target="http://www.exploringyourcareer.org/" TargetMode="External"/></Relationships>
</file>

<file path=ppt/slides/_rels/slide1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 Id="rId4" Type="http://schemas.openxmlformats.org/officeDocument/2006/relationships/image" Target="../media/image103.png"/></Relationships>
</file>

<file path=ppt/slides/_rels/slide15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2.jpg"/><Relationship Id="rId1" Type="http://schemas.openxmlformats.org/officeDocument/2006/relationships/slideLayout" Target="../slideLayouts/slideLayout15.xml"/></Relationships>
</file>

<file path=ppt/slides/_rels/slide156.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46.xml"/><Relationship Id="rId1" Type="http://schemas.openxmlformats.org/officeDocument/2006/relationships/slideLayout" Target="../slideLayouts/slideLayout55.xml"/><Relationship Id="rId6" Type="http://schemas.openxmlformats.org/officeDocument/2006/relationships/image" Target="../media/image42.png"/><Relationship Id="rId5" Type="http://schemas.openxmlformats.org/officeDocument/2006/relationships/image" Target="../media/image6.png"/><Relationship Id="rId4" Type="http://schemas.openxmlformats.org/officeDocument/2006/relationships/hyperlink" Target="http://www.exploringyourcareer.org/" TargetMode="External"/></Relationships>
</file>

<file path=ppt/slides/_rels/slide1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 Id="rId4" Type="http://schemas.openxmlformats.org/officeDocument/2006/relationships/image" Target="../media/image106.png"/></Relationships>
</file>

<file path=ppt/slides/_rels/slide1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s>
</file>

<file path=ppt/slides/_rels/slide15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7.xml"/><Relationship Id="rId1" Type="http://schemas.openxmlformats.org/officeDocument/2006/relationships/slideLayout" Target="../slideLayouts/slideLayout60.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6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48.xml"/><Relationship Id="rId1" Type="http://schemas.openxmlformats.org/officeDocument/2006/relationships/slideLayout" Target="../slideLayouts/slideLayout60.xml"/><Relationship Id="rId4" Type="http://schemas.openxmlformats.org/officeDocument/2006/relationships/image" Target="../media/image109.png"/></Relationships>
</file>

<file path=ppt/slides/_rels/slide1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s>
</file>

<file path=ppt/slides/_rels/slide1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 Id="rId4" Type="http://schemas.openxmlformats.org/officeDocument/2006/relationships/image" Target="../media/image110.png"/></Relationships>
</file>

<file path=ppt/slides/_rels/slide16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hyperlink" Target="http://www.exploring.org/" TargetMode="External"/><Relationship Id="rId4" Type="http://schemas.openxmlformats.org/officeDocument/2006/relationships/image" Target="../media/image78.png"/></Relationships>
</file>

<file path=ppt/slides/_rels/slide1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63.xml"/><Relationship Id="rId4" Type="http://schemas.openxmlformats.org/officeDocument/2006/relationships/image" Target="../media/image111.png"/></Relationships>
</file>

<file path=ppt/slides/_rels/slide1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s>
</file>

<file path=ppt/slides/_rels/slide1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 Id="rId4" Type="http://schemas.openxmlformats.org/officeDocument/2006/relationships/image" Target="../media/image112.wmf"/></Relationships>
</file>

<file path=ppt/slides/_rels/slide1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 Id="rId4" Type="http://schemas.openxmlformats.org/officeDocument/2006/relationships/image" Target="../media/image111.png"/></Relationships>
</file>

<file path=ppt/slides/_rels/slide1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75.xml"/><Relationship Id="rId4" Type="http://schemas.openxmlformats.org/officeDocument/2006/relationships/image" Target="../media/image46.jpg"/></Relationships>
</file>

<file path=ppt/slides/_rels/slide1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75.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7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75.xml"/><Relationship Id="rId5" Type="http://schemas.openxmlformats.org/officeDocument/2006/relationships/hyperlink" Target="http://www.joinexploring.org/" TargetMode="External"/><Relationship Id="rId4" Type="http://schemas.openxmlformats.org/officeDocument/2006/relationships/image" Target="../media/image47.png"/></Relationships>
</file>

<file path=ppt/slides/_rels/slide1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 Id="rId4" Type="http://schemas.openxmlformats.org/officeDocument/2006/relationships/image" Target="../media/image95.png"/></Relationships>
</file>

<file path=ppt/slides/_rels/slide17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 Id="rId4" Type="http://schemas.openxmlformats.org/officeDocument/2006/relationships/image" Target="../media/image113.png"/></Relationships>
</file>

<file path=ppt/slides/_rels/slide17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 Id="rId4" Type="http://schemas.openxmlformats.org/officeDocument/2006/relationships/image" Target="../media/image114.jpeg"/></Relationships>
</file>

<file path=ppt/slides/_rels/slide17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12.jpg"/><Relationship Id="rId1" Type="http://schemas.openxmlformats.org/officeDocument/2006/relationships/slideLayout" Target="../slideLayouts/slideLayout75.xml"/><Relationship Id="rId4" Type="http://schemas.openxmlformats.org/officeDocument/2006/relationships/image" Target="../media/image6.png"/></Relationships>
</file>

<file path=ppt/slides/_rels/slide17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0.xml"/><Relationship Id="rId1" Type="http://schemas.openxmlformats.org/officeDocument/2006/relationships/slideLayout" Target="../slideLayouts/slideLayout87.xml"/><Relationship Id="rId5" Type="http://schemas.openxmlformats.org/officeDocument/2006/relationships/image" Target="../media/image78.png"/><Relationship Id="rId4" Type="http://schemas.openxmlformats.org/officeDocument/2006/relationships/image" Target="../media/image77.png"/></Relationships>
</file>

<file path=ppt/slides/_rels/slide17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88.jpg"/><Relationship Id="rId4" Type="http://schemas.openxmlformats.org/officeDocument/2006/relationships/image" Target="../media/image75.png"/></Relationships>
</file>

<file path=ppt/slides/_rels/slide17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 Id="rId4" Type="http://schemas.openxmlformats.org/officeDocument/2006/relationships/image" Target="../media/image95.png"/></Relationships>
</file>

<file path=ppt/slides/_rels/slide178.xml.rels><?xml version="1.0" encoding="UTF-8" standalone="yes"?>
<Relationships xmlns="http://schemas.openxmlformats.org/package/2006/relationships"><Relationship Id="rId8" Type="http://schemas.openxmlformats.org/officeDocument/2006/relationships/hyperlink" Target="https://www.exploring.org/wp-content/uploads/2021/08/LFL-safety-first-guidelines-3.21.17_8.pdf" TargetMode="External"/><Relationship Id="rId3" Type="http://schemas.openxmlformats.org/officeDocument/2006/relationships/hyperlink" Target="http://www.exploring.org/" TargetMode="External"/><Relationship Id="rId7" Type="http://schemas.openxmlformats.org/officeDocument/2006/relationships/hyperlink" Target="https://www.exploring.org/wp-content/uploads/2016/10/Exploring-Guidebook-Sept2017.800-10018.pdf" TargetMode="External"/><Relationship Id="rId12" Type="http://schemas.openxmlformats.org/officeDocument/2006/relationships/hyperlink" Target="http://www.exploringexplosion.org/" TargetMode="External"/><Relationship Id="rId2" Type="http://schemas.openxmlformats.org/officeDocument/2006/relationships/image" Target="../media/image6.png"/><Relationship Id="rId1" Type="http://schemas.openxmlformats.org/officeDocument/2006/relationships/slideLayout" Target="../slideLayouts/slideLayout15.xml"/><Relationship Id="rId6" Type="http://schemas.openxmlformats.org/officeDocument/2006/relationships/hyperlink" Target="http://www.exploring.org/wp-content/uploads/2018/05/Career-Awareness-Award-FINAL.pdf" TargetMode="External"/><Relationship Id="rId11" Type="http://schemas.openxmlformats.org/officeDocument/2006/relationships/hyperlink" Target="http://www.exploring.org/wp-content/uploads/2021/04/522-02516_UPG.compressed.pdf" TargetMode="External"/><Relationship Id="rId5" Type="http://schemas.openxmlformats.org/officeDocument/2006/relationships/hyperlink" Target="http://www.exploring.org/wp-content/uploads/2017/06/Career-Achievement-Award-May2017.pdf" TargetMode="External"/><Relationship Id="rId10" Type="http://schemas.openxmlformats.org/officeDocument/2006/relationships/hyperlink" Target="http://www.myscouting.org/" TargetMode="External"/><Relationship Id="rId4" Type="http://schemas.openxmlformats.org/officeDocument/2006/relationships/hyperlink" Target="https://www.exploring.org/activity-library/" TargetMode="External"/><Relationship Id="rId9" Type="http://schemas.openxmlformats.org/officeDocument/2006/relationships/hyperlink" Target="https://www.exploring.org/training-safety/" TargetMode="External"/></Relationships>
</file>

<file path=ppt/slides/_rels/slide17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 Id="rId4" Type="http://schemas.openxmlformats.org/officeDocument/2006/relationships/image" Target="../media/image115.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hyperlink" Target="https://www.poisonhelp.org/" TargetMode="External"/></Relationships>
</file>

<file path=ppt/slides/_rels/slide180.xml.rels><?xml version="1.0" encoding="UTF-8" standalone="yes"?>
<Relationships xmlns="http://schemas.openxmlformats.org/package/2006/relationships"><Relationship Id="rId3" Type="http://schemas.openxmlformats.org/officeDocument/2006/relationships/image" Target="../media/image116.jpg"/><Relationship Id="rId2" Type="http://schemas.openxmlformats.org/officeDocument/2006/relationships/notesSlide" Target="../notesSlides/notesSlide52.xml"/><Relationship Id="rId1" Type="http://schemas.openxmlformats.org/officeDocument/2006/relationships/slideLayout" Target="../slideLayouts/slideLayout16.xml"/><Relationship Id="rId4" Type="http://schemas.openxmlformats.org/officeDocument/2006/relationships/image" Target="../media/image117.jpg"/></Relationships>
</file>

<file path=ppt/slides/_rels/slide18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 Id="rId4" Type="http://schemas.openxmlformats.org/officeDocument/2006/relationships/image" Target="../media/image118.png"/></Relationships>
</file>

<file path=ppt/slides/_rels/slide182.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53.xml"/><Relationship Id="rId1" Type="http://schemas.openxmlformats.org/officeDocument/2006/relationships/slideLayout" Target="../slideLayouts/slideLayout38.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20.png"/></Relationships>
</file>

<file path=ppt/slides/_rels/slide18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 Id="rId4" Type="http://schemas.openxmlformats.org/officeDocument/2006/relationships/image" Target="../media/image95.png"/></Relationships>
</file>

<file path=ppt/slides/_rels/slide18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 Id="rId5" Type="http://schemas.openxmlformats.org/officeDocument/2006/relationships/image" Target="../media/image124.jpeg"/><Relationship Id="rId4" Type="http://schemas.openxmlformats.org/officeDocument/2006/relationships/image" Target="../media/image123.jpg"/></Relationships>
</file>

<file path=ppt/slides/_rels/slide18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 Id="rId4" Type="http://schemas.openxmlformats.org/officeDocument/2006/relationships/image" Target="../media/image125.png"/></Relationships>
</file>

<file path=ppt/slides/_rels/slide18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jpg"/></Relationships>
</file>

<file path=ppt/slides/_rels/slide18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jpg"/></Relationships>
</file>

<file path=ppt/slides/_rels/slide188.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image" Target="../media/image126.png"/><Relationship Id="rId4" Type="http://schemas.openxmlformats.org/officeDocument/2006/relationships/image" Target="../media/image74.jp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s>
</file>

<file path=ppt/slides/_rels/slide19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jpg"/></Relationships>
</file>

<file path=ppt/slides/_rels/slide192.xml.rels><?xml version="1.0" encoding="UTF-8" standalone="yes"?>
<Relationships xmlns="http://schemas.openxmlformats.org/package/2006/relationships"><Relationship Id="rId3" Type="http://schemas.openxmlformats.org/officeDocument/2006/relationships/hyperlink" Target="https://www.scouting.org/commissioners/internet-rechartering/" TargetMode="External"/><Relationship Id="rId2" Type="http://schemas.openxmlformats.org/officeDocument/2006/relationships/notesSlide" Target="../notesSlides/notesSlide60.xml"/><Relationship Id="rId1" Type="http://schemas.openxmlformats.org/officeDocument/2006/relationships/slideLayout" Target="../slideLayouts/slideLayout7.xml"/><Relationship Id="rId4" Type="http://schemas.openxmlformats.org/officeDocument/2006/relationships/hyperlink" Target="https://advancements.scouting.org/login" TargetMode="External"/></Relationships>
</file>

<file path=ppt/slides/_rels/slide193.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4.svg"/><Relationship Id="rId7" Type="http://schemas.openxmlformats.org/officeDocument/2006/relationships/image" Target="../media/image138.svg"/><Relationship Id="rId2" Type="http://schemas.openxmlformats.org/officeDocument/2006/relationships/image" Target="../media/image133.png"/><Relationship Id="rId1" Type="http://schemas.openxmlformats.org/officeDocument/2006/relationships/slideLayout" Target="../slideLayouts/slideLayout5.xml"/><Relationship Id="rId6" Type="http://schemas.openxmlformats.org/officeDocument/2006/relationships/image" Target="../media/image137.png"/><Relationship Id="rId11" Type="http://schemas.openxmlformats.org/officeDocument/2006/relationships/image" Target="../media/image142.svg"/><Relationship Id="rId5" Type="http://schemas.openxmlformats.org/officeDocument/2006/relationships/image" Target="../media/image136.svg"/><Relationship Id="rId10" Type="http://schemas.openxmlformats.org/officeDocument/2006/relationships/image" Target="../media/image141.png"/><Relationship Id="rId4" Type="http://schemas.openxmlformats.org/officeDocument/2006/relationships/image" Target="../media/image135.png"/><Relationship Id="rId9" Type="http://schemas.openxmlformats.org/officeDocument/2006/relationships/image" Target="../media/image140.svg"/></Relationships>
</file>

<file path=ppt/slides/_rels/slide198.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00.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210.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7.png"/></Relationships>
</file>

<file path=ppt/slides/_rels/slide2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2.xml"/><Relationship Id="rId1" Type="http://schemas.openxmlformats.org/officeDocument/2006/relationships/slideLayout" Target="../slideLayouts/slideLayout7.xml"/><Relationship Id="rId5" Type="http://schemas.openxmlformats.org/officeDocument/2006/relationships/hyperlink" Target="https://reservations.scouting.org/profile/167391" TargetMode="Externa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www.learningforlife.org/"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6" Type="http://schemas.openxmlformats.org/officeDocument/2006/relationships/hyperlink" Target="http://www.exploring.org/about-us" TargetMode="External"/><Relationship Id="rId5" Type="http://schemas.openxmlformats.org/officeDocument/2006/relationships/image" Target="../media/image25.png"/><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www.exploring.org/"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hyperlink" Target="http://www.exploringexplosion.org/"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49.xml.rels><?xml version="1.0" encoding="UTF-8" standalone="yes"?>
<Relationships xmlns="http://schemas.openxmlformats.org/package/2006/relationships"><Relationship Id="rId3" Type="http://schemas.openxmlformats.org/officeDocument/2006/relationships/hyperlink" Target="http://www.exploringexplosion.org/"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www.exploring.org/wp-content/uploads/2026/02/Exploring-Explosion-Growth-Incentive-2026.pdf" TargetMode="External"/><Relationship Id="rId5" Type="http://schemas.openxmlformats.org/officeDocument/2006/relationships/image" Target="../media/image35.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6.xml"/></Relationships>
</file>

<file path=ppt/slides/_rels/slide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39.png"/></Relationships>
</file>

<file path=ppt/slides/_rels/slide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hyperlink" Target="http://www.exploringexplosion.org/"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0.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46.jpg"/></Relationships>
</file>

<file path=ppt/slides/_rels/slide7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5" Type="http://schemas.openxmlformats.org/officeDocument/2006/relationships/hyperlink" Target="http://www.joinexploring.org/" TargetMode="External"/><Relationship Id="rId4" Type="http://schemas.openxmlformats.org/officeDocument/2006/relationships/image" Target="../media/image47.png"/></Relationships>
</file>

<file path=ppt/slides/_rels/slide7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5.xml"/></Relationships>
</file>

<file path=ppt/slides/_rels/slide7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7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2.jpg"/><Relationship Id="rId1" Type="http://schemas.openxmlformats.org/officeDocument/2006/relationships/slideLayout" Target="../slideLayouts/slideLayout119.xml"/><Relationship Id="rId4" Type="http://schemas.openxmlformats.org/officeDocument/2006/relationships/hyperlink" Target="https://www.scouting.org/training/youth-protection/venturin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0.tiff"/><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0.tiff"/><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jpeg"/><Relationship Id="rId7" Type="http://schemas.openxmlformats.org/officeDocument/2006/relationships/image" Target="../media/image60.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 Id="rId9" Type="http://schemas.openxmlformats.org/officeDocument/2006/relationships/image" Target="../media/image62.gif"/></Relationships>
</file>

<file path=ppt/slides/_rels/slide86.xml.rels><?xml version="1.0" encoding="UTF-8" standalone="yes"?>
<Relationships xmlns="http://schemas.openxmlformats.org/package/2006/relationships"><Relationship Id="rId3" Type="http://schemas.openxmlformats.org/officeDocument/2006/relationships/hyperlink" Target="https://www.exploring.org/wp-content/uploads/2016/10/Exploring-Guidebook-Sept2017.800-10018.pdf" TargetMode="External"/><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9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2" Type="http://schemas.openxmlformats.org/officeDocument/2006/relationships/hyperlink" Target="mailto:Ryan.moon@scouting.org"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p:cNvSpPr/>
          <p:nvPr/>
        </p:nvSpPr>
        <p:spPr>
          <a:xfrm>
            <a:off x="-39715" y="0"/>
            <a:ext cx="12231715" cy="6932619"/>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1950"/>
              </a:solidFill>
              <a:effectLst/>
              <a:uLnTx/>
              <a:uFillTx/>
              <a:latin typeface="Calibri"/>
              <a:ea typeface="+mn-ea"/>
              <a:cs typeface="+mn-cs"/>
            </a:endParaRPr>
          </a:p>
        </p:txBody>
      </p:sp>
      <p:sp>
        <p:nvSpPr>
          <p:cNvPr id="10" name="Title 1"/>
          <p:cNvSpPr txBox="1">
            <a:spLocks/>
          </p:cNvSpPr>
          <p:nvPr/>
        </p:nvSpPr>
        <p:spPr>
          <a:xfrm>
            <a:off x="156415" y="3181705"/>
            <a:ext cx="7392064" cy="2037996"/>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000" b="1" i="1"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NATIONAL EXPLORING</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000" b="1" i="1"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LIVE HOUR</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100" b="0" i="0" u="none" strike="noStrike" kern="1200" cap="none" spc="0" normalizeH="0" baseline="0" noProof="0" dirty="0">
              <a:ln>
                <a:noFill/>
              </a:ln>
              <a:solidFill>
                <a:srgbClr val="FFFFFF"/>
              </a:solidFill>
              <a:effectLst/>
              <a:uLnTx/>
              <a:uFillTx/>
              <a:latin typeface="Arial"/>
              <a:ea typeface="+mj-ea"/>
              <a:cs typeface="Arial"/>
            </a:endParaRPr>
          </a:p>
        </p:txBody>
      </p:sp>
      <p:pic>
        <p:nvPicPr>
          <p:cNvPr id="11" name="Picture 10" descr="https://www.exploring.org/wp-content/uploads/2018/09/unnamed.png">
            <a:extLst>
              <a:ext uri="{FF2B5EF4-FFF2-40B4-BE49-F238E27FC236}">
                <a16:creationId xmlns:a16="http://schemas.microsoft.com/office/drawing/2014/main" id="{922CF591-DD46-4D11-A6DA-824EB2D856C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22207" y="180767"/>
            <a:ext cx="3012331" cy="3160629"/>
          </a:xfrm>
          <a:prstGeom prst="rect">
            <a:avLst/>
          </a:prstGeom>
          <a:noFill/>
          <a:ln>
            <a:noFill/>
          </a:ln>
        </p:spPr>
      </p:pic>
      <p:pic>
        <p:nvPicPr>
          <p:cNvPr id="3" name="Picture 2">
            <a:extLst>
              <a:ext uri="{FF2B5EF4-FFF2-40B4-BE49-F238E27FC236}">
                <a16:creationId xmlns:a16="http://schemas.microsoft.com/office/drawing/2014/main" id="{6D3070D8-3A5E-4B24-8EF4-11D2A8C5F187}"/>
              </a:ext>
            </a:extLst>
          </p:cNvPr>
          <p:cNvPicPr>
            <a:picLocks noChangeAspect="1"/>
          </p:cNvPicPr>
          <p:nvPr/>
        </p:nvPicPr>
        <p:blipFill>
          <a:blip r:embed="rId4"/>
          <a:stretch>
            <a:fillRect/>
          </a:stretch>
        </p:blipFill>
        <p:spPr>
          <a:xfrm>
            <a:off x="7947643" y="3643280"/>
            <a:ext cx="3012331" cy="3049621"/>
          </a:xfrm>
          <a:prstGeom prst="rect">
            <a:avLst/>
          </a:prstGeom>
        </p:spPr>
      </p:pic>
      <p:sp>
        <p:nvSpPr>
          <p:cNvPr id="7" name="Rectangle 6">
            <a:extLst>
              <a:ext uri="{FF2B5EF4-FFF2-40B4-BE49-F238E27FC236}">
                <a16:creationId xmlns:a16="http://schemas.microsoft.com/office/drawing/2014/main" id="{392B370D-ED78-459B-A634-71A292C6CBB7}"/>
              </a:ext>
            </a:extLst>
          </p:cNvPr>
          <p:cNvSpPr/>
          <p:nvPr/>
        </p:nvSpPr>
        <p:spPr>
          <a:xfrm>
            <a:off x="7853471" y="2491644"/>
            <a:ext cx="3170946" cy="954107"/>
          </a:xfrm>
          <a:prstGeom prst="rect">
            <a:avLst/>
          </a:prstGeom>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1600" b="1" i="1"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Craig Martin</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sz="1400" b="1" i="1" dirty="0">
                <a:solidFill>
                  <a:prstClr val="white"/>
                </a:solidFill>
                <a:latin typeface="Arial" panose="020B0604020202020204" pitchFamily="34" charset="0"/>
                <a:cs typeface="Arial" panose="020B0604020202020204" pitchFamily="34" charset="0"/>
              </a:rPr>
              <a:t>Vice-Chair,</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1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National Exploring Program Chair</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2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3" name="Rectangle 12">
            <a:extLst>
              <a:ext uri="{FF2B5EF4-FFF2-40B4-BE49-F238E27FC236}">
                <a16:creationId xmlns:a16="http://schemas.microsoft.com/office/drawing/2014/main" id="{8CEC891D-B200-4AA6-BC97-E6A977A888A4}"/>
              </a:ext>
            </a:extLst>
          </p:cNvPr>
          <p:cNvSpPr/>
          <p:nvPr/>
        </p:nvSpPr>
        <p:spPr>
          <a:xfrm>
            <a:off x="7381642" y="5722847"/>
            <a:ext cx="3910520" cy="1323439"/>
          </a:xfrm>
          <a:prstGeom prst="rect">
            <a:avLst/>
          </a:prstGeom>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16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Tim Anderson</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13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National Director </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13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Learning for Life &amp; Exploring</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sz="1300" b="1" i="1" dirty="0">
                <a:solidFill>
                  <a:prstClr val="white"/>
                </a:solidFill>
                <a:latin typeface="Arial" panose="020B0604020202020204" pitchFamily="34" charset="0"/>
                <a:cs typeface="Arial" panose="020B0604020202020204" pitchFamily="34" charset="0"/>
              </a:rPr>
              <a:t>Older Youth Programs</a:t>
            </a:r>
            <a:endParaRPr kumimoji="0" lang="en-US" sz="13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3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2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5" name="Picture 14" descr="exploring_wht_transparent-01.png">
            <a:extLst>
              <a:ext uri="{FF2B5EF4-FFF2-40B4-BE49-F238E27FC236}">
                <a16:creationId xmlns:a16="http://schemas.microsoft.com/office/drawing/2014/main" id="{DCBF6824-842B-4AD9-908B-8380BD7CA7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0453" y="820133"/>
            <a:ext cx="5942702" cy="2160980"/>
          </a:xfrm>
          <a:prstGeom prst="rect">
            <a:avLst/>
          </a:prstGeom>
        </p:spPr>
      </p:pic>
      <p:sp>
        <p:nvSpPr>
          <p:cNvPr id="5" name="Rectangle 4">
            <a:extLst>
              <a:ext uri="{FF2B5EF4-FFF2-40B4-BE49-F238E27FC236}">
                <a16:creationId xmlns:a16="http://schemas.microsoft.com/office/drawing/2014/main" id="{CAF789A2-1D0C-4508-9DE0-9AAFADD8C21F}"/>
              </a:ext>
            </a:extLst>
          </p:cNvPr>
          <p:cNvSpPr/>
          <p:nvPr/>
        </p:nvSpPr>
        <p:spPr>
          <a:xfrm>
            <a:off x="1937049" y="5168090"/>
            <a:ext cx="3940502" cy="923330"/>
          </a:xfrm>
          <a:prstGeom prst="rect">
            <a:avLst/>
          </a:prstGeom>
          <a:noFill/>
        </p:spPr>
        <p:txBody>
          <a:bodyPr wrap="none" lIns="91440" tIns="45720" rIns="91440" bIns="45720">
            <a:spAutoFit/>
          </a:bodyPr>
          <a:lstStyle/>
          <a:p>
            <a:pPr algn="ctr"/>
            <a:r>
              <a:rPr lang="en-US" sz="5400" b="1" dirty="0">
                <a:ln w="22225">
                  <a:solidFill>
                    <a:schemeClr val="accent2"/>
                  </a:solidFill>
                  <a:prstDash val="solid"/>
                </a:ln>
                <a:solidFill>
                  <a:srgbClr val="C00000"/>
                </a:solidFill>
              </a:rPr>
              <a:t>July 9</a:t>
            </a:r>
            <a:r>
              <a:rPr lang="en-US" sz="5400" b="1" baseline="30000" dirty="0">
                <a:ln w="22225">
                  <a:solidFill>
                    <a:schemeClr val="accent2"/>
                  </a:solidFill>
                  <a:prstDash val="solid"/>
                </a:ln>
                <a:solidFill>
                  <a:srgbClr val="C00000"/>
                </a:solidFill>
              </a:rPr>
              <a:t>th</a:t>
            </a:r>
            <a:r>
              <a:rPr lang="en-US" sz="5400" b="1" dirty="0">
                <a:ln w="22225">
                  <a:solidFill>
                    <a:schemeClr val="accent2"/>
                  </a:solidFill>
                  <a:prstDash val="solid"/>
                </a:ln>
                <a:solidFill>
                  <a:srgbClr val="C00000"/>
                </a:solidFill>
              </a:rPr>
              <a:t>, 2026</a:t>
            </a:r>
          </a:p>
        </p:txBody>
      </p:sp>
    </p:spTree>
    <p:extLst>
      <p:ext uri="{BB962C8B-B14F-4D97-AF65-F5344CB8AC3E}">
        <p14:creationId xmlns:p14="http://schemas.microsoft.com/office/powerpoint/2010/main" val="852748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1F43E-CA1F-7933-BF1F-A56046DDB128}"/>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9E169995-269E-3AE6-3D4E-5F41C12F2E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1628"/>
            <a:ext cx="12106275" cy="6883121"/>
          </a:xfrm>
          <a:prstGeom prst="rect">
            <a:avLst/>
          </a:prstGeom>
        </p:spPr>
      </p:pic>
      <p:sp>
        <p:nvSpPr>
          <p:cNvPr id="2" name="Title 1">
            <a:extLst>
              <a:ext uri="{FF2B5EF4-FFF2-40B4-BE49-F238E27FC236}">
                <a16:creationId xmlns:a16="http://schemas.microsoft.com/office/drawing/2014/main" id="{A31D266C-8219-567C-4D1E-F950C86433E6}"/>
              </a:ext>
            </a:extLst>
          </p:cNvPr>
          <p:cNvSpPr>
            <a:spLocks noGrp="1"/>
          </p:cNvSpPr>
          <p:nvPr>
            <p:ph type="ctrTitle"/>
          </p:nvPr>
        </p:nvSpPr>
        <p:spPr>
          <a:xfrm>
            <a:off x="2616619" y="11628"/>
            <a:ext cx="8409746" cy="642970"/>
          </a:xfrm>
        </p:spPr>
        <p:txBody>
          <a:bodyPr>
            <a:normAutofit/>
          </a:bodyPr>
          <a:lstStyle/>
          <a:p>
            <a:pPr algn="l"/>
            <a:r>
              <a:rPr lang="en-US" sz="2400" dirty="0">
                <a:solidFill>
                  <a:srgbClr val="1FC77F"/>
                </a:solidFill>
                <a:latin typeface="Arial Black"/>
                <a:cs typeface="Arial Black"/>
              </a:rPr>
              <a:t>National Exploring Program Commissioner</a:t>
            </a:r>
          </a:p>
        </p:txBody>
      </p:sp>
      <p:pic>
        <p:nvPicPr>
          <p:cNvPr id="23" name="Picture 22" descr="exploring_wht_transparent-01.png">
            <a:extLst>
              <a:ext uri="{FF2B5EF4-FFF2-40B4-BE49-F238E27FC236}">
                <a16:creationId xmlns:a16="http://schemas.microsoft.com/office/drawing/2014/main" id="{A8C9F064-8F51-FD5E-DD66-EBDFBC0DDA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5014451F-5C8D-7AFC-6A84-D9E309B476F6}"/>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BFD49838-EC35-7A58-E839-E4ABDBA42115}"/>
              </a:ext>
            </a:extLst>
          </p:cNvPr>
          <p:cNvSpPr/>
          <p:nvPr/>
        </p:nvSpPr>
        <p:spPr>
          <a:xfrm>
            <a:off x="1686184" y="650326"/>
            <a:ext cx="8409746" cy="750974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Richard (Dick) Davies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Richard.davies.nyc@gmail.com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(914) 327-7430</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Recent Scouting History</a:t>
            </a:r>
            <a:endPar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Interim Scout Executive for two years Greater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New York Councils ~ 2021 – 2022</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Stepped down as Council Commissioner to take role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Formerly VP – Membership, VP – Scoutreach and Manhattan Borough President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Eagle Scout from Wisconsin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Exploring History</a:t>
            </a:r>
            <a:endParaRPr kumimoji="0" lang="en-US" sz="12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Exploring Chair, National Commissioner Service Team ~ Nov 2022 – TBD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National Exploring Program Commissioner, National LFL Executive Board ~ Nov 2022 -TBD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Area and Northeast Regional Exploring Chair and Board Member ~ 2018 – 2021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National Exploring Committee ~ 1976 – 1979</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National Explorer President ~ 1976-77; Youth Member of National Executive Board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Professional Career</a:t>
            </a:r>
            <a:endParaRPr kumimoji="0" lang="en-US" sz="12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Since 2016, angel investor and advisory board member for start-up companies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Consultant to investment management industry</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Most of career on business side of investment management industry (business unit management, client and product development) with Alliance Bernstein and Russell investments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Last ten years through 2016 working with largest 401k and other defined contribution plans around the world.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                </a:t>
            </a:r>
          </a:p>
        </p:txBody>
      </p:sp>
      <p:pic>
        <p:nvPicPr>
          <p:cNvPr id="3" name="Picture 2">
            <a:extLst>
              <a:ext uri="{FF2B5EF4-FFF2-40B4-BE49-F238E27FC236}">
                <a16:creationId xmlns:a16="http://schemas.microsoft.com/office/drawing/2014/main" id="{814C198B-8F1B-FA0C-FDB9-89B8768EAEDA}"/>
              </a:ext>
            </a:extLst>
          </p:cNvPr>
          <p:cNvPicPr>
            <a:picLocks noChangeAspect="1"/>
          </p:cNvPicPr>
          <p:nvPr/>
        </p:nvPicPr>
        <p:blipFill>
          <a:blip r:embed="rId4"/>
          <a:stretch>
            <a:fillRect/>
          </a:stretch>
        </p:blipFill>
        <p:spPr>
          <a:xfrm>
            <a:off x="7362825" y="645256"/>
            <a:ext cx="1759536" cy="1759536"/>
          </a:xfrm>
          <a:prstGeom prst="rect">
            <a:avLst/>
          </a:prstGeom>
        </p:spPr>
      </p:pic>
    </p:spTree>
    <p:extLst>
      <p:ext uri="{BB962C8B-B14F-4D97-AF65-F5344CB8AC3E}">
        <p14:creationId xmlns:p14="http://schemas.microsoft.com/office/powerpoint/2010/main" val="315656742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8494C-633A-9CCF-13FA-DFB3CC16241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59075BB-16F8-F3C6-A52C-CABB6E22CF25}"/>
              </a:ext>
            </a:extLst>
          </p:cNvPr>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06064997-77D3-BF44-2BA4-433706801693}"/>
              </a:ext>
            </a:extLst>
          </p:cNvPr>
          <p:cNvSpPr/>
          <p:nvPr/>
        </p:nvSpPr>
        <p:spPr>
          <a:xfrm>
            <a:off x="0" y="0"/>
            <a:ext cx="12192000" cy="6858000"/>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18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24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24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US" sz="2600" b="1" i="0" u="none" strike="noStrike" kern="1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rPr>
              <a:t>What is Exploring Explosion 3.0 ?</a:t>
            </a:r>
          </a:p>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US" sz="1800" b="1" i="0" u="none" strike="noStrike" kern="100" cap="none" spc="0" normalizeH="0" baseline="0" noProof="0" dirty="0">
                <a:ln>
                  <a:noFill/>
                </a:ln>
                <a:solidFill>
                  <a:srgbClr val="10CF9B">
                    <a:lumMod val="60000"/>
                    <a:lumOff val="40000"/>
                  </a:srgbClr>
                </a:solidFill>
                <a:effectLst/>
                <a:uLnTx/>
                <a:uFillTx/>
                <a:latin typeface="Calibri" panose="020F0502020204030204" pitchFamily="34" charset="0"/>
                <a:ea typeface="Calibri" panose="020F0502020204030204" pitchFamily="34" charset="0"/>
                <a:cs typeface="Times New Roman" panose="02020603050405020304" pitchFamily="18" charset="0"/>
              </a:rPr>
              <a:t>Exploring Explosion 3.0 is a nationwide Exploring membership campaign focusing on Exploring membership growth through the training, inspiration, and recognition of all professionals and interested volunteers.</a:t>
            </a:r>
          </a:p>
          <a:p>
            <a:pPr marL="0" marR="0" lvl="0" indent="0" algn="l" defTabSz="457200" rtl="0" eaLnBrk="1" fontAlgn="auto" latinLnBrk="0" hangingPunct="1">
              <a:lnSpc>
                <a:spcPct val="107000"/>
              </a:lnSpc>
              <a:spcBef>
                <a:spcPts val="0"/>
              </a:spcBef>
              <a:spcAft>
                <a:spcPts val="800"/>
              </a:spcAft>
              <a:buClrTx/>
              <a:buSzTx/>
              <a:buFontTx/>
              <a:buNone/>
              <a:tabLst/>
              <a:defRPr/>
            </a:pPr>
            <a:endParaRPr kumimoji="0" lang="en-US" sz="900" b="0"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US" sz="1800" b="0" i="1"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As part of Exploring Explosion 3.0, national coordinated trainings led by the National Director of Exploring and the National Exploring Committee will assist in the following:</a:t>
            </a:r>
          </a:p>
          <a:p>
            <a:pPr marL="342900" marR="0" lvl="0" indent="-342900" algn="l" defTabSz="457200" rtl="0" eaLnBrk="1" fontAlgn="auto" latinLnBrk="0" hangingPunct="1">
              <a:lnSpc>
                <a:spcPct val="107000"/>
              </a:lnSpc>
              <a:spcBef>
                <a:spcPts val="0"/>
              </a:spcBef>
              <a:spcAft>
                <a:spcPts val="0"/>
              </a:spcAft>
              <a:buClrTx/>
              <a:buSzTx/>
              <a:buFont typeface="+mj-lt"/>
              <a:buAutoNum type="arabicPeriod"/>
              <a:tabLst/>
              <a:defRPr/>
            </a:pPr>
            <a:r>
              <a:rPr kumimoji="0" lang="en-US" sz="1800" b="0"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Teaching the 4 Phases of organizing a new Exploring Club or Post. Participants will learn the “A to Z” of Exploring.</a:t>
            </a:r>
          </a:p>
          <a:p>
            <a:pPr marL="342900" marR="0" lvl="0" indent="-342900" algn="l" defTabSz="457200" rtl="0" eaLnBrk="1" fontAlgn="auto" latinLnBrk="0" hangingPunct="1">
              <a:lnSpc>
                <a:spcPct val="107000"/>
              </a:lnSpc>
              <a:spcBef>
                <a:spcPts val="0"/>
              </a:spcBef>
              <a:spcAft>
                <a:spcPts val="0"/>
              </a:spcAft>
              <a:buClrTx/>
              <a:buSzTx/>
              <a:buFont typeface="+mj-lt"/>
              <a:buAutoNum type="arabicPeriod"/>
              <a:tabLst/>
              <a:defRPr/>
            </a:pPr>
            <a:r>
              <a:rPr kumimoji="0" lang="en-US" sz="1800" b="0"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Sharing the most valuable resources to help both professionals and volunteers become more confident in growing Exploring.</a:t>
            </a:r>
          </a:p>
          <a:p>
            <a:pPr marL="342900" marR="0" lvl="0" indent="-342900" algn="l" defTabSz="457200" rtl="0" eaLnBrk="1" fontAlgn="auto" latinLnBrk="0" hangingPunct="1">
              <a:lnSpc>
                <a:spcPct val="107000"/>
              </a:lnSpc>
              <a:spcBef>
                <a:spcPts val="0"/>
              </a:spcBef>
              <a:spcAft>
                <a:spcPts val="0"/>
              </a:spcAft>
              <a:buClrTx/>
              <a:buSzTx/>
              <a:buFont typeface="+mj-lt"/>
              <a:buAutoNum type="arabicPeriod"/>
              <a:tabLst/>
              <a:defRPr/>
            </a:pPr>
            <a:r>
              <a:rPr kumimoji="0" lang="en-US" sz="1800" b="0"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Connecting professional and volunteers across the country to share best practices while becoming more effective in growing Exploring within their geographic areas.  This includes learning from the people who have been the most successful.</a:t>
            </a: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kumimoji="0" lang="en-US" sz="1800" b="0"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Offering cool and crazy incentives throughout the campaign.</a:t>
            </a:r>
          </a:p>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900" b="1" i="0" u="none" strike="noStrike" kern="100" cap="none" spc="0" normalizeH="0" baseline="0" noProof="0" dirty="0">
              <a:ln>
                <a:noFill/>
              </a:ln>
              <a:solidFill>
                <a:srgbClr val="10CF9B">
                  <a:lumMod val="60000"/>
                  <a:lumOff val="40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US" sz="1800" b="1" i="0" u="none" strike="noStrike" kern="100" cap="none" spc="0" normalizeH="0" baseline="0" noProof="0" dirty="0">
                <a:ln>
                  <a:noFill/>
                </a:ln>
                <a:solidFill>
                  <a:srgbClr val="10CF9B">
                    <a:lumMod val="60000"/>
                    <a:lumOff val="40000"/>
                  </a:srgbClr>
                </a:solidFill>
                <a:effectLst/>
                <a:uLnTx/>
                <a:uFillTx/>
                <a:latin typeface="Calibri" panose="020F0502020204030204" pitchFamily="34" charset="0"/>
                <a:ea typeface="Calibri" panose="020F0502020204030204" pitchFamily="34" charset="0"/>
                <a:cs typeface="Times New Roman" panose="02020603050405020304" pitchFamily="18" charset="0"/>
              </a:rPr>
              <a:t>All new Exploring Clubs and Posts organized from October 1, 2025, through December 31, 2026, will qualify for the incentives offered during this Exploring Explosion 3.0 campaign. </a:t>
            </a:r>
          </a:p>
        </p:txBody>
      </p:sp>
      <p:sp>
        <p:nvSpPr>
          <p:cNvPr id="10" name="Title 1">
            <a:extLst>
              <a:ext uri="{FF2B5EF4-FFF2-40B4-BE49-F238E27FC236}">
                <a16:creationId xmlns:a16="http://schemas.microsoft.com/office/drawing/2014/main" id="{04990710-238F-FCF2-AC61-37759D2451ED}"/>
              </a:ext>
            </a:extLst>
          </p:cNvPr>
          <p:cNvSpPr txBox="1">
            <a:spLocks/>
          </p:cNvSpPr>
          <p:nvPr/>
        </p:nvSpPr>
        <p:spPr>
          <a:xfrm>
            <a:off x="3410993" y="1796315"/>
            <a:ext cx="5900549" cy="253580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j-ea"/>
              <a:cs typeface="Arial"/>
            </a:endParaRPr>
          </a:p>
        </p:txBody>
      </p:sp>
      <p:pic>
        <p:nvPicPr>
          <p:cNvPr id="9" name="Picture 8" descr="exploring_wht_transparent-01.png">
            <a:extLst>
              <a:ext uri="{FF2B5EF4-FFF2-40B4-BE49-F238E27FC236}">
                <a16:creationId xmlns:a16="http://schemas.microsoft.com/office/drawing/2014/main" id="{9768F9E2-BB6E-73E0-0692-609A7E29D7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7598" y="194014"/>
            <a:ext cx="5684500" cy="1545336"/>
          </a:xfrm>
          <a:prstGeom prst="rect">
            <a:avLst/>
          </a:prstGeom>
        </p:spPr>
      </p:pic>
      <p:pic>
        <p:nvPicPr>
          <p:cNvPr id="3" name="Picture 2" descr="A logo with text on it&#10;&#10;AI-generated content may be incorrect.">
            <a:extLst>
              <a:ext uri="{FF2B5EF4-FFF2-40B4-BE49-F238E27FC236}">
                <a16:creationId xmlns:a16="http://schemas.microsoft.com/office/drawing/2014/main" id="{63E16932-4F02-7AAB-B122-25D3B40B90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545" y="576446"/>
            <a:ext cx="1613718" cy="1265030"/>
          </a:xfrm>
          <a:prstGeom prst="rect">
            <a:avLst/>
          </a:prstGeom>
        </p:spPr>
      </p:pic>
      <p:pic>
        <p:nvPicPr>
          <p:cNvPr id="5" name="Picture 4" descr="A logo with text on it&#10;&#10;AI-generated content may be incorrect.">
            <a:extLst>
              <a:ext uri="{FF2B5EF4-FFF2-40B4-BE49-F238E27FC236}">
                <a16:creationId xmlns:a16="http://schemas.microsoft.com/office/drawing/2014/main" id="{81774C5D-3907-022A-B8DC-7790E4B363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84009" y="576446"/>
            <a:ext cx="1613718" cy="1265030"/>
          </a:xfrm>
          <a:prstGeom prst="rect">
            <a:avLst/>
          </a:prstGeom>
        </p:spPr>
      </p:pic>
    </p:spTree>
    <p:extLst>
      <p:ext uri="{BB962C8B-B14F-4D97-AF65-F5344CB8AC3E}">
        <p14:creationId xmlns:p14="http://schemas.microsoft.com/office/powerpoint/2010/main" val="66038835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6972B-9DA1-C2B2-04E9-1D8BC1E73C4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7ECAA05-3697-7190-A5A9-FFAC042E2931}"/>
              </a:ext>
            </a:extLst>
          </p:cNvPr>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2D7292BC-F465-111D-137F-4F0F66120414}"/>
              </a:ext>
            </a:extLst>
          </p:cNvPr>
          <p:cNvSpPr/>
          <p:nvPr/>
        </p:nvSpPr>
        <p:spPr>
          <a:xfrm>
            <a:off x="0" y="0"/>
            <a:ext cx="12192000" cy="6858000"/>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18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24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24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0" name="Title 1">
            <a:extLst>
              <a:ext uri="{FF2B5EF4-FFF2-40B4-BE49-F238E27FC236}">
                <a16:creationId xmlns:a16="http://schemas.microsoft.com/office/drawing/2014/main" id="{4B8A5A08-3C5B-A78D-6CD7-20EE812834EF}"/>
              </a:ext>
            </a:extLst>
          </p:cNvPr>
          <p:cNvSpPr txBox="1">
            <a:spLocks/>
          </p:cNvSpPr>
          <p:nvPr/>
        </p:nvSpPr>
        <p:spPr>
          <a:xfrm>
            <a:off x="3410993" y="1796315"/>
            <a:ext cx="5900549" cy="253580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j-ea"/>
              <a:cs typeface="Arial"/>
            </a:endParaRPr>
          </a:p>
        </p:txBody>
      </p:sp>
      <p:pic>
        <p:nvPicPr>
          <p:cNvPr id="9" name="Picture 8" descr="exploring_wht_transparent-01.png">
            <a:extLst>
              <a:ext uri="{FF2B5EF4-FFF2-40B4-BE49-F238E27FC236}">
                <a16:creationId xmlns:a16="http://schemas.microsoft.com/office/drawing/2014/main" id="{48EC7D3E-68E1-EE00-4FEB-FD9D0347EC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7598" y="194014"/>
            <a:ext cx="5684500" cy="1545336"/>
          </a:xfrm>
          <a:prstGeom prst="rect">
            <a:avLst/>
          </a:prstGeom>
        </p:spPr>
      </p:pic>
      <p:pic>
        <p:nvPicPr>
          <p:cNvPr id="3" name="Picture 2" descr="A logo with text on it&#10;&#10;AI-generated content may be incorrect.">
            <a:extLst>
              <a:ext uri="{FF2B5EF4-FFF2-40B4-BE49-F238E27FC236}">
                <a16:creationId xmlns:a16="http://schemas.microsoft.com/office/drawing/2014/main" id="{39502F88-1412-A5FA-DAA2-9AA5E8B49D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545" y="576446"/>
            <a:ext cx="1613718" cy="1265030"/>
          </a:xfrm>
          <a:prstGeom prst="rect">
            <a:avLst/>
          </a:prstGeom>
        </p:spPr>
      </p:pic>
      <p:pic>
        <p:nvPicPr>
          <p:cNvPr id="5" name="Picture 4" descr="A logo with text on it&#10;&#10;AI-generated content may be incorrect.">
            <a:extLst>
              <a:ext uri="{FF2B5EF4-FFF2-40B4-BE49-F238E27FC236}">
                <a16:creationId xmlns:a16="http://schemas.microsoft.com/office/drawing/2014/main" id="{6E0F8955-D149-A70A-628E-53295C9DB6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84009" y="576446"/>
            <a:ext cx="1613718" cy="1265030"/>
          </a:xfrm>
          <a:prstGeom prst="rect">
            <a:avLst/>
          </a:prstGeom>
        </p:spPr>
      </p:pic>
      <p:sp>
        <p:nvSpPr>
          <p:cNvPr id="2" name="TextBox 1">
            <a:extLst>
              <a:ext uri="{FF2B5EF4-FFF2-40B4-BE49-F238E27FC236}">
                <a16:creationId xmlns:a16="http://schemas.microsoft.com/office/drawing/2014/main" id="{C5F52898-218D-D220-E2C1-3A9CC344BCC6}"/>
              </a:ext>
            </a:extLst>
          </p:cNvPr>
          <p:cNvSpPr txBox="1"/>
          <p:nvPr/>
        </p:nvSpPr>
        <p:spPr>
          <a:xfrm>
            <a:off x="1189608" y="2509130"/>
            <a:ext cx="9561251" cy="2918235"/>
          </a:xfrm>
          <a:prstGeom prst="rect">
            <a:avLst/>
          </a:prstGeom>
          <a:noFill/>
        </p:spPr>
        <p:txBody>
          <a:bodyPr wrap="square" rtlCol="0">
            <a:spAutoFit/>
          </a:bodyPr>
          <a:lstStyle/>
          <a:p>
            <a:pPr marL="0" marR="0" algn="ctr">
              <a:lnSpc>
                <a:spcPct val="105000"/>
              </a:lnSpc>
              <a:spcAft>
                <a:spcPts val="800"/>
              </a:spcAft>
              <a:buNone/>
            </a:pPr>
            <a:r>
              <a:rPr lang="en-US" sz="1800" b="1" dirty="0">
                <a:solidFill>
                  <a:schemeClr val="bg1"/>
                </a:solidFill>
                <a:effectLst/>
                <a:latin typeface="Aptos" panose="020B0004020202020204" pitchFamily="34" charset="0"/>
                <a:ea typeface="Aptos" panose="020B0004020202020204" pitchFamily="34" charset="0"/>
                <a:cs typeface="Aptos" panose="020B0004020202020204" pitchFamily="34" charset="0"/>
              </a:rPr>
              <a:t>Great News!  Due to high demand, additional Exploring New Unit Trainings have been scheduled for all Professionals and Volunteers!  This is a great opportunity to get your staff and volunteers trained.  Let’s be sure that 100 % of our Unit Serving Executives are trained.</a:t>
            </a:r>
            <a:endParaRPr lang="en-US" sz="18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p>
            <a:pPr marL="0" marR="0" algn="ctr">
              <a:lnSpc>
                <a:spcPct val="105000"/>
              </a:lnSpc>
              <a:spcAft>
                <a:spcPts val="800"/>
              </a:spcAft>
              <a:buNone/>
            </a:pPr>
            <a:r>
              <a:rPr lang="en-US" sz="1800" b="1" dirty="0">
                <a:solidFill>
                  <a:schemeClr val="bg1"/>
                </a:solidFill>
                <a:effectLst/>
                <a:latin typeface="Aptos" panose="020B0004020202020204" pitchFamily="34" charset="0"/>
                <a:ea typeface="Aptos" panose="020B0004020202020204" pitchFamily="34" charset="0"/>
                <a:cs typeface="Aptos" panose="020B0004020202020204" pitchFamily="34" charset="0"/>
              </a:rPr>
              <a:t> </a:t>
            </a:r>
            <a:endParaRPr lang="en-US" sz="18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p>
            <a:pPr marL="0" marR="0" algn="ctr">
              <a:lnSpc>
                <a:spcPct val="105000"/>
              </a:lnSpc>
              <a:spcAft>
                <a:spcPts val="800"/>
              </a:spcAft>
              <a:buNone/>
            </a:pPr>
            <a:r>
              <a:rPr lang="en-US" sz="1800" b="1" dirty="0">
                <a:solidFill>
                  <a:srgbClr val="FF0000"/>
                </a:solidFill>
                <a:effectLst/>
                <a:latin typeface="Aptos" panose="020B0004020202020204" pitchFamily="34" charset="0"/>
                <a:ea typeface="Aptos" panose="020B0004020202020204" pitchFamily="34" charset="0"/>
                <a:cs typeface="Aptos" panose="020B0004020202020204" pitchFamily="34" charset="0"/>
              </a:rPr>
              <a:t>Click here to sign up for the trainings today!   </a:t>
            </a:r>
            <a:endParaRPr lang="en-US" sz="1800" dirty="0">
              <a:solidFill>
                <a:srgbClr val="FF0000"/>
              </a:solidFill>
              <a:effectLst/>
              <a:latin typeface="Aptos" panose="020B0004020202020204" pitchFamily="34" charset="0"/>
              <a:ea typeface="Aptos" panose="020B0004020202020204" pitchFamily="34" charset="0"/>
              <a:cs typeface="Aptos" panose="020B0004020202020204" pitchFamily="34" charset="0"/>
            </a:endParaRPr>
          </a:p>
          <a:p>
            <a:pPr marL="0" marR="0" algn="ctr">
              <a:lnSpc>
                <a:spcPct val="105000"/>
              </a:lnSpc>
              <a:spcAft>
                <a:spcPts val="800"/>
              </a:spcAft>
              <a:buNone/>
            </a:pPr>
            <a:r>
              <a:rPr lang="en-US" sz="1800" u="sng" dirty="0">
                <a:solidFill>
                  <a:schemeClr val="bg1"/>
                </a:solidFill>
                <a:effectLst/>
                <a:latin typeface="Aptos" panose="020B0004020202020204" pitchFamily="34" charset="0"/>
                <a:ea typeface="Aptos" panose="020B0004020202020204" pitchFamily="34" charset="0"/>
                <a:cs typeface="Aptos" panose="020B0004020202020204" pitchFamily="34" charset="0"/>
              </a:rPr>
              <a:t>TBA</a:t>
            </a:r>
            <a:endParaRPr lang="en-US" sz="18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p>
            <a:pPr marL="0" marR="0" algn="ctr">
              <a:lnSpc>
                <a:spcPct val="105000"/>
              </a:lnSpc>
              <a:spcAft>
                <a:spcPts val="800"/>
              </a:spcAft>
              <a:buNone/>
            </a:pPr>
            <a:r>
              <a:rPr lang="en-US" sz="1800" dirty="0">
                <a:solidFill>
                  <a:schemeClr val="bg1"/>
                </a:solidFill>
                <a:effectLst/>
                <a:latin typeface="Aptos" panose="020B0004020202020204" pitchFamily="34" charset="0"/>
                <a:ea typeface="Aptos" panose="020B0004020202020204" pitchFamily="34" charset="0"/>
                <a:cs typeface="Aptos" panose="020B0004020202020204" pitchFamily="34" charset="0"/>
              </a:rPr>
              <a:t>If you have problems with the link, please copy/paste the following link into your browser:</a:t>
            </a:r>
          </a:p>
          <a:p>
            <a:pPr algn="ctr">
              <a:buNone/>
            </a:pPr>
            <a:r>
              <a:rPr lang="en-US" sz="1800" u="sng" dirty="0">
                <a:solidFill>
                  <a:schemeClr val="bg1"/>
                </a:solidFill>
                <a:effectLst/>
                <a:latin typeface="Aptos" panose="020B0004020202020204" pitchFamily="34" charset="0"/>
                <a:ea typeface="Aptos" panose="020B0004020202020204" pitchFamily="34" charset="0"/>
                <a:cs typeface="Aptos" panose="020B0004020202020204" pitchFamily="34" charset="0"/>
              </a:rPr>
              <a:t>TBA</a:t>
            </a:r>
            <a:endParaRPr lang="en-US" dirty="0">
              <a:solidFill>
                <a:schemeClr val="bg1"/>
              </a:solidFill>
            </a:endParaRPr>
          </a:p>
        </p:txBody>
      </p:sp>
    </p:spTree>
    <p:extLst>
      <p:ext uri="{BB962C8B-B14F-4D97-AF65-F5344CB8AC3E}">
        <p14:creationId xmlns:p14="http://schemas.microsoft.com/office/powerpoint/2010/main" val="383512254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0F8F6-2DA9-BB50-F63D-6535D3D67E7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E1ECE25-1C35-A014-66C9-575240B6137C}"/>
              </a:ext>
            </a:extLst>
          </p:cNvPr>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42B56B90-71CE-3A20-0775-6D0AD094330B}"/>
              </a:ext>
            </a:extLst>
          </p:cNvPr>
          <p:cNvSpPr/>
          <p:nvPr/>
        </p:nvSpPr>
        <p:spPr>
          <a:xfrm>
            <a:off x="0" y="0"/>
            <a:ext cx="12192000" cy="6858000"/>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18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24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24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0" name="Title 1">
            <a:extLst>
              <a:ext uri="{FF2B5EF4-FFF2-40B4-BE49-F238E27FC236}">
                <a16:creationId xmlns:a16="http://schemas.microsoft.com/office/drawing/2014/main" id="{CE0C4E85-5E04-2C81-8ECC-999100FE8DF5}"/>
              </a:ext>
            </a:extLst>
          </p:cNvPr>
          <p:cNvSpPr txBox="1">
            <a:spLocks/>
          </p:cNvSpPr>
          <p:nvPr/>
        </p:nvSpPr>
        <p:spPr>
          <a:xfrm>
            <a:off x="3410993" y="1796315"/>
            <a:ext cx="5900549" cy="253580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j-ea"/>
              <a:cs typeface="Arial"/>
            </a:endParaRPr>
          </a:p>
        </p:txBody>
      </p:sp>
      <p:pic>
        <p:nvPicPr>
          <p:cNvPr id="9" name="Picture 8" descr="exploring_wht_transparent-01.png">
            <a:extLst>
              <a:ext uri="{FF2B5EF4-FFF2-40B4-BE49-F238E27FC236}">
                <a16:creationId xmlns:a16="http://schemas.microsoft.com/office/drawing/2014/main" id="{CB666036-2B25-620E-0159-65EAC9D5E6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7598" y="194014"/>
            <a:ext cx="5684500" cy="1545336"/>
          </a:xfrm>
          <a:prstGeom prst="rect">
            <a:avLst/>
          </a:prstGeom>
        </p:spPr>
      </p:pic>
      <p:pic>
        <p:nvPicPr>
          <p:cNvPr id="3" name="Picture 2" descr="A logo with text on it&#10;&#10;AI-generated content may be incorrect.">
            <a:extLst>
              <a:ext uri="{FF2B5EF4-FFF2-40B4-BE49-F238E27FC236}">
                <a16:creationId xmlns:a16="http://schemas.microsoft.com/office/drawing/2014/main" id="{C3AD7576-5155-A958-1DA6-91562596DA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545" y="576446"/>
            <a:ext cx="1613718" cy="1265030"/>
          </a:xfrm>
          <a:prstGeom prst="rect">
            <a:avLst/>
          </a:prstGeom>
        </p:spPr>
      </p:pic>
      <p:pic>
        <p:nvPicPr>
          <p:cNvPr id="5" name="Picture 4" descr="A logo with text on it&#10;&#10;AI-generated content may be incorrect.">
            <a:extLst>
              <a:ext uri="{FF2B5EF4-FFF2-40B4-BE49-F238E27FC236}">
                <a16:creationId xmlns:a16="http://schemas.microsoft.com/office/drawing/2014/main" id="{8F883245-A9A2-EC17-599A-7A16A28C0B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84009" y="576446"/>
            <a:ext cx="1613718" cy="1265030"/>
          </a:xfrm>
          <a:prstGeom prst="rect">
            <a:avLst/>
          </a:prstGeom>
        </p:spPr>
      </p:pic>
      <p:sp>
        <p:nvSpPr>
          <p:cNvPr id="2" name="TextBox 1">
            <a:extLst>
              <a:ext uri="{FF2B5EF4-FFF2-40B4-BE49-F238E27FC236}">
                <a16:creationId xmlns:a16="http://schemas.microsoft.com/office/drawing/2014/main" id="{5EE82409-81FE-50F6-18B5-8C60659C2955}"/>
              </a:ext>
            </a:extLst>
          </p:cNvPr>
          <p:cNvSpPr txBox="1"/>
          <p:nvPr/>
        </p:nvSpPr>
        <p:spPr>
          <a:xfrm>
            <a:off x="1189608" y="2509130"/>
            <a:ext cx="9561251" cy="1022588"/>
          </a:xfrm>
          <a:prstGeom prst="rect">
            <a:avLst/>
          </a:prstGeom>
          <a:noFill/>
        </p:spPr>
        <p:txBody>
          <a:bodyPr wrap="square" rtlCol="0">
            <a:spAutoFit/>
          </a:bodyPr>
          <a:lstStyle/>
          <a:p>
            <a:pPr marL="0" marR="0" algn="ctr">
              <a:lnSpc>
                <a:spcPct val="105000"/>
              </a:lnSpc>
              <a:spcAft>
                <a:spcPts val="800"/>
              </a:spcAft>
              <a:buNone/>
            </a:pPr>
            <a:r>
              <a:rPr lang="en-US" sz="6000" dirty="0">
                <a:solidFill>
                  <a:schemeClr val="bg1"/>
                </a:solidFill>
              </a:rPr>
              <a:t>INCENTIVES </a:t>
            </a:r>
          </a:p>
        </p:txBody>
      </p:sp>
      <p:sp>
        <p:nvSpPr>
          <p:cNvPr id="6" name="TextBox 5">
            <a:extLst>
              <a:ext uri="{FF2B5EF4-FFF2-40B4-BE49-F238E27FC236}">
                <a16:creationId xmlns:a16="http://schemas.microsoft.com/office/drawing/2014/main" id="{752172EF-2C15-2A57-5873-E915FAC8786B}"/>
              </a:ext>
            </a:extLst>
          </p:cNvPr>
          <p:cNvSpPr txBox="1"/>
          <p:nvPr/>
        </p:nvSpPr>
        <p:spPr>
          <a:xfrm>
            <a:off x="1792707" y="4533233"/>
            <a:ext cx="9205020" cy="707886"/>
          </a:xfrm>
          <a:prstGeom prst="rect">
            <a:avLst/>
          </a:prstGeom>
          <a:noFill/>
        </p:spPr>
        <p:txBody>
          <a:bodyPr wrap="none" rtlCol="0">
            <a:spAutoFit/>
          </a:bodyPr>
          <a:lstStyle/>
          <a:p>
            <a:r>
              <a:rPr lang="en-US" sz="4000" dirty="0">
                <a:hlinkClick r:id="rId5"/>
              </a:rPr>
              <a:t>Exploring Explosion Growth Incentive 2026</a:t>
            </a:r>
            <a:r>
              <a:rPr lang="en-US" sz="4000" dirty="0"/>
              <a:t> </a:t>
            </a:r>
          </a:p>
        </p:txBody>
      </p:sp>
    </p:spTree>
    <p:extLst>
      <p:ext uri="{BB962C8B-B14F-4D97-AF65-F5344CB8AC3E}">
        <p14:creationId xmlns:p14="http://schemas.microsoft.com/office/powerpoint/2010/main" val="348799121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353E0-218D-805F-2631-C93B5DA26B6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B93B20A-D083-76A5-1D96-09F1FDDC54C9}"/>
              </a:ext>
            </a:extLst>
          </p:cNvPr>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EB293EEC-569D-05A4-E533-F5BB6487ACD0}"/>
              </a:ext>
            </a:extLst>
          </p:cNvPr>
          <p:cNvSpPr/>
          <p:nvPr/>
        </p:nvSpPr>
        <p:spPr>
          <a:xfrm>
            <a:off x="0" y="0"/>
            <a:ext cx="12192000" cy="6858000"/>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18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24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24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0" name="Title 1">
            <a:extLst>
              <a:ext uri="{FF2B5EF4-FFF2-40B4-BE49-F238E27FC236}">
                <a16:creationId xmlns:a16="http://schemas.microsoft.com/office/drawing/2014/main" id="{F6191982-1518-871E-920D-987D543627D4}"/>
              </a:ext>
            </a:extLst>
          </p:cNvPr>
          <p:cNvSpPr txBox="1">
            <a:spLocks/>
          </p:cNvSpPr>
          <p:nvPr/>
        </p:nvSpPr>
        <p:spPr>
          <a:xfrm>
            <a:off x="3410993" y="1796315"/>
            <a:ext cx="5900549" cy="253580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j-ea"/>
              <a:cs typeface="Arial"/>
            </a:endParaRPr>
          </a:p>
        </p:txBody>
      </p:sp>
      <p:pic>
        <p:nvPicPr>
          <p:cNvPr id="9" name="Picture 8" descr="exploring_wht_transparent-01.png">
            <a:extLst>
              <a:ext uri="{FF2B5EF4-FFF2-40B4-BE49-F238E27FC236}">
                <a16:creationId xmlns:a16="http://schemas.microsoft.com/office/drawing/2014/main" id="{AFDD3B26-888C-41FA-F29F-6E032C9088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7598" y="194014"/>
            <a:ext cx="5684500" cy="1545336"/>
          </a:xfrm>
          <a:prstGeom prst="rect">
            <a:avLst/>
          </a:prstGeom>
        </p:spPr>
      </p:pic>
      <p:pic>
        <p:nvPicPr>
          <p:cNvPr id="3" name="Picture 2" descr="A logo with text on it&#10;&#10;AI-generated content may be incorrect.">
            <a:extLst>
              <a:ext uri="{FF2B5EF4-FFF2-40B4-BE49-F238E27FC236}">
                <a16:creationId xmlns:a16="http://schemas.microsoft.com/office/drawing/2014/main" id="{F0A9681A-64BD-C1AD-DA58-8AC7983007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545" y="576446"/>
            <a:ext cx="1613718" cy="1265030"/>
          </a:xfrm>
          <a:prstGeom prst="rect">
            <a:avLst/>
          </a:prstGeom>
        </p:spPr>
      </p:pic>
      <p:pic>
        <p:nvPicPr>
          <p:cNvPr id="5" name="Picture 4" descr="A logo with text on it&#10;&#10;AI-generated content may be incorrect.">
            <a:extLst>
              <a:ext uri="{FF2B5EF4-FFF2-40B4-BE49-F238E27FC236}">
                <a16:creationId xmlns:a16="http://schemas.microsoft.com/office/drawing/2014/main" id="{D5FB22A9-55A4-224A-ADC2-727F4D752F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84009" y="576446"/>
            <a:ext cx="1613718" cy="1265030"/>
          </a:xfrm>
          <a:prstGeom prst="rect">
            <a:avLst/>
          </a:prstGeom>
        </p:spPr>
      </p:pic>
      <p:sp>
        <p:nvSpPr>
          <p:cNvPr id="2" name="TextBox 1">
            <a:extLst>
              <a:ext uri="{FF2B5EF4-FFF2-40B4-BE49-F238E27FC236}">
                <a16:creationId xmlns:a16="http://schemas.microsoft.com/office/drawing/2014/main" id="{32F7DABF-B0A0-E45F-7240-F4B7B2E9A848}"/>
              </a:ext>
            </a:extLst>
          </p:cNvPr>
          <p:cNvSpPr txBox="1"/>
          <p:nvPr/>
        </p:nvSpPr>
        <p:spPr>
          <a:xfrm>
            <a:off x="944565" y="1989323"/>
            <a:ext cx="9561251" cy="4362733"/>
          </a:xfrm>
          <a:prstGeom prst="rect">
            <a:avLst/>
          </a:prstGeom>
          <a:noFill/>
        </p:spPr>
        <p:txBody>
          <a:bodyPr wrap="square" rtlCol="0">
            <a:spAutoFit/>
          </a:bodyPr>
          <a:lstStyle/>
          <a:p>
            <a:pPr marL="76200" marR="0" algn="ctr">
              <a:spcBef>
                <a:spcPts val="85"/>
              </a:spcBef>
              <a:buNone/>
            </a:pPr>
            <a:r>
              <a:rPr lang="en-US" sz="1800" b="1" dirty="0">
                <a:solidFill>
                  <a:schemeClr val="bg1"/>
                </a:solidFill>
                <a:effectLst/>
                <a:latin typeface="Calibri" panose="020F0502020204030204" pitchFamily="34" charset="0"/>
                <a:ea typeface="Times New Roman" panose="02020603050405020304" pitchFamily="18" charset="0"/>
              </a:rPr>
              <a:t>2026 NATIONAL EXPLORING LIVE HOUR (Monthly)</a:t>
            </a:r>
            <a:endParaRPr lang="en-US" sz="1800" b="1" dirty="0">
              <a:solidFill>
                <a:schemeClr val="bg1"/>
              </a:solidFill>
              <a:effectLst/>
              <a:latin typeface="Calibri" panose="020F0502020204030204" pitchFamily="34" charset="0"/>
              <a:ea typeface="Aptos" panose="020B0004020202020204" pitchFamily="34" charset="0"/>
            </a:endParaRPr>
          </a:p>
          <a:p>
            <a:pPr marL="75565" marR="140335" algn="just">
              <a:buNone/>
            </a:pPr>
            <a:r>
              <a:rPr lang="en-US" sz="1800" spc="-5" dirty="0">
                <a:solidFill>
                  <a:schemeClr val="bg1"/>
                </a:solidFill>
                <a:effectLst/>
                <a:latin typeface="Calibri" panose="020F0502020204030204" pitchFamily="34" charset="0"/>
                <a:ea typeface="Aptos" panose="020B0004020202020204" pitchFamily="34" charset="0"/>
              </a:rPr>
              <a:t> </a:t>
            </a:r>
            <a:endParaRPr lang="en-US" sz="1800" dirty="0">
              <a:solidFill>
                <a:schemeClr val="bg1"/>
              </a:solidFill>
              <a:effectLst/>
              <a:latin typeface="Calibri" panose="020F0502020204030204" pitchFamily="34" charset="0"/>
              <a:ea typeface="Aptos" panose="020B0004020202020204" pitchFamily="34" charset="0"/>
            </a:endParaRPr>
          </a:p>
          <a:p>
            <a:pPr marL="457200" marR="140335" algn="just">
              <a:buNone/>
            </a:pPr>
            <a:r>
              <a:rPr lang="en-US" sz="1800" spc="-5" dirty="0">
                <a:solidFill>
                  <a:schemeClr val="bg1"/>
                </a:solidFill>
                <a:effectLst/>
                <a:latin typeface="Calibri" panose="020F0502020204030204" pitchFamily="34" charset="0"/>
                <a:ea typeface="Aptos" panose="020B0004020202020204" pitchFamily="34" charset="0"/>
              </a:rPr>
              <a:t>The National Exploring Live Hour is a monthly Zoom video conference that will help engage and equip Exploring volunteers and professionals to grow, support, and learn more about Exploring. Each month the National Exploring Live Hour will be led by our National Exploring Program Chair and the National Director of Exploring.  The live hours will include sharing best practices and ideas that are happening within our councils, highlighting successful growth campaigns, and inspiring new ideas through various trainings.  This will also offer an opportunity for local councils to collaborate with territory and national counterparts to generate innovative solutions to real-life Exploring challenges.</a:t>
            </a:r>
            <a:endParaRPr lang="en-US" sz="1800" dirty="0">
              <a:solidFill>
                <a:schemeClr val="bg1"/>
              </a:solidFill>
              <a:effectLst/>
              <a:latin typeface="Calibri" panose="020F0502020204030204" pitchFamily="34" charset="0"/>
              <a:ea typeface="Aptos" panose="020B0004020202020204" pitchFamily="34" charset="0"/>
            </a:endParaRPr>
          </a:p>
          <a:p>
            <a:pPr marL="0" marR="0">
              <a:buNone/>
            </a:pPr>
            <a:r>
              <a:rPr lang="en-US" sz="1800" b="1" dirty="0">
                <a:solidFill>
                  <a:schemeClr val="bg1"/>
                </a:solidFill>
                <a:effectLst/>
                <a:latin typeface="Calibri" panose="020F0502020204030204" pitchFamily="34" charset="0"/>
                <a:ea typeface="Aptos" panose="020B0004020202020204" pitchFamily="34" charset="0"/>
              </a:rPr>
              <a:t> </a:t>
            </a:r>
            <a:endParaRPr lang="en-US" sz="1800" dirty="0">
              <a:solidFill>
                <a:schemeClr val="bg1"/>
              </a:solidFill>
              <a:effectLst/>
              <a:latin typeface="Calibri" panose="020F0502020204030204" pitchFamily="34" charset="0"/>
              <a:ea typeface="Aptos" panose="020B0004020202020204" pitchFamily="34" charset="0"/>
            </a:endParaRPr>
          </a:p>
          <a:p>
            <a:pPr marL="252730" marR="0" algn="ctr">
              <a:spcBef>
                <a:spcPts val="255"/>
              </a:spcBef>
              <a:buNone/>
            </a:pPr>
            <a:r>
              <a:rPr lang="en-US" sz="1800" b="1" spc="-5" dirty="0">
                <a:solidFill>
                  <a:schemeClr val="bg1"/>
                </a:solidFill>
                <a:effectLst/>
                <a:latin typeface="Calibri" panose="020F0502020204030204" pitchFamily="34" charset="0"/>
                <a:ea typeface="Aptos" panose="020B0004020202020204" pitchFamily="34" charset="0"/>
              </a:rPr>
              <a:t>National Exploring Live Hour Schedule</a:t>
            </a:r>
            <a:endParaRPr lang="en-US" sz="1800" dirty="0">
              <a:solidFill>
                <a:schemeClr val="bg1"/>
              </a:solidFill>
              <a:effectLst/>
              <a:latin typeface="Calibri" panose="020F0502020204030204" pitchFamily="34" charset="0"/>
              <a:ea typeface="Aptos" panose="020B0004020202020204" pitchFamily="34" charset="0"/>
            </a:endParaRPr>
          </a:p>
          <a:p>
            <a:pPr marL="252730" marR="0" algn="ctr">
              <a:spcBef>
                <a:spcPts val="255"/>
              </a:spcBef>
              <a:buNone/>
            </a:pPr>
            <a:r>
              <a:rPr lang="en-US" sz="1800" b="1" i="1" spc="-5" dirty="0">
                <a:solidFill>
                  <a:schemeClr val="bg1"/>
                </a:solidFill>
                <a:effectLst/>
                <a:latin typeface="Calibri" panose="020F0502020204030204" pitchFamily="34" charset="0"/>
                <a:ea typeface="Aptos" panose="020B0004020202020204" pitchFamily="34" charset="0"/>
              </a:rPr>
              <a:t>1:00 PM – 2:00 PM Central Standard Time, Monthly</a:t>
            </a:r>
            <a:endParaRPr lang="en-US" sz="1800" dirty="0">
              <a:solidFill>
                <a:schemeClr val="bg1"/>
              </a:solidFill>
              <a:effectLst/>
              <a:latin typeface="Calibri" panose="020F0502020204030204" pitchFamily="34" charset="0"/>
              <a:ea typeface="Aptos" panose="020B0004020202020204" pitchFamily="34" charset="0"/>
            </a:endParaRPr>
          </a:p>
          <a:p>
            <a:pPr marL="252730" marR="0" algn="ctr">
              <a:spcBef>
                <a:spcPts val="255"/>
              </a:spcBef>
              <a:buNone/>
            </a:pPr>
            <a:r>
              <a:rPr lang="en-US" sz="1800" b="1" spc="-5" dirty="0">
                <a:solidFill>
                  <a:schemeClr val="bg1"/>
                </a:solidFill>
                <a:effectLst/>
                <a:latin typeface="Calibri" panose="020F0502020204030204" pitchFamily="34" charset="0"/>
                <a:ea typeface="Aptos" panose="020B0004020202020204" pitchFamily="34" charset="0"/>
              </a:rPr>
              <a:t>Register for each of the National Exploring Live Hour </a:t>
            </a:r>
            <a:r>
              <a:rPr lang="en-US" sz="1800" b="1" spc="-20" dirty="0">
                <a:solidFill>
                  <a:schemeClr val="bg1"/>
                </a:solidFill>
                <a:effectLst/>
                <a:latin typeface="Calibri" panose="020F0502020204030204" pitchFamily="34" charset="0"/>
                <a:ea typeface="Aptos" panose="020B0004020202020204" pitchFamily="34" charset="0"/>
              </a:rPr>
              <a:t>ZOOM presentations at:</a:t>
            </a:r>
            <a:endParaRPr lang="en-US" sz="1800" dirty="0">
              <a:solidFill>
                <a:schemeClr val="bg1"/>
              </a:solidFill>
              <a:effectLst/>
              <a:latin typeface="Calibri" panose="020F0502020204030204" pitchFamily="34" charset="0"/>
              <a:ea typeface="Aptos" panose="020B0004020202020204" pitchFamily="34" charset="0"/>
            </a:endParaRPr>
          </a:p>
          <a:p>
            <a:pPr marL="0" marR="0" algn="ctr"/>
            <a:r>
              <a:rPr lang="en-US" sz="1800" u="sng" dirty="0">
                <a:solidFill>
                  <a:schemeClr val="bg1"/>
                </a:solidFill>
                <a:effectLst/>
                <a:latin typeface="Calibri" panose="020F0502020204030204" pitchFamily="34" charset="0"/>
                <a:ea typeface="Aptos" panose="020B0004020202020204" pitchFamily="34" charset="0"/>
                <a:hlinkClick r:id="rId5">
                  <a:extLst>
                    <a:ext uri="{A12FA001-AC4F-418D-AE19-62706E023703}">
                      <ahyp:hlinkClr xmlns:ahyp="http://schemas.microsoft.com/office/drawing/2018/hyperlinkcolor" val="tx"/>
                    </a:ext>
                  </a:extLst>
                </a:hlinkClick>
              </a:rPr>
              <a:t>2026 National Exploring Live Hour Registration</a:t>
            </a:r>
            <a:endParaRPr lang="en-US" sz="1800" dirty="0">
              <a:solidFill>
                <a:schemeClr val="bg1"/>
              </a:solidFill>
              <a:effectLst/>
              <a:latin typeface="Calibri" panose="020F0502020204030204" pitchFamily="34" charset="0"/>
              <a:ea typeface="Aptos" panose="020B0004020202020204" pitchFamily="34" charset="0"/>
            </a:endParaRPr>
          </a:p>
        </p:txBody>
      </p:sp>
    </p:spTree>
    <p:extLst>
      <p:ext uri="{BB962C8B-B14F-4D97-AF65-F5344CB8AC3E}">
        <p14:creationId xmlns:p14="http://schemas.microsoft.com/office/powerpoint/2010/main" val="260398607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11" b="25260"/>
          <a:stretch/>
        </p:blipFill>
        <p:spPr>
          <a:xfrm>
            <a:off x="20" y="10"/>
            <a:ext cx="12191980" cy="6857990"/>
          </a:xfrm>
          <a:prstGeom prst="rect">
            <a:avLst/>
          </a:prstGeom>
        </p:spPr>
      </p:pic>
      <p:sp>
        <p:nvSpPr>
          <p:cNvPr id="25" name="Freeform: Shape 22">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close up of a logo&#10;&#10;Description automatically generated">
            <a:extLst>
              <a:ext uri="{FF2B5EF4-FFF2-40B4-BE49-F238E27FC236}">
                <a16:creationId xmlns:a16="http://schemas.microsoft.com/office/drawing/2014/main" id="{6B113142-B306-40A0-B4E8-276B8F688348}"/>
              </a:ext>
            </a:extLst>
          </p:cNvPr>
          <p:cNvPicPr>
            <a:picLocks noChangeAspect="1"/>
          </p:cNvPicPr>
          <p:nvPr/>
        </p:nvPicPr>
        <p:blipFill rotWithShape="1">
          <a:blip r:embed="rId4"/>
          <a:srcRect l="2121" r="132"/>
          <a:stretch/>
        </p:blipFill>
        <p:spPr>
          <a:xfrm>
            <a:off x="6021086" y="544802"/>
            <a:ext cx="6170914" cy="6313225"/>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pic>
        <p:nvPicPr>
          <p:cNvPr id="8" name="Content Placeholder 7" descr="A screenshot of a social media post&#10;&#10;Description automatically generated">
            <a:extLst>
              <a:ext uri="{FF2B5EF4-FFF2-40B4-BE49-F238E27FC236}">
                <a16:creationId xmlns:a16="http://schemas.microsoft.com/office/drawing/2014/main" id="{93A03D0A-F0C5-45A6-85B4-B329FB3313A3}"/>
              </a:ext>
            </a:extLst>
          </p:cNvPr>
          <p:cNvPicPr>
            <a:picLocks noGrp="1" noChangeAspect="1"/>
          </p:cNvPicPr>
          <p:nvPr>
            <p:ph idx="1"/>
          </p:nvPr>
        </p:nvPicPr>
        <p:blipFill>
          <a:blip r:embed="rId5"/>
          <a:stretch>
            <a:fillRect/>
          </a:stretch>
        </p:blipFill>
        <p:spPr>
          <a:xfrm>
            <a:off x="-1228725" y="1097204"/>
            <a:ext cx="44450" cy="24917"/>
          </a:xfrm>
        </p:spPr>
      </p:pic>
      <p:sp>
        <p:nvSpPr>
          <p:cNvPr id="9" name="Title 6">
            <a:extLst>
              <a:ext uri="{FF2B5EF4-FFF2-40B4-BE49-F238E27FC236}">
                <a16:creationId xmlns:a16="http://schemas.microsoft.com/office/drawing/2014/main" id="{C21C4CCC-4234-4E91-93E9-A907BA495202}"/>
              </a:ext>
            </a:extLst>
          </p:cNvPr>
          <p:cNvSpPr>
            <a:spLocks noGrp="1"/>
          </p:cNvSpPr>
          <p:nvPr>
            <p:ph type="title"/>
          </p:nvPr>
        </p:nvSpPr>
        <p:spPr>
          <a:xfrm>
            <a:off x="296983" y="256032"/>
            <a:ext cx="5642216" cy="4307164"/>
          </a:xfrm>
        </p:spPr>
        <p:txBody>
          <a:bodyPr vert="horz" lIns="91440" tIns="45720" rIns="91440" bIns="45720" rtlCol="0" anchor="t">
            <a:normAutofit fontScale="90000"/>
          </a:bodyPr>
          <a:lstStyle/>
          <a:p>
            <a:br>
              <a:rPr lang="en-US" sz="3400" b="1" kern="1200" dirty="0">
                <a:solidFill>
                  <a:schemeClr val="tx1"/>
                </a:solidFill>
                <a:latin typeface="+mj-lt"/>
                <a:ea typeface="+mj-ea"/>
                <a:cs typeface="+mj-cs"/>
              </a:rPr>
            </a:br>
            <a:br>
              <a:rPr lang="en-US" sz="900" b="1" dirty="0">
                <a:solidFill>
                  <a:srgbClr val="FF0000"/>
                </a:solidFill>
              </a:rPr>
            </a:br>
            <a:r>
              <a:rPr lang="en-US" sz="6000" b="1" dirty="0">
                <a:solidFill>
                  <a:srgbClr val="FF0000"/>
                </a:solidFill>
              </a:rPr>
              <a:t>ONLINE</a:t>
            </a:r>
            <a:br>
              <a:rPr lang="en-US" sz="6000" b="1" dirty="0">
                <a:solidFill>
                  <a:srgbClr val="FF0000"/>
                </a:solidFill>
              </a:rPr>
            </a:br>
            <a:r>
              <a:rPr lang="en-US" sz="6000" b="1" dirty="0">
                <a:solidFill>
                  <a:srgbClr val="FF0000"/>
                </a:solidFill>
              </a:rPr>
              <a:t>REGISTRATION</a:t>
            </a:r>
            <a:br>
              <a:rPr lang="en-US" sz="6000" b="1" dirty="0">
                <a:solidFill>
                  <a:srgbClr val="FF0000"/>
                </a:solidFill>
              </a:rPr>
            </a:br>
            <a:r>
              <a:rPr lang="en-US" sz="6000" b="1" dirty="0">
                <a:solidFill>
                  <a:srgbClr val="FF0000"/>
                </a:solidFill>
              </a:rPr>
              <a:t>&amp;</a:t>
            </a:r>
            <a:br>
              <a:rPr lang="en-US" sz="6000" b="1" dirty="0">
                <a:solidFill>
                  <a:srgbClr val="FF0000"/>
                </a:solidFill>
              </a:rPr>
            </a:br>
            <a:r>
              <a:rPr lang="en-US" sz="6000" b="1" dirty="0">
                <a:solidFill>
                  <a:srgbClr val="FF0000"/>
                </a:solidFill>
              </a:rPr>
              <a:t>ONLINE</a:t>
            </a:r>
            <a:br>
              <a:rPr lang="en-US" sz="6000" b="1" dirty="0">
                <a:solidFill>
                  <a:srgbClr val="FF0000"/>
                </a:solidFill>
              </a:rPr>
            </a:br>
            <a:r>
              <a:rPr lang="en-US" sz="6000" b="1" dirty="0">
                <a:solidFill>
                  <a:srgbClr val="FF0000"/>
                </a:solidFill>
              </a:rPr>
              <a:t>UNIT RENEWAL</a:t>
            </a:r>
            <a:br>
              <a:rPr lang="en-US" sz="6000" b="1" dirty="0">
                <a:solidFill>
                  <a:srgbClr val="FF0000"/>
                </a:solidFill>
              </a:rPr>
            </a:br>
            <a:r>
              <a:rPr lang="en-US" sz="6000" b="1" dirty="0">
                <a:solidFill>
                  <a:srgbClr val="FF0000"/>
                </a:solidFill>
              </a:rPr>
              <a:t>FOR EXPLORING</a:t>
            </a:r>
            <a:endParaRPr lang="en-US" sz="6000" kern="1200" dirty="0">
              <a:solidFill>
                <a:srgbClr val="FF0000"/>
              </a:solidFill>
            </a:endParaRPr>
          </a:p>
        </p:txBody>
      </p:sp>
    </p:spTree>
    <p:extLst>
      <p:ext uri="{BB962C8B-B14F-4D97-AF65-F5344CB8AC3E}">
        <p14:creationId xmlns:p14="http://schemas.microsoft.com/office/powerpoint/2010/main" val="3744919864"/>
      </p:ext>
    </p:extLst>
  </p:cSld>
  <p:clrMapOvr>
    <a:overrideClrMapping bg1="dk1" tx1="lt1" bg2="dk2" tx2="lt2" accent1="accent1" accent2="accent2" accent3="accent3" accent4="accent4" accent5="accent5" accent6="accent6" hlink="hlink" folHlink="folHlink"/>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p:cNvSpPr/>
          <p:nvPr/>
        </p:nvSpPr>
        <p:spPr>
          <a:xfrm>
            <a:off x="123967" y="-165099"/>
            <a:ext cx="12192000" cy="6858000"/>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472C4"/>
                </a:solidFill>
                <a:effectLst/>
                <a:uLnTx/>
                <a:uFillTx/>
                <a:latin typeface="Calibri" panose="020F0502020204030204" pitchFamily="34" charset="0"/>
                <a:ea typeface="Calibri" panose="020F0502020204030204" pitchFamily="34" charset="0"/>
                <a:cs typeface="+mn-cs"/>
              </a:rPr>
              <a:t> </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4472C4"/>
                </a:solidFill>
                <a:effectLst/>
                <a:uLnTx/>
                <a:uFillTx/>
                <a:latin typeface="Calibri" panose="020F0502020204030204" pitchFamily="34" charset="0"/>
                <a:ea typeface="Calibri" panose="020F0502020204030204" pitchFamily="34" charset="0"/>
                <a:cs typeface="+mn-cs"/>
                <a:hlinkClick r:id="rId3"/>
              </a:rPr>
              <a:t>https://www.scouting.org/commissioners/internet-rechartering/</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rPr>
              <a:t>Information included is:</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Training Video</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FAQ’s</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User Guides</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Internet Recharter Guidelines</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Summary of Enhancements</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Recharter Demo Tool</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p:txBody>
      </p:sp>
      <p:sp>
        <p:nvSpPr>
          <p:cNvPr id="10" name="Title 1"/>
          <p:cNvSpPr txBox="1">
            <a:spLocks/>
          </p:cNvSpPr>
          <p:nvPr/>
        </p:nvSpPr>
        <p:spPr>
          <a:xfrm>
            <a:off x="859971" y="101405"/>
            <a:ext cx="10719995" cy="92431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200" b="1" i="1"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000" b="1" i="1"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New Online Rechartering/Renewal System </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j-ea"/>
              <a:cs typeface="Arial"/>
            </a:endParaRPr>
          </a:p>
        </p:txBody>
      </p:sp>
      <p:sp>
        <p:nvSpPr>
          <p:cNvPr id="13" name="Rectangle 12">
            <a:extLst>
              <a:ext uri="{FF2B5EF4-FFF2-40B4-BE49-F238E27FC236}">
                <a16:creationId xmlns:a16="http://schemas.microsoft.com/office/drawing/2014/main" id="{8CEC891D-B200-4AA6-BC97-E6A977A888A4}"/>
              </a:ext>
            </a:extLst>
          </p:cNvPr>
          <p:cNvSpPr/>
          <p:nvPr/>
        </p:nvSpPr>
        <p:spPr>
          <a:xfrm>
            <a:off x="3436195" y="5462002"/>
            <a:ext cx="5284667" cy="707886"/>
          </a:xfrm>
          <a:prstGeom prst="rect">
            <a:avLst/>
          </a:prstGeom>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Manager of Shared Services</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Member Data Outsourcing Solutions</a:t>
            </a:r>
          </a:p>
        </p:txBody>
      </p:sp>
      <p:sp>
        <p:nvSpPr>
          <p:cNvPr id="5" name="TextBox 4">
            <a:extLst>
              <a:ext uri="{FF2B5EF4-FFF2-40B4-BE49-F238E27FC236}">
                <a16:creationId xmlns:a16="http://schemas.microsoft.com/office/drawing/2014/main" id="{56417205-626F-4004-B9B8-F92A8FCFDDC2}"/>
              </a:ext>
            </a:extLst>
          </p:cNvPr>
          <p:cNvSpPr txBox="1"/>
          <p:nvPr/>
        </p:nvSpPr>
        <p:spPr>
          <a:xfrm>
            <a:off x="3970323" y="1218521"/>
            <a:ext cx="409092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hlinkClick r:id="rId4"/>
              </a:rPr>
              <a:t>https://advancements.scouting.org/login</a:t>
            </a: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114169262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BC92150-602A-E6F7-75EC-0DFDEE95C620}"/>
              </a:ext>
            </a:extLst>
          </p:cNvPr>
          <p:cNvSpPr/>
          <p:nvPr/>
        </p:nvSpPr>
        <p:spPr>
          <a:xfrm>
            <a:off x="822960" y="1793966"/>
            <a:ext cx="10393680"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Neue Haas Grotesk Text Pro"/>
              <a:ea typeface="+mn-ea"/>
              <a:cs typeface="+mn-cs"/>
            </a:endParaRPr>
          </a:p>
        </p:txBody>
      </p:sp>
      <p:sp>
        <p:nvSpPr>
          <p:cNvPr id="11" name="Slide Number Placeholder 2">
            <a:extLst>
              <a:ext uri="{FF2B5EF4-FFF2-40B4-BE49-F238E27FC236}">
                <a16:creationId xmlns:a16="http://schemas.microsoft.com/office/drawing/2014/main" id="{46E827CF-81FB-6275-330B-2740FE5F8E88}"/>
              </a:ext>
            </a:extLst>
          </p:cNvPr>
          <p:cNvSpPr>
            <a:spLocks noGrp="1"/>
          </p:cNvSpPr>
          <p:nvPr>
            <p:ph type="sldNum" sz="quarter" idx="12"/>
          </p:nvPr>
        </p:nvSpPr>
        <p:spPr>
          <a:xfrm>
            <a:off x="10993582" y="6446838"/>
            <a:ext cx="78001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srgbClr val="000000">
                    <a:tint val="75000"/>
                  </a:srgbClr>
                </a:solidFill>
                <a:effectLst/>
                <a:uLnTx/>
                <a:uFillTx/>
                <a:latin typeface="Neue Haas Grotesk Tex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dirty="0">
              <a:ln>
                <a:noFill/>
              </a:ln>
              <a:solidFill>
                <a:srgbClr val="000000">
                  <a:tint val="75000"/>
                </a:srgbClr>
              </a:solidFill>
              <a:effectLst/>
              <a:uLnTx/>
              <a:uFillTx/>
              <a:latin typeface="Neue Haas Grotesk Text Pro"/>
              <a:ea typeface="+mn-ea"/>
              <a:cs typeface="+mn-cs"/>
            </a:endParaRPr>
          </a:p>
        </p:txBody>
      </p:sp>
      <p:pic>
        <p:nvPicPr>
          <p:cNvPr id="6" name="Picture 5" descr="A close-up of a price list&#10;&#10;AI-generated content may be incorrect.">
            <a:extLst>
              <a:ext uri="{FF2B5EF4-FFF2-40B4-BE49-F238E27FC236}">
                <a16:creationId xmlns:a16="http://schemas.microsoft.com/office/drawing/2014/main" id="{6FF018CF-C8CC-5FF8-5CEF-A486651D05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8416" y="0"/>
            <a:ext cx="5916168" cy="6858000"/>
          </a:xfrm>
          <a:prstGeom prst="rect">
            <a:avLst/>
          </a:prstGeom>
        </p:spPr>
      </p:pic>
    </p:spTree>
    <p:extLst>
      <p:ext uri="{BB962C8B-B14F-4D97-AF65-F5344CB8AC3E}">
        <p14:creationId xmlns:p14="http://schemas.microsoft.com/office/powerpoint/2010/main" val="105435068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rgbClr val="231950"/>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61"/>
            <a:ext cx="12192000" cy="6883121"/>
          </a:xfrm>
          <a:prstGeom prst="rect">
            <a:avLst/>
          </a:prstGeom>
        </p:spPr>
      </p:pic>
      <p:sp>
        <p:nvSpPr>
          <p:cNvPr id="3" name="Content Placeholder 2"/>
          <p:cNvSpPr>
            <a:spLocks noGrp="1"/>
          </p:cNvSpPr>
          <p:nvPr>
            <p:ph idx="1"/>
          </p:nvPr>
        </p:nvSpPr>
        <p:spPr>
          <a:xfrm>
            <a:off x="-1229360" y="1041402"/>
            <a:ext cx="45719" cy="137159"/>
          </a:xfrm>
        </p:spPr>
        <p:txBody>
          <a:bodyPr>
            <a:normAutofit fontScale="25000" lnSpcReduction="20000"/>
          </a:bodyPr>
          <a:lstStyle/>
          <a:p>
            <a:endParaRPr lang="en-US" b="1" dirty="0">
              <a:solidFill>
                <a:schemeClr val="bg1"/>
              </a:solidFill>
            </a:endParaRPr>
          </a:p>
        </p:txBody>
      </p:sp>
      <p:pic>
        <p:nvPicPr>
          <p:cNvPr id="2" name="Picture 1">
            <a:extLst>
              <a:ext uri="{FF2B5EF4-FFF2-40B4-BE49-F238E27FC236}">
                <a16:creationId xmlns:a16="http://schemas.microsoft.com/office/drawing/2014/main" id="{06C0E5DA-907C-45ED-8115-3DE6F722042B}"/>
              </a:ext>
            </a:extLst>
          </p:cNvPr>
          <p:cNvPicPr>
            <a:picLocks noChangeAspect="1"/>
          </p:cNvPicPr>
          <p:nvPr/>
        </p:nvPicPr>
        <p:blipFill rotWithShape="1">
          <a:blip r:embed="rId4"/>
          <a:srcRect l="50625" t="9920" b="4160"/>
          <a:stretch/>
        </p:blipFill>
        <p:spPr>
          <a:xfrm>
            <a:off x="1246114" y="786384"/>
            <a:ext cx="9702304" cy="5276088"/>
          </a:xfrm>
          <a:prstGeom prst="rect">
            <a:avLst/>
          </a:prstGeom>
        </p:spPr>
      </p:pic>
      <p:pic>
        <p:nvPicPr>
          <p:cNvPr id="4" name="Picture 3">
            <a:extLst>
              <a:ext uri="{FF2B5EF4-FFF2-40B4-BE49-F238E27FC236}">
                <a16:creationId xmlns:a16="http://schemas.microsoft.com/office/drawing/2014/main" id="{51039A55-753E-4530-A553-C5E3850446D9}"/>
              </a:ext>
            </a:extLst>
          </p:cNvPr>
          <p:cNvPicPr>
            <a:picLocks noChangeAspect="1"/>
          </p:cNvPicPr>
          <p:nvPr/>
        </p:nvPicPr>
        <p:blipFill>
          <a:blip r:embed="rId5"/>
          <a:stretch>
            <a:fillRect/>
          </a:stretch>
        </p:blipFill>
        <p:spPr>
          <a:xfrm>
            <a:off x="953506" y="133100"/>
            <a:ext cx="10123214" cy="6582655"/>
          </a:xfrm>
          <a:prstGeom prst="rect">
            <a:avLst/>
          </a:prstGeom>
        </p:spPr>
      </p:pic>
      <p:sp>
        <p:nvSpPr>
          <p:cNvPr id="6" name="Oval 5">
            <a:extLst>
              <a:ext uri="{FF2B5EF4-FFF2-40B4-BE49-F238E27FC236}">
                <a16:creationId xmlns:a16="http://schemas.microsoft.com/office/drawing/2014/main" id="{E3477278-D39E-4E1D-86F0-B9964A4B4C05}"/>
              </a:ext>
            </a:extLst>
          </p:cNvPr>
          <p:cNvSpPr/>
          <p:nvPr/>
        </p:nvSpPr>
        <p:spPr>
          <a:xfrm>
            <a:off x="678392" y="4215032"/>
            <a:ext cx="2454120" cy="464494"/>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9797795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7" y="-25121"/>
            <a:ext cx="12192000" cy="6883121"/>
          </a:xfrm>
          <a:prstGeom prst="rect">
            <a:avLst/>
          </a:prstGeom>
        </p:spPr>
      </p:pic>
      <p:sp>
        <p:nvSpPr>
          <p:cNvPr id="2" name="Title 1"/>
          <p:cNvSpPr>
            <a:spLocks noGrp="1"/>
          </p:cNvSpPr>
          <p:nvPr>
            <p:ph type="ctrTitle"/>
          </p:nvPr>
        </p:nvSpPr>
        <p:spPr>
          <a:xfrm>
            <a:off x="2181710" y="1761328"/>
            <a:ext cx="8431981" cy="900712"/>
          </a:xfrm>
        </p:spPr>
        <p:txBody>
          <a:bodyPr>
            <a:normAutofit fontScale="90000"/>
          </a:bodyPr>
          <a:lstStyle/>
          <a:p>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r>
              <a:rPr lang="en-US" sz="3100" dirty="0">
                <a:solidFill>
                  <a:srgbClr val="1FC77F"/>
                </a:solidFill>
                <a:latin typeface="Arial Black"/>
                <a:cs typeface="Arial Black"/>
              </a:rPr>
              <a:t>Youth Protection Training</a:t>
            </a:r>
            <a:br>
              <a:rPr lang="en-US" sz="3100" dirty="0">
                <a:solidFill>
                  <a:srgbClr val="1FC77F"/>
                </a:solidFill>
                <a:latin typeface="Arial Black"/>
                <a:cs typeface="Arial Black"/>
              </a:rPr>
            </a:br>
            <a:r>
              <a:rPr lang="en-US" sz="3100" dirty="0">
                <a:solidFill>
                  <a:srgbClr val="1FC77F"/>
                </a:solidFill>
                <a:latin typeface="Arial Black"/>
                <a:cs typeface="Arial Black"/>
              </a:rPr>
              <a:t>Safeguarding Youth</a:t>
            </a:r>
          </a:p>
        </p:txBody>
      </p:sp>
      <p:pic>
        <p:nvPicPr>
          <p:cNvPr id="23" name="Picture 22" descr="exploring_wht_transparent-0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4"/>
          <p:cNvSpPr/>
          <p:nvPr/>
        </p:nvSpPr>
        <p:spPr>
          <a:xfrm>
            <a:off x="2013976" y="3133946"/>
            <a:ext cx="8599715" cy="1400383"/>
          </a:xfrm>
          <a:prstGeom prst="rect">
            <a:avLst/>
          </a:prstGeom>
        </p:spPr>
        <p:txBody>
          <a:bodyPr wrap="square">
            <a:spAutoFit/>
          </a:bodyPr>
          <a:lstStyle/>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FFFF00"/>
              </a:solidFill>
              <a:effectLst/>
              <a:uLnTx/>
              <a:uFillTx/>
              <a:latin typeface="Arial Black" panose="020B0A040201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hlinkClick r:id="rId4"/>
              </a:rPr>
              <a:t>https://my.scouting.org/</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79646">
                  <a:lumMod val="75000"/>
                </a:srgb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00" b="0" i="0" u="none" strike="noStrike" kern="1200" cap="none" spc="0" normalizeH="0" baseline="0" noProof="0" dirty="0">
              <a:ln>
                <a:noFill/>
              </a:ln>
              <a:solidFill>
                <a:srgbClr val="FFFF00"/>
              </a:solidFill>
              <a:effectLst/>
              <a:uLnTx/>
              <a:uFillTx/>
              <a:latin typeface="Calibri"/>
              <a:ea typeface="+mn-ea"/>
              <a:cs typeface="+mn-cs"/>
            </a:endParaRPr>
          </a:p>
        </p:txBody>
      </p:sp>
    </p:spTree>
    <p:extLst>
      <p:ext uri="{BB962C8B-B14F-4D97-AF65-F5344CB8AC3E}">
        <p14:creationId xmlns:p14="http://schemas.microsoft.com/office/powerpoint/2010/main" val="327388349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249"/>
            <a:ext cx="12192000" cy="6883121"/>
          </a:xfrm>
          <a:prstGeom prst="rect">
            <a:avLst/>
          </a:prstGeom>
        </p:spPr>
      </p:pic>
      <p:sp>
        <p:nvSpPr>
          <p:cNvPr id="2" name="Title 1"/>
          <p:cNvSpPr>
            <a:spLocks noGrp="1"/>
          </p:cNvSpPr>
          <p:nvPr>
            <p:ph type="ctrTitle"/>
          </p:nvPr>
        </p:nvSpPr>
        <p:spPr>
          <a:xfrm>
            <a:off x="2181710" y="1781569"/>
            <a:ext cx="8431981" cy="900712"/>
          </a:xfrm>
        </p:spPr>
        <p:txBody>
          <a:bodyPr>
            <a:normAutofit fontScale="90000"/>
          </a:bodyPr>
          <a:lstStyle/>
          <a:p>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r>
              <a:rPr lang="en-US" sz="3100" dirty="0">
                <a:solidFill>
                  <a:srgbClr val="1FC77F"/>
                </a:solidFill>
                <a:latin typeface="Arial Black"/>
                <a:cs typeface="Arial Black"/>
              </a:rPr>
              <a:t>Exploring Youth Training Update</a:t>
            </a:r>
          </a:p>
        </p:txBody>
      </p:sp>
      <p:pic>
        <p:nvPicPr>
          <p:cNvPr id="23" name="Picture 22" descr="exploring_wht_transparent-0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4"/>
          <p:cNvSpPr/>
          <p:nvPr/>
        </p:nvSpPr>
        <p:spPr>
          <a:xfrm>
            <a:off x="2013976" y="3133946"/>
            <a:ext cx="8599715" cy="1400383"/>
          </a:xfrm>
          <a:prstGeom prst="rect">
            <a:avLst/>
          </a:prstGeom>
        </p:spPr>
        <p:txBody>
          <a:bodyPr wrap="square">
            <a:spAutoFit/>
          </a:bodyPr>
          <a:lstStyle/>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FFFF00"/>
              </a:solidFill>
              <a:effectLst/>
              <a:uLnTx/>
              <a:uFillTx/>
              <a:latin typeface="Arial Black" panose="020B0A040201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mn-cs"/>
                <a:hlinkClick r:id="rId4"/>
              </a:rPr>
              <a:t>https://www.scouting.org/training/youth-protection/venturing/</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79646">
                  <a:lumMod val="75000"/>
                </a:srgb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00" b="0" i="0" u="none" strike="noStrike" kern="1200" cap="none" spc="0" normalizeH="0" baseline="0" noProof="0" dirty="0">
              <a:ln>
                <a:noFill/>
              </a:ln>
              <a:solidFill>
                <a:srgbClr val="FFFF00"/>
              </a:solidFill>
              <a:effectLst/>
              <a:uLnTx/>
              <a:uFillTx/>
              <a:latin typeface="Calibri"/>
              <a:ea typeface="+mn-ea"/>
              <a:cs typeface="+mn-cs"/>
            </a:endParaRPr>
          </a:p>
        </p:txBody>
      </p:sp>
    </p:spTree>
    <p:extLst>
      <p:ext uri="{BB962C8B-B14F-4D97-AF65-F5344CB8AC3E}">
        <p14:creationId xmlns:p14="http://schemas.microsoft.com/office/powerpoint/2010/main" val="937112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3A56D-08FC-793D-B32B-1B34848C4E70}"/>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18FAAC6E-040E-A5FB-BD53-25F36BF482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a:extLst>
              <a:ext uri="{FF2B5EF4-FFF2-40B4-BE49-F238E27FC236}">
                <a16:creationId xmlns:a16="http://schemas.microsoft.com/office/drawing/2014/main" id="{56A9B023-7BD7-83F9-617B-81E7AB533A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CA01DDB6-F10B-84FE-9B24-96C2892BE52F}"/>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5D10AAB-86A2-B7C9-7167-54AB0E1D203B}"/>
              </a:ext>
            </a:extLst>
          </p:cNvPr>
          <p:cNvSpPr>
            <a:spLocks noGrp="1"/>
          </p:cNvSpPr>
          <p:nvPr>
            <p:ph type="ctrTitle"/>
          </p:nvPr>
        </p:nvSpPr>
        <p:spPr>
          <a:xfrm>
            <a:off x="1774372" y="204215"/>
            <a:ext cx="8731445" cy="1252796"/>
          </a:xfrm>
        </p:spPr>
        <p:txBody>
          <a:bodyPr>
            <a:normAutofit/>
          </a:bodyPr>
          <a:lstStyle/>
          <a:p>
            <a:r>
              <a:rPr lang="en-US" sz="3600" dirty="0">
                <a:solidFill>
                  <a:srgbClr val="2AB96C"/>
                </a:solidFill>
                <a:latin typeface="Arial Black" panose="020B0A04020102020204" pitchFamily="34" charset="0"/>
              </a:rPr>
              <a:t>National LFL / Exploring Program Office Staffing Update</a:t>
            </a:r>
          </a:p>
        </p:txBody>
      </p:sp>
      <p:sp>
        <p:nvSpPr>
          <p:cNvPr id="2" name="TextBox 1">
            <a:extLst>
              <a:ext uri="{FF2B5EF4-FFF2-40B4-BE49-F238E27FC236}">
                <a16:creationId xmlns:a16="http://schemas.microsoft.com/office/drawing/2014/main" id="{78E3EF9F-AFBB-9065-08F7-8497B47D149B}"/>
              </a:ext>
            </a:extLst>
          </p:cNvPr>
          <p:cNvSpPr txBox="1"/>
          <p:nvPr/>
        </p:nvSpPr>
        <p:spPr>
          <a:xfrm>
            <a:off x="1786379" y="1919234"/>
            <a:ext cx="8556172" cy="7078861"/>
          </a:xfrm>
          <a:prstGeom prst="rect">
            <a:avLst/>
          </a:prstGeom>
          <a:noFill/>
        </p:spPr>
        <p:txBody>
          <a:bodyPr wrap="square" rtlCol="0">
            <a:spAutoFit/>
          </a:bodyPr>
          <a:lstStyle/>
          <a:p>
            <a:pPr marL="231775" indent="-231775" defTabSz="257175">
              <a:buSzPct val="75000"/>
              <a:buFont typeface="Arial" panose="020B0604020202020204" pitchFamily="34" charset="0"/>
              <a:buChar char="•"/>
              <a:defRPr/>
            </a:pPr>
            <a:r>
              <a:rPr lang="en-US" altLang="en-US" sz="2400" b="1" dirty="0">
                <a:solidFill>
                  <a:srgbClr val="FFFF00"/>
                </a:solidFill>
                <a:latin typeface="Arial" panose="020B0604020202020204" pitchFamily="34" charset="0"/>
                <a:cs typeface="Arial" panose="020B0604020202020204" pitchFamily="34" charset="0"/>
              </a:rPr>
              <a:t>As of 10 November 2025, Dedra Douglas joined the National Service Center as the new Administrative Assistant working with Susan Fitzhugh (Senior Administrative Assistant)</a:t>
            </a:r>
          </a:p>
          <a:p>
            <a:pPr marL="231775" indent="-231775" defTabSz="257175">
              <a:buSzPct val="75000"/>
              <a:buFont typeface="Arial" panose="020B0604020202020204" pitchFamily="34" charset="0"/>
              <a:buChar char="•"/>
              <a:defRPr/>
            </a:pPr>
            <a:endParaRPr lang="en-US" sz="2400" b="1" dirty="0">
              <a:solidFill>
                <a:srgbClr val="FFFF00"/>
              </a:solidFill>
              <a:latin typeface="Arial" panose="020B0604020202020204" pitchFamily="34" charset="0"/>
              <a:cs typeface="Arial" panose="020B0604020202020204" pitchFamily="34" charset="0"/>
            </a:endParaRPr>
          </a:p>
          <a:p>
            <a:pPr marL="231775" indent="-231775" defTabSz="257175">
              <a:buSzPct val="75000"/>
              <a:buFont typeface="Arial" panose="020B0604020202020204" pitchFamily="34" charset="0"/>
              <a:buChar char="•"/>
              <a:defRPr/>
            </a:pPr>
            <a:r>
              <a:rPr lang="en-US" sz="2400" b="1" dirty="0">
                <a:solidFill>
                  <a:srgbClr val="FFFF00"/>
                </a:solidFill>
                <a:latin typeface="Arial" panose="020B0604020202020204" pitchFamily="34" charset="0"/>
                <a:cs typeface="Arial" panose="020B0604020202020204" pitchFamily="34" charset="0"/>
              </a:rPr>
              <a:t>On 1 December 2025, Carlos Coronado (who is currently the Assistant Director of Field Service with Heart of America Council) will be joining the National Service Center as the new Exploring Program Growth &amp; Retention Executive</a:t>
            </a: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8899801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itle 3"/>
          <p:cNvSpPr>
            <a:spLocks noGrp="1"/>
          </p:cNvSpPr>
          <p:nvPr>
            <p:ph type="ctrTitle"/>
          </p:nvPr>
        </p:nvSpPr>
        <p:spPr>
          <a:xfrm>
            <a:off x="1672210" y="-231790"/>
            <a:ext cx="8833606" cy="961124"/>
          </a:xfrm>
        </p:spPr>
        <p:txBody>
          <a:bodyPr>
            <a:normAutofit/>
          </a:bodyPr>
          <a:lstStyle/>
          <a:p>
            <a:r>
              <a:rPr lang="en-US" sz="3600" b="1" dirty="0">
                <a:solidFill>
                  <a:srgbClr val="1FC77F"/>
                </a:solidFill>
                <a:latin typeface="Arial Black" panose="020B0A04020102020204" pitchFamily="34" charset="0"/>
                <a:cs typeface="Arial" pitchFamily="34" charset="0"/>
              </a:rPr>
              <a:t>Barriers to Abuse Update</a:t>
            </a:r>
          </a:p>
        </p:txBody>
      </p:sp>
      <p:sp>
        <p:nvSpPr>
          <p:cNvPr id="2" name="TextBox 1"/>
          <p:cNvSpPr txBox="1"/>
          <p:nvPr/>
        </p:nvSpPr>
        <p:spPr>
          <a:xfrm>
            <a:off x="1774371" y="678536"/>
            <a:ext cx="8556172" cy="5763116"/>
          </a:xfrm>
          <a:prstGeom prst="rect">
            <a:avLst/>
          </a:prstGeom>
          <a:noFill/>
        </p:spPr>
        <p:txBody>
          <a:bodyPr wrap="square" rtlCol="0">
            <a:spAutoFit/>
          </a:bodyPr>
          <a:lstStyle/>
          <a:p>
            <a:pPr marL="342900" marR="0" lvl="0" indent="-342900" algn="l" defTabSz="914400" rtl="0" eaLnBrk="1" fontAlgn="base" latinLnBrk="0" hangingPunct="1">
              <a:lnSpc>
                <a:spcPct val="100000"/>
              </a:lnSpc>
              <a:spcBef>
                <a:spcPts val="0"/>
              </a:spcBef>
              <a:spcAft>
                <a:spcPts val="0"/>
              </a:spcAft>
              <a:buClrTx/>
              <a:buSzPct val="150000"/>
              <a:buFont typeface="Arial" panose="020B0604020202020204" pitchFamily="34" charset="0"/>
              <a:buChar char="•"/>
              <a:tabLst/>
              <a:defRPr/>
            </a:pPr>
            <a:r>
              <a:rPr kumimoji="0" lang="en-US" sz="155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As part of our ongoing commitment to abuse prevention, the Boy Scouts of America, to include Exploring,  is updating the adult supervision requirements for overnight activities</a:t>
            </a:r>
          </a:p>
          <a:p>
            <a:pPr marL="0" marR="0" lvl="0" indent="0" algn="l" defTabSz="914400" rtl="0" eaLnBrk="1" fontAlgn="base" latinLnBrk="0" hangingPunct="1">
              <a:lnSpc>
                <a:spcPct val="100000"/>
              </a:lnSpc>
              <a:spcBef>
                <a:spcPts val="0"/>
              </a:spcBef>
              <a:spcAft>
                <a:spcPts val="0"/>
              </a:spcAft>
              <a:buClrTx/>
              <a:buSzPct val="150000"/>
              <a:buFontTx/>
              <a:buNone/>
              <a:tabLst/>
              <a:defRPr/>
            </a:pPr>
            <a:r>
              <a:rPr kumimoji="0" lang="en-US" sz="800" b="1" i="0" u="none" strike="noStrike" kern="1200" cap="none" spc="0" normalizeH="0" baseline="0" noProof="0" dirty="0">
                <a:ln>
                  <a:noFill/>
                </a:ln>
                <a:solidFill>
                  <a:srgbClr val="ED7D31">
                    <a:lumMod val="75000"/>
                  </a:srgbClr>
                </a:solidFill>
                <a:effectLst/>
                <a:uLnTx/>
                <a:uFillTx/>
                <a:latin typeface="Arial" panose="020B0604020202020204" pitchFamily="34" charset="0"/>
                <a:ea typeface="+mn-ea"/>
                <a:cs typeface="Arial" panose="020B0604020202020204" pitchFamily="34" charset="0"/>
              </a:rPr>
              <a:t> </a:t>
            </a:r>
          </a:p>
          <a:p>
            <a:pPr marL="342900" marR="0" lvl="0" indent="-342900" algn="l" defTabSz="914400" rtl="0" eaLnBrk="1" fontAlgn="base" latinLnBrk="0" hangingPunct="1">
              <a:lnSpc>
                <a:spcPct val="100000"/>
              </a:lnSpc>
              <a:spcBef>
                <a:spcPts val="0"/>
              </a:spcBef>
              <a:spcAft>
                <a:spcPts val="0"/>
              </a:spcAft>
              <a:buClrTx/>
              <a:buSzPct val="150000"/>
              <a:buFont typeface="Arial" panose="020B0604020202020204" pitchFamily="34" charset="0"/>
              <a:buChar char="•"/>
              <a:tabLst/>
              <a:defRPr/>
            </a:pPr>
            <a:r>
              <a:rPr kumimoji="0" lang="en-US" sz="1550" b="1" i="0" u="none" strike="noStrike" kern="1200" cap="none" spc="0" normalizeH="0" baseline="0" noProof="0" dirty="0">
                <a:ln>
                  <a:noFill/>
                </a:ln>
                <a:solidFill>
                  <a:srgbClr val="ED7D31">
                    <a:lumMod val="75000"/>
                  </a:srgbClr>
                </a:solidFill>
                <a:effectLst/>
                <a:uLnTx/>
                <a:uFillTx/>
                <a:latin typeface="Arial" panose="020B0604020202020204" pitchFamily="34" charset="0"/>
                <a:ea typeface="+mn-ea"/>
                <a:cs typeface="Arial" panose="020B0604020202020204" pitchFamily="34" charset="0"/>
              </a:rPr>
              <a:t>This update enhances the minimum “two deep leadership” requirements by additionally requiring every adult present on overnight activities to be a registered member of the Boy Scouts of America or Exploring</a:t>
            </a:r>
          </a:p>
          <a:p>
            <a:pPr marL="0" marR="0" lvl="0" indent="0" algn="l" defTabSz="914400" rtl="0" eaLnBrk="1" fontAlgn="base" latinLnBrk="0" hangingPunct="1">
              <a:lnSpc>
                <a:spcPct val="100000"/>
              </a:lnSpc>
              <a:spcBef>
                <a:spcPts val="0"/>
              </a:spcBef>
              <a:spcAft>
                <a:spcPts val="0"/>
              </a:spcAft>
              <a:buClrTx/>
              <a:buSzPct val="150000"/>
              <a:buFontTx/>
              <a:buNone/>
              <a:tabLst/>
              <a:defRPr/>
            </a:pPr>
            <a:endParaRPr kumimoji="0" lang="en-US" sz="8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base" latinLnBrk="0" hangingPunct="1">
              <a:lnSpc>
                <a:spcPct val="100000"/>
              </a:lnSpc>
              <a:spcBef>
                <a:spcPts val="0"/>
              </a:spcBef>
              <a:spcAft>
                <a:spcPts val="0"/>
              </a:spcAft>
              <a:buClrTx/>
              <a:buSzPct val="150000"/>
              <a:buFont typeface="Arial" panose="020B0604020202020204" pitchFamily="34" charset="0"/>
              <a:buChar char="•"/>
              <a:tabLst/>
              <a:defRPr/>
            </a:pPr>
            <a:r>
              <a:rPr kumimoji="0" lang="en-US" sz="155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These adults must submit an adult application and registration fee, undergo a criminal background check, a volunteer screening database check and must complete mandatory Youth Protection training. </a:t>
            </a:r>
          </a:p>
          <a:p>
            <a:pPr marL="0" marR="0" lvl="0" indent="0" algn="l" defTabSz="914400" rtl="0" eaLnBrk="1" fontAlgn="base" latinLnBrk="0" hangingPunct="1">
              <a:lnSpc>
                <a:spcPct val="100000"/>
              </a:lnSpc>
              <a:spcBef>
                <a:spcPts val="0"/>
              </a:spcBef>
              <a:spcAft>
                <a:spcPts val="0"/>
              </a:spcAft>
              <a:buClrTx/>
              <a:buSzPct val="150000"/>
              <a:buFontTx/>
              <a:buNone/>
              <a:tabLst/>
              <a:defRPr/>
            </a:pPr>
            <a:endParaRPr kumimoji="0" lang="en-US" sz="8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base" latinLnBrk="0" hangingPunct="1">
              <a:lnSpc>
                <a:spcPct val="100000"/>
              </a:lnSpc>
              <a:spcBef>
                <a:spcPts val="0"/>
              </a:spcBef>
              <a:spcAft>
                <a:spcPts val="0"/>
              </a:spcAft>
              <a:buClrTx/>
              <a:buSzPct val="150000"/>
              <a:buFont typeface="Arial" panose="020B0604020202020204" pitchFamily="34" charset="0"/>
              <a:buChar char="•"/>
              <a:tabLst/>
              <a:defRPr/>
            </a:pPr>
            <a:r>
              <a:rPr kumimoji="0" lang="en-US" sz="155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A limited exception for parents and legal guardians of Cub Scout youth attending overnight with their children is planned due to the family centric nature of Cub Scouting </a:t>
            </a:r>
          </a:p>
          <a:p>
            <a:pPr marL="0" marR="0" lvl="0" indent="0" algn="l" defTabSz="914400" rtl="0" eaLnBrk="1" fontAlgn="base" latinLnBrk="0" hangingPunct="1">
              <a:lnSpc>
                <a:spcPct val="100000"/>
              </a:lnSpc>
              <a:spcBef>
                <a:spcPts val="0"/>
              </a:spcBef>
              <a:spcAft>
                <a:spcPts val="0"/>
              </a:spcAft>
              <a:buClrTx/>
              <a:buSzPct val="150000"/>
              <a:buFontTx/>
              <a:buNone/>
              <a:tabLst/>
              <a:defRPr/>
            </a:pPr>
            <a:r>
              <a:rPr kumimoji="0" lang="en-US" sz="8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p>
          <a:p>
            <a:pPr marL="342900" marR="0" lvl="0" indent="-342900" algn="l" defTabSz="914400" rtl="0" eaLnBrk="1" fontAlgn="base" latinLnBrk="0" hangingPunct="1">
              <a:lnSpc>
                <a:spcPct val="100000"/>
              </a:lnSpc>
              <a:spcBef>
                <a:spcPts val="0"/>
              </a:spcBef>
              <a:spcAft>
                <a:spcPts val="0"/>
              </a:spcAft>
              <a:buClrTx/>
              <a:buSzPct val="150000"/>
              <a:buFont typeface="Arial" panose="020B0604020202020204" pitchFamily="34" charset="0"/>
              <a:buChar char="•"/>
              <a:tabLst/>
              <a:defRPr/>
            </a:pPr>
            <a:r>
              <a:rPr kumimoji="0" lang="en-US" sz="1550" b="1" i="0" u="none" strike="noStrike" kern="1200" cap="none" spc="0" normalizeH="0" baseline="0" noProof="0" dirty="0">
                <a:ln>
                  <a:noFill/>
                </a:ln>
                <a:solidFill>
                  <a:srgbClr val="ED7D31">
                    <a:lumMod val="75000"/>
                  </a:srgbClr>
                </a:solidFill>
                <a:effectLst/>
                <a:uLnTx/>
                <a:uFillTx/>
                <a:latin typeface="Arial" panose="020B0604020202020204" pitchFamily="34" charset="0"/>
                <a:ea typeface="+mn-ea"/>
                <a:cs typeface="Arial" panose="020B0604020202020204" pitchFamily="34" charset="0"/>
              </a:rPr>
              <a:t>All Cub Scout Packs, Scouts BSA Troops, Venturing Crews, Sea Scouting Ships, Exploring Posts, council, and district overnight programs will be required to comply with this update by September 1, 2023. We encourage early adoption prior to the effective date</a:t>
            </a:r>
          </a:p>
          <a:p>
            <a:pPr marL="0" marR="0" lvl="0" indent="0" algn="l" defTabSz="914400" rtl="0" eaLnBrk="1" fontAlgn="base" latinLnBrk="0" hangingPunct="1">
              <a:lnSpc>
                <a:spcPct val="100000"/>
              </a:lnSpc>
              <a:spcBef>
                <a:spcPts val="0"/>
              </a:spcBef>
              <a:spcAft>
                <a:spcPts val="0"/>
              </a:spcAft>
              <a:buClrTx/>
              <a:buSzPct val="150000"/>
              <a:buFontTx/>
              <a:buNone/>
              <a:tabLst/>
              <a:defRPr/>
            </a:pPr>
            <a:endParaRPr kumimoji="0" lang="en-US" sz="8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base" latinLnBrk="0" hangingPunct="1">
              <a:lnSpc>
                <a:spcPct val="100000"/>
              </a:lnSpc>
              <a:spcBef>
                <a:spcPts val="0"/>
              </a:spcBef>
              <a:spcAft>
                <a:spcPts val="0"/>
              </a:spcAft>
              <a:buClrTx/>
              <a:buSzPct val="150000"/>
              <a:buFont typeface="Arial" panose="020B0604020202020204" pitchFamily="34" charset="0"/>
              <a:buChar char="•"/>
              <a:tabLst/>
              <a:defRPr/>
            </a:pPr>
            <a:r>
              <a:rPr kumimoji="0" lang="en-US" sz="1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T</a:t>
            </a:r>
            <a:r>
              <a:rPr kumimoji="0" lang="en-US" sz="155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his updated Barrier to Abuse will be referenced as part of the Guide to Safe Scouting, Exploring’s Safety First Guidelines, Youth Protection and Adult Leadership section, Scouting’s Barriers to Abuse.  Youth Protection and Barriers to Abuse FAQ’s will be expanded to include additional FAQ’s as they are developed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057475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35"/>
            <a:ext cx="12192000" cy="6883121"/>
          </a:xfrm>
          <a:prstGeom prst="rect">
            <a:avLst/>
          </a:prstGeom>
        </p:spPr>
      </p:pic>
      <p:sp>
        <p:nvSpPr>
          <p:cNvPr id="9" name="Title 1"/>
          <p:cNvSpPr txBox="1">
            <a:spLocks/>
          </p:cNvSpPr>
          <p:nvPr/>
        </p:nvSpPr>
        <p:spPr>
          <a:xfrm>
            <a:off x="2992468" y="1424167"/>
            <a:ext cx="7382924" cy="2737975"/>
          </a:xfrm>
          <a:prstGeom prst="rect">
            <a:avLst/>
          </a:prstGeom>
        </p:spPr>
        <p:txBody>
          <a:bodyPr vert="horz" lIns="91440" tIns="45720" rIns="91440" bIns="45720" rtlCol="0" anchor="t">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457200" rtl="0" eaLnBrk="1" fontAlgn="auto" latinLnBrk="0" hangingPunct="1">
              <a:lnSpc>
                <a:spcPct val="13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B1E6FE"/>
                </a:solidFill>
                <a:effectLst/>
                <a:uLnTx/>
                <a:uFillTx/>
                <a:latin typeface="Arial Black"/>
                <a:ea typeface="+mj-ea"/>
                <a:cs typeface="Arial Black"/>
              </a:rPr>
              <a:t>	</a:t>
            </a:r>
            <a:r>
              <a:rPr kumimoji="0" lang="en-US" sz="2000" b="0" i="0" u="none" strike="noStrike" kern="1200" cap="none" spc="0" normalizeH="0" baseline="0" noProof="0" dirty="0">
                <a:ln>
                  <a:noFill/>
                </a:ln>
                <a:solidFill>
                  <a:prstClr val="white"/>
                </a:solidFill>
                <a:effectLst/>
                <a:uLnTx/>
                <a:uFillTx/>
                <a:latin typeface="Arial Black"/>
                <a:ea typeface="+mj-ea"/>
                <a:cs typeface="Arial Black"/>
              </a:rPr>
              <a:t>page	|  @lflexploring</a:t>
            </a:r>
          </a:p>
          <a:p>
            <a:pPr marL="0" marR="0" lvl="0" indent="0" algn="l" defTabSz="457200" rtl="0" eaLnBrk="1" fontAlgn="auto" latinLnBrk="0" hangingPunct="1">
              <a:lnSpc>
                <a:spcPct val="13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Black"/>
                <a:ea typeface="+mj-ea"/>
                <a:cs typeface="Arial Black"/>
              </a:rPr>
              <a:t>	group	|  Exploring Success!</a:t>
            </a:r>
          </a:p>
          <a:p>
            <a:pPr marL="0" marR="0" lvl="0" indent="0" algn="l" defTabSz="457200" rtl="0" eaLnBrk="1" fontAlgn="auto" latinLnBrk="0" hangingPunct="1">
              <a:lnSpc>
                <a:spcPct val="13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Black"/>
                <a:ea typeface="+mj-ea"/>
                <a:cs typeface="Arial Black"/>
              </a:rPr>
              <a:t>	group	|  National Explorer Alumni Association</a:t>
            </a:r>
          </a:p>
          <a:p>
            <a:pPr marL="0" marR="0" lvl="0" indent="0" algn="l" defTabSz="457200" rtl="0" eaLnBrk="1" fontAlgn="auto" latinLnBrk="0" hangingPunct="1">
              <a:lnSpc>
                <a:spcPct val="130000"/>
              </a:lnSpc>
              <a:spcBef>
                <a:spcPct val="0"/>
              </a:spcBef>
              <a:spcAft>
                <a:spcPts val="0"/>
              </a:spcAft>
              <a:buClrTx/>
              <a:buSzTx/>
              <a:buFontTx/>
              <a:buNone/>
              <a:tabLst/>
              <a:defRPr/>
            </a:pPr>
            <a:endParaRPr kumimoji="0" lang="en-US" sz="2000" b="0" i="0" u="none" strike="noStrike" kern="1200" cap="none" spc="0" normalizeH="0" baseline="0" noProof="0" dirty="0">
              <a:ln>
                <a:noFill/>
              </a:ln>
              <a:solidFill>
                <a:srgbClr val="FF0000"/>
              </a:solidFill>
              <a:effectLst/>
              <a:uLnTx/>
              <a:uFillTx/>
              <a:latin typeface="Arial Black" panose="020B0A04020102020204" pitchFamily="34" charset="0"/>
              <a:ea typeface="+mj-ea"/>
              <a:cs typeface="Arial Black"/>
            </a:endParaRPr>
          </a:p>
          <a:p>
            <a:pPr marL="0" marR="0" lvl="0" indent="0" algn="l" defTabSz="457200" rtl="0" eaLnBrk="1" fontAlgn="auto" latinLnBrk="0" hangingPunct="1">
              <a:lnSpc>
                <a:spcPct val="13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rial Black" panose="020B0A04020102020204" pitchFamily="34" charset="0"/>
                <a:ea typeface="+mj-ea"/>
                <a:cs typeface="Arial Black"/>
              </a:rPr>
              <a:t>	</a:t>
            </a:r>
            <a:r>
              <a:rPr kumimoji="0" lang="en-US" sz="2000" b="0" i="0" u="none" strike="noStrike" kern="1200" cap="none" spc="0" normalizeH="0" baseline="0" noProof="0" dirty="0">
                <a:ln>
                  <a:noFill/>
                </a:ln>
                <a:solidFill>
                  <a:srgbClr val="FFFFFF"/>
                </a:solidFill>
                <a:effectLst/>
                <a:uLnTx/>
                <a:uFillTx/>
                <a:latin typeface="Arial Black" panose="020B0A04020102020204" pitchFamily="34" charset="0"/>
                <a:ea typeface="+mj-ea"/>
                <a:cs typeface="Arial Black"/>
              </a:rPr>
              <a:t>learningforlifeusa</a:t>
            </a:r>
          </a:p>
          <a:p>
            <a:pPr marL="0" marR="0" lvl="0" indent="0" algn="l" defTabSz="457200" rtl="0" eaLnBrk="1" fontAlgn="auto" latinLnBrk="0" hangingPunct="1">
              <a:lnSpc>
                <a:spcPct val="130000"/>
              </a:lnSpc>
              <a:spcBef>
                <a:spcPct val="0"/>
              </a:spcBef>
              <a:spcAft>
                <a:spcPts val="0"/>
              </a:spcAft>
              <a:buClrTx/>
              <a:buSzTx/>
              <a:buFontTx/>
              <a:buNone/>
              <a:tabLst/>
              <a:defRPr/>
            </a:pPr>
            <a:endParaRPr kumimoji="0" lang="en-US" sz="2600" b="0" i="0" u="none" strike="noStrike" kern="1200" cap="none" spc="0" normalizeH="0" baseline="0" noProof="0" dirty="0">
              <a:ln>
                <a:noFill/>
              </a:ln>
              <a:solidFill>
                <a:srgbClr val="FFC000"/>
              </a:solidFill>
              <a:effectLst/>
              <a:uLnTx/>
              <a:uFillTx/>
              <a:latin typeface="Arial Black" panose="020B0A04020102020204" pitchFamily="34" charset="0"/>
              <a:ea typeface="+mj-ea"/>
              <a:cs typeface="Arial Black"/>
            </a:endParaRPr>
          </a:p>
          <a:p>
            <a:pPr marL="0" marR="0" lvl="0" indent="0" algn="l" defTabSz="457200" rtl="0" eaLnBrk="1" fontAlgn="auto" latinLnBrk="0" hangingPunct="1">
              <a:lnSpc>
                <a:spcPct val="130000"/>
              </a:lnSpc>
              <a:spcBef>
                <a:spcPct val="0"/>
              </a:spcBef>
              <a:spcAft>
                <a:spcPts val="0"/>
              </a:spcAft>
              <a:buClrTx/>
              <a:buSzTx/>
              <a:buFontTx/>
              <a:buNone/>
              <a:tabLst/>
              <a:defRPr/>
            </a:pPr>
            <a:r>
              <a:rPr kumimoji="0" lang="en-US" sz="2600" b="0" i="0" u="none" strike="noStrike" kern="1200" cap="none" spc="0" normalizeH="0" baseline="0" noProof="0" dirty="0">
                <a:ln>
                  <a:noFill/>
                </a:ln>
                <a:solidFill>
                  <a:srgbClr val="FFC000"/>
                </a:solidFill>
                <a:effectLst/>
                <a:uLnTx/>
                <a:uFillTx/>
                <a:latin typeface="Arial Black" panose="020B0A04020102020204" pitchFamily="34" charset="0"/>
                <a:ea typeface="+mj-ea"/>
                <a:cs typeface="Arial Black"/>
              </a:rPr>
              <a:t>	</a:t>
            </a:r>
            <a:r>
              <a:rPr kumimoji="0" lang="en-US" sz="2000" b="0" i="0" u="none" strike="noStrike" kern="1200" cap="none" spc="0" normalizeH="0" baseline="0" noProof="0" dirty="0">
                <a:ln>
                  <a:noFill/>
                </a:ln>
                <a:solidFill>
                  <a:prstClr val="white"/>
                </a:solidFill>
                <a:effectLst/>
                <a:uLnTx/>
                <a:uFillTx/>
                <a:latin typeface="Arial Black" panose="020B0A04020102020204" pitchFamily="34" charset="0"/>
                <a:ea typeface="+mj-ea"/>
                <a:cs typeface="Arial Black"/>
              </a:rPr>
              <a:t>exploring.org  |  Stay Connected</a:t>
            </a: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026" name="Picture 2" descr="Image result for facebook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5550" y="1601173"/>
            <a:ext cx="966787" cy="96678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youtube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7998" y="2925080"/>
            <a:ext cx="707973" cy="70680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lated image"/>
          <p:cNvPicPr>
            <a:picLocks noChangeAspect="1" noChangeArrowheads="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648965" y="3909258"/>
            <a:ext cx="687006" cy="687006"/>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1">
            <a:extLst>
              <a:ext uri="{FF2B5EF4-FFF2-40B4-BE49-F238E27FC236}">
                <a16:creationId xmlns:a16="http://schemas.microsoft.com/office/drawing/2014/main" id="{2D3406EB-EB4B-4D9A-9510-D5B572B6BB4E}"/>
              </a:ext>
            </a:extLst>
          </p:cNvPr>
          <p:cNvSpPr txBox="1">
            <a:spLocks/>
          </p:cNvSpPr>
          <p:nvPr/>
        </p:nvSpPr>
        <p:spPr>
          <a:xfrm>
            <a:off x="1943411" y="595314"/>
            <a:ext cx="8431981" cy="519082"/>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0" normalizeH="0" baseline="0" noProof="0" dirty="0">
                <a:ln>
                  <a:noFill/>
                </a:ln>
                <a:solidFill>
                  <a:srgbClr val="1FC77F"/>
                </a:solidFill>
                <a:effectLst/>
                <a:uLnTx/>
                <a:uFillTx/>
                <a:latin typeface="Arial Black"/>
                <a:ea typeface="+mj-ea"/>
                <a:cs typeface="Arial Black"/>
              </a:rPr>
              <a:t>STAY CONNECTED</a:t>
            </a:r>
            <a:endParaRPr kumimoji="0" lang="en-US" sz="4200" b="0" i="0" u="none" strike="noStrike" kern="1200" cap="none" spc="0" normalizeH="0" baseline="0" noProof="0" dirty="0">
              <a:ln>
                <a:noFill/>
              </a:ln>
              <a:solidFill>
                <a:srgbClr val="B1E6FE"/>
              </a:solidFill>
              <a:effectLst/>
              <a:uLnTx/>
              <a:uFillTx/>
              <a:latin typeface="Arial Black"/>
              <a:ea typeface="+mj-ea"/>
              <a:cs typeface="Arial Black"/>
            </a:endParaRPr>
          </a:p>
        </p:txBody>
      </p:sp>
      <p:sp>
        <p:nvSpPr>
          <p:cNvPr id="2" name="TextBox 1">
            <a:extLst>
              <a:ext uri="{FF2B5EF4-FFF2-40B4-BE49-F238E27FC236}">
                <a16:creationId xmlns:a16="http://schemas.microsoft.com/office/drawing/2014/main" id="{697E8514-5878-4E3F-A003-3C6DB3BAF146}"/>
              </a:ext>
            </a:extLst>
          </p:cNvPr>
          <p:cNvSpPr txBox="1"/>
          <p:nvPr/>
        </p:nvSpPr>
        <p:spPr>
          <a:xfrm>
            <a:off x="3548713" y="4939487"/>
            <a:ext cx="4925131" cy="707886"/>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hlinkClick r:id="rId7"/>
              </a:rPr>
              <a:t>exploring@lflmail.org</a:t>
            </a:r>
            <a:r>
              <a:rPr kumimoji="0" lang="en-US" sz="4000" b="1"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33474355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
            <a:ext cx="12192000" cy="6883121"/>
          </a:xfrm>
          <a:prstGeom prst="rect">
            <a:avLst/>
          </a:prstGeom>
        </p:spPr>
      </p:pic>
      <p:sp>
        <p:nvSpPr>
          <p:cNvPr id="2" name="Title 1"/>
          <p:cNvSpPr>
            <a:spLocks noGrp="1"/>
          </p:cNvSpPr>
          <p:nvPr>
            <p:ph type="ctrTitle"/>
          </p:nvPr>
        </p:nvSpPr>
        <p:spPr>
          <a:xfrm>
            <a:off x="1973190" y="4224129"/>
            <a:ext cx="8245619" cy="519083"/>
          </a:xfrm>
        </p:spPr>
        <p:txBody>
          <a:bodyPr>
            <a:noAutofit/>
          </a:bodyPr>
          <a:lstStyle/>
          <a:p>
            <a:r>
              <a:rPr lang="en-US" sz="5400" dirty="0">
                <a:solidFill>
                  <a:srgbClr val="C00000"/>
                </a:solidFill>
                <a:latin typeface="Arial Black"/>
                <a:cs typeface="Arial Black"/>
              </a:rPr>
              <a:t>Questions?</a:t>
            </a:r>
          </a:p>
        </p:txBody>
      </p:sp>
      <p:pic>
        <p:nvPicPr>
          <p:cNvPr id="23" name="Picture 22" descr="exploring_wht_transparent-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212746"/>
            <a:ext cx="1689579" cy="614392"/>
          </a:xfrm>
          <a:prstGeom prst="rect">
            <a:avLst/>
          </a:prstGeom>
        </p:spPr>
      </p:pic>
      <p:sp>
        <p:nvSpPr>
          <p:cNvPr id="25" name="Rectangle 24"/>
          <p:cNvSpPr/>
          <p:nvPr/>
        </p:nvSpPr>
        <p:spPr>
          <a:xfrm>
            <a:off x="1672210" y="137049"/>
            <a:ext cx="8833607"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CAC2CA6A-191D-4AD8-AD35-0045FE09F780}"/>
              </a:ext>
            </a:extLst>
          </p:cNvPr>
          <p:cNvSpPr/>
          <p:nvPr/>
        </p:nvSpPr>
        <p:spPr>
          <a:xfrm>
            <a:off x="1672211" y="3140209"/>
            <a:ext cx="4572000" cy="646331"/>
          </a:xfrm>
          <a:prstGeom prst="rect">
            <a:avLst/>
          </a:prstGeom>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Calibri"/>
                <a:ea typeface="+mn-ea"/>
                <a:cs typeface="+mn-cs"/>
              </a:rPr>
            </a:b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FFB3AFCB-513A-429A-B061-E4D1E146B914}"/>
              </a:ext>
            </a:extLst>
          </p:cNvPr>
          <p:cNvSpPr/>
          <p:nvPr/>
        </p:nvSpPr>
        <p:spPr>
          <a:xfrm>
            <a:off x="1672211" y="3140209"/>
            <a:ext cx="4572000" cy="646331"/>
          </a:xfrm>
          <a:prstGeom prst="rect">
            <a:avLst/>
          </a:prstGeom>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Calibri"/>
                <a:ea typeface="+mn-ea"/>
                <a:cs typeface="+mn-cs"/>
              </a:rPr>
            </a:b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9" name="Picture 8" descr="exploring_wht_transparent-01.png">
            <a:extLst>
              <a:ext uri="{FF2B5EF4-FFF2-40B4-BE49-F238E27FC236}">
                <a16:creationId xmlns:a16="http://schemas.microsoft.com/office/drawing/2014/main" id="{ED9E4155-0FE5-4568-B4E0-42455F6FEC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1470" y="1018202"/>
            <a:ext cx="5509059" cy="2003293"/>
          </a:xfrm>
          <a:prstGeom prst="rect">
            <a:avLst/>
          </a:prstGeom>
        </p:spPr>
      </p:pic>
    </p:spTree>
    <p:extLst>
      <p:ext uri="{BB962C8B-B14F-4D97-AF65-F5344CB8AC3E}">
        <p14:creationId xmlns:p14="http://schemas.microsoft.com/office/powerpoint/2010/main" val="201057550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275C8-C91A-5161-7B44-63E484506EC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BDB6D4C-28ED-9927-0BFE-C28FACF80FC0}"/>
              </a:ext>
            </a:extLst>
          </p:cNvPr>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52DD0E71-33C5-A067-1881-27C4092155D3}"/>
              </a:ext>
            </a:extLst>
          </p:cNvPr>
          <p:cNvSpPr/>
          <p:nvPr/>
        </p:nvSpPr>
        <p:spPr>
          <a:xfrm>
            <a:off x="0" y="0"/>
            <a:ext cx="12192000" cy="6858000"/>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18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24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24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0" name="Title 1">
            <a:extLst>
              <a:ext uri="{FF2B5EF4-FFF2-40B4-BE49-F238E27FC236}">
                <a16:creationId xmlns:a16="http://schemas.microsoft.com/office/drawing/2014/main" id="{72385033-7E57-5CB7-36FF-254AC1C6D83C}"/>
              </a:ext>
            </a:extLst>
          </p:cNvPr>
          <p:cNvSpPr txBox="1">
            <a:spLocks/>
          </p:cNvSpPr>
          <p:nvPr/>
        </p:nvSpPr>
        <p:spPr>
          <a:xfrm>
            <a:off x="3410993" y="1796315"/>
            <a:ext cx="5900549" cy="253580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j-ea"/>
              <a:cs typeface="Arial"/>
            </a:endParaRPr>
          </a:p>
        </p:txBody>
      </p:sp>
      <p:pic>
        <p:nvPicPr>
          <p:cNvPr id="9" name="Picture 8" descr="exploring_wht_transparent-01.png">
            <a:extLst>
              <a:ext uri="{FF2B5EF4-FFF2-40B4-BE49-F238E27FC236}">
                <a16:creationId xmlns:a16="http://schemas.microsoft.com/office/drawing/2014/main" id="{CA8C164B-A189-D432-6F45-8702FF117D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7598" y="194014"/>
            <a:ext cx="5684500" cy="1545336"/>
          </a:xfrm>
          <a:prstGeom prst="rect">
            <a:avLst/>
          </a:prstGeom>
        </p:spPr>
      </p:pic>
      <p:pic>
        <p:nvPicPr>
          <p:cNvPr id="3" name="Picture 2" descr="A logo with text on it&#10;&#10;AI-generated content may be incorrect.">
            <a:extLst>
              <a:ext uri="{FF2B5EF4-FFF2-40B4-BE49-F238E27FC236}">
                <a16:creationId xmlns:a16="http://schemas.microsoft.com/office/drawing/2014/main" id="{3EC27A1A-7FB8-8955-51D6-4CE5ADDA75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545" y="576446"/>
            <a:ext cx="1613718" cy="1265030"/>
          </a:xfrm>
          <a:prstGeom prst="rect">
            <a:avLst/>
          </a:prstGeom>
        </p:spPr>
      </p:pic>
      <p:pic>
        <p:nvPicPr>
          <p:cNvPr id="5" name="Picture 4" descr="A logo with text on it&#10;&#10;AI-generated content may be incorrect.">
            <a:extLst>
              <a:ext uri="{FF2B5EF4-FFF2-40B4-BE49-F238E27FC236}">
                <a16:creationId xmlns:a16="http://schemas.microsoft.com/office/drawing/2014/main" id="{D7C5E3A3-6291-A323-EAEE-3608410903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84009" y="576446"/>
            <a:ext cx="1613718" cy="1265030"/>
          </a:xfrm>
          <a:prstGeom prst="rect">
            <a:avLst/>
          </a:prstGeom>
        </p:spPr>
      </p:pic>
      <p:sp>
        <p:nvSpPr>
          <p:cNvPr id="2" name="TextBox 1">
            <a:extLst>
              <a:ext uri="{FF2B5EF4-FFF2-40B4-BE49-F238E27FC236}">
                <a16:creationId xmlns:a16="http://schemas.microsoft.com/office/drawing/2014/main" id="{DDC30C02-29E2-5EDF-B563-3424415011BE}"/>
              </a:ext>
            </a:extLst>
          </p:cNvPr>
          <p:cNvSpPr txBox="1"/>
          <p:nvPr/>
        </p:nvSpPr>
        <p:spPr>
          <a:xfrm>
            <a:off x="944565" y="1989323"/>
            <a:ext cx="9561251" cy="4362733"/>
          </a:xfrm>
          <a:prstGeom prst="rect">
            <a:avLst/>
          </a:prstGeom>
          <a:noFill/>
        </p:spPr>
        <p:txBody>
          <a:bodyPr wrap="square" rtlCol="0">
            <a:spAutoFit/>
          </a:bodyPr>
          <a:lstStyle/>
          <a:p>
            <a:pPr marL="76200" marR="0" algn="ctr">
              <a:spcBef>
                <a:spcPts val="85"/>
              </a:spcBef>
              <a:buNone/>
            </a:pPr>
            <a:r>
              <a:rPr lang="en-US" sz="1800" b="1" dirty="0">
                <a:solidFill>
                  <a:schemeClr val="bg1"/>
                </a:solidFill>
                <a:effectLst/>
                <a:latin typeface="Calibri" panose="020F0502020204030204" pitchFamily="34" charset="0"/>
                <a:ea typeface="Times New Roman" panose="02020603050405020304" pitchFamily="18" charset="0"/>
              </a:rPr>
              <a:t>2026 NATIONAL EXPLORING LIVE HOUR (Monthly)</a:t>
            </a:r>
            <a:endParaRPr lang="en-US" sz="1800" b="1" dirty="0">
              <a:solidFill>
                <a:schemeClr val="bg1"/>
              </a:solidFill>
              <a:effectLst/>
              <a:latin typeface="Calibri" panose="020F0502020204030204" pitchFamily="34" charset="0"/>
              <a:ea typeface="Aptos" panose="020B0004020202020204" pitchFamily="34" charset="0"/>
            </a:endParaRPr>
          </a:p>
          <a:p>
            <a:pPr marL="75565" marR="140335" algn="just">
              <a:buNone/>
            </a:pPr>
            <a:r>
              <a:rPr lang="en-US" sz="1800" spc="-5" dirty="0">
                <a:solidFill>
                  <a:schemeClr val="bg1"/>
                </a:solidFill>
                <a:effectLst/>
                <a:latin typeface="Calibri" panose="020F0502020204030204" pitchFamily="34" charset="0"/>
                <a:ea typeface="Aptos" panose="020B0004020202020204" pitchFamily="34" charset="0"/>
              </a:rPr>
              <a:t> </a:t>
            </a:r>
            <a:endParaRPr lang="en-US" sz="1800" dirty="0">
              <a:solidFill>
                <a:schemeClr val="bg1"/>
              </a:solidFill>
              <a:effectLst/>
              <a:latin typeface="Calibri" panose="020F0502020204030204" pitchFamily="34" charset="0"/>
              <a:ea typeface="Aptos" panose="020B0004020202020204" pitchFamily="34" charset="0"/>
            </a:endParaRPr>
          </a:p>
          <a:p>
            <a:pPr marL="457200" marR="140335" algn="just">
              <a:buNone/>
            </a:pPr>
            <a:r>
              <a:rPr lang="en-US" sz="1800" spc="-5" dirty="0">
                <a:solidFill>
                  <a:schemeClr val="bg1"/>
                </a:solidFill>
                <a:effectLst/>
                <a:latin typeface="Calibri" panose="020F0502020204030204" pitchFamily="34" charset="0"/>
                <a:ea typeface="Aptos" panose="020B0004020202020204" pitchFamily="34" charset="0"/>
              </a:rPr>
              <a:t>The National Exploring Live Hour is a monthly Zoom video conference that will help engage and equip Exploring volunteers and professionals to grow, support, and learn more about Exploring. Each month the National Exploring Live Hour will be led by our National Exploring Program Chair and the National Director of Exploring.  The live hours will include sharing best practices and ideas that are happening within our councils, highlighting successful growth campaigns, and inspiring new ideas through various trainings.  This will also offer an opportunity for local councils to collaborate with territory and national counterparts to generate innovative solutions to real-life Exploring challenges.</a:t>
            </a:r>
            <a:endParaRPr lang="en-US" sz="1800" dirty="0">
              <a:solidFill>
                <a:schemeClr val="bg1"/>
              </a:solidFill>
              <a:effectLst/>
              <a:latin typeface="Calibri" panose="020F0502020204030204" pitchFamily="34" charset="0"/>
              <a:ea typeface="Aptos" panose="020B0004020202020204" pitchFamily="34" charset="0"/>
            </a:endParaRPr>
          </a:p>
          <a:p>
            <a:pPr marL="0" marR="0">
              <a:buNone/>
            </a:pPr>
            <a:r>
              <a:rPr lang="en-US" sz="1800" b="1" dirty="0">
                <a:solidFill>
                  <a:schemeClr val="bg1"/>
                </a:solidFill>
                <a:effectLst/>
                <a:latin typeface="Calibri" panose="020F0502020204030204" pitchFamily="34" charset="0"/>
                <a:ea typeface="Aptos" panose="020B0004020202020204" pitchFamily="34" charset="0"/>
              </a:rPr>
              <a:t> </a:t>
            </a:r>
            <a:endParaRPr lang="en-US" sz="1800" dirty="0">
              <a:solidFill>
                <a:schemeClr val="bg1"/>
              </a:solidFill>
              <a:effectLst/>
              <a:latin typeface="Calibri" panose="020F0502020204030204" pitchFamily="34" charset="0"/>
              <a:ea typeface="Aptos" panose="020B0004020202020204" pitchFamily="34" charset="0"/>
            </a:endParaRPr>
          </a:p>
          <a:p>
            <a:pPr marL="252730" marR="0" algn="ctr">
              <a:spcBef>
                <a:spcPts val="255"/>
              </a:spcBef>
              <a:buNone/>
            </a:pPr>
            <a:r>
              <a:rPr lang="en-US" sz="1800" b="1" spc="-5" dirty="0">
                <a:solidFill>
                  <a:schemeClr val="bg1"/>
                </a:solidFill>
                <a:effectLst/>
                <a:latin typeface="Calibri" panose="020F0502020204030204" pitchFamily="34" charset="0"/>
                <a:ea typeface="Aptos" panose="020B0004020202020204" pitchFamily="34" charset="0"/>
              </a:rPr>
              <a:t>National Exploring Live Hour Schedule</a:t>
            </a:r>
            <a:endParaRPr lang="en-US" sz="1800" dirty="0">
              <a:solidFill>
                <a:schemeClr val="bg1"/>
              </a:solidFill>
              <a:effectLst/>
              <a:latin typeface="Calibri" panose="020F0502020204030204" pitchFamily="34" charset="0"/>
              <a:ea typeface="Aptos" panose="020B0004020202020204" pitchFamily="34" charset="0"/>
            </a:endParaRPr>
          </a:p>
          <a:p>
            <a:pPr marL="252730" marR="0" algn="ctr">
              <a:spcBef>
                <a:spcPts val="255"/>
              </a:spcBef>
              <a:buNone/>
            </a:pPr>
            <a:r>
              <a:rPr lang="en-US" sz="1800" b="1" i="1" spc="-5" dirty="0">
                <a:solidFill>
                  <a:schemeClr val="bg1"/>
                </a:solidFill>
                <a:effectLst/>
                <a:latin typeface="Calibri" panose="020F0502020204030204" pitchFamily="34" charset="0"/>
                <a:ea typeface="Aptos" panose="020B0004020202020204" pitchFamily="34" charset="0"/>
              </a:rPr>
              <a:t>1:00 PM – 2:00 PM Central Standard Time, Monthly</a:t>
            </a:r>
            <a:endParaRPr lang="en-US" sz="1800" dirty="0">
              <a:solidFill>
                <a:schemeClr val="bg1"/>
              </a:solidFill>
              <a:effectLst/>
              <a:latin typeface="Calibri" panose="020F0502020204030204" pitchFamily="34" charset="0"/>
              <a:ea typeface="Aptos" panose="020B0004020202020204" pitchFamily="34" charset="0"/>
            </a:endParaRPr>
          </a:p>
          <a:p>
            <a:pPr marL="252730" marR="0" algn="ctr">
              <a:spcBef>
                <a:spcPts val="255"/>
              </a:spcBef>
              <a:buNone/>
            </a:pPr>
            <a:r>
              <a:rPr lang="en-US" sz="1800" b="1" spc="-5" dirty="0">
                <a:solidFill>
                  <a:schemeClr val="bg1"/>
                </a:solidFill>
                <a:effectLst/>
                <a:latin typeface="Calibri" panose="020F0502020204030204" pitchFamily="34" charset="0"/>
                <a:ea typeface="Aptos" panose="020B0004020202020204" pitchFamily="34" charset="0"/>
              </a:rPr>
              <a:t>Register for each of the National Exploring Live Hour </a:t>
            </a:r>
            <a:r>
              <a:rPr lang="en-US" sz="1800" b="1" spc="-20" dirty="0">
                <a:solidFill>
                  <a:schemeClr val="bg1"/>
                </a:solidFill>
                <a:effectLst/>
                <a:latin typeface="Calibri" panose="020F0502020204030204" pitchFamily="34" charset="0"/>
                <a:ea typeface="Aptos" panose="020B0004020202020204" pitchFamily="34" charset="0"/>
              </a:rPr>
              <a:t>ZOOM presentations at:</a:t>
            </a:r>
            <a:endParaRPr lang="en-US" sz="1800" dirty="0">
              <a:solidFill>
                <a:schemeClr val="bg1"/>
              </a:solidFill>
              <a:effectLst/>
              <a:latin typeface="Calibri" panose="020F0502020204030204" pitchFamily="34" charset="0"/>
              <a:ea typeface="Aptos" panose="020B0004020202020204" pitchFamily="34" charset="0"/>
            </a:endParaRPr>
          </a:p>
          <a:p>
            <a:pPr marL="0" marR="0" algn="ctr"/>
            <a:r>
              <a:rPr lang="en-US" sz="1800" u="sng" dirty="0">
                <a:solidFill>
                  <a:schemeClr val="bg1"/>
                </a:solidFill>
                <a:effectLst/>
                <a:latin typeface="Calibri" panose="020F0502020204030204" pitchFamily="34" charset="0"/>
                <a:ea typeface="Aptos" panose="020B0004020202020204" pitchFamily="34" charset="0"/>
                <a:hlinkClick r:id="rId5">
                  <a:extLst>
                    <a:ext uri="{A12FA001-AC4F-418D-AE19-62706E023703}">
                      <ahyp:hlinkClr xmlns:ahyp="http://schemas.microsoft.com/office/drawing/2018/hyperlinkcolor" val="tx"/>
                    </a:ext>
                  </a:extLst>
                </a:hlinkClick>
              </a:rPr>
              <a:t>2026 National Exploring Live Hour Registration</a:t>
            </a:r>
            <a:endParaRPr lang="en-US" sz="1800" dirty="0">
              <a:solidFill>
                <a:schemeClr val="bg1"/>
              </a:solidFill>
              <a:effectLst/>
              <a:latin typeface="Calibri" panose="020F0502020204030204" pitchFamily="34" charset="0"/>
              <a:ea typeface="Aptos" panose="020B0004020202020204" pitchFamily="34" charset="0"/>
            </a:endParaRPr>
          </a:p>
        </p:txBody>
      </p:sp>
    </p:spTree>
    <p:extLst>
      <p:ext uri="{BB962C8B-B14F-4D97-AF65-F5344CB8AC3E}">
        <p14:creationId xmlns:p14="http://schemas.microsoft.com/office/powerpoint/2010/main" val="327772833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sp>
        <p:nvSpPr>
          <p:cNvPr id="2" name="Title 1"/>
          <p:cNvSpPr>
            <a:spLocks noGrp="1"/>
          </p:cNvSpPr>
          <p:nvPr>
            <p:ph type="ctrTitle"/>
          </p:nvPr>
        </p:nvSpPr>
        <p:spPr>
          <a:xfrm>
            <a:off x="2260198" y="2824743"/>
            <a:ext cx="8245619" cy="646332"/>
          </a:xfrm>
        </p:spPr>
        <p:txBody>
          <a:bodyPr>
            <a:noAutofit/>
          </a:bodyPr>
          <a:lstStyle/>
          <a:p>
            <a:r>
              <a:rPr lang="en-US" sz="3200" b="1" dirty="0">
                <a:solidFill>
                  <a:srgbClr val="FFFF00"/>
                </a:solidFill>
              </a:rPr>
              <a:t>	</a:t>
            </a:r>
            <a:br>
              <a:rPr lang="en-US" sz="3200" b="1" u="sng" dirty="0">
                <a:solidFill>
                  <a:srgbClr val="FFFF00"/>
                </a:solidFill>
              </a:rPr>
            </a:br>
            <a:r>
              <a:rPr lang="en-US" sz="3200" b="1" dirty="0">
                <a:solidFill>
                  <a:schemeClr val="bg1"/>
                </a:solidFill>
              </a:rPr>
              <a:t>				</a:t>
            </a:r>
            <a:br>
              <a:rPr lang="en-US" sz="3200" dirty="0">
                <a:solidFill>
                  <a:schemeClr val="bg1"/>
                </a:solidFill>
              </a:rPr>
            </a:br>
            <a:r>
              <a:rPr lang="en-US" sz="3200" b="1" dirty="0">
                <a:solidFill>
                  <a:schemeClr val="bg1"/>
                </a:solidFill>
              </a:rPr>
              <a:t>Exploring at Home (Discuss Best Practices)</a:t>
            </a:r>
            <a:br>
              <a:rPr lang="en-US" sz="3200" b="1" dirty="0">
                <a:solidFill>
                  <a:schemeClr val="bg1"/>
                </a:solidFill>
              </a:rPr>
            </a:br>
            <a:br>
              <a:rPr lang="en-US" sz="3200" dirty="0">
                <a:solidFill>
                  <a:schemeClr val="bg1"/>
                </a:solidFill>
              </a:rPr>
            </a:br>
            <a:r>
              <a:rPr lang="en-US" sz="3200" b="1" dirty="0">
                <a:solidFill>
                  <a:schemeClr val="bg1"/>
                </a:solidFill>
              </a:rPr>
              <a:t>Idea Sharing</a:t>
            </a:r>
            <a:br>
              <a:rPr lang="en-US" sz="3200" b="1" dirty="0">
                <a:solidFill>
                  <a:schemeClr val="bg1"/>
                </a:solidFill>
              </a:rPr>
            </a:br>
            <a:br>
              <a:rPr lang="en-US" sz="3200" dirty="0">
                <a:solidFill>
                  <a:schemeClr val="bg1"/>
                </a:solidFill>
              </a:rPr>
            </a:br>
            <a:r>
              <a:rPr lang="en-US" sz="3200" b="1" dirty="0">
                <a:solidFill>
                  <a:schemeClr val="bg1"/>
                </a:solidFill>
              </a:rPr>
              <a:t>Questions and Answers from the Field</a:t>
            </a:r>
            <a:br>
              <a:rPr lang="en-US" sz="3200" b="1" dirty="0">
                <a:solidFill>
                  <a:schemeClr val="bg1"/>
                </a:solidFill>
              </a:rPr>
            </a:br>
            <a:br>
              <a:rPr lang="en-US" sz="3200" b="1" dirty="0">
                <a:solidFill>
                  <a:schemeClr val="bg1"/>
                </a:solidFill>
              </a:rPr>
            </a:b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https://drive.google.com/file/d/1Bo7U0iJ8Ti-bmyIFtxGfG0TIt3dB1xX4/view?usp=sharing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solidFill>
                <a:schemeClr val="bg1"/>
              </a:solidFill>
              <a:latin typeface="Arial Black"/>
              <a:cs typeface="Arial Black"/>
            </a:endParaRPr>
          </a:p>
        </p:txBody>
      </p:sp>
      <p:pic>
        <p:nvPicPr>
          <p:cNvPr id="23" name="Picture 22" descr="exploring_wht_transparent-01.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212746"/>
            <a:ext cx="1689579" cy="614392"/>
          </a:xfrm>
          <a:prstGeom prst="rect">
            <a:avLst/>
          </a:prstGeom>
        </p:spPr>
      </p:pic>
      <p:sp>
        <p:nvSpPr>
          <p:cNvPr id="25" name="Rectangle 24"/>
          <p:cNvSpPr/>
          <p:nvPr/>
        </p:nvSpPr>
        <p:spPr>
          <a:xfrm>
            <a:off x="1672210" y="137049"/>
            <a:ext cx="8833607"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CAC2CA6A-191D-4AD8-AD35-0045FE09F780}"/>
              </a:ext>
            </a:extLst>
          </p:cNvPr>
          <p:cNvSpPr/>
          <p:nvPr/>
        </p:nvSpPr>
        <p:spPr>
          <a:xfrm>
            <a:off x="1672211" y="3140209"/>
            <a:ext cx="4572000" cy="646331"/>
          </a:xfrm>
          <a:prstGeom prst="rect">
            <a:avLst/>
          </a:prstGeom>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Calibri"/>
                <a:ea typeface="+mn-ea"/>
                <a:cs typeface="+mn-cs"/>
              </a:rPr>
            </a:b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FFB3AFCB-513A-429A-B061-E4D1E146B914}"/>
              </a:ext>
            </a:extLst>
          </p:cNvPr>
          <p:cNvSpPr/>
          <p:nvPr/>
        </p:nvSpPr>
        <p:spPr>
          <a:xfrm>
            <a:off x="1831699" y="1885567"/>
            <a:ext cx="4572000" cy="646331"/>
          </a:xfrm>
          <a:prstGeom prst="rect">
            <a:avLst/>
          </a:prstGeom>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Calibri"/>
                <a:ea typeface="+mn-ea"/>
                <a:cs typeface="+mn-cs"/>
              </a:rPr>
            </a:b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Title 1">
            <a:extLst>
              <a:ext uri="{FF2B5EF4-FFF2-40B4-BE49-F238E27FC236}">
                <a16:creationId xmlns:a16="http://schemas.microsoft.com/office/drawing/2014/main" id="{BCF9C76B-AB2D-4DD5-983A-3E424F894CC2}"/>
              </a:ext>
            </a:extLst>
          </p:cNvPr>
          <p:cNvSpPr txBox="1">
            <a:spLocks/>
          </p:cNvSpPr>
          <p:nvPr/>
        </p:nvSpPr>
        <p:spPr>
          <a:xfrm>
            <a:off x="1873022" y="850452"/>
            <a:ext cx="8431981" cy="519082"/>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FFFF00"/>
                </a:solidFill>
                <a:effectLst/>
                <a:uLnTx/>
                <a:uFillTx/>
                <a:latin typeface="Arial Black"/>
                <a:ea typeface="+mj-ea"/>
                <a:cs typeface="Arial Black"/>
              </a:rPr>
              <a:t>After the Live Hour Discussions</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FFFF00"/>
                </a:solidFill>
                <a:effectLst/>
                <a:uLnTx/>
                <a:uFillTx/>
                <a:latin typeface="Arial Black"/>
                <a:ea typeface="+mj-ea"/>
                <a:cs typeface="Arial Black"/>
              </a:rPr>
              <a:t>(Open Dialogue)</a:t>
            </a:r>
          </a:p>
        </p:txBody>
      </p:sp>
    </p:spTree>
    <p:extLst>
      <p:ext uri="{BB962C8B-B14F-4D97-AF65-F5344CB8AC3E}">
        <p14:creationId xmlns:p14="http://schemas.microsoft.com/office/powerpoint/2010/main" val="167518879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bg>
      <p:bgPr>
        <a:solidFill>
          <a:srgbClr val="23195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6550" y="783453"/>
            <a:ext cx="8978900" cy="2492418"/>
          </a:xfrm>
        </p:spPr>
        <p:txBody>
          <a:bodyPr>
            <a:normAutofit/>
          </a:bodyPr>
          <a:lstStyle/>
          <a:p>
            <a:r>
              <a:rPr lang="en-US" b="1" dirty="0">
                <a:solidFill>
                  <a:schemeClr val="bg1"/>
                </a:solidFill>
              </a:rPr>
              <a:t>Good News from the Field!</a:t>
            </a:r>
            <a:br>
              <a:rPr lang="en-US" b="1" dirty="0">
                <a:solidFill>
                  <a:schemeClr val="bg1"/>
                </a:solidFill>
              </a:rPr>
            </a:br>
            <a:endParaRPr lang="en-US" dirty="0">
              <a:solidFill>
                <a:schemeClr val="bg1"/>
              </a:solidFill>
            </a:endParaRPr>
          </a:p>
        </p:txBody>
      </p:sp>
      <p:pic>
        <p:nvPicPr>
          <p:cNvPr id="5" name="Content Placeholder 4">
            <a:extLst>
              <a:ext uri="{FF2B5EF4-FFF2-40B4-BE49-F238E27FC236}">
                <a16:creationId xmlns:a16="http://schemas.microsoft.com/office/drawing/2014/main" id="{DFAF700D-CDDB-40FD-9B30-2036300DC09F}"/>
              </a:ext>
            </a:extLst>
          </p:cNvPr>
          <p:cNvPicPr>
            <a:picLocks noGrp="1" noChangeAspect="1"/>
          </p:cNvPicPr>
          <p:nvPr>
            <p:ph idx="1"/>
          </p:nvPr>
        </p:nvPicPr>
        <p:blipFill>
          <a:blip r:embed="rId2"/>
          <a:stretch>
            <a:fillRect/>
          </a:stretch>
        </p:blipFill>
        <p:spPr>
          <a:xfrm>
            <a:off x="-1228725" y="1093015"/>
            <a:ext cx="44450" cy="33294"/>
          </a:xfrm>
        </p:spPr>
      </p:pic>
      <p:pic>
        <p:nvPicPr>
          <p:cNvPr id="6" name="Picture 5"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85329"/>
            <a:ext cx="1739029" cy="632373"/>
          </a:xfrm>
          <a:prstGeom prst="rect">
            <a:avLst/>
          </a:prstGeom>
        </p:spPr>
      </p:pic>
      <p:pic>
        <p:nvPicPr>
          <p:cNvPr id="4" name="Picture 3">
            <a:extLst>
              <a:ext uri="{FF2B5EF4-FFF2-40B4-BE49-F238E27FC236}">
                <a16:creationId xmlns:a16="http://schemas.microsoft.com/office/drawing/2014/main" id="{0B3341AC-0E18-425E-814D-6CD6E4F89A8B}"/>
              </a:ext>
            </a:extLst>
          </p:cNvPr>
          <p:cNvPicPr>
            <a:picLocks noChangeAspect="1"/>
          </p:cNvPicPr>
          <p:nvPr/>
        </p:nvPicPr>
        <p:blipFill>
          <a:blip r:embed="rId4"/>
          <a:stretch>
            <a:fillRect/>
          </a:stretch>
        </p:blipFill>
        <p:spPr>
          <a:xfrm>
            <a:off x="3927526" y="2319184"/>
            <a:ext cx="4336948" cy="3469558"/>
          </a:xfrm>
          <a:prstGeom prst="rect">
            <a:avLst/>
          </a:prstGeom>
        </p:spPr>
      </p:pic>
    </p:spTree>
    <p:extLst>
      <p:ext uri="{BB962C8B-B14F-4D97-AF65-F5344CB8AC3E}">
        <p14:creationId xmlns:p14="http://schemas.microsoft.com/office/powerpoint/2010/main" val="1500155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p:cNvSpPr/>
          <p:nvPr/>
        </p:nvSpPr>
        <p:spPr>
          <a:xfrm>
            <a:off x="79150" y="11430"/>
            <a:ext cx="12192000" cy="6858000"/>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31950"/>
                </a:solidFill>
                <a:effectLst/>
                <a:uLnTx/>
                <a:uFillTx/>
                <a:latin typeface="Calibri"/>
                <a:ea typeface="+mn-ea"/>
                <a:cs typeface="+mn-cs"/>
              </a:rPr>
              <a:t>v</a:t>
            </a:r>
          </a:p>
        </p:txBody>
      </p:sp>
      <p:sp>
        <p:nvSpPr>
          <p:cNvPr id="10" name="Title 1"/>
          <p:cNvSpPr txBox="1">
            <a:spLocks/>
          </p:cNvSpPr>
          <p:nvPr/>
        </p:nvSpPr>
        <p:spPr>
          <a:xfrm>
            <a:off x="2652041" y="1892466"/>
            <a:ext cx="7634959" cy="299300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lang="en-US" sz="4000" b="1" i="1" dirty="0">
              <a:solidFill>
                <a:srgbClr val="FF0000"/>
              </a:solidFill>
              <a:latin typeface="Arial" panose="020B0604020202020204" pitchFamily="34" charset="0"/>
              <a:cs typeface="Arial" panose="020B0604020202020204" pitchFamily="34"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lang="en-US" sz="4000" b="1" i="1" dirty="0">
              <a:solidFill>
                <a:srgbClr val="FF0000"/>
              </a:solidFill>
              <a:latin typeface="Arial" panose="020B0604020202020204" pitchFamily="34" charset="0"/>
              <a:cs typeface="Arial" panose="020B0604020202020204" pitchFamily="34"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r>
              <a:rPr lang="en-US" b="1" i="1" dirty="0">
                <a:solidFill>
                  <a:srgbClr val="FF0000"/>
                </a:solidFill>
                <a:latin typeface="Arial" panose="020B0604020202020204" pitchFamily="34" charset="0"/>
                <a:cs typeface="Arial" panose="020B0604020202020204" pitchFamily="34" charset="0"/>
              </a:rPr>
              <a:t>END OF JULY 2026 </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b="1" i="1" dirty="0">
                <a:solidFill>
                  <a:srgbClr val="FF0000"/>
                </a:solidFill>
                <a:latin typeface="Arial" panose="020B0604020202020204" pitchFamily="34" charset="0"/>
                <a:cs typeface="Arial" panose="020B0604020202020204" pitchFamily="34" charset="0"/>
              </a:rPr>
              <a:t>EXPLORING LIVE HOUR </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b="1" i="1" dirty="0">
                <a:solidFill>
                  <a:srgbClr val="FF0000"/>
                </a:solidFill>
                <a:latin typeface="Arial" panose="020B0604020202020204" pitchFamily="34" charset="0"/>
                <a:cs typeface="Arial" panose="020B0604020202020204" pitchFamily="34" charset="0"/>
              </a:rPr>
              <a:t>PRESENTATION SLIDES</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000" b="1" i="1"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r>
              <a:rPr lang="en-US" sz="4000" b="1" i="1" dirty="0">
                <a:solidFill>
                  <a:srgbClr val="FF0000"/>
                </a:solidFill>
                <a:latin typeface="Arial" panose="020B0604020202020204" pitchFamily="34" charset="0"/>
                <a:cs typeface="Arial" panose="020B0604020202020204" pitchFamily="34" charset="0"/>
              </a:rPr>
              <a:t>All other slides below are informational</a:t>
            </a:r>
            <a:endParaRPr kumimoji="0" lang="en-US" sz="4000" b="1" i="1"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endParaRPr>
          </a:p>
        </p:txBody>
      </p:sp>
      <p:pic>
        <p:nvPicPr>
          <p:cNvPr id="9" name="Picture 8" descr="exploring_wht_transparent-01.png">
            <a:extLst>
              <a:ext uri="{FF2B5EF4-FFF2-40B4-BE49-F238E27FC236}">
                <a16:creationId xmlns:a16="http://schemas.microsoft.com/office/drawing/2014/main" id="{037FA241-5912-4728-B239-0B71BA8F1D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2477" y="-320152"/>
            <a:ext cx="5707824" cy="2075570"/>
          </a:xfrm>
          <a:prstGeom prst="rect">
            <a:avLst/>
          </a:prstGeom>
        </p:spPr>
      </p:pic>
    </p:spTree>
    <p:extLst>
      <p:ext uri="{BB962C8B-B14F-4D97-AF65-F5344CB8AC3E}">
        <p14:creationId xmlns:p14="http://schemas.microsoft.com/office/powerpoint/2010/main" val="211773473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p:cNvSpPr/>
          <p:nvPr/>
        </p:nvSpPr>
        <p:spPr>
          <a:xfrm>
            <a:off x="0" y="0"/>
            <a:ext cx="12192000" cy="6858000"/>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31950"/>
                </a:solidFill>
                <a:effectLst/>
                <a:uLnTx/>
                <a:uFillTx/>
                <a:latin typeface="Calibri"/>
                <a:ea typeface="+mn-ea"/>
                <a:cs typeface="+mn-cs"/>
              </a:rPr>
              <a:t>v</a:t>
            </a:r>
          </a:p>
        </p:txBody>
      </p:sp>
      <p:sp>
        <p:nvSpPr>
          <p:cNvPr id="10" name="Title 1"/>
          <p:cNvSpPr txBox="1">
            <a:spLocks/>
          </p:cNvSpPr>
          <p:nvPr/>
        </p:nvSpPr>
        <p:spPr>
          <a:xfrm>
            <a:off x="274601" y="3414941"/>
            <a:ext cx="5900549" cy="253580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000" b="1" i="1"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rPr>
              <a:t>EXPLORING UPDATES</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sz="4000" b="1" i="1" dirty="0">
                <a:solidFill>
                  <a:srgbClr val="FF0000"/>
                </a:solidFill>
                <a:latin typeface="Arial" panose="020B0604020202020204" pitchFamily="34" charset="0"/>
                <a:cs typeface="Arial" panose="020B0604020202020204" pitchFamily="34" charset="0"/>
              </a:rPr>
              <a:t>REMINDERS</a:t>
            </a:r>
            <a:endParaRPr kumimoji="0" lang="en-US" sz="4000" b="0" i="0" u="none" strike="noStrike" kern="1200" cap="none" spc="0" normalizeH="0" baseline="0" noProof="0" dirty="0">
              <a:ln>
                <a:noFill/>
              </a:ln>
              <a:solidFill>
                <a:srgbClr val="FFFFFF"/>
              </a:solidFill>
              <a:effectLst/>
              <a:uLnTx/>
              <a:uFillTx/>
              <a:latin typeface="Arial"/>
              <a:ea typeface="+mj-ea"/>
              <a:cs typeface="Arial"/>
            </a:endParaRPr>
          </a:p>
        </p:txBody>
      </p:sp>
      <p:sp>
        <p:nvSpPr>
          <p:cNvPr id="13" name="Rectangle 12">
            <a:extLst>
              <a:ext uri="{FF2B5EF4-FFF2-40B4-BE49-F238E27FC236}">
                <a16:creationId xmlns:a16="http://schemas.microsoft.com/office/drawing/2014/main" id="{8CEC891D-B200-4AA6-BC97-E6A977A888A4}"/>
              </a:ext>
            </a:extLst>
          </p:cNvPr>
          <p:cNvSpPr/>
          <p:nvPr/>
        </p:nvSpPr>
        <p:spPr>
          <a:xfrm>
            <a:off x="6274541" y="5061685"/>
            <a:ext cx="5284667" cy="1631216"/>
          </a:xfrm>
          <a:prstGeom prst="rect">
            <a:avLst/>
          </a:prstGeom>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lang="en-US" sz="2000" b="1" i="1" dirty="0">
                <a:solidFill>
                  <a:prstClr val="white"/>
                </a:solidFill>
                <a:latin typeface="Arial" panose="020B0604020202020204" pitchFamily="34" charset="0"/>
                <a:cs typeface="Arial" panose="020B0604020202020204" pitchFamily="34" charset="0"/>
              </a:rPr>
              <a:t>Tim Anderson</a:t>
            </a:r>
          </a:p>
          <a:p>
            <a:pPr marL="0" marR="0" lvl="0" indent="0" algn="ctr" defTabSz="457200" rtl="0" eaLnBrk="1" fontAlgn="auto" latinLnBrk="0" hangingPunct="1">
              <a:lnSpc>
                <a:spcPct val="100000"/>
              </a:lnSpc>
              <a:spcBef>
                <a:spcPct val="0"/>
              </a:spcBef>
              <a:spcAft>
                <a:spcPts val="0"/>
              </a:spcAft>
              <a:buClrTx/>
              <a:buSzTx/>
              <a:buFontTx/>
              <a:buNone/>
              <a:tabLst/>
              <a:defRPr/>
            </a:pPr>
            <a:endParaRPr lang="en-US" sz="2000" b="1" i="1" dirty="0">
              <a:solidFill>
                <a:prstClr val="white"/>
              </a:solidFill>
              <a:latin typeface="Arial" panose="020B0604020202020204" pitchFamily="34" charset="0"/>
              <a:cs typeface="Arial" panose="020B0604020202020204" pitchFamily="34"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r>
              <a:rPr lang="en-US" sz="2000" b="1" i="1" dirty="0">
                <a:solidFill>
                  <a:prstClr val="white"/>
                </a:solidFill>
                <a:latin typeface="Arial" panose="020B0604020202020204" pitchFamily="34" charset="0"/>
                <a:cs typeface="Arial" panose="020B0604020202020204" pitchFamily="34" charset="0"/>
              </a:rPr>
              <a:t>National Director</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sz="2000" b="1" i="1" dirty="0">
                <a:solidFill>
                  <a:prstClr val="white"/>
                </a:solidFill>
                <a:latin typeface="Arial" panose="020B0604020202020204" pitchFamily="34" charset="0"/>
                <a:cs typeface="Arial" panose="020B0604020202020204" pitchFamily="34" charset="0"/>
              </a:rPr>
              <a:t>Learning for Life &amp; Exploring</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sz="2000" b="1" i="1" dirty="0">
                <a:solidFill>
                  <a:prstClr val="white"/>
                </a:solidFill>
                <a:latin typeface="Arial" panose="020B0604020202020204" pitchFamily="34" charset="0"/>
                <a:cs typeface="Arial" panose="020B0604020202020204" pitchFamily="34" charset="0"/>
              </a:rPr>
              <a:t>National Director Older Youth Programs</a:t>
            </a:r>
          </a:p>
        </p:txBody>
      </p:sp>
      <p:pic>
        <p:nvPicPr>
          <p:cNvPr id="7" name="Picture 6">
            <a:extLst>
              <a:ext uri="{FF2B5EF4-FFF2-40B4-BE49-F238E27FC236}">
                <a16:creationId xmlns:a16="http://schemas.microsoft.com/office/drawing/2014/main" id="{641926CE-C60B-405C-A059-961F108AF9C5}"/>
              </a:ext>
            </a:extLst>
          </p:cNvPr>
          <p:cNvPicPr>
            <a:picLocks noChangeAspect="1"/>
          </p:cNvPicPr>
          <p:nvPr/>
        </p:nvPicPr>
        <p:blipFill>
          <a:blip r:embed="rId3"/>
          <a:stretch>
            <a:fillRect/>
          </a:stretch>
        </p:blipFill>
        <p:spPr>
          <a:xfrm>
            <a:off x="7723761" y="1967854"/>
            <a:ext cx="2567195" cy="2922292"/>
          </a:xfrm>
          <a:prstGeom prst="rect">
            <a:avLst/>
          </a:prstGeom>
        </p:spPr>
      </p:pic>
      <p:pic>
        <p:nvPicPr>
          <p:cNvPr id="9" name="Picture 8" descr="exploring_wht_transparent-01.png">
            <a:extLst>
              <a:ext uri="{FF2B5EF4-FFF2-40B4-BE49-F238E27FC236}">
                <a16:creationId xmlns:a16="http://schemas.microsoft.com/office/drawing/2014/main" id="{037FA241-5912-4728-B239-0B71BA8F1D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0964" y="1848290"/>
            <a:ext cx="5707824" cy="2075570"/>
          </a:xfrm>
          <a:prstGeom prst="rect">
            <a:avLst/>
          </a:prstGeom>
        </p:spPr>
      </p:pic>
    </p:spTree>
    <p:extLst>
      <p:ext uri="{BB962C8B-B14F-4D97-AF65-F5344CB8AC3E}">
        <p14:creationId xmlns:p14="http://schemas.microsoft.com/office/powerpoint/2010/main" val="67199366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11" b="25260"/>
          <a:stretch/>
        </p:blipFill>
        <p:spPr>
          <a:xfrm>
            <a:off x="0" y="119270"/>
            <a:ext cx="12191980" cy="6857990"/>
          </a:xfrm>
          <a:prstGeom prst="rect">
            <a:avLst/>
          </a:prstGeom>
        </p:spPr>
      </p:pic>
      <p:sp>
        <p:nvSpPr>
          <p:cNvPr id="6" name="Title 6">
            <a:extLst>
              <a:ext uri="{FF2B5EF4-FFF2-40B4-BE49-F238E27FC236}">
                <a16:creationId xmlns:a16="http://schemas.microsoft.com/office/drawing/2014/main" id="{978C10E5-318A-404E-99DC-BA7924E88838}"/>
              </a:ext>
            </a:extLst>
          </p:cNvPr>
          <p:cNvSpPr>
            <a:spLocks noGrp="1"/>
          </p:cNvSpPr>
          <p:nvPr>
            <p:ph type="title"/>
          </p:nvPr>
        </p:nvSpPr>
        <p:spPr>
          <a:xfrm>
            <a:off x="137186" y="69574"/>
            <a:ext cx="5557935" cy="6520069"/>
          </a:xfrm>
        </p:spPr>
        <p:txBody>
          <a:bodyPr vert="horz" lIns="91440" tIns="45720" rIns="91440" bIns="45720" rtlCol="0" anchor="t">
            <a:normAutofit fontScale="90000"/>
          </a:bodyPr>
          <a:lstStyle/>
          <a:p>
            <a:pPr algn="l"/>
            <a:br>
              <a:rPr lang="en-US" sz="2400" b="1" dirty="0">
                <a:solidFill>
                  <a:srgbClr val="1C81FB"/>
                </a:solidFill>
              </a:rPr>
            </a:br>
            <a:r>
              <a:rPr lang="en-US" sz="2400" b="1" dirty="0">
                <a:solidFill>
                  <a:srgbClr val="1C81FB"/>
                </a:solidFill>
              </a:rPr>
              <a:t>  EXPLORING PARTICIPANT POLICY</a:t>
            </a:r>
            <a:br>
              <a:rPr lang="en-US" sz="2400" b="1" dirty="0">
                <a:solidFill>
                  <a:srgbClr val="1C81FB"/>
                </a:solidFill>
              </a:rPr>
            </a:br>
            <a:r>
              <a:rPr lang="en-US" sz="2400" b="1" dirty="0">
                <a:solidFill>
                  <a:srgbClr val="1C81FB"/>
                </a:solidFill>
              </a:rPr>
              <a:t>“EP” (18 THROUGH 20 YR OLD EXPLORERS)</a:t>
            </a:r>
            <a:br>
              <a:rPr lang="en-US" sz="2400" b="1" u="sng" dirty="0"/>
            </a:br>
            <a:br>
              <a:rPr lang="en-US" sz="1800" dirty="0"/>
            </a:br>
            <a:r>
              <a:rPr lang="en-US" sz="1800" b="1" i="1" u="sng" dirty="0"/>
              <a:t>Effective August 1, 2020</a:t>
            </a:r>
            <a:r>
              <a:rPr lang="en-US" sz="1800" i="1" dirty="0"/>
              <a:t>, all applicants 18 through 20 years old must complete and submit an adult application, consent to a criminal background check, and successfully complete Youth Protection training.</a:t>
            </a:r>
            <a:br>
              <a:rPr lang="en-US" sz="1800" i="1" dirty="0"/>
            </a:br>
            <a:br>
              <a:rPr lang="en-US" sz="1800" i="1" dirty="0"/>
            </a:br>
            <a:r>
              <a:rPr lang="en-US" sz="1800" i="1" dirty="0"/>
              <a:t>However, an 18- through 20-year-old will still be considered an Adult Exploring Participant in the post and will not be considered an adult leader.</a:t>
            </a:r>
            <a:r>
              <a:rPr lang="en-US" sz="1800" b="1" i="1" dirty="0"/>
              <a:t> Therefore, an “EP” will not be allowed to fulfill adult leadership roles pertaining to Two-Adult Leadership and other requirements that require leadership to be at least 21 years of age.</a:t>
            </a:r>
            <a:br>
              <a:rPr lang="en-US" sz="1800" b="1" i="1" dirty="0"/>
            </a:br>
            <a:br>
              <a:rPr lang="en-US" sz="1800" b="1" i="1" dirty="0"/>
            </a:br>
            <a:r>
              <a:rPr lang="en-US" sz="1800" b="1" i="1" u="sng" dirty="0"/>
              <a:t>All Exploring Participants “EP” will continue to count as youth within your youth membership reports.</a:t>
            </a:r>
            <a:r>
              <a:rPr lang="en-US" sz="1800" i="1" dirty="0"/>
              <a:t> </a:t>
            </a:r>
            <a:br>
              <a:rPr lang="en-US" sz="1800" dirty="0"/>
            </a:br>
            <a:br>
              <a:rPr lang="en-US" sz="1800" dirty="0"/>
            </a:br>
            <a:r>
              <a:rPr lang="en-US" sz="1800" dirty="0"/>
              <a:t>Visit the link below for an infographic as well as a Q &amp; A to assist you in implementing this important new policy.</a:t>
            </a:r>
            <a:br>
              <a:rPr lang="en-US" sz="1800" dirty="0"/>
            </a:br>
            <a:br>
              <a:rPr lang="en-US" sz="1800" dirty="0"/>
            </a:br>
            <a:r>
              <a:rPr lang="en-US" sz="1800" dirty="0">
                <a:hlinkClick r:id="rId4"/>
              </a:rPr>
              <a:t>http://filestore.scouting.org/filestore/se-packet/2020-08-10/Exploring-Participant-Policy-FINAL-2.pdf</a:t>
            </a:r>
            <a:r>
              <a:rPr lang="en-US" sz="1800" dirty="0"/>
              <a:t> </a:t>
            </a:r>
            <a:endParaRPr lang="en-US" sz="1800" kern="1200" dirty="0">
              <a:solidFill>
                <a:schemeClr val="tx1"/>
              </a:solidFill>
              <a:latin typeface="+mj-lt"/>
              <a:ea typeface="+mj-ea"/>
              <a:cs typeface="+mj-cs"/>
            </a:endParaRPr>
          </a:p>
        </p:txBody>
      </p:sp>
      <p:sp>
        <p:nvSpPr>
          <p:cNvPr id="25" name="Freeform: Shape 22">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close up of a logo&#10;&#10;Description automatically generated">
            <a:extLst>
              <a:ext uri="{FF2B5EF4-FFF2-40B4-BE49-F238E27FC236}">
                <a16:creationId xmlns:a16="http://schemas.microsoft.com/office/drawing/2014/main" id="{6B113142-B306-40A0-B4E8-276B8F688348}"/>
              </a:ext>
            </a:extLst>
          </p:cNvPr>
          <p:cNvPicPr>
            <a:picLocks noChangeAspect="1"/>
          </p:cNvPicPr>
          <p:nvPr/>
        </p:nvPicPr>
        <p:blipFill rotWithShape="1">
          <a:blip r:embed="rId5"/>
          <a:srcRect l="2121" r="132"/>
          <a:stretch/>
        </p:blipFill>
        <p:spPr>
          <a:xfrm>
            <a:off x="6217196" y="745435"/>
            <a:ext cx="5974804" cy="6112592"/>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pic>
        <p:nvPicPr>
          <p:cNvPr id="8" name="Content Placeholder 7" descr="A screenshot of a social media post&#10;&#10;Description automatically generated">
            <a:extLst>
              <a:ext uri="{FF2B5EF4-FFF2-40B4-BE49-F238E27FC236}">
                <a16:creationId xmlns:a16="http://schemas.microsoft.com/office/drawing/2014/main" id="{93A03D0A-F0C5-45A6-85B4-B329FB3313A3}"/>
              </a:ext>
            </a:extLst>
          </p:cNvPr>
          <p:cNvPicPr>
            <a:picLocks noGrp="1" noChangeAspect="1"/>
          </p:cNvPicPr>
          <p:nvPr>
            <p:ph idx="1"/>
          </p:nvPr>
        </p:nvPicPr>
        <p:blipFill>
          <a:blip r:embed="rId6"/>
          <a:stretch>
            <a:fillRect/>
          </a:stretch>
        </p:blipFill>
        <p:spPr>
          <a:xfrm>
            <a:off x="-1228725" y="1097204"/>
            <a:ext cx="44450" cy="24917"/>
          </a:xfrm>
        </p:spPr>
      </p:pic>
    </p:spTree>
    <p:extLst>
      <p:ext uri="{BB962C8B-B14F-4D97-AF65-F5344CB8AC3E}">
        <p14:creationId xmlns:p14="http://schemas.microsoft.com/office/powerpoint/2010/main" val="89611182"/>
      </p:ext>
    </p:extLst>
  </p:cSld>
  <p:clrMapOvr>
    <a:overrideClrMapping bg1="dk1" tx1="lt1" bg2="dk2" tx2="lt2" accent1="accent1" accent2="accent2" accent3="accent3" accent4="accent4" accent5="accent5" accent6="accent6" hlink="hlink" folHlink="folHlink"/>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11" b="25260"/>
          <a:stretch/>
        </p:blipFill>
        <p:spPr>
          <a:xfrm>
            <a:off x="20" y="10"/>
            <a:ext cx="12191980" cy="6857990"/>
          </a:xfrm>
          <a:prstGeom prst="rect">
            <a:avLst/>
          </a:prstGeom>
        </p:spPr>
      </p:pic>
      <p:sp>
        <p:nvSpPr>
          <p:cNvPr id="6" name="Title 6">
            <a:extLst>
              <a:ext uri="{FF2B5EF4-FFF2-40B4-BE49-F238E27FC236}">
                <a16:creationId xmlns:a16="http://schemas.microsoft.com/office/drawing/2014/main" id="{978C10E5-318A-404E-99DC-BA7924E88838}"/>
              </a:ext>
            </a:extLst>
          </p:cNvPr>
          <p:cNvSpPr>
            <a:spLocks noGrp="1"/>
          </p:cNvSpPr>
          <p:nvPr>
            <p:ph type="title"/>
          </p:nvPr>
        </p:nvSpPr>
        <p:spPr>
          <a:xfrm>
            <a:off x="266396" y="381000"/>
            <a:ext cx="5590916" cy="6313225"/>
          </a:xfrm>
        </p:spPr>
        <p:txBody>
          <a:bodyPr vert="horz" lIns="91440" tIns="45720" rIns="91440" bIns="45720" rtlCol="0" anchor="t">
            <a:normAutofit fontScale="90000"/>
          </a:bodyPr>
          <a:lstStyle/>
          <a:p>
            <a:pPr algn="l"/>
            <a:br>
              <a:rPr lang="en-US" sz="3400" b="1" kern="1200" dirty="0">
                <a:solidFill>
                  <a:schemeClr val="tx1"/>
                </a:solidFill>
                <a:latin typeface="+mj-lt"/>
                <a:ea typeface="+mj-ea"/>
                <a:cs typeface="+mj-cs"/>
              </a:rPr>
            </a:br>
            <a:r>
              <a:rPr lang="en-US" sz="2400" b="1" dirty="0">
                <a:solidFill>
                  <a:srgbClr val="1C81FB"/>
                </a:solidFill>
              </a:rPr>
              <a:t>EXPLORING REGISTRATION FEES</a:t>
            </a:r>
            <a:br>
              <a:rPr lang="en-US" sz="2400" b="1" u="sng" dirty="0"/>
            </a:br>
            <a:br>
              <a:rPr lang="en-US" sz="2400" b="1" u="sng" dirty="0"/>
            </a:br>
            <a:r>
              <a:rPr lang="en-US" sz="1800" dirty="0"/>
              <a:t>Effective </a:t>
            </a:r>
            <a:r>
              <a:rPr lang="en-US" sz="1800" b="1" u="sng" dirty="0">
                <a:solidFill>
                  <a:srgbClr val="FF6600"/>
                </a:solidFill>
              </a:rPr>
              <a:t>August 1, 2023</a:t>
            </a:r>
            <a:r>
              <a:rPr lang="en-US" sz="1800" dirty="0"/>
              <a:t>, Exploring fee updates:</a:t>
            </a:r>
            <a:br>
              <a:rPr lang="en-US" sz="1800" dirty="0"/>
            </a:br>
            <a:br>
              <a:rPr lang="en-US" sz="1800" dirty="0"/>
            </a:br>
            <a:r>
              <a:rPr lang="en-US" sz="1800" dirty="0"/>
              <a:t>  -  Exploring Youth   </a:t>
            </a:r>
            <a:r>
              <a:rPr lang="en-US" sz="1800" dirty="0">
                <a:solidFill>
                  <a:srgbClr val="FF9900"/>
                </a:solidFill>
              </a:rPr>
              <a:t>$50.00</a:t>
            </a:r>
            <a:br>
              <a:rPr lang="en-US" sz="1800" dirty="0">
                <a:solidFill>
                  <a:srgbClr val="FF9900"/>
                </a:solidFill>
              </a:rPr>
            </a:br>
            <a:br>
              <a:rPr lang="en-US" sz="1800" dirty="0">
                <a:solidFill>
                  <a:srgbClr val="FF9900"/>
                </a:solidFill>
              </a:rPr>
            </a:br>
            <a:r>
              <a:rPr lang="en-US" sz="1800" dirty="0">
                <a:solidFill>
                  <a:srgbClr val="FF9900"/>
                </a:solidFill>
              </a:rPr>
              <a:t>  </a:t>
            </a:r>
            <a:r>
              <a:rPr lang="en-US" sz="1800" dirty="0"/>
              <a:t>-  Exploring Adult Participants (18-20) </a:t>
            </a:r>
            <a:r>
              <a:rPr lang="en-US" sz="1800" dirty="0">
                <a:solidFill>
                  <a:srgbClr val="FF9900"/>
                </a:solidFill>
              </a:rPr>
              <a:t>$50.00</a:t>
            </a:r>
            <a:br>
              <a:rPr lang="en-US" sz="1800" dirty="0"/>
            </a:br>
            <a:br>
              <a:rPr lang="en-US" sz="1800" dirty="0"/>
            </a:br>
            <a:r>
              <a:rPr lang="en-US" sz="1800" dirty="0"/>
              <a:t>  -  Exploring Adults   </a:t>
            </a:r>
            <a:r>
              <a:rPr lang="en-US" sz="1800" dirty="0">
                <a:solidFill>
                  <a:srgbClr val="FF9900"/>
                </a:solidFill>
              </a:rPr>
              <a:t>$50.00</a:t>
            </a:r>
            <a:br>
              <a:rPr lang="en-US" sz="1800" dirty="0"/>
            </a:br>
            <a:br>
              <a:rPr lang="en-US" sz="1800" dirty="0"/>
            </a:br>
            <a:r>
              <a:rPr lang="en-US" sz="1800" dirty="0"/>
              <a:t>  -  Exploring Post/Club Annual Renewal Fee   </a:t>
            </a:r>
            <a:r>
              <a:rPr lang="en-US" sz="1800" dirty="0">
                <a:solidFill>
                  <a:srgbClr val="FF9900"/>
                </a:solidFill>
              </a:rPr>
              <a:t>$100.00</a:t>
            </a:r>
            <a:br>
              <a:rPr lang="en-US" sz="1800" dirty="0"/>
            </a:br>
            <a:br>
              <a:rPr lang="en-US" sz="1800" dirty="0"/>
            </a:br>
            <a:r>
              <a:rPr lang="en-US" sz="1800" dirty="0"/>
              <a:t>  -  There is no additional “Joining Fee” for Exploring </a:t>
            </a:r>
            <a:br>
              <a:rPr lang="en-US" sz="1800" dirty="0"/>
            </a:br>
            <a:br>
              <a:rPr lang="en-US" sz="1800" dirty="0"/>
            </a:br>
            <a:r>
              <a:rPr lang="en-US" sz="1600" b="0" i="0" dirty="0">
                <a:effectLst/>
                <a:latin typeface="+mn-lt"/>
              </a:rPr>
              <a:t>The updated membership fees will take effect August 1, 2023, for new members in the 2023-2024 program year.</a:t>
            </a:r>
            <a:br>
              <a:rPr lang="en-US" sz="1600" dirty="0"/>
            </a:br>
            <a:br>
              <a:rPr lang="en-US" sz="1600" dirty="0"/>
            </a:br>
            <a:r>
              <a:rPr lang="en-US" sz="1600" b="1" i="0" dirty="0">
                <a:effectLst/>
                <a:latin typeface="Roboto" panose="02000000000000000000" pitchFamily="2" charset="0"/>
              </a:rPr>
              <a:t>The national membership fee helps cover the cost of essential services, including program resources, liability insurance for those participating in approved Scouting activities, criminal background checks, youth protection, and the development of intellectual property for national, council, and unit programs. As we move forward, we will continue to look at the membership fee structure and how we deliver the Scouting program for future generations. </a:t>
            </a:r>
            <a:r>
              <a:rPr lang="en-US" sz="1600" b="0" i="0" dirty="0">
                <a:effectLst/>
                <a:latin typeface="Roboto" panose="02000000000000000000" pitchFamily="2" charset="0"/>
              </a:rPr>
              <a:t> </a:t>
            </a:r>
            <a:br>
              <a:rPr lang="en-US" sz="1600" b="0" i="0" dirty="0">
                <a:effectLst/>
                <a:latin typeface="Roboto" panose="02000000000000000000" pitchFamily="2" charset="0"/>
              </a:rPr>
            </a:br>
            <a:br>
              <a:rPr lang="en-US" sz="1400" dirty="0"/>
            </a:br>
            <a:br>
              <a:rPr lang="en-US" sz="1800" b="1" u="sng" dirty="0"/>
            </a:br>
            <a:endParaRPr lang="en-US" sz="1800" kern="1200" dirty="0">
              <a:solidFill>
                <a:schemeClr val="tx1"/>
              </a:solidFill>
              <a:latin typeface="+mj-lt"/>
              <a:ea typeface="+mj-ea"/>
              <a:cs typeface="+mj-cs"/>
            </a:endParaRPr>
          </a:p>
        </p:txBody>
      </p:sp>
      <p:sp>
        <p:nvSpPr>
          <p:cNvPr id="25" name="Freeform: Shape 22">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close up of a logo&#10;&#10;Description automatically generated">
            <a:extLst>
              <a:ext uri="{FF2B5EF4-FFF2-40B4-BE49-F238E27FC236}">
                <a16:creationId xmlns:a16="http://schemas.microsoft.com/office/drawing/2014/main" id="{6B113142-B306-40A0-B4E8-276B8F688348}"/>
              </a:ext>
            </a:extLst>
          </p:cNvPr>
          <p:cNvPicPr>
            <a:picLocks noChangeAspect="1"/>
          </p:cNvPicPr>
          <p:nvPr/>
        </p:nvPicPr>
        <p:blipFill rotWithShape="1">
          <a:blip r:embed="rId4"/>
          <a:srcRect l="2121" r="132"/>
          <a:stretch/>
        </p:blipFill>
        <p:spPr>
          <a:xfrm>
            <a:off x="6021086" y="544802"/>
            <a:ext cx="6170914" cy="6313225"/>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pic>
        <p:nvPicPr>
          <p:cNvPr id="8" name="Content Placeholder 7" descr="A screenshot of a social media post&#10;&#10;Description automatically generated">
            <a:extLst>
              <a:ext uri="{FF2B5EF4-FFF2-40B4-BE49-F238E27FC236}">
                <a16:creationId xmlns:a16="http://schemas.microsoft.com/office/drawing/2014/main" id="{93A03D0A-F0C5-45A6-85B4-B329FB3313A3}"/>
              </a:ext>
            </a:extLst>
          </p:cNvPr>
          <p:cNvPicPr>
            <a:picLocks noGrp="1" noChangeAspect="1"/>
          </p:cNvPicPr>
          <p:nvPr>
            <p:ph idx="1"/>
          </p:nvPr>
        </p:nvPicPr>
        <p:blipFill>
          <a:blip r:embed="rId5"/>
          <a:stretch>
            <a:fillRect/>
          </a:stretch>
        </p:blipFill>
        <p:spPr>
          <a:xfrm>
            <a:off x="-1228725" y="1097204"/>
            <a:ext cx="44450" cy="24917"/>
          </a:xfrm>
        </p:spPr>
      </p:pic>
    </p:spTree>
    <p:extLst>
      <p:ext uri="{BB962C8B-B14F-4D97-AF65-F5344CB8AC3E}">
        <p14:creationId xmlns:p14="http://schemas.microsoft.com/office/powerpoint/2010/main" val="848735148"/>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2F043-6D8E-CDF6-4AAD-E7CE1E0AB346}"/>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6F789C55-87F5-63E3-A86E-35B05939DC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a:extLst>
              <a:ext uri="{FF2B5EF4-FFF2-40B4-BE49-F238E27FC236}">
                <a16:creationId xmlns:a16="http://schemas.microsoft.com/office/drawing/2014/main" id="{0A063E82-A182-949A-6216-D3C679ED1F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8F9F55B8-EE0E-2C80-1FB2-57DF2D267635}"/>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126B5C73-A8BA-33BC-606C-7B02F488766C}"/>
              </a:ext>
            </a:extLst>
          </p:cNvPr>
          <p:cNvSpPr>
            <a:spLocks noGrp="1"/>
          </p:cNvSpPr>
          <p:nvPr>
            <p:ph type="ctrTitle"/>
          </p:nvPr>
        </p:nvSpPr>
        <p:spPr>
          <a:xfrm>
            <a:off x="1774372" y="204215"/>
            <a:ext cx="8731445" cy="1252796"/>
          </a:xfrm>
        </p:spPr>
        <p:txBody>
          <a:bodyPr>
            <a:normAutofit/>
          </a:bodyPr>
          <a:lstStyle/>
          <a:p>
            <a:r>
              <a:rPr lang="en-US" sz="3600" dirty="0">
                <a:solidFill>
                  <a:srgbClr val="2AB96C"/>
                </a:solidFill>
                <a:latin typeface="Arial Black" panose="020B0A04020102020204" pitchFamily="34" charset="0"/>
              </a:rPr>
              <a:t>National Scouting America Council Office Staffing Update</a:t>
            </a:r>
          </a:p>
        </p:txBody>
      </p:sp>
      <p:sp>
        <p:nvSpPr>
          <p:cNvPr id="2" name="TextBox 1">
            <a:extLst>
              <a:ext uri="{FF2B5EF4-FFF2-40B4-BE49-F238E27FC236}">
                <a16:creationId xmlns:a16="http://schemas.microsoft.com/office/drawing/2014/main" id="{A38C096D-3ABB-B8BF-8535-919A1965CC32}"/>
              </a:ext>
            </a:extLst>
          </p:cNvPr>
          <p:cNvSpPr txBox="1"/>
          <p:nvPr/>
        </p:nvSpPr>
        <p:spPr>
          <a:xfrm>
            <a:off x="1786379" y="1919234"/>
            <a:ext cx="8556172" cy="5170646"/>
          </a:xfrm>
          <a:prstGeom prst="rect">
            <a:avLst/>
          </a:prstGeom>
          <a:noFill/>
        </p:spPr>
        <p:txBody>
          <a:bodyPr wrap="square" rtlCol="0">
            <a:spAutoFit/>
          </a:bodyPr>
          <a:lstStyle/>
          <a:p>
            <a:pPr defTabSz="257175">
              <a:buSzPct val="75000"/>
              <a:defRPr/>
            </a:pPr>
            <a:r>
              <a:rPr lang="en-US" altLang="en-US" sz="2400" b="1" dirty="0">
                <a:solidFill>
                  <a:srgbClr val="FFFF00"/>
                </a:solidFill>
                <a:latin typeface="Arial" panose="020B0604020202020204" pitchFamily="34" charset="0"/>
                <a:cs typeface="Arial" panose="020B0604020202020204" pitchFamily="34" charset="0"/>
              </a:rPr>
              <a:t>Hiring the final Program Growth &amp; Retention Executive for:</a:t>
            </a:r>
          </a:p>
          <a:p>
            <a:pPr marL="231775" indent="-231775" defTabSz="257175">
              <a:buSzPct val="75000"/>
              <a:buFont typeface="Arial" panose="020B0604020202020204" pitchFamily="34" charset="0"/>
              <a:buChar char="•"/>
              <a:defRPr/>
            </a:pPr>
            <a:endParaRPr lang="en-US" sz="2400" b="1" dirty="0">
              <a:solidFill>
                <a:srgbClr val="FFFF00"/>
              </a:solidFill>
              <a:latin typeface="Arial" panose="020B0604020202020204" pitchFamily="34" charset="0"/>
              <a:cs typeface="Arial" panose="020B0604020202020204" pitchFamily="34" charset="0"/>
            </a:endParaRPr>
          </a:p>
          <a:p>
            <a:pPr defTabSz="257175">
              <a:buSzPct val="75000"/>
              <a:defRPr/>
            </a:pPr>
            <a:endParaRPr lang="en-US" sz="2400" b="1" dirty="0">
              <a:solidFill>
                <a:schemeClr val="accent6">
                  <a:lumMod val="75000"/>
                </a:schemeClr>
              </a:solidFill>
              <a:latin typeface="Arial" panose="020B0604020202020204" pitchFamily="34" charset="0"/>
              <a:cs typeface="Arial" panose="020B0604020202020204" pitchFamily="34" charset="0"/>
            </a:endParaRPr>
          </a:p>
          <a:p>
            <a:pPr marL="231775" indent="-231775" defTabSz="257175">
              <a:buSzPct val="75000"/>
              <a:buFont typeface="Arial" panose="020B0604020202020204" pitchFamily="34" charset="0"/>
              <a:buChar char="•"/>
              <a:defRPr/>
            </a:pPr>
            <a:endParaRPr lang="en-US" sz="2400" b="1" dirty="0">
              <a:solidFill>
                <a:srgbClr val="FFFF00"/>
              </a:solidFill>
              <a:latin typeface="Arial" panose="020B0604020202020204" pitchFamily="34" charset="0"/>
              <a:cs typeface="Arial" panose="020B0604020202020204" pitchFamily="34" charset="0"/>
            </a:endParaRPr>
          </a:p>
          <a:p>
            <a:pPr marL="231775" indent="-231775" algn="ctr" defTabSz="257175">
              <a:buSzPct val="75000"/>
              <a:buFont typeface="Arial" panose="020B0604020202020204" pitchFamily="34" charset="0"/>
              <a:buChar char="•"/>
              <a:defRPr/>
            </a:pPr>
            <a:r>
              <a:rPr lang="en-US" sz="2400" b="1" dirty="0">
                <a:solidFill>
                  <a:srgbClr val="FFFF00"/>
                </a:solidFill>
                <a:latin typeface="Arial" panose="020B0604020202020204" pitchFamily="34" charset="0"/>
                <a:cs typeface="Arial" panose="020B0604020202020204" pitchFamily="34" charset="0"/>
              </a:rPr>
              <a:t>The Cub Scouting Program</a:t>
            </a:r>
          </a:p>
          <a:p>
            <a:pPr defTabSz="257175">
              <a:buSzPct val="75000"/>
              <a:defRP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42733780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11" b="25260"/>
          <a:stretch/>
        </p:blipFill>
        <p:spPr>
          <a:xfrm>
            <a:off x="20" y="10"/>
            <a:ext cx="12191980" cy="6857990"/>
          </a:xfrm>
          <a:prstGeom prst="rect">
            <a:avLst/>
          </a:prstGeom>
        </p:spPr>
      </p:pic>
      <p:sp>
        <p:nvSpPr>
          <p:cNvPr id="6" name="Title 6">
            <a:extLst>
              <a:ext uri="{FF2B5EF4-FFF2-40B4-BE49-F238E27FC236}">
                <a16:creationId xmlns:a16="http://schemas.microsoft.com/office/drawing/2014/main" id="{978C10E5-318A-404E-99DC-BA7924E88838}"/>
              </a:ext>
            </a:extLst>
          </p:cNvPr>
          <p:cNvSpPr>
            <a:spLocks noGrp="1"/>
          </p:cNvSpPr>
          <p:nvPr>
            <p:ph type="title"/>
          </p:nvPr>
        </p:nvSpPr>
        <p:spPr>
          <a:xfrm>
            <a:off x="264520" y="319390"/>
            <a:ext cx="5655840" cy="6389060"/>
          </a:xfrm>
        </p:spPr>
        <p:txBody>
          <a:bodyPr vert="horz" lIns="91440" tIns="45720" rIns="91440" bIns="45720" rtlCol="0" anchor="t">
            <a:normAutofit/>
          </a:bodyPr>
          <a:lstStyle/>
          <a:p>
            <a:pPr algn="l"/>
            <a:br>
              <a:rPr lang="en-US" sz="2700" b="1" u="sng" dirty="0"/>
            </a:br>
            <a:r>
              <a:rPr lang="en-US" sz="2300" b="1" dirty="0">
                <a:solidFill>
                  <a:srgbClr val="1C81FB"/>
                </a:solidFill>
              </a:rPr>
              <a:t>NEWLY UPDATED EXPLORING APPLICATIONS</a:t>
            </a:r>
            <a:br>
              <a:rPr lang="en-US" sz="2400" b="1" u="sng" dirty="0"/>
            </a:br>
            <a:br>
              <a:rPr lang="en-US" sz="2400" dirty="0"/>
            </a:br>
            <a:br>
              <a:rPr lang="en-US" sz="1800" dirty="0"/>
            </a:br>
            <a:r>
              <a:rPr lang="en-US" sz="1800" dirty="0"/>
              <a:t>The newly updated Exploring applications are available now for download online at </a:t>
            </a:r>
            <a:r>
              <a:rPr lang="en-US" sz="1800" u="sng" dirty="0">
                <a:hlinkClick r:id="rId4"/>
              </a:rPr>
              <a:t>www.exploring.org</a:t>
            </a:r>
            <a:br>
              <a:rPr lang="en-US" sz="1800" dirty="0"/>
            </a:br>
            <a:br>
              <a:rPr lang="en-US" sz="1800" dirty="0"/>
            </a:br>
            <a:r>
              <a:rPr lang="en-US" sz="1800" u="sng" dirty="0">
                <a:hlinkClick r:id="rId5"/>
              </a:rPr>
              <a:t>New Post/Club Application (SKU# 655197)</a:t>
            </a:r>
            <a:br>
              <a:rPr lang="en-US" sz="1800" dirty="0"/>
            </a:br>
            <a:br>
              <a:rPr lang="en-US" sz="1800" dirty="0"/>
            </a:br>
            <a:r>
              <a:rPr lang="en-US" sz="1800" u="sng" dirty="0">
                <a:hlinkClick r:id="rId6"/>
              </a:rPr>
              <a:t>Youth Application (SKU# 634698)</a:t>
            </a:r>
            <a:br>
              <a:rPr lang="en-US" sz="1800" u="sng" dirty="0"/>
            </a:br>
            <a:br>
              <a:rPr lang="en-US" sz="1800" dirty="0"/>
            </a:br>
            <a:r>
              <a:rPr lang="en-US" sz="1800" u="sng" dirty="0">
                <a:hlinkClick r:id="rId7"/>
              </a:rPr>
              <a:t>Adult Application (SKU# 634699)</a:t>
            </a:r>
            <a:br>
              <a:rPr lang="en-US" sz="1800" u="sng" dirty="0"/>
            </a:br>
            <a:r>
              <a:rPr lang="en-US" sz="1800" dirty="0"/>
              <a:t>-Includes the new 18-20 Exploring Participant (EP) Code</a:t>
            </a:r>
            <a:r>
              <a:rPr lang="en-US" sz="1800" b="1" i="1" dirty="0"/>
              <a:t>, </a:t>
            </a:r>
            <a:r>
              <a:rPr lang="en-US" sz="1800" dirty="0"/>
              <a:t>which will became </a:t>
            </a:r>
            <a:r>
              <a:rPr lang="en-US" sz="1800" b="1" u="sng" dirty="0"/>
              <a:t>mandatory</a:t>
            </a:r>
            <a:r>
              <a:rPr lang="en-US" sz="1800" dirty="0"/>
              <a:t> beginning </a:t>
            </a:r>
            <a:r>
              <a:rPr lang="en-US" sz="1800" b="1" u="sng" dirty="0"/>
              <a:t>August 1</a:t>
            </a:r>
            <a:r>
              <a:rPr lang="en-US" sz="1800" b="1" u="sng" baseline="30000" dirty="0"/>
              <a:t>st</a:t>
            </a:r>
            <a:r>
              <a:rPr lang="en-US" sz="1800" b="1" u="sng" dirty="0"/>
              <a:t>, 2020</a:t>
            </a:r>
            <a:r>
              <a:rPr lang="en-US" sz="1800" b="1" dirty="0"/>
              <a:t>.</a:t>
            </a:r>
            <a:br>
              <a:rPr lang="en-US" sz="1800" b="1" dirty="0"/>
            </a:br>
            <a:br>
              <a:rPr lang="en-US" sz="1800" b="1" dirty="0"/>
            </a:br>
            <a:br>
              <a:rPr lang="en-US" sz="1800" dirty="0"/>
            </a:br>
            <a:r>
              <a:rPr lang="en-US" sz="1800" dirty="0"/>
              <a:t>*New applications are a</a:t>
            </a:r>
            <a:r>
              <a:rPr lang="en-US" sz="1800" i="1" dirty="0"/>
              <a:t>vailable at the  National Distribution Center .</a:t>
            </a:r>
            <a:endParaRPr lang="en-US" sz="1800" kern="1200" dirty="0">
              <a:solidFill>
                <a:schemeClr val="tx1"/>
              </a:solidFill>
              <a:latin typeface="+mj-lt"/>
              <a:ea typeface="+mj-ea"/>
              <a:cs typeface="+mj-cs"/>
            </a:endParaRPr>
          </a:p>
        </p:txBody>
      </p:sp>
      <p:sp>
        <p:nvSpPr>
          <p:cNvPr id="25" name="Freeform: Shape 22">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close up of a logo&#10;&#10;Description automatically generated">
            <a:extLst>
              <a:ext uri="{FF2B5EF4-FFF2-40B4-BE49-F238E27FC236}">
                <a16:creationId xmlns:a16="http://schemas.microsoft.com/office/drawing/2014/main" id="{6B113142-B306-40A0-B4E8-276B8F688348}"/>
              </a:ext>
            </a:extLst>
          </p:cNvPr>
          <p:cNvPicPr>
            <a:picLocks noChangeAspect="1"/>
          </p:cNvPicPr>
          <p:nvPr/>
        </p:nvPicPr>
        <p:blipFill rotWithShape="1">
          <a:blip r:embed="rId8"/>
          <a:srcRect l="2121" r="132"/>
          <a:stretch/>
        </p:blipFill>
        <p:spPr>
          <a:xfrm>
            <a:off x="6021086" y="544802"/>
            <a:ext cx="6170914" cy="6313225"/>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pic>
        <p:nvPicPr>
          <p:cNvPr id="8" name="Content Placeholder 7" descr="A screenshot of a social media post&#10;&#10;Description automatically generated">
            <a:extLst>
              <a:ext uri="{FF2B5EF4-FFF2-40B4-BE49-F238E27FC236}">
                <a16:creationId xmlns:a16="http://schemas.microsoft.com/office/drawing/2014/main" id="{93A03D0A-F0C5-45A6-85B4-B329FB3313A3}"/>
              </a:ext>
            </a:extLst>
          </p:cNvPr>
          <p:cNvPicPr>
            <a:picLocks noGrp="1" noChangeAspect="1"/>
          </p:cNvPicPr>
          <p:nvPr>
            <p:ph idx="1"/>
          </p:nvPr>
        </p:nvPicPr>
        <p:blipFill>
          <a:blip r:embed="rId9"/>
          <a:stretch>
            <a:fillRect/>
          </a:stretch>
        </p:blipFill>
        <p:spPr>
          <a:xfrm>
            <a:off x="-1228725" y="1097204"/>
            <a:ext cx="44450" cy="24917"/>
          </a:xfrm>
        </p:spPr>
      </p:pic>
    </p:spTree>
    <p:extLst>
      <p:ext uri="{BB962C8B-B14F-4D97-AF65-F5344CB8AC3E}">
        <p14:creationId xmlns:p14="http://schemas.microsoft.com/office/powerpoint/2010/main" val="2296513858"/>
      </p:ext>
    </p:extLst>
  </p:cSld>
  <p:clrMapOvr>
    <a:overrideClrMapping bg1="dk1" tx1="lt1" bg2="dk2" tx2="lt2" accent1="accent1" accent2="accent2" accent3="accent3" accent4="accent4" accent5="accent5" accent6="accent6" hlink="hlink" folHlink="folHlink"/>
  </p:clrMapOvr>
</p:sld>
</file>

<file path=ppt/slides/slide121.xml><?xml version="1.0" encoding="utf-8"?>
<p:sld xmlns:a="http://schemas.openxmlformats.org/drawingml/2006/main" xmlns:r="http://schemas.openxmlformats.org/officeDocument/2006/relationships" xmlns:p="http://schemas.openxmlformats.org/presentationml/2006/main">
  <p:cSld>
    <p:bg>
      <p:bgPr>
        <a:solidFill>
          <a:srgbClr val="231950"/>
        </a:solidFill>
        <a:effectLst/>
      </p:bgPr>
    </p:bg>
    <p:spTree>
      <p:nvGrpSpPr>
        <p:cNvPr id="1" name=""/>
        <p:cNvGrpSpPr/>
        <p:nvPr/>
      </p:nvGrpSpPr>
      <p:grpSpPr>
        <a:xfrm>
          <a:off x="0" y="0"/>
          <a:ext cx="0" cy="0"/>
          <a:chOff x="0" y="0"/>
          <a:chExt cx="0" cy="0"/>
        </a:xfrm>
      </p:grpSpPr>
      <p:pic>
        <p:nvPicPr>
          <p:cNvPr id="13" name="Picture 12" descr="ExploringPPT_slide1BG.jpg">
            <a:extLst>
              <a:ext uri="{FF2B5EF4-FFF2-40B4-BE49-F238E27FC236}">
                <a16:creationId xmlns:a16="http://schemas.microsoft.com/office/drawing/2014/main" id="{C76FB542-2A21-42FE-8745-BB728FFBDE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2" y="-12561"/>
            <a:ext cx="9144000" cy="6883121"/>
          </a:xfrm>
          <a:prstGeom prst="rect">
            <a:avLst/>
          </a:prstGeom>
        </p:spPr>
      </p:pic>
      <p:pic>
        <p:nvPicPr>
          <p:cNvPr id="7" name="Picture 6" descr="exploring_wht_transparent-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2" y="6222727"/>
            <a:ext cx="1739029" cy="632373"/>
          </a:xfrm>
          <a:prstGeom prst="rect">
            <a:avLst/>
          </a:prstGeom>
        </p:spPr>
      </p:pic>
      <p:sp>
        <p:nvSpPr>
          <p:cNvPr id="8" name="Rectangle 2">
            <a:extLst>
              <a:ext uri="{FF2B5EF4-FFF2-40B4-BE49-F238E27FC236}">
                <a16:creationId xmlns:a16="http://schemas.microsoft.com/office/drawing/2014/main" id="{51EC1CB2-F966-4678-AADB-55410A0DFD66}"/>
              </a:ext>
            </a:extLst>
          </p:cNvPr>
          <p:cNvSpPr>
            <a:spLocks noGrp="1" noChangeArrowheads="1"/>
          </p:cNvSpPr>
          <p:nvPr>
            <p:ph type="title"/>
          </p:nvPr>
        </p:nvSpPr>
        <p:spPr>
          <a:xfrm>
            <a:off x="1752600" y="546779"/>
            <a:ext cx="8686800" cy="838200"/>
          </a:xfrm>
        </p:spPr>
        <p:txBody>
          <a:bodyPr>
            <a:normAutofit/>
          </a:bodyPr>
          <a:lstStyle/>
          <a:p>
            <a:pPr eaLnBrk="1" hangingPunct="1"/>
            <a:r>
              <a:rPr lang="en-US" altLang="en-US" sz="4200" b="1" dirty="0">
                <a:solidFill>
                  <a:srgbClr val="C00000"/>
                </a:solidFill>
              </a:rPr>
              <a:t>Newest Technology for Exploring</a:t>
            </a:r>
          </a:p>
        </p:txBody>
      </p:sp>
      <p:sp>
        <p:nvSpPr>
          <p:cNvPr id="10" name="Rectangle 5">
            <a:extLst>
              <a:ext uri="{FF2B5EF4-FFF2-40B4-BE49-F238E27FC236}">
                <a16:creationId xmlns:a16="http://schemas.microsoft.com/office/drawing/2014/main" id="{4EBE0FE0-7EFC-4FF1-BA9D-94C40F8F71B4}"/>
              </a:ext>
            </a:extLst>
          </p:cNvPr>
          <p:cNvSpPr>
            <a:spLocks noChangeArrowheads="1"/>
          </p:cNvSpPr>
          <p:nvPr/>
        </p:nvSpPr>
        <p:spPr bwMode="auto">
          <a:xfrm>
            <a:off x="1881188" y="2301875"/>
            <a:ext cx="5073651"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2900" marR="0" lvl="0" indent="-342900" algn="l" defTabSz="457200" rtl="0" eaLnBrk="1" fontAlgn="auto" latinLnBrk="0" hangingPunct="1">
              <a:lnSpc>
                <a:spcPct val="100000"/>
              </a:lnSpc>
              <a:spcBef>
                <a:spcPct val="20000"/>
              </a:spcBef>
              <a:spcAft>
                <a:spcPts val="0"/>
              </a:spcAft>
              <a:buClr>
                <a:srgbClr val="EEECE1"/>
              </a:buClr>
              <a:buSzPct val="70000"/>
              <a:buFont typeface="Wingdings" panose="05000000000000000000" pitchFamily="2" charset="2"/>
              <a:buChar char="l"/>
              <a:tabLst/>
              <a:defRPr/>
            </a:pPr>
            <a:endParaRPr kumimoji="0" lang="en-US" altLang="en-US" sz="2400" b="1" i="0" u="none" strike="noStrike" kern="1200" cap="none" spc="0" normalizeH="0" baseline="0" noProof="0" dirty="0">
              <a:ln>
                <a:noFill/>
              </a:ln>
              <a:solidFill>
                <a:srgbClr val="0000CC"/>
              </a:solidFill>
              <a:effectLst/>
              <a:uLnTx/>
              <a:uFillTx/>
              <a:latin typeface="Arial" panose="020B0604020202020204" pitchFamily="34" charset="0"/>
              <a:ea typeface="+mn-ea"/>
              <a:cs typeface="+mn-cs"/>
            </a:endParaRPr>
          </a:p>
        </p:txBody>
      </p:sp>
      <p:pic>
        <p:nvPicPr>
          <p:cNvPr id="12" name="Picture 11">
            <a:extLst>
              <a:ext uri="{FF2B5EF4-FFF2-40B4-BE49-F238E27FC236}">
                <a16:creationId xmlns:a16="http://schemas.microsoft.com/office/drawing/2014/main" id="{DB9EC228-2A80-437C-B8B2-70C7BBB8459B}"/>
              </a:ext>
            </a:extLst>
          </p:cNvPr>
          <p:cNvPicPr>
            <a:picLocks noChangeAspect="1"/>
          </p:cNvPicPr>
          <p:nvPr/>
        </p:nvPicPr>
        <p:blipFill>
          <a:blip r:embed="rId5"/>
          <a:stretch>
            <a:fillRect/>
          </a:stretch>
        </p:blipFill>
        <p:spPr>
          <a:xfrm>
            <a:off x="1524001" y="6125088"/>
            <a:ext cx="1714287" cy="732912"/>
          </a:xfrm>
          <a:prstGeom prst="rect">
            <a:avLst/>
          </a:prstGeom>
        </p:spPr>
      </p:pic>
      <p:sp>
        <p:nvSpPr>
          <p:cNvPr id="11" name="Content Placeholder 7">
            <a:extLst>
              <a:ext uri="{FF2B5EF4-FFF2-40B4-BE49-F238E27FC236}">
                <a16:creationId xmlns:a16="http://schemas.microsoft.com/office/drawing/2014/main" id="{1179EDBB-7EF0-4E62-9DBC-89A14AB99613}"/>
              </a:ext>
            </a:extLst>
          </p:cNvPr>
          <p:cNvSpPr txBox="1">
            <a:spLocks/>
          </p:cNvSpPr>
          <p:nvPr/>
        </p:nvSpPr>
        <p:spPr>
          <a:xfrm>
            <a:off x="2186610" y="1470990"/>
            <a:ext cx="6944422" cy="445273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10000"/>
              </a:lnSpc>
              <a:buClr>
                <a:prstClr val="white"/>
              </a:buClr>
              <a:buSzPct val="75000"/>
            </a:pPr>
            <a:r>
              <a:rPr kumimoji="0" lang="en-US" altLang="en-US" sz="3000" b="1" i="0" u="none" strike="noStrike" kern="1200" cap="none" spc="0" normalizeH="0" baseline="0" noProof="0" dirty="0">
                <a:ln>
                  <a:noFill/>
                </a:ln>
                <a:solidFill>
                  <a:prstClr val="white"/>
                </a:solidFill>
                <a:effectLst/>
                <a:uLnTx/>
                <a:uFillTx/>
                <a:latin typeface="Calibri"/>
                <a:ea typeface="+mn-ea"/>
                <a:cs typeface="+mn-cs"/>
              </a:rPr>
              <a:t>BeAnExplorer “Equivalent”</a:t>
            </a:r>
          </a:p>
          <a:p>
            <a:pPr marL="0" indent="0">
              <a:lnSpc>
                <a:spcPct val="110000"/>
              </a:lnSpc>
              <a:buClr>
                <a:prstClr val="white"/>
              </a:buClr>
              <a:buSzPct val="75000"/>
              <a:buNone/>
            </a:pPr>
            <a:r>
              <a:rPr lang="en-US" altLang="en-US" sz="3000" b="1" dirty="0">
                <a:solidFill>
                  <a:prstClr val="white"/>
                </a:solidFill>
                <a:latin typeface="Calibri"/>
              </a:rPr>
              <a:t>		</a:t>
            </a:r>
            <a:r>
              <a:rPr kumimoji="0" lang="en-US" altLang="en-US" sz="3000" b="1" i="0" u="none" strike="noStrike" kern="1200" cap="none" spc="0" normalizeH="0" baseline="0" noProof="0" dirty="0">
                <a:ln>
                  <a:noFill/>
                </a:ln>
                <a:solidFill>
                  <a:prstClr val="white"/>
                </a:solidFill>
                <a:effectLst/>
                <a:uLnTx/>
                <a:uFillTx/>
                <a:latin typeface="Calibri"/>
                <a:ea typeface="+mn-ea"/>
                <a:cs typeface="+mn-cs"/>
              </a:rPr>
              <a:t>“joinexploring.org”</a:t>
            </a:r>
          </a:p>
          <a:p>
            <a:pPr marL="0" indent="0">
              <a:lnSpc>
                <a:spcPct val="110000"/>
              </a:lnSpc>
              <a:buClr>
                <a:prstClr val="white"/>
              </a:buClr>
              <a:buSzPct val="75000"/>
              <a:buNone/>
            </a:pPr>
            <a:r>
              <a:rPr lang="en-US" altLang="en-US" sz="3000" b="1" dirty="0">
                <a:solidFill>
                  <a:prstClr val="white"/>
                </a:solidFill>
                <a:latin typeface="Calibri"/>
              </a:rPr>
              <a:t>		“joinexploring.com”</a:t>
            </a:r>
          </a:p>
          <a:p>
            <a:pPr>
              <a:lnSpc>
                <a:spcPct val="110000"/>
              </a:lnSpc>
              <a:buClr>
                <a:prstClr val="white"/>
              </a:buClr>
              <a:buSzPct val="75000"/>
              <a:buFont typeface="Arial" panose="020B0604020202020204" pitchFamily="34" charset="0"/>
              <a:buChar char="•"/>
            </a:pPr>
            <a:r>
              <a:rPr lang="en-US" altLang="en-US" sz="3000" b="1" dirty="0">
                <a:solidFill>
                  <a:prstClr val="white"/>
                </a:solidFill>
              </a:rPr>
              <a:t>Scoutbook for Exploring</a:t>
            </a:r>
          </a:p>
          <a:p>
            <a:pPr>
              <a:lnSpc>
                <a:spcPct val="110000"/>
              </a:lnSpc>
              <a:buClr>
                <a:prstClr val="white"/>
              </a:buClr>
              <a:buSzPct val="75000"/>
              <a:buFont typeface="Arial" panose="020B0604020202020204" pitchFamily="34" charset="0"/>
              <a:buChar char="•"/>
            </a:pPr>
            <a:r>
              <a:rPr lang="en-US" altLang="en-US" sz="3000" b="1" dirty="0">
                <a:solidFill>
                  <a:prstClr val="white"/>
                </a:solidFill>
              </a:rPr>
              <a:t>Online Registration</a:t>
            </a:r>
          </a:p>
          <a:p>
            <a:pPr>
              <a:lnSpc>
                <a:spcPct val="110000"/>
              </a:lnSpc>
              <a:buClr>
                <a:prstClr val="white"/>
              </a:buClr>
              <a:buSzPct val="75000"/>
              <a:buFont typeface="Arial" panose="020B0604020202020204" pitchFamily="34" charset="0"/>
              <a:buChar char="•"/>
            </a:pPr>
            <a:r>
              <a:rPr lang="en-US" altLang="en-US" sz="3000" b="1" dirty="0">
                <a:solidFill>
                  <a:prstClr val="white"/>
                </a:solidFill>
              </a:rPr>
              <a:t>Online Renewal</a:t>
            </a:r>
          </a:p>
          <a:p>
            <a:pPr marL="0" indent="0">
              <a:lnSpc>
                <a:spcPct val="110000"/>
              </a:lnSpc>
              <a:buClr>
                <a:prstClr val="white"/>
              </a:buClr>
              <a:buSzPct val="75000"/>
              <a:buNone/>
            </a:pPr>
            <a:endParaRPr kumimoji="0" lang="en-US" altLang="en-US" sz="3000" b="1" i="0" u="none" strike="noStrike" kern="1200" cap="none" spc="0" normalizeH="0" baseline="0" noProof="0" dirty="0">
              <a:ln>
                <a:noFill/>
              </a:ln>
              <a:solidFill>
                <a:prstClr val="white"/>
              </a:solidFill>
              <a:effectLst/>
              <a:uLnTx/>
              <a:uFillTx/>
              <a:latin typeface="Calibri"/>
              <a:ea typeface="+mn-ea"/>
              <a:cs typeface="+mn-cs"/>
            </a:endParaRPr>
          </a:p>
          <a:p>
            <a:pPr marL="0" indent="0">
              <a:lnSpc>
                <a:spcPct val="110000"/>
              </a:lnSpc>
              <a:buClr>
                <a:prstClr val="white"/>
              </a:buClr>
              <a:buSzPct val="75000"/>
              <a:buNone/>
            </a:pPr>
            <a:endParaRPr kumimoji="0" lang="en-US" altLang="en-US" sz="3000" b="1" i="0" u="none" strike="noStrike" kern="1200" cap="none" spc="0" normalizeH="0" baseline="0" noProof="0" dirty="0">
              <a:ln>
                <a:noFill/>
              </a:ln>
              <a:solidFill>
                <a:srgbClr val="4F81BD">
                  <a:lumMod val="60000"/>
                  <a:lumOff val="40000"/>
                </a:srgbClr>
              </a:solidFill>
              <a:effectLst/>
              <a:uLnTx/>
              <a:uFillTx/>
              <a:latin typeface="Calibri"/>
              <a:ea typeface="+mn-ea"/>
              <a:cs typeface="+mn-cs"/>
            </a:endParaRPr>
          </a:p>
          <a:p>
            <a:pPr marL="0" marR="0" lvl="0" indent="0" algn="l" defTabSz="457200" rtl="0" eaLnBrk="1" fontAlgn="auto" latinLnBrk="0" hangingPunct="1">
              <a:lnSpc>
                <a:spcPct val="100000"/>
              </a:lnSpc>
              <a:spcBef>
                <a:spcPct val="20000"/>
              </a:spcBef>
              <a:spcAft>
                <a:spcPts val="0"/>
              </a:spcAft>
              <a:buClr>
                <a:prstClr val="white"/>
              </a:buClr>
              <a:buSzPct val="75000"/>
              <a:buFont typeface="Arial"/>
              <a:buNone/>
              <a:tabLst/>
              <a:defRPr/>
            </a:pPr>
            <a:r>
              <a:rPr kumimoji="0" lang="en-US" altLang="en-US" sz="2200" b="1" i="0" u="none" strike="noStrike" kern="1200" cap="none" spc="0" normalizeH="0" baseline="0" noProof="0" dirty="0">
                <a:ln>
                  <a:noFill/>
                </a:ln>
                <a:solidFill>
                  <a:prstClr val="white"/>
                </a:solidFill>
                <a:effectLst/>
                <a:uLnTx/>
                <a:uFillTx/>
                <a:latin typeface="Calibri"/>
                <a:ea typeface="+mn-ea"/>
                <a:cs typeface="+mn-cs"/>
              </a:rPr>
              <a:t>              </a:t>
            </a:r>
          </a:p>
        </p:txBody>
      </p:sp>
      <p:pic>
        <p:nvPicPr>
          <p:cNvPr id="3" name="Picture 2">
            <a:extLst>
              <a:ext uri="{FF2B5EF4-FFF2-40B4-BE49-F238E27FC236}">
                <a16:creationId xmlns:a16="http://schemas.microsoft.com/office/drawing/2014/main" id="{7BEEE89C-B9F9-48AA-B477-5D6B73C0AD56}"/>
              </a:ext>
            </a:extLst>
          </p:cNvPr>
          <p:cNvPicPr>
            <a:picLocks noChangeAspect="1"/>
          </p:cNvPicPr>
          <p:nvPr/>
        </p:nvPicPr>
        <p:blipFill>
          <a:blip r:embed="rId6"/>
          <a:stretch>
            <a:fillRect/>
          </a:stretch>
        </p:blipFill>
        <p:spPr>
          <a:xfrm>
            <a:off x="9419611" y="5045075"/>
            <a:ext cx="2655804" cy="1751291"/>
          </a:xfrm>
          <a:prstGeom prst="rect">
            <a:avLst/>
          </a:prstGeom>
        </p:spPr>
      </p:pic>
    </p:spTree>
    <p:extLst>
      <p:ext uri="{BB962C8B-B14F-4D97-AF65-F5344CB8AC3E}">
        <p14:creationId xmlns:p14="http://schemas.microsoft.com/office/powerpoint/2010/main" val="19824406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bg>
      <p:bgPr>
        <a:solidFill>
          <a:srgbClr val="231950"/>
        </a:solidFill>
        <a:effectLst/>
      </p:bgPr>
    </p:bg>
    <p:spTree>
      <p:nvGrpSpPr>
        <p:cNvPr id="1" name=""/>
        <p:cNvGrpSpPr/>
        <p:nvPr/>
      </p:nvGrpSpPr>
      <p:grpSpPr>
        <a:xfrm>
          <a:off x="0" y="0"/>
          <a:ext cx="0" cy="0"/>
          <a:chOff x="0" y="0"/>
          <a:chExt cx="0" cy="0"/>
        </a:xfrm>
      </p:grpSpPr>
      <p:pic>
        <p:nvPicPr>
          <p:cNvPr id="13" name="Picture 12" descr="ExploringPPT_slide1BG.jpg">
            <a:extLst>
              <a:ext uri="{FF2B5EF4-FFF2-40B4-BE49-F238E27FC236}">
                <a16:creationId xmlns:a16="http://schemas.microsoft.com/office/drawing/2014/main" id="{C76FB542-2A21-42FE-8745-BB728FFBDE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119"/>
            <a:ext cx="12192000" cy="6883121"/>
          </a:xfrm>
          <a:prstGeom prst="rect">
            <a:avLst/>
          </a:prstGeom>
        </p:spPr>
      </p:pic>
      <p:pic>
        <p:nvPicPr>
          <p:cNvPr id="7" name="Picture 6" descr="exploring_wht_transparent-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2" y="6222727"/>
            <a:ext cx="1739029" cy="632373"/>
          </a:xfrm>
          <a:prstGeom prst="rect">
            <a:avLst/>
          </a:prstGeom>
        </p:spPr>
      </p:pic>
      <p:sp>
        <p:nvSpPr>
          <p:cNvPr id="8" name="Rectangle 2">
            <a:extLst>
              <a:ext uri="{FF2B5EF4-FFF2-40B4-BE49-F238E27FC236}">
                <a16:creationId xmlns:a16="http://schemas.microsoft.com/office/drawing/2014/main" id="{51EC1CB2-F966-4678-AADB-55410A0DFD66}"/>
              </a:ext>
            </a:extLst>
          </p:cNvPr>
          <p:cNvSpPr>
            <a:spLocks noGrp="1" noChangeArrowheads="1"/>
          </p:cNvSpPr>
          <p:nvPr>
            <p:ph type="title"/>
          </p:nvPr>
        </p:nvSpPr>
        <p:spPr>
          <a:xfrm>
            <a:off x="1752600" y="546779"/>
            <a:ext cx="8686800" cy="838200"/>
          </a:xfrm>
        </p:spPr>
        <p:txBody>
          <a:bodyPr>
            <a:normAutofit/>
          </a:bodyPr>
          <a:lstStyle/>
          <a:p>
            <a:pPr eaLnBrk="1" hangingPunct="1"/>
            <a:r>
              <a:rPr lang="en-US" altLang="en-US" b="1" dirty="0">
                <a:solidFill>
                  <a:srgbClr val="C00000"/>
                </a:solidFill>
              </a:rPr>
              <a:t>*Exploring Leadership Experience</a:t>
            </a:r>
            <a:endParaRPr lang="en-US" altLang="en-US" sz="4200" b="1" dirty="0">
              <a:solidFill>
                <a:srgbClr val="C00000"/>
              </a:solidFill>
            </a:endParaRPr>
          </a:p>
        </p:txBody>
      </p:sp>
      <p:sp>
        <p:nvSpPr>
          <p:cNvPr id="10" name="Rectangle 5">
            <a:extLst>
              <a:ext uri="{FF2B5EF4-FFF2-40B4-BE49-F238E27FC236}">
                <a16:creationId xmlns:a16="http://schemas.microsoft.com/office/drawing/2014/main" id="{4EBE0FE0-7EFC-4FF1-BA9D-94C40F8F71B4}"/>
              </a:ext>
            </a:extLst>
          </p:cNvPr>
          <p:cNvSpPr>
            <a:spLocks noChangeArrowheads="1"/>
          </p:cNvSpPr>
          <p:nvPr/>
        </p:nvSpPr>
        <p:spPr bwMode="auto">
          <a:xfrm>
            <a:off x="1881188" y="2301875"/>
            <a:ext cx="5073651"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2900" marR="0" lvl="0" indent="-342900" algn="l" defTabSz="457200" rtl="0" eaLnBrk="1" fontAlgn="auto" latinLnBrk="0" hangingPunct="1">
              <a:lnSpc>
                <a:spcPct val="100000"/>
              </a:lnSpc>
              <a:spcBef>
                <a:spcPct val="20000"/>
              </a:spcBef>
              <a:spcAft>
                <a:spcPts val="0"/>
              </a:spcAft>
              <a:buClr>
                <a:srgbClr val="EEECE1"/>
              </a:buClr>
              <a:buSzPct val="70000"/>
              <a:buFont typeface="Wingdings" panose="05000000000000000000" pitchFamily="2" charset="2"/>
              <a:buChar char="l"/>
              <a:tabLst/>
              <a:defRPr/>
            </a:pPr>
            <a:endParaRPr kumimoji="0" lang="en-US" altLang="en-US" sz="2400" b="1" i="0" u="none" strike="noStrike" kern="1200" cap="none" spc="0" normalizeH="0" baseline="0" noProof="0" dirty="0">
              <a:ln>
                <a:noFill/>
              </a:ln>
              <a:solidFill>
                <a:srgbClr val="0000CC"/>
              </a:solidFill>
              <a:effectLst/>
              <a:uLnTx/>
              <a:uFillTx/>
              <a:latin typeface="Arial" panose="020B0604020202020204" pitchFamily="34" charset="0"/>
              <a:ea typeface="+mn-ea"/>
              <a:cs typeface="+mn-cs"/>
            </a:endParaRPr>
          </a:p>
        </p:txBody>
      </p:sp>
      <p:pic>
        <p:nvPicPr>
          <p:cNvPr id="12" name="Picture 11">
            <a:extLst>
              <a:ext uri="{FF2B5EF4-FFF2-40B4-BE49-F238E27FC236}">
                <a16:creationId xmlns:a16="http://schemas.microsoft.com/office/drawing/2014/main" id="{DB9EC228-2A80-437C-B8B2-70C7BBB8459B}"/>
              </a:ext>
            </a:extLst>
          </p:cNvPr>
          <p:cNvPicPr>
            <a:picLocks noChangeAspect="1"/>
          </p:cNvPicPr>
          <p:nvPr/>
        </p:nvPicPr>
        <p:blipFill>
          <a:blip r:embed="rId5"/>
          <a:stretch>
            <a:fillRect/>
          </a:stretch>
        </p:blipFill>
        <p:spPr>
          <a:xfrm>
            <a:off x="1524001" y="6125088"/>
            <a:ext cx="1714287" cy="732912"/>
          </a:xfrm>
          <a:prstGeom prst="rect">
            <a:avLst/>
          </a:prstGeom>
        </p:spPr>
      </p:pic>
      <p:sp>
        <p:nvSpPr>
          <p:cNvPr id="11" name="Content Placeholder 7">
            <a:extLst>
              <a:ext uri="{FF2B5EF4-FFF2-40B4-BE49-F238E27FC236}">
                <a16:creationId xmlns:a16="http://schemas.microsoft.com/office/drawing/2014/main" id="{1179EDBB-7EF0-4E62-9DBC-89A14AB99613}"/>
              </a:ext>
            </a:extLst>
          </p:cNvPr>
          <p:cNvSpPr txBox="1">
            <a:spLocks/>
          </p:cNvSpPr>
          <p:nvPr/>
        </p:nvSpPr>
        <p:spPr>
          <a:xfrm>
            <a:off x="1752600" y="1902547"/>
            <a:ext cx="8686800" cy="3758952"/>
          </a:xfrm>
          <a:prstGeom prst="rect">
            <a:avLst/>
          </a:prstGeom>
        </p:spPr>
        <p:txBody>
          <a:bodyPr vert="horz" lIns="182880" tIns="0" rIns="0" bIns="0" rtlCol="0">
            <a:normAutofit fontScale="77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50000"/>
              </a:lnSpc>
              <a:spcBef>
                <a:spcPct val="20000"/>
              </a:spcBef>
              <a:spcAft>
                <a:spcPts val="0"/>
              </a:spcAft>
              <a:buClr>
                <a:prstClr val="white"/>
              </a:buClr>
              <a:buSzPct val="75000"/>
              <a:buFont typeface="Arial"/>
              <a:buNone/>
              <a:tabLst/>
              <a:defRPr/>
            </a:pPr>
            <a:r>
              <a:rPr kumimoji="0" lang="en-US" altLang="en-US" sz="2800" b="1" i="1" u="none" strike="noStrike" kern="1200" cap="none" spc="0" normalizeH="0" baseline="0" noProof="0" dirty="0">
                <a:ln>
                  <a:noFill/>
                </a:ln>
                <a:solidFill>
                  <a:prstClr val="white"/>
                </a:solidFill>
                <a:effectLst/>
                <a:uLnTx/>
                <a:uFillTx/>
                <a:latin typeface="Calibri"/>
                <a:ea typeface="+mn-ea"/>
                <a:cs typeface="+mn-cs"/>
              </a:rPr>
              <a:t>Resume Builder that will help recognize Explorers </a:t>
            </a:r>
          </a:p>
          <a:p>
            <a:pPr marL="0" marR="0" lvl="0" indent="0" algn="ctr" defTabSz="457200" rtl="0" eaLnBrk="1" fontAlgn="auto" latinLnBrk="0" hangingPunct="1">
              <a:lnSpc>
                <a:spcPct val="150000"/>
              </a:lnSpc>
              <a:spcBef>
                <a:spcPct val="20000"/>
              </a:spcBef>
              <a:spcAft>
                <a:spcPts val="0"/>
              </a:spcAft>
              <a:buClr>
                <a:prstClr val="white"/>
              </a:buClr>
              <a:buSzPct val="75000"/>
              <a:buFont typeface="Arial"/>
              <a:buNone/>
              <a:tabLst/>
              <a:defRPr/>
            </a:pPr>
            <a:r>
              <a:rPr kumimoji="0" lang="en-US" altLang="en-US" sz="2200" b="1" i="1" u="none" strike="noStrike" kern="1200" cap="none" spc="0" normalizeH="0" baseline="0" noProof="0" dirty="0">
                <a:ln>
                  <a:noFill/>
                </a:ln>
                <a:solidFill>
                  <a:prstClr val="white"/>
                </a:solidFill>
                <a:effectLst/>
                <a:uLnTx/>
                <a:uFillTx/>
                <a:latin typeface="Calibri"/>
                <a:ea typeface="+mn-ea"/>
                <a:cs typeface="+mn-cs"/>
              </a:rPr>
              <a:t>This online, mentor assisted, self-paced and guided experience will allow our Explorers to…   </a:t>
            </a:r>
          </a:p>
          <a:p>
            <a:pPr marL="342900" marR="0" lvl="0" indent="-342900" algn="l" defTabSz="457200" rtl="0" eaLnBrk="1" fontAlgn="auto" latinLnBrk="0" hangingPunct="1">
              <a:lnSpc>
                <a:spcPct val="150000"/>
              </a:lnSpc>
              <a:spcBef>
                <a:spcPct val="20000"/>
              </a:spcBef>
              <a:spcAft>
                <a:spcPts val="0"/>
              </a:spcAft>
              <a:buClr>
                <a:prstClr val="white"/>
              </a:buClr>
              <a:buSzPct val="75000"/>
              <a:buFont typeface="Wingdings" panose="05000000000000000000" pitchFamily="2" charset="2"/>
              <a:buChar char="q"/>
              <a:tabLst/>
              <a:defRPr/>
            </a:pPr>
            <a:r>
              <a:rPr kumimoji="0" lang="en-US" altLang="en-US" sz="3000" b="1" i="0" u="none" strike="noStrike" kern="1200" cap="none" spc="0" normalizeH="0" baseline="0" noProof="0" dirty="0">
                <a:ln>
                  <a:noFill/>
                </a:ln>
                <a:solidFill>
                  <a:prstClr val="white"/>
                </a:solidFill>
                <a:effectLst/>
                <a:uLnTx/>
                <a:uFillTx/>
                <a:latin typeface="Calibri"/>
                <a:ea typeface="+mn-ea"/>
                <a:cs typeface="+mn-cs"/>
              </a:rPr>
              <a:t>  </a:t>
            </a:r>
            <a:r>
              <a:rPr kumimoji="0" lang="en-US" altLang="en-US" sz="2700" b="1" i="0" u="none" strike="noStrike" kern="1200" cap="none" spc="0" normalizeH="0" baseline="0" noProof="0" dirty="0">
                <a:ln>
                  <a:noFill/>
                </a:ln>
                <a:solidFill>
                  <a:prstClr val="white"/>
                </a:solidFill>
                <a:effectLst/>
                <a:uLnTx/>
                <a:uFillTx/>
                <a:latin typeface="Calibri"/>
                <a:ea typeface="+mn-ea"/>
                <a:cs typeface="+mn-cs"/>
              </a:rPr>
              <a:t>Have an opportunity to discover their inner leadership potential</a:t>
            </a:r>
          </a:p>
          <a:p>
            <a:pPr marL="342900" marR="0" lvl="0" indent="-342900" algn="l" defTabSz="457200" rtl="0" eaLnBrk="1" fontAlgn="auto" latinLnBrk="0" hangingPunct="1">
              <a:lnSpc>
                <a:spcPct val="150000"/>
              </a:lnSpc>
              <a:spcBef>
                <a:spcPct val="20000"/>
              </a:spcBef>
              <a:spcAft>
                <a:spcPts val="0"/>
              </a:spcAft>
              <a:buClr>
                <a:prstClr val="white"/>
              </a:buClr>
              <a:buSzPct val="75000"/>
              <a:buFont typeface="Wingdings" panose="05000000000000000000" pitchFamily="2" charset="2"/>
              <a:buChar char="q"/>
              <a:tabLst/>
              <a:defRPr/>
            </a:pPr>
            <a:r>
              <a:rPr kumimoji="0" lang="en-US" altLang="en-US" sz="2700" b="1" i="0" u="none" strike="noStrike" kern="1200" cap="none" spc="0" normalizeH="0" baseline="0" noProof="0" dirty="0">
                <a:ln>
                  <a:noFill/>
                </a:ln>
                <a:solidFill>
                  <a:prstClr val="white"/>
                </a:solidFill>
                <a:effectLst/>
                <a:uLnTx/>
                <a:uFillTx/>
                <a:latin typeface="Calibri"/>
                <a:ea typeface="+mn-ea"/>
                <a:cs typeface="+mn-cs"/>
              </a:rPr>
              <a:t>  Gain practical leadership experience – participate in a capstone project</a:t>
            </a:r>
          </a:p>
          <a:p>
            <a:pPr marL="342900" marR="0" lvl="0" indent="-342900" algn="l" defTabSz="457200" rtl="0" eaLnBrk="1" fontAlgn="auto" latinLnBrk="0" hangingPunct="1">
              <a:lnSpc>
                <a:spcPct val="150000"/>
              </a:lnSpc>
              <a:spcBef>
                <a:spcPct val="20000"/>
              </a:spcBef>
              <a:spcAft>
                <a:spcPts val="0"/>
              </a:spcAft>
              <a:buClr>
                <a:prstClr val="white"/>
              </a:buClr>
              <a:buSzPct val="75000"/>
              <a:buFont typeface="Wingdings" panose="05000000000000000000" pitchFamily="2" charset="2"/>
              <a:buChar char="q"/>
              <a:tabLst/>
              <a:defRPr/>
            </a:pPr>
            <a:r>
              <a:rPr kumimoji="0" lang="en-US" altLang="en-US" sz="2700" b="1" i="0" u="none" strike="noStrike" kern="1200" cap="none" spc="0" normalizeH="0" baseline="0" noProof="0" dirty="0">
                <a:ln>
                  <a:noFill/>
                </a:ln>
                <a:solidFill>
                  <a:prstClr val="white"/>
                </a:solidFill>
                <a:effectLst/>
                <a:uLnTx/>
                <a:uFillTx/>
                <a:latin typeface="Calibri"/>
                <a:ea typeface="+mn-ea"/>
                <a:cs typeface="+mn-cs"/>
              </a:rPr>
              <a:t>  Work with a mentor to gain professional leadership experience</a:t>
            </a:r>
          </a:p>
          <a:p>
            <a:pPr marL="342900" marR="0" lvl="0" indent="-342900" algn="l" defTabSz="457200" rtl="0" eaLnBrk="1" fontAlgn="auto" latinLnBrk="0" hangingPunct="1">
              <a:lnSpc>
                <a:spcPct val="110000"/>
              </a:lnSpc>
              <a:spcBef>
                <a:spcPts val="0"/>
              </a:spcBef>
              <a:spcAft>
                <a:spcPts val="0"/>
              </a:spcAft>
              <a:buClr>
                <a:prstClr val="white"/>
              </a:buClr>
              <a:buSzPct val="75000"/>
              <a:buFont typeface="Wingdings" panose="05000000000000000000" pitchFamily="2" charset="2"/>
              <a:buChar char="q"/>
              <a:tabLst/>
              <a:defRPr/>
            </a:pPr>
            <a:r>
              <a:rPr kumimoji="0" lang="en-US" altLang="en-US" sz="2700" b="1" i="0" u="none" strike="noStrike" kern="1200" cap="none" spc="0" normalizeH="0" baseline="0" noProof="0" dirty="0">
                <a:ln>
                  <a:noFill/>
                </a:ln>
                <a:solidFill>
                  <a:prstClr val="white"/>
                </a:solidFill>
                <a:effectLst/>
                <a:uLnTx/>
                <a:uFillTx/>
                <a:latin typeface="Calibri"/>
                <a:ea typeface="+mn-ea"/>
                <a:cs typeface="+mn-cs"/>
              </a:rPr>
              <a:t>  Be recognized with a Nationally Certified Leadership Experience 	Certificate that will help improve their resume and recognize their 	overall Exploring Experience.</a:t>
            </a:r>
          </a:p>
          <a:p>
            <a:pPr marL="0" marR="0" lvl="0" indent="0" algn="l" defTabSz="457200" rtl="0" eaLnBrk="1" fontAlgn="auto" latinLnBrk="0" hangingPunct="1">
              <a:lnSpc>
                <a:spcPct val="110000"/>
              </a:lnSpc>
              <a:spcBef>
                <a:spcPts val="0"/>
              </a:spcBef>
              <a:spcAft>
                <a:spcPts val="0"/>
              </a:spcAft>
              <a:buClr>
                <a:prstClr val="white"/>
              </a:buClr>
              <a:buSzPct val="75000"/>
              <a:buFont typeface="Arial"/>
              <a:buNone/>
              <a:tabLst/>
              <a:defRPr/>
            </a:pPr>
            <a:endParaRPr kumimoji="0" lang="en-US" altLang="en-US" sz="3000" b="1"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10000"/>
              </a:lnSpc>
              <a:spcBef>
                <a:spcPts val="0"/>
              </a:spcBef>
              <a:spcAft>
                <a:spcPts val="0"/>
              </a:spcAft>
              <a:buClr>
                <a:prstClr val="white"/>
              </a:buClr>
              <a:buSzPct val="75000"/>
              <a:buFont typeface="Arial"/>
              <a:buNone/>
              <a:tabLst/>
              <a:defRPr/>
            </a:pPr>
            <a:endParaRPr kumimoji="0" lang="en-US" altLang="en-US" sz="3000" b="1" i="0" u="none" strike="noStrike" kern="1200" cap="none" spc="0" normalizeH="0" baseline="0" noProof="0" dirty="0">
              <a:ln>
                <a:noFill/>
              </a:ln>
              <a:solidFill>
                <a:prstClr val="white"/>
              </a:solidFill>
              <a:effectLst/>
              <a:uLnTx/>
              <a:uFillTx/>
              <a:latin typeface="Calibri"/>
              <a:ea typeface="+mn-ea"/>
              <a:cs typeface="+mn-cs"/>
            </a:endParaRPr>
          </a:p>
          <a:p>
            <a:pPr marL="342900" marR="0" lvl="0" indent="-342900" algn="l" defTabSz="457200" rtl="0" eaLnBrk="1" fontAlgn="auto" latinLnBrk="0" hangingPunct="1">
              <a:lnSpc>
                <a:spcPct val="100000"/>
              </a:lnSpc>
              <a:spcBef>
                <a:spcPct val="20000"/>
              </a:spcBef>
              <a:spcAft>
                <a:spcPts val="0"/>
              </a:spcAft>
              <a:buClr>
                <a:srgbClr val="1F497D"/>
              </a:buClr>
              <a:buSzPct val="75000"/>
              <a:buFont typeface="Arial"/>
              <a:buChar char="•"/>
              <a:tabLst/>
              <a:defRPr/>
            </a:pPr>
            <a:endParaRPr kumimoji="0" lang="en-US" altLang="en-US" sz="3200" b="1" i="0" u="none" strike="noStrike" kern="1200" cap="none" spc="0" normalizeH="0" baseline="0" noProof="0" dirty="0">
              <a:ln>
                <a:noFill/>
              </a:ln>
              <a:solidFill>
                <a:srgbClr val="4F81BD">
                  <a:lumMod val="60000"/>
                  <a:lumOff val="40000"/>
                </a:srgbClr>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F1C02AAD-D90C-44B9-937F-74B93D5987B4}"/>
              </a:ext>
            </a:extLst>
          </p:cNvPr>
          <p:cNvPicPr>
            <a:picLocks noChangeAspect="1"/>
          </p:cNvPicPr>
          <p:nvPr/>
        </p:nvPicPr>
        <p:blipFill>
          <a:blip r:embed="rId6"/>
          <a:stretch>
            <a:fillRect/>
          </a:stretch>
        </p:blipFill>
        <p:spPr>
          <a:xfrm>
            <a:off x="9611140" y="5387980"/>
            <a:ext cx="2294340" cy="1242364"/>
          </a:xfrm>
          <a:prstGeom prst="rect">
            <a:avLst/>
          </a:prstGeom>
        </p:spPr>
      </p:pic>
      <p:sp>
        <p:nvSpPr>
          <p:cNvPr id="2" name="Rectangle 1">
            <a:extLst>
              <a:ext uri="{FF2B5EF4-FFF2-40B4-BE49-F238E27FC236}">
                <a16:creationId xmlns:a16="http://schemas.microsoft.com/office/drawing/2014/main" id="{5A08EFB0-5B6A-4CAC-A6E3-F5C9D6419E83}"/>
              </a:ext>
            </a:extLst>
          </p:cNvPr>
          <p:cNvSpPr/>
          <p:nvPr/>
        </p:nvSpPr>
        <p:spPr>
          <a:xfrm>
            <a:off x="3469781" y="1343002"/>
            <a:ext cx="4741683" cy="477054"/>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prstClr val="white"/>
                </a:solidFill>
                <a:effectLst/>
                <a:uLnTx/>
                <a:uFillTx/>
                <a:latin typeface="Calibri"/>
                <a:ea typeface="+mn-ea"/>
                <a:cs typeface="+mn-cs"/>
              </a:rPr>
              <a:t> </a:t>
            </a:r>
            <a:r>
              <a:rPr kumimoji="0" lang="en-US" altLang="en-US" sz="2500" b="1" i="0" u="none" strike="noStrike" kern="1200" cap="none" spc="0" normalizeH="0" baseline="0" noProof="0" dirty="0">
                <a:ln>
                  <a:noFill/>
                </a:ln>
                <a:solidFill>
                  <a:srgbClr val="FF0000"/>
                </a:solidFill>
                <a:effectLst/>
                <a:uLnTx/>
                <a:uFillTx/>
                <a:latin typeface="Calibri"/>
                <a:ea typeface="+mn-ea"/>
                <a:cs typeface="+mn-cs"/>
              </a:rPr>
              <a:t>*Coming soon for Exploring youth</a:t>
            </a:r>
            <a:endParaRPr kumimoji="0" lang="en-US" sz="2500" b="0"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18568817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561"/>
            <a:ext cx="12192000" cy="6883121"/>
          </a:xfrm>
          <a:prstGeom prst="rect">
            <a:avLst/>
          </a:prstGeom>
        </p:spPr>
      </p:pic>
      <p:pic>
        <p:nvPicPr>
          <p:cNvPr id="23" name="Picture 22" descr="exploring_wht_transparent-0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968" y="6466654"/>
            <a:ext cx="897995" cy="326543"/>
          </a:xfrm>
          <a:prstGeom prst="rect">
            <a:avLst/>
          </a:prstGeom>
        </p:spPr>
      </p:pic>
      <p:sp>
        <p:nvSpPr>
          <p:cNvPr id="6" name="Title 1">
            <a:extLst>
              <a:ext uri="{FF2B5EF4-FFF2-40B4-BE49-F238E27FC236}">
                <a16:creationId xmlns:a16="http://schemas.microsoft.com/office/drawing/2014/main" id="{7D00888D-DF2F-4460-8D84-DB911CA4A6A6}"/>
              </a:ext>
            </a:extLst>
          </p:cNvPr>
          <p:cNvSpPr txBox="1">
            <a:spLocks/>
          </p:cNvSpPr>
          <p:nvPr/>
        </p:nvSpPr>
        <p:spPr>
          <a:xfrm>
            <a:off x="522269" y="77548"/>
            <a:ext cx="11147461" cy="994172"/>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Helvetica" panose="020B0604020202020204" pitchFamily="34" charset="0"/>
                <a:ea typeface="+mj-ea"/>
                <a:cs typeface="Helvetica" panose="020B0604020202020204" pitchFamily="34" charset="0"/>
              </a:rPr>
              <a:t>Exploring in comparison to Traditional Scouting</a:t>
            </a:r>
          </a:p>
        </p:txBody>
      </p:sp>
      <p:graphicFrame>
        <p:nvGraphicFramePr>
          <p:cNvPr id="8" name="Content Placeholder 5">
            <a:extLst>
              <a:ext uri="{FF2B5EF4-FFF2-40B4-BE49-F238E27FC236}">
                <a16:creationId xmlns:a16="http://schemas.microsoft.com/office/drawing/2014/main" id="{64D44DFD-D6B3-4AD4-B785-322610858AFE}"/>
              </a:ext>
            </a:extLst>
          </p:cNvPr>
          <p:cNvGraphicFramePr>
            <a:graphicFrameLocks/>
          </p:cNvGraphicFramePr>
          <p:nvPr/>
        </p:nvGraphicFramePr>
        <p:xfrm>
          <a:off x="1047963" y="1244662"/>
          <a:ext cx="10150868" cy="5157189"/>
        </p:xfrm>
        <a:graphic>
          <a:graphicData uri="http://schemas.openxmlformats.org/drawingml/2006/table">
            <a:tbl>
              <a:tblPr firstRow="1" bandRow="1"/>
              <a:tblGrid>
                <a:gridCol w="2262601">
                  <a:extLst>
                    <a:ext uri="{9D8B030D-6E8A-4147-A177-3AD203B41FA5}">
                      <a16:colId xmlns:a16="http://schemas.microsoft.com/office/drawing/2014/main" val="20000"/>
                    </a:ext>
                  </a:extLst>
                </a:gridCol>
                <a:gridCol w="1974480">
                  <a:extLst>
                    <a:ext uri="{9D8B030D-6E8A-4147-A177-3AD203B41FA5}">
                      <a16:colId xmlns:a16="http://schemas.microsoft.com/office/drawing/2014/main" val="20001"/>
                    </a:ext>
                  </a:extLst>
                </a:gridCol>
                <a:gridCol w="1789997">
                  <a:extLst>
                    <a:ext uri="{9D8B030D-6E8A-4147-A177-3AD203B41FA5}">
                      <a16:colId xmlns:a16="http://schemas.microsoft.com/office/drawing/2014/main" val="20002"/>
                    </a:ext>
                  </a:extLst>
                </a:gridCol>
                <a:gridCol w="1857970">
                  <a:extLst>
                    <a:ext uri="{9D8B030D-6E8A-4147-A177-3AD203B41FA5}">
                      <a16:colId xmlns:a16="http://schemas.microsoft.com/office/drawing/2014/main" val="76403790"/>
                    </a:ext>
                  </a:extLst>
                </a:gridCol>
                <a:gridCol w="2265820">
                  <a:extLst>
                    <a:ext uri="{9D8B030D-6E8A-4147-A177-3AD203B41FA5}">
                      <a16:colId xmlns:a16="http://schemas.microsoft.com/office/drawing/2014/main" val="20003"/>
                    </a:ext>
                  </a:extLst>
                </a:gridCol>
              </a:tblGrid>
              <a:tr h="551836">
                <a:tc>
                  <a:txBody>
                    <a:bodyPr/>
                    <a:lstStyle>
                      <a:lvl1pPr marL="0" algn="l" defTabSz="457189" rtl="0" eaLnBrk="1" latinLnBrk="0" hangingPunct="1">
                        <a:defRPr sz="1800" b="1" kern="1200">
                          <a:solidFill>
                            <a:schemeClr val="lt1"/>
                          </a:solidFill>
                          <a:latin typeface="Calibri" panose="020F0502020204030204"/>
                        </a:defRPr>
                      </a:lvl1pPr>
                      <a:lvl2pPr marL="457189" algn="l" defTabSz="457189" rtl="0" eaLnBrk="1" latinLnBrk="0" hangingPunct="1">
                        <a:defRPr sz="1800" b="1" kern="1200">
                          <a:solidFill>
                            <a:schemeClr val="lt1"/>
                          </a:solidFill>
                          <a:latin typeface="Calibri" panose="020F0502020204030204"/>
                        </a:defRPr>
                      </a:lvl2pPr>
                      <a:lvl3pPr marL="914377" algn="l" defTabSz="457189" rtl="0" eaLnBrk="1" latinLnBrk="0" hangingPunct="1">
                        <a:defRPr sz="1800" b="1" kern="1200">
                          <a:solidFill>
                            <a:schemeClr val="lt1"/>
                          </a:solidFill>
                          <a:latin typeface="Calibri" panose="020F0502020204030204"/>
                        </a:defRPr>
                      </a:lvl3pPr>
                      <a:lvl4pPr marL="1371566" algn="l" defTabSz="457189" rtl="0" eaLnBrk="1" latinLnBrk="0" hangingPunct="1">
                        <a:defRPr sz="1800" b="1" kern="1200">
                          <a:solidFill>
                            <a:schemeClr val="lt1"/>
                          </a:solidFill>
                          <a:latin typeface="Calibri" panose="020F0502020204030204"/>
                        </a:defRPr>
                      </a:lvl4pPr>
                      <a:lvl5pPr marL="1828754" algn="l" defTabSz="457189" rtl="0" eaLnBrk="1" latinLnBrk="0" hangingPunct="1">
                        <a:defRPr sz="1800" b="1" kern="1200">
                          <a:solidFill>
                            <a:schemeClr val="lt1"/>
                          </a:solidFill>
                          <a:latin typeface="Calibri" panose="020F0502020204030204"/>
                        </a:defRPr>
                      </a:lvl5pPr>
                      <a:lvl6pPr marL="2285943" algn="l" defTabSz="457189" rtl="0" eaLnBrk="1" latinLnBrk="0" hangingPunct="1">
                        <a:defRPr sz="1800" b="1" kern="1200">
                          <a:solidFill>
                            <a:schemeClr val="lt1"/>
                          </a:solidFill>
                          <a:latin typeface="Calibri" panose="020F0502020204030204"/>
                        </a:defRPr>
                      </a:lvl6pPr>
                      <a:lvl7pPr marL="2743131" algn="l" defTabSz="457189" rtl="0" eaLnBrk="1" latinLnBrk="0" hangingPunct="1">
                        <a:defRPr sz="1800" b="1" kern="1200">
                          <a:solidFill>
                            <a:schemeClr val="lt1"/>
                          </a:solidFill>
                          <a:latin typeface="Calibri" panose="020F0502020204030204"/>
                        </a:defRPr>
                      </a:lvl7pPr>
                      <a:lvl8pPr marL="3200320" algn="l" defTabSz="457189" rtl="0" eaLnBrk="1" latinLnBrk="0" hangingPunct="1">
                        <a:defRPr sz="1800" b="1" kern="1200">
                          <a:solidFill>
                            <a:schemeClr val="lt1"/>
                          </a:solidFill>
                          <a:latin typeface="Calibri" panose="020F0502020204030204"/>
                        </a:defRPr>
                      </a:lvl8pPr>
                      <a:lvl9pPr marL="3657509" algn="l" defTabSz="457189" rtl="0" eaLnBrk="1" latinLnBrk="0" hangingPunct="1">
                        <a:defRPr sz="1800" b="1" kern="1200">
                          <a:solidFill>
                            <a:schemeClr val="lt1"/>
                          </a:solidFill>
                          <a:latin typeface="Calibri" panose="020F0502020204030204"/>
                        </a:defRPr>
                      </a:lvl9pPr>
                    </a:lstStyle>
                    <a:p>
                      <a:pPr algn="ctr"/>
                      <a:endParaRPr lang="en-US" sz="12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b="1" kern="1200">
                          <a:solidFill>
                            <a:schemeClr val="lt1"/>
                          </a:solidFill>
                          <a:latin typeface="Calibri" panose="020F0502020204030204"/>
                        </a:defRPr>
                      </a:lvl1pPr>
                      <a:lvl2pPr marL="457189" algn="l" defTabSz="457189" rtl="0" eaLnBrk="1" latinLnBrk="0" hangingPunct="1">
                        <a:defRPr sz="1800" b="1" kern="1200">
                          <a:solidFill>
                            <a:schemeClr val="lt1"/>
                          </a:solidFill>
                          <a:latin typeface="Calibri" panose="020F0502020204030204"/>
                        </a:defRPr>
                      </a:lvl2pPr>
                      <a:lvl3pPr marL="914377" algn="l" defTabSz="457189" rtl="0" eaLnBrk="1" latinLnBrk="0" hangingPunct="1">
                        <a:defRPr sz="1800" b="1" kern="1200">
                          <a:solidFill>
                            <a:schemeClr val="lt1"/>
                          </a:solidFill>
                          <a:latin typeface="Calibri" panose="020F0502020204030204"/>
                        </a:defRPr>
                      </a:lvl3pPr>
                      <a:lvl4pPr marL="1371566" algn="l" defTabSz="457189" rtl="0" eaLnBrk="1" latinLnBrk="0" hangingPunct="1">
                        <a:defRPr sz="1800" b="1" kern="1200">
                          <a:solidFill>
                            <a:schemeClr val="lt1"/>
                          </a:solidFill>
                          <a:latin typeface="Calibri" panose="020F0502020204030204"/>
                        </a:defRPr>
                      </a:lvl4pPr>
                      <a:lvl5pPr marL="1828754" algn="l" defTabSz="457189" rtl="0" eaLnBrk="1" latinLnBrk="0" hangingPunct="1">
                        <a:defRPr sz="1800" b="1" kern="1200">
                          <a:solidFill>
                            <a:schemeClr val="lt1"/>
                          </a:solidFill>
                          <a:latin typeface="Calibri" panose="020F0502020204030204"/>
                        </a:defRPr>
                      </a:lvl5pPr>
                      <a:lvl6pPr marL="2285943" algn="l" defTabSz="457189" rtl="0" eaLnBrk="1" latinLnBrk="0" hangingPunct="1">
                        <a:defRPr sz="1800" b="1" kern="1200">
                          <a:solidFill>
                            <a:schemeClr val="lt1"/>
                          </a:solidFill>
                          <a:latin typeface="Calibri" panose="020F0502020204030204"/>
                        </a:defRPr>
                      </a:lvl6pPr>
                      <a:lvl7pPr marL="2743131" algn="l" defTabSz="457189" rtl="0" eaLnBrk="1" latinLnBrk="0" hangingPunct="1">
                        <a:defRPr sz="1800" b="1" kern="1200">
                          <a:solidFill>
                            <a:schemeClr val="lt1"/>
                          </a:solidFill>
                          <a:latin typeface="Calibri" panose="020F0502020204030204"/>
                        </a:defRPr>
                      </a:lvl7pPr>
                      <a:lvl8pPr marL="3200320" algn="l" defTabSz="457189" rtl="0" eaLnBrk="1" latinLnBrk="0" hangingPunct="1">
                        <a:defRPr sz="1800" b="1" kern="1200">
                          <a:solidFill>
                            <a:schemeClr val="lt1"/>
                          </a:solidFill>
                          <a:latin typeface="Calibri" panose="020F0502020204030204"/>
                        </a:defRPr>
                      </a:lvl8pPr>
                      <a:lvl9pPr marL="3657509" algn="l" defTabSz="457189" rtl="0" eaLnBrk="1" latinLnBrk="0" hangingPunct="1">
                        <a:defRPr sz="1800" b="1" kern="1200">
                          <a:solidFill>
                            <a:schemeClr val="lt1"/>
                          </a:solidFill>
                          <a:latin typeface="Calibri" panose="020F0502020204030204"/>
                        </a:defRPr>
                      </a:lvl9pPr>
                    </a:lstStyle>
                    <a:p>
                      <a:pPr algn="ctr"/>
                      <a:r>
                        <a:rPr lang="en-US" sz="1200" b="0" baseline="0" dirty="0">
                          <a:solidFill>
                            <a:schemeClr val="bg1"/>
                          </a:solidFill>
                          <a:latin typeface="Arial Black" panose="020B0A04020102020204" pitchFamily="34" charset="0"/>
                          <a:cs typeface="Helvetica" panose="020B0604020202020204" pitchFamily="34" charset="0"/>
                        </a:rPr>
                        <a:t>SCOUTS BSA</a:t>
                      </a:r>
                      <a:endParaRPr lang="en-US" sz="1200" b="0" dirty="0">
                        <a:solidFill>
                          <a:schemeClr val="bg1"/>
                        </a:solidFill>
                        <a:latin typeface="Arial Black" panose="020B0A04020102020204" pitchFamily="34" charset="0"/>
                        <a:cs typeface="Helvetica"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b="1" kern="1200">
                          <a:solidFill>
                            <a:schemeClr val="lt1"/>
                          </a:solidFill>
                          <a:latin typeface="Calibri" panose="020F0502020204030204"/>
                        </a:defRPr>
                      </a:lvl1pPr>
                      <a:lvl2pPr marL="457189" algn="l" defTabSz="457189" rtl="0" eaLnBrk="1" latinLnBrk="0" hangingPunct="1">
                        <a:defRPr sz="1800" b="1" kern="1200">
                          <a:solidFill>
                            <a:schemeClr val="lt1"/>
                          </a:solidFill>
                          <a:latin typeface="Calibri" panose="020F0502020204030204"/>
                        </a:defRPr>
                      </a:lvl2pPr>
                      <a:lvl3pPr marL="914377" algn="l" defTabSz="457189" rtl="0" eaLnBrk="1" latinLnBrk="0" hangingPunct="1">
                        <a:defRPr sz="1800" b="1" kern="1200">
                          <a:solidFill>
                            <a:schemeClr val="lt1"/>
                          </a:solidFill>
                          <a:latin typeface="Calibri" panose="020F0502020204030204"/>
                        </a:defRPr>
                      </a:lvl3pPr>
                      <a:lvl4pPr marL="1371566" algn="l" defTabSz="457189" rtl="0" eaLnBrk="1" latinLnBrk="0" hangingPunct="1">
                        <a:defRPr sz="1800" b="1" kern="1200">
                          <a:solidFill>
                            <a:schemeClr val="lt1"/>
                          </a:solidFill>
                          <a:latin typeface="Calibri" panose="020F0502020204030204"/>
                        </a:defRPr>
                      </a:lvl4pPr>
                      <a:lvl5pPr marL="1828754" algn="l" defTabSz="457189" rtl="0" eaLnBrk="1" latinLnBrk="0" hangingPunct="1">
                        <a:defRPr sz="1800" b="1" kern="1200">
                          <a:solidFill>
                            <a:schemeClr val="lt1"/>
                          </a:solidFill>
                          <a:latin typeface="Calibri" panose="020F0502020204030204"/>
                        </a:defRPr>
                      </a:lvl5pPr>
                      <a:lvl6pPr marL="2285943" algn="l" defTabSz="457189" rtl="0" eaLnBrk="1" latinLnBrk="0" hangingPunct="1">
                        <a:defRPr sz="1800" b="1" kern="1200">
                          <a:solidFill>
                            <a:schemeClr val="lt1"/>
                          </a:solidFill>
                          <a:latin typeface="Calibri" panose="020F0502020204030204"/>
                        </a:defRPr>
                      </a:lvl6pPr>
                      <a:lvl7pPr marL="2743131" algn="l" defTabSz="457189" rtl="0" eaLnBrk="1" latinLnBrk="0" hangingPunct="1">
                        <a:defRPr sz="1800" b="1" kern="1200">
                          <a:solidFill>
                            <a:schemeClr val="lt1"/>
                          </a:solidFill>
                          <a:latin typeface="Calibri" panose="020F0502020204030204"/>
                        </a:defRPr>
                      </a:lvl7pPr>
                      <a:lvl8pPr marL="3200320" algn="l" defTabSz="457189" rtl="0" eaLnBrk="1" latinLnBrk="0" hangingPunct="1">
                        <a:defRPr sz="1800" b="1" kern="1200">
                          <a:solidFill>
                            <a:schemeClr val="lt1"/>
                          </a:solidFill>
                          <a:latin typeface="Calibri" panose="020F0502020204030204"/>
                        </a:defRPr>
                      </a:lvl8pPr>
                      <a:lvl9pPr marL="3657509" algn="l" defTabSz="457189" rtl="0" eaLnBrk="1" latinLnBrk="0" hangingPunct="1">
                        <a:defRPr sz="1800" b="1" kern="1200">
                          <a:solidFill>
                            <a:schemeClr val="lt1"/>
                          </a:solidFill>
                          <a:latin typeface="Calibri" panose="020F0502020204030204"/>
                        </a:defRPr>
                      </a:lvl9pPr>
                    </a:lstStyle>
                    <a:p>
                      <a:pPr algn="ctr"/>
                      <a:r>
                        <a:rPr lang="en-US" sz="1200" b="0" dirty="0">
                          <a:solidFill>
                            <a:schemeClr val="bg1"/>
                          </a:solidFill>
                          <a:latin typeface="Arial Black" panose="020B0A04020102020204" pitchFamily="34" charset="0"/>
                          <a:cs typeface="Helvetica" panose="020B0604020202020204" pitchFamily="34" charset="0"/>
                        </a:rPr>
                        <a:t>VENTURING</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b="1" kern="1200">
                          <a:solidFill>
                            <a:schemeClr val="lt1"/>
                          </a:solidFill>
                          <a:latin typeface="Calibri" panose="020F0502020204030204"/>
                        </a:defRPr>
                      </a:lvl1pPr>
                      <a:lvl2pPr marL="457189" algn="l" defTabSz="457189" rtl="0" eaLnBrk="1" latinLnBrk="0" hangingPunct="1">
                        <a:defRPr sz="1800" b="1" kern="1200">
                          <a:solidFill>
                            <a:schemeClr val="lt1"/>
                          </a:solidFill>
                          <a:latin typeface="Calibri" panose="020F0502020204030204"/>
                        </a:defRPr>
                      </a:lvl2pPr>
                      <a:lvl3pPr marL="914377" algn="l" defTabSz="457189" rtl="0" eaLnBrk="1" latinLnBrk="0" hangingPunct="1">
                        <a:defRPr sz="1800" b="1" kern="1200">
                          <a:solidFill>
                            <a:schemeClr val="lt1"/>
                          </a:solidFill>
                          <a:latin typeface="Calibri" panose="020F0502020204030204"/>
                        </a:defRPr>
                      </a:lvl3pPr>
                      <a:lvl4pPr marL="1371566" algn="l" defTabSz="457189" rtl="0" eaLnBrk="1" latinLnBrk="0" hangingPunct="1">
                        <a:defRPr sz="1800" b="1" kern="1200">
                          <a:solidFill>
                            <a:schemeClr val="lt1"/>
                          </a:solidFill>
                          <a:latin typeface="Calibri" panose="020F0502020204030204"/>
                        </a:defRPr>
                      </a:lvl4pPr>
                      <a:lvl5pPr marL="1828754" algn="l" defTabSz="457189" rtl="0" eaLnBrk="1" latinLnBrk="0" hangingPunct="1">
                        <a:defRPr sz="1800" b="1" kern="1200">
                          <a:solidFill>
                            <a:schemeClr val="lt1"/>
                          </a:solidFill>
                          <a:latin typeface="Calibri" panose="020F0502020204030204"/>
                        </a:defRPr>
                      </a:lvl5pPr>
                      <a:lvl6pPr marL="2285943" algn="l" defTabSz="457189" rtl="0" eaLnBrk="1" latinLnBrk="0" hangingPunct="1">
                        <a:defRPr sz="1800" b="1" kern="1200">
                          <a:solidFill>
                            <a:schemeClr val="lt1"/>
                          </a:solidFill>
                          <a:latin typeface="Calibri" panose="020F0502020204030204"/>
                        </a:defRPr>
                      </a:lvl6pPr>
                      <a:lvl7pPr marL="2743131" algn="l" defTabSz="457189" rtl="0" eaLnBrk="1" latinLnBrk="0" hangingPunct="1">
                        <a:defRPr sz="1800" b="1" kern="1200">
                          <a:solidFill>
                            <a:schemeClr val="lt1"/>
                          </a:solidFill>
                          <a:latin typeface="Calibri" panose="020F0502020204030204"/>
                        </a:defRPr>
                      </a:lvl7pPr>
                      <a:lvl8pPr marL="3200320" algn="l" defTabSz="457189" rtl="0" eaLnBrk="1" latinLnBrk="0" hangingPunct="1">
                        <a:defRPr sz="1800" b="1" kern="1200">
                          <a:solidFill>
                            <a:schemeClr val="lt1"/>
                          </a:solidFill>
                          <a:latin typeface="Calibri" panose="020F0502020204030204"/>
                        </a:defRPr>
                      </a:lvl8pPr>
                      <a:lvl9pPr marL="3657509" algn="l" defTabSz="457189" rtl="0" eaLnBrk="1" latinLnBrk="0" hangingPunct="1">
                        <a:defRPr sz="1800" b="1" kern="1200">
                          <a:solidFill>
                            <a:schemeClr val="lt1"/>
                          </a:solidFill>
                          <a:latin typeface="Calibri" panose="020F0502020204030204"/>
                        </a:defRPr>
                      </a:lvl9pPr>
                    </a:lstStyle>
                    <a:p>
                      <a:pPr algn="ctr"/>
                      <a:r>
                        <a:rPr lang="en-US" sz="1200" b="0" dirty="0">
                          <a:solidFill>
                            <a:schemeClr val="bg1"/>
                          </a:solidFill>
                          <a:latin typeface="Arial Black" panose="020B0A04020102020204" pitchFamily="34" charset="0"/>
                          <a:cs typeface="Helvetica" panose="020B0604020202020204" pitchFamily="34" charset="0"/>
                        </a:rPr>
                        <a:t>SEA SCOUTS</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b="1" kern="1200">
                          <a:solidFill>
                            <a:schemeClr val="lt1"/>
                          </a:solidFill>
                          <a:latin typeface="Calibri" panose="020F0502020204030204"/>
                        </a:defRPr>
                      </a:lvl1pPr>
                      <a:lvl2pPr marL="457189" algn="l" defTabSz="457189" rtl="0" eaLnBrk="1" latinLnBrk="0" hangingPunct="1">
                        <a:defRPr sz="1800" b="1" kern="1200">
                          <a:solidFill>
                            <a:schemeClr val="lt1"/>
                          </a:solidFill>
                          <a:latin typeface="Calibri" panose="020F0502020204030204"/>
                        </a:defRPr>
                      </a:lvl2pPr>
                      <a:lvl3pPr marL="914377" algn="l" defTabSz="457189" rtl="0" eaLnBrk="1" latinLnBrk="0" hangingPunct="1">
                        <a:defRPr sz="1800" b="1" kern="1200">
                          <a:solidFill>
                            <a:schemeClr val="lt1"/>
                          </a:solidFill>
                          <a:latin typeface="Calibri" panose="020F0502020204030204"/>
                        </a:defRPr>
                      </a:lvl3pPr>
                      <a:lvl4pPr marL="1371566" algn="l" defTabSz="457189" rtl="0" eaLnBrk="1" latinLnBrk="0" hangingPunct="1">
                        <a:defRPr sz="1800" b="1" kern="1200">
                          <a:solidFill>
                            <a:schemeClr val="lt1"/>
                          </a:solidFill>
                          <a:latin typeface="Calibri" panose="020F0502020204030204"/>
                        </a:defRPr>
                      </a:lvl4pPr>
                      <a:lvl5pPr marL="1828754" algn="l" defTabSz="457189" rtl="0" eaLnBrk="1" latinLnBrk="0" hangingPunct="1">
                        <a:defRPr sz="1800" b="1" kern="1200">
                          <a:solidFill>
                            <a:schemeClr val="lt1"/>
                          </a:solidFill>
                          <a:latin typeface="Calibri" panose="020F0502020204030204"/>
                        </a:defRPr>
                      </a:lvl5pPr>
                      <a:lvl6pPr marL="2285943" algn="l" defTabSz="457189" rtl="0" eaLnBrk="1" latinLnBrk="0" hangingPunct="1">
                        <a:defRPr sz="1800" b="1" kern="1200">
                          <a:solidFill>
                            <a:schemeClr val="lt1"/>
                          </a:solidFill>
                          <a:latin typeface="Calibri" panose="020F0502020204030204"/>
                        </a:defRPr>
                      </a:lvl6pPr>
                      <a:lvl7pPr marL="2743131" algn="l" defTabSz="457189" rtl="0" eaLnBrk="1" latinLnBrk="0" hangingPunct="1">
                        <a:defRPr sz="1800" b="1" kern="1200">
                          <a:solidFill>
                            <a:schemeClr val="lt1"/>
                          </a:solidFill>
                          <a:latin typeface="Calibri" panose="020F0502020204030204"/>
                        </a:defRPr>
                      </a:lvl7pPr>
                      <a:lvl8pPr marL="3200320" algn="l" defTabSz="457189" rtl="0" eaLnBrk="1" latinLnBrk="0" hangingPunct="1">
                        <a:defRPr sz="1800" b="1" kern="1200">
                          <a:solidFill>
                            <a:schemeClr val="lt1"/>
                          </a:solidFill>
                          <a:latin typeface="Calibri" panose="020F0502020204030204"/>
                        </a:defRPr>
                      </a:lvl8pPr>
                      <a:lvl9pPr marL="3657509" algn="l" defTabSz="457189" rtl="0" eaLnBrk="1" latinLnBrk="0" hangingPunct="1">
                        <a:defRPr sz="1800" b="1" kern="1200">
                          <a:solidFill>
                            <a:schemeClr val="lt1"/>
                          </a:solidFill>
                          <a:latin typeface="Calibri" panose="020F0502020204030204"/>
                        </a:defRPr>
                      </a:lvl9pPr>
                    </a:lstStyle>
                    <a:p>
                      <a:pPr algn="ctr"/>
                      <a:r>
                        <a:rPr lang="en-US" sz="1200" b="0" dirty="0">
                          <a:solidFill>
                            <a:schemeClr val="bg1"/>
                          </a:solidFill>
                          <a:latin typeface="Arial Black" panose="020B0A04020102020204" pitchFamily="34" charset="0"/>
                          <a:cs typeface="Helvetica" panose="020B0604020202020204" pitchFamily="34" charset="0"/>
                        </a:rPr>
                        <a:t>EXPLORING</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292413">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UNIT</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Troop</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Crew</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Ship</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Club/Post</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1"/>
                  </a:ext>
                </a:extLst>
              </a:tr>
              <a:tr h="292413">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LEADER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Scoutmaster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Advisor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Skipper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Sponsor/Advisor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2"/>
                  </a:ext>
                </a:extLst>
              </a:tr>
              <a:tr h="446723">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YOUTH LEADER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Senior Patrol Leader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President</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Boatswain</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President </a:t>
                      </a:r>
                      <a:r>
                        <a:rPr lang="en-US" sz="900" b="1" baseline="0" dirty="0">
                          <a:solidFill>
                            <a:schemeClr val="bg1"/>
                          </a:solidFill>
                          <a:latin typeface="Helvetica" panose="020B0604020202020204" pitchFamily="34" charset="0"/>
                          <a:cs typeface="Helvetica" panose="020B0604020202020204" pitchFamily="34" charset="0"/>
                        </a:rPr>
                        <a:t> or Agency Nomenclature</a:t>
                      </a:r>
                      <a:endParaRPr lang="en-US" sz="900" b="1" dirty="0">
                        <a:solidFill>
                          <a:schemeClr val="bg1"/>
                        </a:solidFill>
                        <a:latin typeface="Helvetica" panose="020B0604020202020204" pitchFamily="34" charset="0"/>
                        <a:cs typeface="Helvetica"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3"/>
                  </a:ext>
                </a:extLst>
              </a:tr>
              <a:tr h="499932">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YOUTH PARTICIPANT</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Scout</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Venturer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Sea Scout</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Participant</a:t>
                      </a:r>
                      <a:r>
                        <a:rPr lang="en-US" sz="900" b="1" baseline="0" dirty="0">
                          <a:solidFill>
                            <a:schemeClr val="bg1"/>
                          </a:solidFill>
                          <a:latin typeface="Helvetica" panose="020B0604020202020204" pitchFamily="34" charset="0"/>
                          <a:cs typeface="Helvetica" panose="020B0604020202020204" pitchFamily="34" charset="0"/>
                        </a:rPr>
                        <a:t> or </a:t>
                      </a:r>
                      <a:r>
                        <a:rPr lang="en-US" sz="900" b="1" dirty="0">
                          <a:solidFill>
                            <a:schemeClr val="bg1"/>
                          </a:solidFill>
                          <a:latin typeface="Helvetica" panose="020B0604020202020204" pitchFamily="34" charset="0"/>
                          <a:cs typeface="Helvetica" panose="020B0604020202020204" pitchFamily="34" charset="0"/>
                        </a:rPr>
                        <a:t>Explorer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4"/>
                  </a:ext>
                </a:extLst>
              </a:tr>
              <a:tr h="446723">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RE-REGISTRATION</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Charter Renewal</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Charter Renewal</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Charter Renewal</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MOU Renewal</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5"/>
                  </a:ext>
                </a:extLst>
              </a:tr>
              <a:tr h="292413">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SPONSOR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Chartered Org</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Chartered Org</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Charter Org</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baseline="0" dirty="0">
                          <a:solidFill>
                            <a:schemeClr val="bg1"/>
                          </a:solidFill>
                          <a:latin typeface="Helvetica" panose="020B0604020202020204" pitchFamily="34" charset="0"/>
                          <a:cs typeface="Helvetica" panose="020B0604020202020204" pitchFamily="34" charset="0"/>
                        </a:rPr>
                        <a:t>Participating Org</a:t>
                      </a:r>
                      <a:endParaRPr lang="en-US" sz="900" b="1" dirty="0">
                        <a:solidFill>
                          <a:schemeClr val="bg1"/>
                        </a:solidFill>
                        <a:latin typeface="Helvetica" panose="020B0604020202020204" pitchFamily="34" charset="0"/>
                        <a:cs typeface="Helvetica"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6"/>
                  </a:ext>
                </a:extLst>
              </a:tr>
              <a:tr h="499932">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SPONSORING AGREEMENT</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Charter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Charter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Charter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Memorandum</a:t>
                      </a:r>
                      <a:r>
                        <a:rPr lang="en-US" sz="900" b="1" baseline="0" dirty="0">
                          <a:solidFill>
                            <a:schemeClr val="bg1"/>
                          </a:solidFill>
                          <a:latin typeface="Helvetica" panose="020B0604020202020204" pitchFamily="34" charset="0"/>
                          <a:cs typeface="Helvetica" panose="020B0604020202020204" pitchFamily="34" charset="0"/>
                        </a:rPr>
                        <a:t> of Understanding (</a:t>
                      </a:r>
                      <a:r>
                        <a:rPr lang="en-US" sz="900" b="1" dirty="0">
                          <a:solidFill>
                            <a:schemeClr val="bg1"/>
                          </a:solidFill>
                          <a:latin typeface="Helvetica" panose="020B0604020202020204" pitchFamily="34" charset="0"/>
                          <a:cs typeface="Helvetica" panose="020B0604020202020204" pitchFamily="34" charset="0"/>
                        </a:rPr>
                        <a:t>MOU)</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7"/>
                  </a:ext>
                </a:extLst>
              </a:tr>
              <a:tr h="292413">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UNIT SERVICE</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Commissioner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Commissioner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Commissioner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Service Team</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8"/>
                  </a:ext>
                </a:extLst>
              </a:tr>
              <a:tr h="292413">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YOUTH RUN</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Yes</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Yes</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Yes</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Yes</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9"/>
                  </a:ext>
                </a:extLst>
              </a:tr>
              <a:tr h="292413">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AGE SPAN</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11-18</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13-20</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13 - 20</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11-13/14-20</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10"/>
                  </a:ext>
                </a:extLst>
              </a:tr>
              <a:tr h="499932">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RELIGIOUS</a:t>
                      </a:r>
                      <a:r>
                        <a:rPr lang="en-US" sz="1100" b="1" baseline="0" dirty="0">
                          <a:solidFill>
                            <a:schemeClr val="bg1"/>
                          </a:solidFill>
                          <a:latin typeface="Helvetica" panose="020B0604020202020204" pitchFamily="34" charset="0"/>
                          <a:cs typeface="Helvetica" panose="020B0604020202020204" pitchFamily="34" charset="0"/>
                        </a:rPr>
                        <a:t> DECLARATION</a:t>
                      </a:r>
                      <a:endParaRPr lang="en-US" sz="1100" b="1" dirty="0">
                        <a:solidFill>
                          <a:schemeClr val="bg1"/>
                        </a:solidFill>
                        <a:latin typeface="Helvetica" panose="020B0604020202020204" pitchFamily="34" charset="0"/>
                        <a:cs typeface="Helvetica"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Duty to God</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Duty to God</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Duty to God</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None</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12"/>
                  </a:ext>
                </a:extLst>
              </a:tr>
              <a:tr h="457633">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UNIFORM</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baseline="0" dirty="0">
                          <a:solidFill>
                            <a:schemeClr val="bg1"/>
                          </a:solidFill>
                          <a:latin typeface="Helvetica" panose="020B0604020202020204" pitchFamily="34" charset="0"/>
                          <a:cs typeface="Helvetica" panose="020B0604020202020204" pitchFamily="34" charset="0"/>
                        </a:rPr>
                        <a:t>Scouts BSA</a:t>
                      </a:r>
                      <a:endParaRPr lang="en-US" sz="900" b="1" dirty="0">
                        <a:solidFill>
                          <a:schemeClr val="bg1"/>
                        </a:solidFill>
                        <a:latin typeface="Helvetica" panose="020B0604020202020204" pitchFamily="34" charset="0"/>
                        <a:cs typeface="Helvetica"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Venturing (Unit Selected) </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Sea Scouts (Unit Selected)</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Club/Post Selected, not required</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35258973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rotWithShape="1">
          <a:blip r:embed="rId2">
            <a:alphaModFix amt="35000"/>
            <a:extLst>
              <a:ext uri="{28A0092B-C50C-407E-A947-70E740481C1C}">
                <a14:useLocalDpi xmlns:a14="http://schemas.microsoft.com/office/drawing/2010/main" val="0"/>
              </a:ext>
            </a:extLst>
          </a:blip>
          <a:srcRect b="25271"/>
          <a:stretch/>
        </p:blipFill>
        <p:spPr>
          <a:xfrm>
            <a:off x="1" y="-30"/>
            <a:ext cx="12192000" cy="6855958"/>
          </a:xfrm>
          <a:prstGeom prst="rect">
            <a:avLst/>
          </a:prstGeom>
        </p:spPr>
      </p:pic>
      <p:sp>
        <p:nvSpPr>
          <p:cNvPr id="3" name="TextBox 2">
            <a:extLst>
              <a:ext uri="{FF2B5EF4-FFF2-40B4-BE49-F238E27FC236}">
                <a16:creationId xmlns:a16="http://schemas.microsoft.com/office/drawing/2014/main" id="{82C08D27-B6DC-449E-859F-135C2BC1C73A}"/>
              </a:ext>
            </a:extLst>
          </p:cNvPr>
          <p:cNvSpPr txBox="1"/>
          <p:nvPr/>
        </p:nvSpPr>
        <p:spPr>
          <a:xfrm>
            <a:off x="85725" y="3320859"/>
            <a:ext cx="5648325" cy="2076333"/>
          </a:xfrm>
          <a:prstGeom prst="rect">
            <a:avLst/>
          </a:prstGeom>
        </p:spPr>
        <p:txBody>
          <a:bodyPr vert="horz" lIns="91440" tIns="45720" rIns="91440" bIns="45720" rtlCol="0" anchor="t">
            <a:normAutofit/>
          </a:bodyPr>
          <a:lstStyle/>
          <a:p>
            <a:pPr marL="457200" marR="0" lvl="1" indent="0" algn="ctr" defTabSz="914400" fontAlgn="auto">
              <a:lnSpc>
                <a:spcPct val="90000"/>
              </a:lnSpc>
              <a:spcBef>
                <a:spcPct val="0"/>
              </a:spcBef>
              <a:spcAft>
                <a:spcPts val="600"/>
              </a:spcAft>
              <a:buClrTx/>
              <a:buSzTx/>
              <a:tabLst/>
              <a:defRPr/>
            </a:pPr>
            <a:r>
              <a:rPr lang="en-US" sz="4800" b="1" kern="1200" dirty="0">
                <a:solidFill>
                  <a:srgbClr val="C00000"/>
                </a:solidFill>
                <a:latin typeface="+mj-lt"/>
                <a:ea typeface="+mj-ea"/>
                <a:cs typeface="+mj-cs"/>
              </a:rPr>
              <a:t>Exploring Training</a:t>
            </a:r>
            <a:endParaRPr kumimoji="0" lang="en-US" sz="4800" b="1" i="0" u="none" strike="noStrike" kern="1200" cap="none" spc="0" normalizeH="0" baseline="0" noProof="0" dirty="0">
              <a:ln>
                <a:noFill/>
              </a:ln>
              <a:solidFill>
                <a:srgbClr val="C00000"/>
              </a:solidFill>
              <a:effectLst/>
              <a:uLnTx/>
              <a:uFillTx/>
              <a:latin typeface="+mj-lt"/>
              <a:ea typeface="+mj-ea"/>
              <a:cs typeface="+mj-cs"/>
            </a:endParaRPr>
          </a:p>
          <a:p>
            <a:pPr marL="457200" marR="0" lvl="1" indent="0" defTabSz="914400" fontAlgn="auto">
              <a:lnSpc>
                <a:spcPct val="90000"/>
              </a:lnSpc>
              <a:spcBef>
                <a:spcPct val="0"/>
              </a:spcBef>
              <a:spcAft>
                <a:spcPts val="600"/>
              </a:spcAft>
              <a:buClrTx/>
              <a:buSzTx/>
              <a:tabLst/>
              <a:defRPr/>
            </a:pPr>
            <a:endParaRPr kumimoji="0" lang="en-US" sz="3000" b="1" i="0" u="none" strike="noStrike" kern="1200" cap="none" spc="0" normalizeH="0" baseline="0" noProof="0" dirty="0">
              <a:ln>
                <a:noFill/>
              </a:ln>
              <a:solidFill>
                <a:schemeClr val="tx1"/>
              </a:solidFill>
              <a:effectLst/>
              <a:uLnTx/>
              <a:uFillTx/>
              <a:latin typeface="+mj-lt"/>
              <a:ea typeface="+mj-ea"/>
              <a:cs typeface="+mj-cs"/>
            </a:endParaRPr>
          </a:p>
          <a:p>
            <a:pPr marL="457200" marR="0" lvl="1" indent="0" defTabSz="914400" fontAlgn="auto">
              <a:lnSpc>
                <a:spcPct val="90000"/>
              </a:lnSpc>
              <a:spcBef>
                <a:spcPct val="0"/>
              </a:spcBef>
              <a:spcAft>
                <a:spcPts val="600"/>
              </a:spcAft>
              <a:buClrTx/>
              <a:buSzTx/>
              <a:tabLst/>
              <a:defRPr/>
            </a:pPr>
            <a:endParaRPr kumimoji="0" lang="en-US" sz="3000" b="1" i="0" u="none" strike="noStrike" kern="1200" cap="none" spc="0" normalizeH="0" baseline="0" noProof="0" dirty="0">
              <a:ln>
                <a:noFill/>
              </a:ln>
              <a:solidFill>
                <a:schemeClr val="tx1"/>
              </a:solidFill>
              <a:effectLst/>
              <a:uLnTx/>
              <a:uFillTx/>
              <a:latin typeface="+mj-lt"/>
              <a:ea typeface="+mj-ea"/>
              <a:cs typeface="+mj-cs"/>
            </a:endParaRPr>
          </a:p>
        </p:txBody>
      </p:sp>
      <p:sp>
        <p:nvSpPr>
          <p:cNvPr id="48" name="Freeform: Shape 27">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descr="A screenshot of a video game&#10;&#10;Description automatically generated">
            <a:extLst>
              <a:ext uri="{FF2B5EF4-FFF2-40B4-BE49-F238E27FC236}">
                <a16:creationId xmlns:a16="http://schemas.microsoft.com/office/drawing/2014/main" id="{88ECA147-660F-43D1-8832-C4C1BAACF6BB}"/>
              </a:ext>
            </a:extLst>
          </p:cNvPr>
          <p:cNvPicPr>
            <a:picLocks noChangeAspect="1"/>
          </p:cNvPicPr>
          <p:nvPr/>
        </p:nvPicPr>
        <p:blipFill rotWithShape="1">
          <a:blip r:embed="rId3"/>
          <a:srcRect l="13883" r="31136" b="1"/>
          <a:stretch/>
        </p:blipFill>
        <p:spPr>
          <a:xfrm>
            <a:off x="6021086" y="544804"/>
            <a:ext cx="6170914" cy="6313225"/>
          </a:xfrm>
          <a:custGeom>
            <a:avLst/>
            <a:gdLst/>
            <a:ahLst/>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pic>
        <p:nvPicPr>
          <p:cNvPr id="23" name="Picture 22" descr="exploring_wht_transparent-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 y="6245666"/>
            <a:ext cx="897994" cy="326543"/>
          </a:xfrm>
          <a:prstGeom prst="rect">
            <a:avLst/>
          </a:prstGeom>
        </p:spPr>
      </p:pic>
    </p:spTree>
    <p:extLst>
      <p:ext uri="{BB962C8B-B14F-4D97-AF65-F5344CB8AC3E}">
        <p14:creationId xmlns:p14="http://schemas.microsoft.com/office/powerpoint/2010/main" val="547312984"/>
      </p:ext>
    </p:extLst>
  </p:cSld>
  <p:clrMapOvr>
    <a:overrideClrMapping bg1="dk1" tx1="lt1" bg2="dk2" tx2="lt2" accent1="accent1" accent2="accent2" accent3="accent3" accent4="accent4" accent5="accent5" accent6="accent6" hlink="hlink" folHlink="folHlink"/>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Title 3"/>
          <p:cNvSpPr>
            <a:spLocks noGrp="1"/>
          </p:cNvSpPr>
          <p:nvPr>
            <p:ph type="ctrTitle"/>
          </p:nvPr>
        </p:nvSpPr>
        <p:spPr>
          <a:xfrm>
            <a:off x="1796143" y="1143001"/>
            <a:ext cx="8556171" cy="3548742"/>
          </a:xfrm>
        </p:spPr>
        <p:txBody>
          <a:bodyPr>
            <a:normAutofit/>
          </a:bodyPr>
          <a:lstStyle/>
          <a:p>
            <a:r>
              <a:rPr lang="en-US" b="1" dirty="0">
                <a:solidFill>
                  <a:srgbClr val="2AB96C"/>
                </a:solidFill>
                <a:latin typeface="Arial Black" panose="020B0A04020102020204" pitchFamily="34" charset="0"/>
                <a:cs typeface="Arial" panose="020B0604020202020204" pitchFamily="34" charset="0"/>
              </a:rPr>
              <a:t>Exploring Position-Specific Training Modules </a:t>
            </a:r>
            <a:br>
              <a:rPr lang="en-US" b="1" dirty="0">
                <a:solidFill>
                  <a:srgbClr val="2AB96C"/>
                </a:solidFill>
                <a:latin typeface="Arial Black" panose="020B0A04020102020204" pitchFamily="34" charset="0"/>
                <a:cs typeface="Arial" panose="020B0604020202020204" pitchFamily="34" charset="0"/>
              </a:rPr>
            </a:br>
            <a:r>
              <a:rPr lang="en-US" b="1" dirty="0">
                <a:solidFill>
                  <a:srgbClr val="2AB96C"/>
                </a:solidFill>
                <a:latin typeface="Arial Black" panose="020B0A04020102020204" pitchFamily="34" charset="0"/>
                <a:cs typeface="Arial" panose="020B0604020202020204" pitchFamily="34" charset="0"/>
              </a:rPr>
              <a:t>Update Status</a:t>
            </a:r>
            <a:endParaRPr lang="en-US" dirty="0"/>
          </a:p>
        </p:txBody>
      </p:sp>
    </p:spTree>
    <p:extLst>
      <p:ext uri="{BB962C8B-B14F-4D97-AF65-F5344CB8AC3E}">
        <p14:creationId xmlns:p14="http://schemas.microsoft.com/office/powerpoint/2010/main" val="165532927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375" y="-25121"/>
            <a:ext cx="12525375" cy="6883121"/>
          </a:xfrm>
          <a:prstGeom prst="rect">
            <a:avLst/>
          </a:prstGeom>
        </p:spPr>
      </p:pic>
      <p:sp>
        <p:nvSpPr>
          <p:cNvPr id="2" name="Title 1"/>
          <p:cNvSpPr>
            <a:spLocks noGrp="1"/>
          </p:cNvSpPr>
          <p:nvPr>
            <p:ph type="ctrTitle"/>
          </p:nvPr>
        </p:nvSpPr>
        <p:spPr>
          <a:xfrm>
            <a:off x="1873023" y="283031"/>
            <a:ext cx="8431981" cy="821069"/>
          </a:xfrm>
        </p:spPr>
        <p:txBody>
          <a:bodyPr>
            <a:normAutofit fontScale="90000"/>
          </a:bodyPr>
          <a:lstStyle/>
          <a:p>
            <a:pPr algn="l"/>
            <a:r>
              <a:rPr lang="en-US" sz="3100" b="1" dirty="0">
                <a:solidFill>
                  <a:srgbClr val="2AB96C"/>
                </a:solidFill>
                <a:latin typeface="Arial Black" panose="020B0A04020102020204" pitchFamily="34" charset="0"/>
                <a:cs typeface="Arial" panose="020B0604020202020204" pitchFamily="34" charset="0"/>
              </a:rPr>
              <a:t>Exploring Position-Specific Training Modules Update Status </a:t>
            </a:r>
            <a:r>
              <a:rPr lang="en-US" sz="3600" dirty="0">
                <a:solidFill>
                  <a:srgbClr val="1FC77F"/>
                </a:solidFill>
                <a:latin typeface="Arial Black"/>
                <a:cs typeface="Arial Black"/>
              </a:rPr>
              <a:t>…</a:t>
            </a:r>
            <a:endParaRPr lang="en-US" sz="1300" b="1" dirty="0">
              <a:solidFill>
                <a:srgbClr val="2AB96C"/>
              </a:solidFill>
              <a:latin typeface="Arial" panose="020B0604020202020204" pitchFamily="34" charset="0"/>
              <a:cs typeface="Arial" panose="020B0604020202020204" pitchFamily="34" charset="0"/>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extBox 2"/>
          <p:cNvSpPr txBox="1"/>
          <p:nvPr/>
        </p:nvSpPr>
        <p:spPr>
          <a:xfrm>
            <a:off x="1796143" y="1354028"/>
            <a:ext cx="8599715" cy="543225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The Exploring Leader Training Modules have also been formatted to be experienced through the learning center via computer or smart device.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Login in to </a:t>
            </a:r>
            <a:r>
              <a:rPr kumimoji="0" lang="en-US" sz="1600" b="0" i="0" u="sng"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https://my.scouting.org/</a:t>
            </a:r>
            <a:r>
              <a:rPr kumimoji="0" lang="en-US" sz="16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 If you need to create an account and do not know your member ID number, please contact  your local BSA council office/service center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Once you log in, locate the blue box on the right side of your screen labeled “Click here to access Exploring Training”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After logging in, you may also click “Menu” in the top left corner and select “My Training”.  Under Training Courses by Program, select   “Exploring Adult Training”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You may select between the three available Exploring learning plans (based on position).  Anyone is welcome to complete the trainings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NOTE: In addition, the “Servicing Exploring Units Module for Commissioners” has been updated within the Learn Center.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A5C249">
                    <a:lumMod val="75000"/>
                  </a:srgbClr>
                </a:solidFill>
                <a:effectLst/>
                <a:uLnTx/>
                <a:uFillTx/>
                <a:latin typeface="Arial" panose="020B0604020202020204" pitchFamily="34" charset="0"/>
                <a:ea typeface="+mn-ea"/>
                <a:cs typeface="Arial" panose="020B0604020202020204" pitchFamily="34" charset="0"/>
              </a:rPr>
              <a:t>We would like to sincerely thank the many Exploring professionals and volunteers that helped make this important update happen!</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5700144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sp>
        <p:nvSpPr>
          <p:cNvPr id="2" name="Title 1"/>
          <p:cNvSpPr>
            <a:spLocks noGrp="1"/>
          </p:cNvSpPr>
          <p:nvPr>
            <p:ph type="ctrTitle"/>
          </p:nvPr>
        </p:nvSpPr>
        <p:spPr>
          <a:xfrm>
            <a:off x="1880010" y="191030"/>
            <a:ext cx="8431981" cy="900712"/>
          </a:xfrm>
        </p:spPr>
        <p:txBody>
          <a:bodyPr>
            <a:normAutofit fontScale="90000"/>
          </a:bodyPr>
          <a:lstStyle/>
          <a:p>
            <a:pPr algn="l"/>
            <a:r>
              <a:rPr lang="en-US" sz="2800" b="1" dirty="0">
                <a:solidFill>
                  <a:srgbClr val="2AB96C"/>
                </a:solidFill>
                <a:latin typeface="Arial Black" panose="020B0A04020102020204" pitchFamily="34" charset="0"/>
                <a:cs typeface="Arial" panose="020B0604020202020204" pitchFamily="34" charset="0"/>
              </a:rPr>
              <a:t>Exploring Position-Specific Training Modules Update Status </a:t>
            </a:r>
            <a:r>
              <a:rPr lang="en-US" sz="3100" dirty="0">
                <a:solidFill>
                  <a:srgbClr val="1FC77F"/>
                </a:solidFill>
                <a:latin typeface="Arial Black"/>
                <a:cs typeface="Arial Black"/>
              </a:rPr>
              <a:t>…</a:t>
            </a:r>
            <a:endParaRPr lang="en-US" sz="3600" dirty="0">
              <a:solidFill>
                <a:srgbClr val="1FC77F"/>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9" name="Picture 8" descr="A close up of a piece of paper&#10;&#10;Description automatically generated">
            <a:extLst>
              <a:ext uri="{FF2B5EF4-FFF2-40B4-BE49-F238E27FC236}">
                <a16:creationId xmlns:a16="http://schemas.microsoft.com/office/drawing/2014/main" id="{0AD042FF-2261-43BA-BF76-84597BB47BA6}"/>
              </a:ext>
            </a:extLst>
          </p:cNvPr>
          <p:cNvPicPr>
            <a:picLocks noChangeAspect="1"/>
          </p:cNvPicPr>
          <p:nvPr/>
        </p:nvPicPr>
        <p:blipFill>
          <a:blip r:embed="rId4"/>
          <a:stretch>
            <a:fillRect/>
          </a:stretch>
        </p:blipFill>
        <p:spPr>
          <a:xfrm rot="16200000">
            <a:off x="4035011" y="-1109976"/>
            <a:ext cx="4228688" cy="8538688"/>
          </a:xfrm>
          <a:prstGeom prst="rect">
            <a:avLst/>
          </a:prstGeom>
        </p:spPr>
      </p:pic>
      <p:sp>
        <p:nvSpPr>
          <p:cNvPr id="3" name="TextBox 2"/>
          <p:cNvSpPr txBox="1"/>
          <p:nvPr/>
        </p:nvSpPr>
        <p:spPr>
          <a:xfrm>
            <a:off x="2072184" y="5357132"/>
            <a:ext cx="803365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00"/>
                </a:solidFill>
                <a:effectLst/>
                <a:uLnTx/>
                <a:uFillTx/>
                <a:latin typeface="Calibri"/>
                <a:ea typeface="+mn-ea"/>
                <a:cs typeface="+mn-cs"/>
              </a:rPr>
              <a:t>NOW UPDATED AND READY FOR VIEWING</a:t>
            </a:r>
          </a:p>
        </p:txBody>
      </p:sp>
    </p:spTree>
    <p:extLst>
      <p:ext uri="{BB962C8B-B14F-4D97-AF65-F5344CB8AC3E}">
        <p14:creationId xmlns:p14="http://schemas.microsoft.com/office/powerpoint/2010/main" val="13517987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rotWithShape="1">
          <a:blip r:embed="rId3">
            <a:extLst>
              <a:ext uri="{28A0092B-C50C-407E-A947-70E740481C1C}">
                <a14:useLocalDpi xmlns:a14="http://schemas.microsoft.com/office/drawing/2010/main" val="0"/>
              </a:ext>
            </a:extLst>
          </a:blip>
          <a:srcRect b="25249"/>
          <a:stretch/>
        </p:blipFill>
        <p:spPr>
          <a:xfrm>
            <a:off x="20" y="10"/>
            <a:ext cx="12191980" cy="6857990"/>
          </a:xfrm>
          <a:prstGeom prst="rect">
            <a:avLst/>
          </a:prstGeom>
        </p:spPr>
      </p:pic>
      <p:pic>
        <p:nvPicPr>
          <p:cNvPr id="8" name="Content Placeholder 7" descr="A screenshot of a social media post&#10;&#10;Description automatically generated">
            <a:extLst>
              <a:ext uri="{FF2B5EF4-FFF2-40B4-BE49-F238E27FC236}">
                <a16:creationId xmlns:a16="http://schemas.microsoft.com/office/drawing/2014/main" id="{93A03D0A-F0C5-45A6-85B4-B329FB3313A3}"/>
              </a:ext>
            </a:extLst>
          </p:cNvPr>
          <p:cNvPicPr>
            <a:picLocks noGrp="1" noChangeAspect="1"/>
          </p:cNvPicPr>
          <p:nvPr>
            <p:ph idx="1"/>
          </p:nvPr>
        </p:nvPicPr>
        <p:blipFill>
          <a:blip r:embed="rId4"/>
          <a:stretch>
            <a:fillRect/>
          </a:stretch>
        </p:blipFill>
        <p:spPr>
          <a:xfrm>
            <a:off x="-1228725" y="1097204"/>
            <a:ext cx="44450" cy="24917"/>
          </a:xfrm>
        </p:spPr>
      </p:pic>
      <p:pic>
        <p:nvPicPr>
          <p:cNvPr id="12" name="Picture 11" descr="A close up of a piece of paper&#10;&#10;Description automatically generated">
            <a:extLst>
              <a:ext uri="{FF2B5EF4-FFF2-40B4-BE49-F238E27FC236}">
                <a16:creationId xmlns:a16="http://schemas.microsoft.com/office/drawing/2014/main" id="{0AD042FF-2261-43BA-BF76-84597BB47BA6}"/>
              </a:ext>
            </a:extLst>
          </p:cNvPr>
          <p:cNvPicPr>
            <a:picLocks noChangeAspect="1"/>
          </p:cNvPicPr>
          <p:nvPr/>
        </p:nvPicPr>
        <p:blipFill>
          <a:blip r:embed="rId5"/>
          <a:stretch>
            <a:fillRect/>
          </a:stretch>
        </p:blipFill>
        <p:spPr>
          <a:xfrm rot="16200000">
            <a:off x="2819962" y="-3407745"/>
            <a:ext cx="6686909" cy="13502398"/>
          </a:xfrm>
          <a:prstGeom prst="rect">
            <a:avLst/>
          </a:prstGeom>
        </p:spPr>
      </p:pic>
    </p:spTree>
    <p:extLst>
      <p:ext uri="{BB962C8B-B14F-4D97-AF65-F5344CB8AC3E}">
        <p14:creationId xmlns:p14="http://schemas.microsoft.com/office/powerpoint/2010/main" val="144704506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solidFill>
          <a:srgbClr val="231950"/>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847831"/>
            <a:ext cx="9144000" cy="5162341"/>
          </a:xfrm>
          <a:prstGeom prst="rect">
            <a:avLst/>
          </a:prstGeom>
        </p:spPr>
      </p:pic>
      <p:sp>
        <p:nvSpPr>
          <p:cNvPr id="3" name="Content Placeholder 2"/>
          <p:cNvSpPr>
            <a:spLocks noGrp="1"/>
          </p:cNvSpPr>
          <p:nvPr>
            <p:ph idx="1"/>
          </p:nvPr>
        </p:nvSpPr>
        <p:spPr>
          <a:xfrm>
            <a:off x="-922020" y="1638303"/>
            <a:ext cx="34289" cy="102869"/>
          </a:xfrm>
        </p:spPr>
        <p:txBody>
          <a:bodyPr>
            <a:normAutofit fontScale="25000" lnSpcReduction="20000"/>
          </a:bodyPr>
          <a:lstStyle/>
          <a:p>
            <a:endParaRPr lang="en-US" b="1" dirty="0">
              <a:solidFill>
                <a:schemeClr val="bg1"/>
              </a:solidFill>
            </a:endParaRPr>
          </a:p>
        </p:txBody>
      </p:sp>
      <p:pic>
        <p:nvPicPr>
          <p:cNvPr id="2" name="Picture 1">
            <a:extLst>
              <a:ext uri="{FF2B5EF4-FFF2-40B4-BE49-F238E27FC236}">
                <a16:creationId xmlns:a16="http://schemas.microsoft.com/office/drawing/2014/main" id="{06C0E5DA-907C-45ED-8115-3DE6F722042B}"/>
              </a:ext>
            </a:extLst>
          </p:cNvPr>
          <p:cNvPicPr>
            <a:picLocks noChangeAspect="1"/>
          </p:cNvPicPr>
          <p:nvPr/>
        </p:nvPicPr>
        <p:blipFill rotWithShape="1">
          <a:blip r:embed="rId4"/>
          <a:srcRect l="50625" t="9920" b="4160"/>
          <a:stretch/>
        </p:blipFill>
        <p:spPr>
          <a:xfrm>
            <a:off x="2458586" y="1447038"/>
            <a:ext cx="7276728" cy="3957066"/>
          </a:xfrm>
          <a:prstGeom prst="rect">
            <a:avLst/>
          </a:prstGeom>
        </p:spPr>
      </p:pic>
      <p:pic>
        <p:nvPicPr>
          <p:cNvPr id="4" name="Picture 3">
            <a:extLst>
              <a:ext uri="{FF2B5EF4-FFF2-40B4-BE49-F238E27FC236}">
                <a16:creationId xmlns:a16="http://schemas.microsoft.com/office/drawing/2014/main" id="{51039A55-753E-4530-A553-C5E3850446D9}"/>
              </a:ext>
            </a:extLst>
          </p:cNvPr>
          <p:cNvPicPr>
            <a:picLocks noChangeAspect="1"/>
          </p:cNvPicPr>
          <p:nvPr/>
        </p:nvPicPr>
        <p:blipFill>
          <a:blip r:embed="rId5"/>
          <a:stretch>
            <a:fillRect/>
          </a:stretch>
        </p:blipFill>
        <p:spPr>
          <a:xfrm>
            <a:off x="1343025" y="338362"/>
            <a:ext cx="9505950" cy="6181276"/>
          </a:xfrm>
          <a:prstGeom prst="rect">
            <a:avLst/>
          </a:prstGeom>
        </p:spPr>
      </p:pic>
      <p:sp>
        <p:nvSpPr>
          <p:cNvPr id="6" name="Oval 5">
            <a:extLst>
              <a:ext uri="{FF2B5EF4-FFF2-40B4-BE49-F238E27FC236}">
                <a16:creationId xmlns:a16="http://schemas.microsoft.com/office/drawing/2014/main" id="{E3477278-D39E-4E1D-86F0-B9964A4B4C05}"/>
              </a:ext>
            </a:extLst>
          </p:cNvPr>
          <p:cNvSpPr/>
          <p:nvPr/>
        </p:nvSpPr>
        <p:spPr>
          <a:xfrm>
            <a:off x="4499769" y="5080486"/>
            <a:ext cx="1840590" cy="348371"/>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342900">
              <a:defRPr/>
            </a:pPr>
            <a:endParaRPr lang="en-US" sz="1350" dirty="0">
              <a:solidFill>
                <a:prstClr val="white"/>
              </a:solidFill>
              <a:latin typeface="Calibri"/>
            </a:endParaRPr>
          </a:p>
        </p:txBody>
      </p:sp>
    </p:spTree>
    <p:extLst>
      <p:ext uri="{BB962C8B-B14F-4D97-AF65-F5344CB8AC3E}">
        <p14:creationId xmlns:p14="http://schemas.microsoft.com/office/powerpoint/2010/main" val="3433557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4BAA9-9621-8299-47AA-54482042342D}"/>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24669157-F941-C2CE-4C89-EE8662BA62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a:extLst>
              <a:ext uri="{FF2B5EF4-FFF2-40B4-BE49-F238E27FC236}">
                <a16:creationId xmlns:a16="http://schemas.microsoft.com/office/drawing/2014/main" id="{415C7EDB-10C6-D701-0E07-FBA8E717AD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2A23B294-755A-5600-CB08-FF8B737B0199}"/>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0B19C0D7-B67C-9D1D-11C7-A54D9FF8902A}"/>
              </a:ext>
            </a:extLst>
          </p:cNvPr>
          <p:cNvSpPr>
            <a:spLocks noGrp="1"/>
          </p:cNvSpPr>
          <p:nvPr>
            <p:ph type="ctrTitle"/>
          </p:nvPr>
        </p:nvSpPr>
        <p:spPr>
          <a:xfrm>
            <a:off x="1752601" y="301623"/>
            <a:ext cx="8632371" cy="5816148"/>
          </a:xfrm>
        </p:spPr>
        <p:txBody>
          <a:bodyPr>
            <a:normAutofit/>
          </a:bodyPr>
          <a:lstStyle/>
          <a:p>
            <a:br>
              <a:rPr lang="en-US" sz="6600" b="1" dirty="0">
                <a:solidFill>
                  <a:srgbClr val="1FC77F"/>
                </a:solidFill>
                <a:latin typeface="Arial Black" panose="020B0A04020102020204" pitchFamily="34" charset="0"/>
                <a:cs typeface="Arial" panose="020B0604020202020204" pitchFamily="34" charset="0"/>
              </a:rPr>
            </a:br>
            <a:br>
              <a:rPr lang="en-US" sz="3600" b="1" dirty="0">
                <a:solidFill>
                  <a:srgbClr val="1FC77F"/>
                </a:solidFill>
                <a:latin typeface="Arial Black" panose="020B0A04020102020204" pitchFamily="34" charset="0"/>
                <a:cs typeface="Arial" panose="020B0604020202020204" pitchFamily="34" charset="0"/>
              </a:rPr>
            </a:br>
            <a:r>
              <a:rPr lang="en-US" sz="2000" dirty="0"/>
              <a:t>)</a:t>
            </a:r>
            <a:br>
              <a:rPr lang="en-US" sz="3600" b="1" dirty="0">
                <a:solidFill>
                  <a:srgbClr val="1FC77F"/>
                </a:solidFill>
                <a:latin typeface="Arial Black" panose="020B0A04020102020204" pitchFamily="34" charset="0"/>
                <a:cs typeface="Arial" panose="020B0604020202020204" pitchFamily="34" charset="0"/>
              </a:rPr>
            </a:br>
            <a:endParaRPr lang="en-US" sz="3600" b="1" dirty="0">
              <a:solidFill>
                <a:srgbClr val="1FC77F"/>
              </a:solidFill>
              <a:latin typeface="Arial Black" panose="020B0A040201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48098805-2F43-4523-0F24-369075B70A76}"/>
              </a:ext>
            </a:extLst>
          </p:cNvPr>
          <p:cNvPicPr>
            <a:picLocks noChangeAspect="1"/>
          </p:cNvPicPr>
          <p:nvPr/>
        </p:nvPicPr>
        <p:blipFill>
          <a:blip r:embed="rId4"/>
          <a:stretch>
            <a:fillRect/>
          </a:stretch>
        </p:blipFill>
        <p:spPr>
          <a:xfrm>
            <a:off x="1686184" y="137047"/>
            <a:ext cx="8956001" cy="6323220"/>
          </a:xfrm>
          <a:prstGeom prst="rect">
            <a:avLst/>
          </a:prstGeom>
        </p:spPr>
      </p:pic>
    </p:spTree>
    <p:extLst>
      <p:ext uri="{BB962C8B-B14F-4D97-AF65-F5344CB8AC3E}">
        <p14:creationId xmlns:p14="http://schemas.microsoft.com/office/powerpoint/2010/main" val="198509889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sp>
        <p:nvSpPr>
          <p:cNvPr id="2" name="Title 1"/>
          <p:cNvSpPr>
            <a:spLocks noGrp="1"/>
          </p:cNvSpPr>
          <p:nvPr>
            <p:ph type="ctrTitle"/>
          </p:nvPr>
        </p:nvSpPr>
        <p:spPr>
          <a:xfrm>
            <a:off x="2289585" y="-139806"/>
            <a:ext cx="8431981" cy="900712"/>
          </a:xfrm>
        </p:spPr>
        <p:txBody>
          <a:bodyPr>
            <a:normAutofit fontScale="90000"/>
          </a:bodyPr>
          <a:lstStyle/>
          <a:p>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r>
              <a:rPr lang="en-US" sz="3100" dirty="0">
                <a:solidFill>
                  <a:srgbClr val="1FC77F"/>
                </a:solidFill>
                <a:latin typeface="Arial Black"/>
                <a:cs typeface="Arial Black"/>
              </a:rPr>
              <a:t>Safeguarding Youth</a:t>
            </a:r>
            <a:br>
              <a:rPr lang="en-US" sz="3100" dirty="0">
                <a:solidFill>
                  <a:srgbClr val="1FC77F"/>
                </a:solidFill>
                <a:latin typeface="Arial Black"/>
                <a:cs typeface="Arial Black"/>
              </a:rPr>
            </a:br>
            <a:r>
              <a:rPr lang="en-US" sz="3100" dirty="0">
                <a:solidFill>
                  <a:srgbClr val="1FC77F"/>
                </a:solidFill>
                <a:latin typeface="Arial Black"/>
                <a:cs typeface="Arial Black"/>
              </a:rPr>
              <a:t>(Youth Protection) Training</a:t>
            </a:r>
          </a:p>
        </p:txBody>
      </p:sp>
      <p:pic>
        <p:nvPicPr>
          <p:cNvPr id="23" name="Picture 22" descr="exploring_wht_transparent-0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4"/>
          <p:cNvSpPr/>
          <p:nvPr/>
        </p:nvSpPr>
        <p:spPr>
          <a:xfrm>
            <a:off x="2013976" y="3133946"/>
            <a:ext cx="8599715" cy="1400383"/>
          </a:xfrm>
          <a:prstGeom prst="rect">
            <a:avLst/>
          </a:prstGeom>
        </p:spPr>
        <p:txBody>
          <a:bodyPr wrap="square">
            <a:spAutoFit/>
          </a:bodyPr>
          <a:lstStyle/>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FFFF00"/>
              </a:solidFill>
              <a:effectLst/>
              <a:uLnTx/>
              <a:uFillTx/>
              <a:latin typeface="Arial Black" panose="020B0A040201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hlinkClick r:id="rId4"/>
              </a:rPr>
              <a:t>https://my.scouting.org/</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79646">
                  <a:lumMod val="75000"/>
                </a:srgb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00" b="0" i="0" u="none" strike="noStrike" kern="1200" cap="none" spc="0" normalizeH="0" baseline="0" noProof="0" dirty="0">
              <a:ln>
                <a:noFill/>
              </a:ln>
              <a:solidFill>
                <a:srgbClr val="FFFF00"/>
              </a:solidFill>
              <a:effectLst/>
              <a:uLnTx/>
              <a:uFillTx/>
              <a:latin typeface="Calibri"/>
              <a:ea typeface="+mn-ea"/>
              <a:cs typeface="+mn-cs"/>
            </a:endParaRPr>
          </a:p>
        </p:txBody>
      </p:sp>
    </p:spTree>
    <p:extLst>
      <p:ext uri="{BB962C8B-B14F-4D97-AF65-F5344CB8AC3E}">
        <p14:creationId xmlns:p14="http://schemas.microsoft.com/office/powerpoint/2010/main" val="199027147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7" y="-25121"/>
            <a:ext cx="12192000" cy="6883121"/>
          </a:xfrm>
          <a:prstGeom prst="rect">
            <a:avLst/>
          </a:prstGeom>
        </p:spPr>
      </p:pic>
      <p:sp>
        <p:nvSpPr>
          <p:cNvPr id="2" name="Title 1"/>
          <p:cNvSpPr>
            <a:spLocks noGrp="1"/>
          </p:cNvSpPr>
          <p:nvPr>
            <p:ph type="ctrTitle"/>
          </p:nvPr>
        </p:nvSpPr>
        <p:spPr>
          <a:xfrm>
            <a:off x="2289585" y="-139806"/>
            <a:ext cx="8431981" cy="900712"/>
          </a:xfrm>
        </p:spPr>
        <p:txBody>
          <a:bodyPr>
            <a:normAutofit fontScale="90000"/>
          </a:bodyPr>
          <a:lstStyle/>
          <a:p>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r>
              <a:rPr lang="en-US" sz="3100" dirty="0">
                <a:solidFill>
                  <a:srgbClr val="1FC77F"/>
                </a:solidFill>
                <a:latin typeface="Arial Black"/>
                <a:cs typeface="Arial Black"/>
              </a:rPr>
              <a:t>Exploring Youth Training Update</a:t>
            </a:r>
          </a:p>
        </p:txBody>
      </p:sp>
      <p:pic>
        <p:nvPicPr>
          <p:cNvPr id="23" name="Picture 22" descr="exploring_wht_transparent-0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4"/>
          <p:cNvSpPr/>
          <p:nvPr/>
        </p:nvSpPr>
        <p:spPr>
          <a:xfrm>
            <a:off x="2013976" y="3133946"/>
            <a:ext cx="8599715" cy="1400383"/>
          </a:xfrm>
          <a:prstGeom prst="rect">
            <a:avLst/>
          </a:prstGeom>
        </p:spPr>
        <p:txBody>
          <a:bodyPr wrap="square">
            <a:spAutoFit/>
          </a:bodyPr>
          <a:lstStyle/>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FFFF00"/>
              </a:solidFill>
              <a:effectLst/>
              <a:uLnTx/>
              <a:uFillTx/>
              <a:latin typeface="Arial Black" panose="020B0A040201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mn-cs"/>
                <a:hlinkClick r:id="rId4"/>
              </a:rPr>
              <a:t>https://www.scouting.org/training/youth-protection/venturing/</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79646">
                  <a:lumMod val="75000"/>
                </a:srgb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00" b="0" i="0" u="none" strike="noStrike" kern="1200" cap="none" spc="0" normalizeH="0" baseline="0" noProof="0" dirty="0">
              <a:ln>
                <a:noFill/>
              </a:ln>
              <a:solidFill>
                <a:srgbClr val="FFFF00"/>
              </a:solidFill>
              <a:effectLst/>
              <a:uLnTx/>
              <a:uFillTx/>
              <a:latin typeface="Calibri"/>
              <a:ea typeface="+mn-ea"/>
              <a:cs typeface="+mn-cs"/>
            </a:endParaRPr>
          </a:p>
        </p:txBody>
      </p:sp>
    </p:spTree>
    <p:extLst>
      <p:ext uri="{BB962C8B-B14F-4D97-AF65-F5344CB8AC3E}">
        <p14:creationId xmlns:p14="http://schemas.microsoft.com/office/powerpoint/2010/main" val="4589524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exploring_wht_transparent-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530987" y="-25121"/>
            <a:ext cx="9130026" cy="6883121"/>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561784BC-413C-4DF9-89B5-155B9E869492}"/>
              </a:ext>
            </a:extLst>
          </p:cNvPr>
          <p:cNvSpPr/>
          <p:nvPr/>
        </p:nvSpPr>
        <p:spPr>
          <a:xfrm>
            <a:off x="2046553" y="0"/>
            <a:ext cx="7658448" cy="553998"/>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Important resources to help plan the program…</a:t>
            </a:r>
          </a:p>
        </p:txBody>
      </p:sp>
      <p:sp>
        <p:nvSpPr>
          <p:cNvPr id="4" name="Rectangle 3">
            <a:extLst>
              <a:ext uri="{FF2B5EF4-FFF2-40B4-BE49-F238E27FC236}">
                <a16:creationId xmlns:a16="http://schemas.microsoft.com/office/drawing/2014/main" id="{522EAECD-1626-4BCE-BFB6-FAD240870F39}"/>
              </a:ext>
            </a:extLst>
          </p:cNvPr>
          <p:cNvSpPr/>
          <p:nvPr/>
        </p:nvSpPr>
        <p:spPr>
          <a:xfrm>
            <a:off x="428625" y="600211"/>
            <a:ext cx="11334750" cy="6170920"/>
          </a:xfrm>
          <a:prstGeom prst="rect">
            <a:avLst/>
          </a:prstGeom>
          <a:noFill/>
        </p:spPr>
        <p:txBody>
          <a:bodyPr wrap="square" lIns="91440" tIns="45720" rIns="91440" bIns="45720">
            <a:spAutoFit/>
          </a:bodyPr>
          <a:lstStyle/>
          <a:p>
            <a:pPr marL="514350" marR="0" lvl="0" indent="-514350" algn="l" defTabSz="457200" rtl="0" eaLnBrk="1" fontAlgn="auto" latinLnBrk="0" hangingPunct="1">
              <a:lnSpc>
                <a:spcPct val="100000"/>
              </a:lnSpc>
              <a:spcBef>
                <a:spcPts val="0"/>
              </a:spcBef>
              <a:spcAft>
                <a:spcPts val="0"/>
              </a:spcAft>
              <a:buClrTx/>
              <a:buSzTx/>
              <a:buFontTx/>
              <a:buAutoNum type="arabicPeriod"/>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Career Opportunity Worksheet </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3">
                  <a:extLst>
                    <a:ext uri="{A12FA001-AC4F-418D-AE19-62706E023703}">
                      <ahyp:hlinkClr xmlns:ahyp="http://schemas.microsoft.com/office/drawing/2018/hyperlinkcolor" val="tx"/>
                    </a:ext>
                  </a:extLst>
                </a:hlinkClick>
              </a:rPr>
              <a:t>www.exploring.org</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and click on relevant career field icon and scroll to the bottom of the page.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Tx/>
              <a:buAutoNum type="arabicPeriod" startAt="2"/>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Activity Library </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(including Life Skills Section</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4">
                  <a:extLst>
                    <a:ext uri="{A12FA001-AC4F-418D-AE19-62706E023703}">
                      <ahyp:hlinkClr xmlns:ahyp="http://schemas.microsoft.com/office/drawing/2018/hyperlinkcolor" val="tx"/>
                    </a:ext>
                  </a:extLst>
                </a:hlinkClick>
              </a:rPr>
              <a:t>https://www.exploring.org/activity-library/</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eriod" startAt="3"/>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Organization’s Resources/Employees </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   Current work curriculum (developed by the company)</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B.   Employee’s expertise/knowledge (Use All-in One Program Planning Meeting-found in the Exploring Guidebook for Leaders)</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eriod" startAt="3"/>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Career Achievement Award (Posts) &amp; Career Awareness Award (Clubs) </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5"/>
              </a:rPr>
              <a:t>http://www.exploring.org/wp-content/uploads/2017/06/Career-Achievement-Award-May2017.pdf</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6"/>
              </a:rPr>
              <a:t>http://www.exploring.org/wp-content/uploads/2018/05/Career-Awareness-Award-FINAL.pdf</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startAt="5"/>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Exploring Guidebook for Leaders </a:t>
            </a:r>
            <a:r>
              <a:rPr kumimoji="0" lang="en-US" sz="13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hlinkClick r:id="rId7"/>
              </a:rPr>
              <a:t>https://www.exploring.org/wp-content/uploads/2016/10/Exploring-Guidebook-Sept2017.800-10018.pdf</a:t>
            </a:r>
            <a:r>
              <a:rPr kumimoji="0" lang="en-US" sz="13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p>
          <a:p>
            <a:pPr marL="342900" marR="0" lvl="0" indent="-342900" algn="l" defTabSz="457200" rtl="0" eaLnBrk="1" fontAlgn="auto" latinLnBrk="0" hangingPunct="1">
              <a:lnSpc>
                <a:spcPct val="100000"/>
              </a:lnSpc>
              <a:spcBef>
                <a:spcPts val="0"/>
              </a:spcBef>
              <a:spcAft>
                <a:spcPts val="0"/>
              </a:spcAft>
              <a:buClrTx/>
              <a:buSzTx/>
              <a:buFontTx/>
              <a:buAutoNum type="arabicPeriod" startAt="6"/>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Safety First Guidelines/Guide to Safe Scouting</a:t>
            </a:r>
            <a:r>
              <a:rPr kumimoji="0" lang="en-US" sz="1600" b="1" i="1"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(Guide is being Updated—Please follow all CURRENT YPT Policies)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8"/>
              </a:rPr>
              <a:t>https://www.exploring.org/wp-content/uploads/2021/08/LFL-safety-first-guidelines-3.21.17_8.pdf</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7.	Online Exploring Adult Leader Specific Training &amp; Youth Protection Training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9">
                  <a:extLst>
                    <a:ext uri="{A12FA001-AC4F-418D-AE19-62706E023703}">
                      <ahyp:hlinkClr xmlns:ahyp="http://schemas.microsoft.com/office/drawing/2018/hyperlinkcolor" val="tx"/>
                    </a:ext>
                  </a:extLst>
                </a:hlinkClick>
              </a:rPr>
              <a:t>https://www.exploring.org/training-safety/</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or  </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10"/>
              </a:rPr>
              <a:t>www.myscouting.org</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8.	Unit Performance Guide (</a:t>
            </a:r>
            <a:r>
              <a:rPr kumimoji="0" lang="en-US" sz="1600" b="1" i="1" u="none" strike="noStrike" kern="1200" cap="none" spc="0" normalizeH="0" baseline="0" noProof="0" dirty="0">
                <a:ln w="0"/>
                <a:solidFill>
                  <a:srgbClr val="C00000"/>
                </a:solidFill>
                <a:effectLst>
                  <a:outerShdw blurRad="38100" dist="19050" dir="2700000" algn="tl" rotWithShape="0">
                    <a:prstClr val="black">
                      <a:alpha val="40000"/>
                    </a:prstClr>
                  </a:outerShdw>
                </a:effectLst>
                <a:uLnTx/>
                <a:uFillTx/>
                <a:latin typeface="Calibri"/>
                <a:ea typeface="+mn-ea"/>
                <a:cs typeface="+mn-cs"/>
              </a:rPr>
              <a:t>Chapter 5- Exploring</a:t>
            </a: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–Details about organizing a new Post/Club</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hlinkClick r:id="rId11"/>
              </a:rPr>
              <a:t>http://www.exploring.org/wp-content/uploads/2021/04/522-02516_UPG.compressed.pdf</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Also visit </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hlinkClick r:id="rId12"/>
              </a:rPr>
              <a:t>www.exploringexplosion.org</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and scroll to the bottom of the website to find additional resources…</a:t>
            </a:r>
            <a:endPar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endParaRPr>
          </a:p>
        </p:txBody>
      </p:sp>
    </p:spTree>
    <p:extLst>
      <p:ext uri="{BB962C8B-B14F-4D97-AF65-F5344CB8AC3E}">
        <p14:creationId xmlns:p14="http://schemas.microsoft.com/office/powerpoint/2010/main" val="159806040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57364-F4F4-49C8-8206-6ACCC2DB9121}"/>
              </a:ext>
            </a:extLst>
          </p:cNvPr>
          <p:cNvSpPr>
            <a:spLocks noGrp="1"/>
          </p:cNvSpPr>
          <p:nvPr>
            <p:ph type="title"/>
          </p:nvPr>
        </p:nvSpPr>
        <p:spPr>
          <a:xfrm>
            <a:off x="609600" y="2857500"/>
            <a:ext cx="10972800" cy="1143000"/>
          </a:xfrm>
        </p:spPr>
        <p:txBody>
          <a:bodyPr>
            <a:normAutofit fontScale="90000"/>
          </a:bodyPr>
          <a:lstStyle/>
          <a:p>
            <a:r>
              <a:rPr lang="en-US" dirty="0"/>
              <a:t>ADDITIONAL SLIDES FOR COUNCIL USE</a:t>
            </a:r>
            <a:br>
              <a:rPr lang="en-US" dirty="0"/>
            </a:br>
            <a:br>
              <a:rPr lang="en-US" dirty="0"/>
            </a:br>
            <a:r>
              <a:rPr lang="en-US" dirty="0"/>
              <a:t>All slides will be emailed to each </a:t>
            </a:r>
            <a:br>
              <a:rPr lang="en-US" dirty="0"/>
            </a:br>
            <a:r>
              <a:rPr lang="en-US" dirty="0"/>
              <a:t>Exploring Live Hour Participant every month</a:t>
            </a:r>
          </a:p>
        </p:txBody>
      </p:sp>
    </p:spTree>
    <p:extLst>
      <p:ext uri="{BB962C8B-B14F-4D97-AF65-F5344CB8AC3E}">
        <p14:creationId xmlns:p14="http://schemas.microsoft.com/office/powerpoint/2010/main" val="304302801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1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9" y="6401853"/>
            <a:ext cx="897995" cy="326543"/>
          </a:xfrm>
          <a:prstGeom prst="rect">
            <a:avLst/>
          </a:prstGeom>
        </p:spPr>
      </p:pic>
      <p:sp>
        <p:nvSpPr>
          <p:cNvPr id="25" name="Rectangle 24"/>
          <p:cNvSpPr/>
          <p:nvPr/>
        </p:nvSpPr>
        <p:spPr>
          <a:xfrm>
            <a:off x="1672214" y="137053"/>
            <a:ext cx="8833607"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7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itle 1"/>
          <p:cNvSpPr>
            <a:spLocks noGrp="1"/>
          </p:cNvSpPr>
          <p:nvPr>
            <p:ph type="ctrTitle"/>
          </p:nvPr>
        </p:nvSpPr>
        <p:spPr>
          <a:xfrm>
            <a:off x="2392927" y="2915356"/>
            <a:ext cx="7392179" cy="519083"/>
          </a:xfrm>
        </p:spPr>
        <p:txBody>
          <a:bodyPr>
            <a:noAutofit/>
          </a:bodyPr>
          <a:lstStyle/>
          <a:p>
            <a:r>
              <a:rPr lang="en-US" b="1" dirty="0">
                <a:solidFill>
                  <a:schemeClr val="bg1"/>
                </a:solidFill>
              </a:rPr>
              <a:t>Successful Councils…</a:t>
            </a:r>
            <a:br>
              <a:rPr lang="en-US" b="1" dirty="0">
                <a:solidFill>
                  <a:schemeClr val="bg1"/>
                </a:solidFill>
              </a:rPr>
            </a:br>
            <a:r>
              <a:rPr lang="en-US" sz="2200" b="1" dirty="0">
                <a:solidFill>
                  <a:schemeClr val="bg1"/>
                </a:solidFill>
              </a:rPr>
              <a:t>Intentionally Providing a Pathway to Exploring Growth and </a:t>
            </a:r>
            <a:br>
              <a:rPr lang="en-US" sz="2200" b="1" dirty="0">
                <a:solidFill>
                  <a:schemeClr val="bg1"/>
                </a:solidFill>
              </a:rPr>
            </a:br>
            <a:r>
              <a:rPr lang="en-US" sz="2200" b="1" dirty="0">
                <a:solidFill>
                  <a:schemeClr val="bg1"/>
                </a:solidFill>
              </a:rPr>
              <a:t>Strategic Planning In Your Council</a:t>
            </a:r>
            <a:br>
              <a:rPr lang="en-US" dirty="0"/>
            </a:br>
            <a:endParaRPr lang="en-US" sz="4200" dirty="0">
              <a:solidFill>
                <a:srgbClr val="FFFFFF"/>
              </a:solidFill>
              <a:latin typeface="Arial Black"/>
              <a:cs typeface="Arial Black"/>
            </a:endParaRPr>
          </a:p>
        </p:txBody>
      </p:sp>
      <p:pic>
        <p:nvPicPr>
          <p:cNvPr id="3" name="Picture 2">
            <a:extLst>
              <a:ext uri="{FF2B5EF4-FFF2-40B4-BE49-F238E27FC236}">
                <a16:creationId xmlns:a16="http://schemas.microsoft.com/office/drawing/2014/main" id="{1DCF8737-B258-4939-B7E6-8D3147DB1F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00464" y="3619502"/>
            <a:ext cx="4791075" cy="2380471"/>
          </a:xfrm>
          <a:prstGeom prst="rect">
            <a:avLst/>
          </a:prstGeom>
        </p:spPr>
      </p:pic>
      <p:pic>
        <p:nvPicPr>
          <p:cNvPr id="5" name="Picture 4">
            <a:extLst>
              <a:ext uri="{FF2B5EF4-FFF2-40B4-BE49-F238E27FC236}">
                <a16:creationId xmlns:a16="http://schemas.microsoft.com/office/drawing/2014/main" id="{4CDAFB7B-312E-4D2C-A7C0-60A2926C3F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2108" y="814390"/>
            <a:ext cx="1347787" cy="1189887"/>
          </a:xfrm>
          <a:prstGeom prst="rect">
            <a:avLst/>
          </a:prstGeom>
        </p:spPr>
      </p:pic>
    </p:spTree>
    <p:extLst>
      <p:ext uri="{BB962C8B-B14F-4D97-AF65-F5344CB8AC3E}">
        <p14:creationId xmlns:p14="http://schemas.microsoft.com/office/powerpoint/2010/main" val="37982693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954"/>
            <a:ext cx="12192000" cy="6883121"/>
          </a:xfrm>
          <a:prstGeom prst="rect">
            <a:avLst/>
          </a:prstGeom>
        </p:spPr>
      </p:pic>
      <p:sp>
        <p:nvSpPr>
          <p:cNvPr id="2" name="Title 1"/>
          <p:cNvSpPr>
            <a:spLocks noGrp="1"/>
          </p:cNvSpPr>
          <p:nvPr>
            <p:ph type="ctrTitle"/>
          </p:nvPr>
        </p:nvSpPr>
        <p:spPr>
          <a:xfrm>
            <a:off x="2546284" y="741371"/>
            <a:ext cx="7392179" cy="519083"/>
          </a:xfrm>
        </p:spPr>
        <p:txBody>
          <a:bodyPr>
            <a:noAutofit/>
          </a:bodyPr>
          <a:lstStyle/>
          <a:p>
            <a:br>
              <a:rPr lang="en-US" sz="4200" b="1" dirty="0">
                <a:solidFill>
                  <a:srgbClr val="C00000"/>
                </a:solidFill>
                <a:latin typeface="Arial Black"/>
                <a:cs typeface="Arial Black"/>
              </a:rPr>
            </a:br>
            <a:r>
              <a:rPr lang="en-US" sz="4200" b="1" dirty="0">
                <a:solidFill>
                  <a:srgbClr val="C00000"/>
                </a:solidFill>
                <a:latin typeface="Arial Black"/>
                <a:cs typeface="Arial Black"/>
              </a:rPr>
              <a:t>“Action Planning”</a:t>
            </a:r>
            <a:br>
              <a:rPr lang="en-US" sz="4200" b="1" dirty="0">
                <a:solidFill>
                  <a:srgbClr val="C00000"/>
                </a:solidFill>
                <a:latin typeface="Arial Black"/>
                <a:cs typeface="Arial Black"/>
              </a:rPr>
            </a:br>
            <a:r>
              <a:rPr lang="en-US" sz="4200" b="1" dirty="0">
                <a:solidFill>
                  <a:srgbClr val="C00000"/>
                </a:solidFill>
                <a:latin typeface="Arial Black"/>
                <a:cs typeface="Arial Black"/>
              </a:rPr>
              <a:t>The Beginning of your Strategic Plan</a:t>
            </a:r>
          </a:p>
        </p:txBody>
      </p:sp>
      <p:pic>
        <p:nvPicPr>
          <p:cNvPr id="23" name="Picture 22" descr="exploring_wht_transparent-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7556" y="6271955"/>
            <a:ext cx="1606584" cy="584212"/>
          </a:xfrm>
          <a:prstGeom prst="rect">
            <a:avLst/>
          </a:prstGeom>
        </p:spPr>
      </p:pic>
      <p:sp>
        <p:nvSpPr>
          <p:cNvPr id="25" name="Rectangle 24"/>
          <p:cNvSpPr/>
          <p:nvPr/>
        </p:nvSpPr>
        <p:spPr>
          <a:xfrm>
            <a:off x="1672210" y="137049"/>
            <a:ext cx="8833607"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E53027C9-4B01-4971-99DC-53E12A8CC8D3}"/>
              </a:ext>
            </a:extLst>
          </p:cNvPr>
          <p:cNvSpPr/>
          <p:nvPr/>
        </p:nvSpPr>
        <p:spPr>
          <a:xfrm>
            <a:off x="2851932" y="2657610"/>
            <a:ext cx="8068555" cy="5539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
                <a:prstClr val="white"/>
              </a:buClr>
              <a:buSzPct val="52000"/>
              <a:buFontTx/>
              <a:buNone/>
              <a:tabLst/>
              <a:defRPr/>
            </a:pPr>
            <a:r>
              <a:rPr kumimoji="0" lang="en-US" altLang="en-US" sz="3000" b="1" i="0" u="none" strike="noStrike" kern="1200" cap="none" spc="0" normalizeH="0" baseline="0" noProof="0" dirty="0">
                <a:ln>
                  <a:noFill/>
                </a:ln>
                <a:solidFill>
                  <a:prstClr val="white"/>
                </a:solidFill>
                <a:effectLst/>
                <a:uLnTx/>
                <a:uFillTx/>
                <a:latin typeface="Calibri"/>
                <a:ea typeface="+mn-ea"/>
                <a:cs typeface="+mn-cs"/>
              </a:rPr>
              <a:t>The foundation of your plan will begin here</a:t>
            </a:r>
          </a:p>
        </p:txBody>
      </p:sp>
      <p:pic>
        <p:nvPicPr>
          <p:cNvPr id="5" name="Picture 4">
            <a:extLst>
              <a:ext uri="{FF2B5EF4-FFF2-40B4-BE49-F238E27FC236}">
                <a16:creationId xmlns:a16="http://schemas.microsoft.com/office/drawing/2014/main" id="{5E3F5DCA-5C76-4D2F-B996-9CA401BF853E}"/>
              </a:ext>
            </a:extLst>
          </p:cNvPr>
          <p:cNvPicPr>
            <a:picLocks noChangeAspect="1"/>
          </p:cNvPicPr>
          <p:nvPr/>
        </p:nvPicPr>
        <p:blipFill>
          <a:blip r:embed="rId5"/>
          <a:stretch>
            <a:fillRect/>
          </a:stretch>
        </p:blipFill>
        <p:spPr>
          <a:xfrm>
            <a:off x="4667692" y="3691235"/>
            <a:ext cx="3048000" cy="2154936"/>
          </a:xfrm>
          <a:prstGeom prst="rect">
            <a:avLst/>
          </a:prstGeom>
        </p:spPr>
      </p:pic>
    </p:spTree>
    <p:extLst>
      <p:ext uri="{BB962C8B-B14F-4D97-AF65-F5344CB8AC3E}">
        <p14:creationId xmlns:p14="http://schemas.microsoft.com/office/powerpoint/2010/main" val="140864595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9" y="6401853"/>
            <a:ext cx="897995" cy="326543"/>
          </a:xfrm>
          <a:prstGeom prst="rect">
            <a:avLst/>
          </a:prstGeom>
        </p:spPr>
      </p:pic>
      <p:sp>
        <p:nvSpPr>
          <p:cNvPr id="25" name="Rectangle 24"/>
          <p:cNvSpPr/>
          <p:nvPr/>
        </p:nvSpPr>
        <p:spPr>
          <a:xfrm>
            <a:off x="1672214" y="137053"/>
            <a:ext cx="8833607"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7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Partial Circle 5">
            <a:extLst>
              <a:ext uri="{FF2B5EF4-FFF2-40B4-BE49-F238E27FC236}">
                <a16:creationId xmlns:a16="http://schemas.microsoft.com/office/drawing/2014/main" id="{16414B57-2C7D-4A7E-A0DD-F4FC0F919909}"/>
              </a:ext>
            </a:extLst>
          </p:cNvPr>
          <p:cNvSpPr/>
          <p:nvPr/>
        </p:nvSpPr>
        <p:spPr>
          <a:xfrm>
            <a:off x="1909487" y="859028"/>
            <a:ext cx="5491052" cy="5139947"/>
          </a:xfrm>
          <a:prstGeom prst="pi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Calibri"/>
                <a:ea typeface="+mn-ea"/>
                <a:cs typeface="+mn-cs"/>
              </a:rPr>
              <a:t>                           INSERT HERE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COUNCIL/DISTRICT YEARLY MEMBERSHIP PLANS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(Recruitment/Retention Cycle)</a:t>
            </a:r>
          </a:p>
        </p:txBody>
      </p:sp>
      <p:sp>
        <p:nvSpPr>
          <p:cNvPr id="8" name="Isosceles Triangle 7">
            <a:extLst>
              <a:ext uri="{FF2B5EF4-FFF2-40B4-BE49-F238E27FC236}">
                <a16:creationId xmlns:a16="http://schemas.microsoft.com/office/drawing/2014/main" id="{18CF7446-B02D-4823-A92F-4A9BDB45C1C9}"/>
              </a:ext>
            </a:extLst>
          </p:cNvPr>
          <p:cNvSpPr/>
          <p:nvPr/>
        </p:nvSpPr>
        <p:spPr>
          <a:xfrm rot="13323559">
            <a:off x="5147541" y="609826"/>
            <a:ext cx="1896915" cy="2238423"/>
          </a:xfrm>
          <a:prstGeom prst="triangle">
            <a:avLst>
              <a:gd name="adj" fmla="val 54873"/>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OPEN HOUSES</a:t>
            </a:r>
          </a:p>
        </p:txBody>
      </p:sp>
      <p:sp>
        <p:nvSpPr>
          <p:cNvPr id="12" name="Isosceles Triangle 11">
            <a:extLst>
              <a:ext uri="{FF2B5EF4-FFF2-40B4-BE49-F238E27FC236}">
                <a16:creationId xmlns:a16="http://schemas.microsoft.com/office/drawing/2014/main" id="{AF40A790-53A2-47B7-A3E7-002194E4362B}"/>
              </a:ext>
            </a:extLst>
          </p:cNvPr>
          <p:cNvSpPr/>
          <p:nvPr/>
        </p:nvSpPr>
        <p:spPr>
          <a:xfrm rot="15253424">
            <a:off x="6715383" y="1278215"/>
            <a:ext cx="1944156" cy="2598431"/>
          </a:xfrm>
          <a:prstGeom prst="triangle">
            <a:avLst>
              <a:gd name="adj" fmla="val 51030"/>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Career Interest Surveys</a:t>
            </a:r>
          </a:p>
        </p:txBody>
      </p:sp>
    </p:spTree>
    <p:extLst>
      <p:ext uri="{BB962C8B-B14F-4D97-AF65-F5344CB8AC3E}">
        <p14:creationId xmlns:p14="http://schemas.microsoft.com/office/powerpoint/2010/main" val="16348410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1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9" y="6401853"/>
            <a:ext cx="897995" cy="326543"/>
          </a:xfrm>
          <a:prstGeom prst="rect">
            <a:avLst/>
          </a:prstGeom>
        </p:spPr>
      </p:pic>
      <p:sp>
        <p:nvSpPr>
          <p:cNvPr id="25" name="Rectangle 24"/>
          <p:cNvSpPr/>
          <p:nvPr/>
        </p:nvSpPr>
        <p:spPr>
          <a:xfrm>
            <a:off x="1672214" y="137053"/>
            <a:ext cx="8833607"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7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itle 1"/>
          <p:cNvSpPr>
            <a:spLocks noGrp="1"/>
          </p:cNvSpPr>
          <p:nvPr>
            <p:ph type="ctrTitle"/>
          </p:nvPr>
        </p:nvSpPr>
        <p:spPr>
          <a:xfrm>
            <a:off x="2516752" y="1419931"/>
            <a:ext cx="7392179" cy="519083"/>
          </a:xfrm>
        </p:spPr>
        <p:txBody>
          <a:bodyPr>
            <a:noAutofit/>
          </a:bodyPr>
          <a:lstStyle/>
          <a:p>
            <a:pPr lvl="0"/>
            <a:r>
              <a:rPr lang="en-US" b="1" dirty="0">
                <a:solidFill>
                  <a:srgbClr val="FF0000"/>
                </a:solidFill>
                <a:latin typeface="Arial Black" panose="020B0A04020102020204" pitchFamily="34" charset="0"/>
              </a:rPr>
              <a:t>12 Keys To Success</a:t>
            </a:r>
            <a:br>
              <a:rPr lang="en-US" dirty="0"/>
            </a:br>
            <a:endParaRPr lang="en-US" dirty="0">
              <a:solidFill>
                <a:srgbClr val="FFFFFF"/>
              </a:solidFill>
              <a:latin typeface="Arial Black"/>
              <a:cs typeface="Arial Black"/>
            </a:endParaRPr>
          </a:p>
        </p:txBody>
      </p:sp>
      <p:pic>
        <p:nvPicPr>
          <p:cNvPr id="3" name="Picture 2">
            <a:extLst>
              <a:ext uri="{FF2B5EF4-FFF2-40B4-BE49-F238E27FC236}">
                <a16:creationId xmlns:a16="http://schemas.microsoft.com/office/drawing/2014/main" id="{4D5512F7-6500-4EAB-8418-1263E92C7D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0695" y="2076450"/>
            <a:ext cx="5030611" cy="3395663"/>
          </a:xfrm>
          <a:prstGeom prst="rect">
            <a:avLst/>
          </a:prstGeom>
        </p:spPr>
      </p:pic>
    </p:spTree>
    <p:extLst>
      <p:ext uri="{BB962C8B-B14F-4D97-AF65-F5344CB8AC3E}">
        <p14:creationId xmlns:p14="http://schemas.microsoft.com/office/powerpoint/2010/main" val="398333268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118"/>
            <a:ext cx="12192000" cy="6883121"/>
          </a:xfrm>
          <a:prstGeom prst="rect">
            <a:avLst/>
          </a:prstGeom>
        </p:spPr>
      </p:pic>
      <p:pic>
        <p:nvPicPr>
          <p:cNvPr id="23" name="Picture 22" descr="exploring_wht_transparent-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7559" y="6401853"/>
            <a:ext cx="897995" cy="326543"/>
          </a:xfrm>
          <a:prstGeom prst="rect">
            <a:avLst/>
          </a:prstGeom>
        </p:spPr>
      </p:pic>
      <p:sp>
        <p:nvSpPr>
          <p:cNvPr id="25" name="Rectangle 24"/>
          <p:cNvSpPr/>
          <p:nvPr/>
        </p:nvSpPr>
        <p:spPr>
          <a:xfrm>
            <a:off x="1672214" y="137053"/>
            <a:ext cx="8833607"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7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itle 1"/>
          <p:cNvSpPr>
            <a:spLocks noGrp="1"/>
          </p:cNvSpPr>
          <p:nvPr>
            <p:ph type="ctrTitle"/>
          </p:nvPr>
        </p:nvSpPr>
        <p:spPr>
          <a:xfrm>
            <a:off x="2854373" y="2915355"/>
            <a:ext cx="7392179" cy="519083"/>
          </a:xfrm>
        </p:spPr>
        <p:txBody>
          <a:bodyPr>
            <a:noAutofit/>
          </a:bodyPr>
          <a:lstStyle/>
          <a:p>
            <a:pPr lvl="0" algn="l"/>
            <a:br>
              <a:rPr lang="en-US" sz="3200" dirty="0">
                <a:solidFill>
                  <a:schemeClr val="bg1"/>
                </a:solidFill>
              </a:rPr>
            </a:br>
            <a:br>
              <a:rPr lang="en-US" sz="3200" dirty="0">
                <a:solidFill>
                  <a:schemeClr val="bg1"/>
                </a:solidFill>
              </a:rPr>
            </a:br>
            <a:br>
              <a:rPr lang="en-US" sz="3200" dirty="0">
                <a:solidFill>
                  <a:schemeClr val="bg1"/>
                </a:solidFill>
              </a:rPr>
            </a:br>
            <a:br>
              <a:rPr lang="en-US" sz="3200" dirty="0">
                <a:solidFill>
                  <a:schemeClr val="bg1"/>
                </a:solidFill>
              </a:rPr>
            </a:br>
            <a:br>
              <a:rPr lang="en-US" sz="3200" dirty="0">
                <a:solidFill>
                  <a:schemeClr val="bg1"/>
                </a:solidFill>
              </a:rPr>
            </a:br>
            <a:r>
              <a:rPr lang="en-US" sz="2900" dirty="0">
                <a:solidFill>
                  <a:schemeClr val="bg1"/>
                </a:solidFill>
              </a:rPr>
              <a:t>1.  Recruit a council Exploring volunteer   </a:t>
            </a:r>
            <a:br>
              <a:rPr lang="en-US" sz="2900" dirty="0">
                <a:solidFill>
                  <a:schemeClr val="bg1"/>
                </a:solidFill>
              </a:rPr>
            </a:br>
            <a:r>
              <a:rPr lang="en-US" sz="2900" dirty="0">
                <a:solidFill>
                  <a:schemeClr val="bg1"/>
                </a:solidFill>
              </a:rPr>
              <a:t>     chair and committee</a:t>
            </a:r>
            <a:br>
              <a:rPr lang="en-US" sz="2900" dirty="0">
                <a:solidFill>
                  <a:schemeClr val="bg1"/>
                </a:solidFill>
              </a:rPr>
            </a:br>
            <a:br>
              <a:rPr lang="en-US" sz="2900" dirty="0">
                <a:solidFill>
                  <a:schemeClr val="bg1"/>
                </a:solidFill>
              </a:rPr>
            </a:br>
            <a:r>
              <a:rPr lang="en-US" sz="2900" dirty="0">
                <a:solidFill>
                  <a:schemeClr val="bg1"/>
                </a:solidFill>
              </a:rPr>
              <a:t>2.  Appoint a Council Exploring Champion </a:t>
            </a:r>
            <a:br>
              <a:rPr lang="en-US" sz="2900" dirty="0">
                <a:solidFill>
                  <a:schemeClr val="bg1"/>
                </a:solidFill>
              </a:rPr>
            </a:br>
            <a:r>
              <a:rPr lang="en-US" sz="2900" dirty="0">
                <a:solidFill>
                  <a:schemeClr val="bg1"/>
                </a:solidFill>
              </a:rPr>
              <a:t>     “Staff Advisor”</a:t>
            </a:r>
            <a:br>
              <a:rPr lang="en-US" sz="2900" dirty="0">
                <a:solidFill>
                  <a:schemeClr val="bg1"/>
                </a:solidFill>
              </a:rPr>
            </a:br>
            <a:br>
              <a:rPr lang="en-US" sz="2900" dirty="0">
                <a:solidFill>
                  <a:schemeClr val="bg1"/>
                </a:solidFill>
              </a:rPr>
            </a:br>
            <a:r>
              <a:rPr lang="en-US" sz="2900" dirty="0">
                <a:solidFill>
                  <a:schemeClr val="bg1"/>
                </a:solidFill>
              </a:rPr>
              <a:t>3.  Create a public presence for Exploring </a:t>
            </a:r>
            <a:br>
              <a:rPr lang="en-US" sz="2900" dirty="0">
                <a:solidFill>
                  <a:schemeClr val="bg1"/>
                </a:solidFill>
              </a:rPr>
            </a:br>
            <a:r>
              <a:rPr lang="en-US" sz="2900" dirty="0">
                <a:solidFill>
                  <a:schemeClr val="bg1"/>
                </a:solidFill>
              </a:rPr>
              <a:t>     (council website, newsletters, social </a:t>
            </a:r>
            <a:br>
              <a:rPr lang="en-US" sz="2900" dirty="0">
                <a:solidFill>
                  <a:schemeClr val="bg1"/>
                </a:solidFill>
              </a:rPr>
            </a:br>
            <a:r>
              <a:rPr lang="en-US" sz="2900" dirty="0">
                <a:solidFill>
                  <a:schemeClr val="bg1"/>
                </a:solidFill>
              </a:rPr>
              <a:t>      media) </a:t>
            </a:r>
            <a:br>
              <a:rPr lang="en-US" sz="2900" dirty="0">
                <a:solidFill>
                  <a:schemeClr val="bg1"/>
                </a:solidFill>
              </a:rPr>
            </a:br>
            <a:br>
              <a:rPr lang="en-US" sz="3200" dirty="0">
                <a:solidFill>
                  <a:schemeClr val="bg1"/>
                </a:solidFill>
              </a:rPr>
            </a:br>
            <a:endParaRPr lang="en-US" sz="3200" dirty="0">
              <a:solidFill>
                <a:srgbClr val="FFFFFF"/>
              </a:solidFill>
              <a:latin typeface="Arial Black"/>
              <a:cs typeface="Arial Black"/>
            </a:endParaRPr>
          </a:p>
        </p:txBody>
      </p:sp>
      <p:pic>
        <p:nvPicPr>
          <p:cNvPr id="1030" name="Picture 6" descr="What Are the Six Important Keys to Success to Follow?">
            <a:extLst>
              <a:ext uri="{FF2B5EF4-FFF2-40B4-BE49-F238E27FC236}">
                <a16:creationId xmlns:a16="http://schemas.microsoft.com/office/drawing/2014/main" id="{5204E93E-1F74-43FB-871D-ADB8B9D680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5778" y="363719"/>
            <a:ext cx="2026477" cy="1286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11664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7559" y="6401853"/>
            <a:ext cx="897995" cy="326543"/>
          </a:xfrm>
          <a:prstGeom prst="rect">
            <a:avLst/>
          </a:prstGeom>
        </p:spPr>
      </p:pic>
      <p:sp>
        <p:nvSpPr>
          <p:cNvPr id="25" name="Rectangle 24"/>
          <p:cNvSpPr/>
          <p:nvPr/>
        </p:nvSpPr>
        <p:spPr>
          <a:xfrm>
            <a:off x="1672214" y="137053"/>
            <a:ext cx="8833607"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7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itle 1"/>
          <p:cNvSpPr>
            <a:spLocks noGrp="1"/>
          </p:cNvSpPr>
          <p:nvPr>
            <p:ph type="ctrTitle"/>
          </p:nvPr>
        </p:nvSpPr>
        <p:spPr>
          <a:xfrm>
            <a:off x="2392927" y="2915356"/>
            <a:ext cx="7392179" cy="519083"/>
          </a:xfrm>
        </p:spPr>
        <p:txBody>
          <a:bodyPr>
            <a:noAutofit/>
          </a:bodyPr>
          <a:lstStyle/>
          <a:p>
            <a:pPr lvl="0" algn="l"/>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r>
              <a:rPr lang="en-US" sz="2900" dirty="0">
                <a:solidFill>
                  <a:schemeClr val="bg1"/>
                </a:solidFill>
              </a:rPr>
              <a:t>4.  Train key volunteers and staff on the 4 </a:t>
            </a:r>
            <a:br>
              <a:rPr lang="en-US" sz="2900" dirty="0">
                <a:solidFill>
                  <a:schemeClr val="bg1"/>
                </a:solidFill>
              </a:rPr>
            </a:br>
            <a:r>
              <a:rPr lang="en-US" sz="2900" dirty="0">
                <a:solidFill>
                  <a:schemeClr val="bg1"/>
                </a:solidFill>
              </a:rPr>
              <a:t>      Phases of Post/Club Organization</a:t>
            </a:r>
            <a:br>
              <a:rPr lang="en-US" sz="2900" dirty="0">
                <a:solidFill>
                  <a:schemeClr val="bg1"/>
                </a:solidFill>
              </a:rPr>
            </a:br>
            <a:br>
              <a:rPr lang="en-US" sz="2900" dirty="0">
                <a:solidFill>
                  <a:schemeClr val="bg1"/>
                </a:solidFill>
              </a:rPr>
            </a:br>
            <a:r>
              <a:rPr lang="en-US" sz="2900" dirty="0">
                <a:solidFill>
                  <a:schemeClr val="bg1"/>
                </a:solidFill>
              </a:rPr>
              <a:t>5.  Set specific goals for Career Interest </a:t>
            </a:r>
            <a:br>
              <a:rPr lang="en-US" sz="2900" dirty="0">
                <a:solidFill>
                  <a:schemeClr val="bg1"/>
                </a:solidFill>
              </a:rPr>
            </a:br>
            <a:r>
              <a:rPr lang="en-US" sz="2900" dirty="0">
                <a:solidFill>
                  <a:schemeClr val="bg1"/>
                </a:solidFill>
              </a:rPr>
              <a:t>     Surveys or gathering of data from select   </a:t>
            </a:r>
            <a:br>
              <a:rPr lang="en-US" sz="2900" dirty="0">
                <a:solidFill>
                  <a:schemeClr val="bg1"/>
                </a:solidFill>
              </a:rPr>
            </a:br>
            <a:r>
              <a:rPr lang="en-US" sz="2900" dirty="0">
                <a:solidFill>
                  <a:schemeClr val="bg1"/>
                </a:solidFill>
              </a:rPr>
              <a:t>     high schools</a:t>
            </a:r>
            <a:br>
              <a:rPr lang="en-US" sz="2900" dirty="0">
                <a:solidFill>
                  <a:schemeClr val="bg1"/>
                </a:solidFill>
              </a:rPr>
            </a:br>
            <a:br>
              <a:rPr lang="en-US" sz="2900" dirty="0">
                <a:solidFill>
                  <a:schemeClr val="bg1"/>
                </a:solidFill>
              </a:rPr>
            </a:br>
            <a:r>
              <a:rPr lang="en-US" sz="2900" dirty="0">
                <a:solidFill>
                  <a:schemeClr val="bg1"/>
                </a:solidFill>
              </a:rPr>
              <a:t>6.  Set goals to host Open Houses for all </a:t>
            </a:r>
            <a:br>
              <a:rPr lang="en-US" sz="2900" dirty="0">
                <a:solidFill>
                  <a:schemeClr val="bg1"/>
                </a:solidFill>
              </a:rPr>
            </a:br>
            <a:r>
              <a:rPr lang="en-US" sz="2900" dirty="0">
                <a:solidFill>
                  <a:schemeClr val="bg1"/>
                </a:solidFill>
              </a:rPr>
              <a:t>     Posts/Clubs (i.e. School Night for </a:t>
            </a:r>
            <a:br>
              <a:rPr lang="en-US" sz="2900" dirty="0">
                <a:solidFill>
                  <a:schemeClr val="bg1"/>
                </a:solidFill>
              </a:rPr>
            </a:br>
            <a:r>
              <a:rPr lang="en-US" sz="2900" dirty="0">
                <a:solidFill>
                  <a:schemeClr val="bg1"/>
                </a:solidFill>
              </a:rPr>
              <a:t>     Scouting)</a:t>
            </a:r>
            <a:br>
              <a:rPr lang="en-US" sz="2900" dirty="0"/>
            </a:br>
            <a:br>
              <a:rPr lang="en-US" sz="2000" dirty="0"/>
            </a:br>
            <a:endParaRPr lang="en-US" sz="2000" dirty="0">
              <a:solidFill>
                <a:srgbClr val="FFFFFF"/>
              </a:solidFill>
              <a:latin typeface="Arial Black"/>
              <a:cs typeface="Arial Black"/>
            </a:endParaRPr>
          </a:p>
        </p:txBody>
      </p:sp>
      <p:pic>
        <p:nvPicPr>
          <p:cNvPr id="2" name="Picture 1">
            <a:extLst>
              <a:ext uri="{FF2B5EF4-FFF2-40B4-BE49-F238E27FC236}">
                <a16:creationId xmlns:a16="http://schemas.microsoft.com/office/drawing/2014/main" id="{62D765FF-70C3-4633-9236-A542B666EB75}"/>
              </a:ext>
            </a:extLst>
          </p:cNvPr>
          <p:cNvPicPr>
            <a:picLocks noChangeAspect="1"/>
          </p:cNvPicPr>
          <p:nvPr/>
        </p:nvPicPr>
        <p:blipFill>
          <a:blip r:embed="rId5"/>
          <a:stretch>
            <a:fillRect/>
          </a:stretch>
        </p:blipFill>
        <p:spPr>
          <a:xfrm>
            <a:off x="5214662" y="405949"/>
            <a:ext cx="1762676" cy="1120255"/>
          </a:xfrm>
          <a:prstGeom prst="rect">
            <a:avLst/>
          </a:prstGeom>
        </p:spPr>
      </p:pic>
    </p:spTree>
    <p:extLst>
      <p:ext uri="{BB962C8B-B14F-4D97-AF65-F5344CB8AC3E}">
        <p14:creationId xmlns:p14="http://schemas.microsoft.com/office/powerpoint/2010/main" val="40843509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BSA-Exploring_DSC2229_edited_fullsize.jpg"/>
          <p:cNvPicPr>
            <a:picLocks noChangeAspect="1"/>
          </p:cNvPicPr>
          <p:nvPr/>
        </p:nvPicPr>
        <p:blipFill rotWithShape="1">
          <a:blip r:embed="rId3">
            <a:extLst>
              <a:ext uri="{28A0092B-C50C-407E-A947-70E740481C1C}">
                <a14:useLocalDpi xmlns:a14="http://schemas.microsoft.com/office/drawing/2010/main" val="0"/>
              </a:ext>
            </a:extLst>
          </a:blip>
          <a:srcRect l="1469" t="6072" r="25311" b="11418"/>
          <a:stretch/>
        </p:blipFill>
        <p:spPr>
          <a:xfrm>
            <a:off x="0" y="0"/>
            <a:ext cx="12192000" cy="6858000"/>
          </a:xfrm>
          <a:prstGeom prst="rect">
            <a:avLst/>
          </a:prstGeom>
        </p:spPr>
      </p:pic>
      <p:sp>
        <p:nvSpPr>
          <p:cNvPr id="4" name="Rectangle 3"/>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p:cNvSpPr/>
          <p:nvPr/>
        </p:nvSpPr>
        <p:spPr>
          <a:xfrm>
            <a:off x="1686185" y="165101"/>
            <a:ext cx="3663757" cy="6555853"/>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231950"/>
              </a:solidFill>
            </a:endParaRPr>
          </a:p>
        </p:txBody>
      </p:sp>
      <p:pic>
        <p:nvPicPr>
          <p:cNvPr id="9" name="Picture 8" descr="exploring_wht_transparent-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83453" y="137048"/>
            <a:ext cx="3363576" cy="1223117"/>
          </a:xfrm>
          <a:prstGeom prst="rect">
            <a:avLst/>
          </a:prstGeom>
        </p:spPr>
      </p:pic>
      <p:sp>
        <p:nvSpPr>
          <p:cNvPr id="10" name="Title 1"/>
          <p:cNvSpPr txBox="1">
            <a:spLocks/>
          </p:cNvSpPr>
          <p:nvPr/>
        </p:nvSpPr>
        <p:spPr>
          <a:xfrm>
            <a:off x="1881700" y="1222310"/>
            <a:ext cx="3161629" cy="5290457"/>
          </a:xfrm>
          <a:prstGeom prst="rect">
            <a:avLst/>
          </a:prstGeom>
        </p:spPr>
        <p:txBody>
          <a:bodyPr vert="horz" lIns="91440" tIns="45720" rIns="91440" bIns="45720" rtlCol="0" anchor="ctr">
            <a:normAutofit fontScale="2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40000"/>
              </a:lnSpc>
            </a:pPr>
            <a:r>
              <a:rPr lang="en-US" sz="8400" b="1" dirty="0">
                <a:solidFill>
                  <a:srgbClr val="FFFFFF"/>
                </a:solidFill>
                <a:latin typeface="Arial Black" panose="020B0A04020102020204" pitchFamily="34" charset="0"/>
                <a:cs typeface="Arial" panose="020B0604020202020204" pitchFamily="34" charset="0"/>
              </a:rPr>
              <a:t>National </a:t>
            </a:r>
          </a:p>
          <a:p>
            <a:pPr>
              <a:lnSpc>
                <a:spcPct val="140000"/>
              </a:lnSpc>
            </a:pPr>
            <a:r>
              <a:rPr lang="en-US" sz="8400" b="1" dirty="0">
                <a:solidFill>
                  <a:srgbClr val="FFFFFF"/>
                </a:solidFill>
                <a:latin typeface="Arial Black" panose="020B0A04020102020204" pitchFamily="34" charset="0"/>
                <a:cs typeface="Arial" panose="020B0604020202020204" pitchFamily="34" charset="0"/>
              </a:rPr>
              <a:t>Exploring Live Hour</a:t>
            </a:r>
          </a:p>
          <a:p>
            <a:pPr>
              <a:lnSpc>
                <a:spcPct val="140000"/>
              </a:lnSpc>
            </a:pPr>
            <a:endParaRPr lang="en-US" sz="1500" dirty="0">
              <a:solidFill>
                <a:srgbClr val="FFFFFF"/>
              </a:solidFill>
              <a:latin typeface="Arial" panose="020B0604020202020204" pitchFamily="34" charset="0"/>
              <a:cs typeface="Arial" panose="020B0604020202020204" pitchFamily="34" charset="0"/>
            </a:endParaRPr>
          </a:p>
          <a:p>
            <a:pPr>
              <a:lnSpc>
                <a:spcPct val="140000"/>
              </a:lnSpc>
            </a:pPr>
            <a:endParaRPr lang="en-US" sz="1500" dirty="0">
              <a:solidFill>
                <a:srgbClr val="FFFFFF"/>
              </a:solidFill>
              <a:latin typeface="Arial" panose="020B0604020202020204" pitchFamily="34" charset="0"/>
              <a:cs typeface="Arial" panose="020B0604020202020204" pitchFamily="34" charset="0"/>
            </a:endParaRPr>
          </a:p>
          <a:p>
            <a:pPr>
              <a:lnSpc>
                <a:spcPct val="140000"/>
              </a:lnSpc>
            </a:pPr>
            <a:endParaRPr lang="en-US" sz="1500" dirty="0">
              <a:solidFill>
                <a:srgbClr val="FFFFFF"/>
              </a:solidFill>
              <a:latin typeface="Arial" panose="020B0604020202020204" pitchFamily="34" charset="0"/>
              <a:cs typeface="Arial" panose="020B0604020202020204" pitchFamily="34" charset="0"/>
            </a:endParaRPr>
          </a:p>
          <a:p>
            <a:endParaRPr lang="en-US" sz="4200" b="1" i="1" dirty="0">
              <a:solidFill>
                <a:srgbClr val="FFFF00"/>
              </a:solidFill>
              <a:latin typeface="Arial" panose="020B0604020202020204" pitchFamily="34" charset="0"/>
              <a:cs typeface="Arial" panose="020B0604020202020204" pitchFamily="34" charset="0"/>
            </a:endParaRPr>
          </a:p>
          <a:p>
            <a:endParaRPr lang="en-US" sz="4200" b="1" i="1" dirty="0">
              <a:solidFill>
                <a:srgbClr val="FFFF00"/>
              </a:solidFill>
              <a:latin typeface="Arial" panose="020B0604020202020204" pitchFamily="34" charset="0"/>
              <a:cs typeface="Arial" panose="020B0604020202020204" pitchFamily="34" charset="0"/>
            </a:endParaRPr>
          </a:p>
          <a:p>
            <a:endParaRPr lang="en-US" sz="4200" b="1" i="1" dirty="0">
              <a:solidFill>
                <a:srgbClr val="FFFF00"/>
              </a:solidFill>
              <a:latin typeface="Arial" panose="020B0604020202020204" pitchFamily="34" charset="0"/>
              <a:cs typeface="Arial" panose="020B0604020202020204" pitchFamily="34" charset="0"/>
            </a:endParaRPr>
          </a:p>
          <a:p>
            <a:r>
              <a:rPr lang="en-US" sz="4200" b="1" i="1" dirty="0">
                <a:solidFill>
                  <a:srgbClr val="FFFF00"/>
                </a:solidFill>
                <a:latin typeface="Arial" panose="020B0604020202020204" pitchFamily="34" charset="0"/>
                <a:cs typeface="Arial" panose="020B0604020202020204" pitchFamily="34" charset="0"/>
              </a:rPr>
              <a:t>Craig Martin</a:t>
            </a:r>
          </a:p>
          <a:p>
            <a:endParaRPr lang="en-US" sz="4200" b="1" i="1" dirty="0">
              <a:solidFill>
                <a:srgbClr val="FFFF00"/>
              </a:solidFill>
              <a:latin typeface="Arial" panose="020B0604020202020204" pitchFamily="34" charset="0"/>
              <a:cs typeface="Arial" panose="020B0604020202020204" pitchFamily="34" charset="0"/>
            </a:endParaRPr>
          </a:p>
          <a:p>
            <a:r>
              <a:rPr lang="en-US" sz="4200" b="1" i="1" dirty="0">
                <a:solidFill>
                  <a:srgbClr val="FFFF00"/>
                </a:solidFill>
                <a:latin typeface="Arial" panose="020B0604020202020204" pitchFamily="34" charset="0"/>
                <a:cs typeface="Arial" panose="020B0604020202020204" pitchFamily="34" charset="0"/>
              </a:rPr>
              <a:t>National Exploring Program Chair, </a:t>
            </a:r>
          </a:p>
          <a:p>
            <a:r>
              <a:rPr lang="en-US" sz="4200" b="1" i="1" dirty="0">
                <a:solidFill>
                  <a:srgbClr val="FFFF00"/>
                </a:solidFill>
                <a:latin typeface="Arial" panose="020B0604020202020204" pitchFamily="34" charset="0"/>
                <a:cs typeface="Arial" panose="020B0604020202020204" pitchFamily="34" charset="0"/>
              </a:rPr>
              <a:t>Learning for Life Executive Board</a:t>
            </a:r>
          </a:p>
          <a:p>
            <a:endParaRPr lang="en-US" sz="4200" b="1" i="1" dirty="0">
              <a:solidFill>
                <a:srgbClr val="FFFF00"/>
              </a:solidFill>
              <a:latin typeface="Arial" panose="020B0604020202020204" pitchFamily="34" charset="0"/>
              <a:cs typeface="Arial" panose="020B0604020202020204" pitchFamily="34" charset="0"/>
            </a:endParaRPr>
          </a:p>
          <a:p>
            <a:r>
              <a:rPr lang="en-US" sz="4200" b="1" i="1" u="sng" dirty="0">
                <a:solidFill>
                  <a:srgbClr val="FFFF00"/>
                </a:solidFill>
                <a:latin typeface="Arial" panose="020B0604020202020204" pitchFamily="34" charset="0"/>
                <a:cs typeface="Arial" panose="020B0604020202020204" pitchFamily="34" charset="0"/>
              </a:rPr>
              <a:t>Bruin1967@aol.com</a:t>
            </a:r>
            <a:r>
              <a:rPr lang="en-US" sz="4200" b="1" i="1" dirty="0">
                <a:solidFill>
                  <a:srgbClr val="FFFF00"/>
                </a:solidFill>
                <a:latin typeface="Arial" panose="020B0604020202020204" pitchFamily="34" charset="0"/>
                <a:cs typeface="Arial" panose="020B0604020202020204" pitchFamily="34" charset="0"/>
              </a:rPr>
              <a:t> </a:t>
            </a:r>
          </a:p>
          <a:p>
            <a:endParaRPr lang="en-US" sz="4200" b="1" i="1" dirty="0">
              <a:solidFill>
                <a:srgbClr val="FFFF00"/>
              </a:solidFill>
              <a:latin typeface="Arial" panose="020B0604020202020204" pitchFamily="34" charset="0"/>
              <a:cs typeface="Arial" panose="020B0604020202020204" pitchFamily="34" charset="0"/>
            </a:endParaRPr>
          </a:p>
          <a:p>
            <a:r>
              <a:rPr lang="en-US" sz="4200" b="1" i="1" dirty="0">
                <a:solidFill>
                  <a:srgbClr val="FFFF00"/>
                </a:solidFill>
                <a:latin typeface="Arial" panose="020B0604020202020204" pitchFamily="34" charset="0"/>
                <a:cs typeface="Arial" panose="020B0604020202020204" pitchFamily="34" charset="0"/>
              </a:rPr>
              <a:t>719-331-6406</a:t>
            </a:r>
          </a:p>
          <a:p>
            <a:endParaRPr lang="en-US" sz="4200" b="1" i="1" dirty="0">
              <a:solidFill>
                <a:srgbClr val="FFFF00"/>
              </a:solidFill>
              <a:latin typeface="Arial" panose="020B0604020202020204" pitchFamily="34" charset="0"/>
              <a:cs typeface="Arial" panose="020B0604020202020204" pitchFamily="34" charset="0"/>
            </a:endParaRPr>
          </a:p>
          <a:p>
            <a:endParaRPr lang="en-US" sz="4200" b="1" i="1" dirty="0">
              <a:solidFill>
                <a:srgbClr val="FFFF00"/>
              </a:solidFill>
              <a:latin typeface="Arial" panose="020B0604020202020204" pitchFamily="34" charset="0"/>
              <a:cs typeface="Arial" panose="020B0604020202020204" pitchFamily="34" charset="0"/>
            </a:endParaRPr>
          </a:p>
          <a:p>
            <a:r>
              <a:rPr lang="en-US" sz="4200" b="1" i="1" dirty="0">
                <a:solidFill>
                  <a:srgbClr val="FFFF00"/>
                </a:solidFill>
                <a:latin typeface="Arial" panose="020B0604020202020204" pitchFamily="34" charset="0"/>
                <a:cs typeface="Arial" panose="020B0604020202020204" pitchFamily="34" charset="0"/>
              </a:rPr>
              <a:t>Richard (Dick) Davies</a:t>
            </a:r>
          </a:p>
          <a:p>
            <a:endParaRPr lang="en-US" sz="4200" b="1" i="1" dirty="0">
              <a:solidFill>
                <a:srgbClr val="FFFF00"/>
              </a:solidFill>
              <a:latin typeface="Arial" panose="020B0604020202020204" pitchFamily="34" charset="0"/>
              <a:cs typeface="Arial" panose="020B0604020202020204" pitchFamily="34" charset="0"/>
            </a:endParaRPr>
          </a:p>
          <a:p>
            <a:r>
              <a:rPr lang="en-US" sz="4200" b="1" i="1" dirty="0">
                <a:solidFill>
                  <a:srgbClr val="FFFF00"/>
                </a:solidFill>
                <a:latin typeface="Arial" panose="020B0604020202020204" pitchFamily="34" charset="0"/>
                <a:cs typeface="Arial" panose="020B0604020202020204" pitchFamily="34" charset="0"/>
              </a:rPr>
              <a:t>National Exploring Program Commissioner, </a:t>
            </a:r>
          </a:p>
          <a:p>
            <a:r>
              <a:rPr lang="en-US" sz="4200" b="1" i="1" dirty="0">
                <a:solidFill>
                  <a:srgbClr val="FFFF00"/>
                </a:solidFill>
                <a:latin typeface="Arial" panose="020B0604020202020204" pitchFamily="34" charset="0"/>
                <a:cs typeface="Arial" panose="020B0604020202020204" pitchFamily="34" charset="0"/>
              </a:rPr>
              <a:t>Learning for Life Executive Board</a:t>
            </a:r>
          </a:p>
          <a:p>
            <a:endParaRPr lang="en-US" sz="4200" b="1" i="1" dirty="0">
              <a:solidFill>
                <a:srgbClr val="FFFF00"/>
              </a:solidFill>
              <a:latin typeface="Arial" panose="020B0604020202020204" pitchFamily="34" charset="0"/>
              <a:cs typeface="Arial" panose="020B0604020202020204" pitchFamily="34" charset="0"/>
            </a:endParaRPr>
          </a:p>
          <a:p>
            <a:r>
              <a:rPr lang="en-US" sz="4200" b="1" i="1" dirty="0">
                <a:solidFill>
                  <a:srgbClr val="FFFF00"/>
                </a:solidFill>
                <a:latin typeface="Arial" panose="020B0604020202020204" pitchFamily="34" charset="0"/>
                <a:cs typeface="Arial" panose="020B0604020202020204" pitchFamily="34" charset="0"/>
              </a:rPr>
              <a:t>Exploring Chair,</a:t>
            </a:r>
          </a:p>
          <a:p>
            <a:r>
              <a:rPr lang="en-US" sz="4200" b="1" i="1" dirty="0">
                <a:solidFill>
                  <a:srgbClr val="FFFF00"/>
                </a:solidFill>
                <a:latin typeface="Arial" panose="020B0604020202020204" pitchFamily="34" charset="0"/>
                <a:cs typeface="Arial" panose="020B0604020202020204" pitchFamily="34" charset="0"/>
              </a:rPr>
              <a:t>National Commissioner Service Team</a:t>
            </a:r>
          </a:p>
          <a:p>
            <a:endParaRPr lang="en-US" sz="4200" b="1" i="1" dirty="0">
              <a:solidFill>
                <a:srgbClr val="FFFF00"/>
              </a:solidFill>
              <a:latin typeface="Arial" panose="020B0604020202020204" pitchFamily="34" charset="0"/>
              <a:cs typeface="Arial" panose="020B0604020202020204" pitchFamily="34" charset="0"/>
            </a:endParaRPr>
          </a:p>
          <a:p>
            <a:r>
              <a:rPr lang="en-US" sz="4200" b="1" i="1" u="sng" dirty="0">
                <a:solidFill>
                  <a:srgbClr val="FFFF00"/>
                </a:solidFill>
                <a:latin typeface="Arial" panose="020B0604020202020204" pitchFamily="34" charset="0"/>
                <a:cs typeface="Arial" panose="020B0604020202020204" pitchFamily="34" charset="0"/>
              </a:rPr>
              <a:t>Richard.davies.nyc@gmail.com</a:t>
            </a:r>
          </a:p>
          <a:p>
            <a:endParaRPr lang="en-US" sz="4200" b="1" i="1" dirty="0">
              <a:solidFill>
                <a:srgbClr val="FFFF00"/>
              </a:solidFill>
              <a:latin typeface="Arial" panose="020B0604020202020204" pitchFamily="34" charset="0"/>
              <a:cs typeface="Arial" panose="020B0604020202020204" pitchFamily="34" charset="0"/>
            </a:endParaRPr>
          </a:p>
          <a:p>
            <a:r>
              <a:rPr lang="en-US" sz="4200" b="1" i="1" dirty="0">
                <a:solidFill>
                  <a:srgbClr val="FFFF00"/>
                </a:solidFill>
                <a:latin typeface="Arial" panose="020B0604020202020204" pitchFamily="34" charset="0"/>
                <a:cs typeface="Arial" panose="020B0604020202020204" pitchFamily="34" charset="0"/>
              </a:rPr>
              <a:t>914-327-7430</a:t>
            </a:r>
          </a:p>
          <a:p>
            <a:endParaRPr lang="en-US" sz="1200" i="1" dirty="0">
              <a:solidFill>
                <a:srgbClr val="FFFF00"/>
              </a:solidFill>
              <a:latin typeface="Arial" panose="020B0604020202020204" pitchFamily="34" charset="0"/>
              <a:cs typeface="Arial" panose="020B0604020202020204" pitchFamily="34" charset="0"/>
            </a:endParaRPr>
          </a:p>
          <a:p>
            <a:pPr>
              <a:lnSpc>
                <a:spcPct val="140000"/>
              </a:lnSpc>
            </a:pPr>
            <a:endParaRPr lang="en-US" sz="1200" i="1" dirty="0">
              <a:solidFill>
                <a:srgbClr val="FF0000"/>
              </a:solidFill>
              <a:latin typeface="Arial" panose="020B0604020202020204" pitchFamily="34" charset="0"/>
              <a:cs typeface="Arial" panose="020B0604020202020204" pitchFamily="34" charset="0"/>
            </a:endParaRPr>
          </a:p>
          <a:p>
            <a:pPr algn="l">
              <a:lnSpc>
                <a:spcPct val="140000"/>
              </a:lnSpc>
            </a:pPr>
            <a:endParaRPr lang="en-US" sz="1100" dirty="0">
              <a:solidFill>
                <a:srgbClr val="FFFFFF"/>
              </a:solidFill>
              <a:latin typeface="Arial"/>
              <a:cs typeface="Arial"/>
            </a:endParaRPr>
          </a:p>
          <a:p>
            <a:pPr algn="l">
              <a:lnSpc>
                <a:spcPct val="140000"/>
              </a:lnSpc>
            </a:pPr>
            <a:r>
              <a:rPr lang="en-US" sz="1100" dirty="0">
                <a:solidFill>
                  <a:srgbClr val="FFFFFF"/>
                </a:solidFill>
                <a:latin typeface="Arial"/>
                <a:cs typeface="Arial"/>
              </a:rPr>
              <a:t>u</a:t>
            </a:r>
          </a:p>
        </p:txBody>
      </p:sp>
      <p:sp>
        <p:nvSpPr>
          <p:cNvPr id="2" name="Slide Number Placeholder 1"/>
          <p:cNvSpPr>
            <a:spLocks noGrp="1"/>
          </p:cNvSpPr>
          <p:nvPr>
            <p:ph type="sldNum" sz="quarter" idx="12"/>
          </p:nvPr>
        </p:nvSpPr>
        <p:spPr/>
        <p:txBody>
          <a:bodyPr/>
          <a:lstStyle/>
          <a:p>
            <a:fld id="{47383098-F627-5B4F-9D1B-3166CCBD3A8A}" type="slidenum">
              <a:rPr lang="en-US" smtClean="0"/>
              <a:t>14</a:t>
            </a:fld>
            <a:endParaRPr lang="en-US"/>
          </a:p>
        </p:txBody>
      </p:sp>
      <p:pic>
        <p:nvPicPr>
          <p:cNvPr id="3" name="Picture 2"/>
          <p:cNvPicPr>
            <a:picLocks noChangeAspect="1"/>
          </p:cNvPicPr>
          <p:nvPr/>
        </p:nvPicPr>
        <p:blipFill>
          <a:blip r:embed="rId5"/>
          <a:stretch>
            <a:fillRect/>
          </a:stretch>
        </p:blipFill>
        <p:spPr>
          <a:xfrm>
            <a:off x="6631202" y="3980156"/>
            <a:ext cx="2512799" cy="2376195"/>
          </a:xfrm>
          <a:prstGeom prst="rect">
            <a:avLst/>
          </a:prstGeom>
        </p:spPr>
      </p:pic>
    </p:spTree>
    <p:extLst>
      <p:ext uri="{BB962C8B-B14F-4D97-AF65-F5344CB8AC3E}">
        <p14:creationId xmlns:p14="http://schemas.microsoft.com/office/powerpoint/2010/main" val="234266377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1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9" y="6401853"/>
            <a:ext cx="897995" cy="326543"/>
          </a:xfrm>
          <a:prstGeom prst="rect">
            <a:avLst/>
          </a:prstGeom>
        </p:spPr>
      </p:pic>
      <p:sp>
        <p:nvSpPr>
          <p:cNvPr id="25" name="Rectangle 24"/>
          <p:cNvSpPr/>
          <p:nvPr/>
        </p:nvSpPr>
        <p:spPr>
          <a:xfrm>
            <a:off x="1672214" y="137053"/>
            <a:ext cx="8833607"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7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itle 1"/>
          <p:cNvSpPr>
            <a:spLocks noGrp="1"/>
          </p:cNvSpPr>
          <p:nvPr>
            <p:ph type="ctrTitle"/>
          </p:nvPr>
        </p:nvSpPr>
        <p:spPr>
          <a:xfrm>
            <a:off x="2392927" y="2915356"/>
            <a:ext cx="7392179" cy="519083"/>
          </a:xfrm>
        </p:spPr>
        <p:txBody>
          <a:bodyPr>
            <a:noAutofit/>
          </a:bodyPr>
          <a:lstStyle/>
          <a:p>
            <a:pPr lvl="0" algn="l"/>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r>
              <a:rPr lang="en-US" sz="2900" dirty="0">
                <a:solidFill>
                  <a:schemeClr val="bg1"/>
                </a:solidFill>
              </a:rPr>
              <a:t>7.    Create a campaign to emphasize  </a:t>
            </a:r>
            <a:br>
              <a:rPr lang="en-US" sz="2900" dirty="0">
                <a:solidFill>
                  <a:schemeClr val="bg1"/>
                </a:solidFill>
              </a:rPr>
            </a:br>
            <a:r>
              <a:rPr lang="en-US" sz="2900" dirty="0">
                <a:solidFill>
                  <a:schemeClr val="bg1"/>
                </a:solidFill>
              </a:rPr>
              <a:t>       Post/Club unit support (through </a:t>
            </a:r>
            <a:br>
              <a:rPr lang="en-US" sz="2900" dirty="0">
                <a:solidFill>
                  <a:schemeClr val="bg1"/>
                </a:solidFill>
              </a:rPr>
            </a:br>
            <a:r>
              <a:rPr lang="en-US" sz="2900" dirty="0">
                <a:solidFill>
                  <a:schemeClr val="bg1"/>
                </a:solidFill>
              </a:rPr>
              <a:t>       Service Teams/Commissioners)</a:t>
            </a:r>
            <a:br>
              <a:rPr lang="en-US" sz="2900" dirty="0">
                <a:solidFill>
                  <a:schemeClr val="bg1"/>
                </a:solidFill>
              </a:rPr>
            </a:br>
            <a:br>
              <a:rPr lang="en-US" sz="2900" dirty="0">
                <a:solidFill>
                  <a:schemeClr val="bg1"/>
                </a:solidFill>
              </a:rPr>
            </a:br>
            <a:r>
              <a:rPr lang="en-US" sz="2900" dirty="0">
                <a:solidFill>
                  <a:schemeClr val="bg1"/>
                </a:solidFill>
              </a:rPr>
              <a:t>8.    Integrate Exploring into council </a:t>
            </a:r>
            <a:br>
              <a:rPr lang="en-US" sz="2900" dirty="0">
                <a:solidFill>
                  <a:schemeClr val="bg1"/>
                </a:solidFill>
              </a:rPr>
            </a:br>
            <a:r>
              <a:rPr lang="en-US" sz="2900" dirty="0">
                <a:solidFill>
                  <a:schemeClr val="bg1"/>
                </a:solidFill>
              </a:rPr>
              <a:t>       activities and events</a:t>
            </a:r>
            <a:br>
              <a:rPr lang="en-US" sz="2900" dirty="0">
                <a:solidFill>
                  <a:schemeClr val="bg1"/>
                </a:solidFill>
              </a:rPr>
            </a:br>
            <a:br>
              <a:rPr lang="en-US" sz="2900" dirty="0">
                <a:solidFill>
                  <a:schemeClr val="bg1"/>
                </a:solidFill>
              </a:rPr>
            </a:br>
            <a:r>
              <a:rPr lang="en-US" sz="2900" dirty="0">
                <a:solidFill>
                  <a:schemeClr val="bg1"/>
                </a:solidFill>
              </a:rPr>
              <a:t>9.    Promote Exploring to all current </a:t>
            </a:r>
            <a:br>
              <a:rPr lang="en-US" sz="2900" dirty="0">
                <a:solidFill>
                  <a:schemeClr val="bg1"/>
                </a:solidFill>
              </a:rPr>
            </a:br>
            <a:r>
              <a:rPr lang="en-US" sz="2900" dirty="0">
                <a:solidFill>
                  <a:schemeClr val="bg1"/>
                </a:solidFill>
              </a:rPr>
              <a:t>       customers (i.e.  “Scouts BSA”)</a:t>
            </a:r>
            <a:br>
              <a:rPr lang="en-US" sz="2900" dirty="0">
                <a:solidFill>
                  <a:schemeClr val="bg1"/>
                </a:solidFill>
              </a:rPr>
            </a:br>
            <a:br>
              <a:rPr lang="en-US" sz="2000" dirty="0">
                <a:solidFill>
                  <a:schemeClr val="bg1"/>
                </a:solidFill>
              </a:rPr>
            </a:br>
            <a:br>
              <a:rPr lang="en-US" sz="2000" dirty="0">
                <a:solidFill>
                  <a:schemeClr val="bg1"/>
                </a:solidFill>
              </a:rPr>
            </a:br>
            <a:endParaRPr lang="en-US" sz="2000" dirty="0">
              <a:solidFill>
                <a:schemeClr val="bg1"/>
              </a:solidFill>
              <a:latin typeface="Arial Black"/>
              <a:cs typeface="Arial Black"/>
            </a:endParaRPr>
          </a:p>
        </p:txBody>
      </p:sp>
      <p:pic>
        <p:nvPicPr>
          <p:cNvPr id="2" name="Picture 1">
            <a:extLst>
              <a:ext uri="{FF2B5EF4-FFF2-40B4-BE49-F238E27FC236}">
                <a16:creationId xmlns:a16="http://schemas.microsoft.com/office/drawing/2014/main" id="{C4F4464D-1470-4F27-8C32-A127015F0C57}"/>
              </a:ext>
            </a:extLst>
          </p:cNvPr>
          <p:cNvPicPr>
            <a:picLocks noChangeAspect="1"/>
          </p:cNvPicPr>
          <p:nvPr/>
        </p:nvPicPr>
        <p:blipFill>
          <a:blip r:embed="rId4"/>
          <a:stretch>
            <a:fillRect/>
          </a:stretch>
        </p:blipFill>
        <p:spPr>
          <a:xfrm>
            <a:off x="5191130" y="384917"/>
            <a:ext cx="1795771" cy="1141288"/>
          </a:xfrm>
          <a:prstGeom prst="rect">
            <a:avLst/>
          </a:prstGeom>
        </p:spPr>
      </p:pic>
    </p:spTree>
    <p:extLst>
      <p:ext uri="{BB962C8B-B14F-4D97-AF65-F5344CB8AC3E}">
        <p14:creationId xmlns:p14="http://schemas.microsoft.com/office/powerpoint/2010/main" val="22359804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9" y="6401853"/>
            <a:ext cx="897995" cy="326543"/>
          </a:xfrm>
          <a:prstGeom prst="rect">
            <a:avLst/>
          </a:prstGeom>
        </p:spPr>
      </p:pic>
      <p:sp>
        <p:nvSpPr>
          <p:cNvPr id="25" name="Rectangle 24"/>
          <p:cNvSpPr/>
          <p:nvPr/>
        </p:nvSpPr>
        <p:spPr>
          <a:xfrm>
            <a:off x="1672214" y="137053"/>
            <a:ext cx="8833607"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7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itle 1"/>
          <p:cNvSpPr>
            <a:spLocks noGrp="1"/>
          </p:cNvSpPr>
          <p:nvPr>
            <p:ph type="ctrTitle"/>
          </p:nvPr>
        </p:nvSpPr>
        <p:spPr>
          <a:xfrm>
            <a:off x="2392927" y="2915356"/>
            <a:ext cx="7392179" cy="519083"/>
          </a:xfrm>
        </p:spPr>
        <p:txBody>
          <a:bodyPr>
            <a:noAutofit/>
          </a:bodyPr>
          <a:lstStyle/>
          <a:p>
            <a:pPr lvl="0" algn="l"/>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r>
              <a:rPr lang="en-US" sz="2900" dirty="0">
                <a:solidFill>
                  <a:schemeClr val="bg1"/>
                </a:solidFill>
              </a:rPr>
              <a:t>10.  Host a council community cultivation event,   </a:t>
            </a:r>
            <a:br>
              <a:rPr lang="en-US" sz="2900" dirty="0">
                <a:solidFill>
                  <a:schemeClr val="bg1"/>
                </a:solidFill>
              </a:rPr>
            </a:br>
            <a:r>
              <a:rPr lang="en-US" sz="2900" dirty="0">
                <a:solidFill>
                  <a:schemeClr val="bg1"/>
                </a:solidFill>
              </a:rPr>
              <a:t>        focusing on a specific career.</a:t>
            </a:r>
            <a:br>
              <a:rPr lang="en-US" sz="2900" dirty="0">
                <a:solidFill>
                  <a:schemeClr val="bg1"/>
                </a:solidFill>
              </a:rPr>
            </a:br>
            <a:br>
              <a:rPr lang="en-US" sz="2900" dirty="0">
                <a:solidFill>
                  <a:schemeClr val="bg1"/>
                </a:solidFill>
              </a:rPr>
            </a:br>
            <a:r>
              <a:rPr lang="en-US" sz="2900" dirty="0">
                <a:solidFill>
                  <a:schemeClr val="bg1"/>
                </a:solidFill>
              </a:rPr>
              <a:t>11.  Involve the Council Executive Board to help </a:t>
            </a:r>
            <a:br>
              <a:rPr lang="en-US" sz="2900" dirty="0">
                <a:solidFill>
                  <a:schemeClr val="bg1"/>
                </a:solidFill>
              </a:rPr>
            </a:br>
            <a:r>
              <a:rPr lang="en-US" sz="2900" dirty="0">
                <a:solidFill>
                  <a:schemeClr val="bg1"/>
                </a:solidFill>
              </a:rPr>
              <a:t>        open doors within the community and to </a:t>
            </a:r>
            <a:br>
              <a:rPr lang="en-US" sz="2900" dirty="0">
                <a:solidFill>
                  <a:schemeClr val="bg1"/>
                </a:solidFill>
              </a:rPr>
            </a:br>
            <a:r>
              <a:rPr lang="en-US" sz="2900" dirty="0">
                <a:solidFill>
                  <a:schemeClr val="bg1"/>
                </a:solidFill>
              </a:rPr>
              <a:t>        help create a list of businesses to match the </a:t>
            </a:r>
            <a:br>
              <a:rPr lang="en-US" sz="2900" dirty="0">
                <a:solidFill>
                  <a:schemeClr val="bg1"/>
                </a:solidFill>
              </a:rPr>
            </a:br>
            <a:r>
              <a:rPr lang="en-US" sz="2900" dirty="0">
                <a:solidFill>
                  <a:schemeClr val="bg1"/>
                </a:solidFill>
              </a:rPr>
              <a:t>        Career Interest Survey results.</a:t>
            </a:r>
            <a:br>
              <a:rPr lang="en-US" sz="2900" dirty="0">
                <a:solidFill>
                  <a:schemeClr val="bg1"/>
                </a:solidFill>
              </a:rPr>
            </a:br>
            <a:br>
              <a:rPr lang="en-US" sz="2900" dirty="0">
                <a:solidFill>
                  <a:schemeClr val="bg1"/>
                </a:solidFill>
              </a:rPr>
            </a:br>
            <a:r>
              <a:rPr lang="en-US" sz="2900" dirty="0">
                <a:solidFill>
                  <a:schemeClr val="bg1"/>
                </a:solidFill>
              </a:rPr>
              <a:t>12.   Ensure that Exploring is included in the </a:t>
            </a:r>
            <a:br>
              <a:rPr lang="en-US" sz="2900" dirty="0">
                <a:solidFill>
                  <a:schemeClr val="bg1"/>
                </a:solidFill>
              </a:rPr>
            </a:br>
            <a:r>
              <a:rPr lang="en-US" sz="2900" dirty="0">
                <a:solidFill>
                  <a:schemeClr val="bg1"/>
                </a:solidFill>
              </a:rPr>
              <a:t>         Council Strategic Plan, PDS Goals, and </a:t>
            </a:r>
            <a:br>
              <a:rPr lang="en-US" sz="2900" dirty="0">
                <a:solidFill>
                  <a:schemeClr val="bg1"/>
                </a:solidFill>
              </a:rPr>
            </a:br>
            <a:r>
              <a:rPr lang="en-US" sz="2900" dirty="0">
                <a:solidFill>
                  <a:schemeClr val="bg1"/>
                </a:solidFill>
              </a:rPr>
              <a:t>         Board Meetings.</a:t>
            </a:r>
            <a:br>
              <a:rPr lang="en-US" sz="2900" dirty="0">
                <a:solidFill>
                  <a:schemeClr val="bg1"/>
                </a:solidFill>
              </a:rPr>
            </a:br>
            <a:br>
              <a:rPr lang="en-US" sz="3200" dirty="0">
                <a:solidFill>
                  <a:schemeClr val="bg1"/>
                </a:solidFill>
              </a:rPr>
            </a:br>
            <a:endParaRPr lang="en-US" sz="3200" dirty="0">
              <a:solidFill>
                <a:schemeClr val="bg1"/>
              </a:solidFill>
              <a:latin typeface="Arial Black"/>
              <a:cs typeface="Arial Black"/>
            </a:endParaRPr>
          </a:p>
        </p:txBody>
      </p:sp>
      <p:pic>
        <p:nvPicPr>
          <p:cNvPr id="8" name="Picture 6" descr="What Are the Six Important Keys to Success to Follow?">
            <a:extLst>
              <a:ext uri="{FF2B5EF4-FFF2-40B4-BE49-F238E27FC236}">
                <a16:creationId xmlns:a16="http://schemas.microsoft.com/office/drawing/2014/main" id="{9E8F3257-966E-4269-8D30-9C8F72BC82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6193" y="297566"/>
            <a:ext cx="1485646" cy="943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52049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473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3" name="TextBox 2">
            <a:extLst>
              <a:ext uri="{FF2B5EF4-FFF2-40B4-BE49-F238E27FC236}">
                <a16:creationId xmlns:a16="http://schemas.microsoft.com/office/drawing/2014/main" id="{82C08D27-B6DC-449E-859F-135C2BC1C73A}"/>
              </a:ext>
            </a:extLst>
          </p:cNvPr>
          <p:cNvSpPr txBox="1"/>
          <p:nvPr/>
        </p:nvSpPr>
        <p:spPr>
          <a:xfrm>
            <a:off x="-454152" y="1954500"/>
            <a:ext cx="12104632" cy="255454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Starting a New Post/Club</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“The Four Phases”</a:t>
            </a:r>
            <a:endParaRPr kumimoji="0" lang="en-US" sz="6000" b="0"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159974010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 name="Picture 3" descr="ExploringPPT_slide1B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35"/>
            <a:ext cx="12049125" cy="6883121"/>
          </a:xfrm>
          <a:prstGeom prst="rect">
            <a:avLst/>
          </a:prstGeom>
        </p:spPr>
      </p:pic>
      <p:sp>
        <p:nvSpPr>
          <p:cNvPr id="5" name="Title 1"/>
          <p:cNvSpPr txBox="1">
            <a:spLocks/>
          </p:cNvSpPr>
          <p:nvPr/>
        </p:nvSpPr>
        <p:spPr>
          <a:xfrm>
            <a:off x="2430542" y="271038"/>
            <a:ext cx="7392178" cy="519082"/>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0" normalizeH="0" baseline="0" noProof="0" dirty="0">
                <a:ln>
                  <a:noFill/>
                </a:ln>
                <a:solidFill>
                  <a:srgbClr val="1FC77F"/>
                </a:solidFill>
                <a:effectLst/>
                <a:uLnTx/>
                <a:uFillTx/>
                <a:latin typeface="Arial Black"/>
                <a:ea typeface="+mj-ea"/>
                <a:cs typeface="Arial Black"/>
              </a:rPr>
              <a:t>REGISTRATION BASICS</a:t>
            </a:r>
            <a:endParaRPr kumimoji="0" lang="en-US" sz="4200" b="0" i="0" u="none" strike="noStrike" kern="1200" cap="none" spc="0" normalizeH="0" baseline="0" noProof="0" dirty="0">
              <a:ln>
                <a:noFill/>
              </a:ln>
              <a:solidFill>
                <a:srgbClr val="B1E6FE"/>
              </a:solidFill>
              <a:effectLst/>
              <a:uLnTx/>
              <a:uFillTx/>
              <a:latin typeface="Arial Black"/>
              <a:ea typeface="+mj-ea"/>
              <a:cs typeface="Arial Black"/>
            </a:endParaRPr>
          </a:p>
        </p:txBody>
      </p:sp>
      <p:sp>
        <p:nvSpPr>
          <p:cNvPr id="9" name="Rectangle 5"/>
          <p:cNvSpPr txBox="1">
            <a:spLocks noChangeArrowheads="1"/>
          </p:cNvSpPr>
          <p:nvPr/>
        </p:nvSpPr>
        <p:spPr>
          <a:xfrm>
            <a:off x="1686185" y="1240023"/>
            <a:ext cx="2581016" cy="4515858"/>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3000" b="1" i="0" u="none" strike="noStrike" kern="1200" cap="none" spc="0" normalizeH="0" baseline="0" noProof="0" dirty="0">
                <a:ln>
                  <a:noFill/>
                </a:ln>
                <a:solidFill>
                  <a:prstClr val="black"/>
                </a:solidFill>
                <a:effectLst/>
                <a:highlight>
                  <a:srgbClr val="FFFF00"/>
                </a:highlight>
                <a:uLnTx/>
                <a:uFillTx/>
                <a:latin typeface="Arial Narrow" panose="020B0606020202030204" pitchFamily="34" charset="0"/>
                <a:ea typeface="+mn-ea"/>
                <a:cs typeface="+mn-cs"/>
              </a:rPr>
              <a:t>YOUTH</a:t>
            </a:r>
            <a:r>
              <a:rPr kumimoji="0" lang="en-US" sz="3000" b="1" i="0" u="none" strike="noStrike" kern="1200" cap="none" spc="0" normalizeH="0" baseline="0" noProof="0" dirty="0">
                <a:ln>
                  <a:noFill/>
                </a:ln>
                <a:solidFill>
                  <a:prstClr val="white">
                    <a:lumMod val="95000"/>
                  </a:prstClr>
                </a:solidFill>
                <a:effectLst/>
                <a:highlight>
                  <a:srgbClr val="FFFF00"/>
                </a:highlight>
                <a:uLnTx/>
                <a:uFillTx/>
                <a:latin typeface="Arial Narrow" panose="020B0606020202030204" pitchFamily="34" charset="0"/>
                <a:ea typeface="+mn-ea"/>
                <a:cs typeface="+mn-cs"/>
              </a:rPr>
              <a:t> </a:t>
            </a:r>
            <a:br>
              <a:rPr kumimoji="0" lang="en-US" sz="1800" b="1"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rPr>
            </a:br>
            <a:endParaRPr kumimoji="0" lang="en-US" sz="1800" b="1"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1800" b="1"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rPr>
              <a:t>POST: ___ </a:t>
            </a:r>
            <a:r>
              <a:rPr kumimoji="0" lang="en-US" sz="1800" b="0"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rPr>
              <a:t>and have completed eighth grade OR 15 years of age but not yet ___ years old</a:t>
            </a:r>
            <a:br>
              <a:rPr kumimoji="0" lang="en-US" sz="1800" b="0"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rPr>
            </a:br>
            <a:endParaRPr kumimoji="0" lang="en-US" sz="1800" b="0"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1800" b="1"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rPr>
              <a:t>CLUB: </a:t>
            </a:r>
            <a:r>
              <a:rPr kumimoji="0" lang="en-US" sz="1800" b="0"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rPr>
              <a:t>6</a:t>
            </a:r>
            <a:r>
              <a:rPr kumimoji="0" lang="en-US" sz="1800" b="0" i="0" u="none" strike="noStrike" kern="1200" cap="none" spc="0" normalizeH="0" baseline="30000" noProof="0" dirty="0">
                <a:ln>
                  <a:noFill/>
                </a:ln>
                <a:solidFill>
                  <a:prstClr val="white">
                    <a:lumMod val="95000"/>
                  </a:prstClr>
                </a:solidFill>
                <a:effectLst/>
                <a:uLnTx/>
                <a:uFillTx/>
                <a:latin typeface="Arial Narrow" panose="020B0606020202030204" pitchFamily="34" charset="0"/>
                <a:ea typeface="+mn-ea"/>
                <a:cs typeface="+mn-cs"/>
              </a:rPr>
              <a:t>th</a:t>
            </a:r>
            <a:r>
              <a:rPr kumimoji="0" lang="en-US" sz="1800" b="0"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rPr>
              <a:t>-8</a:t>
            </a:r>
            <a:r>
              <a:rPr kumimoji="0" lang="en-US" sz="1800" b="0" i="0" u="none" strike="noStrike" kern="1200" cap="none" spc="0" normalizeH="0" baseline="30000" noProof="0" dirty="0">
                <a:ln>
                  <a:noFill/>
                </a:ln>
                <a:solidFill>
                  <a:prstClr val="white">
                    <a:lumMod val="95000"/>
                  </a:prstClr>
                </a:solidFill>
                <a:effectLst/>
                <a:uLnTx/>
                <a:uFillTx/>
                <a:latin typeface="Arial Narrow" panose="020B0606020202030204" pitchFamily="34" charset="0"/>
                <a:ea typeface="+mn-ea"/>
                <a:cs typeface="+mn-cs"/>
              </a:rPr>
              <a:t>th</a:t>
            </a:r>
            <a:r>
              <a:rPr kumimoji="0" lang="en-US" sz="1800" b="0"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rPr>
              <a:t> graders who have completed the ____ grade and are at least 10 years old but have not completed the eighth grade and are not yet ____ years old.</a:t>
            </a:r>
            <a:endParaRPr kumimoji="0" lang="en-US" sz="1800" b="1"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sz="1800" b="1"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endParaRPr>
          </a:p>
          <a:p>
            <a:pPr marL="342900" marR="0" lvl="1" indent="0" algn="l" defTabSz="457200" rtl="0" eaLnBrk="1" fontAlgn="auto" latinLnBrk="0" hangingPunct="1">
              <a:lnSpc>
                <a:spcPct val="100000"/>
              </a:lnSpc>
              <a:spcBef>
                <a:spcPct val="20000"/>
              </a:spcBef>
              <a:spcAft>
                <a:spcPts val="0"/>
              </a:spcAft>
              <a:buClrTx/>
              <a:buSzTx/>
              <a:buFont typeface="Arial"/>
              <a:buNone/>
              <a:tabLst/>
              <a:defRPr/>
            </a:pPr>
            <a:r>
              <a:rPr kumimoji="0" lang="en-US" sz="1800" b="1"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rPr>
              <a:t>		</a:t>
            </a:r>
          </a:p>
        </p:txBody>
      </p:sp>
      <p:sp>
        <p:nvSpPr>
          <p:cNvPr id="10" name="Rectangle 4"/>
          <p:cNvSpPr txBox="1">
            <a:spLocks noChangeArrowheads="1"/>
          </p:cNvSpPr>
          <p:nvPr/>
        </p:nvSpPr>
        <p:spPr>
          <a:xfrm>
            <a:off x="4251534" y="1185939"/>
            <a:ext cx="3415067" cy="4607966"/>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3000" b="1" i="0" u="none" strike="noStrike" kern="1200" cap="none" spc="0" normalizeH="0" baseline="0" noProof="0" dirty="0">
                <a:ln>
                  <a:noFill/>
                </a:ln>
                <a:solidFill>
                  <a:prstClr val="black"/>
                </a:solidFill>
                <a:effectLst/>
                <a:highlight>
                  <a:srgbClr val="FFFF00"/>
                </a:highlight>
                <a:uLnTx/>
                <a:uFillTx/>
                <a:latin typeface="Arial Narrow" panose="020B0606020202030204" pitchFamily="34" charset="0"/>
                <a:ea typeface="+mn-ea"/>
                <a:cs typeface="+mn-cs"/>
              </a:rPr>
              <a:t>ADULTS</a:t>
            </a:r>
            <a:br>
              <a:rPr kumimoji="0" lang="en-US" sz="1800" b="1"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rPr>
            </a:br>
            <a:endParaRPr kumimoji="0" lang="en-US" sz="1800" b="1"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altLang="en-US" sz="1800" b="0"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rPr>
              <a:t>___ </a:t>
            </a:r>
            <a:r>
              <a:rPr kumimoji="0" lang="en-US" alt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years age or older</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altLang="en-US" sz="1800" b="0"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alt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POST: Min of 4 adults</a:t>
            </a:r>
          </a:p>
          <a:p>
            <a:pPr marL="457200" marR="0" lvl="1" indent="0" algn="l" defTabSz="457200" rtl="0" eaLnBrk="1" fontAlgn="auto" latinLnBrk="0" hangingPunct="1">
              <a:lnSpc>
                <a:spcPct val="100000"/>
              </a:lnSpc>
              <a:spcBef>
                <a:spcPct val="20000"/>
              </a:spcBef>
              <a:spcAft>
                <a:spcPts val="0"/>
              </a:spcAft>
              <a:buClr>
                <a:srgbClr val="1F497D"/>
              </a:buClr>
              <a:buSzTx/>
              <a:buFont typeface="Arial"/>
              <a:buNone/>
              <a:tabLst/>
              <a:defRPr/>
            </a:pPr>
            <a:r>
              <a:rPr kumimoji="0" lang="en-US" alt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______________  (CC)</a:t>
            </a:r>
          </a:p>
          <a:p>
            <a:pPr marL="457200" marR="0" lvl="1" indent="0" algn="l" defTabSz="457200" rtl="0" eaLnBrk="1" fontAlgn="auto" latinLnBrk="0" hangingPunct="1">
              <a:lnSpc>
                <a:spcPct val="100000"/>
              </a:lnSpc>
              <a:spcBef>
                <a:spcPct val="20000"/>
              </a:spcBef>
              <a:spcAft>
                <a:spcPts val="0"/>
              </a:spcAft>
              <a:buClr>
                <a:srgbClr val="1F497D"/>
              </a:buClr>
              <a:buSzTx/>
              <a:buFont typeface="Arial"/>
              <a:buNone/>
              <a:tabLst/>
              <a:defRPr/>
            </a:pPr>
            <a:r>
              <a:rPr kumimoji="0" lang="en-US" alt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2</a:t>
            </a:r>
            <a:r>
              <a:rPr kumimoji="0" lang="en-US" altLang="en-US" sz="1800" b="0"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rPr>
              <a:t> ____________   </a:t>
            </a:r>
            <a:r>
              <a:rPr kumimoji="0" lang="en-US" alt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(MC)</a:t>
            </a:r>
          </a:p>
          <a:p>
            <a:pPr marL="457200" marR="0" lvl="1" indent="0" algn="l" defTabSz="457200" rtl="0" eaLnBrk="1" fontAlgn="auto" latinLnBrk="0" hangingPunct="1">
              <a:lnSpc>
                <a:spcPct val="100000"/>
              </a:lnSpc>
              <a:spcBef>
                <a:spcPct val="20000"/>
              </a:spcBef>
              <a:spcAft>
                <a:spcPts val="0"/>
              </a:spcAft>
              <a:buClr>
                <a:srgbClr val="1F497D"/>
              </a:buClr>
              <a:buSzTx/>
              <a:buFont typeface="Arial"/>
              <a:buNone/>
              <a:tabLst/>
              <a:defRPr/>
            </a:pPr>
            <a:r>
              <a:rPr kumimoji="0" lang="en-US" altLang="en-US" sz="1800" b="0"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rPr>
              <a:t>_______________ </a:t>
            </a:r>
            <a:r>
              <a:rPr kumimoji="0" lang="en-US" alt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(EA)</a:t>
            </a:r>
            <a:br>
              <a:rPr kumimoji="0" lang="en-US" alt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br>
            <a:endParaRPr kumimoji="0" lang="en-US" alt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100000"/>
              </a:lnSpc>
              <a:spcBef>
                <a:spcPct val="20000"/>
              </a:spcBef>
              <a:spcAft>
                <a:spcPts val="0"/>
              </a:spcAft>
              <a:buClr>
                <a:srgbClr val="1F497D"/>
              </a:buClr>
              <a:buSzTx/>
              <a:buFont typeface="Arial"/>
              <a:buChar char="•"/>
              <a:tabLst/>
              <a:defRPr/>
            </a:pPr>
            <a:r>
              <a:rPr kumimoji="0" lang="en-US" altLang="en-US" sz="18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CLUB</a:t>
            </a:r>
            <a:r>
              <a:rPr kumimoji="0" lang="en-US" alt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 2 adults</a:t>
            </a:r>
            <a:r>
              <a:rPr kumimoji="0" lang="en-US" altLang="en-US" sz="1800" b="0"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rPr>
              <a:t>  	_______________ </a:t>
            </a:r>
            <a:r>
              <a:rPr kumimoji="0" lang="en-US" alt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(ES)</a:t>
            </a:r>
            <a:r>
              <a:rPr kumimoji="0" lang="en-US" altLang="en-US" sz="1800" b="0"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rPr>
              <a:t> </a:t>
            </a:r>
          </a:p>
          <a:p>
            <a:pPr marL="0" marR="0" lvl="0" indent="0" algn="l" defTabSz="457200" rtl="0" eaLnBrk="1" fontAlgn="auto" latinLnBrk="0" hangingPunct="1">
              <a:lnSpc>
                <a:spcPct val="100000"/>
              </a:lnSpc>
              <a:spcBef>
                <a:spcPct val="20000"/>
              </a:spcBef>
              <a:spcAft>
                <a:spcPts val="0"/>
              </a:spcAft>
              <a:buClr>
                <a:srgbClr val="1F497D"/>
              </a:buClr>
              <a:buSzTx/>
              <a:buFont typeface="Arial"/>
              <a:buNone/>
              <a:tabLst/>
              <a:defRPr/>
            </a:pPr>
            <a:r>
              <a:rPr kumimoji="0" lang="en-US" altLang="en-US" sz="1800" b="0"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rPr>
              <a:t>	_______________ </a:t>
            </a:r>
            <a:r>
              <a:rPr kumimoji="0" lang="en-US" alt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(AS)</a:t>
            </a:r>
            <a:r>
              <a:rPr kumimoji="0" lang="en-US" altLang="en-US" sz="1800" b="0"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rPr>
              <a:t> </a:t>
            </a:r>
          </a:p>
          <a:p>
            <a:pPr marL="0" marR="0" lvl="0" indent="0" algn="ctr" defTabSz="457200" rtl="0" eaLnBrk="1" fontAlgn="auto" latinLnBrk="0" hangingPunct="1">
              <a:lnSpc>
                <a:spcPct val="100000"/>
              </a:lnSpc>
              <a:spcBef>
                <a:spcPct val="20000"/>
              </a:spcBef>
              <a:spcAft>
                <a:spcPts val="0"/>
              </a:spcAft>
              <a:buClr>
                <a:srgbClr val="1F497D"/>
              </a:buClr>
              <a:buSzTx/>
              <a:buFont typeface="Arial"/>
              <a:buNone/>
              <a:tabLst/>
              <a:defRPr/>
            </a:pPr>
            <a:endParaRPr kumimoji="0" lang="en-US" altLang="en-US" sz="1800" b="0" i="1" u="none" strike="noStrike" kern="1200" cap="none" spc="0" normalizeH="0" baseline="0" noProof="0" dirty="0">
              <a:ln>
                <a:noFill/>
              </a:ln>
              <a:solidFill>
                <a:srgbClr val="B1E6FE"/>
              </a:solidFill>
              <a:effectLst/>
              <a:uLnTx/>
              <a:uFillTx/>
              <a:latin typeface="Arial Narrow" panose="020B0606020202030204" pitchFamily="34" charset="0"/>
              <a:ea typeface="+mn-ea"/>
              <a:cs typeface="+mn-cs"/>
            </a:endParaRPr>
          </a:p>
          <a:p>
            <a:pPr marL="0" marR="0" lvl="0" indent="0" algn="ctr" defTabSz="457200" rtl="0" eaLnBrk="1" fontAlgn="auto" latinLnBrk="0" hangingPunct="1">
              <a:lnSpc>
                <a:spcPct val="100000"/>
              </a:lnSpc>
              <a:spcBef>
                <a:spcPct val="20000"/>
              </a:spcBef>
              <a:spcAft>
                <a:spcPts val="0"/>
              </a:spcAft>
              <a:buClr>
                <a:srgbClr val="1F497D"/>
              </a:buClr>
              <a:buSzTx/>
              <a:buFont typeface="Arial"/>
              <a:buNone/>
              <a:tabLst/>
              <a:defRPr/>
            </a:pPr>
            <a:endParaRPr kumimoji="0" lang="en-US" altLang="en-US" sz="1800" b="0"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altLang="en-US" sz="1800" b="0"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endParaRPr>
          </a:p>
        </p:txBody>
      </p:sp>
      <p:sp>
        <p:nvSpPr>
          <p:cNvPr id="11" name="Rectangle 2"/>
          <p:cNvSpPr txBox="1">
            <a:spLocks noChangeArrowheads="1"/>
          </p:cNvSpPr>
          <p:nvPr/>
        </p:nvSpPr>
        <p:spPr>
          <a:xfrm>
            <a:off x="7708120" y="1301608"/>
            <a:ext cx="2765643" cy="512314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80000"/>
              </a:lnSpc>
              <a:spcBef>
                <a:spcPct val="20000"/>
              </a:spcBef>
              <a:spcAft>
                <a:spcPts val="0"/>
              </a:spcAft>
              <a:buClrTx/>
              <a:buSzTx/>
              <a:buFont typeface="Arial"/>
              <a:buNone/>
              <a:tabLst/>
              <a:defRPr/>
            </a:pPr>
            <a:r>
              <a:rPr kumimoji="0" lang="en-US" sz="3000" b="1" i="0" u="none" strike="noStrike" kern="1200" cap="none" spc="0" normalizeH="0" baseline="0" noProof="0" dirty="0">
                <a:ln>
                  <a:noFill/>
                </a:ln>
                <a:solidFill>
                  <a:prstClr val="black"/>
                </a:solidFill>
                <a:effectLst/>
                <a:highlight>
                  <a:srgbClr val="FFFF00"/>
                </a:highlight>
                <a:uLnTx/>
                <a:uFillTx/>
                <a:latin typeface="Arial Narrow" panose="020B0606020202030204" pitchFamily="34" charset="0"/>
                <a:ea typeface="+mn-ea"/>
                <a:cs typeface="+mn-cs"/>
              </a:rPr>
              <a:t>PAPERWORK</a:t>
            </a:r>
          </a:p>
          <a:p>
            <a:pPr marL="0" marR="0" lvl="0" indent="0" algn="l" defTabSz="457200" rtl="0" eaLnBrk="1" fontAlgn="auto" latinLnBrk="0" hangingPunct="1">
              <a:lnSpc>
                <a:spcPct val="80000"/>
              </a:lnSpc>
              <a:spcBef>
                <a:spcPct val="20000"/>
              </a:spcBef>
              <a:spcAft>
                <a:spcPts val="0"/>
              </a:spcAft>
              <a:buClrTx/>
              <a:buSzTx/>
              <a:buFont typeface="Arial"/>
              <a:buNone/>
              <a:tabLst/>
              <a:defRPr/>
            </a:pPr>
            <a:endPar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r>
              <a:rPr kumimoji="0" 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New Post/Club </a:t>
            </a:r>
            <a:r>
              <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rPr>
              <a:t>____________</a:t>
            </a: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endPar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r>
              <a:rPr kumimoji="0" 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4</a:t>
            </a:r>
            <a:r>
              <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rPr>
              <a:t> _________ </a:t>
            </a:r>
            <a:r>
              <a:rPr kumimoji="0" 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Apps</a:t>
            </a: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endPar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r>
              <a:rPr kumimoji="0" 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5</a:t>
            </a:r>
            <a:r>
              <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rPr>
              <a:t> _________</a:t>
            </a:r>
            <a:r>
              <a:rPr kumimoji="0" 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 Apps</a:t>
            </a: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endPar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r>
              <a:rPr kumimoji="0" 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Annual</a:t>
            </a:r>
            <a:r>
              <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rPr>
              <a:t> ______________ </a:t>
            </a:r>
            <a:br>
              <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rPr>
            </a:br>
            <a:r>
              <a:rPr kumimoji="0" 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of Understanding</a:t>
            </a: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endPar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r>
              <a:rPr kumimoji="0" 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a:t>
            </a:r>
            <a:r>
              <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rPr>
              <a:t>____ </a:t>
            </a:r>
            <a:r>
              <a:rPr kumimoji="0" 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General Liability Insurance Fee</a:t>
            </a: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endPar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r>
              <a:rPr kumimoji="0" 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a:t>
            </a:r>
            <a:r>
              <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rPr>
              <a:t>____ </a:t>
            </a:r>
            <a:r>
              <a:rPr kumimoji="0" 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per person registration fee</a:t>
            </a:r>
            <a:endParaRPr kumimoji="0" lang="en-US" altLang="en-US" sz="18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
        <p:nvSpPr>
          <p:cNvPr id="12" name="Text Box 7"/>
          <p:cNvSpPr txBox="1">
            <a:spLocks noChangeArrowheads="1"/>
          </p:cNvSpPr>
          <p:nvPr/>
        </p:nvSpPr>
        <p:spPr bwMode="auto">
          <a:xfrm>
            <a:off x="2664599" y="1842059"/>
            <a:ext cx="6161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20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14</a:t>
            </a:r>
          </a:p>
        </p:txBody>
      </p:sp>
      <p:sp>
        <p:nvSpPr>
          <p:cNvPr id="13" name="Text Box 8"/>
          <p:cNvSpPr txBox="1">
            <a:spLocks noChangeArrowheads="1"/>
          </p:cNvSpPr>
          <p:nvPr/>
        </p:nvSpPr>
        <p:spPr bwMode="auto">
          <a:xfrm>
            <a:off x="2674871" y="2702902"/>
            <a:ext cx="60124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20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21</a:t>
            </a:r>
          </a:p>
        </p:txBody>
      </p:sp>
      <p:sp>
        <p:nvSpPr>
          <p:cNvPr id="14" name="Text Box 9"/>
          <p:cNvSpPr txBox="1">
            <a:spLocks noChangeArrowheads="1"/>
          </p:cNvSpPr>
          <p:nvPr/>
        </p:nvSpPr>
        <p:spPr bwMode="auto">
          <a:xfrm>
            <a:off x="2087371" y="3721119"/>
            <a:ext cx="5762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20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5</a:t>
            </a:r>
            <a:r>
              <a:rPr kumimoji="0" lang="en-US" altLang="en-US" sz="2000" b="1" i="0" u="none" strike="noStrike" kern="1200" cap="none" spc="0" normalizeH="0" baseline="30000" noProof="0" dirty="0">
                <a:ln>
                  <a:noFill/>
                </a:ln>
                <a:solidFill>
                  <a:srgbClr val="CC0000"/>
                </a:solidFill>
                <a:effectLst/>
                <a:highlight>
                  <a:srgbClr val="FFFF00"/>
                </a:highlight>
                <a:uLnTx/>
                <a:uFillTx/>
                <a:latin typeface="Arial" panose="020B0604020202020204" pitchFamily="34" charset="0"/>
                <a:ea typeface="+mn-ea"/>
                <a:cs typeface="+mn-cs"/>
              </a:rPr>
              <a:t>th</a:t>
            </a:r>
            <a:r>
              <a:rPr kumimoji="0" lang="en-US" altLang="en-US" sz="2000" b="1" i="0" u="none" strike="noStrike" kern="1200" cap="none" spc="0" normalizeH="0" baseline="0" noProof="0" dirty="0">
                <a:ln>
                  <a:noFill/>
                </a:ln>
                <a:solidFill>
                  <a:srgbClr val="CC0000"/>
                </a:solidFill>
                <a:effectLst/>
                <a:uLnTx/>
                <a:uFillTx/>
                <a:latin typeface="Arial" panose="020B0604020202020204" pitchFamily="34" charset="0"/>
                <a:ea typeface="+mn-ea"/>
                <a:cs typeface="+mn-cs"/>
              </a:rPr>
              <a:t> </a:t>
            </a:r>
          </a:p>
        </p:txBody>
      </p:sp>
      <p:sp>
        <p:nvSpPr>
          <p:cNvPr id="15" name="Text Box 9"/>
          <p:cNvSpPr txBox="1">
            <a:spLocks noChangeArrowheads="1"/>
          </p:cNvSpPr>
          <p:nvPr/>
        </p:nvSpPr>
        <p:spPr bwMode="auto">
          <a:xfrm>
            <a:off x="2366876" y="4752074"/>
            <a:ext cx="5762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20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15</a:t>
            </a:r>
          </a:p>
        </p:txBody>
      </p:sp>
      <p:sp>
        <p:nvSpPr>
          <p:cNvPr id="16" name="Text Box 8"/>
          <p:cNvSpPr txBox="1">
            <a:spLocks noChangeArrowheads="1"/>
          </p:cNvSpPr>
          <p:nvPr/>
        </p:nvSpPr>
        <p:spPr bwMode="auto">
          <a:xfrm>
            <a:off x="4584712" y="1911440"/>
            <a:ext cx="60124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20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21</a:t>
            </a:r>
          </a:p>
        </p:txBody>
      </p:sp>
      <p:sp>
        <p:nvSpPr>
          <p:cNvPr id="17" name="Text Box 9"/>
          <p:cNvSpPr txBox="1">
            <a:spLocks noChangeArrowheads="1"/>
          </p:cNvSpPr>
          <p:nvPr/>
        </p:nvSpPr>
        <p:spPr bwMode="auto">
          <a:xfrm>
            <a:off x="4437019" y="2987291"/>
            <a:ext cx="2467288"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17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Committee Chair      </a:t>
            </a:r>
          </a:p>
        </p:txBody>
      </p:sp>
      <p:sp>
        <p:nvSpPr>
          <p:cNvPr id="18" name="Text Box 9"/>
          <p:cNvSpPr txBox="1">
            <a:spLocks noChangeArrowheads="1"/>
          </p:cNvSpPr>
          <p:nvPr/>
        </p:nvSpPr>
        <p:spPr bwMode="auto">
          <a:xfrm>
            <a:off x="3982811" y="3252029"/>
            <a:ext cx="3092520"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17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2 Committee Members</a:t>
            </a:r>
          </a:p>
        </p:txBody>
      </p:sp>
      <p:sp>
        <p:nvSpPr>
          <p:cNvPr id="19" name="Text Box 9"/>
          <p:cNvSpPr txBox="1">
            <a:spLocks noChangeArrowheads="1"/>
          </p:cNvSpPr>
          <p:nvPr/>
        </p:nvSpPr>
        <p:spPr bwMode="auto">
          <a:xfrm>
            <a:off x="4881982" y="3594472"/>
            <a:ext cx="130000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20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Advisor</a:t>
            </a:r>
          </a:p>
        </p:txBody>
      </p:sp>
      <p:sp>
        <p:nvSpPr>
          <p:cNvPr id="20" name="Text Box 9"/>
          <p:cNvSpPr txBox="1">
            <a:spLocks noChangeArrowheads="1"/>
          </p:cNvSpPr>
          <p:nvPr/>
        </p:nvSpPr>
        <p:spPr bwMode="auto">
          <a:xfrm>
            <a:off x="5069667" y="4512560"/>
            <a:ext cx="1203199"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17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Sponsor</a:t>
            </a:r>
          </a:p>
        </p:txBody>
      </p:sp>
      <p:sp>
        <p:nvSpPr>
          <p:cNvPr id="21" name="Text Box 9"/>
          <p:cNvSpPr txBox="1">
            <a:spLocks noChangeArrowheads="1"/>
          </p:cNvSpPr>
          <p:nvPr/>
        </p:nvSpPr>
        <p:spPr bwMode="auto">
          <a:xfrm>
            <a:off x="4692109" y="4798242"/>
            <a:ext cx="2140440"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17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Assoc Sponsor</a:t>
            </a:r>
          </a:p>
        </p:txBody>
      </p:sp>
      <p:sp>
        <p:nvSpPr>
          <p:cNvPr id="22" name="Text Box 7"/>
          <p:cNvSpPr txBox="1">
            <a:spLocks noChangeArrowheads="1"/>
          </p:cNvSpPr>
          <p:nvPr/>
        </p:nvSpPr>
        <p:spPr bwMode="auto">
          <a:xfrm>
            <a:off x="8199296" y="5157322"/>
            <a:ext cx="10659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24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50</a:t>
            </a:r>
          </a:p>
        </p:txBody>
      </p:sp>
      <p:sp>
        <p:nvSpPr>
          <p:cNvPr id="23" name="Text Box 7"/>
          <p:cNvSpPr txBox="1">
            <a:spLocks noChangeArrowheads="1"/>
          </p:cNvSpPr>
          <p:nvPr/>
        </p:nvSpPr>
        <p:spPr bwMode="auto">
          <a:xfrm>
            <a:off x="8199295" y="4411416"/>
            <a:ext cx="904551" cy="46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24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100</a:t>
            </a:r>
          </a:p>
        </p:txBody>
      </p:sp>
      <p:sp>
        <p:nvSpPr>
          <p:cNvPr id="24" name="Text Box 9"/>
          <p:cNvSpPr txBox="1">
            <a:spLocks noChangeArrowheads="1"/>
          </p:cNvSpPr>
          <p:nvPr/>
        </p:nvSpPr>
        <p:spPr bwMode="auto">
          <a:xfrm>
            <a:off x="8081862" y="2252278"/>
            <a:ext cx="1814567"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17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Application</a:t>
            </a:r>
          </a:p>
        </p:txBody>
      </p:sp>
      <p:sp>
        <p:nvSpPr>
          <p:cNvPr id="25" name="Text Box 9"/>
          <p:cNvSpPr txBox="1">
            <a:spLocks noChangeArrowheads="1"/>
          </p:cNvSpPr>
          <p:nvPr/>
        </p:nvSpPr>
        <p:spPr bwMode="auto">
          <a:xfrm>
            <a:off x="8360196" y="2668507"/>
            <a:ext cx="1023326"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19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Adult</a:t>
            </a:r>
          </a:p>
        </p:txBody>
      </p:sp>
      <p:sp>
        <p:nvSpPr>
          <p:cNvPr id="26" name="Text Box 9"/>
          <p:cNvSpPr txBox="1">
            <a:spLocks noChangeArrowheads="1"/>
          </p:cNvSpPr>
          <p:nvPr/>
        </p:nvSpPr>
        <p:spPr bwMode="auto">
          <a:xfrm>
            <a:off x="8337093" y="3232351"/>
            <a:ext cx="1023326"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19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Youth</a:t>
            </a:r>
          </a:p>
        </p:txBody>
      </p:sp>
      <p:sp>
        <p:nvSpPr>
          <p:cNvPr id="27" name="Text Box 9"/>
          <p:cNvSpPr txBox="1">
            <a:spLocks noChangeArrowheads="1"/>
          </p:cNvSpPr>
          <p:nvPr/>
        </p:nvSpPr>
        <p:spPr bwMode="auto">
          <a:xfrm>
            <a:off x="8719437" y="3799905"/>
            <a:ext cx="1899413"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17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Memorandum</a:t>
            </a:r>
          </a:p>
        </p:txBody>
      </p:sp>
      <p:sp>
        <p:nvSpPr>
          <p:cNvPr id="28" name="Rectangle 27"/>
          <p:cNvSpPr/>
          <p:nvPr/>
        </p:nvSpPr>
        <p:spPr>
          <a:xfrm>
            <a:off x="1677142" y="6151700"/>
            <a:ext cx="8219286"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Black"/>
                <a:ea typeface="+mn-ea"/>
                <a:cs typeface="+mn-cs"/>
              </a:rPr>
              <a:t>Exploring Youth Participants “EP’s” ages 18-20 must complete an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Black"/>
                <a:ea typeface="+mn-ea"/>
                <a:cs typeface="+mn-cs"/>
              </a:rPr>
              <a:t> Exploring  ________ Application &amp; Successfully Complete YPT.</a:t>
            </a:r>
            <a:endParaRPr kumimoji="0" lang="en-US"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29" name="Text Box 7">
            <a:extLst>
              <a:ext uri="{FF2B5EF4-FFF2-40B4-BE49-F238E27FC236}">
                <a16:creationId xmlns:a16="http://schemas.microsoft.com/office/drawing/2014/main" id="{F64F25B1-3FFE-45B5-879C-10E5D3E7C4B4}"/>
              </a:ext>
            </a:extLst>
          </p:cNvPr>
          <p:cNvSpPr txBox="1">
            <a:spLocks noChangeArrowheads="1"/>
          </p:cNvSpPr>
          <p:nvPr/>
        </p:nvSpPr>
        <p:spPr bwMode="auto">
          <a:xfrm>
            <a:off x="3864737" y="6377600"/>
            <a:ext cx="101240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24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Adult</a:t>
            </a:r>
          </a:p>
        </p:txBody>
      </p:sp>
    </p:spTree>
    <p:extLst>
      <p:ext uri="{BB962C8B-B14F-4D97-AF65-F5344CB8AC3E}">
        <p14:creationId xmlns:p14="http://schemas.microsoft.com/office/powerpoint/2010/main" val="3287090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left)">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left)">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left)">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left)">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wipe(left)">
                                      <p:cBhvr>
                                        <p:cTn id="57" dur="500"/>
                                        <p:tgtEl>
                                          <p:spTgt spid="2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wipe(left)">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wipe(left)">
                                      <p:cBhvr>
                                        <p:cTn id="67" dur="500"/>
                                        <p:tgtEl>
                                          <p:spTgt spid="26"/>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wipe(left)">
                                      <p:cBhvr>
                                        <p:cTn id="72" dur="500"/>
                                        <p:tgtEl>
                                          <p:spTgt spid="2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wipe(left)">
                                      <p:cBhvr>
                                        <p:cTn id="77" dur="500"/>
                                        <p:tgtEl>
                                          <p:spTgt spid="23"/>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22"/>
                                        </p:tgtEl>
                                        <p:attrNameLst>
                                          <p:attrName>style.visibility</p:attrName>
                                        </p:attrNameLst>
                                      </p:cBhvr>
                                      <p:to>
                                        <p:strVal val="visible"/>
                                      </p:to>
                                    </p:set>
                                    <p:animEffect transition="in" filter="wipe(left)">
                                      <p:cBhvr>
                                        <p:cTn id="82" dur="500"/>
                                        <p:tgtEl>
                                          <p:spTgt spid="22"/>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wipe(left)">
                                      <p:cBhvr>
                                        <p:cTn id="8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9" grpId="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 name="Picture 1"/>
          <p:cNvPicPr>
            <a:picLocks noChangeAspect="1"/>
          </p:cNvPicPr>
          <p:nvPr/>
        </p:nvPicPr>
        <p:blipFill>
          <a:blip r:embed="rId4"/>
          <a:stretch>
            <a:fillRect/>
          </a:stretch>
        </p:blipFill>
        <p:spPr>
          <a:xfrm>
            <a:off x="0" y="-25121"/>
            <a:ext cx="12192000" cy="6426968"/>
          </a:xfrm>
          <a:prstGeom prst="rect">
            <a:avLst/>
          </a:prstGeom>
        </p:spPr>
      </p:pic>
    </p:spTree>
    <p:extLst>
      <p:ext uri="{BB962C8B-B14F-4D97-AF65-F5344CB8AC3E}">
        <p14:creationId xmlns:p14="http://schemas.microsoft.com/office/powerpoint/2010/main" val="160234405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004"/>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TextBox 3"/>
          <p:cNvSpPr txBox="1"/>
          <p:nvPr/>
        </p:nvSpPr>
        <p:spPr>
          <a:xfrm>
            <a:off x="1943410" y="949892"/>
            <a:ext cx="8562406" cy="57861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a:ea typeface="+mn-ea"/>
                <a:cs typeface="+mn-cs"/>
              </a:rPr>
              <a:t>	</a:t>
            </a:r>
            <a:r>
              <a:rPr kumimoji="0" lang="en-US" sz="2400" b="1" i="0" u="none" strike="noStrike" kern="1200" cap="none" spc="0" normalizeH="0" baseline="0" noProof="0" dirty="0">
                <a:ln>
                  <a:noFill/>
                </a:ln>
                <a:solidFill>
                  <a:srgbClr val="FF0000"/>
                </a:solidFill>
                <a:effectLst/>
                <a:uLnTx/>
                <a:uFillTx/>
                <a:latin typeface="Calibri"/>
                <a:ea typeface="+mn-ea"/>
                <a:cs typeface="+mn-cs"/>
              </a:rPr>
              <a:t>1. </a:t>
            </a:r>
            <a:r>
              <a:rPr kumimoji="0" lang="en-US" sz="2400" b="1" i="0" u="sng" strike="noStrike" kern="1200" cap="none" spc="0" normalizeH="0" baseline="0" noProof="0" dirty="0">
                <a:ln>
                  <a:noFill/>
                </a:ln>
                <a:solidFill>
                  <a:srgbClr val="FF0000"/>
                </a:solidFill>
                <a:effectLst/>
                <a:uLnTx/>
                <a:uFillTx/>
                <a:latin typeface="Calibri"/>
                <a:ea typeface="+mn-ea"/>
                <a:cs typeface="+mn-cs"/>
              </a:rPr>
              <a:t>Research-</a:t>
            </a:r>
            <a:r>
              <a:rPr kumimoji="0" lang="en-US" sz="2400" b="0" i="0" u="none" strike="noStrike" kern="1200" cap="none" spc="0" normalizeH="0" baseline="0" noProof="0" dirty="0">
                <a:ln>
                  <a:noFill/>
                </a:ln>
                <a:solidFill>
                  <a:srgbClr val="C00000"/>
                </a:solidFill>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	    </a:t>
            </a:r>
            <a:r>
              <a:rPr kumimoji="0" lang="en-US" sz="2400" b="0" i="0" u="none" strike="noStrike" kern="1200" cap="none" spc="0" normalizeH="0" baseline="0" noProof="0" dirty="0">
                <a:ln>
                  <a:noFill/>
                </a:ln>
                <a:solidFill>
                  <a:srgbClr val="FFFF00"/>
                </a:solidFill>
                <a:effectLst/>
                <a:uLnTx/>
                <a:uFillTx/>
                <a:latin typeface="Calibri"/>
                <a:ea typeface="+mn-ea"/>
                <a:cs typeface="+mn-cs"/>
              </a:rPr>
              <a:t>Conduct the Career interest surveys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Calibri"/>
                <a:ea typeface="+mn-ea"/>
                <a:cs typeface="+mn-cs"/>
              </a:rPr>
              <a:t>           and develop business/community prospects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	</a:t>
            </a:r>
            <a:r>
              <a:rPr kumimoji="0" lang="en-US" sz="2400" b="1" i="0" u="none" strike="noStrike" kern="1200" cap="none" spc="0" normalizeH="0" baseline="0" noProof="0" dirty="0">
                <a:ln>
                  <a:noFill/>
                </a:ln>
                <a:solidFill>
                  <a:srgbClr val="FF0000"/>
                </a:solidFill>
                <a:effectLst/>
                <a:uLnTx/>
                <a:uFillTx/>
                <a:latin typeface="Calibri"/>
                <a:ea typeface="+mn-ea"/>
                <a:cs typeface="+mn-cs"/>
              </a:rPr>
              <a:t>2. </a:t>
            </a:r>
            <a:r>
              <a:rPr kumimoji="0" lang="en-US" sz="2400" b="1" i="0" u="sng" strike="noStrike" kern="1200" cap="none" spc="0" normalizeH="0" baseline="0" noProof="0" dirty="0">
                <a:ln>
                  <a:noFill/>
                </a:ln>
                <a:solidFill>
                  <a:srgbClr val="FF0000"/>
                </a:solidFill>
                <a:effectLst/>
                <a:uLnTx/>
                <a:uFillTx/>
                <a:latin typeface="Calibri"/>
                <a:ea typeface="+mn-ea"/>
                <a:cs typeface="+mn-cs"/>
              </a:rPr>
              <a:t>Leadership-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Calibri"/>
                <a:ea typeface="+mn-ea"/>
                <a:cs typeface="+mn-cs"/>
              </a:rPr>
              <a:t>	    </a:t>
            </a:r>
            <a:r>
              <a:rPr kumimoji="0" lang="en-US" sz="2400" b="0" i="0" u="none" strike="noStrike" kern="1200" cap="none" spc="0" normalizeH="0" baseline="0" noProof="0" dirty="0">
                <a:ln>
                  <a:noFill/>
                </a:ln>
                <a:solidFill>
                  <a:srgbClr val="FFFF00"/>
                </a:solidFill>
                <a:effectLst/>
                <a:uLnTx/>
                <a:uFillTx/>
                <a:latin typeface="Calibri"/>
                <a:ea typeface="+mn-ea"/>
                <a:cs typeface="+mn-cs"/>
              </a:rPr>
              <a:t>Meeting with the top leadership within the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Calibri"/>
                <a:ea typeface="+mn-ea"/>
                <a:cs typeface="+mn-cs"/>
              </a:rPr>
              <a:t>           businesses/community and identifying program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Calibri"/>
                <a:ea typeface="+mn-ea"/>
                <a:cs typeface="+mn-cs"/>
              </a:rPr>
              <a:t>           leaders; includes training of leaders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	</a:t>
            </a:r>
            <a:r>
              <a:rPr kumimoji="0" lang="en-US" sz="2400" b="1" i="0" u="none" strike="noStrike" kern="1200" cap="none" spc="0" normalizeH="0" baseline="0" noProof="0" dirty="0">
                <a:ln>
                  <a:noFill/>
                </a:ln>
                <a:solidFill>
                  <a:srgbClr val="FF0000"/>
                </a:solidFill>
                <a:effectLst/>
                <a:uLnTx/>
                <a:uFillTx/>
                <a:latin typeface="Calibri"/>
                <a:ea typeface="+mn-ea"/>
                <a:cs typeface="+mn-cs"/>
              </a:rPr>
              <a:t>3. </a:t>
            </a:r>
            <a:r>
              <a:rPr kumimoji="0" lang="en-US" sz="2400" b="1" i="0" u="sng" strike="noStrike" kern="1200" cap="none" spc="0" normalizeH="0" baseline="0" noProof="0" dirty="0">
                <a:ln>
                  <a:noFill/>
                </a:ln>
                <a:solidFill>
                  <a:srgbClr val="FF0000"/>
                </a:solidFill>
                <a:effectLst/>
                <a:uLnTx/>
                <a:uFillTx/>
                <a:latin typeface="Calibri"/>
                <a:ea typeface="+mn-ea"/>
                <a:cs typeface="+mn-cs"/>
              </a:rPr>
              <a:t>Program-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libri"/>
                <a:ea typeface="+mn-ea"/>
                <a:cs typeface="+mn-cs"/>
              </a:rPr>
              <a:t>	    </a:t>
            </a:r>
            <a:r>
              <a:rPr kumimoji="0" lang="en-US" sz="2400" b="0" i="0" u="none" strike="noStrike" kern="1200" cap="none" spc="0" normalizeH="0" baseline="0" noProof="0" dirty="0">
                <a:ln>
                  <a:noFill/>
                </a:ln>
                <a:solidFill>
                  <a:srgbClr val="FFFF00"/>
                </a:solidFill>
                <a:effectLst/>
                <a:uLnTx/>
                <a:uFillTx/>
                <a:latin typeface="Calibri"/>
                <a:ea typeface="+mn-ea"/>
                <a:cs typeface="+mn-cs"/>
              </a:rPr>
              <a:t>Develop the organization’s meeting/program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Calibri"/>
                <a:ea typeface="+mn-ea"/>
                <a:cs typeface="+mn-cs"/>
              </a:rPr>
              <a:t>           themes and prepare for an open house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	</a:t>
            </a:r>
            <a:r>
              <a:rPr kumimoji="0" lang="en-US" sz="2400" b="1" i="0" u="none" strike="noStrike" kern="1200" cap="none" spc="0" normalizeH="0" baseline="0" noProof="0" dirty="0">
                <a:ln>
                  <a:noFill/>
                </a:ln>
                <a:solidFill>
                  <a:srgbClr val="FF0000"/>
                </a:solidFill>
                <a:effectLst/>
                <a:uLnTx/>
                <a:uFillTx/>
                <a:latin typeface="Calibri"/>
                <a:ea typeface="+mn-ea"/>
                <a:cs typeface="+mn-cs"/>
              </a:rPr>
              <a:t>4. </a:t>
            </a:r>
            <a:r>
              <a:rPr kumimoji="0" lang="en-US" sz="2400" b="1" i="0" u="sng" strike="noStrike" kern="1200" cap="none" spc="0" normalizeH="0" baseline="0" noProof="0" dirty="0">
                <a:ln>
                  <a:noFill/>
                </a:ln>
                <a:solidFill>
                  <a:srgbClr val="FF0000"/>
                </a:solidFill>
                <a:effectLst/>
                <a:uLnTx/>
                <a:uFillTx/>
                <a:latin typeface="Calibri"/>
                <a:ea typeface="+mn-ea"/>
                <a:cs typeface="+mn-cs"/>
              </a:rPr>
              <a:t>Participation-</a:t>
            </a:r>
            <a:r>
              <a:rPr kumimoji="0" lang="en-US" sz="2400" b="1" i="0" u="sng" strike="noStrike" kern="1200" cap="none" spc="0" normalizeH="0" baseline="0" noProof="0" dirty="0">
                <a:ln>
                  <a:noFill/>
                </a:ln>
                <a:solidFill>
                  <a:srgbClr val="C00000"/>
                </a:solidFill>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Calibri"/>
                <a:ea typeface="+mn-ea"/>
                <a:cs typeface="+mn-cs"/>
              </a:rPr>
              <a:t>	    Recruiting youth through an organized open house and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Calibri"/>
                <a:ea typeface="+mn-ea"/>
                <a:cs typeface="+mn-cs"/>
              </a:rPr>
              <a:t>	    involvement of youth in program development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1C81FB"/>
              </a:solidFill>
              <a:effectLst/>
              <a:uLnTx/>
              <a:uFillTx/>
              <a:latin typeface="Arial Black" panose="020B0A04020102020204" pitchFamily="34" charset="0"/>
              <a:ea typeface="+mn-ea"/>
              <a:cs typeface="+mn-cs"/>
            </a:endParaRPr>
          </a:p>
        </p:txBody>
      </p:sp>
      <p:sp>
        <p:nvSpPr>
          <p:cNvPr id="9" name="Title 8">
            <a:extLst>
              <a:ext uri="{FF2B5EF4-FFF2-40B4-BE49-F238E27FC236}">
                <a16:creationId xmlns:a16="http://schemas.microsoft.com/office/drawing/2014/main" id="{4D863923-A94A-41E6-93E9-DF63C7408A63}"/>
              </a:ext>
            </a:extLst>
          </p:cNvPr>
          <p:cNvSpPr txBox="1">
            <a:spLocks noGrp="1"/>
          </p:cNvSpPr>
          <p:nvPr>
            <p:ph type="ctrTitle"/>
          </p:nvPr>
        </p:nvSpPr>
        <p:spPr>
          <a:xfrm>
            <a:off x="2150358" y="272148"/>
            <a:ext cx="8018285" cy="646331"/>
          </a:xfrm>
          <a:prstGeom prst="rect">
            <a:avLst/>
          </a:prstGeom>
          <a:noFill/>
        </p:spPr>
        <p:txBody>
          <a:bodyPr wrap="none" rtlCol="0">
            <a:spAutoFit/>
          </a:bodyPr>
          <a:lstStyle/>
          <a:p>
            <a:r>
              <a:rPr lang="en-US" sz="3600" b="1" i="1" dirty="0">
                <a:solidFill>
                  <a:prstClr val="white"/>
                </a:solidFill>
              </a:rPr>
              <a:t>4  Steps/Phases in Organizing a new Post</a:t>
            </a:r>
          </a:p>
        </p:txBody>
      </p:sp>
    </p:spTree>
    <p:extLst>
      <p:ext uri="{BB962C8B-B14F-4D97-AF65-F5344CB8AC3E}">
        <p14:creationId xmlns:p14="http://schemas.microsoft.com/office/powerpoint/2010/main" val="200222266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06573"/>
            <a:ext cx="12192000" cy="7489695"/>
          </a:xfrm>
          <a:prstGeom prst="rect">
            <a:avLst/>
          </a:prstGeom>
        </p:spPr>
      </p:pic>
      <p:sp>
        <p:nvSpPr>
          <p:cNvPr id="2" name="Title 1"/>
          <p:cNvSpPr>
            <a:spLocks noGrp="1"/>
          </p:cNvSpPr>
          <p:nvPr>
            <p:ph type="ctrTitle"/>
          </p:nvPr>
        </p:nvSpPr>
        <p:spPr>
          <a:xfrm>
            <a:off x="1368023" y="732393"/>
            <a:ext cx="9541679" cy="519082"/>
          </a:xfrm>
        </p:spPr>
        <p:txBody>
          <a:bodyPr>
            <a:noAutofit/>
          </a:bodyPr>
          <a:lstStyle/>
          <a:p>
            <a:r>
              <a:rPr lang="en-US" sz="4200" dirty="0">
                <a:solidFill>
                  <a:srgbClr val="1FC77F"/>
                </a:solidFill>
                <a:latin typeface="Arial Black"/>
                <a:cs typeface="Arial Black"/>
              </a:rPr>
              <a:t>MOST IMPORTANT PART</a:t>
            </a:r>
            <a:br>
              <a:rPr lang="en-US" sz="4200" dirty="0">
                <a:solidFill>
                  <a:srgbClr val="1FC77F"/>
                </a:solidFill>
                <a:latin typeface="Arial Black"/>
                <a:cs typeface="Arial Black"/>
              </a:rPr>
            </a:br>
            <a:r>
              <a:rPr lang="en-US" sz="4200" dirty="0">
                <a:solidFill>
                  <a:srgbClr val="1FC77F"/>
                </a:solidFill>
                <a:latin typeface="Arial Black"/>
                <a:cs typeface="Arial Black"/>
              </a:rPr>
              <a:t>OF EACH PHASE?</a:t>
            </a:r>
            <a:endParaRPr lang="en-US" sz="4200" dirty="0">
              <a:solidFill>
                <a:srgbClr val="B1E6FE"/>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282298" y="100425"/>
            <a:ext cx="97542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TextBox 10"/>
          <p:cNvSpPr txBox="1"/>
          <p:nvPr/>
        </p:nvSpPr>
        <p:spPr>
          <a:xfrm>
            <a:off x="1368023" y="1907525"/>
            <a:ext cx="9754206" cy="390876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Phase 1 : 	Career Interest Surveys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Phase 2: 		Training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Phase 3: 		All-In-One Program Planning Meeting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Phase 4: 		Open House</a:t>
            </a:r>
          </a:p>
          <a:p>
            <a:pPr marL="514350" marR="0" lvl="0" indent="-51435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US" sz="24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27915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2" end="2"/>
                                            </p:txEl>
                                          </p:spTgt>
                                        </p:tgtEl>
                                        <p:attrNameLst>
                                          <p:attrName>style.visibility</p:attrName>
                                        </p:attrNameLst>
                                      </p:cBhvr>
                                      <p:to>
                                        <p:strVal val="visible"/>
                                      </p:to>
                                    </p:set>
                                    <p:animEffect transition="in" filter="fade">
                                      <p:cBhvr>
                                        <p:cTn id="14" dur="1000"/>
                                        <p:tgtEl>
                                          <p:spTgt spid="11">
                                            <p:txEl>
                                              <p:pRg st="2" end="2"/>
                                            </p:txEl>
                                          </p:spTgt>
                                        </p:tgtEl>
                                      </p:cBhvr>
                                    </p:animEffect>
                                    <p:anim calcmode="lin" valueType="num">
                                      <p:cBhvr>
                                        <p:cTn id="15"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4" end="4"/>
                                            </p:txEl>
                                          </p:spTgt>
                                        </p:tgtEl>
                                        <p:attrNameLst>
                                          <p:attrName>style.visibility</p:attrName>
                                        </p:attrNameLst>
                                      </p:cBhvr>
                                      <p:to>
                                        <p:strVal val="visible"/>
                                      </p:to>
                                    </p:set>
                                    <p:animEffect transition="in" filter="fade">
                                      <p:cBhvr>
                                        <p:cTn id="21" dur="1000"/>
                                        <p:tgtEl>
                                          <p:spTgt spid="11">
                                            <p:txEl>
                                              <p:pRg st="4" end="4"/>
                                            </p:txEl>
                                          </p:spTgt>
                                        </p:tgtEl>
                                      </p:cBhvr>
                                    </p:animEffect>
                                    <p:anim calcmode="lin" valueType="num">
                                      <p:cBhvr>
                                        <p:cTn id="22"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xEl>
                                              <p:pRg st="6" end="6"/>
                                            </p:txEl>
                                          </p:spTgt>
                                        </p:tgtEl>
                                        <p:attrNameLst>
                                          <p:attrName>style.visibility</p:attrName>
                                        </p:attrNameLst>
                                      </p:cBhvr>
                                      <p:to>
                                        <p:strVal val="visible"/>
                                      </p:to>
                                    </p:set>
                                    <p:animEffect transition="in" filter="fade">
                                      <p:cBhvr>
                                        <p:cTn id="28" dur="1000"/>
                                        <p:tgtEl>
                                          <p:spTgt spid="11">
                                            <p:txEl>
                                              <p:pRg st="6" end="6"/>
                                            </p:txEl>
                                          </p:spTgt>
                                        </p:tgtEl>
                                      </p:cBhvr>
                                    </p:animEffect>
                                    <p:anim calcmode="lin" valueType="num">
                                      <p:cBhvr>
                                        <p:cTn id="29"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3" name="TextBox 2">
            <a:extLst>
              <a:ext uri="{FF2B5EF4-FFF2-40B4-BE49-F238E27FC236}">
                <a16:creationId xmlns:a16="http://schemas.microsoft.com/office/drawing/2014/main" id="{82C08D27-B6DC-449E-859F-135C2BC1C73A}"/>
              </a:ext>
            </a:extLst>
          </p:cNvPr>
          <p:cNvSpPr txBox="1"/>
          <p:nvPr/>
        </p:nvSpPr>
        <p:spPr>
          <a:xfrm>
            <a:off x="154043" y="1888832"/>
            <a:ext cx="12104632" cy="280076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Calibri"/>
                <a:ea typeface="+mn-ea"/>
                <a:cs typeface="+mn-cs"/>
              </a:rPr>
              <a:t>Career Interest Surveys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a:noFill/>
                </a:ln>
                <a:solidFill>
                  <a:srgbClr val="FF0000"/>
                </a:solidFill>
                <a:effectLst/>
                <a:uLnTx/>
                <a:uFillTx/>
                <a:latin typeface="Calibri"/>
                <a:ea typeface="+mn-ea"/>
                <a:cs typeface="+mn-cs"/>
              </a:rPr>
              <a:t>The # 1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a:noFill/>
                </a:ln>
                <a:solidFill>
                  <a:srgbClr val="FF0000"/>
                </a:solidFill>
                <a:effectLst/>
                <a:uLnTx/>
                <a:uFillTx/>
                <a:latin typeface="Calibri"/>
                <a:ea typeface="+mn-ea"/>
                <a:cs typeface="+mn-cs"/>
              </a:rPr>
              <a:t>Leading Indicator for Exploring Growth</a:t>
            </a:r>
          </a:p>
        </p:txBody>
      </p:sp>
    </p:spTree>
    <p:extLst>
      <p:ext uri="{BB962C8B-B14F-4D97-AF65-F5344CB8AC3E}">
        <p14:creationId xmlns:p14="http://schemas.microsoft.com/office/powerpoint/2010/main" val="214932391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 name="Picture 1"/>
          <p:cNvPicPr>
            <a:picLocks noChangeAspect="1"/>
          </p:cNvPicPr>
          <p:nvPr/>
        </p:nvPicPr>
        <p:blipFill>
          <a:blip r:embed="rId4"/>
          <a:stretch>
            <a:fillRect/>
          </a:stretch>
        </p:blipFill>
        <p:spPr>
          <a:xfrm>
            <a:off x="0" y="-25121"/>
            <a:ext cx="12192000" cy="6426968"/>
          </a:xfrm>
          <a:prstGeom prst="rect">
            <a:avLst/>
          </a:prstGeom>
        </p:spPr>
      </p:pic>
      <p:sp>
        <p:nvSpPr>
          <p:cNvPr id="6" name="Striped Right Arrow 7">
            <a:extLst>
              <a:ext uri="{FF2B5EF4-FFF2-40B4-BE49-F238E27FC236}">
                <a16:creationId xmlns:a16="http://schemas.microsoft.com/office/drawing/2014/main" id="{62A2AAA4-EBEB-4E69-AD06-80A86C23AB81}"/>
              </a:ext>
            </a:extLst>
          </p:cNvPr>
          <p:cNvSpPr/>
          <p:nvPr/>
        </p:nvSpPr>
        <p:spPr>
          <a:xfrm rot="1895453">
            <a:off x="93472" y="-35488"/>
            <a:ext cx="808123" cy="302377"/>
          </a:xfrm>
          <a:prstGeom prst="striped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6292057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TextBox 10"/>
          <p:cNvSpPr txBox="1"/>
          <p:nvPr/>
        </p:nvSpPr>
        <p:spPr>
          <a:xfrm>
            <a:off x="1692089" y="377687"/>
            <a:ext cx="4002781" cy="132343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Phase 1 – Research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Career Interest Surveys (two choices)</a:t>
            </a:r>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l="16966" t="12955" r="15918" b="5254"/>
          <a:stretch>
            <a:fillRect/>
          </a:stretch>
        </p:blipFill>
        <p:spPr bwMode="auto">
          <a:xfrm>
            <a:off x="1751181" y="2193796"/>
            <a:ext cx="3844838" cy="311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1672211" y="5533349"/>
            <a:ext cx="428858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Paper Scantron Survey</a:t>
            </a:r>
          </a:p>
        </p:txBody>
      </p:sp>
      <p:pic>
        <p:nvPicPr>
          <p:cNvPr id="10" name="Picture 9"/>
          <p:cNvPicPr>
            <a:picLocks noChangeAspect="1"/>
          </p:cNvPicPr>
          <p:nvPr/>
        </p:nvPicPr>
        <p:blipFill rotWithShape="1">
          <a:blip r:embed="rId5"/>
          <a:srcRect l="11720" t="11634" r="12403" b="5563"/>
          <a:stretch/>
        </p:blipFill>
        <p:spPr>
          <a:xfrm>
            <a:off x="5930068" y="401245"/>
            <a:ext cx="4412437" cy="38222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Rectangle 11"/>
          <p:cNvSpPr/>
          <p:nvPr/>
        </p:nvSpPr>
        <p:spPr>
          <a:xfrm>
            <a:off x="6016173" y="4456293"/>
            <a:ext cx="4508690" cy="126188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Online Survey: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hlinkClick r:id="rId6"/>
              </a:rPr>
              <a:t>www.exploringyourcareer.com</a:t>
            </a:r>
            <a:r>
              <a:rPr kumimoji="0" lang="en-US" sz="2000" b="1" i="0" u="none" strike="noStrike" kern="0" cap="none" spc="0" normalizeH="0" baseline="0" noProof="0" dirty="0">
                <a:ln>
                  <a:noFill/>
                </a:ln>
                <a:solidFill>
                  <a:srgbClr val="FFFFFF"/>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black"/>
                </a:solidFill>
                <a:effectLst/>
                <a:uLnTx/>
                <a:uFillTx/>
                <a:latin typeface="Calibri"/>
                <a:ea typeface="+mn-ea"/>
                <a:cs typeface="+mn-cs"/>
              </a:rPr>
              <a:t> </a:t>
            </a:r>
          </a:p>
        </p:txBody>
      </p:sp>
      <p:sp>
        <p:nvSpPr>
          <p:cNvPr id="13" name="Down Arrow 15">
            <a:extLst>
              <a:ext uri="{FF2B5EF4-FFF2-40B4-BE49-F238E27FC236}">
                <a16:creationId xmlns:a16="http://schemas.microsoft.com/office/drawing/2014/main" id="{0CB5F0A8-D326-4AD6-9306-16A13E429A90}"/>
              </a:ext>
            </a:extLst>
          </p:cNvPr>
          <p:cNvSpPr/>
          <p:nvPr/>
        </p:nvSpPr>
        <p:spPr>
          <a:xfrm rot="10800000">
            <a:off x="9706246" y="3429000"/>
            <a:ext cx="421541" cy="1294388"/>
          </a:xfrm>
          <a:prstGeom prst="downArrow">
            <a:avLst/>
          </a:prstGeom>
          <a:gradFill rotWithShape="1">
            <a:gsLst>
              <a:gs pos="0">
                <a:srgbClr val="4F81BD">
                  <a:tint val="100000"/>
                  <a:shade val="100000"/>
                  <a:satMod val="130000"/>
                </a:srgbClr>
              </a:gs>
              <a:gs pos="100000">
                <a:srgbClr val="4F81BD">
                  <a:tint val="50000"/>
                  <a:shade val="100000"/>
                  <a:satMod val="350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0000"/>
                </a:solidFill>
                <a:effectLst/>
                <a:highlight>
                  <a:srgbClr val="FF0000"/>
                </a:highlight>
                <a:uLnTx/>
                <a:uFillTx/>
                <a:latin typeface="Calibri"/>
                <a:ea typeface="+mn-ea"/>
                <a:cs typeface="+mn-cs"/>
              </a:rPr>
              <a:t>pa</a:t>
            </a:r>
          </a:p>
        </p:txBody>
      </p:sp>
      <p:sp>
        <p:nvSpPr>
          <p:cNvPr id="14" name="Down Arrow 15">
            <a:extLst>
              <a:ext uri="{FF2B5EF4-FFF2-40B4-BE49-F238E27FC236}">
                <a16:creationId xmlns:a16="http://schemas.microsoft.com/office/drawing/2014/main" id="{B98EAFEF-1D02-4CF0-BD0E-CF15CD8980CA}"/>
              </a:ext>
            </a:extLst>
          </p:cNvPr>
          <p:cNvSpPr/>
          <p:nvPr/>
        </p:nvSpPr>
        <p:spPr>
          <a:xfrm rot="9065196">
            <a:off x="4144617" y="4333461"/>
            <a:ext cx="387439" cy="1312006"/>
          </a:xfrm>
          <a:prstGeom prst="downArrow">
            <a:avLst/>
          </a:prstGeom>
          <a:gradFill rotWithShape="1">
            <a:gsLst>
              <a:gs pos="0">
                <a:srgbClr val="4F81BD">
                  <a:tint val="100000"/>
                  <a:shade val="100000"/>
                  <a:satMod val="130000"/>
                </a:srgbClr>
              </a:gs>
              <a:gs pos="100000">
                <a:srgbClr val="4F81BD">
                  <a:tint val="50000"/>
                  <a:shade val="100000"/>
                  <a:satMod val="350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0000"/>
                </a:solidFill>
                <a:effectLst/>
                <a:highlight>
                  <a:srgbClr val="FF0000"/>
                </a:highlight>
                <a:uLnTx/>
                <a:uFillTx/>
                <a:latin typeface="Calibri" panose="020F0502020204030204"/>
                <a:ea typeface="+mn-ea"/>
                <a:cs typeface="+mn-cs"/>
              </a:rPr>
              <a:t>pa</a:t>
            </a:r>
          </a:p>
        </p:txBody>
      </p:sp>
    </p:spTree>
    <p:extLst>
      <p:ext uri="{BB962C8B-B14F-4D97-AF65-F5344CB8AC3E}">
        <p14:creationId xmlns:p14="http://schemas.microsoft.com/office/powerpoint/2010/main" val="1415395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752601" y="301623"/>
            <a:ext cx="8632371" cy="5816148"/>
          </a:xfrm>
        </p:spPr>
        <p:txBody>
          <a:bodyPr>
            <a:normAutofit fontScale="90000"/>
          </a:bodyPr>
          <a:lstStyle/>
          <a:p>
            <a:br>
              <a:rPr lang="en-US" sz="6600" b="1" dirty="0">
                <a:solidFill>
                  <a:srgbClr val="1FC77F"/>
                </a:solidFill>
                <a:latin typeface="Arial Black" panose="020B0A04020102020204" pitchFamily="34" charset="0"/>
                <a:cs typeface="Arial" panose="020B0604020202020204" pitchFamily="34" charset="0"/>
              </a:rPr>
            </a:br>
            <a:r>
              <a:rPr lang="en-US" sz="6600" b="1" dirty="0">
                <a:solidFill>
                  <a:srgbClr val="1FC77F"/>
                </a:solidFill>
                <a:latin typeface="Arial Black" panose="020B0A04020102020204" pitchFamily="34" charset="0"/>
                <a:cs typeface="Arial" panose="020B0604020202020204" pitchFamily="34" charset="0"/>
              </a:rPr>
              <a:t>Safety Moment ~ </a:t>
            </a:r>
            <a:br>
              <a:rPr lang="en-US" sz="6600" b="1" dirty="0">
                <a:solidFill>
                  <a:srgbClr val="1FC77F"/>
                </a:solidFill>
                <a:latin typeface="Arial Black" panose="020B0A04020102020204" pitchFamily="34" charset="0"/>
                <a:cs typeface="Arial" panose="020B0604020202020204" pitchFamily="34" charset="0"/>
              </a:rPr>
            </a:br>
            <a:r>
              <a:rPr lang="en-US" sz="6600" b="1" dirty="0">
                <a:solidFill>
                  <a:srgbClr val="1FC77F"/>
                </a:solidFill>
                <a:latin typeface="Arial Black" panose="020B0A04020102020204" pitchFamily="34" charset="0"/>
                <a:cs typeface="Arial" panose="020B0604020202020204" pitchFamily="34" charset="0"/>
              </a:rPr>
              <a:t>Poison Control Centers*</a:t>
            </a:r>
            <a:br>
              <a:rPr lang="en-US" sz="3600" b="1" dirty="0">
                <a:solidFill>
                  <a:srgbClr val="1FC77F"/>
                </a:solidFill>
                <a:latin typeface="Arial Black" panose="020B0A04020102020204" pitchFamily="34" charset="0"/>
                <a:cs typeface="Arial" panose="020B0604020202020204" pitchFamily="34" charset="0"/>
              </a:rPr>
            </a:br>
            <a:br>
              <a:rPr lang="en-US" sz="3600" b="1" dirty="0">
                <a:solidFill>
                  <a:srgbClr val="1FC77F"/>
                </a:solidFill>
                <a:latin typeface="Arial Black" panose="020B0A04020102020204" pitchFamily="34" charset="0"/>
                <a:cs typeface="Arial" panose="020B0604020202020204" pitchFamily="34" charset="0"/>
              </a:rPr>
            </a:br>
            <a:br>
              <a:rPr lang="en-US" sz="3600" b="1" dirty="0">
                <a:solidFill>
                  <a:srgbClr val="1FC77F"/>
                </a:solidFill>
                <a:latin typeface="Arial Black" panose="020B0A04020102020204" pitchFamily="34" charset="0"/>
                <a:cs typeface="Arial" panose="020B0604020202020204" pitchFamily="34" charset="0"/>
              </a:rPr>
            </a:br>
            <a:br>
              <a:rPr lang="en-US" sz="3600" b="1" dirty="0">
                <a:solidFill>
                  <a:srgbClr val="1FC77F"/>
                </a:solidFill>
                <a:latin typeface="Arial Black" panose="020B0A04020102020204" pitchFamily="34" charset="0"/>
                <a:cs typeface="Arial" panose="020B0604020202020204" pitchFamily="34" charset="0"/>
              </a:rPr>
            </a:br>
            <a:r>
              <a:rPr lang="en-US" sz="1800" b="1" dirty="0">
                <a:solidFill>
                  <a:srgbClr val="1FC77F"/>
                </a:solidFill>
                <a:latin typeface="Arial Black" panose="020B0A04020102020204" pitchFamily="34" charset="0"/>
                <a:cs typeface="Arial" panose="020B0604020202020204" pitchFamily="34" charset="0"/>
              </a:rPr>
              <a:t>*</a:t>
            </a:r>
            <a:r>
              <a:rPr lang="en-US" sz="1800" dirty="0">
                <a:solidFill>
                  <a:srgbClr val="1FC77F"/>
                </a:solidFill>
              </a:rPr>
              <a:t> Scouting Safety Moments’  Poison Control Centers (see </a:t>
            </a:r>
            <a:r>
              <a:rPr lang="en-US" sz="1800" u="sng" dirty="0">
                <a:solidFill>
                  <a:srgbClr val="1FC77F"/>
                </a:solidFill>
              </a:rPr>
              <a:t>https://www.scouting.org/health-and-safety/safety-moments/poison-control-centers/)</a:t>
            </a:r>
            <a:br>
              <a:rPr lang="en-US" sz="3200" dirty="0"/>
            </a:br>
            <a:br>
              <a:rPr lang="en-US" sz="3600" b="1" dirty="0">
                <a:solidFill>
                  <a:srgbClr val="1FC77F"/>
                </a:solidFill>
                <a:latin typeface="Arial Black" panose="020B0A04020102020204" pitchFamily="34" charset="0"/>
                <a:cs typeface="Arial" panose="020B0604020202020204" pitchFamily="34" charset="0"/>
              </a:rPr>
            </a:br>
            <a:r>
              <a:rPr lang="en-US" sz="2000" dirty="0"/>
              <a:t>)</a:t>
            </a:r>
            <a:br>
              <a:rPr lang="en-US" sz="3600" b="1" dirty="0">
                <a:solidFill>
                  <a:srgbClr val="1FC77F"/>
                </a:solidFill>
                <a:latin typeface="Arial Black" panose="020B0A04020102020204" pitchFamily="34" charset="0"/>
                <a:cs typeface="Arial" panose="020B0604020202020204" pitchFamily="34" charset="0"/>
              </a:rPr>
            </a:br>
            <a:endParaRPr lang="en-US" sz="3600" b="1" dirty="0">
              <a:solidFill>
                <a:srgbClr val="1FC77F"/>
              </a:solidFill>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57254854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785191" y="137047"/>
            <a:ext cx="10783957" cy="6293570"/>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extBox 8"/>
          <p:cNvSpPr txBox="1"/>
          <p:nvPr/>
        </p:nvSpPr>
        <p:spPr>
          <a:xfrm>
            <a:off x="2087218" y="5404140"/>
            <a:ext cx="8478078"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Paper Scantron Survey Available through NDC	</a:t>
            </a:r>
          </a:p>
        </p:txBody>
      </p:sp>
      <p:pic>
        <p:nvPicPr>
          <p:cNvPr id="2" name="Picture 1">
            <a:extLst>
              <a:ext uri="{FF2B5EF4-FFF2-40B4-BE49-F238E27FC236}">
                <a16:creationId xmlns:a16="http://schemas.microsoft.com/office/drawing/2014/main" id="{EEE733C3-40DE-40D8-AAD4-0C3FC88E88C1}"/>
              </a:ext>
            </a:extLst>
          </p:cNvPr>
          <p:cNvPicPr>
            <a:picLocks noChangeAspect="1"/>
          </p:cNvPicPr>
          <p:nvPr/>
        </p:nvPicPr>
        <p:blipFill>
          <a:blip r:embed="rId4"/>
          <a:stretch>
            <a:fillRect/>
          </a:stretch>
        </p:blipFill>
        <p:spPr>
          <a:xfrm>
            <a:off x="822503" y="912612"/>
            <a:ext cx="5273497" cy="4535817"/>
          </a:xfrm>
          <a:prstGeom prst="rect">
            <a:avLst/>
          </a:prstGeom>
        </p:spPr>
      </p:pic>
      <p:pic>
        <p:nvPicPr>
          <p:cNvPr id="16" name="Picture 1">
            <a:extLst>
              <a:ext uri="{FF2B5EF4-FFF2-40B4-BE49-F238E27FC236}">
                <a16:creationId xmlns:a16="http://schemas.microsoft.com/office/drawing/2014/main" id="{CFC5ABBA-DCC7-4389-9D9F-2FE8BEB8EA9F}"/>
              </a:ext>
            </a:extLst>
          </p:cNvPr>
          <p:cNvPicPr>
            <a:picLocks noChangeAspect="1" noChangeArrowheads="1"/>
          </p:cNvPicPr>
          <p:nvPr/>
        </p:nvPicPr>
        <p:blipFill>
          <a:blip r:embed="rId5"/>
          <a:srcRect l="17073" t="12115" r="15918" b="5339"/>
          <a:stretch>
            <a:fillRect/>
          </a:stretch>
        </p:blipFill>
        <p:spPr bwMode="auto">
          <a:xfrm rot="714577">
            <a:off x="6555216" y="1108350"/>
            <a:ext cx="4657725" cy="3587750"/>
          </a:xfrm>
          <a:prstGeom prst="rect">
            <a:avLst/>
          </a:prstGeom>
          <a:noFill/>
          <a:ln w="9525">
            <a:solidFill>
              <a:schemeClr val="tx1">
                <a:lumMod val="65000"/>
                <a:lumOff val="3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C929439-A444-4E2F-8B83-C26E1CB0C698}"/>
              </a:ext>
            </a:extLst>
          </p:cNvPr>
          <p:cNvSpPr txBox="1"/>
          <p:nvPr/>
        </p:nvSpPr>
        <p:spPr>
          <a:xfrm rot="20614073">
            <a:off x="1987826" y="974036"/>
            <a:ext cx="135101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FRONT SIDE </a:t>
            </a:r>
          </a:p>
        </p:txBody>
      </p:sp>
      <p:sp>
        <p:nvSpPr>
          <p:cNvPr id="17" name="TextBox 16">
            <a:extLst>
              <a:ext uri="{FF2B5EF4-FFF2-40B4-BE49-F238E27FC236}">
                <a16:creationId xmlns:a16="http://schemas.microsoft.com/office/drawing/2014/main" id="{2BDCAF01-B77F-4860-8C62-216580B1F6D2}"/>
              </a:ext>
            </a:extLst>
          </p:cNvPr>
          <p:cNvSpPr txBox="1"/>
          <p:nvPr/>
        </p:nvSpPr>
        <p:spPr>
          <a:xfrm rot="687004">
            <a:off x="8928653" y="798443"/>
            <a:ext cx="115377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BACK SIDE</a:t>
            </a:r>
          </a:p>
        </p:txBody>
      </p:sp>
    </p:spTree>
    <p:extLst>
      <p:ext uri="{BB962C8B-B14F-4D97-AF65-F5344CB8AC3E}">
        <p14:creationId xmlns:p14="http://schemas.microsoft.com/office/powerpoint/2010/main" val="2886611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3875D-0C4A-4DFA-8594-15A6ED7A5F47}"/>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1131261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444B872-1D45-4386-A49F-D5EE8F5E1C6B}"/>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8427551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6F4C5-639B-15CC-4EE4-211295471F6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77B33F9-E212-2423-C8A0-320A9EAB9378}"/>
              </a:ext>
            </a:extLst>
          </p:cNvPr>
          <p:cNvSpPr txBox="1">
            <a:spLocks noChangeArrowheads="1"/>
          </p:cNvSpPr>
          <p:nvPr/>
        </p:nvSpPr>
        <p:spPr bwMode="auto">
          <a:xfrm>
            <a:off x="2815500" y="2828835"/>
            <a:ext cx="7144007"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3600" b="1" i="0" u="none" strike="noStrike" kern="1200" cap="none" spc="0" normalizeH="0" baseline="0" noProof="0" dirty="0">
                <a:ln>
                  <a:noFill/>
                </a:ln>
                <a:solidFill>
                  <a:srgbClr val="44546A"/>
                </a:solidFill>
                <a:effectLst/>
                <a:uLnTx/>
                <a:uFillTx/>
                <a:latin typeface="Arial" panose="020B0604020202020204" pitchFamily="34" charset="0"/>
                <a:ea typeface="+mn-ea"/>
                <a:cs typeface="+mn-cs"/>
                <a:hlinkClick r:id="rId3"/>
              </a:rPr>
              <a:t>www.exploringyourcareer.com</a:t>
            </a:r>
            <a:r>
              <a:rPr kumimoji="0" lang="en-US" altLang="en-US" sz="3600" b="1" i="0" u="none" strike="noStrike" kern="1200" cap="none" spc="0" normalizeH="0" baseline="0" noProof="0" dirty="0">
                <a:ln>
                  <a:noFill/>
                </a:ln>
                <a:solidFill>
                  <a:srgbClr val="44546A"/>
                </a:solidFill>
                <a:effectLst/>
                <a:uLnTx/>
                <a:uFillTx/>
                <a:latin typeface="Arial" panose="020B0604020202020204" pitchFamily="34" charset="0"/>
                <a:ea typeface="+mn-ea"/>
                <a:cs typeface="+mn-cs"/>
              </a:rPr>
              <a:t>  </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3600" b="1" i="0" u="none" strike="noStrike" kern="1200" cap="none" spc="0" normalizeH="0" baseline="0" noProof="0" dirty="0">
                <a:ln>
                  <a:noFill/>
                </a:ln>
                <a:solidFill>
                  <a:srgbClr val="44546A"/>
                </a:solidFill>
                <a:effectLst/>
                <a:uLnTx/>
                <a:uFillTx/>
                <a:latin typeface="Arial" panose="020B0604020202020204" pitchFamily="34" charset="0"/>
                <a:ea typeface="+mn-ea"/>
                <a:cs typeface="+mn-cs"/>
                <a:hlinkClick r:id="rId4"/>
              </a:rPr>
              <a:t>www.exploringyourcareer.org</a:t>
            </a:r>
            <a:endParaRPr kumimoji="0" lang="en-US" altLang="en-US" sz="3600" b="1" i="0" u="none" strike="noStrike" kern="1200" cap="none" spc="0" normalizeH="0" baseline="0" noProof="0" dirty="0">
              <a:ln>
                <a:noFill/>
              </a:ln>
              <a:solidFill>
                <a:srgbClr val="44546A"/>
              </a:solidFill>
              <a:effectLst/>
              <a:uLnTx/>
              <a:uFillTx/>
              <a:latin typeface="Arial" panose="020B0604020202020204" pitchFamily="34"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altLang="en-US" sz="3600" b="1" i="0" u="none" strike="noStrike" kern="1200" cap="none" spc="0" normalizeH="0" baseline="0" noProof="0" dirty="0">
              <a:ln>
                <a:noFill/>
              </a:ln>
              <a:solidFill>
                <a:srgbClr val="44546A"/>
              </a:solidFill>
              <a:effectLst/>
              <a:uLnTx/>
              <a:uFillTx/>
              <a:latin typeface="Arial" panose="020B0604020202020204" pitchFamily="34"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altLang="en-US" sz="3600" b="1" i="0" u="none" strike="noStrike" kern="1200" cap="none" spc="0" normalizeH="0" baseline="0" noProof="0" dirty="0">
              <a:ln>
                <a:noFill/>
              </a:ln>
              <a:solidFill>
                <a:srgbClr val="44546A"/>
              </a:solidFill>
              <a:effectLst/>
              <a:uLnTx/>
              <a:uFillTx/>
              <a:latin typeface="Arial" panose="020B0604020202020204" pitchFamily="34"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3600" b="1" i="0" u="none" strike="noStrike" kern="1200" cap="none" spc="0" normalizeH="0" baseline="0" noProof="0" dirty="0">
                <a:ln>
                  <a:noFill/>
                </a:ln>
                <a:solidFill>
                  <a:srgbClr val="44546A"/>
                </a:solidFill>
                <a:effectLst/>
                <a:uLnTx/>
                <a:uFillTx/>
                <a:latin typeface="Arial" panose="020B0604020202020204" pitchFamily="34" charset="0"/>
                <a:ea typeface="+mn-ea"/>
                <a:cs typeface="+mn-cs"/>
              </a:rPr>
              <a:t>  </a:t>
            </a: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altLang="en-US" sz="3600" b="0" i="0" u="none" strike="noStrike" kern="1200" cap="none" spc="0" normalizeH="0" baseline="0" noProof="0" dirty="0">
              <a:ln>
                <a:noFill/>
              </a:ln>
              <a:solidFill>
                <a:srgbClr val="44546A"/>
              </a:solidFill>
              <a:effectLst/>
              <a:uLnTx/>
              <a:uFillTx/>
              <a:latin typeface="Arial" panose="020B0604020202020204" pitchFamily="34" charset="0"/>
              <a:ea typeface="+mn-ea"/>
              <a:cs typeface="+mn-cs"/>
            </a:endParaRPr>
          </a:p>
        </p:txBody>
      </p:sp>
      <p:sp>
        <p:nvSpPr>
          <p:cNvPr id="52227" name="TextBox 2">
            <a:extLst>
              <a:ext uri="{FF2B5EF4-FFF2-40B4-BE49-F238E27FC236}">
                <a16:creationId xmlns:a16="http://schemas.microsoft.com/office/drawing/2014/main" id="{AE046FE0-291B-794D-8AC0-CF1F8C9D7B12}"/>
              </a:ext>
            </a:extLst>
          </p:cNvPr>
          <p:cNvSpPr txBox="1">
            <a:spLocks noChangeArrowheads="1"/>
          </p:cNvSpPr>
          <p:nvPr/>
        </p:nvSpPr>
        <p:spPr bwMode="auto">
          <a:xfrm>
            <a:off x="1680756" y="5651549"/>
            <a:ext cx="9300755" cy="11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none" spc="0" normalizeH="0" baseline="0" noProof="0" dirty="0">
                <a:ln>
                  <a:noFill/>
                </a:ln>
                <a:solidFill>
                  <a:srgbClr val="44546A"/>
                </a:solidFill>
                <a:effectLst/>
                <a:uLnTx/>
                <a:uFillTx/>
                <a:latin typeface="Arial" panose="020B0604020202020204" pitchFamily="34" charset="0"/>
                <a:ea typeface="+mn-ea"/>
                <a:cs typeface="+mn-cs"/>
              </a:rPr>
              <a:t>TRY IT NOW!</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2500" b="1" i="0" u="none" strike="noStrike" kern="1200" cap="none" spc="0" normalizeH="0" baseline="0" noProof="0" dirty="0">
                <a:ln>
                  <a:noFill/>
                </a:ln>
                <a:solidFill>
                  <a:srgbClr val="44546A"/>
                </a:solidFill>
                <a:effectLst/>
                <a:uLnTx/>
                <a:uFillTx/>
                <a:latin typeface="Arial" panose="020B0604020202020204" pitchFamily="34" charset="0"/>
                <a:ea typeface="+mn-ea"/>
                <a:cs typeface="+mn-cs"/>
              </a:rPr>
              <a:t> T</a:t>
            </a:r>
            <a:r>
              <a:rPr kumimoji="0" lang="en-US" altLang="en-US" sz="2500" b="1" i="0" u="none" strike="noStrike" kern="1200" cap="none" spc="0" normalizeH="0" baseline="0" noProof="0">
                <a:ln>
                  <a:noFill/>
                </a:ln>
                <a:solidFill>
                  <a:srgbClr val="44546A"/>
                </a:solidFill>
                <a:effectLst/>
                <a:uLnTx/>
                <a:uFillTx/>
                <a:latin typeface="Arial" panose="020B0604020202020204" pitchFamily="34" charset="0"/>
                <a:ea typeface="+mn-ea"/>
                <a:cs typeface="+mn-cs"/>
              </a:rPr>
              <a:t>ype</a:t>
            </a:r>
            <a:r>
              <a:rPr kumimoji="0" lang="en-US" altLang="en-US" sz="2500" b="1" i="0" u="none" strike="noStrike" kern="1200" cap="none" spc="0" normalizeH="0" baseline="0" noProof="0" dirty="0">
                <a:ln>
                  <a:noFill/>
                </a:ln>
                <a:solidFill>
                  <a:srgbClr val="44546A"/>
                </a:solidFill>
                <a:effectLst/>
                <a:uLnTx/>
                <a:uFillTx/>
                <a:latin typeface="Arial" panose="020B0604020202020204" pitchFamily="34" charset="0"/>
                <a:ea typeface="+mn-ea"/>
                <a:cs typeface="+mn-cs"/>
              </a:rPr>
              <a:t> address in web browser</a:t>
            </a:r>
          </a:p>
        </p:txBody>
      </p:sp>
      <p:sp>
        <p:nvSpPr>
          <p:cNvPr id="5" name="TextBox 4">
            <a:extLst>
              <a:ext uri="{FF2B5EF4-FFF2-40B4-BE49-F238E27FC236}">
                <a16:creationId xmlns:a16="http://schemas.microsoft.com/office/drawing/2014/main" id="{42E2A0C0-D900-DC1F-12FD-93E2AA57F06E}"/>
              </a:ext>
            </a:extLst>
          </p:cNvPr>
          <p:cNvSpPr txBox="1"/>
          <p:nvPr/>
        </p:nvSpPr>
        <p:spPr>
          <a:xfrm>
            <a:off x="2670643" y="279555"/>
            <a:ext cx="7447936" cy="76944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a:ea typeface="+mn-ea"/>
                <a:cs typeface="+mn-cs"/>
              </a:rPr>
              <a:t>Online Career Interest Survey</a:t>
            </a:r>
          </a:p>
        </p:txBody>
      </p:sp>
      <p:pic>
        <p:nvPicPr>
          <p:cNvPr id="6" name="Picture 5">
            <a:extLst>
              <a:ext uri="{FF2B5EF4-FFF2-40B4-BE49-F238E27FC236}">
                <a16:creationId xmlns:a16="http://schemas.microsoft.com/office/drawing/2014/main" id="{152E1739-F188-4A65-0F5D-0D95E7180B0C}"/>
              </a:ext>
            </a:extLst>
          </p:cNvPr>
          <p:cNvPicPr>
            <a:picLocks noChangeAspect="1"/>
          </p:cNvPicPr>
          <p:nvPr/>
        </p:nvPicPr>
        <p:blipFill>
          <a:blip r:embed="rId5"/>
          <a:stretch>
            <a:fillRect/>
          </a:stretch>
        </p:blipFill>
        <p:spPr>
          <a:xfrm>
            <a:off x="347664" y="4943610"/>
            <a:ext cx="3075457" cy="1314856"/>
          </a:xfrm>
          <a:prstGeom prst="rect">
            <a:avLst/>
          </a:prstGeom>
        </p:spPr>
      </p:pic>
      <p:pic>
        <p:nvPicPr>
          <p:cNvPr id="4" name="Picture 3">
            <a:extLst>
              <a:ext uri="{FF2B5EF4-FFF2-40B4-BE49-F238E27FC236}">
                <a16:creationId xmlns:a16="http://schemas.microsoft.com/office/drawing/2014/main" id="{13B48B8F-E1D6-97C5-B9A8-9E669AF0396E}"/>
              </a:ext>
            </a:extLst>
          </p:cNvPr>
          <p:cNvPicPr>
            <a:picLocks noChangeAspect="1"/>
          </p:cNvPicPr>
          <p:nvPr/>
        </p:nvPicPr>
        <p:blipFill>
          <a:blip r:embed="rId6"/>
          <a:stretch>
            <a:fillRect/>
          </a:stretch>
        </p:blipFill>
        <p:spPr>
          <a:xfrm>
            <a:off x="4632384" y="152315"/>
            <a:ext cx="2615242" cy="2615242"/>
          </a:xfrm>
          <a:prstGeom prst="rect">
            <a:avLst/>
          </a:prstGeom>
        </p:spPr>
      </p:pic>
      <p:pic>
        <p:nvPicPr>
          <p:cNvPr id="7" name="Picture 6">
            <a:extLst>
              <a:ext uri="{FF2B5EF4-FFF2-40B4-BE49-F238E27FC236}">
                <a16:creationId xmlns:a16="http://schemas.microsoft.com/office/drawing/2014/main" id="{57BA39A1-C72E-B93B-DEB9-9431E7352566}"/>
              </a:ext>
            </a:extLst>
          </p:cNvPr>
          <p:cNvPicPr>
            <a:picLocks noChangeAspect="1"/>
          </p:cNvPicPr>
          <p:nvPr/>
        </p:nvPicPr>
        <p:blipFill>
          <a:blip r:embed="rId5"/>
          <a:stretch>
            <a:fillRect/>
          </a:stretch>
        </p:blipFill>
        <p:spPr>
          <a:xfrm>
            <a:off x="8768879" y="4943610"/>
            <a:ext cx="3075457" cy="1314856"/>
          </a:xfrm>
          <a:prstGeom prst="rect">
            <a:avLst/>
          </a:prstGeom>
        </p:spPr>
      </p:pic>
    </p:spTree>
    <p:extLst>
      <p:ext uri="{BB962C8B-B14F-4D97-AF65-F5344CB8AC3E}">
        <p14:creationId xmlns:p14="http://schemas.microsoft.com/office/powerpoint/2010/main" val="4068179762"/>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21" presetClass="entr" presetSubtype="1" fill="hold" nodeType="afterEffect">
                                  <p:stCondLst>
                                    <p:cond delay="0"/>
                                  </p:stCondLst>
                                  <p:childTnLst>
                                    <p:set>
                                      <p:cBhvr>
                                        <p:cTn id="12" dur="1" fill="hold">
                                          <p:stCondLst>
                                            <p:cond delay="0"/>
                                          </p:stCondLst>
                                        </p:cTn>
                                        <p:tgtEl>
                                          <p:spTgt spid="52227">
                                            <p:txEl>
                                              <p:pRg st="0" end="0"/>
                                            </p:txEl>
                                          </p:spTgt>
                                        </p:tgtEl>
                                        <p:attrNameLst>
                                          <p:attrName>style.visibility</p:attrName>
                                        </p:attrNameLst>
                                      </p:cBhvr>
                                      <p:to>
                                        <p:strVal val="visible"/>
                                      </p:to>
                                    </p:set>
                                    <p:animEffect transition="in" filter="wheel(1)">
                                      <p:cBhvr>
                                        <p:cTn id="13" dur="2000"/>
                                        <p:tgtEl>
                                          <p:spTgt spid="52227">
                                            <p:txEl>
                                              <p:pRg st="0" end="0"/>
                                            </p:txEl>
                                          </p:spTgt>
                                        </p:tgtEl>
                                      </p:cBhvr>
                                    </p:animEffect>
                                  </p:childTnLst>
                                </p:cTn>
                              </p:par>
                            </p:childTnLst>
                          </p:cTn>
                        </p:par>
                        <p:par>
                          <p:cTn id="14" fill="hold">
                            <p:stCondLst>
                              <p:cond delay="3000"/>
                            </p:stCondLst>
                            <p:childTnLst>
                              <p:par>
                                <p:cTn id="15" presetID="21" presetClass="entr" presetSubtype="1" fill="hold" nodeType="afterEffect">
                                  <p:stCondLst>
                                    <p:cond delay="0"/>
                                  </p:stCondLst>
                                  <p:childTnLst>
                                    <p:set>
                                      <p:cBhvr>
                                        <p:cTn id="16" dur="1" fill="hold">
                                          <p:stCondLst>
                                            <p:cond delay="0"/>
                                          </p:stCondLst>
                                        </p:cTn>
                                        <p:tgtEl>
                                          <p:spTgt spid="52227">
                                            <p:txEl>
                                              <p:pRg st="1" end="1"/>
                                            </p:txEl>
                                          </p:spTgt>
                                        </p:tgtEl>
                                        <p:attrNameLst>
                                          <p:attrName>style.visibility</p:attrName>
                                        </p:attrNameLst>
                                      </p:cBhvr>
                                      <p:to>
                                        <p:strVal val="visible"/>
                                      </p:to>
                                    </p:set>
                                    <p:animEffect transition="in" filter="wheel(1)">
                                      <p:cBhvr>
                                        <p:cTn id="17" dur="2000"/>
                                        <p:tgtEl>
                                          <p:spTgt spid="5222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pic>
        <p:nvPicPr>
          <p:cNvPr id="2" name="Picture 1">
            <a:extLst>
              <a:ext uri="{FF2B5EF4-FFF2-40B4-BE49-F238E27FC236}">
                <a16:creationId xmlns:a16="http://schemas.microsoft.com/office/drawing/2014/main" id="{692C3181-19AB-45BC-B7AA-3A65637A3A66}"/>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4751892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83121"/>
          </a:xfrm>
          <a:prstGeom prst="rect">
            <a:avLst/>
          </a:prstGeom>
        </p:spPr>
      </p:pic>
      <p:pic>
        <p:nvPicPr>
          <p:cNvPr id="2" name="Picture 1">
            <a:extLst>
              <a:ext uri="{FF2B5EF4-FFF2-40B4-BE49-F238E27FC236}">
                <a16:creationId xmlns:a16="http://schemas.microsoft.com/office/drawing/2014/main" id="{0607DC0A-FC57-40A5-B6CF-166F4722062C}"/>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66165377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49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304643" cy="6569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8763000" y="4648200"/>
            <a:ext cx="1676400" cy="707886"/>
          </a:xfrm>
          <a:prstGeom prst="rect">
            <a:avLst/>
          </a:prstGeom>
          <a:solidFill>
            <a:schemeClr val="bg1"/>
          </a:solidFill>
          <a:ln w="50800">
            <a:solidFill>
              <a:srgbClr val="FF0000"/>
            </a:solidFill>
          </a:ln>
        </p:spPr>
        <p:txBody>
          <a:bodyP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libri"/>
                <a:ea typeface="+mn-ea"/>
                <a:cs typeface="+mn-cs"/>
              </a:rPr>
              <a:t>School names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libri"/>
                <a:ea typeface="+mn-ea"/>
                <a:cs typeface="+mn-cs"/>
              </a:rPr>
              <a:t>pre-loaded</a:t>
            </a:r>
          </a:p>
        </p:txBody>
      </p:sp>
      <p:sp>
        <p:nvSpPr>
          <p:cNvPr id="5" name="Oval 4"/>
          <p:cNvSpPr/>
          <p:nvPr/>
        </p:nvSpPr>
        <p:spPr>
          <a:xfrm>
            <a:off x="5534025" y="4967288"/>
            <a:ext cx="2819400" cy="392112"/>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6" name="Straight Arrow Connector 5"/>
          <p:cNvCxnSpPr>
            <a:stCxn id="4" idx="1"/>
            <a:endCxn id="5" idx="6"/>
          </p:cNvCxnSpPr>
          <p:nvPr/>
        </p:nvCxnSpPr>
        <p:spPr>
          <a:xfrm flipH="1">
            <a:off x="8353426" y="5002144"/>
            <a:ext cx="409575" cy="161201"/>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048000" y="4092576"/>
            <a:ext cx="1752600" cy="708025"/>
          </a:xfrm>
          <a:prstGeom prst="rect">
            <a:avLst/>
          </a:prstGeom>
          <a:solidFill>
            <a:schemeClr val="bg1"/>
          </a:solidFill>
          <a:ln w="50800">
            <a:solidFill>
              <a:srgbClr val="FF0000"/>
            </a:solidFill>
          </a:ln>
        </p:spPr>
        <p:txBody>
          <a:bodyP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libri"/>
                <a:ea typeface="+mn-ea"/>
                <a:cs typeface="+mn-cs"/>
              </a:rPr>
              <a:t>Two career &amp; hobby choices</a:t>
            </a:r>
          </a:p>
        </p:txBody>
      </p:sp>
      <p:sp>
        <p:nvSpPr>
          <p:cNvPr id="9" name="Oval 8"/>
          <p:cNvSpPr/>
          <p:nvPr/>
        </p:nvSpPr>
        <p:spPr>
          <a:xfrm>
            <a:off x="1905000" y="5562600"/>
            <a:ext cx="914400" cy="381000"/>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Oval 9"/>
          <p:cNvSpPr/>
          <p:nvPr/>
        </p:nvSpPr>
        <p:spPr>
          <a:xfrm>
            <a:off x="1876425" y="6096000"/>
            <a:ext cx="914400" cy="381000"/>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12" name="Straight Arrow Connector 11"/>
          <p:cNvCxnSpPr/>
          <p:nvPr/>
        </p:nvCxnSpPr>
        <p:spPr>
          <a:xfrm rot="5400000">
            <a:off x="2438400" y="4953000"/>
            <a:ext cx="762000" cy="45720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8" idx="2"/>
            <a:endCxn id="10" idx="6"/>
          </p:cNvCxnSpPr>
          <p:nvPr/>
        </p:nvCxnSpPr>
        <p:spPr>
          <a:xfrm rot="5400000">
            <a:off x="2614613" y="4976813"/>
            <a:ext cx="1485900" cy="1133475"/>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4939" name="TextBox 12"/>
          <p:cNvSpPr txBox="1">
            <a:spLocks noChangeArrowheads="1"/>
          </p:cNvSpPr>
          <p:nvPr/>
        </p:nvSpPr>
        <p:spPr bwMode="auto">
          <a:xfrm>
            <a:off x="6858000" y="3352800"/>
            <a:ext cx="3505200" cy="369888"/>
          </a:xfrm>
          <a:prstGeom prst="rect">
            <a:avLst/>
          </a:prstGeom>
          <a:solidFill>
            <a:srgbClr val="FFFF00"/>
          </a:solidFill>
          <a:ln w="19050">
            <a:solidFill>
              <a:schemeClr val="tx1"/>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hlinkClick r:id="rId4"/>
              </a:rPr>
              <a:t>www.exploringyourcareer.org</a:t>
            </a: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p>
        </p:txBody>
      </p:sp>
      <p:pic>
        <p:nvPicPr>
          <p:cNvPr id="13" name="Picture 12" descr="exploring_wht_transparent-01.png">
            <a:extLst>
              <a:ext uri="{FF2B5EF4-FFF2-40B4-BE49-F238E27FC236}">
                <a16:creationId xmlns:a16="http://schemas.microsoft.com/office/drawing/2014/main" id="{4B337E2D-DD02-4D2B-9F2A-9D5BEEFF6A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pic>
        <p:nvPicPr>
          <p:cNvPr id="15" name="Picture 14">
            <a:extLst>
              <a:ext uri="{FF2B5EF4-FFF2-40B4-BE49-F238E27FC236}">
                <a16:creationId xmlns:a16="http://schemas.microsoft.com/office/drawing/2014/main" id="{94BF29D2-70E2-4BB3-B349-ECDB92981ABA}"/>
              </a:ext>
            </a:extLst>
          </p:cNvPr>
          <p:cNvPicPr>
            <a:picLocks noChangeAspect="1"/>
          </p:cNvPicPr>
          <p:nvPr/>
        </p:nvPicPr>
        <p:blipFill>
          <a:blip r:embed="rId6"/>
          <a:stretch>
            <a:fillRect/>
          </a:stretch>
        </p:blipFill>
        <p:spPr>
          <a:xfrm>
            <a:off x="159318" y="0"/>
            <a:ext cx="4402743" cy="1282148"/>
          </a:xfrm>
          <a:prstGeom prst="rect">
            <a:avLst/>
          </a:prstGeom>
        </p:spPr>
      </p:pic>
    </p:spTree>
    <p:extLst>
      <p:ext uri="{BB962C8B-B14F-4D97-AF65-F5344CB8AC3E}">
        <p14:creationId xmlns:p14="http://schemas.microsoft.com/office/powerpoint/2010/main" val="2794157433"/>
      </p:ext>
    </p:extLst>
  </p:cSld>
  <p:clrMapOvr>
    <a:masterClrMapping/>
  </p:clrMapOvr>
  <p:transition spd="slow"/>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352" y="6531457"/>
            <a:ext cx="897994" cy="326543"/>
          </a:xfrm>
          <a:prstGeom prst="rect">
            <a:avLst/>
          </a:prstGeom>
        </p:spPr>
      </p:pic>
      <p:pic>
        <p:nvPicPr>
          <p:cNvPr id="2" name="Picture 1">
            <a:extLst>
              <a:ext uri="{FF2B5EF4-FFF2-40B4-BE49-F238E27FC236}">
                <a16:creationId xmlns:a16="http://schemas.microsoft.com/office/drawing/2014/main" id="{43EFAA2E-9489-428F-9D78-DCDA121E1A8E}"/>
              </a:ext>
            </a:extLst>
          </p:cNvPr>
          <p:cNvPicPr>
            <a:picLocks noChangeAspect="1"/>
          </p:cNvPicPr>
          <p:nvPr/>
        </p:nvPicPr>
        <p:blipFill>
          <a:blip r:embed="rId4"/>
          <a:stretch>
            <a:fillRect/>
          </a:stretch>
        </p:blipFill>
        <p:spPr>
          <a:xfrm>
            <a:off x="3219750" y="1426181"/>
            <a:ext cx="6090432" cy="3468925"/>
          </a:xfrm>
          <a:prstGeom prst="rect">
            <a:avLst/>
          </a:prstGeom>
        </p:spPr>
      </p:pic>
      <p:sp>
        <p:nvSpPr>
          <p:cNvPr id="8" name="Rectangle 4">
            <a:extLst>
              <a:ext uri="{FF2B5EF4-FFF2-40B4-BE49-F238E27FC236}">
                <a16:creationId xmlns:a16="http://schemas.microsoft.com/office/drawing/2014/main" id="{F069F3C3-2C4F-49B0-9B68-8AE6E17AA133}"/>
              </a:ext>
            </a:extLst>
          </p:cNvPr>
          <p:cNvSpPr txBox="1">
            <a:spLocks noChangeArrowheads="1"/>
          </p:cNvSpPr>
          <p:nvPr/>
        </p:nvSpPr>
        <p:spPr>
          <a:xfrm>
            <a:off x="1438382" y="231638"/>
            <a:ext cx="9801546" cy="1135063"/>
          </a:xfrm>
          <a:prstGeom prst="rect">
            <a:avLst/>
          </a:prstGeom>
          <a:effectLst/>
        </p:spPr>
        <p:txBody>
          <a:bodyPr anchor="ct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1" i="0" u="none" strike="noStrike" kern="1200" cap="all" spc="0" normalizeH="0" baseline="0" noProof="0" dirty="0">
                <a:ln>
                  <a:noFill/>
                </a:ln>
                <a:solidFill>
                  <a:prstClr val="white"/>
                </a:solidFill>
                <a:effectLst/>
                <a:uLnTx/>
                <a:uFillTx/>
                <a:latin typeface="Calibri"/>
                <a:ea typeface="+mj-ea"/>
                <a:cs typeface="+mj-cs"/>
              </a:rPr>
              <a:t>Online Career Interest Survey COSTS</a:t>
            </a:r>
          </a:p>
        </p:txBody>
      </p:sp>
      <p:sp>
        <p:nvSpPr>
          <p:cNvPr id="3" name="TextBox 2">
            <a:extLst>
              <a:ext uri="{FF2B5EF4-FFF2-40B4-BE49-F238E27FC236}">
                <a16:creationId xmlns:a16="http://schemas.microsoft.com/office/drawing/2014/main" id="{293824BB-CCFD-47B4-A377-3F61E23C9112}"/>
              </a:ext>
            </a:extLst>
          </p:cNvPr>
          <p:cNvSpPr txBox="1"/>
          <p:nvPr/>
        </p:nvSpPr>
        <p:spPr>
          <a:xfrm>
            <a:off x="1092451" y="5493993"/>
            <a:ext cx="1000709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Unlimited schools and unlimited surveys for students 13 years of age and older</a:t>
            </a:r>
          </a:p>
        </p:txBody>
      </p:sp>
    </p:spTree>
    <p:extLst>
      <p:ext uri="{BB962C8B-B14F-4D97-AF65-F5344CB8AC3E}">
        <p14:creationId xmlns:p14="http://schemas.microsoft.com/office/powerpoint/2010/main" val="105580457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352" y="6531457"/>
            <a:ext cx="897994" cy="326543"/>
          </a:xfrm>
          <a:prstGeom prst="rect">
            <a:avLst/>
          </a:prstGeom>
        </p:spPr>
      </p:pic>
      <p:sp>
        <p:nvSpPr>
          <p:cNvPr id="8" name="Rectangle 4">
            <a:extLst>
              <a:ext uri="{FF2B5EF4-FFF2-40B4-BE49-F238E27FC236}">
                <a16:creationId xmlns:a16="http://schemas.microsoft.com/office/drawing/2014/main" id="{F069F3C3-2C4F-49B0-9B68-8AE6E17AA133}"/>
              </a:ext>
            </a:extLst>
          </p:cNvPr>
          <p:cNvSpPr txBox="1">
            <a:spLocks noChangeArrowheads="1"/>
          </p:cNvSpPr>
          <p:nvPr/>
        </p:nvSpPr>
        <p:spPr>
          <a:xfrm>
            <a:off x="635062" y="2861468"/>
            <a:ext cx="10921875" cy="1135063"/>
          </a:xfrm>
          <a:prstGeom prst="rect">
            <a:avLst/>
          </a:prstGeom>
          <a:effectLst/>
        </p:spPr>
        <p:txBody>
          <a:bodyPr anchor="ct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1" i="0" u="none" strike="noStrike" kern="1200" cap="all" spc="0" normalizeH="0" baseline="0" noProof="0" dirty="0">
                <a:ln>
                  <a:noFill/>
                </a:ln>
                <a:solidFill>
                  <a:prstClr val="white"/>
                </a:solidFill>
                <a:effectLst/>
                <a:uLnTx/>
                <a:uFillTx/>
                <a:latin typeface="Calibri"/>
                <a:ea typeface="+mj-ea"/>
                <a:cs typeface="+mj-cs"/>
              </a:rPr>
              <a:t>REPORTS GENERATED FROM THE SURVEYS</a:t>
            </a:r>
          </a:p>
        </p:txBody>
      </p:sp>
    </p:spTree>
    <p:extLst>
      <p:ext uri="{BB962C8B-B14F-4D97-AF65-F5344CB8AC3E}">
        <p14:creationId xmlns:p14="http://schemas.microsoft.com/office/powerpoint/2010/main" val="1953137926"/>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2251075" y="609600"/>
            <a:ext cx="7696200" cy="457200"/>
          </a:xfrm>
        </p:spPr>
        <p:txBody>
          <a:bodyPr>
            <a:normAutofit fontScale="90000"/>
          </a:bodyPr>
          <a:lstStyle/>
          <a:p>
            <a:pPr eaLnBrk="1" hangingPunct="1"/>
            <a:r>
              <a:rPr lang="en-US" altLang="en-US" b="1" dirty="0">
                <a:solidFill>
                  <a:schemeClr val="bg1"/>
                </a:solidFill>
              </a:rPr>
              <a:t>RESULTS REPORT: School</a:t>
            </a:r>
          </a:p>
        </p:txBody>
      </p:sp>
      <p:sp>
        <p:nvSpPr>
          <p:cNvPr id="131075" name="Content Placeholder 4"/>
          <p:cNvSpPr>
            <a:spLocks noGrp="1"/>
          </p:cNvSpPr>
          <p:nvPr>
            <p:ph sz="half" idx="2"/>
          </p:nvPr>
        </p:nvSpPr>
        <p:spPr/>
        <p:txBody>
          <a:bodyPr/>
          <a:lstStyle/>
          <a:p>
            <a:pPr eaLnBrk="1" hangingPunct="1"/>
            <a:endParaRPr lang="en-US" altLang="en-US" dirty="0"/>
          </a:p>
        </p:txBody>
      </p:sp>
      <p:sp>
        <p:nvSpPr>
          <p:cNvPr id="131076" name="Slide Number Placeholder 5"/>
          <p:cNvSpPr txBox="1">
            <a:spLocks noGrp="1"/>
          </p:cNvSpPr>
          <p:nvPr/>
        </p:nvSpPr>
        <p:spPr bwMode="auto">
          <a:xfrm>
            <a:off x="9753601" y="6473825"/>
            <a:ext cx="7588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457200" rtl="0" eaLnBrk="1" fontAlgn="auto" latinLnBrk="0" hangingPunct="1">
              <a:lnSpc>
                <a:spcPct val="100000"/>
              </a:lnSpc>
              <a:spcBef>
                <a:spcPct val="0"/>
              </a:spcBef>
              <a:spcAft>
                <a:spcPts val="0"/>
              </a:spcAft>
              <a:buClrTx/>
              <a:buSzTx/>
              <a:buFont typeface="Arial" panose="020B0604020202020204" pitchFamily="34" charset="0"/>
              <a:buNone/>
              <a:tabLst/>
              <a:defRPr/>
            </a:pPr>
            <a:fld id="{45B9C02E-46D3-42A5-8C77-CCA37031C685}" type="slidenum">
              <a:rPr kumimoji="0" lang="en-US" altLang="en-US" sz="1200" b="0" i="0" u="none" strike="noStrike" kern="1200" cap="none" spc="0" normalizeH="0" baseline="0" noProof="0">
                <a:ln>
                  <a:noFill/>
                </a:ln>
                <a:solidFill>
                  <a:srgbClr val="E46C0A"/>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ct val="0"/>
                </a:spcBef>
                <a:spcAft>
                  <a:spcPts val="0"/>
                </a:spcAft>
                <a:buClrTx/>
                <a:buSzTx/>
                <a:buFont typeface="Arial" panose="020B0604020202020204" pitchFamily="34" charset="0"/>
                <a:buNone/>
                <a:tabLst/>
                <a:defRPr/>
              </a:pPr>
              <a:t>159</a:t>
            </a:fld>
            <a:endParaRPr kumimoji="0" lang="en-US" altLang="en-US" sz="1200" b="0" i="0" u="none" strike="noStrike" kern="1200" cap="none" spc="0" normalizeH="0" baseline="0" noProof="0" dirty="0">
              <a:ln>
                <a:noFill/>
              </a:ln>
              <a:solidFill>
                <a:srgbClr val="E46C0A"/>
              </a:solidFill>
              <a:effectLst/>
              <a:uLnTx/>
              <a:uFillTx/>
              <a:latin typeface="Calibri" panose="020F0502020204030204" pitchFamily="34" charset="0"/>
              <a:ea typeface="+mn-ea"/>
              <a:cs typeface="+mn-cs"/>
            </a:endParaRPr>
          </a:p>
        </p:txBody>
      </p:sp>
      <p:pic>
        <p:nvPicPr>
          <p:cNvPr id="13107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43000"/>
            <a:ext cx="12192000" cy="569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2088598" y="2587834"/>
            <a:ext cx="8763000" cy="1939925"/>
          </a:xfrm>
          <a:prstGeom prst="rect">
            <a:avLst/>
          </a:prstGeom>
          <a:solidFill>
            <a:schemeClr val="accent1">
              <a:lumMod val="40000"/>
              <a:lumOff val="60000"/>
            </a:schemeClr>
          </a:solidFill>
          <a:ln w="31750">
            <a:solidFill>
              <a:schemeClr val="tx1"/>
            </a:solidFill>
          </a:ln>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charset="0"/>
                <a:ea typeface="+mn-ea"/>
                <a:cs typeface="Arial" charset="0"/>
              </a:rPr>
              <a:t>Grade: 10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charset="0"/>
                <a:ea typeface="+mn-ea"/>
                <a:cs typeface="Arial" charset="0"/>
              </a:rPr>
              <a:t>ABBEY, Susie    123 Main St   Noblesville   IN 46060   Work</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prstClr val="black"/>
                </a:solidFill>
                <a:effectLst/>
                <a:uLnTx/>
                <a:uFillTx/>
                <a:latin typeface="Arial" charset="0"/>
                <a:ea typeface="+mn-ea"/>
                <a:cs typeface="Arial" charset="0"/>
              </a:rPr>
              <a:t>Career 1</a:t>
            </a:r>
            <a:r>
              <a:rPr kumimoji="0" lang="en-US" sz="2400" b="1" i="0" u="none" strike="noStrike" kern="1200" cap="none" spc="0" normalizeH="0" baseline="0" noProof="0" dirty="0">
                <a:ln>
                  <a:noFill/>
                </a:ln>
                <a:solidFill>
                  <a:prstClr val="black"/>
                </a:solidFill>
                <a:effectLst/>
                <a:uLnTx/>
                <a:uFillTx/>
                <a:latin typeface="Arial" charset="0"/>
                <a:ea typeface="+mn-ea"/>
                <a:cs typeface="Arial" charset="0"/>
              </a:rPr>
              <a:t>		</a:t>
            </a:r>
            <a:r>
              <a:rPr kumimoji="0" lang="en-US" sz="2400" b="1" i="0" u="sng" strike="noStrike" kern="1200" cap="none" spc="0" normalizeH="0" baseline="0" noProof="0" dirty="0">
                <a:ln>
                  <a:noFill/>
                </a:ln>
                <a:solidFill>
                  <a:prstClr val="black"/>
                </a:solidFill>
                <a:effectLst/>
                <a:uLnTx/>
                <a:uFillTx/>
                <a:latin typeface="Arial" charset="0"/>
                <a:ea typeface="+mn-ea"/>
                <a:cs typeface="Arial" charset="0"/>
              </a:rPr>
              <a:t>Career 2</a:t>
            </a:r>
            <a:r>
              <a:rPr kumimoji="0" lang="en-US" sz="2400" b="1" i="0" u="none" strike="noStrike" kern="1200" cap="none" spc="0" normalizeH="0" baseline="0" noProof="0" dirty="0">
                <a:ln>
                  <a:noFill/>
                </a:ln>
                <a:solidFill>
                  <a:prstClr val="black"/>
                </a:solidFill>
                <a:effectLst/>
                <a:uLnTx/>
                <a:uFillTx/>
                <a:latin typeface="Arial" charset="0"/>
                <a:ea typeface="+mn-ea"/>
                <a:cs typeface="Arial" charset="0"/>
              </a:rPr>
              <a:t>		  </a:t>
            </a:r>
            <a:r>
              <a:rPr kumimoji="0" lang="en-US" sz="2400" b="1" i="0" u="sng" strike="noStrike" kern="1200" cap="none" spc="0" normalizeH="0" baseline="0" noProof="0" dirty="0">
                <a:ln>
                  <a:noFill/>
                </a:ln>
                <a:solidFill>
                  <a:prstClr val="black"/>
                </a:solidFill>
                <a:effectLst/>
                <a:uLnTx/>
                <a:uFillTx/>
                <a:latin typeface="Arial" charset="0"/>
                <a:ea typeface="+mn-ea"/>
                <a:cs typeface="Arial" charset="0"/>
              </a:rPr>
              <a:t>Hobby 1</a:t>
            </a:r>
            <a:r>
              <a:rPr kumimoji="0" lang="en-US" sz="2400" b="1" i="0" u="none" strike="noStrike" kern="1200" cap="none" spc="0" normalizeH="0" baseline="0" noProof="0" dirty="0">
                <a:ln>
                  <a:noFill/>
                </a:ln>
                <a:solidFill>
                  <a:prstClr val="black"/>
                </a:solidFill>
                <a:effectLst/>
                <a:uLnTx/>
                <a:uFillTx/>
                <a:latin typeface="Arial" charset="0"/>
                <a:ea typeface="+mn-ea"/>
                <a:cs typeface="Arial" charset="0"/>
              </a:rPr>
              <a:t>		      		</a:t>
            </a:r>
            <a:r>
              <a:rPr kumimoji="0" lang="en-US" sz="2400" b="1" i="0" u="sng" strike="noStrike" kern="1200" cap="none" spc="0" normalizeH="0" baseline="0" noProof="0" dirty="0">
                <a:ln>
                  <a:noFill/>
                </a:ln>
                <a:solidFill>
                  <a:prstClr val="black"/>
                </a:solidFill>
                <a:effectLst/>
                <a:uLnTx/>
                <a:uFillTx/>
                <a:latin typeface="Arial" charset="0"/>
                <a:ea typeface="+mn-ea"/>
                <a:cs typeface="Arial" charset="0"/>
              </a:rPr>
              <a:t>Hobby 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charset="0"/>
                <a:ea typeface="+mn-ea"/>
                <a:cs typeface="Arial" charset="0"/>
              </a:rPr>
              <a:t>Musician	 	Journalist	  Roller Skate /Blade	Music</a:t>
            </a:r>
          </a:p>
        </p:txBody>
      </p:sp>
      <p:sp>
        <p:nvSpPr>
          <p:cNvPr id="8" name="Oval 7"/>
          <p:cNvSpPr/>
          <p:nvPr/>
        </p:nvSpPr>
        <p:spPr>
          <a:xfrm>
            <a:off x="1600200" y="1066800"/>
            <a:ext cx="1447800" cy="381000"/>
          </a:xfrm>
          <a:prstGeom prst="ellipse">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2798347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sp>
        <p:nvSpPr>
          <p:cNvPr id="2" name="Title 1"/>
          <p:cNvSpPr>
            <a:spLocks noGrp="1"/>
          </p:cNvSpPr>
          <p:nvPr>
            <p:ph type="ctrTitle"/>
          </p:nvPr>
        </p:nvSpPr>
        <p:spPr>
          <a:xfrm>
            <a:off x="1902244" y="188504"/>
            <a:ext cx="8409746" cy="706188"/>
          </a:xfrm>
        </p:spPr>
        <p:txBody>
          <a:bodyPr>
            <a:normAutofit/>
          </a:bodyPr>
          <a:lstStyle/>
          <a:p>
            <a:pPr algn="l"/>
            <a:r>
              <a:rPr lang="en-US" sz="4000" b="1" dirty="0">
                <a:solidFill>
                  <a:srgbClr val="1FC77F"/>
                </a:solidFill>
                <a:latin typeface="Arial Black" panose="020B0A04020102020204" pitchFamily="34" charset="0"/>
                <a:cs typeface="Arial" panose="020B0604020202020204" pitchFamily="34" charset="0"/>
              </a:rPr>
              <a:t>Poison Control Centers…</a:t>
            </a:r>
            <a:endParaRPr lang="en-US" sz="4000" dirty="0">
              <a:solidFill>
                <a:srgbClr val="1FC77F"/>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1747957" y="3826467"/>
            <a:ext cx="8757859" cy="2354491"/>
          </a:xfrm>
          <a:prstGeom prst="rect">
            <a:avLst/>
          </a:prstGeom>
        </p:spPr>
        <p:txBody>
          <a:bodyPr wrap="square">
            <a:spAutoFit/>
          </a:bodyPr>
          <a:lstStyle/>
          <a:p>
            <a:r>
              <a:rPr lang="en-US" sz="2100" b="1" dirty="0">
                <a:solidFill>
                  <a:srgbClr val="FFFF00"/>
                </a:solidFill>
                <a:latin typeface="Arial" panose="020B0604020202020204" pitchFamily="34" charset="0"/>
                <a:cs typeface="Arial" panose="020B0604020202020204" pitchFamily="34" charset="0"/>
              </a:rPr>
              <a:t>America’s Poison Centers, the nation’s expert resource for poison and drug guidelines, has provided urgently needed information and treatment advice to millions of people for decades. The </a:t>
            </a:r>
            <a:r>
              <a:rPr lang="en-US" sz="2100" b="1" dirty="0">
                <a:solidFill>
                  <a:schemeClr val="accent6">
                    <a:lumMod val="75000"/>
                  </a:schemeClr>
                </a:solidFill>
                <a:latin typeface="Arial" panose="020B0604020202020204" pitchFamily="34" charset="0"/>
                <a:cs typeface="Arial" panose="020B0604020202020204" pitchFamily="34" charset="0"/>
              </a:rPr>
              <a:t>Poison Help hotline—1-800-222-1222</a:t>
            </a:r>
            <a:r>
              <a:rPr lang="en-US" sz="2100" b="1" dirty="0">
                <a:solidFill>
                  <a:srgbClr val="FFFF00"/>
                </a:solidFill>
                <a:latin typeface="Arial" panose="020B0604020202020204" pitchFamily="34" charset="0"/>
                <a:cs typeface="Arial" panose="020B0604020202020204" pitchFamily="34" charset="0"/>
              </a:rPr>
              <a:t>—has been included in the Scouts BSA Handbook for almost as long. The website </a:t>
            </a:r>
            <a:r>
              <a:rPr lang="en-US" sz="2100" b="1" u="sng" dirty="0">
                <a:solidFill>
                  <a:schemeClr val="accent6">
                    <a:lumMod val="75000"/>
                  </a:schemeClr>
                </a:solidFill>
                <a:latin typeface="Arial" panose="020B0604020202020204" pitchFamily="34" charset="0"/>
                <a:cs typeface="Arial" panose="020B0604020202020204" pitchFamily="34" charset="0"/>
              </a:rPr>
              <a:t>PoisonHelp.org </a:t>
            </a:r>
            <a:r>
              <a:rPr lang="en-US" sz="2100" b="1" dirty="0">
                <a:solidFill>
                  <a:srgbClr val="FFFF00"/>
                </a:solidFill>
                <a:latin typeface="Arial" panose="020B0604020202020204" pitchFamily="34" charset="0"/>
                <a:cs typeface="Arial" panose="020B0604020202020204" pitchFamily="34" charset="0"/>
              </a:rPr>
              <a:t>is another resource developed by America’s Poison Centers where one can get help and information online</a:t>
            </a:r>
          </a:p>
        </p:txBody>
      </p:sp>
      <p:pic>
        <p:nvPicPr>
          <p:cNvPr id="4" name="Picture 3">
            <a:extLst>
              <a:ext uri="{FF2B5EF4-FFF2-40B4-BE49-F238E27FC236}">
                <a16:creationId xmlns:a16="http://schemas.microsoft.com/office/drawing/2014/main" id="{7BB724DE-965E-04E7-A39A-96CB3683987E}"/>
              </a:ext>
            </a:extLst>
          </p:cNvPr>
          <p:cNvPicPr>
            <a:picLocks noChangeAspect="1"/>
          </p:cNvPicPr>
          <p:nvPr/>
        </p:nvPicPr>
        <p:blipFill>
          <a:blip r:embed="rId4"/>
          <a:stretch>
            <a:fillRect/>
          </a:stretch>
        </p:blipFill>
        <p:spPr>
          <a:xfrm>
            <a:off x="2568873" y="1011139"/>
            <a:ext cx="7116024" cy="2671720"/>
          </a:xfrm>
          <a:prstGeom prst="rect">
            <a:avLst/>
          </a:prstGeom>
        </p:spPr>
      </p:pic>
    </p:spTree>
    <p:extLst>
      <p:ext uri="{BB962C8B-B14F-4D97-AF65-F5344CB8AC3E}">
        <p14:creationId xmlns:p14="http://schemas.microsoft.com/office/powerpoint/2010/main" val="136715135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22" name="Slide Number Placeholder 5"/>
          <p:cNvSpPr txBox="1">
            <a:spLocks noGrp="1"/>
          </p:cNvSpPr>
          <p:nvPr/>
        </p:nvSpPr>
        <p:spPr bwMode="auto">
          <a:xfrm>
            <a:off x="9753601" y="6473825"/>
            <a:ext cx="7588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457200" rtl="0" eaLnBrk="1" fontAlgn="auto" latinLnBrk="0" hangingPunct="1">
              <a:lnSpc>
                <a:spcPct val="100000"/>
              </a:lnSpc>
              <a:spcBef>
                <a:spcPct val="0"/>
              </a:spcBef>
              <a:spcAft>
                <a:spcPts val="0"/>
              </a:spcAft>
              <a:buClrTx/>
              <a:buSzTx/>
              <a:buFont typeface="Arial" panose="020B0604020202020204" pitchFamily="34" charset="0"/>
              <a:buNone/>
              <a:tabLst/>
              <a:defRPr/>
            </a:pPr>
            <a:fld id="{1335B36A-C888-4B36-8F3A-FC32A092DCA5}" type="slidenum">
              <a:rPr kumimoji="0" lang="en-US" altLang="en-US" sz="1200" b="0" i="0" u="none" strike="noStrike" kern="1200" cap="none" spc="0" normalizeH="0" baseline="0" noProof="0">
                <a:ln>
                  <a:noFill/>
                </a:ln>
                <a:solidFill>
                  <a:srgbClr val="E46C0A"/>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ct val="0"/>
                </a:spcBef>
                <a:spcAft>
                  <a:spcPts val="0"/>
                </a:spcAft>
                <a:buClrTx/>
                <a:buSzTx/>
                <a:buFont typeface="Arial" panose="020B0604020202020204" pitchFamily="34" charset="0"/>
                <a:buNone/>
                <a:tabLst/>
                <a:defRPr/>
              </a:pPr>
              <a:t>160</a:t>
            </a:fld>
            <a:endParaRPr kumimoji="0" lang="en-US" altLang="en-US" sz="1200" b="0" i="0" u="none" strike="noStrike" kern="1200" cap="none" spc="0" normalizeH="0" baseline="0" noProof="0" dirty="0">
              <a:ln>
                <a:noFill/>
              </a:ln>
              <a:solidFill>
                <a:srgbClr val="E46C0A"/>
              </a:solidFill>
              <a:effectLst/>
              <a:uLnTx/>
              <a:uFillTx/>
              <a:latin typeface="Calibri" panose="020F0502020204030204" pitchFamily="34" charset="0"/>
              <a:ea typeface="+mn-ea"/>
              <a:cs typeface="+mn-cs"/>
            </a:endParaRPr>
          </a:p>
        </p:txBody>
      </p:sp>
      <p:pic>
        <p:nvPicPr>
          <p:cNvPr id="50182" name="Picture 6"/>
          <p:cNvPicPr>
            <a:picLocks noChangeAspect="1" noChangeArrowheads="1"/>
          </p:cNvPicPr>
          <p:nvPr/>
        </p:nvPicPr>
        <p:blipFill rotWithShape="1">
          <a:blip r:embed="rId3"/>
          <a:srcRect l="3959" t="18594" r="50850" b="21100"/>
          <a:stretch/>
        </p:blipFill>
        <p:spPr bwMode="auto">
          <a:xfrm>
            <a:off x="0" y="1727200"/>
            <a:ext cx="7991061" cy="6203950"/>
          </a:xfrm>
          <a:prstGeom prst="rect">
            <a:avLst/>
          </a:prstGeom>
          <a:noFill/>
          <a:ln w="9525">
            <a:solidFill>
              <a:schemeClr val="tx1">
                <a:lumMod val="65000"/>
                <a:lumOff val="35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50179" name="Picture 2"/>
          <p:cNvPicPr>
            <a:picLocks noChangeAspect="1" noChangeArrowheads="1"/>
          </p:cNvPicPr>
          <p:nvPr/>
        </p:nvPicPr>
        <p:blipFill>
          <a:blip r:embed="rId4"/>
          <a:srcRect/>
          <a:stretch>
            <a:fillRect/>
          </a:stretch>
        </p:blipFill>
        <p:spPr bwMode="auto">
          <a:xfrm>
            <a:off x="2847974" y="2305050"/>
            <a:ext cx="9344025" cy="5772150"/>
          </a:xfrm>
          <a:prstGeom prst="rect">
            <a:avLst/>
          </a:prstGeom>
          <a:noFill/>
          <a:ln w="9525">
            <a:solidFill>
              <a:schemeClr val="tx1">
                <a:lumMod val="65000"/>
                <a:lumOff val="3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3" name="Oval 2"/>
          <p:cNvSpPr/>
          <p:nvPr/>
        </p:nvSpPr>
        <p:spPr>
          <a:xfrm>
            <a:off x="2733675" y="2192338"/>
            <a:ext cx="1447800" cy="417512"/>
          </a:xfrm>
          <a:prstGeom prst="ellipse">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Oval 8"/>
          <p:cNvSpPr/>
          <p:nvPr/>
        </p:nvSpPr>
        <p:spPr>
          <a:xfrm>
            <a:off x="2155825" y="1682750"/>
            <a:ext cx="1752600" cy="457200"/>
          </a:xfrm>
          <a:prstGeom prst="ellipse">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3127" name="Rectangle 2"/>
          <p:cNvSpPr txBox="1">
            <a:spLocks noChangeArrowheads="1"/>
          </p:cNvSpPr>
          <p:nvPr/>
        </p:nvSpPr>
        <p:spPr bwMode="auto">
          <a:xfrm>
            <a:off x="2251075" y="677754"/>
            <a:ext cx="7696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RESULTS REPORT: School</a:t>
            </a:r>
          </a:p>
        </p:txBody>
      </p:sp>
    </p:spTree>
    <p:extLst>
      <p:ext uri="{BB962C8B-B14F-4D97-AF65-F5344CB8AC3E}">
        <p14:creationId xmlns:p14="http://schemas.microsoft.com/office/powerpoint/2010/main" val="4186772996"/>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14" name="Rectangle 5"/>
          <p:cNvSpPr>
            <a:spLocks noChangeArrowheads="1"/>
          </p:cNvSpPr>
          <p:nvPr/>
        </p:nvSpPr>
        <p:spPr bwMode="auto">
          <a:xfrm>
            <a:off x="2445387" y="1244291"/>
            <a:ext cx="7339304"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tabLst>
                <a:tab pos="685800" algn="l"/>
                <a:tab pos="1771650" algn="l"/>
                <a:tab pos="7372350" algn="r"/>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685800" algn="l"/>
                <a:tab pos="1771650" algn="l"/>
                <a:tab pos="7372350" algn="r"/>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685800" algn="l"/>
                <a:tab pos="1771650" algn="l"/>
                <a:tab pos="7372350" algn="r"/>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685800" algn="l"/>
                <a:tab pos="1771650" algn="l"/>
                <a:tab pos="7372350" algn="r"/>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685800" algn="l"/>
                <a:tab pos="1771650" algn="l"/>
                <a:tab pos="7372350" algn="r"/>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685800" algn="l"/>
                <a:tab pos="1771650" algn="l"/>
                <a:tab pos="7372350" algn="r"/>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685800" algn="l"/>
                <a:tab pos="1771650" algn="l"/>
                <a:tab pos="7372350" algn="r"/>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685800" algn="l"/>
                <a:tab pos="1771650" algn="l"/>
                <a:tab pos="7372350" algn="r"/>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685800" algn="l"/>
                <a:tab pos="1771650" algn="l"/>
                <a:tab pos="7372350" algn="r"/>
              </a:tabLst>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6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Code</a:t>
            </a:r>
            <a:r>
              <a:rPr kumimoji="0" lang="en-US" altLang="en-US" sz="16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   </a:t>
            </a:r>
            <a:r>
              <a:rPr kumimoji="0" lang="en-US" altLang="en-US" sz="16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Career                                                                                           Count</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endParaRPr kumimoji="0" lang="en-US" altLang="en-US" sz="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0712	Nurse (Registered)	798</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0145	Musician (Instrumental/Choral/Voice)	751</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0903	Attorney/Lawyer	733</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1625	Teacher/Teacher Aide	678</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0300	Business (General)	645</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0719	Physician/Surgeon	604</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0101	Actor/Actress	600</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0130	Fashion Designer/Model/Buyer	579</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0721	Psychiatrist/Psychologist	578</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0170	Professional Athlete	507</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0180	Photographer	461</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1305	Architect		437</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0725	Veterinarian	429</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0102	Artist		427</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0718	Physical Corrective Therapist	313</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1300	Engineering (General)	208</a:t>
            </a:r>
          </a:p>
        </p:txBody>
      </p:sp>
      <p:sp>
        <p:nvSpPr>
          <p:cNvPr id="15" name="Rectangle 4"/>
          <p:cNvSpPr>
            <a:spLocks noChangeArrowheads="1"/>
          </p:cNvSpPr>
          <p:nvPr/>
        </p:nvSpPr>
        <p:spPr bwMode="auto">
          <a:xfrm>
            <a:off x="1940604" y="320961"/>
            <a:ext cx="8348870"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Summary Career Interest Report by Council</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16" name="Explosion 1 15"/>
          <p:cNvSpPr/>
          <p:nvPr/>
        </p:nvSpPr>
        <p:spPr>
          <a:xfrm rot="1320000">
            <a:off x="6570631" y="3232643"/>
            <a:ext cx="2736274" cy="2424423"/>
          </a:xfrm>
          <a:prstGeom prst="irregularSeal1">
            <a:avLst/>
          </a:prstGeom>
          <a:solidFill>
            <a:srgbClr val="FFC000"/>
          </a:solidFill>
          <a:ln>
            <a:noFill/>
          </a:ln>
          <a:effectLst>
            <a:softEdge rad="31750"/>
          </a:effectLst>
        </p:spPr>
        <p:style>
          <a:lnRef idx="2">
            <a:schemeClr val="accent2">
              <a:shade val="50000"/>
            </a:schemeClr>
          </a:lnRef>
          <a:fillRef idx="1">
            <a:schemeClr val="accent2"/>
          </a:fillRef>
          <a:effectRef idx="0">
            <a:schemeClr val="accent2"/>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50" normalizeH="0" baseline="0" noProof="0" dirty="0">
                <a:ln w="11430"/>
                <a:solidFill>
                  <a:srgbClr val="F89108"/>
                </a:solidFill>
                <a:effectLst>
                  <a:outerShdw blurRad="76200" dist="50800" dir="5400000" algn="tl" rotWithShape="0">
                    <a:srgbClr val="000000">
                      <a:alpha val="65000"/>
                    </a:srgbClr>
                  </a:outerShdw>
                </a:effectLst>
                <a:uLnTx/>
                <a:uFillTx/>
                <a:latin typeface="Calibri"/>
                <a:ea typeface="+mn-ea"/>
                <a:cs typeface="+mn-cs"/>
              </a:rPr>
              <a:t>MOST IMPORTANT TO YOU</a:t>
            </a:r>
          </a:p>
        </p:txBody>
      </p:sp>
    </p:spTree>
    <p:extLst>
      <p:ext uri="{BB962C8B-B14F-4D97-AF65-F5344CB8AC3E}">
        <p14:creationId xmlns:p14="http://schemas.microsoft.com/office/powerpoint/2010/main" val="2123066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anim calcmode="lin" valueType="num">
                                      <p:cBhvr>
                                        <p:cTn id="8" dur="2000" fill="hold"/>
                                        <p:tgtEl>
                                          <p:spTgt spid="16"/>
                                        </p:tgtEl>
                                        <p:attrNameLst>
                                          <p:attrName>ppt_w</p:attrName>
                                        </p:attrNameLst>
                                      </p:cBhvr>
                                      <p:tavLst>
                                        <p:tav tm="0" fmla="#ppt_w*sin(2.5*pi*$)">
                                          <p:val>
                                            <p:fltVal val="0"/>
                                          </p:val>
                                        </p:tav>
                                        <p:tav tm="100000">
                                          <p:val>
                                            <p:fltVal val="1"/>
                                          </p:val>
                                        </p:tav>
                                      </p:tavLst>
                                    </p:anim>
                                    <p:anim calcmode="lin" valueType="num">
                                      <p:cBhvr>
                                        <p:cTn id="9" dur="2000" fill="hold"/>
                                        <p:tgtEl>
                                          <p:spTgt spid="1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pic>
        <p:nvPicPr>
          <p:cNvPr id="2" name="Picture 1">
            <a:extLst>
              <a:ext uri="{FF2B5EF4-FFF2-40B4-BE49-F238E27FC236}">
                <a16:creationId xmlns:a16="http://schemas.microsoft.com/office/drawing/2014/main" id="{56BFE930-47C5-4B68-B571-52223D746263}"/>
              </a:ext>
            </a:extLst>
          </p:cNvPr>
          <p:cNvPicPr>
            <a:picLocks noChangeAspect="1"/>
          </p:cNvPicPr>
          <p:nvPr/>
        </p:nvPicPr>
        <p:blipFill>
          <a:blip r:embed="rId4"/>
          <a:stretch>
            <a:fillRect/>
          </a:stretch>
        </p:blipFill>
        <p:spPr>
          <a:xfrm>
            <a:off x="3081008" y="2162550"/>
            <a:ext cx="5870957" cy="1658256"/>
          </a:xfrm>
          <a:prstGeom prst="rect">
            <a:avLst/>
          </a:prstGeom>
        </p:spPr>
      </p:pic>
      <p:sp>
        <p:nvSpPr>
          <p:cNvPr id="8" name="Rectangle 6">
            <a:extLst>
              <a:ext uri="{FF2B5EF4-FFF2-40B4-BE49-F238E27FC236}">
                <a16:creationId xmlns:a16="http://schemas.microsoft.com/office/drawing/2014/main" id="{3A1EE950-51E7-43EF-A880-2FC3473634E9}"/>
              </a:ext>
            </a:extLst>
          </p:cNvPr>
          <p:cNvSpPr txBox="1">
            <a:spLocks/>
          </p:cNvSpPr>
          <p:nvPr/>
        </p:nvSpPr>
        <p:spPr>
          <a:xfrm>
            <a:off x="2400300" y="4014001"/>
            <a:ext cx="7391400" cy="2743200"/>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0" marR="0" lvl="0" indent="0" algn="ctr" defTabSz="457200" rtl="0" eaLnBrk="1" fontAlgn="auto" latinLnBrk="0" hangingPunct="1">
              <a:lnSpc>
                <a:spcPct val="90000"/>
              </a:lnSpc>
              <a:spcBef>
                <a:spcPct val="20000"/>
              </a:spcBef>
              <a:spcAft>
                <a:spcPts val="0"/>
              </a:spcAft>
              <a:buClrTx/>
              <a:buSzTx/>
              <a:buFont typeface="Arial"/>
              <a:buNone/>
              <a:tabLst/>
              <a:defRPr/>
            </a:pPr>
            <a:r>
              <a:rPr kumimoji="0" lang="en-US" altLang="en-US" sz="2800" b="1" i="0" u="none" strike="noStrike" kern="1200" cap="none" spc="0" normalizeH="0" baseline="0" noProof="0" dirty="0">
                <a:ln>
                  <a:noFill/>
                </a:ln>
                <a:solidFill>
                  <a:prstClr val="white"/>
                </a:solidFill>
                <a:effectLst/>
                <a:uLnTx/>
                <a:uFillTx/>
                <a:latin typeface="Calibri"/>
                <a:ea typeface="+mn-ea"/>
                <a:cs typeface="+mn-cs"/>
              </a:rPr>
              <a:t>Opportunity for 6 “Yes” or “No” questions</a:t>
            </a:r>
          </a:p>
          <a:p>
            <a:pPr marL="0" marR="0" lvl="0" indent="0" algn="ctr" defTabSz="457200" rtl="0" eaLnBrk="1" fontAlgn="auto" latinLnBrk="0" hangingPunct="1">
              <a:lnSpc>
                <a:spcPct val="90000"/>
              </a:lnSpc>
              <a:spcBef>
                <a:spcPct val="20000"/>
              </a:spcBef>
              <a:spcAft>
                <a:spcPts val="0"/>
              </a:spcAft>
              <a:buClrTx/>
              <a:buSzTx/>
              <a:buFont typeface="Arial"/>
              <a:buNone/>
              <a:tabLst/>
              <a:defRPr/>
            </a:pPr>
            <a:r>
              <a:rPr kumimoji="0" lang="en-US" altLang="en-US" sz="2800" b="1" i="0" u="none" strike="noStrike" kern="1200" cap="none" spc="0" normalizeH="0" baseline="0" noProof="0" dirty="0">
                <a:ln>
                  <a:noFill/>
                </a:ln>
                <a:solidFill>
                  <a:prstClr val="white"/>
                </a:solidFill>
                <a:effectLst/>
                <a:uLnTx/>
                <a:uFillTx/>
                <a:latin typeface="Calibri"/>
                <a:ea typeface="+mn-ea"/>
                <a:cs typeface="+mn-cs"/>
              </a:rPr>
              <a:t>Unique feature of our survey</a:t>
            </a:r>
          </a:p>
          <a:p>
            <a:pPr marL="0" marR="0" lvl="0" indent="0" algn="ctr" defTabSz="457200" rtl="0" eaLnBrk="1" fontAlgn="auto" latinLnBrk="0" hangingPunct="1">
              <a:lnSpc>
                <a:spcPct val="90000"/>
              </a:lnSpc>
              <a:spcBef>
                <a:spcPct val="20000"/>
              </a:spcBef>
              <a:spcAft>
                <a:spcPts val="0"/>
              </a:spcAft>
              <a:buClrTx/>
              <a:buSzTx/>
              <a:buFont typeface="Arial"/>
              <a:buNone/>
              <a:tabLst/>
              <a:defRPr/>
            </a:pPr>
            <a:r>
              <a:rPr kumimoji="0" lang="en-US" altLang="en-US" sz="2800" b="1" i="0" u="none" strike="noStrike" kern="1200" cap="none" spc="0" normalizeH="0" baseline="0" noProof="0" dirty="0">
                <a:ln>
                  <a:noFill/>
                </a:ln>
                <a:solidFill>
                  <a:prstClr val="white"/>
                </a:solidFill>
                <a:effectLst/>
                <a:uLnTx/>
                <a:uFillTx/>
                <a:latin typeface="Calibri"/>
                <a:ea typeface="+mn-ea"/>
                <a:cs typeface="+mn-cs"/>
              </a:rPr>
              <a:t>Anything school officials want to know</a:t>
            </a:r>
          </a:p>
          <a:p>
            <a:pPr marL="457200" marR="0" lvl="1" indent="0" algn="ctr" defTabSz="457200" rtl="0" eaLnBrk="1" fontAlgn="auto" latinLnBrk="0" hangingPunct="1">
              <a:lnSpc>
                <a:spcPct val="90000"/>
              </a:lnSpc>
              <a:spcBef>
                <a:spcPct val="20000"/>
              </a:spcBef>
              <a:spcAft>
                <a:spcPts val="0"/>
              </a:spcAft>
              <a:buClrTx/>
              <a:buSzTx/>
              <a:buFont typeface="Wingdings" panose="05000000000000000000" pitchFamily="2" charset="2"/>
              <a:buChar char="ü"/>
              <a:tabLst/>
              <a:defRPr/>
            </a:pPr>
            <a:r>
              <a:rPr kumimoji="0" lang="en-US" altLang="en-US" sz="2400" b="1" i="0" u="none" strike="noStrike" kern="1200" cap="none" spc="0" normalizeH="0" baseline="0" noProof="0" dirty="0">
                <a:ln>
                  <a:noFill/>
                </a:ln>
                <a:solidFill>
                  <a:prstClr val="white"/>
                </a:solidFill>
                <a:effectLst/>
                <a:uLnTx/>
                <a:uFillTx/>
                <a:latin typeface="Calibri"/>
                <a:ea typeface="+mn-ea"/>
                <a:cs typeface="+mn-cs"/>
              </a:rPr>
              <a:t>Are you planning to take the SAT / ACT?</a:t>
            </a:r>
          </a:p>
          <a:p>
            <a:pPr marL="457200" marR="0" lvl="1" indent="0" algn="ctr" defTabSz="457200" rtl="0" eaLnBrk="1" fontAlgn="auto" latinLnBrk="0" hangingPunct="1">
              <a:lnSpc>
                <a:spcPct val="90000"/>
              </a:lnSpc>
              <a:spcBef>
                <a:spcPct val="20000"/>
              </a:spcBef>
              <a:spcAft>
                <a:spcPts val="0"/>
              </a:spcAft>
              <a:buClrTx/>
              <a:buSzTx/>
              <a:buFont typeface="Wingdings" panose="05000000000000000000" pitchFamily="2" charset="2"/>
              <a:buChar char="ü"/>
              <a:tabLst/>
              <a:defRPr/>
            </a:pPr>
            <a:r>
              <a:rPr kumimoji="0" lang="en-US" altLang="en-US" sz="2400" b="1" i="0" u="none" strike="noStrike" kern="1200" cap="none" spc="0" normalizeH="0" baseline="0" noProof="0" dirty="0">
                <a:ln>
                  <a:noFill/>
                </a:ln>
                <a:solidFill>
                  <a:prstClr val="white"/>
                </a:solidFill>
                <a:effectLst/>
                <a:uLnTx/>
                <a:uFillTx/>
                <a:latin typeface="Calibri"/>
                <a:ea typeface="+mn-ea"/>
                <a:cs typeface="+mn-cs"/>
              </a:rPr>
              <a:t>Are drugs a problem in our school?</a:t>
            </a:r>
          </a:p>
          <a:p>
            <a:pPr marL="457200" marR="0" lvl="1" indent="0" algn="ctr" defTabSz="457200" rtl="0" eaLnBrk="1" fontAlgn="auto" latinLnBrk="0" hangingPunct="1">
              <a:lnSpc>
                <a:spcPct val="90000"/>
              </a:lnSpc>
              <a:spcBef>
                <a:spcPct val="20000"/>
              </a:spcBef>
              <a:spcAft>
                <a:spcPts val="0"/>
              </a:spcAft>
              <a:buClrTx/>
              <a:buSzTx/>
              <a:buFont typeface="Wingdings" panose="05000000000000000000" pitchFamily="2" charset="2"/>
              <a:buChar char="ü"/>
              <a:tabLst/>
              <a:defRPr/>
            </a:pPr>
            <a:r>
              <a:rPr kumimoji="0" lang="en-US" altLang="en-US" sz="2400" b="1" i="0" u="none" strike="noStrike" kern="1200" cap="none" spc="0" normalizeH="0" baseline="0" noProof="0" dirty="0">
                <a:ln>
                  <a:noFill/>
                </a:ln>
                <a:solidFill>
                  <a:prstClr val="white"/>
                </a:solidFill>
                <a:effectLst/>
                <a:uLnTx/>
                <a:uFillTx/>
                <a:latin typeface="Calibri"/>
                <a:ea typeface="+mn-ea"/>
                <a:cs typeface="+mn-cs"/>
              </a:rPr>
              <a:t>Is there enough student parking?</a:t>
            </a:r>
          </a:p>
        </p:txBody>
      </p:sp>
      <p:sp>
        <p:nvSpPr>
          <p:cNvPr id="4" name="TextBox 3">
            <a:extLst>
              <a:ext uri="{FF2B5EF4-FFF2-40B4-BE49-F238E27FC236}">
                <a16:creationId xmlns:a16="http://schemas.microsoft.com/office/drawing/2014/main" id="{6AD40188-3B2C-4936-BB05-5D1397F1203A}"/>
              </a:ext>
            </a:extLst>
          </p:cNvPr>
          <p:cNvSpPr txBox="1"/>
          <p:nvPr/>
        </p:nvSpPr>
        <p:spPr>
          <a:xfrm>
            <a:off x="2678651" y="738064"/>
            <a:ext cx="7166705"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a:ea typeface="+mn-ea"/>
                <a:cs typeface="+mn-cs"/>
              </a:rPr>
              <a:t>Career Interest Survey Questions</a:t>
            </a:r>
          </a:p>
        </p:txBody>
      </p:sp>
    </p:spTree>
    <p:extLst>
      <p:ext uri="{BB962C8B-B14F-4D97-AF65-F5344CB8AC3E}">
        <p14:creationId xmlns:p14="http://schemas.microsoft.com/office/powerpoint/2010/main" val="377837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50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par>
                          <p:cTn id="8" fill="hold">
                            <p:stCondLst>
                              <p:cond delay="1000"/>
                            </p:stCondLst>
                            <p:childTnLst>
                              <p:par>
                                <p:cTn id="9" presetID="3" presetClass="entr" presetSubtype="10" fill="hold" grpId="0" nodeType="afterEffect">
                                  <p:stCondLst>
                                    <p:cond delay="500"/>
                                  </p:stCondLst>
                                  <p:childTnLst>
                                    <p:set>
                                      <p:cBhvr>
                                        <p:cTn id="10" dur="1" fill="hold">
                                          <p:stCondLst>
                                            <p:cond delay="0"/>
                                          </p:stCondLst>
                                        </p:cTn>
                                        <p:tgtEl>
                                          <p:spTgt spid="8">
                                            <p:txEl>
                                              <p:pRg st="1" end="1"/>
                                            </p:txEl>
                                          </p:spTgt>
                                        </p:tgtEl>
                                        <p:attrNameLst>
                                          <p:attrName>style.visibility</p:attrName>
                                        </p:attrNameLst>
                                      </p:cBhvr>
                                      <p:to>
                                        <p:strVal val="visible"/>
                                      </p:to>
                                    </p:set>
                                    <p:animEffect transition="in" filter="blinds(horizontal)">
                                      <p:cBhvr>
                                        <p:cTn id="11" dur="500"/>
                                        <p:tgtEl>
                                          <p:spTgt spid="8">
                                            <p:txEl>
                                              <p:pRg st="1" end="1"/>
                                            </p:txEl>
                                          </p:spTgt>
                                        </p:tgtEl>
                                      </p:cBhvr>
                                    </p:animEffect>
                                  </p:childTnLst>
                                </p:cTn>
                              </p:par>
                            </p:childTnLst>
                          </p:cTn>
                        </p:par>
                        <p:par>
                          <p:cTn id="12" fill="hold">
                            <p:stCondLst>
                              <p:cond delay="2000"/>
                            </p:stCondLst>
                            <p:childTnLst>
                              <p:par>
                                <p:cTn id="13" presetID="3" presetClass="entr" presetSubtype="10" fill="hold" grpId="0" nodeType="afterEffect">
                                  <p:stCondLst>
                                    <p:cond delay="500"/>
                                  </p:stCondLst>
                                  <p:childTnLst>
                                    <p:set>
                                      <p:cBhvr>
                                        <p:cTn id="14" dur="1" fill="hold">
                                          <p:stCondLst>
                                            <p:cond delay="0"/>
                                          </p:stCondLst>
                                        </p:cTn>
                                        <p:tgtEl>
                                          <p:spTgt spid="8">
                                            <p:txEl>
                                              <p:pRg st="2" end="2"/>
                                            </p:txEl>
                                          </p:spTgt>
                                        </p:tgtEl>
                                        <p:attrNameLst>
                                          <p:attrName>style.visibility</p:attrName>
                                        </p:attrNameLst>
                                      </p:cBhvr>
                                      <p:to>
                                        <p:strVal val="visible"/>
                                      </p:to>
                                    </p:set>
                                    <p:animEffect transition="in" filter="blinds(horizontal)">
                                      <p:cBhvr>
                                        <p:cTn id="15" dur="500"/>
                                        <p:tgtEl>
                                          <p:spTgt spid="8">
                                            <p:txEl>
                                              <p:pRg st="2" end="2"/>
                                            </p:txEl>
                                          </p:spTgt>
                                        </p:tgtEl>
                                      </p:cBhvr>
                                    </p:animEffect>
                                  </p:childTnLst>
                                </p:cTn>
                              </p:par>
                            </p:childTnLst>
                          </p:cTn>
                        </p:par>
                        <p:par>
                          <p:cTn id="16" fill="hold">
                            <p:stCondLst>
                              <p:cond delay="3000"/>
                            </p:stCondLst>
                            <p:childTnLst>
                              <p:par>
                                <p:cTn id="17" presetID="3" presetClass="entr" presetSubtype="10" fill="hold" grpId="0" nodeType="afterEffect">
                                  <p:stCondLst>
                                    <p:cond delay="500"/>
                                  </p:stCondLst>
                                  <p:childTnLst>
                                    <p:set>
                                      <p:cBhvr>
                                        <p:cTn id="18" dur="1" fill="hold">
                                          <p:stCondLst>
                                            <p:cond delay="0"/>
                                          </p:stCondLst>
                                        </p:cTn>
                                        <p:tgtEl>
                                          <p:spTgt spid="8">
                                            <p:txEl>
                                              <p:pRg st="3" end="3"/>
                                            </p:txEl>
                                          </p:spTgt>
                                        </p:tgtEl>
                                        <p:attrNameLst>
                                          <p:attrName>style.visibility</p:attrName>
                                        </p:attrNameLst>
                                      </p:cBhvr>
                                      <p:to>
                                        <p:strVal val="visible"/>
                                      </p:to>
                                    </p:set>
                                    <p:animEffect transition="in" filter="blinds(horizontal)">
                                      <p:cBhvr>
                                        <p:cTn id="19" dur="500"/>
                                        <p:tgtEl>
                                          <p:spTgt spid="8">
                                            <p:txEl>
                                              <p:pRg st="3" end="3"/>
                                            </p:txEl>
                                          </p:spTgt>
                                        </p:tgtEl>
                                      </p:cBhvr>
                                    </p:animEffect>
                                  </p:childTnLst>
                                </p:cTn>
                              </p:par>
                            </p:childTnLst>
                          </p:cTn>
                        </p:par>
                        <p:par>
                          <p:cTn id="20" fill="hold">
                            <p:stCondLst>
                              <p:cond delay="4000"/>
                            </p:stCondLst>
                            <p:childTnLst>
                              <p:par>
                                <p:cTn id="21" presetID="3" presetClass="entr" presetSubtype="10" fill="hold" grpId="0" nodeType="afterEffect">
                                  <p:stCondLst>
                                    <p:cond delay="500"/>
                                  </p:stCondLst>
                                  <p:childTnLst>
                                    <p:set>
                                      <p:cBhvr>
                                        <p:cTn id="22" dur="1" fill="hold">
                                          <p:stCondLst>
                                            <p:cond delay="0"/>
                                          </p:stCondLst>
                                        </p:cTn>
                                        <p:tgtEl>
                                          <p:spTgt spid="8">
                                            <p:txEl>
                                              <p:pRg st="4" end="4"/>
                                            </p:txEl>
                                          </p:spTgt>
                                        </p:tgtEl>
                                        <p:attrNameLst>
                                          <p:attrName>style.visibility</p:attrName>
                                        </p:attrNameLst>
                                      </p:cBhvr>
                                      <p:to>
                                        <p:strVal val="visible"/>
                                      </p:to>
                                    </p:set>
                                    <p:animEffect transition="in" filter="blinds(horizontal)">
                                      <p:cBhvr>
                                        <p:cTn id="23" dur="500"/>
                                        <p:tgtEl>
                                          <p:spTgt spid="8">
                                            <p:txEl>
                                              <p:pRg st="4" end="4"/>
                                            </p:txEl>
                                          </p:spTgt>
                                        </p:tgtEl>
                                      </p:cBhvr>
                                    </p:animEffect>
                                  </p:childTnLst>
                                </p:cTn>
                              </p:par>
                            </p:childTnLst>
                          </p:cTn>
                        </p:par>
                        <p:par>
                          <p:cTn id="24" fill="hold">
                            <p:stCondLst>
                              <p:cond delay="5000"/>
                            </p:stCondLst>
                            <p:childTnLst>
                              <p:par>
                                <p:cTn id="25" presetID="3" presetClass="entr" presetSubtype="10" fill="hold" grpId="0" nodeType="afterEffect">
                                  <p:stCondLst>
                                    <p:cond delay="50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blinds(horizontal)">
                                      <p:cBhvr>
                                        <p:cTn id="27"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bldLvl="2" advAuto="500"/>
    </p:bldLst>
  </p:timing>
</p:sld>
</file>

<file path=ppt/slides/slide163.xml><?xml version="1.0" encoding="utf-8"?>
<p:sld xmlns:a="http://schemas.openxmlformats.org/drawingml/2006/main" xmlns:r="http://schemas.openxmlformats.org/officeDocument/2006/relationships" xmlns:p="http://schemas.openxmlformats.org/presentationml/2006/main">
  <p:cSld>
    <p:bg>
      <p:bgPr>
        <a:solidFill>
          <a:srgbClr val="231950"/>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61"/>
            <a:ext cx="12192000" cy="6883121"/>
          </a:xfrm>
          <a:prstGeom prst="rect">
            <a:avLst/>
          </a:prstGeom>
        </p:spPr>
      </p:pic>
      <p:sp>
        <p:nvSpPr>
          <p:cNvPr id="3" name="Content Placeholder 2"/>
          <p:cNvSpPr>
            <a:spLocks noGrp="1"/>
          </p:cNvSpPr>
          <p:nvPr>
            <p:ph idx="1"/>
          </p:nvPr>
        </p:nvSpPr>
        <p:spPr>
          <a:xfrm>
            <a:off x="-1229360" y="1041402"/>
            <a:ext cx="45719" cy="137159"/>
          </a:xfrm>
        </p:spPr>
        <p:txBody>
          <a:bodyPr>
            <a:normAutofit fontScale="25000" lnSpcReduction="20000"/>
          </a:bodyPr>
          <a:lstStyle/>
          <a:p>
            <a:endParaRPr lang="en-US" b="1" dirty="0">
              <a:solidFill>
                <a:schemeClr val="bg1"/>
              </a:solidFill>
            </a:endParaRPr>
          </a:p>
        </p:txBody>
      </p:sp>
      <p:pic>
        <p:nvPicPr>
          <p:cNvPr id="4" name="Picture 3">
            <a:extLst>
              <a:ext uri="{FF2B5EF4-FFF2-40B4-BE49-F238E27FC236}">
                <a16:creationId xmlns:a16="http://schemas.microsoft.com/office/drawing/2014/main" id="{51039A55-753E-4530-A553-C5E3850446D9}"/>
              </a:ext>
            </a:extLst>
          </p:cNvPr>
          <p:cNvPicPr>
            <a:picLocks noChangeAspect="1"/>
          </p:cNvPicPr>
          <p:nvPr/>
        </p:nvPicPr>
        <p:blipFill>
          <a:blip r:embed="rId4"/>
          <a:stretch>
            <a:fillRect/>
          </a:stretch>
        </p:blipFill>
        <p:spPr>
          <a:xfrm>
            <a:off x="626751" y="0"/>
            <a:ext cx="10938497" cy="7112796"/>
          </a:xfrm>
          <a:prstGeom prst="rect">
            <a:avLst/>
          </a:prstGeom>
        </p:spPr>
      </p:pic>
      <p:sp>
        <p:nvSpPr>
          <p:cNvPr id="6" name="Oval 5">
            <a:extLst>
              <a:ext uri="{FF2B5EF4-FFF2-40B4-BE49-F238E27FC236}">
                <a16:creationId xmlns:a16="http://schemas.microsoft.com/office/drawing/2014/main" id="{E3477278-D39E-4E1D-86F0-B9964A4B4C05}"/>
              </a:ext>
            </a:extLst>
          </p:cNvPr>
          <p:cNvSpPr/>
          <p:nvPr/>
        </p:nvSpPr>
        <p:spPr>
          <a:xfrm>
            <a:off x="4501644" y="1972514"/>
            <a:ext cx="2454120" cy="464494"/>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64761FDE-8252-4D17-89B2-9ACA22EF73D1}"/>
              </a:ext>
            </a:extLst>
          </p:cNvPr>
          <p:cNvSpPr txBox="1"/>
          <p:nvPr/>
        </p:nvSpPr>
        <p:spPr>
          <a:xfrm>
            <a:off x="6301295" y="89452"/>
            <a:ext cx="7033543"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a:ea typeface="+mn-ea"/>
                <a:cs typeface="+mn-cs"/>
                <a:hlinkClick r:id="rId5">
                  <a:extLst>
                    <a:ext uri="{A12FA001-AC4F-418D-AE19-62706E023703}">
                      <ahyp:hlinkClr xmlns:ahyp="http://schemas.microsoft.com/office/drawing/2018/hyperlinkcolor" val="tx"/>
                    </a:ext>
                  </a:extLst>
                </a:hlinkClick>
              </a:rPr>
              <a:t>www.exploring.org</a:t>
            </a:r>
            <a:r>
              <a:rPr kumimoji="0" lang="en-US" sz="4400" b="1" i="0" u="none" strike="noStrike" kern="1200" cap="none" spc="0" normalizeH="0" baseline="0" noProof="0" dirty="0">
                <a:ln>
                  <a:noFill/>
                </a:ln>
                <a:solidFill>
                  <a:prstClr val="white"/>
                </a:solidFill>
                <a:effectLst/>
                <a:uLnTx/>
                <a:uFillTx/>
                <a:latin typeface="Calibri"/>
                <a:ea typeface="+mn-ea"/>
                <a:cs typeface="+mn-cs"/>
              </a:rPr>
              <a:t> </a:t>
            </a:r>
          </a:p>
        </p:txBody>
      </p:sp>
    </p:spTree>
    <p:extLst>
      <p:ext uri="{BB962C8B-B14F-4D97-AF65-F5344CB8AC3E}">
        <p14:creationId xmlns:p14="http://schemas.microsoft.com/office/powerpoint/2010/main" val="4011008964"/>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p:cNvPicPr>
            <a:picLocks noChangeAspect="1"/>
          </p:cNvPicPr>
          <p:nvPr/>
        </p:nvPicPr>
        <p:blipFill rotWithShape="1">
          <a:blip r:embed="rId4"/>
          <a:srcRect l="32332" t="8007" r="32462" b="10001"/>
          <a:stretch/>
        </p:blipFill>
        <p:spPr>
          <a:xfrm>
            <a:off x="2286231" y="1494996"/>
            <a:ext cx="2971801" cy="38931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ctangle 1"/>
          <p:cNvSpPr/>
          <p:nvPr/>
        </p:nvSpPr>
        <p:spPr>
          <a:xfrm>
            <a:off x="2364276" y="471381"/>
            <a:ext cx="7449475" cy="63094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00C87D"/>
                </a:solidFill>
                <a:effectLst/>
                <a:uLnTx/>
                <a:uFillTx/>
                <a:latin typeface="Arial" panose="020B0604020202020204" pitchFamily="34" charset="0"/>
                <a:ea typeface="+mn-ea"/>
                <a:cs typeface="Arial" panose="020B0604020202020204" pitchFamily="34" charset="0"/>
              </a:rPr>
              <a:t>Career Interest Survey Guidebook</a:t>
            </a:r>
          </a:p>
        </p:txBody>
      </p:sp>
      <p:sp>
        <p:nvSpPr>
          <p:cNvPr id="14" name="Subtitle 5"/>
          <p:cNvSpPr txBox="1">
            <a:spLocks/>
          </p:cNvSpPr>
          <p:nvPr/>
        </p:nvSpPr>
        <p:spPr>
          <a:xfrm>
            <a:off x="5515873" y="1931240"/>
            <a:ext cx="4887722" cy="3642503"/>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57175" marR="0" lvl="0" indent="-257175" algn="l" defTabSz="914400" rtl="0" eaLnBrk="1" fontAlgn="auto" latinLnBrk="0" hangingPunct="1">
              <a:lnSpc>
                <a:spcPct val="90000"/>
              </a:lnSpc>
              <a:spcBef>
                <a:spcPts val="1000"/>
              </a:spcBef>
              <a:spcAft>
                <a:spcPts val="9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Be sure you have the most recent version</a:t>
            </a:r>
          </a:p>
          <a:p>
            <a:pPr marL="257175" marR="0" lvl="0" indent="-257175" algn="l" defTabSz="914400" rtl="0" eaLnBrk="1" fontAlgn="auto" latinLnBrk="0" hangingPunct="1">
              <a:lnSpc>
                <a:spcPct val="90000"/>
              </a:lnSpc>
              <a:spcBef>
                <a:spcPts val="1000"/>
              </a:spcBef>
              <a:spcAft>
                <a:spcPts val="9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Download at </a:t>
            </a:r>
            <a:r>
              <a:rPr kumimoji="0" lang="en-US" sz="18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www.exploring.org</a:t>
            </a:r>
          </a:p>
          <a:p>
            <a:pPr marL="257175" marR="0" lvl="0" indent="-257175" algn="l" defTabSz="914400" rtl="0" eaLnBrk="1" fontAlgn="auto" latinLnBrk="0" hangingPunct="1">
              <a:lnSpc>
                <a:spcPct val="90000"/>
              </a:lnSpc>
              <a:spcBef>
                <a:spcPts val="1000"/>
              </a:spcBef>
              <a:spcAft>
                <a:spcPts val="9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One stop shop for all CIS resources</a:t>
            </a:r>
          </a:p>
          <a:p>
            <a:pPr marL="257175" marR="0" lvl="0" indent="-257175" algn="l" defTabSz="914400" rtl="0" eaLnBrk="1" fontAlgn="auto" latinLnBrk="0" hangingPunct="1">
              <a:lnSpc>
                <a:spcPct val="90000"/>
              </a:lnSpc>
              <a:spcBef>
                <a:spcPts val="1000"/>
              </a:spcBef>
              <a:spcAft>
                <a:spcPts val="9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Table of Contents</a:t>
            </a:r>
          </a:p>
          <a:p>
            <a:pPr marL="714375" marR="0" lvl="1" indent="-257175" algn="l" defTabSz="914400" rtl="0" eaLnBrk="1" fontAlgn="auto" latinLnBrk="0" hangingPunct="1">
              <a:lnSpc>
                <a:spcPct val="90000"/>
              </a:lnSpc>
              <a:spcBef>
                <a:spcPts val="500"/>
              </a:spcBef>
              <a:spcAft>
                <a:spcPts val="90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Page 5  |  At A Glance</a:t>
            </a:r>
          </a:p>
          <a:p>
            <a:pPr marL="714375" marR="0" lvl="1" indent="-257175" algn="l" defTabSz="914400" rtl="0" eaLnBrk="1" fontAlgn="auto" latinLnBrk="0" hangingPunct="1">
              <a:lnSpc>
                <a:spcPct val="90000"/>
              </a:lnSpc>
              <a:spcBef>
                <a:spcPts val="500"/>
              </a:spcBef>
              <a:spcAft>
                <a:spcPts val="90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Page 7  |  Overcoming Objections</a:t>
            </a:r>
          </a:p>
          <a:p>
            <a:pPr marL="714375" marR="0" lvl="1" indent="-257175" algn="l" defTabSz="914400" rtl="0" eaLnBrk="1" fontAlgn="auto" latinLnBrk="0" hangingPunct="1">
              <a:lnSpc>
                <a:spcPct val="90000"/>
              </a:lnSpc>
              <a:spcBef>
                <a:spcPts val="500"/>
              </a:spcBef>
              <a:spcAft>
                <a:spcPts val="90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Page 44  |  Appendix</a:t>
            </a:r>
          </a:p>
        </p:txBody>
      </p:sp>
    </p:spTree>
    <p:extLst>
      <p:ext uri="{BB962C8B-B14F-4D97-AF65-F5344CB8AC3E}">
        <p14:creationId xmlns:p14="http://schemas.microsoft.com/office/powerpoint/2010/main" val="1262831463"/>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0836"/>
            <a:ext cx="12192000" cy="7428067"/>
          </a:xfrm>
          <a:prstGeom prst="rect">
            <a:avLst/>
          </a:prstGeom>
        </p:spPr>
      </p:pic>
      <p:sp>
        <p:nvSpPr>
          <p:cNvPr id="2" name="Title 1"/>
          <p:cNvSpPr>
            <a:spLocks noGrp="1"/>
          </p:cNvSpPr>
          <p:nvPr>
            <p:ph type="ctrTitle"/>
          </p:nvPr>
        </p:nvSpPr>
        <p:spPr>
          <a:xfrm>
            <a:off x="1943411" y="-1062182"/>
            <a:ext cx="8431981" cy="8543637"/>
          </a:xfrm>
        </p:spPr>
        <p:txBody>
          <a:bodyPr>
            <a:noAutofit/>
          </a:bodyPr>
          <a:lstStyle/>
          <a:p>
            <a:pPr algn="l"/>
            <a:r>
              <a:rPr lang="en-US" sz="4200" dirty="0">
                <a:solidFill>
                  <a:srgbClr val="FF0000"/>
                </a:solidFill>
                <a:latin typeface="Arial Black"/>
                <a:cs typeface="Arial Black"/>
              </a:rPr>
              <a:t>ALTERNATE METHODS?</a:t>
            </a:r>
            <a:br>
              <a:rPr lang="en-US" sz="4200" dirty="0">
                <a:solidFill>
                  <a:srgbClr val="FF0000"/>
                </a:solidFill>
                <a:latin typeface="Arial Black"/>
                <a:cs typeface="Arial Black"/>
              </a:rPr>
            </a:br>
            <a:br>
              <a:rPr lang="en-US" sz="2800" dirty="0">
                <a:solidFill>
                  <a:srgbClr val="1FC77F"/>
                </a:solidFill>
                <a:latin typeface="Arial Black"/>
                <a:cs typeface="Arial Black"/>
              </a:rPr>
            </a:br>
            <a:r>
              <a:rPr lang="en-US" sz="2400" dirty="0">
                <a:solidFill>
                  <a:schemeClr val="bg1"/>
                </a:solidFill>
                <a:latin typeface="Arial Black"/>
                <a:cs typeface="Arial Black"/>
              </a:rPr>
              <a:t>1.</a:t>
            </a:r>
            <a:r>
              <a:rPr lang="en-US" sz="2000" dirty="0">
                <a:solidFill>
                  <a:schemeClr val="bg1"/>
                </a:solidFill>
                <a:latin typeface="Arial Black"/>
                <a:cs typeface="Arial Black"/>
              </a:rPr>
              <a:t>  </a:t>
            </a:r>
            <a:r>
              <a:rPr lang="en-US" sz="2400" dirty="0">
                <a:solidFill>
                  <a:schemeClr val="bg1"/>
                </a:solidFill>
                <a:latin typeface="Arial Black"/>
                <a:cs typeface="Arial Black"/>
              </a:rPr>
              <a:t>Use school information already available</a:t>
            </a:r>
            <a:br>
              <a:rPr lang="en-US" sz="2400" dirty="0">
                <a:solidFill>
                  <a:schemeClr val="bg1"/>
                </a:solidFill>
                <a:latin typeface="Arial Black"/>
                <a:cs typeface="Arial Black"/>
              </a:rPr>
            </a:br>
            <a:r>
              <a:rPr lang="en-US" sz="2400" dirty="0">
                <a:solidFill>
                  <a:schemeClr val="bg1"/>
                </a:solidFill>
                <a:latin typeface="Arial Black"/>
                <a:cs typeface="Arial Black"/>
              </a:rPr>
              <a:t>2.  Ask youth to develop contacts </a:t>
            </a:r>
            <a:br>
              <a:rPr lang="en-US" sz="2400" dirty="0">
                <a:solidFill>
                  <a:schemeClr val="bg1"/>
                </a:solidFill>
                <a:latin typeface="Arial Black"/>
                <a:cs typeface="Arial Black"/>
              </a:rPr>
            </a:br>
            <a:r>
              <a:rPr lang="en-US" sz="2400" dirty="0">
                <a:solidFill>
                  <a:schemeClr val="bg1"/>
                </a:solidFill>
                <a:latin typeface="Arial Black"/>
                <a:cs typeface="Arial Black"/>
              </a:rPr>
              <a:t>3.  Develop cultivation events</a:t>
            </a:r>
            <a:br>
              <a:rPr lang="en-US" sz="2400" dirty="0">
                <a:solidFill>
                  <a:schemeClr val="bg1"/>
                </a:solidFill>
                <a:latin typeface="Arial Black"/>
                <a:cs typeface="Arial Black"/>
              </a:rPr>
            </a:br>
            <a:r>
              <a:rPr lang="en-US" sz="2400" dirty="0">
                <a:solidFill>
                  <a:schemeClr val="bg1"/>
                </a:solidFill>
                <a:latin typeface="Arial Black"/>
                <a:cs typeface="Arial Black"/>
              </a:rPr>
              <a:t>4.  Invite Eagle Scouts / Scouts to join</a:t>
            </a:r>
            <a:br>
              <a:rPr lang="en-US" sz="2400" dirty="0">
                <a:solidFill>
                  <a:schemeClr val="bg1"/>
                </a:solidFill>
                <a:latin typeface="Arial Black"/>
                <a:cs typeface="Arial Black"/>
              </a:rPr>
            </a:br>
            <a:r>
              <a:rPr lang="en-US" sz="2400" dirty="0">
                <a:solidFill>
                  <a:schemeClr val="bg1"/>
                </a:solidFill>
                <a:latin typeface="Arial Black"/>
                <a:cs typeface="Arial Black"/>
              </a:rPr>
              <a:t>5.  Booth at schools open house night and    	 </a:t>
            </a:r>
            <a:br>
              <a:rPr lang="en-US" sz="2400" dirty="0">
                <a:solidFill>
                  <a:schemeClr val="bg1"/>
                </a:solidFill>
                <a:latin typeface="Arial Black"/>
                <a:cs typeface="Arial Black"/>
              </a:rPr>
            </a:br>
            <a:r>
              <a:rPr lang="en-US" sz="2400" dirty="0">
                <a:solidFill>
                  <a:schemeClr val="bg1"/>
                </a:solidFill>
                <a:latin typeface="Arial Black"/>
                <a:cs typeface="Arial Black"/>
              </a:rPr>
              <a:t>     career days /career fairs</a:t>
            </a:r>
            <a:br>
              <a:rPr lang="en-US" sz="2400" dirty="0">
                <a:solidFill>
                  <a:schemeClr val="bg1"/>
                </a:solidFill>
                <a:latin typeface="Arial Black"/>
                <a:cs typeface="Arial Black"/>
              </a:rPr>
            </a:br>
            <a:r>
              <a:rPr lang="en-US" sz="2400" dirty="0">
                <a:solidFill>
                  <a:schemeClr val="bg1"/>
                </a:solidFill>
                <a:latin typeface="Arial Black"/>
                <a:cs typeface="Arial Black"/>
              </a:rPr>
              <a:t>6.  Annual Exploring open houses for ALL Posts 	  </a:t>
            </a:r>
            <a:br>
              <a:rPr lang="en-US" sz="2400" dirty="0">
                <a:solidFill>
                  <a:schemeClr val="bg1"/>
                </a:solidFill>
                <a:latin typeface="Arial Black"/>
                <a:cs typeface="Arial Black"/>
              </a:rPr>
            </a:br>
            <a:r>
              <a:rPr lang="en-US" sz="2400" dirty="0">
                <a:solidFill>
                  <a:schemeClr val="bg1"/>
                </a:solidFill>
                <a:latin typeface="Arial Black"/>
                <a:cs typeface="Arial Black"/>
              </a:rPr>
              <a:t>     and Clubs</a:t>
            </a:r>
            <a:br>
              <a:rPr lang="en-US" sz="2400" dirty="0">
                <a:solidFill>
                  <a:schemeClr val="bg1"/>
                </a:solidFill>
                <a:latin typeface="Arial Black"/>
                <a:cs typeface="Arial Black"/>
              </a:rPr>
            </a:br>
            <a:r>
              <a:rPr lang="en-US" sz="2400" dirty="0">
                <a:solidFill>
                  <a:schemeClr val="bg1"/>
                </a:solidFill>
                <a:latin typeface="Arial Black"/>
                <a:cs typeface="Arial Black"/>
              </a:rPr>
              <a:t>7.  Follow up leads from the Exploring Lead   	 </a:t>
            </a:r>
            <a:br>
              <a:rPr lang="en-US" sz="2400" dirty="0">
                <a:solidFill>
                  <a:schemeClr val="bg1"/>
                </a:solidFill>
                <a:latin typeface="Arial Black"/>
                <a:cs typeface="Arial Black"/>
              </a:rPr>
            </a:br>
            <a:r>
              <a:rPr lang="en-US" sz="2400" dirty="0">
                <a:solidFill>
                  <a:schemeClr val="bg1"/>
                </a:solidFill>
                <a:latin typeface="Arial Black"/>
                <a:cs typeface="Arial Black"/>
              </a:rPr>
              <a:t>     Generator</a:t>
            </a:r>
            <a:br>
              <a:rPr lang="en-US" sz="2800" dirty="0">
                <a:solidFill>
                  <a:schemeClr val="bg1"/>
                </a:solidFill>
                <a:latin typeface="Arial Black"/>
                <a:cs typeface="Arial Black"/>
              </a:rPr>
            </a:br>
            <a:endParaRPr lang="en-US" sz="4200" dirty="0">
              <a:solidFill>
                <a:schemeClr val="bg1"/>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34673255"/>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0836"/>
            <a:ext cx="12192000" cy="7428067"/>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858000"/>
            <a:ext cx="897994" cy="326543"/>
          </a:xfrm>
          <a:prstGeom prst="rect">
            <a:avLst/>
          </a:prstGeom>
        </p:spPr>
      </p:pic>
      <p:sp>
        <p:nvSpPr>
          <p:cNvPr id="5" name="Rectangle 4">
            <a:extLst>
              <a:ext uri="{FF2B5EF4-FFF2-40B4-BE49-F238E27FC236}">
                <a16:creationId xmlns:a16="http://schemas.microsoft.com/office/drawing/2014/main" id="{C9DC08A9-8D63-4131-836C-FD939159FEB5}"/>
              </a:ext>
            </a:extLst>
          </p:cNvPr>
          <p:cNvSpPr/>
          <p:nvPr/>
        </p:nvSpPr>
        <p:spPr>
          <a:xfrm>
            <a:off x="2216426" y="1552826"/>
            <a:ext cx="8010939" cy="4536627"/>
          </a:xfrm>
          <a:prstGeom prst="rect">
            <a:avLst/>
          </a:prstGeom>
        </p:spPr>
        <p:txBody>
          <a:bodyPr wrap="square">
            <a:spAutoFit/>
          </a:bodyPr>
          <a:lstStyle/>
          <a:p>
            <a:pPr marL="0" marR="0" lvl="0" indent="0" algn="l" defTabSz="457200" rtl="0" eaLnBrk="1" fontAlgn="auto" latinLnBrk="0" hangingPunct="1">
              <a:lnSpc>
                <a:spcPct val="100000"/>
              </a:lnSpc>
              <a:spcBef>
                <a:spcPct val="20000"/>
              </a:spcBef>
              <a:spcAft>
                <a:spcPts val="0"/>
              </a:spcAft>
              <a:buClrTx/>
              <a:buSzTx/>
              <a:buFontTx/>
              <a:buNone/>
              <a:tabLst/>
              <a:defRPr/>
            </a:pPr>
            <a:r>
              <a:rPr kumimoji="0" lang="en-US" altLang="en-US" sz="3200" b="1" i="0" u="none" strike="noStrike" kern="1200" cap="none" spc="0" normalizeH="0" baseline="0" noProof="0" dirty="0">
                <a:ln>
                  <a:noFill/>
                </a:ln>
                <a:solidFill>
                  <a:prstClr val="white"/>
                </a:solidFill>
                <a:effectLst/>
                <a:uLnTx/>
                <a:uFillTx/>
                <a:latin typeface="Calibri"/>
                <a:ea typeface="+mn-ea"/>
                <a:cs typeface="+mn-cs"/>
              </a:rPr>
              <a:t>1.	Focus on Top 4 students interests</a:t>
            </a:r>
          </a:p>
          <a:p>
            <a:pPr marL="0" marR="0" lvl="0" indent="0" algn="l" defTabSz="457200" rtl="0" eaLnBrk="1" fontAlgn="auto" latinLnBrk="0" hangingPunct="1">
              <a:lnSpc>
                <a:spcPct val="100000"/>
              </a:lnSpc>
              <a:spcBef>
                <a:spcPct val="20000"/>
              </a:spcBef>
              <a:spcAft>
                <a:spcPts val="0"/>
              </a:spcAft>
              <a:buClrTx/>
              <a:buSzTx/>
              <a:buFontTx/>
              <a:buNone/>
              <a:tabLst/>
              <a:defRPr/>
            </a:pPr>
            <a:endParaRPr kumimoji="0" lang="en-US" altLang="en-US" sz="2000" b="1"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ct val="20000"/>
              </a:spcBef>
              <a:spcAft>
                <a:spcPts val="0"/>
              </a:spcAft>
              <a:buClrTx/>
              <a:buSzTx/>
              <a:buFontTx/>
              <a:buNone/>
              <a:tabLst/>
              <a:defRPr/>
            </a:pPr>
            <a:r>
              <a:rPr kumimoji="0" lang="en-US" altLang="en-US" sz="3200" b="1" i="0" u="none" strike="noStrike" kern="1200" cap="none" spc="0" normalizeH="0" baseline="0" noProof="0" dirty="0">
                <a:ln>
                  <a:noFill/>
                </a:ln>
                <a:solidFill>
                  <a:prstClr val="white"/>
                </a:solidFill>
                <a:effectLst/>
                <a:uLnTx/>
                <a:uFillTx/>
                <a:latin typeface="Calibri"/>
                <a:ea typeface="+mn-ea"/>
                <a:cs typeface="+mn-cs"/>
              </a:rPr>
              <a:t>2. Identify companies in those 4 interest areas</a:t>
            </a:r>
          </a:p>
          <a:p>
            <a:pPr marL="0" marR="0" lvl="0" indent="0" algn="l" defTabSz="457200" rtl="0" eaLnBrk="1" fontAlgn="auto" latinLnBrk="0" hangingPunct="1">
              <a:lnSpc>
                <a:spcPct val="100000"/>
              </a:lnSpc>
              <a:spcBef>
                <a:spcPct val="20000"/>
              </a:spcBef>
              <a:spcAft>
                <a:spcPts val="0"/>
              </a:spcAft>
              <a:buClrTx/>
              <a:buSzTx/>
              <a:buFontTx/>
              <a:buNone/>
              <a:tabLst/>
              <a:defRPr/>
            </a:pPr>
            <a:endParaRPr kumimoji="0" lang="en-US" altLang="en-US" sz="2000" b="1"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ct val="20000"/>
              </a:spcBef>
              <a:spcAft>
                <a:spcPts val="0"/>
              </a:spcAft>
              <a:buClrTx/>
              <a:buSzTx/>
              <a:buFontTx/>
              <a:buNone/>
              <a:tabLst/>
              <a:defRPr/>
            </a:pPr>
            <a:r>
              <a:rPr kumimoji="0" lang="en-US" altLang="en-US" sz="3200" b="1" i="0" u="none" strike="noStrike" kern="1200" cap="none" spc="0" normalizeH="0" baseline="0" noProof="0" dirty="0">
                <a:ln>
                  <a:noFill/>
                </a:ln>
                <a:solidFill>
                  <a:prstClr val="white"/>
                </a:solidFill>
                <a:effectLst/>
                <a:uLnTx/>
                <a:uFillTx/>
                <a:latin typeface="Calibri"/>
                <a:ea typeface="+mn-ea"/>
                <a:cs typeface="+mn-cs"/>
              </a:rPr>
              <a:t>3. Identify the path to the CEO</a:t>
            </a:r>
          </a:p>
          <a:p>
            <a:pPr marL="742950" marR="0" lvl="1" indent="-285750" algn="l" defTabSz="457200" rtl="0" eaLnBrk="1" fontAlgn="auto" latinLnBrk="0" hangingPunct="1">
              <a:lnSpc>
                <a:spcPct val="100000"/>
              </a:lnSpc>
              <a:spcBef>
                <a:spcPct val="20000"/>
              </a:spcBef>
              <a:spcAft>
                <a:spcPts val="0"/>
              </a:spcAft>
              <a:buClrTx/>
              <a:buSzTx/>
              <a:buFontTx/>
              <a:buChar char="-"/>
              <a:tabLst/>
              <a:defRPr/>
            </a:pPr>
            <a:r>
              <a:rPr kumimoji="0" lang="en-US" altLang="en-US" sz="2200" b="0" i="0" u="none" strike="noStrike" kern="1200" cap="none" spc="0" normalizeH="0" baseline="0" noProof="0" dirty="0">
                <a:ln>
                  <a:noFill/>
                </a:ln>
                <a:solidFill>
                  <a:prstClr val="white"/>
                </a:solidFill>
                <a:effectLst/>
                <a:uLnTx/>
                <a:uFillTx/>
                <a:latin typeface="Calibri"/>
                <a:ea typeface="+mn-ea"/>
                <a:cs typeface="+mn-cs"/>
              </a:rPr>
              <a:t>Council board contacts</a:t>
            </a:r>
          </a:p>
          <a:p>
            <a:pPr marL="742950" marR="0" lvl="1" indent="-285750" algn="l" defTabSz="457200" rtl="0" eaLnBrk="1" fontAlgn="auto" latinLnBrk="0" hangingPunct="1">
              <a:lnSpc>
                <a:spcPct val="100000"/>
              </a:lnSpc>
              <a:spcBef>
                <a:spcPct val="20000"/>
              </a:spcBef>
              <a:spcAft>
                <a:spcPts val="0"/>
              </a:spcAft>
              <a:buClrTx/>
              <a:buSzTx/>
              <a:buFontTx/>
              <a:buChar char="-"/>
              <a:tabLst/>
              <a:defRPr/>
            </a:pPr>
            <a:r>
              <a:rPr kumimoji="0" lang="en-US" altLang="en-US" sz="2200" b="0" i="0" u="none" strike="noStrike" kern="1200" cap="none" spc="0" normalizeH="0" baseline="0" noProof="0" dirty="0">
                <a:ln>
                  <a:noFill/>
                </a:ln>
                <a:solidFill>
                  <a:prstClr val="white"/>
                </a:solidFill>
                <a:effectLst/>
                <a:uLnTx/>
                <a:uFillTx/>
                <a:latin typeface="Calibri"/>
                <a:ea typeface="+mn-ea"/>
                <a:cs typeface="+mn-cs"/>
              </a:rPr>
              <a:t>School board/admins</a:t>
            </a:r>
          </a:p>
          <a:p>
            <a:pPr marL="742950" marR="0" lvl="1" indent="-285750" algn="l" defTabSz="457200" rtl="0" eaLnBrk="1" fontAlgn="auto" latinLnBrk="0" hangingPunct="1">
              <a:lnSpc>
                <a:spcPct val="100000"/>
              </a:lnSpc>
              <a:spcBef>
                <a:spcPct val="20000"/>
              </a:spcBef>
              <a:spcAft>
                <a:spcPts val="0"/>
              </a:spcAft>
              <a:buClrTx/>
              <a:buSzTx/>
              <a:buFontTx/>
              <a:buChar char="-"/>
              <a:tabLst/>
              <a:defRPr/>
            </a:pPr>
            <a:r>
              <a:rPr kumimoji="0" lang="en-US" altLang="en-US" sz="2200" b="0" i="0" u="none" strike="noStrike" kern="1200" cap="none" spc="0" normalizeH="0" baseline="0" noProof="0" dirty="0">
                <a:ln>
                  <a:noFill/>
                </a:ln>
                <a:solidFill>
                  <a:prstClr val="white"/>
                </a:solidFill>
                <a:effectLst/>
                <a:uLnTx/>
                <a:uFillTx/>
                <a:latin typeface="Calibri"/>
                <a:ea typeface="+mn-ea"/>
                <a:cs typeface="+mn-cs"/>
              </a:rPr>
              <a:t>PAS find</a:t>
            </a:r>
          </a:p>
          <a:p>
            <a:pPr marL="742950" marR="0" lvl="1" indent="-285750" algn="l" defTabSz="457200" rtl="0" eaLnBrk="1" fontAlgn="auto" latinLnBrk="0" hangingPunct="1">
              <a:lnSpc>
                <a:spcPct val="100000"/>
              </a:lnSpc>
              <a:spcBef>
                <a:spcPct val="20000"/>
              </a:spcBef>
              <a:spcAft>
                <a:spcPts val="0"/>
              </a:spcAft>
              <a:buClrTx/>
              <a:buSzTx/>
              <a:buFontTx/>
              <a:buChar char="-"/>
              <a:tabLst/>
              <a:defRPr/>
            </a:pPr>
            <a:r>
              <a:rPr kumimoji="0" lang="en-US" altLang="en-US" sz="2200" b="0" i="0" u="none" strike="noStrike" kern="1200" cap="none" spc="0" normalizeH="0" baseline="0" noProof="0" dirty="0">
                <a:ln>
                  <a:noFill/>
                </a:ln>
                <a:solidFill>
                  <a:prstClr val="white"/>
                </a:solidFill>
                <a:effectLst/>
                <a:uLnTx/>
                <a:uFillTx/>
                <a:latin typeface="Calibri"/>
                <a:ea typeface="+mn-ea"/>
                <a:cs typeface="+mn-cs"/>
              </a:rPr>
              <a:t>Nominating committee</a:t>
            </a:r>
          </a:p>
          <a:p>
            <a:pPr marL="742950" marR="0" lvl="1" indent="-285750" algn="l" defTabSz="457200" rtl="0" eaLnBrk="1" fontAlgn="auto" latinLnBrk="0" hangingPunct="1">
              <a:lnSpc>
                <a:spcPct val="100000"/>
              </a:lnSpc>
              <a:spcBef>
                <a:spcPct val="20000"/>
              </a:spcBef>
              <a:spcAft>
                <a:spcPts val="0"/>
              </a:spcAft>
              <a:buClrTx/>
              <a:buSzTx/>
              <a:buFontTx/>
              <a:buChar char="-"/>
              <a:tabLst/>
              <a:defRPr/>
            </a:pPr>
            <a:r>
              <a:rPr kumimoji="0" lang="en-US" altLang="en-US" sz="2200" b="0" i="0" u="none" strike="noStrike" kern="1200" cap="none" spc="0" normalizeH="0" baseline="0" noProof="0" dirty="0">
                <a:ln>
                  <a:noFill/>
                </a:ln>
                <a:solidFill>
                  <a:prstClr val="white"/>
                </a:solidFill>
                <a:effectLst/>
                <a:uLnTx/>
                <a:uFillTx/>
                <a:latin typeface="Calibri"/>
                <a:ea typeface="+mn-ea"/>
                <a:cs typeface="+mn-cs"/>
              </a:rPr>
              <a:t>Applications</a:t>
            </a:r>
          </a:p>
        </p:txBody>
      </p:sp>
      <p:pic>
        <p:nvPicPr>
          <p:cNvPr id="8" name="Picture 8" descr="C:\Users\bparkins\AppData\Local\Microsoft\Windows\Temporary Internet Files\Content.IE5\OYSWCVQS\MC900383126[1].wmf">
            <a:extLst>
              <a:ext uri="{FF2B5EF4-FFF2-40B4-BE49-F238E27FC236}">
                <a16:creationId xmlns:a16="http://schemas.microsoft.com/office/drawing/2014/main" id="{9C986083-3ED1-40F9-913C-9E844941F3E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47567" y="3848215"/>
            <a:ext cx="3243493" cy="254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a:extLst>
              <a:ext uri="{FF2B5EF4-FFF2-40B4-BE49-F238E27FC236}">
                <a16:creationId xmlns:a16="http://schemas.microsoft.com/office/drawing/2014/main" id="{814F299F-F74E-4E30-9CF0-1C2F2E7F6C10}"/>
              </a:ext>
            </a:extLst>
          </p:cNvPr>
          <p:cNvSpPr txBox="1">
            <a:spLocks/>
          </p:cNvSpPr>
          <p:nvPr/>
        </p:nvSpPr>
        <p:spPr>
          <a:xfrm>
            <a:off x="2286000" y="304800"/>
            <a:ext cx="76962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none" spc="0" normalizeH="0" baseline="0" noProof="0" dirty="0">
                <a:ln>
                  <a:noFill/>
                </a:ln>
                <a:solidFill>
                  <a:srgbClr val="FF0000"/>
                </a:solidFill>
                <a:effectLst/>
                <a:uLnTx/>
                <a:uFillTx/>
                <a:latin typeface="Calibri"/>
                <a:ea typeface="+mj-ea"/>
                <a:cs typeface="+mj-cs"/>
              </a:rPr>
              <a:t>BASED ON SURVEY RESULTS</a:t>
            </a:r>
          </a:p>
        </p:txBody>
      </p:sp>
    </p:spTree>
    <p:extLst>
      <p:ext uri="{BB962C8B-B14F-4D97-AF65-F5344CB8AC3E}">
        <p14:creationId xmlns:p14="http://schemas.microsoft.com/office/powerpoint/2010/main" val="3720677256"/>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3" name="Picture 12"/>
          <p:cNvPicPr>
            <a:picLocks noChangeAspect="1"/>
          </p:cNvPicPr>
          <p:nvPr/>
        </p:nvPicPr>
        <p:blipFill rotWithShape="1">
          <a:blip r:embed="rId4"/>
          <a:srcRect l="32332" t="8007" r="32462" b="10001"/>
          <a:stretch/>
        </p:blipFill>
        <p:spPr>
          <a:xfrm>
            <a:off x="2286231" y="1494996"/>
            <a:ext cx="2971801" cy="38931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ctangle 1"/>
          <p:cNvSpPr/>
          <p:nvPr/>
        </p:nvSpPr>
        <p:spPr>
          <a:xfrm>
            <a:off x="2364276" y="471381"/>
            <a:ext cx="7449475" cy="63094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00C87D"/>
                </a:solidFill>
                <a:effectLst/>
                <a:uLnTx/>
                <a:uFillTx/>
                <a:latin typeface="Arial" panose="020B0604020202020204" pitchFamily="34" charset="0"/>
                <a:ea typeface="+mn-ea"/>
                <a:cs typeface="Arial" panose="020B0604020202020204" pitchFamily="34" charset="0"/>
              </a:rPr>
              <a:t>Career Interest Survey Guidebook</a:t>
            </a:r>
          </a:p>
        </p:txBody>
      </p:sp>
      <p:sp>
        <p:nvSpPr>
          <p:cNvPr id="14" name="Subtitle 5"/>
          <p:cNvSpPr txBox="1">
            <a:spLocks/>
          </p:cNvSpPr>
          <p:nvPr/>
        </p:nvSpPr>
        <p:spPr>
          <a:xfrm>
            <a:off x="5515873" y="1931240"/>
            <a:ext cx="4887722" cy="3642503"/>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57175" marR="0" lvl="0" indent="-257175" algn="l" defTabSz="914400" rtl="0" eaLnBrk="1" fontAlgn="auto" latinLnBrk="0" hangingPunct="1">
              <a:lnSpc>
                <a:spcPct val="90000"/>
              </a:lnSpc>
              <a:spcBef>
                <a:spcPts val="1000"/>
              </a:spcBef>
              <a:spcAft>
                <a:spcPts val="9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Be sure you have the most recent version</a:t>
            </a:r>
          </a:p>
          <a:p>
            <a:pPr marL="257175" marR="0" lvl="0" indent="-257175" algn="l" defTabSz="914400" rtl="0" eaLnBrk="1" fontAlgn="auto" latinLnBrk="0" hangingPunct="1">
              <a:lnSpc>
                <a:spcPct val="90000"/>
              </a:lnSpc>
              <a:spcBef>
                <a:spcPts val="1000"/>
              </a:spcBef>
              <a:spcAft>
                <a:spcPts val="9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Download at </a:t>
            </a:r>
            <a:r>
              <a:rPr kumimoji="0" lang="en-US" sz="18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www.exploring.org</a:t>
            </a:r>
          </a:p>
          <a:p>
            <a:pPr marL="257175" marR="0" lvl="0" indent="-257175" algn="l" defTabSz="914400" rtl="0" eaLnBrk="1" fontAlgn="auto" latinLnBrk="0" hangingPunct="1">
              <a:lnSpc>
                <a:spcPct val="90000"/>
              </a:lnSpc>
              <a:spcBef>
                <a:spcPts val="1000"/>
              </a:spcBef>
              <a:spcAft>
                <a:spcPts val="9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One stop shop for all CIS resources</a:t>
            </a:r>
          </a:p>
          <a:p>
            <a:pPr marL="257175" marR="0" lvl="0" indent="-257175" algn="l" defTabSz="914400" rtl="0" eaLnBrk="1" fontAlgn="auto" latinLnBrk="0" hangingPunct="1">
              <a:lnSpc>
                <a:spcPct val="90000"/>
              </a:lnSpc>
              <a:spcBef>
                <a:spcPts val="1000"/>
              </a:spcBef>
              <a:spcAft>
                <a:spcPts val="9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Table of Contents</a:t>
            </a:r>
          </a:p>
          <a:p>
            <a:pPr marL="714375" marR="0" lvl="1" indent="-257175" algn="l" defTabSz="914400" rtl="0" eaLnBrk="1" fontAlgn="auto" latinLnBrk="0" hangingPunct="1">
              <a:lnSpc>
                <a:spcPct val="90000"/>
              </a:lnSpc>
              <a:spcBef>
                <a:spcPts val="500"/>
              </a:spcBef>
              <a:spcAft>
                <a:spcPts val="90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Page 5  |  At A Glance</a:t>
            </a:r>
          </a:p>
          <a:p>
            <a:pPr marL="714375" marR="0" lvl="1" indent="-257175" algn="l" defTabSz="914400" rtl="0" eaLnBrk="1" fontAlgn="auto" latinLnBrk="0" hangingPunct="1">
              <a:lnSpc>
                <a:spcPct val="90000"/>
              </a:lnSpc>
              <a:spcBef>
                <a:spcPts val="500"/>
              </a:spcBef>
              <a:spcAft>
                <a:spcPts val="90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Page 7  |  Overcoming Objections</a:t>
            </a:r>
          </a:p>
          <a:p>
            <a:pPr marL="714375" marR="0" lvl="1" indent="-257175" algn="l" defTabSz="914400" rtl="0" eaLnBrk="1" fontAlgn="auto" latinLnBrk="0" hangingPunct="1">
              <a:lnSpc>
                <a:spcPct val="90000"/>
              </a:lnSpc>
              <a:spcBef>
                <a:spcPts val="500"/>
              </a:spcBef>
              <a:spcAft>
                <a:spcPts val="90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Page 44  |  Appendix</a:t>
            </a:r>
          </a:p>
        </p:txBody>
      </p:sp>
    </p:spTree>
    <p:extLst>
      <p:ext uri="{BB962C8B-B14F-4D97-AF65-F5344CB8AC3E}">
        <p14:creationId xmlns:p14="http://schemas.microsoft.com/office/powerpoint/2010/main" val="45005604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pic>
        <p:nvPicPr>
          <p:cNvPr id="4" name="Picture 3" descr="A screenshot of a cell phone&#10;&#10;Description automatically generated">
            <a:extLst>
              <a:ext uri="{FF2B5EF4-FFF2-40B4-BE49-F238E27FC236}">
                <a16:creationId xmlns:a16="http://schemas.microsoft.com/office/drawing/2014/main" id="{675B6A91-D08B-4320-A7DA-F12F5E66CB1A}"/>
              </a:ext>
            </a:extLst>
          </p:cNvPr>
          <p:cNvPicPr>
            <a:picLocks noChangeAspect="1"/>
          </p:cNvPicPr>
          <p:nvPr/>
        </p:nvPicPr>
        <p:blipFill>
          <a:blip r:embed="rId4"/>
          <a:stretch>
            <a:fillRect/>
          </a:stretch>
        </p:blipFill>
        <p:spPr>
          <a:xfrm>
            <a:off x="1211718" y="0"/>
            <a:ext cx="9383395" cy="6782283"/>
          </a:xfrm>
          <a:prstGeom prst="rect">
            <a:avLst/>
          </a:prstGeom>
        </p:spPr>
      </p:pic>
    </p:spTree>
    <p:extLst>
      <p:ext uri="{BB962C8B-B14F-4D97-AF65-F5344CB8AC3E}">
        <p14:creationId xmlns:p14="http://schemas.microsoft.com/office/powerpoint/2010/main" val="421148124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60" y="6245666"/>
            <a:ext cx="897994" cy="326543"/>
          </a:xfrm>
          <a:prstGeom prst="rect">
            <a:avLst/>
          </a:prstGeom>
        </p:spPr>
      </p:pic>
      <p:sp>
        <p:nvSpPr>
          <p:cNvPr id="3" name="TextBox 2">
            <a:extLst>
              <a:ext uri="{FF2B5EF4-FFF2-40B4-BE49-F238E27FC236}">
                <a16:creationId xmlns:a16="http://schemas.microsoft.com/office/drawing/2014/main" id="{82C08D27-B6DC-449E-859F-135C2BC1C73A}"/>
              </a:ext>
            </a:extLst>
          </p:cNvPr>
          <p:cNvSpPr txBox="1"/>
          <p:nvPr/>
        </p:nvSpPr>
        <p:spPr>
          <a:xfrm>
            <a:off x="213360" y="376027"/>
            <a:ext cx="12104632" cy="535531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Leads are being generated from Exploring.org and include anyone interested in joining, leading, sponsoring, or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otherwise supporting Exploring in their area.</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Scout Executives, Assistant Scout Executives and DFS’s receive weekly lead reports.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Exploring Executives and staff advisors receive immediate notifications of each lead generated.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To make changes to any of these settings, email your request to </a:t>
            </a:r>
            <a:r>
              <a:rPr kumimoji="0" lang="en-US" sz="1800" b="0" i="0" u="none" strike="noStrike" kern="1200" cap="none" spc="0" normalizeH="0" baseline="0" noProof="0" dirty="0">
                <a:ln>
                  <a:noFill/>
                </a:ln>
                <a:solidFill>
                  <a:srgbClr val="0562C1"/>
                </a:solidFill>
                <a:effectLst/>
                <a:uLnTx/>
                <a:uFillTx/>
                <a:latin typeface="Arial" panose="020B0604020202020204" pitchFamily="34" charset="0"/>
                <a:ea typeface="+mn-ea"/>
                <a:cs typeface="+mn-cs"/>
              </a:rPr>
              <a:t>exploring@lflmail.org</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D7CFF"/>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7CFF"/>
                </a:solidFill>
                <a:effectLst/>
                <a:uLnTx/>
                <a:uFillTx/>
                <a:latin typeface="Arial" panose="020B0604020202020204" pitchFamily="34" charset="0"/>
                <a:ea typeface="+mn-ea"/>
                <a:cs typeface="+mn-cs"/>
              </a:rPr>
              <a:t>WHEN YOU RECEIVE AN IMMEDIATE NOTIFICATION EMAIL: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1.   In the email, you will see a note to “</a:t>
            </a:r>
            <a:r>
              <a:rPr kumimoji="0" lang="en-US" sz="1800" b="0" i="1" u="none" strike="noStrike" kern="1200" cap="none" spc="0" normalizeH="0" baseline="0" noProof="0" dirty="0">
                <a:ln>
                  <a:noFill/>
                </a:ln>
                <a:solidFill>
                  <a:prstClr val="white"/>
                </a:solidFill>
                <a:effectLst/>
                <a:uLnTx/>
                <a:uFillTx/>
                <a:latin typeface="Arial" panose="020B0604020202020204" pitchFamily="34" charset="0"/>
                <a:ea typeface="+mn-ea"/>
                <a:cs typeface="+mn-cs"/>
              </a:rPr>
              <a:t>copy &amp; paste the following URL into your browser to mark lead as contacted</a:t>
            </a: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t>
            </a:r>
          </a:p>
          <a:p>
            <a:pPr marL="342900" marR="0" lvl="0" indent="-342900" algn="l" defTabSz="457200" rtl="0" eaLnBrk="1" fontAlgn="auto" latinLnBrk="0" hangingPunct="1">
              <a:lnSpc>
                <a:spcPct val="100000"/>
              </a:lnSpc>
              <a:spcBef>
                <a:spcPts val="0"/>
              </a:spcBef>
              <a:spcAft>
                <a:spcPts val="0"/>
              </a:spcAft>
              <a:buClrTx/>
              <a:buSzTx/>
              <a:buFontTx/>
              <a:buAutoNum type="arabicPeriod" startAt="2"/>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By following this directive, you are changing the status of your lead to “contacted”.  You will no longer receive email notifications for that particular lead. The lead will begin to show as “contacted” on your SE’s weekly report.</a:t>
            </a:r>
          </a:p>
          <a:p>
            <a:pPr marL="342900" marR="0" lvl="0" indent="-342900" algn="l" defTabSz="457200" rtl="0" eaLnBrk="1" fontAlgn="auto" latinLnBrk="0" hangingPunct="1">
              <a:lnSpc>
                <a:spcPct val="100000"/>
              </a:lnSpc>
              <a:spcBef>
                <a:spcPts val="0"/>
              </a:spcBef>
              <a:spcAft>
                <a:spcPts val="0"/>
              </a:spcAft>
              <a:buClrTx/>
              <a:buSzTx/>
              <a:buFontTx/>
              <a:buAutoNum type="arabicPeriod" startAt="3"/>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Invite the person to attend an existing post/club meeting to get a feel for the program and connect them to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appropriate Exploring advisors.</a:t>
            </a:r>
          </a:p>
        </p:txBody>
      </p:sp>
    </p:spTree>
    <p:extLst>
      <p:ext uri="{BB962C8B-B14F-4D97-AF65-F5344CB8AC3E}">
        <p14:creationId xmlns:p14="http://schemas.microsoft.com/office/powerpoint/2010/main" val="3737125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4158-7C93-D859-B868-BBD20494E166}"/>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3A638810-00DB-B3B8-C489-AB9BEEEC4B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sp>
        <p:nvSpPr>
          <p:cNvPr id="2" name="Title 1">
            <a:extLst>
              <a:ext uri="{FF2B5EF4-FFF2-40B4-BE49-F238E27FC236}">
                <a16:creationId xmlns:a16="http://schemas.microsoft.com/office/drawing/2014/main" id="{C42F3A27-6001-5AA0-0DD1-BC12010238F0}"/>
              </a:ext>
            </a:extLst>
          </p:cNvPr>
          <p:cNvSpPr>
            <a:spLocks noGrp="1"/>
          </p:cNvSpPr>
          <p:nvPr>
            <p:ph type="ctrTitle"/>
          </p:nvPr>
        </p:nvSpPr>
        <p:spPr>
          <a:xfrm>
            <a:off x="1747957" y="71860"/>
            <a:ext cx="8658786" cy="959546"/>
          </a:xfrm>
        </p:spPr>
        <p:txBody>
          <a:bodyPr>
            <a:normAutofit fontScale="90000"/>
          </a:bodyPr>
          <a:lstStyle/>
          <a:p>
            <a:pPr algn="l"/>
            <a:r>
              <a:rPr lang="en-US" sz="3400" b="1" dirty="0">
                <a:solidFill>
                  <a:srgbClr val="1FC77F"/>
                </a:solidFill>
                <a:latin typeface="Arial Black" panose="020B0A04020102020204" pitchFamily="34" charset="0"/>
                <a:cs typeface="Arial" panose="020B0604020202020204" pitchFamily="34" charset="0"/>
              </a:rPr>
              <a:t>Poison Control Centers General Info… </a:t>
            </a:r>
            <a:endParaRPr lang="en-US" sz="3400" dirty="0">
              <a:solidFill>
                <a:srgbClr val="1FC77F"/>
              </a:solidFill>
              <a:latin typeface="Arial Black"/>
              <a:cs typeface="Arial Black"/>
            </a:endParaRPr>
          </a:p>
        </p:txBody>
      </p:sp>
      <p:pic>
        <p:nvPicPr>
          <p:cNvPr id="23" name="Picture 22" descr="exploring_wht_transparent-01.png">
            <a:extLst>
              <a:ext uri="{FF2B5EF4-FFF2-40B4-BE49-F238E27FC236}">
                <a16:creationId xmlns:a16="http://schemas.microsoft.com/office/drawing/2014/main" id="{D6B2558B-C098-249E-D615-1864DC7295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6CA17B3A-C5FC-2B59-5707-283A002624A7}"/>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62ADF57-1D76-C46F-0170-77D05DF8DF8A}"/>
              </a:ext>
            </a:extLst>
          </p:cNvPr>
          <p:cNvPicPr>
            <a:picLocks noChangeAspect="1"/>
          </p:cNvPicPr>
          <p:nvPr/>
        </p:nvPicPr>
        <p:blipFill>
          <a:blip r:embed="rId4"/>
          <a:stretch>
            <a:fillRect/>
          </a:stretch>
        </p:blipFill>
        <p:spPr>
          <a:xfrm>
            <a:off x="2447454" y="893432"/>
            <a:ext cx="7360468" cy="5230872"/>
          </a:xfrm>
          <a:prstGeom prst="rect">
            <a:avLst/>
          </a:prstGeom>
        </p:spPr>
      </p:pic>
    </p:spTree>
    <p:extLst>
      <p:ext uri="{BB962C8B-B14F-4D97-AF65-F5344CB8AC3E}">
        <p14:creationId xmlns:p14="http://schemas.microsoft.com/office/powerpoint/2010/main" val="287957641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pic>
        <p:nvPicPr>
          <p:cNvPr id="5" name="Picture 4" descr="Graphical user interface&#10;&#10;Description automatically generated">
            <a:extLst>
              <a:ext uri="{FF2B5EF4-FFF2-40B4-BE49-F238E27FC236}">
                <a16:creationId xmlns:a16="http://schemas.microsoft.com/office/drawing/2014/main" id="{AB95C024-0038-4338-85F2-0EA03B4AD097}"/>
              </a:ext>
            </a:extLst>
          </p:cNvPr>
          <p:cNvPicPr>
            <a:picLocks noChangeAspect="1"/>
          </p:cNvPicPr>
          <p:nvPr/>
        </p:nvPicPr>
        <p:blipFill>
          <a:blip r:embed="rId4"/>
          <a:stretch>
            <a:fillRect/>
          </a:stretch>
        </p:blipFill>
        <p:spPr>
          <a:xfrm>
            <a:off x="2066925" y="1128714"/>
            <a:ext cx="8118475" cy="4600573"/>
          </a:xfrm>
          <a:prstGeom prst="rect">
            <a:avLst/>
          </a:prstGeom>
        </p:spPr>
      </p:pic>
      <p:sp>
        <p:nvSpPr>
          <p:cNvPr id="8" name="TextBox 7">
            <a:extLst>
              <a:ext uri="{FF2B5EF4-FFF2-40B4-BE49-F238E27FC236}">
                <a16:creationId xmlns:a16="http://schemas.microsoft.com/office/drawing/2014/main" id="{43EA0871-AB7B-4EC1-9457-1B327CB091A4}"/>
              </a:ext>
            </a:extLst>
          </p:cNvPr>
          <p:cNvSpPr txBox="1"/>
          <p:nvPr/>
        </p:nvSpPr>
        <p:spPr>
          <a:xfrm>
            <a:off x="2724150" y="197854"/>
            <a:ext cx="619125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www.joinexploring.org</a:t>
            </a:r>
            <a:r>
              <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3416967787"/>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 name="Picture 1"/>
          <p:cNvPicPr>
            <a:picLocks noChangeAspect="1"/>
          </p:cNvPicPr>
          <p:nvPr/>
        </p:nvPicPr>
        <p:blipFill>
          <a:blip r:embed="rId4"/>
          <a:stretch>
            <a:fillRect/>
          </a:stretch>
        </p:blipFill>
        <p:spPr>
          <a:xfrm>
            <a:off x="0" y="0"/>
            <a:ext cx="12192000" cy="6426968"/>
          </a:xfrm>
          <a:prstGeom prst="rect">
            <a:avLst/>
          </a:prstGeom>
        </p:spPr>
      </p:pic>
      <p:sp>
        <p:nvSpPr>
          <p:cNvPr id="6" name="Striped Right Arrow 7">
            <a:extLst>
              <a:ext uri="{FF2B5EF4-FFF2-40B4-BE49-F238E27FC236}">
                <a16:creationId xmlns:a16="http://schemas.microsoft.com/office/drawing/2014/main" id="{26311FB8-BB42-4668-8B30-07F13CF632E3}"/>
              </a:ext>
            </a:extLst>
          </p:cNvPr>
          <p:cNvSpPr/>
          <p:nvPr/>
        </p:nvSpPr>
        <p:spPr>
          <a:xfrm rot="1895453">
            <a:off x="3179572" y="24888"/>
            <a:ext cx="808123" cy="302377"/>
          </a:xfrm>
          <a:prstGeom prst="striped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2046227"/>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sp>
        <p:nvSpPr>
          <p:cNvPr id="2" name="Title 1"/>
          <p:cNvSpPr>
            <a:spLocks noGrp="1"/>
          </p:cNvSpPr>
          <p:nvPr>
            <p:ph type="ctrTitle"/>
          </p:nvPr>
        </p:nvSpPr>
        <p:spPr>
          <a:xfrm>
            <a:off x="1873023" y="657242"/>
            <a:ext cx="8431981" cy="519082"/>
          </a:xfrm>
        </p:spPr>
        <p:txBody>
          <a:bodyPr>
            <a:noAutofit/>
          </a:bodyPr>
          <a:lstStyle/>
          <a:p>
            <a:pPr algn="l"/>
            <a:r>
              <a:rPr lang="en-US" sz="4200" dirty="0">
                <a:solidFill>
                  <a:srgbClr val="1FC77F"/>
                </a:solidFill>
                <a:latin typeface="Arial Black"/>
                <a:cs typeface="Arial Black"/>
              </a:rPr>
              <a:t> </a:t>
            </a:r>
            <a:br>
              <a:rPr lang="en-US" sz="4200" dirty="0">
                <a:solidFill>
                  <a:srgbClr val="1FC77F"/>
                </a:solidFill>
                <a:latin typeface="Arial Black"/>
                <a:cs typeface="Arial Black"/>
              </a:rPr>
            </a:br>
            <a:endParaRPr lang="en-US" sz="4200" dirty="0">
              <a:solidFill>
                <a:srgbClr val="B1E6FE"/>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8"/>
          <p:cNvSpPr/>
          <p:nvPr/>
        </p:nvSpPr>
        <p:spPr>
          <a:xfrm>
            <a:off x="3374195" y="412310"/>
            <a:ext cx="5526437"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Phase 2 - Leadership </a:t>
            </a:r>
          </a:p>
        </p:txBody>
      </p:sp>
      <p:sp>
        <p:nvSpPr>
          <p:cNvPr id="10" name="Rectangle 9"/>
          <p:cNvSpPr/>
          <p:nvPr/>
        </p:nvSpPr>
        <p:spPr>
          <a:xfrm>
            <a:off x="2108201" y="1876278"/>
            <a:ext cx="7988300" cy="954107"/>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solidFill>
                  <a:prstClr val="white"/>
                </a:solidFill>
                <a:effectLst/>
                <a:uLnTx/>
                <a:uFillTx/>
                <a:latin typeface="Calibri"/>
                <a:ea typeface="+mn-ea"/>
                <a:cs typeface="+mn-cs"/>
              </a:rPr>
              <a:t>CEO’s	 	Police/Fire Chiefs 		Administrators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solidFill>
                  <a:prstClr val="white"/>
                </a:solidFill>
                <a:effectLst/>
                <a:uLnTx/>
                <a:uFillTx/>
                <a:latin typeface="Calibri"/>
                <a:ea typeface="+mn-ea"/>
                <a:cs typeface="+mn-cs"/>
              </a:rPr>
              <a:t>Industry Experts	 Retirees 		Community Leaders</a:t>
            </a:r>
          </a:p>
        </p:txBody>
      </p:sp>
      <p:pic>
        <p:nvPicPr>
          <p:cNvPr id="3" name="Picture 2"/>
          <p:cNvPicPr>
            <a:picLocks noChangeAspect="1"/>
          </p:cNvPicPr>
          <p:nvPr/>
        </p:nvPicPr>
        <p:blipFill>
          <a:blip r:embed="rId4"/>
          <a:stretch>
            <a:fillRect/>
          </a:stretch>
        </p:blipFill>
        <p:spPr>
          <a:xfrm>
            <a:off x="3374195" y="2998588"/>
            <a:ext cx="5201259" cy="2969222"/>
          </a:xfrm>
          <a:prstGeom prst="rect">
            <a:avLst/>
          </a:prstGeom>
        </p:spPr>
      </p:pic>
    </p:spTree>
    <p:extLst>
      <p:ext uri="{BB962C8B-B14F-4D97-AF65-F5344CB8AC3E}">
        <p14:creationId xmlns:p14="http://schemas.microsoft.com/office/powerpoint/2010/main" val="3480506435"/>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sp>
        <p:nvSpPr>
          <p:cNvPr id="2" name="Title 1"/>
          <p:cNvSpPr>
            <a:spLocks noGrp="1"/>
          </p:cNvSpPr>
          <p:nvPr>
            <p:ph type="ctrTitle"/>
          </p:nvPr>
        </p:nvSpPr>
        <p:spPr>
          <a:xfrm>
            <a:off x="1873023" y="657242"/>
            <a:ext cx="8431981" cy="519082"/>
          </a:xfrm>
        </p:spPr>
        <p:txBody>
          <a:bodyPr>
            <a:noAutofit/>
          </a:bodyPr>
          <a:lstStyle/>
          <a:p>
            <a:pPr algn="l"/>
            <a:r>
              <a:rPr lang="en-US" sz="4200" dirty="0">
                <a:solidFill>
                  <a:srgbClr val="1FC77F"/>
                </a:solidFill>
                <a:latin typeface="Arial Black"/>
                <a:cs typeface="Arial Black"/>
              </a:rPr>
              <a:t> </a:t>
            </a:r>
            <a:br>
              <a:rPr lang="en-US" sz="4200" dirty="0">
                <a:solidFill>
                  <a:srgbClr val="1FC77F"/>
                </a:solidFill>
                <a:latin typeface="Arial Black"/>
                <a:cs typeface="Arial Black"/>
              </a:rPr>
            </a:br>
            <a:endParaRPr lang="en-US" sz="4200" dirty="0">
              <a:solidFill>
                <a:srgbClr val="B1E6FE"/>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8"/>
          <p:cNvSpPr/>
          <p:nvPr/>
        </p:nvSpPr>
        <p:spPr>
          <a:xfrm>
            <a:off x="1873023" y="429041"/>
            <a:ext cx="8169525" cy="52322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Moving forward with the CEO </a:t>
            </a:r>
          </a:p>
        </p:txBody>
      </p:sp>
      <p:pic>
        <p:nvPicPr>
          <p:cNvPr id="11" name="Picture 7" descr="C:\Users\bparkins\AppData\Local\Microsoft\Windows\Temporary Internet Files\Content.IE5\HGYIZWU5\MP900422753[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763" t="21461" r="7835"/>
          <a:stretch/>
        </p:blipFill>
        <p:spPr bwMode="auto">
          <a:xfrm rot="947312">
            <a:off x="6790890" y="1857097"/>
            <a:ext cx="3639159" cy="225368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Rectangle 3"/>
          <p:cNvSpPr/>
          <p:nvPr/>
        </p:nvSpPr>
        <p:spPr>
          <a:xfrm>
            <a:off x="2046553" y="1404526"/>
            <a:ext cx="4938447" cy="440120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1) Get organization’s commitment</a:t>
            </a:r>
            <a:b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endPar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2) Identify 6-8 adults</a:t>
            </a:r>
          </a:p>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 CEO invites them </a:t>
            </a:r>
          </a:p>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 You provide guidance</a:t>
            </a:r>
            <a:b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endPar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3) Set 2 dates for:</a:t>
            </a:r>
          </a:p>
          <a:p>
            <a:pPr marL="457200" marR="0" lvl="1"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All-In-One program planning   </a:t>
            </a:r>
          </a:p>
          <a:p>
            <a:pPr marL="457200" marR="0" lvl="1"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meeting</a:t>
            </a:r>
          </a:p>
          <a:p>
            <a:pPr marL="457200" marR="0" lvl="1"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Open House</a:t>
            </a:r>
            <a:b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endPar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4) Start Paperwork </a:t>
            </a:r>
          </a:p>
          <a:p>
            <a:pPr marL="457200" marR="0" lvl="1"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New Club/Post Application</a:t>
            </a:r>
          </a:p>
          <a:p>
            <a:pPr marL="457200" marR="0" lvl="1"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MOU, Adult Application</a:t>
            </a:r>
          </a:p>
        </p:txBody>
      </p:sp>
    </p:spTree>
    <p:extLst>
      <p:ext uri="{BB962C8B-B14F-4D97-AF65-F5344CB8AC3E}">
        <p14:creationId xmlns:p14="http://schemas.microsoft.com/office/powerpoint/2010/main" val="17651310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rotWithShape="1">
          <a:blip r:embed="rId2">
            <a:alphaModFix amt="35000"/>
            <a:extLst>
              <a:ext uri="{28A0092B-C50C-407E-A947-70E740481C1C}">
                <a14:useLocalDpi xmlns:a14="http://schemas.microsoft.com/office/drawing/2010/main" val="0"/>
              </a:ext>
            </a:extLst>
          </a:blip>
          <a:srcRect b="25271"/>
          <a:stretch/>
        </p:blipFill>
        <p:spPr>
          <a:xfrm>
            <a:off x="1" y="-30"/>
            <a:ext cx="12192000" cy="6855958"/>
          </a:xfrm>
          <a:prstGeom prst="rect">
            <a:avLst/>
          </a:prstGeom>
        </p:spPr>
      </p:pic>
      <p:sp>
        <p:nvSpPr>
          <p:cNvPr id="3" name="TextBox 2">
            <a:extLst>
              <a:ext uri="{FF2B5EF4-FFF2-40B4-BE49-F238E27FC236}">
                <a16:creationId xmlns:a16="http://schemas.microsoft.com/office/drawing/2014/main" id="{82C08D27-B6DC-449E-859F-135C2BC1C73A}"/>
              </a:ext>
            </a:extLst>
          </p:cNvPr>
          <p:cNvSpPr txBox="1"/>
          <p:nvPr/>
        </p:nvSpPr>
        <p:spPr>
          <a:xfrm>
            <a:off x="85725" y="3320859"/>
            <a:ext cx="5648325" cy="2076333"/>
          </a:xfrm>
          <a:prstGeom prst="rect">
            <a:avLst/>
          </a:prstGeom>
        </p:spPr>
        <p:txBody>
          <a:bodyPr vert="horz" lIns="91440" tIns="45720" rIns="91440" bIns="45720" rtlCol="0" anchor="t">
            <a:normAutofit/>
          </a:bodyPr>
          <a:lstStyle/>
          <a:p>
            <a:pPr marL="457200" marR="0" lvl="1" indent="0" algn="ctr" defTabSz="914400" rtl="0" eaLnBrk="1" fontAlgn="auto" latinLnBrk="0" hangingPunct="1">
              <a:lnSpc>
                <a:spcPct val="90000"/>
              </a:lnSpc>
              <a:spcBef>
                <a:spcPct val="0"/>
              </a:spcBef>
              <a:spcAft>
                <a:spcPts val="600"/>
              </a:spcAft>
              <a:buClrTx/>
              <a:buSzTx/>
              <a:buFontTx/>
              <a:buNone/>
              <a:tabLst/>
              <a:defRPr/>
            </a:pPr>
            <a:r>
              <a:rPr kumimoji="0" lang="en-US" sz="4800" b="1" i="0" u="none" strike="noStrike" kern="1200" cap="none" spc="0" normalizeH="0" baseline="0" noProof="0" dirty="0">
                <a:ln>
                  <a:noFill/>
                </a:ln>
                <a:solidFill>
                  <a:srgbClr val="C00000"/>
                </a:solidFill>
                <a:effectLst/>
                <a:uLnTx/>
                <a:uFillTx/>
                <a:latin typeface="Calibri Light" panose="020F0302020204030204"/>
                <a:ea typeface="+mn-ea"/>
                <a:cs typeface="+mn-cs"/>
              </a:rPr>
              <a:t>Exploring Training</a:t>
            </a:r>
          </a:p>
          <a:p>
            <a:pPr marL="457200" marR="0" lvl="1" indent="0" algn="l" defTabSz="914400" rtl="0" eaLnBrk="1" fontAlgn="auto" latinLnBrk="0" hangingPunct="1">
              <a:lnSpc>
                <a:spcPct val="90000"/>
              </a:lnSpc>
              <a:spcBef>
                <a:spcPct val="0"/>
              </a:spcBef>
              <a:spcAft>
                <a:spcPts val="600"/>
              </a:spcAft>
              <a:buClrTx/>
              <a:buSzTx/>
              <a:buFontTx/>
              <a:buNone/>
              <a:tabLst/>
              <a:defRPr/>
            </a:pPr>
            <a:endPar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endParaRPr>
          </a:p>
          <a:p>
            <a:pPr marL="457200" marR="0" lvl="1" indent="0" algn="l" defTabSz="914400" rtl="0" eaLnBrk="1" fontAlgn="auto" latinLnBrk="0" hangingPunct="1">
              <a:lnSpc>
                <a:spcPct val="90000"/>
              </a:lnSpc>
              <a:spcBef>
                <a:spcPct val="0"/>
              </a:spcBef>
              <a:spcAft>
                <a:spcPts val="600"/>
              </a:spcAft>
              <a:buClrTx/>
              <a:buSzTx/>
              <a:buFontTx/>
              <a:buNone/>
              <a:tabLst/>
              <a:defRPr/>
            </a:pPr>
            <a:endPar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8" name="Freeform: Shape 27">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A screenshot of a video game&#10;&#10;Description automatically generated">
            <a:extLst>
              <a:ext uri="{FF2B5EF4-FFF2-40B4-BE49-F238E27FC236}">
                <a16:creationId xmlns:a16="http://schemas.microsoft.com/office/drawing/2014/main" id="{88ECA147-660F-43D1-8832-C4C1BAACF6BB}"/>
              </a:ext>
            </a:extLst>
          </p:cNvPr>
          <p:cNvPicPr>
            <a:picLocks noChangeAspect="1"/>
          </p:cNvPicPr>
          <p:nvPr/>
        </p:nvPicPr>
        <p:blipFill rotWithShape="1">
          <a:blip r:embed="rId3"/>
          <a:srcRect l="13883" r="31136" b="1"/>
          <a:stretch/>
        </p:blipFill>
        <p:spPr>
          <a:xfrm>
            <a:off x="6021086" y="544804"/>
            <a:ext cx="6170914" cy="6313225"/>
          </a:xfrm>
          <a:custGeom>
            <a:avLst/>
            <a:gdLst/>
            <a:ahLst/>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pic>
        <p:nvPicPr>
          <p:cNvPr id="23" name="Picture 22" descr="exploring_wht_transparent-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 y="6245666"/>
            <a:ext cx="897994" cy="326543"/>
          </a:xfrm>
          <a:prstGeom prst="rect">
            <a:avLst/>
          </a:prstGeom>
        </p:spPr>
      </p:pic>
    </p:spTree>
    <p:extLst>
      <p:ext uri="{BB962C8B-B14F-4D97-AF65-F5344CB8AC3E}">
        <p14:creationId xmlns:p14="http://schemas.microsoft.com/office/powerpoint/2010/main" val="1355269787"/>
      </p:ext>
    </p:extLst>
  </p:cSld>
  <p:clrMapOvr>
    <a:overrideClrMapping bg1="dk1" tx1="lt1" bg2="dk2" tx2="lt2" accent1="accent1" accent2="accent2" accent3="accent3" accent4="accent4" accent5="accent5" accent6="accent6" hlink="hlink" folHlink="folHlink"/>
  </p:clrMapOvr>
</p:sld>
</file>

<file path=ppt/slides/slide175.xml><?xml version="1.0" encoding="utf-8"?>
<p:sld xmlns:a="http://schemas.openxmlformats.org/drawingml/2006/main" xmlns:r="http://schemas.openxmlformats.org/officeDocument/2006/relationships" xmlns:p="http://schemas.openxmlformats.org/presentationml/2006/main">
  <p:cSld>
    <p:bg>
      <p:bgPr>
        <a:solidFill>
          <a:srgbClr val="231950"/>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847831"/>
            <a:ext cx="9144000" cy="5162341"/>
          </a:xfrm>
          <a:prstGeom prst="rect">
            <a:avLst/>
          </a:prstGeom>
        </p:spPr>
      </p:pic>
      <p:sp>
        <p:nvSpPr>
          <p:cNvPr id="3" name="Content Placeholder 2"/>
          <p:cNvSpPr>
            <a:spLocks noGrp="1"/>
          </p:cNvSpPr>
          <p:nvPr>
            <p:ph idx="1"/>
          </p:nvPr>
        </p:nvSpPr>
        <p:spPr>
          <a:xfrm>
            <a:off x="-922020" y="1638303"/>
            <a:ext cx="34289" cy="102869"/>
          </a:xfrm>
        </p:spPr>
        <p:txBody>
          <a:bodyPr>
            <a:normAutofit fontScale="25000" lnSpcReduction="20000"/>
          </a:bodyPr>
          <a:lstStyle/>
          <a:p>
            <a:endParaRPr lang="en-US" b="1" dirty="0">
              <a:solidFill>
                <a:schemeClr val="bg1"/>
              </a:solidFill>
            </a:endParaRPr>
          </a:p>
        </p:txBody>
      </p:sp>
      <p:pic>
        <p:nvPicPr>
          <p:cNvPr id="2" name="Picture 1">
            <a:extLst>
              <a:ext uri="{FF2B5EF4-FFF2-40B4-BE49-F238E27FC236}">
                <a16:creationId xmlns:a16="http://schemas.microsoft.com/office/drawing/2014/main" id="{06C0E5DA-907C-45ED-8115-3DE6F722042B}"/>
              </a:ext>
            </a:extLst>
          </p:cNvPr>
          <p:cNvPicPr>
            <a:picLocks noChangeAspect="1"/>
          </p:cNvPicPr>
          <p:nvPr/>
        </p:nvPicPr>
        <p:blipFill rotWithShape="1">
          <a:blip r:embed="rId4"/>
          <a:srcRect l="50625" t="9920" b="4160"/>
          <a:stretch/>
        </p:blipFill>
        <p:spPr>
          <a:xfrm>
            <a:off x="2458586" y="1447038"/>
            <a:ext cx="7276728" cy="3957066"/>
          </a:xfrm>
          <a:prstGeom prst="rect">
            <a:avLst/>
          </a:prstGeom>
        </p:spPr>
      </p:pic>
      <p:pic>
        <p:nvPicPr>
          <p:cNvPr id="4" name="Picture 3">
            <a:extLst>
              <a:ext uri="{FF2B5EF4-FFF2-40B4-BE49-F238E27FC236}">
                <a16:creationId xmlns:a16="http://schemas.microsoft.com/office/drawing/2014/main" id="{51039A55-753E-4530-A553-C5E3850446D9}"/>
              </a:ext>
            </a:extLst>
          </p:cNvPr>
          <p:cNvPicPr>
            <a:picLocks noChangeAspect="1"/>
          </p:cNvPicPr>
          <p:nvPr/>
        </p:nvPicPr>
        <p:blipFill>
          <a:blip r:embed="rId5"/>
          <a:stretch>
            <a:fillRect/>
          </a:stretch>
        </p:blipFill>
        <p:spPr>
          <a:xfrm>
            <a:off x="1343025" y="338362"/>
            <a:ext cx="9505950" cy="6181276"/>
          </a:xfrm>
          <a:prstGeom prst="rect">
            <a:avLst/>
          </a:prstGeom>
        </p:spPr>
      </p:pic>
      <p:sp>
        <p:nvSpPr>
          <p:cNvPr id="6" name="Oval 5">
            <a:extLst>
              <a:ext uri="{FF2B5EF4-FFF2-40B4-BE49-F238E27FC236}">
                <a16:creationId xmlns:a16="http://schemas.microsoft.com/office/drawing/2014/main" id="{E3477278-D39E-4E1D-86F0-B9964A4B4C05}"/>
              </a:ext>
            </a:extLst>
          </p:cNvPr>
          <p:cNvSpPr/>
          <p:nvPr/>
        </p:nvSpPr>
        <p:spPr>
          <a:xfrm>
            <a:off x="4499769" y="5080486"/>
            <a:ext cx="1840590" cy="348371"/>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41281232"/>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rotWithShape="1">
          <a:blip r:embed="rId3">
            <a:extLst>
              <a:ext uri="{28A0092B-C50C-407E-A947-70E740481C1C}">
                <a14:useLocalDpi xmlns:a14="http://schemas.microsoft.com/office/drawing/2010/main" val="0"/>
              </a:ext>
            </a:extLst>
          </a:blip>
          <a:srcRect b="25249"/>
          <a:stretch/>
        </p:blipFill>
        <p:spPr>
          <a:xfrm>
            <a:off x="20" y="10"/>
            <a:ext cx="12191980" cy="6857990"/>
          </a:xfrm>
          <a:prstGeom prst="rect">
            <a:avLst/>
          </a:prstGeom>
        </p:spPr>
      </p:pic>
      <p:pic>
        <p:nvPicPr>
          <p:cNvPr id="8" name="Content Placeholder 7" descr="A screenshot of a social media post&#10;&#10;Description automatically generated">
            <a:extLst>
              <a:ext uri="{FF2B5EF4-FFF2-40B4-BE49-F238E27FC236}">
                <a16:creationId xmlns:a16="http://schemas.microsoft.com/office/drawing/2014/main" id="{93A03D0A-F0C5-45A6-85B4-B329FB3313A3}"/>
              </a:ext>
            </a:extLst>
          </p:cNvPr>
          <p:cNvPicPr>
            <a:picLocks noGrp="1" noChangeAspect="1"/>
          </p:cNvPicPr>
          <p:nvPr>
            <p:ph idx="1"/>
          </p:nvPr>
        </p:nvPicPr>
        <p:blipFill>
          <a:blip r:embed="rId4"/>
          <a:stretch>
            <a:fillRect/>
          </a:stretch>
        </p:blipFill>
        <p:spPr>
          <a:xfrm>
            <a:off x="-1228725" y="1097204"/>
            <a:ext cx="44450" cy="24917"/>
          </a:xfrm>
        </p:spPr>
      </p:pic>
      <p:pic>
        <p:nvPicPr>
          <p:cNvPr id="12" name="Picture 11" descr="A close up of a piece of paper&#10;&#10;Description automatically generated">
            <a:extLst>
              <a:ext uri="{FF2B5EF4-FFF2-40B4-BE49-F238E27FC236}">
                <a16:creationId xmlns:a16="http://schemas.microsoft.com/office/drawing/2014/main" id="{0AD042FF-2261-43BA-BF76-84597BB47BA6}"/>
              </a:ext>
            </a:extLst>
          </p:cNvPr>
          <p:cNvPicPr>
            <a:picLocks noChangeAspect="1"/>
          </p:cNvPicPr>
          <p:nvPr/>
        </p:nvPicPr>
        <p:blipFill>
          <a:blip r:embed="rId5"/>
          <a:stretch>
            <a:fillRect/>
          </a:stretch>
        </p:blipFill>
        <p:spPr>
          <a:xfrm rot="16200000">
            <a:off x="3232900" y="-1930575"/>
            <a:ext cx="5800090" cy="11711709"/>
          </a:xfrm>
          <a:prstGeom prst="rect">
            <a:avLst/>
          </a:prstGeom>
        </p:spPr>
      </p:pic>
      <p:sp>
        <p:nvSpPr>
          <p:cNvPr id="2" name="TextBox 1">
            <a:extLst>
              <a:ext uri="{FF2B5EF4-FFF2-40B4-BE49-F238E27FC236}">
                <a16:creationId xmlns:a16="http://schemas.microsoft.com/office/drawing/2014/main" id="{8C59A4D8-9BB5-428A-A79B-80E60BEEA3E1}"/>
              </a:ext>
            </a:extLst>
          </p:cNvPr>
          <p:cNvSpPr txBox="1"/>
          <p:nvPr/>
        </p:nvSpPr>
        <p:spPr>
          <a:xfrm>
            <a:off x="3639128" y="197139"/>
            <a:ext cx="4547848"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Phase Two: 	Training</a:t>
            </a:r>
          </a:p>
        </p:txBody>
      </p:sp>
    </p:spTree>
    <p:extLst>
      <p:ext uri="{BB962C8B-B14F-4D97-AF65-F5344CB8AC3E}">
        <p14:creationId xmlns:p14="http://schemas.microsoft.com/office/powerpoint/2010/main" val="1199438088"/>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 name="Picture 1"/>
          <p:cNvPicPr>
            <a:picLocks noChangeAspect="1"/>
          </p:cNvPicPr>
          <p:nvPr/>
        </p:nvPicPr>
        <p:blipFill>
          <a:blip r:embed="rId4"/>
          <a:stretch>
            <a:fillRect/>
          </a:stretch>
        </p:blipFill>
        <p:spPr>
          <a:xfrm>
            <a:off x="0" y="-25121"/>
            <a:ext cx="12192000" cy="6426968"/>
          </a:xfrm>
          <a:prstGeom prst="rect">
            <a:avLst/>
          </a:prstGeom>
        </p:spPr>
      </p:pic>
      <p:sp>
        <p:nvSpPr>
          <p:cNvPr id="6" name="Striped Right Arrow 7">
            <a:extLst>
              <a:ext uri="{FF2B5EF4-FFF2-40B4-BE49-F238E27FC236}">
                <a16:creationId xmlns:a16="http://schemas.microsoft.com/office/drawing/2014/main" id="{F2B0B560-013C-4B7B-922E-25F893CD6220}"/>
              </a:ext>
            </a:extLst>
          </p:cNvPr>
          <p:cNvSpPr/>
          <p:nvPr/>
        </p:nvSpPr>
        <p:spPr>
          <a:xfrm rot="1895453">
            <a:off x="6395702" y="20383"/>
            <a:ext cx="721563" cy="330119"/>
          </a:xfrm>
          <a:prstGeom prst="striped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49545134"/>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exploring_wht_transparent-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530987" y="-25121"/>
            <a:ext cx="9130026" cy="6883121"/>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561784BC-413C-4DF9-89B5-155B9E869492}"/>
              </a:ext>
            </a:extLst>
          </p:cNvPr>
          <p:cNvSpPr/>
          <p:nvPr/>
        </p:nvSpPr>
        <p:spPr>
          <a:xfrm>
            <a:off x="2046553" y="0"/>
            <a:ext cx="7658448" cy="553998"/>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Important resources to help plan the program…</a:t>
            </a:r>
          </a:p>
        </p:txBody>
      </p:sp>
      <p:sp>
        <p:nvSpPr>
          <p:cNvPr id="4" name="Rectangle 3">
            <a:extLst>
              <a:ext uri="{FF2B5EF4-FFF2-40B4-BE49-F238E27FC236}">
                <a16:creationId xmlns:a16="http://schemas.microsoft.com/office/drawing/2014/main" id="{522EAECD-1626-4BCE-BFB6-FAD240870F39}"/>
              </a:ext>
            </a:extLst>
          </p:cNvPr>
          <p:cNvSpPr/>
          <p:nvPr/>
        </p:nvSpPr>
        <p:spPr>
          <a:xfrm>
            <a:off x="428625" y="600211"/>
            <a:ext cx="11334750" cy="6170920"/>
          </a:xfrm>
          <a:prstGeom prst="rect">
            <a:avLst/>
          </a:prstGeom>
          <a:noFill/>
        </p:spPr>
        <p:txBody>
          <a:bodyPr wrap="square" lIns="91440" tIns="45720" rIns="91440" bIns="45720">
            <a:spAutoFit/>
          </a:bodyPr>
          <a:lstStyle/>
          <a:p>
            <a:pPr marL="514350" marR="0" lvl="0" indent="-514350" algn="l" defTabSz="457200" rtl="0" eaLnBrk="1" fontAlgn="auto" latinLnBrk="0" hangingPunct="1">
              <a:lnSpc>
                <a:spcPct val="100000"/>
              </a:lnSpc>
              <a:spcBef>
                <a:spcPts val="0"/>
              </a:spcBef>
              <a:spcAft>
                <a:spcPts val="0"/>
              </a:spcAft>
              <a:buClrTx/>
              <a:buSzTx/>
              <a:buFontTx/>
              <a:buAutoNum type="arabicPeriod"/>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Career Opportunity Worksheet </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3">
                  <a:extLst>
                    <a:ext uri="{A12FA001-AC4F-418D-AE19-62706E023703}">
                      <ahyp:hlinkClr xmlns:ahyp="http://schemas.microsoft.com/office/drawing/2018/hyperlinkcolor" val="tx"/>
                    </a:ext>
                  </a:extLst>
                </a:hlinkClick>
              </a:rPr>
              <a:t>www.exploring.org</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and click on relevant career field icon and scroll to the bottom of the page.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Tx/>
              <a:buAutoNum type="arabicPeriod" startAt="2"/>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Activity Library </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(including Life Skills Section</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4">
                  <a:extLst>
                    <a:ext uri="{A12FA001-AC4F-418D-AE19-62706E023703}">
                      <ahyp:hlinkClr xmlns:ahyp="http://schemas.microsoft.com/office/drawing/2018/hyperlinkcolor" val="tx"/>
                    </a:ext>
                  </a:extLst>
                </a:hlinkClick>
              </a:rPr>
              <a:t>https://www.exploring.org/activity-library/</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eriod" startAt="3"/>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Organization’s Resources/Employees </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   Current work curriculum (developed by the company)</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B.   Employee’s expertise/knowledge (Use All-in One Program Planning Meeting-found in the Exploring Guidebook for Leaders)</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eriod" startAt="3"/>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Career Achievement Award (Posts) &amp; Career Awareness Award (Clubs) </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5"/>
              </a:rPr>
              <a:t>http://www.exploring.org/wp-content/uploads/2017/06/Career-Achievement-Award-May2017.pdf</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6"/>
              </a:rPr>
              <a:t>http://www.exploring.org/wp-content/uploads/2018/05/Career-Awareness-Award-FINAL.pdf</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startAt="5"/>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Exploring Guidebook for Leaders </a:t>
            </a:r>
            <a:r>
              <a:rPr kumimoji="0" lang="en-US" sz="13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hlinkClick r:id="rId7"/>
              </a:rPr>
              <a:t>https://www.exploring.org/wp-content/uploads/2016/10/Exploring-Guidebook-Sept2017.800-10018.pdf</a:t>
            </a:r>
            <a:r>
              <a:rPr kumimoji="0" lang="en-US" sz="13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p>
          <a:p>
            <a:pPr marL="342900" marR="0" lvl="0" indent="-342900" algn="l" defTabSz="457200" rtl="0" eaLnBrk="1" fontAlgn="auto" latinLnBrk="0" hangingPunct="1">
              <a:lnSpc>
                <a:spcPct val="100000"/>
              </a:lnSpc>
              <a:spcBef>
                <a:spcPts val="0"/>
              </a:spcBef>
              <a:spcAft>
                <a:spcPts val="0"/>
              </a:spcAft>
              <a:buClrTx/>
              <a:buSzTx/>
              <a:buFontTx/>
              <a:buAutoNum type="arabicPeriod" startAt="6"/>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Safety First Guidelines/Guide to Safe Scouting</a:t>
            </a:r>
            <a:r>
              <a:rPr kumimoji="0" lang="en-US" sz="1600" b="1" i="1"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(Guide is being Updated—Please follow all CURRENT YPT Policies)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8"/>
              </a:rPr>
              <a:t>https://www.exploring.org/wp-content/uploads/2021/08/LFL-safety-first-guidelines-3.21.17_8.pdf</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7.	Online Exploring Adult Leader Specific Training &amp; Youth Protection Training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9">
                  <a:extLst>
                    <a:ext uri="{A12FA001-AC4F-418D-AE19-62706E023703}">
                      <ahyp:hlinkClr xmlns:ahyp="http://schemas.microsoft.com/office/drawing/2018/hyperlinkcolor" val="tx"/>
                    </a:ext>
                  </a:extLst>
                </a:hlinkClick>
              </a:rPr>
              <a:t>https://www.exploring.org/training-safety/</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or  </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10"/>
              </a:rPr>
              <a:t>www.myscouting.org</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8.	Unit Performance Guide (</a:t>
            </a:r>
            <a:r>
              <a:rPr kumimoji="0" lang="en-US" sz="1600" b="1" i="1" u="none" strike="noStrike" kern="1200" cap="none" spc="0" normalizeH="0" baseline="0" noProof="0" dirty="0">
                <a:ln w="0"/>
                <a:solidFill>
                  <a:srgbClr val="C00000"/>
                </a:solidFill>
                <a:effectLst>
                  <a:outerShdw blurRad="38100" dist="19050" dir="2700000" algn="tl" rotWithShape="0">
                    <a:prstClr val="black">
                      <a:alpha val="40000"/>
                    </a:prstClr>
                  </a:outerShdw>
                </a:effectLst>
                <a:uLnTx/>
                <a:uFillTx/>
                <a:latin typeface="Calibri"/>
                <a:ea typeface="+mn-ea"/>
                <a:cs typeface="+mn-cs"/>
              </a:rPr>
              <a:t>Chapter 5- Exploring</a:t>
            </a: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–Details about organizing a new Post/Club</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hlinkClick r:id="rId11"/>
              </a:rPr>
              <a:t>http://www.exploring.org/wp-content/uploads/2021/04/522-02516_UPG.compressed.pdf</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Also visit </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hlinkClick r:id="rId12"/>
              </a:rPr>
              <a:t>www.exploringexplosion.org</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and scroll to the bottom of the website to find additional resources…</a:t>
            </a:r>
            <a:endPar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endParaRPr>
          </a:p>
        </p:txBody>
      </p:sp>
    </p:spTree>
    <p:extLst>
      <p:ext uri="{BB962C8B-B14F-4D97-AF65-F5344CB8AC3E}">
        <p14:creationId xmlns:p14="http://schemas.microsoft.com/office/powerpoint/2010/main" val="2514055907"/>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57"/>
            <a:ext cx="12192000" cy="6883121"/>
          </a:xfrm>
          <a:prstGeom prst="rect">
            <a:avLst/>
          </a:prstGeom>
        </p:spPr>
      </p:pic>
      <p:sp>
        <p:nvSpPr>
          <p:cNvPr id="2" name="Title 1"/>
          <p:cNvSpPr>
            <a:spLocks noGrp="1"/>
          </p:cNvSpPr>
          <p:nvPr>
            <p:ph type="ctrTitle"/>
          </p:nvPr>
        </p:nvSpPr>
        <p:spPr>
          <a:xfrm>
            <a:off x="1873023" y="657242"/>
            <a:ext cx="8431981" cy="519082"/>
          </a:xfrm>
        </p:spPr>
        <p:txBody>
          <a:bodyPr>
            <a:noAutofit/>
          </a:bodyPr>
          <a:lstStyle/>
          <a:p>
            <a:pPr algn="l"/>
            <a:r>
              <a:rPr lang="en-US" sz="4200" dirty="0">
                <a:solidFill>
                  <a:srgbClr val="1FC77F"/>
                </a:solidFill>
                <a:latin typeface="Arial Black"/>
                <a:cs typeface="Arial Black"/>
              </a:rPr>
              <a:t> </a:t>
            </a:r>
            <a:br>
              <a:rPr lang="en-US" sz="4200" dirty="0">
                <a:solidFill>
                  <a:srgbClr val="1FC77F"/>
                </a:solidFill>
                <a:latin typeface="Arial Black"/>
                <a:cs typeface="Arial Black"/>
              </a:rPr>
            </a:br>
            <a:endParaRPr lang="en-US" sz="4200" dirty="0">
              <a:solidFill>
                <a:srgbClr val="B1E6FE"/>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8"/>
          <p:cNvSpPr/>
          <p:nvPr/>
        </p:nvSpPr>
        <p:spPr>
          <a:xfrm>
            <a:off x="1873023" y="208991"/>
            <a:ext cx="8169525" cy="95410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Phase 3 – Program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All-In-One Program Planning Meeting</a:t>
            </a:r>
          </a:p>
        </p:txBody>
      </p:sp>
      <p:sp>
        <p:nvSpPr>
          <p:cNvPr id="3" name="Rectangle 2"/>
          <p:cNvSpPr/>
          <p:nvPr/>
        </p:nvSpPr>
        <p:spPr>
          <a:xfrm>
            <a:off x="1873021" y="1487999"/>
            <a:ext cx="8721423" cy="460126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1)   Paperwork</a:t>
            </a:r>
          </a:p>
          <a:p>
            <a:pPr marL="609600" marR="0" lvl="0" indent="-609600" algn="l" defTabSz="457200" rtl="0" eaLnBrk="1" fontAlgn="auto" latinLnBrk="0" hangingPunct="1">
              <a:lnSpc>
                <a:spcPct val="100000"/>
              </a:lnSpc>
              <a:spcBef>
                <a:spcPts val="0"/>
              </a:spcBef>
              <a:spcAft>
                <a:spcPts val="0"/>
              </a:spcAft>
              <a:buClr>
                <a:srgbClr val="1F497D"/>
              </a:buClr>
              <a:buSzTx/>
              <a:buFont typeface="Wingdings" pitchFamily="2" charset="2"/>
              <a:buAutoNum type="arabicPeriod"/>
              <a:tabLst/>
              <a:defRPr/>
            </a:pPr>
            <a:endParaRPr kumimoji="0" lang="en-US" sz="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609600" marR="0" lvl="0" indent="-609600" algn="l" defTabSz="457200" rtl="0" eaLnBrk="1" fontAlgn="auto" latinLnBrk="0" hangingPunct="1">
              <a:lnSpc>
                <a:spcPct val="100000"/>
              </a:lnSpc>
              <a:spcBef>
                <a:spcPts val="0"/>
              </a:spcBef>
              <a:spcAft>
                <a:spcPts val="0"/>
              </a:spcAft>
              <a:buClr>
                <a:srgbClr val="1F497D"/>
              </a:buClr>
              <a:buSzTx/>
              <a:buFont typeface="Wingdings" pitchFamily="2" charset="2"/>
              <a:buAutoNum type="arabicPeriod"/>
              <a:tabLst/>
              <a:defRPr/>
            </a:pPr>
            <a:endParaRPr kumimoji="0" lang="en-US" sz="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2)   Adult Explorer Leader Training </a:t>
            </a:r>
          </a:p>
          <a:p>
            <a:pPr marL="990600" marR="0" lvl="1" indent="-533400" algn="l" defTabSz="457200" rtl="0" eaLnBrk="1" fontAlgn="auto" latinLnBrk="0" hangingPunct="1">
              <a:lnSpc>
                <a:spcPct val="100000"/>
              </a:lnSpc>
              <a:spcBef>
                <a:spcPts val="0"/>
              </a:spcBef>
              <a:spcAft>
                <a:spcPts val="0"/>
              </a:spcAft>
              <a:buClr>
                <a:srgbClr val="1F497D"/>
              </a:buClr>
              <a:buSzTx/>
              <a:buFontTx/>
              <a:buNone/>
              <a:tabLst/>
              <a:defRPr/>
            </a:pPr>
            <a: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 Youth Protection for Explorers</a:t>
            </a:r>
          </a:p>
          <a:p>
            <a:pPr marL="990600" marR="0" lvl="1" indent="-533400" algn="l" defTabSz="457200" rtl="0" eaLnBrk="1" fontAlgn="auto" latinLnBrk="0" hangingPunct="1">
              <a:lnSpc>
                <a:spcPct val="100000"/>
              </a:lnSpc>
              <a:spcBef>
                <a:spcPts val="0"/>
              </a:spcBef>
              <a:spcAft>
                <a:spcPts val="0"/>
              </a:spcAft>
              <a:buClr>
                <a:srgbClr val="1F497D"/>
              </a:buClr>
              <a:buSzTx/>
              <a:buFontTx/>
              <a:buNone/>
              <a:tabLst/>
              <a:defRPr/>
            </a:pPr>
            <a: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 Adult Explorer Leader Training</a:t>
            </a:r>
            <a:b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endParaRPr kumimoji="0" lang="en-US" sz="5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990600" marR="0" lvl="1" indent="-533400" algn="l" defTabSz="457200" rtl="0" eaLnBrk="1" fontAlgn="auto" latinLnBrk="0" hangingPunct="1">
              <a:lnSpc>
                <a:spcPct val="100000"/>
              </a:lnSpc>
              <a:spcBef>
                <a:spcPts val="0"/>
              </a:spcBef>
              <a:spcAft>
                <a:spcPts val="0"/>
              </a:spcAft>
              <a:buClr>
                <a:srgbClr val="1F497D"/>
              </a:buClr>
              <a:buSzTx/>
              <a:buFontTx/>
              <a:buNone/>
              <a:tabLst/>
              <a:defRPr/>
            </a:pPr>
            <a:endParaRPr kumimoji="0" lang="en-US" sz="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3)  Open House Planning</a:t>
            </a:r>
          </a:p>
          <a:p>
            <a:pPr marL="400050" marR="0" lvl="1"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 Brainstorm session </a:t>
            </a:r>
          </a:p>
          <a:p>
            <a:pPr marL="400050" marR="0" lvl="1"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Why did you choose this career for yourself?</a:t>
            </a:r>
          </a:p>
          <a:p>
            <a:pPr marL="400050" marR="0" lvl="1"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What are hands on activities that you can do with youth?</a:t>
            </a:r>
          </a:p>
          <a:p>
            <a:pPr marL="1009650" marR="0" lvl="1" indent="-609600" algn="l" defTabSz="457200" rtl="0" eaLnBrk="1" fontAlgn="auto" latinLnBrk="0" hangingPunct="1">
              <a:lnSpc>
                <a:spcPct val="100000"/>
              </a:lnSpc>
              <a:spcBef>
                <a:spcPts val="0"/>
              </a:spcBef>
              <a:spcAft>
                <a:spcPts val="0"/>
              </a:spcAft>
              <a:buClr>
                <a:srgbClr val="1F497D"/>
              </a:buClr>
              <a:buSzTx/>
              <a:buFontTx/>
              <a:buNone/>
              <a:tabLst/>
              <a:defRPr/>
            </a:pPr>
            <a: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Develop a 3-4-month calendar (use Activity Library)</a:t>
            </a:r>
          </a:p>
          <a:p>
            <a:pPr marL="1009650" marR="0" lvl="1" indent="-609600" algn="l" defTabSz="457200" rtl="0" eaLnBrk="1" fontAlgn="auto" latinLnBrk="0" hangingPunct="1">
              <a:lnSpc>
                <a:spcPct val="100000"/>
              </a:lnSpc>
              <a:spcBef>
                <a:spcPts val="0"/>
              </a:spcBef>
              <a:spcAft>
                <a:spcPts val="0"/>
              </a:spcAft>
              <a:buClr>
                <a:srgbClr val="1F497D"/>
              </a:buClr>
              <a:buSzTx/>
              <a:buFontTx/>
              <a:buNone/>
              <a:tabLst/>
              <a:defRPr/>
            </a:pPr>
            <a: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Choose Open House “hands-on activities”</a:t>
            </a:r>
          </a:p>
          <a:p>
            <a:pPr marL="1009650" marR="0" lvl="1" indent="-609600" algn="l" defTabSz="457200" rtl="0" eaLnBrk="1" fontAlgn="auto" latinLnBrk="0" hangingPunct="1">
              <a:lnSpc>
                <a:spcPct val="100000"/>
              </a:lnSpc>
              <a:spcBef>
                <a:spcPts val="0"/>
              </a:spcBef>
              <a:spcAft>
                <a:spcPts val="0"/>
              </a:spcAft>
              <a:buClr>
                <a:srgbClr val="1F497D"/>
              </a:buClr>
              <a:buSzTx/>
              <a:buFontTx/>
              <a:buNone/>
              <a:tabLst/>
              <a:defRPr/>
            </a:pPr>
            <a:endPar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4) Prepare Post Committee Members for Open House</a:t>
            </a:r>
          </a:p>
        </p:txBody>
      </p:sp>
      <p:pic>
        <p:nvPicPr>
          <p:cNvPr id="12" name="Picture 2" descr="Image result for PLANNING MEET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6961" y="1342110"/>
            <a:ext cx="3198210" cy="1832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0187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sp>
        <p:nvSpPr>
          <p:cNvPr id="2" name="Title 1"/>
          <p:cNvSpPr>
            <a:spLocks noGrp="1"/>
          </p:cNvSpPr>
          <p:nvPr>
            <p:ph type="ctrTitle"/>
          </p:nvPr>
        </p:nvSpPr>
        <p:spPr>
          <a:xfrm>
            <a:off x="1747957" y="71860"/>
            <a:ext cx="8658786" cy="959546"/>
          </a:xfrm>
        </p:spPr>
        <p:txBody>
          <a:bodyPr>
            <a:normAutofit fontScale="90000"/>
          </a:bodyPr>
          <a:lstStyle/>
          <a:p>
            <a:pPr algn="l"/>
            <a:r>
              <a:rPr lang="en-US" sz="3400" b="1" dirty="0">
                <a:solidFill>
                  <a:srgbClr val="1FC77F"/>
                </a:solidFill>
                <a:latin typeface="Arial Black" panose="020B0A04020102020204" pitchFamily="34" charset="0"/>
                <a:cs typeface="Arial" panose="020B0604020202020204" pitchFamily="34" charset="0"/>
              </a:rPr>
              <a:t>Poison Control Centers General Info… </a:t>
            </a:r>
            <a:endParaRPr lang="en-US" sz="3400" dirty="0">
              <a:solidFill>
                <a:srgbClr val="1FC77F"/>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1747958" y="954356"/>
            <a:ext cx="8757859" cy="5355312"/>
          </a:xfrm>
          <a:prstGeom prst="rect">
            <a:avLst/>
          </a:prstGeom>
        </p:spPr>
        <p:txBody>
          <a:bodyPr wrap="square">
            <a:spAutoFit/>
          </a:bodyPr>
          <a:lstStyle/>
          <a:p>
            <a:pPr marL="285750" indent="-285750">
              <a:buFont typeface="Arial" panose="020B0604020202020204" pitchFamily="34" charset="0"/>
              <a:buChar char="•"/>
            </a:pPr>
            <a:r>
              <a:rPr lang="en-US" sz="1600" dirty="0">
                <a:solidFill>
                  <a:srgbClr val="FFFF00"/>
                </a:solidFill>
                <a:latin typeface="Arial" panose="020B0604020202020204" pitchFamily="34" charset="0"/>
                <a:cs typeface="Arial" panose="020B0604020202020204" pitchFamily="34" charset="0"/>
              </a:rPr>
              <a:t>Founded in 1958 as the American Association of Poison Control Centers (AAPCC), America’s Poison Centers represents 55 poison control centers nationwide. This group provides vital information and advice for the entire U.S. population each year, 24 hours a day. Public contact is made every eight seconds</a:t>
            </a:r>
          </a:p>
          <a:p>
            <a:endParaRPr lang="en-US" sz="800"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solidFill>
                  <a:srgbClr val="FFFF00"/>
                </a:solidFill>
                <a:latin typeface="Arial" panose="020B0604020202020204" pitchFamily="34" charset="0"/>
                <a:cs typeface="Arial" panose="020B0604020202020204" pitchFamily="34" charset="0"/>
              </a:rPr>
              <a:t>Poisoning is </a:t>
            </a:r>
            <a:r>
              <a:rPr lang="en-US" sz="1600" dirty="0">
                <a:solidFill>
                  <a:schemeClr val="accent6">
                    <a:lumMod val="75000"/>
                  </a:schemeClr>
                </a:solidFill>
                <a:latin typeface="Arial" panose="020B0604020202020204" pitchFamily="34" charset="0"/>
                <a:cs typeface="Arial" panose="020B0604020202020204" pitchFamily="34" charset="0"/>
              </a:rPr>
              <a:t>one of the leading causes of injury-related deaths </a:t>
            </a:r>
            <a:r>
              <a:rPr lang="en-US" sz="1600" dirty="0">
                <a:solidFill>
                  <a:srgbClr val="FFFF00"/>
                </a:solidFill>
                <a:latin typeface="Arial" panose="020B0604020202020204" pitchFamily="34" charset="0"/>
                <a:cs typeface="Arial" panose="020B0604020202020204" pitchFamily="34" charset="0"/>
              </a:rPr>
              <a:t>in the United States, and the rate of these fatalities increases every year</a:t>
            </a:r>
          </a:p>
          <a:p>
            <a:endParaRPr lang="en-US" sz="800"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solidFill>
                  <a:srgbClr val="FFFF00"/>
                </a:solidFill>
                <a:latin typeface="Arial" panose="020B0604020202020204" pitchFamily="34" charset="0"/>
                <a:cs typeface="Arial" panose="020B0604020202020204" pitchFamily="34" charset="0"/>
              </a:rPr>
              <a:t>Questions posed to the Poison Help hotline via the website </a:t>
            </a:r>
            <a:r>
              <a:rPr lang="en-US" sz="1600" dirty="0">
                <a:solidFill>
                  <a:srgbClr val="FFFF0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PoisonHelp.org</a:t>
            </a:r>
            <a:r>
              <a:rPr lang="en-US" sz="1600" dirty="0">
                <a:solidFill>
                  <a:srgbClr val="FFFF00"/>
                </a:solidFill>
                <a:latin typeface="Arial" panose="020B0604020202020204" pitchFamily="34" charset="0"/>
                <a:cs typeface="Arial" panose="020B0604020202020204" pitchFamily="34" charset="0"/>
              </a:rPr>
              <a:t> or by phone are answered by a team of nurses, pharmacists, and doctors with special training on how to manage poisonings. These professionals are there to immediately answer questions and to recommend the best next steps if someone has been exposed to poison or a potentially poisonous product or medication. These services are free and confidential</a:t>
            </a:r>
          </a:p>
          <a:p>
            <a:endParaRPr lang="en-US" sz="800"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solidFill>
                  <a:srgbClr val="FFFF00"/>
                </a:solidFill>
                <a:latin typeface="Arial" panose="020B0604020202020204" pitchFamily="34" charset="0"/>
                <a:cs typeface="Arial" panose="020B0604020202020204" pitchFamily="34" charset="0"/>
              </a:rPr>
              <a:t>Advisors and Explorers can use </a:t>
            </a:r>
            <a:r>
              <a:rPr lang="en-US" sz="1600" dirty="0">
                <a:solidFill>
                  <a:srgbClr val="FFFF0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PoisonHelp.org</a:t>
            </a:r>
            <a:r>
              <a:rPr lang="en-US" sz="1600" dirty="0">
                <a:solidFill>
                  <a:srgbClr val="FFFF00"/>
                </a:solidFill>
                <a:latin typeface="Arial" panose="020B0604020202020204" pitchFamily="34" charset="0"/>
                <a:cs typeface="Arial" panose="020B0604020202020204" pitchFamily="34" charset="0"/>
              </a:rPr>
              <a:t> anytime there is a question of exposure to a potentially poisonous agent at an event, on the road, at home, or at a meeting site. A key part of being prepared in a case of poisoning is having quick access to reliable, lifesaving information, and there are now two ways to get it:</a:t>
            </a:r>
          </a:p>
          <a:p>
            <a:pPr marL="285750" indent="-285750">
              <a:buFont typeface="Arial" panose="020B0604020202020204" pitchFamily="34" charset="0"/>
              <a:buChar char="•"/>
            </a:pPr>
            <a:endParaRPr lang="en-US" sz="1600" dirty="0">
              <a:solidFill>
                <a:srgbClr val="FFFF00"/>
              </a:solidFill>
              <a:latin typeface="Arial" panose="020B0604020202020204" pitchFamily="34" charset="0"/>
              <a:cs typeface="Arial" panose="020B0604020202020204" pitchFamily="34" charset="0"/>
            </a:endParaRPr>
          </a:p>
          <a:p>
            <a:pPr marL="3205163"/>
            <a:r>
              <a:rPr lang="en-US" b="1" dirty="0">
                <a:solidFill>
                  <a:schemeClr val="accent6">
                    <a:lumMod val="75000"/>
                  </a:schemeClr>
                </a:solidFill>
              </a:rPr>
              <a:t>FOR IMMEDIATE HELP</a:t>
            </a:r>
            <a:br>
              <a:rPr lang="en-US" b="1" dirty="0">
                <a:solidFill>
                  <a:schemeClr val="accent6">
                    <a:lumMod val="75000"/>
                  </a:schemeClr>
                </a:solidFill>
              </a:rPr>
            </a:br>
            <a:r>
              <a:rPr lang="en-US" b="1" dirty="0">
                <a:solidFill>
                  <a:schemeClr val="accent6">
                    <a:lumMod val="75000"/>
                  </a:schemeClr>
                </a:solidFill>
              </a:rPr>
              <a:t>call 1-800-222-1222</a:t>
            </a:r>
            <a:br>
              <a:rPr lang="en-US" b="1" dirty="0">
                <a:solidFill>
                  <a:schemeClr val="accent6">
                    <a:lumMod val="75000"/>
                  </a:schemeClr>
                </a:solidFill>
              </a:rPr>
            </a:br>
            <a:r>
              <a:rPr lang="en-US" b="1" dirty="0">
                <a:solidFill>
                  <a:schemeClr val="accent6">
                    <a:lumMod val="75000"/>
                  </a:schemeClr>
                </a:solidFill>
              </a:rPr>
              <a:t>or go to </a:t>
            </a:r>
            <a:r>
              <a:rPr lang="en-US" b="1" u="sng" dirty="0">
                <a:solidFill>
                  <a:schemeClr val="accent6">
                    <a:lumMod val="75000"/>
                  </a:schemeClr>
                </a:solidFill>
              </a:rPr>
              <a:t>PoisonHelp.org</a:t>
            </a:r>
            <a:endParaRPr lang="en-US" u="sng" dirty="0">
              <a:solidFill>
                <a:schemeClr val="accent6">
                  <a:lumMod val="75000"/>
                </a:schemeClr>
              </a:solidFill>
            </a:endParaRPr>
          </a:p>
        </p:txBody>
      </p:sp>
    </p:spTree>
    <p:extLst>
      <p:ext uri="{BB962C8B-B14F-4D97-AF65-F5344CB8AC3E}">
        <p14:creationId xmlns:p14="http://schemas.microsoft.com/office/powerpoint/2010/main" val="237474942"/>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0" y="1"/>
            <a:ext cx="12191999" cy="6857999"/>
          </a:xfrm>
          <a:prstGeom prst="rect">
            <a:avLst/>
          </a:prstGeom>
          <a:solidFill>
            <a:srgbClr val="1C81F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C81FB"/>
              </a:solidFill>
              <a:effectLst/>
              <a:uLnTx/>
              <a:uFillTx/>
              <a:latin typeface="Calibri"/>
              <a:ea typeface="+mn-ea"/>
              <a:cs typeface="+mn-cs"/>
            </a:endParaRPr>
          </a:p>
        </p:txBody>
      </p:sp>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4434" y="5233684"/>
            <a:ext cx="4573562" cy="1622090"/>
          </a:xfrm>
          <a:prstGeom prst="rect">
            <a:avLst/>
          </a:prstGeom>
        </p:spPr>
      </p:pic>
      <p:sp>
        <p:nvSpPr>
          <p:cNvPr id="28" name="Rectangle 27"/>
          <p:cNvSpPr/>
          <p:nvPr/>
        </p:nvSpPr>
        <p:spPr>
          <a:xfrm>
            <a:off x="6094435" y="5229236"/>
            <a:ext cx="4573567" cy="1626539"/>
          </a:xfrm>
          <a:prstGeom prst="rect">
            <a:avLst/>
          </a:prstGeom>
          <a:solidFill>
            <a:srgbClr val="3EAD76">
              <a:alpha val="6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EAD76"/>
              </a:solidFill>
              <a:effectLst/>
              <a:uLnTx/>
              <a:uFillTx/>
              <a:latin typeface="Calibri"/>
              <a:ea typeface="+mn-ea"/>
              <a:cs typeface="+mn-cs"/>
            </a:endParaRPr>
          </a:p>
        </p:txBody>
      </p:sp>
      <p:sp>
        <p:nvSpPr>
          <p:cNvPr id="21" name="Rectangle 20"/>
          <p:cNvSpPr/>
          <p:nvPr/>
        </p:nvSpPr>
        <p:spPr>
          <a:xfrm>
            <a:off x="4044253" y="759554"/>
            <a:ext cx="4097768" cy="73866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The frequency of your meetings and length of your program each year is up to you. For example, this could be a 12 month or 12 week program.</a:t>
            </a:r>
          </a:p>
        </p:txBody>
      </p:sp>
      <p:sp>
        <p:nvSpPr>
          <p:cNvPr id="22" name="Rectangle 21"/>
          <p:cNvSpPr/>
          <p:nvPr/>
        </p:nvSpPr>
        <p:spPr>
          <a:xfrm>
            <a:off x="4044253" y="390222"/>
            <a:ext cx="4097768" cy="369332"/>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50" normalizeH="0" baseline="0" noProof="0" dirty="0">
                <a:ln>
                  <a:noFill/>
                </a:ln>
                <a:solidFill>
                  <a:srgbClr val="231B4F"/>
                </a:solidFill>
                <a:effectLst/>
                <a:uLnTx/>
                <a:uFillTx/>
                <a:latin typeface="Halis r black"/>
                <a:ea typeface="+mn-ea"/>
                <a:cs typeface="Halis r black"/>
              </a:rPr>
              <a:t>SAMPLE PROGRAM CALENDARS</a:t>
            </a:r>
            <a:endParaRPr kumimoji="0" lang="en-US" sz="3200" b="1" i="0" u="none" strike="noStrike" kern="1200" cap="none" spc="100" normalizeH="0" baseline="0" noProof="0" dirty="0">
              <a:ln>
                <a:noFill/>
              </a:ln>
              <a:solidFill>
                <a:srgbClr val="231B4F"/>
              </a:solidFill>
              <a:effectLst/>
              <a:uLnTx/>
              <a:uFillTx/>
              <a:latin typeface="Halis r black"/>
              <a:ea typeface="+mn-ea"/>
              <a:cs typeface="Halis r black"/>
            </a:endParaRPr>
          </a:p>
        </p:txBody>
      </p:sp>
      <p:cxnSp>
        <p:nvCxnSpPr>
          <p:cNvPr id="23" name="Straight Connector 22"/>
          <p:cNvCxnSpPr/>
          <p:nvPr/>
        </p:nvCxnSpPr>
        <p:spPr>
          <a:xfrm>
            <a:off x="4156150" y="759554"/>
            <a:ext cx="3911301"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4137488" y="1572300"/>
            <a:ext cx="3911301" cy="58477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10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ENGINEERING &amp; TECH</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MONTHLY MEETINGS YEAR-ROUND </a:t>
            </a:r>
          </a:p>
        </p:txBody>
      </p:sp>
      <p:sp>
        <p:nvSpPr>
          <p:cNvPr id="25" name="TextBox 24"/>
          <p:cNvSpPr txBox="1"/>
          <p:nvPr/>
        </p:nvSpPr>
        <p:spPr>
          <a:xfrm>
            <a:off x="4311762" y="2142463"/>
            <a:ext cx="1729890" cy="270843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September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Open House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October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Chemical engineering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November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Youth Officer Elections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December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Holiday Play – open house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January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Industrial Technology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February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Electrical engineering</a:t>
            </a:r>
          </a:p>
        </p:txBody>
      </p:sp>
      <p:sp>
        <p:nvSpPr>
          <p:cNvPr id="26" name="TextBox 25"/>
          <p:cNvSpPr txBox="1"/>
          <p:nvPr/>
        </p:nvSpPr>
        <p:spPr>
          <a:xfrm>
            <a:off x="6232080" y="2142463"/>
            <a:ext cx="1968949" cy="270843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March</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Computer science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April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Fluid power technology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May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Ethics in engineering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June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Visit with engineering firm</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July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Civil engineering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August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Mechanical engineering</a:t>
            </a:r>
          </a:p>
        </p:txBody>
      </p:sp>
      <p:sp>
        <p:nvSpPr>
          <p:cNvPr id="29" name="Rectangle 28"/>
          <p:cNvSpPr/>
          <p:nvPr/>
        </p:nvSpPr>
        <p:spPr>
          <a:xfrm>
            <a:off x="4121409" y="1581631"/>
            <a:ext cx="3946042" cy="3322543"/>
          </a:xfrm>
          <a:prstGeom prst="rect">
            <a:avLst/>
          </a:prstGeom>
          <a:noFill/>
          <a:ln w="19050" cmpd="sng">
            <a:solidFill>
              <a:schemeClr val="bg1"/>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30" name="Straight Connector 29"/>
          <p:cNvCxnSpPr/>
          <p:nvPr/>
        </p:nvCxnSpPr>
        <p:spPr>
          <a:xfrm>
            <a:off x="4121410" y="2117297"/>
            <a:ext cx="3946041" cy="18041"/>
          </a:xfrm>
          <a:prstGeom prst="line">
            <a:avLst/>
          </a:prstGeom>
          <a:ln w="19050"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4121410" y="2571951"/>
            <a:ext cx="3946041" cy="18041"/>
          </a:xfrm>
          <a:prstGeom prst="line">
            <a:avLst/>
          </a:prstGeom>
          <a:ln w="19050"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4121410" y="3028968"/>
            <a:ext cx="3946041" cy="18041"/>
          </a:xfrm>
          <a:prstGeom prst="line">
            <a:avLst/>
          </a:prstGeom>
          <a:ln w="19050"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4121410" y="3485985"/>
            <a:ext cx="3946041" cy="18041"/>
          </a:xfrm>
          <a:prstGeom prst="line">
            <a:avLst/>
          </a:prstGeom>
          <a:ln w="19050"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4121410" y="3947396"/>
            <a:ext cx="3946041" cy="18041"/>
          </a:xfrm>
          <a:prstGeom prst="line">
            <a:avLst/>
          </a:prstGeom>
          <a:ln w="19050"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121410" y="4408808"/>
            <a:ext cx="3946041" cy="18041"/>
          </a:xfrm>
          <a:prstGeom prst="line">
            <a:avLst/>
          </a:prstGeom>
          <a:ln w="19050"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a:endCxn id="29" idx="2"/>
          </p:cNvCxnSpPr>
          <p:nvPr/>
        </p:nvCxnSpPr>
        <p:spPr>
          <a:xfrm>
            <a:off x="6094430" y="2142463"/>
            <a:ext cx="0" cy="2761710"/>
          </a:xfrm>
          <a:prstGeom prst="line">
            <a:avLst/>
          </a:prstGeom>
          <a:ln w="19050"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37" name="Picture 3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0867" y="5233684"/>
            <a:ext cx="4573562" cy="1622090"/>
          </a:xfrm>
          <a:prstGeom prst="rect">
            <a:avLst/>
          </a:prstGeom>
        </p:spPr>
      </p:pic>
      <p:sp>
        <p:nvSpPr>
          <p:cNvPr id="38" name="TextBox 37"/>
          <p:cNvSpPr txBox="1"/>
          <p:nvPr/>
        </p:nvSpPr>
        <p:spPr>
          <a:xfrm>
            <a:off x="1520866" y="5229235"/>
            <a:ext cx="4573565" cy="369332"/>
          </a:xfrm>
          <a:prstGeom prst="rect">
            <a:avLst/>
          </a:prstGeom>
          <a:solidFill>
            <a:srgbClr val="942333">
              <a:alpha val="66000"/>
            </a:srgb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6196777"/>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57"/>
            <a:ext cx="12192000" cy="6883121"/>
          </a:xfrm>
          <a:prstGeom prst="rect">
            <a:avLst/>
          </a:prstGeom>
        </p:spPr>
      </p:pic>
      <p:sp>
        <p:nvSpPr>
          <p:cNvPr id="2" name="Title 1"/>
          <p:cNvSpPr>
            <a:spLocks noGrp="1"/>
          </p:cNvSpPr>
          <p:nvPr>
            <p:ph type="ctrTitle"/>
          </p:nvPr>
        </p:nvSpPr>
        <p:spPr>
          <a:xfrm>
            <a:off x="1873023" y="657242"/>
            <a:ext cx="8431981" cy="519082"/>
          </a:xfrm>
        </p:spPr>
        <p:txBody>
          <a:bodyPr>
            <a:noAutofit/>
          </a:bodyPr>
          <a:lstStyle/>
          <a:p>
            <a:pPr algn="l"/>
            <a:r>
              <a:rPr lang="en-US" sz="4200" dirty="0">
                <a:solidFill>
                  <a:srgbClr val="1FC77F"/>
                </a:solidFill>
                <a:latin typeface="Arial Black"/>
                <a:cs typeface="Arial Black"/>
              </a:rPr>
              <a:t> </a:t>
            </a:r>
            <a:br>
              <a:rPr lang="en-US" sz="4200" dirty="0">
                <a:solidFill>
                  <a:srgbClr val="1FC77F"/>
                </a:solidFill>
                <a:latin typeface="Arial Black"/>
                <a:cs typeface="Arial Black"/>
              </a:rPr>
            </a:br>
            <a:endParaRPr lang="en-US" sz="4200" dirty="0">
              <a:solidFill>
                <a:srgbClr val="B1E6FE"/>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8"/>
          <p:cNvSpPr/>
          <p:nvPr/>
        </p:nvSpPr>
        <p:spPr>
          <a:xfrm>
            <a:off x="1873023" y="313856"/>
            <a:ext cx="8169525" cy="95410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Phase 3 – Program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Planning the Open House</a:t>
            </a:r>
          </a:p>
        </p:txBody>
      </p:sp>
      <p:sp>
        <p:nvSpPr>
          <p:cNvPr id="3" name="Rectangle 2"/>
          <p:cNvSpPr/>
          <p:nvPr/>
        </p:nvSpPr>
        <p:spPr>
          <a:xfrm>
            <a:off x="1770084" y="1984920"/>
            <a:ext cx="8272464" cy="304698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400" b="1" i="0" u="none" strike="noStrike" kern="1200" cap="none" spc="0" normalizeH="0" baseline="0" noProof="0" dirty="0">
                <a:ln>
                  <a:noFill/>
                </a:ln>
                <a:solidFill>
                  <a:prstClr val="white"/>
                </a:solidFill>
                <a:effectLst/>
                <a:uLnTx/>
                <a:uFillTx/>
                <a:latin typeface="Calibri"/>
                <a:ea typeface="+mn-ea"/>
                <a:cs typeface="+mn-cs"/>
              </a:rPr>
              <a:t>1)	From your BRAINSTORM session…</a:t>
            </a:r>
          </a:p>
          <a:p>
            <a:pPr marL="400050" marR="0" lvl="1"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400" b="1" i="0" u="none" strike="noStrike" kern="1200" cap="none" spc="0" normalizeH="0" baseline="0" noProof="0" dirty="0">
                <a:ln>
                  <a:noFill/>
                </a:ln>
                <a:solidFill>
                  <a:prstClr val="white"/>
                </a:solidFill>
                <a:effectLst/>
                <a:uLnTx/>
                <a:uFillTx/>
                <a:latin typeface="Calibri"/>
                <a:ea typeface="+mn-ea"/>
                <a:cs typeface="+mn-cs"/>
              </a:rPr>
              <a:t> - 	Pick the 4-5 best activities for a quick hands-on </a:t>
            </a:r>
            <a:br>
              <a:rPr kumimoji="0" lang="en-US" sz="2400" b="1" i="0" u="none" strike="noStrike" kern="1200" cap="none" spc="0" normalizeH="0" baseline="0" noProof="0" dirty="0">
                <a:ln>
                  <a:noFill/>
                </a:ln>
                <a:solidFill>
                  <a:prstClr val="white"/>
                </a:solidFill>
                <a:effectLst/>
                <a:uLnTx/>
                <a:uFillTx/>
                <a:latin typeface="Calibri"/>
                <a:ea typeface="+mn-ea"/>
                <a:cs typeface="+mn-cs"/>
              </a:rPr>
            </a:br>
            <a:r>
              <a:rPr kumimoji="0" lang="en-US" sz="2400" b="1" i="0" u="none" strike="noStrike" kern="1200" cap="none" spc="0" normalizeH="0" baseline="0" noProof="0" dirty="0">
                <a:ln>
                  <a:noFill/>
                </a:ln>
                <a:solidFill>
                  <a:prstClr val="white"/>
                </a:solidFill>
                <a:effectLst/>
                <a:uLnTx/>
                <a:uFillTx/>
                <a:latin typeface="Calibri"/>
                <a:ea typeface="+mn-ea"/>
                <a:cs typeface="+mn-cs"/>
              </a:rPr>
              <a:t>   	format at the Open House</a:t>
            </a:r>
            <a:br>
              <a:rPr kumimoji="0" lang="en-US" sz="2400" b="1" i="0" u="none" strike="noStrike" kern="1200" cap="none" spc="0" normalizeH="0" baseline="0" noProof="0" dirty="0">
                <a:ln>
                  <a:noFill/>
                </a:ln>
                <a:solidFill>
                  <a:prstClr val="white"/>
                </a:solidFill>
                <a:effectLst/>
                <a:uLnTx/>
                <a:uFillTx/>
                <a:latin typeface="Calibri"/>
                <a:ea typeface="+mn-ea"/>
                <a:cs typeface="+mn-cs"/>
              </a:rPr>
            </a:br>
            <a:endParaRPr kumimoji="0" lang="en-US" sz="2400" b="1"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400" b="1" i="0" u="none" strike="noStrike" kern="1200" cap="none" spc="0" normalizeH="0" baseline="0" noProof="0" dirty="0">
                <a:ln>
                  <a:noFill/>
                </a:ln>
                <a:solidFill>
                  <a:prstClr val="white"/>
                </a:solidFill>
                <a:effectLst/>
                <a:uLnTx/>
                <a:uFillTx/>
                <a:latin typeface="Calibri"/>
                <a:ea typeface="+mn-ea"/>
                <a:cs typeface="+mn-cs"/>
              </a:rPr>
              <a:t>2)	At the open house…“Go shopping”</a:t>
            </a:r>
          </a:p>
          <a:p>
            <a:pPr marL="457200" marR="0" lvl="1"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400" b="1" i="0" u="none" strike="noStrike" kern="1200" cap="none" spc="0" normalizeH="0" baseline="0" noProof="0" dirty="0">
                <a:ln>
                  <a:noFill/>
                </a:ln>
                <a:solidFill>
                  <a:prstClr val="white"/>
                </a:solidFill>
                <a:effectLst/>
                <a:uLnTx/>
                <a:uFillTx/>
                <a:latin typeface="Calibri"/>
                <a:ea typeface="+mn-ea"/>
                <a:cs typeface="+mn-cs"/>
              </a:rPr>
              <a:t>- 	4-5 stations (rotations)</a:t>
            </a:r>
          </a:p>
          <a:p>
            <a:pPr marL="457200" marR="0" lvl="1"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400" b="1" i="0" u="none" strike="noStrike" kern="1200" cap="none" spc="0" normalizeH="0" baseline="0" noProof="0" dirty="0">
                <a:ln>
                  <a:noFill/>
                </a:ln>
                <a:solidFill>
                  <a:prstClr val="white"/>
                </a:solidFill>
                <a:effectLst/>
                <a:uLnTx/>
                <a:uFillTx/>
                <a:latin typeface="Calibri"/>
                <a:ea typeface="+mn-ea"/>
                <a:cs typeface="+mn-cs"/>
              </a:rPr>
              <a:t>- 	4-5 minutes each</a:t>
            </a:r>
          </a:p>
          <a:p>
            <a:pPr marL="457200" marR="0" lvl="1" indent="0" algn="l" defTabSz="457200" rtl="0" eaLnBrk="1" fontAlgn="auto" latinLnBrk="0" hangingPunct="1">
              <a:lnSpc>
                <a:spcPct val="100000"/>
              </a:lnSpc>
              <a:spcBef>
                <a:spcPts val="0"/>
              </a:spcBef>
              <a:spcAft>
                <a:spcPts val="0"/>
              </a:spcAft>
              <a:buClr>
                <a:srgbClr val="1F497D"/>
              </a:buClr>
              <a:buSzTx/>
              <a:buFontTx/>
              <a:buNone/>
              <a:tabLst/>
              <a:defRPr/>
            </a:pPr>
            <a:endParaRPr kumimoji="0" lang="en-US" sz="2400" b="1" i="0" u="none" strike="noStrike" kern="1200" cap="none" spc="0" normalizeH="0" baseline="0" noProof="0" dirty="0">
              <a:ln>
                <a:noFill/>
              </a:ln>
              <a:solidFill>
                <a:prstClr val="white"/>
              </a:solidFill>
              <a:effectLst/>
              <a:uLnTx/>
              <a:uFillTx/>
              <a:latin typeface="Calibri"/>
              <a:ea typeface="+mn-ea"/>
              <a:cs typeface="+mn-cs"/>
            </a:endParaRPr>
          </a:p>
        </p:txBody>
      </p:sp>
      <p:pic>
        <p:nvPicPr>
          <p:cNvPr id="10" name="Picture 6" descr="C:\Users\bparkins\AppData\Local\Microsoft\Windows\Temporary Internet Files\Content.IE5\8C6UGTSW\MC900434791[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202815">
            <a:off x="7888952" y="2624381"/>
            <a:ext cx="2140302" cy="214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8321934"/>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bg>
      <p:bgPr>
        <a:solidFill>
          <a:srgbClr val="231950"/>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44943" y="5075962"/>
            <a:ext cx="869373" cy="869373"/>
          </a:xfrm>
          <a:prstGeom prst="rect">
            <a:avLst/>
          </a:prstGeom>
        </p:spPr>
      </p:pic>
      <p:pic>
        <p:nvPicPr>
          <p:cNvPr id="3" name="Picture 2"/>
          <p:cNvPicPr>
            <a:picLocks noChangeAspect="1"/>
          </p:cNvPicPr>
          <p:nvPr/>
        </p:nvPicPr>
        <p:blipFill rotWithShape="1">
          <a:blip r:embed="rId4"/>
          <a:srcRect t="8019" r="1151" b="5884"/>
          <a:stretch/>
        </p:blipFill>
        <p:spPr>
          <a:xfrm>
            <a:off x="1610462" y="1190944"/>
            <a:ext cx="6312183" cy="30925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rotWithShape="1">
          <a:blip r:embed="rId5"/>
          <a:srcRect t="7912" r="894" b="4769"/>
          <a:stretch/>
        </p:blipFill>
        <p:spPr>
          <a:xfrm>
            <a:off x="2810541" y="3152556"/>
            <a:ext cx="7803775" cy="36020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3021089" y="28533"/>
            <a:ext cx="6503913" cy="923330"/>
          </a:xfrm>
          <a:prstGeom prst="rect">
            <a:avLst/>
          </a:prstGeom>
          <a:noFill/>
        </p:spPr>
        <p:txBody>
          <a:bodyPr wrap="square" lIns="91440" tIns="45720" rIns="91440" bIns="4572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1" i="0" u="none" strike="noStrike" kern="0" cap="none" spc="51" normalizeH="0" baseline="0" noProof="0" dirty="0">
                <a:ln w="0"/>
                <a:solidFill>
                  <a:srgbClr val="E7E6E6"/>
                </a:solidFill>
                <a:effectLst>
                  <a:innerShdw blurRad="63500" dist="50800" dir="13500000">
                    <a:srgbClr val="000000">
                      <a:alpha val="50000"/>
                    </a:srgbClr>
                  </a:innerShdw>
                </a:effectLst>
                <a:uLnTx/>
                <a:uFillTx/>
                <a:latin typeface="Calibri" panose="020F0502020204030204"/>
                <a:ea typeface="+mn-ea"/>
                <a:cs typeface="+mn-cs"/>
              </a:rPr>
              <a:t>www.exploring.org</a:t>
            </a:r>
          </a:p>
        </p:txBody>
      </p:sp>
      <p:pic>
        <p:nvPicPr>
          <p:cNvPr id="2" name="Picture 1">
            <a:extLst>
              <a:ext uri="{FF2B5EF4-FFF2-40B4-BE49-F238E27FC236}">
                <a16:creationId xmlns:a16="http://schemas.microsoft.com/office/drawing/2014/main" id="{D1441112-DCA5-493B-BE0F-A654CECCBA3C}"/>
              </a:ext>
            </a:extLst>
          </p:cNvPr>
          <p:cNvPicPr>
            <a:picLocks noChangeAspect="1"/>
          </p:cNvPicPr>
          <p:nvPr/>
        </p:nvPicPr>
        <p:blipFill>
          <a:blip r:embed="rId6"/>
          <a:stretch>
            <a:fillRect/>
          </a:stretch>
        </p:blipFill>
        <p:spPr>
          <a:xfrm>
            <a:off x="8314933" y="1709781"/>
            <a:ext cx="1920407" cy="1146147"/>
          </a:xfrm>
          <a:prstGeom prst="rect">
            <a:avLst/>
          </a:prstGeom>
        </p:spPr>
      </p:pic>
    </p:spTree>
    <p:extLst>
      <p:ext uri="{BB962C8B-B14F-4D97-AF65-F5344CB8AC3E}">
        <p14:creationId xmlns:p14="http://schemas.microsoft.com/office/powerpoint/2010/main" val="2343940938"/>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 name="Picture 1"/>
          <p:cNvPicPr>
            <a:picLocks noChangeAspect="1"/>
          </p:cNvPicPr>
          <p:nvPr/>
        </p:nvPicPr>
        <p:blipFill>
          <a:blip r:embed="rId4"/>
          <a:stretch>
            <a:fillRect/>
          </a:stretch>
        </p:blipFill>
        <p:spPr>
          <a:xfrm>
            <a:off x="0" y="-25121"/>
            <a:ext cx="12192000" cy="6426968"/>
          </a:xfrm>
          <a:prstGeom prst="rect">
            <a:avLst/>
          </a:prstGeom>
        </p:spPr>
      </p:pic>
      <p:sp>
        <p:nvSpPr>
          <p:cNvPr id="6" name="Striped Right Arrow 7">
            <a:extLst>
              <a:ext uri="{FF2B5EF4-FFF2-40B4-BE49-F238E27FC236}">
                <a16:creationId xmlns:a16="http://schemas.microsoft.com/office/drawing/2014/main" id="{D927951A-A403-4BE0-8EDD-6BB90275C212}"/>
              </a:ext>
            </a:extLst>
          </p:cNvPr>
          <p:cNvSpPr/>
          <p:nvPr/>
        </p:nvSpPr>
        <p:spPr>
          <a:xfrm rot="1895453">
            <a:off x="9104123" y="29742"/>
            <a:ext cx="808123" cy="302377"/>
          </a:xfrm>
          <a:prstGeom prst="striped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63368817"/>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57"/>
            <a:ext cx="12192000" cy="6883121"/>
          </a:xfrm>
          <a:prstGeom prst="rect">
            <a:avLst/>
          </a:prstGeom>
        </p:spPr>
      </p:pic>
      <p:sp>
        <p:nvSpPr>
          <p:cNvPr id="2" name="Title 1"/>
          <p:cNvSpPr>
            <a:spLocks noGrp="1"/>
          </p:cNvSpPr>
          <p:nvPr>
            <p:ph type="ctrTitle"/>
          </p:nvPr>
        </p:nvSpPr>
        <p:spPr>
          <a:xfrm>
            <a:off x="1873023" y="657242"/>
            <a:ext cx="8431981" cy="519082"/>
          </a:xfrm>
        </p:spPr>
        <p:txBody>
          <a:bodyPr>
            <a:noAutofit/>
          </a:bodyPr>
          <a:lstStyle/>
          <a:p>
            <a:pPr algn="l"/>
            <a:r>
              <a:rPr lang="en-US" sz="4200" dirty="0">
                <a:solidFill>
                  <a:srgbClr val="1FC77F"/>
                </a:solidFill>
                <a:latin typeface="Arial Black"/>
                <a:cs typeface="Arial Black"/>
              </a:rPr>
              <a:t> </a:t>
            </a:r>
            <a:br>
              <a:rPr lang="en-US" sz="4200" dirty="0">
                <a:solidFill>
                  <a:srgbClr val="1FC77F"/>
                </a:solidFill>
                <a:latin typeface="Arial Black"/>
                <a:cs typeface="Arial Black"/>
              </a:rPr>
            </a:br>
            <a:endParaRPr lang="en-US" sz="4200" dirty="0">
              <a:solidFill>
                <a:srgbClr val="B1E6FE"/>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8"/>
          <p:cNvSpPr/>
          <p:nvPr/>
        </p:nvSpPr>
        <p:spPr>
          <a:xfrm>
            <a:off x="1873023" y="208991"/>
            <a:ext cx="8169525" cy="120032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Phase 4 – Participation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SIMPLE OPEN HOUSE AGENDA</a:t>
            </a:r>
          </a:p>
        </p:txBody>
      </p:sp>
      <p:sp>
        <p:nvSpPr>
          <p:cNvPr id="10" name="Flowchart: Process 9"/>
          <p:cNvSpPr/>
          <p:nvPr/>
        </p:nvSpPr>
        <p:spPr>
          <a:xfrm flipH="1">
            <a:off x="1902965" y="1471166"/>
            <a:ext cx="3299791" cy="4553076"/>
          </a:xfrm>
          <a:prstGeom prst="flowChart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marR="0" lvl="0" indent="-342900" algn="l" defTabSz="457200" rtl="0" eaLnBrk="1" fontAlgn="auto" latinLnBrk="0" hangingPunct="1">
              <a:lnSpc>
                <a:spcPct val="100000"/>
              </a:lnSpc>
              <a:spcBef>
                <a:spcPts val="0"/>
              </a:spcBef>
              <a:spcAft>
                <a:spcPts val="120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Arial Black" pitchFamily="34" charset="0"/>
                <a:ea typeface="+mn-ea"/>
                <a:cs typeface="+mn-cs"/>
              </a:rPr>
              <a:t> </a:t>
            </a:r>
            <a:r>
              <a:rPr kumimoji="0" lang="en-US"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OPEN HOUSE AGENDA</a:t>
            </a:r>
          </a:p>
          <a:p>
            <a:pPr marL="457200" marR="0" lvl="0" indent="-342900" algn="l" defTabSz="457200" rtl="0" eaLnBrk="1" fontAlgn="auto" latinLnBrk="0" hangingPunct="1">
              <a:lnSpc>
                <a:spcPct val="100000"/>
              </a:lnSpc>
              <a:spcBef>
                <a:spcPts val="0"/>
              </a:spcBef>
              <a:spcAft>
                <a:spcPts val="60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Welcome</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457200" marR="0" lvl="0" indent="-342900" algn="l" defTabSz="457200" rtl="0" eaLnBrk="1" fontAlgn="auto" latinLnBrk="0" hangingPunct="1">
              <a:lnSpc>
                <a:spcPct val="100000"/>
              </a:lnSpc>
              <a:spcBef>
                <a:spcPts val="0"/>
              </a:spcBef>
              <a:spcAft>
                <a:spcPts val="60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What is Exploring?</a:t>
            </a:r>
          </a:p>
          <a:p>
            <a:pPr marL="457200" marR="0" lvl="0" indent="-342900" algn="l" defTabSz="457200" rtl="0" eaLnBrk="1" fontAlgn="auto" latinLnBrk="0" hangingPunct="1">
              <a:lnSpc>
                <a:spcPct val="100000"/>
              </a:lnSpc>
              <a:spcBef>
                <a:spcPts val="0"/>
              </a:spcBef>
              <a:spcAft>
                <a:spcPts val="60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Video</a:t>
            </a:r>
          </a:p>
          <a:p>
            <a:pPr marL="457200" marR="0" lvl="0" indent="-342900" algn="l" defTabSz="457200" rtl="0" eaLnBrk="1" fontAlgn="auto" latinLnBrk="0" hangingPunct="1">
              <a:lnSpc>
                <a:spcPct val="100000"/>
              </a:lnSpc>
              <a:spcBef>
                <a:spcPts val="0"/>
              </a:spcBef>
              <a:spcAft>
                <a:spcPts val="600"/>
              </a:spcAft>
              <a:buClrTx/>
              <a:buSzTx/>
              <a:buFontTx/>
              <a:buAutoNum type="arabicPeriod"/>
              <a:tabLst/>
              <a:defRPr/>
            </a:pPr>
            <a:r>
              <a:rPr kumimoji="0" lang="en-US" sz="18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HANDS-ON ACTIVITIES</a:t>
            </a:r>
          </a:p>
          <a:p>
            <a:pPr marL="457200" marR="0" lvl="0" indent="-342900" algn="l" defTabSz="457200" rtl="0" eaLnBrk="1" fontAlgn="auto" latinLnBrk="0" hangingPunct="1">
              <a:lnSpc>
                <a:spcPct val="100000"/>
              </a:lnSpc>
              <a:spcBef>
                <a:spcPts val="0"/>
              </a:spcBef>
              <a:spcAft>
                <a:spcPts val="60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Activity Interest Survey (customized)</a:t>
            </a:r>
          </a:p>
          <a:p>
            <a:pPr marL="457200" marR="0" lvl="0" indent="-342900" algn="l" defTabSz="457200" rtl="0" eaLnBrk="1" fontAlgn="auto" latinLnBrk="0" hangingPunct="1">
              <a:lnSpc>
                <a:spcPct val="100000"/>
              </a:lnSpc>
              <a:spcBef>
                <a:spcPts val="0"/>
              </a:spcBef>
              <a:spcAft>
                <a:spcPts val="60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Calendar</a:t>
            </a:r>
          </a:p>
          <a:p>
            <a:pPr marL="457200" marR="0" lvl="0" indent="-342900" algn="l" defTabSz="457200" rtl="0" eaLnBrk="1" fontAlgn="auto" latinLnBrk="0" hangingPunct="1">
              <a:lnSpc>
                <a:spcPct val="100000"/>
              </a:lnSpc>
              <a:spcBef>
                <a:spcPts val="0"/>
              </a:spcBef>
              <a:spcAft>
                <a:spcPts val="600"/>
              </a:spcAft>
              <a:buClrTx/>
              <a:buSzTx/>
              <a:buFontTx/>
              <a:buAutoNum type="arabicPeriod"/>
              <a:tabLst/>
              <a:defRPr/>
            </a:pPr>
            <a:r>
              <a:rPr kumimoji="0" lang="en-US" sz="18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ASK TO JOIN</a:t>
            </a:r>
          </a:p>
          <a:p>
            <a:pPr marL="457200" marR="0" lvl="0" indent="-342900" algn="l" defTabSz="457200" rtl="0" eaLnBrk="1" fontAlgn="auto" latinLnBrk="0" hangingPunct="1">
              <a:lnSpc>
                <a:spcPct val="100000"/>
              </a:lnSpc>
              <a:spcBef>
                <a:spcPts val="0"/>
              </a:spcBef>
              <a:spcAft>
                <a:spcPts val="60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Applications &amp; fees</a:t>
            </a:r>
          </a:p>
          <a:p>
            <a:pPr marL="457200" marR="0" lvl="0" indent="-342900" algn="l" defTabSz="457200" rtl="0" eaLnBrk="1" fontAlgn="auto" latinLnBrk="0" hangingPunct="1">
              <a:lnSpc>
                <a:spcPct val="100000"/>
              </a:lnSpc>
              <a:spcBef>
                <a:spcPts val="0"/>
              </a:spcBef>
              <a:spcAft>
                <a:spcPts val="60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Snacks</a:t>
            </a: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85180" y="1409320"/>
            <a:ext cx="4043932" cy="2338385"/>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85181" y="3807856"/>
            <a:ext cx="4138211" cy="2344737"/>
          </a:xfrm>
          <a:prstGeom prst="rect">
            <a:avLst/>
          </a:prstGeom>
        </p:spPr>
      </p:pic>
    </p:spTree>
    <p:extLst>
      <p:ext uri="{BB962C8B-B14F-4D97-AF65-F5344CB8AC3E}">
        <p14:creationId xmlns:p14="http://schemas.microsoft.com/office/powerpoint/2010/main" val="769240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0">
                                            <p:bg/>
                                          </p:spTgt>
                                        </p:tgtEl>
                                        <p:attrNameLst>
                                          <p:attrName>style.visibility</p:attrName>
                                        </p:attrNameLst>
                                      </p:cBhvr>
                                      <p:to>
                                        <p:strVal val="visible"/>
                                      </p:to>
                                    </p:set>
                                    <p:animEffect transition="in" filter="wipe(up)">
                                      <p:cBhvr>
                                        <p:cTn id="7" dur="500"/>
                                        <p:tgtEl>
                                          <p:spTgt spid="10">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iterate type="lt">
                                    <p:tmPct val="0"/>
                                  </p:iterate>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up)">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iterate type="lt">
                                    <p:tmPct val="0"/>
                                  </p:iterate>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wipe(left)">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iterate type="lt">
                                    <p:tmPct val="0"/>
                                  </p:iterate>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wipe(left)">
                                      <p:cBhvr>
                                        <p:cTn id="22" dur="5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iterate type="lt">
                                    <p:tmPct val="0"/>
                                  </p:iterate>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wipe(left)">
                                      <p:cBhvr>
                                        <p:cTn id="27" dur="500"/>
                                        <p:tgtEl>
                                          <p:spTgt spid="1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iterate type="lt">
                                    <p:tmPct val="0"/>
                                  </p:iterate>
                                  <p:childTnLst>
                                    <p:set>
                                      <p:cBhvr>
                                        <p:cTn id="31" dur="1" fill="hold">
                                          <p:stCondLst>
                                            <p:cond delay="0"/>
                                          </p:stCondLst>
                                        </p:cTn>
                                        <p:tgtEl>
                                          <p:spTgt spid="10">
                                            <p:txEl>
                                              <p:pRg st="4" end="4"/>
                                            </p:txEl>
                                          </p:spTgt>
                                        </p:tgtEl>
                                        <p:attrNameLst>
                                          <p:attrName>style.visibility</p:attrName>
                                        </p:attrNameLst>
                                      </p:cBhvr>
                                      <p:to>
                                        <p:strVal val="visible"/>
                                      </p:to>
                                    </p:set>
                                    <p:animEffect transition="in" filter="wipe(left)">
                                      <p:cBhvr>
                                        <p:cTn id="32" dur="500"/>
                                        <p:tgtEl>
                                          <p:spTgt spid="10">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iterate type="lt">
                                    <p:tmPct val="0"/>
                                  </p:iterate>
                                  <p:childTnLst>
                                    <p:set>
                                      <p:cBhvr>
                                        <p:cTn id="36" dur="1" fill="hold">
                                          <p:stCondLst>
                                            <p:cond delay="0"/>
                                          </p:stCondLst>
                                        </p:cTn>
                                        <p:tgtEl>
                                          <p:spTgt spid="10">
                                            <p:txEl>
                                              <p:pRg st="5" end="5"/>
                                            </p:txEl>
                                          </p:spTgt>
                                        </p:tgtEl>
                                        <p:attrNameLst>
                                          <p:attrName>style.visibility</p:attrName>
                                        </p:attrNameLst>
                                      </p:cBhvr>
                                      <p:to>
                                        <p:strVal val="visible"/>
                                      </p:to>
                                    </p:set>
                                    <p:animEffect transition="in" filter="wipe(left)">
                                      <p:cBhvr>
                                        <p:cTn id="37" dur="500"/>
                                        <p:tgtEl>
                                          <p:spTgt spid="10">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iterate type="lt">
                                    <p:tmPct val="0"/>
                                  </p:iterate>
                                  <p:childTnLst>
                                    <p:set>
                                      <p:cBhvr>
                                        <p:cTn id="41" dur="1" fill="hold">
                                          <p:stCondLst>
                                            <p:cond delay="0"/>
                                          </p:stCondLst>
                                        </p:cTn>
                                        <p:tgtEl>
                                          <p:spTgt spid="10">
                                            <p:txEl>
                                              <p:pRg st="6" end="6"/>
                                            </p:txEl>
                                          </p:spTgt>
                                        </p:tgtEl>
                                        <p:attrNameLst>
                                          <p:attrName>style.visibility</p:attrName>
                                        </p:attrNameLst>
                                      </p:cBhvr>
                                      <p:to>
                                        <p:strVal val="visible"/>
                                      </p:to>
                                    </p:set>
                                    <p:animEffect transition="in" filter="wipe(left)">
                                      <p:cBhvr>
                                        <p:cTn id="42" dur="500"/>
                                        <p:tgtEl>
                                          <p:spTgt spid="10">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iterate type="lt">
                                    <p:tmPct val="0"/>
                                  </p:iterate>
                                  <p:childTnLst>
                                    <p:set>
                                      <p:cBhvr>
                                        <p:cTn id="46" dur="1" fill="hold">
                                          <p:stCondLst>
                                            <p:cond delay="0"/>
                                          </p:stCondLst>
                                        </p:cTn>
                                        <p:tgtEl>
                                          <p:spTgt spid="10">
                                            <p:txEl>
                                              <p:pRg st="7" end="7"/>
                                            </p:txEl>
                                          </p:spTgt>
                                        </p:tgtEl>
                                        <p:attrNameLst>
                                          <p:attrName>style.visibility</p:attrName>
                                        </p:attrNameLst>
                                      </p:cBhvr>
                                      <p:to>
                                        <p:strVal val="visible"/>
                                      </p:to>
                                    </p:set>
                                    <p:animEffect transition="in" filter="wipe(left)">
                                      <p:cBhvr>
                                        <p:cTn id="47" dur="500"/>
                                        <p:tgtEl>
                                          <p:spTgt spid="10">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iterate type="lt">
                                    <p:tmPct val="0"/>
                                  </p:iterate>
                                  <p:childTnLst>
                                    <p:set>
                                      <p:cBhvr>
                                        <p:cTn id="51" dur="1" fill="hold">
                                          <p:stCondLst>
                                            <p:cond delay="0"/>
                                          </p:stCondLst>
                                        </p:cTn>
                                        <p:tgtEl>
                                          <p:spTgt spid="10">
                                            <p:txEl>
                                              <p:pRg st="8" end="8"/>
                                            </p:txEl>
                                          </p:spTgt>
                                        </p:tgtEl>
                                        <p:attrNameLst>
                                          <p:attrName>style.visibility</p:attrName>
                                        </p:attrNameLst>
                                      </p:cBhvr>
                                      <p:to>
                                        <p:strVal val="visible"/>
                                      </p:to>
                                    </p:set>
                                    <p:animEffect transition="in" filter="wipe(left)">
                                      <p:cBhvr>
                                        <p:cTn id="52" dur="500"/>
                                        <p:tgtEl>
                                          <p:spTgt spid="10">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iterate type="lt">
                                    <p:tmPct val="0"/>
                                  </p:iterate>
                                  <p:childTnLst>
                                    <p:set>
                                      <p:cBhvr>
                                        <p:cTn id="56" dur="1" fill="hold">
                                          <p:stCondLst>
                                            <p:cond delay="0"/>
                                          </p:stCondLst>
                                        </p:cTn>
                                        <p:tgtEl>
                                          <p:spTgt spid="10">
                                            <p:txEl>
                                              <p:pRg st="9" end="9"/>
                                            </p:txEl>
                                          </p:spTgt>
                                        </p:tgtEl>
                                        <p:attrNameLst>
                                          <p:attrName>style.visibility</p:attrName>
                                        </p:attrNameLst>
                                      </p:cBhvr>
                                      <p:to>
                                        <p:strVal val="visible"/>
                                      </p:to>
                                    </p:set>
                                    <p:animEffect transition="in" filter="wipe(left)">
                                      <p:cBhvr>
                                        <p:cTn id="57" dur="500"/>
                                        <p:tgtEl>
                                          <p:spTgt spid="10">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sp>
        <p:nvSpPr>
          <p:cNvPr id="2" name="Title 1"/>
          <p:cNvSpPr>
            <a:spLocks noGrp="1"/>
          </p:cNvSpPr>
          <p:nvPr>
            <p:ph type="ctrTitle"/>
          </p:nvPr>
        </p:nvSpPr>
        <p:spPr>
          <a:xfrm>
            <a:off x="1889680" y="821993"/>
            <a:ext cx="8477701" cy="519082"/>
          </a:xfrm>
        </p:spPr>
        <p:txBody>
          <a:bodyPr>
            <a:noAutofit/>
          </a:bodyPr>
          <a:lstStyle/>
          <a:p>
            <a:r>
              <a:rPr lang="en-US" sz="4200" dirty="0">
                <a:solidFill>
                  <a:srgbClr val="1FC77F"/>
                </a:solidFill>
                <a:latin typeface="Arial Black"/>
                <a:cs typeface="Arial Black"/>
              </a:rPr>
              <a:t>Resources to help you… </a:t>
            </a:r>
            <a:br>
              <a:rPr lang="en-US" sz="4200" dirty="0">
                <a:solidFill>
                  <a:srgbClr val="1FC77F"/>
                </a:solidFill>
                <a:latin typeface="Arial Black"/>
                <a:cs typeface="Arial Black"/>
              </a:rPr>
            </a:br>
            <a:r>
              <a:rPr lang="en-US" sz="4200" dirty="0">
                <a:solidFill>
                  <a:schemeClr val="bg1"/>
                </a:solidFill>
                <a:latin typeface="Arial Black"/>
                <a:cs typeface="Arial Black"/>
              </a:rPr>
              <a:t>www.exploring.org </a:t>
            </a: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9" name="Picture 8"/>
          <p:cNvPicPr>
            <a:picLocks noChangeAspect="1"/>
          </p:cNvPicPr>
          <p:nvPr/>
        </p:nvPicPr>
        <p:blipFill>
          <a:blip r:embed="rId4"/>
          <a:stretch>
            <a:fillRect/>
          </a:stretch>
        </p:blipFill>
        <p:spPr>
          <a:xfrm>
            <a:off x="2238618" y="1982132"/>
            <a:ext cx="7700790" cy="4225526"/>
          </a:xfrm>
          <a:prstGeom prst="rect">
            <a:avLst/>
          </a:prstGeom>
        </p:spPr>
      </p:pic>
      <p:sp>
        <p:nvSpPr>
          <p:cNvPr id="6" name="Arrow: Left 5">
            <a:extLst>
              <a:ext uri="{FF2B5EF4-FFF2-40B4-BE49-F238E27FC236}">
                <a16:creationId xmlns:a16="http://schemas.microsoft.com/office/drawing/2014/main" id="{C2725ECC-E42D-4614-9C4A-F3E3E1B65A15}"/>
              </a:ext>
            </a:extLst>
          </p:cNvPr>
          <p:cNvSpPr/>
          <p:nvPr/>
        </p:nvSpPr>
        <p:spPr>
          <a:xfrm>
            <a:off x="4423145" y="3593804"/>
            <a:ext cx="414669" cy="202019"/>
          </a:xfrm>
          <a:prstGeom prst="left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6" name="Arrow: Left 15">
            <a:extLst>
              <a:ext uri="{FF2B5EF4-FFF2-40B4-BE49-F238E27FC236}">
                <a16:creationId xmlns:a16="http://schemas.microsoft.com/office/drawing/2014/main" id="{80542378-6957-43E6-A861-B0B1D79A34DE}"/>
              </a:ext>
            </a:extLst>
          </p:cNvPr>
          <p:cNvSpPr/>
          <p:nvPr/>
        </p:nvSpPr>
        <p:spPr>
          <a:xfrm>
            <a:off x="3405963" y="4309729"/>
            <a:ext cx="414669" cy="202019"/>
          </a:xfrm>
          <a:prstGeom prst="left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7" name="Arrow: Left 16">
            <a:extLst>
              <a:ext uri="{FF2B5EF4-FFF2-40B4-BE49-F238E27FC236}">
                <a16:creationId xmlns:a16="http://schemas.microsoft.com/office/drawing/2014/main" id="{85DB2374-ACF1-490A-A267-8AB182AB3F02}"/>
              </a:ext>
            </a:extLst>
          </p:cNvPr>
          <p:cNvSpPr/>
          <p:nvPr/>
        </p:nvSpPr>
        <p:spPr>
          <a:xfrm>
            <a:off x="3405963" y="4862623"/>
            <a:ext cx="414669" cy="202019"/>
          </a:xfrm>
          <a:prstGeom prst="left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8" name="Arrow: Left 17">
            <a:extLst>
              <a:ext uri="{FF2B5EF4-FFF2-40B4-BE49-F238E27FC236}">
                <a16:creationId xmlns:a16="http://schemas.microsoft.com/office/drawing/2014/main" id="{1E3AE9B6-0E4C-4C3B-99AD-02B75BD27CEC}"/>
              </a:ext>
            </a:extLst>
          </p:cNvPr>
          <p:cNvSpPr/>
          <p:nvPr/>
        </p:nvSpPr>
        <p:spPr>
          <a:xfrm>
            <a:off x="6633859" y="2879650"/>
            <a:ext cx="414669" cy="202019"/>
          </a:xfrm>
          <a:prstGeom prst="left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9" name="Arrow: Left 18">
            <a:extLst>
              <a:ext uri="{FF2B5EF4-FFF2-40B4-BE49-F238E27FC236}">
                <a16:creationId xmlns:a16="http://schemas.microsoft.com/office/drawing/2014/main" id="{4ADE6602-DEC9-4564-967F-8B447DB41A63}"/>
              </a:ext>
            </a:extLst>
          </p:cNvPr>
          <p:cNvSpPr/>
          <p:nvPr/>
        </p:nvSpPr>
        <p:spPr>
          <a:xfrm>
            <a:off x="6426525" y="4660604"/>
            <a:ext cx="414669" cy="202019"/>
          </a:xfrm>
          <a:prstGeom prst="left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0" name="Arrow: Left 19">
            <a:extLst>
              <a:ext uri="{FF2B5EF4-FFF2-40B4-BE49-F238E27FC236}">
                <a16:creationId xmlns:a16="http://schemas.microsoft.com/office/drawing/2014/main" id="{3013B29A-D984-4395-A4C0-AA8113AFEB35}"/>
              </a:ext>
            </a:extLst>
          </p:cNvPr>
          <p:cNvSpPr/>
          <p:nvPr/>
        </p:nvSpPr>
        <p:spPr>
          <a:xfrm>
            <a:off x="5990591" y="5064642"/>
            <a:ext cx="414669" cy="202019"/>
          </a:xfrm>
          <a:prstGeom prst="left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1" name="Arrow: Left 20">
            <a:extLst>
              <a:ext uri="{FF2B5EF4-FFF2-40B4-BE49-F238E27FC236}">
                <a16:creationId xmlns:a16="http://schemas.microsoft.com/office/drawing/2014/main" id="{6E5DC27B-662E-44E3-A23C-6365190FA10C}"/>
              </a:ext>
            </a:extLst>
          </p:cNvPr>
          <p:cNvSpPr/>
          <p:nvPr/>
        </p:nvSpPr>
        <p:spPr>
          <a:xfrm>
            <a:off x="6219190" y="5401339"/>
            <a:ext cx="414669" cy="152400"/>
          </a:xfrm>
          <a:prstGeom prst="left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2" name="Arrow: Left 21">
            <a:extLst>
              <a:ext uri="{FF2B5EF4-FFF2-40B4-BE49-F238E27FC236}">
                <a16:creationId xmlns:a16="http://schemas.microsoft.com/office/drawing/2014/main" id="{1652B026-A72E-4782-9022-13EEEE429145}"/>
              </a:ext>
            </a:extLst>
          </p:cNvPr>
          <p:cNvSpPr/>
          <p:nvPr/>
        </p:nvSpPr>
        <p:spPr>
          <a:xfrm>
            <a:off x="3198628" y="2535503"/>
            <a:ext cx="414669" cy="202019"/>
          </a:xfrm>
          <a:prstGeom prst="left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88522363"/>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11" b="25260"/>
          <a:stretch/>
        </p:blipFill>
        <p:spPr>
          <a:xfrm>
            <a:off x="20" y="10"/>
            <a:ext cx="12191980" cy="6857990"/>
          </a:xfrm>
          <a:prstGeom prst="rect">
            <a:avLst/>
          </a:prstGeom>
        </p:spPr>
      </p:pic>
      <p:sp>
        <p:nvSpPr>
          <p:cNvPr id="25" name="Freeform: Shape 22">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close up of a logo&#10;&#10;Description automatically generated">
            <a:extLst>
              <a:ext uri="{FF2B5EF4-FFF2-40B4-BE49-F238E27FC236}">
                <a16:creationId xmlns:a16="http://schemas.microsoft.com/office/drawing/2014/main" id="{6B113142-B306-40A0-B4E8-276B8F688348}"/>
              </a:ext>
            </a:extLst>
          </p:cNvPr>
          <p:cNvPicPr>
            <a:picLocks noChangeAspect="1"/>
          </p:cNvPicPr>
          <p:nvPr/>
        </p:nvPicPr>
        <p:blipFill rotWithShape="1">
          <a:blip r:embed="rId4"/>
          <a:srcRect l="2121" r="132"/>
          <a:stretch/>
        </p:blipFill>
        <p:spPr>
          <a:xfrm>
            <a:off x="6021086" y="544802"/>
            <a:ext cx="6170914" cy="6313225"/>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pic>
        <p:nvPicPr>
          <p:cNvPr id="8" name="Content Placeholder 7" descr="A screenshot of a social media post&#10;&#10;Description automatically generated">
            <a:extLst>
              <a:ext uri="{FF2B5EF4-FFF2-40B4-BE49-F238E27FC236}">
                <a16:creationId xmlns:a16="http://schemas.microsoft.com/office/drawing/2014/main" id="{93A03D0A-F0C5-45A6-85B4-B329FB3313A3}"/>
              </a:ext>
            </a:extLst>
          </p:cNvPr>
          <p:cNvPicPr>
            <a:picLocks noGrp="1" noChangeAspect="1"/>
          </p:cNvPicPr>
          <p:nvPr>
            <p:ph idx="1"/>
          </p:nvPr>
        </p:nvPicPr>
        <p:blipFill>
          <a:blip r:embed="rId5"/>
          <a:stretch>
            <a:fillRect/>
          </a:stretch>
        </p:blipFill>
        <p:spPr>
          <a:xfrm>
            <a:off x="-1228725" y="1097204"/>
            <a:ext cx="44450" cy="24917"/>
          </a:xfrm>
        </p:spPr>
      </p:pic>
      <p:sp>
        <p:nvSpPr>
          <p:cNvPr id="9" name="Title 6">
            <a:extLst>
              <a:ext uri="{FF2B5EF4-FFF2-40B4-BE49-F238E27FC236}">
                <a16:creationId xmlns:a16="http://schemas.microsoft.com/office/drawing/2014/main" id="{C21C4CCC-4234-4E91-93E9-A907BA495202}"/>
              </a:ext>
            </a:extLst>
          </p:cNvPr>
          <p:cNvSpPr>
            <a:spLocks noGrp="1"/>
          </p:cNvSpPr>
          <p:nvPr>
            <p:ph type="title"/>
          </p:nvPr>
        </p:nvSpPr>
        <p:spPr>
          <a:xfrm>
            <a:off x="296983" y="256032"/>
            <a:ext cx="5642216" cy="4307164"/>
          </a:xfrm>
        </p:spPr>
        <p:txBody>
          <a:bodyPr vert="horz" lIns="91440" tIns="45720" rIns="91440" bIns="45720" rtlCol="0" anchor="t">
            <a:normAutofit fontScale="90000"/>
          </a:bodyPr>
          <a:lstStyle/>
          <a:p>
            <a:br>
              <a:rPr lang="en-US" sz="3400" b="1" kern="1200" dirty="0">
                <a:solidFill>
                  <a:schemeClr val="tx1"/>
                </a:solidFill>
                <a:latin typeface="+mj-lt"/>
                <a:ea typeface="+mj-ea"/>
                <a:cs typeface="+mj-cs"/>
              </a:rPr>
            </a:br>
            <a:br>
              <a:rPr lang="en-US" sz="900" b="1" dirty="0">
                <a:solidFill>
                  <a:srgbClr val="FF0000"/>
                </a:solidFill>
              </a:rPr>
            </a:br>
            <a:r>
              <a:rPr lang="en-US" sz="6000" b="1" dirty="0">
                <a:solidFill>
                  <a:srgbClr val="FF0000"/>
                </a:solidFill>
              </a:rPr>
              <a:t>ONLINE</a:t>
            </a:r>
            <a:br>
              <a:rPr lang="en-US" sz="6000" b="1" dirty="0">
                <a:solidFill>
                  <a:srgbClr val="FF0000"/>
                </a:solidFill>
              </a:rPr>
            </a:br>
            <a:r>
              <a:rPr lang="en-US" sz="6000" b="1" dirty="0">
                <a:solidFill>
                  <a:srgbClr val="FF0000"/>
                </a:solidFill>
              </a:rPr>
              <a:t>REGISTRATION</a:t>
            </a:r>
            <a:br>
              <a:rPr lang="en-US" sz="6000" b="1" dirty="0">
                <a:solidFill>
                  <a:srgbClr val="FF0000"/>
                </a:solidFill>
              </a:rPr>
            </a:br>
            <a:r>
              <a:rPr lang="en-US" sz="6000" b="1" dirty="0">
                <a:solidFill>
                  <a:srgbClr val="FF0000"/>
                </a:solidFill>
              </a:rPr>
              <a:t>&amp;</a:t>
            </a:r>
            <a:br>
              <a:rPr lang="en-US" sz="6000" b="1" dirty="0">
                <a:solidFill>
                  <a:srgbClr val="FF0000"/>
                </a:solidFill>
              </a:rPr>
            </a:br>
            <a:r>
              <a:rPr lang="en-US" sz="6000" b="1" dirty="0">
                <a:solidFill>
                  <a:srgbClr val="FF0000"/>
                </a:solidFill>
              </a:rPr>
              <a:t>ONLINE</a:t>
            </a:r>
            <a:br>
              <a:rPr lang="en-US" sz="6000" b="1" dirty="0">
                <a:solidFill>
                  <a:srgbClr val="FF0000"/>
                </a:solidFill>
              </a:rPr>
            </a:br>
            <a:r>
              <a:rPr lang="en-US" sz="6000" b="1" dirty="0">
                <a:solidFill>
                  <a:srgbClr val="FF0000"/>
                </a:solidFill>
              </a:rPr>
              <a:t>UNIT RENEWAL</a:t>
            </a:r>
            <a:br>
              <a:rPr lang="en-US" sz="6000" b="1" dirty="0">
                <a:solidFill>
                  <a:srgbClr val="FF0000"/>
                </a:solidFill>
              </a:rPr>
            </a:br>
            <a:r>
              <a:rPr lang="en-US" sz="6000" b="1" dirty="0">
                <a:solidFill>
                  <a:srgbClr val="FF0000"/>
                </a:solidFill>
              </a:rPr>
              <a:t>FOR EXPLORING</a:t>
            </a:r>
            <a:endParaRPr lang="en-US" sz="6000" kern="1200" dirty="0">
              <a:solidFill>
                <a:srgbClr val="FF0000"/>
              </a:solidFill>
            </a:endParaRPr>
          </a:p>
        </p:txBody>
      </p:sp>
    </p:spTree>
    <p:extLst>
      <p:ext uri="{BB962C8B-B14F-4D97-AF65-F5344CB8AC3E}">
        <p14:creationId xmlns:p14="http://schemas.microsoft.com/office/powerpoint/2010/main" val="1186362027"/>
      </p:ext>
    </p:extLst>
  </p:cSld>
  <p:clrMapOvr>
    <a:overrideClrMapping bg1="dk1" tx1="lt1" bg2="dk2" tx2="lt2" accent1="accent1" accent2="accent2" accent3="accent3" accent4="accent4" accent5="accent5" accent6="accent6" hlink="hlink" folHlink="folHlink"/>
  </p:clrMapOvr>
</p:sld>
</file>

<file path=ppt/slides/slide1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11" b="25260"/>
          <a:stretch/>
        </p:blipFill>
        <p:spPr>
          <a:xfrm>
            <a:off x="20" y="10"/>
            <a:ext cx="12191980" cy="6857990"/>
          </a:xfrm>
          <a:prstGeom prst="rect">
            <a:avLst/>
          </a:prstGeom>
        </p:spPr>
      </p:pic>
      <p:sp>
        <p:nvSpPr>
          <p:cNvPr id="25" name="Freeform: Shape 22">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close up of a logo&#10;&#10;Description automatically generated">
            <a:extLst>
              <a:ext uri="{FF2B5EF4-FFF2-40B4-BE49-F238E27FC236}">
                <a16:creationId xmlns:a16="http://schemas.microsoft.com/office/drawing/2014/main" id="{6B113142-B306-40A0-B4E8-276B8F688348}"/>
              </a:ext>
            </a:extLst>
          </p:cNvPr>
          <p:cNvPicPr>
            <a:picLocks noChangeAspect="1"/>
          </p:cNvPicPr>
          <p:nvPr/>
        </p:nvPicPr>
        <p:blipFill rotWithShape="1">
          <a:blip r:embed="rId4"/>
          <a:srcRect l="2121" r="132"/>
          <a:stretch/>
        </p:blipFill>
        <p:spPr>
          <a:xfrm>
            <a:off x="6021086" y="544802"/>
            <a:ext cx="6170914" cy="6313225"/>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pic>
        <p:nvPicPr>
          <p:cNvPr id="8" name="Content Placeholder 7" descr="A screenshot of a social media post&#10;&#10;Description automatically generated">
            <a:extLst>
              <a:ext uri="{FF2B5EF4-FFF2-40B4-BE49-F238E27FC236}">
                <a16:creationId xmlns:a16="http://schemas.microsoft.com/office/drawing/2014/main" id="{93A03D0A-F0C5-45A6-85B4-B329FB3313A3}"/>
              </a:ext>
            </a:extLst>
          </p:cNvPr>
          <p:cNvPicPr>
            <a:picLocks noGrp="1" noChangeAspect="1"/>
          </p:cNvPicPr>
          <p:nvPr>
            <p:ph idx="1"/>
          </p:nvPr>
        </p:nvPicPr>
        <p:blipFill>
          <a:blip r:embed="rId5"/>
          <a:stretch>
            <a:fillRect/>
          </a:stretch>
        </p:blipFill>
        <p:spPr>
          <a:xfrm>
            <a:off x="-1228725" y="1097204"/>
            <a:ext cx="44450" cy="24917"/>
          </a:xfrm>
        </p:spPr>
      </p:pic>
      <p:sp>
        <p:nvSpPr>
          <p:cNvPr id="9" name="Title 6">
            <a:extLst>
              <a:ext uri="{FF2B5EF4-FFF2-40B4-BE49-F238E27FC236}">
                <a16:creationId xmlns:a16="http://schemas.microsoft.com/office/drawing/2014/main" id="{C21C4CCC-4234-4E91-93E9-A907BA495202}"/>
              </a:ext>
            </a:extLst>
          </p:cNvPr>
          <p:cNvSpPr>
            <a:spLocks noGrp="1"/>
          </p:cNvSpPr>
          <p:nvPr>
            <p:ph type="title"/>
          </p:nvPr>
        </p:nvSpPr>
        <p:spPr>
          <a:xfrm>
            <a:off x="0" y="1709928"/>
            <a:ext cx="5642216" cy="4307164"/>
          </a:xfrm>
        </p:spPr>
        <p:txBody>
          <a:bodyPr vert="horz" lIns="91440" tIns="45720" rIns="91440" bIns="45720" rtlCol="0" anchor="t">
            <a:normAutofit/>
          </a:bodyPr>
          <a:lstStyle/>
          <a:p>
            <a:br>
              <a:rPr lang="en-US" sz="3400" b="1" kern="1200" dirty="0">
                <a:solidFill>
                  <a:schemeClr val="tx1"/>
                </a:solidFill>
                <a:latin typeface="+mj-lt"/>
                <a:ea typeface="+mj-ea"/>
                <a:cs typeface="+mj-cs"/>
              </a:rPr>
            </a:br>
            <a:br>
              <a:rPr lang="en-US" sz="900" b="1" dirty="0">
                <a:solidFill>
                  <a:srgbClr val="FF0000"/>
                </a:solidFill>
              </a:rPr>
            </a:br>
            <a:r>
              <a:rPr lang="en-US" sz="6000" b="1" dirty="0">
                <a:solidFill>
                  <a:srgbClr val="FF0000"/>
                </a:solidFill>
              </a:rPr>
              <a:t>ONLINE</a:t>
            </a:r>
            <a:br>
              <a:rPr lang="en-US" sz="6000" b="1" dirty="0">
                <a:solidFill>
                  <a:srgbClr val="FF0000"/>
                </a:solidFill>
              </a:rPr>
            </a:br>
            <a:r>
              <a:rPr lang="en-US" sz="6000" b="1" dirty="0">
                <a:solidFill>
                  <a:srgbClr val="FF0000"/>
                </a:solidFill>
              </a:rPr>
              <a:t>REGISTRATION</a:t>
            </a:r>
            <a:br>
              <a:rPr lang="en-US" sz="6000" b="1" dirty="0">
                <a:solidFill>
                  <a:srgbClr val="FF0000"/>
                </a:solidFill>
              </a:rPr>
            </a:br>
            <a:endParaRPr lang="en-US" sz="6000" kern="1200" dirty="0">
              <a:solidFill>
                <a:srgbClr val="FF0000"/>
              </a:solidFill>
            </a:endParaRPr>
          </a:p>
        </p:txBody>
      </p:sp>
    </p:spTree>
    <p:extLst>
      <p:ext uri="{BB962C8B-B14F-4D97-AF65-F5344CB8AC3E}">
        <p14:creationId xmlns:p14="http://schemas.microsoft.com/office/powerpoint/2010/main" val="3305858842"/>
      </p:ext>
    </p:extLst>
  </p:cSld>
  <p:clrMapOvr>
    <a:overrideClrMapping bg1="dk1" tx1="lt1" bg2="dk2" tx2="lt2" accent1="accent1" accent2="accent2" accent3="accent3" accent4="accent4" accent5="accent5" accent6="accent6" hlink="hlink" folHlink="folHlink"/>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BC92150-602A-E6F7-75EC-0DFDEE95C620}"/>
              </a:ext>
            </a:extLst>
          </p:cNvPr>
          <p:cNvSpPr/>
          <p:nvPr/>
        </p:nvSpPr>
        <p:spPr>
          <a:xfrm>
            <a:off x="822960" y="1793966"/>
            <a:ext cx="10393680"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Neue Haas Grotesk Text Pro"/>
              <a:ea typeface="+mn-ea"/>
              <a:cs typeface="+mn-cs"/>
            </a:endParaRPr>
          </a:p>
        </p:txBody>
      </p:sp>
      <p:sp>
        <p:nvSpPr>
          <p:cNvPr id="11" name="Slide Number Placeholder 2">
            <a:extLst>
              <a:ext uri="{FF2B5EF4-FFF2-40B4-BE49-F238E27FC236}">
                <a16:creationId xmlns:a16="http://schemas.microsoft.com/office/drawing/2014/main" id="{46E827CF-81FB-6275-330B-2740FE5F8E88}"/>
              </a:ext>
            </a:extLst>
          </p:cNvPr>
          <p:cNvSpPr>
            <a:spLocks noGrp="1"/>
          </p:cNvSpPr>
          <p:nvPr>
            <p:ph type="sldNum" sz="quarter" idx="12"/>
          </p:nvPr>
        </p:nvSpPr>
        <p:spPr>
          <a:xfrm>
            <a:off x="10993582" y="6446838"/>
            <a:ext cx="78001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srgbClr val="000000">
                    <a:tint val="75000"/>
                  </a:srgbClr>
                </a:solidFill>
                <a:effectLst/>
                <a:uLnTx/>
                <a:uFillTx/>
                <a:latin typeface="Neue Haas Grotesk Tex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188</a:t>
            </a:fld>
            <a:endParaRPr kumimoji="0" lang="en-US" sz="1200" b="0" i="0" u="none" strike="noStrike" kern="1200" cap="none" spc="0" normalizeH="0" baseline="0" noProof="0" dirty="0">
              <a:ln>
                <a:noFill/>
              </a:ln>
              <a:solidFill>
                <a:srgbClr val="000000">
                  <a:tint val="75000"/>
                </a:srgbClr>
              </a:solidFill>
              <a:effectLst/>
              <a:uLnTx/>
              <a:uFillTx/>
              <a:latin typeface="Neue Haas Grotesk Text Pro"/>
              <a:ea typeface="+mn-ea"/>
              <a:cs typeface="+mn-cs"/>
            </a:endParaRPr>
          </a:p>
        </p:txBody>
      </p:sp>
      <p:pic>
        <p:nvPicPr>
          <p:cNvPr id="6" name="Picture 5" descr="A close-up of a price list&#10;&#10;AI-generated content may be incorrect.">
            <a:extLst>
              <a:ext uri="{FF2B5EF4-FFF2-40B4-BE49-F238E27FC236}">
                <a16:creationId xmlns:a16="http://schemas.microsoft.com/office/drawing/2014/main" id="{6FF018CF-C8CC-5FF8-5CEF-A486651D05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8416" y="0"/>
            <a:ext cx="5916168" cy="6858000"/>
          </a:xfrm>
          <a:prstGeom prst="rect">
            <a:avLst/>
          </a:prstGeom>
        </p:spPr>
      </p:pic>
    </p:spTree>
    <p:extLst>
      <p:ext uri="{BB962C8B-B14F-4D97-AF65-F5344CB8AC3E}">
        <p14:creationId xmlns:p14="http://schemas.microsoft.com/office/powerpoint/2010/main" val="2927116145"/>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bg>
      <p:bgPr>
        <a:solidFill>
          <a:srgbClr val="231950"/>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61"/>
            <a:ext cx="12192000" cy="6883121"/>
          </a:xfrm>
          <a:prstGeom prst="rect">
            <a:avLst/>
          </a:prstGeom>
        </p:spPr>
      </p:pic>
      <p:sp>
        <p:nvSpPr>
          <p:cNvPr id="6" name="Title 6">
            <a:extLst>
              <a:ext uri="{FF2B5EF4-FFF2-40B4-BE49-F238E27FC236}">
                <a16:creationId xmlns:a16="http://schemas.microsoft.com/office/drawing/2014/main" id="{92231004-90CF-4BA9-B94E-65F926B56601}"/>
              </a:ext>
            </a:extLst>
          </p:cNvPr>
          <p:cNvSpPr>
            <a:spLocks noGrp="1"/>
          </p:cNvSpPr>
          <p:nvPr>
            <p:ph type="title"/>
          </p:nvPr>
        </p:nvSpPr>
        <p:spPr>
          <a:xfrm>
            <a:off x="171548" y="907149"/>
            <a:ext cx="4571999" cy="751405"/>
          </a:xfrm>
        </p:spPr>
        <p:txBody>
          <a:bodyPr vert="horz" lIns="91440" tIns="45720" rIns="91440" bIns="45720" rtlCol="0" anchor="t">
            <a:noAutofit/>
          </a:bodyPr>
          <a:lstStyle/>
          <a:p>
            <a:r>
              <a:rPr lang="en-US" sz="6000" b="1" dirty="0">
                <a:solidFill>
                  <a:schemeClr val="bg1"/>
                </a:solidFill>
              </a:rPr>
              <a:t>Invitation Manager</a:t>
            </a:r>
            <a:br>
              <a:rPr lang="en-US" sz="3600" b="1" dirty="0">
                <a:solidFill>
                  <a:schemeClr val="bg1"/>
                </a:solidFill>
              </a:rPr>
            </a:br>
            <a:br>
              <a:rPr lang="en-US" sz="3600" b="1" dirty="0">
                <a:solidFill>
                  <a:schemeClr val="bg1"/>
                </a:solidFill>
              </a:rPr>
            </a:br>
            <a:endParaRPr lang="en-US" sz="2400" kern="1200" dirty="0">
              <a:solidFill>
                <a:schemeClr val="bg1"/>
              </a:solidFill>
            </a:endParaRPr>
          </a:p>
        </p:txBody>
      </p:sp>
      <p:pic>
        <p:nvPicPr>
          <p:cNvPr id="10" name="Picture 9" descr="A close up of a logo&#10;&#10;Description automatically generated">
            <a:extLst>
              <a:ext uri="{FF2B5EF4-FFF2-40B4-BE49-F238E27FC236}">
                <a16:creationId xmlns:a16="http://schemas.microsoft.com/office/drawing/2014/main" id="{291AC0CA-AB05-4D36-B53D-83A9B18C45E2}"/>
              </a:ext>
            </a:extLst>
          </p:cNvPr>
          <p:cNvPicPr>
            <a:picLocks noChangeAspect="1"/>
          </p:cNvPicPr>
          <p:nvPr/>
        </p:nvPicPr>
        <p:blipFill>
          <a:blip r:embed="rId4"/>
          <a:stretch>
            <a:fillRect/>
          </a:stretch>
        </p:blipFill>
        <p:spPr>
          <a:xfrm>
            <a:off x="5410836" y="643235"/>
            <a:ext cx="859336" cy="859336"/>
          </a:xfrm>
          <a:prstGeom prst="rect">
            <a:avLst/>
          </a:prstGeom>
        </p:spPr>
      </p:pic>
      <p:pic>
        <p:nvPicPr>
          <p:cNvPr id="3" name="Picture 2" descr="A screenshot of a computer&#10;&#10;AI-generated content may be incorrect.">
            <a:extLst>
              <a:ext uri="{FF2B5EF4-FFF2-40B4-BE49-F238E27FC236}">
                <a16:creationId xmlns:a16="http://schemas.microsoft.com/office/drawing/2014/main" id="{DF8BF2BF-EFD8-B2F7-6936-F5A920AC1C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96293" y="12560"/>
            <a:ext cx="7874217" cy="5938291"/>
          </a:xfrm>
          <a:prstGeom prst="rect">
            <a:avLst/>
          </a:prstGeom>
        </p:spPr>
      </p:pic>
    </p:spTree>
    <p:extLst>
      <p:ext uri="{BB962C8B-B14F-4D97-AF65-F5344CB8AC3E}">
        <p14:creationId xmlns:p14="http://schemas.microsoft.com/office/powerpoint/2010/main" val="1424060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514"/>
            <a:ext cx="12192000" cy="6883121"/>
          </a:xfrm>
          <a:prstGeom prst="rect">
            <a:avLst/>
          </a:prstGeom>
        </p:spPr>
      </p:pic>
      <p:sp>
        <p:nvSpPr>
          <p:cNvPr id="2" name="Title 1"/>
          <p:cNvSpPr>
            <a:spLocks noGrp="1"/>
          </p:cNvSpPr>
          <p:nvPr>
            <p:ph type="ctrTitle"/>
          </p:nvPr>
        </p:nvSpPr>
        <p:spPr>
          <a:xfrm>
            <a:off x="1672210" y="328590"/>
            <a:ext cx="8833605" cy="642970"/>
          </a:xfrm>
        </p:spPr>
        <p:txBody>
          <a:bodyPr>
            <a:noAutofit/>
          </a:bodyPr>
          <a:lstStyle/>
          <a:p>
            <a:pPr algn="l"/>
            <a:r>
              <a:rPr lang="en-US" sz="3400" b="1" dirty="0">
                <a:solidFill>
                  <a:srgbClr val="1FC77F"/>
                </a:solidFill>
                <a:latin typeface="Arial Black" panose="020B0A04020102020204" pitchFamily="34" charset="0"/>
                <a:cs typeface="Arial" panose="020B0604020202020204" pitchFamily="34" charset="0"/>
              </a:rPr>
              <a:t>Poison Control Centers Resources…</a:t>
            </a:r>
            <a:endParaRPr lang="en-US" sz="3400" dirty="0">
              <a:solidFill>
                <a:srgbClr val="1FC77F"/>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1747957" y="2048753"/>
            <a:ext cx="8757859" cy="1754326"/>
          </a:xfrm>
          <a:prstGeom prst="rect">
            <a:avLst/>
          </a:prstGeom>
        </p:spPr>
        <p:txBody>
          <a:bodyPr wrap="square">
            <a:spAutoFit/>
          </a:bodyPr>
          <a:lstStyle/>
          <a:p>
            <a:r>
              <a:rPr lang="en-US" sz="3600" dirty="0">
                <a:solidFill>
                  <a:schemeClr val="accent6">
                    <a:lumMod val="75000"/>
                  </a:schemeClr>
                </a:solidFill>
                <a:latin typeface="Arial" panose="020B0604020202020204" pitchFamily="34" charset="0"/>
                <a:cs typeface="Arial" panose="020B0604020202020204" pitchFamily="34" charset="0"/>
              </a:rPr>
              <a:t>America’s Poison Centers </a:t>
            </a:r>
            <a:r>
              <a:rPr lang="en-US" sz="3600" dirty="0">
                <a:solidFill>
                  <a:srgbClr val="FFFF00"/>
                </a:solidFill>
                <a:latin typeface="Arial" panose="020B0604020202020204" pitchFamily="34" charset="0"/>
                <a:cs typeface="Arial" panose="020B0604020202020204" pitchFamily="34" charset="0"/>
              </a:rPr>
              <a:t>(formerly American Association of Poison Control Centers) = </a:t>
            </a:r>
            <a:r>
              <a:rPr lang="en-US" sz="3600" u="sng" dirty="0">
                <a:solidFill>
                  <a:srgbClr val="FFFF00"/>
                </a:solidFill>
                <a:latin typeface="Arial" panose="020B0604020202020204" pitchFamily="34" charset="0"/>
                <a:cs typeface="Arial" panose="020B0604020202020204" pitchFamily="34" charset="0"/>
              </a:rPr>
              <a:t>https://poisoncenters.org/</a:t>
            </a:r>
            <a:r>
              <a:rPr lang="en-US" sz="3600" u="sng"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87930143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bg>
      <p:bgPr>
        <a:solidFill>
          <a:srgbClr val="231950"/>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61"/>
            <a:ext cx="12192000" cy="6883121"/>
          </a:xfrm>
          <a:prstGeom prst="rect">
            <a:avLst/>
          </a:prstGeom>
        </p:spPr>
      </p:pic>
      <p:sp>
        <p:nvSpPr>
          <p:cNvPr id="6" name="Title 6">
            <a:extLst>
              <a:ext uri="{FF2B5EF4-FFF2-40B4-BE49-F238E27FC236}">
                <a16:creationId xmlns:a16="http://schemas.microsoft.com/office/drawing/2014/main" id="{92231004-90CF-4BA9-B94E-65F926B56601}"/>
              </a:ext>
            </a:extLst>
          </p:cNvPr>
          <p:cNvSpPr>
            <a:spLocks noGrp="1"/>
          </p:cNvSpPr>
          <p:nvPr>
            <p:ph type="title"/>
          </p:nvPr>
        </p:nvSpPr>
        <p:spPr>
          <a:xfrm>
            <a:off x="322453" y="194899"/>
            <a:ext cx="11547093" cy="751405"/>
          </a:xfrm>
        </p:spPr>
        <p:txBody>
          <a:bodyPr vert="horz" lIns="91440" tIns="45720" rIns="91440" bIns="45720" rtlCol="0" anchor="t">
            <a:noAutofit/>
          </a:bodyPr>
          <a:lstStyle/>
          <a:p>
            <a:r>
              <a:rPr lang="en-US" sz="5400" b="1" dirty="0">
                <a:solidFill>
                  <a:schemeClr val="bg1"/>
                </a:solidFill>
              </a:rPr>
              <a:t>Create Account &amp; Complete Application</a:t>
            </a:r>
            <a:endParaRPr lang="en-US" sz="5400" kern="1200" dirty="0">
              <a:solidFill>
                <a:schemeClr val="bg1"/>
              </a:solidFill>
            </a:endParaRPr>
          </a:p>
        </p:txBody>
      </p:sp>
      <p:pic>
        <p:nvPicPr>
          <p:cNvPr id="9" name="Content Placeholder 6">
            <a:extLst>
              <a:ext uri="{FF2B5EF4-FFF2-40B4-BE49-F238E27FC236}">
                <a16:creationId xmlns:a16="http://schemas.microsoft.com/office/drawing/2014/main" id="{90E4DD1C-01FD-464C-B8C4-27EA6F096767}"/>
              </a:ext>
            </a:extLst>
          </p:cNvPr>
          <p:cNvPicPr>
            <a:picLocks noGrp="1" noChangeAspect="1"/>
          </p:cNvPicPr>
          <p:nvPr>
            <p:ph idx="1"/>
          </p:nvPr>
        </p:nvPicPr>
        <p:blipFill>
          <a:blip r:embed="rId4"/>
          <a:stretch>
            <a:fillRect/>
          </a:stretch>
        </p:blipFill>
        <p:spPr>
          <a:xfrm>
            <a:off x="90213" y="1395755"/>
            <a:ext cx="2820938" cy="4359632"/>
          </a:xfrm>
          <a:prstGeom prst="rect">
            <a:avLst/>
          </a:prstGeom>
        </p:spPr>
      </p:pic>
      <p:pic>
        <p:nvPicPr>
          <p:cNvPr id="11" name="Picture 10">
            <a:extLst>
              <a:ext uri="{FF2B5EF4-FFF2-40B4-BE49-F238E27FC236}">
                <a16:creationId xmlns:a16="http://schemas.microsoft.com/office/drawing/2014/main" id="{D8CCD8D0-1322-47BE-9C57-D92E3E987A7B}"/>
              </a:ext>
            </a:extLst>
          </p:cNvPr>
          <p:cNvPicPr>
            <a:picLocks noChangeAspect="1"/>
          </p:cNvPicPr>
          <p:nvPr/>
        </p:nvPicPr>
        <p:blipFill>
          <a:blip r:embed="rId5"/>
          <a:stretch>
            <a:fillRect/>
          </a:stretch>
        </p:blipFill>
        <p:spPr>
          <a:xfrm>
            <a:off x="3049333" y="1408367"/>
            <a:ext cx="5031476" cy="4335112"/>
          </a:xfrm>
          <a:prstGeom prst="rect">
            <a:avLst/>
          </a:prstGeom>
        </p:spPr>
      </p:pic>
      <p:pic>
        <p:nvPicPr>
          <p:cNvPr id="12" name="Picture 11">
            <a:extLst>
              <a:ext uri="{FF2B5EF4-FFF2-40B4-BE49-F238E27FC236}">
                <a16:creationId xmlns:a16="http://schemas.microsoft.com/office/drawing/2014/main" id="{B876DBD3-87DA-4CC9-8958-138F969C7125}"/>
              </a:ext>
            </a:extLst>
          </p:cNvPr>
          <p:cNvPicPr>
            <a:picLocks noChangeAspect="1"/>
          </p:cNvPicPr>
          <p:nvPr/>
        </p:nvPicPr>
        <p:blipFill>
          <a:blip r:embed="rId6"/>
          <a:stretch>
            <a:fillRect/>
          </a:stretch>
        </p:blipFill>
        <p:spPr>
          <a:xfrm>
            <a:off x="8155219" y="1374789"/>
            <a:ext cx="3725567" cy="5499087"/>
          </a:xfrm>
          <a:prstGeom prst="rect">
            <a:avLst/>
          </a:prstGeom>
        </p:spPr>
      </p:pic>
    </p:spTree>
    <p:extLst>
      <p:ext uri="{BB962C8B-B14F-4D97-AF65-F5344CB8AC3E}">
        <p14:creationId xmlns:p14="http://schemas.microsoft.com/office/powerpoint/2010/main" val="454036057"/>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11" b="25260"/>
          <a:stretch/>
        </p:blipFill>
        <p:spPr>
          <a:xfrm>
            <a:off x="20" y="10"/>
            <a:ext cx="12191980" cy="6857990"/>
          </a:xfrm>
          <a:prstGeom prst="rect">
            <a:avLst/>
          </a:prstGeom>
        </p:spPr>
      </p:pic>
      <p:sp>
        <p:nvSpPr>
          <p:cNvPr id="25" name="Freeform: Shape 22">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close up of a logo&#10;&#10;Description automatically generated">
            <a:extLst>
              <a:ext uri="{FF2B5EF4-FFF2-40B4-BE49-F238E27FC236}">
                <a16:creationId xmlns:a16="http://schemas.microsoft.com/office/drawing/2014/main" id="{6B113142-B306-40A0-B4E8-276B8F688348}"/>
              </a:ext>
            </a:extLst>
          </p:cNvPr>
          <p:cNvPicPr>
            <a:picLocks noChangeAspect="1"/>
          </p:cNvPicPr>
          <p:nvPr/>
        </p:nvPicPr>
        <p:blipFill rotWithShape="1">
          <a:blip r:embed="rId4"/>
          <a:srcRect l="2121" r="132"/>
          <a:stretch/>
        </p:blipFill>
        <p:spPr>
          <a:xfrm>
            <a:off x="6021086" y="544802"/>
            <a:ext cx="6170914" cy="6313225"/>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pic>
        <p:nvPicPr>
          <p:cNvPr id="8" name="Content Placeholder 7" descr="A screenshot of a social media post&#10;&#10;Description automatically generated">
            <a:extLst>
              <a:ext uri="{FF2B5EF4-FFF2-40B4-BE49-F238E27FC236}">
                <a16:creationId xmlns:a16="http://schemas.microsoft.com/office/drawing/2014/main" id="{93A03D0A-F0C5-45A6-85B4-B329FB3313A3}"/>
              </a:ext>
            </a:extLst>
          </p:cNvPr>
          <p:cNvPicPr>
            <a:picLocks noGrp="1" noChangeAspect="1"/>
          </p:cNvPicPr>
          <p:nvPr>
            <p:ph idx="1"/>
          </p:nvPr>
        </p:nvPicPr>
        <p:blipFill>
          <a:blip r:embed="rId5"/>
          <a:stretch>
            <a:fillRect/>
          </a:stretch>
        </p:blipFill>
        <p:spPr>
          <a:xfrm>
            <a:off x="-1228725" y="1097204"/>
            <a:ext cx="44450" cy="24917"/>
          </a:xfrm>
        </p:spPr>
      </p:pic>
      <p:sp>
        <p:nvSpPr>
          <p:cNvPr id="9" name="Title 6">
            <a:extLst>
              <a:ext uri="{FF2B5EF4-FFF2-40B4-BE49-F238E27FC236}">
                <a16:creationId xmlns:a16="http://schemas.microsoft.com/office/drawing/2014/main" id="{C21C4CCC-4234-4E91-93E9-A907BA495202}"/>
              </a:ext>
            </a:extLst>
          </p:cNvPr>
          <p:cNvSpPr>
            <a:spLocks noGrp="1"/>
          </p:cNvSpPr>
          <p:nvPr>
            <p:ph type="title"/>
          </p:nvPr>
        </p:nvSpPr>
        <p:spPr>
          <a:xfrm>
            <a:off x="189445" y="1097204"/>
            <a:ext cx="5642216" cy="4307164"/>
          </a:xfrm>
        </p:spPr>
        <p:txBody>
          <a:bodyPr vert="horz" lIns="91440" tIns="45720" rIns="91440" bIns="45720" rtlCol="0" anchor="t">
            <a:normAutofit fontScale="90000"/>
          </a:bodyPr>
          <a:lstStyle/>
          <a:p>
            <a:br>
              <a:rPr lang="en-US" sz="3400" b="1" kern="1200" dirty="0">
                <a:solidFill>
                  <a:schemeClr val="tx1"/>
                </a:solidFill>
                <a:latin typeface="+mj-lt"/>
                <a:ea typeface="+mj-ea"/>
                <a:cs typeface="+mj-cs"/>
              </a:rPr>
            </a:br>
            <a:br>
              <a:rPr lang="en-US" sz="900" b="1" dirty="0">
                <a:solidFill>
                  <a:srgbClr val="FF0000"/>
                </a:solidFill>
              </a:rPr>
            </a:br>
            <a:r>
              <a:rPr lang="en-US" sz="6000" b="1" dirty="0">
                <a:solidFill>
                  <a:srgbClr val="FF0000"/>
                </a:solidFill>
              </a:rPr>
              <a:t>ONLINE UNIT</a:t>
            </a:r>
            <a:br>
              <a:rPr lang="en-US" sz="6000" b="1" dirty="0">
                <a:solidFill>
                  <a:srgbClr val="FF0000"/>
                </a:solidFill>
              </a:rPr>
            </a:br>
            <a:r>
              <a:rPr lang="en-US" sz="6000" b="1" dirty="0">
                <a:solidFill>
                  <a:srgbClr val="FF0000"/>
                </a:solidFill>
              </a:rPr>
              <a:t>RENEWAL/</a:t>
            </a:r>
            <a:br>
              <a:rPr lang="en-US" sz="6000" b="1" dirty="0">
                <a:solidFill>
                  <a:srgbClr val="FF0000"/>
                </a:solidFill>
              </a:rPr>
            </a:br>
            <a:r>
              <a:rPr lang="en-US" sz="6000" b="1" dirty="0">
                <a:solidFill>
                  <a:srgbClr val="FF0000"/>
                </a:solidFill>
              </a:rPr>
              <a:t>“RECHARTERING”</a:t>
            </a:r>
            <a:br>
              <a:rPr lang="en-US" sz="6000" b="1" dirty="0">
                <a:solidFill>
                  <a:srgbClr val="FF0000"/>
                </a:solidFill>
              </a:rPr>
            </a:br>
            <a:r>
              <a:rPr lang="en-US" sz="6000" b="1" dirty="0">
                <a:solidFill>
                  <a:srgbClr val="FF0000"/>
                </a:solidFill>
              </a:rPr>
              <a:t>FOR EXPLORING</a:t>
            </a:r>
            <a:endParaRPr lang="en-US" sz="6000" kern="1200" dirty="0">
              <a:solidFill>
                <a:srgbClr val="FF0000"/>
              </a:solidFill>
            </a:endParaRPr>
          </a:p>
        </p:txBody>
      </p:sp>
    </p:spTree>
    <p:extLst>
      <p:ext uri="{BB962C8B-B14F-4D97-AF65-F5344CB8AC3E}">
        <p14:creationId xmlns:p14="http://schemas.microsoft.com/office/powerpoint/2010/main" val="3309244214"/>
      </p:ext>
    </p:extLst>
  </p:cSld>
  <p:clrMapOvr>
    <a:overrideClrMapping bg1="dk1" tx1="lt1" bg2="dk2" tx2="lt2" accent1="accent1" accent2="accent2" accent3="accent3" accent4="accent4" accent5="accent5" accent6="accent6" hlink="hlink" folHlink="folHlink"/>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p:cNvSpPr/>
          <p:nvPr/>
        </p:nvSpPr>
        <p:spPr>
          <a:xfrm>
            <a:off x="123967" y="-165099"/>
            <a:ext cx="12192000" cy="6858000"/>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472C4"/>
                </a:solidFill>
                <a:effectLst/>
                <a:uLnTx/>
                <a:uFillTx/>
                <a:latin typeface="Calibri" panose="020F0502020204030204" pitchFamily="34" charset="0"/>
                <a:ea typeface="Calibri" panose="020F0502020204030204" pitchFamily="34" charset="0"/>
                <a:cs typeface="+mn-cs"/>
              </a:rPr>
              <a:t> </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4472C4"/>
                </a:solidFill>
                <a:effectLst/>
                <a:uLnTx/>
                <a:uFillTx/>
                <a:latin typeface="Calibri" panose="020F0502020204030204" pitchFamily="34" charset="0"/>
                <a:ea typeface="Calibri" panose="020F0502020204030204" pitchFamily="34" charset="0"/>
                <a:cs typeface="+mn-cs"/>
                <a:hlinkClick r:id="rId3"/>
              </a:rPr>
              <a:t>https://www.scouting.org/commissioners/internet-rechartering/</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rPr>
              <a:t>Information included is:</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Training Video</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FAQ’s</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User Guides</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Internet Recharter Guidelines</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Summary of Enhancements</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Recharter Demo Tool</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p:txBody>
      </p:sp>
      <p:sp>
        <p:nvSpPr>
          <p:cNvPr id="10" name="Title 1"/>
          <p:cNvSpPr txBox="1">
            <a:spLocks/>
          </p:cNvSpPr>
          <p:nvPr/>
        </p:nvSpPr>
        <p:spPr>
          <a:xfrm>
            <a:off x="859971" y="101405"/>
            <a:ext cx="10719995" cy="92431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200" b="1" i="1"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000" b="1" i="1"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New Online Rechartering/Renewal System </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j-ea"/>
              <a:cs typeface="Arial"/>
            </a:endParaRPr>
          </a:p>
        </p:txBody>
      </p:sp>
      <p:sp>
        <p:nvSpPr>
          <p:cNvPr id="13" name="Rectangle 12">
            <a:extLst>
              <a:ext uri="{FF2B5EF4-FFF2-40B4-BE49-F238E27FC236}">
                <a16:creationId xmlns:a16="http://schemas.microsoft.com/office/drawing/2014/main" id="{8CEC891D-B200-4AA6-BC97-E6A977A888A4}"/>
              </a:ext>
            </a:extLst>
          </p:cNvPr>
          <p:cNvSpPr/>
          <p:nvPr/>
        </p:nvSpPr>
        <p:spPr>
          <a:xfrm>
            <a:off x="3436195" y="5462002"/>
            <a:ext cx="5284667" cy="707886"/>
          </a:xfrm>
          <a:prstGeom prst="rect">
            <a:avLst/>
          </a:prstGeom>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Manager of Shared Services</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Member Data Outsourcing Solutions</a:t>
            </a:r>
          </a:p>
        </p:txBody>
      </p:sp>
      <p:sp>
        <p:nvSpPr>
          <p:cNvPr id="5" name="TextBox 4">
            <a:extLst>
              <a:ext uri="{FF2B5EF4-FFF2-40B4-BE49-F238E27FC236}">
                <a16:creationId xmlns:a16="http://schemas.microsoft.com/office/drawing/2014/main" id="{56417205-626F-4004-B9B8-F92A8FCFDDC2}"/>
              </a:ext>
            </a:extLst>
          </p:cNvPr>
          <p:cNvSpPr txBox="1"/>
          <p:nvPr/>
        </p:nvSpPr>
        <p:spPr>
          <a:xfrm>
            <a:off x="3970323" y="1218521"/>
            <a:ext cx="409092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hlinkClick r:id="rId4"/>
              </a:rPr>
              <a:t>https://advancements.scouting.org/login</a:t>
            </a: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1123077436"/>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A4480F2-E421-2F1B-F500-2E891F5B657D}"/>
              </a:ext>
            </a:extLst>
          </p:cNvPr>
          <p:cNvSpPr>
            <a:spLocks noGrp="1"/>
          </p:cNvSpPr>
          <p:nvPr>
            <p:ph type="sldNum" sz="quarter" idx="12"/>
          </p:nvPr>
        </p:nvSpPr>
        <p:spPr>
          <a:xfrm>
            <a:off x="9382723" y="5390913"/>
            <a:ext cx="574399" cy="268878"/>
          </a:xfrm>
        </p:spPr>
        <p:txBody>
          <a:bodyPr/>
          <a:lstStyle/>
          <a:p>
            <a:pPr marL="0" marR="0" lvl="0" indent="0" algn="r" defTabSz="667512" rtl="0" eaLnBrk="1" fontAlgn="auto" latinLnBrk="0" hangingPunct="1">
              <a:lnSpc>
                <a:spcPct val="100000"/>
              </a:lnSpc>
              <a:spcBef>
                <a:spcPts val="0"/>
              </a:spcBef>
              <a:spcAft>
                <a:spcPts val="600"/>
              </a:spcAft>
              <a:buClrTx/>
              <a:buSzTx/>
              <a:buFontTx/>
              <a:buNone/>
              <a:tabLst/>
              <a:defRPr/>
            </a:pPr>
            <a:fld id="{3A98EE3D-8CD1-4C3F-BD1C-C98C9596463C}" type="slidenum">
              <a:rPr kumimoji="0" lang="en-US" sz="584" b="0" i="0" u="none" strike="noStrike" kern="1200" cap="none" spc="0" normalizeH="0" baseline="0" noProof="0">
                <a:ln>
                  <a:noFill/>
                </a:ln>
                <a:solidFill>
                  <a:srgbClr val="FFFFFF"/>
                </a:solidFill>
                <a:effectLst/>
                <a:uLnTx/>
                <a:uFillTx/>
                <a:latin typeface="Calibri"/>
                <a:ea typeface="+mn-ea"/>
                <a:cs typeface="+mn-cs"/>
              </a:rPr>
              <a:pPr marL="0" marR="0" lvl="0" indent="0" algn="r" defTabSz="667512" rtl="0" eaLnBrk="1" fontAlgn="auto" latinLnBrk="0" hangingPunct="1">
                <a:lnSpc>
                  <a:spcPct val="100000"/>
                </a:lnSpc>
                <a:spcBef>
                  <a:spcPts val="0"/>
                </a:spcBef>
                <a:spcAft>
                  <a:spcPts val="600"/>
                </a:spcAft>
                <a:buClrTx/>
                <a:buSzTx/>
                <a:buFontTx/>
                <a:buNone/>
                <a:tabLst/>
                <a:defRPr/>
              </a:pPr>
              <a:t>193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BEB45B6B-E2AD-0E74-F34D-6D73F1F71405}"/>
              </a:ext>
            </a:extLst>
          </p:cNvPr>
          <p:cNvSpPr/>
          <p:nvPr/>
        </p:nvSpPr>
        <p:spPr>
          <a:xfrm>
            <a:off x="1178169" y="1846385"/>
            <a:ext cx="10040816" cy="16705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 name="Picture 2" descr="A group of kids taking a selfie&#10;&#10;Description automatically generated with medium confidence">
            <a:extLst>
              <a:ext uri="{FF2B5EF4-FFF2-40B4-BE49-F238E27FC236}">
                <a16:creationId xmlns:a16="http://schemas.microsoft.com/office/drawing/2014/main" id="{0A5684D8-2C66-D12C-236B-C6CFC30E4DE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277000" y="258240"/>
            <a:ext cx="7575338" cy="5050225"/>
          </a:xfrm>
          <a:prstGeom prst="rect">
            <a:avLst/>
          </a:prstGeom>
        </p:spPr>
      </p:pic>
      <p:sp>
        <p:nvSpPr>
          <p:cNvPr id="7" name="Rectangle 6">
            <a:extLst>
              <a:ext uri="{FF2B5EF4-FFF2-40B4-BE49-F238E27FC236}">
                <a16:creationId xmlns:a16="http://schemas.microsoft.com/office/drawing/2014/main" id="{CB9DDA4B-275A-93F1-865C-84E8DD386C63}"/>
              </a:ext>
            </a:extLst>
          </p:cNvPr>
          <p:cNvSpPr/>
          <p:nvPr/>
        </p:nvSpPr>
        <p:spPr>
          <a:xfrm>
            <a:off x="2284888" y="5131447"/>
            <a:ext cx="7827378" cy="1243837"/>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667512" rtl="0" eaLnBrk="1" fontAlgn="auto" latinLnBrk="0" hangingPunct="1">
              <a:lnSpc>
                <a:spcPct val="100000"/>
              </a:lnSpc>
              <a:spcBef>
                <a:spcPts val="0"/>
              </a:spcBef>
              <a:spcAft>
                <a:spcPts val="600"/>
              </a:spcAft>
              <a:buClrTx/>
              <a:buSzTx/>
              <a:buFontTx/>
              <a:buNone/>
              <a:tabLst/>
              <a:defRPr/>
            </a:pPr>
            <a:r>
              <a:rPr kumimoji="0" lang="en-US" sz="292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Scouting America Renewal System Overview</a:t>
            </a:r>
          </a:p>
          <a:p>
            <a:pPr marL="0" marR="0" lvl="0" indent="0" algn="ctr" defTabSz="667512" rtl="0" eaLnBrk="1" fontAlgn="auto" latinLnBrk="0" hangingPunct="1">
              <a:lnSpc>
                <a:spcPct val="100000"/>
              </a:lnSpc>
              <a:spcBef>
                <a:spcPts val="0"/>
              </a:spcBef>
              <a:spcAft>
                <a:spcPts val="600"/>
              </a:spcAft>
              <a:buClrTx/>
              <a:buSzTx/>
              <a:buFontTx/>
              <a:buNone/>
              <a:tabLst/>
              <a:defRPr/>
            </a:pP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3569332"/>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564874" y="257358"/>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Units</a:t>
            </a:r>
            <a:endParaRPr lang="en-US" sz="3200" dirty="0">
              <a:solidFill>
                <a:srgbClr val="002060"/>
              </a:solidFill>
              <a:latin typeface="Calibri" panose="020F0502020204030204" pitchFamily="34" charset="0"/>
              <a:cs typeface="Calibri" panose="020F0502020204030204" pitchFamily="34" charset="0"/>
            </a:endParaRPr>
          </a:p>
        </p:txBody>
      </p:sp>
      <p:sp>
        <p:nvSpPr>
          <p:cNvPr id="7" name="Content Placeholder 6">
            <a:extLst>
              <a:ext uri="{FF2B5EF4-FFF2-40B4-BE49-F238E27FC236}">
                <a16:creationId xmlns:a16="http://schemas.microsoft.com/office/drawing/2014/main" id="{AD3EAE6B-F3A0-1194-4A26-FA4E3EF3FC1A}"/>
              </a:ext>
            </a:extLst>
          </p:cNvPr>
          <p:cNvSpPr>
            <a:spLocks noGrp="1"/>
          </p:cNvSpPr>
          <p:nvPr>
            <p:ph idx="1"/>
          </p:nvPr>
        </p:nvSpPr>
        <p:spPr>
          <a:xfrm>
            <a:off x="838200" y="1063256"/>
            <a:ext cx="10515600" cy="5658219"/>
          </a:xfrm>
        </p:spPr>
        <p:txBody>
          <a:bodyPr>
            <a:normAutofit/>
          </a:bodyPr>
          <a:lstStyle/>
          <a:p>
            <a:r>
              <a:rPr lang="en-US" sz="3200" b="1" dirty="0"/>
              <a:t>For all Youth and Adult members in the BSA</a:t>
            </a:r>
          </a:p>
          <a:p>
            <a:r>
              <a:rPr lang="en-US" sz="3200" b="1" dirty="0"/>
              <a:t>All Membership Terms are for 12 months</a:t>
            </a:r>
          </a:p>
          <a:p>
            <a:r>
              <a:rPr lang="en-US" sz="3200" b="1" dirty="0"/>
              <a:t>Membership Renewal will only have a </a:t>
            </a:r>
            <a:r>
              <a:rPr lang="en-US" b="1" dirty="0"/>
              <a:t>two</a:t>
            </a:r>
            <a:r>
              <a:rPr lang="en-US" sz="3200" b="1" dirty="0"/>
              <a:t>-month lapse</a:t>
            </a:r>
          </a:p>
          <a:p>
            <a:r>
              <a:rPr lang="en-US" sz="3200" b="1" dirty="0"/>
              <a:t>New Unit Renewal will only have a </a:t>
            </a:r>
            <a:r>
              <a:rPr lang="en-US" b="1" dirty="0"/>
              <a:t>two</a:t>
            </a:r>
            <a:r>
              <a:rPr lang="en-US" sz="3200" b="1" dirty="0"/>
              <a:t>-month lapse</a:t>
            </a:r>
          </a:p>
          <a:p>
            <a:r>
              <a:rPr lang="en-US" sz="3200" b="1" dirty="0"/>
              <a:t>Parent/Guardian e-mails are needed</a:t>
            </a:r>
          </a:p>
          <a:p>
            <a:r>
              <a:rPr lang="en-US" b="1" dirty="0"/>
              <a:t>Text notice will be sent too</a:t>
            </a:r>
            <a:endParaRPr lang="en-US" sz="3200" b="1" dirty="0"/>
          </a:p>
          <a:p>
            <a:r>
              <a:rPr lang="en-US" sz="3200" b="1" dirty="0"/>
              <a:t>Parents can Opt-Out and Units can Opt-out the member too</a:t>
            </a:r>
          </a:p>
          <a:p>
            <a:endParaRPr lang="en-US" dirty="0"/>
          </a:p>
        </p:txBody>
      </p:sp>
    </p:spTree>
    <p:extLst>
      <p:ext uri="{BB962C8B-B14F-4D97-AF65-F5344CB8AC3E}">
        <p14:creationId xmlns:p14="http://schemas.microsoft.com/office/powerpoint/2010/main" val="3189412484"/>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Unit Renewals</a:t>
            </a:r>
            <a:endParaRPr lang="en-US" sz="3200" dirty="0">
              <a:solidFill>
                <a:srgbClr val="002060"/>
              </a:solidFill>
              <a:latin typeface="Calibri" panose="020F0502020204030204" pitchFamily="34" charset="0"/>
              <a:cs typeface="Calibri" panose="020F0502020204030204" pitchFamily="34" charset="0"/>
            </a:endParaRPr>
          </a:p>
        </p:txBody>
      </p:sp>
      <p:pic>
        <p:nvPicPr>
          <p:cNvPr id="9" name="Content Placeholder 8" descr="A screenshot of a computer&#10;&#10;AI-generated content may be incorrect.">
            <a:extLst>
              <a:ext uri="{FF2B5EF4-FFF2-40B4-BE49-F238E27FC236}">
                <a16:creationId xmlns:a16="http://schemas.microsoft.com/office/drawing/2014/main" id="{D751271F-D525-0D9F-5D71-53AAC0720E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40819" y="958320"/>
            <a:ext cx="8310362" cy="5619461"/>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31717551"/>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3184E-849E-9251-DBCD-6AFE54885AC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112EC36-C739-905E-B228-A72A946EE066}"/>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F6531970-2594-E63A-FE1E-9A6F51CDAA1E}"/>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0B3FDB37-2E17-FA4C-8599-5682C2A0B4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F939B83-ACBD-272D-C966-E4836D5ADB52}"/>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Unit Renewals</a:t>
            </a:r>
            <a:endParaRPr lang="en-US" sz="3200" dirty="0">
              <a:solidFill>
                <a:srgbClr val="002060"/>
              </a:solidFill>
              <a:latin typeface="Calibri" panose="020F0502020204030204" pitchFamily="34" charset="0"/>
              <a:cs typeface="Calibri" panose="020F0502020204030204" pitchFamily="34" charset="0"/>
            </a:endParaRPr>
          </a:p>
        </p:txBody>
      </p:sp>
      <p:pic>
        <p:nvPicPr>
          <p:cNvPr id="9" name="Content Placeholder 8" descr="A screenshot of a computer&#10;&#10;AI-generated content may be incorrect.">
            <a:extLst>
              <a:ext uri="{FF2B5EF4-FFF2-40B4-BE49-F238E27FC236}">
                <a16:creationId xmlns:a16="http://schemas.microsoft.com/office/drawing/2014/main" id="{5CB81369-C171-772F-CE5F-3946EEFB9E4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9591" y="770586"/>
            <a:ext cx="8829571" cy="5950890"/>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784055"/>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lowchart: Document 23">
            <a:extLst>
              <a:ext uri="{FF2B5EF4-FFF2-40B4-BE49-F238E27FC236}">
                <a16:creationId xmlns:a16="http://schemas.microsoft.com/office/drawing/2014/main" id="{9D83D887-41F1-5F9E-2DBF-A128E4D302D3}"/>
              </a:ext>
            </a:extLst>
          </p:cNvPr>
          <p:cNvSpPr/>
          <p:nvPr/>
        </p:nvSpPr>
        <p:spPr>
          <a:xfrm rot="10800000">
            <a:off x="0" y="4785851"/>
            <a:ext cx="12192000" cy="2072147"/>
          </a:xfrm>
          <a:prstGeom prst="flowChartDocument">
            <a:avLst/>
          </a:prstGeom>
          <a:solidFill>
            <a:srgbClr val="F3F3F3"/>
          </a:solidFill>
          <a:ln>
            <a:noFill/>
          </a:ln>
          <a:effectLst>
            <a:outerShdw blurRad="152400" dist="38100" dir="16200000"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9AC954A2-3062-90DB-E555-004500E1878D}"/>
              </a:ext>
            </a:extLst>
          </p:cNvPr>
          <p:cNvSpPr/>
          <p:nvPr/>
        </p:nvSpPr>
        <p:spPr>
          <a:xfrm>
            <a:off x="640080" y="0"/>
            <a:ext cx="7780713" cy="1371917"/>
          </a:xfrm>
          <a:custGeom>
            <a:avLst/>
            <a:gdLst>
              <a:gd name="connsiteX0" fmla="*/ 0 w 7780713"/>
              <a:gd name="connsiteY0" fmla="*/ 0 h 1189038"/>
              <a:gd name="connsiteX1" fmla="*/ 7780713 w 7780713"/>
              <a:gd name="connsiteY1" fmla="*/ 0 h 1189038"/>
              <a:gd name="connsiteX2" fmla="*/ 7780713 w 7780713"/>
              <a:gd name="connsiteY2" fmla="*/ 1189038 h 1189038"/>
              <a:gd name="connsiteX3" fmla="*/ 0 w 7780713"/>
              <a:gd name="connsiteY3" fmla="*/ 1189038 h 1189038"/>
              <a:gd name="connsiteX4" fmla="*/ 0 w 7780713"/>
              <a:gd name="connsiteY4" fmla="*/ 0 h 1189038"/>
              <a:gd name="connsiteX0" fmla="*/ 0 w 7780713"/>
              <a:gd name="connsiteY0" fmla="*/ 0 h 1338667"/>
              <a:gd name="connsiteX1" fmla="*/ 7780713 w 7780713"/>
              <a:gd name="connsiteY1" fmla="*/ 0 h 1338667"/>
              <a:gd name="connsiteX2" fmla="*/ 7780713 w 7780713"/>
              <a:gd name="connsiteY2" fmla="*/ 1189038 h 1338667"/>
              <a:gd name="connsiteX3" fmla="*/ 0 w 7780713"/>
              <a:gd name="connsiteY3" fmla="*/ 1338667 h 1338667"/>
              <a:gd name="connsiteX4" fmla="*/ 0 w 7780713"/>
              <a:gd name="connsiteY4" fmla="*/ 0 h 1338667"/>
              <a:gd name="connsiteX0" fmla="*/ 0 w 7780713"/>
              <a:gd name="connsiteY0" fmla="*/ 0 h 1413481"/>
              <a:gd name="connsiteX1" fmla="*/ 7780713 w 7780713"/>
              <a:gd name="connsiteY1" fmla="*/ 0 h 1413481"/>
              <a:gd name="connsiteX2" fmla="*/ 7780713 w 7780713"/>
              <a:gd name="connsiteY2" fmla="*/ 1189038 h 1413481"/>
              <a:gd name="connsiteX3" fmla="*/ 8312 w 7780713"/>
              <a:gd name="connsiteY3" fmla="*/ 1413481 h 1413481"/>
              <a:gd name="connsiteX4" fmla="*/ 0 w 7780713"/>
              <a:gd name="connsiteY4" fmla="*/ 0 h 1413481"/>
              <a:gd name="connsiteX0" fmla="*/ 0 w 7780713"/>
              <a:gd name="connsiteY0" fmla="*/ 0 h 1322041"/>
              <a:gd name="connsiteX1" fmla="*/ 7780713 w 7780713"/>
              <a:gd name="connsiteY1" fmla="*/ 0 h 1322041"/>
              <a:gd name="connsiteX2" fmla="*/ 7780713 w 7780713"/>
              <a:gd name="connsiteY2" fmla="*/ 1189038 h 1322041"/>
              <a:gd name="connsiteX3" fmla="*/ 8312 w 7780713"/>
              <a:gd name="connsiteY3" fmla="*/ 1322041 h 1322041"/>
              <a:gd name="connsiteX4" fmla="*/ 0 w 7780713"/>
              <a:gd name="connsiteY4" fmla="*/ 0 h 1322041"/>
              <a:gd name="connsiteX0" fmla="*/ 0 w 7780713"/>
              <a:gd name="connsiteY0" fmla="*/ 0 h 1371917"/>
              <a:gd name="connsiteX1" fmla="*/ 7780713 w 7780713"/>
              <a:gd name="connsiteY1" fmla="*/ 0 h 1371917"/>
              <a:gd name="connsiteX2" fmla="*/ 7780713 w 7780713"/>
              <a:gd name="connsiteY2" fmla="*/ 1189038 h 1371917"/>
              <a:gd name="connsiteX3" fmla="*/ 8312 w 7780713"/>
              <a:gd name="connsiteY3" fmla="*/ 1371917 h 1371917"/>
              <a:gd name="connsiteX4" fmla="*/ 0 w 7780713"/>
              <a:gd name="connsiteY4" fmla="*/ 0 h 1371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80713" h="1371917">
                <a:moveTo>
                  <a:pt x="0" y="0"/>
                </a:moveTo>
                <a:lnTo>
                  <a:pt x="7780713" y="0"/>
                </a:lnTo>
                <a:lnTo>
                  <a:pt x="7780713" y="1189038"/>
                </a:lnTo>
                <a:lnTo>
                  <a:pt x="8312" y="1371917"/>
                </a:lnTo>
                <a:cubicBezTo>
                  <a:pt x="5541" y="900757"/>
                  <a:pt x="2771" y="471160"/>
                  <a:pt x="0" y="0"/>
                </a:cubicBezTo>
                <a:close/>
              </a:path>
            </a:pathLst>
          </a:custGeom>
          <a:solidFill>
            <a:srgbClr val="003F87"/>
          </a:solidFill>
          <a:ln>
            <a:noFill/>
          </a:ln>
          <a:effectLst>
            <a:outerShdw blurRad="152400" dist="25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3B551D28-0999-ECF8-C162-E30B396EFC51}"/>
              </a:ext>
            </a:extLst>
          </p:cNvPr>
          <p:cNvSpPr>
            <a:spLocks noGrp="1"/>
          </p:cNvSpPr>
          <p:nvPr>
            <p:ph type="body" idx="1"/>
          </p:nvPr>
        </p:nvSpPr>
        <p:spPr>
          <a:xfrm>
            <a:off x="690157" y="2112045"/>
            <a:ext cx="5157787" cy="733854"/>
          </a:xfrm>
          <a:solidFill>
            <a:srgbClr val="93825B"/>
          </a:solidFill>
          <a:effectLst>
            <a:outerShdw blurRad="101600" dist="12700" dir="2700000" algn="tl" rotWithShape="0">
              <a:prstClr val="black">
                <a:alpha val="40000"/>
              </a:prstClr>
            </a:outerShdw>
          </a:effectLst>
        </p:spPr>
        <p:txBody>
          <a:bodyPr anchor="ctr"/>
          <a:lstStyle/>
          <a:p>
            <a:pPr>
              <a:spcAft>
                <a:spcPts val="600"/>
              </a:spcAft>
            </a:pPr>
            <a:r>
              <a:rPr lang="en-US" sz="1400" b="1" i="1" kern="100" dirty="0">
                <a:solidFill>
                  <a:schemeClr val="accent6">
                    <a:lumMod val="50000"/>
                  </a:schemeClr>
                </a:solidFill>
                <a:effectLst/>
                <a:latin typeface="Arial" panose="020B0604020202020204" pitchFamily="34" charset="0"/>
                <a:ea typeface="Calibri" panose="020F0502020204030204" pitchFamily="34" charset="0"/>
                <a:cs typeface="Arial" panose="020B0604020202020204" pitchFamily="34" charset="0"/>
              </a:rPr>
              <a:t>Auto Renewal Membership  </a:t>
            </a:r>
            <a:br>
              <a:rPr lang="en-U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br>
            <a:r>
              <a:rPr lang="en-US" b="1" kern="100" dirty="0">
                <a:solidFill>
                  <a:schemeClr val="bg1"/>
                </a:solidFill>
                <a:latin typeface="Arial" panose="020B0604020202020204" pitchFamily="34" charset="0"/>
                <a:ea typeface="Calibri" panose="020F0502020204030204" pitchFamily="34" charset="0"/>
                <a:cs typeface="Arial" panose="020B0604020202020204" pitchFamily="34" charset="0"/>
              </a:rPr>
              <a:t>Family/Self Pay</a:t>
            </a:r>
            <a:endParaRPr lang="en-US" sz="2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4ABE364D-EDEA-C1CA-CD96-0799D39A9C16}"/>
              </a:ext>
            </a:extLst>
          </p:cNvPr>
          <p:cNvSpPr>
            <a:spLocks noGrp="1"/>
          </p:cNvSpPr>
          <p:nvPr>
            <p:ph sz="half" idx="2"/>
          </p:nvPr>
        </p:nvSpPr>
        <p:spPr>
          <a:xfrm>
            <a:off x="690157" y="2845899"/>
            <a:ext cx="5157787" cy="3739578"/>
          </a:xfrm>
          <a:solidFill>
            <a:srgbClr val="D6CEBD"/>
          </a:solidFill>
          <a:effectLst>
            <a:outerShdw blurRad="177800" dist="38100" dir="2700000" algn="tl" rotWithShape="0">
              <a:prstClr val="black">
                <a:alpha val="22000"/>
              </a:prstClr>
            </a:outerShdw>
          </a:effectLst>
        </p:spPr>
        <p:txBody>
          <a:bodyPr anchor="ctr">
            <a:normAutofit lnSpcReduction="10000"/>
          </a:bodyPr>
          <a:lstStyle/>
          <a:p>
            <a:pPr>
              <a:lnSpc>
                <a:spcPct val="100000"/>
              </a:lnSpc>
              <a:spcBef>
                <a:spcPts val="1800"/>
              </a:spcBef>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An email notification and a renewal link will be sent 60 days before membership expires.</a:t>
            </a:r>
          </a:p>
          <a:p>
            <a:pPr>
              <a:lnSpc>
                <a:spcPct val="100000"/>
              </a:lnSpc>
              <a:spcBef>
                <a:spcPts val="1800"/>
              </a:spcBef>
            </a:pPr>
            <a:r>
              <a:rPr lang="en-US" sz="1800" b="1" kern="100" dirty="0">
                <a:latin typeface="Calibri" panose="020F0502020204030204" pitchFamily="34" charset="0"/>
                <a:ea typeface="Calibri" panose="020F0502020204030204" pitchFamily="34" charset="0"/>
                <a:cs typeface="Times New Roman" panose="02020603050405020304" pitchFamily="18" charset="0"/>
              </a:rPr>
              <a:t>The link provided in the email will direct individuals to a renewal form on My.Scouting</a:t>
            </a:r>
            <a:endParaRPr lang="en-US"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1800"/>
              </a:spcBef>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If registered in multiple positions, select the primary position. Renewing the primary position will automatically renew multiple positions.</a:t>
            </a:r>
          </a:p>
          <a:p>
            <a:pPr>
              <a:lnSpc>
                <a:spcPct val="100000"/>
              </a:lnSpc>
              <a:spcBef>
                <a:spcPts val="1800"/>
              </a:spcBef>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The individual pays with a credit card and submits the renewal.</a:t>
            </a:r>
          </a:p>
          <a:p>
            <a:pPr>
              <a:lnSpc>
                <a:spcPct val="100000"/>
              </a:lnSpc>
              <a:spcBef>
                <a:spcPts val="1800"/>
              </a:spcBef>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The unit will approve the membership renewal.</a:t>
            </a:r>
          </a:p>
        </p:txBody>
      </p:sp>
      <p:sp>
        <p:nvSpPr>
          <p:cNvPr id="6" name="Content Placeholder 5">
            <a:extLst>
              <a:ext uri="{FF2B5EF4-FFF2-40B4-BE49-F238E27FC236}">
                <a16:creationId xmlns:a16="http://schemas.microsoft.com/office/drawing/2014/main" id="{C592B7CC-ECCD-F178-C522-408C449461CC}"/>
              </a:ext>
            </a:extLst>
          </p:cNvPr>
          <p:cNvSpPr>
            <a:spLocks noGrp="1"/>
          </p:cNvSpPr>
          <p:nvPr>
            <p:ph sz="quarter" idx="4"/>
          </p:nvPr>
        </p:nvSpPr>
        <p:spPr>
          <a:xfrm>
            <a:off x="6515100" y="2845898"/>
            <a:ext cx="5157787" cy="3739579"/>
          </a:xfrm>
          <a:solidFill>
            <a:srgbClr val="E9E9E4"/>
          </a:solidFill>
          <a:effectLst>
            <a:outerShdw blurRad="177800" dist="38100" dir="2700000" algn="tl" rotWithShape="0">
              <a:prstClr val="black">
                <a:alpha val="22000"/>
              </a:prstClr>
            </a:outerShdw>
          </a:effectLst>
        </p:spPr>
        <p:txBody>
          <a:bodyPr anchor="ctr">
            <a:normAutofit lnSpcReduction="10000"/>
          </a:bodyPr>
          <a:lstStyle/>
          <a:p>
            <a:pPr>
              <a:spcBef>
                <a:spcPts val="1200"/>
              </a:spcBef>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In Organization Manager, the unit selects the </a:t>
            </a:r>
            <a:br>
              <a:rPr lang="en-US" sz="1800" b="1" kern="100" dirty="0">
                <a:effectLst/>
                <a:latin typeface="Calibri" panose="020F0502020204030204" pitchFamily="34" charset="0"/>
                <a:ea typeface="Calibri" panose="020F0502020204030204" pitchFamily="34" charset="0"/>
                <a:cs typeface="Times New Roman" panose="02020603050405020304" pitchFamily="18" charset="0"/>
              </a:rPr>
            </a:b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Unit Pay option.</a:t>
            </a:r>
          </a:p>
          <a:p>
            <a:pPr>
              <a:spcBef>
                <a:spcPts val="1200"/>
              </a:spcBef>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Unit Key 3s are notified each month about which members are due to renew that month.</a:t>
            </a:r>
          </a:p>
          <a:p>
            <a:pPr>
              <a:spcBef>
                <a:spcPts val="1200"/>
              </a:spcBef>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Using the Roster tab, the unit selects which members they are ren</a:t>
            </a:r>
            <a:r>
              <a:rPr lang="en-US" sz="1800" b="1" kern="100" dirty="0">
                <a:latin typeface="Calibri" panose="020F0502020204030204" pitchFamily="34" charset="0"/>
                <a:ea typeface="Calibri" panose="020F0502020204030204" pitchFamily="34" charset="0"/>
                <a:cs typeface="Times New Roman" panose="02020603050405020304" pitchFamily="18" charset="0"/>
              </a:rPr>
              <a:t>ewing</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t>
            </a:r>
          </a:p>
          <a:p>
            <a:pPr>
              <a:spcBef>
                <a:spcPts val="1200"/>
              </a:spcBef>
            </a:pPr>
            <a:r>
              <a:rPr lang="en-US" sz="1800" b="1" kern="100" dirty="0">
                <a:effectLst/>
                <a:latin typeface="Calibri"/>
                <a:ea typeface="Calibri" panose="020F0502020204030204" pitchFamily="34" charset="0"/>
                <a:cs typeface="Times New Roman"/>
              </a:rPr>
              <a:t>The unit can choose not to renew a member </a:t>
            </a:r>
            <a:br>
              <a:rPr lang="en-US" sz="1800" b="1" kern="100" dirty="0">
                <a:latin typeface="Calibri"/>
                <a:ea typeface="Calibri" panose="020F0502020204030204" pitchFamily="34" charset="0"/>
                <a:cs typeface="Times New Roman"/>
              </a:rPr>
            </a:br>
            <a:r>
              <a:rPr lang="en-US" sz="1800" b="1" kern="100" dirty="0">
                <a:effectLst/>
                <a:latin typeface="Calibri"/>
                <a:ea typeface="Calibri" panose="020F0502020204030204" pitchFamily="34" charset="0"/>
                <a:cs typeface="Times New Roman"/>
              </a:rPr>
              <a:t>(opt-out). The unit can also change the Scout’s Life subscription settings for each person.</a:t>
            </a:r>
          </a:p>
          <a:p>
            <a:pPr>
              <a:spcBef>
                <a:spcPts val="1200"/>
              </a:spcBef>
            </a:pPr>
            <a:r>
              <a:rPr lang="en-US" sz="1800" b="1" kern="100" dirty="0">
                <a:latin typeface="Calibri" panose="020F0502020204030204" pitchFamily="34" charset="0"/>
                <a:ea typeface="Calibri" panose="020F0502020204030204" pitchFamily="34" charset="0"/>
                <a:cs typeface="Times New Roman" panose="02020603050405020304" pitchFamily="18" charset="0"/>
              </a:rPr>
              <a:t>The</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unit pays with a credit card or establishes a securely stored electronic fund transfer payment (ACH) and submits the renewal.</a:t>
            </a:r>
          </a:p>
        </p:txBody>
      </p:sp>
      <p:sp>
        <p:nvSpPr>
          <p:cNvPr id="11" name="Text Placeholder 2">
            <a:extLst>
              <a:ext uri="{FF2B5EF4-FFF2-40B4-BE49-F238E27FC236}">
                <a16:creationId xmlns:a16="http://schemas.microsoft.com/office/drawing/2014/main" id="{0F4F24C9-DFAD-D248-A197-B64CFDCE1273}"/>
              </a:ext>
            </a:extLst>
          </p:cNvPr>
          <p:cNvSpPr txBox="1">
            <a:spLocks/>
          </p:cNvSpPr>
          <p:nvPr/>
        </p:nvSpPr>
        <p:spPr>
          <a:xfrm>
            <a:off x="6515100" y="2112045"/>
            <a:ext cx="5157787" cy="733854"/>
          </a:xfrm>
          <a:prstGeom prst="rect">
            <a:avLst/>
          </a:prstGeom>
          <a:solidFill>
            <a:srgbClr val="AD9D7B"/>
          </a:solidFill>
          <a:effectLst>
            <a:outerShdw blurRad="101600" dist="12700" dir="2700000" algn="tl" rotWithShape="0">
              <a:prstClr val="black">
                <a:alpha val="40000"/>
              </a:prstClr>
            </a:outerShdw>
          </a:effectLst>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US" sz="1400" b="1" i="1" u="none" strike="noStrike" kern="100" cap="none" spc="0" normalizeH="0" baseline="0" noProof="0" dirty="0">
                <a:ln>
                  <a:noFill/>
                </a:ln>
                <a:solidFill>
                  <a:srgbClr val="70AD47">
                    <a:lumMod val="50000"/>
                  </a:srgbClr>
                </a:solidFill>
                <a:effectLst/>
                <a:uLnTx/>
                <a:uFillTx/>
                <a:latin typeface="Arial" panose="020B0604020202020204" pitchFamily="34" charset="0"/>
                <a:ea typeface="Calibri" panose="020F0502020204030204" pitchFamily="34" charset="0"/>
                <a:cs typeface="Arial" panose="020B0604020202020204" pitchFamily="34" charset="0"/>
              </a:rPr>
              <a:t>Auto Renewal Membership  </a:t>
            </a:r>
            <a:br>
              <a:rPr kumimoji="0" lang="en-US" sz="1400" b="1" i="0" u="none" strike="noStrike" kern="1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br>
            <a:r>
              <a:rPr kumimoji="0" lang="en-US" sz="2400" b="1" i="0" u="none" strike="noStrike" kern="1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Unit Pay</a:t>
            </a:r>
          </a:p>
        </p:txBody>
      </p:sp>
      <p:sp>
        <p:nvSpPr>
          <p:cNvPr id="13" name="TextBox 12">
            <a:extLst>
              <a:ext uri="{FF2B5EF4-FFF2-40B4-BE49-F238E27FC236}">
                <a16:creationId xmlns:a16="http://schemas.microsoft.com/office/drawing/2014/main" id="{8E7A7BE0-7D9D-02DA-81B3-D45F5DFDD82E}"/>
              </a:ext>
            </a:extLst>
          </p:cNvPr>
          <p:cNvSpPr txBox="1"/>
          <p:nvPr/>
        </p:nvSpPr>
        <p:spPr>
          <a:xfrm>
            <a:off x="8467731" y="385806"/>
            <a:ext cx="3503751" cy="1034129"/>
          </a:xfrm>
          <a:prstGeom prst="rect">
            <a:avLst/>
          </a:prstGeom>
          <a:noFill/>
        </p:spPr>
        <p:txBody>
          <a:bodyPr wrap="square">
            <a:spAutoFit/>
          </a:bodyPr>
          <a:lstStyle/>
          <a:p>
            <a:pPr marL="0" marR="0" lvl="0" indent="0" algn="ctr" defTabSz="914400" rtl="0" eaLnBrk="1" fontAlgn="auto" latinLnBrk="0" hangingPunct="1">
              <a:lnSpc>
                <a:spcPct val="85000"/>
              </a:lnSpc>
              <a:spcBef>
                <a:spcPts val="0"/>
              </a:spcBef>
              <a:spcAft>
                <a:spcPts val="600"/>
              </a:spcAft>
              <a:buClrTx/>
              <a:buSzTx/>
              <a:buFontTx/>
              <a:buNone/>
              <a:tabLst/>
              <a:defRPr/>
            </a:pPr>
            <a:r>
              <a:rPr kumimoji="0" lang="en-US" sz="2400" b="1"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For all youth and adult</a:t>
            </a:r>
            <a:br>
              <a:rPr kumimoji="0" lang="en-US" sz="2400" b="1"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br>
            <a:r>
              <a:rPr kumimoji="0" lang="en-US" sz="2400" b="1"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members of the Scouting America</a:t>
            </a:r>
          </a:p>
        </p:txBody>
      </p:sp>
      <p:sp>
        <p:nvSpPr>
          <p:cNvPr id="22" name="Arrow: Pentagon 21">
            <a:extLst>
              <a:ext uri="{FF2B5EF4-FFF2-40B4-BE49-F238E27FC236}">
                <a16:creationId xmlns:a16="http://schemas.microsoft.com/office/drawing/2014/main" id="{96A44E2D-7436-5D39-C8A3-8D827E3F2108}"/>
              </a:ext>
            </a:extLst>
          </p:cNvPr>
          <p:cNvSpPr/>
          <p:nvPr/>
        </p:nvSpPr>
        <p:spPr>
          <a:xfrm rot="5400000">
            <a:off x="4830003" y="1812476"/>
            <a:ext cx="564787" cy="1163924"/>
          </a:xfrm>
          <a:prstGeom prst="homePlate">
            <a:avLst>
              <a:gd name="adj" fmla="val 22414"/>
            </a:avLst>
          </a:prstGeom>
          <a:solidFill>
            <a:srgbClr val="AD9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Arrow: Pentagon 22">
            <a:extLst>
              <a:ext uri="{FF2B5EF4-FFF2-40B4-BE49-F238E27FC236}">
                <a16:creationId xmlns:a16="http://schemas.microsoft.com/office/drawing/2014/main" id="{C73D034C-3318-79FD-11D1-D5319C475F12}"/>
              </a:ext>
            </a:extLst>
          </p:cNvPr>
          <p:cNvSpPr/>
          <p:nvPr/>
        </p:nvSpPr>
        <p:spPr>
          <a:xfrm rot="5400000">
            <a:off x="10652700" y="1812476"/>
            <a:ext cx="564787" cy="1163924"/>
          </a:xfrm>
          <a:prstGeom prst="homePlate">
            <a:avLst>
              <a:gd name="adj" fmla="val 22414"/>
            </a:avLst>
          </a:prstGeom>
          <a:solidFill>
            <a:srgbClr val="9382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7" name="Group 26">
            <a:extLst>
              <a:ext uri="{FF2B5EF4-FFF2-40B4-BE49-F238E27FC236}">
                <a16:creationId xmlns:a16="http://schemas.microsoft.com/office/drawing/2014/main" id="{399872CE-8659-F2DA-4575-34AE955C6A85}"/>
              </a:ext>
            </a:extLst>
          </p:cNvPr>
          <p:cNvGrpSpPr/>
          <p:nvPr/>
        </p:nvGrpSpPr>
        <p:grpSpPr>
          <a:xfrm rot="-60000">
            <a:off x="1003202" y="-48752"/>
            <a:ext cx="4982896" cy="1434366"/>
            <a:chOff x="9319259" y="824211"/>
            <a:chExt cx="1861189" cy="535758"/>
          </a:xfrm>
        </p:grpSpPr>
        <p:grpSp>
          <p:nvGrpSpPr>
            <p:cNvPr id="20" name="Group 19">
              <a:extLst>
                <a:ext uri="{FF2B5EF4-FFF2-40B4-BE49-F238E27FC236}">
                  <a16:creationId xmlns:a16="http://schemas.microsoft.com/office/drawing/2014/main" id="{E6AFF905-8B13-7E8F-0B3D-52E52737C6E9}"/>
                </a:ext>
              </a:extLst>
            </p:cNvPr>
            <p:cNvGrpSpPr/>
            <p:nvPr/>
          </p:nvGrpSpPr>
          <p:grpSpPr>
            <a:xfrm>
              <a:off x="9319259" y="824211"/>
              <a:ext cx="1861189" cy="535758"/>
              <a:chOff x="9067462" y="784501"/>
              <a:chExt cx="2167275" cy="623867"/>
            </a:xfrm>
          </p:grpSpPr>
          <p:pic>
            <p:nvPicPr>
              <p:cNvPr id="15" name="Graphic 14" descr="Smart Phone with solid fill">
                <a:extLst>
                  <a:ext uri="{FF2B5EF4-FFF2-40B4-BE49-F238E27FC236}">
                    <a16:creationId xmlns:a16="http://schemas.microsoft.com/office/drawing/2014/main" id="{F00785FE-C055-10EC-B7B3-8E64CF431CB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30329" y="894230"/>
                <a:ext cx="404408" cy="404408"/>
              </a:xfrm>
              <a:prstGeom prst="rect">
                <a:avLst/>
              </a:prstGeom>
            </p:spPr>
          </p:pic>
          <p:pic>
            <p:nvPicPr>
              <p:cNvPr id="16" name="Graphic 15" descr="Laptop with solid fill">
                <a:extLst>
                  <a:ext uri="{FF2B5EF4-FFF2-40B4-BE49-F238E27FC236}">
                    <a16:creationId xmlns:a16="http://schemas.microsoft.com/office/drawing/2014/main" id="{6F601486-2FE1-51BB-8C1E-3982A96B383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9554120" y="784501"/>
                <a:ext cx="623867" cy="623867"/>
              </a:xfrm>
              <a:prstGeom prst="rect">
                <a:avLst/>
              </a:prstGeom>
            </p:spPr>
          </p:pic>
          <p:pic>
            <p:nvPicPr>
              <p:cNvPr id="17" name="Graphic 16" descr="Tablet with solid fill">
                <a:extLst>
                  <a:ext uri="{FF2B5EF4-FFF2-40B4-BE49-F238E27FC236}">
                    <a16:creationId xmlns:a16="http://schemas.microsoft.com/office/drawing/2014/main" id="{9F9F2DE0-1525-7FDD-5A09-5AE88C54ADB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0206462" y="784501"/>
                <a:ext cx="623867" cy="623867"/>
              </a:xfrm>
              <a:prstGeom prst="rect">
                <a:avLst/>
              </a:prstGeom>
            </p:spPr>
          </p:pic>
          <p:pic>
            <p:nvPicPr>
              <p:cNvPr id="19" name="Graphic 18" descr="Email with solid fill">
                <a:extLst>
                  <a:ext uri="{FF2B5EF4-FFF2-40B4-BE49-F238E27FC236}">
                    <a16:creationId xmlns:a16="http://schemas.microsoft.com/office/drawing/2014/main" id="{088251A5-946F-2491-3AC9-5AC3A8D4B85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9067462" y="874741"/>
                <a:ext cx="443387" cy="443387"/>
              </a:xfrm>
              <a:prstGeom prst="rect">
                <a:avLst/>
              </a:prstGeom>
            </p:spPr>
          </p:pic>
        </p:grpSp>
        <p:pic>
          <p:nvPicPr>
            <p:cNvPr id="26" name="Graphic 25" descr="Cursor with solid fill">
              <a:extLst>
                <a:ext uri="{FF2B5EF4-FFF2-40B4-BE49-F238E27FC236}">
                  <a16:creationId xmlns:a16="http://schemas.microsoft.com/office/drawing/2014/main" id="{9F29A08C-4D69-4CA5-69CF-F88812BEDB1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962921" y="975425"/>
              <a:ext cx="209144" cy="209144"/>
            </a:xfrm>
            <a:prstGeom prst="rect">
              <a:avLst/>
            </a:prstGeom>
          </p:spPr>
        </p:pic>
      </p:grpSp>
      <p:sp>
        <p:nvSpPr>
          <p:cNvPr id="2" name="Title 1">
            <a:extLst>
              <a:ext uri="{FF2B5EF4-FFF2-40B4-BE49-F238E27FC236}">
                <a16:creationId xmlns:a16="http://schemas.microsoft.com/office/drawing/2014/main" id="{CF10ED77-DAD1-4FB0-FB15-84BBAFBF10D2}"/>
              </a:ext>
            </a:extLst>
          </p:cNvPr>
          <p:cNvSpPr>
            <a:spLocks noGrp="1"/>
          </p:cNvSpPr>
          <p:nvPr>
            <p:ph type="title"/>
          </p:nvPr>
        </p:nvSpPr>
        <p:spPr>
          <a:xfrm>
            <a:off x="793964" y="286424"/>
            <a:ext cx="7472939" cy="823913"/>
          </a:xfrm>
        </p:spPr>
        <p:txBody>
          <a:bodyPr/>
          <a:lstStyle/>
          <a:p>
            <a:r>
              <a:rPr lang="en-US" b="1" dirty="0">
                <a:solidFill>
                  <a:schemeClr val="bg1"/>
                </a:solidFill>
                <a:latin typeface="Arial" panose="020B0604020202020204" pitchFamily="34" charset="0"/>
                <a:cs typeface="Arial" panose="020B0604020202020204" pitchFamily="34" charset="0"/>
              </a:rPr>
              <a:t>Renewal of Membership</a:t>
            </a:r>
          </a:p>
        </p:txBody>
      </p:sp>
    </p:spTree>
    <p:extLst>
      <p:ext uri="{BB962C8B-B14F-4D97-AF65-F5344CB8AC3E}">
        <p14:creationId xmlns:p14="http://schemas.microsoft.com/office/powerpoint/2010/main" val="4000724696"/>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Family / Self Pay</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a:extLst>
              <a:ext uri="{FF2B5EF4-FFF2-40B4-BE49-F238E27FC236}">
                <a16:creationId xmlns:a16="http://schemas.microsoft.com/office/drawing/2014/main" id="{294F68CF-422E-EE51-1FFB-CC0B975915E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2876458" y="961794"/>
            <a:ext cx="6603096" cy="3978284"/>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96883683"/>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Family / Self Pay</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a:extLst>
              <a:ext uri="{FF2B5EF4-FFF2-40B4-BE49-F238E27FC236}">
                <a16:creationId xmlns:a16="http://schemas.microsoft.com/office/drawing/2014/main" id="{294F68CF-422E-EE51-1FFB-CC0B975915E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1162774" y="1088806"/>
            <a:ext cx="10023205" cy="4680388"/>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53926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6BB43-9A39-6A71-9E24-3CE289C499D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EC1D724-58A8-4FAE-5B43-C5B3C0E89EB1}"/>
              </a:ext>
            </a:extLst>
          </p:cNvPr>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DDE08E67-C22A-4561-47B1-5B38E59A4B5E}"/>
              </a:ext>
            </a:extLst>
          </p:cNvPr>
          <p:cNvSpPr/>
          <p:nvPr/>
        </p:nvSpPr>
        <p:spPr>
          <a:xfrm>
            <a:off x="0" y="-28684"/>
            <a:ext cx="12231715" cy="6932619"/>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tab pos="457200" algn="l"/>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800"/>
              </a:spcAft>
              <a:buClrTx/>
              <a:buSzTx/>
              <a:buFontTx/>
              <a:buNone/>
              <a:tabLst>
                <a:tab pos="457200" algn="l"/>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LEARNING FOR LIFE CORPORATE MISSION: </a:t>
            </a:r>
          </a:p>
          <a:p>
            <a:pPr marL="0" marR="0" lvl="0" indent="0" algn="ctr" defTabSz="914400" rtl="0" eaLnBrk="1" fontAlgn="auto" latinLnBrk="0" hangingPunct="1">
              <a:lnSpc>
                <a:spcPct val="100000"/>
              </a:lnSpc>
              <a:spcBef>
                <a:spcPts val="0"/>
              </a:spcBef>
              <a:spcAft>
                <a:spcPts val="800"/>
              </a:spcAft>
              <a:buClrTx/>
              <a:buSzTx/>
              <a:buFontTx/>
              <a:buNone/>
              <a:tabLst>
                <a:tab pos="457200" algn="l"/>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To develop and deliver engaging, research based academic, character, leadership and career focused programs aligned to state and national standards that guide and enable all students to achieve their full potential.</a:t>
            </a:r>
            <a:endParaRPr kumimoji="0" lang="en-US" sz="1800" b="1" i="0" u="sng"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9" name="Picture 18" descr="A picture containing logo&#10;&#10;Description automatically generated">
            <a:extLst>
              <a:ext uri="{FF2B5EF4-FFF2-40B4-BE49-F238E27FC236}">
                <a16:creationId xmlns:a16="http://schemas.microsoft.com/office/drawing/2014/main" id="{DB18EED0-31FC-7FD9-5576-A29ED506329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800945" y="319288"/>
            <a:ext cx="6590110" cy="1474323"/>
          </a:xfrm>
          <a:prstGeom prst="rect">
            <a:avLst/>
          </a:prstGeom>
          <a:noFill/>
          <a:ln>
            <a:noFill/>
          </a:ln>
        </p:spPr>
      </p:pic>
      <p:sp>
        <p:nvSpPr>
          <p:cNvPr id="9" name="TextBox 8">
            <a:extLst>
              <a:ext uri="{FF2B5EF4-FFF2-40B4-BE49-F238E27FC236}">
                <a16:creationId xmlns:a16="http://schemas.microsoft.com/office/drawing/2014/main" id="{3AA99C7C-192A-CA0B-C250-9A47BCEA5A78}"/>
              </a:ext>
            </a:extLst>
          </p:cNvPr>
          <p:cNvSpPr txBox="1"/>
          <p:nvPr/>
        </p:nvSpPr>
        <p:spPr>
          <a:xfrm>
            <a:off x="34247" y="4521001"/>
            <a:ext cx="12123506"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NON-DISCRIMINATION STATEMENT: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 Learning for Life programs are designed for all age groups from pre‐kindergarten and not yet age 21. Youth participation is open to any youth in the prescribed age group for that particular program. Adults are selected by the participating organization for Involvement in the program. Color, race, religion, gender, sexual orientation, ethnic background, disability, economic status or citizenship is not criteria for participation by youth or adults.</a:t>
            </a:r>
          </a:p>
        </p:txBody>
      </p:sp>
      <p:sp>
        <p:nvSpPr>
          <p:cNvPr id="2" name="TextBox 1">
            <a:extLst>
              <a:ext uri="{FF2B5EF4-FFF2-40B4-BE49-F238E27FC236}">
                <a16:creationId xmlns:a16="http://schemas.microsoft.com/office/drawing/2014/main" id="{E93A1430-42B5-0E6A-FEF4-3BB6A759E881}"/>
              </a:ext>
            </a:extLst>
          </p:cNvPr>
          <p:cNvSpPr txBox="1"/>
          <p:nvPr/>
        </p:nvSpPr>
        <p:spPr>
          <a:xfrm>
            <a:off x="4588163" y="2150209"/>
            <a:ext cx="305538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srgbClr val="FF0000"/>
                </a:solidFill>
                <a:effectLst/>
                <a:uLnTx/>
                <a:uFillTx/>
                <a:latin typeface="Calibri"/>
                <a:ea typeface="+mn-ea"/>
                <a:cs typeface="+mn-cs"/>
              </a:rPr>
              <a:t>THE CORPORATION</a:t>
            </a:r>
          </a:p>
        </p:txBody>
      </p:sp>
    </p:spTree>
    <p:extLst>
      <p:ext uri="{BB962C8B-B14F-4D97-AF65-F5344CB8AC3E}">
        <p14:creationId xmlns:p14="http://schemas.microsoft.com/office/powerpoint/2010/main" val="35898145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752601" y="301624"/>
            <a:ext cx="8632371" cy="2637520"/>
          </a:xfrm>
        </p:spPr>
        <p:txBody>
          <a:bodyPr>
            <a:normAutofit/>
          </a:bodyPr>
          <a:lstStyle/>
          <a:p>
            <a:r>
              <a:rPr lang="en-US" sz="4000" b="1" dirty="0">
                <a:solidFill>
                  <a:srgbClr val="1FC77F"/>
                </a:solidFill>
                <a:latin typeface="Arial Black" panose="020B0A04020102020204" pitchFamily="34" charset="0"/>
                <a:cs typeface="Arial" panose="020B0604020202020204" pitchFamily="34" charset="0"/>
              </a:rPr>
              <a:t>Current Exploring Participation Status</a:t>
            </a:r>
          </a:p>
        </p:txBody>
      </p:sp>
      <p:pic>
        <p:nvPicPr>
          <p:cNvPr id="2" name="Picture 1"/>
          <p:cNvPicPr>
            <a:picLocks noChangeAspect="1"/>
          </p:cNvPicPr>
          <p:nvPr/>
        </p:nvPicPr>
        <p:blipFill>
          <a:blip r:embed="rId4"/>
          <a:stretch>
            <a:fillRect/>
          </a:stretch>
        </p:blipFill>
        <p:spPr>
          <a:xfrm>
            <a:off x="4574041" y="2941546"/>
            <a:ext cx="2546203" cy="2407783"/>
          </a:xfrm>
          <a:prstGeom prst="rect">
            <a:avLst/>
          </a:prstGeom>
        </p:spPr>
      </p:pic>
    </p:spTree>
    <p:extLst>
      <p:ext uri="{BB962C8B-B14F-4D97-AF65-F5344CB8AC3E}">
        <p14:creationId xmlns:p14="http://schemas.microsoft.com/office/powerpoint/2010/main" val="1121899203"/>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Family / Self Pay</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a:extLst>
              <a:ext uri="{FF2B5EF4-FFF2-40B4-BE49-F238E27FC236}">
                <a16:creationId xmlns:a16="http://schemas.microsoft.com/office/drawing/2014/main" id="{294F68CF-422E-EE51-1FFB-CC0B975915E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2397293" y="941094"/>
            <a:ext cx="7397414" cy="4975811"/>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52934566"/>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643251" y="9939"/>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Family / Self Pay</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a:extLst>
              <a:ext uri="{FF2B5EF4-FFF2-40B4-BE49-F238E27FC236}">
                <a16:creationId xmlns:a16="http://schemas.microsoft.com/office/drawing/2014/main" id="{294F68CF-422E-EE51-1FFB-CC0B975915E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3289267" y="839625"/>
            <a:ext cx="5066811" cy="5823637"/>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24291688"/>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643251" y="0"/>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Family / Self Pay</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a:extLst>
              <a:ext uri="{FF2B5EF4-FFF2-40B4-BE49-F238E27FC236}">
                <a16:creationId xmlns:a16="http://schemas.microsoft.com/office/drawing/2014/main" id="{294F68CF-422E-EE51-1FFB-CC0B975915E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3289267" y="839625"/>
            <a:ext cx="5066811" cy="5823637"/>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86261204"/>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643251" y="0"/>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Family / Self Pay</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a:extLst>
              <a:ext uri="{FF2B5EF4-FFF2-40B4-BE49-F238E27FC236}">
                <a16:creationId xmlns:a16="http://schemas.microsoft.com/office/drawing/2014/main" id="{294F68CF-422E-EE51-1FFB-CC0B975915E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3289267" y="839625"/>
            <a:ext cx="5066811" cy="5823637"/>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35875316"/>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643251" y="0"/>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Unit Pay</a:t>
            </a:r>
            <a:endParaRPr lang="en-US" sz="3200" dirty="0">
              <a:solidFill>
                <a:srgbClr val="002060"/>
              </a:solidFill>
              <a:latin typeface="Calibri" panose="020F0502020204030204" pitchFamily="34" charset="0"/>
              <a:cs typeface="Calibri" panose="020F0502020204030204" pitchFamily="34" charset="0"/>
            </a:endParaRPr>
          </a:p>
        </p:txBody>
      </p:sp>
      <p:pic>
        <p:nvPicPr>
          <p:cNvPr id="9" name="Content Placeholder 8">
            <a:extLst>
              <a:ext uri="{FF2B5EF4-FFF2-40B4-BE49-F238E27FC236}">
                <a16:creationId xmlns:a16="http://schemas.microsoft.com/office/drawing/2014/main" id="{6E3FB756-0634-DBCF-E3C6-5BC0684C458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1187097" y="806351"/>
            <a:ext cx="9974560" cy="5701968"/>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1428361"/>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Unit Pay</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a:extLst>
              <a:ext uri="{FF2B5EF4-FFF2-40B4-BE49-F238E27FC236}">
                <a16:creationId xmlns:a16="http://schemas.microsoft.com/office/drawing/2014/main" id="{047BA152-20F3-2AC2-2789-6C6C918B9DD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2070857" y="865297"/>
            <a:ext cx="7503631" cy="5856178"/>
          </a:xfrm>
        </p:spPr>
      </p:pic>
    </p:spTree>
    <p:extLst>
      <p:ext uri="{BB962C8B-B14F-4D97-AF65-F5344CB8AC3E}">
        <p14:creationId xmlns:p14="http://schemas.microsoft.com/office/powerpoint/2010/main" val="1553172546"/>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D9314-7125-BC22-B5BA-DC897AFA3F5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649B921-C8B4-628A-DE42-4EB42235BE4F}"/>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295FEE55-1CC9-3D89-6572-120868FACA4F}"/>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9D78A3E4-9B06-FB3F-87CD-6FEEEBA7B96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8A07760-7470-E698-503D-5CC1D7D8B97B}"/>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Unit Pay</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a:extLst>
              <a:ext uri="{FF2B5EF4-FFF2-40B4-BE49-F238E27FC236}">
                <a16:creationId xmlns:a16="http://schemas.microsoft.com/office/drawing/2014/main" id="{708552BE-4C8E-FA1A-629E-25C4249267F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2070857" y="865297"/>
            <a:ext cx="7503631" cy="5856178"/>
          </a:xfrm>
        </p:spPr>
      </p:pic>
    </p:spTree>
    <p:extLst>
      <p:ext uri="{BB962C8B-B14F-4D97-AF65-F5344CB8AC3E}">
        <p14:creationId xmlns:p14="http://schemas.microsoft.com/office/powerpoint/2010/main" val="4256311393"/>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3CC6A-24CA-DA5D-BDD6-63678E2C6A56}"/>
            </a:ext>
          </a:extLst>
        </p:cNvPr>
        <p:cNvGrpSpPr/>
        <p:nvPr/>
      </p:nvGrpSpPr>
      <p:grpSpPr>
        <a:xfrm>
          <a:off x="0" y="0"/>
          <a:ext cx="0" cy="0"/>
          <a:chOff x="0" y="0"/>
          <a:chExt cx="0" cy="0"/>
        </a:xfrm>
      </p:grpSpPr>
      <p:sp>
        <p:nvSpPr>
          <p:cNvPr id="4" name="Slide Number Placeholder 2">
            <a:extLst>
              <a:ext uri="{FF2B5EF4-FFF2-40B4-BE49-F238E27FC236}">
                <a16:creationId xmlns:a16="http://schemas.microsoft.com/office/drawing/2014/main" id="{AD31F03D-B51A-475C-F041-3A5AF8DF286C}"/>
              </a:ext>
            </a:extLst>
          </p:cNvPr>
          <p:cNvSpPr txBox="1">
            <a:spLocks/>
          </p:cNvSpPr>
          <p:nvPr/>
        </p:nvSpPr>
        <p:spPr>
          <a:xfrm>
            <a:off x="253246" y="6375816"/>
            <a:ext cx="78001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800" b="0" i="0" u="none" strike="noStrike" kern="1200" cap="none" spc="0" normalizeH="0" baseline="0" noProof="0" smtClean="0">
                <a:ln>
                  <a:noFill/>
                </a:ln>
                <a:solidFill>
                  <a:prstClr val="white"/>
                </a:solidFill>
                <a:effectLst/>
                <a:uLnTx/>
                <a:uFillTx/>
                <a:latin typeface="Franklin Gothic Book" panose="020B05030201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207</a:t>
            </a:fld>
            <a:endParaRPr kumimoji="0" lang="en-US" sz="80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6" name="Title 1">
            <a:extLst>
              <a:ext uri="{FF2B5EF4-FFF2-40B4-BE49-F238E27FC236}">
                <a16:creationId xmlns:a16="http://schemas.microsoft.com/office/drawing/2014/main" id="{0DE4D4D2-0029-B755-F4ED-28399E29731D}"/>
              </a:ext>
            </a:extLst>
          </p:cNvPr>
          <p:cNvSpPr>
            <a:spLocks noGrp="1"/>
          </p:cNvSpPr>
          <p:nvPr>
            <p:ph type="title"/>
          </p:nvPr>
        </p:nvSpPr>
        <p:spPr>
          <a:xfrm>
            <a:off x="198120" y="436098"/>
            <a:ext cx="11704320" cy="1309352"/>
          </a:xfrm>
        </p:spPr>
        <p:txBody>
          <a:bodyPr>
            <a:normAutofit fontScale="90000"/>
          </a:bodyPr>
          <a:lstStyle/>
          <a:p>
            <a:pPr algn="ctr"/>
            <a:r>
              <a:rPr lang="en-US" dirty="0">
                <a:solidFill>
                  <a:srgbClr val="002060"/>
                </a:solidFill>
              </a:rPr>
              <a:t>Member Renewal Cycle – December 2025</a:t>
            </a:r>
            <a:br>
              <a:rPr lang="en-US" dirty="0">
                <a:solidFill>
                  <a:srgbClr val="002060"/>
                </a:solidFill>
              </a:rPr>
            </a:br>
            <a:r>
              <a:rPr lang="en-US" dirty="0">
                <a:solidFill>
                  <a:srgbClr val="002060"/>
                </a:solidFill>
              </a:rPr>
              <a:t>430,642 Members Renew</a:t>
            </a:r>
            <a:br>
              <a:rPr lang="en-US" dirty="0">
                <a:solidFill>
                  <a:srgbClr val="002060"/>
                </a:solidFill>
              </a:rPr>
            </a:br>
            <a:endParaRPr lang="en-US" dirty="0">
              <a:solidFill>
                <a:srgbClr val="002060"/>
              </a:solidFill>
            </a:endParaRPr>
          </a:p>
        </p:txBody>
      </p:sp>
      <p:sp>
        <p:nvSpPr>
          <p:cNvPr id="2" name="TextBox 1">
            <a:extLst>
              <a:ext uri="{FF2B5EF4-FFF2-40B4-BE49-F238E27FC236}">
                <a16:creationId xmlns:a16="http://schemas.microsoft.com/office/drawing/2014/main" id="{12C591F2-C50F-AD36-CA8F-C710FAF48559}"/>
              </a:ext>
            </a:extLst>
          </p:cNvPr>
          <p:cNvSpPr txBox="1"/>
          <p:nvPr/>
        </p:nvSpPr>
        <p:spPr>
          <a:xfrm>
            <a:off x="198120" y="1040529"/>
            <a:ext cx="7985734"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2060"/>
                </a:solidFill>
                <a:effectLst/>
                <a:uLnTx/>
                <a:uFillTx/>
                <a:latin typeface="Calibri"/>
                <a:ea typeface="+mn-ea"/>
                <a:cs typeface="+mn-cs"/>
              </a:rPr>
              <a:t>Emails beginning 60 days out from the expiration date – 5 emails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2060"/>
                </a:solidFill>
                <a:effectLst/>
                <a:uLnTx/>
                <a:uFillTx/>
                <a:latin typeface="Calibri"/>
                <a:ea typeface="+mn-ea"/>
                <a:cs typeface="+mn-cs"/>
              </a:rPr>
              <a:t>Texts sent beginning 45 days out – 4 texts sent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xtBox 2">
            <a:extLst>
              <a:ext uri="{FF2B5EF4-FFF2-40B4-BE49-F238E27FC236}">
                <a16:creationId xmlns:a16="http://schemas.microsoft.com/office/drawing/2014/main" id="{48180644-8F71-4418-F096-B9FB949FB564}"/>
              </a:ext>
            </a:extLst>
          </p:cNvPr>
          <p:cNvSpPr txBox="1"/>
          <p:nvPr/>
        </p:nvSpPr>
        <p:spPr>
          <a:xfrm>
            <a:off x="198120" y="2951708"/>
            <a:ext cx="6428711"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Calibri"/>
                <a:ea typeface="+mn-ea"/>
                <a:cs typeface="+mn-cs"/>
              </a:rPr>
              <a:t>Monthly Renewal Communication Sequence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Calibri"/>
                <a:ea typeface="+mn-ea"/>
                <a:cs typeface="+mn-cs"/>
              </a:rPr>
              <a:t>November 1</a:t>
            </a:r>
            <a:r>
              <a:rPr kumimoji="0" lang="en-US" sz="2400" b="0" i="0" u="none" strike="noStrike" kern="1200" cap="none" spc="0" normalizeH="0" baseline="30000" noProof="0" dirty="0">
                <a:ln>
                  <a:noFill/>
                </a:ln>
                <a:solidFill>
                  <a:srgbClr val="002060"/>
                </a:solidFill>
                <a:effectLst/>
                <a:uLnTx/>
                <a:uFillTx/>
                <a:latin typeface="Calibri"/>
                <a:ea typeface="+mn-ea"/>
                <a:cs typeface="+mn-cs"/>
              </a:rPr>
              <a:t>st</a:t>
            </a:r>
            <a:r>
              <a:rPr kumimoji="0" lang="en-US" sz="2400" b="0" i="0" u="none" strike="noStrike" kern="1200" cap="none" spc="0" normalizeH="0" baseline="0" noProof="0" dirty="0">
                <a:ln>
                  <a:noFill/>
                </a:ln>
                <a:solidFill>
                  <a:srgbClr val="002060"/>
                </a:solidFill>
                <a:effectLst/>
                <a:uLnTx/>
                <a:uFillTx/>
                <a:latin typeface="Calibri"/>
                <a:ea typeface="+mn-ea"/>
                <a:cs typeface="+mn-cs"/>
              </a:rPr>
              <a:t> – Email Sent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Calibri"/>
                <a:ea typeface="+mn-ea"/>
                <a:cs typeface="+mn-cs"/>
              </a:rPr>
              <a:t>November 15</a:t>
            </a:r>
            <a:r>
              <a:rPr kumimoji="0" lang="en-US" sz="2400" b="0" i="0" u="none" strike="noStrike" kern="1200" cap="none" spc="0" normalizeH="0" baseline="30000" noProof="0" dirty="0">
                <a:ln>
                  <a:noFill/>
                </a:ln>
                <a:solidFill>
                  <a:srgbClr val="002060"/>
                </a:solidFill>
                <a:effectLst/>
                <a:uLnTx/>
                <a:uFillTx/>
                <a:latin typeface="Calibri"/>
                <a:ea typeface="+mn-ea"/>
                <a:cs typeface="+mn-cs"/>
              </a:rPr>
              <a:t>th</a:t>
            </a:r>
            <a:r>
              <a:rPr kumimoji="0" lang="en-US" sz="2400" b="0" i="0" u="none" strike="noStrike" kern="1200" cap="none" spc="0" normalizeH="0" baseline="0" noProof="0" dirty="0">
                <a:ln>
                  <a:noFill/>
                </a:ln>
                <a:solidFill>
                  <a:srgbClr val="002060"/>
                </a:solidFill>
                <a:effectLst/>
                <a:uLnTx/>
                <a:uFillTx/>
                <a:latin typeface="Calibri"/>
                <a:ea typeface="+mn-ea"/>
                <a:cs typeface="+mn-cs"/>
              </a:rPr>
              <a:t> – Text Message Sent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Calibri"/>
                <a:ea typeface="+mn-ea"/>
                <a:cs typeface="+mn-cs"/>
              </a:rPr>
              <a:t>November 30</a:t>
            </a:r>
            <a:r>
              <a:rPr kumimoji="0" lang="en-US" sz="2400" b="0" i="0" u="none" strike="noStrike" kern="1200" cap="none" spc="0" normalizeH="0" baseline="30000" noProof="0" dirty="0">
                <a:ln>
                  <a:noFill/>
                </a:ln>
                <a:solidFill>
                  <a:srgbClr val="002060"/>
                </a:solidFill>
                <a:effectLst/>
                <a:uLnTx/>
                <a:uFillTx/>
                <a:latin typeface="Calibri"/>
                <a:ea typeface="+mn-ea"/>
                <a:cs typeface="+mn-cs"/>
              </a:rPr>
              <a:t>th</a:t>
            </a:r>
            <a:r>
              <a:rPr kumimoji="0" lang="en-US" sz="2400" b="0" i="0" u="none" strike="noStrike" kern="1200" cap="none" spc="0" normalizeH="0" baseline="0" noProof="0" dirty="0">
                <a:ln>
                  <a:noFill/>
                </a:ln>
                <a:solidFill>
                  <a:srgbClr val="002060"/>
                </a:solidFill>
                <a:effectLst/>
                <a:uLnTx/>
                <a:uFillTx/>
                <a:latin typeface="Calibri"/>
                <a:ea typeface="+mn-ea"/>
                <a:cs typeface="+mn-cs"/>
              </a:rPr>
              <a:t> – Email Sent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Calibri"/>
                <a:ea typeface="+mn-ea"/>
                <a:cs typeface="+mn-cs"/>
              </a:rPr>
              <a:t>December 15</a:t>
            </a:r>
            <a:r>
              <a:rPr kumimoji="0" lang="en-US" sz="2400" b="0" i="0" u="none" strike="noStrike" kern="1200" cap="none" spc="0" normalizeH="0" baseline="30000" noProof="0" dirty="0">
                <a:ln>
                  <a:noFill/>
                </a:ln>
                <a:solidFill>
                  <a:srgbClr val="002060"/>
                </a:solidFill>
                <a:effectLst/>
                <a:uLnTx/>
                <a:uFillTx/>
                <a:latin typeface="Calibri"/>
                <a:ea typeface="+mn-ea"/>
                <a:cs typeface="+mn-cs"/>
              </a:rPr>
              <a:t>th</a:t>
            </a:r>
            <a:r>
              <a:rPr kumimoji="0" lang="en-US" sz="2400" b="0" i="0" u="none" strike="noStrike" kern="1200" cap="none" spc="0" normalizeH="0" baseline="0" noProof="0" dirty="0">
                <a:ln>
                  <a:noFill/>
                </a:ln>
                <a:solidFill>
                  <a:srgbClr val="002060"/>
                </a:solidFill>
                <a:effectLst/>
                <a:uLnTx/>
                <a:uFillTx/>
                <a:latin typeface="Calibri"/>
                <a:ea typeface="+mn-ea"/>
                <a:cs typeface="+mn-cs"/>
              </a:rPr>
              <a:t> – Text Message Sent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Calibri"/>
                <a:ea typeface="+mn-ea"/>
                <a:cs typeface="+mn-cs"/>
              </a:rPr>
              <a:t>December 31</a:t>
            </a:r>
            <a:r>
              <a:rPr kumimoji="0" lang="en-US" sz="2400" b="0" i="0" u="none" strike="noStrike" kern="1200" cap="none" spc="0" normalizeH="0" baseline="30000" noProof="0" dirty="0">
                <a:ln>
                  <a:noFill/>
                </a:ln>
                <a:solidFill>
                  <a:srgbClr val="002060"/>
                </a:solidFill>
                <a:effectLst/>
                <a:uLnTx/>
                <a:uFillTx/>
                <a:latin typeface="Calibri"/>
                <a:ea typeface="+mn-ea"/>
                <a:cs typeface="+mn-cs"/>
              </a:rPr>
              <a:t>st</a:t>
            </a:r>
            <a:r>
              <a:rPr kumimoji="0" lang="en-US" sz="2400" b="0" i="0" u="none" strike="noStrike" kern="1200" cap="none" spc="0" normalizeH="0" baseline="0" noProof="0" dirty="0">
                <a:ln>
                  <a:noFill/>
                </a:ln>
                <a:solidFill>
                  <a:srgbClr val="002060"/>
                </a:solidFill>
                <a:effectLst/>
                <a:uLnTx/>
                <a:uFillTx/>
                <a:latin typeface="Calibri"/>
                <a:ea typeface="+mn-ea"/>
                <a:cs typeface="+mn-cs"/>
              </a:rPr>
              <a:t> -  Email and a Text Message Sent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Calibri"/>
                <a:ea typeface="+mn-ea"/>
                <a:cs typeface="+mn-cs"/>
              </a:rPr>
              <a:t>January 7</a:t>
            </a:r>
            <a:r>
              <a:rPr kumimoji="0" lang="en-US" sz="2400" b="0" i="0" u="none" strike="noStrike" kern="1200" cap="none" spc="0" normalizeH="0" baseline="30000" noProof="0" dirty="0">
                <a:ln>
                  <a:noFill/>
                </a:ln>
                <a:solidFill>
                  <a:srgbClr val="002060"/>
                </a:solidFill>
                <a:effectLst/>
                <a:uLnTx/>
                <a:uFillTx/>
                <a:latin typeface="Calibri"/>
                <a:ea typeface="+mn-ea"/>
                <a:cs typeface="+mn-cs"/>
              </a:rPr>
              <a:t>th</a:t>
            </a:r>
            <a:r>
              <a:rPr kumimoji="0" lang="en-US" sz="2400" b="0" i="0" u="none" strike="noStrike" kern="1200" cap="none" spc="0" normalizeH="0" baseline="0" noProof="0" dirty="0">
                <a:ln>
                  <a:noFill/>
                </a:ln>
                <a:solidFill>
                  <a:srgbClr val="002060"/>
                </a:solidFill>
                <a:effectLst/>
                <a:uLnTx/>
                <a:uFillTx/>
                <a:latin typeface="Calibri"/>
                <a:ea typeface="+mn-ea"/>
                <a:cs typeface="+mn-cs"/>
              </a:rPr>
              <a:t> – Email Message Sent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Calibri"/>
                <a:ea typeface="+mn-ea"/>
                <a:cs typeface="+mn-cs"/>
              </a:rPr>
              <a:t>January 15</a:t>
            </a:r>
            <a:r>
              <a:rPr kumimoji="0" lang="en-US" sz="2400" b="0" i="0" u="none" strike="noStrike" kern="1200" cap="none" spc="0" normalizeH="0" baseline="30000" noProof="0" dirty="0">
                <a:ln>
                  <a:noFill/>
                </a:ln>
                <a:solidFill>
                  <a:srgbClr val="002060"/>
                </a:solidFill>
                <a:effectLst/>
                <a:uLnTx/>
                <a:uFillTx/>
                <a:latin typeface="Calibri"/>
                <a:ea typeface="+mn-ea"/>
                <a:cs typeface="+mn-cs"/>
              </a:rPr>
              <a:t>th</a:t>
            </a:r>
            <a:r>
              <a:rPr kumimoji="0" lang="en-US" sz="2400" b="0" i="0" u="none" strike="noStrike" kern="1200" cap="none" spc="0" normalizeH="0" baseline="0" noProof="0" dirty="0">
                <a:ln>
                  <a:noFill/>
                </a:ln>
                <a:solidFill>
                  <a:srgbClr val="002060"/>
                </a:solidFill>
                <a:effectLst/>
                <a:uLnTx/>
                <a:uFillTx/>
                <a:latin typeface="Calibri"/>
                <a:ea typeface="+mn-ea"/>
                <a:cs typeface="+mn-cs"/>
              </a:rPr>
              <a:t> – Text Message Sent</a:t>
            </a:r>
          </a:p>
        </p:txBody>
      </p:sp>
      <p:pic>
        <p:nvPicPr>
          <p:cNvPr id="7" name="Picture 6" descr="A screenshot of a cell phone&#10;&#10;AI-generated content may be incorrect.">
            <a:extLst>
              <a:ext uri="{FF2B5EF4-FFF2-40B4-BE49-F238E27FC236}">
                <a16:creationId xmlns:a16="http://schemas.microsoft.com/office/drawing/2014/main" id="{A87A881B-7649-E2F1-FD1E-27844ADAB2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3854" y="1376738"/>
            <a:ext cx="3193541" cy="481913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29934202"/>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Missing Parent Guardian Relationship </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descr="A screenshot of a computer&#10;&#10;AI-generated content may be incorrect.">
            <a:extLst>
              <a:ext uri="{FF2B5EF4-FFF2-40B4-BE49-F238E27FC236}">
                <a16:creationId xmlns:a16="http://schemas.microsoft.com/office/drawing/2014/main" id="{BEC985ED-115D-EF30-EA11-7A873A98AB3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8853" y="839625"/>
            <a:ext cx="7827639" cy="5756302"/>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45533655"/>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Missing Email Address Report </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descr="A screenshot of a computer&#10;&#10;AI-generated content may be incorrect.">
            <a:extLst>
              <a:ext uri="{FF2B5EF4-FFF2-40B4-BE49-F238E27FC236}">
                <a16:creationId xmlns:a16="http://schemas.microsoft.com/office/drawing/2014/main" id="{90D425C2-96B2-DE34-182B-A2ED8DCBFC5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81478" y="784722"/>
            <a:ext cx="6492590" cy="5754191"/>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571887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D34A0-D64F-4A10-99A9-0E21F80D673F}"/>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5CD0D639-C96A-155E-2FFB-9C507E2792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967"/>
            <a:ext cx="12192000" cy="6883121"/>
          </a:xfrm>
          <a:prstGeom prst="rect">
            <a:avLst/>
          </a:prstGeom>
        </p:spPr>
      </p:pic>
      <p:sp>
        <p:nvSpPr>
          <p:cNvPr id="2" name="Title 1">
            <a:extLst>
              <a:ext uri="{FF2B5EF4-FFF2-40B4-BE49-F238E27FC236}">
                <a16:creationId xmlns:a16="http://schemas.microsoft.com/office/drawing/2014/main" id="{A352D326-C88C-A00F-88B3-8AA7F1C7A645}"/>
              </a:ext>
            </a:extLst>
          </p:cNvPr>
          <p:cNvSpPr>
            <a:spLocks noGrp="1"/>
          </p:cNvSpPr>
          <p:nvPr>
            <p:ph type="ctrTitle"/>
          </p:nvPr>
        </p:nvSpPr>
        <p:spPr>
          <a:xfrm>
            <a:off x="1880010" y="36847"/>
            <a:ext cx="8431981" cy="1488637"/>
          </a:xfrm>
        </p:spPr>
        <p:txBody>
          <a:bodyPr>
            <a:normAutofit/>
          </a:bodyPr>
          <a:lstStyle/>
          <a:p>
            <a:pPr algn="l"/>
            <a:r>
              <a:rPr lang="en-US" sz="4000" dirty="0">
                <a:solidFill>
                  <a:srgbClr val="1FC77F"/>
                </a:solidFill>
                <a:latin typeface="Arial Black"/>
                <a:cs typeface="Arial Black"/>
              </a:rPr>
              <a:t>Exploring Membership Growth Opportunity…</a:t>
            </a:r>
          </a:p>
        </p:txBody>
      </p:sp>
      <p:pic>
        <p:nvPicPr>
          <p:cNvPr id="23" name="Picture 22" descr="exploring_wht_transparent-01.png">
            <a:extLst>
              <a:ext uri="{FF2B5EF4-FFF2-40B4-BE49-F238E27FC236}">
                <a16:creationId xmlns:a16="http://schemas.microsoft.com/office/drawing/2014/main" id="{4BD6CBBA-DE7F-AC0D-A3B1-91CF7A1188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a:extLst>
              <a:ext uri="{FF2B5EF4-FFF2-40B4-BE49-F238E27FC236}">
                <a16:creationId xmlns:a16="http://schemas.microsoft.com/office/drawing/2014/main" id="{3024F15B-F482-9C6F-737B-7E1D19C5BF68}"/>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A6A95F1-EBFD-E221-0AEB-69BF82D6B2B4}"/>
              </a:ext>
            </a:extLst>
          </p:cNvPr>
          <p:cNvSpPr/>
          <p:nvPr/>
        </p:nvSpPr>
        <p:spPr>
          <a:xfrm>
            <a:off x="1891126" y="1091301"/>
            <a:ext cx="8409746" cy="1477328"/>
          </a:xfrm>
          <a:prstGeom prst="rect">
            <a:avLst/>
          </a:prstGeom>
        </p:spPr>
        <p:txBody>
          <a:bodyPr wrap="square">
            <a:spAutoFit/>
          </a:bodyPr>
          <a:lstStyle/>
          <a:p>
            <a:pPr marL="0" lvl="1"/>
            <a:endParaRPr lang="en-US" sz="2000" b="1" dirty="0">
              <a:solidFill>
                <a:srgbClr val="FFFF00"/>
              </a:solidFill>
              <a:latin typeface="Arial Black" panose="020B0A04020102020204" pitchFamily="34" charset="0"/>
            </a:endParaRPr>
          </a:p>
          <a:p>
            <a:pPr marL="0" lvl="1"/>
            <a:endParaRPr lang="en-US" sz="2000" dirty="0">
              <a:solidFill>
                <a:srgbClr val="FFFF00"/>
              </a:solidFill>
              <a:latin typeface="Arial Black" panose="020B0A04020102020204" pitchFamily="34" charset="0"/>
            </a:endParaRPr>
          </a:p>
          <a:p>
            <a:pPr marL="0" lvl="1"/>
            <a:endParaRPr lang="en-US" b="1" dirty="0">
              <a:solidFill>
                <a:srgbClr val="FFFF00"/>
              </a:solidFill>
            </a:endParaRPr>
          </a:p>
          <a:p>
            <a:pPr marL="0" lvl="1"/>
            <a:endParaRPr lang="en-US" b="1" dirty="0">
              <a:solidFill>
                <a:srgbClr val="FFFF00"/>
              </a:solidFill>
            </a:endParaRPr>
          </a:p>
          <a:p>
            <a:pPr marL="690563" lvl="1" indent="-233363">
              <a:buFont typeface="Arial" panose="020B0604020202020204" pitchFamily="34" charset="0"/>
              <a:buChar char="•"/>
            </a:pPr>
            <a:endParaRPr lang="en-US" sz="1400" b="1" dirty="0">
              <a:solidFill>
                <a:srgbClr val="FFFF00"/>
              </a:solidFill>
            </a:endParaRPr>
          </a:p>
        </p:txBody>
      </p:sp>
      <p:graphicFrame>
        <p:nvGraphicFramePr>
          <p:cNvPr id="3" name="Table 2">
            <a:extLst>
              <a:ext uri="{FF2B5EF4-FFF2-40B4-BE49-F238E27FC236}">
                <a16:creationId xmlns:a16="http://schemas.microsoft.com/office/drawing/2014/main" id="{49266108-83A2-B530-E703-147C43ACCAC8}"/>
              </a:ext>
            </a:extLst>
          </p:cNvPr>
          <p:cNvGraphicFramePr>
            <a:graphicFrameLocks noGrp="1"/>
          </p:cNvGraphicFramePr>
          <p:nvPr/>
        </p:nvGraphicFramePr>
        <p:xfrm>
          <a:off x="1643072" y="1632057"/>
          <a:ext cx="8870160" cy="2491078"/>
        </p:xfrm>
        <a:graphic>
          <a:graphicData uri="http://schemas.openxmlformats.org/drawingml/2006/table">
            <a:tbl>
              <a:tblPr firstRow="1" firstCol="1" bandRow="1">
                <a:tableStyleId>{5C22544A-7EE6-4342-B048-85BDC9FD1C3A}</a:tableStyleId>
              </a:tblPr>
              <a:tblGrid>
                <a:gridCol w="1187471">
                  <a:extLst>
                    <a:ext uri="{9D8B030D-6E8A-4147-A177-3AD203B41FA5}">
                      <a16:colId xmlns:a16="http://schemas.microsoft.com/office/drawing/2014/main" val="20000"/>
                    </a:ext>
                  </a:extLst>
                </a:gridCol>
                <a:gridCol w="1230405">
                  <a:extLst>
                    <a:ext uri="{9D8B030D-6E8A-4147-A177-3AD203B41FA5}">
                      <a16:colId xmlns:a16="http://schemas.microsoft.com/office/drawing/2014/main" val="20001"/>
                    </a:ext>
                  </a:extLst>
                </a:gridCol>
                <a:gridCol w="1422223">
                  <a:extLst>
                    <a:ext uri="{9D8B030D-6E8A-4147-A177-3AD203B41FA5}">
                      <a16:colId xmlns:a16="http://schemas.microsoft.com/office/drawing/2014/main" val="20002"/>
                    </a:ext>
                  </a:extLst>
                </a:gridCol>
                <a:gridCol w="1422223">
                  <a:extLst>
                    <a:ext uri="{9D8B030D-6E8A-4147-A177-3AD203B41FA5}">
                      <a16:colId xmlns:a16="http://schemas.microsoft.com/office/drawing/2014/main" val="20003"/>
                    </a:ext>
                  </a:extLst>
                </a:gridCol>
                <a:gridCol w="1301767">
                  <a:extLst>
                    <a:ext uri="{9D8B030D-6E8A-4147-A177-3AD203B41FA5}">
                      <a16:colId xmlns:a16="http://schemas.microsoft.com/office/drawing/2014/main" val="20004"/>
                    </a:ext>
                  </a:extLst>
                </a:gridCol>
                <a:gridCol w="1104075">
                  <a:extLst>
                    <a:ext uri="{9D8B030D-6E8A-4147-A177-3AD203B41FA5}">
                      <a16:colId xmlns:a16="http://schemas.microsoft.com/office/drawing/2014/main" val="20005"/>
                    </a:ext>
                  </a:extLst>
                </a:gridCol>
                <a:gridCol w="1201996">
                  <a:extLst>
                    <a:ext uri="{9D8B030D-6E8A-4147-A177-3AD203B41FA5}">
                      <a16:colId xmlns:a16="http://schemas.microsoft.com/office/drawing/2014/main" val="20006"/>
                    </a:ext>
                  </a:extLst>
                </a:gridCol>
              </a:tblGrid>
              <a:tr h="631971">
                <a:tc rowSpan="2">
                  <a:txBody>
                    <a:bodyPr/>
                    <a:lstStyle/>
                    <a:p>
                      <a:pPr marL="0" marR="0" algn="ctr">
                        <a:lnSpc>
                          <a:spcPct val="107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As of…</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gridSpan="2">
                  <a:txBody>
                    <a:bodyPr/>
                    <a:lstStyle/>
                    <a:p>
                      <a:pPr marL="0" marR="0" algn="ctr">
                        <a:lnSpc>
                          <a:spcPct val="107000"/>
                        </a:lnSpc>
                        <a:spcBef>
                          <a:spcPts val="0"/>
                        </a:spcBef>
                        <a:spcAft>
                          <a:spcPts val="0"/>
                        </a:spcAft>
                      </a:pPr>
                      <a:r>
                        <a:rPr lang="en-US" sz="1800" dirty="0">
                          <a:solidFill>
                            <a:schemeClr val="tx1"/>
                          </a:solidFill>
                          <a:effectLst/>
                          <a:latin typeface="Arial Black" panose="020B0A04020102020204" pitchFamily="34" charset="0"/>
                          <a:cs typeface="Arial" panose="020B0604020202020204" pitchFamily="34" charset="0"/>
                        </a:rPr>
                        <a:t>Units</a:t>
                      </a:r>
                      <a:endParaRPr lang="en-US" sz="1800" dirty="0">
                        <a:solidFill>
                          <a:schemeClr val="tx1"/>
                        </a:solidFill>
                        <a:effectLst/>
                        <a:latin typeface="Arial Black" panose="020B0A0402010202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gridSpan="2">
                  <a:txBody>
                    <a:bodyPr/>
                    <a:lstStyle/>
                    <a:p>
                      <a:pPr marL="0" marR="0" algn="ctr">
                        <a:lnSpc>
                          <a:spcPct val="107000"/>
                        </a:lnSpc>
                        <a:spcBef>
                          <a:spcPts val="0"/>
                        </a:spcBef>
                        <a:spcAft>
                          <a:spcPts val="0"/>
                        </a:spcAft>
                      </a:pPr>
                      <a:r>
                        <a:rPr lang="en-US" sz="1800" dirty="0">
                          <a:solidFill>
                            <a:schemeClr val="tx1"/>
                          </a:solidFill>
                          <a:effectLst/>
                          <a:latin typeface="Arial Black" panose="020B0A04020102020204" pitchFamily="34" charset="0"/>
                          <a:cs typeface="Arial" panose="020B0604020202020204" pitchFamily="34" charset="0"/>
                        </a:rPr>
                        <a:t>Youth Membership</a:t>
                      </a:r>
                      <a:endParaRPr lang="en-US" sz="1800" dirty="0">
                        <a:solidFill>
                          <a:schemeClr val="tx1"/>
                        </a:solidFill>
                        <a:effectLst/>
                        <a:latin typeface="Arial Black" panose="020B0A0402010202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gridSpan="2">
                  <a:txBody>
                    <a:bodyPr/>
                    <a:lstStyle/>
                    <a:p>
                      <a:pPr marL="0" marR="0" algn="ctr">
                        <a:lnSpc>
                          <a:spcPct val="107000"/>
                        </a:lnSpc>
                        <a:spcBef>
                          <a:spcPts val="0"/>
                        </a:spcBef>
                        <a:spcAft>
                          <a:spcPts val="0"/>
                        </a:spcAft>
                      </a:pPr>
                      <a:r>
                        <a:rPr lang="en-US" sz="1800" dirty="0">
                          <a:solidFill>
                            <a:schemeClr val="tx1"/>
                          </a:solidFill>
                          <a:effectLst/>
                          <a:latin typeface="Arial Black" panose="020B0A04020102020204" pitchFamily="34" charset="0"/>
                          <a:cs typeface="Arial" panose="020B0604020202020204" pitchFamily="34" charset="0"/>
                        </a:rPr>
                        <a:t>Adult Membership</a:t>
                      </a:r>
                      <a:endParaRPr lang="en-US" sz="1800" dirty="0">
                        <a:solidFill>
                          <a:schemeClr val="tx1"/>
                        </a:solidFill>
                        <a:effectLst/>
                        <a:latin typeface="Arial Black" panose="020B0A0402010202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extLst>
                  <a:ext uri="{0D108BD9-81ED-4DB2-BD59-A6C34878D82A}">
                    <a16:rowId xmlns:a16="http://schemas.microsoft.com/office/drawing/2014/main" val="10000"/>
                  </a:ext>
                </a:extLst>
              </a:tr>
              <a:tr h="372262">
                <a:tc vMerge="1">
                  <a:txBody>
                    <a:bodyPr/>
                    <a:lstStyle/>
                    <a:p>
                      <a:endParaRPr lang="en-US"/>
                    </a:p>
                  </a:txBody>
                  <a:tcPr/>
                </a:tc>
                <a:tc>
                  <a:txBody>
                    <a:bodyPr/>
                    <a:lstStyle/>
                    <a:p>
                      <a:pPr marL="0" marR="0" algn="ctr">
                        <a:lnSpc>
                          <a:spcPct val="107000"/>
                        </a:lnSpc>
                        <a:spcBef>
                          <a:spcPts val="0"/>
                        </a:spcBef>
                        <a:spcAft>
                          <a:spcPts val="0"/>
                        </a:spcAft>
                      </a:pPr>
                      <a:r>
                        <a:rPr lang="en-US" sz="1800" b="1" dirty="0">
                          <a:solidFill>
                            <a:schemeClr val="accent6">
                              <a:lumMod val="75000"/>
                            </a:schemeClr>
                          </a:solidFill>
                          <a:effectLst/>
                          <a:latin typeface="Arial Black" panose="020B0A04020102020204" pitchFamily="34" charset="0"/>
                        </a:rPr>
                        <a:t>Clubs</a:t>
                      </a:r>
                      <a:endParaRPr lang="en-US" sz="1800" b="1" dirty="0">
                        <a:solidFill>
                          <a:schemeClr val="accent6">
                            <a:lumMod val="75000"/>
                          </a:schemeClr>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solidFill>
                            <a:schemeClr val="accent6">
                              <a:lumMod val="75000"/>
                            </a:schemeClr>
                          </a:solidFill>
                          <a:effectLst/>
                          <a:latin typeface="Arial Black" panose="020B0A04020102020204" pitchFamily="34" charset="0"/>
                        </a:rPr>
                        <a:t>Posts</a:t>
                      </a:r>
                      <a:endParaRPr lang="en-US" sz="1800" b="1" dirty="0">
                        <a:solidFill>
                          <a:schemeClr val="accent6">
                            <a:lumMod val="75000"/>
                          </a:schemeClr>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solidFill>
                            <a:schemeClr val="accent6">
                              <a:lumMod val="75000"/>
                            </a:schemeClr>
                          </a:solidFill>
                          <a:effectLst/>
                          <a:latin typeface="Arial Black" panose="020B0A04020102020204" pitchFamily="34" charset="0"/>
                        </a:rPr>
                        <a:t>Clubs</a:t>
                      </a:r>
                      <a:endParaRPr lang="en-US" sz="1800" b="1" dirty="0">
                        <a:solidFill>
                          <a:schemeClr val="accent6">
                            <a:lumMod val="75000"/>
                          </a:schemeClr>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solidFill>
                            <a:schemeClr val="accent6">
                              <a:lumMod val="75000"/>
                            </a:schemeClr>
                          </a:solidFill>
                          <a:effectLst/>
                          <a:latin typeface="Arial Black" panose="020B0A04020102020204" pitchFamily="34" charset="0"/>
                        </a:rPr>
                        <a:t>Posts</a:t>
                      </a:r>
                      <a:endParaRPr lang="en-US" sz="1800" b="1" dirty="0">
                        <a:solidFill>
                          <a:schemeClr val="accent6">
                            <a:lumMod val="75000"/>
                          </a:schemeClr>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solidFill>
                            <a:schemeClr val="accent6">
                              <a:lumMod val="75000"/>
                            </a:schemeClr>
                          </a:solidFill>
                          <a:effectLst/>
                          <a:latin typeface="Arial Black" panose="020B0A04020102020204" pitchFamily="34" charset="0"/>
                        </a:rPr>
                        <a:t>Clubs</a:t>
                      </a:r>
                      <a:endParaRPr lang="en-US" sz="1800" b="1" dirty="0">
                        <a:solidFill>
                          <a:schemeClr val="accent6">
                            <a:lumMod val="75000"/>
                          </a:schemeClr>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solidFill>
                            <a:schemeClr val="accent6">
                              <a:lumMod val="75000"/>
                            </a:schemeClr>
                          </a:solidFill>
                          <a:effectLst/>
                          <a:latin typeface="Arial Black" panose="020B0A04020102020204" pitchFamily="34" charset="0"/>
                        </a:rPr>
                        <a:t>Posts</a:t>
                      </a:r>
                      <a:endParaRPr lang="en-US" sz="1800" b="1" dirty="0">
                        <a:solidFill>
                          <a:schemeClr val="accent6">
                            <a:lumMod val="75000"/>
                          </a:schemeClr>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497597">
                <a:tc>
                  <a:txBody>
                    <a:bodyPr/>
                    <a:lstStyle/>
                    <a:p>
                      <a:pPr marL="0" marR="0" algn="r">
                        <a:lnSpc>
                          <a:spcPct val="107000"/>
                        </a:lnSpc>
                        <a:spcBef>
                          <a:spcPts val="0"/>
                        </a:spcBef>
                        <a:spcAft>
                          <a:spcPts val="0"/>
                        </a:spcAft>
                      </a:pPr>
                      <a:endParaRPr lang="en-US" sz="1200" dirty="0">
                        <a:solidFill>
                          <a:schemeClr val="tx1"/>
                        </a:solidFill>
                        <a:effectLst/>
                        <a:latin typeface="Arial" panose="020B0604020202020204" pitchFamily="34" charset="0"/>
                        <a:cs typeface="Arial" panose="020B0604020202020204" pitchFamily="34" charset="0"/>
                      </a:endParaRPr>
                    </a:p>
                    <a:p>
                      <a:pPr marL="0" marR="0" algn="r">
                        <a:lnSpc>
                          <a:spcPct val="107000"/>
                        </a:lnSpc>
                        <a:spcBef>
                          <a:spcPts val="0"/>
                        </a:spcBef>
                        <a:spcAft>
                          <a:spcPts val="0"/>
                        </a:spcAft>
                      </a:pPr>
                      <a:r>
                        <a:rPr lang="en-US" sz="1200" dirty="0">
                          <a:solidFill>
                            <a:schemeClr val="tx1"/>
                          </a:solidFill>
                          <a:effectLst/>
                          <a:latin typeface="Arial" panose="020B0604020202020204" pitchFamily="34" charset="0"/>
                          <a:cs typeface="Arial" panose="020B0604020202020204" pitchFamily="34" charset="0"/>
                        </a:rPr>
                        <a:t>31 Jan 2020 *</a:t>
                      </a:r>
                      <a:endParaRPr lang="en-US"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395</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4,055</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14,903</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80,474</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704</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19,095</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488505">
                <a:tc>
                  <a:txBody>
                    <a:bodyPr/>
                    <a:lstStyle/>
                    <a:p>
                      <a:pPr marL="0" marR="0" indent="0" algn="ctr" defTabSz="457200" rtl="0" eaLnBrk="1" latinLnBrk="0" hangingPunct="1">
                        <a:lnSpc>
                          <a:spcPct val="107000"/>
                        </a:lnSpc>
                        <a:spcBef>
                          <a:spcPts val="0"/>
                        </a:spcBef>
                        <a:spcAft>
                          <a:spcPts val="0"/>
                        </a:spcAft>
                      </a:pPr>
                      <a:endParaRPr lang="en-US" sz="1200" b="1" kern="1200" dirty="0">
                        <a:solidFill>
                          <a:schemeClr val="tx1"/>
                        </a:solidFill>
                        <a:effectLst/>
                        <a:latin typeface="Arial" panose="020B0604020202020204" pitchFamily="34" charset="0"/>
                        <a:ea typeface="+mn-ea"/>
                        <a:cs typeface="Arial" panose="020B0604020202020204" pitchFamily="34" charset="0"/>
                      </a:endParaRPr>
                    </a:p>
                    <a:p>
                      <a:pPr marL="0" marR="0" indent="0" algn="ctr" defTabSz="457200" rtl="0" eaLnBrk="1" latinLnBrk="0" hangingPunct="1">
                        <a:lnSpc>
                          <a:spcPct val="107000"/>
                        </a:lnSpc>
                        <a:spcBef>
                          <a:spcPts val="0"/>
                        </a:spcBef>
                        <a:spcAft>
                          <a:spcPts val="0"/>
                        </a:spcAft>
                      </a:pPr>
                      <a:r>
                        <a:rPr lang="en-US" sz="1200" b="1" kern="1200" dirty="0">
                          <a:solidFill>
                            <a:schemeClr val="tx1"/>
                          </a:solidFill>
                          <a:effectLst/>
                          <a:latin typeface="Arial" panose="020B0604020202020204" pitchFamily="34" charset="0"/>
                          <a:ea typeface="+mn-ea"/>
                          <a:cs typeface="Arial" panose="020B0604020202020204" pitchFamily="34" charset="0"/>
                        </a:rPr>
                        <a:t>18 June 2026</a:t>
                      </a:r>
                    </a:p>
                  </a:txBody>
                  <a:tcPr marL="68580" marR="68580" marT="0" marB="0"/>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156</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1,271</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  3,007</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20,035 </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671</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  7,585</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500743">
                <a:tc>
                  <a:txBody>
                    <a:bodyPr/>
                    <a:lstStyle/>
                    <a:p>
                      <a:pPr marL="0" marR="0" algn="r">
                        <a:lnSpc>
                          <a:spcPct val="107000"/>
                        </a:lnSpc>
                        <a:spcBef>
                          <a:spcPts val="0"/>
                        </a:spcBef>
                        <a:spcAft>
                          <a:spcPts val="0"/>
                        </a:spcAft>
                      </a:pPr>
                      <a:endParaRPr lang="en-US" sz="1200" dirty="0">
                        <a:solidFill>
                          <a:schemeClr val="tx1"/>
                        </a:solidFill>
                        <a:effectLst/>
                        <a:latin typeface="Arial" panose="020B0604020202020204" pitchFamily="34" charset="0"/>
                        <a:cs typeface="Arial" panose="020B0604020202020204" pitchFamily="34" charset="0"/>
                      </a:endParaRPr>
                    </a:p>
                    <a:p>
                      <a:pPr marL="0" marR="0" algn="ctr">
                        <a:lnSpc>
                          <a:spcPct val="107000"/>
                        </a:lnSpc>
                        <a:spcBef>
                          <a:spcPts val="0"/>
                        </a:spcBef>
                        <a:spcAft>
                          <a:spcPts val="0"/>
                        </a:spcAft>
                      </a:pPr>
                      <a:r>
                        <a:rPr lang="en-US" sz="1200" dirty="0">
                          <a:solidFill>
                            <a:schemeClr val="tx1"/>
                          </a:solidFill>
                          <a:effectLst/>
                          <a:latin typeface="Arial" panose="020B0604020202020204" pitchFamily="34" charset="0"/>
                          <a:cs typeface="Arial" panose="020B0604020202020204" pitchFamily="34" charset="0"/>
                        </a:rPr>
                        <a:t>Opportunity</a:t>
                      </a:r>
                      <a:endParaRPr lang="en-US"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800" b="1" dirty="0">
                          <a:solidFill>
                            <a:srgbClr val="0070C0"/>
                          </a:solidFill>
                          <a:effectLst/>
                          <a:latin typeface="Arial Black" panose="020B0A04020102020204" pitchFamily="34" charset="0"/>
                          <a:cs typeface="Arial" panose="020B0604020202020204" pitchFamily="34" charset="0"/>
                        </a:rPr>
                        <a:t> </a:t>
                      </a:r>
                      <a:r>
                        <a:rPr lang="en-US" sz="1800" b="1" dirty="0">
                          <a:solidFill>
                            <a:srgbClr val="1C81FB"/>
                          </a:solidFill>
                          <a:effectLst/>
                          <a:latin typeface="Arial Black" panose="020B0A04020102020204" pitchFamily="34" charset="0"/>
                          <a:cs typeface="Arial" panose="020B0604020202020204" pitchFamily="34" charset="0"/>
                        </a:rPr>
                        <a:t>239</a:t>
                      </a:r>
                      <a:r>
                        <a:rPr lang="en-US" sz="1800" b="1" dirty="0">
                          <a:solidFill>
                            <a:srgbClr val="0070C0"/>
                          </a:solidFill>
                          <a:effectLst/>
                          <a:latin typeface="Arial Black" panose="020B0A04020102020204" pitchFamily="34" charset="0"/>
                          <a:cs typeface="Arial" panose="020B0604020202020204" pitchFamily="34" charset="0"/>
                        </a:rPr>
                        <a:t> </a:t>
                      </a:r>
                      <a:endParaRPr lang="en-US" sz="1800" b="1" dirty="0">
                        <a:solidFill>
                          <a:srgbClr val="0070C0"/>
                        </a:solidFill>
                        <a:effectLst/>
                        <a:latin typeface="Arial Black" panose="020B0A040201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b="1" kern="1200" dirty="0">
                          <a:solidFill>
                            <a:srgbClr val="1C81FB"/>
                          </a:solidFill>
                          <a:effectLst/>
                          <a:latin typeface="Arial Black" panose="020B0A04020102020204" pitchFamily="34" charset="0"/>
                          <a:ea typeface="+mn-ea"/>
                          <a:cs typeface="Arial" panose="020B0604020202020204" pitchFamily="34" charset="0"/>
                        </a:rPr>
                        <a:t>2,784</a:t>
                      </a:r>
                      <a:endParaRPr lang="en-US" sz="1800" b="1" dirty="0">
                        <a:solidFill>
                          <a:srgbClr val="C00000"/>
                        </a:solidFill>
                        <a:effectLst/>
                        <a:latin typeface="Arial Black" panose="020B0A040201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b="1" dirty="0">
                          <a:solidFill>
                            <a:srgbClr val="0070C0"/>
                          </a:solidFill>
                          <a:effectLst/>
                          <a:latin typeface="Arial Black" panose="020B0A04020102020204" pitchFamily="34" charset="0"/>
                          <a:cs typeface="Arial" panose="020B0604020202020204" pitchFamily="34" charset="0"/>
                        </a:rPr>
                        <a:t>  </a:t>
                      </a:r>
                      <a:r>
                        <a:rPr lang="en-US" sz="1800" b="1" dirty="0">
                          <a:solidFill>
                            <a:srgbClr val="1C81FB"/>
                          </a:solidFill>
                          <a:effectLst/>
                          <a:latin typeface="Arial Black" panose="020B0A04020102020204" pitchFamily="34" charset="0"/>
                          <a:cs typeface="Arial" panose="020B0604020202020204" pitchFamily="34" charset="0"/>
                        </a:rPr>
                        <a:t>11,896</a:t>
                      </a:r>
                      <a:endParaRPr lang="en-US" sz="1800" b="1" dirty="0">
                        <a:solidFill>
                          <a:srgbClr val="1C81FB"/>
                        </a:solidFill>
                        <a:effectLst/>
                        <a:latin typeface="Arial Black" panose="020B0A040201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b="1" dirty="0">
                          <a:solidFill>
                            <a:srgbClr val="1C81FB"/>
                          </a:solidFill>
                          <a:effectLst/>
                          <a:latin typeface="Arial Black" panose="020B0A04020102020204" pitchFamily="34" charset="0"/>
                          <a:cs typeface="Arial" panose="020B0604020202020204" pitchFamily="34" charset="0"/>
                        </a:rPr>
                        <a:t>60,439</a:t>
                      </a:r>
                      <a:endParaRPr lang="en-US" sz="1800" b="1" dirty="0">
                        <a:solidFill>
                          <a:srgbClr val="1C81FB"/>
                        </a:solidFill>
                        <a:effectLst/>
                        <a:latin typeface="Arial Black" panose="020B0A040201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b="1" dirty="0">
                          <a:solidFill>
                            <a:srgbClr val="0070C0"/>
                          </a:solidFill>
                          <a:effectLst/>
                          <a:latin typeface="Arial Black" panose="020B0A04020102020204" pitchFamily="34" charset="0"/>
                          <a:cs typeface="Arial" panose="020B0604020202020204" pitchFamily="34" charset="0"/>
                        </a:rPr>
                        <a:t> </a:t>
                      </a:r>
                      <a:r>
                        <a:rPr lang="en-US" sz="1800" b="1" dirty="0">
                          <a:solidFill>
                            <a:srgbClr val="1C81FB"/>
                          </a:solidFill>
                          <a:effectLst/>
                          <a:latin typeface="Arial Black" panose="020B0A04020102020204" pitchFamily="34" charset="0"/>
                          <a:cs typeface="Arial" panose="020B0604020202020204" pitchFamily="34" charset="0"/>
                        </a:rPr>
                        <a:t>33</a:t>
                      </a:r>
                      <a:endParaRPr lang="en-US" sz="1800" b="1" dirty="0">
                        <a:solidFill>
                          <a:srgbClr val="1C81FB"/>
                        </a:solidFill>
                        <a:effectLst/>
                        <a:latin typeface="Arial Black" panose="020B0A040201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b="1" dirty="0">
                          <a:solidFill>
                            <a:srgbClr val="1C81FB"/>
                          </a:solidFill>
                          <a:effectLst/>
                          <a:latin typeface="Arial Black" panose="020B0A04020102020204" pitchFamily="34" charset="0"/>
                          <a:cs typeface="Arial" panose="020B0604020202020204" pitchFamily="34" charset="0"/>
                        </a:rPr>
                        <a:t>11,510</a:t>
                      </a:r>
                      <a:endParaRPr lang="en-US" sz="1800" b="1" dirty="0">
                        <a:solidFill>
                          <a:srgbClr val="1C81FB"/>
                        </a:solidFill>
                        <a:effectLst/>
                        <a:latin typeface="Arial Black" panose="020B0A040201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4"/>
                  </a:ext>
                </a:extLst>
              </a:tr>
            </a:tbl>
          </a:graphicData>
        </a:graphic>
      </p:graphicFrame>
      <p:sp>
        <p:nvSpPr>
          <p:cNvPr id="4" name="TextBox 3">
            <a:extLst>
              <a:ext uri="{FF2B5EF4-FFF2-40B4-BE49-F238E27FC236}">
                <a16:creationId xmlns:a16="http://schemas.microsoft.com/office/drawing/2014/main" id="{479BF26C-54B7-E36C-CF6C-A4CD4A969900}"/>
              </a:ext>
            </a:extLst>
          </p:cNvPr>
          <p:cNvSpPr txBox="1"/>
          <p:nvPr/>
        </p:nvSpPr>
        <p:spPr>
          <a:xfrm>
            <a:off x="1755346" y="4108990"/>
            <a:ext cx="8545527" cy="338554"/>
          </a:xfrm>
          <a:prstGeom prst="rect">
            <a:avLst/>
          </a:prstGeom>
          <a:noFill/>
        </p:spPr>
        <p:txBody>
          <a:bodyPr wrap="square" rtlCol="0">
            <a:spAutoFit/>
          </a:bodyPr>
          <a:lstStyle/>
          <a:p>
            <a:r>
              <a:rPr lang="en-US" sz="1600" b="1" dirty="0">
                <a:solidFill>
                  <a:srgbClr val="FFFF00"/>
                </a:solidFill>
                <a:latin typeface="Arial" panose="020B0604020202020204" pitchFamily="34" charset="0"/>
                <a:cs typeface="Arial" panose="020B0604020202020204" pitchFamily="34" charset="0"/>
              </a:rPr>
              <a:t>* Just before the COVID-19 Pandemic shut-down all in-person meetings </a:t>
            </a:r>
          </a:p>
        </p:txBody>
      </p:sp>
      <p:sp>
        <p:nvSpPr>
          <p:cNvPr id="8" name="TextBox 7">
            <a:extLst>
              <a:ext uri="{FF2B5EF4-FFF2-40B4-BE49-F238E27FC236}">
                <a16:creationId xmlns:a16="http://schemas.microsoft.com/office/drawing/2014/main" id="{25297163-8178-26D2-F526-23D67F620972}"/>
              </a:ext>
            </a:extLst>
          </p:cNvPr>
          <p:cNvSpPr txBox="1"/>
          <p:nvPr/>
        </p:nvSpPr>
        <p:spPr>
          <a:xfrm>
            <a:off x="1801052" y="4405250"/>
            <a:ext cx="8625788" cy="1969770"/>
          </a:xfrm>
          <a:prstGeom prst="rect">
            <a:avLst/>
          </a:prstGeom>
          <a:noFill/>
        </p:spPr>
        <p:txBody>
          <a:bodyPr wrap="square" rtlCol="0">
            <a:spAutoFit/>
          </a:bodyPr>
          <a:lstStyle/>
          <a:p>
            <a:r>
              <a:rPr lang="en-US" b="1" dirty="0">
                <a:solidFill>
                  <a:srgbClr val="FFFF00"/>
                </a:solidFill>
                <a:latin typeface="Arial" panose="020B0604020202020204" pitchFamily="34" charset="0"/>
                <a:cs typeface="Arial" panose="020B0604020202020204" pitchFamily="34" charset="0"/>
              </a:rPr>
              <a:t>   Positive upward or   </a:t>
            </a:r>
            <a:r>
              <a:rPr lang="en-US" sz="1600" b="1" dirty="0">
                <a:solidFill>
                  <a:srgbClr val="FFFF00"/>
                </a:solidFill>
                <a:latin typeface="Arial" panose="020B0604020202020204" pitchFamily="34" charset="0"/>
                <a:cs typeface="Arial" panose="020B0604020202020204" pitchFamily="34" charset="0"/>
              </a:rPr>
              <a:t>Negative downward trend since 7 May 2026; </a:t>
            </a:r>
            <a:r>
              <a:rPr lang="en-US" sz="1600" b="1" dirty="0">
                <a:solidFill>
                  <a:schemeClr val="accent6">
                    <a:lumMod val="75000"/>
                  </a:schemeClr>
                </a:solidFill>
                <a:latin typeface="Arial" panose="020B0604020202020204" pitchFamily="34" charset="0"/>
                <a:cs typeface="Arial" panose="020B0604020202020204" pitchFamily="34" charset="0"/>
              </a:rPr>
              <a:t>Clubs Units </a:t>
            </a:r>
            <a:r>
              <a:rPr lang="en-US" sz="1600" b="1" dirty="0">
                <a:solidFill>
                  <a:srgbClr val="00B050"/>
                </a:solidFill>
                <a:latin typeface="Arial" panose="020B0604020202020204" pitchFamily="34" charset="0"/>
                <a:cs typeface="Arial" panose="020B0604020202020204" pitchFamily="34" charset="0"/>
              </a:rPr>
              <a:t>plus 9</a:t>
            </a:r>
            <a:r>
              <a:rPr lang="en-US" sz="1600" b="1" dirty="0">
                <a:solidFill>
                  <a:schemeClr val="accent6">
                    <a:lumMod val="75000"/>
                  </a:schemeClr>
                </a:solidFill>
                <a:latin typeface="Arial" panose="020B0604020202020204" pitchFamily="34" charset="0"/>
                <a:cs typeface="Arial" panose="020B0604020202020204" pitchFamily="34" charset="0"/>
              </a:rPr>
              <a:t>, Posts Units </a:t>
            </a:r>
            <a:r>
              <a:rPr lang="en-US" sz="1600" b="1" dirty="0">
                <a:solidFill>
                  <a:srgbClr val="00B050"/>
                </a:solidFill>
                <a:latin typeface="Arial" panose="020B0604020202020204" pitchFamily="34" charset="0"/>
                <a:cs typeface="Arial" panose="020B0604020202020204" pitchFamily="34" charset="0"/>
              </a:rPr>
              <a:t>plus 50</a:t>
            </a:r>
            <a:r>
              <a:rPr lang="en-US" sz="1600" b="1" dirty="0">
                <a:solidFill>
                  <a:schemeClr val="accent6">
                    <a:lumMod val="75000"/>
                  </a:schemeClr>
                </a:solidFill>
                <a:latin typeface="Arial" panose="020B0604020202020204" pitchFamily="34" charset="0"/>
                <a:cs typeface="Arial" panose="020B0604020202020204" pitchFamily="34" charset="0"/>
              </a:rPr>
              <a:t>, Club Youth Membership </a:t>
            </a:r>
            <a:r>
              <a:rPr lang="en-US" sz="1600" b="1" dirty="0">
                <a:solidFill>
                  <a:srgbClr val="C00000"/>
                </a:solidFill>
                <a:latin typeface="Arial" panose="020B0604020202020204" pitchFamily="34" charset="0"/>
                <a:cs typeface="Arial" panose="020B0604020202020204" pitchFamily="34" charset="0"/>
              </a:rPr>
              <a:t>minus</a:t>
            </a:r>
            <a:r>
              <a:rPr lang="en-US" sz="1600" b="1" dirty="0">
                <a:solidFill>
                  <a:srgbClr val="2AB96C"/>
                </a:solidFill>
                <a:latin typeface="Arial" panose="020B0604020202020204" pitchFamily="34" charset="0"/>
                <a:cs typeface="Arial" panose="020B0604020202020204" pitchFamily="34" charset="0"/>
              </a:rPr>
              <a:t> </a:t>
            </a:r>
            <a:r>
              <a:rPr lang="en-US" sz="1600" b="1" dirty="0">
                <a:solidFill>
                  <a:srgbClr val="C00000"/>
                </a:solidFill>
                <a:latin typeface="Arial" panose="020B0604020202020204" pitchFamily="34" charset="0"/>
                <a:cs typeface="Arial" panose="020B0604020202020204" pitchFamily="34" charset="0"/>
              </a:rPr>
              <a:t>10</a:t>
            </a:r>
            <a:r>
              <a:rPr lang="en-US" sz="1600" b="1" dirty="0">
                <a:solidFill>
                  <a:schemeClr val="accent6">
                    <a:lumMod val="75000"/>
                  </a:schemeClr>
                </a:solidFill>
                <a:latin typeface="Arial" panose="020B0604020202020204" pitchFamily="34" charset="0"/>
                <a:cs typeface="Arial" panose="020B0604020202020204" pitchFamily="34" charset="0"/>
              </a:rPr>
              <a:t>, Post Youth Membership </a:t>
            </a:r>
            <a:r>
              <a:rPr lang="en-US" sz="1600" b="1" dirty="0">
                <a:solidFill>
                  <a:srgbClr val="00B050"/>
                </a:solidFill>
                <a:latin typeface="Arial" panose="020B0604020202020204" pitchFamily="34" charset="0"/>
                <a:cs typeface="Arial" panose="020B0604020202020204" pitchFamily="34" charset="0"/>
              </a:rPr>
              <a:t>plus 1231</a:t>
            </a:r>
            <a:r>
              <a:rPr lang="en-US" sz="1600" b="1" dirty="0">
                <a:solidFill>
                  <a:schemeClr val="accent6">
                    <a:lumMod val="75000"/>
                  </a:schemeClr>
                </a:solidFill>
                <a:latin typeface="Arial" panose="020B0604020202020204" pitchFamily="34" charset="0"/>
                <a:cs typeface="Arial" panose="020B0604020202020204" pitchFamily="34" charset="0"/>
              </a:rPr>
              <a:t>, Cubs Adult Membership </a:t>
            </a:r>
            <a:r>
              <a:rPr lang="en-US" sz="1600" b="1" dirty="0">
                <a:solidFill>
                  <a:srgbClr val="00B050"/>
                </a:solidFill>
                <a:latin typeface="Arial" panose="020B0604020202020204" pitchFamily="34" charset="0"/>
                <a:cs typeface="Arial" panose="020B0604020202020204" pitchFamily="34" charset="0"/>
              </a:rPr>
              <a:t>plus 47 </a:t>
            </a:r>
            <a:r>
              <a:rPr lang="en-US" sz="1600" b="1" dirty="0">
                <a:solidFill>
                  <a:schemeClr val="accent6">
                    <a:lumMod val="75000"/>
                  </a:schemeClr>
                </a:solidFill>
                <a:latin typeface="Arial" panose="020B0604020202020204" pitchFamily="34" charset="0"/>
                <a:cs typeface="Arial" panose="020B0604020202020204" pitchFamily="34" charset="0"/>
              </a:rPr>
              <a:t>and Post Adult Membership </a:t>
            </a:r>
            <a:r>
              <a:rPr lang="en-US" sz="1600" b="1" dirty="0">
                <a:solidFill>
                  <a:srgbClr val="C00000"/>
                </a:solidFill>
                <a:latin typeface="Arial" panose="020B0604020202020204" pitchFamily="34" charset="0"/>
                <a:cs typeface="Arial" panose="020B0604020202020204" pitchFamily="34" charset="0"/>
              </a:rPr>
              <a:t>minus 95.</a:t>
            </a:r>
          </a:p>
          <a:p>
            <a:r>
              <a:rPr lang="en-US" sz="1600" b="1" dirty="0">
                <a:solidFill>
                  <a:srgbClr val="FFC000"/>
                </a:solidFill>
                <a:latin typeface="Arial" panose="020B0604020202020204" pitchFamily="34" charset="0"/>
                <a:cs typeface="Arial" panose="020B0604020202020204" pitchFamily="34" charset="0"/>
              </a:rPr>
              <a:t>(On 18 June 2026, Jeff Schweiger shows a combined club &amp; post youth membership of 23,042 in 1427 units, while, on 19 June 2026, Carlos Coronado shows 25,103 in 1418 units??!! Jeff &amp; Carlos are using different reports as their membership info source. We are investigating why there is this significant difference between these two reports.)</a:t>
            </a:r>
          </a:p>
          <a:p>
            <a:endParaRPr lang="en-US" sz="800" b="1" dirty="0">
              <a:solidFill>
                <a:srgbClr val="00B050"/>
              </a:solidFill>
              <a:latin typeface="Arial" panose="020B0604020202020204" pitchFamily="34" charset="0"/>
              <a:cs typeface="Arial" panose="020B0604020202020204" pitchFamily="34" charset="0"/>
            </a:endParaRPr>
          </a:p>
        </p:txBody>
      </p:sp>
      <p:sp>
        <p:nvSpPr>
          <p:cNvPr id="20" name="Up Arrow 19">
            <a:extLst>
              <a:ext uri="{FF2B5EF4-FFF2-40B4-BE49-F238E27FC236}">
                <a16:creationId xmlns:a16="http://schemas.microsoft.com/office/drawing/2014/main" id="{AFDB1933-C360-23F5-EBE0-E44FAB1381B2}"/>
              </a:ext>
            </a:extLst>
          </p:cNvPr>
          <p:cNvSpPr/>
          <p:nvPr/>
        </p:nvSpPr>
        <p:spPr>
          <a:xfrm flipV="1">
            <a:off x="10346647" y="3252548"/>
            <a:ext cx="185057" cy="219928"/>
          </a:xfrm>
          <a:prstGeom prst="upArrow">
            <a:avLst/>
          </a:prstGeom>
          <a:solidFill>
            <a:srgbClr val="C00000"/>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1C81FB"/>
              </a:solidFill>
            </a:endParaRPr>
          </a:p>
        </p:txBody>
      </p:sp>
      <p:sp>
        <p:nvSpPr>
          <p:cNvPr id="21" name="Up Arrow 19">
            <a:extLst>
              <a:ext uri="{FF2B5EF4-FFF2-40B4-BE49-F238E27FC236}">
                <a16:creationId xmlns:a16="http://schemas.microsoft.com/office/drawing/2014/main" id="{4C660AF9-BE4C-96F6-215B-2B8E49E90092}"/>
              </a:ext>
            </a:extLst>
          </p:cNvPr>
          <p:cNvSpPr/>
          <p:nvPr/>
        </p:nvSpPr>
        <p:spPr>
          <a:xfrm flipV="1">
            <a:off x="4150682" y="4500741"/>
            <a:ext cx="185057" cy="219928"/>
          </a:xfrm>
          <a:prstGeom prst="upArrow">
            <a:avLst/>
          </a:prstGeom>
          <a:solidFill>
            <a:srgbClr val="C00000"/>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1C81FB"/>
                </a:solidFill>
              </a:rPr>
              <a:t> </a:t>
            </a:r>
          </a:p>
        </p:txBody>
      </p:sp>
      <p:sp>
        <p:nvSpPr>
          <p:cNvPr id="6" name="Up Arrow 19">
            <a:extLst>
              <a:ext uri="{FF2B5EF4-FFF2-40B4-BE49-F238E27FC236}">
                <a16:creationId xmlns:a16="http://schemas.microsoft.com/office/drawing/2014/main" id="{AC122AE1-25F5-CBAC-C1B5-9CA70592E6CD}"/>
              </a:ext>
            </a:extLst>
          </p:cNvPr>
          <p:cNvSpPr/>
          <p:nvPr/>
        </p:nvSpPr>
        <p:spPr>
          <a:xfrm rot="10800000" flipV="1">
            <a:off x="1891127" y="4459620"/>
            <a:ext cx="185057" cy="219928"/>
          </a:xfrm>
          <a:prstGeom prst="upArrow">
            <a:avLst/>
          </a:prstGeom>
          <a:solidFill>
            <a:srgbClr val="00B050"/>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B050"/>
              </a:solidFill>
            </a:endParaRPr>
          </a:p>
        </p:txBody>
      </p:sp>
      <p:sp>
        <p:nvSpPr>
          <p:cNvPr id="13" name="Up Arrow 19">
            <a:extLst>
              <a:ext uri="{FF2B5EF4-FFF2-40B4-BE49-F238E27FC236}">
                <a16:creationId xmlns:a16="http://schemas.microsoft.com/office/drawing/2014/main" id="{6FED4BB2-9E97-993E-7F23-C935F8DEF37F}"/>
              </a:ext>
            </a:extLst>
          </p:cNvPr>
          <p:cNvSpPr/>
          <p:nvPr/>
        </p:nvSpPr>
        <p:spPr>
          <a:xfrm flipV="1">
            <a:off x="6632554" y="3241369"/>
            <a:ext cx="185057" cy="219928"/>
          </a:xfrm>
          <a:prstGeom prst="upArrow">
            <a:avLst/>
          </a:prstGeom>
          <a:solidFill>
            <a:srgbClr val="C00000"/>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1C81FB"/>
              </a:solidFill>
            </a:endParaRPr>
          </a:p>
        </p:txBody>
      </p:sp>
      <p:sp>
        <p:nvSpPr>
          <p:cNvPr id="14" name="Up Arrow 19">
            <a:extLst>
              <a:ext uri="{FF2B5EF4-FFF2-40B4-BE49-F238E27FC236}">
                <a16:creationId xmlns:a16="http://schemas.microsoft.com/office/drawing/2014/main" id="{7EDC8B4F-C48A-5280-A70E-5A138516B68D}"/>
              </a:ext>
            </a:extLst>
          </p:cNvPr>
          <p:cNvSpPr/>
          <p:nvPr/>
        </p:nvSpPr>
        <p:spPr>
          <a:xfrm rot="10800000" flipV="1">
            <a:off x="3779296" y="3241368"/>
            <a:ext cx="185057" cy="219928"/>
          </a:xfrm>
          <a:prstGeom prst="upArrow">
            <a:avLst/>
          </a:prstGeom>
          <a:solidFill>
            <a:srgbClr val="00B050"/>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1C81FB"/>
              </a:solidFill>
            </a:endParaRPr>
          </a:p>
        </p:txBody>
      </p:sp>
      <p:sp>
        <p:nvSpPr>
          <p:cNvPr id="15" name="Up Arrow 19">
            <a:extLst>
              <a:ext uri="{FF2B5EF4-FFF2-40B4-BE49-F238E27FC236}">
                <a16:creationId xmlns:a16="http://schemas.microsoft.com/office/drawing/2014/main" id="{5F1526EF-6D85-1855-A30E-7531A34A89F5}"/>
              </a:ext>
            </a:extLst>
          </p:cNvPr>
          <p:cNvSpPr/>
          <p:nvPr/>
        </p:nvSpPr>
        <p:spPr>
          <a:xfrm rot="10800000" flipV="1">
            <a:off x="5189336" y="3255578"/>
            <a:ext cx="185057" cy="219928"/>
          </a:xfrm>
          <a:prstGeom prst="upArrow">
            <a:avLst/>
          </a:prstGeom>
          <a:solidFill>
            <a:srgbClr val="00B050"/>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1C81FB"/>
              </a:solidFill>
            </a:endParaRPr>
          </a:p>
        </p:txBody>
      </p:sp>
      <p:sp>
        <p:nvSpPr>
          <p:cNvPr id="17" name="Up Arrow 19">
            <a:extLst>
              <a:ext uri="{FF2B5EF4-FFF2-40B4-BE49-F238E27FC236}">
                <a16:creationId xmlns:a16="http://schemas.microsoft.com/office/drawing/2014/main" id="{397323A0-09FD-80DE-EC5F-1E00B6519644}"/>
              </a:ext>
            </a:extLst>
          </p:cNvPr>
          <p:cNvSpPr/>
          <p:nvPr/>
        </p:nvSpPr>
        <p:spPr>
          <a:xfrm rot="10800000" flipV="1">
            <a:off x="8014033" y="3255578"/>
            <a:ext cx="185057" cy="219928"/>
          </a:xfrm>
          <a:prstGeom prst="upArrow">
            <a:avLst/>
          </a:prstGeom>
          <a:solidFill>
            <a:srgbClr val="00B050"/>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1C81FB"/>
              </a:solidFill>
            </a:endParaRPr>
          </a:p>
        </p:txBody>
      </p:sp>
      <p:sp>
        <p:nvSpPr>
          <p:cNvPr id="18" name="Up Arrow 19">
            <a:extLst>
              <a:ext uri="{FF2B5EF4-FFF2-40B4-BE49-F238E27FC236}">
                <a16:creationId xmlns:a16="http://schemas.microsoft.com/office/drawing/2014/main" id="{6B5243E6-C2B3-72D9-10A7-00599DD90B88}"/>
              </a:ext>
            </a:extLst>
          </p:cNvPr>
          <p:cNvSpPr/>
          <p:nvPr/>
        </p:nvSpPr>
        <p:spPr>
          <a:xfrm rot="10800000" flipV="1">
            <a:off x="9043452" y="3241370"/>
            <a:ext cx="185057" cy="219928"/>
          </a:xfrm>
          <a:prstGeom prst="upArrow">
            <a:avLst/>
          </a:prstGeom>
          <a:solidFill>
            <a:srgbClr val="00B050"/>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1C81FB"/>
              </a:solidFill>
            </a:endParaRPr>
          </a:p>
        </p:txBody>
      </p:sp>
    </p:spTree>
    <p:extLst>
      <p:ext uri="{BB962C8B-B14F-4D97-AF65-F5344CB8AC3E}">
        <p14:creationId xmlns:p14="http://schemas.microsoft.com/office/powerpoint/2010/main" val="2910950521"/>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Member without Unit Report </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descr="A screenshot of a member form&#10;&#10;AI-generated content may be incorrect.">
            <a:extLst>
              <a:ext uri="{FF2B5EF4-FFF2-40B4-BE49-F238E27FC236}">
                <a16:creationId xmlns:a16="http://schemas.microsoft.com/office/drawing/2014/main" id="{128B7E1E-D861-D5BD-1213-E1AB44F73EB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36446" y="696350"/>
            <a:ext cx="7372453" cy="6025126"/>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86972289"/>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Members Due to Renew Report </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descr="A screenshot of a website&#10;&#10;AI-generated content may be incorrect.">
            <a:extLst>
              <a:ext uri="{FF2B5EF4-FFF2-40B4-BE49-F238E27FC236}">
                <a16:creationId xmlns:a16="http://schemas.microsoft.com/office/drawing/2014/main" id="{2E27B4F0-BB18-C33F-4A15-946E8B0263E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60986" y="839625"/>
            <a:ext cx="8470027" cy="5594594"/>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03383859"/>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CB832-BBF3-1806-B42C-ED9EFDC7F4F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17C1D9A-8D87-159D-B5AC-95AF702562C8}"/>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15BB652E-C472-36BC-F7BE-CD94F789E583}"/>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0F776859-38E1-5A03-5293-5D3B2137F58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F84BE02-09C2-EAA2-50C0-CD5AD6BFDB59}"/>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Members Opt-Out Report </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descr="A screenshot of a member opt-out report&#10;&#10;AI-generated content may be incorrect.">
            <a:extLst>
              <a:ext uri="{FF2B5EF4-FFF2-40B4-BE49-F238E27FC236}">
                <a16:creationId xmlns:a16="http://schemas.microsoft.com/office/drawing/2014/main" id="{D9913F7E-083A-A926-EDF4-AB21845A433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47766" y="839625"/>
            <a:ext cx="8341807" cy="5810747"/>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49551290"/>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bg>
      <p:bgPr>
        <a:solidFill>
          <a:srgbClr val="231950"/>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61"/>
            <a:ext cx="12192000" cy="6883121"/>
          </a:xfrm>
          <a:prstGeom prst="rect">
            <a:avLst/>
          </a:prstGeom>
        </p:spPr>
      </p:pic>
      <p:sp>
        <p:nvSpPr>
          <p:cNvPr id="3" name="Content Placeholder 2"/>
          <p:cNvSpPr>
            <a:spLocks noGrp="1"/>
          </p:cNvSpPr>
          <p:nvPr>
            <p:ph idx="1"/>
          </p:nvPr>
        </p:nvSpPr>
        <p:spPr>
          <a:xfrm>
            <a:off x="-1229360" y="1041402"/>
            <a:ext cx="45719" cy="137159"/>
          </a:xfrm>
        </p:spPr>
        <p:txBody>
          <a:bodyPr>
            <a:normAutofit fontScale="25000" lnSpcReduction="20000"/>
          </a:bodyPr>
          <a:lstStyle/>
          <a:p>
            <a:endParaRPr lang="en-US" b="1" dirty="0">
              <a:solidFill>
                <a:schemeClr val="bg1"/>
              </a:solidFill>
            </a:endParaRPr>
          </a:p>
        </p:txBody>
      </p:sp>
      <p:pic>
        <p:nvPicPr>
          <p:cNvPr id="2" name="Picture 1">
            <a:extLst>
              <a:ext uri="{FF2B5EF4-FFF2-40B4-BE49-F238E27FC236}">
                <a16:creationId xmlns:a16="http://schemas.microsoft.com/office/drawing/2014/main" id="{06C0E5DA-907C-45ED-8115-3DE6F722042B}"/>
              </a:ext>
            </a:extLst>
          </p:cNvPr>
          <p:cNvPicPr>
            <a:picLocks noChangeAspect="1"/>
          </p:cNvPicPr>
          <p:nvPr/>
        </p:nvPicPr>
        <p:blipFill rotWithShape="1">
          <a:blip r:embed="rId4"/>
          <a:srcRect l="50625" t="9920" b="4160"/>
          <a:stretch/>
        </p:blipFill>
        <p:spPr>
          <a:xfrm>
            <a:off x="1246114" y="786384"/>
            <a:ext cx="9702304" cy="5276088"/>
          </a:xfrm>
          <a:prstGeom prst="rect">
            <a:avLst/>
          </a:prstGeom>
        </p:spPr>
      </p:pic>
      <p:pic>
        <p:nvPicPr>
          <p:cNvPr id="4" name="Picture 3">
            <a:extLst>
              <a:ext uri="{FF2B5EF4-FFF2-40B4-BE49-F238E27FC236}">
                <a16:creationId xmlns:a16="http://schemas.microsoft.com/office/drawing/2014/main" id="{51039A55-753E-4530-A553-C5E3850446D9}"/>
              </a:ext>
            </a:extLst>
          </p:cNvPr>
          <p:cNvPicPr>
            <a:picLocks noChangeAspect="1"/>
          </p:cNvPicPr>
          <p:nvPr/>
        </p:nvPicPr>
        <p:blipFill>
          <a:blip r:embed="rId5"/>
          <a:stretch>
            <a:fillRect/>
          </a:stretch>
        </p:blipFill>
        <p:spPr>
          <a:xfrm>
            <a:off x="953506" y="133100"/>
            <a:ext cx="10123214" cy="6582655"/>
          </a:xfrm>
          <a:prstGeom prst="rect">
            <a:avLst/>
          </a:prstGeom>
        </p:spPr>
      </p:pic>
      <p:sp>
        <p:nvSpPr>
          <p:cNvPr id="6" name="Oval 5">
            <a:extLst>
              <a:ext uri="{FF2B5EF4-FFF2-40B4-BE49-F238E27FC236}">
                <a16:creationId xmlns:a16="http://schemas.microsoft.com/office/drawing/2014/main" id="{E3477278-D39E-4E1D-86F0-B9964A4B4C05}"/>
              </a:ext>
            </a:extLst>
          </p:cNvPr>
          <p:cNvSpPr/>
          <p:nvPr/>
        </p:nvSpPr>
        <p:spPr>
          <a:xfrm>
            <a:off x="678392" y="4215032"/>
            <a:ext cx="2454120" cy="464494"/>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18344827"/>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A640A-8527-B334-AA47-041A46B429F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FFC486F-349D-5CB9-A53F-58DEB32843BD}"/>
              </a:ext>
            </a:extLst>
          </p:cNvPr>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17908030-6BE2-DF70-D799-B567C26267D6}"/>
              </a:ext>
            </a:extLst>
          </p:cNvPr>
          <p:cNvSpPr/>
          <p:nvPr/>
        </p:nvSpPr>
        <p:spPr>
          <a:xfrm>
            <a:off x="0" y="0"/>
            <a:ext cx="12192000" cy="6858000"/>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18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24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24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0" name="Title 1">
            <a:extLst>
              <a:ext uri="{FF2B5EF4-FFF2-40B4-BE49-F238E27FC236}">
                <a16:creationId xmlns:a16="http://schemas.microsoft.com/office/drawing/2014/main" id="{6937B3A8-42FC-EB75-60FD-2B4214EB04FE}"/>
              </a:ext>
            </a:extLst>
          </p:cNvPr>
          <p:cNvSpPr txBox="1">
            <a:spLocks/>
          </p:cNvSpPr>
          <p:nvPr/>
        </p:nvSpPr>
        <p:spPr>
          <a:xfrm>
            <a:off x="3410993" y="1796315"/>
            <a:ext cx="5900549" cy="253580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j-ea"/>
              <a:cs typeface="Arial"/>
            </a:endParaRPr>
          </a:p>
        </p:txBody>
      </p:sp>
      <p:pic>
        <p:nvPicPr>
          <p:cNvPr id="9" name="Picture 8" descr="exploring_wht_transparent-01.png">
            <a:extLst>
              <a:ext uri="{FF2B5EF4-FFF2-40B4-BE49-F238E27FC236}">
                <a16:creationId xmlns:a16="http://schemas.microsoft.com/office/drawing/2014/main" id="{5DF91F4E-C152-97E4-DB55-28946BB32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7598" y="194014"/>
            <a:ext cx="5684500" cy="1545336"/>
          </a:xfrm>
          <a:prstGeom prst="rect">
            <a:avLst/>
          </a:prstGeom>
        </p:spPr>
      </p:pic>
      <p:pic>
        <p:nvPicPr>
          <p:cNvPr id="3" name="Picture 2" descr="A logo with text on it&#10;&#10;AI-generated content may be incorrect.">
            <a:extLst>
              <a:ext uri="{FF2B5EF4-FFF2-40B4-BE49-F238E27FC236}">
                <a16:creationId xmlns:a16="http://schemas.microsoft.com/office/drawing/2014/main" id="{6FA1809B-943A-3A28-A1B1-4795F1F1FE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545" y="576446"/>
            <a:ext cx="1613718" cy="1265030"/>
          </a:xfrm>
          <a:prstGeom prst="rect">
            <a:avLst/>
          </a:prstGeom>
        </p:spPr>
      </p:pic>
      <p:pic>
        <p:nvPicPr>
          <p:cNvPr id="5" name="Picture 4" descr="A logo with text on it&#10;&#10;AI-generated content may be incorrect.">
            <a:extLst>
              <a:ext uri="{FF2B5EF4-FFF2-40B4-BE49-F238E27FC236}">
                <a16:creationId xmlns:a16="http://schemas.microsoft.com/office/drawing/2014/main" id="{DFFE3418-CDF6-AC06-7423-251881DAEA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84009" y="576446"/>
            <a:ext cx="1613718" cy="1265030"/>
          </a:xfrm>
          <a:prstGeom prst="rect">
            <a:avLst/>
          </a:prstGeom>
        </p:spPr>
      </p:pic>
      <p:sp>
        <p:nvSpPr>
          <p:cNvPr id="2" name="TextBox 1">
            <a:extLst>
              <a:ext uri="{FF2B5EF4-FFF2-40B4-BE49-F238E27FC236}">
                <a16:creationId xmlns:a16="http://schemas.microsoft.com/office/drawing/2014/main" id="{EA46EA36-DE74-EE5D-0DC8-77CDB98E5810}"/>
              </a:ext>
            </a:extLst>
          </p:cNvPr>
          <p:cNvSpPr txBox="1"/>
          <p:nvPr/>
        </p:nvSpPr>
        <p:spPr>
          <a:xfrm>
            <a:off x="944565" y="1989323"/>
            <a:ext cx="9561251" cy="4362733"/>
          </a:xfrm>
          <a:prstGeom prst="rect">
            <a:avLst/>
          </a:prstGeom>
          <a:noFill/>
        </p:spPr>
        <p:txBody>
          <a:bodyPr wrap="square" rtlCol="0">
            <a:spAutoFit/>
          </a:bodyPr>
          <a:lstStyle/>
          <a:p>
            <a:pPr marL="76200" marR="0" algn="ctr">
              <a:spcBef>
                <a:spcPts val="85"/>
              </a:spcBef>
              <a:buNone/>
            </a:pPr>
            <a:r>
              <a:rPr lang="en-US" sz="1800" b="1" dirty="0">
                <a:solidFill>
                  <a:schemeClr val="bg1"/>
                </a:solidFill>
                <a:effectLst/>
                <a:latin typeface="Calibri" panose="020F0502020204030204" pitchFamily="34" charset="0"/>
                <a:ea typeface="Times New Roman" panose="02020603050405020304" pitchFamily="18" charset="0"/>
              </a:rPr>
              <a:t>2026 NATIONAL EXPLORING LIVE HOUR (Monthly)</a:t>
            </a:r>
            <a:endParaRPr lang="en-US" sz="1800" b="1" dirty="0">
              <a:solidFill>
                <a:schemeClr val="bg1"/>
              </a:solidFill>
              <a:effectLst/>
              <a:latin typeface="Calibri" panose="020F0502020204030204" pitchFamily="34" charset="0"/>
              <a:ea typeface="Aptos" panose="020B0004020202020204" pitchFamily="34" charset="0"/>
            </a:endParaRPr>
          </a:p>
          <a:p>
            <a:pPr marL="75565" marR="140335" algn="just">
              <a:buNone/>
            </a:pPr>
            <a:r>
              <a:rPr lang="en-US" sz="1800" spc="-5" dirty="0">
                <a:solidFill>
                  <a:schemeClr val="bg1"/>
                </a:solidFill>
                <a:effectLst/>
                <a:latin typeface="Calibri" panose="020F0502020204030204" pitchFamily="34" charset="0"/>
                <a:ea typeface="Aptos" panose="020B0004020202020204" pitchFamily="34" charset="0"/>
              </a:rPr>
              <a:t> </a:t>
            </a:r>
            <a:endParaRPr lang="en-US" sz="1800" dirty="0">
              <a:solidFill>
                <a:schemeClr val="bg1"/>
              </a:solidFill>
              <a:effectLst/>
              <a:latin typeface="Calibri" panose="020F0502020204030204" pitchFamily="34" charset="0"/>
              <a:ea typeface="Aptos" panose="020B0004020202020204" pitchFamily="34" charset="0"/>
            </a:endParaRPr>
          </a:p>
          <a:p>
            <a:pPr marL="457200" marR="140335" algn="just">
              <a:buNone/>
            </a:pPr>
            <a:r>
              <a:rPr lang="en-US" sz="1800" spc="-5" dirty="0">
                <a:solidFill>
                  <a:schemeClr val="bg1"/>
                </a:solidFill>
                <a:effectLst/>
                <a:latin typeface="Calibri" panose="020F0502020204030204" pitchFamily="34" charset="0"/>
                <a:ea typeface="Aptos" panose="020B0004020202020204" pitchFamily="34" charset="0"/>
              </a:rPr>
              <a:t>The National Exploring Live Hour is a monthly Zoom video conference that will help engage and equip Exploring volunteers and professionals to grow, support, and learn more about Exploring. Each month the National Exploring Live Hour will be led by our National Exploring Program Chair and the National Director of Exploring.  The live hours will include sharing best practices and ideas that are happening within our councils, highlighting successful growth campaigns, and inspiring new ideas through various trainings.  This will also offer an opportunity for local councils to collaborate with territory and national counterparts to generate innovative solutions to real-life Exploring challenges.</a:t>
            </a:r>
            <a:endParaRPr lang="en-US" sz="1800" dirty="0">
              <a:solidFill>
                <a:schemeClr val="bg1"/>
              </a:solidFill>
              <a:effectLst/>
              <a:latin typeface="Calibri" panose="020F0502020204030204" pitchFamily="34" charset="0"/>
              <a:ea typeface="Aptos" panose="020B0004020202020204" pitchFamily="34" charset="0"/>
            </a:endParaRPr>
          </a:p>
          <a:p>
            <a:pPr marL="0" marR="0">
              <a:buNone/>
            </a:pPr>
            <a:r>
              <a:rPr lang="en-US" sz="1800" b="1" dirty="0">
                <a:solidFill>
                  <a:schemeClr val="bg1"/>
                </a:solidFill>
                <a:effectLst/>
                <a:latin typeface="Calibri" panose="020F0502020204030204" pitchFamily="34" charset="0"/>
                <a:ea typeface="Aptos" panose="020B0004020202020204" pitchFamily="34" charset="0"/>
              </a:rPr>
              <a:t> </a:t>
            </a:r>
            <a:endParaRPr lang="en-US" sz="1800" dirty="0">
              <a:solidFill>
                <a:schemeClr val="bg1"/>
              </a:solidFill>
              <a:effectLst/>
              <a:latin typeface="Calibri" panose="020F0502020204030204" pitchFamily="34" charset="0"/>
              <a:ea typeface="Aptos" panose="020B0004020202020204" pitchFamily="34" charset="0"/>
            </a:endParaRPr>
          </a:p>
          <a:p>
            <a:pPr marL="252730" marR="0" algn="ctr">
              <a:spcBef>
                <a:spcPts val="255"/>
              </a:spcBef>
              <a:buNone/>
            </a:pPr>
            <a:r>
              <a:rPr lang="en-US" sz="1800" b="1" spc="-5" dirty="0">
                <a:solidFill>
                  <a:schemeClr val="bg1"/>
                </a:solidFill>
                <a:effectLst/>
                <a:latin typeface="Calibri" panose="020F0502020204030204" pitchFamily="34" charset="0"/>
                <a:ea typeface="Aptos" panose="020B0004020202020204" pitchFamily="34" charset="0"/>
              </a:rPr>
              <a:t>National Exploring Live Hour Schedule</a:t>
            </a:r>
            <a:endParaRPr lang="en-US" sz="1800" dirty="0">
              <a:solidFill>
                <a:schemeClr val="bg1"/>
              </a:solidFill>
              <a:effectLst/>
              <a:latin typeface="Calibri" panose="020F0502020204030204" pitchFamily="34" charset="0"/>
              <a:ea typeface="Aptos" panose="020B0004020202020204" pitchFamily="34" charset="0"/>
            </a:endParaRPr>
          </a:p>
          <a:p>
            <a:pPr marL="252730" marR="0" algn="ctr">
              <a:spcBef>
                <a:spcPts val="255"/>
              </a:spcBef>
              <a:buNone/>
            </a:pPr>
            <a:r>
              <a:rPr lang="en-US" sz="1800" b="1" i="1" spc="-5" dirty="0">
                <a:solidFill>
                  <a:schemeClr val="bg1"/>
                </a:solidFill>
                <a:effectLst/>
                <a:latin typeface="Calibri" panose="020F0502020204030204" pitchFamily="34" charset="0"/>
                <a:ea typeface="Aptos" panose="020B0004020202020204" pitchFamily="34" charset="0"/>
              </a:rPr>
              <a:t>1:00 PM – 2:00 PM Central Standard Time, Monthly</a:t>
            </a:r>
            <a:endParaRPr lang="en-US" sz="1800" dirty="0">
              <a:solidFill>
                <a:schemeClr val="bg1"/>
              </a:solidFill>
              <a:effectLst/>
              <a:latin typeface="Calibri" panose="020F0502020204030204" pitchFamily="34" charset="0"/>
              <a:ea typeface="Aptos" panose="020B0004020202020204" pitchFamily="34" charset="0"/>
            </a:endParaRPr>
          </a:p>
          <a:p>
            <a:pPr marL="252730" marR="0" algn="ctr">
              <a:spcBef>
                <a:spcPts val="255"/>
              </a:spcBef>
              <a:buNone/>
            </a:pPr>
            <a:r>
              <a:rPr lang="en-US" sz="1800" b="1" spc="-5" dirty="0">
                <a:solidFill>
                  <a:schemeClr val="bg1"/>
                </a:solidFill>
                <a:effectLst/>
                <a:latin typeface="Calibri" panose="020F0502020204030204" pitchFamily="34" charset="0"/>
                <a:ea typeface="Aptos" panose="020B0004020202020204" pitchFamily="34" charset="0"/>
              </a:rPr>
              <a:t>Register for each of the National Exploring Live Hour </a:t>
            </a:r>
            <a:r>
              <a:rPr lang="en-US" sz="1800" b="1" spc="-20" dirty="0">
                <a:solidFill>
                  <a:schemeClr val="bg1"/>
                </a:solidFill>
                <a:effectLst/>
                <a:latin typeface="Calibri" panose="020F0502020204030204" pitchFamily="34" charset="0"/>
                <a:ea typeface="Aptos" panose="020B0004020202020204" pitchFamily="34" charset="0"/>
              </a:rPr>
              <a:t>ZOOM presentations at:</a:t>
            </a:r>
            <a:endParaRPr lang="en-US" sz="1800" dirty="0">
              <a:solidFill>
                <a:schemeClr val="bg1"/>
              </a:solidFill>
              <a:effectLst/>
              <a:latin typeface="Calibri" panose="020F0502020204030204" pitchFamily="34" charset="0"/>
              <a:ea typeface="Aptos" panose="020B0004020202020204" pitchFamily="34" charset="0"/>
            </a:endParaRPr>
          </a:p>
          <a:p>
            <a:pPr marL="0" marR="0" algn="ctr"/>
            <a:r>
              <a:rPr lang="en-US" sz="1800" u="sng" dirty="0">
                <a:solidFill>
                  <a:schemeClr val="bg1"/>
                </a:solidFill>
                <a:effectLst/>
                <a:latin typeface="Calibri" panose="020F0502020204030204" pitchFamily="34" charset="0"/>
                <a:ea typeface="Aptos" panose="020B0004020202020204" pitchFamily="34" charset="0"/>
                <a:hlinkClick r:id="rId5">
                  <a:extLst>
                    <a:ext uri="{A12FA001-AC4F-418D-AE19-62706E023703}">
                      <ahyp:hlinkClr xmlns:ahyp="http://schemas.microsoft.com/office/drawing/2018/hyperlinkcolor" val="tx"/>
                    </a:ext>
                  </a:extLst>
                </a:hlinkClick>
              </a:rPr>
              <a:t>2026 National Exploring Live Hour Registration</a:t>
            </a:r>
            <a:endParaRPr lang="en-US" sz="1800" dirty="0">
              <a:solidFill>
                <a:schemeClr val="bg1"/>
              </a:solidFill>
              <a:effectLst/>
              <a:latin typeface="Calibri" panose="020F0502020204030204" pitchFamily="34" charset="0"/>
              <a:ea typeface="Aptos" panose="020B0004020202020204" pitchFamily="34" charset="0"/>
            </a:endParaRPr>
          </a:p>
        </p:txBody>
      </p:sp>
    </p:spTree>
    <p:extLst>
      <p:ext uri="{BB962C8B-B14F-4D97-AF65-F5344CB8AC3E}">
        <p14:creationId xmlns:p14="http://schemas.microsoft.com/office/powerpoint/2010/main" val="15513601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445F4-7F1B-343D-D743-78FADBA319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A79D49-9859-FD33-B3BF-F3C2DE9E35AF}"/>
              </a:ext>
            </a:extLst>
          </p:cNvPr>
          <p:cNvSpPr>
            <a:spLocks noGrp="1"/>
          </p:cNvSpPr>
          <p:nvPr>
            <p:ph type="title"/>
          </p:nvPr>
        </p:nvSpPr>
        <p:spPr>
          <a:xfrm>
            <a:off x="1643744" y="16780"/>
            <a:ext cx="8697685" cy="1325563"/>
          </a:xfrm>
        </p:spPr>
        <p:txBody>
          <a:bodyPr>
            <a:normAutofit/>
          </a:bodyPr>
          <a:lstStyle/>
          <a:p>
            <a:r>
              <a:rPr lang="en-US" sz="2800" b="1" dirty="0">
                <a:latin typeface="Arial" panose="020B0604020202020204" pitchFamily="34" charset="0"/>
                <a:cs typeface="Arial" panose="020B0604020202020204" pitchFamily="34" charset="0"/>
              </a:rPr>
              <a:t>Exploring Participants as of 18 June 2026</a:t>
            </a:r>
            <a:endParaRPr lang="en-US" sz="2800" b="1" dirty="0">
              <a:solidFill>
                <a:srgbClr val="C00000"/>
              </a:solidFill>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D74C92A6-4D2F-BA41-12D3-59EEC9756AF7}"/>
              </a:ext>
            </a:extLst>
          </p:cNvPr>
          <p:cNvSpPr>
            <a:spLocks noChangeArrowheads="1"/>
          </p:cNvSpPr>
          <p:nvPr/>
        </p:nvSpPr>
        <p:spPr bwMode="auto">
          <a:xfrm>
            <a:off x="2242457" y="922232"/>
            <a:ext cx="7554686" cy="5705408"/>
          </a:xfrm>
          <a:prstGeom prst="rect">
            <a:avLst/>
          </a:prstGeom>
          <a:noFill/>
          <a:ln w="9525">
            <a:noFill/>
            <a:miter lim="800000"/>
            <a:headEnd/>
            <a:tailEnd/>
          </a:ln>
          <a:effectLst/>
        </p:spPr>
        <p:txBody>
          <a:bodyPr vert="horz" wrap="square" lIns="68580" tIns="34290" rIns="68580" bIns="34290" numCol="1" anchor="ctr" anchorCtr="0" compatLnSpc="1">
            <a:prstTxWarp prst="textNoShape">
              <a:avLst/>
            </a:prstTxWarp>
            <a:spAutoFit/>
          </a:bodyPr>
          <a:lstStyle/>
          <a:p>
            <a:pPr defTabSz="685800"/>
            <a:r>
              <a:rPr lang="en-US" sz="1450" b="1" dirty="0">
                <a:solidFill>
                  <a:prstClr val="black"/>
                </a:solidFill>
                <a:latin typeface="Arial" panose="020B0604020202020204" pitchFamily="34" charset="0"/>
                <a:cs typeface="Arial" panose="020B0604020202020204" pitchFamily="34" charset="0"/>
              </a:rPr>
              <a:t>Clubs/Posts = 1,427 </a:t>
            </a:r>
            <a:r>
              <a:rPr lang="en-US" sz="1450" b="1" dirty="0">
                <a:solidFill>
                  <a:srgbClr val="1C81FB"/>
                </a:solidFill>
                <a:latin typeface="Arial" panose="020B0604020202020204" pitchFamily="34" charset="0"/>
                <a:cs typeface="Arial" panose="020B0604020202020204" pitchFamily="34" charset="0"/>
              </a:rPr>
              <a:t>(+59) </a:t>
            </a:r>
            <a:r>
              <a:rPr lang="en-US" sz="1450" b="1" dirty="0">
                <a:solidFill>
                  <a:prstClr val="black"/>
                </a:solidFill>
                <a:latin typeface="Arial" panose="020B0604020202020204" pitchFamily="34" charset="0"/>
                <a:cs typeface="Arial" panose="020B0604020202020204" pitchFamily="34" charset="0"/>
              </a:rPr>
              <a:t>Youth = 23,042 </a:t>
            </a:r>
            <a:r>
              <a:rPr lang="en-US" sz="1450" b="1" dirty="0">
                <a:solidFill>
                  <a:srgbClr val="1C81FB"/>
                </a:solidFill>
                <a:latin typeface="Arial" panose="020B0604020202020204" pitchFamily="34" charset="0"/>
                <a:cs typeface="Arial" panose="020B0604020202020204" pitchFamily="34" charset="0"/>
              </a:rPr>
              <a:t>(+1221) </a:t>
            </a:r>
            <a:r>
              <a:rPr lang="en-US" sz="1450" b="1" dirty="0">
                <a:solidFill>
                  <a:prstClr val="black"/>
                </a:solidFill>
                <a:latin typeface="Arial" panose="020B0604020202020204" pitchFamily="34" charset="0"/>
                <a:cs typeface="Arial" panose="020B0604020202020204" pitchFamily="34" charset="0"/>
              </a:rPr>
              <a:t>Adults = 8,256 </a:t>
            </a:r>
            <a:r>
              <a:rPr lang="en-US" sz="1450" b="1" dirty="0">
                <a:solidFill>
                  <a:srgbClr val="C00000"/>
                </a:solidFill>
                <a:latin typeface="Arial" panose="020B0604020202020204" pitchFamily="34" charset="0"/>
                <a:cs typeface="Arial" panose="020B0604020202020204" pitchFamily="34" charset="0"/>
              </a:rPr>
              <a:t>(-56)</a:t>
            </a:r>
            <a:endParaRPr lang="en-US" sz="600" b="1" dirty="0">
              <a:solidFill>
                <a:srgbClr val="C00000"/>
              </a:solidFill>
              <a:latin typeface="Arial" panose="020B0604020202020204" pitchFamily="34" charset="0"/>
              <a:cs typeface="Arial" panose="020B0604020202020204" pitchFamily="34" charset="0"/>
            </a:endParaRPr>
          </a:p>
          <a:p>
            <a:pPr defTabSz="685800"/>
            <a:r>
              <a:rPr lang="en-US" sz="1350" b="1" u="sng" dirty="0">
                <a:solidFill>
                  <a:prstClr val="black"/>
                </a:solidFill>
                <a:latin typeface="Arial" panose="020B0604020202020204" pitchFamily="34" charset="0"/>
                <a:cs typeface="Arial" panose="020B0604020202020204" pitchFamily="34" charset="0"/>
              </a:rPr>
              <a:t>Career Area</a:t>
            </a:r>
            <a:r>
              <a:rPr lang="en-US" sz="1350" b="1" dirty="0">
                <a:solidFill>
                  <a:prstClr val="black"/>
                </a:solidFill>
                <a:latin typeface="Arial" panose="020B0604020202020204" pitchFamily="34" charset="0"/>
                <a:cs typeface="Arial" panose="020B0604020202020204" pitchFamily="34" charset="0"/>
              </a:rPr>
              <a:t>			    </a:t>
            </a:r>
            <a:r>
              <a:rPr lang="en-US" sz="1350" b="1" u="sng" dirty="0">
                <a:solidFill>
                  <a:prstClr val="black"/>
                </a:solidFill>
                <a:latin typeface="Arial" panose="020B0604020202020204" pitchFamily="34" charset="0"/>
                <a:cs typeface="Arial" panose="020B0604020202020204" pitchFamily="34" charset="0"/>
              </a:rPr>
              <a:t>Units</a:t>
            </a:r>
            <a:r>
              <a:rPr lang="en-US" sz="1350" b="1" dirty="0">
                <a:solidFill>
                  <a:prstClr val="black"/>
                </a:solidFill>
                <a:latin typeface="Arial" panose="020B0604020202020204" pitchFamily="34" charset="0"/>
                <a:cs typeface="Arial" panose="020B0604020202020204" pitchFamily="34" charset="0"/>
              </a:rPr>
              <a:t>	              </a:t>
            </a:r>
            <a:r>
              <a:rPr lang="en-US" sz="1350" b="1" u="sng" dirty="0">
                <a:solidFill>
                  <a:prstClr val="black"/>
                </a:solidFill>
                <a:latin typeface="Arial" panose="020B0604020202020204" pitchFamily="34" charset="0"/>
                <a:cs typeface="Arial" panose="020B0604020202020204" pitchFamily="34" charset="0"/>
              </a:rPr>
              <a:t>Youth</a:t>
            </a:r>
            <a:r>
              <a:rPr lang="en-US" sz="1350" b="1" dirty="0">
                <a:solidFill>
                  <a:prstClr val="black"/>
                </a:solidFill>
                <a:latin typeface="Arial" panose="020B0604020202020204" pitchFamily="34" charset="0"/>
                <a:cs typeface="Arial" panose="020B0604020202020204" pitchFamily="34" charset="0"/>
              </a:rPr>
              <a:t>	          </a:t>
            </a:r>
            <a:r>
              <a:rPr lang="en-US" sz="1350" b="1" u="sng" dirty="0">
                <a:solidFill>
                  <a:prstClr val="black"/>
                </a:solidFill>
                <a:latin typeface="Arial" panose="020B0604020202020204" pitchFamily="34" charset="0"/>
                <a:cs typeface="Arial" panose="020B0604020202020204" pitchFamily="34" charset="0"/>
              </a:rPr>
              <a:t>Adults</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Aquatics			         1		   </a:t>
            </a:r>
            <a:r>
              <a:rPr lang="en-US" sz="1350" b="1" dirty="0">
                <a:latin typeface="Arial" panose="020B0604020202020204" pitchFamily="34" charset="0"/>
                <a:cs typeface="Arial" panose="020B0604020202020204" pitchFamily="34" charset="0"/>
              </a:rPr>
              <a:t>24</a:t>
            </a:r>
            <a:r>
              <a:rPr lang="en-US" sz="1350" b="1" dirty="0">
                <a:solidFill>
                  <a:srgbClr val="1C81FB"/>
                </a:solidFill>
                <a:latin typeface="Arial" panose="020B0604020202020204" pitchFamily="34" charset="0"/>
                <a:cs typeface="Arial" panose="020B0604020202020204" pitchFamily="34" charset="0"/>
              </a:rPr>
              <a:t>       </a:t>
            </a:r>
            <a:r>
              <a:rPr lang="en-US" sz="1350" b="1" dirty="0">
                <a:solidFill>
                  <a:srgbClr val="C00000"/>
                </a:solidFill>
                <a:latin typeface="Arial" panose="020B0604020202020204" pitchFamily="34" charset="0"/>
                <a:cs typeface="Arial" panose="020B0604020202020204" pitchFamily="34" charset="0"/>
              </a:rPr>
              <a:t> 	   </a:t>
            </a:r>
            <a:r>
              <a:rPr lang="en-US" sz="1350" b="1" dirty="0">
                <a:solidFill>
                  <a:prstClr val="black"/>
                </a:solidFill>
                <a:latin typeface="Arial" panose="020B0604020202020204" pitchFamily="34" charset="0"/>
                <a:cs typeface="Arial" panose="020B0604020202020204" pitchFamily="34" charset="0"/>
              </a:rPr>
              <a:t>7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Arts &amp; Humanities 		         4 	                 </a:t>
            </a:r>
            <a:r>
              <a:rPr lang="en-US" sz="1350" b="1" dirty="0">
                <a:latin typeface="Arial" panose="020B0604020202020204" pitchFamily="34" charset="0"/>
                <a:cs typeface="Arial" panose="020B0604020202020204" pitchFamily="34" charset="0"/>
              </a:rPr>
              <a:t>40 </a:t>
            </a:r>
            <a:r>
              <a:rPr lang="en-US" sz="1350" b="1" dirty="0">
                <a:solidFill>
                  <a:srgbClr val="C00000"/>
                </a:solidFill>
                <a:latin typeface="Arial" panose="020B0604020202020204" pitchFamily="34" charset="0"/>
                <a:cs typeface="Arial" panose="020B0604020202020204" pitchFamily="34" charset="0"/>
              </a:rPr>
              <a:t>                      </a:t>
            </a:r>
            <a:r>
              <a:rPr lang="en-US" sz="1350" b="1" dirty="0">
                <a:solidFill>
                  <a:prstClr val="black"/>
                </a:solidFill>
                <a:latin typeface="Arial" panose="020B0604020202020204" pitchFamily="34" charset="0"/>
                <a:cs typeface="Arial" panose="020B0604020202020204" pitchFamily="34" charset="0"/>
              </a:rPr>
              <a:t>47 </a:t>
            </a:r>
            <a:r>
              <a:rPr lang="en-US" sz="1350" b="1" dirty="0">
                <a:solidFill>
                  <a:srgbClr val="C00000"/>
                </a:solidFill>
                <a:latin typeface="Arial" panose="020B0604020202020204" pitchFamily="34" charset="0"/>
                <a:cs typeface="Arial" panose="020B0604020202020204" pitchFamily="34" charset="0"/>
              </a:rPr>
              <a:t>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Aviation			       47</a:t>
            </a:r>
            <a:r>
              <a:rPr lang="en-US" sz="1350" b="1" dirty="0">
                <a:solidFill>
                  <a:srgbClr val="1C81FB"/>
                </a:solidFill>
                <a:latin typeface="Arial" panose="020B0604020202020204" pitchFamily="34" charset="0"/>
                <a:cs typeface="Arial" panose="020B0604020202020204" pitchFamily="34" charset="0"/>
              </a:rPr>
              <a:t> (+2)            </a:t>
            </a:r>
            <a:r>
              <a:rPr lang="en-US" sz="1350" b="1" dirty="0">
                <a:latin typeface="Arial" panose="020B0604020202020204" pitchFamily="34" charset="0"/>
                <a:cs typeface="Arial" panose="020B0604020202020204" pitchFamily="34" charset="0"/>
              </a:rPr>
              <a:t>621</a:t>
            </a:r>
            <a:r>
              <a:rPr lang="en-US" sz="1350" b="1" dirty="0">
                <a:solidFill>
                  <a:schemeClr val="tx2">
                    <a:lumMod val="60000"/>
                    <a:lumOff val="40000"/>
                  </a:schemeClr>
                </a:solidFill>
                <a:latin typeface="Arial" panose="020B0604020202020204" pitchFamily="34" charset="0"/>
                <a:cs typeface="Arial" panose="020B0604020202020204" pitchFamily="34" charset="0"/>
              </a:rPr>
              <a:t> </a:t>
            </a:r>
            <a:r>
              <a:rPr lang="en-US" sz="1350" b="1" dirty="0">
                <a:solidFill>
                  <a:srgbClr val="1C81FB"/>
                </a:solidFill>
                <a:latin typeface="Arial" panose="020B0604020202020204" pitchFamily="34" charset="0"/>
                <a:cs typeface="Arial" panose="020B0604020202020204" pitchFamily="34" charset="0"/>
              </a:rPr>
              <a:t>(+29)          </a:t>
            </a:r>
            <a:r>
              <a:rPr lang="en-US" sz="1350" b="1" dirty="0">
                <a:latin typeface="Arial" panose="020B0604020202020204" pitchFamily="34" charset="0"/>
                <a:cs typeface="Arial" panose="020B0604020202020204" pitchFamily="34" charset="0"/>
              </a:rPr>
              <a:t>309</a:t>
            </a:r>
            <a:r>
              <a:rPr lang="en-US" sz="1350" b="1" dirty="0">
                <a:solidFill>
                  <a:srgbClr val="C00000"/>
                </a:solidFill>
                <a:latin typeface="Arial" panose="020B0604020202020204" pitchFamily="34" charset="0"/>
                <a:cs typeface="Arial" panose="020B0604020202020204" pitchFamily="34" charset="0"/>
              </a:rPr>
              <a:t> </a:t>
            </a:r>
            <a:r>
              <a:rPr lang="en-US" sz="1350" b="1" dirty="0">
                <a:solidFill>
                  <a:srgbClr val="1C81FB"/>
                </a:solidFill>
                <a:latin typeface="Arial" panose="020B0604020202020204" pitchFamily="34" charset="0"/>
                <a:cs typeface="Arial" panose="020B0604020202020204" pitchFamily="34" charset="0"/>
              </a:rPr>
              <a:t>(+1)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Business			       10 </a:t>
            </a:r>
            <a:r>
              <a:rPr lang="en-US" sz="1350" b="1" dirty="0">
                <a:solidFill>
                  <a:srgbClr val="1C81FB"/>
                </a:solidFill>
                <a:latin typeface="Arial" panose="020B0604020202020204" pitchFamily="34" charset="0"/>
                <a:cs typeface="Arial" panose="020B0604020202020204" pitchFamily="34" charset="0"/>
              </a:rPr>
              <a:t>       </a:t>
            </a:r>
            <a:r>
              <a:rPr lang="en-US" sz="1350" b="1" dirty="0">
                <a:solidFill>
                  <a:schemeClr val="tx2">
                    <a:lumMod val="60000"/>
                    <a:lumOff val="40000"/>
                  </a:schemeClr>
                </a:solidFill>
                <a:latin typeface="Arial" panose="020B0604020202020204" pitchFamily="34" charset="0"/>
                <a:cs typeface="Arial" panose="020B0604020202020204" pitchFamily="34" charset="0"/>
              </a:rPr>
              <a:t> </a:t>
            </a:r>
            <a:r>
              <a:rPr lang="en-US" sz="1350" b="1" dirty="0">
                <a:solidFill>
                  <a:srgbClr val="C00000"/>
                </a:solidFill>
                <a:latin typeface="Arial" panose="020B0604020202020204" pitchFamily="34" charset="0"/>
                <a:cs typeface="Arial" panose="020B0604020202020204" pitchFamily="34" charset="0"/>
              </a:rPr>
              <a:t>          </a:t>
            </a:r>
            <a:r>
              <a:rPr lang="en-US" sz="1350" b="1" dirty="0">
                <a:latin typeface="Arial" panose="020B0604020202020204" pitchFamily="34" charset="0"/>
                <a:cs typeface="Arial" panose="020B0604020202020204" pitchFamily="34" charset="0"/>
              </a:rPr>
              <a:t>511 </a:t>
            </a:r>
            <a:r>
              <a:rPr lang="en-US" sz="1350" b="1" dirty="0">
                <a:solidFill>
                  <a:srgbClr val="1C81FB"/>
                </a:solidFill>
                <a:latin typeface="Arial" panose="020B0604020202020204" pitchFamily="34" charset="0"/>
                <a:cs typeface="Arial" panose="020B0604020202020204" pitchFamily="34" charset="0"/>
              </a:rPr>
              <a:t>(+5)               </a:t>
            </a:r>
            <a:r>
              <a:rPr lang="en-US" sz="1350" b="1" dirty="0">
                <a:latin typeface="Arial" panose="020B0604020202020204" pitchFamily="34" charset="0"/>
                <a:cs typeface="Arial" panose="020B0604020202020204" pitchFamily="34" charset="0"/>
              </a:rPr>
              <a:t>52 </a:t>
            </a:r>
            <a:r>
              <a:rPr lang="en-US" sz="1350" b="1" dirty="0">
                <a:solidFill>
                  <a:srgbClr val="C00000"/>
                </a:solidFill>
                <a:latin typeface="Arial" panose="020B0604020202020204" pitchFamily="34" charset="0"/>
                <a:cs typeface="Arial" panose="020B0604020202020204" pitchFamily="34" charset="0"/>
              </a:rPr>
              <a:t>(-3)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Education			       36</a:t>
            </a:r>
            <a:r>
              <a:rPr lang="en-US" sz="1350" b="1" dirty="0">
                <a:latin typeface="Arial" panose="020B0604020202020204" pitchFamily="34" charset="0"/>
                <a:cs typeface="Arial" panose="020B0604020202020204" pitchFamily="34" charset="0"/>
              </a:rPr>
              <a:t>        </a:t>
            </a:r>
            <a:r>
              <a:rPr lang="en-US" sz="1350" b="1" dirty="0">
                <a:solidFill>
                  <a:srgbClr val="1C81FB"/>
                </a:solidFill>
                <a:latin typeface="Arial" panose="020B0604020202020204" pitchFamily="34" charset="0"/>
                <a:cs typeface="Arial" panose="020B0604020202020204" pitchFamily="34" charset="0"/>
              </a:rPr>
              <a:t>         </a:t>
            </a:r>
            <a:r>
              <a:rPr lang="en-US" sz="1350" b="1" dirty="0">
                <a:latin typeface="Arial" panose="020B0604020202020204" pitchFamily="34" charset="0"/>
                <a:cs typeface="Arial" panose="020B0604020202020204" pitchFamily="34" charset="0"/>
              </a:rPr>
              <a:t>1018 </a:t>
            </a:r>
            <a:r>
              <a:rPr lang="en-US" sz="1350" b="1" dirty="0">
                <a:solidFill>
                  <a:srgbClr val="1C81FB"/>
                </a:solidFill>
                <a:latin typeface="Arial" panose="020B0604020202020204" pitchFamily="34" charset="0"/>
                <a:cs typeface="Arial" panose="020B0604020202020204" pitchFamily="34" charset="0"/>
              </a:rPr>
              <a:t>(+296)         </a:t>
            </a:r>
            <a:r>
              <a:rPr lang="en-US" sz="1350" b="1" dirty="0">
                <a:latin typeface="Arial" panose="020B0604020202020204" pitchFamily="34" charset="0"/>
                <a:cs typeface="Arial" panose="020B0604020202020204" pitchFamily="34" charset="0"/>
              </a:rPr>
              <a:t>226 </a:t>
            </a:r>
            <a:r>
              <a:rPr lang="en-US" sz="1350" b="1" dirty="0">
                <a:solidFill>
                  <a:srgbClr val="C00000"/>
                </a:solidFill>
                <a:latin typeface="Arial" panose="020B0604020202020204" pitchFamily="34" charset="0"/>
                <a:cs typeface="Arial" panose="020B0604020202020204" pitchFamily="34" charset="0"/>
              </a:rPr>
              <a:t>(-2)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Communications		         3                   120 </a:t>
            </a:r>
            <a:r>
              <a:rPr lang="en-US" sz="1350" b="1" dirty="0">
                <a:solidFill>
                  <a:srgbClr val="C00000"/>
                </a:solidFill>
                <a:latin typeface="Arial" panose="020B0604020202020204" pitchFamily="34" charset="0"/>
                <a:cs typeface="Arial" panose="020B0604020202020204" pitchFamily="34" charset="0"/>
              </a:rPr>
              <a:t>(-37)              </a:t>
            </a:r>
            <a:r>
              <a:rPr lang="en-US" sz="1350" b="1" dirty="0">
                <a:solidFill>
                  <a:prstClr val="black"/>
                </a:solidFill>
                <a:latin typeface="Arial" panose="020B0604020202020204" pitchFamily="34" charset="0"/>
                <a:cs typeface="Arial" panose="020B0604020202020204" pitchFamily="34" charset="0"/>
              </a:rPr>
              <a:t>17 </a:t>
            </a:r>
            <a:r>
              <a:rPr lang="en-US" sz="1350" b="1" dirty="0">
                <a:solidFill>
                  <a:srgbClr val="C00000"/>
                </a:solidFill>
                <a:latin typeface="Arial" panose="020B0604020202020204" pitchFamily="34" charset="0"/>
                <a:cs typeface="Arial" panose="020B0604020202020204" pitchFamily="34" charset="0"/>
              </a:rPr>
              <a:t>(-9)</a:t>
            </a:r>
            <a:r>
              <a:rPr lang="en-US" sz="1350" b="1" dirty="0">
                <a:solidFill>
                  <a:prstClr val="black"/>
                </a:solidFill>
                <a:latin typeface="Arial" panose="020B0604020202020204" pitchFamily="34" charset="0"/>
                <a:cs typeface="Arial" panose="020B0604020202020204" pitchFamily="34" charset="0"/>
              </a:rPr>
              <a:t> </a:t>
            </a:r>
            <a:r>
              <a:rPr lang="en-US" sz="1350" b="1" dirty="0">
                <a:solidFill>
                  <a:srgbClr val="1C81FB"/>
                </a:solidFill>
                <a:latin typeface="Arial" panose="020B0604020202020204" pitchFamily="34" charset="0"/>
                <a:cs typeface="Arial" panose="020B0604020202020204" pitchFamily="34" charset="0"/>
              </a:rPr>
              <a:t>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Engineering &amp; Technology	       25       </a:t>
            </a:r>
            <a:r>
              <a:rPr lang="en-US" sz="1350" b="1" dirty="0">
                <a:solidFill>
                  <a:schemeClr val="tx2">
                    <a:lumMod val="60000"/>
                    <a:lumOff val="40000"/>
                  </a:schemeClr>
                </a:solidFill>
                <a:latin typeface="Arial" panose="020B0604020202020204" pitchFamily="34" charset="0"/>
                <a:cs typeface="Arial" panose="020B0604020202020204" pitchFamily="34" charset="0"/>
              </a:rPr>
              <a:t>            </a:t>
            </a:r>
            <a:r>
              <a:rPr lang="en-US" sz="1350" b="1" dirty="0">
                <a:latin typeface="Arial" panose="020B0604020202020204" pitchFamily="34" charset="0"/>
                <a:cs typeface="Arial" panose="020B0604020202020204" pitchFamily="34" charset="0"/>
              </a:rPr>
              <a:t>642 </a:t>
            </a:r>
            <a:r>
              <a:rPr lang="en-US" sz="1350" b="1" dirty="0">
                <a:solidFill>
                  <a:srgbClr val="1C81FB"/>
                </a:solidFill>
                <a:latin typeface="Arial" panose="020B0604020202020204" pitchFamily="34" charset="0"/>
                <a:cs typeface="Arial" panose="020B0604020202020204" pitchFamily="34" charset="0"/>
              </a:rPr>
              <a:t>(+3)             </a:t>
            </a:r>
            <a:r>
              <a:rPr lang="en-US" sz="1350" b="1" dirty="0">
                <a:solidFill>
                  <a:prstClr val="black"/>
                </a:solidFill>
                <a:latin typeface="Arial" panose="020B0604020202020204" pitchFamily="34" charset="0"/>
                <a:cs typeface="Arial" panose="020B0604020202020204" pitchFamily="34" charset="0"/>
              </a:rPr>
              <a:t>147 </a:t>
            </a:r>
            <a:r>
              <a:rPr lang="en-US" sz="1350" b="1" dirty="0">
                <a:solidFill>
                  <a:srgbClr val="C00000"/>
                </a:solidFill>
                <a:latin typeface="Arial" panose="020B0604020202020204" pitchFamily="34" charset="0"/>
                <a:cs typeface="Arial" panose="020B0604020202020204" pitchFamily="34" charset="0"/>
              </a:rPr>
              <a:t>(-21)</a:t>
            </a:r>
          </a:p>
          <a:p>
            <a:pPr marL="214313" indent="-214313" defTabSz="685800">
              <a:buFont typeface="Arial" panose="020B0604020202020204" pitchFamily="34" charset="0"/>
              <a:buChar char="•"/>
            </a:pPr>
            <a:r>
              <a:rPr lang="en-US" sz="1350" b="1" dirty="0">
                <a:solidFill>
                  <a:srgbClr val="7030A0"/>
                </a:solidFill>
                <a:latin typeface="Arial" panose="020B0604020202020204" pitchFamily="34" charset="0"/>
                <a:cs typeface="Arial" panose="020B0604020202020204" pitchFamily="34" charset="0"/>
              </a:rPr>
              <a:t>Explorer Clubs		     156 </a:t>
            </a:r>
            <a:r>
              <a:rPr lang="en-US" sz="1350" b="1" dirty="0">
                <a:solidFill>
                  <a:srgbClr val="1C81FB"/>
                </a:solidFill>
                <a:latin typeface="Arial" panose="020B0604020202020204" pitchFamily="34" charset="0"/>
                <a:cs typeface="Arial" panose="020B0604020202020204" pitchFamily="34" charset="0"/>
              </a:rPr>
              <a:t>(+9)          </a:t>
            </a:r>
            <a:r>
              <a:rPr lang="en-US" sz="1350" b="1" dirty="0">
                <a:solidFill>
                  <a:srgbClr val="7030A0"/>
                </a:solidFill>
                <a:latin typeface="Arial" panose="020B0604020202020204" pitchFamily="34" charset="0"/>
                <a:cs typeface="Arial" panose="020B0604020202020204" pitchFamily="34" charset="0"/>
              </a:rPr>
              <a:t>3,007</a:t>
            </a:r>
            <a:r>
              <a:rPr lang="en-US" sz="1350" b="1" dirty="0">
                <a:solidFill>
                  <a:srgbClr val="1C81FB"/>
                </a:solidFill>
                <a:latin typeface="Arial" panose="020B0604020202020204" pitchFamily="34" charset="0"/>
                <a:cs typeface="Arial" panose="020B0604020202020204" pitchFamily="34" charset="0"/>
              </a:rPr>
              <a:t> </a:t>
            </a:r>
            <a:r>
              <a:rPr lang="en-US" sz="1350" b="1" dirty="0">
                <a:solidFill>
                  <a:srgbClr val="C00000"/>
                </a:solidFill>
                <a:latin typeface="Arial" panose="020B0604020202020204" pitchFamily="34" charset="0"/>
                <a:cs typeface="Arial" panose="020B0604020202020204" pitchFamily="34" charset="0"/>
              </a:rPr>
              <a:t>(-10)           </a:t>
            </a:r>
            <a:r>
              <a:rPr lang="en-US" sz="1350" b="1" dirty="0">
                <a:solidFill>
                  <a:srgbClr val="7030A0"/>
                </a:solidFill>
                <a:latin typeface="Arial" panose="020B0604020202020204" pitchFamily="34" charset="0"/>
                <a:cs typeface="Arial" panose="020B0604020202020204" pitchFamily="34" charset="0"/>
              </a:rPr>
              <a:t>671 </a:t>
            </a:r>
            <a:r>
              <a:rPr lang="en-US" sz="1350" b="1" dirty="0">
                <a:solidFill>
                  <a:srgbClr val="1C81FB"/>
                </a:solidFill>
                <a:latin typeface="Arial" panose="020B0604020202020204" pitchFamily="34" charset="0"/>
                <a:cs typeface="Arial" panose="020B0604020202020204" pitchFamily="34" charset="0"/>
              </a:rPr>
              <a:t>(+47)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Fire/Emergency Services                368 </a:t>
            </a:r>
            <a:r>
              <a:rPr lang="en-US" sz="1350" b="1" dirty="0">
                <a:solidFill>
                  <a:srgbClr val="1C81FB"/>
                </a:solidFill>
                <a:latin typeface="Arial" panose="020B0604020202020204" pitchFamily="34" charset="0"/>
                <a:cs typeface="Arial" panose="020B0604020202020204" pitchFamily="34" charset="0"/>
              </a:rPr>
              <a:t>(+11)       </a:t>
            </a:r>
            <a:r>
              <a:rPr lang="en-US" sz="1350" b="1" dirty="0">
                <a:solidFill>
                  <a:prstClr val="black"/>
                </a:solidFill>
                <a:latin typeface="Arial" panose="020B0604020202020204" pitchFamily="34" charset="0"/>
                <a:cs typeface="Arial" panose="020B0604020202020204" pitchFamily="34" charset="0"/>
              </a:rPr>
              <a:t>4,042 </a:t>
            </a:r>
            <a:r>
              <a:rPr lang="en-US" sz="1350" b="1" dirty="0">
                <a:solidFill>
                  <a:srgbClr val="1C81FB"/>
                </a:solidFill>
                <a:latin typeface="Arial" panose="020B0604020202020204" pitchFamily="34" charset="0"/>
                <a:cs typeface="Arial" panose="020B0604020202020204" pitchFamily="34" charset="0"/>
              </a:rPr>
              <a:t>(+105)      </a:t>
            </a:r>
            <a:r>
              <a:rPr lang="en-US" sz="1350" b="1" dirty="0">
                <a:latin typeface="Arial" panose="020B0604020202020204" pitchFamily="34" charset="0"/>
                <a:cs typeface="Arial" panose="020B0604020202020204" pitchFamily="34" charset="0"/>
              </a:rPr>
              <a:t>2,179 </a:t>
            </a:r>
            <a:r>
              <a:rPr lang="en-US" sz="1350" b="1" dirty="0">
                <a:solidFill>
                  <a:srgbClr val="C00000"/>
                </a:solidFill>
                <a:latin typeface="Arial" panose="020B0604020202020204" pitchFamily="34" charset="0"/>
                <a:cs typeface="Arial" panose="020B0604020202020204" pitchFamily="34" charset="0"/>
              </a:rPr>
              <a:t>(-23)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General Interest 		        58 </a:t>
            </a:r>
            <a:r>
              <a:rPr lang="en-US" sz="1350" b="1" dirty="0">
                <a:solidFill>
                  <a:srgbClr val="C00000"/>
                </a:solidFill>
                <a:latin typeface="Arial" panose="020B0604020202020204" pitchFamily="34" charset="0"/>
                <a:cs typeface="Arial" panose="020B0604020202020204" pitchFamily="34" charset="0"/>
              </a:rPr>
              <a:t>(-1)         </a:t>
            </a:r>
            <a:r>
              <a:rPr lang="en-US" sz="1350" b="1" dirty="0">
                <a:latin typeface="Arial" panose="020B0604020202020204" pitchFamily="34" charset="0"/>
                <a:cs typeface="Arial" panose="020B0604020202020204" pitchFamily="34" charset="0"/>
              </a:rPr>
              <a:t>2,983 </a:t>
            </a:r>
            <a:r>
              <a:rPr lang="en-US" sz="1350" b="1" dirty="0">
                <a:solidFill>
                  <a:srgbClr val="1C81FB"/>
                </a:solidFill>
                <a:latin typeface="Arial" panose="020B0604020202020204" pitchFamily="34" charset="0"/>
                <a:cs typeface="Arial" panose="020B0604020202020204" pitchFamily="34" charset="0"/>
              </a:rPr>
              <a:t>(+250)         </a:t>
            </a:r>
            <a:r>
              <a:rPr lang="en-US" sz="1350" b="1" dirty="0">
                <a:latin typeface="Arial" panose="020B0604020202020204" pitchFamily="34" charset="0"/>
                <a:cs typeface="Arial" panose="020B0604020202020204" pitchFamily="34" charset="0"/>
              </a:rPr>
              <a:t>338 </a:t>
            </a:r>
            <a:r>
              <a:rPr lang="en-US" sz="1350" b="1" dirty="0">
                <a:solidFill>
                  <a:srgbClr val="C00000"/>
                </a:solidFill>
                <a:latin typeface="Arial" panose="020B0604020202020204" pitchFamily="34" charset="0"/>
                <a:cs typeface="Arial" panose="020B0604020202020204" pitchFamily="34" charset="0"/>
              </a:rPr>
              <a:t>(-9)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Health Care			        61 </a:t>
            </a:r>
            <a:r>
              <a:rPr lang="en-US" sz="1350" b="1" dirty="0">
                <a:solidFill>
                  <a:srgbClr val="1C81FB"/>
                </a:solidFill>
                <a:latin typeface="Arial" panose="020B0604020202020204" pitchFamily="34" charset="0"/>
                <a:cs typeface="Arial" panose="020B0604020202020204" pitchFamily="34" charset="0"/>
              </a:rPr>
              <a:t>(+1)        </a:t>
            </a:r>
            <a:r>
              <a:rPr lang="en-US" sz="1350" b="1" dirty="0">
                <a:latin typeface="Arial" panose="020B0604020202020204" pitchFamily="34" charset="0"/>
                <a:cs typeface="Arial" panose="020B0604020202020204" pitchFamily="34" charset="0"/>
              </a:rPr>
              <a:t>1,617</a:t>
            </a:r>
            <a:r>
              <a:rPr lang="en-US" sz="1350" b="1" dirty="0">
                <a:solidFill>
                  <a:prstClr val="black"/>
                </a:solidFill>
                <a:latin typeface="Arial" panose="020B0604020202020204" pitchFamily="34" charset="0"/>
                <a:cs typeface="Arial" panose="020B0604020202020204" pitchFamily="34" charset="0"/>
              </a:rPr>
              <a:t> </a:t>
            </a:r>
            <a:r>
              <a:rPr lang="en-US" sz="1350" b="1" dirty="0">
                <a:solidFill>
                  <a:srgbClr val="1C81FB"/>
                </a:solidFill>
                <a:latin typeface="Arial" panose="020B0604020202020204" pitchFamily="34" charset="0"/>
                <a:cs typeface="Arial" panose="020B0604020202020204" pitchFamily="34" charset="0"/>
              </a:rPr>
              <a:t>(+58)           </a:t>
            </a:r>
            <a:r>
              <a:rPr lang="en-US" sz="1350" b="1" dirty="0">
                <a:solidFill>
                  <a:prstClr val="black"/>
                </a:solidFill>
                <a:latin typeface="Arial" panose="020B0604020202020204" pitchFamily="34" charset="0"/>
                <a:cs typeface="Arial" panose="020B0604020202020204" pitchFamily="34" charset="0"/>
              </a:rPr>
              <a:t>323 </a:t>
            </a:r>
            <a:r>
              <a:rPr lang="en-US" sz="1350" b="1" dirty="0">
                <a:solidFill>
                  <a:srgbClr val="C00000"/>
                </a:solidFill>
                <a:latin typeface="Arial" panose="020B0604020202020204" pitchFamily="34" charset="0"/>
                <a:cs typeface="Arial" panose="020B0604020202020204" pitchFamily="34" charset="0"/>
              </a:rPr>
              <a:t>(-26)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Law Enforcement		      539 </a:t>
            </a:r>
            <a:r>
              <a:rPr lang="en-US" sz="1350" b="1" dirty="0">
                <a:solidFill>
                  <a:srgbClr val="1C81FB"/>
                </a:solidFill>
                <a:latin typeface="Arial" panose="020B0604020202020204" pitchFamily="34" charset="0"/>
                <a:cs typeface="Arial" panose="020B0604020202020204" pitchFamily="34" charset="0"/>
              </a:rPr>
              <a:t>(+31)      </a:t>
            </a:r>
            <a:r>
              <a:rPr lang="en-US" sz="1350" b="1" dirty="0">
                <a:latin typeface="Arial" panose="020B0604020202020204" pitchFamily="34" charset="0"/>
                <a:cs typeface="Arial" panose="020B0604020202020204" pitchFamily="34" charset="0"/>
              </a:rPr>
              <a:t>5,785 </a:t>
            </a:r>
            <a:r>
              <a:rPr lang="en-US" sz="1350" b="1" dirty="0">
                <a:solidFill>
                  <a:srgbClr val="1C81FB"/>
                </a:solidFill>
                <a:latin typeface="Arial" panose="020B0604020202020204" pitchFamily="34" charset="0"/>
                <a:cs typeface="Arial" panose="020B0604020202020204" pitchFamily="34" charset="0"/>
              </a:rPr>
              <a:t>(+349)</a:t>
            </a:r>
            <a:r>
              <a:rPr lang="en-US" sz="1350" b="1" dirty="0">
                <a:solidFill>
                  <a:srgbClr val="C00000"/>
                </a:solidFill>
                <a:latin typeface="Arial" panose="020B0604020202020204" pitchFamily="34" charset="0"/>
                <a:cs typeface="Arial" panose="020B0604020202020204" pitchFamily="34" charset="0"/>
              </a:rPr>
              <a:t>       </a:t>
            </a:r>
            <a:r>
              <a:rPr lang="en-US" sz="1350" b="1" dirty="0">
                <a:latin typeface="Arial" panose="020B0604020202020204" pitchFamily="34" charset="0"/>
                <a:cs typeface="Arial" panose="020B0604020202020204" pitchFamily="34" charset="0"/>
              </a:rPr>
              <a:t>3,206 </a:t>
            </a:r>
            <a:r>
              <a:rPr lang="en-US" sz="1350" b="1" dirty="0">
                <a:solidFill>
                  <a:srgbClr val="C00000"/>
                </a:solidFill>
                <a:latin typeface="Arial" panose="020B0604020202020204" pitchFamily="34" charset="0"/>
                <a:cs typeface="Arial" panose="020B0604020202020204" pitchFamily="34" charset="0"/>
              </a:rPr>
              <a:t>(-7)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Law / Gov’t / Public Service              66 </a:t>
            </a:r>
            <a:r>
              <a:rPr lang="en-US" sz="1350" b="1" dirty="0">
                <a:solidFill>
                  <a:srgbClr val="1C81FB"/>
                </a:solidFill>
                <a:latin typeface="Arial" panose="020B0604020202020204" pitchFamily="34" charset="0"/>
                <a:cs typeface="Arial" panose="020B0604020202020204" pitchFamily="34" charset="0"/>
              </a:rPr>
              <a:t>(+2)        </a:t>
            </a:r>
            <a:r>
              <a:rPr lang="en-US" sz="1350" b="1" dirty="0">
                <a:latin typeface="Arial" panose="020B0604020202020204" pitchFamily="34" charset="0"/>
                <a:cs typeface="Arial" panose="020B0604020202020204" pitchFamily="34" charset="0"/>
              </a:rPr>
              <a:t>1,405</a:t>
            </a:r>
            <a:r>
              <a:rPr lang="en-US" sz="1350" b="1" dirty="0">
                <a:solidFill>
                  <a:srgbClr val="FF0000"/>
                </a:solidFill>
                <a:latin typeface="Arial" panose="020B0604020202020204" pitchFamily="34" charset="0"/>
                <a:cs typeface="Arial" panose="020B0604020202020204" pitchFamily="34" charset="0"/>
              </a:rPr>
              <a:t> </a:t>
            </a:r>
            <a:r>
              <a:rPr lang="en-US" sz="1350" b="1" dirty="0">
                <a:solidFill>
                  <a:srgbClr val="C00000"/>
                </a:solidFill>
                <a:latin typeface="Arial" panose="020B0604020202020204" pitchFamily="34" charset="0"/>
                <a:cs typeface="Arial" panose="020B0604020202020204" pitchFamily="34" charset="0"/>
              </a:rPr>
              <a:t>(+20)            </a:t>
            </a:r>
            <a:r>
              <a:rPr lang="en-US" sz="1350" b="1" dirty="0">
                <a:latin typeface="Arial" panose="020B0604020202020204" pitchFamily="34" charset="0"/>
                <a:cs typeface="Arial" panose="020B0604020202020204" pitchFamily="34" charset="0"/>
              </a:rPr>
              <a:t>404 </a:t>
            </a:r>
            <a:r>
              <a:rPr lang="en-US" sz="1350" b="1" dirty="0">
                <a:solidFill>
                  <a:srgbClr val="C00000"/>
                </a:solidFill>
                <a:latin typeface="Arial" panose="020B0604020202020204" pitchFamily="34" charset="0"/>
                <a:cs typeface="Arial" panose="020B0604020202020204" pitchFamily="34" charset="0"/>
              </a:rPr>
              <a:t>(-21)</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Science			        10      </a:t>
            </a:r>
            <a:r>
              <a:rPr lang="en-US" sz="1350" b="1" dirty="0">
                <a:solidFill>
                  <a:srgbClr val="C00000"/>
                </a:solidFill>
                <a:latin typeface="Arial" panose="020B0604020202020204" pitchFamily="34" charset="0"/>
                <a:cs typeface="Arial" panose="020B0604020202020204" pitchFamily="34" charset="0"/>
              </a:rPr>
              <a:t>       </a:t>
            </a:r>
            <a:r>
              <a:rPr lang="en-US" sz="1350" b="1" dirty="0">
                <a:solidFill>
                  <a:prstClr val="black"/>
                </a:solidFill>
                <a:latin typeface="Arial" panose="020B0604020202020204" pitchFamily="34" charset="0"/>
                <a:cs typeface="Arial" panose="020B0604020202020204" pitchFamily="34" charset="0"/>
              </a:rPr>
              <a:t>   </a:t>
            </a:r>
            <a:r>
              <a:rPr lang="en-US" sz="1350" b="1" dirty="0">
                <a:solidFill>
                  <a:srgbClr val="1C81FB"/>
                </a:solidFill>
                <a:latin typeface="Arial" panose="020B0604020202020204" pitchFamily="34" charset="0"/>
                <a:cs typeface="Arial" panose="020B0604020202020204" pitchFamily="34" charset="0"/>
              </a:rPr>
              <a:t>  </a:t>
            </a:r>
            <a:r>
              <a:rPr lang="en-US" sz="1350" b="1" dirty="0">
                <a:solidFill>
                  <a:prstClr val="black"/>
                </a:solidFill>
                <a:latin typeface="Arial" panose="020B0604020202020204" pitchFamily="34" charset="0"/>
                <a:cs typeface="Arial" panose="020B0604020202020204" pitchFamily="34" charset="0"/>
              </a:rPr>
              <a:t>731 </a:t>
            </a:r>
            <a:r>
              <a:rPr lang="en-US" sz="1350" b="1" dirty="0">
                <a:solidFill>
                  <a:srgbClr val="0070C0"/>
                </a:solidFill>
                <a:latin typeface="Arial" panose="020B0604020202020204" pitchFamily="34" charset="0"/>
                <a:cs typeface="Arial" panose="020B0604020202020204" pitchFamily="34" charset="0"/>
              </a:rPr>
              <a:t>(+159)            </a:t>
            </a:r>
            <a:r>
              <a:rPr lang="en-US" sz="1350" b="1" dirty="0">
                <a:latin typeface="Arial" panose="020B0604020202020204" pitchFamily="34" charset="0"/>
                <a:cs typeface="Arial" panose="020B0604020202020204" pitchFamily="34" charset="0"/>
              </a:rPr>
              <a:t>50 </a:t>
            </a:r>
            <a:r>
              <a:rPr lang="en-US" sz="1350" b="1" dirty="0">
                <a:solidFill>
                  <a:srgbClr val="C00000"/>
                </a:solidFill>
                <a:latin typeface="Arial" panose="020B0604020202020204" pitchFamily="34" charset="0"/>
                <a:cs typeface="Arial" panose="020B0604020202020204" pitchFamily="34" charset="0"/>
              </a:rPr>
              <a:t>(-3)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Skilled Trades		      	        15 </a:t>
            </a:r>
            <a:r>
              <a:rPr lang="en-US" sz="1350" b="1" dirty="0">
                <a:solidFill>
                  <a:srgbClr val="1C81FB"/>
                </a:solidFill>
                <a:latin typeface="Arial" panose="020B0604020202020204" pitchFamily="34" charset="0"/>
                <a:cs typeface="Arial" panose="020B0604020202020204" pitchFamily="34" charset="0"/>
              </a:rPr>
              <a:t>(+1)           </a:t>
            </a:r>
            <a:r>
              <a:rPr lang="en-US" sz="1350" b="1" dirty="0">
                <a:solidFill>
                  <a:prstClr val="black"/>
                </a:solidFill>
                <a:latin typeface="Arial" panose="020B0604020202020204" pitchFamily="34" charset="0"/>
                <a:cs typeface="Arial" panose="020B0604020202020204" pitchFamily="34" charset="0"/>
              </a:rPr>
              <a:t>144 </a:t>
            </a:r>
            <a:r>
              <a:rPr lang="en-US" sz="1350" b="1" dirty="0">
                <a:solidFill>
                  <a:srgbClr val="C00000"/>
                </a:solidFill>
                <a:latin typeface="Arial" panose="020B0604020202020204" pitchFamily="34" charset="0"/>
                <a:cs typeface="Arial" panose="020B0604020202020204" pitchFamily="34" charset="0"/>
              </a:rPr>
              <a:t>(-6)                </a:t>
            </a:r>
            <a:r>
              <a:rPr lang="en-US" sz="1350" b="1" dirty="0">
                <a:latin typeface="Arial" panose="020B0604020202020204" pitchFamily="34" charset="0"/>
                <a:cs typeface="Arial" panose="020B0604020202020204" pitchFamily="34" charset="0"/>
              </a:rPr>
              <a:t>88 </a:t>
            </a:r>
            <a:r>
              <a:rPr lang="en-US" sz="1350" b="1" dirty="0">
                <a:solidFill>
                  <a:srgbClr val="C00000"/>
                </a:solidFill>
                <a:latin typeface="Arial" panose="020B0604020202020204" pitchFamily="34" charset="0"/>
                <a:cs typeface="Arial" panose="020B0604020202020204" pitchFamily="34" charset="0"/>
              </a:rPr>
              <a:t>(-1)         </a:t>
            </a:r>
          </a:p>
          <a:p>
            <a:pPr marL="228600" indent="-228600"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Social Services		          3     </a:t>
            </a:r>
            <a:r>
              <a:rPr lang="en-US" sz="1350" b="1" dirty="0">
                <a:solidFill>
                  <a:srgbClr val="C00000"/>
                </a:solidFill>
                <a:latin typeface="Arial" panose="020B0604020202020204" pitchFamily="34" charset="0"/>
                <a:cs typeface="Arial" panose="020B0604020202020204" pitchFamily="34" charset="0"/>
              </a:rPr>
              <a:t>         </a:t>
            </a:r>
            <a:r>
              <a:rPr lang="en-US" sz="1350" b="1" dirty="0">
                <a:solidFill>
                  <a:prstClr val="black"/>
                </a:solidFill>
                <a:latin typeface="Arial" panose="020B0604020202020204" pitchFamily="34" charset="0"/>
                <a:cs typeface="Arial" panose="020B0604020202020204" pitchFamily="34" charset="0"/>
              </a:rPr>
              <a:t>    110 </a:t>
            </a:r>
            <a:r>
              <a:rPr lang="en-US" sz="1350" b="1" dirty="0">
                <a:solidFill>
                  <a:srgbClr val="C00000"/>
                </a:solidFill>
                <a:latin typeface="Arial" panose="020B0604020202020204" pitchFamily="34" charset="0"/>
                <a:cs typeface="Arial" panose="020B0604020202020204" pitchFamily="34" charset="0"/>
              </a:rPr>
              <a:t>(-10)               </a:t>
            </a:r>
            <a:r>
              <a:rPr lang="en-US" sz="1350" b="1" dirty="0">
                <a:latin typeface="Arial" panose="020B0604020202020204" pitchFamily="34" charset="0"/>
                <a:cs typeface="Arial" panose="020B0604020202020204" pitchFamily="34" charset="0"/>
              </a:rPr>
              <a:t>16</a:t>
            </a:r>
            <a:r>
              <a:rPr lang="en-US" sz="1350" b="1" dirty="0">
                <a:solidFill>
                  <a:srgbClr val="C00000"/>
                </a:solidFill>
                <a:latin typeface="Arial" panose="020B0604020202020204" pitchFamily="34" charset="0"/>
                <a:cs typeface="Arial" panose="020B0604020202020204" pitchFamily="34" charset="0"/>
              </a:rPr>
              <a:t> (-1) </a:t>
            </a:r>
          </a:p>
          <a:p>
            <a:pPr marL="228600" indent="-228600"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STEM		                        8 </a:t>
            </a:r>
            <a:r>
              <a:rPr lang="en-US" sz="1350" b="1" dirty="0">
                <a:solidFill>
                  <a:srgbClr val="1C81FB"/>
                </a:solidFill>
                <a:latin typeface="Arial" panose="020B0604020202020204" pitchFamily="34" charset="0"/>
                <a:cs typeface="Arial" panose="020B0604020202020204" pitchFamily="34" charset="0"/>
              </a:rPr>
              <a:t>(+1)</a:t>
            </a:r>
            <a:r>
              <a:rPr lang="en-US" sz="1350" b="1" dirty="0">
                <a:solidFill>
                  <a:prstClr val="black"/>
                </a:solidFill>
                <a:latin typeface="Arial" panose="020B0604020202020204" pitchFamily="34" charset="0"/>
                <a:cs typeface="Arial" panose="020B0604020202020204" pitchFamily="34" charset="0"/>
              </a:rPr>
              <a:t>           </a:t>
            </a:r>
            <a:r>
              <a:rPr lang="en-US" sz="1350" b="1" dirty="0">
                <a:latin typeface="Arial" panose="020B0604020202020204" pitchFamily="34" charset="0"/>
                <a:cs typeface="Arial" panose="020B0604020202020204" pitchFamily="34" charset="0"/>
              </a:rPr>
              <a:t>138</a:t>
            </a:r>
            <a:r>
              <a:rPr lang="en-US" sz="1350" b="1" dirty="0">
                <a:solidFill>
                  <a:srgbClr val="C00000"/>
                </a:solidFill>
                <a:latin typeface="Arial" panose="020B0604020202020204" pitchFamily="34" charset="0"/>
                <a:cs typeface="Arial" panose="020B0604020202020204" pitchFamily="34" charset="0"/>
              </a:rPr>
              <a:t> </a:t>
            </a:r>
            <a:r>
              <a:rPr lang="en-US" sz="1350" b="1" dirty="0">
                <a:solidFill>
                  <a:srgbClr val="1C81FB"/>
                </a:solidFill>
                <a:latin typeface="Arial" panose="020B0604020202020204" pitchFamily="34" charset="0"/>
                <a:cs typeface="Arial" panose="020B0604020202020204" pitchFamily="34" charset="0"/>
              </a:rPr>
              <a:t>(+31)              </a:t>
            </a:r>
            <a:r>
              <a:rPr lang="en-US" sz="1350" b="1" dirty="0">
                <a:latin typeface="Arial" panose="020B0604020202020204" pitchFamily="34" charset="0"/>
                <a:cs typeface="Arial" panose="020B0604020202020204" pitchFamily="34" charset="0"/>
              </a:rPr>
              <a:t>71 </a:t>
            </a:r>
            <a:r>
              <a:rPr lang="en-US" sz="1350" b="1" dirty="0">
                <a:solidFill>
                  <a:srgbClr val="1C81FB"/>
                </a:solidFill>
                <a:latin typeface="Arial" panose="020B0604020202020204" pitchFamily="34" charset="0"/>
                <a:cs typeface="Arial" panose="020B0604020202020204" pitchFamily="34" charset="0"/>
              </a:rPr>
              <a:t>(+7)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No Special Interest Selected	        17 </a:t>
            </a:r>
            <a:r>
              <a:rPr lang="en-US" sz="1350" b="1" dirty="0">
                <a:solidFill>
                  <a:srgbClr val="1C81FB"/>
                </a:solidFill>
                <a:latin typeface="Arial" panose="020B0604020202020204" pitchFamily="34" charset="0"/>
                <a:cs typeface="Arial" panose="020B0604020202020204" pitchFamily="34" charset="0"/>
              </a:rPr>
              <a:t>(+2)</a:t>
            </a:r>
            <a:r>
              <a:rPr lang="en-US" sz="1350" b="1" dirty="0">
                <a:solidFill>
                  <a:schemeClr val="tx2">
                    <a:lumMod val="60000"/>
                    <a:lumOff val="40000"/>
                  </a:schemeClr>
                </a:solidFill>
                <a:latin typeface="Arial" panose="020B0604020202020204" pitchFamily="34" charset="0"/>
                <a:cs typeface="Arial" panose="020B0604020202020204" pitchFamily="34" charset="0"/>
              </a:rPr>
              <a:t>           </a:t>
            </a:r>
            <a:r>
              <a:rPr lang="en-US" sz="1350" b="1" dirty="0">
                <a:latin typeface="Arial" panose="020B0604020202020204" pitchFamily="34" charset="0"/>
                <a:cs typeface="Arial" panose="020B0604020202020204" pitchFamily="34" charset="0"/>
              </a:rPr>
              <a:t>104</a:t>
            </a:r>
            <a:r>
              <a:rPr lang="en-US" sz="1350" b="1" dirty="0">
                <a:solidFill>
                  <a:prstClr val="black"/>
                </a:solidFill>
                <a:latin typeface="Arial" panose="020B0604020202020204" pitchFamily="34" charset="0"/>
                <a:cs typeface="Arial" panose="020B0604020202020204" pitchFamily="34" charset="0"/>
              </a:rPr>
              <a:t> </a:t>
            </a:r>
            <a:r>
              <a:rPr lang="en-US" sz="1350" b="1" dirty="0">
                <a:solidFill>
                  <a:srgbClr val="1C81FB"/>
                </a:solidFill>
                <a:latin typeface="Arial" panose="020B0604020202020204" pitchFamily="34" charset="0"/>
                <a:cs typeface="Arial" panose="020B0604020202020204" pitchFamily="34" charset="0"/>
              </a:rPr>
              <a:t>(+9)               </a:t>
            </a:r>
            <a:r>
              <a:rPr lang="en-US" sz="1350" b="1" dirty="0">
                <a:latin typeface="Arial" panose="020B0604020202020204" pitchFamily="34" charset="0"/>
                <a:cs typeface="Arial" panose="020B0604020202020204" pitchFamily="34" charset="0"/>
              </a:rPr>
              <a:t>95</a:t>
            </a:r>
            <a:r>
              <a:rPr lang="en-US" sz="1350" b="1" dirty="0">
                <a:solidFill>
                  <a:prstClr val="black"/>
                </a:solidFill>
                <a:latin typeface="Arial" panose="020B0604020202020204" pitchFamily="34" charset="0"/>
                <a:cs typeface="Arial" panose="020B0604020202020204" pitchFamily="34" charset="0"/>
              </a:rPr>
              <a:t> </a:t>
            </a:r>
            <a:r>
              <a:rPr lang="en-US" sz="1350" b="1" dirty="0">
                <a:solidFill>
                  <a:srgbClr val="1C81FB"/>
                </a:solidFill>
                <a:latin typeface="Arial" panose="020B0604020202020204" pitchFamily="34" charset="0"/>
                <a:cs typeface="Arial" panose="020B0604020202020204" pitchFamily="34" charset="0"/>
              </a:rPr>
              <a:t>(+3) </a:t>
            </a:r>
            <a:endParaRPr lang="en-US" sz="1350" b="1" dirty="0">
              <a:solidFill>
                <a:srgbClr val="C00000"/>
              </a:solidFill>
              <a:latin typeface="Arial" panose="020B0604020202020204" pitchFamily="34" charset="0"/>
              <a:cs typeface="Arial" panose="020B0604020202020204" pitchFamily="34" charset="0"/>
            </a:endParaRPr>
          </a:p>
          <a:p>
            <a:pPr marL="214313" indent="-214313" defTabSz="685800">
              <a:buFont typeface="Arial" panose="020B0604020202020204" pitchFamily="34" charset="0"/>
              <a:buChar char="•"/>
            </a:pPr>
            <a:endParaRPr lang="en-US" sz="1500" b="1" dirty="0">
              <a:solidFill>
                <a:prstClr val="white"/>
              </a:solidFill>
              <a:latin typeface="Arial" panose="020B0604020202020204" pitchFamily="34" charset="0"/>
              <a:cs typeface="Arial" panose="020B0604020202020204" pitchFamily="34" charset="0"/>
            </a:endParaRPr>
          </a:p>
          <a:p>
            <a:pPr defTabSz="685800"/>
            <a:r>
              <a:rPr lang="en-US" sz="1350" b="1" dirty="0">
                <a:solidFill>
                  <a:srgbClr val="0070C0"/>
                </a:solidFill>
                <a:latin typeface="Arial" panose="020B0604020202020204" pitchFamily="34" charset="0"/>
                <a:cs typeface="Arial" panose="020B0604020202020204" pitchFamily="34" charset="0"/>
              </a:rPr>
              <a:t>NOTE: Numbers in parentheses are changes since 7 May 2026. Jeff Schweiger, National Exploring Membership &amp; Retention Lead, observed that </a:t>
            </a:r>
            <a:r>
              <a:rPr lang="en-US" sz="1350" b="1" dirty="0">
                <a:solidFill>
                  <a:srgbClr val="C00000"/>
                </a:solidFill>
                <a:latin typeface="Arial" panose="020B0604020202020204" pitchFamily="34" charset="0"/>
                <a:cs typeface="Arial" panose="020B0604020202020204" pitchFamily="34" charset="0"/>
              </a:rPr>
              <a:t>currently 110 clubs do not reflect “0999” special interest code (SIC) </a:t>
            </a:r>
            <a:r>
              <a:rPr lang="en-US" sz="1350" b="1" dirty="0">
                <a:solidFill>
                  <a:srgbClr val="0070C0"/>
                </a:solidFill>
                <a:latin typeface="Arial" panose="020B0604020202020204" pitchFamily="34" charset="0"/>
                <a:cs typeface="Arial" panose="020B0604020202020204" pitchFamily="34" charset="0"/>
              </a:rPr>
              <a:t>which will require each of these clubs’ council registrar to correct</a:t>
            </a:r>
          </a:p>
          <a:p>
            <a:pPr defTabSz="685800"/>
            <a:endParaRPr lang="en-US" sz="1275" b="1" dirty="0">
              <a:solidFill>
                <a:prstClr val="white"/>
              </a:solidFill>
              <a:latin typeface="Arial Black" panose="020B0A04020102020204" pitchFamily="34" charset="0"/>
            </a:endParaRPr>
          </a:p>
        </p:txBody>
      </p:sp>
      <p:sp>
        <p:nvSpPr>
          <p:cNvPr id="3" name="Slide Number Placeholder 2">
            <a:extLst>
              <a:ext uri="{FF2B5EF4-FFF2-40B4-BE49-F238E27FC236}">
                <a16:creationId xmlns:a16="http://schemas.microsoft.com/office/drawing/2014/main" id="{5B16E404-B534-4579-8EC5-CC6FB4B9AC0A}"/>
              </a:ext>
            </a:extLst>
          </p:cNvPr>
          <p:cNvSpPr>
            <a:spLocks noGrp="1"/>
          </p:cNvSpPr>
          <p:nvPr>
            <p:ph type="sldNum" sz="quarter" idx="12"/>
          </p:nvPr>
        </p:nvSpPr>
        <p:spPr/>
        <p:txBody>
          <a:bodyPr/>
          <a:lstStyle/>
          <a:p>
            <a:fld id="{47383098-F627-5B4F-9D1B-3166CCBD3A8A}" type="slidenum">
              <a:rPr lang="en-US" smtClean="0"/>
              <a:t>22</a:t>
            </a:fld>
            <a:endParaRPr lang="en-US"/>
          </a:p>
        </p:txBody>
      </p:sp>
    </p:spTree>
    <p:extLst>
      <p:ext uri="{BB962C8B-B14F-4D97-AF65-F5344CB8AC3E}">
        <p14:creationId xmlns:p14="http://schemas.microsoft.com/office/powerpoint/2010/main" val="33011478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sp>
        <p:nvSpPr>
          <p:cNvPr id="2" name="Title 1"/>
          <p:cNvSpPr>
            <a:spLocks noGrp="1"/>
          </p:cNvSpPr>
          <p:nvPr>
            <p:ph type="ctrTitle"/>
          </p:nvPr>
        </p:nvSpPr>
        <p:spPr>
          <a:xfrm>
            <a:off x="1902244" y="188504"/>
            <a:ext cx="8409746" cy="642970"/>
          </a:xfrm>
        </p:spPr>
        <p:txBody>
          <a:bodyPr>
            <a:normAutofit/>
          </a:bodyPr>
          <a:lstStyle/>
          <a:p>
            <a:pPr algn="l"/>
            <a:r>
              <a:rPr lang="en-US" sz="2400" dirty="0">
                <a:solidFill>
                  <a:srgbClr val="1FC77F"/>
                </a:solidFill>
                <a:latin typeface="Arial Black"/>
                <a:cs typeface="Arial Black"/>
              </a:rPr>
              <a:t>National Exploring Program Commissioner</a:t>
            </a: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1891126" y="814695"/>
            <a:ext cx="8409746" cy="7509748"/>
          </a:xfrm>
          <a:prstGeom prst="rect">
            <a:avLst/>
          </a:prstGeom>
        </p:spPr>
        <p:txBody>
          <a:bodyPr wrap="square">
            <a:spAutoFit/>
          </a:bodyPr>
          <a:lstStyle/>
          <a:p>
            <a:r>
              <a:rPr lang="en-US" sz="3200" b="1" dirty="0">
                <a:solidFill>
                  <a:schemeClr val="accent6">
                    <a:lumMod val="75000"/>
                  </a:schemeClr>
                </a:solidFill>
                <a:latin typeface="Arial" panose="020B0604020202020204" pitchFamily="34" charset="0"/>
                <a:cs typeface="Arial" panose="020B0604020202020204" pitchFamily="34" charset="0"/>
              </a:rPr>
              <a:t>Richard (Dick) Davies</a:t>
            </a:r>
          </a:p>
          <a:p>
            <a:pPr marL="342900" indent="-342900">
              <a:buFont typeface="Arial" panose="020B0604020202020204" pitchFamily="34" charset="0"/>
              <a:buChar char="•"/>
            </a:pPr>
            <a:r>
              <a:rPr lang="en-US" sz="1400" b="1" dirty="0">
                <a:solidFill>
                  <a:srgbClr val="FFFF00"/>
                </a:solidFill>
                <a:latin typeface="Arial" panose="020B0604020202020204" pitchFamily="34" charset="0"/>
                <a:cs typeface="Arial" panose="020B0604020202020204" pitchFamily="34" charset="0"/>
              </a:rPr>
              <a:t>Richard.davies.nyc@gmail.com</a:t>
            </a:r>
          </a:p>
          <a:p>
            <a:pPr marL="342900" indent="-342900">
              <a:buFont typeface="Arial" panose="020B0604020202020204" pitchFamily="34" charset="0"/>
              <a:buChar char="•"/>
            </a:pPr>
            <a:r>
              <a:rPr lang="en-US" sz="1400" b="1" dirty="0">
                <a:solidFill>
                  <a:srgbClr val="FFFF00"/>
                </a:solidFill>
                <a:latin typeface="Arial" panose="020B0604020202020204" pitchFamily="34" charset="0"/>
                <a:cs typeface="Arial" panose="020B0604020202020204" pitchFamily="34" charset="0"/>
              </a:rPr>
              <a:t>(914) 327-7430</a:t>
            </a:r>
          </a:p>
          <a:p>
            <a:endParaRPr lang="en-US" sz="800" b="1" dirty="0">
              <a:solidFill>
                <a:srgbClr val="FFFF00"/>
              </a:solidFill>
              <a:latin typeface="Arial" panose="020B0604020202020204" pitchFamily="34" charset="0"/>
              <a:cs typeface="Arial" panose="020B0604020202020204" pitchFamily="34" charset="0"/>
            </a:endParaRPr>
          </a:p>
          <a:p>
            <a:r>
              <a:rPr lang="en-US" sz="1600" b="1" dirty="0">
                <a:solidFill>
                  <a:srgbClr val="FFFF00"/>
                </a:solidFill>
                <a:latin typeface="Arial" panose="020B0604020202020204" pitchFamily="34" charset="0"/>
                <a:cs typeface="Arial" panose="020B0604020202020204" pitchFamily="34" charset="0"/>
              </a:rPr>
              <a:t>Recent Scouting History</a:t>
            </a:r>
            <a:endParaRPr lang="en-US" sz="1400" b="1" dirty="0">
              <a:solidFill>
                <a:srgbClr val="FFFF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400" b="1" dirty="0">
                <a:solidFill>
                  <a:srgbClr val="FFFF00"/>
                </a:solidFill>
                <a:latin typeface="Arial" panose="020B0604020202020204" pitchFamily="34" charset="0"/>
                <a:cs typeface="Arial" panose="020B0604020202020204" pitchFamily="34" charset="0"/>
              </a:rPr>
              <a:t>Interim Scout Executive for two years Greater New York Councils ~ 2021 – 2022</a:t>
            </a:r>
          </a:p>
          <a:p>
            <a:pPr marL="171450" indent="-171450">
              <a:buFont typeface="Arial" panose="020B0604020202020204" pitchFamily="34" charset="0"/>
              <a:buChar char="•"/>
            </a:pPr>
            <a:r>
              <a:rPr lang="en-US" sz="1400" b="1" dirty="0">
                <a:solidFill>
                  <a:srgbClr val="FFFF00"/>
                </a:solidFill>
                <a:latin typeface="Arial" panose="020B0604020202020204" pitchFamily="34" charset="0"/>
                <a:cs typeface="Arial" panose="020B0604020202020204" pitchFamily="34" charset="0"/>
              </a:rPr>
              <a:t>Stepped down as Council Commissioner to take role</a:t>
            </a:r>
          </a:p>
          <a:p>
            <a:pPr marL="171450" indent="-171450">
              <a:buFont typeface="Arial" panose="020B0604020202020204" pitchFamily="34" charset="0"/>
              <a:buChar char="•"/>
            </a:pPr>
            <a:r>
              <a:rPr lang="en-US" sz="1400" b="1" dirty="0">
                <a:solidFill>
                  <a:srgbClr val="FFFF00"/>
                </a:solidFill>
                <a:latin typeface="Arial" panose="020B0604020202020204" pitchFamily="34" charset="0"/>
                <a:cs typeface="Arial" panose="020B0604020202020204" pitchFamily="34" charset="0"/>
              </a:rPr>
              <a:t>Formerly VP – Membership, VP – </a:t>
            </a:r>
            <a:r>
              <a:rPr lang="en-US" sz="1400" b="1" dirty="0" err="1">
                <a:solidFill>
                  <a:srgbClr val="FFFF00"/>
                </a:solidFill>
                <a:latin typeface="Arial" panose="020B0604020202020204" pitchFamily="34" charset="0"/>
                <a:cs typeface="Arial" panose="020B0604020202020204" pitchFamily="34" charset="0"/>
              </a:rPr>
              <a:t>Scoutreach</a:t>
            </a:r>
            <a:r>
              <a:rPr lang="en-US" sz="1400" b="1" dirty="0">
                <a:solidFill>
                  <a:srgbClr val="FFFF00"/>
                </a:solidFill>
                <a:latin typeface="Arial" panose="020B0604020202020204" pitchFamily="34" charset="0"/>
                <a:cs typeface="Arial" panose="020B0604020202020204" pitchFamily="34" charset="0"/>
              </a:rPr>
              <a:t> and Manhattan Borough President</a:t>
            </a:r>
          </a:p>
          <a:p>
            <a:pPr marL="171450" indent="-171450">
              <a:buFont typeface="Arial" panose="020B0604020202020204" pitchFamily="34" charset="0"/>
              <a:buChar char="•"/>
            </a:pPr>
            <a:r>
              <a:rPr lang="en-US" sz="1400" b="1" dirty="0">
                <a:solidFill>
                  <a:srgbClr val="FFFF00"/>
                </a:solidFill>
                <a:latin typeface="Arial" panose="020B0604020202020204" pitchFamily="34" charset="0"/>
                <a:cs typeface="Arial" panose="020B0604020202020204" pitchFamily="34" charset="0"/>
              </a:rPr>
              <a:t>Eagle Scout from Wisconsin</a:t>
            </a:r>
          </a:p>
          <a:p>
            <a:r>
              <a:rPr lang="en-US" sz="800" dirty="0">
                <a:solidFill>
                  <a:srgbClr val="FFFF00"/>
                </a:solidFill>
                <a:latin typeface="Arial" panose="020B0604020202020204" pitchFamily="34" charset="0"/>
                <a:cs typeface="Arial" panose="020B0604020202020204" pitchFamily="34" charset="0"/>
              </a:rPr>
              <a:t> </a:t>
            </a:r>
          </a:p>
          <a:p>
            <a:r>
              <a:rPr lang="en-US" sz="1600" b="1" dirty="0">
                <a:solidFill>
                  <a:srgbClr val="FFFF00"/>
                </a:solidFill>
                <a:latin typeface="Arial" panose="020B0604020202020204" pitchFamily="34" charset="0"/>
                <a:cs typeface="Arial" panose="020B0604020202020204" pitchFamily="34" charset="0"/>
              </a:rPr>
              <a:t>Exploring History</a:t>
            </a:r>
            <a:endParaRPr lang="en-US" sz="1200" dirty="0">
              <a:solidFill>
                <a:srgbClr val="FFFF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Exploring Chair, National Commissioner Service Team ~ Nov 2022 – TBD</a:t>
            </a:r>
          </a:p>
          <a:p>
            <a:pPr marL="171450" indent="-1714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National Exploring Program Commissioner, National LFL Executive Board ~ Nov 2022 -TBD</a:t>
            </a:r>
          </a:p>
          <a:p>
            <a:pPr marL="171450" indent="-171450">
              <a:buFont typeface="Arial" panose="020B0604020202020204" pitchFamily="34" charset="0"/>
              <a:buChar char="•"/>
            </a:pPr>
            <a:r>
              <a:rPr lang="en-US" sz="1400" b="1" dirty="0">
                <a:solidFill>
                  <a:srgbClr val="FFFF00"/>
                </a:solidFill>
                <a:latin typeface="Arial" panose="020B0604020202020204" pitchFamily="34" charset="0"/>
                <a:cs typeface="Arial" panose="020B0604020202020204" pitchFamily="34" charset="0"/>
              </a:rPr>
              <a:t>Area and Northeast Regional Exploring Chair and Board Member ~ 2018 – 2021 </a:t>
            </a:r>
          </a:p>
          <a:p>
            <a:pPr marL="171450" indent="-171450">
              <a:buFont typeface="Arial" panose="020B0604020202020204" pitchFamily="34" charset="0"/>
              <a:buChar char="•"/>
            </a:pPr>
            <a:r>
              <a:rPr lang="en-US" sz="1400" b="1" dirty="0">
                <a:solidFill>
                  <a:srgbClr val="FFFF00"/>
                </a:solidFill>
                <a:latin typeface="Arial" panose="020B0604020202020204" pitchFamily="34" charset="0"/>
                <a:cs typeface="Arial" panose="020B0604020202020204" pitchFamily="34" charset="0"/>
              </a:rPr>
              <a:t>National Exploring Committee ~ 1976 – 1979</a:t>
            </a:r>
          </a:p>
          <a:p>
            <a:pPr marL="171450" indent="-171450">
              <a:buFont typeface="Arial" panose="020B0604020202020204" pitchFamily="34" charset="0"/>
              <a:buChar char="•"/>
            </a:pPr>
            <a:r>
              <a:rPr lang="en-US" sz="1400" b="1" dirty="0">
                <a:solidFill>
                  <a:srgbClr val="FFFF00"/>
                </a:solidFill>
                <a:latin typeface="Arial" panose="020B0604020202020204" pitchFamily="34" charset="0"/>
                <a:cs typeface="Arial" panose="020B0604020202020204" pitchFamily="34" charset="0"/>
              </a:rPr>
              <a:t>National Explorer President ~ 1976-77; Youth Member of National Executive Board</a:t>
            </a:r>
          </a:p>
          <a:p>
            <a:r>
              <a:rPr lang="en-US" sz="800" dirty="0">
                <a:solidFill>
                  <a:srgbClr val="FFFF00"/>
                </a:solidFill>
                <a:latin typeface="Arial" panose="020B0604020202020204" pitchFamily="34" charset="0"/>
                <a:cs typeface="Arial" panose="020B0604020202020204" pitchFamily="34" charset="0"/>
              </a:rPr>
              <a:t> </a:t>
            </a:r>
          </a:p>
          <a:p>
            <a:r>
              <a:rPr lang="en-US" sz="1600" b="1" dirty="0">
                <a:solidFill>
                  <a:srgbClr val="FFFF00"/>
                </a:solidFill>
                <a:latin typeface="Arial" panose="020B0604020202020204" pitchFamily="34" charset="0"/>
                <a:cs typeface="Arial" panose="020B0604020202020204" pitchFamily="34" charset="0"/>
              </a:rPr>
              <a:t>Professional Career</a:t>
            </a:r>
            <a:endParaRPr lang="en-US" sz="1200" dirty="0">
              <a:solidFill>
                <a:srgbClr val="FFFF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400" b="1" dirty="0">
                <a:solidFill>
                  <a:srgbClr val="FFFF00"/>
                </a:solidFill>
                <a:latin typeface="Arial" panose="020B0604020202020204" pitchFamily="34" charset="0"/>
                <a:cs typeface="Arial" panose="020B0604020202020204" pitchFamily="34" charset="0"/>
              </a:rPr>
              <a:t>Since 2016, angel investor and advisory board member for start-up companies</a:t>
            </a:r>
          </a:p>
          <a:p>
            <a:pPr marL="171450" indent="-171450">
              <a:buFont typeface="Arial" panose="020B0604020202020204" pitchFamily="34" charset="0"/>
              <a:buChar char="•"/>
            </a:pPr>
            <a:r>
              <a:rPr lang="en-US" sz="1400" b="1" dirty="0">
                <a:solidFill>
                  <a:srgbClr val="FFFF00"/>
                </a:solidFill>
                <a:latin typeface="Arial" panose="020B0604020202020204" pitchFamily="34" charset="0"/>
                <a:cs typeface="Arial" panose="020B0604020202020204" pitchFamily="34" charset="0"/>
              </a:rPr>
              <a:t>Consultant to investment management industry</a:t>
            </a:r>
          </a:p>
          <a:p>
            <a:pPr marL="171450" indent="-171450">
              <a:buFont typeface="Arial" panose="020B0604020202020204" pitchFamily="34" charset="0"/>
              <a:buChar char="•"/>
            </a:pPr>
            <a:r>
              <a:rPr lang="en-US" sz="1400" b="1" dirty="0">
                <a:solidFill>
                  <a:srgbClr val="FFFF00"/>
                </a:solidFill>
                <a:latin typeface="Arial" panose="020B0604020202020204" pitchFamily="34" charset="0"/>
                <a:cs typeface="Arial" panose="020B0604020202020204" pitchFamily="34" charset="0"/>
              </a:rPr>
              <a:t>Most of career on business side of investment management industry (business unit management, client and product development) with Alliance Bernstein and Russell investments</a:t>
            </a:r>
          </a:p>
          <a:p>
            <a:pPr marL="171450" indent="-171450">
              <a:buFont typeface="Arial" panose="020B0604020202020204" pitchFamily="34" charset="0"/>
              <a:buChar char="•"/>
            </a:pPr>
            <a:r>
              <a:rPr lang="en-US" sz="1400" b="1" dirty="0">
                <a:solidFill>
                  <a:srgbClr val="FFFF00"/>
                </a:solidFill>
                <a:latin typeface="Arial" panose="020B0604020202020204" pitchFamily="34" charset="0"/>
                <a:cs typeface="Arial" panose="020B0604020202020204" pitchFamily="34" charset="0"/>
              </a:rPr>
              <a:t>Last ten years through 2016 working with largest 401k and other defined contribution plans around the world.</a:t>
            </a:r>
          </a:p>
          <a:p>
            <a:endParaRPr lang="en-US" sz="2000" b="1" dirty="0">
              <a:solidFill>
                <a:srgbClr val="FFFF00"/>
              </a:solidFill>
              <a:latin typeface="Arial" panose="020B0604020202020204" pitchFamily="34" charset="0"/>
              <a:cs typeface="Arial" panose="020B0604020202020204" pitchFamily="34" charset="0"/>
            </a:endParaRPr>
          </a:p>
          <a:p>
            <a:endParaRPr lang="en-US" sz="2000" b="1" dirty="0">
              <a:solidFill>
                <a:srgbClr val="FFFF0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2200" b="1" dirty="0">
              <a:solidFill>
                <a:srgbClr val="FFFF0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2200" b="1" dirty="0">
              <a:solidFill>
                <a:srgbClr val="FFFF00"/>
              </a:solidFill>
              <a:latin typeface="Arial" panose="020B0604020202020204" pitchFamily="34" charset="0"/>
              <a:cs typeface="Arial" panose="020B0604020202020204" pitchFamily="34" charset="0"/>
            </a:endParaRPr>
          </a:p>
          <a:p>
            <a:endParaRPr lang="en-US" sz="22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                </a:t>
            </a:r>
          </a:p>
        </p:txBody>
      </p:sp>
      <p:pic>
        <p:nvPicPr>
          <p:cNvPr id="4" name="Picture 3">
            <a:extLst>
              <a:ext uri="{FF2B5EF4-FFF2-40B4-BE49-F238E27FC236}">
                <a16:creationId xmlns:a16="http://schemas.microsoft.com/office/drawing/2014/main" id="{0C109FA5-2E8F-9AFB-0C21-0FEDEB24336C}"/>
              </a:ext>
            </a:extLst>
          </p:cNvPr>
          <p:cNvPicPr>
            <a:picLocks noChangeAspect="1"/>
          </p:cNvPicPr>
          <p:nvPr/>
        </p:nvPicPr>
        <p:blipFill>
          <a:blip r:embed="rId4"/>
          <a:stretch>
            <a:fillRect/>
          </a:stretch>
        </p:blipFill>
        <p:spPr>
          <a:xfrm>
            <a:off x="8955112" y="685499"/>
            <a:ext cx="1334645" cy="1366423"/>
          </a:xfrm>
          <a:prstGeom prst="rect">
            <a:avLst/>
          </a:prstGeom>
        </p:spPr>
      </p:pic>
    </p:spTree>
    <p:extLst>
      <p:ext uri="{BB962C8B-B14F-4D97-AF65-F5344CB8AC3E}">
        <p14:creationId xmlns:p14="http://schemas.microsoft.com/office/powerpoint/2010/main" val="41694707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868155" y="454028"/>
            <a:ext cx="8309990" cy="2017029"/>
          </a:xfrm>
        </p:spPr>
        <p:txBody>
          <a:bodyPr>
            <a:normAutofit/>
          </a:bodyPr>
          <a:lstStyle/>
          <a:p>
            <a:r>
              <a:rPr lang="en-US" sz="3600" b="1" dirty="0">
                <a:solidFill>
                  <a:srgbClr val="1FC77F"/>
                </a:solidFill>
                <a:latin typeface="Arial Black" panose="020B0A04020102020204" pitchFamily="34" charset="0"/>
                <a:cs typeface="Arial" panose="020B0604020202020204" pitchFamily="34" charset="0"/>
              </a:rPr>
              <a:t>Marketing &amp; Technology Chair, </a:t>
            </a:r>
            <a:br>
              <a:rPr lang="en-US" sz="3600" b="1" dirty="0">
                <a:solidFill>
                  <a:srgbClr val="1FC77F"/>
                </a:solidFill>
                <a:latin typeface="Arial Black" panose="020B0A04020102020204" pitchFamily="34" charset="0"/>
                <a:cs typeface="Arial" panose="020B0604020202020204" pitchFamily="34" charset="0"/>
              </a:rPr>
            </a:br>
            <a:r>
              <a:rPr lang="en-US" sz="3600" b="1" dirty="0">
                <a:solidFill>
                  <a:srgbClr val="1FC77F"/>
                </a:solidFill>
                <a:latin typeface="Arial Black" panose="020B0A04020102020204" pitchFamily="34" charset="0"/>
                <a:cs typeface="Arial" panose="020B0604020202020204" pitchFamily="34" charset="0"/>
              </a:rPr>
              <a:t>Nat’l LFL Exec Board</a:t>
            </a:r>
            <a:br>
              <a:rPr lang="en-US" sz="3600" b="1" dirty="0">
                <a:solidFill>
                  <a:srgbClr val="1FC77F"/>
                </a:solidFill>
                <a:latin typeface="Arial Black" panose="020B0A04020102020204" pitchFamily="34" charset="0"/>
                <a:cs typeface="Arial" panose="020B0604020202020204" pitchFamily="34" charset="0"/>
              </a:rPr>
            </a:br>
            <a:r>
              <a:rPr lang="en-US" sz="3600" b="1" dirty="0">
                <a:solidFill>
                  <a:srgbClr val="1FC77F"/>
                </a:solidFill>
                <a:latin typeface="Arial Black" panose="020B0A04020102020204" pitchFamily="34" charset="0"/>
                <a:cs typeface="Arial" panose="020B0604020202020204" pitchFamily="34" charset="0"/>
              </a:rPr>
              <a:t>Comments</a:t>
            </a:r>
          </a:p>
        </p:txBody>
      </p:sp>
      <p:sp>
        <p:nvSpPr>
          <p:cNvPr id="2" name="TextBox 1"/>
          <p:cNvSpPr txBox="1"/>
          <p:nvPr/>
        </p:nvSpPr>
        <p:spPr>
          <a:xfrm>
            <a:off x="3450567" y="4536065"/>
            <a:ext cx="5760593" cy="2462213"/>
          </a:xfrm>
          <a:prstGeom prst="rect">
            <a:avLst/>
          </a:prstGeom>
          <a:noFill/>
        </p:spPr>
        <p:txBody>
          <a:bodyPr wrap="square" rtlCol="0">
            <a:spAutoFit/>
          </a:bodyPr>
          <a:lstStyle/>
          <a:p>
            <a:pPr algn="ctr"/>
            <a:r>
              <a:rPr lang="en-US" sz="3600" b="1" dirty="0">
                <a:solidFill>
                  <a:srgbClr val="FFFF00"/>
                </a:solidFill>
                <a:latin typeface="Arial" panose="020B0604020202020204" pitchFamily="34" charset="0"/>
                <a:cs typeface="Arial" panose="020B0604020202020204" pitchFamily="34" charset="0"/>
              </a:rPr>
              <a:t>Jeffrey (Jeff) Schweiger</a:t>
            </a:r>
          </a:p>
          <a:p>
            <a:pPr algn="ctr"/>
            <a:endParaRPr lang="en-US" sz="3600" b="1" dirty="0">
              <a:solidFill>
                <a:srgbClr val="FFFF00"/>
              </a:solidFill>
              <a:latin typeface="Arial" panose="020B0604020202020204" pitchFamily="34" charset="0"/>
              <a:cs typeface="Arial" panose="020B0604020202020204" pitchFamily="34" charset="0"/>
            </a:endParaRPr>
          </a:p>
          <a:p>
            <a:pPr algn="ctr"/>
            <a:endParaRPr lang="en-US" sz="3600" b="1" dirty="0">
              <a:solidFill>
                <a:srgbClr val="FFFF00"/>
              </a:solidFill>
              <a:latin typeface="Arial" panose="020B0604020202020204" pitchFamily="34" charset="0"/>
              <a:cs typeface="Arial" panose="020B0604020202020204" pitchFamily="34" charset="0"/>
            </a:endParaRPr>
          </a:p>
          <a:p>
            <a:pPr algn="ctr"/>
            <a:r>
              <a:rPr lang="en-US" sz="2800" dirty="0">
                <a:solidFill>
                  <a:srgbClr val="FFFF00"/>
                </a:solidFill>
                <a:latin typeface="Arial" panose="020B0604020202020204" pitchFamily="34" charset="0"/>
                <a:cs typeface="Arial" panose="020B0604020202020204" pitchFamily="34" charset="0"/>
              </a:rPr>
              <a:t> </a:t>
            </a:r>
            <a:endParaRPr lang="en-US" sz="1400" b="1" dirty="0">
              <a:solidFill>
                <a:srgbClr val="FFFF00"/>
              </a:solidFill>
              <a:latin typeface="Arial" panose="020B0604020202020204" pitchFamily="34" charset="0"/>
              <a:cs typeface="Arial" panose="020B0604020202020204" pitchFamily="34" charset="0"/>
            </a:endParaRPr>
          </a:p>
          <a:p>
            <a:endParaRPr lang="en-US" dirty="0"/>
          </a:p>
        </p:txBody>
      </p:sp>
      <p:pic>
        <p:nvPicPr>
          <p:cNvPr id="1032" name="Picture 8">
            <a:extLst>
              <a:ext uri="{FF2B5EF4-FFF2-40B4-BE49-F238E27FC236}">
                <a16:creationId xmlns:a16="http://schemas.microsoft.com/office/drawing/2014/main" id="{EFCF1793-5D25-83D0-21E9-12AEEC27ED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3947" y="2574586"/>
            <a:ext cx="1657399" cy="17213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3832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879044" y="769700"/>
            <a:ext cx="8309990" cy="1995261"/>
          </a:xfrm>
        </p:spPr>
        <p:txBody>
          <a:bodyPr>
            <a:normAutofit/>
          </a:bodyPr>
          <a:lstStyle/>
          <a:p>
            <a:r>
              <a:rPr lang="en-US" dirty="0">
                <a:solidFill>
                  <a:srgbClr val="2AB96C"/>
                </a:solidFill>
                <a:latin typeface="Arial Black" panose="020B0A04020102020204" pitchFamily="34" charset="0"/>
              </a:rPr>
              <a:t>National Exploring Program Committee</a:t>
            </a:r>
          </a:p>
        </p:txBody>
      </p:sp>
      <p:pic>
        <p:nvPicPr>
          <p:cNvPr id="2" name="Picture 1"/>
          <p:cNvPicPr>
            <a:picLocks noChangeAspect="1"/>
          </p:cNvPicPr>
          <p:nvPr/>
        </p:nvPicPr>
        <p:blipFill>
          <a:blip r:embed="rId4"/>
          <a:stretch>
            <a:fillRect/>
          </a:stretch>
        </p:blipFill>
        <p:spPr>
          <a:xfrm>
            <a:off x="4651951" y="3219657"/>
            <a:ext cx="2350508" cy="2222726"/>
          </a:xfrm>
          <a:prstGeom prst="rect">
            <a:avLst/>
          </a:prstGeom>
        </p:spPr>
      </p:pic>
    </p:spTree>
    <p:extLst>
      <p:ext uri="{BB962C8B-B14F-4D97-AF65-F5344CB8AC3E}">
        <p14:creationId xmlns:p14="http://schemas.microsoft.com/office/powerpoint/2010/main" val="42842704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sp>
        <p:nvSpPr>
          <p:cNvPr id="2" name="Title 1"/>
          <p:cNvSpPr>
            <a:spLocks noGrp="1"/>
          </p:cNvSpPr>
          <p:nvPr>
            <p:ph type="ctrTitle"/>
          </p:nvPr>
        </p:nvSpPr>
        <p:spPr>
          <a:xfrm>
            <a:off x="1672210" y="134074"/>
            <a:ext cx="8833606" cy="642970"/>
          </a:xfrm>
        </p:spPr>
        <p:txBody>
          <a:bodyPr>
            <a:normAutofit/>
          </a:bodyPr>
          <a:lstStyle/>
          <a:p>
            <a:pPr algn="l"/>
            <a:r>
              <a:rPr lang="en-US" sz="2800" dirty="0">
                <a:solidFill>
                  <a:srgbClr val="1FC77F"/>
                </a:solidFill>
                <a:latin typeface="Arial Black"/>
                <a:cs typeface="Arial Black"/>
              </a:rPr>
              <a:t>Nat’l Exploring Committee Members…</a:t>
            </a: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1672211" y="684061"/>
            <a:ext cx="8833605" cy="5647700"/>
          </a:xfrm>
          <a:prstGeom prst="rect">
            <a:avLst/>
          </a:prstGeom>
        </p:spPr>
        <p:txBody>
          <a:bodyPr wrap="square">
            <a:spAutoFit/>
          </a:bodyPr>
          <a:lstStyle/>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Program Chair </a:t>
            </a:r>
            <a:r>
              <a:rPr lang="en-US" sz="1550" b="1" dirty="0">
                <a:solidFill>
                  <a:schemeClr val="accent6">
                    <a:lumMod val="75000"/>
                  </a:schemeClr>
                </a:solidFill>
                <a:latin typeface="Arial" panose="020B0604020202020204" pitchFamily="34" charset="0"/>
                <a:cs typeface="Arial" panose="020B0604020202020204" pitchFamily="34" charset="0"/>
              </a:rPr>
              <a:t>Craig Martin</a:t>
            </a:r>
            <a:endParaRPr lang="en-US" sz="155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Program Commissioner </a:t>
            </a:r>
            <a:r>
              <a:rPr lang="en-US" sz="1550" b="1" dirty="0">
                <a:solidFill>
                  <a:schemeClr val="accent6">
                    <a:lumMod val="75000"/>
                  </a:schemeClr>
                </a:solidFill>
                <a:latin typeface="Arial" panose="020B0604020202020204" pitchFamily="34" charset="0"/>
                <a:cs typeface="Arial" panose="020B0604020202020204" pitchFamily="34" charset="0"/>
              </a:rPr>
              <a:t>Richard (Dick) Davies</a:t>
            </a:r>
            <a:endParaRPr lang="en-US" sz="155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Membership Growth / Retention Lead </a:t>
            </a:r>
            <a:r>
              <a:rPr lang="en-US" sz="1550" b="1" dirty="0">
                <a:solidFill>
                  <a:schemeClr val="accent6">
                    <a:lumMod val="75000"/>
                  </a:schemeClr>
                </a:solidFill>
                <a:latin typeface="Arial" panose="020B0604020202020204" pitchFamily="34" charset="0"/>
                <a:cs typeface="Arial" panose="020B0604020202020204" pitchFamily="34" charset="0"/>
              </a:rPr>
              <a:t>Jeffrey (Jeff) Schweiger</a:t>
            </a:r>
            <a:endParaRPr lang="en-US" sz="155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Awards &amp; Recognition Lead </a:t>
            </a:r>
            <a:r>
              <a:rPr lang="en-US" sz="1550" b="1" dirty="0">
                <a:solidFill>
                  <a:schemeClr val="accent6">
                    <a:lumMod val="75000"/>
                  </a:schemeClr>
                </a:solidFill>
                <a:latin typeface="Arial" panose="020B0604020202020204" pitchFamily="34" charset="0"/>
                <a:cs typeface="Arial" panose="020B0604020202020204" pitchFamily="34" charset="0"/>
              </a:rPr>
              <a:t>Richard (Rick) Belford </a:t>
            </a:r>
            <a:endParaRPr lang="en-US" sz="155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Training Lead </a:t>
            </a:r>
            <a:r>
              <a:rPr lang="en-US" sz="1550" b="1" dirty="0">
                <a:solidFill>
                  <a:schemeClr val="accent6">
                    <a:lumMod val="75000"/>
                  </a:schemeClr>
                </a:solidFill>
                <a:latin typeface="Arial" panose="020B0604020202020204" pitchFamily="34" charset="0"/>
                <a:cs typeface="Arial" panose="020B0604020202020204" pitchFamily="34" charset="0"/>
              </a:rPr>
              <a:t>Roger Engelbart</a:t>
            </a:r>
            <a:endParaRPr lang="en-US" sz="1550" b="1" dirty="0">
              <a:solidFill>
                <a:srgbClr val="FF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Health &amp; Safety  / YPT Lead </a:t>
            </a:r>
            <a:r>
              <a:rPr lang="en-US" sz="1550" b="1" dirty="0">
                <a:solidFill>
                  <a:schemeClr val="accent6">
                    <a:lumMod val="75000"/>
                  </a:schemeClr>
                </a:solidFill>
                <a:latin typeface="Arial" panose="020B0604020202020204" pitchFamily="34" charset="0"/>
                <a:cs typeface="Arial" panose="020B0604020202020204" pitchFamily="34" charset="0"/>
              </a:rPr>
              <a:t>Linda Hassler</a:t>
            </a: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Marketing  / Communications Lead (Website / Social Media) </a:t>
            </a:r>
            <a:r>
              <a:rPr lang="en-US" sz="1550" b="1" dirty="0">
                <a:solidFill>
                  <a:schemeClr val="accent6">
                    <a:lumMod val="75000"/>
                  </a:schemeClr>
                </a:solidFill>
                <a:latin typeface="Arial" panose="020B0604020202020204" pitchFamily="34" charset="0"/>
                <a:cs typeface="Arial" panose="020B0604020202020204" pitchFamily="34" charset="0"/>
              </a:rPr>
              <a:t>TBD *</a:t>
            </a: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Materials &amp; Literature Lead </a:t>
            </a:r>
            <a:r>
              <a:rPr lang="en-US" sz="1550" b="1" dirty="0">
                <a:solidFill>
                  <a:schemeClr val="accent6">
                    <a:lumMod val="75000"/>
                  </a:schemeClr>
                </a:solidFill>
                <a:latin typeface="Arial" panose="020B0604020202020204" pitchFamily="34" charset="0"/>
                <a:cs typeface="Arial" panose="020B0604020202020204" pitchFamily="34" charset="0"/>
              </a:rPr>
              <a:t>Timothy (Tim) Buckles</a:t>
            </a: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Career  Fields Development Lead </a:t>
            </a:r>
            <a:r>
              <a:rPr lang="en-US" sz="1550" b="1" dirty="0">
                <a:solidFill>
                  <a:schemeClr val="accent6">
                    <a:lumMod val="75000"/>
                  </a:schemeClr>
                </a:solidFill>
                <a:latin typeface="Arial" panose="020B0604020202020204" pitchFamily="34" charset="0"/>
                <a:cs typeface="Arial" panose="020B0604020202020204" pitchFamily="34" charset="0"/>
              </a:rPr>
              <a:t>TBD *</a:t>
            </a:r>
            <a:endParaRPr lang="en-US" sz="155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Youth Officer Advisor </a:t>
            </a:r>
            <a:r>
              <a:rPr lang="en-US" sz="1550" b="1" dirty="0">
                <a:solidFill>
                  <a:schemeClr val="accent6">
                    <a:lumMod val="75000"/>
                  </a:schemeClr>
                </a:solidFill>
                <a:latin typeface="Arial" panose="020B0604020202020204" pitchFamily="34" charset="0"/>
                <a:cs typeface="Arial" panose="020B0604020202020204" pitchFamily="34" charset="0"/>
              </a:rPr>
              <a:t>TBD *</a:t>
            </a:r>
            <a:endParaRPr lang="en-US" sz="155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Youth Chair </a:t>
            </a:r>
            <a:r>
              <a:rPr lang="en-US" sz="1550" b="1" dirty="0">
                <a:solidFill>
                  <a:schemeClr val="accent6">
                    <a:lumMod val="75000"/>
                  </a:schemeClr>
                </a:solidFill>
                <a:latin typeface="Arial" panose="020B0604020202020204" pitchFamily="34" charset="0"/>
                <a:cs typeface="Arial" panose="020B0604020202020204" pitchFamily="34" charset="0"/>
              </a:rPr>
              <a:t>TBD </a:t>
            </a: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Partnerships / Relationships Lead </a:t>
            </a:r>
            <a:r>
              <a:rPr lang="en-US" sz="1550" b="1" dirty="0">
                <a:solidFill>
                  <a:schemeClr val="accent6">
                    <a:lumMod val="75000"/>
                  </a:schemeClr>
                </a:solidFill>
                <a:latin typeface="Arial" panose="020B0604020202020204" pitchFamily="34" charset="0"/>
                <a:cs typeface="Arial" panose="020B0604020202020204" pitchFamily="34" charset="0"/>
              </a:rPr>
              <a:t>TBD *</a:t>
            </a: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Resource Advisor </a:t>
            </a:r>
            <a:r>
              <a:rPr lang="en-US" sz="1550" b="1" dirty="0">
                <a:solidFill>
                  <a:schemeClr val="accent6">
                    <a:lumMod val="75000"/>
                  </a:schemeClr>
                </a:solidFill>
                <a:latin typeface="Arial" panose="020B0604020202020204" pitchFamily="34" charset="0"/>
                <a:cs typeface="Arial" panose="020B0604020202020204" pitchFamily="34" charset="0"/>
              </a:rPr>
              <a:t>Stuart Mahler</a:t>
            </a:r>
            <a:endParaRPr lang="en-US" sz="155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Special Needs Committee Liaison for Exploring  </a:t>
            </a:r>
            <a:r>
              <a:rPr lang="en-US" sz="1550" b="1" dirty="0">
                <a:solidFill>
                  <a:schemeClr val="accent6">
                    <a:lumMod val="75000"/>
                  </a:schemeClr>
                </a:solidFill>
                <a:latin typeface="Arial" panose="020B0604020202020204" pitchFamily="34" charset="0"/>
                <a:cs typeface="Arial" panose="020B0604020202020204" pitchFamily="34" charset="0"/>
              </a:rPr>
              <a:t>Britt </a:t>
            </a:r>
            <a:r>
              <a:rPr lang="en-US" sz="1550" b="1" dirty="0" err="1">
                <a:solidFill>
                  <a:schemeClr val="accent6">
                    <a:lumMod val="75000"/>
                  </a:schemeClr>
                </a:solidFill>
                <a:latin typeface="Arial" panose="020B0604020202020204" pitchFamily="34" charset="0"/>
                <a:cs typeface="Arial" panose="020B0604020202020204" pitchFamily="34" charset="0"/>
              </a:rPr>
              <a:t>Flather</a:t>
            </a:r>
            <a:endParaRPr lang="en-US" sz="155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Members-at-Large  (National Exploring  Resource Associate Advisors)</a:t>
            </a:r>
          </a:p>
          <a:p>
            <a:pPr marL="800100" lvl="1" indent="-342900">
              <a:buFont typeface="Courier New" panose="02070309020205020404" pitchFamily="49" charset="0"/>
              <a:buChar char="o"/>
            </a:pPr>
            <a:r>
              <a:rPr lang="en-US" sz="1550" b="1" dirty="0">
                <a:solidFill>
                  <a:srgbClr val="FFFF00"/>
                </a:solidFill>
                <a:latin typeface="Arial" panose="020B0604020202020204" pitchFamily="34" charset="0"/>
                <a:cs typeface="Arial" panose="020B0604020202020204" pitchFamily="34" charset="0"/>
              </a:rPr>
              <a:t>National Exploring  Subject Matter Expert </a:t>
            </a:r>
            <a:r>
              <a:rPr lang="en-US" sz="1550" b="1" dirty="0">
                <a:solidFill>
                  <a:schemeClr val="accent6">
                    <a:lumMod val="75000"/>
                  </a:schemeClr>
                </a:solidFill>
                <a:latin typeface="Arial" panose="020B0604020202020204" pitchFamily="34" charset="0"/>
                <a:cs typeface="Arial" panose="020B0604020202020204" pitchFamily="34" charset="0"/>
              </a:rPr>
              <a:t>Don Deeker</a:t>
            </a:r>
          </a:p>
          <a:p>
            <a:pPr marL="800100" lvl="1" indent="-342900">
              <a:buFont typeface="Courier New" panose="02070309020205020404" pitchFamily="49" charset="0"/>
              <a:buChar char="o"/>
            </a:pPr>
            <a:r>
              <a:rPr lang="en-US" sz="1550" b="1" dirty="0">
                <a:solidFill>
                  <a:srgbClr val="FFFF00"/>
                </a:solidFill>
                <a:latin typeface="Arial" panose="020B0604020202020204" pitchFamily="34" charset="0"/>
                <a:cs typeface="Arial" panose="020B0604020202020204" pitchFamily="34" charset="0"/>
              </a:rPr>
              <a:t>National Exploring  Subject Matter Expert </a:t>
            </a:r>
            <a:r>
              <a:rPr lang="en-US" sz="1550" b="1" dirty="0">
                <a:solidFill>
                  <a:schemeClr val="accent6">
                    <a:lumMod val="75000"/>
                  </a:schemeClr>
                </a:solidFill>
                <a:latin typeface="Arial" panose="020B0604020202020204" pitchFamily="34" charset="0"/>
                <a:cs typeface="Arial" panose="020B0604020202020204" pitchFamily="34" charset="0"/>
              </a:rPr>
              <a:t>Joseph  (Joe) Marinelli</a:t>
            </a:r>
            <a:r>
              <a:rPr lang="en-US" sz="1550" b="1" dirty="0">
                <a:solidFill>
                  <a:srgbClr val="FFFF00"/>
                </a:solidFill>
                <a:latin typeface="Arial" panose="020B0604020202020204" pitchFamily="34" charset="0"/>
                <a:cs typeface="Arial" panose="020B0604020202020204" pitchFamily="34" charset="0"/>
              </a:rPr>
              <a:t> </a:t>
            </a:r>
          </a:p>
          <a:p>
            <a:pPr marL="800100" lvl="1" indent="-342900">
              <a:buFont typeface="Courier New" panose="02070309020205020404" pitchFamily="49" charset="0"/>
              <a:buChar char="o"/>
            </a:pPr>
            <a:r>
              <a:rPr lang="en-US" sz="1550" b="1" dirty="0">
                <a:solidFill>
                  <a:srgbClr val="FFFF00"/>
                </a:solidFill>
                <a:latin typeface="Arial" panose="020B0604020202020204" pitchFamily="34" charset="0"/>
                <a:cs typeface="Arial" panose="020B0604020202020204" pitchFamily="34" charset="0"/>
              </a:rPr>
              <a:t>National Exploring  Subject Matter Expert </a:t>
            </a:r>
            <a:r>
              <a:rPr lang="en-US" sz="1550" b="1" dirty="0">
                <a:solidFill>
                  <a:schemeClr val="accent6">
                    <a:lumMod val="75000"/>
                  </a:schemeClr>
                </a:solidFill>
                <a:latin typeface="Arial" panose="020B0604020202020204" pitchFamily="34" charset="0"/>
                <a:cs typeface="Arial" panose="020B0604020202020204" pitchFamily="34" charset="0"/>
              </a:rPr>
              <a:t>Suzie Steiner</a:t>
            </a:r>
            <a:endParaRPr lang="en-US" sz="1550" b="1" dirty="0">
              <a:solidFill>
                <a:srgbClr val="FFFF00"/>
              </a:solidFill>
              <a:latin typeface="Arial" panose="020B0604020202020204" pitchFamily="34" charset="0"/>
              <a:cs typeface="Arial" panose="020B0604020202020204" pitchFamily="34" charset="0"/>
            </a:endParaRPr>
          </a:p>
          <a:p>
            <a:pPr marL="800100" lvl="1" indent="-342900">
              <a:buFont typeface="Courier New" panose="02070309020205020404" pitchFamily="49" charset="0"/>
              <a:buChar char="o"/>
            </a:pPr>
            <a:r>
              <a:rPr lang="en-US" sz="1550" b="1" dirty="0">
                <a:solidFill>
                  <a:srgbClr val="FFFF00"/>
                </a:solidFill>
                <a:latin typeface="Arial" panose="020B0604020202020204" pitchFamily="34" charset="0"/>
                <a:cs typeface="Arial" panose="020B0604020202020204" pitchFamily="34" charset="0"/>
              </a:rPr>
              <a:t>National Exploring  Subject Matter Expert </a:t>
            </a:r>
            <a:r>
              <a:rPr lang="en-US" sz="1550" b="1" dirty="0">
                <a:solidFill>
                  <a:schemeClr val="accent6">
                    <a:lumMod val="75000"/>
                  </a:schemeClr>
                </a:solidFill>
                <a:latin typeface="Arial" panose="020B0604020202020204" pitchFamily="34" charset="0"/>
                <a:cs typeface="Arial" panose="020B0604020202020204" pitchFamily="34" charset="0"/>
              </a:rPr>
              <a:t>Rick </a:t>
            </a:r>
            <a:r>
              <a:rPr lang="en-US" sz="1550" b="1" dirty="0" err="1">
                <a:solidFill>
                  <a:schemeClr val="accent6">
                    <a:lumMod val="75000"/>
                  </a:schemeClr>
                </a:solidFill>
                <a:latin typeface="Arial" panose="020B0604020202020204" pitchFamily="34" charset="0"/>
                <a:cs typeface="Arial" panose="020B0604020202020204" pitchFamily="34" charset="0"/>
              </a:rPr>
              <a:t>TerBorch</a:t>
            </a:r>
            <a:endParaRPr lang="en-US" sz="1550" b="1" dirty="0">
              <a:solidFill>
                <a:schemeClr val="accent6">
                  <a:lumMod val="75000"/>
                </a:schemeClr>
              </a:solidFill>
              <a:latin typeface="Arial" panose="020B0604020202020204" pitchFamily="34" charset="0"/>
              <a:cs typeface="Arial" panose="020B0604020202020204" pitchFamily="34" charset="0"/>
            </a:endParaRPr>
          </a:p>
          <a:p>
            <a:pPr marL="800100" lvl="1" indent="-342900">
              <a:buFont typeface="Courier New" panose="02070309020205020404" pitchFamily="49" charset="0"/>
              <a:buChar char="o"/>
            </a:pPr>
            <a:endParaRPr lang="en-US" sz="1550" b="1" dirty="0">
              <a:solidFill>
                <a:srgbClr val="FFFF00"/>
              </a:solidFill>
              <a:latin typeface="Arial" panose="020B0604020202020204" pitchFamily="34" charset="0"/>
              <a:cs typeface="Arial" panose="020B0604020202020204" pitchFamily="34" charset="0"/>
            </a:endParaRPr>
          </a:p>
          <a:p>
            <a:r>
              <a:rPr lang="en-US" sz="1550" b="1" dirty="0">
                <a:solidFill>
                  <a:schemeClr val="accent6">
                    <a:lumMod val="75000"/>
                  </a:schemeClr>
                </a:solidFill>
                <a:latin typeface="Arial" panose="020B0604020202020204" pitchFamily="34" charset="0"/>
                <a:ea typeface="Calibri" panose="020F0502020204030204" pitchFamily="34" charset="0"/>
                <a:cs typeface="Arial" panose="020B0604020202020204" pitchFamily="34" charset="0"/>
              </a:rPr>
              <a:t>* Note: Welcome recommendations from anyone </a:t>
            </a:r>
          </a:p>
          <a:p>
            <a:r>
              <a:rPr lang="en-US" sz="2000" b="1" dirty="0">
                <a:solidFill>
                  <a:srgbClr val="FFFF00"/>
                </a:solidFill>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2344546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D914D-5596-E463-85D6-B385ADBBCE6E}"/>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73DB49D7-265C-E08B-213B-34D987F0CC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a:extLst>
              <a:ext uri="{FF2B5EF4-FFF2-40B4-BE49-F238E27FC236}">
                <a16:creationId xmlns:a16="http://schemas.microsoft.com/office/drawing/2014/main" id="{6D6C95DB-941D-3A50-2D80-0CFF0BB008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FEEFD299-2A35-7FE1-8BFC-A6D233B66931}"/>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0672E385-D163-06B7-6748-E9CD429C2405}"/>
              </a:ext>
            </a:extLst>
          </p:cNvPr>
          <p:cNvSpPr>
            <a:spLocks noGrp="1"/>
          </p:cNvSpPr>
          <p:nvPr>
            <p:ph type="ctrTitle"/>
          </p:nvPr>
        </p:nvSpPr>
        <p:spPr>
          <a:xfrm>
            <a:off x="1868155" y="454028"/>
            <a:ext cx="8309990" cy="2017029"/>
          </a:xfrm>
        </p:spPr>
        <p:txBody>
          <a:bodyPr>
            <a:normAutofit/>
          </a:bodyPr>
          <a:lstStyle/>
          <a:p>
            <a:r>
              <a:rPr lang="en-US" sz="3600" b="1" dirty="0">
                <a:solidFill>
                  <a:srgbClr val="1FC77F"/>
                </a:solidFill>
                <a:latin typeface="Arial Black" panose="020B0A04020102020204" pitchFamily="34" charset="0"/>
                <a:cs typeface="Arial" panose="020B0604020202020204" pitchFamily="34" charset="0"/>
              </a:rPr>
              <a:t>National Exploring Resource Advisor</a:t>
            </a:r>
          </a:p>
        </p:txBody>
      </p:sp>
      <p:sp>
        <p:nvSpPr>
          <p:cNvPr id="2" name="TextBox 1">
            <a:extLst>
              <a:ext uri="{FF2B5EF4-FFF2-40B4-BE49-F238E27FC236}">
                <a16:creationId xmlns:a16="http://schemas.microsoft.com/office/drawing/2014/main" id="{388D354E-B2D3-A428-6142-3139EF1E5FF7}"/>
              </a:ext>
            </a:extLst>
          </p:cNvPr>
          <p:cNvSpPr txBox="1"/>
          <p:nvPr/>
        </p:nvSpPr>
        <p:spPr>
          <a:xfrm>
            <a:off x="1774371" y="2812155"/>
            <a:ext cx="8556172" cy="1354217"/>
          </a:xfrm>
          <a:prstGeom prst="rect">
            <a:avLst/>
          </a:prstGeom>
          <a:noFill/>
        </p:spPr>
        <p:txBody>
          <a:bodyPr wrap="square" rtlCol="0">
            <a:spAutoFit/>
          </a:bodyPr>
          <a:lstStyle/>
          <a:p>
            <a:pPr algn="ctr"/>
            <a:r>
              <a:rPr lang="en-US" sz="3600" b="1" dirty="0">
                <a:solidFill>
                  <a:srgbClr val="FFFF00"/>
                </a:solidFill>
                <a:latin typeface="Arial" panose="020B0604020202020204" pitchFamily="34" charset="0"/>
                <a:cs typeface="Arial" panose="020B0604020202020204" pitchFamily="34" charset="0"/>
              </a:rPr>
              <a:t>Stuart Mahler</a:t>
            </a:r>
          </a:p>
          <a:p>
            <a:pPr algn="ctr"/>
            <a:r>
              <a:rPr lang="en-US" sz="2800" dirty="0">
                <a:solidFill>
                  <a:srgbClr val="FFFF00"/>
                </a:solidFill>
                <a:latin typeface="Arial" panose="020B0604020202020204" pitchFamily="34" charset="0"/>
                <a:cs typeface="Arial" panose="020B0604020202020204" pitchFamily="34" charset="0"/>
              </a:rPr>
              <a:t> </a:t>
            </a:r>
            <a:endParaRPr lang="en-US" sz="1400" b="1" dirty="0">
              <a:solidFill>
                <a:srgbClr val="FFFF00"/>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8212120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900810" y="312503"/>
            <a:ext cx="8309990" cy="2343606"/>
          </a:xfrm>
        </p:spPr>
        <p:txBody>
          <a:bodyPr>
            <a:normAutofit/>
          </a:bodyPr>
          <a:lstStyle/>
          <a:p>
            <a:r>
              <a:rPr lang="en-US" sz="3600" dirty="0">
                <a:solidFill>
                  <a:srgbClr val="2AB96C"/>
                </a:solidFill>
                <a:latin typeface="Arial Black" panose="020B0A04020102020204" pitchFamily="34" charset="0"/>
              </a:rPr>
              <a:t>National Exploring Subject Matter Experts &amp; Exploring Resource Associate Advisors</a:t>
            </a:r>
          </a:p>
        </p:txBody>
      </p:sp>
      <p:sp>
        <p:nvSpPr>
          <p:cNvPr id="2" name="TextBox 1"/>
          <p:cNvSpPr txBox="1"/>
          <p:nvPr/>
        </p:nvSpPr>
        <p:spPr>
          <a:xfrm>
            <a:off x="1774371" y="2841179"/>
            <a:ext cx="8556172" cy="7755969"/>
          </a:xfrm>
          <a:prstGeom prst="rect">
            <a:avLst/>
          </a:prstGeom>
          <a:noFill/>
        </p:spPr>
        <p:txBody>
          <a:bodyPr wrap="square" rtlCol="0">
            <a:spAutoFit/>
          </a:bodyPr>
          <a:lstStyle/>
          <a:p>
            <a:r>
              <a:rPr lang="en-US" b="1" dirty="0">
                <a:solidFill>
                  <a:srgbClr val="FFFF00"/>
                </a:solidFill>
                <a:latin typeface="Arial" panose="020B0604020202020204" pitchFamily="34" charset="0"/>
                <a:cs typeface="Arial" panose="020B0604020202020204" pitchFamily="34" charset="0"/>
              </a:rPr>
              <a:t>In support to our fourteen Scouting America Council Service Territories  (CSTs), our National Exploring Program is currently supporting each CST, along with their territory’s councils, with a National Exploring Subject Matter Expert (SME), who serves as that territory’s National Exploring Resource Associate Advisor (ERAA). As a caveat, we do not presume this role is either formally or informally part of the CST organizational structure but rather a service being made available by the National Exploring Program to each CST and/or their councils. Additionally, we have a National ERAA dedicated to supporting the California Highway Patrol (CHP) and the councils with CHP Law Enforcement Posts as well as the posts themselves</a:t>
            </a:r>
          </a:p>
          <a:p>
            <a:endParaRPr lang="en-US" sz="1600" b="1" dirty="0">
              <a:solidFill>
                <a:srgbClr val="FFFF00"/>
              </a:solidFill>
              <a:latin typeface="Arial" panose="020B0604020202020204" pitchFamily="34" charset="0"/>
              <a:cs typeface="Arial" panose="020B0604020202020204" pitchFamily="34" charset="0"/>
            </a:endParaRPr>
          </a:p>
          <a:p>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910141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967"/>
            <a:ext cx="12192000" cy="6883121"/>
          </a:xfrm>
          <a:prstGeom prst="rect">
            <a:avLst/>
          </a:prstGeom>
        </p:spPr>
      </p:pic>
      <p:sp>
        <p:nvSpPr>
          <p:cNvPr id="2" name="Title 1"/>
          <p:cNvSpPr>
            <a:spLocks noGrp="1"/>
          </p:cNvSpPr>
          <p:nvPr>
            <p:ph type="ctrTitle"/>
          </p:nvPr>
        </p:nvSpPr>
        <p:spPr>
          <a:xfrm>
            <a:off x="1880010" y="16858"/>
            <a:ext cx="8431981" cy="900712"/>
          </a:xfrm>
        </p:spPr>
        <p:txBody>
          <a:bodyPr>
            <a:normAutofit/>
          </a:bodyPr>
          <a:lstStyle/>
          <a:p>
            <a:pPr algn="l"/>
            <a:r>
              <a:rPr lang="en-US" sz="3100" dirty="0">
                <a:solidFill>
                  <a:srgbClr val="1FC77F"/>
                </a:solidFill>
                <a:latin typeface="Arial Black"/>
                <a:cs typeface="Arial Black"/>
              </a:rPr>
              <a:t>Council Service Territories (CSTs)…</a:t>
            </a:r>
            <a:endParaRPr lang="en-US" sz="3600" dirty="0">
              <a:solidFill>
                <a:srgbClr val="1FC77F"/>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4408716" y="5714999"/>
            <a:ext cx="1404257" cy="338554"/>
          </a:xfrm>
          <a:prstGeom prst="rect">
            <a:avLst/>
          </a:prstGeom>
          <a:solidFill>
            <a:schemeClr val="bg1"/>
          </a:solidFill>
        </p:spPr>
        <p:txBody>
          <a:bodyPr wrap="square" rtlCol="0">
            <a:spAutoFit/>
          </a:bodyPr>
          <a:lstStyle/>
          <a:p>
            <a:pPr algn="r"/>
            <a:r>
              <a:rPr lang="en-US" sz="1600" b="1" dirty="0">
                <a:solidFill>
                  <a:srgbClr val="C00000"/>
                </a:solidFill>
                <a:latin typeface="Arial" panose="020B0604020202020204" pitchFamily="34" charset="0"/>
                <a:cs typeface="Arial" panose="020B0604020202020204" pitchFamily="34" charset="0"/>
              </a:rPr>
              <a:t>COUNCIL</a:t>
            </a:r>
          </a:p>
        </p:txBody>
      </p:sp>
      <p:pic>
        <p:nvPicPr>
          <p:cNvPr id="4" name="Picture 3"/>
          <p:cNvPicPr>
            <a:picLocks noChangeAspect="1"/>
          </p:cNvPicPr>
          <p:nvPr/>
        </p:nvPicPr>
        <p:blipFill>
          <a:blip r:embed="rId4"/>
          <a:stretch>
            <a:fillRect/>
          </a:stretch>
        </p:blipFill>
        <p:spPr>
          <a:xfrm>
            <a:off x="2067815" y="685801"/>
            <a:ext cx="7978584" cy="5526943"/>
          </a:xfrm>
          <a:prstGeom prst="rect">
            <a:avLst/>
          </a:prstGeom>
        </p:spPr>
      </p:pic>
    </p:spTree>
    <p:extLst>
      <p:ext uri="{BB962C8B-B14F-4D97-AF65-F5344CB8AC3E}">
        <p14:creationId xmlns:p14="http://schemas.microsoft.com/office/powerpoint/2010/main" val="2151839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8D68C-D983-C369-2879-BB02F00AE98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0B1FFE7-B001-F942-520C-555CE5281F52}"/>
              </a:ext>
            </a:extLst>
          </p:cNvPr>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9696872E-E178-42BC-FBBA-8E4A82A11149}"/>
              </a:ext>
            </a:extLst>
          </p:cNvPr>
          <p:cNvSpPr/>
          <p:nvPr/>
        </p:nvSpPr>
        <p:spPr>
          <a:xfrm>
            <a:off x="0" y="-37310"/>
            <a:ext cx="12231715" cy="6932619"/>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tab pos="457200" algn="l"/>
              </a:tabLst>
              <a:defRPr/>
            </a:pPr>
            <a:endParaRPr kumimoji="0" lang="en-US" sz="1800" b="1" i="0" u="sng"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tab pos="457200" algn="l"/>
              </a:tabLst>
              <a:defRPr/>
            </a:pPr>
            <a:endParaRPr kumimoji="0" lang="en-US" sz="1800" b="1" i="0" u="sng"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tab pos="457200" algn="l"/>
              </a:tabLst>
              <a:defRPr/>
            </a:pPr>
            <a:endParaRPr kumimoji="0" lang="en-US" sz="1800" b="1" i="0" u="sng"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800"/>
              </a:spcAft>
              <a:buClrTx/>
              <a:buSzTx/>
              <a:buFontTx/>
              <a:buNone/>
              <a:tabLst>
                <a:tab pos="457200" algn="l"/>
              </a:tabLst>
              <a:defRPr/>
            </a:pPr>
            <a:r>
              <a:rPr kumimoji="0" lang="en-US" sz="2400" b="1" i="1" u="sng"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rPr>
              <a:t>Learning for Life Curriculum-Based Programs  </a:t>
            </a: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consists of grade specific, age-oriented, character education lesson plans that are utilized in schools and other educational settings to help instill character and ethical decision making in our youth.  The available lesson plans that are offered for Learning for Life Groups include PreK-12 grades, Champions for students with special needs, along with additional digital resources.  Learning for Life uses these interactive lessons to help youth make informed decisions while becoming better students and citizens. </a:t>
            </a:r>
          </a:p>
          <a:p>
            <a:pPr marL="457200" marR="0" lvl="1" indent="0" algn="l" defTabSz="914400" rtl="0" eaLnBrk="1" fontAlgn="auto" latinLnBrk="0" hangingPunct="1">
              <a:lnSpc>
                <a:spcPct val="100000"/>
              </a:lnSpc>
              <a:spcBef>
                <a:spcPts val="0"/>
              </a:spcBef>
              <a:spcAft>
                <a:spcPts val="800"/>
              </a:spcAft>
              <a:buClrTx/>
              <a:buSzTx/>
              <a:buFontTx/>
              <a:buNone/>
              <a:tabLst>
                <a:tab pos="457200" algn="l"/>
              </a:tabLst>
              <a:defRPr/>
            </a:pPr>
            <a:endParaRPr kumimoji="0" lang="en-US" sz="1800" b="1" i="0" u="sng"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800"/>
              </a:spcAft>
              <a:buClrTx/>
              <a:buSzTx/>
              <a:buFontTx/>
              <a:buNone/>
              <a:tabLst>
                <a:tab pos="457200" algn="l"/>
              </a:tabLst>
              <a:defRPr/>
            </a:pPr>
            <a:endParaRPr kumimoji="0" lang="en-US" sz="1800" b="1" i="0" u="sng"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200" marR="0" lvl="1" indent="0" algn="ctr" defTabSz="914400" rtl="0" eaLnBrk="1" fontAlgn="auto" latinLnBrk="0" hangingPunct="1">
              <a:lnSpc>
                <a:spcPct val="100000"/>
              </a:lnSpc>
              <a:spcBef>
                <a:spcPts val="0"/>
              </a:spcBef>
              <a:spcAft>
                <a:spcPts val="800"/>
              </a:spcAft>
              <a:buClrTx/>
              <a:buSzTx/>
              <a:buFontTx/>
              <a:buNone/>
              <a:tabLst>
                <a:tab pos="457200" algn="l"/>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CURRICULUM PROGRAM VISION: </a:t>
            </a:r>
          </a:p>
          <a:p>
            <a:pPr marL="457200" marR="0" lvl="1" indent="0" algn="ctr" defTabSz="914400" rtl="0" eaLnBrk="1" fontAlgn="auto" latinLnBrk="0" hangingPunct="1">
              <a:lnSpc>
                <a:spcPct val="100000"/>
              </a:lnSpc>
              <a:spcBef>
                <a:spcPts val="0"/>
              </a:spcBef>
              <a:spcAft>
                <a:spcPts val="800"/>
              </a:spcAft>
              <a:buClrTx/>
              <a:buSzTx/>
              <a:buFontTx/>
              <a:buNone/>
              <a:tabLst>
                <a:tab pos="457200" algn="l"/>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To provide engaging and relevant PreK‐12 solutions that positively impact academic performance, social &amp; emotional maturity, character development, and career education for all students.</a:t>
            </a:r>
            <a:endParaRPr kumimoji="0" lang="en-US" sz="1800" b="1" i="0" u="sng"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800"/>
              </a:spcAft>
              <a:buClrTx/>
              <a:buSzTx/>
              <a:buFontTx/>
              <a:buNone/>
              <a:tabLst>
                <a:tab pos="457200" algn="l"/>
              </a:tabLst>
              <a:defRPr/>
            </a:pPr>
            <a:endParaRPr kumimoji="0" lang="en-US" sz="1800" b="1" i="0" u="sng"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724A0477-45A1-E0CF-83C2-8D7F57ADC748}"/>
              </a:ext>
            </a:extLst>
          </p:cNvPr>
          <p:cNvPicPr>
            <a:picLocks noChangeAspect="1"/>
          </p:cNvPicPr>
          <p:nvPr/>
        </p:nvPicPr>
        <p:blipFill>
          <a:blip r:embed="rId3"/>
          <a:stretch>
            <a:fillRect/>
          </a:stretch>
        </p:blipFill>
        <p:spPr>
          <a:xfrm>
            <a:off x="3023955" y="309191"/>
            <a:ext cx="6183804" cy="1239803"/>
          </a:xfrm>
          <a:prstGeom prst="rect">
            <a:avLst/>
          </a:prstGeom>
        </p:spPr>
      </p:pic>
      <p:sp>
        <p:nvSpPr>
          <p:cNvPr id="2" name="Rectangle 1">
            <a:extLst>
              <a:ext uri="{FF2B5EF4-FFF2-40B4-BE49-F238E27FC236}">
                <a16:creationId xmlns:a16="http://schemas.microsoft.com/office/drawing/2014/main" id="{C1FF34B1-E02B-413C-7001-941086BF0CF3}"/>
              </a:ext>
            </a:extLst>
          </p:cNvPr>
          <p:cNvSpPr/>
          <p:nvPr/>
        </p:nvSpPr>
        <p:spPr>
          <a:xfrm>
            <a:off x="2477091" y="5797622"/>
            <a:ext cx="7673776" cy="76944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hlinkClick r:id="rId4"/>
              </a:rPr>
              <a:t>www.learningforlife.org</a:t>
            </a:r>
            <a:r>
              <a:rPr kumimoji="0" lang="en-US"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p>
        </p:txBody>
      </p:sp>
    </p:spTree>
    <p:extLst>
      <p:ext uri="{BB962C8B-B14F-4D97-AF65-F5344CB8AC3E}">
        <p14:creationId xmlns:p14="http://schemas.microsoft.com/office/powerpoint/2010/main" val="14200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672210" y="116562"/>
            <a:ext cx="8833606" cy="961124"/>
          </a:xfrm>
        </p:spPr>
        <p:txBody>
          <a:bodyPr>
            <a:normAutofit/>
          </a:bodyPr>
          <a:lstStyle/>
          <a:p>
            <a:r>
              <a:rPr lang="en-US" sz="2400" b="1" dirty="0">
                <a:solidFill>
                  <a:srgbClr val="1FC77F"/>
                </a:solidFill>
                <a:latin typeface="Arial Black" panose="020B0A04020102020204" pitchFamily="34" charset="0"/>
              </a:rPr>
              <a:t>Current National Exploring SMEs / RAAs Team...</a:t>
            </a:r>
            <a:endParaRPr lang="en-US" sz="2400" b="1" dirty="0">
              <a:solidFill>
                <a:srgbClr val="1FC77F"/>
              </a:solidFill>
              <a:latin typeface="Arial Black" panose="020B0A04020102020204" pitchFamily="34" charset="0"/>
              <a:cs typeface="Arial" panose="020B0604020202020204" pitchFamily="34" charset="0"/>
            </a:endParaRPr>
          </a:p>
        </p:txBody>
      </p:sp>
      <p:sp>
        <p:nvSpPr>
          <p:cNvPr id="2" name="TextBox 1"/>
          <p:cNvSpPr txBox="1"/>
          <p:nvPr/>
        </p:nvSpPr>
        <p:spPr>
          <a:xfrm>
            <a:off x="1686185" y="820054"/>
            <a:ext cx="8819631" cy="5355312"/>
          </a:xfrm>
          <a:prstGeom prst="rect">
            <a:avLst/>
          </a:prstGeom>
          <a:noFill/>
        </p:spPr>
        <p:txBody>
          <a:bodyPr wrap="square" rtlCol="0">
            <a:spAutoFit/>
          </a:bodyPr>
          <a:lstStyle/>
          <a:p>
            <a:pPr marL="285750" indent="-285750" defTabSz="914400" eaLnBrk="0" fontAlgn="base" hangingPunct="0">
              <a:spcBef>
                <a:spcPct val="0"/>
              </a:spcBef>
              <a:spcAft>
                <a:spcPct val="0"/>
              </a:spcAft>
              <a:buFont typeface="Arial" panose="020B0604020202020204" pitchFamily="34" charset="0"/>
              <a:buChar char="•"/>
            </a:pPr>
            <a:r>
              <a:rPr lang="en-US" altLang="en-US" sz="1400" b="1" dirty="0">
                <a:solidFill>
                  <a:srgbClr val="FFFF00"/>
                </a:solidFill>
                <a:latin typeface="Arial" panose="020B0604020202020204" pitchFamily="34" charset="0"/>
                <a:cs typeface="Arial" panose="020B0604020202020204" pitchFamily="34" charset="0"/>
              </a:rPr>
              <a:t>CST 1 ~ Suzie Steiner (Mountain West Council), who is currently an Advisor for an Exploring STEM / Robotics Post, which also encompasses trades such as  machining &amp; welding and business careers, and has previously been an assistant district commissioner, assistant &amp; roundtable commissioner and Cub Scout den leader. </a:t>
            </a:r>
            <a:r>
              <a:rPr lang="en-US" altLang="en-US" sz="1400" b="1" dirty="0">
                <a:solidFill>
                  <a:schemeClr val="accent6">
                    <a:lumMod val="75000"/>
                  </a:schemeClr>
                </a:solidFill>
                <a:latin typeface="Arial" panose="020B0604020202020204" pitchFamily="34" charset="0"/>
                <a:cs typeface="Arial" panose="020B0604020202020204" pitchFamily="34" charset="0"/>
              </a:rPr>
              <a:t>National</a:t>
            </a:r>
            <a:r>
              <a:rPr lang="en-US" altLang="en-US" sz="1400" b="1" dirty="0">
                <a:solidFill>
                  <a:srgbClr val="FFFF00"/>
                </a:solidFill>
                <a:latin typeface="Arial" panose="020B0604020202020204" pitchFamily="34" charset="0"/>
                <a:cs typeface="Arial" panose="020B0604020202020204" pitchFamily="34" charset="0"/>
              </a:rPr>
              <a:t> </a:t>
            </a:r>
            <a:r>
              <a:rPr lang="en-US" altLang="en-US" sz="1400" b="1" dirty="0">
                <a:solidFill>
                  <a:schemeClr val="accent6">
                    <a:lumMod val="75000"/>
                  </a:schemeClr>
                </a:solidFill>
                <a:latin typeface="Arial" panose="020B0604020202020204" pitchFamily="34" charset="0"/>
                <a:cs typeface="Arial" panose="020B0604020202020204" pitchFamily="34" charset="0"/>
              </a:rPr>
              <a:t>Exploring Resource Associate Advisor (ERAA) supporting the CST 1 and councils within the territory</a:t>
            </a:r>
          </a:p>
          <a:p>
            <a:pPr marL="576263" indent="-285750" fontAlgn="base">
              <a:spcBef>
                <a:spcPct val="0"/>
              </a:spcBef>
              <a:spcAft>
                <a:spcPct val="0"/>
              </a:spcAft>
              <a:buFont typeface="Courier New" panose="02070309020205020404" pitchFamily="49" charset="0"/>
              <a:buChar char="o"/>
            </a:pPr>
            <a:r>
              <a:rPr lang="en-US" altLang="en-US" sz="1400" b="1" u="sng" dirty="0">
                <a:solidFill>
                  <a:srgbClr val="FFFF00"/>
                </a:solidFill>
                <a:latin typeface="Arial" panose="020B0604020202020204" pitchFamily="34" charset="0"/>
                <a:cs typeface="Arial" panose="020B0604020202020204" pitchFamily="34" charset="0"/>
              </a:rPr>
              <a:t>suzie@openlabidaho.org</a:t>
            </a:r>
          </a:p>
          <a:p>
            <a:pPr marL="576263" indent="-285750" fontAlgn="base">
              <a:spcBef>
                <a:spcPct val="0"/>
              </a:spcBef>
              <a:spcAft>
                <a:spcPct val="0"/>
              </a:spcAft>
              <a:buFont typeface="Courier New" panose="02070309020205020404" pitchFamily="49" charset="0"/>
              <a:buChar char="o"/>
            </a:pPr>
            <a:r>
              <a:rPr lang="en-US" altLang="en-US" sz="1400" b="1" u="sng" dirty="0">
                <a:solidFill>
                  <a:srgbClr val="FFFF00"/>
                </a:solidFill>
                <a:latin typeface="Arial" panose="020B0604020202020204" pitchFamily="34" charset="0"/>
                <a:cs typeface="Arial" panose="020B0604020202020204" pitchFamily="34" charset="0"/>
              </a:rPr>
              <a:t>((208) 869-2403</a:t>
            </a:r>
          </a:p>
          <a:p>
            <a:pPr lvl="0"/>
            <a:endParaRPr lang="en-US" sz="8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FFFF00"/>
                </a:solidFill>
                <a:latin typeface="Arial" panose="020B0604020202020204" pitchFamily="34" charset="0"/>
                <a:cs typeface="Arial" panose="020B0604020202020204" pitchFamily="34" charset="0"/>
              </a:rPr>
              <a:t>CST 3~ Stuart Mahler (Golden Gate Area Council), who is currently an Assistant Council Commissioner and LFL Council Exploring Chair and Executive Board Member as well as a retired police officer, an advisor in the 1987 Law Enforcement  Exploring National Academy, staff member on three National Exploring Law Enforcement Exploring Conferences and Law Enforcement Explorer in his youth. </a:t>
            </a:r>
            <a:r>
              <a:rPr lang="en-US" sz="1400" b="1" dirty="0">
                <a:solidFill>
                  <a:schemeClr val="accent6">
                    <a:lumMod val="75000"/>
                  </a:schemeClr>
                </a:solidFill>
                <a:latin typeface="Arial" panose="020B0604020202020204" pitchFamily="34" charset="0"/>
                <a:cs typeface="Arial" panose="020B0604020202020204" pitchFamily="34" charset="0"/>
              </a:rPr>
              <a:t>National Exploring Resource Advisor (ERA) supporting the CST 3 and councils within the territory </a:t>
            </a:r>
          </a:p>
          <a:p>
            <a:pPr marL="576263" indent="-285750" fontAlgn="base">
              <a:spcBef>
                <a:spcPct val="0"/>
              </a:spcBef>
              <a:spcAft>
                <a:spcPct val="0"/>
              </a:spcAft>
              <a:buFont typeface="Courier New" panose="02070309020205020404" pitchFamily="49" charset="0"/>
              <a:buChar char="o"/>
            </a:pPr>
            <a:r>
              <a:rPr lang="en-US" sz="1400" b="1" u="sng" dirty="0">
                <a:solidFill>
                  <a:srgbClr val="FFFF00"/>
                </a:solidFill>
                <a:latin typeface="Arial" panose="020B0604020202020204" pitchFamily="34" charset="0"/>
                <a:cs typeface="Arial" panose="020B0604020202020204" pitchFamily="34" charset="0"/>
              </a:rPr>
              <a:t>mdc.stuart@gmail.com  </a:t>
            </a:r>
          </a:p>
          <a:p>
            <a:pPr marL="576263" indent="-285750" fontAlgn="base">
              <a:spcBef>
                <a:spcPct val="0"/>
              </a:spcBef>
              <a:spcAft>
                <a:spcPct val="0"/>
              </a:spcAft>
              <a:buFont typeface="Courier New" panose="02070309020205020404" pitchFamily="49" charset="0"/>
              <a:buChar char="o"/>
            </a:pPr>
            <a:r>
              <a:rPr lang="en-US" sz="1400" b="1" u="sng" dirty="0">
                <a:solidFill>
                  <a:srgbClr val="FFFF00"/>
                </a:solidFill>
                <a:latin typeface="Arial" panose="020B0604020202020204" pitchFamily="34" charset="0"/>
                <a:cs typeface="Arial" panose="020B0604020202020204" pitchFamily="34" charset="0"/>
              </a:rPr>
              <a:t>(925) 519-6957</a:t>
            </a:r>
          </a:p>
          <a:p>
            <a:endParaRPr lang="en-US" sz="800" dirty="0"/>
          </a:p>
          <a:p>
            <a:pPr marL="285750" indent="-285750">
              <a:buFont typeface="Arial" panose="020B0604020202020204" pitchFamily="34" charset="0"/>
              <a:buChar char="•"/>
            </a:pPr>
            <a:r>
              <a:rPr lang="en-US" sz="1400" b="1" dirty="0">
                <a:solidFill>
                  <a:srgbClr val="FFFF00"/>
                </a:solidFill>
                <a:latin typeface="Arial" panose="020B0604020202020204" pitchFamily="34" charset="0"/>
                <a:cs typeface="Arial" panose="020B0604020202020204" pitchFamily="34" charset="0"/>
              </a:rPr>
              <a:t>CST 4 &amp; 5 ~ Roger Engelbart (Greater St Louis Area Council), who is currently the Assistant Council Commissioner for Training and the Engineering Chair for the Council Exploring Committee, as well as a retired Boeing Engineer involved in Nondestructive Evaluation. National Exploring Training Lead and </a:t>
            </a:r>
            <a:r>
              <a:rPr lang="en-US" sz="1400" b="1" dirty="0">
                <a:solidFill>
                  <a:schemeClr val="accent6">
                    <a:lumMod val="75000"/>
                  </a:schemeClr>
                </a:solidFill>
                <a:latin typeface="Arial" panose="020B0604020202020204" pitchFamily="34" charset="0"/>
                <a:cs typeface="Arial" panose="020B0604020202020204" pitchFamily="34" charset="0"/>
              </a:rPr>
              <a:t>National </a:t>
            </a:r>
            <a:r>
              <a:rPr lang="en-US" altLang="en-US" sz="1400" b="1" dirty="0">
                <a:solidFill>
                  <a:schemeClr val="accent6">
                    <a:lumMod val="75000"/>
                  </a:schemeClr>
                </a:solidFill>
                <a:latin typeface="Arial" panose="020B0604020202020204" pitchFamily="34" charset="0"/>
                <a:cs typeface="Arial" panose="020B0604020202020204" pitchFamily="34" charset="0"/>
              </a:rPr>
              <a:t>Exploring Resource Associate Advisor (ERAA) </a:t>
            </a:r>
            <a:r>
              <a:rPr lang="en-US" sz="1400" b="1" dirty="0">
                <a:solidFill>
                  <a:schemeClr val="accent6">
                    <a:lumMod val="75000"/>
                  </a:schemeClr>
                </a:solidFill>
                <a:latin typeface="Arial" panose="020B0604020202020204" pitchFamily="34" charset="0"/>
                <a:cs typeface="Arial" panose="020B0604020202020204" pitchFamily="34" charset="0"/>
              </a:rPr>
              <a:t>supporting the CST 4 &amp; 5  and councils within those two territories </a:t>
            </a:r>
          </a:p>
          <a:p>
            <a:pPr marL="576263" indent="-285750" fontAlgn="base">
              <a:spcBef>
                <a:spcPct val="0"/>
              </a:spcBef>
              <a:spcAft>
                <a:spcPct val="0"/>
              </a:spcAft>
              <a:buFont typeface="Courier New" panose="02070309020205020404" pitchFamily="49" charset="0"/>
              <a:buChar char="o"/>
            </a:pPr>
            <a:r>
              <a:rPr lang="en-US" sz="1400" b="1" u="sng" dirty="0">
                <a:solidFill>
                  <a:srgbClr val="FFFF00"/>
                </a:solidFill>
                <a:latin typeface="Arial" panose="020B0604020202020204" pitchFamily="34" charset="0"/>
                <a:cs typeface="Arial" panose="020B0604020202020204" pitchFamily="34" charset="0"/>
              </a:rPr>
              <a:t>engelbart301@sbcglobal.net</a:t>
            </a:r>
          </a:p>
          <a:p>
            <a:pPr marL="576263" indent="-285750" fontAlgn="base">
              <a:spcBef>
                <a:spcPct val="0"/>
              </a:spcBef>
              <a:spcAft>
                <a:spcPct val="0"/>
              </a:spcAft>
              <a:buFont typeface="Courier New" panose="02070309020205020404" pitchFamily="49" charset="0"/>
              <a:buChar char="o"/>
            </a:pPr>
            <a:r>
              <a:rPr lang="en-US" sz="1400" b="1" u="sng" dirty="0">
                <a:solidFill>
                  <a:srgbClr val="FFFF00"/>
                </a:solidFill>
                <a:latin typeface="Arial" panose="020B0604020202020204" pitchFamily="34" charset="0"/>
                <a:cs typeface="Arial" panose="020B0604020202020204" pitchFamily="34" charset="0"/>
              </a:rPr>
              <a:t>(314) 920-8968</a:t>
            </a:r>
          </a:p>
          <a:p>
            <a:endParaRPr lang="en-US" dirty="0"/>
          </a:p>
        </p:txBody>
      </p:sp>
    </p:spTree>
    <p:extLst>
      <p:ext uri="{BB962C8B-B14F-4D97-AF65-F5344CB8AC3E}">
        <p14:creationId xmlns:p14="http://schemas.microsoft.com/office/powerpoint/2010/main" val="3360260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73"/>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672210" y="192762"/>
            <a:ext cx="8833606" cy="625541"/>
          </a:xfrm>
        </p:spPr>
        <p:txBody>
          <a:bodyPr>
            <a:normAutofit/>
          </a:bodyPr>
          <a:lstStyle/>
          <a:p>
            <a:r>
              <a:rPr lang="en-US" sz="2400" b="1" dirty="0">
                <a:solidFill>
                  <a:srgbClr val="1FC77F"/>
                </a:solidFill>
                <a:latin typeface="Arial Black" panose="020B0A04020102020204" pitchFamily="34" charset="0"/>
              </a:rPr>
              <a:t>Current National Exploring SMEs / ERAs Team...</a:t>
            </a:r>
            <a:endParaRPr lang="en-US" sz="2400" b="1" dirty="0">
              <a:solidFill>
                <a:srgbClr val="1FC77F"/>
              </a:solidFill>
              <a:latin typeface="Arial Black" panose="020B0A04020102020204" pitchFamily="34" charset="0"/>
              <a:cs typeface="Arial" panose="020B0604020202020204" pitchFamily="34" charset="0"/>
            </a:endParaRPr>
          </a:p>
        </p:txBody>
      </p:sp>
      <p:sp>
        <p:nvSpPr>
          <p:cNvPr id="2" name="TextBox 1"/>
          <p:cNvSpPr txBox="1"/>
          <p:nvPr/>
        </p:nvSpPr>
        <p:spPr>
          <a:xfrm>
            <a:off x="1672211" y="841821"/>
            <a:ext cx="8847579" cy="5516895"/>
          </a:xfrm>
          <a:prstGeom prst="rect">
            <a:avLst/>
          </a:prstGeom>
          <a:noFill/>
        </p:spPr>
        <p:txBody>
          <a:bodyPr wrap="square" rtlCol="0">
            <a:spAutoFit/>
          </a:bodyPr>
          <a:lstStyle/>
          <a:p>
            <a:pPr marL="285750" indent="-285750" defTabSz="914400" eaLnBrk="0" fontAlgn="base" hangingPunct="0">
              <a:spcBef>
                <a:spcPct val="0"/>
              </a:spcBef>
              <a:spcAft>
                <a:spcPct val="0"/>
              </a:spcAft>
              <a:buFont typeface="Arial" panose="020B0604020202020204" pitchFamily="34" charset="0"/>
              <a:buChar char="•"/>
            </a:pPr>
            <a:r>
              <a:rPr lang="en-US" sz="1350" b="1" dirty="0">
                <a:solidFill>
                  <a:srgbClr val="FFFF00"/>
                </a:solidFill>
                <a:latin typeface="Arial" panose="020B0604020202020204" pitchFamily="34" charset="0"/>
                <a:cs typeface="Arial" panose="020B0604020202020204" pitchFamily="34" charset="0"/>
              </a:rPr>
              <a:t>CST 6 ~ Richard (Dick) Davies (Glacier's Edge Council) who is the National Exploring Commissioner, Exploring Chair for the National Commissioner Service Team &amp; National Exploring Program Committee Vice-Chair, as well as VP - Development in Glacier's Edge Council (Madison, WI), Greater New York Councils Executive Board Member,  former Interim Scout Executive for the Greater New York Councils (2021 &amp; 2022), past Northeast Region Exploring Chair and Board Member, and, in his youth, National Explorer President (1976-77) &amp; Youth Member of National Executive Board. </a:t>
            </a:r>
            <a:r>
              <a:rPr lang="en-US" sz="1350" b="1" dirty="0">
                <a:solidFill>
                  <a:schemeClr val="accent6">
                    <a:lumMod val="75000"/>
                  </a:schemeClr>
                </a:solidFill>
                <a:latin typeface="Arial" panose="020B0604020202020204" pitchFamily="34" charset="0"/>
                <a:cs typeface="Arial" panose="020B0604020202020204" pitchFamily="34" charset="0"/>
              </a:rPr>
              <a:t>National</a:t>
            </a:r>
            <a:r>
              <a:rPr lang="en-US" sz="1350" b="1" dirty="0">
                <a:solidFill>
                  <a:srgbClr val="FFFF00"/>
                </a:solidFill>
                <a:latin typeface="Arial" panose="020B0604020202020204" pitchFamily="34" charset="0"/>
                <a:cs typeface="Arial" panose="020B0604020202020204" pitchFamily="34" charset="0"/>
              </a:rPr>
              <a:t> </a:t>
            </a:r>
            <a:r>
              <a:rPr lang="en-US" altLang="en-US" sz="1350" b="1" dirty="0">
                <a:solidFill>
                  <a:schemeClr val="accent6">
                    <a:lumMod val="75000"/>
                  </a:schemeClr>
                </a:solidFill>
                <a:latin typeface="Arial" panose="020B0604020202020204" pitchFamily="34" charset="0"/>
                <a:cs typeface="Arial" panose="020B0604020202020204" pitchFamily="34" charset="0"/>
              </a:rPr>
              <a:t>Exploring Resource Associate Advisor (ERAA) </a:t>
            </a:r>
            <a:r>
              <a:rPr lang="en-US" sz="1350" b="1" dirty="0">
                <a:solidFill>
                  <a:schemeClr val="accent6">
                    <a:lumMod val="75000"/>
                  </a:schemeClr>
                </a:solidFill>
                <a:latin typeface="Arial" panose="020B0604020202020204" pitchFamily="34" charset="0"/>
                <a:cs typeface="Arial" panose="020B0604020202020204" pitchFamily="34" charset="0"/>
              </a:rPr>
              <a:t>supporting the CST 6  and councils within the territory</a:t>
            </a:r>
          </a:p>
          <a:p>
            <a:pPr marL="576263" indent="-285750" fontAlgn="base">
              <a:spcBef>
                <a:spcPct val="0"/>
              </a:spcBef>
              <a:spcAft>
                <a:spcPct val="0"/>
              </a:spcAft>
              <a:buFont typeface="Courier New" panose="02070309020205020404" pitchFamily="49" charset="0"/>
              <a:buChar char="o"/>
            </a:pPr>
            <a:r>
              <a:rPr lang="en-US" sz="1350" b="1" u="sng" dirty="0">
                <a:solidFill>
                  <a:srgbClr val="FFFF00"/>
                </a:solidFill>
                <a:latin typeface="Arial" panose="020B0604020202020204" pitchFamily="34" charset="0"/>
                <a:cs typeface="Arial" panose="020B0604020202020204" pitchFamily="34" charset="0"/>
              </a:rPr>
              <a:t>richard.davies.nyc@gmail.com</a:t>
            </a:r>
          </a:p>
          <a:p>
            <a:pPr marL="576263" indent="-285750" fontAlgn="base">
              <a:spcBef>
                <a:spcPct val="0"/>
              </a:spcBef>
              <a:spcAft>
                <a:spcPct val="0"/>
              </a:spcAft>
              <a:buFont typeface="Courier New" panose="02070309020205020404" pitchFamily="49" charset="0"/>
              <a:buChar char="o"/>
            </a:pPr>
            <a:r>
              <a:rPr lang="en-US" sz="1350" b="1" u="sng" dirty="0">
                <a:solidFill>
                  <a:srgbClr val="FFFF00"/>
                </a:solidFill>
                <a:latin typeface="Arial" panose="020B0604020202020204" pitchFamily="34" charset="0"/>
                <a:cs typeface="Arial" panose="020B0604020202020204" pitchFamily="34" charset="0"/>
              </a:rPr>
              <a:t>(914) 327-7430</a:t>
            </a:r>
          </a:p>
          <a:p>
            <a:pPr defTabSz="914400" eaLnBrk="0" fontAlgn="base" hangingPunct="0">
              <a:spcBef>
                <a:spcPct val="0"/>
              </a:spcBef>
              <a:spcAft>
                <a:spcPct val="0"/>
              </a:spcAft>
            </a:pPr>
            <a:r>
              <a:rPr lang="en-US" sz="800" b="1" dirty="0">
                <a:solidFill>
                  <a:srgbClr val="FFFF00"/>
                </a:solidFill>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US" sz="1350" b="1" dirty="0">
                <a:solidFill>
                  <a:srgbClr val="FFFF00"/>
                </a:solidFill>
                <a:latin typeface="Arial" panose="020B0604020202020204" pitchFamily="34" charset="0"/>
                <a:cs typeface="Arial" panose="020B0604020202020204" pitchFamily="34" charset="0"/>
              </a:rPr>
              <a:t>CST 7 ~ Don Decker (Bay Area Council) - Eagle Scout, </a:t>
            </a:r>
            <a:r>
              <a:rPr lang="en-US" sz="1350" b="1" dirty="0" err="1">
                <a:solidFill>
                  <a:srgbClr val="FFFF00"/>
                </a:solidFill>
                <a:latin typeface="Arial" panose="020B0604020202020204" pitchFamily="34" charset="0"/>
                <a:cs typeface="Arial" panose="020B0604020202020204" pitchFamily="34" charset="0"/>
              </a:rPr>
              <a:t>Woodbadge</a:t>
            </a:r>
            <a:r>
              <a:rPr lang="en-US" sz="1350" b="1" dirty="0">
                <a:solidFill>
                  <a:srgbClr val="FFFF00"/>
                </a:solidFill>
                <a:latin typeface="Arial" panose="020B0604020202020204" pitchFamily="34" charset="0"/>
                <a:cs typeface="Arial" panose="020B0604020202020204" pitchFamily="34" charset="0"/>
              </a:rPr>
              <a:t> staff member, retired BSA Professional Scouter, Business and Banking Explorer as a youth, and currently a full time Agriculture Specialist, US Customs and Border Protection Agency. </a:t>
            </a:r>
            <a:r>
              <a:rPr lang="en-US" sz="1350" b="1" dirty="0">
                <a:solidFill>
                  <a:schemeClr val="accent6">
                    <a:lumMod val="75000"/>
                  </a:schemeClr>
                </a:solidFill>
                <a:latin typeface="Arial" panose="020B0604020202020204" pitchFamily="34" charset="0"/>
                <a:cs typeface="Arial" panose="020B0604020202020204" pitchFamily="34" charset="0"/>
              </a:rPr>
              <a:t>National </a:t>
            </a:r>
            <a:r>
              <a:rPr lang="en-US" altLang="en-US" sz="1350" b="1" dirty="0">
                <a:solidFill>
                  <a:schemeClr val="accent6">
                    <a:lumMod val="75000"/>
                  </a:schemeClr>
                </a:solidFill>
                <a:latin typeface="Arial" panose="020B0604020202020204" pitchFamily="34" charset="0"/>
                <a:cs typeface="Arial" panose="020B0604020202020204" pitchFamily="34" charset="0"/>
              </a:rPr>
              <a:t>Exploring Resource Associate Advisor (ERAA) </a:t>
            </a:r>
            <a:r>
              <a:rPr lang="en-US" sz="1350" b="1" dirty="0">
                <a:solidFill>
                  <a:schemeClr val="accent6">
                    <a:lumMod val="75000"/>
                  </a:schemeClr>
                </a:solidFill>
                <a:latin typeface="Arial" panose="020B0604020202020204" pitchFamily="34" charset="0"/>
                <a:cs typeface="Arial" panose="020B0604020202020204" pitchFamily="34" charset="0"/>
              </a:rPr>
              <a:t>supporting the CST  7 &amp; 16 and councils within the territory </a:t>
            </a:r>
            <a:endParaRPr lang="en-US" sz="1350" b="1" dirty="0">
              <a:solidFill>
                <a:srgbClr val="FFFF00"/>
              </a:solidFill>
              <a:latin typeface="Arial" panose="020B0604020202020204" pitchFamily="34" charset="0"/>
              <a:cs typeface="Arial" panose="020B0604020202020204" pitchFamily="34" charset="0"/>
            </a:endParaRPr>
          </a:p>
          <a:p>
            <a:pPr marL="576263" indent="-285750" fontAlgn="base">
              <a:spcBef>
                <a:spcPct val="0"/>
              </a:spcBef>
              <a:spcAft>
                <a:spcPct val="0"/>
              </a:spcAft>
              <a:buFont typeface="Courier New" panose="02070309020205020404" pitchFamily="49" charset="0"/>
              <a:buChar char="o"/>
            </a:pPr>
            <a:r>
              <a:rPr lang="en-US" sz="1350" b="1" u="sng" dirty="0">
                <a:solidFill>
                  <a:srgbClr val="FFFF00"/>
                </a:solidFill>
                <a:latin typeface="Arial" panose="020B0604020202020204" pitchFamily="34" charset="0"/>
                <a:cs typeface="Arial" panose="020B0604020202020204" pitchFamily="34" charset="0"/>
              </a:rPr>
              <a:t>donedecker@gmail.com</a:t>
            </a:r>
          </a:p>
          <a:p>
            <a:pPr marL="576263" indent="-285750" fontAlgn="base">
              <a:spcBef>
                <a:spcPct val="0"/>
              </a:spcBef>
              <a:spcAft>
                <a:spcPct val="0"/>
              </a:spcAft>
              <a:buFont typeface="Courier New" panose="02070309020205020404" pitchFamily="49" charset="0"/>
              <a:buChar char="o"/>
            </a:pPr>
            <a:r>
              <a:rPr lang="en-US" sz="1350" b="1" u="sng" dirty="0">
                <a:solidFill>
                  <a:srgbClr val="FFFF00"/>
                </a:solidFill>
                <a:latin typeface="Arial" panose="020B0604020202020204" pitchFamily="34" charset="0"/>
                <a:cs typeface="Arial" panose="020B0604020202020204" pitchFamily="34" charset="0"/>
              </a:rPr>
              <a:t>( 832) 266-7145</a:t>
            </a:r>
          </a:p>
          <a:p>
            <a:pPr defTabSz="914400" eaLnBrk="0" fontAlgn="base" hangingPunct="0">
              <a:spcBef>
                <a:spcPct val="0"/>
              </a:spcBef>
              <a:spcAft>
                <a:spcPct val="0"/>
              </a:spcAft>
            </a:pPr>
            <a:endParaRPr lang="en-US" sz="800" b="1" dirty="0">
              <a:solidFill>
                <a:srgbClr val="FFFF00"/>
              </a:solidFill>
              <a:latin typeface="Arial" panose="020B0604020202020204" pitchFamily="34" charset="0"/>
              <a:cs typeface="Arial" panose="020B0604020202020204" pitchFamily="34" charset="0"/>
            </a:endParaRPr>
          </a:p>
          <a:p>
            <a:pPr marL="285750" indent="-285750" defTabSz="914400" eaLnBrk="0" fontAlgn="base" hangingPunct="0">
              <a:spcBef>
                <a:spcPct val="0"/>
              </a:spcBef>
              <a:spcAft>
                <a:spcPct val="0"/>
              </a:spcAft>
              <a:buFont typeface="Arial" panose="020B0604020202020204" pitchFamily="34" charset="0"/>
              <a:buChar char="•"/>
            </a:pPr>
            <a:r>
              <a:rPr lang="en-US" sz="1350" b="1" dirty="0">
                <a:solidFill>
                  <a:srgbClr val="FFFF00"/>
                </a:solidFill>
                <a:latin typeface="Arial" panose="020B0604020202020204" pitchFamily="34" charset="0"/>
                <a:cs typeface="Arial" panose="020B0604020202020204" pitchFamily="34" charset="0"/>
              </a:rPr>
              <a:t>CST  8 ~ Craig Martin (Pathway to the Rockies Council), who is the National Exploring Program Committee Chair as well as a retired Senior Systems Engineer supporting Department of Defense satellite programs and a retired USAF Colonel with extensive experience building, testing, launching &amp; operating US Air Force satellites and testing air-to-air &amp; air-to-ground missile systems. </a:t>
            </a:r>
            <a:r>
              <a:rPr lang="en-US" sz="1350" b="1" dirty="0">
                <a:solidFill>
                  <a:schemeClr val="accent6">
                    <a:lumMod val="75000"/>
                  </a:schemeClr>
                </a:solidFill>
                <a:latin typeface="Arial" panose="020B0604020202020204" pitchFamily="34" charset="0"/>
                <a:cs typeface="Arial" panose="020B0604020202020204" pitchFamily="34" charset="0"/>
              </a:rPr>
              <a:t>National </a:t>
            </a:r>
            <a:r>
              <a:rPr lang="en-US" altLang="en-US" sz="1350" b="1" dirty="0">
                <a:solidFill>
                  <a:schemeClr val="accent6">
                    <a:lumMod val="75000"/>
                  </a:schemeClr>
                </a:solidFill>
                <a:latin typeface="Arial" panose="020B0604020202020204" pitchFamily="34" charset="0"/>
                <a:cs typeface="Arial" panose="020B0604020202020204" pitchFamily="34" charset="0"/>
              </a:rPr>
              <a:t>Exploring Resource Associate Advisor (ERAA)</a:t>
            </a:r>
            <a:r>
              <a:rPr lang="en-US" sz="1350" b="1" dirty="0">
                <a:solidFill>
                  <a:schemeClr val="accent6">
                    <a:lumMod val="75000"/>
                  </a:schemeClr>
                </a:solidFill>
                <a:latin typeface="Arial" panose="020B0604020202020204" pitchFamily="34" charset="0"/>
                <a:cs typeface="Arial" panose="020B0604020202020204" pitchFamily="34" charset="0"/>
              </a:rPr>
              <a:t> supporting the CST  8 &amp; 14 and councils within the territory </a:t>
            </a:r>
          </a:p>
          <a:p>
            <a:pPr marL="576263" indent="-285750" fontAlgn="base">
              <a:spcBef>
                <a:spcPct val="0"/>
              </a:spcBef>
              <a:spcAft>
                <a:spcPct val="0"/>
              </a:spcAft>
              <a:buFont typeface="Courier New" panose="02070309020205020404" pitchFamily="49" charset="0"/>
              <a:buChar char="o"/>
            </a:pPr>
            <a:r>
              <a:rPr lang="en-US" sz="1350" b="1" u="sng" dirty="0">
                <a:solidFill>
                  <a:srgbClr val="FFFF00"/>
                </a:solidFill>
                <a:latin typeface="Arial" panose="020B0604020202020204" pitchFamily="34" charset="0"/>
                <a:cs typeface="Arial" panose="020B0604020202020204" pitchFamily="34" charset="0"/>
              </a:rPr>
              <a:t>bruin1967@aol.com</a:t>
            </a:r>
          </a:p>
          <a:p>
            <a:pPr marL="576263" indent="-285750" fontAlgn="base">
              <a:spcBef>
                <a:spcPct val="0"/>
              </a:spcBef>
              <a:spcAft>
                <a:spcPct val="0"/>
              </a:spcAft>
              <a:buFont typeface="Courier New" panose="02070309020205020404" pitchFamily="49" charset="0"/>
              <a:buChar char="o"/>
            </a:pPr>
            <a:r>
              <a:rPr lang="en-US" sz="1350" b="1" u="sng" dirty="0">
                <a:solidFill>
                  <a:srgbClr val="FFFF00"/>
                </a:solidFill>
                <a:latin typeface="Arial" panose="020B0604020202020204" pitchFamily="34" charset="0"/>
                <a:cs typeface="Arial" panose="020B0604020202020204" pitchFamily="34" charset="0"/>
              </a:rPr>
              <a:t>(719) 331-6406</a:t>
            </a:r>
          </a:p>
          <a:p>
            <a:pPr marL="290513" fontAlgn="base">
              <a:spcBef>
                <a:spcPct val="0"/>
              </a:spcBef>
              <a:spcAft>
                <a:spcPct val="0"/>
              </a:spcAft>
            </a:pPr>
            <a:endParaRPr lang="en-US" sz="800" b="1" u="sng" dirty="0">
              <a:solidFill>
                <a:srgbClr val="FFFF00"/>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7920241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672210" y="229051"/>
            <a:ext cx="8833606" cy="625541"/>
          </a:xfrm>
        </p:spPr>
        <p:txBody>
          <a:bodyPr>
            <a:normAutofit/>
          </a:bodyPr>
          <a:lstStyle/>
          <a:p>
            <a:r>
              <a:rPr lang="en-US" sz="2400" b="1" dirty="0">
                <a:solidFill>
                  <a:srgbClr val="1FC77F"/>
                </a:solidFill>
                <a:latin typeface="Arial Black" panose="020B0A04020102020204" pitchFamily="34" charset="0"/>
              </a:rPr>
              <a:t>Current National Exploring SMEs / ERAs Team...</a:t>
            </a:r>
            <a:endParaRPr lang="en-US" sz="2400" b="1" dirty="0">
              <a:solidFill>
                <a:srgbClr val="1FC77F"/>
              </a:solidFill>
              <a:latin typeface="Arial Black" panose="020B0A04020102020204" pitchFamily="34" charset="0"/>
              <a:cs typeface="Arial" panose="020B0604020202020204" pitchFamily="34" charset="0"/>
            </a:endParaRPr>
          </a:p>
        </p:txBody>
      </p:sp>
      <p:sp>
        <p:nvSpPr>
          <p:cNvPr id="2" name="TextBox 1"/>
          <p:cNvSpPr txBox="1"/>
          <p:nvPr/>
        </p:nvSpPr>
        <p:spPr>
          <a:xfrm>
            <a:off x="1672210" y="912572"/>
            <a:ext cx="8833606" cy="5686172"/>
          </a:xfrm>
          <a:prstGeom prst="rect">
            <a:avLst/>
          </a:prstGeom>
          <a:noFill/>
        </p:spPr>
        <p:txBody>
          <a:bodyPr wrap="square" rtlCol="0">
            <a:spAutoFit/>
          </a:bodyPr>
          <a:lstStyle/>
          <a:p>
            <a:pPr marL="285750" indent="-285750">
              <a:buFont typeface="Arial" panose="020B0604020202020204" pitchFamily="34" charset="0"/>
              <a:buChar char="•"/>
            </a:pPr>
            <a:r>
              <a:rPr lang="en-US" sz="1350" b="1" dirty="0">
                <a:solidFill>
                  <a:srgbClr val="FFFF00"/>
                </a:solidFill>
                <a:latin typeface="Arial" panose="020B0604020202020204" pitchFamily="34" charset="0"/>
                <a:cs typeface="Arial" panose="020B0604020202020204" pitchFamily="34" charset="0"/>
              </a:rPr>
              <a:t>CST 9 ~ Richard (Rick) Belford (Western Massachusetts Council),  is currently the Council Commissioner and Committee Chair for three units - a Cub Scout Pack, a Scouts BSA troop, and a Sea Scout Ship. He is also a former Scouting Professional/District Executive, a retired DOD/Federal employee and a retired USAF Chief Master Sergeant. </a:t>
            </a:r>
            <a:r>
              <a:rPr lang="en-US" sz="1350" b="1" dirty="0">
                <a:solidFill>
                  <a:schemeClr val="accent6">
                    <a:lumMod val="75000"/>
                  </a:schemeClr>
                </a:solidFill>
                <a:latin typeface="Arial" panose="020B0604020202020204" pitchFamily="34" charset="0"/>
                <a:cs typeface="Arial" panose="020B0604020202020204" pitchFamily="34" charset="0"/>
              </a:rPr>
              <a:t>National Awards &amp; Recognition Lead and Resource Associate Advisor (ERAA) supporting the CST 9 Program Lead and councils within that territory.</a:t>
            </a:r>
          </a:p>
          <a:p>
            <a:pPr marL="285750" indent="-285750">
              <a:buFont typeface="Arial" panose="020B0604020202020204" pitchFamily="34" charset="0"/>
              <a:buChar char="•"/>
            </a:pPr>
            <a:r>
              <a:rPr lang="en-US" sz="1350" b="1" u="sng" dirty="0">
                <a:solidFill>
                  <a:srgbClr val="FFFF00"/>
                </a:solidFill>
                <a:latin typeface="Arial" panose="020B0604020202020204" pitchFamily="34" charset="0"/>
                <a:cs typeface="Arial" panose="020B0604020202020204" pitchFamily="34" charset="0"/>
              </a:rPr>
              <a:t>o    rebwmc234@gmail.com</a:t>
            </a:r>
          </a:p>
          <a:p>
            <a:pPr marL="576263" indent="-285750" fontAlgn="base">
              <a:spcBef>
                <a:spcPct val="0"/>
              </a:spcBef>
              <a:spcAft>
                <a:spcPct val="0"/>
              </a:spcAft>
              <a:buFont typeface="Courier New" panose="02070309020205020404" pitchFamily="49" charset="0"/>
              <a:buChar char="o"/>
            </a:pPr>
            <a:r>
              <a:rPr lang="en-US" sz="1350" b="1" u="sng" dirty="0">
                <a:solidFill>
                  <a:srgbClr val="FFFF00"/>
                </a:solidFill>
                <a:latin typeface="Arial" panose="020B0604020202020204" pitchFamily="34" charset="0"/>
                <a:cs typeface="Arial" panose="020B0604020202020204" pitchFamily="34" charset="0"/>
              </a:rPr>
              <a:t>o   (860) 402-4836</a:t>
            </a:r>
          </a:p>
          <a:p>
            <a:pPr marL="290513" fontAlgn="base">
              <a:spcBef>
                <a:spcPct val="0"/>
              </a:spcBef>
              <a:spcAft>
                <a:spcPct val="0"/>
              </a:spcAft>
            </a:pPr>
            <a:endParaRPr lang="en-US" sz="800" b="1" u="sng"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350" b="1" dirty="0">
                <a:solidFill>
                  <a:srgbClr val="FFFF00"/>
                </a:solidFill>
                <a:latin typeface="Arial" panose="020B0604020202020204" pitchFamily="34" charset="0"/>
                <a:cs typeface="Arial" panose="020B0604020202020204" pitchFamily="34" charset="0"/>
              </a:rPr>
              <a:t>CST 10 ~ Joseph (Joe) Marinelli (Seneca Waterways Council), who is the Council Executive Committee’s &amp; Board’s former Vice President of Exploring, past President of the Finger Lakes Council  and Executive Director, Finger Lakes STEM  Hub as well as a retired Regional Supervising Superintendent &amp; BOCES (service agency) CEO for 25 school districts in upstate New York. </a:t>
            </a:r>
            <a:r>
              <a:rPr lang="en-US" sz="1350" b="1" dirty="0">
                <a:solidFill>
                  <a:schemeClr val="accent6">
                    <a:lumMod val="75000"/>
                  </a:schemeClr>
                </a:solidFill>
                <a:latin typeface="Arial" panose="020B0604020202020204" pitchFamily="34" charset="0"/>
                <a:cs typeface="Arial" panose="020B0604020202020204" pitchFamily="34" charset="0"/>
              </a:rPr>
              <a:t>National Exploring Resource Associate Advisor (ERAA) ) supporting the CST 10 and councils within the territory</a:t>
            </a:r>
          </a:p>
          <a:p>
            <a:pPr marL="576263" indent="-285750" fontAlgn="base">
              <a:spcBef>
                <a:spcPct val="0"/>
              </a:spcBef>
              <a:spcAft>
                <a:spcPct val="0"/>
              </a:spcAft>
              <a:buFont typeface="Courier New" panose="02070309020205020404" pitchFamily="49" charset="0"/>
              <a:buChar char="o"/>
            </a:pPr>
            <a:r>
              <a:rPr lang="en-US" sz="1350" b="1" u="sng" dirty="0">
                <a:solidFill>
                  <a:srgbClr val="FFFF00"/>
                </a:solidFill>
                <a:latin typeface="Arial" panose="020B0604020202020204" pitchFamily="34" charset="0"/>
                <a:cs typeface="Arial" panose="020B0604020202020204" pitchFamily="34" charset="0"/>
              </a:rPr>
              <a:t>josephjmarinelli@aol.com</a:t>
            </a:r>
          </a:p>
          <a:p>
            <a:pPr marL="576263" indent="-285750" fontAlgn="base">
              <a:spcBef>
                <a:spcPct val="0"/>
              </a:spcBef>
              <a:spcAft>
                <a:spcPct val="0"/>
              </a:spcAft>
              <a:buFont typeface="Courier New" panose="02070309020205020404" pitchFamily="49" charset="0"/>
              <a:buChar char="o"/>
            </a:pPr>
            <a:r>
              <a:rPr lang="en-US" sz="1350" b="1" u="sng" dirty="0">
                <a:solidFill>
                  <a:srgbClr val="FFFF00"/>
                </a:solidFill>
                <a:latin typeface="Arial" panose="020B0604020202020204" pitchFamily="34" charset="0"/>
                <a:cs typeface="Arial" panose="020B0604020202020204" pitchFamily="34" charset="0"/>
              </a:rPr>
              <a:t>(585) 704-4659</a:t>
            </a:r>
          </a:p>
          <a:p>
            <a:r>
              <a:rPr lang="en-US" sz="1350" b="1" dirty="0">
                <a:solidFill>
                  <a:srgbClr val="FFFF00"/>
                </a:solidFill>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US" sz="1350" b="1" dirty="0">
                <a:solidFill>
                  <a:srgbClr val="FFFF00"/>
                </a:solidFill>
                <a:latin typeface="Arial" panose="020B0604020202020204" pitchFamily="34" charset="0"/>
                <a:cs typeface="Arial" panose="020B0604020202020204" pitchFamily="34" charset="0"/>
              </a:rPr>
              <a:t>CST 12 – Jeff Schweiger (National Capital Area Council), who is currently an Assistant Council Commissioner (STEM, Exploring, Communications and Resources) as well as Membership Growth and Retention Lead on the National Exploring Committee.  He is a retired Naval Officer and presently works for a national security government contractor.  An Eagle Scout, he also was a member of a communications (print journalism) Exploring Post as a youth. </a:t>
            </a:r>
            <a:r>
              <a:rPr lang="en-US" sz="1350" b="1" dirty="0">
                <a:solidFill>
                  <a:schemeClr val="accent6">
                    <a:lumMod val="75000"/>
                  </a:schemeClr>
                </a:solidFill>
                <a:latin typeface="Arial" panose="020B0604020202020204" pitchFamily="34" charset="0"/>
                <a:cs typeface="Arial" panose="020B0604020202020204" pitchFamily="34" charset="0"/>
              </a:rPr>
              <a:t>National Exploring Resource Associate Advisor (ERAA) supporting the CST 12 &amp; 15 and councils within those two territories</a:t>
            </a:r>
          </a:p>
          <a:p>
            <a:pPr marL="576263" indent="-285750" fontAlgn="base">
              <a:spcBef>
                <a:spcPct val="0"/>
              </a:spcBef>
              <a:spcAft>
                <a:spcPct val="0"/>
              </a:spcAft>
              <a:buFont typeface="Courier New" panose="02070309020205020404" pitchFamily="49" charset="0"/>
              <a:buChar char="o"/>
            </a:pPr>
            <a:r>
              <a:rPr lang="en-US" sz="1350" b="1" u="sng" dirty="0">
                <a:solidFill>
                  <a:srgbClr val="FFFF00"/>
                </a:solidFill>
                <a:latin typeface="Arial" panose="020B0604020202020204" pitchFamily="34" charset="0"/>
                <a:cs typeface="Arial" panose="020B0604020202020204" pitchFamily="34" charset="0"/>
              </a:rPr>
              <a:t>Scouter.jeff@earthlink.net</a:t>
            </a:r>
          </a:p>
          <a:p>
            <a:pPr marL="576263" indent="-285750" fontAlgn="base">
              <a:spcBef>
                <a:spcPct val="0"/>
              </a:spcBef>
              <a:spcAft>
                <a:spcPct val="0"/>
              </a:spcAft>
              <a:buFont typeface="Courier New" panose="02070309020205020404" pitchFamily="49" charset="0"/>
              <a:buChar char="o"/>
            </a:pPr>
            <a:r>
              <a:rPr lang="en-US" sz="1350" b="1" u="sng" dirty="0">
                <a:solidFill>
                  <a:srgbClr val="FFFF00"/>
                </a:solidFill>
                <a:latin typeface="Arial" panose="020B0604020202020204" pitchFamily="34" charset="0"/>
                <a:cs typeface="Arial" panose="020B0604020202020204" pitchFamily="34" charset="0"/>
              </a:rPr>
              <a:t>(703) 472-0669</a:t>
            </a:r>
          </a:p>
          <a:p>
            <a:endParaRPr lang="en-US" dirty="0"/>
          </a:p>
        </p:txBody>
      </p:sp>
    </p:spTree>
    <p:extLst>
      <p:ext uri="{BB962C8B-B14F-4D97-AF65-F5344CB8AC3E}">
        <p14:creationId xmlns:p14="http://schemas.microsoft.com/office/powerpoint/2010/main" val="1843261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32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672210" y="-57614"/>
            <a:ext cx="8833606" cy="961124"/>
          </a:xfrm>
        </p:spPr>
        <p:txBody>
          <a:bodyPr>
            <a:normAutofit/>
          </a:bodyPr>
          <a:lstStyle/>
          <a:p>
            <a:r>
              <a:rPr lang="en-US" sz="2400" b="1" dirty="0">
                <a:solidFill>
                  <a:srgbClr val="1FC77F"/>
                </a:solidFill>
                <a:latin typeface="Arial Black" panose="020B0A04020102020204" pitchFamily="34" charset="0"/>
              </a:rPr>
              <a:t>Current National Exploring SMEs / ERAs Team...</a:t>
            </a:r>
            <a:endParaRPr lang="en-US" sz="2400" b="1" dirty="0">
              <a:solidFill>
                <a:srgbClr val="1FC77F"/>
              </a:solidFill>
              <a:latin typeface="Arial Black" panose="020B0A04020102020204" pitchFamily="34" charset="0"/>
              <a:cs typeface="Arial" panose="020B0604020202020204" pitchFamily="34" charset="0"/>
            </a:endParaRPr>
          </a:p>
        </p:txBody>
      </p:sp>
      <p:sp>
        <p:nvSpPr>
          <p:cNvPr id="2" name="TextBox 1"/>
          <p:cNvSpPr txBox="1"/>
          <p:nvPr/>
        </p:nvSpPr>
        <p:spPr>
          <a:xfrm>
            <a:off x="1686185" y="778324"/>
            <a:ext cx="8819631" cy="4839786"/>
          </a:xfrm>
          <a:prstGeom prst="rect">
            <a:avLst/>
          </a:prstGeom>
          <a:noFill/>
        </p:spPr>
        <p:txBody>
          <a:bodyPr wrap="square" rtlCol="0">
            <a:spAutoFit/>
          </a:bodyPr>
          <a:lstStyle/>
          <a:p>
            <a:pPr marL="285750" indent="-285750">
              <a:buFont typeface="Arial" panose="020B0604020202020204" pitchFamily="34" charset="0"/>
              <a:buChar char="•"/>
            </a:pPr>
            <a:r>
              <a:rPr lang="en-US" sz="1300" b="1" dirty="0">
                <a:solidFill>
                  <a:srgbClr val="FFFF00"/>
                </a:solidFill>
                <a:latin typeface="Arial" panose="020B0604020202020204" pitchFamily="34" charset="0"/>
                <a:cs typeface="Arial" panose="020B0604020202020204" pitchFamily="34" charset="0"/>
              </a:rPr>
              <a:t>CST 13 ~ Linda Hassler (Monmouth Council) who is currently a member of her Monmouth Council Board of Directors and Troop 140 Committee Member as well as an Assistant Professor at Rutgers’ School of Nursing, former Northeast Region Area 5 Exploring Chair, former Exploring Post Advisor and a Tennis Explorer in her youth.</a:t>
            </a:r>
            <a:r>
              <a:rPr lang="en-US" sz="1300" b="1" dirty="0">
                <a:solidFill>
                  <a:schemeClr val="accent6">
                    <a:lumMod val="75000"/>
                  </a:schemeClr>
                </a:solidFill>
                <a:latin typeface="Arial" panose="020B0604020202020204" pitchFamily="34" charset="0"/>
                <a:cs typeface="Arial" panose="020B0604020202020204" pitchFamily="34" charset="0"/>
              </a:rPr>
              <a:t> </a:t>
            </a:r>
            <a:r>
              <a:rPr lang="en-US" sz="1300" b="1" dirty="0">
                <a:solidFill>
                  <a:srgbClr val="FFFF00"/>
                </a:solidFill>
                <a:latin typeface="Arial" panose="020B0604020202020204" pitchFamily="34" charset="0"/>
                <a:cs typeface="Arial" panose="020B0604020202020204" pitchFamily="34" charset="0"/>
              </a:rPr>
              <a:t>National Exploring Health &amp; Safety  / YPT Lead and </a:t>
            </a:r>
            <a:r>
              <a:rPr lang="en-US" sz="1300" b="1" dirty="0">
                <a:solidFill>
                  <a:schemeClr val="accent6">
                    <a:lumMod val="75000"/>
                  </a:schemeClr>
                </a:solidFill>
                <a:latin typeface="Arial" panose="020B0604020202020204" pitchFamily="34" charset="0"/>
                <a:cs typeface="Arial" panose="020B0604020202020204" pitchFamily="34" charset="0"/>
              </a:rPr>
              <a:t>National Exploring Resource Associate Advisor (ERAA) supporting the CST 13 and councils within the territory</a:t>
            </a:r>
          </a:p>
          <a:p>
            <a:pPr marL="576263" indent="-285750" fontAlgn="base">
              <a:spcBef>
                <a:spcPct val="0"/>
              </a:spcBef>
              <a:spcAft>
                <a:spcPct val="0"/>
              </a:spcAft>
              <a:buFont typeface="Courier New" panose="02070309020205020404" pitchFamily="49" charset="0"/>
              <a:buChar char="o"/>
            </a:pPr>
            <a:r>
              <a:rPr lang="en-US" sz="1300" b="1" u="sng" dirty="0">
                <a:solidFill>
                  <a:srgbClr val="FFFF00"/>
                </a:solidFill>
                <a:latin typeface="Arial" panose="020B0604020202020204" pitchFamily="34" charset="0"/>
                <a:cs typeface="Arial" panose="020B0604020202020204" pitchFamily="34" charset="0"/>
              </a:rPr>
              <a:t>Lindajhassler@gmail.com</a:t>
            </a:r>
          </a:p>
          <a:p>
            <a:pPr marL="576263" indent="-285750" fontAlgn="base">
              <a:spcBef>
                <a:spcPct val="0"/>
              </a:spcBef>
              <a:spcAft>
                <a:spcPct val="0"/>
              </a:spcAft>
              <a:buFont typeface="Courier New" panose="02070309020205020404" pitchFamily="49" charset="0"/>
              <a:buChar char="o"/>
            </a:pPr>
            <a:r>
              <a:rPr lang="en-US" sz="1300" b="1" u="sng" dirty="0">
                <a:solidFill>
                  <a:srgbClr val="FFFF00"/>
                </a:solidFill>
                <a:latin typeface="Arial" panose="020B0604020202020204" pitchFamily="34" charset="0"/>
                <a:cs typeface="Arial" panose="020B0604020202020204" pitchFamily="34" charset="0"/>
              </a:rPr>
              <a:t>(732) 687-7208</a:t>
            </a:r>
          </a:p>
          <a:p>
            <a:r>
              <a:rPr lang="en-US" sz="800" b="1" dirty="0">
                <a:solidFill>
                  <a:srgbClr val="FFFF00"/>
                </a:solidFill>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US" sz="1300" b="1" dirty="0">
                <a:solidFill>
                  <a:srgbClr val="FFFF00"/>
                </a:solidFill>
                <a:latin typeface="Arial" panose="020B0604020202020204" pitchFamily="34" charset="0"/>
                <a:cs typeface="Arial" panose="020B0604020202020204" pitchFamily="34" charset="0"/>
              </a:rPr>
              <a:t>CST 14 ~ Craig Martin </a:t>
            </a:r>
          </a:p>
          <a:p>
            <a:endParaRPr lang="en-US" sz="8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300" b="1" dirty="0">
                <a:solidFill>
                  <a:srgbClr val="FFFF00"/>
                </a:solidFill>
                <a:latin typeface="Arial" panose="020B0604020202020204" pitchFamily="34" charset="0"/>
                <a:cs typeface="Arial" panose="020B0604020202020204" pitchFamily="34" charset="0"/>
              </a:rPr>
              <a:t>CST 15 ~ Jeff Schweiger</a:t>
            </a:r>
          </a:p>
          <a:p>
            <a:endParaRPr lang="en-US" sz="800" b="1" dirty="0">
              <a:solidFill>
                <a:srgbClr val="FFFF00"/>
              </a:solidFill>
              <a:latin typeface="Arial" panose="020B0604020202020204" pitchFamily="34" charset="0"/>
              <a:cs typeface="Arial" panose="020B0604020202020204" pitchFamily="34" charset="0"/>
            </a:endParaRPr>
          </a:p>
          <a:p>
            <a:pPr marL="285750" indent="-285750" defTabSz="914400" eaLnBrk="0" fontAlgn="base" hangingPunct="0">
              <a:spcBef>
                <a:spcPct val="0"/>
              </a:spcBef>
              <a:spcAft>
                <a:spcPct val="0"/>
              </a:spcAft>
              <a:buFont typeface="Arial" panose="020B0604020202020204" pitchFamily="34" charset="0"/>
              <a:buChar char="•"/>
            </a:pPr>
            <a:r>
              <a:rPr lang="en-US" sz="1300" b="1" dirty="0">
                <a:solidFill>
                  <a:srgbClr val="FFFF00"/>
                </a:solidFill>
                <a:latin typeface="Arial" panose="020B0604020202020204" pitchFamily="34" charset="0"/>
                <a:cs typeface="Arial" panose="020B0604020202020204" pitchFamily="34" charset="0"/>
              </a:rPr>
              <a:t>CST 16 ~ </a:t>
            </a:r>
            <a:r>
              <a:rPr lang="en-US" sz="1200" b="1" dirty="0">
                <a:solidFill>
                  <a:srgbClr val="FFFF00"/>
                </a:solidFill>
                <a:latin typeface="Arial" panose="020B0604020202020204" pitchFamily="34" charset="0"/>
                <a:cs typeface="Arial" panose="020B0604020202020204" pitchFamily="34" charset="0"/>
              </a:rPr>
              <a:t>Don Decker</a:t>
            </a:r>
          </a:p>
          <a:p>
            <a:pPr defTabSz="914400" eaLnBrk="0" fontAlgn="base" hangingPunct="0">
              <a:spcBef>
                <a:spcPct val="0"/>
              </a:spcBef>
              <a:spcAft>
                <a:spcPct val="0"/>
              </a:spcAft>
            </a:pPr>
            <a:r>
              <a:rPr lang="en-US" sz="800" b="1" dirty="0">
                <a:solidFill>
                  <a:srgbClr val="FFFF00"/>
                </a:solidFill>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US" sz="1300" b="1" dirty="0">
                <a:solidFill>
                  <a:srgbClr val="FFFF00"/>
                </a:solidFill>
                <a:latin typeface="Arial" panose="020B0604020202020204" pitchFamily="34" charset="0"/>
                <a:cs typeface="Arial" panose="020B0604020202020204" pitchFamily="34" charset="0"/>
              </a:rPr>
              <a:t>CHP ~ Rick TerBorch (Los Padres Council)</a:t>
            </a:r>
            <a:r>
              <a:rPr lang="en-US" sz="1400" b="1" dirty="0">
                <a:solidFill>
                  <a:schemeClr val="accent6">
                    <a:lumMod val="75000"/>
                  </a:schemeClr>
                </a:solidFill>
                <a:latin typeface="Arial" panose="020B0604020202020204" pitchFamily="34" charset="0"/>
                <a:cs typeface="Arial" panose="020B0604020202020204" pitchFamily="34" charset="0"/>
              </a:rPr>
              <a:t>*</a:t>
            </a:r>
            <a:r>
              <a:rPr lang="en-US" sz="1300" b="1" dirty="0">
                <a:solidFill>
                  <a:srgbClr val="FFFF00"/>
                </a:solidFill>
                <a:latin typeface="Arial" panose="020B0604020202020204" pitchFamily="34" charset="0"/>
                <a:cs typeface="Arial" panose="020B0604020202020204" pitchFamily="34" charset="0"/>
              </a:rPr>
              <a:t>, who is the former National Service Territory (NST) 3 Commissioner, Assistant Council Commissioner and Council Executive Board Member as well as a retired Chief of Police in Arroyo Grande, CA, past Los Padres Council President &amp; Council Commissioner, past National Law Enforcement Exploring Committee Member, Exploring Advisor and over 35+ years in Law Enforcement Exploring. </a:t>
            </a:r>
            <a:r>
              <a:rPr lang="en-US" sz="1300" b="1" dirty="0">
                <a:solidFill>
                  <a:schemeClr val="accent6">
                    <a:lumMod val="75000"/>
                  </a:schemeClr>
                </a:solidFill>
                <a:latin typeface="Arial" panose="020B0604020202020204" pitchFamily="34" charset="0"/>
                <a:cs typeface="Arial" panose="020B0604020202020204" pitchFamily="34" charset="0"/>
              </a:rPr>
              <a:t>National Exploring Resource Associate Advisor (ERAA) supporting the California Highway Patrol (CHP) and the councils with CHP Law Enforcement Posts.</a:t>
            </a:r>
          </a:p>
          <a:p>
            <a:pPr marL="576263" indent="-285750" fontAlgn="base">
              <a:spcBef>
                <a:spcPct val="0"/>
              </a:spcBef>
              <a:spcAft>
                <a:spcPct val="0"/>
              </a:spcAft>
              <a:buFont typeface="Courier New" panose="02070309020205020404" pitchFamily="49" charset="0"/>
              <a:buChar char="o"/>
            </a:pPr>
            <a:r>
              <a:rPr lang="en-US" sz="1300" b="1" u="sng" dirty="0">
                <a:solidFill>
                  <a:srgbClr val="FFFF00"/>
                </a:solidFill>
                <a:latin typeface="Arial" panose="020B0604020202020204" pitchFamily="34" charset="0"/>
                <a:cs typeface="Arial" panose="020B0604020202020204" pitchFamily="34" charset="0"/>
              </a:rPr>
              <a:t>rterborch@earthlink.net</a:t>
            </a:r>
          </a:p>
          <a:p>
            <a:pPr marL="576263" indent="-285750" fontAlgn="base">
              <a:spcBef>
                <a:spcPct val="0"/>
              </a:spcBef>
              <a:spcAft>
                <a:spcPct val="0"/>
              </a:spcAft>
              <a:buFont typeface="Courier New" panose="02070309020205020404" pitchFamily="49" charset="0"/>
              <a:buChar char="o"/>
            </a:pPr>
            <a:r>
              <a:rPr lang="en-US" sz="1300" b="1" u="sng" dirty="0">
                <a:solidFill>
                  <a:srgbClr val="FFFF00"/>
                </a:solidFill>
                <a:latin typeface="Arial" panose="020B0604020202020204" pitchFamily="34" charset="0"/>
                <a:cs typeface="Arial" panose="020B0604020202020204" pitchFamily="34" charset="0"/>
              </a:rPr>
              <a:t>(805) 441-1721</a:t>
            </a:r>
          </a:p>
          <a:p>
            <a:pPr marL="576263" indent="-285750" fontAlgn="base">
              <a:spcBef>
                <a:spcPct val="0"/>
              </a:spcBef>
              <a:spcAft>
                <a:spcPct val="0"/>
              </a:spcAft>
              <a:buFont typeface="Courier New" panose="02070309020205020404" pitchFamily="49" charset="0"/>
              <a:buChar char="o"/>
            </a:pPr>
            <a:r>
              <a:rPr lang="en-US" sz="1300" b="1" dirty="0">
                <a:solidFill>
                  <a:schemeClr val="accent6">
                    <a:lumMod val="75000"/>
                  </a:schemeClr>
                </a:solidFill>
                <a:latin typeface="Arial" panose="020B0604020202020204" pitchFamily="34" charset="0"/>
                <a:cs typeface="Arial" panose="020B0604020202020204" pitchFamily="34" charset="0"/>
              </a:rPr>
              <a:t>* </a:t>
            </a:r>
            <a:r>
              <a:rPr lang="en-US" sz="1200" b="1" dirty="0">
                <a:solidFill>
                  <a:schemeClr val="accent6">
                    <a:lumMod val="75000"/>
                  </a:schemeClr>
                </a:solidFill>
                <a:latin typeface="Arial" panose="020B0604020202020204" pitchFamily="34" charset="0"/>
                <a:cs typeface="Arial" panose="020B0604020202020204" pitchFamily="34" charset="0"/>
              </a:rPr>
              <a:t>Stuart Mahler (CST 3 Exploring Resource Advisor) is Rick’s CHP Contact Alternate</a:t>
            </a:r>
            <a:endParaRPr lang="en-US" sz="1300" b="1" u="sng" dirty="0">
              <a:solidFill>
                <a:schemeClr val="accent6">
                  <a:lumMod val="75000"/>
                </a:schemeClr>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4185479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686184" y="312504"/>
            <a:ext cx="8644359" cy="998939"/>
          </a:xfrm>
        </p:spPr>
        <p:txBody>
          <a:bodyPr>
            <a:normAutofit/>
          </a:bodyPr>
          <a:lstStyle/>
          <a:p>
            <a:r>
              <a:rPr lang="en-US" sz="2800" dirty="0">
                <a:solidFill>
                  <a:srgbClr val="2AB96C"/>
                </a:solidFill>
                <a:latin typeface="Arial Black" panose="020B0A04020102020204" pitchFamily="34" charset="0"/>
              </a:rPr>
              <a:t>Exploring Associate Resource Advisors </a:t>
            </a:r>
            <a:br>
              <a:rPr lang="en-US" sz="2800" dirty="0">
                <a:solidFill>
                  <a:srgbClr val="2AB96C"/>
                </a:solidFill>
                <a:latin typeface="Arial Black" panose="020B0A04020102020204" pitchFamily="34" charset="0"/>
              </a:rPr>
            </a:br>
            <a:r>
              <a:rPr lang="en-US" sz="2800" dirty="0">
                <a:solidFill>
                  <a:srgbClr val="2AB96C"/>
                </a:solidFill>
                <a:latin typeface="Arial Black" panose="020B0A04020102020204" pitchFamily="34" charset="0"/>
              </a:rPr>
              <a:t>Serve the Entire Country</a:t>
            </a:r>
          </a:p>
        </p:txBody>
      </p:sp>
      <p:pic>
        <p:nvPicPr>
          <p:cNvPr id="3" name="Picture 2">
            <a:extLst>
              <a:ext uri="{FF2B5EF4-FFF2-40B4-BE49-F238E27FC236}">
                <a16:creationId xmlns:a16="http://schemas.microsoft.com/office/drawing/2014/main" id="{C43D42F3-6B56-8FC7-FB9C-D54BFC9E5174}"/>
              </a:ext>
            </a:extLst>
          </p:cNvPr>
          <p:cNvPicPr>
            <a:picLocks noChangeAspect="1"/>
          </p:cNvPicPr>
          <p:nvPr/>
        </p:nvPicPr>
        <p:blipFill>
          <a:blip r:embed="rId4"/>
          <a:stretch>
            <a:fillRect/>
          </a:stretch>
        </p:blipFill>
        <p:spPr>
          <a:xfrm>
            <a:off x="1778032" y="1486900"/>
            <a:ext cx="4630789" cy="3041171"/>
          </a:xfrm>
          <a:prstGeom prst="rect">
            <a:avLst/>
          </a:prstGeom>
          <a:ln w="9525">
            <a:solidFill>
              <a:schemeClr val="tx1"/>
            </a:solidFill>
          </a:ln>
        </p:spPr>
      </p:pic>
      <p:pic>
        <p:nvPicPr>
          <p:cNvPr id="5" name="Picture 4">
            <a:extLst>
              <a:ext uri="{FF2B5EF4-FFF2-40B4-BE49-F238E27FC236}">
                <a16:creationId xmlns:a16="http://schemas.microsoft.com/office/drawing/2014/main" id="{F073A4D9-3581-1FEE-E32F-68BCA04A3CB5}"/>
              </a:ext>
            </a:extLst>
          </p:cNvPr>
          <p:cNvPicPr>
            <a:picLocks noChangeAspect="1"/>
          </p:cNvPicPr>
          <p:nvPr/>
        </p:nvPicPr>
        <p:blipFill>
          <a:blip r:embed="rId5"/>
          <a:stretch>
            <a:fillRect/>
          </a:stretch>
        </p:blipFill>
        <p:spPr>
          <a:xfrm>
            <a:off x="4612891" y="3805200"/>
            <a:ext cx="5709965" cy="2193873"/>
          </a:xfrm>
          <a:prstGeom prst="rect">
            <a:avLst/>
          </a:prstGeom>
          <a:ln w="9525">
            <a:solidFill>
              <a:schemeClr val="tx1"/>
            </a:solidFill>
          </a:ln>
        </p:spPr>
      </p:pic>
      <p:sp>
        <p:nvSpPr>
          <p:cNvPr id="6" name="TextBox 5">
            <a:extLst>
              <a:ext uri="{FF2B5EF4-FFF2-40B4-BE49-F238E27FC236}">
                <a16:creationId xmlns:a16="http://schemas.microsoft.com/office/drawing/2014/main" id="{187147BC-D703-C4AC-0B5E-83A18E37EC9A}"/>
              </a:ext>
            </a:extLst>
          </p:cNvPr>
          <p:cNvSpPr txBox="1"/>
          <p:nvPr/>
        </p:nvSpPr>
        <p:spPr>
          <a:xfrm>
            <a:off x="6733674" y="2009214"/>
            <a:ext cx="3772142" cy="1292662"/>
          </a:xfrm>
          <a:prstGeom prst="rect">
            <a:avLst/>
          </a:prstGeom>
          <a:noFill/>
        </p:spPr>
        <p:txBody>
          <a:bodyPr wrap="square" rtlCol="0">
            <a:spAutoFit/>
          </a:bodyPr>
          <a:lstStyle/>
          <a:p>
            <a:r>
              <a:rPr lang="en-US" sz="2000" b="1" dirty="0">
                <a:solidFill>
                  <a:srgbClr val="FFFF00"/>
                </a:solidFill>
                <a:latin typeface="Arial" panose="020B0604020202020204" pitchFamily="34" charset="0"/>
                <a:cs typeface="Arial" panose="020B0604020202020204" pitchFamily="34" charset="0"/>
              </a:rPr>
              <a:t>Find your Council Service Territory &amp; assigned ERAA at </a:t>
            </a:r>
          </a:p>
          <a:p>
            <a:r>
              <a:rPr lang="en-US" sz="2000" b="1" dirty="0">
                <a:solidFill>
                  <a:srgbClr val="FFFF00"/>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www.exploring.org/about-us</a:t>
            </a:r>
            <a:endParaRPr lang="en-US" sz="2000" b="1" dirty="0">
              <a:solidFill>
                <a:srgbClr val="FFFF00"/>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3157886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B61FF-DFF6-1728-C7C5-D28362426E68}"/>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CBB7933F-8F2A-6FEF-BFB1-01725E4C45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728"/>
            <a:ext cx="12192000" cy="6883121"/>
          </a:xfrm>
          <a:prstGeom prst="rect">
            <a:avLst/>
          </a:prstGeom>
        </p:spPr>
      </p:pic>
      <p:pic>
        <p:nvPicPr>
          <p:cNvPr id="23" name="Picture 22" descr="exploring_wht_transparent-01.png">
            <a:extLst>
              <a:ext uri="{FF2B5EF4-FFF2-40B4-BE49-F238E27FC236}">
                <a16:creationId xmlns:a16="http://schemas.microsoft.com/office/drawing/2014/main" id="{D2A4FBDD-E6BC-E552-253F-8624AC7E21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6CACD7D7-9566-A1FB-3108-D8034BE1612F}"/>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B424CD4-DB8C-52CB-BB5E-BE0C830529F6}"/>
              </a:ext>
            </a:extLst>
          </p:cNvPr>
          <p:cNvSpPr>
            <a:spLocks noGrp="1"/>
          </p:cNvSpPr>
          <p:nvPr>
            <p:ph type="ctrTitle"/>
          </p:nvPr>
        </p:nvSpPr>
        <p:spPr>
          <a:xfrm>
            <a:off x="1672210" y="116562"/>
            <a:ext cx="8833606" cy="961124"/>
          </a:xfrm>
        </p:spPr>
        <p:txBody>
          <a:bodyPr>
            <a:normAutofit/>
          </a:bodyPr>
          <a:lstStyle/>
          <a:p>
            <a:r>
              <a:rPr lang="en-US" sz="2400" b="1" dirty="0">
                <a:solidFill>
                  <a:srgbClr val="1FC77F"/>
                </a:solidFill>
                <a:latin typeface="Arial Black" panose="020B0A04020102020204" pitchFamily="34" charset="0"/>
              </a:rPr>
              <a:t>Current National Exploring SMEs / RAAs Team...</a:t>
            </a:r>
            <a:endParaRPr lang="en-US" sz="2400" b="1" dirty="0">
              <a:solidFill>
                <a:srgbClr val="1FC77F"/>
              </a:solidFill>
              <a:latin typeface="Arial Black" panose="020B0A040201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29F96131-5EA3-FA54-FB83-F22E47629091}"/>
              </a:ext>
            </a:extLst>
          </p:cNvPr>
          <p:cNvSpPr txBox="1"/>
          <p:nvPr/>
        </p:nvSpPr>
        <p:spPr>
          <a:xfrm>
            <a:off x="1774371" y="918029"/>
            <a:ext cx="8556172" cy="5109091"/>
          </a:xfrm>
          <a:prstGeom prst="rect">
            <a:avLst/>
          </a:prstGeom>
          <a:noFill/>
        </p:spPr>
        <p:txBody>
          <a:bodyPr wrap="square" rtlCol="0">
            <a:spAutoFit/>
          </a:bodyPr>
          <a:lstStyle/>
          <a:p>
            <a:r>
              <a:rPr lang="en-US" sz="1600" b="1" dirty="0">
                <a:solidFill>
                  <a:schemeClr val="accent6">
                    <a:lumMod val="75000"/>
                  </a:schemeClr>
                </a:solidFill>
                <a:latin typeface="Arial" panose="020B0604020202020204" pitchFamily="34" charset="0"/>
                <a:cs typeface="Arial" panose="020B0604020202020204" pitchFamily="34" charset="0"/>
              </a:rPr>
              <a:t>Additionally, any of these National Exploring  RAAs are available to any of the CSTs and their councils on the following Exploring Career Fields </a:t>
            </a:r>
            <a:endParaRPr lang="en-US" sz="1600" dirty="0">
              <a:solidFill>
                <a:schemeClr val="accent6">
                  <a:lumMod val="75000"/>
                </a:schemeClr>
              </a:solidFill>
              <a:latin typeface="Arial" panose="020B0604020202020204" pitchFamily="34" charset="0"/>
              <a:cs typeface="Arial" panose="020B0604020202020204" pitchFamily="34" charset="0"/>
            </a:endParaRPr>
          </a:p>
          <a:p>
            <a:r>
              <a:rPr lang="en-US" sz="800" b="1" dirty="0">
                <a:solidFill>
                  <a:srgbClr val="FFFF00"/>
                </a:solidFill>
                <a:latin typeface="Arial" panose="020B0604020202020204" pitchFamily="34" charset="0"/>
                <a:cs typeface="Arial" panose="020B0604020202020204" pitchFamily="34" charset="0"/>
              </a:rPr>
              <a:t> </a:t>
            </a:r>
            <a:endParaRPr lang="en-US" sz="800"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Arts &amp; Humanities </a:t>
            </a:r>
            <a:r>
              <a:rPr lang="en-US" sz="1400" b="1" dirty="0">
                <a:solidFill>
                  <a:srgbClr val="FFFF00"/>
                </a:solidFill>
                <a:latin typeface="Arial" panose="020B0604020202020204" pitchFamily="34" charset="0"/>
                <a:cs typeface="Arial" panose="020B0604020202020204" pitchFamily="34" charset="0"/>
              </a:rPr>
              <a:t>~ Tim Buckles</a:t>
            </a:r>
            <a:endParaRPr lang="en-US" sz="1400" b="1" dirty="0">
              <a:solidFill>
                <a:schemeClr val="accent6">
                  <a:lumMod val="75000"/>
                </a:schemeClr>
              </a:solidFill>
              <a:latin typeface="Arial" panose="020B0604020202020204" pitchFamily="34" charset="0"/>
              <a:cs typeface="Arial" panose="020B0604020202020204" pitchFamily="34" charset="0"/>
            </a:endParaRPr>
          </a:p>
          <a:p>
            <a:pPr lvl="0"/>
            <a:endParaRPr lang="en-US" sz="800" b="1" dirty="0">
              <a:solidFill>
                <a:schemeClr val="accent6">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Aviation</a:t>
            </a:r>
            <a:r>
              <a:rPr lang="en-US" sz="1400" b="1" dirty="0">
                <a:solidFill>
                  <a:srgbClr val="FFFF00"/>
                </a:solidFill>
                <a:latin typeface="Arial" panose="020B0604020202020204" pitchFamily="34" charset="0"/>
                <a:cs typeface="Arial" panose="020B0604020202020204" pitchFamily="34" charset="0"/>
              </a:rPr>
              <a:t> ~ Rick Belford &amp; Roger Engelbart </a:t>
            </a:r>
          </a:p>
          <a:p>
            <a:pPr lvl="0"/>
            <a:endParaRPr lang="en-US" sz="8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Business</a:t>
            </a:r>
            <a:r>
              <a:rPr lang="en-US" sz="1400" b="1" dirty="0">
                <a:solidFill>
                  <a:srgbClr val="FFFF00"/>
                </a:solidFill>
                <a:latin typeface="Arial" panose="020B0604020202020204" pitchFamily="34" charset="0"/>
                <a:cs typeface="Arial" panose="020B0604020202020204" pitchFamily="34" charset="0"/>
              </a:rPr>
              <a:t> ~ Rick Belford (Contracting &amp; Procurement)</a:t>
            </a:r>
          </a:p>
          <a:p>
            <a:pPr lvl="0"/>
            <a:endParaRPr lang="en-US" sz="800" b="1" dirty="0">
              <a:solidFill>
                <a:schemeClr val="accent6">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Communications </a:t>
            </a:r>
            <a:r>
              <a:rPr lang="en-US" sz="1400" b="1" dirty="0">
                <a:solidFill>
                  <a:srgbClr val="FFFF00"/>
                </a:solidFill>
                <a:latin typeface="Arial" panose="020B0604020202020204" pitchFamily="34" charset="0"/>
                <a:cs typeface="Arial" panose="020B0604020202020204" pitchFamily="34" charset="0"/>
              </a:rPr>
              <a:t>~ Rick Belford (Broadcasting &amp; Public Relations)</a:t>
            </a:r>
          </a:p>
          <a:p>
            <a:pPr marL="285750" indent="-285750">
              <a:buFont typeface="Arial" panose="020B0604020202020204" pitchFamily="34" charset="0"/>
              <a:buChar char="•"/>
            </a:pPr>
            <a:endParaRPr lang="en-US" sz="8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Engineering &amp; Technology </a:t>
            </a:r>
            <a:r>
              <a:rPr lang="en-US" sz="1400" b="1" dirty="0">
                <a:solidFill>
                  <a:srgbClr val="FFFF00"/>
                </a:solidFill>
                <a:latin typeface="Arial" panose="020B0604020202020204" pitchFamily="34" charset="0"/>
                <a:cs typeface="Arial" panose="020B0604020202020204" pitchFamily="34" charset="0"/>
              </a:rPr>
              <a:t>~ Roger Engelbart, Craig Martin and Suzie Steiner (Robotics)</a:t>
            </a:r>
          </a:p>
          <a:p>
            <a:pPr lvl="0"/>
            <a:endParaRPr lang="en-US" sz="8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Health Care </a:t>
            </a:r>
            <a:r>
              <a:rPr lang="en-US" sz="1400" b="1" dirty="0">
                <a:solidFill>
                  <a:srgbClr val="FFFF00"/>
                </a:solidFill>
                <a:latin typeface="Arial" panose="020B0604020202020204" pitchFamily="34" charset="0"/>
                <a:cs typeface="Arial" panose="020B0604020202020204" pitchFamily="34" charset="0"/>
              </a:rPr>
              <a:t>~ Linda Hassler</a:t>
            </a:r>
          </a:p>
          <a:p>
            <a:pPr marL="285750" indent="-285750">
              <a:buFont typeface="Arial" panose="020B0604020202020204" pitchFamily="34" charset="0"/>
              <a:buChar char="•"/>
            </a:pPr>
            <a:endParaRPr lang="en-US" sz="8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Law &amp; Government </a:t>
            </a:r>
            <a:r>
              <a:rPr lang="en-US" sz="1400" b="1" dirty="0">
                <a:solidFill>
                  <a:srgbClr val="FFFF00"/>
                </a:solidFill>
                <a:latin typeface="Arial" panose="020B0604020202020204" pitchFamily="34" charset="0"/>
                <a:cs typeface="Arial" panose="020B0604020202020204" pitchFamily="34" charset="0"/>
              </a:rPr>
              <a:t>~ Craig Martin &amp; Rick Belford (Military Careers)</a:t>
            </a:r>
          </a:p>
          <a:p>
            <a:pPr lvl="0"/>
            <a:endParaRPr lang="en-US" sz="8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Law Enforcement </a:t>
            </a:r>
            <a:r>
              <a:rPr lang="en-US" sz="1400" b="1" dirty="0">
                <a:solidFill>
                  <a:srgbClr val="FFFF00"/>
                </a:solidFill>
                <a:latin typeface="Arial" panose="020B0604020202020204" pitchFamily="34" charset="0"/>
                <a:cs typeface="Arial" panose="020B0604020202020204" pitchFamily="34" charset="0"/>
              </a:rPr>
              <a:t>~ Stuart Mahler &amp; Rick Terborch</a:t>
            </a:r>
          </a:p>
          <a:p>
            <a:pPr lvl="0"/>
            <a:endParaRPr lang="en-US" sz="800" b="1" dirty="0">
              <a:solidFill>
                <a:schemeClr val="accent6">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Skilled Trades </a:t>
            </a:r>
            <a:r>
              <a:rPr lang="en-US" sz="1400" b="1" dirty="0">
                <a:solidFill>
                  <a:srgbClr val="FFFF00"/>
                </a:solidFill>
                <a:latin typeface="Arial" panose="020B0604020202020204" pitchFamily="34" charset="0"/>
                <a:cs typeface="Arial" panose="020B0604020202020204" pitchFamily="34" charset="0"/>
              </a:rPr>
              <a:t>~ Joe Marinelli &amp; Suzie Steiner </a:t>
            </a:r>
          </a:p>
          <a:p>
            <a:pPr lvl="0"/>
            <a:endParaRPr lang="en-US" sz="8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Social Services </a:t>
            </a:r>
            <a:r>
              <a:rPr lang="en-US" sz="1400" b="1" dirty="0">
                <a:solidFill>
                  <a:srgbClr val="FFFF00"/>
                </a:solidFill>
                <a:latin typeface="Arial" panose="020B0604020202020204" pitchFamily="34" charset="0"/>
                <a:cs typeface="Arial" panose="020B0604020202020204" pitchFamily="34" charset="0"/>
              </a:rPr>
              <a:t>~ Joe Marinelli (Education), Linda Hassler (College Professor), Rick Belford (Non-Profit / Not-For-Profit Management) and Suzie Steiner (STEM)</a:t>
            </a:r>
          </a:p>
          <a:p>
            <a:pPr lvl="0"/>
            <a:endParaRPr lang="en-US" sz="8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Other Career Fields </a:t>
            </a:r>
            <a:r>
              <a:rPr lang="en-US" sz="1400" b="1" dirty="0">
                <a:solidFill>
                  <a:srgbClr val="FFFF00"/>
                </a:solidFill>
                <a:latin typeface="Arial" panose="020B0604020202020204" pitchFamily="34" charset="0"/>
                <a:cs typeface="Arial" panose="020B0604020202020204" pitchFamily="34" charset="0"/>
              </a:rPr>
              <a:t>~ National Exploring RAA, assisting your CST, will find the best individual to assist you for other Exploring Career Fields</a:t>
            </a:r>
          </a:p>
          <a:p>
            <a:endParaRPr lang="en-US" dirty="0"/>
          </a:p>
        </p:txBody>
      </p:sp>
    </p:spTree>
    <p:extLst>
      <p:ext uri="{BB962C8B-B14F-4D97-AF65-F5344CB8AC3E}">
        <p14:creationId xmlns:p14="http://schemas.microsoft.com/office/powerpoint/2010/main" val="1778443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606887" y="179948"/>
            <a:ext cx="8908260" cy="1172984"/>
          </a:xfrm>
        </p:spPr>
        <p:txBody>
          <a:bodyPr>
            <a:normAutofit/>
          </a:bodyPr>
          <a:lstStyle/>
          <a:p>
            <a:r>
              <a:rPr lang="en-US" sz="3200" b="1" dirty="0">
                <a:solidFill>
                  <a:srgbClr val="2AB96C"/>
                </a:solidFill>
                <a:latin typeface="Arial Black" panose="020B0A04020102020204" pitchFamily="34" charset="0"/>
                <a:cs typeface="Arial" panose="020B0604020202020204" pitchFamily="34" charset="0"/>
              </a:rPr>
              <a:t>Scouting America’s </a:t>
            </a:r>
            <a:br>
              <a:rPr lang="en-US" sz="3200" b="1" dirty="0">
                <a:solidFill>
                  <a:srgbClr val="2AB96C"/>
                </a:solidFill>
                <a:latin typeface="Arial Black" panose="020B0A04020102020204" pitchFamily="34" charset="0"/>
                <a:cs typeface="Arial" panose="020B0604020202020204" pitchFamily="34" charset="0"/>
              </a:rPr>
            </a:br>
            <a:r>
              <a:rPr lang="en-US" sz="3200" b="1" dirty="0">
                <a:solidFill>
                  <a:srgbClr val="2AB96C"/>
                </a:solidFill>
                <a:latin typeface="Arial Black" panose="020B0A04020102020204" pitchFamily="34" charset="0"/>
                <a:cs typeface="Arial" panose="020B0604020202020204" pitchFamily="34" charset="0"/>
              </a:rPr>
              <a:t>2026-2027 Organizational Goals</a:t>
            </a:r>
            <a:endParaRPr lang="en-US" sz="3200" dirty="0">
              <a:latin typeface="Arial Black" panose="020B0A04020102020204" pitchFamily="34" charset="0"/>
            </a:endParaRPr>
          </a:p>
        </p:txBody>
      </p:sp>
      <p:pic>
        <p:nvPicPr>
          <p:cNvPr id="3" name="Picture 2">
            <a:extLst>
              <a:ext uri="{FF2B5EF4-FFF2-40B4-BE49-F238E27FC236}">
                <a16:creationId xmlns:a16="http://schemas.microsoft.com/office/drawing/2014/main" id="{08DB93D1-718C-8722-8A3F-6CEE3D79ED63}"/>
              </a:ext>
            </a:extLst>
          </p:cNvPr>
          <p:cNvPicPr>
            <a:picLocks noChangeAspect="1"/>
          </p:cNvPicPr>
          <p:nvPr/>
        </p:nvPicPr>
        <p:blipFill>
          <a:blip r:embed="rId4"/>
          <a:stretch>
            <a:fillRect/>
          </a:stretch>
        </p:blipFill>
        <p:spPr>
          <a:xfrm>
            <a:off x="2716716" y="1884783"/>
            <a:ext cx="6526821" cy="3533629"/>
          </a:xfrm>
          <a:prstGeom prst="rect">
            <a:avLst/>
          </a:prstGeom>
        </p:spPr>
      </p:pic>
    </p:spTree>
    <p:extLst>
      <p:ext uri="{BB962C8B-B14F-4D97-AF65-F5344CB8AC3E}">
        <p14:creationId xmlns:p14="http://schemas.microsoft.com/office/powerpoint/2010/main" val="27536434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B6347-5CB9-D9E7-EECB-80A7949176EF}"/>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DCBCFD6D-A018-AF0B-BC26-1F57DFC953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pic>
        <p:nvPicPr>
          <p:cNvPr id="23" name="Picture 22" descr="exploring_wht_transparent-01.png">
            <a:extLst>
              <a:ext uri="{FF2B5EF4-FFF2-40B4-BE49-F238E27FC236}">
                <a16:creationId xmlns:a16="http://schemas.microsoft.com/office/drawing/2014/main" id="{098C6D91-2B3F-DB25-A5DC-02C16BA115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a:extLst>
              <a:ext uri="{FF2B5EF4-FFF2-40B4-BE49-F238E27FC236}">
                <a16:creationId xmlns:a16="http://schemas.microsoft.com/office/drawing/2014/main" id="{5E43A86C-0E33-FBAA-6F0B-6C03B5A667B0}"/>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3378464-1B0B-03D4-FB25-70F6D2A5DEAE}"/>
              </a:ext>
            </a:extLst>
          </p:cNvPr>
          <p:cNvSpPr>
            <a:spLocks noGrp="1"/>
          </p:cNvSpPr>
          <p:nvPr>
            <p:ph type="ctrTitle"/>
          </p:nvPr>
        </p:nvSpPr>
        <p:spPr>
          <a:xfrm>
            <a:off x="1606887" y="179948"/>
            <a:ext cx="8908260" cy="1172984"/>
          </a:xfrm>
        </p:spPr>
        <p:txBody>
          <a:bodyPr>
            <a:normAutofit/>
          </a:bodyPr>
          <a:lstStyle/>
          <a:p>
            <a:r>
              <a:rPr lang="en-US" sz="3200" b="1" dirty="0">
                <a:solidFill>
                  <a:srgbClr val="2AB96C"/>
                </a:solidFill>
                <a:latin typeface="Arial Black" panose="020B0A04020102020204" pitchFamily="34" charset="0"/>
                <a:cs typeface="Arial" panose="020B0604020202020204" pitchFamily="34" charset="0"/>
              </a:rPr>
              <a:t>Scouting America’s </a:t>
            </a:r>
            <a:br>
              <a:rPr lang="en-US" sz="3200" b="1" dirty="0">
                <a:solidFill>
                  <a:srgbClr val="2AB96C"/>
                </a:solidFill>
                <a:latin typeface="Arial Black" panose="020B0A04020102020204" pitchFamily="34" charset="0"/>
                <a:cs typeface="Arial" panose="020B0604020202020204" pitchFamily="34" charset="0"/>
              </a:rPr>
            </a:br>
            <a:r>
              <a:rPr lang="en-US" sz="3200" b="1" dirty="0">
                <a:solidFill>
                  <a:srgbClr val="2AB96C"/>
                </a:solidFill>
                <a:latin typeface="Arial Black" panose="020B0A04020102020204" pitchFamily="34" charset="0"/>
                <a:cs typeface="Arial" panose="020B0604020202020204" pitchFamily="34" charset="0"/>
              </a:rPr>
              <a:t>2026-2027 Organizational Goals </a:t>
            </a:r>
            <a:r>
              <a:rPr lang="en-US" sz="1000" b="1" dirty="0">
                <a:solidFill>
                  <a:srgbClr val="2AB96C"/>
                </a:solidFill>
                <a:latin typeface="Arial Black" panose="020B0A04020102020204" pitchFamily="34" charset="0"/>
                <a:cs typeface="Arial" panose="020B0604020202020204" pitchFamily="34" charset="0"/>
              </a:rPr>
              <a:t>continued</a:t>
            </a:r>
            <a:endParaRPr lang="en-US" sz="3200" dirty="0">
              <a:latin typeface="Arial Black" panose="020B0A04020102020204" pitchFamily="34" charset="0"/>
            </a:endParaRPr>
          </a:p>
        </p:txBody>
      </p:sp>
      <p:pic>
        <p:nvPicPr>
          <p:cNvPr id="8" name="Picture 7">
            <a:extLst>
              <a:ext uri="{FF2B5EF4-FFF2-40B4-BE49-F238E27FC236}">
                <a16:creationId xmlns:a16="http://schemas.microsoft.com/office/drawing/2014/main" id="{A4D91847-7548-2FBB-42A0-9B23B94AEEEC}"/>
              </a:ext>
            </a:extLst>
          </p:cNvPr>
          <p:cNvPicPr>
            <a:picLocks noChangeAspect="1"/>
          </p:cNvPicPr>
          <p:nvPr/>
        </p:nvPicPr>
        <p:blipFill>
          <a:blip r:embed="rId4"/>
          <a:stretch>
            <a:fillRect/>
          </a:stretch>
        </p:blipFill>
        <p:spPr>
          <a:xfrm>
            <a:off x="2089800" y="1377034"/>
            <a:ext cx="8009034" cy="4510583"/>
          </a:xfrm>
          <a:prstGeom prst="rect">
            <a:avLst/>
          </a:prstGeom>
        </p:spPr>
      </p:pic>
    </p:spTree>
    <p:extLst>
      <p:ext uri="{BB962C8B-B14F-4D97-AF65-F5344CB8AC3E}">
        <p14:creationId xmlns:p14="http://schemas.microsoft.com/office/powerpoint/2010/main" val="21970191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E6983-1061-65F9-9660-CA3AC15CABFE}"/>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FFF43230-A924-BDCC-C000-C468D52448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pic>
        <p:nvPicPr>
          <p:cNvPr id="23" name="Picture 22" descr="exploring_wht_transparent-01.png">
            <a:extLst>
              <a:ext uri="{FF2B5EF4-FFF2-40B4-BE49-F238E27FC236}">
                <a16:creationId xmlns:a16="http://schemas.microsoft.com/office/drawing/2014/main" id="{B38C21BB-377E-C9AB-0DDF-AFB6B99210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a:extLst>
              <a:ext uri="{FF2B5EF4-FFF2-40B4-BE49-F238E27FC236}">
                <a16:creationId xmlns:a16="http://schemas.microsoft.com/office/drawing/2014/main" id="{93506AF8-4065-3E73-5543-C225C3DF9575}"/>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094DB96-6FF8-A6D9-AC7D-2352B1E1B59B}"/>
              </a:ext>
            </a:extLst>
          </p:cNvPr>
          <p:cNvSpPr>
            <a:spLocks noGrp="1"/>
          </p:cNvSpPr>
          <p:nvPr>
            <p:ph type="ctrTitle"/>
          </p:nvPr>
        </p:nvSpPr>
        <p:spPr>
          <a:xfrm>
            <a:off x="1606887" y="179948"/>
            <a:ext cx="8908260" cy="1172984"/>
          </a:xfrm>
        </p:spPr>
        <p:txBody>
          <a:bodyPr>
            <a:normAutofit/>
          </a:bodyPr>
          <a:lstStyle/>
          <a:p>
            <a:r>
              <a:rPr lang="en-US" sz="3200" b="1" dirty="0">
                <a:solidFill>
                  <a:srgbClr val="2AB96C"/>
                </a:solidFill>
                <a:latin typeface="Arial Black" panose="020B0A04020102020204" pitchFamily="34" charset="0"/>
                <a:cs typeface="Arial" panose="020B0604020202020204" pitchFamily="34" charset="0"/>
              </a:rPr>
              <a:t>Scouting America’s </a:t>
            </a:r>
            <a:br>
              <a:rPr lang="en-US" sz="3200" b="1" dirty="0">
                <a:solidFill>
                  <a:srgbClr val="2AB96C"/>
                </a:solidFill>
                <a:latin typeface="Arial Black" panose="020B0A04020102020204" pitchFamily="34" charset="0"/>
                <a:cs typeface="Arial" panose="020B0604020202020204" pitchFamily="34" charset="0"/>
              </a:rPr>
            </a:br>
            <a:r>
              <a:rPr lang="en-US" sz="3200" b="1" dirty="0">
                <a:solidFill>
                  <a:srgbClr val="2AB96C"/>
                </a:solidFill>
                <a:latin typeface="Arial Black" panose="020B0A04020102020204" pitchFamily="34" charset="0"/>
                <a:cs typeface="Arial" panose="020B0604020202020204" pitchFamily="34" charset="0"/>
              </a:rPr>
              <a:t>2026-2027 Organizational Goals </a:t>
            </a:r>
            <a:r>
              <a:rPr lang="en-US" sz="1000" b="1" dirty="0">
                <a:solidFill>
                  <a:srgbClr val="2AB96C"/>
                </a:solidFill>
                <a:latin typeface="Arial Black" panose="020B0A04020102020204" pitchFamily="34" charset="0"/>
                <a:cs typeface="Arial" panose="020B0604020202020204" pitchFamily="34" charset="0"/>
              </a:rPr>
              <a:t>continued</a:t>
            </a:r>
            <a:endParaRPr lang="en-US" sz="3200" dirty="0">
              <a:latin typeface="Arial Black" panose="020B0A04020102020204" pitchFamily="34" charset="0"/>
            </a:endParaRPr>
          </a:p>
        </p:txBody>
      </p:sp>
      <p:pic>
        <p:nvPicPr>
          <p:cNvPr id="3" name="Picture 2">
            <a:extLst>
              <a:ext uri="{FF2B5EF4-FFF2-40B4-BE49-F238E27FC236}">
                <a16:creationId xmlns:a16="http://schemas.microsoft.com/office/drawing/2014/main" id="{1C7011FB-3744-AD85-A6DD-009E628C19D6}"/>
              </a:ext>
            </a:extLst>
          </p:cNvPr>
          <p:cNvPicPr>
            <a:picLocks noChangeAspect="1"/>
          </p:cNvPicPr>
          <p:nvPr/>
        </p:nvPicPr>
        <p:blipFill>
          <a:blip r:embed="rId4"/>
          <a:stretch>
            <a:fillRect/>
          </a:stretch>
        </p:blipFill>
        <p:spPr>
          <a:xfrm>
            <a:off x="1859903" y="1570056"/>
            <a:ext cx="8401268" cy="3956560"/>
          </a:xfrm>
          <a:prstGeom prst="rect">
            <a:avLst/>
          </a:prstGeom>
        </p:spPr>
      </p:pic>
    </p:spTree>
    <p:extLst>
      <p:ext uri="{BB962C8B-B14F-4D97-AF65-F5344CB8AC3E}">
        <p14:creationId xmlns:p14="http://schemas.microsoft.com/office/powerpoint/2010/main" val="26456676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C6915-AB17-F6D3-B7EA-767A63AD0DE3}"/>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946DD16B-AFF1-C49C-608F-B27ECBCE40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83121"/>
          </a:xfrm>
          <a:prstGeom prst="rect">
            <a:avLst/>
          </a:prstGeom>
        </p:spPr>
      </p:pic>
      <p:pic>
        <p:nvPicPr>
          <p:cNvPr id="23" name="Picture 22" descr="exploring_wht_transparent-01.png">
            <a:extLst>
              <a:ext uri="{FF2B5EF4-FFF2-40B4-BE49-F238E27FC236}">
                <a16:creationId xmlns:a16="http://schemas.microsoft.com/office/drawing/2014/main" id="{3443F126-4590-99C9-5F5D-9D0CD253AF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a:extLst>
              <a:ext uri="{FF2B5EF4-FFF2-40B4-BE49-F238E27FC236}">
                <a16:creationId xmlns:a16="http://schemas.microsoft.com/office/drawing/2014/main" id="{02659084-55B2-0905-6656-7F9E44ECB81F}"/>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495232E-CF1D-F878-4212-3659D0D5089D}"/>
              </a:ext>
            </a:extLst>
          </p:cNvPr>
          <p:cNvSpPr>
            <a:spLocks noGrp="1"/>
          </p:cNvSpPr>
          <p:nvPr>
            <p:ph type="ctrTitle"/>
          </p:nvPr>
        </p:nvSpPr>
        <p:spPr>
          <a:xfrm>
            <a:off x="1606887" y="179948"/>
            <a:ext cx="8908260" cy="1172984"/>
          </a:xfrm>
        </p:spPr>
        <p:txBody>
          <a:bodyPr>
            <a:normAutofit/>
          </a:bodyPr>
          <a:lstStyle/>
          <a:p>
            <a:r>
              <a:rPr lang="en-US" sz="3200" b="1" dirty="0">
                <a:solidFill>
                  <a:srgbClr val="2AB96C"/>
                </a:solidFill>
                <a:latin typeface="Arial Black" panose="020B0A04020102020204" pitchFamily="34" charset="0"/>
                <a:cs typeface="Arial" panose="020B0604020202020204" pitchFamily="34" charset="0"/>
              </a:rPr>
              <a:t>Scouting America’s </a:t>
            </a:r>
            <a:br>
              <a:rPr lang="en-US" sz="3200" b="1" dirty="0">
                <a:solidFill>
                  <a:srgbClr val="2AB96C"/>
                </a:solidFill>
                <a:latin typeface="Arial Black" panose="020B0A04020102020204" pitchFamily="34" charset="0"/>
                <a:cs typeface="Arial" panose="020B0604020202020204" pitchFamily="34" charset="0"/>
              </a:rPr>
            </a:br>
            <a:r>
              <a:rPr lang="en-US" sz="3200" b="1" dirty="0">
                <a:solidFill>
                  <a:srgbClr val="2AB96C"/>
                </a:solidFill>
                <a:latin typeface="Arial Black" panose="020B0A04020102020204" pitchFamily="34" charset="0"/>
                <a:cs typeface="Arial" panose="020B0604020202020204" pitchFamily="34" charset="0"/>
              </a:rPr>
              <a:t>2026-2027 Organizational Goals </a:t>
            </a:r>
            <a:r>
              <a:rPr lang="en-US" sz="1000" b="1" dirty="0">
                <a:solidFill>
                  <a:srgbClr val="2AB96C"/>
                </a:solidFill>
                <a:latin typeface="Arial Black" panose="020B0A04020102020204" pitchFamily="34" charset="0"/>
                <a:cs typeface="Arial" panose="020B0604020202020204" pitchFamily="34" charset="0"/>
              </a:rPr>
              <a:t>continued</a:t>
            </a:r>
            <a:endParaRPr lang="en-US" sz="3200" dirty="0">
              <a:latin typeface="Arial Black" panose="020B0A04020102020204" pitchFamily="34" charset="0"/>
            </a:endParaRPr>
          </a:p>
        </p:txBody>
      </p:sp>
      <p:pic>
        <p:nvPicPr>
          <p:cNvPr id="5" name="Picture 4">
            <a:extLst>
              <a:ext uri="{FF2B5EF4-FFF2-40B4-BE49-F238E27FC236}">
                <a16:creationId xmlns:a16="http://schemas.microsoft.com/office/drawing/2014/main" id="{48704C7C-0BCA-0AA5-D23C-DE81DC3B00DE}"/>
              </a:ext>
            </a:extLst>
          </p:cNvPr>
          <p:cNvPicPr>
            <a:picLocks noChangeAspect="1"/>
          </p:cNvPicPr>
          <p:nvPr/>
        </p:nvPicPr>
        <p:blipFill>
          <a:blip r:embed="rId4"/>
          <a:stretch>
            <a:fillRect/>
          </a:stretch>
        </p:blipFill>
        <p:spPr>
          <a:xfrm>
            <a:off x="1887895" y="1517528"/>
            <a:ext cx="8362566" cy="4286106"/>
          </a:xfrm>
          <a:prstGeom prst="rect">
            <a:avLst/>
          </a:prstGeom>
        </p:spPr>
      </p:pic>
    </p:spTree>
    <p:extLst>
      <p:ext uri="{BB962C8B-B14F-4D97-AF65-F5344CB8AC3E}">
        <p14:creationId xmlns:p14="http://schemas.microsoft.com/office/powerpoint/2010/main" val="2282345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331E3-5456-394E-F266-E3365F3CE57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15F7715-1128-EE52-A700-B8F9BA01703D}"/>
              </a:ext>
            </a:extLst>
          </p:cNvPr>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2EF262B7-49D0-FFA4-763A-57214B9A4566}"/>
              </a:ext>
            </a:extLst>
          </p:cNvPr>
          <p:cNvSpPr/>
          <p:nvPr/>
        </p:nvSpPr>
        <p:spPr>
          <a:xfrm>
            <a:off x="0" y="-51336"/>
            <a:ext cx="12231715" cy="6932619"/>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457200" marR="0" lvl="1" indent="0" algn="l" defTabSz="914400" rtl="0" eaLnBrk="1" fontAlgn="auto" latinLnBrk="0" hangingPunct="1">
              <a:lnSpc>
                <a:spcPct val="100000"/>
              </a:lnSpc>
              <a:spcBef>
                <a:spcPts val="0"/>
              </a:spcBef>
              <a:spcAft>
                <a:spcPts val="800"/>
              </a:spcAft>
              <a:buClrTx/>
              <a:buSzTx/>
              <a:buFontTx/>
              <a:buNone/>
              <a:tabLst>
                <a:tab pos="457200" algn="l"/>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5" name="Picture 14" descr="exploring_wht_transparent-01.png">
            <a:extLst>
              <a:ext uri="{FF2B5EF4-FFF2-40B4-BE49-F238E27FC236}">
                <a16:creationId xmlns:a16="http://schemas.microsoft.com/office/drawing/2014/main" id="{FA6B7B6D-01CC-0DCD-27EF-D921CCC404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6718" y="-51336"/>
            <a:ext cx="4755550" cy="1729289"/>
          </a:xfrm>
          <a:prstGeom prst="rect">
            <a:avLst/>
          </a:prstGeom>
        </p:spPr>
      </p:pic>
      <p:sp>
        <p:nvSpPr>
          <p:cNvPr id="2" name="TextBox 1">
            <a:extLst>
              <a:ext uri="{FF2B5EF4-FFF2-40B4-BE49-F238E27FC236}">
                <a16:creationId xmlns:a16="http://schemas.microsoft.com/office/drawing/2014/main" id="{4984704F-10F6-621D-03A9-1CEF8870937F}"/>
              </a:ext>
            </a:extLst>
          </p:cNvPr>
          <p:cNvSpPr txBox="1"/>
          <p:nvPr/>
        </p:nvSpPr>
        <p:spPr>
          <a:xfrm>
            <a:off x="178084" y="3718694"/>
            <a:ext cx="11835829" cy="166199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EXPLORING MISSION: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 Deliver character-building experiences and mentorship that allow youth to achieve their full potential in both life and work.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EXPLORING VISION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Shape the workforce of tomorrow by engaging and mentoring today’s youth in career and life enhancing opportunities. </a:t>
            </a:r>
          </a:p>
        </p:txBody>
      </p:sp>
      <p:sp>
        <p:nvSpPr>
          <p:cNvPr id="3" name="TextBox 2">
            <a:extLst>
              <a:ext uri="{FF2B5EF4-FFF2-40B4-BE49-F238E27FC236}">
                <a16:creationId xmlns:a16="http://schemas.microsoft.com/office/drawing/2014/main" id="{6DB57598-7052-C12A-E791-839F7EF77629}"/>
              </a:ext>
            </a:extLst>
          </p:cNvPr>
          <p:cNvSpPr txBox="1"/>
          <p:nvPr/>
        </p:nvSpPr>
        <p:spPr>
          <a:xfrm>
            <a:off x="669533" y="1677953"/>
            <a:ext cx="10852933" cy="1846659"/>
          </a:xfrm>
          <a:prstGeom prst="rect">
            <a:avLst/>
          </a:prstGeom>
          <a:noFill/>
        </p:spPr>
        <p:txBody>
          <a:bodyPr wrap="square" rtlCol="0">
            <a:spAutoFit/>
          </a:bodyPr>
          <a:lstStyle/>
          <a:p>
            <a:pPr marL="457200" marR="0" lvl="1" indent="0" algn="l" defTabSz="914400" rtl="0" eaLnBrk="1" fontAlgn="auto" latinLnBrk="0" hangingPunct="1">
              <a:lnSpc>
                <a:spcPct val="100000"/>
              </a:lnSpc>
              <a:spcBef>
                <a:spcPts val="0"/>
              </a:spcBef>
              <a:spcAft>
                <a:spcPts val="800"/>
              </a:spcAft>
              <a:buClrTx/>
              <a:buSzTx/>
              <a:buFontTx/>
              <a:buNone/>
              <a:tabLst>
                <a:tab pos="457200" algn="l"/>
              </a:tabLst>
              <a:defRPr/>
            </a:pPr>
            <a:r>
              <a:rPr kumimoji="0" lang="en-US" sz="2400" b="1" i="1" u="sng"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rPr>
              <a:t>Exploring</a:t>
            </a:r>
            <a:r>
              <a:rPr kumimoji="0" lang="en-US" sz="1800" b="1" i="1"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is a co-ed program for youth that are in the 6</a:t>
            </a:r>
            <a:r>
              <a:rPr kumimoji="0" lang="en-US" sz="1800" b="0" i="0" u="none" strike="noStrike" kern="1200" cap="none" spc="0" normalizeH="0" baseline="3000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th</a:t>
            </a: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grade through 20 years old.  Exploring provides opportunities for real-world hands-on career experiences, while helping them  “Discover their Future”.  The program links youth with mentors and experts with partner businesses and agencies in their communities.  Participating in an Exploring Club or Post ensures youth make informed decisions about careers they may or may not be interested in pursuing, while allowing businesses and organizations the opportunity to meet and cultivate future employees.</a:t>
            </a:r>
          </a:p>
        </p:txBody>
      </p:sp>
      <p:sp>
        <p:nvSpPr>
          <p:cNvPr id="5" name="Rectangle 4">
            <a:extLst>
              <a:ext uri="{FF2B5EF4-FFF2-40B4-BE49-F238E27FC236}">
                <a16:creationId xmlns:a16="http://schemas.microsoft.com/office/drawing/2014/main" id="{A49432CF-058D-7274-96C7-530B1AD0A2DE}"/>
              </a:ext>
            </a:extLst>
          </p:cNvPr>
          <p:cNvSpPr/>
          <p:nvPr/>
        </p:nvSpPr>
        <p:spPr>
          <a:xfrm>
            <a:off x="3880287" y="5874325"/>
            <a:ext cx="4661981"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hlinkClick r:id="rId4"/>
              </a:rPr>
              <a:t>www.exploring.org</a:t>
            </a:r>
            <a:r>
              <a:rPr kumimoji="0" lang="en-US"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p>
        </p:txBody>
      </p:sp>
    </p:spTree>
    <p:extLst>
      <p:ext uri="{BB962C8B-B14F-4D97-AF65-F5344CB8AC3E}">
        <p14:creationId xmlns:p14="http://schemas.microsoft.com/office/powerpoint/2010/main" val="12494217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C412E-CCF0-CE28-D2F3-EB03A6D5691E}"/>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022F7256-B464-D3EE-7B76-F209D384E0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pic>
        <p:nvPicPr>
          <p:cNvPr id="23" name="Picture 22" descr="exploring_wht_transparent-01.png">
            <a:extLst>
              <a:ext uri="{FF2B5EF4-FFF2-40B4-BE49-F238E27FC236}">
                <a16:creationId xmlns:a16="http://schemas.microsoft.com/office/drawing/2014/main" id="{5AF8D069-FA7A-D52C-84CB-CFC76EEE08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a:extLst>
              <a:ext uri="{FF2B5EF4-FFF2-40B4-BE49-F238E27FC236}">
                <a16:creationId xmlns:a16="http://schemas.microsoft.com/office/drawing/2014/main" id="{F13B22AF-04C1-60C3-9A41-1C3AC0E11FC0}"/>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FC06E76-AAC6-60B7-D09E-157EECCB7BDB}"/>
              </a:ext>
            </a:extLst>
          </p:cNvPr>
          <p:cNvSpPr>
            <a:spLocks noGrp="1"/>
          </p:cNvSpPr>
          <p:nvPr>
            <p:ph type="ctrTitle"/>
          </p:nvPr>
        </p:nvSpPr>
        <p:spPr>
          <a:xfrm>
            <a:off x="1606887" y="179948"/>
            <a:ext cx="8908260" cy="1172984"/>
          </a:xfrm>
        </p:spPr>
        <p:txBody>
          <a:bodyPr>
            <a:normAutofit/>
          </a:bodyPr>
          <a:lstStyle/>
          <a:p>
            <a:r>
              <a:rPr lang="en-US" sz="3200" b="1" dirty="0">
                <a:solidFill>
                  <a:srgbClr val="2AB96C"/>
                </a:solidFill>
                <a:latin typeface="Arial Black" panose="020B0A04020102020204" pitchFamily="34" charset="0"/>
                <a:cs typeface="Arial" panose="020B0604020202020204" pitchFamily="34" charset="0"/>
              </a:rPr>
              <a:t>Scouting America’s </a:t>
            </a:r>
            <a:br>
              <a:rPr lang="en-US" sz="3200" b="1" dirty="0">
                <a:solidFill>
                  <a:srgbClr val="2AB96C"/>
                </a:solidFill>
                <a:latin typeface="Arial Black" panose="020B0A04020102020204" pitchFamily="34" charset="0"/>
                <a:cs typeface="Arial" panose="020B0604020202020204" pitchFamily="34" charset="0"/>
              </a:rPr>
            </a:br>
            <a:r>
              <a:rPr lang="en-US" sz="3200" b="1" dirty="0">
                <a:solidFill>
                  <a:srgbClr val="2AB96C"/>
                </a:solidFill>
                <a:latin typeface="Arial Black" panose="020B0A04020102020204" pitchFamily="34" charset="0"/>
                <a:cs typeface="Arial" panose="020B0604020202020204" pitchFamily="34" charset="0"/>
              </a:rPr>
              <a:t>2026-2027 Organizational Goals </a:t>
            </a:r>
            <a:r>
              <a:rPr lang="en-US" sz="1000" b="1" dirty="0">
                <a:solidFill>
                  <a:srgbClr val="2AB96C"/>
                </a:solidFill>
                <a:latin typeface="Arial Black" panose="020B0A04020102020204" pitchFamily="34" charset="0"/>
                <a:cs typeface="Arial" panose="020B0604020202020204" pitchFamily="34" charset="0"/>
              </a:rPr>
              <a:t>continued</a:t>
            </a:r>
            <a:endParaRPr lang="en-US" sz="3200" dirty="0">
              <a:latin typeface="Arial Black" panose="020B0A04020102020204" pitchFamily="34" charset="0"/>
            </a:endParaRPr>
          </a:p>
        </p:txBody>
      </p:sp>
      <p:pic>
        <p:nvPicPr>
          <p:cNvPr id="3" name="Picture 2">
            <a:extLst>
              <a:ext uri="{FF2B5EF4-FFF2-40B4-BE49-F238E27FC236}">
                <a16:creationId xmlns:a16="http://schemas.microsoft.com/office/drawing/2014/main" id="{08799992-5715-5C70-324F-A23C31914AD0}"/>
              </a:ext>
            </a:extLst>
          </p:cNvPr>
          <p:cNvPicPr>
            <a:picLocks noChangeAspect="1"/>
          </p:cNvPicPr>
          <p:nvPr/>
        </p:nvPicPr>
        <p:blipFill>
          <a:blip r:embed="rId4"/>
          <a:stretch>
            <a:fillRect/>
          </a:stretch>
        </p:blipFill>
        <p:spPr>
          <a:xfrm>
            <a:off x="1878560" y="1514410"/>
            <a:ext cx="8434469" cy="4298559"/>
          </a:xfrm>
          <a:prstGeom prst="rect">
            <a:avLst/>
          </a:prstGeom>
        </p:spPr>
      </p:pic>
    </p:spTree>
    <p:extLst>
      <p:ext uri="{BB962C8B-B14F-4D97-AF65-F5344CB8AC3E}">
        <p14:creationId xmlns:p14="http://schemas.microsoft.com/office/powerpoint/2010/main" val="24478466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A0230-BC1C-B84C-4667-6D7B96DA7A97}"/>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294830B9-B978-C08C-7B79-FEE3C47172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pic>
        <p:nvPicPr>
          <p:cNvPr id="23" name="Picture 22" descr="exploring_wht_transparent-01.png">
            <a:extLst>
              <a:ext uri="{FF2B5EF4-FFF2-40B4-BE49-F238E27FC236}">
                <a16:creationId xmlns:a16="http://schemas.microsoft.com/office/drawing/2014/main" id="{8F6C32B4-FA5E-3EF0-1489-1ACBF12392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a:extLst>
              <a:ext uri="{FF2B5EF4-FFF2-40B4-BE49-F238E27FC236}">
                <a16:creationId xmlns:a16="http://schemas.microsoft.com/office/drawing/2014/main" id="{1758EA25-5832-A3D1-0E80-28AEB76AB9B6}"/>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C094961-EFB5-26D4-680F-B97D61045A87}"/>
              </a:ext>
            </a:extLst>
          </p:cNvPr>
          <p:cNvSpPr>
            <a:spLocks noGrp="1"/>
          </p:cNvSpPr>
          <p:nvPr>
            <p:ph type="ctrTitle"/>
          </p:nvPr>
        </p:nvSpPr>
        <p:spPr>
          <a:xfrm>
            <a:off x="1606887" y="179948"/>
            <a:ext cx="8908260" cy="1172984"/>
          </a:xfrm>
        </p:spPr>
        <p:txBody>
          <a:bodyPr>
            <a:normAutofit/>
          </a:bodyPr>
          <a:lstStyle/>
          <a:p>
            <a:r>
              <a:rPr lang="en-US" sz="3200" b="1" dirty="0">
                <a:solidFill>
                  <a:srgbClr val="2AB96C"/>
                </a:solidFill>
                <a:latin typeface="Arial Black" panose="020B0A04020102020204" pitchFamily="34" charset="0"/>
                <a:cs typeface="Arial" panose="020B0604020202020204" pitchFamily="34" charset="0"/>
              </a:rPr>
              <a:t>Scouting America’s </a:t>
            </a:r>
            <a:br>
              <a:rPr lang="en-US" sz="3200" b="1" dirty="0">
                <a:solidFill>
                  <a:srgbClr val="2AB96C"/>
                </a:solidFill>
                <a:latin typeface="Arial Black" panose="020B0A04020102020204" pitchFamily="34" charset="0"/>
                <a:cs typeface="Arial" panose="020B0604020202020204" pitchFamily="34" charset="0"/>
              </a:rPr>
            </a:br>
            <a:r>
              <a:rPr lang="en-US" sz="3200" b="1" dirty="0">
                <a:solidFill>
                  <a:srgbClr val="2AB96C"/>
                </a:solidFill>
                <a:latin typeface="Arial Black" panose="020B0A04020102020204" pitchFamily="34" charset="0"/>
                <a:cs typeface="Arial" panose="020B0604020202020204" pitchFamily="34" charset="0"/>
              </a:rPr>
              <a:t>2026-2027 Organizational Goals </a:t>
            </a:r>
            <a:r>
              <a:rPr lang="en-US" sz="1000" b="1" dirty="0">
                <a:solidFill>
                  <a:srgbClr val="2AB96C"/>
                </a:solidFill>
                <a:latin typeface="Arial Black" panose="020B0A04020102020204" pitchFamily="34" charset="0"/>
                <a:cs typeface="Arial" panose="020B0604020202020204" pitchFamily="34" charset="0"/>
              </a:rPr>
              <a:t>continued</a:t>
            </a:r>
            <a:endParaRPr lang="en-US" sz="3200" dirty="0">
              <a:latin typeface="Arial Black" panose="020B0A04020102020204" pitchFamily="34" charset="0"/>
            </a:endParaRPr>
          </a:p>
        </p:txBody>
      </p:sp>
      <p:pic>
        <p:nvPicPr>
          <p:cNvPr id="3" name="Picture 2">
            <a:extLst>
              <a:ext uri="{FF2B5EF4-FFF2-40B4-BE49-F238E27FC236}">
                <a16:creationId xmlns:a16="http://schemas.microsoft.com/office/drawing/2014/main" id="{0F820608-10F3-D7E7-32C0-ACF22A5197E6}"/>
              </a:ext>
            </a:extLst>
          </p:cNvPr>
          <p:cNvPicPr>
            <a:picLocks noChangeAspect="1"/>
          </p:cNvPicPr>
          <p:nvPr/>
        </p:nvPicPr>
        <p:blipFill>
          <a:blip r:embed="rId4"/>
          <a:stretch>
            <a:fillRect/>
          </a:stretch>
        </p:blipFill>
        <p:spPr>
          <a:xfrm>
            <a:off x="1868067" y="1545912"/>
            <a:ext cx="8443185" cy="4239061"/>
          </a:xfrm>
          <a:prstGeom prst="rect">
            <a:avLst/>
          </a:prstGeom>
        </p:spPr>
      </p:pic>
    </p:spTree>
    <p:extLst>
      <p:ext uri="{BB962C8B-B14F-4D97-AF65-F5344CB8AC3E}">
        <p14:creationId xmlns:p14="http://schemas.microsoft.com/office/powerpoint/2010/main" val="14413275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9FE37-A59A-0557-37B3-3332E6932BA0}"/>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8D29640C-3796-02F4-0E7B-E558AEE2ED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7047"/>
            <a:ext cx="12192000" cy="6883121"/>
          </a:xfrm>
          <a:prstGeom prst="rect">
            <a:avLst/>
          </a:prstGeom>
        </p:spPr>
      </p:pic>
      <p:pic>
        <p:nvPicPr>
          <p:cNvPr id="23" name="Picture 22" descr="exploring_wht_transparent-01.png">
            <a:extLst>
              <a:ext uri="{FF2B5EF4-FFF2-40B4-BE49-F238E27FC236}">
                <a16:creationId xmlns:a16="http://schemas.microsoft.com/office/drawing/2014/main" id="{F078F8B2-1194-BDB5-F3FC-E23F2B382C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DA861C49-E8B9-D4DE-012A-514401BB748A}"/>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446E0343-F331-4DFF-B234-0235275B7F9A}"/>
              </a:ext>
            </a:extLst>
          </p:cNvPr>
          <p:cNvSpPr>
            <a:spLocks noGrp="1"/>
          </p:cNvSpPr>
          <p:nvPr>
            <p:ph type="ctrTitle"/>
          </p:nvPr>
        </p:nvSpPr>
        <p:spPr>
          <a:xfrm>
            <a:off x="1752601" y="249011"/>
            <a:ext cx="8632371" cy="4390119"/>
          </a:xfrm>
        </p:spPr>
        <p:txBody>
          <a:bodyPr>
            <a:normAutofit/>
          </a:bodyPr>
          <a:lstStyle/>
          <a:p>
            <a:pPr marL="457200">
              <a:tabLst>
                <a:tab pos="2971800" algn="ctr"/>
                <a:tab pos="5943600" algn="r"/>
              </a:tabLst>
            </a:pPr>
            <a:r>
              <a:rPr lang="en-US" sz="3600" b="1" dirty="0">
                <a:solidFill>
                  <a:srgbClr val="2AB96C"/>
                </a:solidFill>
                <a:latin typeface="Arial Black" panose="020B0A04020102020204" pitchFamily="34" charset="0"/>
                <a:cs typeface="Arial" panose="020B0604020202020204" pitchFamily="34" charset="0"/>
              </a:rPr>
              <a:t>2026-2027 National Exploring Program Priorities (Abridged Version)  Mapped to Scouting America’s 2026-2027 Trail Map Priorities</a:t>
            </a:r>
          </a:p>
        </p:txBody>
      </p:sp>
      <p:pic>
        <p:nvPicPr>
          <p:cNvPr id="2" name="Picture 1">
            <a:extLst>
              <a:ext uri="{FF2B5EF4-FFF2-40B4-BE49-F238E27FC236}">
                <a16:creationId xmlns:a16="http://schemas.microsoft.com/office/drawing/2014/main" id="{3933C292-C699-63D5-4F69-378C7FD1D265}"/>
              </a:ext>
            </a:extLst>
          </p:cNvPr>
          <p:cNvPicPr>
            <a:picLocks noChangeAspect="1"/>
          </p:cNvPicPr>
          <p:nvPr/>
        </p:nvPicPr>
        <p:blipFill>
          <a:blip r:embed="rId4"/>
          <a:stretch>
            <a:fillRect/>
          </a:stretch>
        </p:blipFill>
        <p:spPr>
          <a:xfrm>
            <a:off x="5165684" y="3824084"/>
            <a:ext cx="2350508" cy="2222726"/>
          </a:xfrm>
          <a:prstGeom prst="rect">
            <a:avLst/>
          </a:prstGeom>
        </p:spPr>
      </p:pic>
    </p:spTree>
    <p:extLst>
      <p:ext uri="{BB962C8B-B14F-4D97-AF65-F5344CB8AC3E}">
        <p14:creationId xmlns:p14="http://schemas.microsoft.com/office/powerpoint/2010/main" val="11455046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767840" y="251811"/>
            <a:ext cx="8737976" cy="811884"/>
          </a:xfrm>
        </p:spPr>
        <p:txBody>
          <a:bodyPr>
            <a:normAutofit fontScale="90000"/>
          </a:bodyPr>
          <a:lstStyle/>
          <a:p>
            <a:pPr algn="l"/>
            <a:r>
              <a:rPr lang="en-US" sz="3100" b="1" dirty="0">
                <a:solidFill>
                  <a:srgbClr val="1FC77F"/>
                </a:solidFill>
                <a:latin typeface="Arial Black" panose="020B0A04020102020204" pitchFamily="34" charset="0"/>
              </a:rPr>
              <a:t>2026 – 2027 National Exploring Priorities… </a:t>
            </a:r>
            <a:br>
              <a:rPr lang="en-US" sz="2400" b="1" dirty="0">
                <a:solidFill>
                  <a:srgbClr val="1FC77F"/>
                </a:solidFill>
                <a:latin typeface="Arial Black" panose="020B0A04020102020204" pitchFamily="34" charset="0"/>
              </a:rPr>
            </a:br>
            <a:endParaRPr lang="en-US" sz="2300" b="1" dirty="0">
              <a:solidFill>
                <a:srgbClr val="1FC77F"/>
              </a:solidFill>
              <a:latin typeface="Arial Black" panose="020B0A040201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50B6540C-FF24-746A-4C65-E9DC6942F122}"/>
              </a:ext>
            </a:extLst>
          </p:cNvPr>
          <p:cNvSpPr txBox="1"/>
          <p:nvPr/>
        </p:nvSpPr>
        <p:spPr>
          <a:xfrm>
            <a:off x="1767841" y="867747"/>
            <a:ext cx="8737976" cy="6093976"/>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accent6">
                    <a:lumMod val="75000"/>
                  </a:schemeClr>
                </a:solidFill>
              </a:rPr>
              <a:t>Scouting America Trail Map Priority #1: </a:t>
            </a:r>
            <a:r>
              <a:rPr lang="en-US" sz="2400" b="1" dirty="0">
                <a:solidFill>
                  <a:schemeClr val="accent6">
                    <a:lumMod val="75000"/>
                  </a:schemeClr>
                </a:solidFill>
              </a:rPr>
              <a:t>Focusing on volunteers</a:t>
            </a:r>
            <a:endParaRPr lang="en-US" sz="2400" dirty="0">
              <a:solidFill>
                <a:schemeClr val="accent6">
                  <a:lumMod val="75000"/>
                </a:schemeClr>
              </a:solidFill>
            </a:endParaRPr>
          </a:p>
          <a:p>
            <a:r>
              <a:rPr lang="en-US" sz="800" dirty="0">
                <a:solidFill>
                  <a:srgbClr val="FFFF00"/>
                </a:solidFill>
              </a:rPr>
              <a:t> </a:t>
            </a:r>
          </a:p>
          <a:p>
            <a:pPr marL="512763" lvl="1" indent="-233363">
              <a:buSzPct val="80000"/>
              <a:buFont typeface="Courier New" panose="02070309020205020404" pitchFamily="49" charset="0"/>
              <a:buChar char="o"/>
            </a:pPr>
            <a:r>
              <a:rPr lang="en-US" dirty="0">
                <a:solidFill>
                  <a:srgbClr val="FFFF00"/>
                </a:solidFill>
              </a:rPr>
              <a:t>Update Exploring Safety First Guidelines with Scouting America Health &amp; Safety Team </a:t>
            </a:r>
          </a:p>
          <a:p>
            <a:pPr marL="279400" lvl="1">
              <a:buSzPct val="80000"/>
            </a:pPr>
            <a:endParaRPr lang="en-US" sz="800" dirty="0">
              <a:solidFill>
                <a:srgbClr val="FFFF00"/>
              </a:solidFill>
            </a:endParaRPr>
          </a:p>
          <a:p>
            <a:pPr marL="512763" lvl="1" indent="-233363">
              <a:buSzPct val="80000"/>
              <a:buFont typeface="Courier New" panose="02070309020205020404" pitchFamily="49" charset="0"/>
              <a:buChar char="o"/>
            </a:pPr>
            <a:r>
              <a:rPr lang="en-US" dirty="0">
                <a:solidFill>
                  <a:srgbClr val="FFFF00"/>
                </a:solidFill>
              </a:rPr>
              <a:t>Review and Update Exploring Guidebook for Post &amp; Club Leaders (last updated 2017) via SME task force</a:t>
            </a:r>
          </a:p>
          <a:p>
            <a:pPr marL="279400" lvl="1">
              <a:buSzPct val="80000"/>
            </a:pPr>
            <a:endParaRPr lang="en-US" sz="800" dirty="0">
              <a:solidFill>
                <a:srgbClr val="FFFF00"/>
              </a:solidFill>
            </a:endParaRPr>
          </a:p>
          <a:p>
            <a:pPr marL="512763" lvl="1" indent="-233363">
              <a:buSzPct val="80000"/>
              <a:buFont typeface="Courier New" panose="02070309020205020404" pitchFamily="49" charset="0"/>
              <a:buChar char="o"/>
            </a:pPr>
            <a:r>
              <a:rPr lang="en-US" dirty="0">
                <a:solidFill>
                  <a:srgbClr val="FFFF00"/>
                </a:solidFill>
              </a:rPr>
              <a:t>Establish National Youth Officer structure aligned with other older youth programs</a:t>
            </a:r>
          </a:p>
          <a:p>
            <a:pPr marL="279400" lvl="1">
              <a:buSzPct val="80000"/>
            </a:pPr>
            <a:endParaRPr lang="en-US" sz="800" dirty="0">
              <a:solidFill>
                <a:srgbClr val="FFFF00"/>
              </a:solidFill>
            </a:endParaRPr>
          </a:p>
          <a:p>
            <a:pPr marL="512763" lvl="1" indent="-233363">
              <a:buSzPct val="80000"/>
              <a:buFont typeface="Courier New" panose="02070309020205020404" pitchFamily="49" charset="0"/>
              <a:buChar char="o"/>
            </a:pPr>
            <a:r>
              <a:rPr lang="en-US" dirty="0">
                <a:solidFill>
                  <a:srgbClr val="FFFF00"/>
                </a:solidFill>
              </a:rPr>
              <a:t>Continue to develop the 12 National Exploring Career Committees to support councils</a:t>
            </a:r>
          </a:p>
          <a:p>
            <a:pPr lvl="0"/>
            <a:endParaRPr lang="en-US" sz="800" dirty="0">
              <a:solidFill>
                <a:srgbClr val="FFFF00"/>
              </a:solidFill>
            </a:endParaRPr>
          </a:p>
          <a:p>
            <a:pPr marL="285750" indent="-285750">
              <a:buFont typeface="Arial" panose="020B0604020202020204" pitchFamily="34" charset="0"/>
              <a:buChar char="•"/>
            </a:pPr>
            <a:r>
              <a:rPr lang="en-US" sz="2400" dirty="0">
                <a:solidFill>
                  <a:schemeClr val="accent6">
                    <a:lumMod val="75000"/>
                  </a:schemeClr>
                </a:solidFill>
              </a:rPr>
              <a:t>Scouting America Trail Map Priority #2: </a:t>
            </a:r>
            <a:r>
              <a:rPr lang="en-US" sz="2400" b="1" dirty="0">
                <a:solidFill>
                  <a:schemeClr val="accent6">
                    <a:lumMod val="75000"/>
                  </a:schemeClr>
                </a:solidFill>
              </a:rPr>
              <a:t>Simplifying and Refocusing</a:t>
            </a:r>
          </a:p>
          <a:p>
            <a:endParaRPr lang="en-US" sz="800" dirty="0">
              <a:solidFill>
                <a:schemeClr val="accent6">
                  <a:lumMod val="75000"/>
                </a:schemeClr>
              </a:solidFill>
            </a:endParaRPr>
          </a:p>
          <a:p>
            <a:pPr marL="512763" lvl="1" indent="-233363">
              <a:buSzPct val="80000"/>
              <a:buFont typeface="Courier New" panose="02070309020205020404" pitchFamily="49" charset="0"/>
              <a:buChar char="o"/>
              <a:tabLst>
                <a:tab pos="512763" algn="l"/>
              </a:tabLst>
            </a:pPr>
            <a:r>
              <a:rPr lang="en-US" dirty="0">
                <a:solidFill>
                  <a:srgbClr val="FFFF00"/>
                </a:solidFill>
              </a:rPr>
              <a:t>Update District Operations Basic Training to have updated information for the Exploring Program</a:t>
            </a:r>
          </a:p>
          <a:p>
            <a:pPr marL="279400" lvl="1">
              <a:buSzPct val="80000"/>
              <a:tabLst>
                <a:tab pos="512763" algn="l"/>
              </a:tabLst>
            </a:pPr>
            <a:endParaRPr lang="en-US" sz="800" dirty="0">
              <a:solidFill>
                <a:srgbClr val="FFFF00"/>
              </a:solidFill>
            </a:endParaRPr>
          </a:p>
          <a:p>
            <a:pPr marL="512763" lvl="1" indent="-233363">
              <a:buSzPct val="80000"/>
              <a:buFont typeface="Courier New" panose="02070309020205020404" pitchFamily="49" charset="0"/>
              <a:buChar char="o"/>
              <a:tabLst>
                <a:tab pos="512763" algn="l"/>
              </a:tabLst>
            </a:pPr>
            <a:r>
              <a:rPr lang="en-US" dirty="0">
                <a:solidFill>
                  <a:srgbClr val="FFFF00"/>
                </a:solidFill>
              </a:rPr>
              <a:t>Enhance resources: expand marketing library using actual photos from council exploring units</a:t>
            </a:r>
          </a:p>
          <a:p>
            <a:pPr marL="279400" lvl="1">
              <a:buSzPct val="80000"/>
              <a:tabLst>
                <a:tab pos="512763" algn="l"/>
              </a:tabLst>
            </a:pPr>
            <a:endParaRPr lang="en-US" sz="800" dirty="0">
              <a:solidFill>
                <a:srgbClr val="FFFF00"/>
              </a:solidFill>
            </a:endParaRPr>
          </a:p>
          <a:p>
            <a:pPr marL="512763" lvl="1" indent="-233363">
              <a:buSzPct val="80000"/>
              <a:buFont typeface="Courier New" panose="02070309020205020404" pitchFamily="49" charset="0"/>
              <a:buChar char="o"/>
              <a:tabLst>
                <a:tab pos="512763" algn="l"/>
              </a:tabLst>
            </a:pPr>
            <a:r>
              <a:rPr lang="en-US" dirty="0">
                <a:solidFill>
                  <a:srgbClr val="FFFF00"/>
                </a:solidFill>
              </a:rPr>
              <a:t>Remove outdated or hard-to-reproduce materials</a:t>
            </a:r>
          </a:p>
          <a:p>
            <a:pPr marL="279400" lvl="1">
              <a:buSzPct val="80000"/>
              <a:tabLst>
                <a:tab pos="512763" algn="l"/>
              </a:tabLst>
            </a:pPr>
            <a:endParaRPr lang="en-US" sz="800" dirty="0">
              <a:solidFill>
                <a:srgbClr val="FFFF00"/>
              </a:solidFill>
            </a:endParaRPr>
          </a:p>
          <a:p>
            <a:pPr marL="512763" lvl="1" indent="-233363">
              <a:buSzPct val="80000"/>
              <a:buFont typeface="Courier New" panose="02070309020205020404" pitchFamily="49" charset="0"/>
              <a:buChar char="o"/>
              <a:tabLst>
                <a:tab pos="512763" algn="l"/>
              </a:tabLst>
            </a:pPr>
            <a:r>
              <a:rPr lang="en-US" dirty="0">
                <a:solidFill>
                  <a:srgbClr val="FFFF00"/>
                </a:solidFill>
              </a:rPr>
              <a:t>Standardize marketing tools: print-ready brochures, flyers, posters</a:t>
            </a:r>
          </a:p>
          <a:p>
            <a:pPr marL="279400" lvl="1">
              <a:buSzPct val="80000"/>
              <a:tabLst>
                <a:tab pos="512763" algn="l"/>
              </a:tabLst>
            </a:pPr>
            <a:endParaRPr lang="en-US" sz="800" dirty="0">
              <a:solidFill>
                <a:srgbClr val="FFFF00"/>
              </a:solidFill>
            </a:endParaRPr>
          </a:p>
          <a:p>
            <a:pPr marL="512763" lvl="1" indent="-233363">
              <a:buSzPct val="80000"/>
              <a:buFont typeface="Courier New" panose="02070309020205020404" pitchFamily="49" charset="0"/>
              <a:buChar char="o"/>
              <a:tabLst>
                <a:tab pos="512763" algn="l"/>
              </a:tabLst>
            </a:pPr>
            <a:r>
              <a:rPr lang="en-US" dirty="0">
                <a:solidFill>
                  <a:srgbClr val="FFFF00"/>
                </a:solidFill>
              </a:rPr>
              <a:t>Develop Donor Materials for prospective sponsors of Explorer Posts</a:t>
            </a:r>
          </a:p>
          <a:p>
            <a:r>
              <a:rPr lang="en-US" dirty="0">
                <a:solidFill>
                  <a:srgbClr val="FFFF00"/>
                </a:solidFill>
              </a:rPr>
              <a:t> </a:t>
            </a:r>
          </a:p>
          <a:p>
            <a:endParaRPr lang="en-US" dirty="0"/>
          </a:p>
        </p:txBody>
      </p:sp>
    </p:spTree>
    <p:extLst>
      <p:ext uri="{BB962C8B-B14F-4D97-AF65-F5344CB8AC3E}">
        <p14:creationId xmlns:p14="http://schemas.microsoft.com/office/powerpoint/2010/main" val="38483293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90B18-72F7-BB22-A73A-34EC6484A9FA}"/>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DFDA10D6-76AA-D2FE-F748-12E1D40283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a:extLst>
              <a:ext uri="{FF2B5EF4-FFF2-40B4-BE49-F238E27FC236}">
                <a16:creationId xmlns:a16="http://schemas.microsoft.com/office/drawing/2014/main" id="{82D11EAD-F4C9-07EA-C796-8202BE6554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B5615EBB-4126-88CA-EB42-57F871751798}"/>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03354298-9275-7A26-1590-75ADD8117403}"/>
              </a:ext>
            </a:extLst>
          </p:cNvPr>
          <p:cNvSpPr>
            <a:spLocks noGrp="1"/>
          </p:cNvSpPr>
          <p:nvPr>
            <p:ph type="ctrTitle"/>
          </p:nvPr>
        </p:nvSpPr>
        <p:spPr>
          <a:xfrm>
            <a:off x="1767840" y="251811"/>
            <a:ext cx="8737976" cy="811884"/>
          </a:xfrm>
        </p:spPr>
        <p:txBody>
          <a:bodyPr>
            <a:normAutofit fontScale="90000"/>
          </a:bodyPr>
          <a:lstStyle/>
          <a:p>
            <a:pPr algn="l"/>
            <a:r>
              <a:rPr lang="en-US" sz="3100" b="1" dirty="0">
                <a:solidFill>
                  <a:srgbClr val="1FC77F"/>
                </a:solidFill>
                <a:latin typeface="Arial Black" panose="020B0A04020102020204" pitchFamily="34" charset="0"/>
              </a:rPr>
              <a:t>2026 – 2027 National Exploring Priorities… </a:t>
            </a:r>
            <a:br>
              <a:rPr lang="en-US" sz="2400" b="1" dirty="0">
                <a:solidFill>
                  <a:srgbClr val="1FC77F"/>
                </a:solidFill>
                <a:latin typeface="Arial Black" panose="020B0A04020102020204" pitchFamily="34" charset="0"/>
              </a:rPr>
            </a:br>
            <a:endParaRPr lang="en-US" sz="2300" b="1" dirty="0">
              <a:solidFill>
                <a:srgbClr val="1FC77F"/>
              </a:solidFill>
              <a:latin typeface="Arial Black" panose="020B0A040201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87C13019-7583-523E-64FC-2CFA703C096D}"/>
              </a:ext>
            </a:extLst>
          </p:cNvPr>
          <p:cNvSpPr txBox="1"/>
          <p:nvPr/>
        </p:nvSpPr>
        <p:spPr>
          <a:xfrm>
            <a:off x="1906556" y="690464"/>
            <a:ext cx="8599261" cy="3724096"/>
          </a:xfrm>
          <a:prstGeom prst="rect">
            <a:avLst/>
          </a:prstGeom>
          <a:noFill/>
        </p:spPr>
        <p:txBody>
          <a:bodyPr wrap="square" rtlCol="0">
            <a:spAutoFit/>
          </a:bodyPr>
          <a:lstStyle/>
          <a:p>
            <a:r>
              <a:rPr lang="en-US" dirty="0">
                <a:solidFill>
                  <a:srgbClr val="FFFF00"/>
                </a:solidFill>
              </a:rPr>
              <a:t> </a:t>
            </a:r>
          </a:p>
          <a:p>
            <a:pPr marL="285750" indent="-285750">
              <a:buFont typeface="Arial" panose="020B0604020202020204" pitchFamily="34" charset="0"/>
              <a:buChar char="•"/>
            </a:pPr>
            <a:r>
              <a:rPr lang="en-US" sz="2400" dirty="0">
                <a:solidFill>
                  <a:schemeClr val="accent6">
                    <a:lumMod val="75000"/>
                  </a:schemeClr>
                </a:solidFill>
              </a:rPr>
              <a:t>Scouting America Trail Map Priority #3: Growing the Movement</a:t>
            </a:r>
          </a:p>
          <a:p>
            <a:endParaRPr lang="en-US" sz="800" dirty="0">
              <a:solidFill>
                <a:schemeClr val="accent6">
                  <a:lumMod val="75000"/>
                </a:schemeClr>
              </a:solidFill>
            </a:endParaRPr>
          </a:p>
          <a:p>
            <a:pPr marL="742950" lvl="1" indent="-285750">
              <a:buSzPct val="80000"/>
              <a:buFont typeface="Courier New" panose="02070309020205020404" pitchFamily="49" charset="0"/>
              <a:buChar char="o"/>
            </a:pPr>
            <a:r>
              <a:rPr lang="en-US" dirty="0">
                <a:solidFill>
                  <a:srgbClr val="FFFF00"/>
                </a:solidFill>
              </a:rPr>
              <a:t>Expand training: Provide regularly scheduled Live Hours and Zoom sessions as outlined in Exploring Explosion 3.0  </a:t>
            </a:r>
            <a:r>
              <a:rPr lang="en-US" dirty="0">
                <a:solidFill>
                  <a:srgbClr val="FFFF00"/>
                </a:solidFill>
                <a:hlinkClick r:id="rId4">
                  <a:extLst>
                    <a:ext uri="{A12FA001-AC4F-418D-AE19-62706E023703}">
                      <ahyp:hlinkClr xmlns:ahyp="http://schemas.microsoft.com/office/drawing/2018/hyperlinkcolor" val="tx"/>
                    </a:ext>
                  </a:extLst>
                </a:hlinkClick>
              </a:rPr>
              <a:t>www.exploringexplosion.org</a:t>
            </a:r>
            <a:r>
              <a:rPr lang="en-US" dirty="0">
                <a:solidFill>
                  <a:srgbClr val="FFFF00"/>
                </a:solidFill>
              </a:rPr>
              <a:t> </a:t>
            </a:r>
          </a:p>
          <a:p>
            <a:pPr lvl="1">
              <a:buSzPct val="80000"/>
            </a:pPr>
            <a:endParaRPr lang="en-US" sz="800" dirty="0">
              <a:solidFill>
                <a:srgbClr val="FFFF00"/>
              </a:solidFill>
            </a:endParaRPr>
          </a:p>
          <a:p>
            <a:pPr marL="742950" lvl="1" indent="-285750">
              <a:buSzPct val="80000"/>
              <a:buFont typeface="Courier New" panose="02070309020205020404" pitchFamily="49" charset="0"/>
              <a:buChar char="o"/>
            </a:pPr>
            <a:r>
              <a:rPr lang="en-US" dirty="0">
                <a:solidFill>
                  <a:srgbClr val="FFFF00"/>
                </a:solidFill>
              </a:rPr>
              <a:t>Train professionals and volunteers on four phases of organizing a Post/Club </a:t>
            </a:r>
          </a:p>
          <a:p>
            <a:pPr lvl="1">
              <a:buSzPct val="80000"/>
            </a:pPr>
            <a:endParaRPr lang="en-US" sz="800" dirty="0">
              <a:solidFill>
                <a:srgbClr val="FFFF00"/>
              </a:solidFill>
            </a:endParaRPr>
          </a:p>
          <a:p>
            <a:pPr marL="742950" lvl="1" indent="-285750">
              <a:buSzPct val="80000"/>
              <a:buFont typeface="Courier New" panose="02070309020205020404" pitchFamily="49" charset="0"/>
              <a:buChar char="o"/>
            </a:pPr>
            <a:r>
              <a:rPr lang="en-US" dirty="0">
                <a:solidFill>
                  <a:srgbClr val="FFFF00"/>
                </a:solidFill>
              </a:rPr>
              <a:t>Strengthen National Commissioner Service Team’s view of Exploring Program’s value, as well as promotion of Exploring unit service engagement at the council &amp; district level, and provide quarterly updates to Council Service Territories &amp; their councils</a:t>
            </a:r>
          </a:p>
          <a:p>
            <a:pPr lvl="1">
              <a:buSzPct val="80000"/>
            </a:pPr>
            <a:endParaRPr lang="en-US" sz="800" dirty="0">
              <a:solidFill>
                <a:srgbClr val="FFFF00"/>
              </a:solidFill>
            </a:endParaRPr>
          </a:p>
          <a:p>
            <a:pPr marL="742950" lvl="1" indent="-285750">
              <a:buSzPct val="80000"/>
              <a:buFont typeface="Courier New" panose="02070309020205020404" pitchFamily="49" charset="0"/>
              <a:buChar char="o"/>
            </a:pPr>
            <a:r>
              <a:rPr lang="en-US" dirty="0">
                <a:solidFill>
                  <a:srgbClr val="FFFF00"/>
                </a:solidFill>
              </a:rPr>
              <a:t>Survey councils and share proven Exploring membership growth strategies</a:t>
            </a:r>
          </a:p>
          <a:p>
            <a:endParaRPr lang="en-US" dirty="0"/>
          </a:p>
        </p:txBody>
      </p:sp>
    </p:spTree>
    <p:extLst>
      <p:ext uri="{BB962C8B-B14F-4D97-AF65-F5344CB8AC3E}">
        <p14:creationId xmlns:p14="http://schemas.microsoft.com/office/powerpoint/2010/main" val="24501008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57F99-9B5F-AE80-94DE-7F13D1E4C2C3}"/>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1C6073AB-5F9E-798B-90DC-AEC1CAA14C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pic>
        <p:nvPicPr>
          <p:cNvPr id="23" name="Picture 22" descr="exploring_wht_transparent-01.png">
            <a:extLst>
              <a:ext uri="{FF2B5EF4-FFF2-40B4-BE49-F238E27FC236}">
                <a16:creationId xmlns:a16="http://schemas.microsoft.com/office/drawing/2014/main" id="{B7D6BF58-139C-0725-EA17-4EEEABFFFC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a:extLst>
              <a:ext uri="{FF2B5EF4-FFF2-40B4-BE49-F238E27FC236}">
                <a16:creationId xmlns:a16="http://schemas.microsoft.com/office/drawing/2014/main" id="{353D877C-C2DF-34EC-132E-B93A168D2585}"/>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727E40B-6C2B-E0F9-1941-07749AA18681}"/>
              </a:ext>
            </a:extLst>
          </p:cNvPr>
          <p:cNvSpPr>
            <a:spLocks noGrp="1"/>
          </p:cNvSpPr>
          <p:nvPr>
            <p:ph type="ctrTitle"/>
          </p:nvPr>
        </p:nvSpPr>
        <p:spPr>
          <a:xfrm>
            <a:off x="1597556" y="1143002"/>
            <a:ext cx="8908260" cy="2285999"/>
          </a:xfrm>
        </p:spPr>
        <p:txBody>
          <a:bodyPr>
            <a:normAutofit/>
          </a:bodyPr>
          <a:lstStyle/>
          <a:p>
            <a:r>
              <a:rPr lang="en-US" altLang="en-US" sz="4200" b="1" dirty="0">
                <a:solidFill>
                  <a:srgbClr val="00B050"/>
                </a:solidFill>
                <a:latin typeface="Arial Black" panose="020B0A04020102020204" pitchFamily="34" charset="0"/>
              </a:rPr>
              <a:t>What’s New for Exploring  </a:t>
            </a:r>
            <a:br>
              <a:rPr lang="en-US" altLang="en-US" sz="4200" b="1" dirty="0">
                <a:solidFill>
                  <a:srgbClr val="00B050"/>
                </a:solidFill>
                <a:latin typeface="Arial Black" panose="020B0A04020102020204" pitchFamily="34" charset="0"/>
              </a:rPr>
            </a:br>
            <a:r>
              <a:rPr lang="en-US" altLang="en-US" sz="4200" b="1" dirty="0">
                <a:solidFill>
                  <a:srgbClr val="00B050"/>
                </a:solidFill>
                <a:latin typeface="Arial Black" panose="020B0A04020102020204" pitchFamily="34" charset="0"/>
              </a:rPr>
              <a:t>in 2026 </a:t>
            </a:r>
            <a:br>
              <a:rPr lang="en-US" altLang="en-US" sz="4200" b="1" dirty="0">
                <a:solidFill>
                  <a:srgbClr val="00B050"/>
                </a:solidFill>
                <a:latin typeface="Arial Black" panose="020B0A04020102020204" pitchFamily="34" charset="0"/>
              </a:rPr>
            </a:br>
            <a:endParaRPr lang="en-US" sz="4200" dirty="0">
              <a:latin typeface="Arial Black" panose="020B0A04020102020204" pitchFamily="34" charset="0"/>
            </a:endParaRPr>
          </a:p>
        </p:txBody>
      </p:sp>
      <p:pic>
        <p:nvPicPr>
          <p:cNvPr id="2" name="Picture 1">
            <a:extLst>
              <a:ext uri="{FF2B5EF4-FFF2-40B4-BE49-F238E27FC236}">
                <a16:creationId xmlns:a16="http://schemas.microsoft.com/office/drawing/2014/main" id="{761BCFB1-2099-EA9B-15A7-4D6F7688DCA2}"/>
              </a:ext>
            </a:extLst>
          </p:cNvPr>
          <p:cNvPicPr>
            <a:picLocks noChangeAspect="1"/>
          </p:cNvPicPr>
          <p:nvPr/>
        </p:nvPicPr>
        <p:blipFill>
          <a:blip r:embed="rId4"/>
          <a:stretch>
            <a:fillRect/>
          </a:stretch>
        </p:blipFill>
        <p:spPr>
          <a:xfrm>
            <a:off x="4574041" y="2941546"/>
            <a:ext cx="2546203" cy="2407783"/>
          </a:xfrm>
          <a:prstGeom prst="rect">
            <a:avLst/>
          </a:prstGeom>
        </p:spPr>
      </p:pic>
    </p:spTree>
    <p:extLst>
      <p:ext uri="{BB962C8B-B14F-4D97-AF65-F5344CB8AC3E}">
        <p14:creationId xmlns:p14="http://schemas.microsoft.com/office/powerpoint/2010/main" val="41646283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1CDB9-2192-2B7E-0AD4-041A2AC79455}"/>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4B2F82A5-5D26-44B4-F09C-F154EC1B4C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pic>
        <p:nvPicPr>
          <p:cNvPr id="23" name="Picture 22" descr="exploring_wht_transparent-01.png">
            <a:extLst>
              <a:ext uri="{FF2B5EF4-FFF2-40B4-BE49-F238E27FC236}">
                <a16:creationId xmlns:a16="http://schemas.microsoft.com/office/drawing/2014/main" id="{C8810F70-04F3-D8A8-5022-CE38F1A364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a:extLst>
              <a:ext uri="{FF2B5EF4-FFF2-40B4-BE49-F238E27FC236}">
                <a16:creationId xmlns:a16="http://schemas.microsoft.com/office/drawing/2014/main" id="{4EDA4F36-B46A-28F8-E233-C9CFBE1D0A30}"/>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C24C9B2-6203-2BA7-DEE2-908E22ADBACA}"/>
              </a:ext>
            </a:extLst>
          </p:cNvPr>
          <p:cNvSpPr>
            <a:spLocks noGrp="1"/>
          </p:cNvSpPr>
          <p:nvPr>
            <p:ph type="ctrTitle"/>
          </p:nvPr>
        </p:nvSpPr>
        <p:spPr>
          <a:xfrm>
            <a:off x="1686184" y="301452"/>
            <a:ext cx="8819632" cy="874206"/>
          </a:xfrm>
        </p:spPr>
        <p:txBody>
          <a:bodyPr>
            <a:normAutofit fontScale="90000"/>
          </a:bodyPr>
          <a:lstStyle/>
          <a:p>
            <a:pPr algn="l"/>
            <a:br>
              <a:rPr lang="en-US" altLang="en-US" sz="4200" b="1" dirty="0">
                <a:solidFill>
                  <a:srgbClr val="00B050"/>
                </a:solidFill>
                <a:latin typeface="Arial Black" panose="020B0A04020102020204" pitchFamily="34" charset="0"/>
              </a:rPr>
            </a:br>
            <a:br>
              <a:rPr lang="en-US" altLang="en-US" sz="4200" b="1" dirty="0">
                <a:solidFill>
                  <a:srgbClr val="00B050"/>
                </a:solidFill>
                <a:latin typeface="Arial Black" panose="020B0A04020102020204" pitchFamily="34" charset="0"/>
              </a:rPr>
            </a:br>
            <a:r>
              <a:rPr lang="en-US" altLang="en-US" sz="4200" b="1" dirty="0">
                <a:solidFill>
                  <a:srgbClr val="00B050"/>
                </a:solidFill>
                <a:latin typeface="Arial Black" panose="020B0A04020102020204" pitchFamily="34" charset="0"/>
              </a:rPr>
              <a:t>Exploring Explosion… </a:t>
            </a:r>
            <a:br>
              <a:rPr lang="en-US" altLang="en-US" sz="4200" b="1" dirty="0">
                <a:solidFill>
                  <a:srgbClr val="00B050"/>
                </a:solidFill>
                <a:latin typeface="Arial Black" panose="020B0A04020102020204" pitchFamily="34" charset="0"/>
              </a:rPr>
            </a:br>
            <a:br>
              <a:rPr lang="en-US" altLang="en-US" sz="4200" b="1" dirty="0">
                <a:solidFill>
                  <a:srgbClr val="00B050"/>
                </a:solidFill>
                <a:latin typeface="Arial Black" panose="020B0A04020102020204" pitchFamily="34" charset="0"/>
              </a:rPr>
            </a:br>
            <a:endParaRPr lang="en-US" sz="4200" dirty="0">
              <a:latin typeface="Arial Black" panose="020B0A04020102020204" pitchFamily="34" charset="0"/>
            </a:endParaRPr>
          </a:p>
        </p:txBody>
      </p:sp>
      <p:pic>
        <p:nvPicPr>
          <p:cNvPr id="8" name="Picture 7">
            <a:extLst>
              <a:ext uri="{FF2B5EF4-FFF2-40B4-BE49-F238E27FC236}">
                <a16:creationId xmlns:a16="http://schemas.microsoft.com/office/drawing/2014/main" id="{6FA4F4BF-3374-A831-F111-B6A881F696CB}"/>
              </a:ext>
            </a:extLst>
          </p:cNvPr>
          <p:cNvPicPr>
            <a:picLocks noChangeAspect="1"/>
          </p:cNvPicPr>
          <p:nvPr/>
        </p:nvPicPr>
        <p:blipFill>
          <a:blip r:embed="rId4"/>
          <a:stretch>
            <a:fillRect/>
          </a:stretch>
        </p:blipFill>
        <p:spPr>
          <a:xfrm>
            <a:off x="1765161" y="1098918"/>
            <a:ext cx="8601389" cy="4813620"/>
          </a:xfrm>
          <a:prstGeom prst="rect">
            <a:avLst/>
          </a:prstGeom>
        </p:spPr>
      </p:pic>
    </p:spTree>
    <p:extLst>
      <p:ext uri="{BB962C8B-B14F-4D97-AF65-F5344CB8AC3E}">
        <p14:creationId xmlns:p14="http://schemas.microsoft.com/office/powerpoint/2010/main" val="12025253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2E8EE-0FCB-4CC2-A211-FD7934C608AD}"/>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C6EF6D98-F743-171B-813C-306B896B96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pic>
        <p:nvPicPr>
          <p:cNvPr id="23" name="Picture 22" descr="exploring_wht_transparent-01.png">
            <a:extLst>
              <a:ext uri="{FF2B5EF4-FFF2-40B4-BE49-F238E27FC236}">
                <a16:creationId xmlns:a16="http://schemas.microsoft.com/office/drawing/2014/main" id="{B073ED55-9D4C-6BCE-4701-757AB24ED7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a:extLst>
              <a:ext uri="{FF2B5EF4-FFF2-40B4-BE49-F238E27FC236}">
                <a16:creationId xmlns:a16="http://schemas.microsoft.com/office/drawing/2014/main" id="{0731351B-E2AA-9D80-FE20-8C29A68B49BB}"/>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765F356-CA05-F2B5-7D49-3BFC52198FEB}"/>
              </a:ext>
            </a:extLst>
          </p:cNvPr>
          <p:cNvSpPr>
            <a:spLocks noGrp="1"/>
          </p:cNvSpPr>
          <p:nvPr>
            <p:ph type="ctrTitle"/>
          </p:nvPr>
        </p:nvSpPr>
        <p:spPr>
          <a:xfrm>
            <a:off x="1686184" y="301452"/>
            <a:ext cx="8819632" cy="874206"/>
          </a:xfrm>
        </p:spPr>
        <p:txBody>
          <a:bodyPr>
            <a:normAutofit fontScale="90000"/>
          </a:bodyPr>
          <a:lstStyle/>
          <a:p>
            <a:pPr algn="l"/>
            <a:br>
              <a:rPr lang="en-US" altLang="en-US" sz="4200" b="1" dirty="0">
                <a:solidFill>
                  <a:srgbClr val="00B050"/>
                </a:solidFill>
                <a:latin typeface="Arial Black" panose="020B0A04020102020204" pitchFamily="34" charset="0"/>
              </a:rPr>
            </a:br>
            <a:br>
              <a:rPr lang="en-US" altLang="en-US" sz="4200" b="1" dirty="0">
                <a:solidFill>
                  <a:srgbClr val="00B050"/>
                </a:solidFill>
                <a:latin typeface="Arial Black" panose="020B0A04020102020204" pitchFamily="34" charset="0"/>
              </a:rPr>
            </a:br>
            <a:r>
              <a:rPr lang="en-US" altLang="en-US" sz="4200" b="1" dirty="0">
                <a:solidFill>
                  <a:srgbClr val="00B050"/>
                </a:solidFill>
                <a:latin typeface="Arial Black" panose="020B0A04020102020204" pitchFamily="34" charset="0"/>
              </a:rPr>
              <a:t>Exploring Explosion… </a:t>
            </a:r>
            <a:br>
              <a:rPr lang="en-US" altLang="en-US" sz="4200" b="1" dirty="0">
                <a:solidFill>
                  <a:srgbClr val="00B050"/>
                </a:solidFill>
                <a:latin typeface="Arial Black" panose="020B0A04020102020204" pitchFamily="34" charset="0"/>
              </a:rPr>
            </a:br>
            <a:br>
              <a:rPr lang="en-US" altLang="en-US" sz="4200" b="1" dirty="0">
                <a:solidFill>
                  <a:srgbClr val="00B050"/>
                </a:solidFill>
                <a:latin typeface="Arial Black" panose="020B0A04020102020204" pitchFamily="34" charset="0"/>
              </a:rPr>
            </a:br>
            <a:endParaRPr lang="en-US" sz="4200" dirty="0">
              <a:latin typeface="Arial Black" panose="020B0A04020102020204" pitchFamily="34" charset="0"/>
            </a:endParaRPr>
          </a:p>
        </p:txBody>
      </p:sp>
      <p:pic>
        <p:nvPicPr>
          <p:cNvPr id="3" name="Picture 2">
            <a:extLst>
              <a:ext uri="{FF2B5EF4-FFF2-40B4-BE49-F238E27FC236}">
                <a16:creationId xmlns:a16="http://schemas.microsoft.com/office/drawing/2014/main" id="{B38A511F-5856-E0F9-7296-FF3301AC139E}"/>
              </a:ext>
            </a:extLst>
          </p:cNvPr>
          <p:cNvPicPr>
            <a:picLocks noChangeAspect="1"/>
          </p:cNvPicPr>
          <p:nvPr/>
        </p:nvPicPr>
        <p:blipFill>
          <a:blip r:embed="rId4"/>
          <a:stretch>
            <a:fillRect/>
          </a:stretch>
        </p:blipFill>
        <p:spPr>
          <a:xfrm>
            <a:off x="1809457" y="1272743"/>
            <a:ext cx="8577189" cy="4122737"/>
          </a:xfrm>
          <a:prstGeom prst="rect">
            <a:avLst/>
          </a:prstGeom>
        </p:spPr>
      </p:pic>
    </p:spTree>
    <p:extLst>
      <p:ext uri="{BB962C8B-B14F-4D97-AF65-F5344CB8AC3E}">
        <p14:creationId xmlns:p14="http://schemas.microsoft.com/office/powerpoint/2010/main" val="31307955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1F3EF-5EEB-E1F6-3299-20E4569AEF30}"/>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22D4091E-45C9-6263-D47F-0B04F3B006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pic>
        <p:nvPicPr>
          <p:cNvPr id="23" name="Picture 22" descr="exploring_wht_transparent-01.png">
            <a:extLst>
              <a:ext uri="{FF2B5EF4-FFF2-40B4-BE49-F238E27FC236}">
                <a16:creationId xmlns:a16="http://schemas.microsoft.com/office/drawing/2014/main" id="{AA206A8F-3999-B654-7130-4A63FFC51F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a:extLst>
              <a:ext uri="{FF2B5EF4-FFF2-40B4-BE49-F238E27FC236}">
                <a16:creationId xmlns:a16="http://schemas.microsoft.com/office/drawing/2014/main" id="{59C65934-2483-30EC-129C-C61BCC12A428}"/>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ED02ACE-3FE9-057B-0066-0089E0CEE4DD}"/>
              </a:ext>
            </a:extLst>
          </p:cNvPr>
          <p:cNvSpPr>
            <a:spLocks noGrp="1"/>
          </p:cNvSpPr>
          <p:nvPr>
            <p:ph type="ctrTitle"/>
          </p:nvPr>
        </p:nvSpPr>
        <p:spPr>
          <a:xfrm>
            <a:off x="1786665" y="301452"/>
            <a:ext cx="4117951" cy="4913643"/>
          </a:xfrm>
        </p:spPr>
        <p:txBody>
          <a:bodyPr>
            <a:normAutofit/>
          </a:bodyPr>
          <a:lstStyle/>
          <a:p>
            <a:pPr algn="l"/>
            <a:br>
              <a:rPr lang="en-US" altLang="en-US" sz="4200" b="1" dirty="0">
                <a:solidFill>
                  <a:srgbClr val="00B050"/>
                </a:solidFill>
                <a:latin typeface="Arial Black" panose="020B0A04020102020204" pitchFamily="34" charset="0"/>
              </a:rPr>
            </a:br>
            <a:br>
              <a:rPr lang="en-US" altLang="en-US" sz="4200" b="1" dirty="0">
                <a:solidFill>
                  <a:srgbClr val="00B050"/>
                </a:solidFill>
                <a:latin typeface="Arial Black" panose="020B0A04020102020204" pitchFamily="34" charset="0"/>
              </a:rPr>
            </a:br>
            <a:r>
              <a:rPr lang="en-US" altLang="en-US" sz="2700" b="1" dirty="0">
                <a:solidFill>
                  <a:srgbClr val="00B050"/>
                </a:solidFill>
                <a:latin typeface="Arial Black" panose="020B0A04020102020204" pitchFamily="34" charset="0"/>
              </a:rPr>
              <a:t>Exploring Explosion </a:t>
            </a:r>
            <a:br>
              <a:rPr lang="en-US" altLang="en-US" sz="2700" b="1" dirty="0">
                <a:solidFill>
                  <a:srgbClr val="00B050"/>
                </a:solidFill>
                <a:latin typeface="Arial Black" panose="020B0A04020102020204" pitchFamily="34" charset="0"/>
              </a:rPr>
            </a:br>
            <a:r>
              <a:rPr lang="en-US" altLang="en-US" sz="2700" b="1" dirty="0">
                <a:solidFill>
                  <a:srgbClr val="00B050"/>
                </a:solidFill>
                <a:latin typeface="Arial Black" panose="020B0A04020102020204" pitchFamily="34" charset="0"/>
              </a:rPr>
              <a:t>Membership Growth Incentive… </a:t>
            </a:r>
            <a:br>
              <a:rPr lang="en-US" altLang="en-US" sz="4200" b="1" dirty="0">
                <a:solidFill>
                  <a:srgbClr val="00B050"/>
                </a:solidFill>
                <a:latin typeface="Arial Black" panose="020B0A04020102020204" pitchFamily="34" charset="0"/>
              </a:rPr>
            </a:br>
            <a:br>
              <a:rPr lang="en-US" altLang="en-US" sz="4200" b="1" dirty="0">
                <a:solidFill>
                  <a:srgbClr val="00B050"/>
                </a:solidFill>
                <a:latin typeface="Arial Black" panose="020B0A04020102020204" pitchFamily="34" charset="0"/>
              </a:rPr>
            </a:br>
            <a:endParaRPr lang="en-US" sz="4200" dirty="0">
              <a:latin typeface="Arial Black" panose="020B0A04020102020204" pitchFamily="34" charset="0"/>
            </a:endParaRPr>
          </a:p>
        </p:txBody>
      </p:sp>
      <p:pic>
        <p:nvPicPr>
          <p:cNvPr id="5" name="Picture 4">
            <a:extLst>
              <a:ext uri="{FF2B5EF4-FFF2-40B4-BE49-F238E27FC236}">
                <a16:creationId xmlns:a16="http://schemas.microsoft.com/office/drawing/2014/main" id="{F2D2DCC8-B2F5-578B-7465-3C5143ADBEB4}"/>
              </a:ext>
            </a:extLst>
          </p:cNvPr>
          <p:cNvPicPr>
            <a:picLocks noChangeAspect="1"/>
          </p:cNvPicPr>
          <p:nvPr/>
        </p:nvPicPr>
        <p:blipFill>
          <a:blip r:embed="rId4"/>
          <a:stretch>
            <a:fillRect/>
          </a:stretch>
        </p:blipFill>
        <p:spPr>
          <a:xfrm>
            <a:off x="5904616" y="301452"/>
            <a:ext cx="4434239" cy="5787849"/>
          </a:xfrm>
          <a:prstGeom prst="rect">
            <a:avLst/>
          </a:prstGeom>
        </p:spPr>
      </p:pic>
    </p:spTree>
    <p:extLst>
      <p:ext uri="{BB962C8B-B14F-4D97-AF65-F5344CB8AC3E}">
        <p14:creationId xmlns:p14="http://schemas.microsoft.com/office/powerpoint/2010/main" val="8099454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8B5C6-7B2D-FAE9-9832-1594CEC9B93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BA5E354-0FCF-7388-38D0-458DA98678F8}"/>
              </a:ext>
            </a:extLst>
          </p:cNvPr>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DD8CFE92-3897-D349-7CA8-49DF248AB5F3}"/>
              </a:ext>
            </a:extLst>
          </p:cNvPr>
          <p:cNvSpPr/>
          <p:nvPr/>
        </p:nvSpPr>
        <p:spPr>
          <a:xfrm>
            <a:off x="0" y="0"/>
            <a:ext cx="12192000" cy="6858000"/>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18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24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24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lang="en-US" sz="2400" b="1" kern="100" dirty="0">
              <a:solidFill>
                <a:srgbClr val="EE0000"/>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US" sz="24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rPr>
              <a:t>Enter your growth </a:t>
            </a:r>
            <a:r>
              <a:rPr kumimoji="0" lang="en-US" sz="2400" b="1" i="0" u="none" strike="noStrike" kern="100" cap="none" spc="0" normalizeH="0" baseline="0" noProof="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rPr>
              <a:t>incentive progress at </a:t>
            </a:r>
            <a:r>
              <a:rPr kumimoji="0" lang="en-US" sz="2400" b="1" i="0" u="none" strike="noStrike" kern="100" cap="none" spc="0" normalizeH="0" baseline="0" noProof="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hlinkClick r:id="rId3"/>
              </a:rPr>
              <a:t>www.exploringexplosion.org</a:t>
            </a:r>
            <a:r>
              <a:rPr kumimoji="0" lang="en-US" sz="2400" b="1" i="0" u="none" strike="noStrike" kern="100" cap="none" spc="0" normalizeH="0" baseline="0" noProof="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24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lang="en-US" sz="2400" b="1" kern="100" dirty="0">
              <a:solidFill>
                <a:srgbClr val="EE0000"/>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24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0" name="Title 1">
            <a:extLst>
              <a:ext uri="{FF2B5EF4-FFF2-40B4-BE49-F238E27FC236}">
                <a16:creationId xmlns:a16="http://schemas.microsoft.com/office/drawing/2014/main" id="{3C5C9D01-BDFE-0527-BBA5-772707964746}"/>
              </a:ext>
            </a:extLst>
          </p:cNvPr>
          <p:cNvSpPr txBox="1">
            <a:spLocks/>
          </p:cNvSpPr>
          <p:nvPr/>
        </p:nvSpPr>
        <p:spPr>
          <a:xfrm>
            <a:off x="3410993" y="1796315"/>
            <a:ext cx="5900549" cy="253580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j-ea"/>
              <a:cs typeface="Arial"/>
            </a:endParaRPr>
          </a:p>
        </p:txBody>
      </p:sp>
      <p:pic>
        <p:nvPicPr>
          <p:cNvPr id="9" name="Picture 8" descr="exploring_wht_transparent-01.png">
            <a:extLst>
              <a:ext uri="{FF2B5EF4-FFF2-40B4-BE49-F238E27FC236}">
                <a16:creationId xmlns:a16="http://schemas.microsoft.com/office/drawing/2014/main" id="{A996F2E5-4F39-6EE9-80BF-59FDBF0152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7598" y="194014"/>
            <a:ext cx="5684500" cy="1545336"/>
          </a:xfrm>
          <a:prstGeom prst="rect">
            <a:avLst/>
          </a:prstGeom>
        </p:spPr>
      </p:pic>
      <p:pic>
        <p:nvPicPr>
          <p:cNvPr id="3" name="Picture 2" descr="A logo with text on it&#10;&#10;AI-generated content may be incorrect.">
            <a:extLst>
              <a:ext uri="{FF2B5EF4-FFF2-40B4-BE49-F238E27FC236}">
                <a16:creationId xmlns:a16="http://schemas.microsoft.com/office/drawing/2014/main" id="{49C388DF-0F54-949C-D9B1-AA1FA42B95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7545" y="576446"/>
            <a:ext cx="1613718" cy="1265030"/>
          </a:xfrm>
          <a:prstGeom prst="rect">
            <a:avLst/>
          </a:prstGeom>
        </p:spPr>
      </p:pic>
      <p:pic>
        <p:nvPicPr>
          <p:cNvPr id="5" name="Picture 4" descr="A logo with text on it&#10;&#10;AI-generated content may be incorrect.">
            <a:extLst>
              <a:ext uri="{FF2B5EF4-FFF2-40B4-BE49-F238E27FC236}">
                <a16:creationId xmlns:a16="http://schemas.microsoft.com/office/drawing/2014/main" id="{9DA954A6-69C8-A98A-80C2-842879FEAA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84009" y="576446"/>
            <a:ext cx="1613718" cy="1265030"/>
          </a:xfrm>
          <a:prstGeom prst="rect">
            <a:avLst/>
          </a:prstGeom>
        </p:spPr>
      </p:pic>
      <p:sp>
        <p:nvSpPr>
          <p:cNvPr id="2" name="TextBox 1">
            <a:extLst>
              <a:ext uri="{FF2B5EF4-FFF2-40B4-BE49-F238E27FC236}">
                <a16:creationId xmlns:a16="http://schemas.microsoft.com/office/drawing/2014/main" id="{49BC47B3-3160-B81F-28B5-66EB9DA7DAAC}"/>
              </a:ext>
            </a:extLst>
          </p:cNvPr>
          <p:cNvSpPr txBox="1"/>
          <p:nvPr/>
        </p:nvSpPr>
        <p:spPr>
          <a:xfrm>
            <a:off x="1189608" y="2509130"/>
            <a:ext cx="9561251" cy="1022588"/>
          </a:xfrm>
          <a:prstGeom prst="rect">
            <a:avLst/>
          </a:prstGeom>
          <a:noFill/>
        </p:spPr>
        <p:txBody>
          <a:bodyPr wrap="square" rtlCol="0">
            <a:spAutoFit/>
          </a:bodyPr>
          <a:lstStyle/>
          <a:p>
            <a:pPr marL="0" marR="0" algn="ctr">
              <a:lnSpc>
                <a:spcPct val="105000"/>
              </a:lnSpc>
              <a:spcAft>
                <a:spcPts val="800"/>
              </a:spcAft>
              <a:buNone/>
            </a:pPr>
            <a:r>
              <a:rPr lang="en-US" sz="6000" dirty="0">
                <a:solidFill>
                  <a:schemeClr val="bg1"/>
                </a:solidFill>
              </a:rPr>
              <a:t>INCENTIVES </a:t>
            </a:r>
          </a:p>
        </p:txBody>
      </p:sp>
      <p:sp>
        <p:nvSpPr>
          <p:cNvPr id="6" name="TextBox 5">
            <a:extLst>
              <a:ext uri="{FF2B5EF4-FFF2-40B4-BE49-F238E27FC236}">
                <a16:creationId xmlns:a16="http://schemas.microsoft.com/office/drawing/2014/main" id="{30C479FE-BA50-2B69-D158-E62AA88B5BD6}"/>
              </a:ext>
            </a:extLst>
          </p:cNvPr>
          <p:cNvSpPr txBox="1"/>
          <p:nvPr/>
        </p:nvSpPr>
        <p:spPr>
          <a:xfrm>
            <a:off x="1792707" y="4533233"/>
            <a:ext cx="9205020" cy="707886"/>
          </a:xfrm>
          <a:prstGeom prst="rect">
            <a:avLst/>
          </a:prstGeom>
          <a:noFill/>
        </p:spPr>
        <p:txBody>
          <a:bodyPr wrap="none" rtlCol="0">
            <a:spAutoFit/>
          </a:bodyPr>
          <a:lstStyle/>
          <a:p>
            <a:r>
              <a:rPr lang="en-US" sz="4000" dirty="0">
                <a:hlinkClick r:id="rId6"/>
              </a:rPr>
              <a:t>Exploring Explosion Growth Incentive 2026</a:t>
            </a:r>
            <a:r>
              <a:rPr lang="en-US" sz="4000" dirty="0"/>
              <a:t> </a:t>
            </a:r>
          </a:p>
        </p:txBody>
      </p:sp>
    </p:spTree>
    <p:extLst>
      <p:ext uri="{BB962C8B-B14F-4D97-AF65-F5344CB8AC3E}">
        <p14:creationId xmlns:p14="http://schemas.microsoft.com/office/powerpoint/2010/main" val="4210542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446036-F9D1-8C73-526E-1A6EECCD7A09}"/>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E55E1BC4-6E3A-2467-8A01-9D39A470C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E8E84079-CCAA-FB74-A06D-F3B6CC6C9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24FD3149-C2FF-C854-032F-8D4441E8E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1">
            <a:extLst>
              <a:ext uri="{FF2B5EF4-FFF2-40B4-BE49-F238E27FC236}">
                <a16:creationId xmlns:a16="http://schemas.microsoft.com/office/drawing/2014/main" id="{9D5CE8F2-048F-45EE-B145-1E7DD48D20DF}"/>
              </a:ext>
            </a:extLst>
          </p:cNvPr>
          <p:cNvSpPr>
            <a:spLocks noGrp="1"/>
          </p:cNvSpPr>
          <p:nvPr>
            <p:ph type="title"/>
          </p:nvPr>
        </p:nvSpPr>
        <p:spPr>
          <a:xfrm>
            <a:off x="804672" y="640080"/>
            <a:ext cx="3282696" cy="5257800"/>
          </a:xfrm>
        </p:spPr>
        <p:txBody>
          <a:bodyPr>
            <a:normAutofit/>
          </a:bodyPr>
          <a:lstStyle/>
          <a:p>
            <a:r>
              <a:rPr lang="en-US" b="1" u="sng" dirty="0">
                <a:solidFill>
                  <a:schemeClr val="bg1"/>
                </a:solidFill>
              </a:rPr>
              <a:t>A little about each program</a:t>
            </a:r>
          </a:p>
        </p:txBody>
      </p:sp>
      <p:sp>
        <p:nvSpPr>
          <p:cNvPr id="3" name="Content Placeholder 2">
            <a:extLst>
              <a:ext uri="{FF2B5EF4-FFF2-40B4-BE49-F238E27FC236}">
                <a16:creationId xmlns:a16="http://schemas.microsoft.com/office/drawing/2014/main" id="{A9F0A157-8A84-F7FC-097D-C29E3D37938B}"/>
              </a:ext>
            </a:extLst>
          </p:cNvPr>
          <p:cNvSpPr>
            <a:spLocks noGrp="1"/>
          </p:cNvSpPr>
          <p:nvPr>
            <p:ph idx="1"/>
          </p:nvPr>
        </p:nvSpPr>
        <p:spPr>
          <a:xfrm>
            <a:off x="5130800" y="640080"/>
            <a:ext cx="6878320" cy="6116319"/>
          </a:xfrm>
        </p:spPr>
        <p:txBody>
          <a:bodyPr anchor="ctr">
            <a:normAutofit lnSpcReduction="10000"/>
          </a:bodyPr>
          <a:lstStyle/>
          <a:p>
            <a:pPr marL="342900" marR="0" lvl="0" indent="-342900">
              <a:spcBef>
                <a:spcPts val="0"/>
              </a:spcBef>
              <a:spcAft>
                <a:spcPts val="800"/>
              </a:spcAft>
              <a:buFont typeface="Arial" panose="020B0604020202020204" pitchFamily="34" charset="0"/>
              <a:buChar char="•"/>
              <a:tabLst>
                <a:tab pos="457200" algn="l"/>
              </a:tabLst>
            </a:pPr>
            <a:r>
              <a:rPr lang="en-US" sz="2000" b="1" u="sng" dirty="0">
                <a:effectLst/>
                <a:latin typeface="Calibri" panose="020F0502020204030204" pitchFamily="34" charset="0"/>
                <a:ea typeface="Calibri" panose="020F0502020204030204" pitchFamily="34" charset="0"/>
                <a:cs typeface="Times New Roman" panose="02020603050405020304" pitchFamily="18" charset="0"/>
              </a:rPr>
              <a:t>Learning for Life Curriculum-Based Programs </a:t>
            </a:r>
            <a:r>
              <a:rPr lang="en-US" sz="2000" dirty="0">
                <a:effectLst/>
                <a:latin typeface="Calibri" panose="020F0502020204030204" pitchFamily="34" charset="0"/>
                <a:ea typeface="Calibri" panose="020F0502020204030204" pitchFamily="34" charset="0"/>
                <a:cs typeface="Times New Roman" panose="02020603050405020304" pitchFamily="18" charset="0"/>
              </a:rPr>
              <a:t>consists of grade specific, age-oriented, character education lesson plans that are utilized in schools and other educational settings to help instill character and ethical decision making in our youth.  The available lesson plans that are offered for Learning for Life Groups include PreK-12 grades, and Champions for students with special needs</a:t>
            </a:r>
            <a:r>
              <a:rPr lang="en-US" sz="2000" dirty="0">
                <a:latin typeface="Calibri" panose="020F0502020204030204" pitchFamily="34" charset="0"/>
                <a:ea typeface="Calibri" panose="020F0502020204030204" pitchFamily="34" charset="0"/>
                <a:cs typeface="Times New Roman" panose="02020603050405020304" pitchFamily="18" charset="0"/>
              </a:rPr>
              <a:t>.</a:t>
            </a:r>
            <a:r>
              <a:rPr lang="en-US" sz="2000" dirty="0">
                <a:effectLst/>
                <a:latin typeface="Calibri" panose="020F0502020204030204" pitchFamily="34" charset="0"/>
                <a:ea typeface="Calibri" panose="020F0502020204030204" pitchFamily="34" charset="0"/>
                <a:cs typeface="Times New Roman" panose="02020603050405020304" pitchFamily="18" charset="0"/>
              </a:rPr>
              <a:t> Learning for Life uses these interactive lessons to help youth make informed decisions while becoming better students and citizens. </a:t>
            </a:r>
          </a:p>
          <a:p>
            <a:pPr marL="342900" marR="0" lvl="0" indent="-342900">
              <a:spcBef>
                <a:spcPts val="0"/>
              </a:spcBef>
              <a:spcAft>
                <a:spcPts val="800"/>
              </a:spcAft>
              <a:buFont typeface="Arial" panose="020B0604020202020204" pitchFamily="34" charset="0"/>
              <a:buChar char="•"/>
              <a:tabLst>
                <a:tab pos="457200" algn="l"/>
              </a:tabLst>
            </a:pP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800"/>
              </a:spcAft>
              <a:buFont typeface="Arial" panose="020B0604020202020204" pitchFamily="34" charset="0"/>
              <a:buChar char="•"/>
              <a:tabLst>
                <a:tab pos="457200" algn="l"/>
              </a:tabLs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800"/>
              </a:spcAft>
              <a:buFont typeface="Arial" panose="020B0604020202020204" pitchFamily="34" charset="0"/>
              <a:buChar char="•"/>
              <a:tabLst>
                <a:tab pos="457200" algn="l"/>
              </a:tabLst>
            </a:pPr>
            <a:r>
              <a:rPr lang="en-US" sz="2000" b="1" u="sng" dirty="0">
                <a:effectLst/>
                <a:latin typeface="Calibri" panose="020F0502020204030204" pitchFamily="34" charset="0"/>
                <a:ea typeface="Calibri" panose="020F0502020204030204" pitchFamily="34" charset="0"/>
                <a:cs typeface="Times New Roman" panose="02020603050405020304" pitchFamily="18" charset="0"/>
              </a:rPr>
              <a:t>Exploring</a:t>
            </a:r>
            <a:r>
              <a:rPr lang="en-US" sz="2000" b="1" i="1" dirty="0">
                <a:effectLst/>
                <a:latin typeface="Calibri" panose="020F0502020204030204" pitchFamily="34" charset="0"/>
                <a:ea typeface="Calibri" panose="020F0502020204030204" pitchFamily="34" charset="0"/>
                <a:cs typeface="Times New Roman" panose="02020603050405020304" pitchFamily="18" charset="0"/>
              </a:rPr>
              <a:t> </a:t>
            </a:r>
            <a:r>
              <a:rPr lang="en-US" sz="2000" dirty="0">
                <a:effectLst/>
                <a:latin typeface="Calibri" panose="020F0502020204030204" pitchFamily="34" charset="0"/>
                <a:ea typeface="Calibri" panose="020F0502020204030204" pitchFamily="34" charset="0"/>
                <a:cs typeface="Times New Roman" panose="02020603050405020304" pitchFamily="18" charset="0"/>
              </a:rPr>
              <a:t>is a co-ed program for youth that are in the 6</a:t>
            </a:r>
            <a:r>
              <a:rPr lang="en-US" sz="20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2000" dirty="0">
                <a:effectLst/>
                <a:latin typeface="Calibri" panose="020F0502020204030204" pitchFamily="34" charset="0"/>
                <a:ea typeface="Calibri" panose="020F0502020204030204" pitchFamily="34" charset="0"/>
                <a:cs typeface="Times New Roman" panose="02020603050405020304" pitchFamily="18" charset="0"/>
              </a:rPr>
              <a:t> grade through 20 years old.  Exploring provides opportunities for real-world hands-on career experiences, while helping them  “Discover their Future”.  The program links youth with mentors and experts with partner businesses and agencies in their communities.  Participating in an Exploring Club or Post ensures youth make informed decisions about careers they may or may not be interested in pursuing, while allowing businesses and organizations the opportunity to meet and cultivate future employees.</a:t>
            </a:r>
          </a:p>
          <a:p>
            <a:pPr marL="0" marR="0">
              <a:spcBef>
                <a:spcPts val="0"/>
              </a:spcBef>
              <a:spcAft>
                <a:spcPts val="80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100" dirty="0"/>
          </a:p>
        </p:txBody>
      </p:sp>
      <p:pic>
        <p:nvPicPr>
          <p:cNvPr id="2" name="Picture 1">
            <a:extLst>
              <a:ext uri="{FF2B5EF4-FFF2-40B4-BE49-F238E27FC236}">
                <a16:creationId xmlns:a16="http://schemas.microsoft.com/office/drawing/2014/main" id="{95F36C07-C5FC-16F4-E535-E096FE4B7C46}"/>
              </a:ext>
            </a:extLst>
          </p:cNvPr>
          <p:cNvPicPr>
            <a:picLocks noChangeAspect="1"/>
          </p:cNvPicPr>
          <p:nvPr/>
        </p:nvPicPr>
        <p:blipFill>
          <a:blip r:embed="rId2"/>
          <a:stretch>
            <a:fillRect/>
          </a:stretch>
        </p:blipFill>
        <p:spPr>
          <a:xfrm>
            <a:off x="271944" y="1257160"/>
            <a:ext cx="4162410" cy="834530"/>
          </a:xfrm>
          <a:prstGeom prst="rect">
            <a:avLst/>
          </a:prstGeom>
        </p:spPr>
      </p:pic>
      <p:pic>
        <p:nvPicPr>
          <p:cNvPr id="7" name="Picture 6" descr="exploring_wht_transparent-01.png">
            <a:extLst>
              <a:ext uri="{FF2B5EF4-FFF2-40B4-BE49-F238E27FC236}">
                <a16:creationId xmlns:a16="http://schemas.microsoft.com/office/drawing/2014/main" id="{6F68C4D3-D154-B9A8-65FB-8C4804F3E2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8991" y="4046639"/>
            <a:ext cx="4274058" cy="1554201"/>
          </a:xfrm>
          <a:prstGeom prst="rect">
            <a:avLst/>
          </a:prstGeom>
        </p:spPr>
      </p:pic>
    </p:spTree>
    <p:extLst>
      <p:ext uri="{BB962C8B-B14F-4D97-AF65-F5344CB8AC3E}">
        <p14:creationId xmlns:p14="http://schemas.microsoft.com/office/powerpoint/2010/main" val="32079988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6C007-1BA4-72DB-29F6-CCBFE5DD9D8D}"/>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FFF950AA-4078-0929-A6CD-F7B11F0660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2105"/>
            <a:ext cx="12192000" cy="6883121"/>
          </a:xfrm>
          <a:prstGeom prst="rect">
            <a:avLst/>
          </a:prstGeom>
        </p:spPr>
      </p:pic>
      <p:sp>
        <p:nvSpPr>
          <p:cNvPr id="2" name="Title 1">
            <a:extLst>
              <a:ext uri="{FF2B5EF4-FFF2-40B4-BE49-F238E27FC236}">
                <a16:creationId xmlns:a16="http://schemas.microsoft.com/office/drawing/2014/main" id="{CFFD7F85-F79B-1220-90E7-9B0A920CC735}"/>
              </a:ext>
            </a:extLst>
          </p:cNvPr>
          <p:cNvSpPr>
            <a:spLocks noGrp="1"/>
          </p:cNvSpPr>
          <p:nvPr>
            <p:ph type="ctrTitle"/>
          </p:nvPr>
        </p:nvSpPr>
        <p:spPr>
          <a:xfrm>
            <a:off x="1747957" y="127375"/>
            <a:ext cx="8658786" cy="959546"/>
          </a:xfrm>
        </p:spPr>
        <p:txBody>
          <a:bodyPr>
            <a:normAutofit fontScale="90000"/>
          </a:bodyPr>
          <a:lstStyle/>
          <a:p>
            <a:pPr algn="l"/>
            <a:r>
              <a:rPr lang="en-US" sz="3600" dirty="0">
                <a:solidFill>
                  <a:srgbClr val="1FC77F"/>
                </a:solidFill>
                <a:latin typeface="Arial Black"/>
                <a:cs typeface="Arial Black"/>
              </a:rPr>
              <a:t>Exploring Leadership Experience</a:t>
            </a:r>
            <a:r>
              <a:rPr lang="en-US" sz="3400" b="1" dirty="0">
                <a:solidFill>
                  <a:srgbClr val="1FC77F"/>
                </a:solidFill>
                <a:latin typeface="Arial Black" panose="020B0A04020102020204" pitchFamily="34" charset="0"/>
                <a:cs typeface="Arial" panose="020B0604020202020204" pitchFamily="34" charset="0"/>
              </a:rPr>
              <a:t>… </a:t>
            </a:r>
            <a:endParaRPr lang="en-US" sz="3400" dirty="0">
              <a:solidFill>
                <a:srgbClr val="1FC77F"/>
              </a:solidFill>
              <a:latin typeface="Arial Black"/>
              <a:cs typeface="Arial Black"/>
            </a:endParaRPr>
          </a:p>
        </p:txBody>
      </p:sp>
      <p:pic>
        <p:nvPicPr>
          <p:cNvPr id="23" name="Picture 22" descr="exploring_wht_transparent-01.png">
            <a:extLst>
              <a:ext uri="{FF2B5EF4-FFF2-40B4-BE49-F238E27FC236}">
                <a16:creationId xmlns:a16="http://schemas.microsoft.com/office/drawing/2014/main" id="{CBFFB7B5-FD0D-2D70-FBFC-B160858E40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A757B10E-7A9D-3859-F37B-32D525A16693}"/>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4CC8156-F4F5-D5B1-1C4F-7A3BA62E12DE}"/>
              </a:ext>
            </a:extLst>
          </p:cNvPr>
          <p:cNvSpPr txBox="1"/>
          <p:nvPr/>
        </p:nvSpPr>
        <p:spPr>
          <a:xfrm>
            <a:off x="1915887" y="3737980"/>
            <a:ext cx="8490857" cy="2400657"/>
          </a:xfrm>
          <a:prstGeom prst="rect">
            <a:avLst/>
          </a:prstGeom>
          <a:noFill/>
        </p:spPr>
        <p:txBody>
          <a:bodyPr wrap="square" rtlCol="0">
            <a:spAutoFit/>
          </a:bodyPr>
          <a:lstStyle/>
          <a:p>
            <a:r>
              <a:rPr lang="en-US" sz="2400" dirty="0">
                <a:solidFill>
                  <a:schemeClr val="accent6">
                    <a:lumMod val="75000"/>
                  </a:schemeClr>
                </a:solidFill>
                <a:latin typeface="Arial Black" panose="020B0A04020102020204" pitchFamily="34" charset="0"/>
              </a:rPr>
              <a:t>VISION: </a:t>
            </a:r>
            <a:r>
              <a:rPr lang="en-US" b="1" dirty="0">
                <a:solidFill>
                  <a:srgbClr val="FFFF00"/>
                </a:solidFill>
                <a:latin typeface="Arial" panose="020B0604020202020204" pitchFamily="34" charset="0"/>
                <a:cs typeface="Arial" panose="020B0604020202020204" pitchFamily="34" charset="0"/>
              </a:rPr>
              <a:t>Nationally recognized program that offers young men and women an opportunity to enhance their understanding of leadership in the workplace through interactive instruction, self-reflection, and practical application while w</a:t>
            </a:r>
            <a:r>
              <a:rPr lang="en-US" altLang="en-US" b="1" dirty="0">
                <a:solidFill>
                  <a:srgbClr val="FFFF00"/>
                </a:solidFill>
                <a:latin typeface="Arial" panose="020B0604020202020204" pitchFamily="34" charset="0"/>
                <a:cs typeface="Arial" panose="020B0604020202020204" pitchFamily="34" charset="0"/>
              </a:rPr>
              <a:t>orking with an adult mentor to gain professional leadership experience. </a:t>
            </a:r>
            <a:r>
              <a:rPr lang="en-US" b="1" dirty="0">
                <a:solidFill>
                  <a:srgbClr val="FFFF00"/>
                </a:solidFill>
                <a:latin typeface="Arial" panose="020B0604020202020204" pitchFamily="34" charset="0"/>
                <a:cs typeface="Arial" panose="020B0604020202020204" pitchFamily="34" charset="0"/>
              </a:rPr>
              <a:t>The Exploring Leadership Experience will be available to all Explorers registered in an Exploring post who meet the requirements</a:t>
            </a:r>
            <a:r>
              <a:rPr lang="en-US" b="1" dirty="0">
                <a:latin typeface="Arial" panose="020B0604020202020204" pitchFamily="34" charset="0"/>
                <a:cs typeface="Arial" panose="020B0604020202020204" pitchFamily="34" charset="0"/>
              </a:rPr>
              <a:t>.</a:t>
            </a:r>
          </a:p>
          <a:p>
            <a:endParaRPr lang="en-US" dirty="0"/>
          </a:p>
        </p:txBody>
      </p:sp>
      <p:pic>
        <p:nvPicPr>
          <p:cNvPr id="8" name="Picture 7">
            <a:extLst>
              <a:ext uri="{FF2B5EF4-FFF2-40B4-BE49-F238E27FC236}">
                <a16:creationId xmlns:a16="http://schemas.microsoft.com/office/drawing/2014/main" id="{4B68532E-5F7E-5C92-85B0-CA2B78D3271C}"/>
              </a:ext>
            </a:extLst>
          </p:cNvPr>
          <p:cNvPicPr>
            <a:picLocks noChangeAspect="1"/>
          </p:cNvPicPr>
          <p:nvPr/>
        </p:nvPicPr>
        <p:blipFill>
          <a:blip r:embed="rId4"/>
          <a:stretch>
            <a:fillRect/>
          </a:stretch>
        </p:blipFill>
        <p:spPr>
          <a:xfrm>
            <a:off x="2800141" y="1061007"/>
            <a:ext cx="6149591" cy="2371080"/>
          </a:xfrm>
          <a:prstGeom prst="rect">
            <a:avLst/>
          </a:prstGeom>
        </p:spPr>
      </p:pic>
    </p:spTree>
    <p:extLst>
      <p:ext uri="{BB962C8B-B14F-4D97-AF65-F5344CB8AC3E}">
        <p14:creationId xmlns:p14="http://schemas.microsoft.com/office/powerpoint/2010/main" val="36369801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6F133-9E73-4533-239F-F3DC312F271A}"/>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4694A1EF-B98F-F822-E282-6F5BC9B42A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2105"/>
            <a:ext cx="12192000" cy="6883121"/>
          </a:xfrm>
          <a:prstGeom prst="rect">
            <a:avLst/>
          </a:prstGeom>
        </p:spPr>
      </p:pic>
      <p:sp>
        <p:nvSpPr>
          <p:cNvPr id="2" name="Title 1">
            <a:extLst>
              <a:ext uri="{FF2B5EF4-FFF2-40B4-BE49-F238E27FC236}">
                <a16:creationId xmlns:a16="http://schemas.microsoft.com/office/drawing/2014/main" id="{01726FE2-7693-1DAC-0652-C223C1FA4F24}"/>
              </a:ext>
            </a:extLst>
          </p:cNvPr>
          <p:cNvSpPr>
            <a:spLocks noGrp="1"/>
          </p:cNvSpPr>
          <p:nvPr>
            <p:ph type="ctrTitle"/>
          </p:nvPr>
        </p:nvSpPr>
        <p:spPr>
          <a:xfrm>
            <a:off x="1747957" y="127375"/>
            <a:ext cx="8658786" cy="959546"/>
          </a:xfrm>
        </p:spPr>
        <p:txBody>
          <a:bodyPr>
            <a:normAutofit/>
          </a:bodyPr>
          <a:lstStyle/>
          <a:p>
            <a:pPr algn="l"/>
            <a:r>
              <a:rPr lang="en-US" sz="3200" dirty="0">
                <a:solidFill>
                  <a:srgbClr val="1FC77F"/>
                </a:solidFill>
                <a:latin typeface="Arial Black"/>
                <a:cs typeface="Arial Black"/>
              </a:rPr>
              <a:t>Exploring Leadership Experience </a:t>
            </a:r>
            <a:r>
              <a:rPr lang="en-US" sz="1100" dirty="0">
                <a:solidFill>
                  <a:srgbClr val="1FC77F"/>
                </a:solidFill>
                <a:latin typeface="Arial Black"/>
                <a:cs typeface="Arial Black"/>
              </a:rPr>
              <a:t>continued </a:t>
            </a:r>
          </a:p>
        </p:txBody>
      </p:sp>
      <p:pic>
        <p:nvPicPr>
          <p:cNvPr id="23" name="Picture 22" descr="exploring_wht_transparent-01.png">
            <a:extLst>
              <a:ext uri="{FF2B5EF4-FFF2-40B4-BE49-F238E27FC236}">
                <a16:creationId xmlns:a16="http://schemas.microsoft.com/office/drawing/2014/main" id="{9E868885-219F-BCE6-9AA9-C90D295427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7FB089B3-3A55-E4B1-723D-C65BEB5CDAC4}"/>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96C6040-AC3D-A3C2-0CD2-D7A356F166CC}"/>
              </a:ext>
            </a:extLst>
          </p:cNvPr>
          <p:cNvSpPr txBox="1"/>
          <p:nvPr/>
        </p:nvSpPr>
        <p:spPr>
          <a:xfrm>
            <a:off x="1747958" y="1165598"/>
            <a:ext cx="8757858" cy="4154984"/>
          </a:xfrm>
          <a:prstGeom prst="rect">
            <a:avLst/>
          </a:prstGeom>
          <a:noFill/>
        </p:spPr>
        <p:txBody>
          <a:bodyPr wrap="square" rtlCol="0">
            <a:spAutoFit/>
          </a:bodyPr>
          <a:lstStyle/>
          <a:p>
            <a:r>
              <a:rPr lang="en-US" sz="2400" dirty="0">
                <a:solidFill>
                  <a:schemeClr val="accent6">
                    <a:lumMod val="75000"/>
                  </a:schemeClr>
                </a:solidFill>
                <a:latin typeface="Arial Black" panose="020B0A04020102020204" pitchFamily="34" charset="0"/>
              </a:rPr>
              <a:t>ELIGIBILITY REQUIREMENTS: </a:t>
            </a:r>
            <a:r>
              <a:rPr lang="en-US" sz="2400" b="1" dirty="0">
                <a:solidFill>
                  <a:srgbClr val="FFFF00"/>
                </a:solidFill>
                <a:latin typeface="Arial" panose="020B0604020202020204" pitchFamily="34" charset="0"/>
                <a:cs typeface="Arial" panose="020B0604020202020204" pitchFamily="34" charset="0"/>
              </a:rPr>
              <a:t>Explorers must first meet the following basic qualifications:</a:t>
            </a:r>
          </a:p>
          <a:p>
            <a:r>
              <a:rPr lang="en-US" b="1" dirty="0">
                <a:solidFill>
                  <a:srgbClr val="FFFF00"/>
                </a:solidFill>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US" sz="2000" b="1" dirty="0">
                <a:solidFill>
                  <a:srgbClr val="FFFF00"/>
                </a:solidFill>
                <a:latin typeface="Arial" panose="020B0604020202020204" pitchFamily="34" charset="0"/>
                <a:cs typeface="Arial" panose="020B0604020202020204" pitchFamily="34" charset="0"/>
              </a:rPr>
              <a:t>Currently registered in an Exploring post with at least three months of tenure as an active, registered Explorer.</a:t>
            </a:r>
          </a:p>
          <a:p>
            <a:pPr lvl="0"/>
            <a:endParaRPr lang="en-US" sz="20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b="1" dirty="0">
                <a:solidFill>
                  <a:srgbClr val="FFFF00"/>
                </a:solidFill>
                <a:latin typeface="Arial" panose="020B0604020202020204" pitchFamily="34" charset="0"/>
                <a:cs typeface="Arial" panose="020B0604020202020204" pitchFamily="34" charset="0"/>
              </a:rPr>
              <a:t>Plans to complete the Exploring Leadership Experience requirements before his or her 21st birthday.</a:t>
            </a:r>
          </a:p>
          <a:p>
            <a:pPr marL="285750" indent="-285750">
              <a:buFont typeface="Arial" panose="020B0604020202020204" pitchFamily="34" charset="0"/>
              <a:buChar char="•"/>
            </a:pPr>
            <a:endParaRPr lang="en-US" sz="20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b="1" dirty="0">
                <a:solidFill>
                  <a:srgbClr val="FFFF00"/>
                </a:solidFill>
                <a:latin typeface="Arial" panose="020B0604020202020204" pitchFamily="34" charset="0"/>
                <a:cs typeface="Arial" panose="020B0604020202020204" pitchFamily="34" charset="0"/>
              </a:rPr>
              <a:t>Has earned the Exploring Achievement Award within any career field OR has held a leadership role either within or outside the post in the past 12 months.</a:t>
            </a:r>
          </a:p>
          <a:p>
            <a:endParaRPr lang="en-US" dirty="0"/>
          </a:p>
        </p:txBody>
      </p:sp>
    </p:spTree>
    <p:extLst>
      <p:ext uri="{BB962C8B-B14F-4D97-AF65-F5344CB8AC3E}">
        <p14:creationId xmlns:p14="http://schemas.microsoft.com/office/powerpoint/2010/main" val="564679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7B11A-2021-9209-BC1B-8F4D4168543F}"/>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4C4605A8-3930-E28D-DB7E-ACFCAA4275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2105"/>
            <a:ext cx="12192000" cy="6883121"/>
          </a:xfrm>
          <a:prstGeom prst="rect">
            <a:avLst/>
          </a:prstGeom>
        </p:spPr>
      </p:pic>
      <p:sp>
        <p:nvSpPr>
          <p:cNvPr id="2" name="Title 1">
            <a:extLst>
              <a:ext uri="{FF2B5EF4-FFF2-40B4-BE49-F238E27FC236}">
                <a16:creationId xmlns:a16="http://schemas.microsoft.com/office/drawing/2014/main" id="{94813711-5497-DA7D-5526-729DA93FF27B}"/>
              </a:ext>
            </a:extLst>
          </p:cNvPr>
          <p:cNvSpPr>
            <a:spLocks noGrp="1"/>
          </p:cNvSpPr>
          <p:nvPr>
            <p:ph type="ctrTitle"/>
          </p:nvPr>
        </p:nvSpPr>
        <p:spPr>
          <a:xfrm>
            <a:off x="1747957" y="127375"/>
            <a:ext cx="8658786" cy="959546"/>
          </a:xfrm>
        </p:spPr>
        <p:txBody>
          <a:bodyPr>
            <a:normAutofit/>
          </a:bodyPr>
          <a:lstStyle/>
          <a:p>
            <a:pPr algn="l"/>
            <a:r>
              <a:rPr lang="en-US" sz="3200" dirty="0">
                <a:solidFill>
                  <a:srgbClr val="1FC77F"/>
                </a:solidFill>
                <a:latin typeface="Arial Black"/>
                <a:cs typeface="Arial Black"/>
              </a:rPr>
              <a:t>Exploring Leadership Experience </a:t>
            </a:r>
            <a:r>
              <a:rPr lang="en-US" sz="1100" dirty="0">
                <a:solidFill>
                  <a:srgbClr val="1FC77F"/>
                </a:solidFill>
                <a:latin typeface="Arial Black"/>
                <a:cs typeface="Arial Black"/>
              </a:rPr>
              <a:t>continued </a:t>
            </a:r>
          </a:p>
        </p:txBody>
      </p:sp>
      <p:pic>
        <p:nvPicPr>
          <p:cNvPr id="23" name="Picture 22" descr="exploring_wht_transparent-01.png">
            <a:extLst>
              <a:ext uri="{FF2B5EF4-FFF2-40B4-BE49-F238E27FC236}">
                <a16:creationId xmlns:a16="http://schemas.microsoft.com/office/drawing/2014/main" id="{43DF9110-9F44-28F4-E682-EF0CD6CFE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043EF686-4B1E-E58C-9283-4D3EA32005D9}"/>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7420570-C753-A281-BC2B-E961C53C7A55}"/>
              </a:ext>
            </a:extLst>
          </p:cNvPr>
          <p:cNvSpPr txBox="1"/>
          <p:nvPr/>
        </p:nvSpPr>
        <p:spPr>
          <a:xfrm>
            <a:off x="1747958" y="1165598"/>
            <a:ext cx="8757858" cy="3785652"/>
          </a:xfrm>
          <a:prstGeom prst="rect">
            <a:avLst/>
          </a:prstGeom>
          <a:noFill/>
        </p:spPr>
        <p:txBody>
          <a:bodyPr wrap="square" rtlCol="0">
            <a:spAutoFit/>
          </a:bodyPr>
          <a:lstStyle/>
          <a:p>
            <a:r>
              <a:rPr lang="en-US" sz="2400" dirty="0">
                <a:solidFill>
                  <a:schemeClr val="accent6">
                    <a:lumMod val="75000"/>
                  </a:schemeClr>
                </a:solidFill>
                <a:latin typeface="Arial Black" panose="020B0A04020102020204" pitchFamily="34" charset="0"/>
              </a:rPr>
              <a:t>ON-LINE LEARNING MODULES: </a:t>
            </a:r>
            <a:r>
              <a:rPr lang="en-US" sz="2400" dirty="0">
                <a:solidFill>
                  <a:srgbClr val="FFFF00"/>
                </a:solidFill>
                <a:latin typeface="Arial" panose="020B0604020202020204" pitchFamily="34" charset="0"/>
                <a:cs typeface="Arial" panose="020B0604020202020204" pitchFamily="34" charset="0"/>
              </a:rPr>
              <a:t>The Exploring Leadership Experience is designed to be a self-paced, experiential learning process for each Explorer who commits to completing the program. A critical component of this learning process is a series of self-paced, online leadership development modules that Explorers must complete on their journey to improved leadership skills. Explorers</a:t>
            </a:r>
          </a:p>
          <a:p>
            <a:r>
              <a:rPr lang="en-US" sz="2400" dirty="0">
                <a:solidFill>
                  <a:srgbClr val="FFFF00"/>
                </a:solidFill>
                <a:latin typeface="Arial" panose="020B0604020202020204" pitchFamily="34" charset="0"/>
                <a:cs typeface="Arial" panose="020B0604020202020204" pitchFamily="34" charset="0"/>
              </a:rPr>
              <a:t>are required to complete each series of leadership skills modules in the order listed in the next slide. However, the modules within each series can be completed in any order. </a:t>
            </a:r>
          </a:p>
        </p:txBody>
      </p:sp>
    </p:spTree>
    <p:extLst>
      <p:ext uri="{BB962C8B-B14F-4D97-AF65-F5344CB8AC3E}">
        <p14:creationId xmlns:p14="http://schemas.microsoft.com/office/powerpoint/2010/main" val="13101163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3DAF7-F32D-44EE-294A-41AFC2447ED0}"/>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C02B370E-31BD-7109-D029-339E6C25FD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2105"/>
            <a:ext cx="12192000" cy="6883121"/>
          </a:xfrm>
          <a:prstGeom prst="rect">
            <a:avLst/>
          </a:prstGeom>
        </p:spPr>
      </p:pic>
      <p:sp>
        <p:nvSpPr>
          <p:cNvPr id="2" name="Title 1">
            <a:extLst>
              <a:ext uri="{FF2B5EF4-FFF2-40B4-BE49-F238E27FC236}">
                <a16:creationId xmlns:a16="http://schemas.microsoft.com/office/drawing/2014/main" id="{0F1332E1-9BDC-94DE-2E2E-4F8135C97D36}"/>
              </a:ext>
            </a:extLst>
          </p:cNvPr>
          <p:cNvSpPr>
            <a:spLocks noGrp="1"/>
          </p:cNvSpPr>
          <p:nvPr>
            <p:ph type="ctrTitle"/>
          </p:nvPr>
        </p:nvSpPr>
        <p:spPr>
          <a:xfrm>
            <a:off x="1747957" y="127375"/>
            <a:ext cx="8658786" cy="959546"/>
          </a:xfrm>
        </p:spPr>
        <p:txBody>
          <a:bodyPr>
            <a:normAutofit/>
          </a:bodyPr>
          <a:lstStyle/>
          <a:p>
            <a:pPr algn="l"/>
            <a:r>
              <a:rPr lang="en-US" sz="3200" dirty="0">
                <a:solidFill>
                  <a:srgbClr val="1FC77F"/>
                </a:solidFill>
                <a:latin typeface="Arial Black"/>
                <a:cs typeface="Arial Black"/>
              </a:rPr>
              <a:t>Exploring Leadership Experience </a:t>
            </a:r>
            <a:r>
              <a:rPr lang="en-US" sz="1100" dirty="0">
                <a:solidFill>
                  <a:srgbClr val="1FC77F"/>
                </a:solidFill>
                <a:latin typeface="Arial Black"/>
                <a:cs typeface="Arial Black"/>
              </a:rPr>
              <a:t>continued </a:t>
            </a:r>
          </a:p>
        </p:txBody>
      </p:sp>
      <p:pic>
        <p:nvPicPr>
          <p:cNvPr id="23" name="Picture 22" descr="exploring_wht_transparent-01.png">
            <a:extLst>
              <a:ext uri="{FF2B5EF4-FFF2-40B4-BE49-F238E27FC236}">
                <a16:creationId xmlns:a16="http://schemas.microsoft.com/office/drawing/2014/main" id="{2C51B7E5-A8A7-DFF8-0912-7A1D83537B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8E31CEB6-32CF-4361-0431-74E9BF1E2500}"/>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73B6215-6DFA-BE94-ECF0-4AD0DB868DCC}"/>
              </a:ext>
            </a:extLst>
          </p:cNvPr>
          <p:cNvSpPr txBox="1"/>
          <p:nvPr/>
        </p:nvSpPr>
        <p:spPr>
          <a:xfrm>
            <a:off x="1747958" y="1165599"/>
            <a:ext cx="8757858" cy="461665"/>
          </a:xfrm>
          <a:prstGeom prst="rect">
            <a:avLst/>
          </a:prstGeom>
          <a:noFill/>
        </p:spPr>
        <p:txBody>
          <a:bodyPr wrap="square" rtlCol="0">
            <a:spAutoFit/>
          </a:bodyPr>
          <a:lstStyle/>
          <a:p>
            <a:r>
              <a:rPr lang="en-US" sz="2400" dirty="0">
                <a:solidFill>
                  <a:schemeClr val="accent6">
                    <a:lumMod val="75000"/>
                  </a:schemeClr>
                </a:solidFill>
                <a:latin typeface="Arial Black" panose="020B0A04020102020204" pitchFamily="34" charset="0"/>
              </a:rPr>
              <a:t>ON-LINE LEARNING MODULES: </a:t>
            </a:r>
            <a:r>
              <a:rPr lang="en-US" sz="1000" dirty="0">
                <a:solidFill>
                  <a:schemeClr val="accent6">
                    <a:lumMod val="75000"/>
                  </a:schemeClr>
                </a:solidFill>
                <a:latin typeface="Arial Black" panose="020B0A04020102020204" pitchFamily="34" charset="0"/>
              </a:rPr>
              <a:t>continued</a:t>
            </a:r>
            <a:endParaRPr lang="en-US" sz="1000" dirty="0">
              <a:solidFill>
                <a:srgbClr val="FFFF00"/>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FB9889D4-037D-7714-B30E-D2FE33971E47}"/>
              </a:ext>
            </a:extLst>
          </p:cNvPr>
          <p:cNvPicPr>
            <a:picLocks noChangeAspect="1"/>
          </p:cNvPicPr>
          <p:nvPr/>
        </p:nvPicPr>
        <p:blipFill>
          <a:blip r:embed="rId4"/>
          <a:stretch>
            <a:fillRect/>
          </a:stretch>
        </p:blipFill>
        <p:spPr>
          <a:xfrm>
            <a:off x="1747958" y="1740484"/>
            <a:ext cx="8723326" cy="3597440"/>
          </a:xfrm>
          <a:prstGeom prst="rect">
            <a:avLst/>
          </a:prstGeom>
        </p:spPr>
      </p:pic>
      <p:sp>
        <p:nvSpPr>
          <p:cNvPr id="6" name="TextBox 5">
            <a:extLst>
              <a:ext uri="{FF2B5EF4-FFF2-40B4-BE49-F238E27FC236}">
                <a16:creationId xmlns:a16="http://schemas.microsoft.com/office/drawing/2014/main" id="{EBD8D6D5-EC83-8E37-5C35-49B86658CB31}"/>
              </a:ext>
            </a:extLst>
          </p:cNvPr>
          <p:cNvSpPr txBox="1"/>
          <p:nvPr/>
        </p:nvSpPr>
        <p:spPr>
          <a:xfrm>
            <a:off x="1747958" y="5388165"/>
            <a:ext cx="8696084" cy="800219"/>
          </a:xfrm>
          <a:prstGeom prst="rect">
            <a:avLst/>
          </a:prstGeom>
          <a:noFill/>
        </p:spPr>
        <p:txBody>
          <a:bodyPr wrap="square" rtlCol="0">
            <a:spAutoFit/>
          </a:bodyPr>
          <a:lstStyle/>
          <a:p>
            <a:r>
              <a:rPr lang="en-US" sz="1400" dirty="0">
                <a:solidFill>
                  <a:schemeClr val="accent6">
                    <a:lumMod val="75000"/>
                  </a:schemeClr>
                </a:solidFill>
                <a:latin typeface="Arial Black" panose="020B0A04020102020204" pitchFamily="34" charset="0"/>
              </a:rPr>
              <a:t>NOTE: </a:t>
            </a:r>
            <a:r>
              <a:rPr lang="en-US" sz="1400" dirty="0">
                <a:solidFill>
                  <a:srgbClr val="FFFF00"/>
                </a:solidFill>
                <a:latin typeface="Arial" panose="020B0604020202020204" pitchFamily="34" charset="0"/>
                <a:cs typeface="Arial" panose="020B0604020202020204" pitchFamily="34" charset="0"/>
              </a:rPr>
              <a:t>All the above modules are up-to-date and currently reside in Scouting America’s Learn Center</a:t>
            </a:r>
            <a:r>
              <a:rPr lang="en-US" dirty="0">
                <a:solidFill>
                  <a:srgbClr val="FFFF00"/>
                </a:solidFill>
                <a:latin typeface="Arial" panose="020B0604020202020204" pitchFamily="34" charset="0"/>
                <a:cs typeface="Arial" panose="020B0604020202020204" pitchFamily="34" charset="0"/>
              </a:rPr>
              <a:t>, </a:t>
            </a:r>
            <a:r>
              <a:rPr lang="en-US" sz="1400" dirty="0">
                <a:solidFill>
                  <a:srgbClr val="FFFF00"/>
                </a:solidFill>
                <a:latin typeface="Arial" panose="020B0604020202020204" pitchFamily="34" charset="0"/>
                <a:cs typeface="Arial" panose="020B0604020202020204" pitchFamily="34" charset="0"/>
              </a:rPr>
              <a:t>except the “Introduction to Leadership” module which is being updated by Scouting University Instructional Design Office</a:t>
            </a:r>
          </a:p>
        </p:txBody>
      </p:sp>
    </p:spTree>
    <p:extLst>
      <p:ext uri="{BB962C8B-B14F-4D97-AF65-F5344CB8AC3E}">
        <p14:creationId xmlns:p14="http://schemas.microsoft.com/office/powerpoint/2010/main" val="15720059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21C67-EE36-2B8A-52FF-5052E3DE9C91}"/>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E895C0B1-A9DD-3358-6C21-247A88A606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2105"/>
            <a:ext cx="12192000" cy="6883121"/>
          </a:xfrm>
          <a:prstGeom prst="rect">
            <a:avLst/>
          </a:prstGeom>
        </p:spPr>
      </p:pic>
      <p:sp>
        <p:nvSpPr>
          <p:cNvPr id="2" name="Title 1">
            <a:extLst>
              <a:ext uri="{FF2B5EF4-FFF2-40B4-BE49-F238E27FC236}">
                <a16:creationId xmlns:a16="http://schemas.microsoft.com/office/drawing/2014/main" id="{FAF3E704-367F-9AE6-74BC-C710D98861BC}"/>
              </a:ext>
            </a:extLst>
          </p:cNvPr>
          <p:cNvSpPr>
            <a:spLocks noGrp="1"/>
          </p:cNvSpPr>
          <p:nvPr>
            <p:ph type="ctrTitle"/>
          </p:nvPr>
        </p:nvSpPr>
        <p:spPr>
          <a:xfrm>
            <a:off x="1747957" y="127375"/>
            <a:ext cx="8658786" cy="959546"/>
          </a:xfrm>
        </p:spPr>
        <p:txBody>
          <a:bodyPr>
            <a:normAutofit/>
          </a:bodyPr>
          <a:lstStyle/>
          <a:p>
            <a:pPr algn="l"/>
            <a:r>
              <a:rPr lang="en-US" sz="3200" dirty="0">
                <a:solidFill>
                  <a:srgbClr val="1FC77F"/>
                </a:solidFill>
                <a:latin typeface="Arial Black"/>
                <a:cs typeface="Arial Black"/>
              </a:rPr>
              <a:t>Exploring Leadership Experience </a:t>
            </a:r>
            <a:r>
              <a:rPr lang="en-US" sz="1100" dirty="0">
                <a:solidFill>
                  <a:srgbClr val="1FC77F"/>
                </a:solidFill>
                <a:latin typeface="Arial Black"/>
                <a:cs typeface="Arial Black"/>
              </a:rPr>
              <a:t>continued </a:t>
            </a:r>
          </a:p>
        </p:txBody>
      </p:sp>
      <p:pic>
        <p:nvPicPr>
          <p:cNvPr id="23" name="Picture 22" descr="exploring_wht_transparent-01.png">
            <a:extLst>
              <a:ext uri="{FF2B5EF4-FFF2-40B4-BE49-F238E27FC236}">
                <a16:creationId xmlns:a16="http://schemas.microsoft.com/office/drawing/2014/main" id="{ABF61124-A932-BB2E-1236-2889A846E9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89621EAC-4ADE-C985-FCC7-BDDCDA9BFD64}"/>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92B0B65-F750-CB70-5FB5-432534D1947F}"/>
              </a:ext>
            </a:extLst>
          </p:cNvPr>
          <p:cNvSpPr txBox="1"/>
          <p:nvPr/>
        </p:nvSpPr>
        <p:spPr>
          <a:xfrm>
            <a:off x="1747959" y="1235938"/>
            <a:ext cx="5975875" cy="3231654"/>
          </a:xfrm>
          <a:prstGeom prst="rect">
            <a:avLst/>
          </a:prstGeom>
          <a:noFill/>
        </p:spPr>
        <p:txBody>
          <a:bodyPr wrap="square" rtlCol="0">
            <a:spAutoFit/>
          </a:bodyPr>
          <a:lstStyle/>
          <a:p>
            <a:r>
              <a:rPr lang="en-US" sz="2000" dirty="0">
                <a:solidFill>
                  <a:schemeClr val="accent6">
                    <a:lumMod val="75000"/>
                  </a:schemeClr>
                </a:solidFill>
                <a:latin typeface="Arial Black" panose="020B0A04020102020204" pitchFamily="34" charset="0"/>
              </a:rPr>
              <a:t>GUIDEBOOK: </a:t>
            </a:r>
            <a:r>
              <a:rPr lang="en-US" sz="2000" dirty="0">
                <a:solidFill>
                  <a:srgbClr val="FFFF00"/>
                </a:solidFill>
                <a:latin typeface="Arial" panose="020B0604020202020204" pitchFamily="34" charset="0"/>
                <a:cs typeface="Arial" panose="020B0604020202020204" pitchFamily="34" charset="0"/>
              </a:rPr>
              <a:t>Finalized and is being updated by Scouting America’s Editorial Operations Office</a:t>
            </a:r>
          </a:p>
          <a:p>
            <a:endParaRPr lang="en-US" sz="2000" dirty="0">
              <a:solidFill>
                <a:srgbClr val="FFFF00"/>
              </a:solidFill>
              <a:latin typeface="Arial" panose="020B0604020202020204" pitchFamily="34" charset="0"/>
              <a:cs typeface="Arial" panose="020B0604020202020204" pitchFamily="34" charset="0"/>
            </a:endParaRPr>
          </a:p>
          <a:p>
            <a:r>
              <a:rPr lang="en-US" sz="2000" dirty="0">
                <a:solidFill>
                  <a:schemeClr val="accent6">
                    <a:lumMod val="75000"/>
                  </a:schemeClr>
                </a:solidFill>
                <a:latin typeface="Arial Black" panose="020B0A04020102020204" pitchFamily="34" charset="0"/>
              </a:rPr>
              <a:t>INTRODUCTION TO LEADERSHIP LEARNING MODULE: </a:t>
            </a:r>
            <a:r>
              <a:rPr lang="en-US" sz="2000" dirty="0">
                <a:solidFill>
                  <a:srgbClr val="FFFF00"/>
                </a:solidFill>
                <a:latin typeface="Arial" panose="020B0604020202020204" pitchFamily="34" charset="0"/>
                <a:cs typeface="Arial" panose="020B0604020202020204" pitchFamily="34" charset="0"/>
              </a:rPr>
              <a:t>Finalize and is being updated by Scouting U Instructional Design Office</a:t>
            </a:r>
          </a:p>
          <a:p>
            <a:endParaRPr lang="en-US" sz="2000" dirty="0">
              <a:solidFill>
                <a:srgbClr val="FFFF00"/>
              </a:solidFill>
              <a:latin typeface="Arial" panose="020B0604020202020204" pitchFamily="34" charset="0"/>
              <a:cs typeface="Arial" panose="020B0604020202020204" pitchFamily="34" charset="0"/>
            </a:endParaRPr>
          </a:p>
          <a:p>
            <a:r>
              <a:rPr lang="en-US" sz="2000" dirty="0">
                <a:solidFill>
                  <a:schemeClr val="accent6">
                    <a:lumMod val="75000"/>
                  </a:schemeClr>
                </a:solidFill>
                <a:latin typeface="Arial Black" panose="020B0A04020102020204" pitchFamily="34" charset="0"/>
              </a:rPr>
              <a:t>EXPLORING LEADERSHIP EXPERIENCE ROLL-OUT: </a:t>
            </a:r>
            <a:r>
              <a:rPr lang="en-US" sz="2000" dirty="0">
                <a:solidFill>
                  <a:srgbClr val="FFFF00"/>
                </a:solidFill>
                <a:latin typeface="Arial" panose="020B0604020202020204" pitchFamily="34" charset="0"/>
                <a:cs typeface="Arial" panose="020B0604020202020204" pitchFamily="34" charset="0"/>
              </a:rPr>
              <a:t>Expected in May-June 2026</a:t>
            </a:r>
          </a:p>
          <a:p>
            <a:endParaRPr lang="en-US" sz="2400" dirty="0">
              <a:solidFill>
                <a:schemeClr val="accent6">
                  <a:lumMod val="75000"/>
                </a:schemeClr>
              </a:solidFill>
              <a:latin typeface="Arial Black" panose="020B0A04020102020204" pitchFamily="34" charset="0"/>
            </a:endParaRPr>
          </a:p>
        </p:txBody>
      </p:sp>
      <p:pic>
        <p:nvPicPr>
          <p:cNvPr id="5" name="Picture 4">
            <a:extLst>
              <a:ext uri="{FF2B5EF4-FFF2-40B4-BE49-F238E27FC236}">
                <a16:creationId xmlns:a16="http://schemas.microsoft.com/office/drawing/2014/main" id="{CC5543FF-F2EF-4AC6-B984-070FDA245302}"/>
              </a:ext>
            </a:extLst>
          </p:cNvPr>
          <p:cNvPicPr>
            <a:picLocks noChangeAspect="1"/>
          </p:cNvPicPr>
          <p:nvPr/>
        </p:nvPicPr>
        <p:blipFill>
          <a:blip r:embed="rId4"/>
          <a:stretch>
            <a:fillRect/>
          </a:stretch>
        </p:blipFill>
        <p:spPr>
          <a:xfrm>
            <a:off x="7773523" y="1165599"/>
            <a:ext cx="2682605" cy="3453653"/>
          </a:xfrm>
          <a:prstGeom prst="rect">
            <a:avLst/>
          </a:prstGeom>
        </p:spPr>
      </p:pic>
    </p:spTree>
    <p:extLst>
      <p:ext uri="{BB962C8B-B14F-4D97-AF65-F5344CB8AC3E}">
        <p14:creationId xmlns:p14="http://schemas.microsoft.com/office/powerpoint/2010/main" val="20772761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A6D60-8959-5A19-5CD5-D58C86A0985E}"/>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B65F2D2A-6258-C6B8-77AF-610F994CFE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2105"/>
            <a:ext cx="12192000" cy="6883121"/>
          </a:xfrm>
          <a:prstGeom prst="rect">
            <a:avLst/>
          </a:prstGeom>
        </p:spPr>
      </p:pic>
      <p:sp>
        <p:nvSpPr>
          <p:cNvPr id="2" name="Title 1">
            <a:extLst>
              <a:ext uri="{FF2B5EF4-FFF2-40B4-BE49-F238E27FC236}">
                <a16:creationId xmlns:a16="http://schemas.microsoft.com/office/drawing/2014/main" id="{68E1E646-A47F-36BE-3B3F-A1E3507B7ED1}"/>
              </a:ext>
            </a:extLst>
          </p:cNvPr>
          <p:cNvSpPr>
            <a:spLocks noGrp="1"/>
          </p:cNvSpPr>
          <p:nvPr>
            <p:ph type="ctrTitle"/>
          </p:nvPr>
        </p:nvSpPr>
        <p:spPr>
          <a:xfrm>
            <a:off x="1747957" y="127375"/>
            <a:ext cx="8658786" cy="959546"/>
          </a:xfrm>
        </p:spPr>
        <p:txBody>
          <a:bodyPr>
            <a:normAutofit fontScale="90000"/>
          </a:bodyPr>
          <a:lstStyle/>
          <a:p>
            <a:pPr algn="l"/>
            <a:r>
              <a:rPr lang="en-US" sz="3200" dirty="0">
                <a:solidFill>
                  <a:srgbClr val="1FC77F"/>
                </a:solidFill>
                <a:latin typeface="Arial Black"/>
                <a:cs typeface="Arial Black"/>
              </a:rPr>
              <a:t>Exploring Leadership Experience Recognition Plaque…. </a:t>
            </a:r>
            <a:endParaRPr lang="en-US" sz="1100" dirty="0">
              <a:solidFill>
                <a:srgbClr val="1FC77F"/>
              </a:solidFill>
              <a:latin typeface="Arial Black"/>
              <a:cs typeface="Arial Black"/>
            </a:endParaRPr>
          </a:p>
        </p:txBody>
      </p:sp>
      <p:pic>
        <p:nvPicPr>
          <p:cNvPr id="23" name="Picture 22" descr="exploring_wht_transparent-01.png">
            <a:extLst>
              <a:ext uri="{FF2B5EF4-FFF2-40B4-BE49-F238E27FC236}">
                <a16:creationId xmlns:a16="http://schemas.microsoft.com/office/drawing/2014/main" id="{B15FA12C-F170-B656-E78B-633455EB58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D90656B0-A880-523B-1746-1C6EBADA7BE6}"/>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2028629-836C-DF93-4985-273B9425710F}"/>
              </a:ext>
            </a:extLst>
          </p:cNvPr>
          <p:cNvPicPr>
            <a:picLocks noChangeAspect="1"/>
          </p:cNvPicPr>
          <p:nvPr/>
        </p:nvPicPr>
        <p:blipFill>
          <a:blip r:embed="rId4"/>
          <a:stretch>
            <a:fillRect/>
          </a:stretch>
        </p:blipFill>
        <p:spPr>
          <a:xfrm>
            <a:off x="6528081" y="1258012"/>
            <a:ext cx="3285656" cy="4377124"/>
          </a:xfrm>
          <a:prstGeom prst="rect">
            <a:avLst/>
          </a:prstGeom>
        </p:spPr>
      </p:pic>
      <p:pic>
        <p:nvPicPr>
          <p:cNvPr id="9" name="Picture 8">
            <a:extLst>
              <a:ext uri="{FF2B5EF4-FFF2-40B4-BE49-F238E27FC236}">
                <a16:creationId xmlns:a16="http://schemas.microsoft.com/office/drawing/2014/main" id="{5329848C-C489-7A6B-E788-67CDABC5B4E2}"/>
              </a:ext>
            </a:extLst>
          </p:cNvPr>
          <p:cNvPicPr>
            <a:picLocks noChangeAspect="1"/>
          </p:cNvPicPr>
          <p:nvPr/>
        </p:nvPicPr>
        <p:blipFill>
          <a:blip r:embed="rId5"/>
          <a:stretch>
            <a:fillRect/>
          </a:stretch>
        </p:blipFill>
        <p:spPr>
          <a:xfrm>
            <a:off x="2238744" y="1195017"/>
            <a:ext cx="3715268" cy="4553585"/>
          </a:xfrm>
          <a:prstGeom prst="rect">
            <a:avLst/>
          </a:prstGeom>
        </p:spPr>
      </p:pic>
    </p:spTree>
    <p:extLst>
      <p:ext uri="{BB962C8B-B14F-4D97-AF65-F5344CB8AC3E}">
        <p14:creationId xmlns:p14="http://schemas.microsoft.com/office/powerpoint/2010/main" val="8161179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57F99-9B5F-AE80-94DE-7F13D1E4C2C3}"/>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1C6073AB-5F9E-798B-90DC-AEC1CAA14C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pic>
        <p:nvPicPr>
          <p:cNvPr id="23" name="Picture 22" descr="exploring_wht_transparent-01.png">
            <a:extLst>
              <a:ext uri="{FF2B5EF4-FFF2-40B4-BE49-F238E27FC236}">
                <a16:creationId xmlns:a16="http://schemas.microsoft.com/office/drawing/2014/main" id="{B7D6BF58-139C-0725-EA17-4EEEABFFFC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a:extLst>
              <a:ext uri="{FF2B5EF4-FFF2-40B4-BE49-F238E27FC236}">
                <a16:creationId xmlns:a16="http://schemas.microsoft.com/office/drawing/2014/main" id="{353D877C-C2DF-34EC-132E-B93A168D2585}"/>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727E40B-6C2B-E0F9-1941-07749AA18681}"/>
              </a:ext>
            </a:extLst>
          </p:cNvPr>
          <p:cNvSpPr>
            <a:spLocks noGrp="1"/>
          </p:cNvSpPr>
          <p:nvPr>
            <p:ph type="ctrTitle"/>
          </p:nvPr>
        </p:nvSpPr>
        <p:spPr>
          <a:xfrm>
            <a:off x="1597556" y="1143002"/>
            <a:ext cx="8908260" cy="2285999"/>
          </a:xfrm>
        </p:spPr>
        <p:txBody>
          <a:bodyPr>
            <a:normAutofit/>
          </a:bodyPr>
          <a:lstStyle/>
          <a:p>
            <a:r>
              <a:rPr lang="en-US" altLang="en-US" sz="4200" b="1" dirty="0">
                <a:solidFill>
                  <a:srgbClr val="00B050"/>
                </a:solidFill>
                <a:latin typeface="Arial Black" panose="020B0A04020102020204" pitchFamily="34" charset="0"/>
              </a:rPr>
              <a:t>What’s New for Exploring  </a:t>
            </a:r>
            <a:br>
              <a:rPr lang="en-US" altLang="en-US" sz="4200" b="1" dirty="0">
                <a:solidFill>
                  <a:srgbClr val="00B050"/>
                </a:solidFill>
                <a:latin typeface="Arial Black" panose="020B0A04020102020204" pitchFamily="34" charset="0"/>
              </a:rPr>
            </a:br>
            <a:r>
              <a:rPr lang="en-US" altLang="en-US" sz="4200" b="1" dirty="0">
                <a:solidFill>
                  <a:srgbClr val="00B050"/>
                </a:solidFill>
                <a:latin typeface="Arial Black" panose="020B0A04020102020204" pitchFamily="34" charset="0"/>
              </a:rPr>
              <a:t>in 2026 </a:t>
            </a:r>
            <a:br>
              <a:rPr lang="en-US" altLang="en-US" sz="4200" b="1" dirty="0">
                <a:solidFill>
                  <a:srgbClr val="00B050"/>
                </a:solidFill>
                <a:latin typeface="Arial Black" panose="020B0A04020102020204" pitchFamily="34" charset="0"/>
              </a:rPr>
            </a:br>
            <a:endParaRPr lang="en-US" sz="4200" dirty="0">
              <a:latin typeface="Arial Black" panose="020B0A04020102020204" pitchFamily="34" charset="0"/>
            </a:endParaRPr>
          </a:p>
        </p:txBody>
      </p:sp>
      <p:pic>
        <p:nvPicPr>
          <p:cNvPr id="2" name="Picture 1">
            <a:extLst>
              <a:ext uri="{FF2B5EF4-FFF2-40B4-BE49-F238E27FC236}">
                <a16:creationId xmlns:a16="http://schemas.microsoft.com/office/drawing/2014/main" id="{761BCFB1-2099-EA9B-15A7-4D6F7688DCA2}"/>
              </a:ext>
            </a:extLst>
          </p:cNvPr>
          <p:cNvPicPr>
            <a:picLocks noChangeAspect="1"/>
          </p:cNvPicPr>
          <p:nvPr/>
        </p:nvPicPr>
        <p:blipFill>
          <a:blip r:embed="rId4"/>
          <a:stretch>
            <a:fillRect/>
          </a:stretch>
        </p:blipFill>
        <p:spPr>
          <a:xfrm>
            <a:off x="4574041" y="2941546"/>
            <a:ext cx="2546203" cy="2407783"/>
          </a:xfrm>
          <a:prstGeom prst="rect">
            <a:avLst/>
          </a:prstGeom>
        </p:spPr>
      </p:pic>
    </p:spTree>
    <p:extLst>
      <p:ext uri="{BB962C8B-B14F-4D97-AF65-F5344CB8AC3E}">
        <p14:creationId xmlns:p14="http://schemas.microsoft.com/office/powerpoint/2010/main" val="31607359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1CDB9-2192-2B7E-0AD4-041A2AC79455}"/>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4B2F82A5-5D26-44B4-F09C-F154EC1B4C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pic>
        <p:nvPicPr>
          <p:cNvPr id="23" name="Picture 22" descr="exploring_wht_transparent-01.png">
            <a:extLst>
              <a:ext uri="{FF2B5EF4-FFF2-40B4-BE49-F238E27FC236}">
                <a16:creationId xmlns:a16="http://schemas.microsoft.com/office/drawing/2014/main" id="{C8810F70-04F3-D8A8-5022-CE38F1A364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a:extLst>
              <a:ext uri="{FF2B5EF4-FFF2-40B4-BE49-F238E27FC236}">
                <a16:creationId xmlns:a16="http://schemas.microsoft.com/office/drawing/2014/main" id="{4EDA4F36-B46A-28F8-E233-C9CFBE1D0A30}"/>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C24C9B2-6203-2BA7-DEE2-908E22ADBACA}"/>
              </a:ext>
            </a:extLst>
          </p:cNvPr>
          <p:cNvSpPr>
            <a:spLocks noGrp="1"/>
          </p:cNvSpPr>
          <p:nvPr>
            <p:ph type="ctrTitle"/>
          </p:nvPr>
        </p:nvSpPr>
        <p:spPr>
          <a:xfrm>
            <a:off x="2074372" y="208153"/>
            <a:ext cx="8819632" cy="874206"/>
          </a:xfrm>
        </p:spPr>
        <p:txBody>
          <a:bodyPr>
            <a:normAutofit fontScale="90000"/>
          </a:bodyPr>
          <a:lstStyle/>
          <a:p>
            <a:pPr algn="l"/>
            <a:br>
              <a:rPr lang="en-US" altLang="en-US" sz="4200" b="1" dirty="0">
                <a:solidFill>
                  <a:srgbClr val="00B050"/>
                </a:solidFill>
                <a:latin typeface="Arial Black" panose="020B0A04020102020204" pitchFamily="34" charset="0"/>
              </a:rPr>
            </a:br>
            <a:br>
              <a:rPr lang="en-US" altLang="en-US" sz="4200" b="1" dirty="0">
                <a:solidFill>
                  <a:srgbClr val="00B050"/>
                </a:solidFill>
                <a:latin typeface="Arial Black" panose="020B0A04020102020204" pitchFamily="34" charset="0"/>
              </a:rPr>
            </a:br>
            <a:r>
              <a:rPr lang="en-US" altLang="en-US" sz="4200" b="1" dirty="0">
                <a:solidFill>
                  <a:srgbClr val="00B050"/>
                </a:solidFill>
                <a:latin typeface="Arial Black" panose="020B0A04020102020204" pitchFamily="34" charset="0"/>
                <a:hlinkClick r:id="rId4"/>
              </a:rPr>
              <a:t>www.exploringexplosion.org</a:t>
            </a:r>
            <a:r>
              <a:rPr lang="en-US" altLang="en-US" sz="4200" b="1" dirty="0">
                <a:solidFill>
                  <a:srgbClr val="00B050"/>
                </a:solidFill>
                <a:latin typeface="Arial Black" panose="020B0A04020102020204" pitchFamily="34" charset="0"/>
              </a:rPr>
              <a:t>  </a:t>
            </a:r>
            <a:br>
              <a:rPr lang="en-US" altLang="en-US" sz="4200" b="1" dirty="0">
                <a:solidFill>
                  <a:srgbClr val="00B050"/>
                </a:solidFill>
                <a:latin typeface="Arial Black" panose="020B0A04020102020204" pitchFamily="34" charset="0"/>
              </a:rPr>
            </a:br>
            <a:br>
              <a:rPr lang="en-US" altLang="en-US" sz="4200" b="1" dirty="0">
                <a:solidFill>
                  <a:srgbClr val="00B050"/>
                </a:solidFill>
                <a:latin typeface="Arial Black" panose="020B0A04020102020204" pitchFamily="34" charset="0"/>
              </a:rPr>
            </a:br>
            <a:endParaRPr lang="en-US" sz="4200" dirty="0">
              <a:latin typeface="Arial Black" panose="020B0A04020102020204" pitchFamily="34" charset="0"/>
            </a:endParaRPr>
          </a:p>
        </p:txBody>
      </p:sp>
      <p:pic>
        <p:nvPicPr>
          <p:cNvPr id="8" name="Picture 7">
            <a:extLst>
              <a:ext uri="{FF2B5EF4-FFF2-40B4-BE49-F238E27FC236}">
                <a16:creationId xmlns:a16="http://schemas.microsoft.com/office/drawing/2014/main" id="{6FA4F4BF-3374-A831-F111-B6A881F696CB}"/>
              </a:ext>
            </a:extLst>
          </p:cNvPr>
          <p:cNvPicPr>
            <a:picLocks noChangeAspect="1"/>
          </p:cNvPicPr>
          <p:nvPr/>
        </p:nvPicPr>
        <p:blipFill>
          <a:blip r:embed="rId5"/>
          <a:stretch>
            <a:fillRect/>
          </a:stretch>
        </p:blipFill>
        <p:spPr>
          <a:xfrm>
            <a:off x="1788318" y="1399124"/>
            <a:ext cx="8601389" cy="4813620"/>
          </a:xfrm>
          <a:prstGeom prst="rect">
            <a:avLst/>
          </a:prstGeom>
        </p:spPr>
      </p:pic>
    </p:spTree>
    <p:extLst>
      <p:ext uri="{BB962C8B-B14F-4D97-AF65-F5344CB8AC3E}">
        <p14:creationId xmlns:p14="http://schemas.microsoft.com/office/powerpoint/2010/main" val="3326438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672210" y="870857"/>
            <a:ext cx="8309990" cy="3526972"/>
          </a:xfrm>
        </p:spPr>
        <p:txBody>
          <a:bodyPr>
            <a:normAutofit fontScale="90000"/>
          </a:bodyPr>
          <a:lstStyle/>
          <a:p>
            <a:br>
              <a:rPr lang="en-US" dirty="0">
                <a:solidFill>
                  <a:srgbClr val="2AB96C"/>
                </a:solidFill>
                <a:latin typeface="Arial Black" panose="020B0A04020102020204" pitchFamily="34" charset="0"/>
              </a:rPr>
            </a:br>
            <a:r>
              <a:rPr lang="en-US" dirty="0">
                <a:solidFill>
                  <a:srgbClr val="2AB96C"/>
                </a:solidFill>
                <a:latin typeface="Arial Black" panose="020B0A04020102020204" pitchFamily="34" charset="0"/>
              </a:rPr>
              <a:t>Exploring Membership Growth Approach </a:t>
            </a:r>
            <a:br>
              <a:rPr lang="en-US" dirty="0">
                <a:solidFill>
                  <a:srgbClr val="2AB96C"/>
                </a:solidFill>
                <a:latin typeface="Arial Black" panose="020B0A04020102020204" pitchFamily="34" charset="0"/>
              </a:rPr>
            </a:br>
            <a:r>
              <a:rPr lang="en-US" dirty="0">
                <a:solidFill>
                  <a:srgbClr val="2AB96C"/>
                </a:solidFill>
                <a:latin typeface="Arial Black" panose="020B0A04020102020204" pitchFamily="34" charset="0"/>
              </a:rPr>
              <a:t>Beta-Test ~</a:t>
            </a:r>
            <a:br>
              <a:rPr lang="en-US" dirty="0">
                <a:solidFill>
                  <a:srgbClr val="2AB96C"/>
                </a:solidFill>
                <a:latin typeface="Arial Black" panose="020B0A04020102020204" pitchFamily="34" charset="0"/>
              </a:rPr>
            </a:br>
            <a:r>
              <a:rPr lang="en-US" dirty="0">
                <a:solidFill>
                  <a:srgbClr val="2AB96C"/>
                </a:solidFill>
                <a:latin typeface="Arial Black" panose="020B0A04020102020204" pitchFamily="34" charset="0"/>
              </a:rPr>
              <a:t>“The Exploring Career Opportunities (ECO) System”</a:t>
            </a:r>
          </a:p>
        </p:txBody>
      </p:sp>
    </p:spTree>
    <p:extLst>
      <p:ext uri="{BB962C8B-B14F-4D97-AF65-F5344CB8AC3E}">
        <p14:creationId xmlns:p14="http://schemas.microsoft.com/office/powerpoint/2010/main" val="40740556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67"/>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672210" y="105677"/>
            <a:ext cx="8833606" cy="658199"/>
          </a:xfrm>
        </p:spPr>
        <p:txBody>
          <a:bodyPr>
            <a:normAutofit/>
          </a:bodyPr>
          <a:lstStyle/>
          <a:p>
            <a:r>
              <a:rPr lang="en-US" sz="2400" b="1" dirty="0">
                <a:solidFill>
                  <a:srgbClr val="1FC77F"/>
                </a:solidFill>
                <a:latin typeface="Arial Black" panose="020B0A04020102020204" pitchFamily="34" charset="0"/>
              </a:rPr>
              <a:t>“The </a:t>
            </a:r>
            <a:r>
              <a:rPr lang="en-US" sz="2400" b="1" dirty="0" err="1">
                <a:solidFill>
                  <a:srgbClr val="1FC77F"/>
                </a:solidFill>
                <a:latin typeface="Arial Black" panose="020B0A04020102020204" pitchFamily="34" charset="0"/>
              </a:rPr>
              <a:t>ECOsystem</a:t>
            </a:r>
            <a:r>
              <a:rPr lang="en-US" sz="2400" b="1" dirty="0">
                <a:solidFill>
                  <a:srgbClr val="1FC77F"/>
                </a:solidFill>
                <a:latin typeface="Arial Black" panose="020B0A04020102020204" pitchFamily="34" charset="0"/>
              </a:rPr>
              <a:t>” Beta Test</a:t>
            </a:r>
            <a:endParaRPr lang="en-US" sz="2400" b="1" dirty="0">
              <a:solidFill>
                <a:srgbClr val="1FC77F"/>
              </a:solidFill>
              <a:latin typeface="Arial Black" panose="020B0A04020102020204" pitchFamily="34" charset="0"/>
              <a:cs typeface="Arial" panose="020B0604020202020204" pitchFamily="34" charset="0"/>
            </a:endParaRPr>
          </a:p>
        </p:txBody>
      </p:sp>
      <p:sp>
        <p:nvSpPr>
          <p:cNvPr id="2" name="TextBox 1"/>
          <p:cNvSpPr txBox="1"/>
          <p:nvPr/>
        </p:nvSpPr>
        <p:spPr>
          <a:xfrm>
            <a:off x="1774371" y="689422"/>
            <a:ext cx="8556172" cy="6732612"/>
          </a:xfrm>
          <a:prstGeom prst="rect">
            <a:avLst/>
          </a:prstGeom>
          <a:noFill/>
        </p:spPr>
        <p:txBody>
          <a:bodyPr wrap="square" rtlCol="0">
            <a:spAutoFit/>
          </a:bodyPr>
          <a:lstStyle/>
          <a:p>
            <a:r>
              <a:rPr lang="en-US" sz="1400" b="1" dirty="0">
                <a:solidFill>
                  <a:srgbClr val="FFFF00"/>
                </a:solidFill>
                <a:latin typeface="Arial" panose="020B0604020202020204" pitchFamily="34" charset="0"/>
                <a:cs typeface="Arial" panose="020B0604020202020204" pitchFamily="34" charset="0"/>
              </a:rPr>
              <a:t>From Scot Fuller, Deputy Scout Executive/COO, Longhorn Council.</a:t>
            </a:r>
          </a:p>
          <a:p>
            <a:endParaRPr lang="en-US" sz="800" b="1" dirty="0">
              <a:solidFill>
                <a:srgbClr val="FFFF00"/>
              </a:solidFill>
              <a:latin typeface="Arial" panose="020B0604020202020204" pitchFamily="34" charset="0"/>
              <a:cs typeface="Arial" panose="020B0604020202020204" pitchFamily="34" charset="0"/>
            </a:endParaRPr>
          </a:p>
          <a:p>
            <a:r>
              <a:rPr lang="en-US" sz="1400" b="1" dirty="0">
                <a:solidFill>
                  <a:srgbClr val="FFFF00"/>
                </a:solidFill>
                <a:latin typeface="Arial" panose="020B0604020202020204" pitchFamily="34" charset="0"/>
                <a:cs typeface="Arial" panose="020B0604020202020204" pitchFamily="34" charset="0"/>
              </a:rPr>
              <a:t>I wanted to invite you to participate in a beta test for an innovative program delivery system designed to produce sustainable membership growth through strategic partnerships with school districts. This has worked in a school district, and we wanted to see if this is replicable in other areas in the country. I am looking for a few other councils with a mindset of trying new things to participate with the Longhorn Council so we can share learning experiences with each other. This beta test leverages key partnerships to empower youth from Kindergarten to High School with college and career readiness. Here’s the short of what we are looking to do:</a:t>
            </a:r>
          </a:p>
          <a:p>
            <a:r>
              <a:rPr lang="en-US" sz="1400" b="1" dirty="0">
                <a:solidFill>
                  <a:srgbClr val="FFFF00"/>
                </a:solidFill>
                <a:latin typeface="Arial" panose="020B0604020202020204" pitchFamily="34" charset="0"/>
                <a:cs typeface="Arial" panose="020B0604020202020204" pitchFamily="34" charset="0"/>
              </a:rPr>
              <a:t> </a:t>
            </a:r>
          </a:p>
          <a:p>
            <a:pPr marL="342900" indent="-342900">
              <a:buFont typeface="+mj-lt"/>
              <a:buAutoNum type="arabicPeriod"/>
            </a:pPr>
            <a:r>
              <a:rPr lang="en-US" sz="1400" b="1" dirty="0">
                <a:solidFill>
                  <a:srgbClr val="FFFF00"/>
                </a:solidFill>
                <a:latin typeface="Arial" panose="020B0604020202020204" pitchFamily="34" charset="0"/>
                <a:cs typeface="Arial" panose="020B0604020202020204" pitchFamily="34" charset="0"/>
              </a:rPr>
              <a:t>Supercharge CTE Programs with Exploring (The </a:t>
            </a:r>
            <a:r>
              <a:rPr lang="en-US" sz="1400" b="1" dirty="0" err="1">
                <a:solidFill>
                  <a:srgbClr val="FFFF00"/>
                </a:solidFill>
                <a:latin typeface="Arial" panose="020B0604020202020204" pitchFamily="34" charset="0"/>
                <a:cs typeface="Arial" panose="020B0604020202020204" pitchFamily="34" charset="0"/>
              </a:rPr>
              <a:t>ECOsystem</a:t>
            </a:r>
            <a:r>
              <a:rPr lang="en-US" sz="1400" b="1" dirty="0">
                <a:solidFill>
                  <a:srgbClr val="FFFF00"/>
                </a:solidFill>
                <a:latin typeface="Arial" panose="020B0604020202020204" pitchFamily="34" charset="0"/>
                <a:cs typeface="Arial" panose="020B0604020202020204" pitchFamily="34" charset="0"/>
              </a:rPr>
              <a:t>):</a:t>
            </a:r>
          </a:p>
          <a:p>
            <a:pPr marL="800100" lvl="1" indent="-342900">
              <a:buFont typeface="+mj-lt"/>
              <a:buAutoNum type="alphaLcPeriod"/>
            </a:pPr>
            <a:r>
              <a:rPr lang="en-US" sz="1400" b="1" dirty="0">
                <a:solidFill>
                  <a:srgbClr val="FFFF00"/>
                </a:solidFill>
                <a:latin typeface="Arial" panose="020B0604020202020204" pitchFamily="34" charset="0"/>
                <a:cs typeface="Arial" panose="020B0604020202020204" pitchFamily="34" charset="0"/>
              </a:rPr>
              <a:t>Integration: Exploring is seamlessly integrated into school district CTE programs.</a:t>
            </a:r>
          </a:p>
          <a:p>
            <a:pPr marL="800100" lvl="1" indent="-342900">
              <a:buFont typeface="+mj-lt"/>
              <a:buAutoNum type="alphaLcPeriod"/>
            </a:pPr>
            <a:r>
              <a:rPr lang="en-US" sz="1400" b="1" dirty="0">
                <a:solidFill>
                  <a:srgbClr val="FFFF00"/>
                </a:solidFill>
                <a:latin typeface="Arial" panose="020B0604020202020204" pitchFamily="34" charset="0"/>
                <a:cs typeface="Arial" panose="020B0604020202020204" pitchFamily="34" charset="0"/>
              </a:rPr>
              <a:t>Community Support: Supported by local service clubs such as Rotary, Optimists, Kiwanis, Lions, and Elks essentially becoming a quasi-Service Team for the Exploring program.</a:t>
            </a:r>
          </a:p>
          <a:p>
            <a:pPr marL="800100" lvl="1" indent="-342900">
              <a:buFont typeface="+mj-lt"/>
              <a:buAutoNum type="alphaLcPeriod"/>
            </a:pPr>
            <a:r>
              <a:rPr lang="en-US" sz="1400" b="1" dirty="0">
                <a:solidFill>
                  <a:srgbClr val="FFFF00"/>
                </a:solidFill>
                <a:latin typeface="Arial" panose="020B0604020202020204" pitchFamily="34" charset="0"/>
                <a:cs typeface="Arial" panose="020B0604020202020204" pitchFamily="34" charset="0"/>
              </a:rPr>
              <a:t>Streamlined Operations: Requires only one dedicated Council Exploring Professional working alongside a volunteer Exploring Chair and a committee of Exploring Liaisons from local service clubs.</a:t>
            </a:r>
          </a:p>
          <a:p>
            <a:r>
              <a:rPr lang="en-US" sz="1400" b="1" dirty="0">
                <a:solidFill>
                  <a:srgbClr val="FFFF00"/>
                </a:solidFill>
                <a:latin typeface="Arial" panose="020B0604020202020204" pitchFamily="34" charset="0"/>
                <a:cs typeface="Arial" panose="020B0604020202020204" pitchFamily="34" charset="0"/>
              </a:rPr>
              <a:t> </a:t>
            </a:r>
          </a:p>
          <a:p>
            <a:pPr marL="342900" indent="-342900">
              <a:buFont typeface="+mj-lt"/>
              <a:buAutoNum type="arabicPeriod" startAt="2"/>
            </a:pPr>
            <a:r>
              <a:rPr lang="en-US" sz="1400" b="1" dirty="0">
                <a:solidFill>
                  <a:srgbClr val="FFFF00"/>
                </a:solidFill>
                <a:latin typeface="Arial" panose="020B0604020202020204" pitchFamily="34" charset="0"/>
                <a:cs typeface="Arial" panose="020B0604020202020204" pitchFamily="34" charset="0"/>
              </a:rPr>
              <a:t>Build Council Credibility and Introduce Character Education Programs:</a:t>
            </a:r>
          </a:p>
          <a:p>
            <a:pPr marL="800100" lvl="1" indent="-342900">
              <a:buFont typeface="+mj-lt"/>
              <a:buAutoNum type="alphaLcPeriod"/>
            </a:pPr>
            <a:r>
              <a:rPr lang="en-US" sz="1400" b="1" dirty="0">
                <a:solidFill>
                  <a:srgbClr val="FFFF00"/>
                </a:solidFill>
                <a:latin typeface="Arial" panose="020B0604020202020204" pitchFamily="34" charset="0"/>
                <a:cs typeface="Arial" panose="020B0604020202020204" pitchFamily="34" charset="0"/>
              </a:rPr>
              <a:t>Scouting America partners with school districts and community organizations to prepare youth for college and career readiness through a proven, integrated, age-appropriate series of programs from Kindergarten to High School.</a:t>
            </a:r>
          </a:p>
          <a:p>
            <a:pPr marL="800100" lvl="1" indent="-342900">
              <a:buFont typeface="+mj-lt"/>
              <a:buAutoNum type="alphaLcPeriod"/>
            </a:pPr>
            <a:r>
              <a:rPr lang="en-US" sz="1400" b="1" dirty="0">
                <a:solidFill>
                  <a:srgbClr val="FFFF00"/>
                </a:solidFill>
                <a:latin typeface="Arial" panose="020B0604020202020204" pitchFamily="34" charset="0"/>
                <a:cs typeface="Arial" panose="020B0604020202020204" pitchFamily="34" charset="0"/>
              </a:rPr>
              <a:t>Cub Scouts: Character education supporting families and elementary school teachers.</a:t>
            </a:r>
          </a:p>
          <a:p>
            <a:pPr marL="800100" lvl="1" indent="-342900">
              <a:buFont typeface="+mj-lt"/>
              <a:buAutoNum type="alphaLcPeriod"/>
            </a:pPr>
            <a:r>
              <a:rPr lang="en-US" sz="1400" b="1" dirty="0">
                <a:solidFill>
                  <a:srgbClr val="FFFF00"/>
                </a:solidFill>
                <a:latin typeface="Arial" panose="020B0604020202020204" pitchFamily="34" charset="0"/>
                <a:cs typeface="Arial" panose="020B0604020202020204" pitchFamily="34" charset="0"/>
              </a:rPr>
              <a:t>Scouts BSA: Leadership skills and support for middle school teachers.</a:t>
            </a:r>
          </a:p>
          <a:p>
            <a:pPr marL="800100" lvl="1" indent="-342900">
              <a:buFont typeface="+mj-lt"/>
              <a:buAutoNum type="alphaLcPeriod"/>
            </a:pPr>
            <a:r>
              <a:rPr lang="en-US" sz="1400" b="1" dirty="0">
                <a:solidFill>
                  <a:srgbClr val="FFFF00"/>
                </a:solidFill>
                <a:latin typeface="Arial" panose="020B0604020202020204" pitchFamily="34" charset="0"/>
                <a:cs typeface="Arial" panose="020B0604020202020204" pitchFamily="34" charset="0"/>
              </a:rPr>
              <a:t>Venturing: Character education supporting high school outdoor education programs</a:t>
            </a:r>
            <a:r>
              <a:rPr lang="en-US" sz="1400" dirty="0">
                <a:solidFill>
                  <a:srgbClr val="FFFF00"/>
                </a:solidFill>
                <a:latin typeface="Arial" panose="020B0604020202020204" pitchFamily="34" charset="0"/>
                <a:cs typeface="Arial" panose="020B0604020202020204" pitchFamily="34" charset="0"/>
              </a:rPr>
              <a:t>.</a:t>
            </a:r>
          </a:p>
          <a:p>
            <a:r>
              <a:rPr lang="en-US" sz="1000" dirty="0">
                <a:solidFill>
                  <a:srgbClr val="FFFF00"/>
                </a:solidFill>
              </a:rPr>
              <a:t> </a:t>
            </a:r>
          </a:p>
          <a:p>
            <a:pPr marL="0" lvl="1"/>
            <a:endParaRPr lang="en-US" sz="1550" dirty="0">
              <a:solidFill>
                <a:srgbClr val="FFFF00"/>
              </a:solidFill>
              <a:latin typeface="Arial" panose="020B0604020202020204" pitchFamily="34" charset="0"/>
              <a:cs typeface="Arial" panose="020B0604020202020204" pitchFamily="34" charset="0"/>
            </a:endParaRPr>
          </a:p>
          <a:p>
            <a:pPr marL="576263" lvl="1" indent="-285750">
              <a:buFont typeface="Courier New" panose="02070309020205020404" pitchFamily="49" charset="0"/>
              <a:buChar char="o"/>
            </a:pPr>
            <a:endParaRPr lang="en-US" sz="1600" dirty="0">
              <a:solidFill>
                <a:srgbClr val="FFFF00"/>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916086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744C4-D0E6-61E4-578A-0C1BDC5A1D42}"/>
            </a:ext>
          </a:extLst>
        </p:cNvPr>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C238CF12-CEEA-B7BD-4041-8AAF6EAB2ABA}"/>
              </a:ext>
            </a:extLst>
          </p:cNvPr>
          <p:cNvGraphicFramePr/>
          <p:nvPr/>
        </p:nvGraphicFramePr>
        <p:xfrm>
          <a:off x="1543547" y="1991295"/>
          <a:ext cx="10648453" cy="4350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7BE80589-EB43-09B9-1293-E31D5894A8D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93953" y="127953"/>
            <a:ext cx="3617881" cy="787215"/>
          </a:xfrm>
          <a:prstGeom prst="rect">
            <a:avLst/>
          </a:prstGeom>
        </p:spPr>
      </p:pic>
      <p:sp>
        <p:nvSpPr>
          <p:cNvPr id="7" name="TextBox 6">
            <a:extLst>
              <a:ext uri="{FF2B5EF4-FFF2-40B4-BE49-F238E27FC236}">
                <a16:creationId xmlns:a16="http://schemas.microsoft.com/office/drawing/2014/main" id="{237F1369-84A0-6E3F-B290-20638A2DA6C4}"/>
              </a:ext>
            </a:extLst>
          </p:cNvPr>
          <p:cNvSpPr txBox="1"/>
          <p:nvPr/>
        </p:nvSpPr>
        <p:spPr>
          <a:xfrm>
            <a:off x="1959353" y="1032141"/>
            <a:ext cx="7841974" cy="738664"/>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FF0000"/>
                </a:solidFill>
                <a:effectLst/>
                <a:uLnTx/>
                <a:uFillTx/>
                <a:latin typeface="Calibri"/>
                <a:ea typeface="+mn-ea"/>
                <a:cs typeface="+mn-cs"/>
              </a:rPr>
              <a:t>National Learning for Life/Exploring </a:t>
            </a: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FF0000"/>
                </a:solidFill>
                <a:effectLst/>
                <a:uLnTx/>
                <a:uFillTx/>
                <a:latin typeface="Calibri"/>
                <a:ea typeface="+mn-ea"/>
                <a:cs typeface="+mn-cs"/>
              </a:rPr>
              <a:t>National Professional Staff Direct Support</a:t>
            </a:r>
          </a:p>
        </p:txBody>
      </p:sp>
      <p:cxnSp>
        <p:nvCxnSpPr>
          <p:cNvPr id="2" name="Straight Connector 1">
            <a:extLst>
              <a:ext uri="{FF2B5EF4-FFF2-40B4-BE49-F238E27FC236}">
                <a16:creationId xmlns:a16="http://schemas.microsoft.com/office/drawing/2014/main" id="{E2F15D55-5B6C-9EB8-96B0-47214FD4C6B1}"/>
              </a:ext>
            </a:extLst>
          </p:cNvPr>
          <p:cNvCxnSpPr>
            <a:cxnSpLocks/>
          </p:cNvCxnSpPr>
          <p:nvPr/>
        </p:nvCxnSpPr>
        <p:spPr>
          <a:xfrm>
            <a:off x="7134045" y="3321138"/>
            <a:ext cx="1475117" cy="62976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84910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42"/>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672210" y="116562"/>
            <a:ext cx="8833606" cy="961124"/>
          </a:xfrm>
        </p:spPr>
        <p:txBody>
          <a:bodyPr>
            <a:normAutofit/>
          </a:bodyPr>
          <a:lstStyle/>
          <a:p>
            <a:r>
              <a:rPr lang="en-US" sz="2400" b="1" dirty="0">
                <a:solidFill>
                  <a:srgbClr val="1FC77F"/>
                </a:solidFill>
                <a:latin typeface="Arial Black" panose="020B0A04020102020204" pitchFamily="34" charset="0"/>
              </a:rPr>
              <a:t>“The </a:t>
            </a:r>
            <a:r>
              <a:rPr lang="en-US" sz="2400" b="1" dirty="0" err="1">
                <a:solidFill>
                  <a:srgbClr val="1FC77F"/>
                </a:solidFill>
                <a:latin typeface="Arial Black" panose="020B0A04020102020204" pitchFamily="34" charset="0"/>
              </a:rPr>
              <a:t>ECOsystem</a:t>
            </a:r>
            <a:r>
              <a:rPr lang="en-US" sz="2400" b="1" dirty="0">
                <a:solidFill>
                  <a:srgbClr val="1FC77F"/>
                </a:solidFill>
                <a:latin typeface="Arial Black" panose="020B0A04020102020204" pitchFamily="34" charset="0"/>
              </a:rPr>
              <a:t>” Beta Test </a:t>
            </a:r>
            <a:r>
              <a:rPr lang="en-US" sz="1000" b="1" dirty="0">
                <a:solidFill>
                  <a:srgbClr val="1FC77F"/>
                </a:solidFill>
                <a:latin typeface="Arial Black" panose="020B0A04020102020204" pitchFamily="34" charset="0"/>
              </a:rPr>
              <a:t>continued</a:t>
            </a:r>
            <a:endParaRPr lang="en-US" sz="2400" b="1" dirty="0">
              <a:solidFill>
                <a:srgbClr val="1FC77F"/>
              </a:solidFill>
              <a:latin typeface="Arial Black" panose="020B0A04020102020204" pitchFamily="34" charset="0"/>
              <a:cs typeface="Arial" panose="020B0604020202020204" pitchFamily="34" charset="0"/>
            </a:endParaRPr>
          </a:p>
        </p:txBody>
      </p:sp>
      <p:sp>
        <p:nvSpPr>
          <p:cNvPr id="2" name="TextBox 1"/>
          <p:cNvSpPr txBox="1"/>
          <p:nvPr/>
        </p:nvSpPr>
        <p:spPr>
          <a:xfrm>
            <a:off x="1774371" y="1005113"/>
            <a:ext cx="8556172" cy="4516621"/>
          </a:xfrm>
          <a:prstGeom prst="rect">
            <a:avLst/>
          </a:prstGeom>
          <a:noFill/>
        </p:spPr>
        <p:txBody>
          <a:bodyPr wrap="square" rtlCol="0">
            <a:spAutoFit/>
          </a:bodyPr>
          <a:lstStyle/>
          <a:p>
            <a:r>
              <a:rPr lang="en-US" sz="1400" b="1" dirty="0">
                <a:solidFill>
                  <a:srgbClr val="FFFF00"/>
                </a:solidFill>
                <a:latin typeface="Arial" panose="020B0604020202020204" pitchFamily="34" charset="0"/>
                <a:cs typeface="Arial" panose="020B0604020202020204" pitchFamily="34" charset="0"/>
              </a:rPr>
              <a:t>How to Participate:</a:t>
            </a:r>
          </a:p>
          <a:p>
            <a:r>
              <a:rPr lang="en-US" sz="1400" b="1" dirty="0">
                <a:solidFill>
                  <a:srgbClr val="FFFF00"/>
                </a:solidFill>
                <a:latin typeface="Arial" panose="020B0604020202020204" pitchFamily="34" charset="0"/>
                <a:cs typeface="Arial" panose="020B0604020202020204" pitchFamily="34" charset="0"/>
              </a:rPr>
              <a:t>Let me know if you want to learn more about this beta test. We are going to have several upcoming opportunities to talk through this and see if this makes sense for you and your council.</a:t>
            </a:r>
          </a:p>
          <a:p>
            <a:pPr marL="285750" indent="-285750">
              <a:buFont typeface="Arial" panose="020B0604020202020204" pitchFamily="34" charset="0"/>
              <a:buChar char="•"/>
            </a:pPr>
            <a:r>
              <a:rPr lang="en-US" sz="1400" b="1" dirty="0">
                <a:solidFill>
                  <a:srgbClr val="FFFF00"/>
                </a:solidFill>
                <a:latin typeface="Arial" panose="020B0604020202020204" pitchFamily="34" charset="0"/>
                <a:cs typeface="Arial" panose="020B0604020202020204" pitchFamily="34" charset="0"/>
              </a:rPr>
              <a:t>Exploring Live Hour: June 12th at 1pm Central Time </a:t>
            </a:r>
            <a:r>
              <a:rPr lang="en-US" sz="1400" b="1" u="sng" dirty="0">
                <a:solidFill>
                  <a:srgbClr val="FFFF00"/>
                </a:solidFill>
                <a:latin typeface="Arial" panose="020B0604020202020204" pitchFamily="34" charset="0"/>
                <a:cs typeface="Arial" panose="020B0604020202020204" pitchFamily="34" charset="0"/>
              </a:rPr>
              <a:t>https://reservations.scouting.org/profile/144800</a:t>
            </a: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FFFF00"/>
                </a:solidFill>
                <a:latin typeface="Arial" panose="020B0604020202020204" pitchFamily="34" charset="0"/>
                <a:cs typeface="Arial" panose="020B0604020202020204" pitchFamily="34" charset="0"/>
              </a:rPr>
              <a:t>Ecosystem Approach: June 17th at 1pm Central </a:t>
            </a:r>
            <a:r>
              <a:rPr lang="en-US" sz="1400" b="1" u="sng" dirty="0">
                <a:solidFill>
                  <a:srgbClr val="FFFF00"/>
                </a:solidFill>
                <a:latin typeface="Arial" panose="020B0604020202020204" pitchFamily="34" charset="0"/>
                <a:cs typeface="Arial" panose="020B0604020202020204" pitchFamily="34" charset="0"/>
              </a:rPr>
              <a:t>https://us06web.zoom.us/j/87607386091?pwd=WTqL7ulCmteKegcO04fo4aZdtAgdpS.1</a:t>
            </a: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FFFF00"/>
                </a:solidFill>
                <a:latin typeface="Arial" panose="020B0604020202020204" pitchFamily="34" charset="0"/>
                <a:cs typeface="Arial" panose="020B0604020202020204" pitchFamily="34" charset="0"/>
              </a:rPr>
              <a:t>Ecosystem Approach: June 17th at 6pm Central </a:t>
            </a:r>
            <a:r>
              <a:rPr lang="en-US" sz="1400" b="1" u="sng" dirty="0">
                <a:solidFill>
                  <a:srgbClr val="FFFF00"/>
                </a:solidFill>
                <a:latin typeface="Arial" panose="020B0604020202020204" pitchFamily="34" charset="0"/>
                <a:cs typeface="Arial" panose="020B0604020202020204" pitchFamily="34" charset="0"/>
              </a:rPr>
              <a:t>https://us06web.zoom.us/j/82478568334?pwd=OCaifhi371SnxNbRal4S1sz8aoAy7O.1</a:t>
            </a:r>
            <a:endParaRPr lang="en-US" sz="1400" b="1" dirty="0">
              <a:solidFill>
                <a:srgbClr val="FFFF00"/>
              </a:solidFill>
              <a:latin typeface="Arial" panose="020B0604020202020204" pitchFamily="34" charset="0"/>
              <a:cs typeface="Arial" panose="020B0604020202020204" pitchFamily="34" charset="0"/>
            </a:endParaRPr>
          </a:p>
          <a:p>
            <a:r>
              <a:rPr lang="en-US" sz="1400" b="1" dirty="0">
                <a:solidFill>
                  <a:srgbClr val="FFFF00"/>
                </a:solidFill>
                <a:latin typeface="Arial" panose="020B0604020202020204" pitchFamily="34" charset="0"/>
                <a:cs typeface="Arial" panose="020B0604020202020204" pitchFamily="34" charset="0"/>
              </a:rPr>
              <a:t> </a:t>
            </a:r>
          </a:p>
          <a:p>
            <a:r>
              <a:rPr lang="en-US" sz="1400" b="1" dirty="0">
                <a:solidFill>
                  <a:srgbClr val="FFFF00"/>
                </a:solidFill>
                <a:latin typeface="Arial" panose="020B0604020202020204" pitchFamily="34" charset="0"/>
                <a:cs typeface="Arial" panose="020B0604020202020204" pitchFamily="34" charset="0"/>
              </a:rPr>
              <a:t>If you have any questions about this, feel free to reach out.</a:t>
            </a:r>
          </a:p>
          <a:p>
            <a:r>
              <a:rPr lang="en-US" sz="1400" b="1" dirty="0">
                <a:solidFill>
                  <a:srgbClr val="FFFF00"/>
                </a:solidFill>
                <a:latin typeface="Arial" panose="020B0604020202020204" pitchFamily="34" charset="0"/>
                <a:cs typeface="Arial" panose="020B0604020202020204" pitchFamily="34" charset="0"/>
              </a:rPr>
              <a:t> </a:t>
            </a:r>
          </a:p>
          <a:p>
            <a:r>
              <a:rPr lang="en-US" sz="1400" b="1" dirty="0">
                <a:solidFill>
                  <a:srgbClr val="FFFF00"/>
                </a:solidFill>
                <a:latin typeface="Arial" panose="020B0604020202020204" pitchFamily="34" charset="0"/>
                <a:cs typeface="Arial" panose="020B0604020202020204" pitchFamily="34" charset="0"/>
              </a:rPr>
              <a:t>Scot Fuller, CNP |  Deputy Scout Executive/COO</a:t>
            </a:r>
          </a:p>
          <a:p>
            <a:r>
              <a:rPr lang="en-US" sz="1400" b="1" dirty="0">
                <a:solidFill>
                  <a:srgbClr val="FFFF00"/>
                </a:solidFill>
                <a:latin typeface="Arial" panose="020B0604020202020204" pitchFamily="34" charset="0"/>
                <a:cs typeface="Arial" panose="020B0604020202020204" pitchFamily="34" charset="0"/>
              </a:rPr>
              <a:t>LONGHORN COUNCIL</a:t>
            </a:r>
          </a:p>
          <a:p>
            <a:r>
              <a:rPr lang="en-US" sz="1400" b="1" dirty="0">
                <a:solidFill>
                  <a:srgbClr val="FFFF00"/>
                </a:solidFill>
                <a:latin typeface="Arial" panose="020B0604020202020204" pitchFamily="34" charset="0"/>
                <a:cs typeface="Arial" panose="020B0604020202020204" pitchFamily="34" charset="0"/>
              </a:rPr>
              <a:t>Boy Scouts of America</a:t>
            </a:r>
          </a:p>
          <a:p>
            <a:r>
              <a:rPr lang="en-US" sz="1400" b="1" dirty="0">
                <a:solidFill>
                  <a:srgbClr val="FFFF00"/>
                </a:solidFill>
                <a:latin typeface="Arial" panose="020B0604020202020204" pitchFamily="34" charset="0"/>
                <a:cs typeface="Arial" panose="020B0604020202020204" pitchFamily="34" charset="0"/>
              </a:rPr>
              <a:t>C: (817) 231-8508</a:t>
            </a:r>
          </a:p>
          <a:p>
            <a:r>
              <a:rPr lang="en-US" sz="1400" b="1" u="sng" dirty="0">
                <a:solidFill>
                  <a:srgbClr val="FFFF00"/>
                </a:solidFill>
                <a:latin typeface="Arial" panose="020B0604020202020204" pitchFamily="34" charset="0"/>
                <a:cs typeface="Arial" panose="020B0604020202020204" pitchFamily="34" charset="0"/>
              </a:rPr>
              <a:t>scot.fuller@scouting.org</a:t>
            </a:r>
            <a:endParaRPr lang="en-US" sz="1400" b="1" dirty="0">
              <a:solidFill>
                <a:srgbClr val="FFFF00"/>
              </a:solidFill>
              <a:latin typeface="Arial" panose="020B0604020202020204" pitchFamily="34" charset="0"/>
              <a:cs typeface="Arial" panose="020B0604020202020204" pitchFamily="34" charset="0"/>
            </a:endParaRPr>
          </a:p>
          <a:p>
            <a:pPr marL="0" lvl="1"/>
            <a:endParaRPr lang="en-US" sz="1550" dirty="0">
              <a:solidFill>
                <a:srgbClr val="FFFF00"/>
              </a:solidFill>
              <a:latin typeface="Arial" panose="020B0604020202020204" pitchFamily="34" charset="0"/>
              <a:cs typeface="Arial" panose="020B0604020202020204" pitchFamily="34" charset="0"/>
            </a:endParaRPr>
          </a:p>
          <a:p>
            <a:pPr marL="576263" lvl="1" indent="-285750">
              <a:buFont typeface="Courier New" panose="02070309020205020404" pitchFamily="49" charset="0"/>
              <a:buChar char="o"/>
            </a:pPr>
            <a:endParaRPr lang="en-US" sz="1600" dirty="0">
              <a:solidFill>
                <a:srgbClr val="FFFF00"/>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8200449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42"/>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672210" y="116562"/>
            <a:ext cx="8833606" cy="961124"/>
          </a:xfrm>
        </p:spPr>
        <p:txBody>
          <a:bodyPr>
            <a:normAutofit/>
          </a:bodyPr>
          <a:lstStyle/>
          <a:p>
            <a:r>
              <a:rPr lang="en-US" sz="2800" b="1" dirty="0">
                <a:solidFill>
                  <a:srgbClr val="1FC77F"/>
                </a:solidFill>
                <a:latin typeface="Arial Black" panose="020B0A04020102020204" pitchFamily="34" charset="0"/>
              </a:rPr>
              <a:t>The Exploring “</a:t>
            </a:r>
            <a:r>
              <a:rPr lang="en-US" sz="2800" b="1" dirty="0" err="1">
                <a:solidFill>
                  <a:srgbClr val="1FC77F"/>
                </a:solidFill>
                <a:latin typeface="Arial Black" panose="020B0A04020102020204" pitchFamily="34" charset="0"/>
              </a:rPr>
              <a:t>ECOsystem</a:t>
            </a:r>
            <a:r>
              <a:rPr lang="en-US" sz="2800" b="1" dirty="0">
                <a:solidFill>
                  <a:srgbClr val="1FC77F"/>
                </a:solidFill>
                <a:latin typeface="Arial Black" panose="020B0A04020102020204" pitchFamily="34" charset="0"/>
              </a:rPr>
              <a:t>” Beta Test </a:t>
            </a:r>
            <a:r>
              <a:rPr lang="en-US" sz="1000" b="1" dirty="0">
                <a:solidFill>
                  <a:srgbClr val="1FC77F"/>
                </a:solidFill>
                <a:latin typeface="Arial Black" panose="020B0A04020102020204" pitchFamily="34" charset="0"/>
              </a:rPr>
              <a:t>continued</a:t>
            </a:r>
            <a:endParaRPr lang="en-US" sz="2400" b="1" dirty="0">
              <a:solidFill>
                <a:srgbClr val="1FC77F"/>
              </a:solidFill>
              <a:latin typeface="Arial Black" panose="020B0A04020102020204" pitchFamily="34" charset="0"/>
              <a:cs typeface="Arial" panose="020B0604020202020204" pitchFamily="34" charset="0"/>
            </a:endParaRPr>
          </a:p>
        </p:txBody>
      </p:sp>
      <p:sp>
        <p:nvSpPr>
          <p:cNvPr id="2" name="TextBox 1"/>
          <p:cNvSpPr txBox="1"/>
          <p:nvPr/>
        </p:nvSpPr>
        <p:spPr>
          <a:xfrm>
            <a:off x="1774371" y="1005113"/>
            <a:ext cx="8556172" cy="4885953"/>
          </a:xfrm>
          <a:prstGeom prst="rect">
            <a:avLst/>
          </a:prstGeom>
          <a:noFill/>
        </p:spPr>
        <p:txBody>
          <a:bodyPr wrap="square" rtlCol="0">
            <a:spAutoFit/>
          </a:bodyPr>
          <a:lstStyle/>
          <a:p>
            <a:pPr marL="342900" indent="-342900">
              <a:buFont typeface="Arial" panose="020B0604020202020204" pitchFamily="34" charset="0"/>
              <a:buChar char="•"/>
            </a:pPr>
            <a:r>
              <a:rPr lang="en-US" sz="2400" b="1" dirty="0">
                <a:solidFill>
                  <a:srgbClr val="FFFF00"/>
                </a:solidFill>
                <a:latin typeface="Arial" panose="020B0604020202020204" pitchFamily="34" charset="0"/>
                <a:cs typeface="Arial" panose="020B0604020202020204" pitchFamily="34" charset="0"/>
              </a:rPr>
              <a:t>“The </a:t>
            </a:r>
            <a:r>
              <a:rPr lang="en-US" sz="2400" b="1" dirty="0" err="1">
                <a:solidFill>
                  <a:srgbClr val="FFFF00"/>
                </a:solidFill>
                <a:latin typeface="Arial" panose="020B0604020202020204" pitchFamily="34" charset="0"/>
                <a:cs typeface="Arial" panose="020B0604020202020204" pitchFamily="34" charset="0"/>
              </a:rPr>
              <a:t>ECOsystem</a:t>
            </a:r>
            <a:r>
              <a:rPr lang="en-US" sz="2400" b="1" dirty="0">
                <a:solidFill>
                  <a:srgbClr val="FFFF00"/>
                </a:solidFill>
                <a:latin typeface="Arial" panose="020B0604020202020204" pitchFamily="34" charset="0"/>
                <a:cs typeface="Arial" panose="020B0604020202020204" pitchFamily="34" charset="0"/>
              </a:rPr>
              <a:t>” is the brainchild of Chris John, Greater Colorado Area Council Exploring Chair </a:t>
            </a:r>
          </a:p>
          <a:p>
            <a:endParaRPr lang="en-US" sz="800" b="1" dirty="0">
              <a:solidFill>
                <a:srgbClr val="FFFF0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b="1" dirty="0">
                <a:solidFill>
                  <a:srgbClr val="FFFF00"/>
                </a:solidFill>
                <a:latin typeface="Arial" panose="020B0604020202020204" pitchFamily="34" charset="0"/>
                <a:cs typeface="Arial" panose="020B0604020202020204" pitchFamily="34" charset="0"/>
              </a:rPr>
              <a:t>Currently the following councils have “signed up” to participate in this Beta-Test:</a:t>
            </a:r>
          </a:p>
          <a:p>
            <a:pPr marL="800100" lvl="1" indent="-342900">
              <a:buFont typeface="Courier New" panose="02070309020205020404" pitchFamily="49" charset="0"/>
              <a:buChar char="o"/>
            </a:pPr>
            <a:r>
              <a:rPr lang="en-US" sz="2400" b="1" dirty="0">
                <a:solidFill>
                  <a:srgbClr val="FFFF00"/>
                </a:solidFill>
                <a:latin typeface="Arial" panose="020B0604020202020204" pitchFamily="34" charset="0"/>
                <a:cs typeface="Arial" panose="020B0604020202020204" pitchFamily="34" charset="0"/>
              </a:rPr>
              <a:t>Capital Area Council (Austin TX)</a:t>
            </a:r>
          </a:p>
          <a:p>
            <a:pPr marL="800100" lvl="1" indent="-342900">
              <a:buFont typeface="Courier New" panose="02070309020205020404" pitchFamily="49" charset="0"/>
              <a:buChar char="o"/>
            </a:pPr>
            <a:r>
              <a:rPr lang="en-US" sz="2400" b="1" dirty="0">
                <a:solidFill>
                  <a:srgbClr val="FFFF00"/>
                </a:solidFill>
                <a:latin typeface="Arial" panose="020B0604020202020204" pitchFamily="34" charset="0"/>
                <a:cs typeface="Arial" panose="020B0604020202020204" pitchFamily="34" charset="0"/>
              </a:rPr>
              <a:t>Indian Waters Council (Columbia SC)</a:t>
            </a:r>
          </a:p>
          <a:p>
            <a:pPr marL="800100" lvl="1" indent="-342900">
              <a:buFont typeface="Courier New" panose="02070309020205020404" pitchFamily="49" charset="0"/>
              <a:buChar char="o"/>
            </a:pPr>
            <a:r>
              <a:rPr lang="en-US" sz="2400" b="1" dirty="0">
                <a:solidFill>
                  <a:srgbClr val="FFFF00"/>
                </a:solidFill>
                <a:latin typeface="Arial" panose="020B0604020202020204" pitchFamily="34" charset="0"/>
                <a:cs typeface="Arial" panose="020B0604020202020204" pitchFamily="34" charset="0"/>
              </a:rPr>
              <a:t>Longhorn Council (Fort Worth TX)</a:t>
            </a:r>
          </a:p>
          <a:p>
            <a:pPr marL="800100" lvl="1" indent="-342900">
              <a:buFont typeface="Courier New" panose="02070309020205020404" pitchFamily="49" charset="0"/>
              <a:buChar char="o"/>
            </a:pPr>
            <a:r>
              <a:rPr lang="en-US" sz="2400" b="1" dirty="0">
                <a:solidFill>
                  <a:srgbClr val="FFFF00"/>
                </a:solidFill>
                <a:latin typeface="Arial" panose="020B0604020202020204" pitchFamily="34" charset="0"/>
                <a:cs typeface="Arial" panose="020B0604020202020204" pitchFamily="34" charset="0"/>
              </a:rPr>
              <a:t>Mayflower Council (Milford MA)</a:t>
            </a:r>
          </a:p>
          <a:p>
            <a:pPr marL="800100" lvl="1" indent="-342900">
              <a:buFont typeface="Courier New" panose="02070309020205020404" pitchFamily="49" charset="0"/>
              <a:buChar char="o"/>
            </a:pPr>
            <a:r>
              <a:rPr lang="en-US" sz="2400" b="1" dirty="0">
                <a:solidFill>
                  <a:srgbClr val="FFFF00"/>
                </a:solidFill>
                <a:latin typeface="Arial" panose="020B0604020202020204" pitchFamily="34" charset="0"/>
                <a:cs typeface="Arial" panose="020B0604020202020204" pitchFamily="34" charset="0"/>
              </a:rPr>
              <a:t>Montana Council (Great Falls MT)</a:t>
            </a:r>
          </a:p>
          <a:p>
            <a:pPr marL="800100" lvl="1" indent="-342900">
              <a:buFont typeface="Courier New" panose="02070309020205020404" pitchFamily="49" charset="0"/>
              <a:buChar char="o"/>
            </a:pPr>
            <a:r>
              <a:rPr lang="en-US" sz="2400" b="1" dirty="0">
                <a:solidFill>
                  <a:srgbClr val="FFFF00"/>
                </a:solidFill>
                <a:latin typeface="Arial" panose="020B0604020202020204" pitchFamily="34" charset="0"/>
                <a:cs typeface="Arial" panose="020B0604020202020204" pitchFamily="34" charset="0"/>
              </a:rPr>
              <a:t>Orange County Council (Santa Ana CA)</a:t>
            </a:r>
          </a:p>
          <a:p>
            <a:pPr marL="800100" lvl="1" indent="-342900">
              <a:buFont typeface="Courier New" panose="02070309020205020404" pitchFamily="49" charset="0"/>
              <a:buChar char="o"/>
            </a:pPr>
            <a:r>
              <a:rPr lang="en-US" sz="2400" b="1" strike="sngStrike" dirty="0">
                <a:solidFill>
                  <a:srgbClr val="FFFF00"/>
                </a:solidFill>
                <a:latin typeface="Arial" panose="020B0604020202020204" pitchFamily="34" charset="0"/>
                <a:cs typeface="Arial" panose="020B0604020202020204" pitchFamily="34" charset="0"/>
              </a:rPr>
              <a:t>Western Massachusetts Council (Westfield MA)</a:t>
            </a:r>
          </a:p>
          <a:p>
            <a:pPr marL="0" lvl="1"/>
            <a:endParaRPr lang="en-US" sz="800" dirty="0">
              <a:solidFill>
                <a:srgbClr val="FFFF0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b="1" dirty="0">
                <a:solidFill>
                  <a:srgbClr val="FFFF00"/>
                </a:solidFill>
                <a:latin typeface="Arial" panose="020B0604020202020204" pitchFamily="34" charset="0"/>
                <a:cs typeface="Arial" panose="020B0604020202020204" pitchFamily="34" charset="0"/>
              </a:rPr>
              <a:t>Monthly reviews on the 4th Wednesday of each month</a:t>
            </a:r>
          </a:p>
        </p:txBody>
      </p:sp>
    </p:spTree>
    <p:extLst>
      <p:ext uri="{BB962C8B-B14F-4D97-AF65-F5344CB8AC3E}">
        <p14:creationId xmlns:p14="http://schemas.microsoft.com/office/powerpoint/2010/main" val="19402581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3" name="TextBox 2">
            <a:extLst>
              <a:ext uri="{FF2B5EF4-FFF2-40B4-BE49-F238E27FC236}">
                <a16:creationId xmlns:a16="http://schemas.microsoft.com/office/drawing/2014/main" id="{82C08D27-B6DC-449E-859F-135C2BC1C73A}"/>
              </a:ext>
            </a:extLst>
          </p:cNvPr>
          <p:cNvSpPr txBox="1"/>
          <p:nvPr/>
        </p:nvSpPr>
        <p:spPr>
          <a:xfrm>
            <a:off x="213360" y="1326857"/>
            <a:ext cx="12104632" cy="480131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prstClr val="white"/>
                </a:solidFill>
                <a:effectLst/>
                <a:uLnTx/>
                <a:uFillTx/>
                <a:latin typeface="Calibri"/>
                <a:ea typeface="+mn-ea"/>
                <a:cs typeface="+mn-cs"/>
              </a:rPr>
              <a:t>Topic(s) of the Month</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dirty="0">
              <a:ln>
                <a:noFill/>
              </a:ln>
              <a:solidFill>
                <a:prstClr val="white"/>
              </a:solidFill>
              <a:effectLst/>
              <a:uLnTx/>
              <a:uFillTx/>
              <a:latin typeface="Calibri"/>
              <a:ea typeface="+mn-ea"/>
              <a:cs typeface="+mn-cs"/>
            </a:endParaRPr>
          </a:p>
          <a:p>
            <a:pPr marL="1943100" lvl="3" indent="-571500">
              <a:buFont typeface="Arial" panose="020B0604020202020204" pitchFamily="34" charset="0"/>
              <a:buChar char="•"/>
              <a:defRPr/>
            </a:pPr>
            <a:r>
              <a:rPr lang="en-US" sz="3600" dirty="0">
                <a:solidFill>
                  <a:srgbClr val="FF0000"/>
                </a:solidFill>
                <a:effectLst/>
                <a:latin typeface="Calibri" panose="020F0502020204030204" pitchFamily="34" charset="0"/>
                <a:ea typeface="Times New Roman" panose="02020603050405020304" pitchFamily="18" charset="0"/>
              </a:rPr>
              <a:t>Social Media/Marketing</a:t>
            </a:r>
            <a:r>
              <a:rPr lang="en-US" sz="3600" b="1" dirty="0">
                <a:solidFill>
                  <a:srgbClr val="FF0000"/>
                </a:solidFill>
                <a:effectLst/>
                <a:latin typeface="Calibri" panose="020F0502020204030204" pitchFamily="34" charset="0"/>
                <a:ea typeface="Times New Roman" panose="02020603050405020304" pitchFamily="18" charset="0"/>
              </a:rPr>
              <a:t> </a:t>
            </a:r>
            <a:endParaRPr lang="en-US" sz="3600" b="1" dirty="0">
              <a:solidFill>
                <a:srgbClr val="FF0000"/>
              </a:solidFill>
              <a:latin typeface="Calibri" panose="020F0502020204030204" pitchFamily="34" charset="0"/>
              <a:ea typeface="Times New Roman" panose="02020603050405020304" pitchFamily="18" charset="0"/>
            </a:endParaRPr>
          </a:p>
          <a:p>
            <a:pPr marL="1943100" lvl="3" indent="-571500">
              <a:buFont typeface="Arial" panose="020B0604020202020204" pitchFamily="34" charset="0"/>
              <a:buChar char="•"/>
              <a:defRPr/>
            </a:pPr>
            <a:r>
              <a:rPr lang="en-US" sz="3600" dirty="0">
                <a:solidFill>
                  <a:srgbClr val="FF0000"/>
                </a:solidFill>
                <a:effectLst/>
                <a:latin typeface="Calibri" panose="020F0502020204030204" pitchFamily="34" charset="0"/>
                <a:ea typeface="Times New Roman" panose="02020603050405020304" pitchFamily="18" charset="0"/>
              </a:rPr>
              <a:t>Year-Round Recruitment (Lead</a:t>
            </a:r>
            <a:r>
              <a:rPr lang="en-US" sz="3600" dirty="0">
                <a:solidFill>
                  <a:srgbClr val="FF0000"/>
                </a:solidFill>
                <a:latin typeface="Calibri" panose="020F0502020204030204" pitchFamily="34" charset="0"/>
                <a:ea typeface="Times New Roman" panose="02020603050405020304" pitchFamily="18" charset="0"/>
              </a:rPr>
              <a:t>    </a:t>
            </a:r>
            <a:r>
              <a:rPr lang="en-US" sz="3600" dirty="0">
                <a:solidFill>
                  <a:srgbClr val="FF0000"/>
                </a:solidFill>
                <a:effectLst/>
                <a:latin typeface="Calibri" panose="020F0502020204030204" pitchFamily="34" charset="0"/>
                <a:ea typeface="Times New Roman" panose="02020603050405020304" pitchFamily="18" charset="0"/>
              </a:rPr>
              <a:t>Generator/Fliers/Posters), </a:t>
            </a:r>
            <a:endParaRPr lang="en-US" sz="3600" dirty="0">
              <a:solidFill>
                <a:srgbClr val="FF0000"/>
              </a:solidFill>
              <a:effectLst/>
              <a:latin typeface="Calibri" panose="020F0502020204030204" pitchFamily="34" charset="0"/>
              <a:ea typeface="Calibri" panose="020F050202020403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650011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76FB542-2A21-42FE-8745-BB728FFBDE7E}"/>
              </a:ext>
            </a:extLst>
          </p:cNvPr>
          <p:cNvPicPr>
            <a:picLocks noChangeAspect="1"/>
          </p:cNvPicPr>
          <p:nvPr/>
        </p:nvPicPr>
        <p:blipFill>
          <a:blip r:embed="rId3"/>
          <a:stretch>
            <a:fillRect/>
          </a:stretch>
        </p:blipFill>
        <p:spPr>
          <a:xfrm>
            <a:off x="0" y="0"/>
            <a:ext cx="12192000" cy="6882384"/>
          </a:xfrm>
          <a:prstGeom prst="rect">
            <a:avLst/>
          </a:prstGeom>
        </p:spPr>
      </p:pic>
      <p:pic>
        <p:nvPicPr>
          <p:cNvPr id="12" name="Picture 11">
            <a:extLst>
              <a:ext uri="{FF2B5EF4-FFF2-40B4-BE49-F238E27FC236}">
                <a16:creationId xmlns:a16="http://schemas.microsoft.com/office/drawing/2014/main" id="{DB9EC228-2A80-437C-B8B2-70C7BBB8459B}"/>
              </a:ext>
            </a:extLst>
          </p:cNvPr>
          <p:cNvPicPr>
            <a:picLocks noChangeAspect="1"/>
          </p:cNvPicPr>
          <p:nvPr/>
        </p:nvPicPr>
        <p:blipFill>
          <a:blip r:embed="rId4"/>
          <a:stretch>
            <a:fillRect/>
          </a:stretch>
        </p:blipFill>
        <p:spPr>
          <a:xfrm>
            <a:off x="1524001" y="6332700"/>
            <a:ext cx="1285715" cy="549684"/>
          </a:xfrm>
          <a:prstGeom prst="rect">
            <a:avLst/>
          </a:prstGeom>
        </p:spPr>
      </p:pic>
      <p:sp>
        <p:nvSpPr>
          <p:cNvPr id="6" name="Rectangle 2">
            <a:extLst>
              <a:ext uri="{FF2B5EF4-FFF2-40B4-BE49-F238E27FC236}">
                <a16:creationId xmlns:a16="http://schemas.microsoft.com/office/drawing/2014/main" id="{5D8C253A-B842-459C-9115-2EC310CB0CDA}"/>
              </a:ext>
            </a:extLst>
          </p:cNvPr>
          <p:cNvSpPr>
            <a:spLocks noGrp="1" noChangeArrowheads="1"/>
          </p:cNvSpPr>
          <p:nvPr>
            <p:ph type="title"/>
          </p:nvPr>
        </p:nvSpPr>
        <p:spPr>
          <a:xfrm>
            <a:off x="2758622" y="159504"/>
            <a:ext cx="6674756" cy="758796"/>
          </a:xfrm>
        </p:spPr>
        <p:txBody>
          <a:bodyPr>
            <a:normAutofit fontScale="90000"/>
          </a:bodyPr>
          <a:lstStyle/>
          <a:p>
            <a:r>
              <a:rPr lang="en-US" altLang="en-US" sz="5400" b="1" dirty="0">
                <a:solidFill>
                  <a:srgbClr val="FFC000"/>
                </a:solidFill>
              </a:rPr>
              <a:t>Exploring Social Media</a:t>
            </a:r>
            <a:endParaRPr lang="en-US" altLang="en-US" sz="5400" b="1" dirty="0">
              <a:solidFill>
                <a:srgbClr val="C00000"/>
              </a:solidFill>
            </a:endParaRPr>
          </a:p>
        </p:txBody>
      </p:sp>
      <p:sp>
        <p:nvSpPr>
          <p:cNvPr id="5" name="Rectangle 2">
            <a:extLst>
              <a:ext uri="{FF2B5EF4-FFF2-40B4-BE49-F238E27FC236}">
                <a16:creationId xmlns:a16="http://schemas.microsoft.com/office/drawing/2014/main" id="{F516CA86-FA8F-4533-8D63-E4511E6B5885}"/>
              </a:ext>
            </a:extLst>
          </p:cNvPr>
          <p:cNvSpPr txBox="1">
            <a:spLocks noChangeArrowheads="1"/>
          </p:cNvSpPr>
          <p:nvPr/>
        </p:nvSpPr>
        <p:spPr>
          <a:xfrm>
            <a:off x="3099881" y="1957730"/>
            <a:ext cx="2556652" cy="64431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3200" b="1" i="1" u="none" strike="noStrike" kern="1200" cap="none" spc="0" normalizeH="0" baseline="0" noProof="0" dirty="0">
                <a:ln>
                  <a:noFill/>
                </a:ln>
                <a:solidFill>
                  <a:prstClr val="white"/>
                </a:solidFill>
                <a:effectLst/>
                <a:uLnTx/>
                <a:uFillTx/>
                <a:latin typeface="Calibri"/>
                <a:ea typeface="+mj-ea"/>
                <a:cs typeface="+mj-cs"/>
              </a:rPr>
              <a:t>Instagram</a:t>
            </a:r>
          </a:p>
        </p:txBody>
      </p:sp>
      <p:pic>
        <p:nvPicPr>
          <p:cNvPr id="3" name="Picture 2">
            <a:extLst>
              <a:ext uri="{FF2B5EF4-FFF2-40B4-BE49-F238E27FC236}">
                <a16:creationId xmlns:a16="http://schemas.microsoft.com/office/drawing/2014/main" id="{73ED25F4-2373-4846-A0F3-82658717A371}"/>
              </a:ext>
            </a:extLst>
          </p:cNvPr>
          <p:cNvPicPr>
            <a:picLocks noChangeAspect="1"/>
          </p:cNvPicPr>
          <p:nvPr/>
        </p:nvPicPr>
        <p:blipFill>
          <a:blip r:embed="rId5"/>
          <a:stretch>
            <a:fillRect/>
          </a:stretch>
        </p:blipFill>
        <p:spPr>
          <a:xfrm rot="21299046">
            <a:off x="5829616" y="1319527"/>
            <a:ext cx="3151479" cy="1920724"/>
          </a:xfrm>
          <a:prstGeom prst="rect">
            <a:avLst/>
          </a:prstGeom>
          <a:ln w="28575">
            <a:solidFill>
              <a:srgbClr val="1C81FB"/>
            </a:solidFill>
          </a:ln>
        </p:spPr>
      </p:pic>
      <p:pic>
        <p:nvPicPr>
          <p:cNvPr id="8" name="Picture 7">
            <a:extLst>
              <a:ext uri="{FF2B5EF4-FFF2-40B4-BE49-F238E27FC236}">
                <a16:creationId xmlns:a16="http://schemas.microsoft.com/office/drawing/2014/main" id="{BA7C9076-0CE3-4FA4-87DE-A9C269A814E4}"/>
              </a:ext>
            </a:extLst>
          </p:cNvPr>
          <p:cNvPicPr>
            <a:picLocks noChangeAspect="1"/>
          </p:cNvPicPr>
          <p:nvPr/>
        </p:nvPicPr>
        <p:blipFill>
          <a:blip r:embed="rId6"/>
          <a:stretch>
            <a:fillRect/>
          </a:stretch>
        </p:blipFill>
        <p:spPr>
          <a:xfrm rot="731782">
            <a:off x="2427123" y="2975684"/>
            <a:ext cx="3151479" cy="1849315"/>
          </a:xfrm>
          <a:prstGeom prst="rect">
            <a:avLst/>
          </a:prstGeom>
          <a:ln w="28575">
            <a:solidFill>
              <a:srgbClr val="1C81FB"/>
            </a:solidFill>
          </a:ln>
        </p:spPr>
      </p:pic>
      <p:pic>
        <p:nvPicPr>
          <p:cNvPr id="9" name="Picture 8">
            <a:extLst>
              <a:ext uri="{FF2B5EF4-FFF2-40B4-BE49-F238E27FC236}">
                <a16:creationId xmlns:a16="http://schemas.microsoft.com/office/drawing/2014/main" id="{A48AD1EA-EBF1-4C4B-A47E-D9A6AF25FB1C}"/>
              </a:ext>
            </a:extLst>
          </p:cNvPr>
          <p:cNvPicPr>
            <a:picLocks noChangeAspect="1"/>
          </p:cNvPicPr>
          <p:nvPr/>
        </p:nvPicPr>
        <p:blipFill>
          <a:blip r:embed="rId7"/>
          <a:stretch>
            <a:fillRect/>
          </a:stretch>
        </p:blipFill>
        <p:spPr>
          <a:xfrm rot="21199791">
            <a:off x="5952994" y="4785931"/>
            <a:ext cx="3151479" cy="1591831"/>
          </a:xfrm>
          <a:prstGeom prst="rect">
            <a:avLst/>
          </a:prstGeom>
          <a:ln w="28575">
            <a:solidFill>
              <a:srgbClr val="1C81FB"/>
            </a:solidFill>
          </a:ln>
        </p:spPr>
      </p:pic>
      <p:sp>
        <p:nvSpPr>
          <p:cNvPr id="10" name="Rectangle 2">
            <a:extLst>
              <a:ext uri="{FF2B5EF4-FFF2-40B4-BE49-F238E27FC236}">
                <a16:creationId xmlns:a16="http://schemas.microsoft.com/office/drawing/2014/main" id="{A57A5D1F-8FD9-4683-897E-9E90B19713F2}"/>
              </a:ext>
            </a:extLst>
          </p:cNvPr>
          <p:cNvSpPr txBox="1">
            <a:spLocks noChangeArrowheads="1"/>
          </p:cNvSpPr>
          <p:nvPr/>
        </p:nvSpPr>
        <p:spPr>
          <a:xfrm>
            <a:off x="6045671" y="3641479"/>
            <a:ext cx="2556652" cy="64431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3200" b="1" i="1" u="none" strike="noStrike" kern="1200" cap="none" spc="0" normalizeH="0" baseline="0" noProof="0" dirty="0">
                <a:ln>
                  <a:noFill/>
                </a:ln>
                <a:solidFill>
                  <a:prstClr val="white"/>
                </a:solidFill>
                <a:effectLst/>
                <a:uLnTx/>
                <a:uFillTx/>
                <a:latin typeface="Calibri"/>
                <a:ea typeface="+mj-ea"/>
                <a:cs typeface="+mj-cs"/>
              </a:rPr>
              <a:t>Facebook</a:t>
            </a:r>
          </a:p>
        </p:txBody>
      </p:sp>
      <p:sp>
        <p:nvSpPr>
          <p:cNvPr id="11" name="Rectangle 2">
            <a:extLst>
              <a:ext uri="{FF2B5EF4-FFF2-40B4-BE49-F238E27FC236}">
                <a16:creationId xmlns:a16="http://schemas.microsoft.com/office/drawing/2014/main" id="{59A73461-3382-4EEA-8897-BEA305FAF5FB}"/>
              </a:ext>
            </a:extLst>
          </p:cNvPr>
          <p:cNvSpPr txBox="1">
            <a:spLocks noChangeArrowheads="1"/>
          </p:cNvSpPr>
          <p:nvPr/>
        </p:nvSpPr>
        <p:spPr>
          <a:xfrm>
            <a:off x="2758622" y="5560561"/>
            <a:ext cx="2556652" cy="64431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3200" b="1" i="1" u="none" strike="noStrike" kern="1200" cap="none" spc="0" normalizeH="0" baseline="0" noProof="0" dirty="0">
                <a:ln>
                  <a:noFill/>
                </a:ln>
                <a:solidFill>
                  <a:prstClr val="white"/>
                </a:solidFill>
                <a:effectLst/>
                <a:uLnTx/>
                <a:uFillTx/>
                <a:latin typeface="Calibri"/>
                <a:ea typeface="+mj-ea"/>
                <a:cs typeface="+mj-cs"/>
              </a:rPr>
              <a:t>Twitter</a:t>
            </a:r>
          </a:p>
        </p:txBody>
      </p:sp>
    </p:spTree>
    <p:extLst>
      <p:ext uri="{BB962C8B-B14F-4D97-AF65-F5344CB8AC3E}">
        <p14:creationId xmlns:p14="http://schemas.microsoft.com/office/powerpoint/2010/main" val="576862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anim calcmode="lin" valueType="num">
                                      <p:cBhvr>
                                        <p:cTn id="13" dur="2000" fill="hold"/>
                                        <p:tgtEl>
                                          <p:spTgt spid="3"/>
                                        </p:tgtEl>
                                        <p:attrNameLst>
                                          <p:attrName>ppt_w</p:attrName>
                                        </p:attrNameLst>
                                      </p:cBhvr>
                                      <p:tavLst>
                                        <p:tav tm="0" fmla="#ppt_w*sin(2.5*pi*$)">
                                          <p:val>
                                            <p:fltVal val="0"/>
                                          </p:val>
                                        </p:tav>
                                        <p:tav tm="100000">
                                          <p:val>
                                            <p:fltVal val="1"/>
                                          </p:val>
                                        </p:tav>
                                      </p:tavLst>
                                    </p:anim>
                                    <p:anim calcmode="lin" valueType="num">
                                      <p:cBhvr>
                                        <p:cTn id="14" dur="2000" fill="hold"/>
                                        <p:tgtEl>
                                          <p:spTgt spid="3"/>
                                        </p:tgtEl>
                                        <p:attrNameLst>
                                          <p:attrName>ppt_h</p:attrName>
                                        </p:attrNameLst>
                                      </p:cBhvr>
                                      <p:tavLst>
                                        <p:tav tm="0">
                                          <p:val>
                                            <p:strVal val="#ppt_h"/>
                                          </p:val>
                                        </p:tav>
                                        <p:tav tm="100000">
                                          <p:val>
                                            <p:strVal val="#ppt_h"/>
                                          </p:val>
                                        </p:tav>
                                      </p:tavLst>
                                    </p:anim>
                                  </p:childTnLst>
                                </p:cTn>
                              </p:par>
                            </p:childTnLst>
                          </p:cTn>
                        </p:par>
                        <p:par>
                          <p:cTn id="15" fill="hold">
                            <p:stCondLst>
                              <p:cond delay="2000"/>
                            </p:stCondLst>
                            <p:childTnLst>
                              <p:par>
                                <p:cTn id="16" presetID="45" presetClass="entr" presetSubtype="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2000"/>
                                        <p:tgtEl>
                                          <p:spTgt spid="8"/>
                                        </p:tgtEl>
                                      </p:cBhvr>
                                    </p:animEffect>
                                    <p:anim calcmode="lin" valueType="num">
                                      <p:cBhvr>
                                        <p:cTn id="19" dur="2000" fill="hold"/>
                                        <p:tgtEl>
                                          <p:spTgt spid="8"/>
                                        </p:tgtEl>
                                        <p:attrNameLst>
                                          <p:attrName>ppt_w</p:attrName>
                                        </p:attrNameLst>
                                      </p:cBhvr>
                                      <p:tavLst>
                                        <p:tav tm="0" fmla="#ppt_w*sin(2.5*pi*$)">
                                          <p:val>
                                            <p:fltVal val="0"/>
                                          </p:val>
                                        </p:tav>
                                        <p:tav tm="100000">
                                          <p:val>
                                            <p:fltVal val="1"/>
                                          </p:val>
                                        </p:tav>
                                      </p:tavLst>
                                    </p:anim>
                                    <p:anim calcmode="lin" valueType="num">
                                      <p:cBhvr>
                                        <p:cTn id="20" dur="2000" fill="hold"/>
                                        <p:tgtEl>
                                          <p:spTgt spid="8"/>
                                        </p:tgtEl>
                                        <p:attrNameLst>
                                          <p:attrName>ppt_h</p:attrName>
                                        </p:attrNameLst>
                                      </p:cBhvr>
                                      <p:tavLst>
                                        <p:tav tm="0">
                                          <p:val>
                                            <p:strVal val="#ppt_h"/>
                                          </p:val>
                                        </p:tav>
                                        <p:tav tm="100000">
                                          <p:val>
                                            <p:strVal val="#ppt_h"/>
                                          </p:val>
                                        </p:tav>
                                      </p:tavLst>
                                    </p:anim>
                                  </p:childTnLst>
                                </p:cTn>
                              </p:par>
                              <p:par>
                                <p:cTn id="21" presetID="45"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2000"/>
                                        <p:tgtEl>
                                          <p:spTgt spid="10"/>
                                        </p:tgtEl>
                                      </p:cBhvr>
                                    </p:animEffect>
                                    <p:anim calcmode="lin" valueType="num">
                                      <p:cBhvr>
                                        <p:cTn id="24" dur="2000" fill="hold"/>
                                        <p:tgtEl>
                                          <p:spTgt spid="10"/>
                                        </p:tgtEl>
                                        <p:attrNameLst>
                                          <p:attrName>ppt_w</p:attrName>
                                        </p:attrNameLst>
                                      </p:cBhvr>
                                      <p:tavLst>
                                        <p:tav tm="0" fmla="#ppt_w*sin(2.5*pi*$)">
                                          <p:val>
                                            <p:fltVal val="0"/>
                                          </p:val>
                                        </p:tav>
                                        <p:tav tm="100000">
                                          <p:val>
                                            <p:fltVal val="1"/>
                                          </p:val>
                                        </p:tav>
                                      </p:tavLst>
                                    </p:anim>
                                    <p:anim calcmode="lin" valueType="num">
                                      <p:cBhvr>
                                        <p:cTn id="25" dur="2000" fill="hold"/>
                                        <p:tgtEl>
                                          <p:spTgt spid="10"/>
                                        </p:tgtEl>
                                        <p:attrNameLst>
                                          <p:attrName>ppt_h</p:attrName>
                                        </p:attrNameLst>
                                      </p:cBhvr>
                                      <p:tavLst>
                                        <p:tav tm="0">
                                          <p:val>
                                            <p:strVal val="#ppt_h"/>
                                          </p:val>
                                        </p:tav>
                                        <p:tav tm="100000">
                                          <p:val>
                                            <p:strVal val="#ppt_h"/>
                                          </p:val>
                                        </p:tav>
                                      </p:tavLst>
                                    </p:anim>
                                  </p:childTnLst>
                                </p:cTn>
                              </p:par>
                            </p:childTnLst>
                          </p:cTn>
                        </p:par>
                        <p:par>
                          <p:cTn id="26" fill="hold">
                            <p:stCondLst>
                              <p:cond delay="4000"/>
                            </p:stCondLst>
                            <p:childTnLst>
                              <p:par>
                                <p:cTn id="27" presetID="45" presetClass="entr" presetSubtype="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2000"/>
                                        <p:tgtEl>
                                          <p:spTgt spid="11"/>
                                        </p:tgtEl>
                                      </p:cBhvr>
                                    </p:animEffect>
                                    <p:anim calcmode="lin" valueType="num">
                                      <p:cBhvr>
                                        <p:cTn id="30" dur="2000" fill="hold"/>
                                        <p:tgtEl>
                                          <p:spTgt spid="11"/>
                                        </p:tgtEl>
                                        <p:attrNameLst>
                                          <p:attrName>ppt_w</p:attrName>
                                        </p:attrNameLst>
                                      </p:cBhvr>
                                      <p:tavLst>
                                        <p:tav tm="0" fmla="#ppt_w*sin(2.5*pi*$)">
                                          <p:val>
                                            <p:fltVal val="0"/>
                                          </p:val>
                                        </p:tav>
                                        <p:tav tm="100000">
                                          <p:val>
                                            <p:fltVal val="1"/>
                                          </p:val>
                                        </p:tav>
                                      </p:tavLst>
                                    </p:anim>
                                    <p:anim calcmode="lin" valueType="num">
                                      <p:cBhvr>
                                        <p:cTn id="31" dur="2000" fill="hold"/>
                                        <p:tgtEl>
                                          <p:spTgt spid="11"/>
                                        </p:tgtEl>
                                        <p:attrNameLst>
                                          <p:attrName>ppt_h</p:attrName>
                                        </p:attrNameLst>
                                      </p:cBhvr>
                                      <p:tavLst>
                                        <p:tav tm="0">
                                          <p:val>
                                            <p:strVal val="#ppt_h"/>
                                          </p:val>
                                        </p:tav>
                                        <p:tav tm="100000">
                                          <p:val>
                                            <p:strVal val="#ppt_h"/>
                                          </p:val>
                                        </p:tav>
                                      </p:tavLst>
                                    </p:anim>
                                  </p:childTnLst>
                                </p:cTn>
                              </p:par>
                              <p:par>
                                <p:cTn id="32" presetID="45" presetClass="entr" presetSubtype="0" fill="hold"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2000"/>
                                        <p:tgtEl>
                                          <p:spTgt spid="9"/>
                                        </p:tgtEl>
                                      </p:cBhvr>
                                    </p:animEffect>
                                    <p:anim calcmode="lin" valueType="num">
                                      <p:cBhvr>
                                        <p:cTn id="35" dur="2000" fill="hold"/>
                                        <p:tgtEl>
                                          <p:spTgt spid="9"/>
                                        </p:tgtEl>
                                        <p:attrNameLst>
                                          <p:attrName>ppt_w</p:attrName>
                                        </p:attrNameLst>
                                      </p:cBhvr>
                                      <p:tavLst>
                                        <p:tav tm="0" fmla="#ppt_w*sin(2.5*pi*$)">
                                          <p:val>
                                            <p:fltVal val="0"/>
                                          </p:val>
                                        </p:tav>
                                        <p:tav tm="100000">
                                          <p:val>
                                            <p:fltVal val="1"/>
                                          </p:val>
                                        </p:tav>
                                      </p:tavLst>
                                    </p:anim>
                                    <p:anim calcmode="lin" valueType="num">
                                      <p:cBhvr>
                                        <p:cTn id="36"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13232" y="914400"/>
            <a:ext cx="9875520" cy="685800"/>
          </a:xfrm>
          <a:prstGeom prst="rect">
            <a:avLst/>
          </a:prstGeom>
          <a:noFill/>
          <a:ln/>
        </p:spPr>
        <p:txBody>
          <a:bodyPr wrap="square" lIns="254" tIns="254" rIns="254" bIns="254" rtlCol="0" anchor="ctr">
            <a:normAutofit/>
          </a:bodyPr>
          <a:lstStyle/>
          <a:p>
            <a:pPr marL="0" indent="0">
              <a:buNone/>
            </a:pPr>
            <a:r>
              <a:rPr lang="en-US" sz="3600" b="1" dirty="0">
                <a:solidFill>
                  <a:srgbClr val="173B57"/>
                </a:solidFill>
                <a:latin typeface="Aptos Display" pitchFamily="34" charset="0"/>
                <a:ea typeface="Aptos Display" pitchFamily="34" charset="-122"/>
                <a:cs typeface="Aptos Display" pitchFamily="34" charset="-120"/>
              </a:rPr>
              <a:t>Exploring Social Media &amp; Growth Strategy</a:t>
            </a:r>
            <a:endParaRPr lang="en-US" sz="3600" dirty="0"/>
          </a:p>
        </p:txBody>
      </p:sp>
      <p:sp>
        <p:nvSpPr>
          <p:cNvPr id="3" name="Text 1"/>
          <p:cNvSpPr/>
          <p:nvPr/>
        </p:nvSpPr>
        <p:spPr>
          <a:xfrm>
            <a:off x="749808" y="1700784"/>
            <a:ext cx="7680960" cy="685800"/>
          </a:xfrm>
          <a:prstGeom prst="rect">
            <a:avLst/>
          </a:prstGeom>
          <a:noFill/>
          <a:ln/>
        </p:spPr>
        <p:txBody>
          <a:bodyPr wrap="square" lIns="254" tIns="254" rIns="254" bIns="254" rtlCol="0" anchor="ctr">
            <a:normAutofit/>
          </a:bodyPr>
          <a:lstStyle/>
          <a:p>
            <a:pPr marL="0" indent="0">
              <a:buNone/>
            </a:pPr>
            <a:r>
              <a:rPr lang="en-US" sz="2100" dirty="0">
                <a:solidFill>
                  <a:srgbClr val="5D6966"/>
                </a:solidFill>
                <a:latin typeface="Aptos" pitchFamily="34" charset="0"/>
                <a:ea typeface="Aptos" pitchFamily="34" charset="-122"/>
                <a:cs typeface="Aptos" pitchFamily="34" charset="-120"/>
              </a:rPr>
              <a:t>A field-ready approach for helping councils make Exploring visible, understandable and easy to join.</a:t>
            </a:r>
            <a:endParaRPr lang="en-US" sz="2100" dirty="0"/>
          </a:p>
        </p:txBody>
      </p:sp>
      <p:sp>
        <p:nvSpPr>
          <p:cNvPr id="4" name="Text 2"/>
          <p:cNvSpPr/>
          <p:nvPr/>
        </p:nvSpPr>
        <p:spPr>
          <a:xfrm>
            <a:off x="758952" y="2788920"/>
            <a:ext cx="1143000" cy="384048"/>
          </a:xfrm>
          <a:prstGeom prst="rect">
            <a:avLst/>
          </a:prstGeom>
          <a:solidFill>
            <a:srgbClr val="EAF4EF"/>
          </a:solidFill>
          <a:ln>
            <a:solidFill>
              <a:srgbClr val="EAF4EF"/>
            </a:solidFill>
          </a:ln>
        </p:spPr>
        <p:txBody>
          <a:bodyPr wrap="square" lIns="381" tIns="381" rIns="381" bIns="381" rtlCol="0" anchor="ctr"/>
          <a:lstStyle/>
          <a:p>
            <a:pPr marL="0" indent="0" algn="ctr">
              <a:buNone/>
            </a:pPr>
            <a:r>
              <a:rPr lang="en-US" sz="1300" b="1" dirty="0">
                <a:solidFill>
                  <a:srgbClr val="005B4A"/>
                </a:solidFill>
                <a:latin typeface="Aptos" pitchFamily="34" charset="0"/>
                <a:ea typeface="Aptos" pitchFamily="34" charset="-122"/>
                <a:cs typeface="Aptos" pitchFamily="34" charset="-120"/>
              </a:rPr>
              <a:t>Core idea</a:t>
            </a:r>
            <a:endParaRPr lang="en-US" sz="1300" dirty="0"/>
          </a:p>
        </p:txBody>
      </p:sp>
      <p:sp>
        <p:nvSpPr>
          <p:cNvPr id="5" name="Text 3"/>
          <p:cNvSpPr/>
          <p:nvPr/>
        </p:nvSpPr>
        <p:spPr>
          <a:xfrm>
            <a:off x="758952" y="3337560"/>
            <a:ext cx="7772400" cy="731520"/>
          </a:xfrm>
          <a:prstGeom prst="rect">
            <a:avLst/>
          </a:prstGeom>
          <a:noFill/>
          <a:ln/>
        </p:spPr>
        <p:txBody>
          <a:bodyPr wrap="square" lIns="381" tIns="381" rIns="381" bIns="381" rtlCol="0" anchor="ctr">
            <a:normAutofit/>
          </a:bodyPr>
          <a:lstStyle/>
          <a:p>
            <a:pPr marL="0" indent="0">
              <a:buNone/>
            </a:pPr>
            <a:r>
              <a:rPr lang="en-US" sz="2600" b="1" dirty="0">
                <a:solidFill>
                  <a:srgbClr val="005B4A"/>
                </a:solidFill>
                <a:latin typeface="Aptos Display" pitchFamily="34" charset="0"/>
                <a:ea typeface="Aptos Display" pitchFamily="34" charset="-122"/>
                <a:cs typeface="Aptos Display" pitchFamily="34" charset="-120"/>
              </a:rPr>
              <a:t>Exploring is a growth opportunity hiding in plain sight.</a:t>
            </a:r>
            <a:endParaRPr lang="en-US" sz="2600" dirty="0"/>
          </a:p>
        </p:txBody>
      </p:sp>
      <p:sp>
        <p:nvSpPr>
          <p:cNvPr id="6" name="Text 4"/>
          <p:cNvSpPr/>
          <p:nvPr/>
        </p:nvSpPr>
        <p:spPr>
          <a:xfrm>
            <a:off x="804672" y="4224528"/>
            <a:ext cx="6949440" cy="1143000"/>
          </a:xfrm>
          <a:prstGeom prst="rect">
            <a:avLst/>
          </a:prstGeom>
          <a:noFill/>
          <a:ln/>
        </p:spPr>
        <p:txBody>
          <a:bodyPr wrap="square" lIns="254" tIns="254" rIns="254" bIns="254" rtlCol="0" anchor="ctr">
            <a:normAutofit/>
          </a:bodyPr>
          <a:lstStyle/>
          <a:p>
            <a:pPr marL="0" indent="0">
              <a:buNone/>
            </a:pPr>
            <a:r>
              <a:rPr lang="en-US" sz="1800" dirty="0">
                <a:solidFill>
                  <a:srgbClr val="173B57"/>
                </a:solidFill>
                <a:latin typeface="Aptos" pitchFamily="34" charset="0"/>
                <a:ea typeface="Aptos" pitchFamily="34" charset="-122"/>
                <a:cs typeface="Aptos" pitchFamily="34" charset="-120"/>
              </a:rPr>
              <a:t>Current Scouts should know it exists.</a:t>
            </a:r>
            <a:endParaRPr lang="en-US" sz="1800" dirty="0"/>
          </a:p>
          <a:p>
            <a:pPr marL="0" indent="0">
              <a:buNone/>
            </a:pPr>
            <a:r>
              <a:rPr lang="en-US" sz="1800" dirty="0">
                <a:solidFill>
                  <a:srgbClr val="173B57"/>
                </a:solidFill>
                <a:latin typeface="Aptos" pitchFamily="34" charset="0"/>
                <a:ea typeface="Aptos" pitchFamily="34" charset="-122"/>
                <a:cs typeface="Aptos" pitchFamily="34" charset="-120"/>
              </a:rPr>
              <a:t>New youth should know they can join.</a:t>
            </a:r>
            <a:endParaRPr lang="en-US" sz="1800" dirty="0"/>
          </a:p>
          <a:p>
            <a:pPr marL="0" indent="0">
              <a:buNone/>
            </a:pPr>
            <a:r>
              <a:rPr lang="en-US" sz="1800" dirty="0">
                <a:solidFill>
                  <a:srgbClr val="173B57"/>
                </a:solidFill>
                <a:latin typeface="Aptos" pitchFamily="34" charset="0"/>
                <a:ea typeface="Aptos" pitchFamily="34" charset="-122"/>
                <a:cs typeface="Aptos" pitchFamily="34" charset="-120"/>
              </a:rPr>
              <a:t>Partners should see the workforce-development value.</a:t>
            </a:r>
            <a:endParaRPr lang="en-US" sz="1800" dirty="0"/>
          </a:p>
        </p:txBody>
      </p:sp>
      <p:sp>
        <p:nvSpPr>
          <p:cNvPr id="7" name="Text 5"/>
          <p:cNvSpPr/>
          <p:nvPr/>
        </p:nvSpPr>
        <p:spPr>
          <a:xfrm>
            <a:off x="9509760" y="3611880"/>
            <a:ext cx="1783080" cy="1188720"/>
          </a:xfrm>
          <a:prstGeom prst="rect">
            <a:avLst/>
          </a:prstGeom>
          <a:noFill/>
          <a:ln/>
        </p:spPr>
        <p:txBody>
          <a:bodyPr wrap="square" lIns="0" tIns="0" rIns="0" bIns="0" rtlCol="0" anchor="ctr"/>
          <a:lstStyle/>
          <a:p>
            <a:pPr marL="0" indent="0" algn="r">
              <a:buNone/>
            </a:pPr>
            <a:r>
              <a:rPr lang="en-US" sz="6200" b="1" dirty="0">
                <a:solidFill>
                  <a:srgbClr val="F4B942"/>
                </a:solidFill>
                <a:latin typeface="Aptos Display" pitchFamily="34" charset="0"/>
                <a:ea typeface="Aptos Display" pitchFamily="34" charset="-122"/>
                <a:cs typeface="Aptos Display" pitchFamily="34" charset="-120"/>
              </a:rPr>
              <a:t>01</a:t>
            </a:r>
            <a:endParaRPr lang="en-US" sz="6200" dirty="0"/>
          </a:p>
        </p:txBody>
      </p:sp>
      <p:sp>
        <p:nvSpPr>
          <p:cNvPr id="25" name="Slide Number Placeholder 0"/>
          <p:cNvSpPr>
            <a:spLocks noGrp="1"/>
          </p:cNvSpPr>
          <p:nvPr>
            <p:ph type="sldNum" sz="quarter" idx="4294967295"/>
          </p:nvPr>
        </p:nvSpPr>
        <p:spPr>
          <a:xfrm>
            <a:off x="1120140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750">
                <a:solidFill>
                  <a:srgbClr val="6F7F7A"/>
                </a:solidFill>
                <a:latin typeface="Aptos"/>
                <a:ea typeface="Aptos"/>
                <a:cs typeface="Aptos"/>
              </a:defRPr>
            </a:lvl1pPr>
          </a:lstStyle>
          <a:p>
            <a:pPr algn="l"/>
            <a:fld id="{F7021451-1387-4CA6-816F-3879F97B5CBC}" type="slidenum">
              <a:rPr lang="en-US" b="0"/>
              <a:t>64</a:t>
            </a:fld>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85800" y="411480"/>
            <a:ext cx="7772400" cy="210312"/>
          </a:xfrm>
          <a:prstGeom prst="rect">
            <a:avLst/>
          </a:prstGeom>
          <a:noFill/>
          <a:ln/>
        </p:spPr>
        <p:txBody>
          <a:bodyPr wrap="square" lIns="0" tIns="0" rIns="0" bIns="0" rtlCol="0" anchor="ctr"/>
          <a:lstStyle/>
          <a:p>
            <a:pPr marL="0" indent="0">
              <a:buNone/>
            </a:pPr>
            <a:r>
              <a:rPr lang="en-US" sz="1000" b="1" dirty="0">
                <a:solidFill>
                  <a:srgbClr val="005B4A"/>
                </a:solidFill>
                <a:latin typeface="Aptos" pitchFamily="34" charset="0"/>
                <a:ea typeface="Aptos" pitchFamily="34" charset="-122"/>
                <a:cs typeface="Aptos" pitchFamily="34" charset="-120"/>
              </a:rPr>
              <a:t>WHY IT MATTERS</a:t>
            </a:r>
            <a:endParaRPr lang="en-US" sz="1000" dirty="0"/>
          </a:p>
        </p:txBody>
      </p:sp>
      <p:sp>
        <p:nvSpPr>
          <p:cNvPr id="3" name="Text 1"/>
          <p:cNvSpPr/>
          <p:nvPr/>
        </p:nvSpPr>
        <p:spPr>
          <a:xfrm>
            <a:off x="658368" y="658368"/>
            <a:ext cx="9784080" cy="594360"/>
          </a:xfrm>
          <a:prstGeom prst="rect">
            <a:avLst/>
          </a:prstGeom>
          <a:noFill/>
          <a:ln/>
        </p:spPr>
        <p:txBody>
          <a:bodyPr wrap="square" lIns="254" tIns="254" rIns="254" bIns="254" rtlCol="0" anchor="ctr">
            <a:normAutofit/>
          </a:bodyPr>
          <a:lstStyle/>
          <a:p>
            <a:pPr marL="0" indent="0">
              <a:buNone/>
            </a:pPr>
            <a:r>
              <a:rPr lang="en-US" sz="3100" b="1" dirty="0">
                <a:solidFill>
                  <a:srgbClr val="173B57"/>
                </a:solidFill>
                <a:latin typeface="Aptos Display" pitchFamily="34" charset="0"/>
                <a:ea typeface="Aptos Display" pitchFamily="34" charset="-122"/>
                <a:cs typeface="Aptos Display" pitchFamily="34" charset="-120"/>
              </a:rPr>
              <a:t>What Exploring gives councils</a:t>
            </a:r>
            <a:endParaRPr lang="en-US" sz="3100" dirty="0"/>
          </a:p>
        </p:txBody>
      </p:sp>
      <p:sp>
        <p:nvSpPr>
          <p:cNvPr id="4" name="Text 2"/>
          <p:cNvSpPr/>
          <p:nvPr/>
        </p:nvSpPr>
        <p:spPr>
          <a:xfrm>
            <a:off x="685800" y="1280160"/>
            <a:ext cx="8412480" cy="731520"/>
          </a:xfrm>
          <a:prstGeom prst="rect">
            <a:avLst/>
          </a:prstGeom>
          <a:noFill/>
          <a:ln/>
        </p:spPr>
        <p:txBody>
          <a:bodyPr wrap="square" lIns="254" tIns="254" rIns="254" bIns="254" rtlCol="0" anchor="ctr">
            <a:normAutofit/>
          </a:bodyPr>
          <a:lstStyle/>
          <a:p>
            <a:pPr marL="0" indent="0">
              <a:buNone/>
            </a:pPr>
            <a:r>
              <a:rPr lang="en-US" sz="2000" dirty="0">
                <a:solidFill>
                  <a:srgbClr val="5D6966"/>
                </a:solidFill>
                <a:latin typeface="Aptos" pitchFamily="34" charset="0"/>
                <a:ea typeface="Aptos" pitchFamily="34" charset="-122"/>
                <a:cs typeface="Aptos" pitchFamily="34" charset="-120"/>
              </a:rPr>
              <a:t>Exploring connects youth with real career experiences, mentors and leadership opportunities — while giving councils a growth lane.</a:t>
            </a:r>
            <a:endParaRPr lang="en-US" sz="2000" dirty="0"/>
          </a:p>
        </p:txBody>
      </p:sp>
      <p:sp>
        <p:nvSpPr>
          <p:cNvPr id="5" name="Text 3"/>
          <p:cNvSpPr/>
          <p:nvPr/>
        </p:nvSpPr>
        <p:spPr>
          <a:xfrm>
            <a:off x="10771632" y="566928"/>
            <a:ext cx="640080" cy="292608"/>
          </a:xfrm>
          <a:prstGeom prst="rect">
            <a:avLst/>
          </a:prstGeom>
          <a:noFill/>
          <a:ln/>
        </p:spPr>
        <p:txBody>
          <a:bodyPr wrap="square" lIns="0" tIns="0" rIns="0" bIns="0" rtlCol="0" anchor="ctr"/>
          <a:lstStyle/>
          <a:p>
            <a:pPr marL="0" indent="0" algn="r">
              <a:buNone/>
            </a:pPr>
            <a:r>
              <a:rPr lang="en-US" sz="1800" b="1" dirty="0">
                <a:solidFill>
                  <a:srgbClr val="F4B942"/>
                </a:solidFill>
                <a:latin typeface="Aptos Display" pitchFamily="34" charset="0"/>
                <a:ea typeface="Aptos Display" pitchFamily="34" charset="-122"/>
                <a:cs typeface="Aptos Display" pitchFamily="34" charset="-120"/>
              </a:rPr>
              <a:t>02</a:t>
            </a:r>
            <a:endParaRPr lang="en-US" sz="1800" dirty="0"/>
          </a:p>
        </p:txBody>
      </p:sp>
      <p:sp>
        <p:nvSpPr>
          <p:cNvPr id="6" name="Text 4"/>
          <p:cNvSpPr/>
          <p:nvPr/>
        </p:nvSpPr>
        <p:spPr>
          <a:xfrm>
            <a:off x="685800" y="2514600"/>
            <a:ext cx="2651760" cy="320040"/>
          </a:xfrm>
          <a:prstGeom prst="rect">
            <a:avLst/>
          </a:prstGeom>
          <a:noFill/>
          <a:ln/>
        </p:spPr>
        <p:txBody>
          <a:bodyPr wrap="square" lIns="0" tIns="0" rIns="0" bIns="0" rtlCol="0" anchor="ctr"/>
          <a:lstStyle/>
          <a:p>
            <a:pPr marL="0" indent="0">
              <a:buNone/>
            </a:pPr>
            <a:r>
              <a:rPr lang="en-US" sz="1200" b="1" dirty="0">
                <a:solidFill>
                  <a:srgbClr val="005B4A"/>
                </a:solidFill>
                <a:latin typeface="Aptos" pitchFamily="34" charset="0"/>
                <a:ea typeface="Aptos" pitchFamily="34" charset="-122"/>
                <a:cs typeface="Aptos" pitchFamily="34" charset="-120"/>
              </a:rPr>
              <a:t>MEMBERSHIP</a:t>
            </a:r>
            <a:endParaRPr lang="en-US" sz="1200" dirty="0"/>
          </a:p>
        </p:txBody>
      </p:sp>
      <p:sp>
        <p:nvSpPr>
          <p:cNvPr id="7" name="Text 5"/>
          <p:cNvSpPr/>
          <p:nvPr/>
        </p:nvSpPr>
        <p:spPr>
          <a:xfrm>
            <a:off x="685800" y="2898648"/>
            <a:ext cx="2971800" cy="1188720"/>
          </a:xfrm>
          <a:prstGeom prst="rect">
            <a:avLst/>
          </a:prstGeom>
          <a:noFill/>
          <a:ln/>
        </p:spPr>
        <p:txBody>
          <a:bodyPr wrap="square" lIns="127" tIns="127" rIns="127" bIns="127" rtlCol="0" anchor="ctr">
            <a:normAutofit/>
          </a:bodyPr>
          <a:lstStyle/>
          <a:p>
            <a:pPr marL="0" indent="0">
              <a:buNone/>
            </a:pPr>
            <a:r>
              <a:rPr lang="en-US" sz="2200" b="1" dirty="0">
                <a:solidFill>
                  <a:srgbClr val="173B57"/>
                </a:solidFill>
                <a:latin typeface="Aptos Display" pitchFamily="34" charset="0"/>
                <a:ea typeface="Aptos Display" pitchFamily="34" charset="-122"/>
                <a:cs typeface="Aptos Display" pitchFamily="34" charset="-120"/>
              </a:rPr>
              <a:t>A growth pathway for older youth</a:t>
            </a:r>
            <a:endParaRPr lang="en-US" sz="2200" dirty="0"/>
          </a:p>
        </p:txBody>
      </p:sp>
      <p:sp>
        <p:nvSpPr>
          <p:cNvPr id="8" name="Text 6"/>
          <p:cNvSpPr/>
          <p:nvPr/>
        </p:nvSpPr>
        <p:spPr>
          <a:xfrm>
            <a:off x="685800" y="4087368"/>
            <a:ext cx="2971800" cy="685800"/>
          </a:xfrm>
          <a:prstGeom prst="rect">
            <a:avLst/>
          </a:prstGeom>
          <a:noFill/>
          <a:ln/>
        </p:spPr>
        <p:txBody>
          <a:bodyPr wrap="square" lIns="127" tIns="127" rIns="127" bIns="127" rtlCol="0" anchor="ctr">
            <a:normAutofit/>
          </a:bodyPr>
          <a:lstStyle/>
          <a:p>
            <a:pPr marL="0" indent="0">
              <a:buNone/>
            </a:pPr>
            <a:r>
              <a:rPr lang="en-US" sz="1350" dirty="0">
                <a:solidFill>
                  <a:srgbClr val="5D6966"/>
                </a:solidFill>
                <a:latin typeface="Aptos" pitchFamily="34" charset="0"/>
                <a:ea typeface="Aptos" pitchFamily="34" charset="-122"/>
                <a:cs typeface="Aptos" pitchFamily="34" charset="-120"/>
              </a:rPr>
              <a:t>Current Scouts can add Exploring; new youth can enter through career interests.</a:t>
            </a:r>
            <a:endParaRPr lang="en-US" sz="1350" dirty="0"/>
          </a:p>
        </p:txBody>
      </p:sp>
      <p:sp>
        <p:nvSpPr>
          <p:cNvPr id="9" name="Text 7"/>
          <p:cNvSpPr/>
          <p:nvPr/>
        </p:nvSpPr>
        <p:spPr>
          <a:xfrm>
            <a:off x="4251960" y="2514600"/>
            <a:ext cx="2651760" cy="320040"/>
          </a:xfrm>
          <a:prstGeom prst="rect">
            <a:avLst/>
          </a:prstGeom>
          <a:noFill/>
          <a:ln/>
        </p:spPr>
        <p:txBody>
          <a:bodyPr wrap="square" lIns="0" tIns="0" rIns="0" bIns="0" rtlCol="0" anchor="ctr"/>
          <a:lstStyle/>
          <a:p>
            <a:pPr marL="0" indent="0">
              <a:buNone/>
            </a:pPr>
            <a:r>
              <a:rPr lang="en-US" sz="1200" b="1" dirty="0">
                <a:solidFill>
                  <a:srgbClr val="005B4A"/>
                </a:solidFill>
                <a:latin typeface="Aptos" pitchFamily="34" charset="0"/>
                <a:ea typeface="Aptos" pitchFamily="34" charset="-122"/>
                <a:cs typeface="Aptos" pitchFamily="34" charset="-120"/>
              </a:rPr>
              <a:t>PARTNERS</a:t>
            </a:r>
            <a:endParaRPr lang="en-US" sz="1200" dirty="0"/>
          </a:p>
        </p:txBody>
      </p:sp>
      <p:sp>
        <p:nvSpPr>
          <p:cNvPr id="10" name="Text 8"/>
          <p:cNvSpPr/>
          <p:nvPr/>
        </p:nvSpPr>
        <p:spPr>
          <a:xfrm>
            <a:off x="4251960" y="2898648"/>
            <a:ext cx="2971800" cy="1188720"/>
          </a:xfrm>
          <a:prstGeom prst="rect">
            <a:avLst/>
          </a:prstGeom>
          <a:noFill/>
          <a:ln/>
        </p:spPr>
        <p:txBody>
          <a:bodyPr wrap="square" lIns="127" tIns="127" rIns="127" bIns="127" rtlCol="0" anchor="ctr">
            <a:normAutofit/>
          </a:bodyPr>
          <a:lstStyle/>
          <a:p>
            <a:pPr marL="0" indent="0">
              <a:buNone/>
            </a:pPr>
            <a:r>
              <a:rPr lang="en-US" sz="2200" b="1" dirty="0">
                <a:solidFill>
                  <a:srgbClr val="173B57"/>
                </a:solidFill>
                <a:latin typeface="Aptos Display" pitchFamily="34" charset="0"/>
                <a:ea typeface="Aptos Display" pitchFamily="34" charset="-122"/>
                <a:cs typeface="Aptos Display" pitchFamily="34" charset="-120"/>
              </a:rPr>
              <a:t>A stronger community relevance story</a:t>
            </a:r>
            <a:endParaRPr lang="en-US" sz="2200" dirty="0"/>
          </a:p>
        </p:txBody>
      </p:sp>
      <p:sp>
        <p:nvSpPr>
          <p:cNvPr id="11" name="Text 9"/>
          <p:cNvSpPr/>
          <p:nvPr/>
        </p:nvSpPr>
        <p:spPr>
          <a:xfrm>
            <a:off x="4251960" y="4087368"/>
            <a:ext cx="2971800" cy="685800"/>
          </a:xfrm>
          <a:prstGeom prst="rect">
            <a:avLst/>
          </a:prstGeom>
          <a:noFill/>
          <a:ln/>
        </p:spPr>
        <p:txBody>
          <a:bodyPr wrap="square" lIns="127" tIns="127" rIns="127" bIns="127" rtlCol="0" anchor="ctr">
            <a:normAutofit/>
          </a:bodyPr>
          <a:lstStyle/>
          <a:p>
            <a:pPr marL="0" indent="0">
              <a:buNone/>
            </a:pPr>
            <a:r>
              <a:rPr lang="en-US" sz="1350" dirty="0">
                <a:solidFill>
                  <a:srgbClr val="5D6966"/>
                </a:solidFill>
                <a:latin typeface="Aptos" pitchFamily="34" charset="0"/>
                <a:ea typeface="Aptos" pitchFamily="34" charset="-122"/>
                <a:cs typeface="Aptos" pitchFamily="34" charset="-120"/>
              </a:rPr>
              <a:t>Employers, cities, hospitals, airports and schools can see themselves in the work.</a:t>
            </a:r>
            <a:endParaRPr lang="en-US" sz="1350" dirty="0"/>
          </a:p>
        </p:txBody>
      </p:sp>
      <p:sp>
        <p:nvSpPr>
          <p:cNvPr id="12" name="Text 10"/>
          <p:cNvSpPr/>
          <p:nvPr/>
        </p:nvSpPr>
        <p:spPr>
          <a:xfrm>
            <a:off x="7818120" y="2514600"/>
            <a:ext cx="2651760" cy="320040"/>
          </a:xfrm>
          <a:prstGeom prst="rect">
            <a:avLst/>
          </a:prstGeom>
          <a:noFill/>
          <a:ln/>
        </p:spPr>
        <p:txBody>
          <a:bodyPr wrap="square" lIns="0" tIns="0" rIns="0" bIns="0" rtlCol="0" anchor="ctr"/>
          <a:lstStyle/>
          <a:p>
            <a:pPr marL="0" indent="0">
              <a:buNone/>
            </a:pPr>
            <a:r>
              <a:rPr lang="en-US" sz="1200" b="1" dirty="0">
                <a:solidFill>
                  <a:srgbClr val="005B4A"/>
                </a:solidFill>
                <a:latin typeface="Aptos" pitchFamily="34" charset="0"/>
                <a:ea typeface="Aptos" pitchFamily="34" charset="-122"/>
                <a:cs typeface="Aptos" pitchFamily="34" charset="-120"/>
              </a:rPr>
              <a:t>FUNDING</a:t>
            </a:r>
            <a:endParaRPr lang="en-US" sz="1200" dirty="0"/>
          </a:p>
        </p:txBody>
      </p:sp>
      <p:sp>
        <p:nvSpPr>
          <p:cNvPr id="13" name="Text 11"/>
          <p:cNvSpPr/>
          <p:nvPr/>
        </p:nvSpPr>
        <p:spPr>
          <a:xfrm>
            <a:off x="7818120" y="2898648"/>
            <a:ext cx="2971800" cy="1188720"/>
          </a:xfrm>
          <a:prstGeom prst="rect">
            <a:avLst/>
          </a:prstGeom>
          <a:noFill/>
          <a:ln/>
        </p:spPr>
        <p:txBody>
          <a:bodyPr wrap="square" lIns="127" tIns="127" rIns="127" bIns="127" rtlCol="0" anchor="ctr">
            <a:normAutofit/>
          </a:bodyPr>
          <a:lstStyle/>
          <a:p>
            <a:pPr marL="0" indent="0">
              <a:buNone/>
            </a:pPr>
            <a:r>
              <a:rPr lang="en-US" sz="2200" b="1" dirty="0">
                <a:solidFill>
                  <a:srgbClr val="173B57"/>
                </a:solidFill>
                <a:latin typeface="Aptos Display" pitchFamily="34" charset="0"/>
                <a:ea typeface="Aptos Display" pitchFamily="34" charset="-122"/>
                <a:cs typeface="Aptos Display" pitchFamily="34" charset="-120"/>
              </a:rPr>
              <a:t>A workforce-development frame</a:t>
            </a:r>
            <a:endParaRPr lang="en-US" sz="2200" dirty="0"/>
          </a:p>
        </p:txBody>
      </p:sp>
      <p:sp>
        <p:nvSpPr>
          <p:cNvPr id="14" name="Text 12"/>
          <p:cNvSpPr/>
          <p:nvPr/>
        </p:nvSpPr>
        <p:spPr>
          <a:xfrm>
            <a:off x="7818120" y="4087368"/>
            <a:ext cx="2971800" cy="685800"/>
          </a:xfrm>
          <a:prstGeom prst="rect">
            <a:avLst/>
          </a:prstGeom>
          <a:noFill/>
          <a:ln/>
        </p:spPr>
        <p:txBody>
          <a:bodyPr wrap="square" lIns="127" tIns="127" rIns="127" bIns="127" rtlCol="0" anchor="ctr">
            <a:normAutofit/>
          </a:bodyPr>
          <a:lstStyle/>
          <a:p>
            <a:pPr marL="0" indent="0">
              <a:buNone/>
            </a:pPr>
            <a:r>
              <a:rPr lang="en-US" sz="1350" dirty="0">
                <a:solidFill>
                  <a:srgbClr val="5D6966"/>
                </a:solidFill>
                <a:latin typeface="Aptos" pitchFamily="34" charset="0"/>
                <a:ea typeface="Aptos" pitchFamily="34" charset="-122"/>
                <a:cs typeface="Aptos" pitchFamily="34" charset="-120"/>
              </a:rPr>
              <a:t>Foundations and grants often respond to career readiness, mentorship and future workforce outcomes.</a:t>
            </a:r>
            <a:endParaRPr lang="en-US" sz="1350" dirty="0"/>
          </a:p>
        </p:txBody>
      </p:sp>
      <p:sp>
        <p:nvSpPr>
          <p:cNvPr id="15" name="Text 13"/>
          <p:cNvSpPr/>
          <p:nvPr/>
        </p:nvSpPr>
        <p:spPr>
          <a:xfrm>
            <a:off x="749808" y="5532120"/>
            <a:ext cx="9692640" cy="502920"/>
          </a:xfrm>
          <a:prstGeom prst="rect">
            <a:avLst/>
          </a:prstGeom>
          <a:noFill/>
          <a:ln/>
        </p:spPr>
        <p:txBody>
          <a:bodyPr wrap="square" lIns="254" tIns="254" rIns="254" bIns="254" rtlCol="0" anchor="ctr">
            <a:normAutofit/>
          </a:bodyPr>
          <a:lstStyle/>
          <a:p>
            <a:pPr marL="0" indent="0">
              <a:buNone/>
            </a:pPr>
            <a:r>
              <a:rPr lang="en-US" sz="1550" i="1" dirty="0">
                <a:solidFill>
                  <a:srgbClr val="5D6966"/>
                </a:solidFill>
                <a:latin typeface="Aptos" pitchFamily="34" charset="0"/>
                <a:ea typeface="Aptos" pitchFamily="34" charset="-122"/>
                <a:cs typeface="Aptos" pitchFamily="34" charset="-120"/>
              </a:rPr>
              <a:t>Internal framing: Exploring can support both mission impact and council growth. Public framing should emphasize opportunity, mentorship and workforce readiness.</a:t>
            </a:r>
            <a:endParaRPr lang="en-US" sz="1550" dirty="0"/>
          </a:p>
        </p:txBody>
      </p:sp>
      <p:sp>
        <p:nvSpPr>
          <p:cNvPr id="25" name="Slide Number Placeholder 0"/>
          <p:cNvSpPr>
            <a:spLocks noGrp="1"/>
          </p:cNvSpPr>
          <p:nvPr>
            <p:ph type="sldNum" sz="quarter" idx="4294967295"/>
          </p:nvPr>
        </p:nvSpPr>
        <p:spPr>
          <a:xfrm>
            <a:off x="1120140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750">
                <a:solidFill>
                  <a:srgbClr val="6F7F7A"/>
                </a:solidFill>
                <a:latin typeface="Aptos"/>
                <a:ea typeface="Aptos"/>
                <a:cs typeface="Aptos"/>
              </a:defRPr>
            </a:lvl1pPr>
          </a:lstStyle>
          <a:p>
            <a:pPr algn="l"/>
            <a:fld id="{F7021451-1387-4CA6-816F-3879F97B5CBC}" type="slidenum">
              <a:rPr lang="en-US" b="0"/>
              <a:t>65</a:t>
            </a:fld>
            <a:endParaRPr 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85800" y="411480"/>
            <a:ext cx="7772400" cy="210312"/>
          </a:xfrm>
          <a:prstGeom prst="rect">
            <a:avLst/>
          </a:prstGeom>
          <a:noFill/>
          <a:ln/>
        </p:spPr>
        <p:txBody>
          <a:bodyPr wrap="square" lIns="0" tIns="0" rIns="0" bIns="0" rtlCol="0" anchor="ctr"/>
          <a:lstStyle/>
          <a:p>
            <a:pPr marL="0" indent="0">
              <a:buNone/>
            </a:pPr>
            <a:r>
              <a:rPr lang="en-US" sz="1000" b="1" dirty="0">
                <a:solidFill>
                  <a:srgbClr val="005B4A"/>
                </a:solidFill>
                <a:latin typeface="Aptos" pitchFamily="34" charset="0"/>
                <a:ea typeface="Aptos" pitchFamily="34" charset="-122"/>
                <a:cs typeface="Aptos" pitchFamily="34" charset="-120"/>
              </a:rPr>
              <a:t>AUDIENCE STRATEGY</a:t>
            </a:r>
            <a:endParaRPr lang="en-US" sz="1000" dirty="0"/>
          </a:p>
        </p:txBody>
      </p:sp>
      <p:sp>
        <p:nvSpPr>
          <p:cNvPr id="3" name="Text 1"/>
          <p:cNvSpPr/>
          <p:nvPr/>
        </p:nvSpPr>
        <p:spPr>
          <a:xfrm>
            <a:off x="658368" y="658368"/>
            <a:ext cx="9784080" cy="594360"/>
          </a:xfrm>
          <a:prstGeom prst="rect">
            <a:avLst/>
          </a:prstGeom>
          <a:noFill/>
          <a:ln/>
        </p:spPr>
        <p:txBody>
          <a:bodyPr wrap="square" lIns="254" tIns="254" rIns="254" bIns="254" rtlCol="0" anchor="ctr">
            <a:normAutofit/>
          </a:bodyPr>
          <a:lstStyle/>
          <a:p>
            <a:pPr marL="0" indent="0">
              <a:buNone/>
            </a:pPr>
            <a:r>
              <a:rPr lang="en-US" sz="3100" b="1" dirty="0">
                <a:solidFill>
                  <a:srgbClr val="173B57"/>
                </a:solidFill>
                <a:latin typeface="Aptos Display" pitchFamily="34" charset="0"/>
                <a:ea typeface="Aptos Display" pitchFamily="34" charset="-122"/>
                <a:cs typeface="Aptos Display" pitchFamily="34" charset="-120"/>
              </a:rPr>
              <a:t>Two audiences councils must reach</a:t>
            </a:r>
            <a:endParaRPr lang="en-US" sz="3100" dirty="0"/>
          </a:p>
        </p:txBody>
      </p:sp>
      <p:sp>
        <p:nvSpPr>
          <p:cNvPr id="4" name="Text 2"/>
          <p:cNvSpPr/>
          <p:nvPr/>
        </p:nvSpPr>
        <p:spPr>
          <a:xfrm>
            <a:off x="685800" y="1261872"/>
            <a:ext cx="8686800" cy="731520"/>
          </a:xfrm>
          <a:prstGeom prst="rect">
            <a:avLst/>
          </a:prstGeom>
          <a:noFill/>
          <a:ln/>
        </p:spPr>
        <p:txBody>
          <a:bodyPr wrap="square" lIns="254" tIns="254" rIns="254" bIns="254" rtlCol="0" anchor="ctr">
            <a:normAutofit/>
          </a:bodyPr>
          <a:lstStyle/>
          <a:p>
            <a:pPr marL="0" indent="0">
              <a:buNone/>
            </a:pPr>
            <a:r>
              <a:rPr lang="en-US" sz="2000" dirty="0">
                <a:solidFill>
                  <a:srgbClr val="5D6966"/>
                </a:solidFill>
                <a:latin typeface="Aptos" pitchFamily="34" charset="0"/>
                <a:ea typeface="Aptos" pitchFamily="34" charset="-122"/>
                <a:cs typeface="Aptos" pitchFamily="34" charset="-120"/>
              </a:rPr>
              <a:t>Exploring is both a next step for current Scouts and a front door for youth new to Scouting America.</a:t>
            </a:r>
            <a:endParaRPr lang="en-US" sz="2000" dirty="0"/>
          </a:p>
        </p:txBody>
      </p:sp>
      <p:sp>
        <p:nvSpPr>
          <p:cNvPr id="5" name="Text 3"/>
          <p:cNvSpPr/>
          <p:nvPr/>
        </p:nvSpPr>
        <p:spPr>
          <a:xfrm>
            <a:off x="10771632" y="566928"/>
            <a:ext cx="640080" cy="292608"/>
          </a:xfrm>
          <a:prstGeom prst="rect">
            <a:avLst/>
          </a:prstGeom>
          <a:noFill/>
          <a:ln/>
        </p:spPr>
        <p:txBody>
          <a:bodyPr wrap="square" lIns="0" tIns="0" rIns="0" bIns="0" rtlCol="0" anchor="ctr"/>
          <a:lstStyle/>
          <a:p>
            <a:pPr marL="0" indent="0" algn="r">
              <a:buNone/>
            </a:pPr>
            <a:r>
              <a:rPr lang="en-US" sz="1800" b="1" dirty="0">
                <a:solidFill>
                  <a:srgbClr val="F4B942"/>
                </a:solidFill>
                <a:latin typeface="Aptos Display" pitchFamily="34" charset="0"/>
                <a:ea typeface="Aptos Display" pitchFamily="34" charset="-122"/>
                <a:cs typeface="Aptos Display" pitchFamily="34" charset="-120"/>
              </a:rPr>
              <a:t>03</a:t>
            </a:r>
            <a:endParaRPr lang="en-US" sz="1800" dirty="0"/>
          </a:p>
        </p:txBody>
      </p:sp>
      <p:sp>
        <p:nvSpPr>
          <p:cNvPr id="6" name="Text 4"/>
          <p:cNvSpPr/>
          <p:nvPr/>
        </p:nvSpPr>
        <p:spPr>
          <a:xfrm>
            <a:off x="822960" y="2423160"/>
            <a:ext cx="4389120" cy="411480"/>
          </a:xfrm>
          <a:prstGeom prst="rect">
            <a:avLst/>
          </a:prstGeom>
          <a:noFill/>
          <a:ln/>
        </p:spPr>
        <p:txBody>
          <a:bodyPr wrap="square" lIns="0" tIns="0" rIns="0" bIns="0" rtlCol="0" anchor="ctr"/>
          <a:lstStyle/>
          <a:p>
            <a:pPr marL="0" indent="0">
              <a:buNone/>
            </a:pPr>
            <a:r>
              <a:rPr lang="en-US" sz="2400" b="1" dirty="0">
                <a:solidFill>
                  <a:srgbClr val="173B57"/>
                </a:solidFill>
                <a:latin typeface="Aptos Display" pitchFamily="34" charset="0"/>
                <a:ea typeface="Aptos Display" pitchFamily="34" charset="-122"/>
                <a:cs typeface="Aptos Display" pitchFamily="34" charset="-120"/>
              </a:rPr>
              <a:t>Current Scouts + families</a:t>
            </a:r>
            <a:endParaRPr lang="en-US" sz="2400" dirty="0"/>
          </a:p>
        </p:txBody>
      </p:sp>
      <p:sp>
        <p:nvSpPr>
          <p:cNvPr id="7" name="Text 5"/>
          <p:cNvSpPr/>
          <p:nvPr/>
        </p:nvSpPr>
        <p:spPr>
          <a:xfrm>
            <a:off x="841248" y="2971800"/>
            <a:ext cx="4251960" cy="685800"/>
          </a:xfrm>
          <a:prstGeom prst="rect">
            <a:avLst/>
          </a:prstGeom>
          <a:noFill/>
          <a:ln/>
        </p:spPr>
        <p:txBody>
          <a:bodyPr wrap="square" lIns="254" tIns="254" rIns="254" bIns="254" rtlCol="0" anchor="ctr">
            <a:normAutofit fontScale="92500" lnSpcReduction="10000"/>
          </a:bodyPr>
          <a:lstStyle/>
          <a:p>
            <a:pPr marL="0" indent="0">
              <a:buNone/>
            </a:pPr>
            <a:r>
              <a:rPr lang="en-US" sz="2500" b="1" dirty="0">
                <a:solidFill>
                  <a:srgbClr val="005B4A"/>
                </a:solidFill>
                <a:latin typeface="Aptos Display" pitchFamily="34" charset="0"/>
                <a:ea typeface="Aptos Display" pitchFamily="34" charset="-122"/>
                <a:cs typeface="Aptos Display" pitchFamily="34" charset="-120"/>
              </a:rPr>
              <a:t>“You can be in Scouts BSA and Exploring.”</a:t>
            </a:r>
            <a:endParaRPr lang="en-US" sz="2500" dirty="0"/>
          </a:p>
        </p:txBody>
      </p:sp>
      <p:sp>
        <p:nvSpPr>
          <p:cNvPr id="8" name="Text 6"/>
          <p:cNvSpPr/>
          <p:nvPr/>
        </p:nvSpPr>
        <p:spPr>
          <a:xfrm>
            <a:off x="841248" y="3886200"/>
            <a:ext cx="4297680" cy="1280160"/>
          </a:xfrm>
          <a:prstGeom prst="rect">
            <a:avLst/>
          </a:prstGeom>
          <a:noFill/>
          <a:ln/>
        </p:spPr>
        <p:txBody>
          <a:bodyPr wrap="square" lIns="381" tIns="381" rIns="381" bIns="381" rtlCol="0" anchor="t">
            <a:normAutofit/>
          </a:bodyPr>
          <a:lstStyle/>
          <a:p>
            <a:pPr marL="152400" indent="-152400">
              <a:buSzPct val="100000"/>
              <a:buChar char="•"/>
            </a:pPr>
            <a:r>
              <a:rPr lang="en-US" sz="1700" dirty="0">
                <a:solidFill>
                  <a:srgbClr val="173B57"/>
                </a:solidFill>
                <a:latin typeface="Aptos" pitchFamily="34" charset="0"/>
                <a:ea typeface="Aptos" pitchFamily="34" charset="-122"/>
                <a:cs typeface="Aptos" pitchFamily="34" charset="-120"/>
              </a:rPr>
              <a:t>Retain older youth</a:t>
            </a:r>
            <a:endParaRPr lang="en-US" sz="1700" dirty="0"/>
          </a:p>
          <a:p>
            <a:pPr marL="152400" indent="-152400">
              <a:buSzPct val="100000"/>
              <a:buChar char="•"/>
            </a:pPr>
            <a:r>
              <a:rPr lang="en-US" sz="1700" dirty="0">
                <a:solidFill>
                  <a:srgbClr val="173B57"/>
                </a:solidFill>
                <a:latin typeface="Aptos" pitchFamily="34" charset="0"/>
                <a:ea typeface="Aptos" pitchFamily="34" charset="-122"/>
                <a:cs typeface="Aptos" pitchFamily="34" charset="-120"/>
              </a:rPr>
              <a:t>Connect merit badge interests to careers</a:t>
            </a:r>
            <a:endParaRPr lang="en-US" sz="1700" dirty="0"/>
          </a:p>
          <a:p>
            <a:pPr marL="152400" indent="-152400">
              <a:buSzPct val="100000"/>
              <a:buChar char="•"/>
            </a:pPr>
            <a:r>
              <a:rPr lang="en-US" sz="1700" dirty="0">
                <a:solidFill>
                  <a:srgbClr val="173B57"/>
                </a:solidFill>
                <a:latin typeface="Aptos" pitchFamily="34" charset="0"/>
                <a:ea typeface="Aptos" pitchFamily="34" charset="-122"/>
                <a:cs typeface="Aptos" pitchFamily="34" charset="-120"/>
              </a:rPr>
              <a:t>Help families see what comes next</a:t>
            </a:r>
            <a:endParaRPr lang="en-US" sz="1700" dirty="0"/>
          </a:p>
        </p:txBody>
      </p:sp>
      <p:sp>
        <p:nvSpPr>
          <p:cNvPr id="9" name="Text 7"/>
          <p:cNvSpPr/>
          <p:nvPr/>
        </p:nvSpPr>
        <p:spPr>
          <a:xfrm>
            <a:off x="6400800" y="2423160"/>
            <a:ext cx="4389120" cy="411480"/>
          </a:xfrm>
          <a:prstGeom prst="rect">
            <a:avLst/>
          </a:prstGeom>
          <a:noFill/>
          <a:ln/>
        </p:spPr>
        <p:txBody>
          <a:bodyPr wrap="square" lIns="0" tIns="0" rIns="0" bIns="0" rtlCol="0" anchor="ctr"/>
          <a:lstStyle/>
          <a:p>
            <a:pPr marL="0" indent="0">
              <a:buNone/>
            </a:pPr>
            <a:r>
              <a:rPr lang="en-US" sz="2400" b="1" dirty="0">
                <a:solidFill>
                  <a:srgbClr val="173B57"/>
                </a:solidFill>
                <a:latin typeface="Aptos Display" pitchFamily="34" charset="0"/>
                <a:ea typeface="Aptos Display" pitchFamily="34" charset="-122"/>
                <a:cs typeface="Aptos Display" pitchFamily="34" charset="-120"/>
              </a:rPr>
              <a:t>New youth + families</a:t>
            </a:r>
            <a:endParaRPr lang="en-US" sz="2400" dirty="0"/>
          </a:p>
        </p:txBody>
      </p:sp>
      <p:sp>
        <p:nvSpPr>
          <p:cNvPr id="10" name="Text 8"/>
          <p:cNvSpPr/>
          <p:nvPr/>
        </p:nvSpPr>
        <p:spPr>
          <a:xfrm>
            <a:off x="6419088" y="2971800"/>
            <a:ext cx="4526280" cy="685800"/>
          </a:xfrm>
          <a:prstGeom prst="rect">
            <a:avLst/>
          </a:prstGeom>
          <a:noFill/>
          <a:ln/>
        </p:spPr>
        <p:txBody>
          <a:bodyPr wrap="square" lIns="254" tIns="254" rIns="254" bIns="254" rtlCol="0" anchor="ctr">
            <a:normAutofit fontScale="92500" lnSpcReduction="10000"/>
          </a:bodyPr>
          <a:lstStyle/>
          <a:p>
            <a:pPr marL="0" indent="0">
              <a:buNone/>
            </a:pPr>
            <a:r>
              <a:rPr lang="en-US" sz="2500" b="1" dirty="0">
                <a:solidFill>
                  <a:srgbClr val="005B4A"/>
                </a:solidFill>
                <a:latin typeface="Aptos Display" pitchFamily="34" charset="0"/>
                <a:ea typeface="Aptos Display" pitchFamily="34" charset="-122"/>
                <a:cs typeface="Aptos Display" pitchFamily="34" charset="-120"/>
              </a:rPr>
              <a:t>“You do not have to be a Scout to join.”</a:t>
            </a:r>
            <a:endParaRPr lang="en-US" sz="2500" dirty="0"/>
          </a:p>
        </p:txBody>
      </p:sp>
      <p:sp>
        <p:nvSpPr>
          <p:cNvPr id="11" name="Text 9"/>
          <p:cNvSpPr/>
          <p:nvPr/>
        </p:nvSpPr>
        <p:spPr>
          <a:xfrm>
            <a:off x="6419088" y="3886200"/>
            <a:ext cx="4526280" cy="1280160"/>
          </a:xfrm>
          <a:prstGeom prst="rect">
            <a:avLst/>
          </a:prstGeom>
          <a:noFill/>
          <a:ln/>
        </p:spPr>
        <p:txBody>
          <a:bodyPr wrap="square" lIns="381" tIns="381" rIns="381" bIns="381" rtlCol="0" anchor="t">
            <a:normAutofit/>
          </a:bodyPr>
          <a:lstStyle/>
          <a:p>
            <a:pPr marL="152400" indent="-152400">
              <a:buSzPct val="100000"/>
              <a:buChar char="•"/>
            </a:pPr>
            <a:r>
              <a:rPr lang="en-US" sz="1700" dirty="0">
                <a:solidFill>
                  <a:srgbClr val="173B57"/>
                </a:solidFill>
                <a:latin typeface="Aptos" pitchFamily="34" charset="0"/>
                <a:ea typeface="Aptos" pitchFamily="34" charset="-122"/>
                <a:cs typeface="Aptos" pitchFamily="34" charset="-120"/>
              </a:rPr>
              <a:t>Low-barrier entry point</a:t>
            </a:r>
            <a:endParaRPr lang="en-US" sz="1700" dirty="0"/>
          </a:p>
          <a:p>
            <a:pPr marL="152400" indent="-152400">
              <a:buSzPct val="100000"/>
              <a:buChar char="•"/>
            </a:pPr>
            <a:r>
              <a:rPr lang="en-US" sz="1700" dirty="0">
                <a:solidFill>
                  <a:srgbClr val="173B57"/>
                </a:solidFill>
                <a:latin typeface="Aptos" pitchFamily="34" charset="0"/>
                <a:ea typeface="Aptos" pitchFamily="34" charset="-122"/>
                <a:cs typeface="Aptos" pitchFamily="34" charset="-120"/>
              </a:rPr>
              <a:t>Career-specific appeal</a:t>
            </a:r>
            <a:endParaRPr lang="en-US" sz="1700" dirty="0"/>
          </a:p>
          <a:p>
            <a:pPr marL="152400" indent="-152400">
              <a:buSzPct val="100000"/>
              <a:buChar char="•"/>
            </a:pPr>
            <a:r>
              <a:rPr lang="en-US" sz="1700" dirty="0">
                <a:solidFill>
                  <a:srgbClr val="173B57"/>
                </a:solidFill>
                <a:latin typeface="Aptos" pitchFamily="34" charset="0"/>
                <a:ea typeface="Aptos" pitchFamily="34" charset="-122"/>
                <a:cs typeface="Aptos" pitchFamily="34" charset="-120"/>
              </a:rPr>
              <a:t>Relevant to schools, cities and employers</a:t>
            </a:r>
            <a:endParaRPr lang="en-US" sz="1700" dirty="0"/>
          </a:p>
        </p:txBody>
      </p:sp>
      <p:sp>
        <p:nvSpPr>
          <p:cNvPr id="25" name="Slide Number Placeholder 0"/>
          <p:cNvSpPr>
            <a:spLocks noGrp="1"/>
          </p:cNvSpPr>
          <p:nvPr>
            <p:ph type="sldNum" sz="quarter" idx="4294967295"/>
          </p:nvPr>
        </p:nvSpPr>
        <p:spPr>
          <a:xfrm>
            <a:off x="1120140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750">
                <a:solidFill>
                  <a:srgbClr val="6F7F7A"/>
                </a:solidFill>
                <a:latin typeface="Aptos"/>
                <a:ea typeface="Aptos"/>
                <a:cs typeface="Aptos"/>
              </a:defRPr>
            </a:lvl1pPr>
          </a:lstStyle>
          <a:p>
            <a:pPr algn="l"/>
            <a:fld id="{F7021451-1387-4CA6-816F-3879F97B5CBC}" type="slidenum">
              <a:rPr lang="en-US" b="0"/>
              <a:t>66</a:t>
            </a:fld>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85800" y="411480"/>
            <a:ext cx="7772400" cy="210312"/>
          </a:xfrm>
          <a:prstGeom prst="rect">
            <a:avLst/>
          </a:prstGeom>
          <a:noFill/>
          <a:ln/>
        </p:spPr>
        <p:txBody>
          <a:bodyPr wrap="square" lIns="0" tIns="0" rIns="0" bIns="0" rtlCol="0" anchor="ctr"/>
          <a:lstStyle/>
          <a:p>
            <a:pPr marL="0" indent="0">
              <a:buNone/>
            </a:pPr>
            <a:r>
              <a:rPr lang="en-US" sz="1000" b="1" dirty="0">
                <a:solidFill>
                  <a:srgbClr val="005B4A"/>
                </a:solidFill>
                <a:latin typeface="Aptos" pitchFamily="34" charset="0"/>
                <a:ea typeface="Aptos" pitchFamily="34" charset="-122"/>
                <a:cs typeface="Aptos" pitchFamily="34" charset="-120"/>
              </a:rPr>
              <a:t>CHANNEL STRATEGY</a:t>
            </a:r>
            <a:endParaRPr lang="en-US" sz="1000" dirty="0"/>
          </a:p>
        </p:txBody>
      </p:sp>
      <p:sp>
        <p:nvSpPr>
          <p:cNvPr id="3" name="Text 1"/>
          <p:cNvSpPr/>
          <p:nvPr/>
        </p:nvSpPr>
        <p:spPr>
          <a:xfrm>
            <a:off x="658368" y="658368"/>
            <a:ext cx="9784080" cy="594360"/>
          </a:xfrm>
          <a:prstGeom prst="rect">
            <a:avLst/>
          </a:prstGeom>
          <a:noFill/>
          <a:ln/>
        </p:spPr>
        <p:txBody>
          <a:bodyPr wrap="square" lIns="254" tIns="254" rIns="254" bIns="254" rtlCol="0" anchor="ctr">
            <a:normAutofit/>
          </a:bodyPr>
          <a:lstStyle/>
          <a:p>
            <a:pPr marL="0" indent="0">
              <a:buNone/>
            </a:pPr>
            <a:r>
              <a:rPr lang="en-US" sz="3100" b="1" dirty="0">
                <a:solidFill>
                  <a:srgbClr val="173B57"/>
                </a:solidFill>
                <a:latin typeface="Aptos Display" pitchFamily="34" charset="0"/>
                <a:ea typeface="Aptos Display" pitchFamily="34" charset="-122"/>
                <a:cs typeface="Aptos Display" pitchFamily="34" charset="-120"/>
              </a:rPr>
              <a:t>Promote Exploring where the audience already is</a:t>
            </a:r>
            <a:endParaRPr lang="en-US" sz="3100" dirty="0"/>
          </a:p>
        </p:txBody>
      </p:sp>
      <p:sp>
        <p:nvSpPr>
          <p:cNvPr id="4" name="Text 2"/>
          <p:cNvSpPr/>
          <p:nvPr/>
        </p:nvSpPr>
        <p:spPr>
          <a:xfrm>
            <a:off x="685800" y="1280160"/>
            <a:ext cx="8778240" cy="731520"/>
          </a:xfrm>
          <a:prstGeom prst="rect">
            <a:avLst/>
          </a:prstGeom>
          <a:noFill/>
          <a:ln/>
        </p:spPr>
        <p:txBody>
          <a:bodyPr wrap="square" lIns="254" tIns="254" rIns="254" bIns="254" rtlCol="0" anchor="ctr">
            <a:normAutofit/>
          </a:bodyPr>
          <a:lstStyle/>
          <a:p>
            <a:pPr marL="0" indent="0">
              <a:buNone/>
            </a:pPr>
            <a:r>
              <a:rPr lang="en-US" sz="2000" dirty="0">
                <a:solidFill>
                  <a:srgbClr val="5D6966"/>
                </a:solidFill>
                <a:latin typeface="Aptos" pitchFamily="34" charset="0"/>
                <a:ea typeface="Aptos" pitchFamily="34" charset="-122"/>
                <a:cs typeface="Aptos" pitchFamily="34" charset="-120"/>
              </a:rPr>
              <a:t>For most councils, the best first move is not a new account. It is consistent promotion on the main council channels.</a:t>
            </a:r>
            <a:endParaRPr lang="en-US" sz="2000" dirty="0"/>
          </a:p>
        </p:txBody>
      </p:sp>
      <p:sp>
        <p:nvSpPr>
          <p:cNvPr id="5" name="Text 3"/>
          <p:cNvSpPr/>
          <p:nvPr/>
        </p:nvSpPr>
        <p:spPr>
          <a:xfrm>
            <a:off x="10771632" y="566928"/>
            <a:ext cx="640080" cy="292608"/>
          </a:xfrm>
          <a:prstGeom prst="rect">
            <a:avLst/>
          </a:prstGeom>
          <a:noFill/>
          <a:ln/>
        </p:spPr>
        <p:txBody>
          <a:bodyPr wrap="square" lIns="0" tIns="0" rIns="0" bIns="0" rtlCol="0" anchor="ctr"/>
          <a:lstStyle/>
          <a:p>
            <a:pPr marL="0" indent="0" algn="r">
              <a:buNone/>
            </a:pPr>
            <a:r>
              <a:rPr lang="en-US" sz="1800" b="1" dirty="0">
                <a:solidFill>
                  <a:srgbClr val="F4B942"/>
                </a:solidFill>
                <a:latin typeface="Aptos Display" pitchFamily="34" charset="0"/>
                <a:ea typeface="Aptos Display" pitchFamily="34" charset="-122"/>
                <a:cs typeface="Aptos Display" pitchFamily="34" charset="-120"/>
              </a:rPr>
              <a:t>04</a:t>
            </a:r>
            <a:endParaRPr lang="en-US" sz="1800" dirty="0"/>
          </a:p>
        </p:txBody>
      </p:sp>
      <p:sp>
        <p:nvSpPr>
          <p:cNvPr id="6" name="Text 4"/>
          <p:cNvSpPr/>
          <p:nvPr/>
        </p:nvSpPr>
        <p:spPr>
          <a:xfrm>
            <a:off x="822960" y="2331720"/>
            <a:ext cx="6583680" cy="320040"/>
          </a:xfrm>
          <a:prstGeom prst="rect">
            <a:avLst/>
          </a:prstGeom>
          <a:noFill/>
          <a:ln/>
        </p:spPr>
        <p:txBody>
          <a:bodyPr wrap="square" lIns="0" tIns="0" rIns="0" bIns="0" rtlCol="0" anchor="ctr"/>
          <a:lstStyle/>
          <a:p>
            <a:pPr marL="0" indent="0">
              <a:buNone/>
            </a:pPr>
            <a:r>
              <a:rPr lang="en-US" sz="1600" b="1" dirty="0">
                <a:solidFill>
                  <a:srgbClr val="005B4A"/>
                </a:solidFill>
                <a:latin typeface="Aptos" pitchFamily="34" charset="0"/>
                <a:ea typeface="Aptos" pitchFamily="34" charset="-122"/>
                <a:cs typeface="Aptos" pitchFamily="34" charset="-120"/>
              </a:rPr>
              <a:t>Main council channels should carry the message:</a:t>
            </a:r>
            <a:endParaRPr lang="en-US" sz="1600" dirty="0"/>
          </a:p>
        </p:txBody>
      </p:sp>
      <p:sp>
        <p:nvSpPr>
          <p:cNvPr id="7" name="Text 5"/>
          <p:cNvSpPr/>
          <p:nvPr/>
        </p:nvSpPr>
        <p:spPr>
          <a:xfrm>
            <a:off x="841248" y="2788920"/>
            <a:ext cx="6675120" cy="2011680"/>
          </a:xfrm>
          <a:prstGeom prst="rect">
            <a:avLst/>
          </a:prstGeom>
          <a:noFill/>
          <a:ln/>
        </p:spPr>
        <p:txBody>
          <a:bodyPr wrap="square" lIns="381" tIns="381" rIns="381" bIns="381" rtlCol="0" anchor="t">
            <a:normAutofit/>
          </a:bodyPr>
          <a:lstStyle/>
          <a:p>
            <a:pPr marL="152400" indent="-152400">
              <a:buSzPct val="100000"/>
              <a:buChar char="•"/>
            </a:pPr>
            <a:r>
              <a:rPr lang="en-US" sz="1800" dirty="0">
                <a:solidFill>
                  <a:srgbClr val="173B57"/>
                </a:solidFill>
                <a:latin typeface="Aptos" pitchFamily="34" charset="0"/>
                <a:ea typeface="Aptos" pitchFamily="34" charset="-122"/>
                <a:cs typeface="Aptos" pitchFamily="34" charset="-120"/>
              </a:rPr>
              <a:t>Facebook + Instagram for families, youth and volunteers</a:t>
            </a:r>
            <a:endParaRPr lang="en-US" sz="1800" dirty="0"/>
          </a:p>
          <a:p>
            <a:pPr marL="152400" indent="-152400">
              <a:buSzPct val="100000"/>
              <a:buChar char="•"/>
            </a:pPr>
            <a:r>
              <a:rPr lang="en-US" sz="1800" dirty="0">
                <a:solidFill>
                  <a:srgbClr val="173B57"/>
                </a:solidFill>
                <a:latin typeface="Aptos" pitchFamily="34" charset="0"/>
                <a:ea typeface="Aptos" pitchFamily="34" charset="-122"/>
                <a:cs typeface="Aptos" pitchFamily="34" charset="-120"/>
              </a:rPr>
              <a:t>LinkedIn for executives, partners, donors and civic leaders</a:t>
            </a:r>
            <a:endParaRPr lang="en-US" sz="1800" dirty="0"/>
          </a:p>
          <a:p>
            <a:pPr marL="152400" indent="-152400">
              <a:buSzPct val="100000"/>
              <a:buChar char="•"/>
            </a:pPr>
            <a:r>
              <a:rPr lang="en-US" sz="1800" dirty="0">
                <a:solidFill>
                  <a:srgbClr val="173B57"/>
                </a:solidFill>
                <a:latin typeface="Aptos" pitchFamily="34" charset="0"/>
                <a:ea typeface="Aptos" pitchFamily="34" charset="-122"/>
                <a:cs typeface="Aptos" pitchFamily="34" charset="-120"/>
              </a:rPr>
              <a:t>Email/newsletters for current Scouts BSA, Venturing and Sea Scout families</a:t>
            </a:r>
            <a:endParaRPr lang="en-US" sz="1800" dirty="0"/>
          </a:p>
          <a:p>
            <a:pPr marL="152400" indent="-152400">
              <a:buSzPct val="100000"/>
              <a:buChar char="•"/>
            </a:pPr>
            <a:r>
              <a:rPr lang="en-US" sz="1800" dirty="0">
                <a:solidFill>
                  <a:srgbClr val="173B57"/>
                </a:solidFill>
                <a:latin typeface="Aptos" pitchFamily="34" charset="0"/>
                <a:ea typeface="Aptos" pitchFamily="34" charset="-122"/>
                <a:cs typeface="Aptos" pitchFamily="34" charset="-120"/>
              </a:rPr>
              <a:t>Council website as the official conversion hub</a:t>
            </a:r>
            <a:endParaRPr lang="en-US" sz="1800" dirty="0"/>
          </a:p>
        </p:txBody>
      </p:sp>
      <p:sp>
        <p:nvSpPr>
          <p:cNvPr id="8" name="Text 6"/>
          <p:cNvSpPr/>
          <p:nvPr/>
        </p:nvSpPr>
        <p:spPr>
          <a:xfrm>
            <a:off x="7818120" y="2304288"/>
            <a:ext cx="2834640" cy="320040"/>
          </a:xfrm>
          <a:prstGeom prst="rect">
            <a:avLst/>
          </a:prstGeom>
          <a:noFill/>
          <a:ln/>
        </p:spPr>
        <p:txBody>
          <a:bodyPr wrap="square" lIns="0" tIns="0" rIns="0" bIns="0" rtlCol="0" anchor="ctr"/>
          <a:lstStyle/>
          <a:p>
            <a:pPr marL="0" indent="0">
              <a:buNone/>
            </a:pPr>
            <a:r>
              <a:rPr lang="en-US" sz="1600" b="1" dirty="0">
                <a:solidFill>
                  <a:srgbClr val="005B4A"/>
                </a:solidFill>
                <a:latin typeface="Aptos" pitchFamily="34" charset="0"/>
                <a:ea typeface="Aptos" pitchFamily="34" charset="-122"/>
                <a:cs typeface="Aptos" pitchFamily="34" charset="-120"/>
              </a:rPr>
              <a:t>Avoid the trap:</a:t>
            </a:r>
            <a:endParaRPr lang="en-US" sz="1600" dirty="0"/>
          </a:p>
        </p:txBody>
      </p:sp>
      <p:sp>
        <p:nvSpPr>
          <p:cNvPr id="9" name="Text 7"/>
          <p:cNvSpPr/>
          <p:nvPr/>
        </p:nvSpPr>
        <p:spPr>
          <a:xfrm>
            <a:off x="7818120" y="2816352"/>
            <a:ext cx="3017520" cy="1463040"/>
          </a:xfrm>
          <a:prstGeom prst="rect">
            <a:avLst/>
          </a:prstGeom>
          <a:noFill/>
          <a:ln/>
        </p:spPr>
        <p:txBody>
          <a:bodyPr wrap="square" lIns="254" tIns="254" rIns="254" bIns="254" rtlCol="0" anchor="ctr">
            <a:normAutofit fontScale="92500" lnSpcReduction="20000"/>
          </a:bodyPr>
          <a:lstStyle/>
          <a:p>
            <a:pPr marL="0" indent="0">
              <a:buNone/>
            </a:pPr>
            <a:r>
              <a:rPr lang="en-US" sz="2400" b="1" dirty="0">
                <a:solidFill>
                  <a:srgbClr val="173B57"/>
                </a:solidFill>
                <a:latin typeface="Aptos Display" pitchFamily="34" charset="0"/>
                <a:ea typeface="Aptos Display" pitchFamily="34" charset="-122"/>
                <a:cs typeface="Aptos Display" pitchFamily="34" charset="-120"/>
              </a:rPr>
              <a:t>“We created a separate Exploring account, posted twice, and wondered why nobody joined.”</a:t>
            </a:r>
            <a:endParaRPr lang="en-US" sz="2400" dirty="0"/>
          </a:p>
        </p:txBody>
      </p:sp>
      <p:sp>
        <p:nvSpPr>
          <p:cNvPr id="10" name="Text 8"/>
          <p:cNvSpPr/>
          <p:nvPr/>
        </p:nvSpPr>
        <p:spPr>
          <a:xfrm>
            <a:off x="7845552" y="4617720"/>
            <a:ext cx="3017520" cy="640080"/>
          </a:xfrm>
          <a:prstGeom prst="rect">
            <a:avLst/>
          </a:prstGeom>
          <a:noFill/>
          <a:ln/>
        </p:spPr>
        <p:txBody>
          <a:bodyPr wrap="square" lIns="254" tIns="254" rIns="254" bIns="254" rtlCol="0" anchor="ctr">
            <a:normAutofit fontScale="92500"/>
          </a:bodyPr>
          <a:lstStyle/>
          <a:p>
            <a:pPr marL="0" indent="0">
              <a:buNone/>
            </a:pPr>
            <a:r>
              <a:rPr lang="en-US" sz="1700" dirty="0">
                <a:solidFill>
                  <a:srgbClr val="5D6966"/>
                </a:solidFill>
                <a:latin typeface="Aptos" pitchFamily="34" charset="0"/>
                <a:ea typeface="Aptos" pitchFamily="34" charset="-122"/>
                <a:cs typeface="Aptos" pitchFamily="34" charset="-120"/>
              </a:rPr>
              <a:t>Dedicated accounts are optional — not the starting point.</a:t>
            </a:r>
            <a:endParaRPr lang="en-US" sz="1700" dirty="0"/>
          </a:p>
        </p:txBody>
      </p:sp>
      <p:sp>
        <p:nvSpPr>
          <p:cNvPr id="25" name="Slide Number Placeholder 0"/>
          <p:cNvSpPr>
            <a:spLocks noGrp="1"/>
          </p:cNvSpPr>
          <p:nvPr>
            <p:ph type="sldNum" sz="quarter" idx="4294967295"/>
          </p:nvPr>
        </p:nvSpPr>
        <p:spPr>
          <a:xfrm>
            <a:off x="1120140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750">
                <a:solidFill>
                  <a:srgbClr val="6F7F7A"/>
                </a:solidFill>
                <a:latin typeface="Aptos"/>
                <a:ea typeface="Aptos"/>
                <a:cs typeface="Aptos"/>
              </a:defRPr>
            </a:lvl1pPr>
          </a:lstStyle>
          <a:p>
            <a:pPr algn="l"/>
            <a:fld id="{F7021451-1387-4CA6-816F-3879F97B5CBC}" type="slidenum">
              <a:rPr lang="en-US" b="0"/>
              <a:t>67</a:t>
            </a:fld>
            <a:endParaRPr 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85800" y="411480"/>
            <a:ext cx="7772400" cy="210312"/>
          </a:xfrm>
          <a:prstGeom prst="rect">
            <a:avLst/>
          </a:prstGeom>
          <a:noFill/>
          <a:ln/>
        </p:spPr>
        <p:txBody>
          <a:bodyPr wrap="square" lIns="0" tIns="0" rIns="0" bIns="0" rtlCol="0" anchor="ctr"/>
          <a:lstStyle/>
          <a:p>
            <a:pPr marL="0" indent="0">
              <a:buNone/>
            </a:pPr>
            <a:r>
              <a:rPr lang="en-US" sz="1000" b="1" dirty="0">
                <a:solidFill>
                  <a:srgbClr val="005B4A"/>
                </a:solidFill>
                <a:latin typeface="Aptos" pitchFamily="34" charset="0"/>
                <a:ea typeface="Aptos" pitchFamily="34" charset="-122"/>
                <a:cs typeface="Aptos" pitchFamily="34" charset="-120"/>
              </a:rPr>
              <a:t>OPERATING MODEL</a:t>
            </a:r>
            <a:endParaRPr lang="en-US" sz="1000" dirty="0"/>
          </a:p>
        </p:txBody>
      </p:sp>
      <p:sp>
        <p:nvSpPr>
          <p:cNvPr id="3" name="Text 1"/>
          <p:cNvSpPr/>
          <p:nvPr/>
        </p:nvSpPr>
        <p:spPr>
          <a:xfrm>
            <a:off x="658368" y="658368"/>
            <a:ext cx="9784080" cy="594360"/>
          </a:xfrm>
          <a:prstGeom prst="rect">
            <a:avLst/>
          </a:prstGeom>
          <a:noFill/>
          <a:ln/>
        </p:spPr>
        <p:txBody>
          <a:bodyPr wrap="square" lIns="254" tIns="254" rIns="254" bIns="254" rtlCol="0" anchor="ctr">
            <a:normAutofit/>
          </a:bodyPr>
          <a:lstStyle/>
          <a:p>
            <a:pPr marL="0" indent="0">
              <a:buNone/>
            </a:pPr>
            <a:r>
              <a:rPr lang="en-US" sz="3100" b="1" dirty="0">
                <a:solidFill>
                  <a:srgbClr val="173B57"/>
                </a:solidFill>
                <a:latin typeface="Aptos Display" pitchFamily="34" charset="0"/>
                <a:ea typeface="Aptos Display" pitchFamily="34" charset="-122"/>
                <a:cs typeface="Aptos Display" pitchFamily="34" charset="-120"/>
              </a:rPr>
              <a:t>The hub-and-spoke model</a:t>
            </a:r>
            <a:endParaRPr lang="en-US" sz="3100" dirty="0"/>
          </a:p>
        </p:txBody>
      </p:sp>
      <p:sp>
        <p:nvSpPr>
          <p:cNvPr id="4" name="Text 2"/>
          <p:cNvSpPr/>
          <p:nvPr/>
        </p:nvSpPr>
        <p:spPr>
          <a:xfrm>
            <a:off x="685800" y="1280160"/>
            <a:ext cx="8595360" cy="731520"/>
          </a:xfrm>
          <a:prstGeom prst="rect">
            <a:avLst/>
          </a:prstGeom>
          <a:noFill/>
          <a:ln/>
        </p:spPr>
        <p:txBody>
          <a:bodyPr wrap="square" lIns="254" tIns="254" rIns="254" bIns="254" rtlCol="0" anchor="ctr">
            <a:normAutofit/>
          </a:bodyPr>
          <a:lstStyle/>
          <a:p>
            <a:pPr marL="0" indent="0">
              <a:buNone/>
            </a:pPr>
            <a:r>
              <a:rPr lang="en-US" sz="2000" dirty="0">
                <a:solidFill>
                  <a:srgbClr val="5D6966"/>
                </a:solidFill>
                <a:latin typeface="Aptos" pitchFamily="34" charset="0"/>
                <a:ea typeface="Aptos" pitchFamily="34" charset="-122"/>
                <a:cs typeface="Aptos" pitchFamily="34" charset="-120"/>
              </a:rPr>
              <a:t>Each channel has a job. Together, they create awareness, proof and conversion without creating unnecessary work.</a:t>
            </a:r>
            <a:endParaRPr lang="en-US" sz="2000" dirty="0"/>
          </a:p>
        </p:txBody>
      </p:sp>
      <p:sp>
        <p:nvSpPr>
          <p:cNvPr id="5" name="Text 3"/>
          <p:cNvSpPr/>
          <p:nvPr/>
        </p:nvSpPr>
        <p:spPr>
          <a:xfrm>
            <a:off x="10771632" y="566928"/>
            <a:ext cx="640080" cy="292608"/>
          </a:xfrm>
          <a:prstGeom prst="rect">
            <a:avLst/>
          </a:prstGeom>
          <a:noFill/>
          <a:ln/>
        </p:spPr>
        <p:txBody>
          <a:bodyPr wrap="square" lIns="0" tIns="0" rIns="0" bIns="0" rtlCol="0" anchor="ctr"/>
          <a:lstStyle/>
          <a:p>
            <a:pPr marL="0" indent="0" algn="r">
              <a:buNone/>
            </a:pPr>
            <a:r>
              <a:rPr lang="en-US" sz="1800" b="1" dirty="0">
                <a:solidFill>
                  <a:srgbClr val="F4B942"/>
                </a:solidFill>
                <a:latin typeface="Aptos Display" pitchFamily="34" charset="0"/>
                <a:ea typeface="Aptos Display" pitchFamily="34" charset="-122"/>
                <a:cs typeface="Aptos Display" pitchFamily="34" charset="-120"/>
              </a:rPr>
              <a:t>05</a:t>
            </a:r>
            <a:endParaRPr lang="en-US" sz="1800" dirty="0"/>
          </a:p>
        </p:txBody>
      </p:sp>
      <p:sp>
        <p:nvSpPr>
          <p:cNvPr id="6" name="Text 4"/>
          <p:cNvSpPr/>
          <p:nvPr/>
        </p:nvSpPr>
        <p:spPr>
          <a:xfrm>
            <a:off x="685800" y="2468880"/>
            <a:ext cx="2651760" cy="320040"/>
          </a:xfrm>
          <a:prstGeom prst="rect">
            <a:avLst/>
          </a:prstGeom>
          <a:noFill/>
          <a:ln/>
        </p:spPr>
        <p:txBody>
          <a:bodyPr wrap="square" lIns="0" tIns="0" rIns="0" bIns="0" rtlCol="0" anchor="ctr"/>
          <a:lstStyle/>
          <a:p>
            <a:pPr marL="0" indent="0">
              <a:buNone/>
            </a:pPr>
            <a:r>
              <a:rPr lang="en-US" sz="1200" b="1" dirty="0">
                <a:solidFill>
                  <a:srgbClr val="005B4A"/>
                </a:solidFill>
                <a:latin typeface="Aptos" pitchFamily="34" charset="0"/>
                <a:ea typeface="Aptos" pitchFamily="34" charset="-122"/>
                <a:cs typeface="Aptos" pitchFamily="34" charset="-120"/>
              </a:rPr>
              <a:t>HUB</a:t>
            </a:r>
            <a:endParaRPr lang="en-US" sz="1200" dirty="0"/>
          </a:p>
        </p:txBody>
      </p:sp>
      <p:sp>
        <p:nvSpPr>
          <p:cNvPr id="7" name="Text 5"/>
          <p:cNvSpPr/>
          <p:nvPr/>
        </p:nvSpPr>
        <p:spPr>
          <a:xfrm>
            <a:off x="685800" y="2852928"/>
            <a:ext cx="2971800" cy="1188720"/>
          </a:xfrm>
          <a:prstGeom prst="rect">
            <a:avLst/>
          </a:prstGeom>
          <a:noFill/>
          <a:ln/>
        </p:spPr>
        <p:txBody>
          <a:bodyPr wrap="square" lIns="127" tIns="127" rIns="127" bIns="127" rtlCol="0" anchor="ctr">
            <a:normAutofit/>
          </a:bodyPr>
          <a:lstStyle/>
          <a:p>
            <a:pPr marL="0" indent="0">
              <a:buNone/>
            </a:pPr>
            <a:r>
              <a:rPr lang="en-US" sz="2200" b="1" dirty="0">
                <a:solidFill>
                  <a:srgbClr val="173B57"/>
                </a:solidFill>
                <a:latin typeface="Aptos Display" pitchFamily="34" charset="0"/>
                <a:ea typeface="Aptos Display" pitchFamily="34" charset="-122"/>
                <a:cs typeface="Aptos Display" pitchFamily="34" charset="-120"/>
              </a:rPr>
              <a:t>Council website</a:t>
            </a:r>
            <a:endParaRPr lang="en-US" sz="2200" dirty="0"/>
          </a:p>
        </p:txBody>
      </p:sp>
      <p:sp>
        <p:nvSpPr>
          <p:cNvPr id="8" name="Text 6"/>
          <p:cNvSpPr/>
          <p:nvPr/>
        </p:nvSpPr>
        <p:spPr>
          <a:xfrm>
            <a:off x="685800" y="4041648"/>
            <a:ext cx="2971800" cy="685800"/>
          </a:xfrm>
          <a:prstGeom prst="rect">
            <a:avLst/>
          </a:prstGeom>
          <a:noFill/>
          <a:ln/>
        </p:spPr>
        <p:txBody>
          <a:bodyPr wrap="square" lIns="127" tIns="127" rIns="127" bIns="127" rtlCol="0" anchor="ctr">
            <a:normAutofit/>
          </a:bodyPr>
          <a:lstStyle/>
          <a:p>
            <a:pPr marL="0" indent="0">
              <a:buNone/>
            </a:pPr>
            <a:r>
              <a:rPr lang="en-US" sz="1350" dirty="0">
                <a:solidFill>
                  <a:srgbClr val="5D6966"/>
                </a:solidFill>
                <a:latin typeface="Aptos" pitchFamily="34" charset="0"/>
                <a:ea typeface="Aptos" pitchFamily="34" charset="-122"/>
                <a:cs typeface="Aptos" pitchFamily="34" charset="-120"/>
              </a:rPr>
              <a:t>The source of truth: active posts, who can join, forms and partner CTA.</a:t>
            </a:r>
            <a:endParaRPr lang="en-US" sz="1350" dirty="0"/>
          </a:p>
        </p:txBody>
      </p:sp>
      <p:sp>
        <p:nvSpPr>
          <p:cNvPr id="9" name="Text 7"/>
          <p:cNvSpPr/>
          <p:nvPr/>
        </p:nvSpPr>
        <p:spPr>
          <a:xfrm>
            <a:off x="4251960" y="2468880"/>
            <a:ext cx="2651760" cy="320040"/>
          </a:xfrm>
          <a:prstGeom prst="rect">
            <a:avLst/>
          </a:prstGeom>
          <a:noFill/>
          <a:ln/>
        </p:spPr>
        <p:txBody>
          <a:bodyPr wrap="square" lIns="0" tIns="0" rIns="0" bIns="0" rtlCol="0" anchor="ctr"/>
          <a:lstStyle/>
          <a:p>
            <a:pPr marL="0" indent="0">
              <a:buNone/>
            </a:pPr>
            <a:r>
              <a:rPr lang="en-US" sz="1200" b="1" dirty="0">
                <a:solidFill>
                  <a:srgbClr val="005B4A"/>
                </a:solidFill>
                <a:latin typeface="Aptos" pitchFamily="34" charset="0"/>
                <a:ea typeface="Aptos" pitchFamily="34" charset="-122"/>
                <a:cs typeface="Aptos" pitchFamily="34" charset="-120"/>
              </a:rPr>
              <a:t>AWARENESS</a:t>
            </a:r>
            <a:endParaRPr lang="en-US" sz="1200" dirty="0"/>
          </a:p>
        </p:txBody>
      </p:sp>
      <p:sp>
        <p:nvSpPr>
          <p:cNvPr id="10" name="Text 8"/>
          <p:cNvSpPr/>
          <p:nvPr/>
        </p:nvSpPr>
        <p:spPr>
          <a:xfrm>
            <a:off x="4251960" y="2852928"/>
            <a:ext cx="2971800" cy="1188720"/>
          </a:xfrm>
          <a:prstGeom prst="rect">
            <a:avLst/>
          </a:prstGeom>
          <a:noFill/>
          <a:ln/>
        </p:spPr>
        <p:txBody>
          <a:bodyPr wrap="square" lIns="127" tIns="127" rIns="127" bIns="127" rtlCol="0" anchor="ctr">
            <a:normAutofit/>
          </a:bodyPr>
          <a:lstStyle/>
          <a:p>
            <a:pPr marL="0" indent="0">
              <a:buNone/>
            </a:pPr>
            <a:r>
              <a:rPr lang="en-US" sz="2200" b="1" dirty="0">
                <a:solidFill>
                  <a:srgbClr val="173B57"/>
                </a:solidFill>
                <a:latin typeface="Aptos Display" pitchFamily="34" charset="0"/>
                <a:ea typeface="Aptos Display" pitchFamily="34" charset="-122"/>
                <a:cs typeface="Aptos Display" pitchFamily="34" charset="-120"/>
              </a:rPr>
              <a:t>Main council social</a:t>
            </a:r>
            <a:endParaRPr lang="en-US" sz="2200" dirty="0"/>
          </a:p>
        </p:txBody>
      </p:sp>
      <p:sp>
        <p:nvSpPr>
          <p:cNvPr id="11" name="Text 9"/>
          <p:cNvSpPr/>
          <p:nvPr/>
        </p:nvSpPr>
        <p:spPr>
          <a:xfrm>
            <a:off x="4251960" y="4041648"/>
            <a:ext cx="2971800" cy="685800"/>
          </a:xfrm>
          <a:prstGeom prst="rect">
            <a:avLst/>
          </a:prstGeom>
          <a:noFill/>
          <a:ln/>
        </p:spPr>
        <p:txBody>
          <a:bodyPr wrap="square" lIns="127" tIns="127" rIns="127" bIns="127" rtlCol="0" anchor="ctr">
            <a:normAutofit/>
          </a:bodyPr>
          <a:lstStyle/>
          <a:p>
            <a:pPr marL="0" indent="0">
              <a:buNone/>
            </a:pPr>
            <a:r>
              <a:rPr lang="en-US" sz="1350" dirty="0">
                <a:solidFill>
                  <a:srgbClr val="5D6966"/>
                </a:solidFill>
                <a:latin typeface="Aptos" pitchFamily="34" charset="0"/>
                <a:ea typeface="Aptos" pitchFamily="34" charset="-122"/>
                <a:cs typeface="Aptos" pitchFamily="34" charset="-120"/>
              </a:rPr>
              <a:t>Makes Exploring visible to the audience councils already have.</a:t>
            </a:r>
            <a:endParaRPr lang="en-US" sz="1350" dirty="0"/>
          </a:p>
        </p:txBody>
      </p:sp>
      <p:sp>
        <p:nvSpPr>
          <p:cNvPr id="12" name="Text 10"/>
          <p:cNvSpPr/>
          <p:nvPr/>
        </p:nvSpPr>
        <p:spPr>
          <a:xfrm>
            <a:off x="7818120" y="2468880"/>
            <a:ext cx="2651760" cy="320040"/>
          </a:xfrm>
          <a:prstGeom prst="rect">
            <a:avLst/>
          </a:prstGeom>
          <a:noFill/>
          <a:ln/>
        </p:spPr>
        <p:txBody>
          <a:bodyPr wrap="square" lIns="0" tIns="0" rIns="0" bIns="0" rtlCol="0" anchor="ctr"/>
          <a:lstStyle/>
          <a:p>
            <a:pPr marL="0" indent="0">
              <a:buNone/>
            </a:pPr>
            <a:r>
              <a:rPr lang="en-US" sz="1200" b="1" dirty="0">
                <a:solidFill>
                  <a:srgbClr val="005B4A"/>
                </a:solidFill>
                <a:latin typeface="Aptos" pitchFamily="34" charset="0"/>
                <a:ea typeface="Aptos" pitchFamily="34" charset="-122"/>
                <a:cs typeface="Aptos" pitchFamily="34" charset="-120"/>
              </a:rPr>
              <a:t>PROOF</a:t>
            </a:r>
            <a:endParaRPr lang="en-US" sz="1200" dirty="0"/>
          </a:p>
        </p:txBody>
      </p:sp>
      <p:sp>
        <p:nvSpPr>
          <p:cNvPr id="13" name="Text 11"/>
          <p:cNvSpPr/>
          <p:nvPr/>
        </p:nvSpPr>
        <p:spPr>
          <a:xfrm>
            <a:off x="7818120" y="2852928"/>
            <a:ext cx="2971800" cy="1188720"/>
          </a:xfrm>
          <a:prstGeom prst="rect">
            <a:avLst/>
          </a:prstGeom>
          <a:noFill/>
          <a:ln/>
        </p:spPr>
        <p:txBody>
          <a:bodyPr wrap="square" lIns="127" tIns="127" rIns="127" bIns="127" rtlCol="0" anchor="ctr">
            <a:normAutofit/>
          </a:bodyPr>
          <a:lstStyle/>
          <a:p>
            <a:pPr marL="0" indent="0">
              <a:buNone/>
            </a:pPr>
            <a:r>
              <a:rPr lang="en-US" sz="2200" b="1" dirty="0">
                <a:solidFill>
                  <a:srgbClr val="173B57"/>
                </a:solidFill>
                <a:latin typeface="Aptos Display" pitchFamily="34" charset="0"/>
                <a:ea typeface="Aptos Display" pitchFamily="34" charset="-122"/>
                <a:cs typeface="Aptos Display" pitchFamily="34" charset="-120"/>
              </a:rPr>
              <a:t>Partner + post accounts</a:t>
            </a:r>
            <a:endParaRPr lang="en-US" sz="2200" dirty="0"/>
          </a:p>
        </p:txBody>
      </p:sp>
      <p:sp>
        <p:nvSpPr>
          <p:cNvPr id="14" name="Text 12"/>
          <p:cNvSpPr/>
          <p:nvPr/>
        </p:nvSpPr>
        <p:spPr>
          <a:xfrm>
            <a:off x="7818120" y="4041648"/>
            <a:ext cx="2971800" cy="685800"/>
          </a:xfrm>
          <a:prstGeom prst="rect">
            <a:avLst/>
          </a:prstGeom>
          <a:noFill/>
          <a:ln/>
        </p:spPr>
        <p:txBody>
          <a:bodyPr wrap="square" lIns="127" tIns="127" rIns="127" bIns="127" rtlCol="0" anchor="ctr">
            <a:normAutofit/>
          </a:bodyPr>
          <a:lstStyle/>
          <a:p>
            <a:pPr marL="0" indent="0">
              <a:buNone/>
            </a:pPr>
            <a:r>
              <a:rPr lang="en-US" sz="1350" dirty="0">
                <a:solidFill>
                  <a:srgbClr val="5D6966"/>
                </a:solidFill>
                <a:latin typeface="Aptos" pitchFamily="34" charset="0"/>
                <a:ea typeface="Aptos" pitchFamily="34" charset="-122"/>
                <a:cs typeface="Aptos" pitchFamily="34" charset="-120"/>
              </a:rPr>
              <a:t>Show real activity through schools, cities, employers and local posts.</a:t>
            </a:r>
            <a:endParaRPr lang="en-US" sz="1350" dirty="0"/>
          </a:p>
        </p:txBody>
      </p:sp>
      <p:sp>
        <p:nvSpPr>
          <p:cNvPr id="15" name="Text 13"/>
          <p:cNvSpPr/>
          <p:nvPr/>
        </p:nvSpPr>
        <p:spPr>
          <a:xfrm>
            <a:off x="749808" y="5504688"/>
            <a:ext cx="9601200" cy="457200"/>
          </a:xfrm>
          <a:prstGeom prst="rect">
            <a:avLst/>
          </a:prstGeom>
          <a:noFill/>
          <a:ln/>
        </p:spPr>
        <p:txBody>
          <a:bodyPr wrap="square" lIns="254" tIns="254" rIns="254" bIns="254" rtlCol="0" anchor="ctr">
            <a:normAutofit/>
          </a:bodyPr>
          <a:lstStyle/>
          <a:p>
            <a:pPr marL="0" indent="0">
              <a:buNone/>
            </a:pPr>
            <a:r>
              <a:rPr lang="en-US" sz="2000" b="1" dirty="0">
                <a:solidFill>
                  <a:srgbClr val="005B4A"/>
                </a:solidFill>
                <a:latin typeface="Aptos Display" pitchFamily="34" charset="0"/>
                <a:ea typeface="Aptos Display" pitchFamily="34" charset="-122"/>
                <a:cs typeface="Aptos Display" pitchFamily="34" charset="-120"/>
              </a:rPr>
              <a:t>Best line for councils: collect, approve, amplify and direct people to the right next step.</a:t>
            </a:r>
            <a:endParaRPr lang="en-US" sz="2000" dirty="0"/>
          </a:p>
        </p:txBody>
      </p:sp>
      <p:sp>
        <p:nvSpPr>
          <p:cNvPr id="25" name="Slide Number Placeholder 0"/>
          <p:cNvSpPr>
            <a:spLocks noGrp="1"/>
          </p:cNvSpPr>
          <p:nvPr>
            <p:ph type="sldNum" sz="quarter" idx="4294967295"/>
          </p:nvPr>
        </p:nvSpPr>
        <p:spPr>
          <a:xfrm>
            <a:off x="1120140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750">
                <a:solidFill>
                  <a:srgbClr val="6F7F7A"/>
                </a:solidFill>
                <a:latin typeface="Aptos"/>
                <a:ea typeface="Aptos"/>
                <a:cs typeface="Aptos"/>
              </a:defRPr>
            </a:lvl1pPr>
          </a:lstStyle>
          <a:p>
            <a:pPr algn="l"/>
            <a:fld id="{F7021451-1387-4CA6-816F-3879F97B5CBC}" type="slidenum">
              <a:rPr lang="en-US" b="0"/>
              <a:t>68</a:t>
            </a:fld>
            <a:endParaRPr 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85800" y="411480"/>
            <a:ext cx="7772400" cy="210312"/>
          </a:xfrm>
          <a:prstGeom prst="rect">
            <a:avLst/>
          </a:prstGeom>
          <a:noFill/>
          <a:ln/>
        </p:spPr>
        <p:txBody>
          <a:bodyPr wrap="square" lIns="0" tIns="0" rIns="0" bIns="0" rtlCol="0" anchor="ctr"/>
          <a:lstStyle/>
          <a:p>
            <a:pPr marL="0" indent="0">
              <a:buNone/>
            </a:pPr>
            <a:r>
              <a:rPr lang="en-US" sz="1000" b="1" dirty="0">
                <a:solidFill>
                  <a:srgbClr val="005B4A"/>
                </a:solidFill>
                <a:latin typeface="Aptos" pitchFamily="34" charset="0"/>
                <a:ea typeface="Aptos" pitchFamily="34" charset="-122"/>
                <a:cs typeface="Aptos" pitchFamily="34" charset="-120"/>
              </a:rPr>
              <a:t>CONTENT PILLARS</a:t>
            </a:r>
            <a:endParaRPr lang="en-US" sz="1000" dirty="0"/>
          </a:p>
        </p:txBody>
      </p:sp>
      <p:sp>
        <p:nvSpPr>
          <p:cNvPr id="3" name="Text 1"/>
          <p:cNvSpPr/>
          <p:nvPr/>
        </p:nvSpPr>
        <p:spPr>
          <a:xfrm>
            <a:off x="658368" y="658368"/>
            <a:ext cx="9784080" cy="594360"/>
          </a:xfrm>
          <a:prstGeom prst="rect">
            <a:avLst/>
          </a:prstGeom>
          <a:noFill/>
          <a:ln/>
        </p:spPr>
        <p:txBody>
          <a:bodyPr wrap="square" lIns="254" tIns="254" rIns="254" bIns="254" rtlCol="0" anchor="ctr">
            <a:normAutofit/>
          </a:bodyPr>
          <a:lstStyle/>
          <a:p>
            <a:pPr marL="0" indent="0">
              <a:buNone/>
            </a:pPr>
            <a:r>
              <a:rPr lang="en-US" sz="3100" b="1" dirty="0">
                <a:solidFill>
                  <a:srgbClr val="173B57"/>
                </a:solidFill>
                <a:latin typeface="Aptos Display" pitchFamily="34" charset="0"/>
                <a:ea typeface="Aptos Display" pitchFamily="34" charset="-122"/>
                <a:cs typeface="Aptos Display" pitchFamily="34" charset="-120"/>
              </a:rPr>
              <a:t>What councils should post</a:t>
            </a:r>
            <a:endParaRPr lang="en-US" sz="3100" dirty="0"/>
          </a:p>
        </p:txBody>
      </p:sp>
      <p:sp>
        <p:nvSpPr>
          <p:cNvPr id="4" name="Text 2"/>
          <p:cNvSpPr/>
          <p:nvPr/>
        </p:nvSpPr>
        <p:spPr>
          <a:xfrm>
            <a:off x="685800" y="1280160"/>
            <a:ext cx="8595360" cy="731520"/>
          </a:xfrm>
          <a:prstGeom prst="rect">
            <a:avLst/>
          </a:prstGeom>
          <a:noFill/>
          <a:ln/>
        </p:spPr>
        <p:txBody>
          <a:bodyPr wrap="square" lIns="254" tIns="254" rIns="254" bIns="254" rtlCol="0" anchor="ctr">
            <a:normAutofit/>
          </a:bodyPr>
          <a:lstStyle/>
          <a:p>
            <a:pPr marL="0" indent="0">
              <a:buNone/>
            </a:pPr>
            <a:r>
              <a:rPr lang="en-US" sz="2000" dirty="0">
                <a:solidFill>
                  <a:srgbClr val="5D6966"/>
                </a:solidFill>
                <a:latin typeface="Aptos" pitchFamily="34" charset="0"/>
                <a:ea typeface="Aptos" pitchFamily="34" charset="-122"/>
                <a:cs typeface="Aptos" pitchFamily="34" charset="-120"/>
              </a:rPr>
              <a:t>The strongest Exploring content shows real career discovery, not generic “join” graphics.</a:t>
            </a:r>
            <a:endParaRPr lang="en-US" sz="2000" dirty="0"/>
          </a:p>
        </p:txBody>
      </p:sp>
      <p:sp>
        <p:nvSpPr>
          <p:cNvPr id="5" name="Text 3"/>
          <p:cNvSpPr/>
          <p:nvPr/>
        </p:nvSpPr>
        <p:spPr>
          <a:xfrm>
            <a:off x="10771632" y="566928"/>
            <a:ext cx="640080" cy="292608"/>
          </a:xfrm>
          <a:prstGeom prst="rect">
            <a:avLst/>
          </a:prstGeom>
          <a:noFill/>
          <a:ln/>
        </p:spPr>
        <p:txBody>
          <a:bodyPr wrap="square" lIns="0" tIns="0" rIns="0" bIns="0" rtlCol="0" anchor="ctr"/>
          <a:lstStyle/>
          <a:p>
            <a:pPr marL="0" indent="0" algn="r">
              <a:buNone/>
            </a:pPr>
            <a:r>
              <a:rPr lang="en-US" sz="1800" b="1" dirty="0">
                <a:solidFill>
                  <a:srgbClr val="F4B942"/>
                </a:solidFill>
                <a:latin typeface="Aptos Display" pitchFamily="34" charset="0"/>
                <a:ea typeface="Aptos Display" pitchFamily="34" charset="-122"/>
                <a:cs typeface="Aptos Display" pitchFamily="34" charset="-120"/>
              </a:rPr>
              <a:t>06</a:t>
            </a:r>
            <a:endParaRPr lang="en-US" sz="1800" dirty="0"/>
          </a:p>
        </p:txBody>
      </p:sp>
      <p:sp>
        <p:nvSpPr>
          <p:cNvPr id="6" name="Text 4"/>
          <p:cNvSpPr/>
          <p:nvPr/>
        </p:nvSpPr>
        <p:spPr>
          <a:xfrm>
            <a:off x="868680" y="2240280"/>
            <a:ext cx="8503920" cy="2743200"/>
          </a:xfrm>
          <a:prstGeom prst="rect">
            <a:avLst/>
          </a:prstGeom>
          <a:noFill/>
          <a:ln/>
        </p:spPr>
        <p:txBody>
          <a:bodyPr wrap="square" lIns="254" tIns="254" rIns="254" bIns="254" rtlCol="0" anchor="ctr">
            <a:normAutofit/>
          </a:bodyPr>
          <a:lstStyle/>
          <a:p>
            <a:r>
              <a:rPr lang="en-US" sz="2200" b="1" dirty="0">
                <a:solidFill>
                  <a:srgbClr val="173B57"/>
                </a:solidFill>
                <a:latin typeface="Aptos Display" pitchFamily="34" charset="0"/>
                <a:ea typeface="Aptos Display" pitchFamily="34" charset="-122"/>
                <a:cs typeface="Aptos Display" pitchFamily="34" charset="-120"/>
              </a:rPr>
              <a:t>Career Test Drive: show real skills in action</a:t>
            </a:r>
            <a:endParaRPr lang="en-US" sz="2200" dirty="0"/>
          </a:p>
          <a:p>
            <a:r>
              <a:rPr lang="en-US" sz="2200" b="1" dirty="0">
                <a:solidFill>
                  <a:srgbClr val="173B57"/>
                </a:solidFill>
                <a:latin typeface="Aptos Display" pitchFamily="34" charset="0"/>
                <a:ea typeface="Aptos Display" pitchFamily="34" charset="-122"/>
                <a:cs typeface="Aptos Display" pitchFamily="34" charset="-120"/>
              </a:rPr>
              <a:t>Current Scouts: “Explore what’s next”</a:t>
            </a:r>
            <a:endParaRPr lang="en-US" sz="2200" dirty="0"/>
          </a:p>
          <a:p>
            <a:r>
              <a:rPr lang="en-US" sz="2200" b="1" dirty="0">
                <a:solidFill>
                  <a:srgbClr val="173B57"/>
                </a:solidFill>
                <a:latin typeface="Aptos Display" pitchFamily="34" charset="0"/>
                <a:ea typeface="Aptos Display" pitchFamily="34" charset="-122"/>
                <a:cs typeface="Aptos Display" pitchFamily="34" charset="-120"/>
              </a:rPr>
              <a:t>Non-Scouts: “You can join, too”</a:t>
            </a:r>
            <a:endParaRPr lang="en-US" sz="2200" dirty="0"/>
          </a:p>
          <a:p>
            <a:r>
              <a:rPr lang="en-US" sz="2200" b="1" dirty="0">
                <a:solidFill>
                  <a:srgbClr val="173B57"/>
                </a:solidFill>
                <a:latin typeface="Aptos Display" pitchFamily="34" charset="0"/>
                <a:ea typeface="Aptos Display" pitchFamily="34" charset="-122"/>
                <a:cs typeface="Aptos Display" pitchFamily="34" charset="-120"/>
              </a:rPr>
              <a:t>Partner Spotlight: thank mentors and organizations</a:t>
            </a:r>
            <a:endParaRPr lang="en-US" sz="2200" dirty="0"/>
          </a:p>
          <a:p>
            <a:r>
              <a:rPr lang="en-US" sz="2200" b="1" dirty="0">
                <a:solidFill>
                  <a:srgbClr val="173B57"/>
                </a:solidFill>
                <a:latin typeface="Aptos Display" pitchFamily="34" charset="0"/>
                <a:ea typeface="Aptos Display" pitchFamily="34" charset="-122"/>
                <a:cs typeface="Aptos Display" pitchFamily="34" charset="-120"/>
              </a:rPr>
              <a:t>Youth + Mentor Voice: quotes, Q&amp;As and outcomes</a:t>
            </a:r>
            <a:endParaRPr lang="en-US" sz="2200" dirty="0"/>
          </a:p>
          <a:p>
            <a:r>
              <a:rPr lang="en-US" sz="2200" b="1" dirty="0">
                <a:solidFill>
                  <a:srgbClr val="173B57"/>
                </a:solidFill>
                <a:latin typeface="Aptos Display" pitchFamily="34" charset="0"/>
                <a:ea typeface="Aptos Display" pitchFamily="34" charset="-122"/>
                <a:cs typeface="Aptos Display" pitchFamily="34" charset="-120"/>
              </a:rPr>
              <a:t>Workforce Development: LinkedIn and partner growth</a:t>
            </a:r>
            <a:endParaRPr lang="en-US" sz="2200" dirty="0"/>
          </a:p>
        </p:txBody>
      </p:sp>
      <p:sp>
        <p:nvSpPr>
          <p:cNvPr id="7" name="Text 5"/>
          <p:cNvSpPr/>
          <p:nvPr/>
        </p:nvSpPr>
        <p:spPr>
          <a:xfrm>
            <a:off x="859536" y="5413248"/>
            <a:ext cx="9144000" cy="502920"/>
          </a:xfrm>
          <a:prstGeom prst="rect">
            <a:avLst/>
          </a:prstGeom>
          <a:noFill/>
          <a:ln/>
        </p:spPr>
        <p:txBody>
          <a:bodyPr wrap="square" lIns="254" tIns="254" rIns="254" bIns="254" rtlCol="0" anchor="ctr">
            <a:normAutofit lnSpcReduction="10000"/>
          </a:bodyPr>
          <a:lstStyle/>
          <a:p>
            <a:pPr marL="0" indent="0">
              <a:buNone/>
            </a:pPr>
            <a:r>
              <a:rPr lang="en-US" sz="1800" b="1" dirty="0">
                <a:solidFill>
                  <a:srgbClr val="005B4A"/>
                </a:solidFill>
                <a:latin typeface="Aptos" pitchFamily="34" charset="0"/>
                <a:ea typeface="Aptos" pitchFamily="34" charset="-122"/>
                <a:cs typeface="Aptos" pitchFamily="34" charset="-120"/>
              </a:rPr>
              <a:t>Rule of thumb: show what Explorers actually do and connect it to the future they are building.</a:t>
            </a:r>
            <a:endParaRPr lang="en-US" sz="1800" dirty="0"/>
          </a:p>
        </p:txBody>
      </p:sp>
      <p:sp>
        <p:nvSpPr>
          <p:cNvPr id="25" name="Slide Number Placeholder 0"/>
          <p:cNvSpPr>
            <a:spLocks noGrp="1"/>
          </p:cNvSpPr>
          <p:nvPr>
            <p:ph type="sldNum" sz="quarter" idx="4294967295"/>
          </p:nvPr>
        </p:nvSpPr>
        <p:spPr>
          <a:xfrm>
            <a:off x="1120140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750">
                <a:solidFill>
                  <a:srgbClr val="6F7F7A"/>
                </a:solidFill>
                <a:latin typeface="Aptos"/>
                <a:ea typeface="Aptos"/>
                <a:cs typeface="Aptos"/>
              </a:defRPr>
            </a:lvl1pPr>
          </a:lstStyle>
          <a:p>
            <a:pPr algn="l"/>
            <a:fld id="{F7021451-1387-4CA6-816F-3879F97B5CBC}" type="slidenum">
              <a:rPr lang="en-US" b="0"/>
              <a:t>69</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79569-DB3B-E97A-F9FD-560CC4827EFD}"/>
            </a:ext>
          </a:extLst>
        </p:cNvPr>
        <p:cNvGrpSpPr/>
        <p:nvPr/>
      </p:nvGrpSpPr>
      <p:grpSpPr>
        <a:xfrm>
          <a:off x="0" y="0"/>
          <a:ext cx="0" cy="0"/>
          <a:chOff x="0" y="0"/>
          <a:chExt cx="0" cy="0"/>
        </a:xfrm>
      </p:grpSpPr>
      <p:sp>
        <p:nvSpPr>
          <p:cNvPr id="16" name="Rounded Rectangle 15">
            <a:extLst>
              <a:ext uri="{FF2B5EF4-FFF2-40B4-BE49-F238E27FC236}">
                <a16:creationId xmlns:a16="http://schemas.microsoft.com/office/drawing/2014/main" id="{F7283253-4DED-DC47-CE30-8178291B17F9}"/>
              </a:ext>
            </a:extLst>
          </p:cNvPr>
          <p:cNvSpPr/>
          <p:nvPr/>
        </p:nvSpPr>
        <p:spPr>
          <a:xfrm>
            <a:off x="2736312" y="2164681"/>
            <a:ext cx="6511370" cy="21402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*National Learning for Life Executive Board Chair*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31950"/>
                </a:solidFill>
                <a:effectLst/>
                <a:uLnTx/>
                <a:uFillTx/>
                <a:latin typeface="Arial" panose="020B0604020202020204" pitchFamily="34" charset="0"/>
                <a:ea typeface="+mn-ea"/>
                <a:cs typeface="Arial" panose="020B0604020202020204" pitchFamily="34" charset="0"/>
              </a:rPr>
              <a:t>Bernard “Bernie” Lockard (V)</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srgbClr val="23195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31950"/>
                </a:solidFill>
                <a:effectLst/>
                <a:uLnTx/>
                <a:uFillTx/>
                <a:latin typeface="Arial" panose="020B0604020202020204" pitchFamily="34" charset="0"/>
                <a:ea typeface="+mn-ea"/>
                <a:cs typeface="Arial" panose="020B0604020202020204" pitchFamily="34" charset="0"/>
              </a:rPr>
              <a:t>----------------------------------------------------------------------------------------------</a:t>
            </a:r>
            <a:endParaRPr kumimoji="0" lang="en-US" sz="1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National Learning for Life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Immediate Past Executive Board Chair/Governance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31950"/>
                </a:solidFill>
                <a:effectLst/>
                <a:uLnTx/>
                <a:uFillTx/>
                <a:latin typeface="Arial" panose="020B0604020202020204" pitchFamily="34" charset="0"/>
                <a:ea typeface="+mn-ea"/>
                <a:cs typeface="Arial" panose="020B0604020202020204" pitchFamily="34" charset="0"/>
              </a:rPr>
              <a:t>Mark Wiesenhahn (V)</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23195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231950"/>
              </a:solidFill>
              <a:effectLst/>
              <a:uLnTx/>
              <a:uFillTx/>
              <a:latin typeface="Arial" panose="020B0604020202020204" pitchFamily="34" charset="0"/>
              <a:ea typeface="+mn-ea"/>
              <a:cs typeface="Arial" panose="020B0604020202020204" pitchFamily="34" charset="0"/>
            </a:endParaRPr>
          </a:p>
        </p:txBody>
      </p:sp>
      <p:sp>
        <p:nvSpPr>
          <p:cNvPr id="73" name="Rounded Rectangle 72">
            <a:extLst>
              <a:ext uri="{FF2B5EF4-FFF2-40B4-BE49-F238E27FC236}">
                <a16:creationId xmlns:a16="http://schemas.microsoft.com/office/drawing/2014/main" id="{748664B4-1C9C-93F4-0768-E6C876D1CF2B}"/>
              </a:ext>
            </a:extLst>
          </p:cNvPr>
          <p:cNvSpPr/>
          <p:nvPr/>
        </p:nvSpPr>
        <p:spPr>
          <a:xfrm>
            <a:off x="9570035" y="2132095"/>
            <a:ext cx="2475039" cy="101438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(Board Member)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National Learning for Life Curriculum Based Program Chair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prstClr val="black"/>
                </a:solidFill>
                <a:latin typeface="Arial Narrow" panose="020B0606020202030204" pitchFamily="34" charset="0"/>
                <a:cs typeface="Arial" panose="020B0604020202020204" pitchFamily="34" charset="0"/>
              </a:rPr>
              <a:t>Vacant (V)</a:t>
            </a:r>
            <a:endParaRPr kumimoji="0" lang="en-US" sz="11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endParaRPr>
          </a:p>
        </p:txBody>
      </p:sp>
      <p:sp>
        <p:nvSpPr>
          <p:cNvPr id="24" name="Rounded Rectangle 23">
            <a:extLst>
              <a:ext uri="{FF2B5EF4-FFF2-40B4-BE49-F238E27FC236}">
                <a16:creationId xmlns:a16="http://schemas.microsoft.com/office/drawing/2014/main" id="{BC02E899-3AE8-80AB-53A0-20832B153F31}"/>
              </a:ext>
            </a:extLst>
          </p:cNvPr>
          <p:cNvSpPr/>
          <p:nvPr/>
        </p:nvSpPr>
        <p:spPr>
          <a:xfrm>
            <a:off x="9459211" y="173267"/>
            <a:ext cx="2645435" cy="46166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National Director/President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Tim Anderson (E) </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2" name="Rounded Rectangle 31">
            <a:extLst>
              <a:ext uri="{FF2B5EF4-FFF2-40B4-BE49-F238E27FC236}">
                <a16:creationId xmlns:a16="http://schemas.microsoft.com/office/drawing/2014/main" id="{4154D10D-7CEE-746B-FB80-5442249CA4E4}"/>
              </a:ext>
            </a:extLst>
          </p:cNvPr>
          <p:cNvSpPr/>
          <p:nvPr/>
        </p:nvSpPr>
        <p:spPr>
          <a:xfrm>
            <a:off x="6247111" y="5733543"/>
            <a:ext cx="2137161" cy="100167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(Board Member)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National LFL/EXP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Technology/Website Chair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Jeff Schweiger</a:t>
            </a:r>
          </a:p>
        </p:txBody>
      </p:sp>
      <p:sp>
        <p:nvSpPr>
          <p:cNvPr id="33" name="Rounded Rectangle 32">
            <a:extLst>
              <a:ext uri="{FF2B5EF4-FFF2-40B4-BE49-F238E27FC236}">
                <a16:creationId xmlns:a16="http://schemas.microsoft.com/office/drawing/2014/main" id="{3D424657-564A-A425-4F14-92C4F4E39DA6}"/>
              </a:ext>
            </a:extLst>
          </p:cNvPr>
          <p:cNvSpPr/>
          <p:nvPr/>
        </p:nvSpPr>
        <p:spPr>
          <a:xfrm>
            <a:off x="737342" y="5719845"/>
            <a:ext cx="2460837" cy="1037984"/>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(Board Member)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National LFL/EXP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Partnerships &amp; Relationships Chair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Vacant (V)</a:t>
            </a:r>
          </a:p>
        </p:txBody>
      </p:sp>
      <p:pic>
        <p:nvPicPr>
          <p:cNvPr id="30" name="Picture 29">
            <a:extLst>
              <a:ext uri="{FF2B5EF4-FFF2-40B4-BE49-F238E27FC236}">
                <a16:creationId xmlns:a16="http://schemas.microsoft.com/office/drawing/2014/main" id="{1ADA15DE-6CA5-961E-4FD3-351E298418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7135" y="-15555"/>
            <a:ext cx="6611037" cy="1137329"/>
          </a:xfrm>
          <a:prstGeom prst="rect">
            <a:avLst/>
          </a:prstGeom>
        </p:spPr>
      </p:pic>
      <p:sp>
        <p:nvSpPr>
          <p:cNvPr id="43" name="TextBox 42">
            <a:extLst>
              <a:ext uri="{FF2B5EF4-FFF2-40B4-BE49-F238E27FC236}">
                <a16:creationId xmlns:a16="http://schemas.microsoft.com/office/drawing/2014/main" id="{CBFAE3A1-1821-6FC7-986A-09D9F619B4E6}"/>
              </a:ext>
            </a:extLst>
          </p:cNvPr>
          <p:cNvSpPr txBox="1"/>
          <p:nvPr/>
        </p:nvSpPr>
        <p:spPr>
          <a:xfrm>
            <a:off x="1920759" y="1557795"/>
            <a:ext cx="77654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rPr>
              <a:t>NATIONAL LEARNING FOR LIFE EXECUTIVE BOARD</a:t>
            </a:r>
          </a:p>
        </p:txBody>
      </p:sp>
      <p:cxnSp>
        <p:nvCxnSpPr>
          <p:cNvPr id="48" name="Straight Connector 47">
            <a:extLst>
              <a:ext uri="{FF2B5EF4-FFF2-40B4-BE49-F238E27FC236}">
                <a16:creationId xmlns:a16="http://schemas.microsoft.com/office/drawing/2014/main" id="{B178F6F6-EB66-4979-6A64-03DF8A1C434C}"/>
              </a:ext>
            </a:extLst>
          </p:cNvPr>
          <p:cNvCxnSpPr>
            <a:cxnSpLocks/>
            <a:stCxn id="24" idx="1"/>
            <a:endCxn id="24" idx="1"/>
          </p:cNvCxnSpPr>
          <p:nvPr/>
        </p:nvCxnSpPr>
        <p:spPr>
          <a:xfrm>
            <a:off x="9459211" y="40410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46" name="Rounded Rectangle 45">
            <a:extLst>
              <a:ext uri="{FF2B5EF4-FFF2-40B4-BE49-F238E27FC236}">
                <a16:creationId xmlns:a16="http://schemas.microsoft.com/office/drawing/2014/main" id="{11F1BB73-60F7-00B9-E5F7-0E3E493D956C}"/>
              </a:ext>
            </a:extLst>
          </p:cNvPr>
          <p:cNvSpPr/>
          <p:nvPr/>
        </p:nvSpPr>
        <p:spPr>
          <a:xfrm>
            <a:off x="9461920" y="1246047"/>
            <a:ext cx="2642726" cy="490813"/>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LFL Executive Board Treasurer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Lisa Fritschel (E)</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0" name="Rounded Rectangle 49">
            <a:extLst>
              <a:ext uri="{FF2B5EF4-FFF2-40B4-BE49-F238E27FC236}">
                <a16:creationId xmlns:a16="http://schemas.microsoft.com/office/drawing/2014/main" id="{3DF59EDF-69A0-36FA-F19C-8EF62BF481F6}"/>
              </a:ext>
            </a:extLst>
          </p:cNvPr>
          <p:cNvSpPr/>
          <p:nvPr/>
        </p:nvSpPr>
        <p:spPr>
          <a:xfrm>
            <a:off x="105396" y="4367577"/>
            <a:ext cx="2346882" cy="101438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(Board Member)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National LFL/EXP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Fundraising &amp; Development Chair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Vacant (V)</a:t>
            </a:r>
          </a:p>
        </p:txBody>
      </p:sp>
      <p:cxnSp>
        <p:nvCxnSpPr>
          <p:cNvPr id="57" name="Straight Connector 56">
            <a:extLst>
              <a:ext uri="{FF2B5EF4-FFF2-40B4-BE49-F238E27FC236}">
                <a16:creationId xmlns:a16="http://schemas.microsoft.com/office/drawing/2014/main" id="{0FC24A27-31AB-5CAD-0AE9-6A973E70C048}"/>
              </a:ext>
            </a:extLst>
          </p:cNvPr>
          <p:cNvCxnSpPr>
            <a:cxnSpLocks/>
            <a:stCxn id="44" idx="3"/>
          </p:cNvCxnSpPr>
          <p:nvPr/>
        </p:nvCxnSpPr>
        <p:spPr>
          <a:xfrm flipV="1">
            <a:off x="2533473" y="2639289"/>
            <a:ext cx="202839" cy="2613"/>
          </a:xfrm>
          <a:prstGeom prst="line">
            <a:avLst/>
          </a:prstGeom>
        </p:spPr>
        <p:style>
          <a:lnRef idx="1">
            <a:schemeClr val="accent1"/>
          </a:lnRef>
          <a:fillRef idx="0">
            <a:schemeClr val="accent1"/>
          </a:fillRef>
          <a:effectRef idx="0">
            <a:schemeClr val="accent1"/>
          </a:effectRef>
          <a:fontRef idx="minor">
            <a:schemeClr val="tx1"/>
          </a:fontRef>
        </p:style>
      </p:cxnSp>
      <p:sp>
        <p:nvSpPr>
          <p:cNvPr id="27" name="Rounded Rectangle 41">
            <a:extLst>
              <a:ext uri="{FF2B5EF4-FFF2-40B4-BE49-F238E27FC236}">
                <a16:creationId xmlns:a16="http://schemas.microsoft.com/office/drawing/2014/main" id="{BC307370-9900-ECFB-92AA-89017791BCB2}"/>
              </a:ext>
            </a:extLst>
          </p:cNvPr>
          <p:cNvSpPr/>
          <p:nvPr/>
        </p:nvSpPr>
        <p:spPr>
          <a:xfrm>
            <a:off x="9477721" y="700561"/>
            <a:ext cx="2645436" cy="479857"/>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LFL Executive Board Secretary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Steven Hardy (E)</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Rectangle 9">
            <a:extLst>
              <a:ext uri="{FF2B5EF4-FFF2-40B4-BE49-F238E27FC236}">
                <a16:creationId xmlns:a16="http://schemas.microsoft.com/office/drawing/2014/main" id="{E482CFC7-07B9-CAED-3771-AD06AF682B05}"/>
              </a:ext>
            </a:extLst>
          </p:cNvPr>
          <p:cNvSpPr/>
          <p:nvPr/>
        </p:nvSpPr>
        <p:spPr>
          <a:xfrm>
            <a:off x="10103563" y="3244334"/>
            <a:ext cx="786109"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77428609-1128-FC55-13FD-4D34150D48D0}"/>
              </a:ext>
            </a:extLst>
          </p:cNvPr>
          <p:cNvSpPr/>
          <p:nvPr/>
        </p:nvSpPr>
        <p:spPr>
          <a:xfrm>
            <a:off x="10078162" y="3266357"/>
            <a:ext cx="107243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Rounded Rectangle 49">
            <a:extLst>
              <a:ext uri="{FF2B5EF4-FFF2-40B4-BE49-F238E27FC236}">
                <a16:creationId xmlns:a16="http://schemas.microsoft.com/office/drawing/2014/main" id="{2BF1477A-551E-2C31-3C77-43FDEF502D46}"/>
              </a:ext>
            </a:extLst>
          </p:cNvPr>
          <p:cNvSpPr/>
          <p:nvPr/>
        </p:nvSpPr>
        <p:spPr>
          <a:xfrm>
            <a:off x="105396" y="2160795"/>
            <a:ext cx="2428077" cy="962214"/>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(Board Member)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National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Exploring Program Chair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Craig Martin (V)</a:t>
            </a:r>
          </a:p>
        </p:txBody>
      </p:sp>
      <p:sp>
        <p:nvSpPr>
          <p:cNvPr id="39" name="Rounded Rectangle 23">
            <a:extLst>
              <a:ext uri="{FF2B5EF4-FFF2-40B4-BE49-F238E27FC236}">
                <a16:creationId xmlns:a16="http://schemas.microsoft.com/office/drawing/2014/main" id="{23AEEC6C-D3DA-3672-173E-5482EBDA7404}"/>
              </a:ext>
            </a:extLst>
          </p:cNvPr>
          <p:cNvSpPr/>
          <p:nvPr/>
        </p:nvSpPr>
        <p:spPr>
          <a:xfrm>
            <a:off x="262050" y="330835"/>
            <a:ext cx="2075009" cy="55063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 = </a:t>
            </a:r>
            <a:r>
              <a:rPr kumimoji="0" lang="en-US" sz="1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Volunteer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 = </a:t>
            </a:r>
            <a:r>
              <a:rPr kumimoji="0" lang="en-US" sz="1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Employee/Professional</a:t>
            </a:r>
          </a:p>
        </p:txBody>
      </p:sp>
      <p:sp>
        <p:nvSpPr>
          <p:cNvPr id="40" name="Rounded Rectangle 72">
            <a:extLst>
              <a:ext uri="{FF2B5EF4-FFF2-40B4-BE49-F238E27FC236}">
                <a16:creationId xmlns:a16="http://schemas.microsoft.com/office/drawing/2014/main" id="{248DEAE0-228B-4A0D-F914-42DF28789675}"/>
              </a:ext>
            </a:extLst>
          </p:cNvPr>
          <p:cNvSpPr/>
          <p:nvPr/>
        </p:nvSpPr>
        <p:spPr>
          <a:xfrm>
            <a:off x="91867" y="3253884"/>
            <a:ext cx="2428077" cy="962214"/>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(Board Member)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National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Exploring Program Commissioner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Richard “Dick” Davies (V)</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endParaRPr>
          </a:p>
        </p:txBody>
      </p:sp>
      <p:cxnSp>
        <p:nvCxnSpPr>
          <p:cNvPr id="47" name="Straight Connector 46">
            <a:extLst>
              <a:ext uri="{FF2B5EF4-FFF2-40B4-BE49-F238E27FC236}">
                <a16:creationId xmlns:a16="http://schemas.microsoft.com/office/drawing/2014/main" id="{E41AE929-66ED-46C1-323B-96984DA1EC24}"/>
              </a:ext>
            </a:extLst>
          </p:cNvPr>
          <p:cNvCxnSpPr>
            <a:cxnSpLocks/>
            <a:stCxn id="40" idx="3"/>
          </p:cNvCxnSpPr>
          <p:nvPr/>
        </p:nvCxnSpPr>
        <p:spPr>
          <a:xfrm flipV="1">
            <a:off x="2519944" y="3427625"/>
            <a:ext cx="242149" cy="307366"/>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F8BAE08-7180-473B-DE84-93FD8D3FE42E}"/>
              </a:ext>
            </a:extLst>
          </p:cNvPr>
          <p:cNvCxnSpPr>
            <a:cxnSpLocks/>
            <a:stCxn id="13" idx="0"/>
          </p:cNvCxnSpPr>
          <p:nvPr/>
        </p:nvCxnSpPr>
        <p:spPr>
          <a:xfrm flipV="1">
            <a:off x="4765668" y="4296367"/>
            <a:ext cx="0" cy="1442841"/>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1E8B1CDF-4C6A-9E6E-082B-291D9F692BA2}"/>
              </a:ext>
            </a:extLst>
          </p:cNvPr>
          <p:cNvCxnSpPr>
            <a:cxnSpLocks/>
            <a:stCxn id="50" idx="3"/>
          </p:cNvCxnSpPr>
          <p:nvPr/>
        </p:nvCxnSpPr>
        <p:spPr>
          <a:xfrm flipV="1">
            <a:off x="2452278" y="4232271"/>
            <a:ext cx="376032" cy="642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CBDA56AE-22F1-7F1C-72FE-B2196B87E320}"/>
              </a:ext>
            </a:extLst>
          </p:cNvPr>
          <p:cNvCxnSpPr>
            <a:cxnSpLocks/>
          </p:cNvCxnSpPr>
          <p:nvPr/>
        </p:nvCxnSpPr>
        <p:spPr>
          <a:xfrm flipV="1">
            <a:off x="7342447" y="4359403"/>
            <a:ext cx="0" cy="1410509"/>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3A164606-6C3D-071F-D4FE-8A5C53523E14}"/>
              </a:ext>
            </a:extLst>
          </p:cNvPr>
          <p:cNvCxnSpPr>
            <a:cxnSpLocks/>
            <a:stCxn id="73" idx="1"/>
          </p:cNvCxnSpPr>
          <p:nvPr/>
        </p:nvCxnSpPr>
        <p:spPr>
          <a:xfrm flipH="1">
            <a:off x="9247682" y="2639289"/>
            <a:ext cx="322353" cy="8766"/>
          </a:xfrm>
          <a:prstGeom prst="line">
            <a:avLst/>
          </a:prstGeom>
        </p:spPr>
        <p:style>
          <a:lnRef idx="1">
            <a:schemeClr val="accent1"/>
          </a:lnRef>
          <a:fillRef idx="0">
            <a:schemeClr val="accent1"/>
          </a:fillRef>
          <a:effectRef idx="0">
            <a:schemeClr val="accent1"/>
          </a:effectRef>
          <a:fontRef idx="minor">
            <a:schemeClr val="tx1"/>
          </a:fontRef>
        </p:style>
      </p:cxnSp>
      <p:sp>
        <p:nvSpPr>
          <p:cNvPr id="36" name="Rounded Rectangle 49">
            <a:extLst>
              <a:ext uri="{FF2B5EF4-FFF2-40B4-BE49-F238E27FC236}">
                <a16:creationId xmlns:a16="http://schemas.microsoft.com/office/drawing/2014/main" id="{7913FC7A-60B4-A5BD-276B-02AC332DCA69}"/>
              </a:ext>
            </a:extLst>
          </p:cNvPr>
          <p:cNvSpPr/>
          <p:nvPr/>
        </p:nvSpPr>
        <p:spPr>
          <a:xfrm>
            <a:off x="9525951" y="3281980"/>
            <a:ext cx="2548081" cy="101438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(Board Member)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National Learning for Life Curriculum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Based Program Commissioner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Vacant (V)</a:t>
            </a:r>
          </a:p>
        </p:txBody>
      </p:sp>
      <p:cxnSp>
        <p:nvCxnSpPr>
          <p:cNvPr id="58" name="Straight Connector 57">
            <a:extLst>
              <a:ext uri="{FF2B5EF4-FFF2-40B4-BE49-F238E27FC236}">
                <a16:creationId xmlns:a16="http://schemas.microsoft.com/office/drawing/2014/main" id="{AA26D141-FE13-4291-BF96-58AAB830647C}"/>
              </a:ext>
            </a:extLst>
          </p:cNvPr>
          <p:cNvCxnSpPr>
            <a:cxnSpLocks/>
            <a:endCxn id="36" idx="1"/>
          </p:cNvCxnSpPr>
          <p:nvPr/>
        </p:nvCxnSpPr>
        <p:spPr>
          <a:xfrm>
            <a:off x="9247682" y="3519366"/>
            <a:ext cx="278269" cy="269808"/>
          </a:xfrm>
          <a:prstGeom prst="line">
            <a:avLst/>
          </a:prstGeom>
        </p:spPr>
        <p:style>
          <a:lnRef idx="1">
            <a:schemeClr val="accent1"/>
          </a:lnRef>
          <a:fillRef idx="0">
            <a:schemeClr val="accent1"/>
          </a:fillRef>
          <a:effectRef idx="0">
            <a:schemeClr val="accent1"/>
          </a:effectRef>
          <a:fontRef idx="minor">
            <a:schemeClr val="tx1"/>
          </a:fontRef>
        </p:style>
      </p:cxnSp>
      <p:sp>
        <p:nvSpPr>
          <p:cNvPr id="25" name="Rounded Rectangle 49">
            <a:extLst>
              <a:ext uri="{FF2B5EF4-FFF2-40B4-BE49-F238E27FC236}">
                <a16:creationId xmlns:a16="http://schemas.microsoft.com/office/drawing/2014/main" id="{3E54B172-5570-87BE-543E-C27196E9A1B6}"/>
              </a:ext>
            </a:extLst>
          </p:cNvPr>
          <p:cNvSpPr/>
          <p:nvPr/>
        </p:nvSpPr>
        <p:spPr>
          <a:xfrm>
            <a:off x="9570035" y="4406108"/>
            <a:ext cx="2456978" cy="101438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(Board Member)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National LFL/EXP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Membership &amp; Retention Chair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Vacant (V)</a:t>
            </a:r>
          </a:p>
        </p:txBody>
      </p:sp>
      <p:cxnSp>
        <p:nvCxnSpPr>
          <p:cNvPr id="26" name="Straight Connector 25">
            <a:extLst>
              <a:ext uri="{FF2B5EF4-FFF2-40B4-BE49-F238E27FC236}">
                <a16:creationId xmlns:a16="http://schemas.microsoft.com/office/drawing/2014/main" id="{7F56031D-9150-F23A-0833-2710C044DC34}"/>
              </a:ext>
            </a:extLst>
          </p:cNvPr>
          <p:cNvCxnSpPr>
            <a:cxnSpLocks/>
            <a:stCxn id="25" idx="1"/>
          </p:cNvCxnSpPr>
          <p:nvPr/>
        </p:nvCxnSpPr>
        <p:spPr>
          <a:xfrm flipH="1" flipV="1">
            <a:off x="9164538" y="4172146"/>
            <a:ext cx="405497" cy="741156"/>
          </a:xfrm>
          <a:prstGeom prst="line">
            <a:avLst/>
          </a:prstGeom>
        </p:spPr>
        <p:style>
          <a:lnRef idx="1">
            <a:schemeClr val="accent1"/>
          </a:lnRef>
          <a:fillRef idx="0">
            <a:schemeClr val="accent1"/>
          </a:fillRef>
          <a:effectRef idx="0">
            <a:schemeClr val="accent1"/>
          </a:effectRef>
          <a:fontRef idx="minor">
            <a:schemeClr val="tx1"/>
          </a:fontRef>
        </p:style>
      </p:cxnSp>
      <p:sp>
        <p:nvSpPr>
          <p:cNvPr id="13" name="Rounded Rectangle 32">
            <a:extLst>
              <a:ext uri="{FF2B5EF4-FFF2-40B4-BE49-F238E27FC236}">
                <a16:creationId xmlns:a16="http://schemas.microsoft.com/office/drawing/2014/main" id="{17694131-C74C-CB2B-376F-19E34E7A5DDA}"/>
              </a:ext>
            </a:extLst>
          </p:cNvPr>
          <p:cNvSpPr/>
          <p:nvPr/>
        </p:nvSpPr>
        <p:spPr>
          <a:xfrm>
            <a:off x="3537895" y="5739208"/>
            <a:ext cx="2455546" cy="1037984"/>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(Board Member)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National LFL/EXP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Safeguarding Youth/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Health &amp; Safety Chair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Vacant (V)</a:t>
            </a:r>
          </a:p>
        </p:txBody>
      </p:sp>
      <p:cxnSp>
        <p:nvCxnSpPr>
          <p:cNvPr id="17" name="Straight Connector 16">
            <a:extLst>
              <a:ext uri="{FF2B5EF4-FFF2-40B4-BE49-F238E27FC236}">
                <a16:creationId xmlns:a16="http://schemas.microsoft.com/office/drawing/2014/main" id="{334BC78D-23D1-04CD-17DC-BE26DFB9ACB1}"/>
              </a:ext>
            </a:extLst>
          </p:cNvPr>
          <p:cNvCxnSpPr>
            <a:cxnSpLocks/>
          </p:cNvCxnSpPr>
          <p:nvPr/>
        </p:nvCxnSpPr>
        <p:spPr>
          <a:xfrm flipV="1">
            <a:off x="2413959" y="4304881"/>
            <a:ext cx="1093638" cy="1410509"/>
          </a:xfrm>
          <a:prstGeom prst="line">
            <a:avLst/>
          </a:prstGeom>
        </p:spPr>
        <p:style>
          <a:lnRef idx="1">
            <a:schemeClr val="accent1"/>
          </a:lnRef>
          <a:fillRef idx="0">
            <a:schemeClr val="accent1"/>
          </a:fillRef>
          <a:effectRef idx="0">
            <a:schemeClr val="accent1"/>
          </a:effectRef>
          <a:fontRef idx="minor">
            <a:schemeClr val="tx1"/>
          </a:fontRef>
        </p:style>
      </p:cxnSp>
      <p:sp>
        <p:nvSpPr>
          <p:cNvPr id="59" name="Rounded Rectangle 31">
            <a:extLst>
              <a:ext uri="{FF2B5EF4-FFF2-40B4-BE49-F238E27FC236}">
                <a16:creationId xmlns:a16="http://schemas.microsoft.com/office/drawing/2014/main" id="{5F2696D1-1B20-2D40-5F26-96DBC1D02934}"/>
              </a:ext>
            </a:extLst>
          </p:cNvPr>
          <p:cNvSpPr/>
          <p:nvPr/>
        </p:nvSpPr>
        <p:spPr>
          <a:xfrm>
            <a:off x="8788703" y="5769912"/>
            <a:ext cx="2296240" cy="100167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(Board Member)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National LFL/EXP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Marketing &amp; Social Media Chair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Vacant (V)</a:t>
            </a:r>
          </a:p>
        </p:txBody>
      </p:sp>
      <p:cxnSp>
        <p:nvCxnSpPr>
          <p:cNvPr id="60" name="Straight Connector 59">
            <a:extLst>
              <a:ext uri="{FF2B5EF4-FFF2-40B4-BE49-F238E27FC236}">
                <a16:creationId xmlns:a16="http://schemas.microsoft.com/office/drawing/2014/main" id="{1F529D36-C542-EE7F-9C9A-D1F926573FFA}"/>
              </a:ext>
            </a:extLst>
          </p:cNvPr>
          <p:cNvCxnSpPr>
            <a:cxnSpLocks/>
          </p:cNvCxnSpPr>
          <p:nvPr/>
        </p:nvCxnSpPr>
        <p:spPr>
          <a:xfrm flipH="1" flipV="1">
            <a:off x="8422305" y="4314582"/>
            <a:ext cx="925637" cy="145533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752821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85800" y="411480"/>
            <a:ext cx="7772400" cy="210312"/>
          </a:xfrm>
          <a:prstGeom prst="rect">
            <a:avLst/>
          </a:prstGeom>
          <a:noFill/>
          <a:ln/>
        </p:spPr>
        <p:txBody>
          <a:bodyPr wrap="square" lIns="0" tIns="0" rIns="0" bIns="0" rtlCol="0" anchor="ctr"/>
          <a:lstStyle/>
          <a:p>
            <a:pPr marL="0" indent="0">
              <a:buNone/>
            </a:pPr>
            <a:r>
              <a:rPr lang="en-US" sz="1000" b="1" dirty="0">
                <a:solidFill>
                  <a:srgbClr val="005B4A"/>
                </a:solidFill>
                <a:latin typeface="Aptos" pitchFamily="34" charset="0"/>
                <a:ea typeface="Aptos" pitchFamily="34" charset="-122"/>
                <a:cs typeface="Aptos" pitchFamily="34" charset="-120"/>
              </a:rPr>
              <a:t>FOR BUSY COUNCILS</a:t>
            </a:r>
            <a:endParaRPr lang="en-US" sz="1000" dirty="0"/>
          </a:p>
        </p:txBody>
      </p:sp>
      <p:sp>
        <p:nvSpPr>
          <p:cNvPr id="3" name="Text 1"/>
          <p:cNvSpPr/>
          <p:nvPr/>
        </p:nvSpPr>
        <p:spPr>
          <a:xfrm>
            <a:off x="658368" y="658368"/>
            <a:ext cx="9784080" cy="594360"/>
          </a:xfrm>
          <a:prstGeom prst="rect">
            <a:avLst/>
          </a:prstGeom>
          <a:noFill/>
          <a:ln/>
        </p:spPr>
        <p:txBody>
          <a:bodyPr wrap="square" lIns="254" tIns="254" rIns="254" bIns="254" rtlCol="0" anchor="ctr">
            <a:normAutofit/>
          </a:bodyPr>
          <a:lstStyle/>
          <a:p>
            <a:pPr marL="0" indent="0">
              <a:buNone/>
            </a:pPr>
            <a:r>
              <a:rPr lang="en-US" sz="3100" b="1" dirty="0">
                <a:solidFill>
                  <a:srgbClr val="173B57"/>
                </a:solidFill>
                <a:latin typeface="Aptos Display" pitchFamily="34" charset="0"/>
                <a:ea typeface="Aptos Display" pitchFamily="34" charset="-122"/>
                <a:cs typeface="Aptos Display" pitchFamily="34" charset="-120"/>
              </a:rPr>
              <a:t>The 30-minute monthly SOP</a:t>
            </a:r>
            <a:endParaRPr lang="en-US" sz="3100" dirty="0"/>
          </a:p>
        </p:txBody>
      </p:sp>
      <p:sp>
        <p:nvSpPr>
          <p:cNvPr id="4" name="Text 2"/>
          <p:cNvSpPr/>
          <p:nvPr/>
        </p:nvSpPr>
        <p:spPr>
          <a:xfrm>
            <a:off x="685800" y="1280160"/>
            <a:ext cx="8046720" cy="731520"/>
          </a:xfrm>
          <a:prstGeom prst="rect">
            <a:avLst/>
          </a:prstGeom>
          <a:noFill/>
          <a:ln/>
        </p:spPr>
        <p:txBody>
          <a:bodyPr wrap="square" lIns="254" tIns="254" rIns="254" bIns="254" rtlCol="0" anchor="ctr">
            <a:normAutofit/>
          </a:bodyPr>
          <a:lstStyle/>
          <a:p>
            <a:pPr marL="0" indent="0">
              <a:buNone/>
            </a:pPr>
            <a:r>
              <a:rPr lang="en-US" sz="2000" dirty="0">
                <a:solidFill>
                  <a:srgbClr val="5D6966"/>
                </a:solidFill>
                <a:latin typeface="Aptos" pitchFamily="34" charset="0"/>
                <a:ea typeface="Aptos" pitchFamily="34" charset="-122"/>
                <a:cs typeface="Aptos" pitchFamily="34" charset="-120"/>
              </a:rPr>
              <a:t>The goal is a simple system that turns real activities into repeatable content.</a:t>
            </a:r>
            <a:endParaRPr lang="en-US" sz="2000" dirty="0"/>
          </a:p>
        </p:txBody>
      </p:sp>
      <p:sp>
        <p:nvSpPr>
          <p:cNvPr id="5" name="Text 3"/>
          <p:cNvSpPr/>
          <p:nvPr/>
        </p:nvSpPr>
        <p:spPr>
          <a:xfrm>
            <a:off x="10771632" y="566928"/>
            <a:ext cx="640080" cy="292608"/>
          </a:xfrm>
          <a:prstGeom prst="rect">
            <a:avLst/>
          </a:prstGeom>
          <a:noFill/>
          <a:ln/>
        </p:spPr>
        <p:txBody>
          <a:bodyPr wrap="square" lIns="0" tIns="0" rIns="0" bIns="0" rtlCol="0" anchor="ctr"/>
          <a:lstStyle/>
          <a:p>
            <a:pPr marL="0" indent="0" algn="r">
              <a:buNone/>
            </a:pPr>
            <a:r>
              <a:rPr lang="en-US" sz="1800" b="1" dirty="0">
                <a:solidFill>
                  <a:srgbClr val="F4B942"/>
                </a:solidFill>
                <a:latin typeface="Aptos Display" pitchFamily="34" charset="0"/>
                <a:ea typeface="Aptos Display" pitchFamily="34" charset="-122"/>
                <a:cs typeface="Aptos Display" pitchFamily="34" charset="-120"/>
              </a:rPr>
              <a:t>07</a:t>
            </a:r>
            <a:endParaRPr lang="en-US" sz="1800" dirty="0"/>
          </a:p>
        </p:txBody>
      </p:sp>
      <p:sp>
        <p:nvSpPr>
          <p:cNvPr id="6" name="Text 4"/>
          <p:cNvSpPr/>
          <p:nvPr/>
        </p:nvSpPr>
        <p:spPr>
          <a:xfrm>
            <a:off x="841248" y="2084832"/>
            <a:ext cx="411480" cy="411480"/>
          </a:xfrm>
          <a:prstGeom prst="rect">
            <a:avLst/>
          </a:prstGeom>
          <a:noFill/>
          <a:ln/>
        </p:spPr>
        <p:txBody>
          <a:bodyPr wrap="square" lIns="0" tIns="0" rIns="0" bIns="0" rtlCol="0" anchor="ctr"/>
          <a:lstStyle/>
          <a:p>
            <a:pPr marL="0" indent="0" algn="ctr">
              <a:buNone/>
            </a:pPr>
            <a:r>
              <a:rPr lang="en-US" sz="2200" b="1" dirty="0">
                <a:solidFill>
                  <a:srgbClr val="F4B942"/>
                </a:solidFill>
                <a:latin typeface="Aptos Display" pitchFamily="34" charset="0"/>
                <a:ea typeface="Aptos Display" pitchFamily="34" charset="-122"/>
                <a:cs typeface="Aptos Display" pitchFamily="34" charset="-120"/>
              </a:rPr>
              <a:t>1</a:t>
            </a:r>
            <a:endParaRPr lang="en-US" sz="2200" dirty="0"/>
          </a:p>
        </p:txBody>
      </p:sp>
      <p:sp>
        <p:nvSpPr>
          <p:cNvPr id="7" name="Text 5"/>
          <p:cNvSpPr/>
          <p:nvPr/>
        </p:nvSpPr>
        <p:spPr>
          <a:xfrm>
            <a:off x="1389888" y="2066544"/>
            <a:ext cx="7589520" cy="320040"/>
          </a:xfrm>
          <a:prstGeom prst="rect">
            <a:avLst/>
          </a:prstGeom>
          <a:noFill/>
          <a:ln/>
        </p:spPr>
        <p:txBody>
          <a:bodyPr wrap="square" lIns="0" tIns="0" rIns="0" bIns="0" rtlCol="0" anchor="ctr">
            <a:normAutofit/>
          </a:bodyPr>
          <a:lstStyle/>
          <a:p>
            <a:pPr marL="0" indent="0">
              <a:buNone/>
            </a:pPr>
            <a:r>
              <a:rPr lang="en-US" sz="2000" b="1" dirty="0">
                <a:solidFill>
                  <a:srgbClr val="173B57"/>
                </a:solidFill>
                <a:latin typeface="Aptos Display" pitchFamily="34" charset="0"/>
                <a:ea typeface="Aptos Display" pitchFamily="34" charset="-122"/>
                <a:cs typeface="Aptos Display" pitchFamily="34" charset="-120"/>
              </a:rPr>
              <a:t>Ask each active post for one monthly content package</a:t>
            </a:r>
            <a:endParaRPr lang="en-US" sz="2000" dirty="0"/>
          </a:p>
        </p:txBody>
      </p:sp>
      <p:sp>
        <p:nvSpPr>
          <p:cNvPr id="8" name="Text 6"/>
          <p:cNvSpPr/>
          <p:nvPr/>
        </p:nvSpPr>
        <p:spPr>
          <a:xfrm>
            <a:off x="1389888" y="2450592"/>
            <a:ext cx="7589520" cy="320040"/>
          </a:xfrm>
          <a:prstGeom prst="rect">
            <a:avLst/>
          </a:prstGeom>
          <a:noFill/>
          <a:ln/>
        </p:spPr>
        <p:txBody>
          <a:bodyPr wrap="square" lIns="0" tIns="0" rIns="0" bIns="0" rtlCol="0" anchor="ctr">
            <a:normAutofit/>
          </a:bodyPr>
          <a:lstStyle/>
          <a:p>
            <a:pPr marL="0" indent="0">
              <a:buNone/>
            </a:pPr>
            <a:r>
              <a:rPr lang="en-US" sz="1450" dirty="0">
                <a:solidFill>
                  <a:srgbClr val="5D6966"/>
                </a:solidFill>
                <a:latin typeface="Aptos" pitchFamily="34" charset="0"/>
                <a:ea typeface="Aptos" pitchFamily="34" charset="-122"/>
                <a:cs typeface="Aptos" pitchFamily="34" charset="-120"/>
              </a:rPr>
              <a:t>3–5 photos, one short vertical video, date/location and two sentences.</a:t>
            </a:r>
            <a:endParaRPr lang="en-US" sz="1450" dirty="0"/>
          </a:p>
        </p:txBody>
      </p:sp>
      <p:sp>
        <p:nvSpPr>
          <p:cNvPr id="9" name="Text 7"/>
          <p:cNvSpPr/>
          <p:nvPr/>
        </p:nvSpPr>
        <p:spPr>
          <a:xfrm>
            <a:off x="841248" y="3044952"/>
            <a:ext cx="411480" cy="411480"/>
          </a:xfrm>
          <a:prstGeom prst="rect">
            <a:avLst/>
          </a:prstGeom>
          <a:noFill/>
          <a:ln/>
        </p:spPr>
        <p:txBody>
          <a:bodyPr wrap="square" lIns="0" tIns="0" rIns="0" bIns="0" rtlCol="0" anchor="ctr"/>
          <a:lstStyle/>
          <a:p>
            <a:pPr marL="0" indent="0" algn="ctr">
              <a:buNone/>
            </a:pPr>
            <a:r>
              <a:rPr lang="en-US" sz="2200" b="1" dirty="0">
                <a:solidFill>
                  <a:srgbClr val="F4B942"/>
                </a:solidFill>
                <a:latin typeface="Aptos Display" pitchFamily="34" charset="0"/>
                <a:ea typeface="Aptos Display" pitchFamily="34" charset="-122"/>
                <a:cs typeface="Aptos Display" pitchFamily="34" charset="-120"/>
              </a:rPr>
              <a:t>2</a:t>
            </a:r>
            <a:endParaRPr lang="en-US" sz="2200" dirty="0"/>
          </a:p>
        </p:txBody>
      </p:sp>
      <p:sp>
        <p:nvSpPr>
          <p:cNvPr id="10" name="Text 8"/>
          <p:cNvSpPr/>
          <p:nvPr/>
        </p:nvSpPr>
        <p:spPr>
          <a:xfrm>
            <a:off x="1389888" y="3026664"/>
            <a:ext cx="7589520" cy="320040"/>
          </a:xfrm>
          <a:prstGeom prst="rect">
            <a:avLst/>
          </a:prstGeom>
          <a:noFill/>
          <a:ln/>
        </p:spPr>
        <p:txBody>
          <a:bodyPr wrap="square" lIns="0" tIns="0" rIns="0" bIns="0" rtlCol="0" anchor="ctr">
            <a:normAutofit/>
          </a:bodyPr>
          <a:lstStyle/>
          <a:p>
            <a:pPr marL="0" indent="0">
              <a:buNone/>
            </a:pPr>
            <a:r>
              <a:rPr lang="en-US" sz="2000" b="1" dirty="0">
                <a:solidFill>
                  <a:srgbClr val="173B57"/>
                </a:solidFill>
                <a:latin typeface="Aptos Display" pitchFamily="34" charset="0"/>
                <a:ea typeface="Aptos Display" pitchFamily="34" charset="-122"/>
                <a:cs typeface="Aptos Display" pitchFamily="34" charset="-120"/>
              </a:rPr>
              <a:t>Turn it into three assets</a:t>
            </a:r>
            <a:endParaRPr lang="en-US" sz="2000" dirty="0"/>
          </a:p>
        </p:txBody>
      </p:sp>
      <p:sp>
        <p:nvSpPr>
          <p:cNvPr id="11" name="Text 9"/>
          <p:cNvSpPr/>
          <p:nvPr/>
        </p:nvSpPr>
        <p:spPr>
          <a:xfrm>
            <a:off x="1389888" y="3410712"/>
            <a:ext cx="7589520" cy="320040"/>
          </a:xfrm>
          <a:prstGeom prst="rect">
            <a:avLst/>
          </a:prstGeom>
          <a:noFill/>
          <a:ln/>
        </p:spPr>
        <p:txBody>
          <a:bodyPr wrap="square" lIns="0" tIns="0" rIns="0" bIns="0" rtlCol="0" anchor="ctr">
            <a:normAutofit/>
          </a:bodyPr>
          <a:lstStyle/>
          <a:p>
            <a:pPr marL="0" indent="0">
              <a:buNone/>
            </a:pPr>
            <a:r>
              <a:rPr lang="en-US" sz="1450" dirty="0">
                <a:solidFill>
                  <a:srgbClr val="5D6966"/>
                </a:solidFill>
                <a:latin typeface="Aptos" pitchFamily="34" charset="0"/>
                <a:ea typeface="Aptos" pitchFamily="34" charset="-122"/>
                <a:cs typeface="Aptos" pitchFamily="34" charset="-120"/>
              </a:rPr>
              <a:t>Feed post, Story/Reel and LinkedIn partner/workforce post.</a:t>
            </a:r>
            <a:endParaRPr lang="en-US" sz="1450" dirty="0"/>
          </a:p>
        </p:txBody>
      </p:sp>
      <p:sp>
        <p:nvSpPr>
          <p:cNvPr id="12" name="Text 10"/>
          <p:cNvSpPr/>
          <p:nvPr/>
        </p:nvSpPr>
        <p:spPr>
          <a:xfrm>
            <a:off x="841248" y="4005072"/>
            <a:ext cx="411480" cy="411480"/>
          </a:xfrm>
          <a:prstGeom prst="rect">
            <a:avLst/>
          </a:prstGeom>
          <a:noFill/>
          <a:ln/>
        </p:spPr>
        <p:txBody>
          <a:bodyPr wrap="square" lIns="0" tIns="0" rIns="0" bIns="0" rtlCol="0" anchor="ctr"/>
          <a:lstStyle/>
          <a:p>
            <a:pPr marL="0" indent="0" algn="ctr">
              <a:buNone/>
            </a:pPr>
            <a:r>
              <a:rPr lang="en-US" sz="2200" b="1" dirty="0">
                <a:solidFill>
                  <a:srgbClr val="F4B942"/>
                </a:solidFill>
                <a:latin typeface="Aptos Display" pitchFamily="34" charset="0"/>
                <a:ea typeface="Aptos Display" pitchFamily="34" charset="-122"/>
                <a:cs typeface="Aptos Display" pitchFamily="34" charset="-120"/>
              </a:rPr>
              <a:t>3</a:t>
            </a:r>
            <a:endParaRPr lang="en-US" sz="2200" dirty="0"/>
          </a:p>
        </p:txBody>
      </p:sp>
      <p:sp>
        <p:nvSpPr>
          <p:cNvPr id="13" name="Text 11"/>
          <p:cNvSpPr/>
          <p:nvPr/>
        </p:nvSpPr>
        <p:spPr>
          <a:xfrm>
            <a:off x="1389888" y="3986784"/>
            <a:ext cx="7589520" cy="320040"/>
          </a:xfrm>
          <a:prstGeom prst="rect">
            <a:avLst/>
          </a:prstGeom>
          <a:noFill/>
          <a:ln/>
        </p:spPr>
        <p:txBody>
          <a:bodyPr wrap="square" lIns="0" tIns="0" rIns="0" bIns="0" rtlCol="0" anchor="ctr">
            <a:normAutofit/>
          </a:bodyPr>
          <a:lstStyle/>
          <a:p>
            <a:pPr marL="0" indent="0">
              <a:buNone/>
            </a:pPr>
            <a:r>
              <a:rPr lang="en-US" sz="2000" b="1" dirty="0">
                <a:solidFill>
                  <a:srgbClr val="173B57"/>
                </a:solidFill>
                <a:latin typeface="Aptos Display" pitchFamily="34" charset="0"/>
                <a:ea typeface="Aptos Display" pitchFamily="34" charset="-122"/>
                <a:cs typeface="Aptos Display" pitchFamily="34" charset="-120"/>
              </a:rPr>
              <a:t>Use the same caption formula</a:t>
            </a:r>
            <a:endParaRPr lang="en-US" sz="2000" dirty="0"/>
          </a:p>
        </p:txBody>
      </p:sp>
      <p:sp>
        <p:nvSpPr>
          <p:cNvPr id="14" name="Text 12"/>
          <p:cNvSpPr/>
          <p:nvPr/>
        </p:nvSpPr>
        <p:spPr>
          <a:xfrm>
            <a:off x="1389888" y="4370832"/>
            <a:ext cx="7589520" cy="320040"/>
          </a:xfrm>
          <a:prstGeom prst="rect">
            <a:avLst/>
          </a:prstGeom>
          <a:noFill/>
          <a:ln/>
        </p:spPr>
        <p:txBody>
          <a:bodyPr wrap="square" lIns="0" tIns="0" rIns="0" bIns="0" rtlCol="0" anchor="ctr">
            <a:normAutofit/>
          </a:bodyPr>
          <a:lstStyle/>
          <a:p>
            <a:pPr marL="0" indent="0">
              <a:buNone/>
            </a:pPr>
            <a:r>
              <a:rPr lang="en-US" sz="1450" dirty="0">
                <a:solidFill>
                  <a:srgbClr val="5D6966"/>
                </a:solidFill>
                <a:latin typeface="Aptos" pitchFamily="34" charset="0"/>
                <a:ea typeface="Aptos" pitchFamily="34" charset="-122"/>
                <a:cs typeface="Aptos" pitchFamily="34" charset="-120"/>
              </a:rPr>
              <a:t>What happened, what skill was learned, why it matters and how to join/start a post.</a:t>
            </a:r>
            <a:endParaRPr lang="en-US" sz="1450" dirty="0"/>
          </a:p>
        </p:txBody>
      </p:sp>
      <p:sp>
        <p:nvSpPr>
          <p:cNvPr id="15" name="Text 13"/>
          <p:cNvSpPr/>
          <p:nvPr/>
        </p:nvSpPr>
        <p:spPr>
          <a:xfrm>
            <a:off x="841248" y="4965192"/>
            <a:ext cx="411480" cy="411480"/>
          </a:xfrm>
          <a:prstGeom prst="rect">
            <a:avLst/>
          </a:prstGeom>
          <a:noFill/>
          <a:ln/>
        </p:spPr>
        <p:txBody>
          <a:bodyPr wrap="square" lIns="0" tIns="0" rIns="0" bIns="0" rtlCol="0" anchor="ctr"/>
          <a:lstStyle/>
          <a:p>
            <a:pPr marL="0" indent="0" algn="ctr">
              <a:buNone/>
            </a:pPr>
            <a:r>
              <a:rPr lang="en-US" sz="2200" b="1" dirty="0">
                <a:solidFill>
                  <a:srgbClr val="F4B942"/>
                </a:solidFill>
                <a:latin typeface="Aptos Display" pitchFamily="34" charset="0"/>
                <a:ea typeface="Aptos Display" pitchFamily="34" charset="-122"/>
                <a:cs typeface="Aptos Display" pitchFamily="34" charset="-120"/>
              </a:rPr>
              <a:t>4</a:t>
            </a:r>
            <a:endParaRPr lang="en-US" sz="2200" dirty="0"/>
          </a:p>
        </p:txBody>
      </p:sp>
      <p:sp>
        <p:nvSpPr>
          <p:cNvPr id="16" name="Text 14"/>
          <p:cNvSpPr/>
          <p:nvPr/>
        </p:nvSpPr>
        <p:spPr>
          <a:xfrm>
            <a:off x="1389888" y="4946904"/>
            <a:ext cx="7589520" cy="320040"/>
          </a:xfrm>
          <a:prstGeom prst="rect">
            <a:avLst/>
          </a:prstGeom>
          <a:noFill/>
          <a:ln/>
        </p:spPr>
        <p:txBody>
          <a:bodyPr wrap="square" lIns="0" tIns="0" rIns="0" bIns="0" rtlCol="0" anchor="ctr">
            <a:normAutofit/>
          </a:bodyPr>
          <a:lstStyle/>
          <a:p>
            <a:pPr marL="0" indent="0">
              <a:buNone/>
            </a:pPr>
            <a:r>
              <a:rPr lang="en-US" sz="2000" b="1" dirty="0">
                <a:solidFill>
                  <a:srgbClr val="173B57"/>
                </a:solidFill>
                <a:latin typeface="Aptos Display" pitchFamily="34" charset="0"/>
                <a:ea typeface="Aptos Display" pitchFamily="34" charset="-122"/>
                <a:cs typeface="Aptos Display" pitchFamily="34" charset="-120"/>
              </a:rPr>
              <a:t>Post one Exploring story per week</a:t>
            </a:r>
            <a:endParaRPr lang="en-US" sz="2000" dirty="0"/>
          </a:p>
        </p:txBody>
      </p:sp>
      <p:sp>
        <p:nvSpPr>
          <p:cNvPr id="17" name="Text 15"/>
          <p:cNvSpPr/>
          <p:nvPr/>
        </p:nvSpPr>
        <p:spPr>
          <a:xfrm>
            <a:off x="1389888" y="5330952"/>
            <a:ext cx="7589520" cy="320040"/>
          </a:xfrm>
          <a:prstGeom prst="rect">
            <a:avLst/>
          </a:prstGeom>
          <a:noFill/>
          <a:ln/>
        </p:spPr>
        <p:txBody>
          <a:bodyPr wrap="square" lIns="0" tIns="0" rIns="0" bIns="0" rtlCol="0" anchor="ctr">
            <a:normAutofit/>
          </a:bodyPr>
          <a:lstStyle/>
          <a:p>
            <a:pPr marL="0" indent="0">
              <a:buNone/>
            </a:pPr>
            <a:r>
              <a:rPr lang="en-US" sz="1450" dirty="0">
                <a:solidFill>
                  <a:srgbClr val="5D6966"/>
                </a:solidFill>
                <a:latin typeface="Aptos" pitchFamily="34" charset="0"/>
                <a:ea typeface="Aptos" pitchFamily="34" charset="-122"/>
                <a:cs typeface="Aptos" pitchFamily="34" charset="-120"/>
              </a:rPr>
              <a:t>Start small. Consistency beats complexity.</a:t>
            </a:r>
            <a:endParaRPr lang="en-US" sz="1450" dirty="0"/>
          </a:p>
        </p:txBody>
      </p:sp>
      <p:sp>
        <p:nvSpPr>
          <p:cNvPr id="25" name="Slide Number Placeholder 0"/>
          <p:cNvSpPr>
            <a:spLocks noGrp="1"/>
          </p:cNvSpPr>
          <p:nvPr>
            <p:ph type="sldNum" sz="quarter" idx="4294967295"/>
          </p:nvPr>
        </p:nvSpPr>
        <p:spPr>
          <a:xfrm>
            <a:off x="1120140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750">
                <a:solidFill>
                  <a:srgbClr val="6F7F7A"/>
                </a:solidFill>
                <a:latin typeface="Aptos"/>
                <a:ea typeface="Aptos"/>
                <a:cs typeface="Aptos"/>
              </a:defRPr>
            </a:lvl1pPr>
          </a:lstStyle>
          <a:p>
            <a:pPr algn="l"/>
            <a:fld id="{F7021451-1387-4CA6-816F-3879F97B5CBC}" type="slidenum">
              <a:rPr lang="en-US" b="0"/>
              <a:t>70</a:t>
            </a:fld>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85800" y="411480"/>
            <a:ext cx="7772400" cy="210312"/>
          </a:xfrm>
          <a:prstGeom prst="rect">
            <a:avLst/>
          </a:prstGeom>
          <a:noFill/>
          <a:ln/>
        </p:spPr>
        <p:txBody>
          <a:bodyPr wrap="square" lIns="0" tIns="0" rIns="0" bIns="0" rtlCol="0" anchor="ctr"/>
          <a:lstStyle/>
          <a:p>
            <a:pPr marL="0" indent="0">
              <a:buNone/>
            </a:pPr>
            <a:r>
              <a:rPr lang="en-US" sz="1000" b="1" dirty="0">
                <a:solidFill>
                  <a:srgbClr val="005B4A"/>
                </a:solidFill>
                <a:latin typeface="Aptos" pitchFamily="34" charset="0"/>
                <a:ea typeface="Aptos" pitchFamily="34" charset="-122"/>
                <a:cs typeface="Aptos" pitchFamily="34" charset="-120"/>
              </a:rPr>
              <a:t>PLATFORM MESSAGING</a:t>
            </a:r>
            <a:endParaRPr lang="en-US" sz="1000" dirty="0"/>
          </a:p>
        </p:txBody>
      </p:sp>
      <p:sp>
        <p:nvSpPr>
          <p:cNvPr id="3" name="Text 1"/>
          <p:cNvSpPr/>
          <p:nvPr/>
        </p:nvSpPr>
        <p:spPr>
          <a:xfrm>
            <a:off x="658368" y="658368"/>
            <a:ext cx="9784080" cy="594360"/>
          </a:xfrm>
          <a:prstGeom prst="rect">
            <a:avLst/>
          </a:prstGeom>
          <a:noFill/>
          <a:ln/>
        </p:spPr>
        <p:txBody>
          <a:bodyPr wrap="square" lIns="254" tIns="254" rIns="254" bIns="254" rtlCol="0" anchor="ctr">
            <a:normAutofit/>
          </a:bodyPr>
          <a:lstStyle/>
          <a:p>
            <a:pPr marL="0" indent="0">
              <a:buNone/>
            </a:pPr>
            <a:r>
              <a:rPr lang="en-US" sz="3100" b="1" dirty="0">
                <a:solidFill>
                  <a:srgbClr val="173B57"/>
                </a:solidFill>
                <a:latin typeface="Aptos Display" pitchFamily="34" charset="0"/>
                <a:ea typeface="Aptos Display" pitchFamily="34" charset="-122"/>
                <a:cs typeface="Aptos Display" pitchFamily="34" charset="-120"/>
              </a:rPr>
              <a:t>Same story, different emphasis</a:t>
            </a:r>
            <a:endParaRPr lang="en-US" sz="3100" dirty="0"/>
          </a:p>
        </p:txBody>
      </p:sp>
      <p:sp>
        <p:nvSpPr>
          <p:cNvPr id="4" name="Text 2"/>
          <p:cNvSpPr/>
          <p:nvPr/>
        </p:nvSpPr>
        <p:spPr>
          <a:xfrm>
            <a:off x="685800" y="1280160"/>
            <a:ext cx="8595360" cy="731520"/>
          </a:xfrm>
          <a:prstGeom prst="rect">
            <a:avLst/>
          </a:prstGeom>
          <a:noFill/>
          <a:ln/>
        </p:spPr>
        <p:txBody>
          <a:bodyPr wrap="square" lIns="254" tIns="254" rIns="254" bIns="254" rtlCol="0" anchor="ctr">
            <a:normAutofit/>
          </a:bodyPr>
          <a:lstStyle/>
          <a:p>
            <a:pPr marL="0" indent="0">
              <a:buNone/>
            </a:pPr>
            <a:r>
              <a:rPr lang="en-US" sz="2000" dirty="0">
                <a:solidFill>
                  <a:srgbClr val="5D6966"/>
                </a:solidFill>
                <a:latin typeface="Aptos" pitchFamily="34" charset="0"/>
                <a:ea typeface="Aptos" pitchFamily="34" charset="-122"/>
                <a:cs typeface="Aptos" pitchFamily="34" charset="-120"/>
              </a:rPr>
              <a:t>Adapting the message by platform helps councils speak to the right audience without reinventing the content.</a:t>
            </a:r>
            <a:endParaRPr lang="en-US" sz="2000" dirty="0"/>
          </a:p>
        </p:txBody>
      </p:sp>
      <p:sp>
        <p:nvSpPr>
          <p:cNvPr id="5" name="Text 3"/>
          <p:cNvSpPr/>
          <p:nvPr/>
        </p:nvSpPr>
        <p:spPr>
          <a:xfrm>
            <a:off x="10771632" y="566928"/>
            <a:ext cx="640080" cy="292608"/>
          </a:xfrm>
          <a:prstGeom prst="rect">
            <a:avLst/>
          </a:prstGeom>
          <a:noFill/>
          <a:ln/>
        </p:spPr>
        <p:txBody>
          <a:bodyPr wrap="square" lIns="0" tIns="0" rIns="0" bIns="0" rtlCol="0" anchor="ctr"/>
          <a:lstStyle/>
          <a:p>
            <a:pPr marL="0" indent="0" algn="r">
              <a:buNone/>
            </a:pPr>
            <a:r>
              <a:rPr lang="en-US" sz="1800" b="1" dirty="0">
                <a:solidFill>
                  <a:srgbClr val="F4B942"/>
                </a:solidFill>
                <a:latin typeface="Aptos Display" pitchFamily="34" charset="0"/>
                <a:ea typeface="Aptos Display" pitchFamily="34" charset="-122"/>
                <a:cs typeface="Aptos Display" pitchFamily="34" charset="-120"/>
              </a:rPr>
              <a:t>08</a:t>
            </a:r>
            <a:endParaRPr lang="en-US" sz="1800" dirty="0"/>
          </a:p>
        </p:txBody>
      </p:sp>
      <p:sp>
        <p:nvSpPr>
          <p:cNvPr id="6" name="Text 4"/>
          <p:cNvSpPr/>
          <p:nvPr/>
        </p:nvSpPr>
        <p:spPr>
          <a:xfrm>
            <a:off x="868680" y="2240280"/>
            <a:ext cx="4389120" cy="320040"/>
          </a:xfrm>
          <a:prstGeom prst="rect">
            <a:avLst/>
          </a:prstGeom>
          <a:noFill/>
          <a:ln/>
        </p:spPr>
        <p:txBody>
          <a:bodyPr wrap="square" lIns="0" tIns="0" rIns="0" bIns="0" rtlCol="0" anchor="ctr"/>
          <a:lstStyle/>
          <a:p>
            <a:pPr marL="0" indent="0">
              <a:buNone/>
            </a:pPr>
            <a:r>
              <a:rPr lang="en-US" sz="2200" b="1" dirty="0">
                <a:solidFill>
                  <a:srgbClr val="005B4A"/>
                </a:solidFill>
                <a:latin typeface="Aptos Display" pitchFamily="34" charset="0"/>
                <a:ea typeface="Aptos Display" pitchFamily="34" charset="-122"/>
                <a:cs typeface="Aptos Display" pitchFamily="34" charset="-120"/>
              </a:rPr>
              <a:t>Facebook</a:t>
            </a:r>
            <a:endParaRPr lang="en-US" sz="2200" dirty="0"/>
          </a:p>
        </p:txBody>
      </p:sp>
      <p:sp>
        <p:nvSpPr>
          <p:cNvPr id="7" name="Text 5"/>
          <p:cNvSpPr/>
          <p:nvPr/>
        </p:nvSpPr>
        <p:spPr>
          <a:xfrm>
            <a:off x="868680" y="2679192"/>
            <a:ext cx="4389120" cy="822960"/>
          </a:xfrm>
          <a:prstGeom prst="rect">
            <a:avLst/>
          </a:prstGeom>
          <a:noFill/>
          <a:ln/>
        </p:spPr>
        <p:txBody>
          <a:bodyPr wrap="square" lIns="127" tIns="127" rIns="127" bIns="127" rtlCol="0" anchor="ctr">
            <a:normAutofit/>
          </a:bodyPr>
          <a:lstStyle/>
          <a:p>
            <a:pPr marL="0" indent="0">
              <a:buNone/>
            </a:pPr>
            <a:r>
              <a:rPr lang="en-US" sz="1700" dirty="0">
                <a:solidFill>
                  <a:srgbClr val="173B57"/>
                </a:solidFill>
                <a:latin typeface="Aptos" pitchFamily="34" charset="0"/>
                <a:ea typeface="Aptos" pitchFamily="34" charset="-122"/>
                <a:cs typeface="Aptos" pitchFamily="34" charset="-120"/>
              </a:rPr>
              <a:t>Parents, volunteers and community members: safety, mentorship and local opportunity.</a:t>
            </a:r>
            <a:endParaRPr lang="en-US" sz="1700" dirty="0"/>
          </a:p>
        </p:txBody>
      </p:sp>
      <p:sp>
        <p:nvSpPr>
          <p:cNvPr id="8" name="Text 6"/>
          <p:cNvSpPr/>
          <p:nvPr/>
        </p:nvSpPr>
        <p:spPr>
          <a:xfrm>
            <a:off x="868680" y="3749040"/>
            <a:ext cx="4389120" cy="320040"/>
          </a:xfrm>
          <a:prstGeom prst="rect">
            <a:avLst/>
          </a:prstGeom>
          <a:noFill/>
          <a:ln/>
        </p:spPr>
        <p:txBody>
          <a:bodyPr wrap="square" lIns="0" tIns="0" rIns="0" bIns="0" rtlCol="0" anchor="ctr"/>
          <a:lstStyle/>
          <a:p>
            <a:pPr marL="0" indent="0">
              <a:buNone/>
            </a:pPr>
            <a:r>
              <a:rPr lang="en-US" sz="2200" b="1" dirty="0">
                <a:solidFill>
                  <a:srgbClr val="005B4A"/>
                </a:solidFill>
                <a:latin typeface="Aptos Display" pitchFamily="34" charset="0"/>
                <a:ea typeface="Aptos Display" pitchFamily="34" charset="-122"/>
                <a:cs typeface="Aptos Display" pitchFamily="34" charset="-120"/>
              </a:rPr>
              <a:t>Instagram/Reels</a:t>
            </a:r>
            <a:endParaRPr lang="en-US" sz="2200" dirty="0"/>
          </a:p>
        </p:txBody>
      </p:sp>
      <p:sp>
        <p:nvSpPr>
          <p:cNvPr id="9" name="Text 7"/>
          <p:cNvSpPr/>
          <p:nvPr/>
        </p:nvSpPr>
        <p:spPr>
          <a:xfrm>
            <a:off x="868680" y="4187952"/>
            <a:ext cx="4389120" cy="822960"/>
          </a:xfrm>
          <a:prstGeom prst="rect">
            <a:avLst/>
          </a:prstGeom>
          <a:noFill/>
          <a:ln/>
        </p:spPr>
        <p:txBody>
          <a:bodyPr wrap="square" lIns="127" tIns="127" rIns="127" bIns="127" rtlCol="0" anchor="ctr">
            <a:normAutofit/>
          </a:bodyPr>
          <a:lstStyle/>
          <a:p>
            <a:pPr marL="0" indent="0">
              <a:buNone/>
            </a:pPr>
            <a:r>
              <a:rPr lang="en-US" sz="1700" dirty="0">
                <a:solidFill>
                  <a:srgbClr val="173B57"/>
                </a:solidFill>
                <a:latin typeface="Aptos" pitchFamily="34" charset="0"/>
                <a:ea typeface="Aptos" pitchFamily="34" charset="-122"/>
                <a:cs typeface="Aptos" pitchFamily="34" charset="-120"/>
              </a:rPr>
              <a:t>Youth and families: show the action, energy and hands-on experience.</a:t>
            </a:r>
            <a:endParaRPr lang="en-US" sz="1700" dirty="0"/>
          </a:p>
        </p:txBody>
      </p:sp>
      <p:sp>
        <p:nvSpPr>
          <p:cNvPr id="10" name="Text 8"/>
          <p:cNvSpPr/>
          <p:nvPr/>
        </p:nvSpPr>
        <p:spPr>
          <a:xfrm>
            <a:off x="6080760" y="2240280"/>
            <a:ext cx="4389120" cy="320040"/>
          </a:xfrm>
          <a:prstGeom prst="rect">
            <a:avLst/>
          </a:prstGeom>
          <a:noFill/>
          <a:ln/>
        </p:spPr>
        <p:txBody>
          <a:bodyPr wrap="square" lIns="0" tIns="0" rIns="0" bIns="0" rtlCol="0" anchor="ctr"/>
          <a:lstStyle/>
          <a:p>
            <a:pPr marL="0" indent="0">
              <a:buNone/>
            </a:pPr>
            <a:r>
              <a:rPr lang="en-US" sz="2200" b="1" dirty="0">
                <a:solidFill>
                  <a:srgbClr val="005B4A"/>
                </a:solidFill>
                <a:latin typeface="Aptos Display" pitchFamily="34" charset="0"/>
                <a:ea typeface="Aptos Display" pitchFamily="34" charset="-122"/>
                <a:cs typeface="Aptos Display" pitchFamily="34" charset="-120"/>
              </a:rPr>
              <a:t>LinkedIn</a:t>
            </a:r>
            <a:endParaRPr lang="en-US" sz="2200" dirty="0"/>
          </a:p>
        </p:txBody>
      </p:sp>
      <p:sp>
        <p:nvSpPr>
          <p:cNvPr id="11" name="Text 9"/>
          <p:cNvSpPr/>
          <p:nvPr/>
        </p:nvSpPr>
        <p:spPr>
          <a:xfrm>
            <a:off x="6080760" y="2679192"/>
            <a:ext cx="4389120" cy="822960"/>
          </a:xfrm>
          <a:prstGeom prst="rect">
            <a:avLst/>
          </a:prstGeom>
          <a:noFill/>
          <a:ln/>
        </p:spPr>
        <p:txBody>
          <a:bodyPr wrap="square" lIns="127" tIns="127" rIns="127" bIns="127" rtlCol="0" anchor="ctr">
            <a:normAutofit/>
          </a:bodyPr>
          <a:lstStyle/>
          <a:p>
            <a:pPr marL="0" indent="0">
              <a:buNone/>
            </a:pPr>
            <a:r>
              <a:rPr lang="en-US" sz="1700" dirty="0">
                <a:solidFill>
                  <a:srgbClr val="173B57"/>
                </a:solidFill>
                <a:latin typeface="Aptos" pitchFamily="34" charset="0"/>
                <a:ea typeface="Aptos" pitchFamily="34" charset="-122"/>
                <a:cs typeface="Aptos" pitchFamily="34" charset="-120"/>
              </a:rPr>
              <a:t>Executives and partners: workforce development, career pathways and future talent.</a:t>
            </a:r>
            <a:endParaRPr lang="en-US" sz="1700" dirty="0"/>
          </a:p>
        </p:txBody>
      </p:sp>
      <p:sp>
        <p:nvSpPr>
          <p:cNvPr id="12" name="Text 10"/>
          <p:cNvSpPr/>
          <p:nvPr/>
        </p:nvSpPr>
        <p:spPr>
          <a:xfrm>
            <a:off x="6080760" y="3749040"/>
            <a:ext cx="4389120" cy="320040"/>
          </a:xfrm>
          <a:prstGeom prst="rect">
            <a:avLst/>
          </a:prstGeom>
          <a:noFill/>
          <a:ln/>
        </p:spPr>
        <p:txBody>
          <a:bodyPr wrap="square" lIns="0" tIns="0" rIns="0" bIns="0" rtlCol="0" anchor="ctr"/>
          <a:lstStyle/>
          <a:p>
            <a:pPr marL="0" indent="0">
              <a:buNone/>
            </a:pPr>
            <a:r>
              <a:rPr lang="en-US" sz="2200" b="1" dirty="0">
                <a:solidFill>
                  <a:srgbClr val="005B4A"/>
                </a:solidFill>
                <a:latin typeface="Aptos Display" pitchFamily="34" charset="0"/>
                <a:ea typeface="Aptos Display" pitchFamily="34" charset="-122"/>
                <a:cs typeface="Aptos Display" pitchFamily="34" charset="-120"/>
              </a:rPr>
              <a:t>Email/newsletters</a:t>
            </a:r>
            <a:endParaRPr lang="en-US" sz="2200" dirty="0"/>
          </a:p>
        </p:txBody>
      </p:sp>
      <p:sp>
        <p:nvSpPr>
          <p:cNvPr id="13" name="Text 11"/>
          <p:cNvSpPr/>
          <p:nvPr/>
        </p:nvSpPr>
        <p:spPr>
          <a:xfrm>
            <a:off x="6080760" y="4187952"/>
            <a:ext cx="4389120" cy="822960"/>
          </a:xfrm>
          <a:prstGeom prst="rect">
            <a:avLst/>
          </a:prstGeom>
          <a:noFill/>
          <a:ln/>
        </p:spPr>
        <p:txBody>
          <a:bodyPr wrap="square" lIns="127" tIns="127" rIns="127" bIns="127" rtlCol="0" anchor="ctr">
            <a:normAutofit/>
          </a:bodyPr>
          <a:lstStyle/>
          <a:p>
            <a:pPr marL="0" indent="0">
              <a:buNone/>
            </a:pPr>
            <a:r>
              <a:rPr lang="en-US" sz="1700" dirty="0">
                <a:solidFill>
                  <a:srgbClr val="173B57"/>
                </a:solidFill>
                <a:latin typeface="Aptos" pitchFamily="34" charset="0"/>
                <a:ea typeface="Aptos" pitchFamily="34" charset="-122"/>
                <a:cs typeface="Aptos" pitchFamily="34" charset="-120"/>
              </a:rPr>
              <a:t>Current Scouting families: “You can be in Scouts BSA and Exploring.”</a:t>
            </a:r>
            <a:endParaRPr lang="en-US" sz="1700" dirty="0"/>
          </a:p>
        </p:txBody>
      </p:sp>
      <p:sp>
        <p:nvSpPr>
          <p:cNvPr id="14" name="Text 12"/>
          <p:cNvSpPr/>
          <p:nvPr/>
        </p:nvSpPr>
        <p:spPr>
          <a:xfrm>
            <a:off x="877824" y="5486400"/>
            <a:ext cx="9235440" cy="502920"/>
          </a:xfrm>
          <a:prstGeom prst="rect">
            <a:avLst/>
          </a:prstGeom>
          <a:noFill/>
          <a:ln/>
        </p:spPr>
        <p:txBody>
          <a:bodyPr wrap="square" lIns="254" tIns="254" rIns="254" bIns="254" rtlCol="0" anchor="ctr">
            <a:normAutofit lnSpcReduction="10000"/>
          </a:bodyPr>
          <a:lstStyle/>
          <a:p>
            <a:pPr marL="0" indent="0">
              <a:buNone/>
            </a:pPr>
            <a:r>
              <a:rPr lang="en-US" sz="1800" b="1" dirty="0">
                <a:solidFill>
                  <a:srgbClr val="005B4A"/>
                </a:solidFill>
                <a:latin typeface="Aptos Display" pitchFamily="34" charset="0"/>
                <a:ea typeface="Aptos Display" pitchFamily="34" charset="-122"/>
                <a:cs typeface="Aptos Display" pitchFamily="34" charset="-120"/>
              </a:rPr>
              <a:t>Two lines should appear often: current Scouts can join Exploring, and you do not have to be a Scout to join Exploring.</a:t>
            </a:r>
            <a:endParaRPr lang="en-US" sz="1800" dirty="0"/>
          </a:p>
        </p:txBody>
      </p:sp>
      <p:sp>
        <p:nvSpPr>
          <p:cNvPr id="25" name="Slide Number Placeholder 0"/>
          <p:cNvSpPr>
            <a:spLocks noGrp="1"/>
          </p:cNvSpPr>
          <p:nvPr>
            <p:ph type="sldNum" sz="quarter" idx="4294967295"/>
          </p:nvPr>
        </p:nvSpPr>
        <p:spPr>
          <a:xfrm>
            <a:off x="1120140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750">
                <a:solidFill>
                  <a:srgbClr val="6F7F7A"/>
                </a:solidFill>
                <a:latin typeface="Aptos"/>
                <a:ea typeface="Aptos"/>
                <a:cs typeface="Aptos"/>
              </a:defRPr>
            </a:lvl1pPr>
          </a:lstStyle>
          <a:p>
            <a:pPr algn="l"/>
            <a:fld id="{F7021451-1387-4CA6-816F-3879F97B5CBC}" type="slidenum">
              <a:rPr lang="en-US" b="0"/>
              <a:t>71</a:t>
            </a:fld>
            <a:endParaRPr 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85800" y="411480"/>
            <a:ext cx="7772400" cy="210312"/>
          </a:xfrm>
          <a:prstGeom prst="rect">
            <a:avLst/>
          </a:prstGeom>
          <a:noFill/>
          <a:ln/>
        </p:spPr>
        <p:txBody>
          <a:bodyPr wrap="square" lIns="0" tIns="0" rIns="0" bIns="0" rtlCol="0" anchor="ctr"/>
          <a:lstStyle/>
          <a:p>
            <a:pPr marL="0" indent="0">
              <a:buNone/>
            </a:pPr>
            <a:r>
              <a:rPr lang="en-US" sz="1000" b="1" dirty="0">
                <a:solidFill>
                  <a:srgbClr val="005B4A"/>
                </a:solidFill>
                <a:latin typeface="Aptos" pitchFamily="34" charset="0"/>
                <a:ea typeface="Aptos" pitchFamily="34" charset="-122"/>
                <a:cs typeface="Aptos" pitchFamily="34" charset="-120"/>
              </a:rPr>
              <a:t>ACCOUNT SOP</a:t>
            </a:r>
            <a:endParaRPr lang="en-US" sz="1000" dirty="0"/>
          </a:p>
        </p:txBody>
      </p:sp>
      <p:sp>
        <p:nvSpPr>
          <p:cNvPr id="3" name="Text 1"/>
          <p:cNvSpPr/>
          <p:nvPr/>
        </p:nvSpPr>
        <p:spPr>
          <a:xfrm>
            <a:off x="658368" y="658368"/>
            <a:ext cx="9784080" cy="594360"/>
          </a:xfrm>
          <a:prstGeom prst="rect">
            <a:avLst/>
          </a:prstGeom>
          <a:noFill/>
          <a:ln/>
        </p:spPr>
        <p:txBody>
          <a:bodyPr wrap="square" lIns="254" tIns="254" rIns="254" bIns="254" rtlCol="0" anchor="ctr">
            <a:normAutofit/>
          </a:bodyPr>
          <a:lstStyle/>
          <a:p>
            <a:pPr marL="0" indent="0">
              <a:buNone/>
            </a:pPr>
            <a:r>
              <a:rPr lang="en-US" sz="3100" b="1" dirty="0">
                <a:solidFill>
                  <a:srgbClr val="173B57"/>
                </a:solidFill>
                <a:latin typeface="Aptos Display" pitchFamily="34" charset="0"/>
                <a:ea typeface="Aptos Display" pitchFamily="34" charset="-122"/>
                <a:cs typeface="Aptos Display" pitchFamily="34" charset="-120"/>
              </a:rPr>
              <a:t>Governance makes this safe and sustainable</a:t>
            </a:r>
            <a:endParaRPr lang="en-US" sz="3100" dirty="0"/>
          </a:p>
        </p:txBody>
      </p:sp>
      <p:sp>
        <p:nvSpPr>
          <p:cNvPr id="4" name="Text 2"/>
          <p:cNvSpPr/>
          <p:nvPr/>
        </p:nvSpPr>
        <p:spPr>
          <a:xfrm>
            <a:off x="685800" y="1280160"/>
            <a:ext cx="8046720" cy="731520"/>
          </a:xfrm>
          <a:prstGeom prst="rect">
            <a:avLst/>
          </a:prstGeom>
          <a:noFill/>
          <a:ln/>
        </p:spPr>
        <p:txBody>
          <a:bodyPr wrap="square" lIns="254" tIns="254" rIns="254" bIns="254" rtlCol="0" anchor="ctr">
            <a:normAutofit/>
          </a:bodyPr>
          <a:lstStyle/>
          <a:p>
            <a:pPr marL="0" indent="0">
              <a:buNone/>
            </a:pPr>
            <a:r>
              <a:rPr lang="en-US" sz="2000" dirty="0">
                <a:solidFill>
                  <a:srgbClr val="5D6966"/>
                </a:solidFill>
                <a:latin typeface="Aptos" pitchFamily="34" charset="0"/>
                <a:ea typeface="Aptos" pitchFamily="34" charset="-122"/>
                <a:cs typeface="Aptos" pitchFamily="34" charset="-120"/>
              </a:rPr>
              <a:t>Simple rules protect youth, protect councils and prevent orphaned accounts.</a:t>
            </a:r>
            <a:endParaRPr lang="en-US" sz="2000" dirty="0"/>
          </a:p>
        </p:txBody>
      </p:sp>
      <p:sp>
        <p:nvSpPr>
          <p:cNvPr id="5" name="Text 3"/>
          <p:cNvSpPr/>
          <p:nvPr/>
        </p:nvSpPr>
        <p:spPr>
          <a:xfrm>
            <a:off x="10771632" y="566928"/>
            <a:ext cx="640080" cy="292608"/>
          </a:xfrm>
          <a:prstGeom prst="rect">
            <a:avLst/>
          </a:prstGeom>
          <a:noFill/>
          <a:ln/>
        </p:spPr>
        <p:txBody>
          <a:bodyPr wrap="square" lIns="0" tIns="0" rIns="0" bIns="0" rtlCol="0" anchor="ctr"/>
          <a:lstStyle/>
          <a:p>
            <a:pPr marL="0" indent="0" algn="r">
              <a:buNone/>
            </a:pPr>
            <a:r>
              <a:rPr lang="en-US" sz="1800" b="1" dirty="0">
                <a:solidFill>
                  <a:srgbClr val="F4B942"/>
                </a:solidFill>
                <a:latin typeface="Aptos Display" pitchFamily="34" charset="0"/>
                <a:ea typeface="Aptos Display" pitchFamily="34" charset="-122"/>
                <a:cs typeface="Aptos Display" pitchFamily="34" charset="-120"/>
              </a:rPr>
              <a:t>09</a:t>
            </a:r>
            <a:endParaRPr lang="en-US" sz="1800" dirty="0"/>
          </a:p>
        </p:txBody>
      </p:sp>
      <p:sp>
        <p:nvSpPr>
          <p:cNvPr id="6" name="Text 4"/>
          <p:cNvSpPr/>
          <p:nvPr/>
        </p:nvSpPr>
        <p:spPr>
          <a:xfrm>
            <a:off x="868680" y="2240280"/>
            <a:ext cx="8229600" cy="2468880"/>
          </a:xfrm>
          <a:prstGeom prst="rect">
            <a:avLst/>
          </a:prstGeom>
          <a:noFill/>
          <a:ln/>
        </p:spPr>
        <p:txBody>
          <a:bodyPr wrap="square" lIns="381" tIns="381" rIns="381" bIns="381" rtlCol="0" anchor="t">
            <a:normAutofit/>
          </a:bodyPr>
          <a:lstStyle/>
          <a:p>
            <a:pPr marL="152400" indent="-152400">
              <a:buSzPct val="100000"/>
              <a:buChar char="•"/>
            </a:pPr>
            <a:r>
              <a:rPr lang="en-US" sz="1900" dirty="0">
                <a:solidFill>
                  <a:srgbClr val="173B57"/>
                </a:solidFill>
                <a:latin typeface="Aptos" pitchFamily="34" charset="0"/>
                <a:ea typeface="Aptos" pitchFamily="34" charset="-122"/>
                <a:cs typeface="Aptos" pitchFamily="34" charset="-120"/>
              </a:rPr>
              <a:t>Use public-facing channels for program promotion — not private youth communication</a:t>
            </a:r>
            <a:endParaRPr lang="en-US" sz="1900" dirty="0"/>
          </a:p>
          <a:p>
            <a:pPr marL="152400" indent="-152400">
              <a:buSzPct val="100000"/>
              <a:buChar char="•"/>
            </a:pPr>
            <a:r>
              <a:rPr lang="en-US" sz="1900" dirty="0">
                <a:solidFill>
                  <a:srgbClr val="173B57"/>
                </a:solidFill>
                <a:latin typeface="Aptos" pitchFamily="34" charset="0"/>
                <a:ea typeface="Aptos" pitchFamily="34" charset="-122"/>
                <a:cs typeface="Aptos" pitchFamily="34" charset="-120"/>
              </a:rPr>
              <a:t>Maintain at least two approved adult admins and council awareness of account ownership</a:t>
            </a:r>
            <a:endParaRPr lang="en-US" sz="1900" dirty="0"/>
          </a:p>
          <a:p>
            <a:pPr marL="152400" indent="-152400">
              <a:buSzPct val="100000"/>
              <a:buChar char="•"/>
            </a:pPr>
            <a:r>
              <a:rPr lang="en-US" sz="1900" dirty="0">
                <a:solidFill>
                  <a:srgbClr val="173B57"/>
                </a:solidFill>
                <a:latin typeface="Aptos" pitchFamily="34" charset="0"/>
                <a:ea typeface="Aptos" pitchFamily="34" charset="-122"/>
                <a:cs typeface="Aptos" pitchFamily="34" charset="-120"/>
              </a:rPr>
              <a:t>Keep youth photo/video permissions current</a:t>
            </a:r>
            <a:endParaRPr lang="en-US" sz="1900" dirty="0"/>
          </a:p>
          <a:p>
            <a:pPr marL="152400" indent="-152400">
              <a:buSzPct val="100000"/>
              <a:buChar char="•"/>
            </a:pPr>
            <a:r>
              <a:rPr lang="en-US" sz="1900" dirty="0">
                <a:solidFill>
                  <a:srgbClr val="173B57"/>
                </a:solidFill>
                <a:latin typeface="Aptos" pitchFamily="34" charset="0"/>
                <a:ea typeface="Aptos" pitchFamily="34" charset="-122"/>
                <a:cs typeface="Aptos" pitchFamily="34" charset="-120"/>
              </a:rPr>
              <a:t>No private adult-to-youth DMs</a:t>
            </a:r>
            <a:endParaRPr lang="en-US" sz="1900" dirty="0"/>
          </a:p>
          <a:p>
            <a:pPr marL="152400" indent="-152400">
              <a:buSzPct val="100000"/>
              <a:buChar char="•"/>
            </a:pPr>
            <a:r>
              <a:rPr lang="en-US" sz="1900" dirty="0">
                <a:solidFill>
                  <a:srgbClr val="173B57"/>
                </a:solidFill>
                <a:latin typeface="Aptos" pitchFamily="34" charset="0"/>
                <a:ea typeface="Aptos" pitchFamily="34" charset="-122"/>
                <a:cs typeface="Aptos" pitchFamily="34" charset="-120"/>
              </a:rPr>
              <a:t>Monitor comments and establish an admin transfer plan</a:t>
            </a:r>
            <a:endParaRPr lang="en-US" sz="1900" dirty="0"/>
          </a:p>
        </p:txBody>
      </p:sp>
      <p:sp>
        <p:nvSpPr>
          <p:cNvPr id="7" name="Text 5"/>
          <p:cNvSpPr/>
          <p:nvPr/>
        </p:nvSpPr>
        <p:spPr>
          <a:xfrm>
            <a:off x="868680" y="5257800"/>
            <a:ext cx="8503920" cy="594360"/>
          </a:xfrm>
          <a:prstGeom prst="rect">
            <a:avLst/>
          </a:prstGeom>
          <a:noFill/>
          <a:ln/>
        </p:spPr>
        <p:txBody>
          <a:bodyPr wrap="square" lIns="254" tIns="254" rIns="254" bIns="254" rtlCol="0" anchor="ctr">
            <a:normAutofit fontScale="92500" lnSpcReduction="10000"/>
          </a:bodyPr>
          <a:lstStyle/>
          <a:p>
            <a:pPr marL="0" indent="0">
              <a:buNone/>
            </a:pPr>
            <a:r>
              <a:rPr lang="en-US" sz="2200" b="1" dirty="0">
                <a:solidFill>
                  <a:srgbClr val="005B4A"/>
                </a:solidFill>
                <a:latin typeface="Aptos Display" pitchFamily="34" charset="0"/>
                <a:ea typeface="Aptos Display" pitchFamily="34" charset="-122"/>
                <a:cs typeface="Aptos Display" pitchFamily="34" charset="-120"/>
              </a:rPr>
              <a:t>Governance is not a barrier. It is what makes councils comfortable promoting Exploring consistently.</a:t>
            </a:r>
            <a:endParaRPr lang="en-US" sz="2200" dirty="0"/>
          </a:p>
        </p:txBody>
      </p:sp>
      <p:sp>
        <p:nvSpPr>
          <p:cNvPr id="25" name="Slide Number Placeholder 0"/>
          <p:cNvSpPr>
            <a:spLocks noGrp="1"/>
          </p:cNvSpPr>
          <p:nvPr>
            <p:ph type="sldNum" sz="quarter" idx="4294967295"/>
          </p:nvPr>
        </p:nvSpPr>
        <p:spPr>
          <a:xfrm>
            <a:off x="1120140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750">
                <a:solidFill>
                  <a:srgbClr val="6F7F7A"/>
                </a:solidFill>
                <a:latin typeface="Aptos"/>
                <a:ea typeface="Aptos"/>
                <a:cs typeface="Aptos"/>
              </a:defRPr>
            </a:lvl1pPr>
          </a:lstStyle>
          <a:p>
            <a:pPr algn="l"/>
            <a:fld id="{F7021451-1387-4CA6-816F-3879F97B5CBC}" type="slidenum">
              <a:rPr lang="en-US" b="0"/>
              <a:t>72</a:t>
            </a:fld>
            <a:endParaRPr 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85800" y="411480"/>
            <a:ext cx="7772400" cy="210312"/>
          </a:xfrm>
          <a:prstGeom prst="rect">
            <a:avLst/>
          </a:prstGeom>
          <a:noFill/>
          <a:ln/>
        </p:spPr>
        <p:txBody>
          <a:bodyPr wrap="square" lIns="0" tIns="0" rIns="0" bIns="0" rtlCol="0" anchor="ctr"/>
          <a:lstStyle/>
          <a:p>
            <a:pPr marL="0" indent="0">
              <a:buNone/>
            </a:pPr>
            <a:r>
              <a:rPr lang="en-US" sz="1000" b="1" dirty="0">
                <a:solidFill>
                  <a:srgbClr val="005B4A"/>
                </a:solidFill>
                <a:latin typeface="Aptos" pitchFamily="34" charset="0"/>
                <a:ea typeface="Aptos" pitchFamily="34" charset="-122"/>
                <a:cs typeface="Aptos" pitchFamily="34" charset="-120"/>
              </a:rPr>
              <a:t>CALL TO ACTION</a:t>
            </a:r>
            <a:endParaRPr lang="en-US" sz="1000" dirty="0"/>
          </a:p>
        </p:txBody>
      </p:sp>
      <p:sp>
        <p:nvSpPr>
          <p:cNvPr id="3" name="Text 1"/>
          <p:cNvSpPr/>
          <p:nvPr/>
        </p:nvSpPr>
        <p:spPr>
          <a:xfrm>
            <a:off x="658368" y="658368"/>
            <a:ext cx="9784080" cy="594360"/>
          </a:xfrm>
          <a:prstGeom prst="rect">
            <a:avLst/>
          </a:prstGeom>
          <a:noFill/>
          <a:ln/>
        </p:spPr>
        <p:txBody>
          <a:bodyPr wrap="square" lIns="254" tIns="254" rIns="254" bIns="254" rtlCol="0" anchor="ctr">
            <a:normAutofit/>
          </a:bodyPr>
          <a:lstStyle/>
          <a:p>
            <a:pPr marL="0" indent="0">
              <a:buNone/>
            </a:pPr>
            <a:r>
              <a:rPr lang="en-US" sz="3100" b="1" dirty="0">
                <a:solidFill>
                  <a:srgbClr val="173B57"/>
                </a:solidFill>
                <a:latin typeface="Aptos Display" pitchFamily="34" charset="0"/>
                <a:ea typeface="Aptos Display" pitchFamily="34" charset="-122"/>
                <a:cs typeface="Aptos Display" pitchFamily="34" charset="-120"/>
              </a:rPr>
              <a:t>The 90-day activation plan</a:t>
            </a:r>
            <a:endParaRPr lang="en-US" sz="3100" dirty="0"/>
          </a:p>
        </p:txBody>
      </p:sp>
      <p:sp>
        <p:nvSpPr>
          <p:cNvPr id="4" name="Text 2"/>
          <p:cNvSpPr/>
          <p:nvPr/>
        </p:nvSpPr>
        <p:spPr>
          <a:xfrm>
            <a:off x="685800" y="1280160"/>
            <a:ext cx="7406640" cy="731520"/>
          </a:xfrm>
          <a:prstGeom prst="rect">
            <a:avLst/>
          </a:prstGeom>
          <a:noFill/>
          <a:ln/>
        </p:spPr>
        <p:txBody>
          <a:bodyPr wrap="square" lIns="254" tIns="254" rIns="254" bIns="254" rtlCol="0" anchor="ctr">
            <a:normAutofit/>
          </a:bodyPr>
          <a:lstStyle/>
          <a:p>
            <a:pPr marL="0" indent="0">
              <a:buNone/>
            </a:pPr>
            <a:r>
              <a:rPr lang="en-US" sz="2000" dirty="0">
                <a:solidFill>
                  <a:srgbClr val="5D6966"/>
                </a:solidFill>
                <a:latin typeface="Aptos" pitchFamily="34" charset="0"/>
                <a:ea typeface="Aptos" pitchFamily="34" charset="-122"/>
                <a:cs typeface="Aptos" pitchFamily="34" charset="-120"/>
              </a:rPr>
              <a:t>Inventory, capture, publish and recruit — then repeat.</a:t>
            </a:r>
            <a:endParaRPr lang="en-US" sz="2000" dirty="0"/>
          </a:p>
        </p:txBody>
      </p:sp>
      <p:sp>
        <p:nvSpPr>
          <p:cNvPr id="5" name="Text 3"/>
          <p:cNvSpPr/>
          <p:nvPr/>
        </p:nvSpPr>
        <p:spPr>
          <a:xfrm>
            <a:off x="10771632" y="566928"/>
            <a:ext cx="640080" cy="292608"/>
          </a:xfrm>
          <a:prstGeom prst="rect">
            <a:avLst/>
          </a:prstGeom>
          <a:noFill/>
          <a:ln/>
        </p:spPr>
        <p:txBody>
          <a:bodyPr wrap="square" lIns="0" tIns="0" rIns="0" bIns="0" rtlCol="0" anchor="ctr"/>
          <a:lstStyle/>
          <a:p>
            <a:pPr marL="0" indent="0" algn="r">
              <a:buNone/>
            </a:pPr>
            <a:r>
              <a:rPr lang="en-US" sz="1800" b="1" dirty="0">
                <a:solidFill>
                  <a:srgbClr val="F4B942"/>
                </a:solidFill>
                <a:latin typeface="Aptos Display" pitchFamily="34" charset="0"/>
                <a:ea typeface="Aptos Display" pitchFamily="34" charset="-122"/>
                <a:cs typeface="Aptos Display" pitchFamily="34" charset="-120"/>
              </a:rPr>
              <a:t>10</a:t>
            </a:r>
            <a:endParaRPr lang="en-US" sz="1800" dirty="0"/>
          </a:p>
        </p:txBody>
      </p:sp>
      <p:sp>
        <p:nvSpPr>
          <p:cNvPr id="6" name="Text 4"/>
          <p:cNvSpPr/>
          <p:nvPr/>
        </p:nvSpPr>
        <p:spPr>
          <a:xfrm>
            <a:off x="685800" y="2331720"/>
            <a:ext cx="2651760" cy="320040"/>
          </a:xfrm>
          <a:prstGeom prst="rect">
            <a:avLst/>
          </a:prstGeom>
          <a:noFill/>
          <a:ln/>
        </p:spPr>
        <p:txBody>
          <a:bodyPr wrap="square" lIns="0" tIns="0" rIns="0" bIns="0" rtlCol="0" anchor="ctr"/>
          <a:lstStyle/>
          <a:p>
            <a:pPr marL="0" indent="0">
              <a:buNone/>
            </a:pPr>
            <a:r>
              <a:rPr lang="en-US" sz="1200" b="1" dirty="0">
                <a:solidFill>
                  <a:srgbClr val="005B4A"/>
                </a:solidFill>
                <a:latin typeface="Aptos" pitchFamily="34" charset="0"/>
                <a:ea typeface="Aptos" pitchFamily="34" charset="-122"/>
                <a:cs typeface="Aptos" pitchFamily="34" charset="-120"/>
              </a:rPr>
              <a:t>MONTH 1</a:t>
            </a:r>
            <a:endParaRPr lang="en-US" sz="1200" dirty="0"/>
          </a:p>
        </p:txBody>
      </p:sp>
      <p:sp>
        <p:nvSpPr>
          <p:cNvPr id="7" name="Text 5"/>
          <p:cNvSpPr/>
          <p:nvPr/>
        </p:nvSpPr>
        <p:spPr>
          <a:xfrm>
            <a:off x="685800" y="2715768"/>
            <a:ext cx="2971800" cy="1188720"/>
          </a:xfrm>
          <a:prstGeom prst="rect">
            <a:avLst/>
          </a:prstGeom>
          <a:noFill/>
          <a:ln/>
        </p:spPr>
        <p:txBody>
          <a:bodyPr wrap="square" lIns="127" tIns="127" rIns="127" bIns="127" rtlCol="0" anchor="ctr">
            <a:normAutofit/>
          </a:bodyPr>
          <a:lstStyle/>
          <a:p>
            <a:pPr marL="0" indent="0">
              <a:buNone/>
            </a:pPr>
            <a:r>
              <a:rPr lang="en-US" sz="2200" b="1" dirty="0">
                <a:solidFill>
                  <a:srgbClr val="173B57"/>
                </a:solidFill>
                <a:latin typeface="Aptos Display" pitchFamily="34" charset="0"/>
                <a:ea typeface="Aptos Display" pitchFamily="34" charset="-122"/>
                <a:cs typeface="Aptos Display" pitchFamily="34" charset="-120"/>
              </a:rPr>
              <a:t>Inventory + update the hub</a:t>
            </a:r>
            <a:endParaRPr lang="en-US" sz="2200" dirty="0"/>
          </a:p>
        </p:txBody>
      </p:sp>
      <p:sp>
        <p:nvSpPr>
          <p:cNvPr id="8" name="Text 6"/>
          <p:cNvSpPr/>
          <p:nvPr/>
        </p:nvSpPr>
        <p:spPr>
          <a:xfrm>
            <a:off x="685800" y="3904488"/>
            <a:ext cx="2971800" cy="685800"/>
          </a:xfrm>
          <a:prstGeom prst="rect">
            <a:avLst/>
          </a:prstGeom>
          <a:noFill/>
          <a:ln/>
        </p:spPr>
        <p:txBody>
          <a:bodyPr wrap="square" lIns="127" tIns="127" rIns="127" bIns="127" rtlCol="0" anchor="ctr">
            <a:normAutofit/>
          </a:bodyPr>
          <a:lstStyle/>
          <a:p>
            <a:pPr marL="0" indent="0">
              <a:buNone/>
            </a:pPr>
            <a:r>
              <a:rPr lang="en-US" sz="1350" dirty="0">
                <a:solidFill>
                  <a:srgbClr val="5D6966"/>
                </a:solidFill>
                <a:latin typeface="Aptos" pitchFamily="34" charset="0"/>
                <a:ea typeface="Aptos" pitchFamily="34" charset="-122"/>
                <a:cs typeface="Aptos" pitchFamily="34" charset="-120"/>
              </a:rPr>
              <a:t>List active posts, partner accounts, inquiry forms and website needs.</a:t>
            </a:r>
            <a:endParaRPr lang="en-US" sz="1350" dirty="0"/>
          </a:p>
        </p:txBody>
      </p:sp>
      <p:sp>
        <p:nvSpPr>
          <p:cNvPr id="9" name="Text 7"/>
          <p:cNvSpPr/>
          <p:nvPr/>
        </p:nvSpPr>
        <p:spPr>
          <a:xfrm>
            <a:off x="4251960" y="2331720"/>
            <a:ext cx="2651760" cy="320040"/>
          </a:xfrm>
          <a:prstGeom prst="rect">
            <a:avLst/>
          </a:prstGeom>
          <a:noFill/>
          <a:ln/>
        </p:spPr>
        <p:txBody>
          <a:bodyPr wrap="square" lIns="0" tIns="0" rIns="0" bIns="0" rtlCol="0" anchor="ctr"/>
          <a:lstStyle/>
          <a:p>
            <a:pPr marL="0" indent="0">
              <a:buNone/>
            </a:pPr>
            <a:r>
              <a:rPr lang="en-US" sz="1200" b="1" dirty="0">
                <a:solidFill>
                  <a:srgbClr val="005B4A"/>
                </a:solidFill>
                <a:latin typeface="Aptos" pitchFamily="34" charset="0"/>
                <a:ea typeface="Aptos" pitchFamily="34" charset="-122"/>
                <a:cs typeface="Aptos" pitchFamily="34" charset="-120"/>
              </a:rPr>
              <a:t>MONTH 2</a:t>
            </a:r>
            <a:endParaRPr lang="en-US" sz="1200" dirty="0"/>
          </a:p>
        </p:txBody>
      </p:sp>
      <p:sp>
        <p:nvSpPr>
          <p:cNvPr id="10" name="Text 8"/>
          <p:cNvSpPr/>
          <p:nvPr/>
        </p:nvSpPr>
        <p:spPr>
          <a:xfrm>
            <a:off x="4251960" y="2715768"/>
            <a:ext cx="2971800" cy="1188720"/>
          </a:xfrm>
          <a:prstGeom prst="rect">
            <a:avLst/>
          </a:prstGeom>
          <a:noFill/>
          <a:ln/>
        </p:spPr>
        <p:txBody>
          <a:bodyPr wrap="square" lIns="127" tIns="127" rIns="127" bIns="127" rtlCol="0" anchor="ctr">
            <a:normAutofit/>
          </a:bodyPr>
          <a:lstStyle/>
          <a:p>
            <a:pPr marL="0" indent="0">
              <a:buNone/>
            </a:pPr>
            <a:r>
              <a:rPr lang="en-US" sz="2200" b="1" dirty="0">
                <a:solidFill>
                  <a:srgbClr val="173B57"/>
                </a:solidFill>
                <a:latin typeface="Aptos Display" pitchFamily="34" charset="0"/>
                <a:ea typeface="Aptos Display" pitchFamily="34" charset="-122"/>
                <a:cs typeface="Aptos Display" pitchFamily="34" charset="-120"/>
              </a:rPr>
              <a:t>Capture + publish weekly</a:t>
            </a:r>
            <a:endParaRPr lang="en-US" sz="2200" dirty="0"/>
          </a:p>
        </p:txBody>
      </p:sp>
      <p:sp>
        <p:nvSpPr>
          <p:cNvPr id="11" name="Text 9"/>
          <p:cNvSpPr/>
          <p:nvPr/>
        </p:nvSpPr>
        <p:spPr>
          <a:xfrm>
            <a:off x="4251960" y="3904488"/>
            <a:ext cx="2971800" cy="685800"/>
          </a:xfrm>
          <a:prstGeom prst="rect">
            <a:avLst/>
          </a:prstGeom>
          <a:noFill/>
          <a:ln/>
        </p:spPr>
        <p:txBody>
          <a:bodyPr wrap="square" lIns="127" tIns="127" rIns="127" bIns="127" rtlCol="0" anchor="ctr">
            <a:normAutofit/>
          </a:bodyPr>
          <a:lstStyle/>
          <a:p>
            <a:pPr marL="0" indent="0">
              <a:buNone/>
            </a:pPr>
            <a:r>
              <a:rPr lang="en-US" sz="1350" dirty="0">
                <a:solidFill>
                  <a:srgbClr val="5D6966"/>
                </a:solidFill>
                <a:latin typeface="Aptos" pitchFamily="34" charset="0"/>
                <a:ea typeface="Aptos" pitchFamily="34" charset="-122"/>
                <a:cs typeface="Aptos" pitchFamily="34" charset="-120"/>
              </a:rPr>
              <a:t>Collect content packages and post one Exploring story per week.</a:t>
            </a:r>
            <a:endParaRPr lang="en-US" sz="1350" dirty="0"/>
          </a:p>
        </p:txBody>
      </p:sp>
      <p:sp>
        <p:nvSpPr>
          <p:cNvPr id="12" name="Text 10"/>
          <p:cNvSpPr/>
          <p:nvPr/>
        </p:nvSpPr>
        <p:spPr>
          <a:xfrm>
            <a:off x="7818120" y="2331720"/>
            <a:ext cx="2651760" cy="320040"/>
          </a:xfrm>
          <a:prstGeom prst="rect">
            <a:avLst/>
          </a:prstGeom>
          <a:noFill/>
          <a:ln/>
        </p:spPr>
        <p:txBody>
          <a:bodyPr wrap="square" lIns="0" tIns="0" rIns="0" bIns="0" rtlCol="0" anchor="ctr"/>
          <a:lstStyle/>
          <a:p>
            <a:pPr marL="0" indent="0">
              <a:buNone/>
            </a:pPr>
            <a:r>
              <a:rPr lang="en-US" sz="1200" b="1" dirty="0">
                <a:solidFill>
                  <a:srgbClr val="005B4A"/>
                </a:solidFill>
                <a:latin typeface="Aptos" pitchFamily="34" charset="0"/>
                <a:ea typeface="Aptos" pitchFamily="34" charset="-122"/>
                <a:cs typeface="Aptos" pitchFamily="34" charset="-120"/>
              </a:rPr>
              <a:t>MONTH 3</a:t>
            </a:r>
            <a:endParaRPr lang="en-US" sz="1200" dirty="0"/>
          </a:p>
        </p:txBody>
      </p:sp>
      <p:sp>
        <p:nvSpPr>
          <p:cNvPr id="13" name="Text 11"/>
          <p:cNvSpPr/>
          <p:nvPr/>
        </p:nvSpPr>
        <p:spPr>
          <a:xfrm>
            <a:off x="7818120" y="2715768"/>
            <a:ext cx="2971800" cy="1188720"/>
          </a:xfrm>
          <a:prstGeom prst="rect">
            <a:avLst/>
          </a:prstGeom>
          <a:noFill/>
          <a:ln/>
        </p:spPr>
        <p:txBody>
          <a:bodyPr wrap="square" lIns="127" tIns="127" rIns="127" bIns="127" rtlCol="0" anchor="ctr">
            <a:normAutofit/>
          </a:bodyPr>
          <a:lstStyle/>
          <a:p>
            <a:pPr marL="0" indent="0">
              <a:buNone/>
            </a:pPr>
            <a:r>
              <a:rPr lang="en-US" sz="2200" b="1" dirty="0">
                <a:solidFill>
                  <a:srgbClr val="173B57"/>
                </a:solidFill>
                <a:latin typeface="Aptos Display" pitchFamily="34" charset="0"/>
                <a:ea typeface="Aptos Display" pitchFamily="34" charset="-122"/>
                <a:cs typeface="Aptos Display" pitchFamily="34" charset="-120"/>
              </a:rPr>
              <a:t>Recruit youth + partners</a:t>
            </a:r>
            <a:endParaRPr lang="en-US" sz="2200" dirty="0"/>
          </a:p>
        </p:txBody>
      </p:sp>
      <p:sp>
        <p:nvSpPr>
          <p:cNvPr id="14" name="Text 12"/>
          <p:cNvSpPr/>
          <p:nvPr/>
        </p:nvSpPr>
        <p:spPr>
          <a:xfrm>
            <a:off x="7818120" y="3904488"/>
            <a:ext cx="2971800" cy="685800"/>
          </a:xfrm>
          <a:prstGeom prst="rect">
            <a:avLst/>
          </a:prstGeom>
          <a:noFill/>
          <a:ln/>
        </p:spPr>
        <p:txBody>
          <a:bodyPr wrap="square" lIns="127" tIns="127" rIns="127" bIns="127" rtlCol="0" anchor="ctr">
            <a:normAutofit/>
          </a:bodyPr>
          <a:lstStyle/>
          <a:p>
            <a:pPr marL="0" indent="0">
              <a:buNone/>
            </a:pPr>
            <a:r>
              <a:rPr lang="en-US" sz="1350" dirty="0">
                <a:solidFill>
                  <a:srgbClr val="5D6966"/>
                </a:solidFill>
                <a:latin typeface="Aptos" pitchFamily="34" charset="0"/>
                <a:ea typeface="Aptos" pitchFamily="34" charset="-122"/>
                <a:cs typeface="Aptos" pitchFamily="34" charset="-120"/>
              </a:rPr>
              <a:t>Promote to current Scouts, non-Scouts and LinkedIn workforce partners.</a:t>
            </a:r>
            <a:endParaRPr lang="en-US" sz="1350" dirty="0"/>
          </a:p>
        </p:txBody>
      </p:sp>
      <p:sp>
        <p:nvSpPr>
          <p:cNvPr id="15" name="Text 13"/>
          <p:cNvSpPr/>
          <p:nvPr/>
        </p:nvSpPr>
        <p:spPr>
          <a:xfrm>
            <a:off x="749808" y="5440680"/>
            <a:ext cx="9875520" cy="594360"/>
          </a:xfrm>
          <a:prstGeom prst="rect">
            <a:avLst/>
          </a:prstGeom>
          <a:noFill/>
          <a:ln/>
        </p:spPr>
        <p:txBody>
          <a:bodyPr wrap="square" lIns="254" tIns="254" rIns="254" bIns="254" rtlCol="0" anchor="ctr">
            <a:normAutofit lnSpcReduction="10000"/>
          </a:bodyPr>
          <a:lstStyle/>
          <a:p>
            <a:pPr marL="0" indent="0">
              <a:buNone/>
            </a:pPr>
            <a:r>
              <a:rPr lang="en-US" sz="2000" b="1" dirty="0">
                <a:solidFill>
                  <a:srgbClr val="005B4A"/>
                </a:solidFill>
                <a:latin typeface="Aptos Display" pitchFamily="34" charset="0"/>
                <a:ea typeface="Aptos Display" pitchFamily="34" charset="-122"/>
                <a:cs typeface="Aptos Display" pitchFamily="34" charset="-120"/>
              </a:rPr>
              <a:t>Immediate next step: pick three active posts, collect one content package from each and schedule four Exploring posts on the main council channels this month.</a:t>
            </a:r>
            <a:endParaRPr lang="en-US" sz="2000" dirty="0"/>
          </a:p>
        </p:txBody>
      </p:sp>
      <p:sp>
        <p:nvSpPr>
          <p:cNvPr id="25" name="Slide Number Placeholder 0"/>
          <p:cNvSpPr>
            <a:spLocks noGrp="1"/>
          </p:cNvSpPr>
          <p:nvPr>
            <p:ph type="sldNum" sz="quarter" idx="4294967295"/>
          </p:nvPr>
        </p:nvSpPr>
        <p:spPr>
          <a:xfrm>
            <a:off x="1120140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750">
                <a:solidFill>
                  <a:srgbClr val="6F7F7A"/>
                </a:solidFill>
                <a:latin typeface="Aptos"/>
                <a:ea typeface="Aptos"/>
                <a:cs typeface="Aptos"/>
              </a:defRPr>
            </a:lvl1pPr>
          </a:lstStyle>
          <a:p>
            <a:pPr algn="l"/>
            <a:fld id="{F7021451-1387-4CA6-816F-3879F97B5CBC}" type="slidenum">
              <a:rPr lang="en-US" b="0"/>
              <a:t>73</a:t>
            </a:fld>
            <a:endParaRPr lang="en-US"/>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pic>
        <p:nvPicPr>
          <p:cNvPr id="4" name="Picture 3" descr="A screenshot of a cell phone&#10;&#10;Description automatically generated">
            <a:extLst>
              <a:ext uri="{FF2B5EF4-FFF2-40B4-BE49-F238E27FC236}">
                <a16:creationId xmlns:a16="http://schemas.microsoft.com/office/drawing/2014/main" id="{675B6A91-D08B-4320-A7DA-F12F5E66CB1A}"/>
              </a:ext>
            </a:extLst>
          </p:cNvPr>
          <p:cNvPicPr>
            <a:picLocks noChangeAspect="1"/>
          </p:cNvPicPr>
          <p:nvPr/>
        </p:nvPicPr>
        <p:blipFill>
          <a:blip r:embed="rId4"/>
          <a:stretch>
            <a:fillRect/>
          </a:stretch>
        </p:blipFill>
        <p:spPr>
          <a:xfrm>
            <a:off x="1211718" y="0"/>
            <a:ext cx="9383395" cy="6782283"/>
          </a:xfrm>
          <a:prstGeom prst="rect">
            <a:avLst/>
          </a:prstGeom>
        </p:spPr>
      </p:pic>
    </p:spTree>
    <p:extLst>
      <p:ext uri="{BB962C8B-B14F-4D97-AF65-F5344CB8AC3E}">
        <p14:creationId xmlns:p14="http://schemas.microsoft.com/office/powerpoint/2010/main" val="23494952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pic>
        <p:nvPicPr>
          <p:cNvPr id="5" name="Picture 4" descr="Graphical user interface&#10;&#10;Description automatically generated">
            <a:extLst>
              <a:ext uri="{FF2B5EF4-FFF2-40B4-BE49-F238E27FC236}">
                <a16:creationId xmlns:a16="http://schemas.microsoft.com/office/drawing/2014/main" id="{AB95C024-0038-4338-85F2-0EA03B4AD097}"/>
              </a:ext>
            </a:extLst>
          </p:cNvPr>
          <p:cNvPicPr>
            <a:picLocks noChangeAspect="1"/>
          </p:cNvPicPr>
          <p:nvPr/>
        </p:nvPicPr>
        <p:blipFill>
          <a:blip r:embed="rId4"/>
          <a:stretch>
            <a:fillRect/>
          </a:stretch>
        </p:blipFill>
        <p:spPr>
          <a:xfrm>
            <a:off x="2066925" y="1128714"/>
            <a:ext cx="8118475" cy="4600573"/>
          </a:xfrm>
          <a:prstGeom prst="rect">
            <a:avLst/>
          </a:prstGeom>
        </p:spPr>
      </p:pic>
      <p:sp>
        <p:nvSpPr>
          <p:cNvPr id="8" name="TextBox 7">
            <a:extLst>
              <a:ext uri="{FF2B5EF4-FFF2-40B4-BE49-F238E27FC236}">
                <a16:creationId xmlns:a16="http://schemas.microsoft.com/office/drawing/2014/main" id="{43EA0871-AB7B-4EC1-9457-1B327CB091A4}"/>
              </a:ext>
            </a:extLst>
          </p:cNvPr>
          <p:cNvSpPr txBox="1"/>
          <p:nvPr/>
        </p:nvSpPr>
        <p:spPr>
          <a:xfrm>
            <a:off x="2724150" y="197854"/>
            <a:ext cx="619125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www.joinexploring.org</a:t>
            </a:r>
            <a:r>
              <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353162844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60" y="6245666"/>
            <a:ext cx="897994" cy="326543"/>
          </a:xfrm>
          <a:prstGeom prst="rect">
            <a:avLst/>
          </a:prstGeom>
        </p:spPr>
      </p:pic>
      <p:sp>
        <p:nvSpPr>
          <p:cNvPr id="3" name="TextBox 2">
            <a:extLst>
              <a:ext uri="{FF2B5EF4-FFF2-40B4-BE49-F238E27FC236}">
                <a16:creationId xmlns:a16="http://schemas.microsoft.com/office/drawing/2014/main" id="{82C08D27-B6DC-449E-859F-135C2BC1C73A}"/>
              </a:ext>
            </a:extLst>
          </p:cNvPr>
          <p:cNvSpPr txBox="1"/>
          <p:nvPr/>
        </p:nvSpPr>
        <p:spPr>
          <a:xfrm>
            <a:off x="213360" y="376027"/>
            <a:ext cx="12104632" cy="535531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Leads are being generated from Exploring.org and include anyone interested in joining, leading, sponsoring, or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otherwise supporting Exploring in their area.</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Scout Executives, Assistant Scout Executives and DFS’s receive weekly lead reports.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Exploring Executives and staff advisors receive immediate notifications of each lead generated.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To make changes to any of these settings, email your request to </a:t>
            </a:r>
            <a:r>
              <a:rPr kumimoji="0" lang="en-US" sz="1800" b="0" i="0" u="none" strike="noStrike" kern="1200" cap="none" spc="0" normalizeH="0" baseline="0" noProof="0" dirty="0">
                <a:ln>
                  <a:noFill/>
                </a:ln>
                <a:solidFill>
                  <a:srgbClr val="0562C1"/>
                </a:solidFill>
                <a:effectLst/>
                <a:uLnTx/>
                <a:uFillTx/>
                <a:latin typeface="Arial" panose="020B0604020202020204" pitchFamily="34" charset="0"/>
                <a:ea typeface="+mn-ea"/>
                <a:cs typeface="+mn-cs"/>
              </a:rPr>
              <a:t>exploring@lflmail.org</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D7CFF"/>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7CFF"/>
                </a:solidFill>
                <a:effectLst/>
                <a:uLnTx/>
                <a:uFillTx/>
                <a:latin typeface="Arial" panose="020B0604020202020204" pitchFamily="34" charset="0"/>
                <a:ea typeface="+mn-ea"/>
                <a:cs typeface="+mn-cs"/>
              </a:rPr>
              <a:t>WHEN YOU RECEIVE AN IMMEDIATE NOTIFICATION EMAIL: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1.   In the email, you will see a note to “</a:t>
            </a:r>
            <a:r>
              <a:rPr kumimoji="0" lang="en-US" sz="1800" b="0" i="1" u="none" strike="noStrike" kern="1200" cap="none" spc="0" normalizeH="0" baseline="0" noProof="0" dirty="0">
                <a:ln>
                  <a:noFill/>
                </a:ln>
                <a:solidFill>
                  <a:prstClr val="white"/>
                </a:solidFill>
                <a:effectLst/>
                <a:uLnTx/>
                <a:uFillTx/>
                <a:latin typeface="Arial" panose="020B0604020202020204" pitchFamily="34" charset="0"/>
                <a:ea typeface="+mn-ea"/>
                <a:cs typeface="+mn-cs"/>
              </a:rPr>
              <a:t>copy &amp; paste the following URL into your browser to mark lead as contacted</a:t>
            </a: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t>
            </a:r>
          </a:p>
          <a:p>
            <a:pPr marL="342900" marR="0" lvl="0" indent="-342900" algn="l" defTabSz="457200" rtl="0" eaLnBrk="1" fontAlgn="auto" latinLnBrk="0" hangingPunct="1">
              <a:lnSpc>
                <a:spcPct val="100000"/>
              </a:lnSpc>
              <a:spcBef>
                <a:spcPts val="0"/>
              </a:spcBef>
              <a:spcAft>
                <a:spcPts val="0"/>
              </a:spcAft>
              <a:buClrTx/>
              <a:buSzTx/>
              <a:buFontTx/>
              <a:buAutoNum type="arabicPeriod" startAt="2"/>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By following this directive, you are changing the status of your lead to “contacted”.  You will no longer receive email notifications for that particular lead. The lead will begin to show as “contacted” on your SE’s weekly report.</a:t>
            </a:r>
          </a:p>
          <a:p>
            <a:pPr marL="342900" marR="0" lvl="0" indent="-342900" algn="l" defTabSz="457200" rtl="0" eaLnBrk="1" fontAlgn="auto" latinLnBrk="0" hangingPunct="1">
              <a:lnSpc>
                <a:spcPct val="100000"/>
              </a:lnSpc>
              <a:spcBef>
                <a:spcPts val="0"/>
              </a:spcBef>
              <a:spcAft>
                <a:spcPts val="0"/>
              </a:spcAft>
              <a:buClrTx/>
              <a:buSzTx/>
              <a:buFontTx/>
              <a:buAutoNum type="arabicPeriod" startAt="3"/>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Invite the person to attend an existing post/club meeting to get a feel for the program and connect them to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appropriate Exploring advisors.</a:t>
            </a:r>
          </a:p>
        </p:txBody>
      </p:sp>
    </p:spTree>
    <p:extLst>
      <p:ext uri="{BB962C8B-B14F-4D97-AF65-F5344CB8AC3E}">
        <p14:creationId xmlns:p14="http://schemas.microsoft.com/office/powerpoint/2010/main" val="199676425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3" name="TextBox 2">
            <a:extLst>
              <a:ext uri="{FF2B5EF4-FFF2-40B4-BE49-F238E27FC236}">
                <a16:creationId xmlns:a16="http://schemas.microsoft.com/office/drawing/2014/main" id="{82C08D27-B6DC-449E-859F-135C2BC1C73A}"/>
              </a:ext>
            </a:extLst>
          </p:cNvPr>
          <p:cNvSpPr txBox="1"/>
          <p:nvPr/>
        </p:nvSpPr>
        <p:spPr>
          <a:xfrm>
            <a:off x="87368" y="196797"/>
            <a:ext cx="12104632" cy="5447645"/>
          </a:xfrm>
          <a:prstGeom prst="rect">
            <a:avLst/>
          </a:prstGeom>
          <a:noFill/>
        </p:spPr>
        <p:txBody>
          <a:bodyPr wrap="square" rtlCol="0">
            <a:spAutoFit/>
          </a:bodyPr>
          <a:lstStyle/>
          <a:p>
            <a:pPr marL="45720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C00000"/>
                </a:solidFill>
                <a:effectLst/>
                <a:uLnTx/>
                <a:uFillTx/>
                <a:latin typeface="Calibri" panose="020F0502020204030204" pitchFamily="34" charset="0"/>
                <a:ea typeface="Aptos" panose="020B0004020202020204" pitchFamily="34" charset="0"/>
                <a:cs typeface="+mn-cs"/>
              </a:rPr>
              <a:t>Journey to Excellence </a:t>
            </a:r>
          </a:p>
          <a:p>
            <a:pPr marL="45720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C00000"/>
                </a:solidFill>
                <a:effectLst/>
                <a:uLnTx/>
                <a:uFillTx/>
                <a:latin typeface="Calibri" panose="020F0502020204030204" pitchFamily="34" charset="0"/>
                <a:ea typeface="Aptos" panose="020B0004020202020204" pitchFamily="34" charset="0"/>
                <a:cs typeface="+mn-cs"/>
              </a:rPr>
              <a:t>(JTE) unit recognition program to be retired</a:t>
            </a:r>
          </a:p>
          <a:p>
            <a:pPr marL="45720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Aptos" panose="020B0004020202020204" pitchFamily="34" charset="0"/>
              <a:cs typeface="+mn-cs"/>
            </a:endParaRPr>
          </a:p>
          <a:p>
            <a:pPr marL="45720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Aptos" panose="020B0004020202020204" pitchFamily="34" charset="0"/>
              <a:cs typeface="+mn-cs"/>
            </a:endParaRPr>
          </a:p>
          <a:p>
            <a:pPr marL="45720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Aptos" panose="020B0004020202020204" pitchFamily="34" charset="0"/>
                <a:cs typeface="+mn-cs"/>
              </a:rPr>
              <a:t>Effective December 31, 2024, the Journey to Excellence unit recognition program will be retired. Moving forward, metrics for Scouting and Exploring unit </a:t>
            </a:r>
            <a:r>
              <a:rPr kumimoji="0" lang="en-US" sz="2400" b="0" i="0" u="none" strike="noStrike" kern="1200" cap="none" spc="-25" normalizeH="0" baseline="0" noProof="0" dirty="0">
                <a:ln>
                  <a:noFill/>
                </a:ln>
                <a:solidFill>
                  <a:prstClr val="white"/>
                </a:solidFill>
                <a:effectLst/>
                <a:uLnTx/>
                <a:uFillTx/>
                <a:latin typeface="Calibri" panose="020F0502020204030204" pitchFamily="34" charset="0"/>
                <a:ea typeface="Aptos" panose="020B0004020202020204" pitchFamily="34" charset="0"/>
                <a:cs typeface="+mn-cs"/>
              </a:rPr>
              <a:t>success will be seamlessly integrated into unit leader support materials and resources. These metrics will be consistent with those used by the Commissioner corps to support Scouting and Exploring units.   This new approach aims to provide a consistent and more streamlined and effective method for evaluating and enhancing unit performance. Feedback from unit leaders and survey results played a crucial role in making this decision. We believe this transition will better support our unit leaders and ultimately improve the experience for all participants as we continue to develop and deliver relevant programs. Units can continue to purchase 2024 Journey to Excellence recognition items through December 31, 2025.</a:t>
            </a:r>
            <a:endPar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Aptos" panose="020B0004020202020204" pitchFamily="34" charset="0"/>
              <a:cs typeface="+mn-cs"/>
            </a:endParaRPr>
          </a:p>
        </p:txBody>
      </p:sp>
    </p:spTree>
    <p:extLst>
      <p:ext uri="{BB962C8B-B14F-4D97-AF65-F5344CB8AC3E}">
        <p14:creationId xmlns:p14="http://schemas.microsoft.com/office/powerpoint/2010/main" val="131117279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09A64-9A27-81CF-24B1-9C1EC5901923}"/>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C02B06AE-9C8A-C938-9FE9-64337E40BC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a:extLst>
              <a:ext uri="{FF2B5EF4-FFF2-40B4-BE49-F238E27FC236}">
                <a16:creationId xmlns:a16="http://schemas.microsoft.com/office/drawing/2014/main" id="{872502F5-F060-6E98-97C8-B091AE6473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07D6E9A4-3F52-EB49-E0C4-3413532FA96F}"/>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9B586D4-F817-9EC9-813C-E124F14FD744}"/>
              </a:ext>
            </a:extLst>
          </p:cNvPr>
          <p:cNvSpPr>
            <a:spLocks noGrp="1"/>
          </p:cNvSpPr>
          <p:nvPr>
            <p:ph type="ctrTitle"/>
          </p:nvPr>
        </p:nvSpPr>
        <p:spPr>
          <a:xfrm>
            <a:off x="1686184" y="216251"/>
            <a:ext cx="8819632" cy="698152"/>
          </a:xfrm>
        </p:spPr>
        <p:txBody>
          <a:bodyPr>
            <a:noAutofit/>
          </a:bodyPr>
          <a:lstStyle/>
          <a:p>
            <a:r>
              <a:rPr lang="en-US" sz="2800" dirty="0">
                <a:solidFill>
                  <a:srgbClr val="2AB96C"/>
                </a:solidFill>
                <a:latin typeface="Arial Black" panose="020B0A04020102020204" pitchFamily="34" charset="0"/>
              </a:rPr>
              <a:t>Exploring Metrics Guidelines Replacing JTE for Posts &amp; Clubs</a:t>
            </a:r>
          </a:p>
        </p:txBody>
      </p:sp>
      <p:pic>
        <p:nvPicPr>
          <p:cNvPr id="5" name="Picture 4">
            <a:extLst>
              <a:ext uri="{FF2B5EF4-FFF2-40B4-BE49-F238E27FC236}">
                <a16:creationId xmlns:a16="http://schemas.microsoft.com/office/drawing/2014/main" id="{DE1DF3B8-72FD-716A-9932-10A14B1EF2D3}"/>
              </a:ext>
            </a:extLst>
          </p:cNvPr>
          <p:cNvPicPr>
            <a:picLocks noChangeAspect="1"/>
          </p:cNvPicPr>
          <p:nvPr/>
        </p:nvPicPr>
        <p:blipFill>
          <a:blip r:embed="rId4"/>
          <a:stretch>
            <a:fillRect/>
          </a:stretch>
        </p:blipFill>
        <p:spPr>
          <a:xfrm>
            <a:off x="2028355" y="1453065"/>
            <a:ext cx="8121316" cy="4699518"/>
          </a:xfrm>
          <a:prstGeom prst="rect">
            <a:avLst/>
          </a:prstGeom>
        </p:spPr>
      </p:pic>
      <p:sp>
        <p:nvSpPr>
          <p:cNvPr id="6" name="TextBox 5">
            <a:extLst>
              <a:ext uri="{FF2B5EF4-FFF2-40B4-BE49-F238E27FC236}">
                <a16:creationId xmlns:a16="http://schemas.microsoft.com/office/drawing/2014/main" id="{B17864CC-30B2-1A40-D58C-636F0C6A197E}"/>
              </a:ext>
            </a:extLst>
          </p:cNvPr>
          <p:cNvSpPr txBox="1"/>
          <p:nvPr/>
        </p:nvSpPr>
        <p:spPr>
          <a:xfrm>
            <a:off x="1800726" y="1058779"/>
            <a:ext cx="8705090" cy="369332"/>
          </a:xfrm>
          <a:prstGeom prst="rect">
            <a:avLst/>
          </a:prstGeom>
          <a:noFill/>
        </p:spPr>
        <p:txBody>
          <a:bodyPr wrap="square" rtlCol="0">
            <a:spAutoFit/>
          </a:bodyPr>
          <a:lstStyle/>
          <a:p>
            <a:pPr algn="ctr"/>
            <a:r>
              <a:rPr lang="en-US" dirty="0">
                <a:solidFill>
                  <a:schemeClr val="accent6">
                    <a:lumMod val="75000"/>
                  </a:schemeClr>
                </a:solidFill>
                <a:latin typeface="Arial Black" panose="020B0A04020102020204" pitchFamily="34" charset="0"/>
              </a:rPr>
              <a:t>Objective: Sustainable Programs</a:t>
            </a:r>
          </a:p>
        </p:txBody>
      </p:sp>
    </p:spTree>
    <p:extLst>
      <p:ext uri="{BB962C8B-B14F-4D97-AF65-F5344CB8AC3E}">
        <p14:creationId xmlns:p14="http://schemas.microsoft.com/office/powerpoint/2010/main" val="23940142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249"/>
            <a:ext cx="12192000" cy="6883121"/>
          </a:xfrm>
          <a:prstGeom prst="rect">
            <a:avLst/>
          </a:prstGeom>
        </p:spPr>
      </p:pic>
      <p:sp>
        <p:nvSpPr>
          <p:cNvPr id="2" name="Title 1"/>
          <p:cNvSpPr>
            <a:spLocks noGrp="1"/>
          </p:cNvSpPr>
          <p:nvPr>
            <p:ph type="ctrTitle"/>
          </p:nvPr>
        </p:nvSpPr>
        <p:spPr>
          <a:xfrm>
            <a:off x="2181710" y="1781569"/>
            <a:ext cx="8431981" cy="900712"/>
          </a:xfrm>
        </p:spPr>
        <p:txBody>
          <a:bodyPr>
            <a:normAutofit fontScale="90000"/>
          </a:bodyPr>
          <a:lstStyle/>
          <a:p>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r>
              <a:rPr lang="en-US" sz="3100" dirty="0">
                <a:solidFill>
                  <a:srgbClr val="1FC77F"/>
                </a:solidFill>
                <a:latin typeface="Arial Black"/>
                <a:cs typeface="Arial Black"/>
              </a:rPr>
              <a:t>Exploring Youth Training Update</a:t>
            </a:r>
          </a:p>
        </p:txBody>
      </p:sp>
      <p:pic>
        <p:nvPicPr>
          <p:cNvPr id="23" name="Picture 22" descr="exploring_wht_transparent-0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4"/>
          <p:cNvSpPr/>
          <p:nvPr/>
        </p:nvSpPr>
        <p:spPr>
          <a:xfrm>
            <a:off x="2013976" y="3133946"/>
            <a:ext cx="8599715" cy="1400383"/>
          </a:xfrm>
          <a:prstGeom prst="rect">
            <a:avLst/>
          </a:prstGeom>
        </p:spPr>
        <p:txBody>
          <a:bodyPr wrap="square">
            <a:spAutoFit/>
          </a:bodyPr>
          <a:lstStyle/>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FFFF00"/>
              </a:solidFill>
              <a:effectLst/>
              <a:uLnTx/>
              <a:uFillTx/>
              <a:latin typeface="Arial Black" panose="020B0A040201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mn-cs"/>
                <a:hlinkClick r:id="rId4"/>
              </a:rPr>
              <a:t>https://www.scouting.org/training/youth-protection/venturing/</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79646">
                  <a:lumMod val="75000"/>
                </a:srgb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00" b="0" i="0" u="none" strike="noStrike" kern="1200" cap="none" spc="0" normalizeH="0" baseline="0" noProof="0" dirty="0">
              <a:ln>
                <a:noFill/>
              </a:ln>
              <a:solidFill>
                <a:srgbClr val="FFFF00"/>
              </a:solidFill>
              <a:effectLst/>
              <a:uLnTx/>
              <a:uFillTx/>
              <a:latin typeface="Calibri"/>
              <a:ea typeface="+mn-ea"/>
              <a:cs typeface="+mn-cs"/>
            </a:endParaRPr>
          </a:p>
        </p:txBody>
      </p:sp>
    </p:spTree>
    <p:extLst>
      <p:ext uri="{BB962C8B-B14F-4D97-AF65-F5344CB8AC3E}">
        <p14:creationId xmlns:p14="http://schemas.microsoft.com/office/powerpoint/2010/main" val="1959501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C37CD-97D3-CA75-3991-AE032D0EEEFE}"/>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D7279294-578B-4408-6B79-A41742E475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831"/>
            <a:ext cx="12192000" cy="6883121"/>
          </a:xfrm>
          <a:prstGeom prst="rect">
            <a:avLst/>
          </a:prstGeom>
        </p:spPr>
      </p:pic>
      <p:pic>
        <p:nvPicPr>
          <p:cNvPr id="23" name="Picture 22" descr="exploring_wht_transparent-01.png">
            <a:extLst>
              <a:ext uri="{FF2B5EF4-FFF2-40B4-BE49-F238E27FC236}">
                <a16:creationId xmlns:a16="http://schemas.microsoft.com/office/drawing/2014/main" id="{009DAA9C-3701-299C-B73A-235B85167C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D8913BE2-C90F-EC4D-2732-3C3B748B0123}"/>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C0F671C1-D507-09E7-4396-A6D166A142EF}"/>
              </a:ext>
            </a:extLst>
          </p:cNvPr>
          <p:cNvSpPr/>
          <p:nvPr/>
        </p:nvSpPr>
        <p:spPr>
          <a:xfrm>
            <a:off x="1832845" y="1879181"/>
            <a:ext cx="3834432" cy="4185761"/>
          </a:xfrm>
          <a:prstGeom prst="rect">
            <a:avLst/>
          </a:prstGeom>
          <a:ln>
            <a:solidFill>
              <a:srgbClr val="FFFF00"/>
            </a:solid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Scouting…</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Eagle Scout (1972)</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Order of the Arrow Vigil Honor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Cubmaster</a:t>
            </a: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Pack Committee Chairman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Assistant Scoutmaster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Scoutmaster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Unit Commissioner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Wood Badge Course Director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NYLT Course Director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District Chairman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President, Laurel Highlands Council’s Board of Directors (2013 - 2014)</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2019 World Jamboree Scoutmaster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Chair, National Venturing Committee (2020 - 2022)</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2023 &amp; 2017 National Jamboree Staff</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National Eagle Scout Association Scholarship Committee (2013 - Present)             </a:t>
            </a:r>
          </a:p>
        </p:txBody>
      </p:sp>
      <p:sp>
        <p:nvSpPr>
          <p:cNvPr id="3" name="TextBox 2">
            <a:extLst>
              <a:ext uri="{FF2B5EF4-FFF2-40B4-BE49-F238E27FC236}">
                <a16:creationId xmlns:a16="http://schemas.microsoft.com/office/drawing/2014/main" id="{A4232FD9-0822-1904-DB68-90F8C7A6F5D1}"/>
              </a:ext>
            </a:extLst>
          </p:cNvPr>
          <p:cNvSpPr txBox="1"/>
          <p:nvPr/>
        </p:nvSpPr>
        <p:spPr>
          <a:xfrm>
            <a:off x="5821868" y="2111794"/>
            <a:ext cx="4683947" cy="2031325"/>
          </a:xfrm>
          <a:prstGeom prst="rect">
            <a:avLst/>
          </a:prstGeom>
          <a:noFill/>
          <a:ln>
            <a:solidFill>
              <a:srgbClr val="FFFF00"/>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BSA Recognition…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Award of Merit – 1998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Silver Beaver – 2001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Distinguished Citizen – 2010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Rockefeller Award – 2010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Silver Antelope – 2014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National Outstanding Eagle Scout Award - 2015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National Venturing Leadership Award – 2022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Silver Buffalo - 2024 </a:t>
            </a:r>
          </a:p>
        </p:txBody>
      </p:sp>
      <p:sp>
        <p:nvSpPr>
          <p:cNvPr id="4" name="TextBox 3">
            <a:extLst>
              <a:ext uri="{FF2B5EF4-FFF2-40B4-BE49-F238E27FC236}">
                <a16:creationId xmlns:a16="http://schemas.microsoft.com/office/drawing/2014/main" id="{99D1BAEF-A89E-9B07-0FBA-5A8E476D724A}"/>
              </a:ext>
            </a:extLst>
          </p:cNvPr>
          <p:cNvSpPr txBox="1"/>
          <p:nvPr/>
        </p:nvSpPr>
        <p:spPr>
          <a:xfrm>
            <a:off x="5821869" y="4249060"/>
            <a:ext cx="4683947" cy="1815882"/>
          </a:xfrm>
          <a:prstGeom prst="rect">
            <a:avLst/>
          </a:prstGeom>
          <a:noFill/>
          <a:ln>
            <a:solidFill>
              <a:srgbClr val="FFFF00"/>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Personal…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Married to Robyn L. </a:t>
            </a:r>
            <a:r>
              <a:rPr kumimoji="0" lang="en-US" sz="1400" b="1"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Ashbridge</a:t>
            </a: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father of five and grandfather of seven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President, The Lockard Company, Indiana, PA</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Graduate of  Carnegie-Mellon University, Pittsburgh, PA, with B.S. in Administration and Management Science, Economics, Mathematics (Graduated With Honors)  </a:t>
            </a:r>
          </a:p>
        </p:txBody>
      </p:sp>
      <p:pic>
        <p:nvPicPr>
          <p:cNvPr id="2062" name="Picture 14" descr="Bernie Lockard">
            <a:extLst>
              <a:ext uri="{FF2B5EF4-FFF2-40B4-BE49-F238E27FC236}">
                <a16:creationId xmlns:a16="http://schemas.microsoft.com/office/drawing/2014/main" id="{03466FCA-62A6-EB38-87FC-8C5B657D07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28510" y="260693"/>
            <a:ext cx="1430948" cy="143094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18E7B19-1661-9ED0-045A-B00EA4314A49}"/>
              </a:ext>
            </a:extLst>
          </p:cNvPr>
          <p:cNvSpPr txBox="1"/>
          <p:nvPr/>
        </p:nvSpPr>
        <p:spPr>
          <a:xfrm>
            <a:off x="1706859" y="791177"/>
            <a:ext cx="6887591" cy="50013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50" b="1" i="0" u="none" strike="noStrike" kern="1200" cap="none" spc="0" normalizeH="0" baseline="0" noProof="0" dirty="0">
                <a:ln>
                  <a:noFill/>
                </a:ln>
                <a:solidFill>
                  <a:srgbClr val="196B24">
                    <a:lumMod val="60000"/>
                    <a:lumOff val="40000"/>
                  </a:srgbClr>
                </a:solidFill>
                <a:effectLst/>
                <a:uLnTx/>
                <a:uFillTx/>
                <a:latin typeface="Calibri"/>
                <a:ea typeface="+mn-ea"/>
                <a:cs typeface="+mn-cs"/>
              </a:rPr>
              <a:t>National Learning for Life Executive Board Chair</a:t>
            </a:r>
          </a:p>
        </p:txBody>
      </p:sp>
      <p:sp>
        <p:nvSpPr>
          <p:cNvPr id="8" name="TextBox 7">
            <a:extLst>
              <a:ext uri="{FF2B5EF4-FFF2-40B4-BE49-F238E27FC236}">
                <a16:creationId xmlns:a16="http://schemas.microsoft.com/office/drawing/2014/main" id="{EDC8294F-2DA4-5298-37B5-4EC58393562E}"/>
              </a:ext>
            </a:extLst>
          </p:cNvPr>
          <p:cNvSpPr txBox="1"/>
          <p:nvPr/>
        </p:nvSpPr>
        <p:spPr>
          <a:xfrm>
            <a:off x="8628510" y="1717051"/>
            <a:ext cx="160088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libri"/>
                <a:ea typeface="+mn-ea"/>
                <a:cs typeface="+mn-cs"/>
              </a:rPr>
              <a:t>Bernie Lockard</a:t>
            </a:r>
          </a:p>
        </p:txBody>
      </p:sp>
    </p:spTree>
    <p:extLst>
      <p:ext uri="{BB962C8B-B14F-4D97-AF65-F5344CB8AC3E}">
        <p14:creationId xmlns:p14="http://schemas.microsoft.com/office/powerpoint/2010/main" val="346102166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FF72E-23B1-2454-0308-03F053E52058}"/>
              </a:ext>
            </a:extLst>
          </p:cNvPr>
          <p:cNvSpPr>
            <a:spLocks noGrp="1"/>
          </p:cNvSpPr>
          <p:nvPr>
            <p:ph type="title"/>
          </p:nvPr>
        </p:nvSpPr>
        <p:spPr/>
        <p:txBody>
          <a:bodyPr>
            <a:normAutofit/>
          </a:bodyPr>
          <a:lstStyle/>
          <a:p>
            <a:r>
              <a:rPr lang="en-US" sz="3600" dirty="0">
                <a:solidFill>
                  <a:schemeClr val="tx2">
                    <a:lumMod val="75000"/>
                    <a:lumOff val="25000"/>
                  </a:schemeClr>
                </a:solidFill>
              </a:rPr>
              <a:t>Most Common Question</a:t>
            </a:r>
          </a:p>
        </p:txBody>
      </p:sp>
      <p:sp>
        <p:nvSpPr>
          <p:cNvPr id="3" name="Content Placeholder 2">
            <a:extLst>
              <a:ext uri="{FF2B5EF4-FFF2-40B4-BE49-F238E27FC236}">
                <a16:creationId xmlns:a16="http://schemas.microsoft.com/office/drawing/2014/main" id="{7F6C7DDC-63D6-4807-72D9-A0FA5367FE7F}"/>
              </a:ext>
            </a:extLst>
          </p:cNvPr>
          <p:cNvSpPr>
            <a:spLocks noGrp="1"/>
          </p:cNvSpPr>
          <p:nvPr>
            <p:ph idx="1"/>
          </p:nvPr>
        </p:nvSpPr>
        <p:spPr>
          <a:xfrm>
            <a:off x="2152650" y="1690689"/>
            <a:ext cx="7886700" cy="4351338"/>
          </a:xfrm>
        </p:spPr>
        <p:txBody>
          <a:bodyPr/>
          <a:lstStyle/>
          <a:p>
            <a:pPr marL="0" indent="0" algn="ctr">
              <a:buNone/>
            </a:pPr>
            <a:r>
              <a:rPr lang="en-US" dirty="0"/>
              <a:t>“I’m starting a new post specializing in X. I need a sample program to show to the organization head. Where do I get it?”</a:t>
            </a:r>
          </a:p>
          <a:p>
            <a:pPr marL="0" indent="0" algn="ctr">
              <a:buNone/>
            </a:pPr>
            <a:endParaRPr lang="en-US" dirty="0"/>
          </a:p>
          <a:p>
            <a:pPr marL="0" indent="0" algn="ctr">
              <a:buNone/>
            </a:pPr>
            <a:endParaRPr lang="en-US" dirty="0"/>
          </a:p>
          <a:p>
            <a:pPr marL="0" indent="0" algn="ctr">
              <a:buNone/>
            </a:pPr>
            <a:r>
              <a:rPr lang="en-US" dirty="0"/>
              <a:t>“All-in-One” Program planning session with Post Committee during formation of the unit.</a:t>
            </a:r>
          </a:p>
        </p:txBody>
      </p:sp>
      <p:sp>
        <p:nvSpPr>
          <p:cNvPr id="4" name="Down Arrow 3">
            <a:extLst>
              <a:ext uri="{FF2B5EF4-FFF2-40B4-BE49-F238E27FC236}">
                <a16:creationId xmlns:a16="http://schemas.microsoft.com/office/drawing/2014/main" id="{789E6A68-5A59-7898-95AD-F68457ED8129}"/>
              </a:ext>
            </a:extLst>
          </p:cNvPr>
          <p:cNvSpPr/>
          <p:nvPr/>
        </p:nvSpPr>
        <p:spPr>
          <a:xfrm>
            <a:off x="5748867" y="3377154"/>
            <a:ext cx="484632" cy="97840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078743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A1961-6A08-1AAC-88FB-0A385B6A2275}"/>
              </a:ext>
            </a:extLst>
          </p:cNvPr>
          <p:cNvSpPr>
            <a:spLocks noGrp="1"/>
          </p:cNvSpPr>
          <p:nvPr>
            <p:ph type="title"/>
          </p:nvPr>
        </p:nvSpPr>
        <p:spPr/>
        <p:txBody>
          <a:bodyPr/>
          <a:lstStyle/>
          <a:p>
            <a:r>
              <a:rPr lang="en-US" dirty="0">
                <a:solidFill>
                  <a:schemeClr val="tx2">
                    <a:lumMod val="75000"/>
                    <a:lumOff val="25000"/>
                  </a:schemeClr>
                </a:solidFill>
              </a:rPr>
              <a:t>“AI” Example</a:t>
            </a:r>
          </a:p>
        </p:txBody>
      </p:sp>
      <p:sp>
        <p:nvSpPr>
          <p:cNvPr id="3" name="TextBox 2">
            <a:extLst>
              <a:ext uri="{FF2B5EF4-FFF2-40B4-BE49-F238E27FC236}">
                <a16:creationId xmlns:a16="http://schemas.microsoft.com/office/drawing/2014/main" id="{A7EE829C-D9F7-A790-C532-D2E0BC47B4C3}"/>
              </a:ext>
            </a:extLst>
          </p:cNvPr>
          <p:cNvSpPr txBox="1"/>
          <p:nvPr/>
        </p:nvSpPr>
        <p:spPr>
          <a:xfrm>
            <a:off x="2535271" y="1945532"/>
            <a:ext cx="7354517" cy="1464359"/>
          </a:xfrm>
          <a:prstGeom prst="rect">
            <a:avLst/>
          </a:prstGeom>
          <a:noFill/>
        </p:spPr>
        <p:txBody>
          <a:bodyPr wrap="square" rtlCol="0">
            <a:spAutoFit/>
          </a:bodyPr>
          <a:lstStyle/>
          <a:p>
            <a:r>
              <a:rPr lang="en-US" dirty="0"/>
              <a:t>     “I am working to develop a program appealing to high school students interested in civil engineering careers. This would be an Explorer Post within Scouting America's Exploring Program. Please develop a list of 20 hands-on activities which could be offered by an engineering firm specializing in designing railroad construction projects.”</a:t>
            </a:r>
          </a:p>
        </p:txBody>
      </p:sp>
      <p:sp>
        <p:nvSpPr>
          <p:cNvPr id="4" name="TextBox 3">
            <a:extLst>
              <a:ext uri="{FF2B5EF4-FFF2-40B4-BE49-F238E27FC236}">
                <a16:creationId xmlns:a16="http://schemas.microsoft.com/office/drawing/2014/main" id="{91A8280A-1A42-9BCC-F439-FE3BDC65677A}"/>
              </a:ext>
            </a:extLst>
          </p:cNvPr>
          <p:cNvSpPr txBox="1"/>
          <p:nvPr/>
        </p:nvSpPr>
        <p:spPr>
          <a:xfrm>
            <a:off x="2477107" y="3864454"/>
            <a:ext cx="7354516" cy="1754326"/>
          </a:xfrm>
          <a:prstGeom prst="rect">
            <a:avLst/>
          </a:prstGeom>
          <a:noFill/>
          <a:ln w="57150">
            <a:solidFill>
              <a:srgbClr val="0070C0"/>
            </a:solidFill>
          </a:ln>
        </p:spPr>
        <p:txBody>
          <a:bodyPr wrap="square" rtlCol="0">
            <a:spAutoFit/>
          </a:bodyPr>
          <a:lstStyle/>
          <a:p>
            <a:r>
              <a:rPr lang="en-US" dirty="0">
                <a:solidFill>
                  <a:schemeClr val="tx2">
                    <a:lumMod val="75000"/>
                    <a:lumOff val="25000"/>
                  </a:schemeClr>
                </a:solidFill>
              </a:rPr>
              <a:t>These activities can be adapted depending on available resources—some with </a:t>
            </a:r>
            <a:r>
              <a:rPr lang="en-US" b="1" dirty="0">
                <a:solidFill>
                  <a:schemeClr val="tx2">
                    <a:lumMod val="75000"/>
                    <a:lumOff val="25000"/>
                  </a:schemeClr>
                </a:solidFill>
              </a:rPr>
              <a:t>low-cost classroom experiments</a:t>
            </a:r>
            <a:r>
              <a:rPr lang="en-US" dirty="0">
                <a:solidFill>
                  <a:schemeClr val="tx2">
                    <a:lumMod val="75000"/>
                    <a:lumOff val="25000"/>
                  </a:schemeClr>
                </a:solidFill>
              </a:rPr>
              <a:t>, others with </a:t>
            </a:r>
            <a:r>
              <a:rPr lang="en-US" b="1" dirty="0">
                <a:solidFill>
                  <a:schemeClr val="tx2">
                    <a:lumMod val="75000"/>
                    <a:lumOff val="25000"/>
                  </a:schemeClr>
                </a:solidFill>
              </a:rPr>
              <a:t>engineering software</a:t>
            </a:r>
            <a:r>
              <a:rPr lang="en-US" dirty="0">
                <a:solidFill>
                  <a:schemeClr val="tx2">
                    <a:lumMod val="75000"/>
                    <a:lumOff val="25000"/>
                  </a:schemeClr>
                </a:solidFill>
              </a:rPr>
              <a:t>, and a few with </a:t>
            </a:r>
            <a:r>
              <a:rPr lang="en-US" b="1" dirty="0">
                <a:solidFill>
                  <a:schemeClr val="tx2">
                    <a:lumMod val="75000"/>
                    <a:lumOff val="25000"/>
                  </a:schemeClr>
                </a:solidFill>
              </a:rPr>
              <a:t>field visits</a:t>
            </a:r>
            <a:r>
              <a:rPr lang="en-US" dirty="0">
                <a:solidFill>
                  <a:schemeClr val="tx2">
                    <a:lumMod val="75000"/>
                    <a:lumOff val="25000"/>
                  </a:schemeClr>
                </a:solidFill>
              </a:rPr>
              <a:t> for maximum engagement.</a:t>
            </a:r>
          </a:p>
          <a:p>
            <a:r>
              <a:rPr lang="en-US" dirty="0">
                <a:solidFill>
                  <a:schemeClr val="tx2">
                    <a:lumMod val="75000"/>
                    <a:lumOff val="25000"/>
                  </a:schemeClr>
                </a:solidFill>
              </a:rPr>
              <a:t>Would you like me to </a:t>
            </a:r>
            <a:r>
              <a:rPr lang="en-US" b="1" dirty="0">
                <a:solidFill>
                  <a:schemeClr val="tx2">
                    <a:lumMod val="75000"/>
                    <a:lumOff val="25000"/>
                  </a:schemeClr>
                </a:solidFill>
              </a:rPr>
              <a:t>sequence these into a 6–12 month Explorer Post program calendar</a:t>
            </a:r>
            <a:r>
              <a:rPr lang="en-US" dirty="0">
                <a:solidFill>
                  <a:schemeClr val="tx2">
                    <a:lumMod val="75000"/>
                    <a:lumOff val="25000"/>
                  </a:schemeClr>
                </a:solidFill>
              </a:rPr>
              <a:t> (progressing from fundamentals to advanced projects), or keep it as a menu of standalone activities?</a:t>
            </a:r>
          </a:p>
        </p:txBody>
      </p:sp>
      <p:pic>
        <p:nvPicPr>
          <p:cNvPr id="5" name="Picture 4">
            <a:extLst>
              <a:ext uri="{FF2B5EF4-FFF2-40B4-BE49-F238E27FC236}">
                <a16:creationId xmlns:a16="http://schemas.microsoft.com/office/drawing/2014/main" id="{0BFB84BF-0C1B-E064-637F-CDE677498471}"/>
              </a:ext>
            </a:extLst>
          </p:cNvPr>
          <p:cNvPicPr>
            <a:picLocks noChangeAspect="1"/>
          </p:cNvPicPr>
          <p:nvPr/>
        </p:nvPicPr>
        <p:blipFill>
          <a:blip r:embed="rId2"/>
          <a:stretch>
            <a:fillRect/>
          </a:stretch>
        </p:blipFill>
        <p:spPr>
          <a:xfrm>
            <a:off x="7859914" y="5889294"/>
            <a:ext cx="2179436" cy="792522"/>
          </a:xfrm>
          <a:prstGeom prst="rect">
            <a:avLst/>
          </a:prstGeom>
        </p:spPr>
      </p:pic>
    </p:spTree>
    <p:extLst>
      <p:ext uri="{BB962C8B-B14F-4D97-AF65-F5344CB8AC3E}">
        <p14:creationId xmlns:p14="http://schemas.microsoft.com/office/powerpoint/2010/main" val="287809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677E6-86B6-C90A-7A5E-17994DE9F876}"/>
              </a:ext>
            </a:extLst>
          </p:cNvPr>
          <p:cNvSpPr>
            <a:spLocks noGrp="1"/>
          </p:cNvSpPr>
          <p:nvPr>
            <p:ph type="title"/>
          </p:nvPr>
        </p:nvSpPr>
        <p:spPr>
          <a:xfrm>
            <a:off x="2153055" y="365127"/>
            <a:ext cx="7886295" cy="717887"/>
          </a:xfrm>
        </p:spPr>
        <p:txBody>
          <a:bodyPr>
            <a:normAutofit/>
          </a:bodyPr>
          <a:lstStyle/>
          <a:p>
            <a:r>
              <a:rPr lang="en-US" sz="3600" dirty="0">
                <a:solidFill>
                  <a:schemeClr val="tx2">
                    <a:lumMod val="75000"/>
                    <a:lumOff val="25000"/>
                  </a:schemeClr>
                </a:solidFill>
              </a:rPr>
              <a:t>ChatGPT Output</a:t>
            </a:r>
          </a:p>
        </p:txBody>
      </p:sp>
      <p:pic>
        <p:nvPicPr>
          <p:cNvPr id="4" name="Picture 3" descr="A list of information on a white background&#10;&#10;AI-generated content may be incorrect.">
            <a:extLst>
              <a:ext uri="{FF2B5EF4-FFF2-40B4-BE49-F238E27FC236}">
                <a16:creationId xmlns:a16="http://schemas.microsoft.com/office/drawing/2014/main" id="{E52A5A85-6692-A65B-83BC-46D6EA5C08B7}"/>
              </a:ext>
            </a:extLst>
          </p:cNvPr>
          <p:cNvPicPr>
            <a:picLocks noChangeAspect="1"/>
          </p:cNvPicPr>
          <p:nvPr/>
        </p:nvPicPr>
        <p:blipFill>
          <a:blip r:embed="rId2"/>
          <a:stretch>
            <a:fillRect/>
          </a:stretch>
        </p:blipFill>
        <p:spPr>
          <a:xfrm>
            <a:off x="1964002" y="1277188"/>
            <a:ext cx="4131999" cy="5408943"/>
          </a:xfrm>
          <a:prstGeom prst="rect">
            <a:avLst/>
          </a:prstGeom>
          <a:ln w="38100">
            <a:solidFill>
              <a:schemeClr val="tx2"/>
            </a:solidFill>
          </a:ln>
        </p:spPr>
      </p:pic>
      <p:pic>
        <p:nvPicPr>
          <p:cNvPr id="6" name="Picture 5" descr="A close-up of a list of work tasks&#10;&#10;AI-generated content may be incorrect.">
            <a:extLst>
              <a:ext uri="{FF2B5EF4-FFF2-40B4-BE49-F238E27FC236}">
                <a16:creationId xmlns:a16="http://schemas.microsoft.com/office/drawing/2014/main" id="{2ECB98E1-17A2-8EA7-A5C1-C9F16197F882}"/>
              </a:ext>
            </a:extLst>
          </p:cNvPr>
          <p:cNvPicPr>
            <a:picLocks noChangeAspect="1"/>
          </p:cNvPicPr>
          <p:nvPr/>
        </p:nvPicPr>
        <p:blipFill>
          <a:blip r:embed="rId3"/>
          <a:stretch>
            <a:fillRect/>
          </a:stretch>
        </p:blipFill>
        <p:spPr>
          <a:xfrm>
            <a:off x="6285946" y="1277188"/>
            <a:ext cx="4179197" cy="5451127"/>
          </a:xfrm>
          <a:prstGeom prst="rect">
            <a:avLst/>
          </a:prstGeom>
          <a:ln w="38100">
            <a:solidFill>
              <a:schemeClr val="tx2"/>
            </a:solidFill>
          </a:ln>
        </p:spPr>
      </p:pic>
    </p:spTree>
    <p:extLst>
      <p:ext uri="{BB962C8B-B14F-4D97-AF65-F5344CB8AC3E}">
        <p14:creationId xmlns:p14="http://schemas.microsoft.com/office/powerpoint/2010/main" val="204485893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list of information on a white background&#10;&#10;AI-generated content may be incorrect.">
            <a:extLst>
              <a:ext uri="{FF2B5EF4-FFF2-40B4-BE49-F238E27FC236}">
                <a16:creationId xmlns:a16="http://schemas.microsoft.com/office/drawing/2014/main" id="{234AA81C-7657-49FD-671F-AF11DC422896}"/>
              </a:ext>
            </a:extLst>
          </p:cNvPr>
          <p:cNvPicPr>
            <a:picLocks noChangeAspect="1"/>
          </p:cNvPicPr>
          <p:nvPr/>
        </p:nvPicPr>
        <p:blipFill>
          <a:blip r:embed="rId2"/>
          <a:stretch>
            <a:fillRect/>
          </a:stretch>
        </p:blipFill>
        <p:spPr>
          <a:xfrm>
            <a:off x="2706992" y="695246"/>
            <a:ext cx="2296044" cy="3005609"/>
          </a:xfrm>
          <a:prstGeom prst="rect">
            <a:avLst/>
          </a:prstGeom>
          <a:ln w="19050">
            <a:solidFill>
              <a:schemeClr val="tx2"/>
            </a:solidFill>
          </a:ln>
        </p:spPr>
      </p:pic>
      <p:pic>
        <p:nvPicPr>
          <p:cNvPr id="5" name="Picture 4" descr="A close-up of a list of work tasks&#10;&#10;AI-generated content may be incorrect.">
            <a:extLst>
              <a:ext uri="{FF2B5EF4-FFF2-40B4-BE49-F238E27FC236}">
                <a16:creationId xmlns:a16="http://schemas.microsoft.com/office/drawing/2014/main" id="{B64047D7-964F-0AD7-A676-4E63F13E2613}"/>
              </a:ext>
            </a:extLst>
          </p:cNvPr>
          <p:cNvPicPr>
            <a:picLocks noChangeAspect="1"/>
          </p:cNvPicPr>
          <p:nvPr/>
        </p:nvPicPr>
        <p:blipFill>
          <a:blip r:embed="rId3"/>
          <a:stretch>
            <a:fillRect/>
          </a:stretch>
        </p:blipFill>
        <p:spPr>
          <a:xfrm>
            <a:off x="3845387" y="1755471"/>
            <a:ext cx="1988820" cy="2594113"/>
          </a:xfrm>
          <a:prstGeom prst="rect">
            <a:avLst/>
          </a:prstGeom>
          <a:ln>
            <a:solidFill>
              <a:schemeClr val="tx2"/>
            </a:solidFill>
          </a:ln>
        </p:spPr>
      </p:pic>
      <p:pic>
        <p:nvPicPr>
          <p:cNvPr id="7" name="Picture 6" descr="A list of information on a white background&#10;&#10;AI-generated content may be incorrect.">
            <a:extLst>
              <a:ext uri="{FF2B5EF4-FFF2-40B4-BE49-F238E27FC236}">
                <a16:creationId xmlns:a16="http://schemas.microsoft.com/office/drawing/2014/main" id="{FEE04AC1-4D1B-11E9-F4F6-BD60D1FE422B}"/>
              </a:ext>
            </a:extLst>
          </p:cNvPr>
          <p:cNvPicPr>
            <a:picLocks noChangeAspect="1"/>
          </p:cNvPicPr>
          <p:nvPr/>
        </p:nvPicPr>
        <p:blipFill>
          <a:blip r:embed="rId4"/>
          <a:stretch>
            <a:fillRect/>
          </a:stretch>
        </p:blipFill>
        <p:spPr>
          <a:xfrm>
            <a:off x="4637164" y="2404200"/>
            <a:ext cx="2335439" cy="3005609"/>
          </a:xfrm>
          <a:prstGeom prst="rect">
            <a:avLst/>
          </a:prstGeom>
          <a:ln w="19050">
            <a:solidFill>
              <a:schemeClr val="tx1"/>
            </a:solidFill>
          </a:ln>
        </p:spPr>
      </p:pic>
      <p:pic>
        <p:nvPicPr>
          <p:cNvPr id="9" name="Picture 8" descr="A screenshot of a document&#10;&#10;AI-generated content may be incorrect.">
            <a:extLst>
              <a:ext uri="{FF2B5EF4-FFF2-40B4-BE49-F238E27FC236}">
                <a16:creationId xmlns:a16="http://schemas.microsoft.com/office/drawing/2014/main" id="{09A232D6-0CA6-12A6-9CB8-F748107B96EE}"/>
              </a:ext>
            </a:extLst>
          </p:cNvPr>
          <p:cNvPicPr>
            <a:picLocks noChangeAspect="1"/>
          </p:cNvPicPr>
          <p:nvPr/>
        </p:nvPicPr>
        <p:blipFill>
          <a:blip r:embed="rId5"/>
          <a:stretch>
            <a:fillRect/>
          </a:stretch>
        </p:blipFill>
        <p:spPr>
          <a:xfrm>
            <a:off x="5834208" y="3444725"/>
            <a:ext cx="2009731" cy="2613812"/>
          </a:xfrm>
          <a:prstGeom prst="rect">
            <a:avLst/>
          </a:prstGeom>
          <a:ln w="19050">
            <a:solidFill>
              <a:schemeClr val="tx2"/>
            </a:solidFill>
          </a:ln>
        </p:spPr>
      </p:pic>
      <p:pic>
        <p:nvPicPr>
          <p:cNvPr id="11" name="Picture 10" descr="A document with text on it&#10;&#10;AI-generated content may be incorrect.">
            <a:extLst>
              <a:ext uri="{FF2B5EF4-FFF2-40B4-BE49-F238E27FC236}">
                <a16:creationId xmlns:a16="http://schemas.microsoft.com/office/drawing/2014/main" id="{1A251331-B628-310D-5464-BDFAEA82BB7A}"/>
              </a:ext>
            </a:extLst>
          </p:cNvPr>
          <p:cNvPicPr>
            <a:picLocks noChangeAspect="1"/>
          </p:cNvPicPr>
          <p:nvPr/>
        </p:nvPicPr>
        <p:blipFill>
          <a:blip r:embed="rId6"/>
          <a:stretch>
            <a:fillRect/>
          </a:stretch>
        </p:blipFill>
        <p:spPr>
          <a:xfrm>
            <a:off x="6972602" y="3951711"/>
            <a:ext cx="2253718" cy="2916195"/>
          </a:xfrm>
          <a:prstGeom prst="rect">
            <a:avLst/>
          </a:prstGeom>
          <a:ln w="19050">
            <a:solidFill>
              <a:schemeClr val="tx2"/>
            </a:solidFill>
          </a:ln>
        </p:spPr>
      </p:pic>
      <p:sp>
        <p:nvSpPr>
          <p:cNvPr id="12" name="TextBox 11">
            <a:extLst>
              <a:ext uri="{FF2B5EF4-FFF2-40B4-BE49-F238E27FC236}">
                <a16:creationId xmlns:a16="http://schemas.microsoft.com/office/drawing/2014/main" id="{47C8A2DA-ECAD-FBF7-9A64-F6789FE5C10B}"/>
              </a:ext>
            </a:extLst>
          </p:cNvPr>
          <p:cNvSpPr txBox="1"/>
          <p:nvPr/>
        </p:nvSpPr>
        <p:spPr>
          <a:xfrm>
            <a:off x="5468724" y="511149"/>
            <a:ext cx="5002075" cy="830997"/>
          </a:xfrm>
          <a:prstGeom prst="rect">
            <a:avLst/>
          </a:prstGeom>
          <a:noFill/>
        </p:spPr>
        <p:txBody>
          <a:bodyPr wrap="none" rtlCol="0">
            <a:spAutoFit/>
          </a:bodyPr>
          <a:lstStyle/>
          <a:p>
            <a:r>
              <a:rPr lang="en-US" sz="4800" dirty="0">
                <a:solidFill>
                  <a:schemeClr val="tx2">
                    <a:lumMod val="75000"/>
                    <a:lumOff val="25000"/>
                  </a:schemeClr>
                </a:solidFill>
              </a:rPr>
              <a:t>3 Minutes of Effort</a:t>
            </a:r>
          </a:p>
        </p:txBody>
      </p:sp>
      <p:pic>
        <p:nvPicPr>
          <p:cNvPr id="13" name="Picture 12">
            <a:extLst>
              <a:ext uri="{FF2B5EF4-FFF2-40B4-BE49-F238E27FC236}">
                <a16:creationId xmlns:a16="http://schemas.microsoft.com/office/drawing/2014/main" id="{C0899149-0DC0-4AF4-49A6-5591680C5315}"/>
              </a:ext>
            </a:extLst>
          </p:cNvPr>
          <p:cNvPicPr>
            <a:picLocks noChangeAspect="1"/>
          </p:cNvPicPr>
          <p:nvPr/>
        </p:nvPicPr>
        <p:blipFill>
          <a:blip r:embed="rId7"/>
          <a:stretch>
            <a:fillRect/>
          </a:stretch>
        </p:blipFill>
        <p:spPr>
          <a:xfrm>
            <a:off x="7859914" y="5889294"/>
            <a:ext cx="2179436" cy="792522"/>
          </a:xfrm>
          <a:prstGeom prst="rect">
            <a:avLst/>
          </a:prstGeom>
          <a:ln>
            <a:solidFill>
              <a:schemeClr val="tx1"/>
            </a:solidFill>
          </a:ln>
        </p:spPr>
      </p:pic>
    </p:spTree>
    <p:extLst>
      <p:ext uri="{BB962C8B-B14F-4D97-AF65-F5344CB8AC3E}">
        <p14:creationId xmlns:p14="http://schemas.microsoft.com/office/powerpoint/2010/main" val="21352291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1EB75-480F-EB2D-F597-C1390288E17E}"/>
              </a:ext>
            </a:extLst>
          </p:cNvPr>
          <p:cNvSpPr>
            <a:spLocks noGrp="1"/>
          </p:cNvSpPr>
          <p:nvPr>
            <p:ph type="title"/>
          </p:nvPr>
        </p:nvSpPr>
        <p:spPr>
          <a:xfrm>
            <a:off x="2369098" y="440720"/>
            <a:ext cx="7453805" cy="864585"/>
          </a:xfrm>
        </p:spPr>
        <p:txBody>
          <a:bodyPr/>
          <a:lstStyle/>
          <a:p>
            <a:r>
              <a:rPr lang="en-US" dirty="0"/>
              <a:t>Suggested Program Outline</a:t>
            </a:r>
          </a:p>
        </p:txBody>
      </p:sp>
      <p:sp>
        <p:nvSpPr>
          <p:cNvPr id="3" name="Content Placeholder 2">
            <a:extLst>
              <a:ext uri="{FF2B5EF4-FFF2-40B4-BE49-F238E27FC236}">
                <a16:creationId xmlns:a16="http://schemas.microsoft.com/office/drawing/2014/main" id="{D1BD02C2-02E6-2F37-4D4C-BF5552CC2157}"/>
              </a:ext>
            </a:extLst>
          </p:cNvPr>
          <p:cNvSpPr>
            <a:spLocks noGrp="1"/>
          </p:cNvSpPr>
          <p:nvPr>
            <p:ph idx="1"/>
          </p:nvPr>
        </p:nvSpPr>
        <p:spPr>
          <a:xfrm>
            <a:off x="2152651" y="1825625"/>
            <a:ext cx="4878771" cy="4351338"/>
          </a:xfrm>
        </p:spPr>
        <p:txBody>
          <a:bodyPr>
            <a:normAutofit lnSpcReduction="10000"/>
          </a:bodyPr>
          <a:lstStyle/>
          <a:p>
            <a:r>
              <a:rPr lang="en-US" sz="2000" dirty="0"/>
              <a:t>Month 1: Kickoff and Orientation</a:t>
            </a:r>
          </a:p>
          <a:p>
            <a:r>
              <a:rPr lang="en-US" sz="2000" dirty="0"/>
              <a:t>Month 2: Foundations of Railroad Design</a:t>
            </a:r>
          </a:p>
          <a:p>
            <a:r>
              <a:rPr lang="en-US" sz="2000" dirty="0"/>
              <a:t>Month 3: Track and Geometry</a:t>
            </a:r>
          </a:p>
          <a:p>
            <a:r>
              <a:rPr lang="en-US" sz="2000" dirty="0"/>
              <a:t>Month 4: Materials and Construction</a:t>
            </a:r>
          </a:p>
          <a:p>
            <a:r>
              <a:rPr lang="en-US" sz="2000" dirty="0"/>
              <a:t>Month 5: Earthwork and Grading</a:t>
            </a:r>
          </a:p>
          <a:p>
            <a:r>
              <a:rPr lang="en-US" sz="2000" dirty="0"/>
              <a:t>Month 6: Rail Operations</a:t>
            </a:r>
          </a:p>
          <a:p>
            <a:r>
              <a:rPr lang="en-US" sz="2000" dirty="0"/>
              <a:t>Month 7: Safety &amp; Communities</a:t>
            </a:r>
          </a:p>
          <a:p>
            <a:r>
              <a:rPr lang="en-US" sz="2000" dirty="0"/>
              <a:t>Month 8: Environmental Impact</a:t>
            </a:r>
          </a:p>
          <a:p>
            <a:r>
              <a:rPr lang="en-US" sz="2000" dirty="0"/>
              <a:t>Month 9: Innovation &amp; Sustainability</a:t>
            </a:r>
          </a:p>
          <a:p>
            <a:r>
              <a:rPr lang="en-US" sz="2000" dirty="0"/>
              <a:t>Month 10: Field Experience</a:t>
            </a:r>
          </a:p>
          <a:p>
            <a:r>
              <a:rPr lang="en-US" sz="2000" dirty="0"/>
              <a:t>Month 11: Integration and Capstone Prep</a:t>
            </a:r>
          </a:p>
          <a:p>
            <a:r>
              <a:rPr lang="en-US" sz="2000" dirty="0"/>
              <a:t>Month 12: Capstone &amp; Celebration</a:t>
            </a:r>
          </a:p>
          <a:p>
            <a:endParaRPr lang="en-US" sz="2000" dirty="0"/>
          </a:p>
          <a:p>
            <a:endParaRPr lang="en-US" sz="2000" dirty="0"/>
          </a:p>
        </p:txBody>
      </p:sp>
      <p:sp>
        <p:nvSpPr>
          <p:cNvPr id="4" name="TextBox 3">
            <a:extLst>
              <a:ext uri="{FF2B5EF4-FFF2-40B4-BE49-F238E27FC236}">
                <a16:creationId xmlns:a16="http://schemas.microsoft.com/office/drawing/2014/main" id="{0FD918DB-5F9D-2DD8-8DB8-A95486705AB5}"/>
              </a:ext>
            </a:extLst>
          </p:cNvPr>
          <p:cNvSpPr txBox="1"/>
          <p:nvPr/>
        </p:nvSpPr>
        <p:spPr>
          <a:xfrm>
            <a:off x="7378262" y="2091561"/>
            <a:ext cx="2713640" cy="3363037"/>
          </a:xfrm>
          <a:prstGeom prst="rect">
            <a:avLst/>
          </a:prstGeom>
          <a:solidFill>
            <a:schemeClr val="accent1"/>
          </a:solidFill>
          <a:ln>
            <a:solidFill>
              <a:schemeClr val="tx2"/>
            </a:solidFill>
          </a:ln>
        </p:spPr>
        <p:txBody>
          <a:bodyPr wrap="square" rtlCol="0">
            <a:spAutoFit/>
          </a:bodyPr>
          <a:lstStyle/>
          <a:p>
            <a:pPr>
              <a:lnSpc>
                <a:spcPct val="150000"/>
              </a:lnSpc>
            </a:pPr>
            <a:r>
              <a:rPr lang="en-US" sz="2400" dirty="0">
                <a:solidFill>
                  <a:schemeClr val="bg1"/>
                </a:solidFill>
              </a:rPr>
              <a:t>Presentations</a:t>
            </a:r>
          </a:p>
          <a:p>
            <a:pPr>
              <a:lnSpc>
                <a:spcPct val="150000"/>
              </a:lnSpc>
            </a:pPr>
            <a:r>
              <a:rPr lang="en-US" sz="2400" dirty="0">
                <a:solidFill>
                  <a:schemeClr val="bg1"/>
                </a:solidFill>
              </a:rPr>
              <a:t>Lab Projects</a:t>
            </a:r>
          </a:p>
          <a:p>
            <a:pPr>
              <a:lnSpc>
                <a:spcPct val="150000"/>
              </a:lnSpc>
            </a:pPr>
            <a:r>
              <a:rPr lang="en-US" sz="2400" dirty="0">
                <a:solidFill>
                  <a:schemeClr val="bg1"/>
                </a:solidFill>
              </a:rPr>
              <a:t>Case Studies</a:t>
            </a:r>
          </a:p>
          <a:p>
            <a:pPr>
              <a:lnSpc>
                <a:spcPct val="150000"/>
              </a:lnSpc>
            </a:pPr>
            <a:r>
              <a:rPr lang="en-US" sz="2400" dirty="0">
                <a:solidFill>
                  <a:schemeClr val="bg1"/>
                </a:solidFill>
              </a:rPr>
              <a:t>Simulations</a:t>
            </a:r>
          </a:p>
          <a:p>
            <a:pPr>
              <a:lnSpc>
                <a:spcPct val="150000"/>
              </a:lnSpc>
            </a:pPr>
            <a:r>
              <a:rPr lang="en-US" sz="2400" dirty="0">
                <a:solidFill>
                  <a:schemeClr val="bg1"/>
                </a:solidFill>
              </a:rPr>
              <a:t>Demonstrations</a:t>
            </a:r>
          </a:p>
          <a:p>
            <a:pPr>
              <a:lnSpc>
                <a:spcPct val="150000"/>
              </a:lnSpc>
            </a:pPr>
            <a:r>
              <a:rPr lang="en-US" sz="2400" dirty="0">
                <a:solidFill>
                  <a:schemeClr val="bg1"/>
                </a:solidFill>
              </a:rPr>
              <a:t>Field Study</a:t>
            </a:r>
          </a:p>
        </p:txBody>
      </p:sp>
    </p:spTree>
    <p:extLst>
      <p:ext uri="{BB962C8B-B14F-4D97-AF65-F5344CB8AC3E}">
        <p14:creationId xmlns:p14="http://schemas.microsoft.com/office/powerpoint/2010/main" val="167888194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1524000" y="6016853"/>
            <a:ext cx="9144000" cy="841146"/>
          </a:xfrm>
          <a:prstGeom prst="rect">
            <a:avLst/>
          </a:prstGeom>
          <a:solidFill>
            <a:srgbClr val="1C81F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1C81FB"/>
              </a:solidFill>
            </a:endParaRPr>
          </a:p>
        </p:txBody>
      </p:sp>
      <p:pic>
        <p:nvPicPr>
          <p:cNvPr id="4" name="Picture 3" descr="_DSC3209.jpg"/>
          <p:cNvPicPr>
            <a:picLocks noChangeAspect="1"/>
          </p:cNvPicPr>
          <p:nvPr/>
        </p:nvPicPr>
        <p:blipFill rotWithShape="1">
          <a:blip r:embed="rId3" cstate="email">
            <a:extLst>
              <a:ext uri="{28A0092B-C50C-407E-A947-70E740481C1C}">
                <a14:useLocalDpi xmlns:a14="http://schemas.microsoft.com/office/drawing/2010/main"/>
              </a:ext>
            </a:extLst>
          </a:blip>
          <a:srcRect r="-2"/>
          <a:stretch/>
        </p:blipFill>
        <p:spPr>
          <a:xfrm>
            <a:off x="1524000" y="-1"/>
            <a:ext cx="9144000" cy="3100151"/>
          </a:xfrm>
          <a:prstGeom prst="rect">
            <a:avLst/>
          </a:prstGeom>
        </p:spPr>
      </p:pic>
      <p:sp>
        <p:nvSpPr>
          <p:cNvPr id="5" name="Rectangle 4"/>
          <p:cNvSpPr/>
          <p:nvPr/>
        </p:nvSpPr>
        <p:spPr>
          <a:xfrm>
            <a:off x="1524000" y="1"/>
            <a:ext cx="9144000" cy="3100150"/>
          </a:xfrm>
          <a:prstGeom prst="rect">
            <a:avLst/>
          </a:prstGeom>
          <a:solidFill>
            <a:srgbClr val="231950">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Box 5"/>
          <p:cNvSpPr txBox="1"/>
          <p:nvPr/>
        </p:nvSpPr>
        <p:spPr>
          <a:xfrm>
            <a:off x="1524001" y="1066839"/>
            <a:ext cx="9144000" cy="1077218"/>
          </a:xfrm>
          <a:prstGeom prst="rect">
            <a:avLst/>
          </a:prstGeom>
          <a:noFill/>
        </p:spPr>
        <p:txBody>
          <a:bodyPr wrap="square" rtlCol="0">
            <a:spAutoFit/>
          </a:bodyPr>
          <a:lstStyle/>
          <a:p>
            <a:pPr algn="ctr"/>
            <a:r>
              <a:rPr lang="en-US" sz="3200" b="1" spc="50" dirty="0">
                <a:solidFill>
                  <a:schemeClr val="bg1"/>
                </a:solidFill>
                <a:latin typeface="Halis r black"/>
                <a:cs typeface="Halis r black"/>
              </a:rPr>
              <a:t>PROGRAMS ARE BASED ON </a:t>
            </a:r>
          </a:p>
          <a:p>
            <a:pPr algn="ctr"/>
            <a:r>
              <a:rPr lang="en-US" sz="3200" b="1" spc="50" dirty="0">
                <a:solidFill>
                  <a:schemeClr val="bg1"/>
                </a:solidFill>
                <a:latin typeface="Halis r black"/>
                <a:cs typeface="Halis r black"/>
              </a:rPr>
              <a:t>5 AREAS OF EMPHASIS</a:t>
            </a:r>
          </a:p>
        </p:txBody>
      </p:sp>
      <p:sp>
        <p:nvSpPr>
          <p:cNvPr id="7" name="TextBox 6"/>
          <p:cNvSpPr txBox="1"/>
          <p:nvPr/>
        </p:nvSpPr>
        <p:spPr>
          <a:xfrm>
            <a:off x="1524004" y="6203707"/>
            <a:ext cx="1817229" cy="461665"/>
          </a:xfrm>
          <a:prstGeom prst="rect">
            <a:avLst/>
          </a:prstGeom>
          <a:noFill/>
        </p:spPr>
        <p:txBody>
          <a:bodyPr wrap="square" rtlCol="0">
            <a:spAutoFit/>
          </a:bodyPr>
          <a:lstStyle/>
          <a:p>
            <a:pPr algn="ctr"/>
            <a:r>
              <a:rPr lang="en-US" sz="1200" b="1" dirty="0">
                <a:solidFill>
                  <a:schemeClr val="bg1"/>
                </a:solidFill>
                <a:latin typeface="Halis r black"/>
                <a:cs typeface="Halis r black"/>
              </a:rPr>
              <a:t>CAREER </a:t>
            </a:r>
          </a:p>
          <a:p>
            <a:pPr algn="ctr"/>
            <a:r>
              <a:rPr lang="en-US" sz="1200" b="1" dirty="0">
                <a:solidFill>
                  <a:schemeClr val="bg1"/>
                </a:solidFill>
                <a:latin typeface="Halis r black"/>
                <a:cs typeface="Halis r black"/>
              </a:rPr>
              <a:t>OPPORTUNITIES</a:t>
            </a:r>
          </a:p>
        </p:txBody>
      </p:sp>
      <p:sp>
        <p:nvSpPr>
          <p:cNvPr id="8" name="TextBox 7"/>
          <p:cNvSpPr txBox="1"/>
          <p:nvPr/>
        </p:nvSpPr>
        <p:spPr>
          <a:xfrm>
            <a:off x="3341230" y="6201641"/>
            <a:ext cx="1817230" cy="461665"/>
          </a:xfrm>
          <a:prstGeom prst="rect">
            <a:avLst/>
          </a:prstGeom>
          <a:noFill/>
        </p:spPr>
        <p:txBody>
          <a:bodyPr wrap="square" rtlCol="0">
            <a:spAutoFit/>
          </a:bodyPr>
          <a:lstStyle/>
          <a:p>
            <a:pPr algn="ctr"/>
            <a:r>
              <a:rPr lang="en-US" sz="1200" b="1" dirty="0">
                <a:solidFill>
                  <a:schemeClr val="bg1"/>
                </a:solidFill>
                <a:latin typeface="Halis r black"/>
                <a:cs typeface="Halis r black"/>
              </a:rPr>
              <a:t>LEADERSHIP</a:t>
            </a:r>
          </a:p>
          <a:p>
            <a:pPr algn="ctr"/>
            <a:r>
              <a:rPr lang="en-US" sz="1200" b="1" dirty="0">
                <a:solidFill>
                  <a:schemeClr val="bg1"/>
                </a:solidFill>
                <a:latin typeface="Halis r black"/>
                <a:cs typeface="Halis r black"/>
              </a:rPr>
              <a:t>EXPERIENCE</a:t>
            </a:r>
          </a:p>
        </p:txBody>
      </p:sp>
      <p:sp>
        <p:nvSpPr>
          <p:cNvPr id="9" name="TextBox 8"/>
          <p:cNvSpPr txBox="1"/>
          <p:nvPr/>
        </p:nvSpPr>
        <p:spPr>
          <a:xfrm>
            <a:off x="5158460" y="6278585"/>
            <a:ext cx="1817230" cy="276999"/>
          </a:xfrm>
          <a:prstGeom prst="rect">
            <a:avLst/>
          </a:prstGeom>
          <a:noFill/>
        </p:spPr>
        <p:txBody>
          <a:bodyPr wrap="square" rtlCol="0">
            <a:spAutoFit/>
          </a:bodyPr>
          <a:lstStyle/>
          <a:p>
            <a:pPr algn="ctr"/>
            <a:r>
              <a:rPr lang="en-US" sz="1200" b="1" dirty="0">
                <a:solidFill>
                  <a:schemeClr val="bg1"/>
                </a:solidFill>
                <a:latin typeface="Halis r black"/>
                <a:cs typeface="Halis r black"/>
              </a:rPr>
              <a:t>LIFE SKILLS</a:t>
            </a:r>
          </a:p>
        </p:txBody>
      </p:sp>
      <p:sp>
        <p:nvSpPr>
          <p:cNvPr id="10" name="TextBox 9"/>
          <p:cNvSpPr txBox="1"/>
          <p:nvPr/>
        </p:nvSpPr>
        <p:spPr>
          <a:xfrm>
            <a:off x="6975690" y="6280651"/>
            <a:ext cx="1817230" cy="276999"/>
          </a:xfrm>
          <a:prstGeom prst="rect">
            <a:avLst/>
          </a:prstGeom>
          <a:noFill/>
        </p:spPr>
        <p:txBody>
          <a:bodyPr wrap="square" rtlCol="0">
            <a:spAutoFit/>
          </a:bodyPr>
          <a:lstStyle/>
          <a:p>
            <a:pPr algn="ctr"/>
            <a:r>
              <a:rPr lang="en-US" sz="1200" b="1" dirty="0">
                <a:solidFill>
                  <a:schemeClr val="bg1"/>
                </a:solidFill>
                <a:latin typeface="Halis r black"/>
                <a:cs typeface="Halis r black"/>
              </a:rPr>
              <a:t>CITIZENSHIP</a:t>
            </a:r>
          </a:p>
        </p:txBody>
      </p:sp>
      <p:sp>
        <p:nvSpPr>
          <p:cNvPr id="11" name="TextBox 10"/>
          <p:cNvSpPr txBox="1"/>
          <p:nvPr/>
        </p:nvSpPr>
        <p:spPr>
          <a:xfrm>
            <a:off x="8792922" y="6203707"/>
            <a:ext cx="1951987" cy="461665"/>
          </a:xfrm>
          <a:prstGeom prst="rect">
            <a:avLst/>
          </a:prstGeom>
          <a:noFill/>
        </p:spPr>
        <p:txBody>
          <a:bodyPr wrap="square" rtlCol="0">
            <a:spAutoFit/>
          </a:bodyPr>
          <a:lstStyle/>
          <a:p>
            <a:pPr algn="ctr"/>
            <a:r>
              <a:rPr lang="en-US" sz="1200" b="1" dirty="0">
                <a:solidFill>
                  <a:schemeClr val="bg1"/>
                </a:solidFill>
                <a:latin typeface="Halis r black"/>
                <a:cs typeface="Halis r black"/>
              </a:rPr>
              <a:t>CHARACTER </a:t>
            </a:r>
          </a:p>
          <a:p>
            <a:pPr algn="ctr"/>
            <a:r>
              <a:rPr lang="en-US" sz="1200" b="1" dirty="0">
                <a:solidFill>
                  <a:schemeClr val="bg1"/>
                </a:solidFill>
                <a:latin typeface="Halis r black"/>
                <a:cs typeface="Halis r black"/>
              </a:rPr>
              <a:t>EDUCATION</a:t>
            </a:r>
          </a:p>
        </p:txBody>
      </p:sp>
      <p:pic>
        <p:nvPicPr>
          <p:cNvPr id="15" name="Picture 14" descr="_DSC0422.jp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158460" y="3100151"/>
            <a:ext cx="1817230" cy="2916702"/>
          </a:xfrm>
          <a:prstGeom prst="rect">
            <a:avLst/>
          </a:prstGeom>
        </p:spPr>
      </p:pic>
      <p:pic>
        <p:nvPicPr>
          <p:cNvPr id="3" name="Picture 2" descr="_DSC2153.jp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975690" y="3100151"/>
            <a:ext cx="1817230" cy="2916702"/>
          </a:xfrm>
          <a:prstGeom prst="rect">
            <a:avLst/>
          </a:prstGeom>
        </p:spPr>
      </p:pic>
      <p:pic>
        <p:nvPicPr>
          <p:cNvPr id="18" name="Picture 17" descr="_DSC4539.jp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341230" y="3100151"/>
            <a:ext cx="1817230" cy="2916702"/>
          </a:xfrm>
          <a:prstGeom prst="rect">
            <a:avLst/>
          </a:prstGeom>
        </p:spPr>
      </p:pic>
      <p:pic>
        <p:nvPicPr>
          <p:cNvPr id="20" name="Picture 19" descr="_DSC3399.jpg"/>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524000" y="3100151"/>
            <a:ext cx="1817230" cy="2916702"/>
          </a:xfrm>
          <a:prstGeom prst="rect">
            <a:avLst/>
          </a:prstGeom>
        </p:spPr>
      </p:pic>
      <p:pic>
        <p:nvPicPr>
          <p:cNvPr id="21" name="Picture 20" descr="_DSC3812.jpg"/>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8792920" y="3100151"/>
            <a:ext cx="1875080" cy="2916702"/>
          </a:xfrm>
          <a:prstGeom prst="rect">
            <a:avLst/>
          </a:prstGeom>
        </p:spPr>
      </p:pic>
      <p:sp>
        <p:nvSpPr>
          <p:cNvPr id="17" name="Rectangle 16"/>
          <p:cNvSpPr/>
          <p:nvPr/>
        </p:nvSpPr>
        <p:spPr>
          <a:xfrm>
            <a:off x="1628588" y="6140826"/>
            <a:ext cx="8934824" cy="577875"/>
          </a:xfrm>
          <a:prstGeom prst="rect">
            <a:avLst/>
          </a:prstGeom>
          <a:noFill/>
          <a:ln w="38100" cmpd="sng">
            <a:solidFill>
              <a:schemeClr val="bg1"/>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Rectangle 18"/>
          <p:cNvSpPr/>
          <p:nvPr/>
        </p:nvSpPr>
        <p:spPr>
          <a:xfrm>
            <a:off x="2401455" y="860701"/>
            <a:ext cx="7389090" cy="1540754"/>
          </a:xfrm>
          <a:prstGeom prst="rect">
            <a:avLst/>
          </a:prstGeom>
          <a:noFill/>
          <a:ln w="38100" cmpd="sng">
            <a:solidFill>
              <a:schemeClr val="bg1"/>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2" name="Picture 21" descr="Exploring-arrow-purp.gif"/>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5400000">
            <a:off x="7102635" y="2651873"/>
            <a:ext cx="303861" cy="303861"/>
          </a:xfrm>
          <a:prstGeom prst="rect">
            <a:avLst/>
          </a:prstGeom>
        </p:spPr>
      </p:pic>
      <p:sp>
        <p:nvSpPr>
          <p:cNvPr id="12" name="Slide Number Placeholder 11">
            <a:extLst>
              <a:ext uri="{FF2B5EF4-FFF2-40B4-BE49-F238E27FC236}">
                <a16:creationId xmlns:a16="http://schemas.microsoft.com/office/drawing/2014/main" id="{C1A6B35F-72C9-7242-8AE8-B6FD7A97F9F4}"/>
              </a:ext>
            </a:extLst>
          </p:cNvPr>
          <p:cNvSpPr>
            <a:spLocks noGrp="1"/>
          </p:cNvSpPr>
          <p:nvPr>
            <p:ph type="sldNum" sz="quarter" idx="12"/>
          </p:nvPr>
        </p:nvSpPr>
        <p:spPr>
          <a:xfrm>
            <a:off x="8385927" y="6316497"/>
            <a:ext cx="2057400" cy="365125"/>
          </a:xfrm>
        </p:spPr>
        <p:txBody>
          <a:bodyPr/>
          <a:lstStyle/>
          <a:p>
            <a:fld id="{98D1483D-ED6C-B044-988D-BFFB07945FF5}" type="slidenum">
              <a:rPr lang="en-US" smtClean="0">
                <a:solidFill>
                  <a:schemeClr val="bg1"/>
                </a:solidFill>
              </a:rPr>
              <a:t>85</a:t>
            </a:fld>
            <a:endParaRPr lang="en-US" dirty="0">
              <a:solidFill>
                <a:schemeClr val="bg1"/>
              </a:solidFill>
            </a:endParaRPr>
          </a:p>
        </p:txBody>
      </p:sp>
    </p:spTree>
    <p:extLst>
      <p:ext uri="{BB962C8B-B14F-4D97-AF65-F5344CB8AC3E}">
        <p14:creationId xmlns:p14="http://schemas.microsoft.com/office/powerpoint/2010/main" val="246876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FF72E-23B1-2454-0308-03F053E52058}"/>
              </a:ext>
            </a:extLst>
          </p:cNvPr>
          <p:cNvSpPr>
            <a:spLocks noGrp="1"/>
          </p:cNvSpPr>
          <p:nvPr>
            <p:ph type="title"/>
          </p:nvPr>
        </p:nvSpPr>
        <p:spPr/>
        <p:txBody>
          <a:bodyPr>
            <a:normAutofit/>
          </a:bodyPr>
          <a:lstStyle/>
          <a:p>
            <a:r>
              <a:rPr lang="en-US" sz="3600" dirty="0">
                <a:solidFill>
                  <a:srgbClr val="002060"/>
                </a:solidFill>
              </a:rPr>
              <a:t>Leadership Resources</a:t>
            </a:r>
          </a:p>
        </p:txBody>
      </p:sp>
      <p:pic>
        <p:nvPicPr>
          <p:cNvPr id="5" name="Content Placeholder 4">
            <a:extLst>
              <a:ext uri="{FF2B5EF4-FFF2-40B4-BE49-F238E27FC236}">
                <a16:creationId xmlns:a16="http://schemas.microsoft.com/office/drawing/2014/main" id="{E801F950-F988-D6E4-EDE5-9DC3CD917940}"/>
              </a:ext>
            </a:extLst>
          </p:cNvPr>
          <p:cNvPicPr>
            <a:picLocks noGrp="1" noChangeAspect="1"/>
          </p:cNvPicPr>
          <p:nvPr>
            <p:ph idx="1"/>
          </p:nvPr>
        </p:nvPicPr>
        <p:blipFill>
          <a:blip r:embed="rId2"/>
          <a:stretch>
            <a:fillRect/>
          </a:stretch>
        </p:blipFill>
        <p:spPr>
          <a:xfrm>
            <a:off x="183840" y="6408481"/>
            <a:ext cx="247006" cy="320124"/>
          </a:xfrm>
          <a:prstGeom prst="rect">
            <a:avLst/>
          </a:prstGeom>
        </p:spPr>
      </p:pic>
      <p:sp>
        <p:nvSpPr>
          <p:cNvPr id="6" name="TextBox 5">
            <a:extLst>
              <a:ext uri="{FF2B5EF4-FFF2-40B4-BE49-F238E27FC236}">
                <a16:creationId xmlns:a16="http://schemas.microsoft.com/office/drawing/2014/main" id="{6D237AB9-2F25-561C-590F-FE0933B50D3A}"/>
              </a:ext>
            </a:extLst>
          </p:cNvPr>
          <p:cNvSpPr txBox="1"/>
          <p:nvPr/>
        </p:nvSpPr>
        <p:spPr>
          <a:xfrm>
            <a:off x="6013938" y="1596904"/>
            <a:ext cx="3873284" cy="2246769"/>
          </a:xfrm>
          <a:prstGeom prst="rect">
            <a:avLst/>
          </a:prstGeom>
          <a:noFill/>
        </p:spPr>
        <p:txBody>
          <a:bodyPr wrap="square" rtlCol="0">
            <a:spAutoFit/>
          </a:bodyPr>
          <a:lstStyle/>
          <a:p>
            <a:r>
              <a:rPr lang="en-US" sz="2000" dirty="0"/>
              <a:t>Chapter 1: Your Role as an Adult Leader</a:t>
            </a:r>
          </a:p>
          <a:p>
            <a:endParaRPr lang="en-US" sz="2000" dirty="0"/>
          </a:p>
          <a:p>
            <a:r>
              <a:rPr lang="en-US" sz="2000" dirty="0"/>
              <a:t>Chapter 6: Council/District Exploring Committee</a:t>
            </a:r>
          </a:p>
          <a:p>
            <a:endParaRPr lang="en-US" sz="2000" dirty="0"/>
          </a:p>
          <a:p>
            <a:r>
              <a:rPr lang="en-US" sz="2000" dirty="0"/>
              <a:t>Chapter 7: For the Youth Leader</a:t>
            </a:r>
          </a:p>
        </p:txBody>
      </p:sp>
      <p:sp>
        <p:nvSpPr>
          <p:cNvPr id="7" name="TextBox 6">
            <a:extLst>
              <a:ext uri="{FF2B5EF4-FFF2-40B4-BE49-F238E27FC236}">
                <a16:creationId xmlns:a16="http://schemas.microsoft.com/office/drawing/2014/main" id="{5AB35B95-45D6-2EBD-066D-B63CE2C0A22B}"/>
              </a:ext>
            </a:extLst>
          </p:cNvPr>
          <p:cNvSpPr txBox="1"/>
          <p:nvPr/>
        </p:nvSpPr>
        <p:spPr>
          <a:xfrm>
            <a:off x="6013938" y="4173415"/>
            <a:ext cx="3962400" cy="1631216"/>
          </a:xfrm>
          <a:prstGeom prst="rect">
            <a:avLst/>
          </a:prstGeom>
          <a:noFill/>
        </p:spPr>
        <p:txBody>
          <a:bodyPr wrap="square" rtlCol="0">
            <a:spAutoFit/>
          </a:bodyPr>
          <a:lstStyle/>
          <a:p>
            <a:r>
              <a:rPr lang="en-US" sz="2000" dirty="0"/>
              <a:t>Why Care About Youth Leadership?</a:t>
            </a:r>
          </a:p>
          <a:p>
            <a:endParaRPr lang="en-US" sz="2000" dirty="0"/>
          </a:p>
          <a:p>
            <a:pPr marL="285750" indent="-285750">
              <a:buFont typeface="Arial" panose="020B0604020202020204" pitchFamily="34" charset="0"/>
              <a:buChar char="•"/>
            </a:pPr>
            <a:r>
              <a:rPr lang="en-US" sz="2000" dirty="0"/>
              <a:t>Complete experience</a:t>
            </a:r>
          </a:p>
          <a:p>
            <a:pPr marL="285750" indent="-285750">
              <a:buFont typeface="Arial" panose="020B0604020202020204" pitchFamily="34" charset="0"/>
              <a:buChar char="•"/>
            </a:pPr>
            <a:r>
              <a:rPr lang="en-US" sz="2000" dirty="0"/>
              <a:t>Adult mentorship</a:t>
            </a:r>
          </a:p>
          <a:p>
            <a:pPr marL="285750" indent="-285750">
              <a:buFont typeface="Arial" panose="020B0604020202020204" pitchFamily="34" charset="0"/>
              <a:buChar char="•"/>
            </a:pPr>
            <a:r>
              <a:rPr lang="en-US" sz="2000" dirty="0"/>
              <a:t>Multi-Year Retention</a:t>
            </a:r>
          </a:p>
        </p:txBody>
      </p:sp>
      <p:sp>
        <p:nvSpPr>
          <p:cNvPr id="12" name="TextBox 11">
            <a:extLst>
              <a:ext uri="{FF2B5EF4-FFF2-40B4-BE49-F238E27FC236}">
                <a16:creationId xmlns:a16="http://schemas.microsoft.com/office/drawing/2014/main" id="{D677CFA4-ACDC-130B-D730-19C03F925A52}"/>
              </a:ext>
            </a:extLst>
          </p:cNvPr>
          <p:cNvSpPr txBox="1"/>
          <p:nvPr/>
        </p:nvSpPr>
        <p:spPr>
          <a:xfrm>
            <a:off x="183840" y="2846563"/>
            <a:ext cx="5050357" cy="1354217"/>
          </a:xfrm>
          <a:prstGeom prst="rect">
            <a:avLst/>
          </a:prstGeom>
          <a:noFill/>
        </p:spPr>
        <p:txBody>
          <a:bodyPr wrap="none" rtlCol="0">
            <a:spAutoFit/>
          </a:bodyPr>
          <a:lstStyle/>
          <a:p>
            <a:r>
              <a:rPr lang="en-US" sz="2800" b="1" dirty="0">
                <a:solidFill>
                  <a:schemeClr val="tx2">
                    <a:lumMod val="75000"/>
                  </a:schemeClr>
                </a:solidFill>
              </a:rPr>
              <a:t>EXPLORING LEADER GUIDEBOOK</a:t>
            </a:r>
          </a:p>
          <a:p>
            <a:endParaRPr lang="en-US" dirty="0"/>
          </a:p>
          <a:p>
            <a:endParaRPr lang="en-US" dirty="0"/>
          </a:p>
          <a:p>
            <a:endParaRPr lang="en-US" dirty="0"/>
          </a:p>
        </p:txBody>
      </p:sp>
      <p:sp>
        <p:nvSpPr>
          <p:cNvPr id="13" name="TextBox 12">
            <a:extLst>
              <a:ext uri="{FF2B5EF4-FFF2-40B4-BE49-F238E27FC236}">
                <a16:creationId xmlns:a16="http://schemas.microsoft.com/office/drawing/2014/main" id="{C336F437-5227-A22C-E078-E7C2962A3CA7}"/>
              </a:ext>
            </a:extLst>
          </p:cNvPr>
          <p:cNvSpPr txBox="1"/>
          <p:nvPr/>
        </p:nvSpPr>
        <p:spPr>
          <a:xfrm>
            <a:off x="1293040" y="5949707"/>
            <a:ext cx="8767080" cy="369332"/>
          </a:xfrm>
          <a:prstGeom prst="rect">
            <a:avLst/>
          </a:prstGeom>
          <a:noFill/>
        </p:spPr>
        <p:txBody>
          <a:bodyPr wrap="none" rtlCol="0">
            <a:spAutoFit/>
          </a:bodyPr>
          <a:lstStyle/>
          <a:p>
            <a:r>
              <a:rPr lang="en-US">
                <a:hlinkClick r:id="rId3"/>
              </a:rPr>
              <a:t>exploring.org/wp-content/uploads/2016/10/Exploring-Guidebook-Sept2017.800-10018.pdf</a:t>
            </a:r>
            <a:endParaRPr lang="en-US" dirty="0"/>
          </a:p>
        </p:txBody>
      </p:sp>
    </p:spTree>
    <p:extLst>
      <p:ext uri="{BB962C8B-B14F-4D97-AF65-F5344CB8AC3E}">
        <p14:creationId xmlns:p14="http://schemas.microsoft.com/office/powerpoint/2010/main" val="237231865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D76CD0F-2401-362E-2503-BD53F9FEA039}"/>
              </a:ext>
            </a:extLst>
          </p:cNvPr>
          <p:cNvSpPr>
            <a:spLocks noGrp="1"/>
          </p:cNvSpPr>
          <p:nvPr>
            <p:ph sz="quarter" idx="11"/>
          </p:nvPr>
        </p:nvSpPr>
        <p:spPr>
          <a:xfrm>
            <a:off x="2383633" y="4695491"/>
            <a:ext cx="7423547" cy="685800"/>
          </a:xfrm>
        </p:spPr>
        <p:txBody>
          <a:bodyPr/>
          <a:lstStyle/>
          <a:p>
            <a:pPr algn="ctr" fontAlgn="base"/>
            <a:r>
              <a:rPr lang="en-US" dirty="0"/>
              <a:t>February 10, 2026</a:t>
            </a:r>
          </a:p>
          <a:p>
            <a:pPr algn="ctr" fontAlgn="base"/>
            <a:r>
              <a:rPr lang="en-US" sz="1800" b="1" dirty="0"/>
              <a:t>Ryan Moon</a:t>
            </a:r>
            <a:endParaRPr lang="en-US" sz="1800" dirty="0"/>
          </a:p>
        </p:txBody>
      </p:sp>
      <p:sp>
        <p:nvSpPr>
          <p:cNvPr id="3" name="Content Placeholder 2">
            <a:extLst>
              <a:ext uri="{FF2B5EF4-FFF2-40B4-BE49-F238E27FC236}">
                <a16:creationId xmlns:a16="http://schemas.microsoft.com/office/drawing/2014/main" id="{D285BD27-5530-BD30-12EB-E6EAE2D7AFC4}"/>
              </a:ext>
            </a:extLst>
          </p:cNvPr>
          <p:cNvSpPr>
            <a:spLocks noGrp="1"/>
          </p:cNvSpPr>
          <p:nvPr>
            <p:ph sz="quarter" idx="12"/>
          </p:nvPr>
        </p:nvSpPr>
        <p:spPr>
          <a:xfrm>
            <a:off x="2383632" y="4167141"/>
            <a:ext cx="7422356" cy="418623"/>
          </a:xfrm>
        </p:spPr>
        <p:txBody>
          <a:bodyPr>
            <a:normAutofit fontScale="92500" lnSpcReduction="20000"/>
          </a:bodyPr>
          <a:lstStyle/>
          <a:p>
            <a:pPr algn="ctr"/>
            <a:r>
              <a:rPr lang="en-US" sz="2700" b="1" dirty="0"/>
              <a:t>New Programs Update</a:t>
            </a:r>
          </a:p>
        </p:txBody>
      </p:sp>
    </p:spTree>
    <p:extLst>
      <p:ext uri="{BB962C8B-B14F-4D97-AF65-F5344CB8AC3E}">
        <p14:creationId xmlns:p14="http://schemas.microsoft.com/office/powerpoint/2010/main" val="180560785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8765255-51C3-E0EF-0056-76E33487E1F7}"/>
              </a:ext>
            </a:extLst>
          </p:cNvPr>
          <p:cNvSpPr txBox="1">
            <a:spLocks/>
          </p:cNvSpPr>
          <p:nvPr/>
        </p:nvSpPr>
        <p:spPr>
          <a:xfrm>
            <a:off x="1724968" y="3521869"/>
            <a:ext cx="8792308" cy="1843951"/>
          </a:xfrm>
          <a:prstGeom prst="rect">
            <a:avLst/>
          </a:prstGeom>
        </p:spPr>
        <p:txBody>
          <a:bodyPr/>
          <a:lstStyle>
            <a:lvl1pPr algn="l" defTabSz="914400" rtl="0" eaLnBrk="1" latinLnBrk="0" hangingPunct="1">
              <a:lnSpc>
                <a:spcPct val="90000"/>
              </a:lnSpc>
              <a:spcBef>
                <a:spcPct val="0"/>
              </a:spcBef>
              <a:buNone/>
              <a:defRPr sz="4400" kern="1200">
                <a:solidFill>
                  <a:srgbClr val="075697"/>
                </a:solidFill>
                <a:latin typeface="Arial Black" panose="020B0A04020102020204" pitchFamily="34" charset="0"/>
                <a:ea typeface="+mj-ea"/>
                <a:cs typeface="+mj-cs"/>
              </a:defRPr>
            </a:lvl1pPr>
          </a:lstStyle>
          <a:p>
            <a:pPr algn="ctr"/>
            <a:r>
              <a:rPr lang="en-US" sz="3300" dirty="0"/>
              <a:t>Exploring Adventure Clubs / Posts</a:t>
            </a:r>
          </a:p>
          <a:p>
            <a:r>
              <a:rPr lang="en-US" sz="3300" dirty="0"/>
              <a:t>                           &amp;</a:t>
            </a:r>
          </a:p>
          <a:p>
            <a:pPr algn="ctr"/>
            <a:r>
              <a:rPr lang="en-US" sz="3300" dirty="0"/>
              <a:t>Aviation Drone Exploring*</a:t>
            </a:r>
          </a:p>
        </p:txBody>
      </p:sp>
      <p:sp>
        <p:nvSpPr>
          <p:cNvPr id="4" name="TextBox 3">
            <a:extLst>
              <a:ext uri="{FF2B5EF4-FFF2-40B4-BE49-F238E27FC236}">
                <a16:creationId xmlns:a16="http://schemas.microsoft.com/office/drawing/2014/main" id="{DDA7F581-B883-50C4-A110-940F00FBE736}"/>
              </a:ext>
            </a:extLst>
          </p:cNvPr>
          <p:cNvSpPr txBox="1"/>
          <p:nvPr/>
        </p:nvSpPr>
        <p:spPr>
          <a:xfrm>
            <a:off x="1724967" y="5444814"/>
            <a:ext cx="8792308" cy="646331"/>
          </a:xfrm>
          <a:prstGeom prst="rect">
            <a:avLst/>
          </a:prstGeom>
          <a:noFill/>
        </p:spPr>
        <p:txBody>
          <a:bodyPr wrap="square" rtlCol="0">
            <a:spAutoFit/>
          </a:bodyPr>
          <a:lstStyle/>
          <a:p>
            <a:r>
              <a:rPr lang="en-US" dirty="0">
                <a:latin typeface="Arial Black" panose="020B0A04020102020204" pitchFamily="34" charset="0"/>
              </a:rPr>
              <a:t>* Presented during 18 September 2025 National Learning for Life Executive Board Meeting by Ryan Moon, Director 0f New Programs</a:t>
            </a:r>
          </a:p>
        </p:txBody>
      </p:sp>
    </p:spTree>
    <p:extLst>
      <p:ext uri="{BB962C8B-B14F-4D97-AF65-F5344CB8AC3E}">
        <p14:creationId xmlns:p14="http://schemas.microsoft.com/office/powerpoint/2010/main" val="138968217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568F69D-9774-85A4-FC05-249FE38CB5D4}"/>
              </a:ext>
            </a:extLst>
          </p:cNvPr>
          <p:cNvPicPr>
            <a:picLocks noChangeAspect="1"/>
          </p:cNvPicPr>
          <p:nvPr/>
        </p:nvPicPr>
        <p:blipFill>
          <a:blip r:embed="rId2"/>
          <a:stretch>
            <a:fillRect/>
          </a:stretch>
        </p:blipFill>
        <p:spPr>
          <a:xfrm>
            <a:off x="1554862" y="552660"/>
            <a:ext cx="9113139" cy="5147121"/>
          </a:xfrm>
          <a:prstGeom prst="rect">
            <a:avLst/>
          </a:prstGeom>
        </p:spPr>
      </p:pic>
    </p:spTree>
    <p:extLst>
      <p:ext uri="{BB962C8B-B14F-4D97-AF65-F5344CB8AC3E}">
        <p14:creationId xmlns:p14="http://schemas.microsoft.com/office/powerpoint/2010/main" val="3415429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D975F-4120-1F95-C34A-3D548EEF5440}"/>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D76BE154-EA7A-35A2-BF98-EFD88032B4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15" y="11628"/>
            <a:ext cx="12106275" cy="6883121"/>
          </a:xfrm>
          <a:prstGeom prst="rect">
            <a:avLst/>
          </a:prstGeom>
        </p:spPr>
      </p:pic>
      <p:sp>
        <p:nvSpPr>
          <p:cNvPr id="2" name="Title 1">
            <a:extLst>
              <a:ext uri="{FF2B5EF4-FFF2-40B4-BE49-F238E27FC236}">
                <a16:creationId xmlns:a16="http://schemas.microsoft.com/office/drawing/2014/main" id="{A8AB6467-3655-39A0-255E-35CBDF2EEFB7}"/>
              </a:ext>
            </a:extLst>
          </p:cNvPr>
          <p:cNvSpPr>
            <a:spLocks noGrp="1"/>
          </p:cNvSpPr>
          <p:nvPr>
            <p:ph type="ctrTitle"/>
          </p:nvPr>
        </p:nvSpPr>
        <p:spPr>
          <a:xfrm>
            <a:off x="1838848" y="122156"/>
            <a:ext cx="8624815" cy="642970"/>
          </a:xfrm>
        </p:spPr>
        <p:txBody>
          <a:bodyPr>
            <a:normAutofit/>
          </a:bodyPr>
          <a:lstStyle/>
          <a:p>
            <a:pPr algn="l"/>
            <a:r>
              <a:rPr lang="en-US" sz="2800" dirty="0">
                <a:solidFill>
                  <a:srgbClr val="1FC77F"/>
                </a:solidFill>
                <a:latin typeface="Arial Black"/>
                <a:cs typeface="Arial Black"/>
              </a:rPr>
              <a:t>    National Exploring Program Chair</a:t>
            </a:r>
          </a:p>
        </p:txBody>
      </p:sp>
      <p:pic>
        <p:nvPicPr>
          <p:cNvPr id="23" name="Picture 22" descr="exploring_wht_transparent-01.png">
            <a:extLst>
              <a:ext uri="{FF2B5EF4-FFF2-40B4-BE49-F238E27FC236}">
                <a16:creationId xmlns:a16="http://schemas.microsoft.com/office/drawing/2014/main" id="{657F9BC4-70C5-AA45-6B5D-DEE1E023AF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49F7DA5C-5433-114A-4019-A05714B71FD5}"/>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7A9C4D68-6C2D-F8EC-084D-13AEDCD25855}"/>
              </a:ext>
            </a:extLst>
          </p:cNvPr>
          <p:cNvSpPr/>
          <p:nvPr/>
        </p:nvSpPr>
        <p:spPr>
          <a:xfrm>
            <a:off x="1785276" y="941718"/>
            <a:ext cx="8624816" cy="661719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Craig Martin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bruin1967@aol.com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(719) 331-6406</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Recent Scouting History</a:t>
            </a:r>
            <a:endPar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Unit Commissioner &amp; Exploring Service Team Member, Pathway to the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Rockies Council ~ 2013 - Present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Council Commissioner, Pikes Peak Council (now Pathway to the Rockies Council) ~ 2009 – 2012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Exploring History</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National Exploring Program Chair, National LFL Executive Board ~ 2022 - Present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National Exploring Program Committee Chair ~ 2022 - Present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Exploring Chair, National Commissioner Service Team,  ~ 2019 – 2022</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National Exploring Service Team Chair, National LFL Executive Board  ~ 2018 – 2022</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Exploring Committee Chair, BSA Western Region (Area 2) – 2012- 2020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Non-Military Professional Career</a:t>
            </a:r>
            <a:endParaRPr kumimoji="0" lang="en-US" sz="12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Deputy Chief Engineer, GPS Systems Engineering &amp; Integration Program, TASC Inc. ~ 2015-2016</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Program Manager and Senior System Engineer, TASC Inc. ~ 1998 – 2015</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Military Career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Colonel, United States Air Force  ~ Retired in 1998 after 30-year Career in USAF Space &amp; Missile and  Research &amp; Development Programs</a:t>
            </a:r>
            <a:endParaRPr kumimoji="0" lang="en-US" sz="2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                </a:t>
            </a:r>
          </a:p>
        </p:txBody>
      </p:sp>
      <p:pic>
        <p:nvPicPr>
          <p:cNvPr id="8" name="Picture 2">
            <a:extLst>
              <a:ext uri="{FF2B5EF4-FFF2-40B4-BE49-F238E27FC236}">
                <a16:creationId xmlns:a16="http://schemas.microsoft.com/office/drawing/2014/main" id="{612551D4-E82A-F3E0-D9A0-C5AA702DF3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34455" y="755710"/>
            <a:ext cx="1463172" cy="1828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251263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2B165-DF7F-44FD-57B7-83C03C11D531}"/>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95A3D6CF-EB06-639E-14F7-5C2B7499D041}"/>
              </a:ext>
            </a:extLst>
          </p:cNvPr>
          <p:cNvPicPr>
            <a:picLocks noChangeAspect="1"/>
          </p:cNvPicPr>
          <p:nvPr/>
        </p:nvPicPr>
        <p:blipFill>
          <a:blip r:embed="rId2"/>
          <a:stretch>
            <a:fillRect/>
          </a:stretch>
        </p:blipFill>
        <p:spPr>
          <a:xfrm>
            <a:off x="1522658" y="753626"/>
            <a:ext cx="9145342" cy="5169106"/>
          </a:xfrm>
          <a:prstGeom prst="rect">
            <a:avLst/>
          </a:prstGeom>
        </p:spPr>
      </p:pic>
    </p:spTree>
    <p:extLst>
      <p:ext uri="{BB962C8B-B14F-4D97-AF65-F5344CB8AC3E}">
        <p14:creationId xmlns:p14="http://schemas.microsoft.com/office/powerpoint/2010/main" val="131067420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B4E23-EDDA-0E53-CC2A-624D98E942A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ED1D481-53DB-E977-B663-13D1DA65E5F0}"/>
              </a:ext>
            </a:extLst>
          </p:cNvPr>
          <p:cNvPicPr>
            <a:picLocks noChangeAspect="1"/>
          </p:cNvPicPr>
          <p:nvPr/>
        </p:nvPicPr>
        <p:blipFill>
          <a:blip r:embed="rId2"/>
          <a:stretch>
            <a:fillRect/>
          </a:stretch>
        </p:blipFill>
        <p:spPr>
          <a:xfrm>
            <a:off x="1524000" y="844014"/>
            <a:ext cx="9144000" cy="5169972"/>
          </a:xfrm>
          <a:prstGeom prst="rect">
            <a:avLst/>
          </a:prstGeom>
        </p:spPr>
      </p:pic>
    </p:spTree>
    <p:extLst>
      <p:ext uri="{BB962C8B-B14F-4D97-AF65-F5344CB8AC3E}">
        <p14:creationId xmlns:p14="http://schemas.microsoft.com/office/powerpoint/2010/main" val="56292545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7636B-203E-FEA8-1FDE-D283EACD50A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1F17225-71BA-E27D-8B9E-BA77AA1E54FB}"/>
              </a:ext>
            </a:extLst>
          </p:cNvPr>
          <p:cNvPicPr>
            <a:picLocks noChangeAspect="1"/>
          </p:cNvPicPr>
          <p:nvPr/>
        </p:nvPicPr>
        <p:blipFill>
          <a:blip r:embed="rId2"/>
          <a:stretch>
            <a:fillRect/>
          </a:stretch>
        </p:blipFill>
        <p:spPr>
          <a:xfrm>
            <a:off x="1524000" y="984739"/>
            <a:ext cx="9157010" cy="5164853"/>
          </a:xfrm>
          <a:prstGeom prst="rect">
            <a:avLst/>
          </a:prstGeom>
        </p:spPr>
      </p:pic>
    </p:spTree>
    <p:extLst>
      <p:ext uri="{BB962C8B-B14F-4D97-AF65-F5344CB8AC3E}">
        <p14:creationId xmlns:p14="http://schemas.microsoft.com/office/powerpoint/2010/main" val="116275854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FF5EB-0286-208A-0BB1-DDACB403250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3BAF8B3-EB85-CE8B-92EC-76BA40F4E92A}"/>
              </a:ext>
            </a:extLst>
          </p:cNvPr>
          <p:cNvPicPr>
            <a:picLocks noChangeAspect="1"/>
          </p:cNvPicPr>
          <p:nvPr/>
        </p:nvPicPr>
        <p:blipFill>
          <a:blip r:embed="rId2"/>
          <a:stretch>
            <a:fillRect/>
          </a:stretch>
        </p:blipFill>
        <p:spPr>
          <a:xfrm>
            <a:off x="1524000" y="843197"/>
            <a:ext cx="9144000" cy="5171607"/>
          </a:xfrm>
          <a:prstGeom prst="rect">
            <a:avLst/>
          </a:prstGeom>
        </p:spPr>
      </p:pic>
    </p:spTree>
    <p:extLst>
      <p:ext uri="{BB962C8B-B14F-4D97-AF65-F5344CB8AC3E}">
        <p14:creationId xmlns:p14="http://schemas.microsoft.com/office/powerpoint/2010/main" val="326150040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AE534-72DA-77C8-8E51-E8502CDA444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004C8F7-D09C-BE29-2F1F-72FDBA806E15}"/>
              </a:ext>
            </a:extLst>
          </p:cNvPr>
          <p:cNvPicPr>
            <a:picLocks noChangeAspect="1"/>
          </p:cNvPicPr>
          <p:nvPr/>
        </p:nvPicPr>
        <p:blipFill>
          <a:blip r:embed="rId2"/>
          <a:stretch>
            <a:fillRect/>
          </a:stretch>
        </p:blipFill>
        <p:spPr>
          <a:xfrm>
            <a:off x="1524000" y="853751"/>
            <a:ext cx="9144000" cy="5150498"/>
          </a:xfrm>
          <a:prstGeom prst="rect">
            <a:avLst/>
          </a:prstGeom>
        </p:spPr>
      </p:pic>
    </p:spTree>
    <p:extLst>
      <p:ext uri="{BB962C8B-B14F-4D97-AF65-F5344CB8AC3E}">
        <p14:creationId xmlns:p14="http://schemas.microsoft.com/office/powerpoint/2010/main" val="318686126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D1444-50AE-286C-417A-90AC9F7A4FA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DD24822-524E-AC9A-A28C-180158E9F42E}"/>
              </a:ext>
            </a:extLst>
          </p:cNvPr>
          <p:cNvPicPr>
            <a:picLocks noChangeAspect="1"/>
          </p:cNvPicPr>
          <p:nvPr/>
        </p:nvPicPr>
        <p:blipFill>
          <a:blip r:embed="rId2"/>
          <a:stretch>
            <a:fillRect/>
          </a:stretch>
        </p:blipFill>
        <p:spPr>
          <a:xfrm>
            <a:off x="1524000" y="866671"/>
            <a:ext cx="9144000" cy="5124659"/>
          </a:xfrm>
          <a:prstGeom prst="rect">
            <a:avLst/>
          </a:prstGeom>
        </p:spPr>
      </p:pic>
    </p:spTree>
    <p:extLst>
      <p:ext uri="{BB962C8B-B14F-4D97-AF65-F5344CB8AC3E}">
        <p14:creationId xmlns:p14="http://schemas.microsoft.com/office/powerpoint/2010/main" val="199543316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BB7C1-9826-B907-F375-FEA2C319F4F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8868AAC-4E49-0B12-E707-9363ADAE63F6}"/>
              </a:ext>
            </a:extLst>
          </p:cNvPr>
          <p:cNvPicPr>
            <a:picLocks noChangeAspect="1"/>
          </p:cNvPicPr>
          <p:nvPr/>
        </p:nvPicPr>
        <p:blipFill>
          <a:blip r:embed="rId2"/>
          <a:stretch>
            <a:fillRect/>
          </a:stretch>
        </p:blipFill>
        <p:spPr>
          <a:xfrm>
            <a:off x="1524000" y="862701"/>
            <a:ext cx="9144000" cy="5132599"/>
          </a:xfrm>
          <a:prstGeom prst="rect">
            <a:avLst/>
          </a:prstGeom>
        </p:spPr>
      </p:pic>
    </p:spTree>
    <p:extLst>
      <p:ext uri="{BB962C8B-B14F-4D97-AF65-F5344CB8AC3E}">
        <p14:creationId xmlns:p14="http://schemas.microsoft.com/office/powerpoint/2010/main" val="181764328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67A3F-3C95-F928-DFA8-0F1FEDED42B7}"/>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1ECE9421-58E5-D9CF-E48A-417E0A08C3AC}"/>
              </a:ext>
            </a:extLst>
          </p:cNvPr>
          <p:cNvPicPr>
            <a:picLocks noChangeAspect="1"/>
          </p:cNvPicPr>
          <p:nvPr/>
        </p:nvPicPr>
        <p:blipFill>
          <a:blip r:embed="rId2"/>
          <a:stretch>
            <a:fillRect/>
          </a:stretch>
        </p:blipFill>
        <p:spPr>
          <a:xfrm>
            <a:off x="1524000" y="843197"/>
            <a:ext cx="9144000" cy="5171607"/>
          </a:xfrm>
          <a:prstGeom prst="rect">
            <a:avLst/>
          </a:prstGeom>
        </p:spPr>
      </p:pic>
    </p:spTree>
    <p:extLst>
      <p:ext uri="{BB962C8B-B14F-4D97-AF65-F5344CB8AC3E}">
        <p14:creationId xmlns:p14="http://schemas.microsoft.com/office/powerpoint/2010/main" val="89231202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35751-AF67-02FA-A33F-134A292134F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609FB9E-A6A1-FB7F-F938-DBEAB21E9F46}"/>
              </a:ext>
            </a:extLst>
          </p:cNvPr>
          <p:cNvPicPr>
            <a:picLocks noChangeAspect="1"/>
          </p:cNvPicPr>
          <p:nvPr/>
        </p:nvPicPr>
        <p:blipFill>
          <a:blip r:embed="rId2"/>
          <a:stretch>
            <a:fillRect/>
          </a:stretch>
        </p:blipFill>
        <p:spPr>
          <a:xfrm>
            <a:off x="1524000" y="846725"/>
            <a:ext cx="9144000" cy="5164551"/>
          </a:xfrm>
          <a:prstGeom prst="rect">
            <a:avLst/>
          </a:prstGeom>
        </p:spPr>
      </p:pic>
    </p:spTree>
    <p:extLst>
      <p:ext uri="{BB962C8B-B14F-4D97-AF65-F5344CB8AC3E}">
        <p14:creationId xmlns:p14="http://schemas.microsoft.com/office/powerpoint/2010/main" val="120291011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61182-858A-7D1F-3131-E11300941BF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E2F6FA8-235E-677E-58E7-D5345B27C61B}"/>
              </a:ext>
            </a:extLst>
          </p:cNvPr>
          <p:cNvSpPr txBox="1"/>
          <p:nvPr/>
        </p:nvSpPr>
        <p:spPr>
          <a:xfrm>
            <a:off x="882297" y="926850"/>
            <a:ext cx="10427406" cy="3785652"/>
          </a:xfrm>
          <a:prstGeom prst="rect">
            <a:avLst/>
          </a:prstGeom>
          <a:noFill/>
        </p:spPr>
        <p:txBody>
          <a:bodyPr wrap="none" rtlCol="0">
            <a:spAutoFit/>
          </a:bodyPr>
          <a:lstStyle/>
          <a:p>
            <a:pPr algn="ctr"/>
            <a:r>
              <a:rPr lang="en-US" sz="4800" dirty="0"/>
              <a:t>For more information on either program:</a:t>
            </a:r>
          </a:p>
          <a:p>
            <a:pPr algn="ctr"/>
            <a:endParaRPr lang="en-US" sz="4800" dirty="0"/>
          </a:p>
          <a:p>
            <a:pPr algn="ctr"/>
            <a:r>
              <a:rPr lang="en-US" sz="4800" dirty="0"/>
              <a:t>Please contact Ryan Moon</a:t>
            </a:r>
          </a:p>
          <a:p>
            <a:pPr algn="ctr"/>
            <a:endParaRPr lang="en-US" sz="4800" dirty="0"/>
          </a:p>
          <a:p>
            <a:pPr algn="ctr"/>
            <a:r>
              <a:rPr lang="en-US" sz="4800" dirty="0">
                <a:hlinkClick r:id="rId2"/>
              </a:rPr>
              <a:t>Ryan.moon@scouting</a:t>
            </a:r>
            <a:r>
              <a:rPr lang="en-US" sz="4800">
                <a:hlinkClick r:id="rId2"/>
              </a:rPr>
              <a:t>.org</a:t>
            </a:r>
            <a:r>
              <a:rPr lang="en-US" sz="4800"/>
              <a:t>  </a:t>
            </a:r>
            <a:endParaRPr lang="en-US" sz="4800" dirty="0"/>
          </a:p>
        </p:txBody>
      </p:sp>
    </p:spTree>
    <p:extLst>
      <p:ext uri="{BB962C8B-B14F-4D97-AF65-F5344CB8AC3E}">
        <p14:creationId xmlns:p14="http://schemas.microsoft.com/office/powerpoint/2010/main" val="2958696364"/>
      </p:ext>
    </p:extLst>
  </p:cSld>
  <p:clrMapOvr>
    <a:masterClrMapping/>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1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8_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F263A873AC474438EB04F68AF2370A5" ma:contentTypeVersion="12" ma:contentTypeDescription="Create a new document." ma:contentTypeScope="" ma:versionID="5f668bb2372ab2997d30937854250a39">
  <xsd:schema xmlns:xsd="http://www.w3.org/2001/XMLSchema" xmlns:xs="http://www.w3.org/2001/XMLSchema" xmlns:p="http://schemas.microsoft.com/office/2006/metadata/properties" xmlns:ns3="820791a6-6a71-45f0-ae55-949f1499c53c" xmlns:ns4="4088bcce-7c3d-4e86-9daf-847c6549aed6" targetNamespace="http://schemas.microsoft.com/office/2006/metadata/properties" ma:root="true" ma:fieldsID="4984ca7ac3a164638b4f740144b80680" ns3:_="" ns4:_="">
    <xsd:import namespace="820791a6-6a71-45f0-ae55-949f1499c53c"/>
    <xsd:import namespace="4088bcce-7c3d-4e86-9daf-847c6549aed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AutoKeyPoints" minOccurs="0"/>
                <xsd:element ref="ns3:MediaServiceKeyPoints" minOccurs="0"/>
                <xsd:element ref="ns3:MediaServiceGenerationTime" minOccurs="0"/>
                <xsd:element ref="ns3:MediaServiceEventHashCode"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0791a6-6a71-45f0-ae55-949f1499c53c"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088bcce-7c3d-4e86-9daf-847c6549aed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FEE200A-AC6E-49C3-8D91-FBF9CB1DFB31}">
  <ds:schemaRefs>
    <ds:schemaRef ds:uri="http://schemas.microsoft.com/sharepoint/v3/contenttype/forms"/>
  </ds:schemaRefs>
</ds:datastoreItem>
</file>

<file path=customXml/itemProps2.xml><?xml version="1.0" encoding="utf-8"?>
<ds:datastoreItem xmlns:ds="http://schemas.openxmlformats.org/officeDocument/2006/customXml" ds:itemID="{EFC23089-C467-44B7-83ED-F93604A83E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0791a6-6a71-45f0-ae55-949f1499c53c"/>
    <ds:schemaRef ds:uri="4088bcce-7c3d-4e86-9daf-847c6549ae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753FF5-4147-4FB2-9645-34559B8C5B94}">
  <ds:schemaRefs>
    <ds:schemaRef ds:uri="http://schemas.microsoft.com/office/2006/metadata/properties"/>
    <ds:schemaRef ds:uri="http://schemas.microsoft.com/office/2006/documentManagement/types"/>
    <ds:schemaRef ds:uri="820791a6-6a71-45f0-ae55-949f1499c53c"/>
    <ds:schemaRef ds:uri="http://schemas.microsoft.com/office/infopath/2007/PartnerControls"/>
    <ds:schemaRef ds:uri="http://purl.org/dc/dcmitype/"/>
    <ds:schemaRef ds:uri="http://purl.org/dc/terms/"/>
    <ds:schemaRef ds:uri="http://purl.org/dc/elements/1.1/"/>
    <ds:schemaRef ds:uri="http://schemas.openxmlformats.org/package/2006/metadata/core-properties"/>
    <ds:schemaRef ds:uri="4088bcce-7c3d-4e86-9daf-847c6549aed6"/>
    <ds:schemaRef ds:uri="http://www.w3.org/XML/1998/namespace"/>
  </ds:schemaRefs>
</ds:datastoreItem>
</file>

<file path=docMetadata/LabelInfo.xml><?xml version="1.0" encoding="utf-8"?>
<clbl:labelList xmlns:clbl="http://schemas.microsoft.com/office/2020/mipLabelMetadata">
  <clbl:label id="{fd9008a0-7846-4989-a4c5-77cfad3f7e4e}" enabled="0" method="" siteId="{fd9008a0-7846-4989-a4c5-77cfad3f7e4e}" removed="1"/>
</clbl:labelList>
</file>

<file path=docProps/app.xml><?xml version="1.0" encoding="utf-8"?>
<Properties xmlns="http://schemas.openxmlformats.org/officeDocument/2006/extended-properties" xmlns:vt="http://schemas.openxmlformats.org/officeDocument/2006/docPropsVTypes">
  <TotalTime>24260</TotalTime>
  <Words>14211</Words>
  <Application>Microsoft Office PowerPoint</Application>
  <PresentationFormat>Widescreen</PresentationFormat>
  <Paragraphs>1691</Paragraphs>
  <Slides>214</Slides>
  <Notes>62</Notes>
  <HiddenSlides>0</HiddenSlides>
  <MMClips>0</MMClips>
  <ScaleCrop>false</ScaleCrop>
  <HeadingPairs>
    <vt:vector size="6" baseType="variant">
      <vt:variant>
        <vt:lpstr>Fonts Used</vt:lpstr>
      </vt:variant>
      <vt:variant>
        <vt:i4>16</vt:i4>
      </vt:variant>
      <vt:variant>
        <vt:lpstr>Theme</vt:lpstr>
      </vt:variant>
      <vt:variant>
        <vt:i4>10</vt:i4>
      </vt:variant>
      <vt:variant>
        <vt:lpstr>Slide Titles</vt:lpstr>
      </vt:variant>
      <vt:variant>
        <vt:i4>214</vt:i4>
      </vt:variant>
    </vt:vector>
  </HeadingPairs>
  <TitlesOfParts>
    <vt:vector size="240" baseType="lpstr">
      <vt:lpstr>Aptos</vt:lpstr>
      <vt:lpstr>Aptos Display</vt:lpstr>
      <vt:lpstr>Arial</vt:lpstr>
      <vt:lpstr>Arial Black</vt:lpstr>
      <vt:lpstr>Arial Narrow</vt:lpstr>
      <vt:lpstr>Arial-Black</vt:lpstr>
      <vt:lpstr>Calibri</vt:lpstr>
      <vt:lpstr>Calibri Light</vt:lpstr>
      <vt:lpstr>Courier New</vt:lpstr>
      <vt:lpstr>Franklin Gothic Book</vt:lpstr>
      <vt:lpstr>Halis r black</vt:lpstr>
      <vt:lpstr>Helvetica</vt:lpstr>
      <vt:lpstr>Neue Haas Grotesk Text Pro</vt:lpstr>
      <vt:lpstr>Roboto</vt:lpstr>
      <vt:lpstr>Symbol</vt:lpstr>
      <vt:lpstr>Wingdings</vt:lpstr>
      <vt:lpstr>Office Theme</vt:lpstr>
      <vt:lpstr>1_Office Theme</vt:lpstr>
      <vt:lpstr>5_Office Theme</vt:lpstr>
      <vt:lpstr>6_Office Theme</vt:lpstr>
      <vt:lpstr>7_Office Theme</vt:lpstr>
      <vt:lpstr>2_Office Theme</vt:lpstr>
      <vt:lpstr>8_Office Theme</vt:lpstr>
      <vt:lpstr>10_Office Theme</vt:lpstr>
      <vt:lpstr>3_Office Theme</vt:lpstr>
      <vt:lpstr>11_Office Theme</vt:lpstr>
      <vt:lpstr>PowerPoint Presentation</vt:lpstr>
      <vt:lpstr>PowerPoint Presentation</vt:lpstr>
      <vt:lpstr>PowerPoint Presentation</vt:lpstr>
      <vt:lpstr>PowerPoint Presentation</vt:lpstr>
      <vt:lpstr>A little about each program</vt:lpstr>
      <vt:lpstr>PowerPoint Presentation</vt:lpstr>
      <vt:lpstr>PowerPoint Presentation</vt:lpstr>
      <vt:lpstr>PowerPoint Presentation</vt:lpstr>
      <vt:lpstr>    National Exploring Program Chair</vt:lpstr>
      <vt:lpstr>National Exploring Program Commissioner</vt:lpstr>
      <vt:lpstr>National LFL / Exploring Program Office Staffing Update</vt:lpstr>
      <vt:lpstr>National Scouting America Council Office Staffing Update</vt:lpstr>
      <vt:lpstr>  ) </vt:lpstr>
      <vt:lpstr>PowerPoint Presentation</vt:lpstr>
      <vt:lpstr> Safety Moment ~  Poison Control Centers*    * Scouting Safety Moments’  Poison Control Centers (see https://www.scouting.org/health-and-safety/safety-moments/poison-control-centers/)  ) </vt:lpstr>
      <vt:lpstr>Poison Control Centers…</vt:lpstr>
      <vt:lpstr>Poison Control Centers General Info… </vt:lpstr>
      <vt:lpstr>Poison Control Centers General Info… </vt:lpstr>
      <vt:lpstr>Poison Control Centers Resources…</vt:lpstr>
      <vt:lpstr>Current Exploring Participation Status</vt:lpstr>
      <vt:lpstr>Exploring Membership Growth Opportunity…</vt:lpstr>
      <vt:lpstr>Exploring Participants as of 18 June 2026</vt:lpstr>
      <vt:lpstr>National Exploring Program Commissioner</vt:lpstr>
      <vt:lpstr>Marketing &amp; Technology Chair,  Nat’l LFL Exec Board Comments</vt:lpstr>
      <vt:lpstr>National Exploring Program Committee</vt:lpstr>
      <vt:lpstr>Nat’l Exploring Committee Members…</vt:lpstr>
      <vt:lpstr>National Exploring Resource Advisor</vt:lpstr>
      <vt:lpstr>National Exploring Subject Matter Experts &amp; Exploring Resource Associate Advisors</vt:lpstr>
      <vt:lpstr>Council Service Territories (CSTs)…</vt:lpstr>
      <vt:lpstr>Current National Exploring SMEs / RAAs Team...</vt:lpstr>
      <vt:lpstr>Current National Exploring SMEs / ERAs Team...</vt:lpstr>
      <vt:lpstr>Current National Exploring SMEs / ERAs Team...</vt:lpstr>
      <vt:lpstr>Current National Exploring SMEs / ERAs Team...</vt:lpstr>
      <vt:lpstr>Exploring Associate Resource Advisors  Serve the Entire Country</vt:lpstr>
      <vt:lpstr>Current National Exploring SMEs / RAAs Team...</vt:lpstr>
      <vt:lpstr>Scouting America’s  2026-2027 Organizational Goals</vt:lpstr>
      <vt:lpstr>Scouting America’s  2026-2027 Organizational Goals continued</vt:lpstr>
      <vt:lpstr>Scouting America’s  2026-2027 Organizational Goals continued</vt:lpstr>
      <vt:lpstr>Scouting America’s  2026-2027 Organizational Goals continued</vt:lpstr>
      <vt:lpstr>Scouting America’s  2026-2027 Organizational Goals continued</vt:lpstr>
      <vt:lpstr>Scouting America’s  2026-2027 Organizational Goals continued</vt:lpstr>
      <vt:lpstr>2026-2027 National Exploring Program Priorities (Abridged Version)  Mapped to Scouting America’s 2026-2027 Trail Map Priorities</vt:lpstr>
      <vt:lpstr>2026 – 2027 National Exploring Priorities…  </vt:lpstr>
      <vt:lpstr>2026 – 2027 National Exploring Priorities…  </vt:lpstr>
      <vt:lpstr>What’s New for Exploring   in 2026  </vt:lpstr>
      <vt:lpstr>  Exploring Explosion…   </vt:lpstr>
      <vt:lpstr>  Exploring Explosion…   </vt:lpstr>
      <vt:lpstr>  Exploring Explosion  Membership Growth Incentive…   </vt:lpstr>
      <vt:lpstr>PowerPoint Presentation</vt:lpstr>
      <vt:lpstr>Exploring Leadership Experience… </vt:lpstr>
      <vt:lpstr>Exploring Leadership Experience continued </vt:lpstr>
      <vt:lpstr>Exploring Leadership Experience continued </vt:lpstr>
      <vt:lpstr>Exploring Leadership Experience continued </vt:lpstr>
      <vt:lpstr>Exploring Leadership Experience continued </vt:lpstr>
      <vt:lpstr>Exploring Leadership Experience Recognition Plaque…. </vt:lpstr>
      <vt:lpstr>What’s New for Exploring   in 2026  </vt:lpstr>
      <vt:lpstr>  www.exploringexplosion.org    </vt:lpstr>
      <vt:lpstr> Exploring Membership Growth Approach  Beta-Test ~ “The Exploring Career Opportunities (ECO) System”</vt:lpstr>
      <vt:lpstr>“The ECOsystem” Beta Test</vt:lpstr>
      <vt:lpstr>“The ECOsystem” Beta Test continued</vt:lpstr>
      <vt:lpstr>The Exploring “ECOsystem” Beta Test continued</vt:lpstr>
      <vt:lpstr>PowerPoint Presentation</vt:lpstr>
      <vt:lpstr>Exploring Social Media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Exploring Metrics Guidelines Replacing JTE for Posts &amp; Clubs</vt:lpstr>
      <vt:lpstr>        Exploring Youth Training Update</vt:lpstr>
      <vt:lpstr>Most Common Question</vt:lpstr>
      <vt:lpstr>“AI” Example</vt:lpstr>
      <vt:lpstr>ChatGPT Output</vt:lpstr>
      <vt:lpstr>PowerPoint Presentation</vt:lpstr>
      <vt:lpstr>Suggested Program Outline</vt:lpstr>
      <vt:lpstr>PowerPoint Presentation</vt:lpstr>
      <vt:lpstr>Leadership Resources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ONLINE REGISTRATION &amp; ONLINE UNIT RENEWAL FOR EXPLORING</vt:lpstr>
      <vt:lpstr>PowerPoint Presentation</vt:lpstr>
      <vt:lpstr>PowerPoint Presentation</vt:lpstr>
      <vt:lpstr>PowerPoint Presentation</vt:lpstr>
      <vt:lpstr>        Youth Protection Training Safeguarding Youth</vt:lpstr>
      <vt:lpstr>        Exploring Youth Training Update</vt:lpstr>
      <vt:lpstr>Barriers to Abuse Update</vt:lpstr>
      <vt:lpstr>PowerPoint Presentation</vt:lpstr>
      <vt:lpstr>Questions?</vt:lpstr>
      <vt:lpstr>PowerPoint Presentation</vt:lpstr>
      <vt:lpstr>       Exploring at Home (Discuss Best Practices)  Idea Sharing  Questions and Answers from the Field   https://drive.google.com/file/d/1Bo7U0iJ8Ti-bmyIFtxGfG0TIt3dB1xX4/view?usp=sharing </vt:lpstr>
      <vt:lpstr>Good News from the Field! </vt:lpstr>
      <vt:lpstr>PowerPoint Presentation</vt:lpstr>
      <vt:lpstr>PowerPoint Presentation</vt:lpstr>
      <vt:lpstr>   EXPLORING PARTICIPANT POLICY “EP” (18 THROUGH 20 YR OLD EXPLORERS)  Effective August 1, 2020, all applicants 18 through 20 years old must complete and submit an adult application, consent to a criminal background check, and successfully complete Youth Protection training.  However, an 18- through 20-year-old will still be considered an Adult Exploring Participant in the post and will not be considered an adult leader. Therefore, an “EP” will not be allowed to fulfill adult leadership roles pertaining to Two-Adult Leadership and other requirements that require leadership to be at least 21 years of age.  All Exploring Participants “EP” will continue to count as youth within your youth membership reports.   Visit the link below for an infographic as well as a Q &amp; A to assist you in implementing this important new policy.  http://filestore.scouting.org/filestore/se-packet/2020-08-10/Exploring-Participant-Policy-FINAL-2.pdf </vt:lpstr>
      <vt:lpstr> EXPLORING REGISTRATION FEES  Effective August 1, 2023, Exploring fee updates:    -  Exploring Youth   $50.00    -  Exploring Adult Participants (18-20) $50.00    -  Exploring Adults   $50.00    -  Exploring Post/Club Annual Renewal Fee   $100.00    -  There is no additional “Joining Fee” for Exploring   The updated membership fees will take effect August 1, 2023, for new members in the 2023-2024 program year.  The national membership fee helps cover the cost of essential services, including program resources, liability insurance for those participating in approved Scouting activities, criminal background checks, youth protection, and the development of intellectual property for national, council, and unit programs. As we move forward, we will continue to look at the membership fee structure and how we deliver the Scouting program for future generations.     </vt:lpstr>
      <vt:lpstr> NEWLY UPDATED EXPLORING APPLICATIONS   The newly updated Exploring applications are available now for download online at www.exploring.org  New Post/Club Application (SKU# 655197)  Youth Application (SKU# 634698)  Adult Application (SKU# 634699) -Includes the new 18-20 Exploring Participant (EP) Code, which will became mandatory beginning August 1st, 2020.   *New applications are available at the  National Distribution Center .</vt:lpstr>
      <vt:lpstr>Newest Technology for Exploring</vt:lpstr>
      <vt:lpstr>*Exploring Leadership Experience</vt:lpstr>
      <vt:lpstr>PowerPoint Presentation</vt:lpstr>
      <vt:lpstr>PowerPoint Presentation</vt:lpstr>
      <vt:lpstr>Exploring Position-Specific Training Modules  Update Status</vt:lpstr>
      <vt:lpstr>Exploring Position-Specific Training Modules Update Status …</vt:lpstr>
      <vt:lpstr>Exploring Position-Specific Training Modules Update Status …</vt:lpstr>
      <vt:lpstr>PowerPoint Presentation</vt:lpstr>
      <vt:lpstr>PowerPoint Presentation</vt:lpstr>
      <vt:lpstr>        Safeguarding Youth (Youth Protection) Training</vt:lpstr>
      <vt:lpstr>        Exploring Youth Training Update</vt:lpstr>
      <vt:lpstr>PowerPoint Presentation</vt:lpstr>
      <vt:lpstr>ADDITIONAL SLIDES FOR COUNCIL USE  All slides will be emailed to each  Exploring Live Hour Participant every month</vt:lpstr>
      <vt:lpstr>Successful Councils… Intentionally Providing a Pathway to Exploring Growth and  Strategic Planning In Your Council </vt:lpstr>
      <vt:lpstr> “Action Planning” The Beginning of your Strategic Plan</vt:lpstr>
      <vt:lpstr>PowerPoint Presentation</vt:lpstr>
      <vt:lpstr>12 Keys To Success </vt:lpstr>
      <vt:lpstr>     1.  Recruit a council Exploring volunteer         chair and committee  2.  Appoint a Council Exploring Champion       “Staff Advisor”  3.  Create a public presence for Exploring       (council website, newsletters, social        media)   </vt:lpstr>
      <vt:lpstr>      4.  Train key volunteers and staff on the 4        Phases of Post/Club Organization  5.  Set specific goals for Career Interest       Surveys or gathering of data from select         high schools  6.  Set goals to host Open Houses for all       Posts/Clubs (i.e. School Night for       Scouting)  </vt:lpstr>
      <vt:lpstr>       7.    Create a campaign to emphasize          Post/Club unit support (through         Service Teams/Commissioners)  8.    Integrate Exploring into council         activities and events  9.    Promote Exploring to all current         customers (i.e.  “Scouts BSA”)   </vt:lpstr>
      <vt:lpstr>       10.  Host a council community cultivation event,            focusing on a specific career.  11.  Involve the Council Executive Board to help          open doors within the community and to          help create a list of businesses to match the          Career Interest Survey results.  12.   Ensure that Exploring is included in the           Council Strategic Plan, PDS Goals, and           Board Meetings.  </vt:lpstr>
      <vt:lpstr>PowerPoint Presentation</vt:lpstr>
      <vt:lpstr>PowerPoint Presentation</vt:lpstr>
      <vt:lpstr>PowerPoint Presentation</vt:lpstr>
      <vt:lpstr>4  Steps/Phases in Organizing a new Post</vt:lpstr>
      <vt:lpstr>MOST IMPORTANT PART OF EACH PHASE?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RESULTS REPORT: School</vt:lpstr>
      <vt:lpstr>PowerPoint Presentation</vt:lpstr>
      <vt:lpstr>PowerPoint Presentation</vt:lpstr>
      <vt:lpstr>PowerPoint Presentation</vt:lpstr>
      <vt:lpstr>PowerPoint Presentation</vt:lpstr>
      <vt:lpstr>PowerPoint Presentation</vt:lpstr>
      <vt:lpstr>ALTERNATE METHODS?  1.  Use school information already available 2.  Ask youth to develop contacts  3.  Develop cultivation events 4.  Invite Eagle Scouts / Scouts to join 5.  Booth at schools open house night and            career days /career fairs 6.  Annual Exploring open houses for ALL Posts          and Clubs 7.  Follow up leads from the Exploring Lead           Generator </vt:lpstr>
      <vt:lpstr>PowerPoint Presentation</vt:lpstr>
      <vt:lpstr>PowerPoint Presentation</vt:lpstr>
      <vt:lpstr>PowerPoint Presentation</vt:lpstr>
      <vt:lpstr>PowerPoint Presentation</vt:lpstr>
      <vt:lpstr>PowerPoint Presentation</vt:lpstr>
      <vt:lpstr>PowerPoint Presentation</vt:lpstr>
      <vt:lpstr>  </vt:lpstr>
      <vt:lpstr>  </vt:lpstr>
      <vt:lpstr>PowerPoint Presentation</vt:lpstr>
      <vt:lpstr>PowerPoint Presentation</vt:lpstr>
      <vt:lpstr>PowerPoint Presentation</vt:lpstr>
      <vt:lpstr>PowerPoint Presentation</vt:lpstr>
      <vt:lpstr>PowerPoint Presentation</vt:lpstr>
      <vt:lpstr>  </vt:lpstr>
      <vt:lpstr>PowerPoint Presentation</vt:lpstr>
      <vt:lpstr>  </vt:lpstr>
      <vt:lpstr>PowerPoint Presentation</vt:lpstr>
      <vt:lpstr>PowerPoint Presentation</vt:lpstr>
      <vt:lpstr>  </vt:lpstr>
      <vt:lpstr>Resources to help you…  www.exploring.org </vt:lpstr>
      <vt:lpstr>  ONLINE REGISTRATION &amp; ONLINE UNIT RENEWAL FOR EXPLORING</vt:lpstr>
      <vt:lpstr>  ONLINE REGISTRATION </vt:lpstr>
      <vt:lpstr>PowerPoint Presentation</vt:lpstr>
      <vt:lpstr>Invitation Manager  </vt:lpstr>
      <vt:lpstr>Create Account &amp; Complete Application</vt:lpstr>
      <vt:lpstr>  ONLINE UNIT RENEWAL/ “RECHARTERING” FOR EXPLORING</vt:lpstr>
      <vt:lpstr>PowerPoint Presentation</vt:lpstr>
      <vt:lpstr>PowerPoint Presentation</vt:lpstr>
      <vt:lpstr>Renewal Membership / Units</vt:lpstr>
      <vt:lpstr>Renewal Membership –  Unit Renewals</vt:lpstr>
      <vt:lpstr>Renewal Membership –  Unit Renewals</vt:lpstr>
      <vt:lpstr>Renewal of Membership</vt:lpstr>
      <vt:lpstr>Renewal Membership – Family / Self Pay</vt:lpstr>
      <vt:lpstr>Renewal Membership – Family / Self Pay</vt:lpstr>
      <vt:lpstr>Renewal Membership – Family / Self Pay</vt:lpstr>
      <vt:lpstr>Renewal Membership – Family / Self Pay</vt:lpstr>
      <vt:lpstr>Renewal Membership – Family / Self Pay</vt:lpstr>
      <vt:lpstr>Renewal Membership – Family / Self Pay</vt:lpstr>
      <vt:lpstr>Renewal Membership – Unit Pay</vt:lpstr>
      <vt:lpstr>Renewal Membership – Unit Pay</vt:lpstr>
      <vt:lpstr>Renewal Membership – Unit Pay</vt:lpstr>
      <vt:lpstr>Member Renewal Cycle – December 2025 430,642 Members Renew </vt:lpstr>
      <vt:lpstr>Renewal Membership – Missing Parent Guardian Relationship </vt:lpstr>
      <vt:lpstr>Renewal Membership – Missing Email Address Report </vt:lpstr>
      <vt:lpstr>Renewal Membership – Member without Unit Report </vt:lpstr>
      <vt:lpstr>Renewal Membership – Members Due to Renew Report </vt:lpstr>
      <vt:lpstr>Renewal Membership – Members Opt-Out Report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Chad Srader</dc:creator>
  <cp:lastModifiedBy>Tim Anderson</cp:lastModifiedBy>
  <cp:revision>148</cp:revision>
  <cp:lastPrinted>2024-04-10T15:03:18Z</cp:lastPrinted>
  <dcterms:created xsi:type="dcterms:W3CDTF">2019-08-06T20:23:11Z</dcterms:created>
  <dcterms:modified xsi:type="dcterms:W3CDTF">2026-07-08T17:08:20Z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0x0101003F263A873AC474438EB04F68AF2370A5</vt:lpwstr>
  </property>
</Properties>
</file>