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3" r:id="rId4"/>
    <p:sldId id="264" r:id="rId5"/>
    <p:sldId id="267" r:id="rId6"/>
    <p:sldId id="266" r:id="rId7"/>
    <p:sldId id="269" r:id="rId8"/>
    <p:sldId id="26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58" autoAdjust="0"/>
    <p:restoredTop sz="94816" autoAdjust="0"/>
  </p:normalViewPr>
  <p:slideViewPr>
    <p:cSldViewPr snapToGrid="0">
      <p:cViewPr varScale="1">
        <p:scale>
          <a:sx n="87" d="100"/>
          <a:sy n="87" d="100"/>
        </p:scale>
        <p:origin x="594" y="90"/>
      </p:cViewPr>
      <p:guideLst/>
    </p:cSldViewPr>
  </p:slideViewPr>
  <p:outlineViewPr>
    <p:cViewPr>
      <p:scale>
        <a:sx n="33" d="100"/>
        <a:sy n="33" d="100"/>
      </p:scale>
      <p:origin x="0" y="-26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E63836-D4AB-4043-BE82-74F46F7F8FE1}"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2781092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E63836-D4AB-4043-BE82-74F46F7F8FE1}"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3157209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E63836-D4AB-4043-BE82-74F46F7F8FE1}"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3704002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E63836-D4AB-4043-BE82-74F46F7F8FE1}"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2174896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E63836-D4AB-4043-BE82-74F46F7F8FE1}"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13024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E63836-D4AB-4043-BE82-74F46F7F8FE1}"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94578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E63836-D4AB-4043-BE82-74F46F7F8FE1}" type="datetimeFigureOut">
              <a:rPr lang="en-US" smtClean="0"/>
              <a:t>7/4/2026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97815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E63836-D4AB-4043-BE82-74F46F7F8FE1}" type="datetimeFigureOut">
              <a:rPr lang="en-US" smtClean="0"/>
              <a:t>7/4/2026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1743708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E63836-D4AB-4043-BE82-74F46F7F8FE1}" type="datetimeFigureOut">
              <a:rPr lang="en-US" smtClean="0"/>
              <a:t>7/4/2026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325560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E63836-D4AB-4043-BE82-74F46F7F8FE1}"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2518111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E63836-D4AB-4043-BE82-74F46F7F8FE1}"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24938F-4A18-4585-8E1A-DF17B2000272}" type="slidenum">
              <a:rPr lang="en-US" smtClean="0"/>
              <a:t>‹#›</a:t>
            </a:fld>
            <a:endParaRPr lang="en-US"/>
          </a:p>
        </p:txBody>
      </p:sp>
    </p:spTree>
    <p:extLst>
      <p:ext uri="{BB962C8B-B14F-4D97-AF65-F5344CB8AC3E}">
        <p14:creationId xmlns:p14="http://schemas.microsoft.com/office/powerpoint/2010/main" val="532582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E63836-D4AB-4043-BE82-74F46F7F8FE1}" type="datetimeFigureOut">
              <a:rPr lang="en-US" smtClean="0"/>
              <a:t>7/4/2026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4938F-4A18-4585-8E1A-DF17B2000272}" type="slidenum">
              <a:rPr lang="en-US" smtClean="0"/>
              <a:t>‹#›</a:t>
            </a:fld>
            <a:endParaRPr lang="en-US"/>
          </a:p>
        </p:txBody>
      </p:sp>
    </p:spTree>
    <p:extLst>
      <p:ext uri="{BB962C8B-B14F-4D97-AF65-F5344CB8AC3E}">
        <p14:creationId xmlns:p14="http://schemas.microsoft.com/office/powerpoint/2010/main" val="1318642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97306"/>
            <a:ext cx="9144000" cy="1459832"/>
          </a:xfrm>
        </p:spPr>
        <p:txBody>
          <a:bodyPr>
            <a:noAutofit/>
          </a:bodyPr>
          <a:lstStyle/>
          <a:p>
            <a:r>
              <a:rPr lang="en-US" sz="6600" b="1" dirty="0" smtClean="0"/>
              <a:t>School Exploring Clubs</a:t>
            </a:r>
            <a:br>
              <a:rPr lang="en-US" sz="6600" b="1" dirty="0" smtClean="0"/>
            </a:br>
            <a:endParaRPr lang="en-US" sz="6600" b="1" dirty="0"/>
          </a:p>
        </p:txBody>
      </p:sp>
      <p:sp>
        <p:nvSpPr>
          <p:cNvPr id="6" name="TextBox 5"/>
          <p:cNvSpPr txBox="1"/>
          <p:nvPr/>
        </p:nvSpPr>
        <p:spPr>
          <a:xfrm>
            <a:off x="6951643" y="5651653"/>
            <a:ext cx="4847422" cy="881349"/>
          </a:xfrm>
          <a:prstGeom prst="rect">
            <a:avLst/>
          </a:prstGeom>
          <a:noFill/>
        </p:spPr>
        <p:txBody>
          <a:bodyPr wrap="square" rtlCol="0">
            <a:spAutoFit/>
          </a:bodyPr>
          <a:lstStyle/>
          <a:p>
            <a:endParaRPr lang="en-US" dirty="0"/>
          </a:p>
        </p:txBody>
      </p:sp>
      <p:sp>
        <p:nvSpPr>
          <p:cNvPr id="7" name="TextBox 6"/>
          <p:cNvSpPr txBox="1"/>
          <p:nvPr/>
        </p:nvSpPr>
        <p:spPr>
          <a:xfrm>
            <a:off x="3569466" y="5651653"/>
            <a:ext cx="7789414" cy="830997"/>
          </a:xfrm>
          <a:prstGeom prst="rect">
            <a:avLst/>
          </a:prstGeom>
          <a:noFill/>
        </p:spPr>
        <p:txBody>
          <a:bodyPr wrap="square" rtlCol="0">
            <a:spAutoFit/>
          </a:bodyPr>
          <a:lstStyle/>
          <a:p>
            <a:r>
              <a:rPr lang="en-US" sz="2400" b="1" dirty="0" smtClean="0"/>
              <a:t>Presented by Heather </a:t>
            </a:r>
            <a:r>
              <a:rPr lang="en-US" sz="2400" b="1" dirty="0" err="1" smtClean="0"/>
              <a:t>MacInnes</a:t>
            </a:r>
            <a:endParaRPr lang="en-US" sz="2400" b="1" dirty="0" smtClean="0"/>
          </a:p>
          <a:p>
            <a:r>
              <a:rPr lang="en-US" sz="2400" b="1" dirty="0" smtClean="0"/>
              <a:t>Western Massachusetts Council</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3532" y="648540"/>
            <a:ext cx="5104936" cy="5213780"/>
          </a:xfrm>
          <a:prstGeom prst="rect">
            <a:avLst/>
          </a:prstGeom>
        </p:spPr>
      </p:pic>
    </p:spTree>
    <p:extLst>
      <p:ext uri="{BB962C8B-B14F-4D97-AF65-F5344CB8AC3E}">
        <p14:creationId xmlns:p14="http://schemas.microsoft.com/office/powerpoint/2010/main" val="755494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4" y="365125"/>
            <a:ext cx="9079833" cy="1325563"/>
          </a:xfrm>
        </p:spPr>
        <p:txBody>
          <a:bodyPr>
            <a:normAutofit/>
          </a:bodyPr>
          <a:lstStyle/>
          <a:p>
            <a:r>
              <a:rPr lang="en-US" sz="6000" b="1" dirty="0" smtClean="0"/>
              <a:t>Identify the Need</a:t>
            </a:r>
            <a:endParaRPr lang="en-US" sz="6000" b="1" dirty="0"/>
          </a:p>
        </p:txBody>
      </p:sp>
      <p:sp>
        <p:nvSpPr>
          <p:cNvPr id="5" name="Content Placeholder 4"/>
          <p:cNvSpPr>
            <a:spLocks noGrp="1"/>
          </p:cNvSpPr>
          <p:nvPr>
            <p:ph idx="1"/>
          </p:nvPr>
        </p:nvSpPr>
        <p:spPr>
          <a:xfrm>
            <a:off x="838200" y="1988457"/>
            <a:ext cx="10515600" cy="4688114"/>
          </a:xfrm>
        </p:spPr>
        <p:txBody>
          <a:bodyPr>
            <a:normAutofit/>
          </a:bodyPr>
          <a:lstStyle/>
          <a:p>
            <a:endParaRPr lang="en-US" dirty="0" smtClean="0"/>
          </a:p>
          <a:p>
            <a:r>
              <a:rPr lang="en-US" dirty="0" smtClean="0"/>
              <a:t>In Western Massachusetts, middle and junior high schools had the most need for co-curricular </a:t>
            </a:r>
            <a:r>
              <a:rPr lang="en-US" dirty="0" smtClean="0"/>
              <a:t>program</a:t>
            </a:r>
            <a:endParaRPr lang="en-US" dirty="0" smtClean="0"/>
          </a:p>
          <a:p>
            <a:r>
              <a:rPr lang="en-US" dirty="0" smtClean="0"/>
              <a:t>High schools already offer many programs for their age groups</a:t>
            </a:r>
          </a:p>
          <a:p>
            <a:r>
              <a:rPr lang="en-US" dirty="0" smtClean="0"/>
              <a:t>Council membership team (volunteer and professionals) targeted inner-city schools</a:t>
            </a:r>
          </a:p>
          <a:p>
            <a:r>
              <a:rPr lang="en-US" dirty="0" smtClean="0"/>
              <a:t>These are the schools where many students feel that they won’t amount to anything</a:t>
            </a:r>
          </a:p>
          <a:p>
            <a:r>
              <a:rPr lang="en-US" dirty="0" smtClean="0"/>
              <a:t>We are changing that!</a:t>
            </a:r>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578" y="87085"/>
            <a:ext cx="1747987" cy="1785257"/>
          </a:xfrm>
          <a:prstGeom prst="rect">
            <a:avLst/>
          </a:prstGeom>
        </p:spPr>
      </p:pic>
    </p:spTree>
    <p:extLst>
      <p:ext uri="{BB962C8B-B14F-4D97-AF65-F5344CB8AC3E}">
        <p14:creationId xmlns:p14="http://schemas.microsoft.com/office/powerpoint/2010/main" val="141082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4" y="365125"/>
            <a:ext cx="9079833" cy="1325563"/>
          </a:xfrm>
        </p:spPr>
        <p:txBody>
          <a:bodyPr>
            <a:normAutofit/>
          </a:bodyPr>
          <a:lstStyle/>
          <a:p>
            <a:r>
              <a:rPr lang="en-US" sz="6000" b="1" dirty="0" smtClean="0"/>
              <a:t>What we provide</a:t>
            </a:r>
            <a:endParaRPr lang="en-US" sz="6000" b="1" dirty="0"/>
          </a:p>
        </p:txBody>
      </p:sp>
      <p:sp>
        <p:nvSpPr>
          <p:cNvPr id="5" name="Content Placeholder 4"/>
          <p:cNvSpPr>
            <a:spLocks noGrp="1"/>
          </p:cNvSpPr>
          <p:nvPr>
            <p:ph idx="1"/>
          </p:nvPr>
        </p:nvSpPr>
        <p:spPr>
          <a:xfrm>
            <a:off x="838200" y="1988457"/>
            <a:ext cx="10515600" cy="4688114"/>
          </a:xfrm>
        </p:spPr>
        <p:txBody>
          <a:bodyPr>
            <a:normAutofit/>
          </a:bodyPr>
          <a:lstStyle/>
          <a:p>
            <a:endParaRPr lang="en-US" dirty="0" smtClean="0"/>
          </a:p>
          <a:p>
            <a:r>
              <a:rPr lang="en-US" dirty="0" smtClean="0"/>
              <a:t>A council employee dedicated to provide program to the schools</a:t>
            </a:r>
          </a:p>
          <a:p>
            <a:r>
              <a:rPr lang="en-US" dirty="0" smtClean="0"/>
              <a:t>Based on student feedback and preferences, we cover many of the 12 career areas</a:t>
            </a:r>
          </a:p>
          <a:p>
            <a:r>
              <a:rPr lang="en-US" dirty="0" smtClean="0"/>
              <a:t>Brought in career field experts from among council staff and volunteers</a:t>
            </a:r>
          </a:p>
          <a:p>
            <a:r>
              <a:rPr lang="en-US" dirty="0" smtClean="0"/>
              <a:t>Relieved faculty and staff from additional duties to focus on teaching</a:t>
            </a:r>
          </a:p>
          <a:p>
            <a:r>
              <a:rPr lang="en-US" dirty="0" smtClean="0"/>
              <a:t>Student exposure to community adults who believe in and encourage them</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578" y="87085"/>
            <a:ext cx="1747987" cy="1785257"/>
          </a:xfrm>
          <a:prstGeom prst="rect">
            <a:avLst/>
          </a:prstGeom>
        </p:spPr>
      </p:pic>
    </p:spTree>
    <p:extLst>
      <p:ext uri="{BB962C8B-B14F-4D97-AF65-F5344CB8AC3E}">
        <p14:creationId xmlns:p14="http://schemas.microsoft.com/office/powerpoint/2010/main" val="3872316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4" y="365125"/>
            <a:ext cx="9079833" cy="1325563"/>
          </a:xfrm>
        </p:spPr>
        <p:txBody>
          <a:bodyPr>
            <a:normAutofit/>
          </a:bodyPr>
          <a:lstStyle/>
          <a:p>
            <a:r>
              <a:rPr lang="en-US" sz="6000" b="1" dirty="0" smtClean="0"/>
              <a:t>Student favorites</a:t>
            </a:r>
            <a:endParaRPr lang="en-US" sz="6000" b="1" dirty="0"/>
          </a:p>
        </p:txBody>
      </p:sp>
      <p:sp>
        <p:nvSpPr>
          <p:cNvPr id="5" name="Content Placeholder 4"/>
          <p:cNvSpPr>
            <a:spLocks noGrp="1"/>
          </p:cNvSpPr>
          <p:nvPr>
            <p:ph idx="1"/>
          </p:nvPr>
        </p:nvSpPr>
        <p:spPr>
          <a:xfrm>
            <a:off x="838200" y="1988457"/>
            <a:ext cx="10515600" cy="4688114"/>
          </a:xfrm>
        </p:spPr>
        <p:txBody>
          <a:bodyPr>
            <a:normAutofit/>
          </a:bodyPr>
          <a:lstStyle/>
          <a:p>
            <a:r>
              <a:rPr lang="en-US" dirty="0" smtClean="0"/>
              <a:t>Aviation:  </a:t>
            </a:r>
            <a:r>
              <a:rPr lang="en-US" smtClean="0"/>
              <a:t>Explorers </a:t>
            </a:r>
            <a:r>
              <a:rPr lang="en-US" smtClean="0"/>
              <a:t>earned </a:t>
            </a:r>
            <a:r>
              <a:rPr lang="en-US" dirty="0" smtClean="0"/>
              <a:t>their T.R.U.S.T. certificate (</a:t>
            </a:r>
            <a:r>
              <a:rPr lang="en-US" dirty="0" smtClean="0"/>
              <a:t>FAA </a:t>
            </a:r>
            <a:r>
              <a:rPr lang="en-US" dirty="0" smtClean="0"/>
              <a:t>recreational drone permit) and fly drones and aircraft simulators</a:t>
            </a:r>
          </a:p>
          <a:p>
            <a:r>
              <a:rPr lang="en-US" dirty="0" smtClean="0"/>
              <a:t>Healthcare: They learn about basic first aid, AED, and CPR and earn “Stop the Bleed” certificates</a:t>
            </a:r>
          </a:p>
          <a:p>
            <a:r>
              <a:rPr lang="en-US" dirty="0" smtClean="0"/>
              <a:t>Engineering:  Building structures out of spaghetti and marshmallows, build capsules for an egg drop. Learned about Tesla coils</a:t>
            </a:r>
          </a:p>
          <a:p>
            <a:r>
              <a:rPr lang="en-US" dirty="0" smtClean="0"/>
              <a:t>Marketing:  Explorers develop their own marketing brochure</a:t>
            </a:r>
          </a:p>
          <a:p>
            <a:r>
              <a:rPr lang="en-US" dirty="0" smtClean="0"/>
              <a:t>Culinary:  Kids love food and make pancakes and </a:t>
            </a:r>
            <a:r>
              <a:rPr lang="en-US" dirty="0" smtClean="0"/>
              <a:t>grilled </a:t>
            </a:r>
            <a:r>
              <a:rPr lang="en-US" dirty="0" smtClean="0"/>
              <a:t>cheese, while learning about food safety, health, and </a:t>
            </a:r>
            <a:r>
              <a:rPr lang="en-US" dirty="0" smtClean="0"/>
              <a:t>cross-contamination </a:t>
            </a:r>
            <a:r>
              <a:rPr lang="en-US" dirty="0" smtClean="0"/>
              <a:t>prevention</a:t>
            </a:r>
          </a:p>
          <a:p>
            <a:endParaRPr lang="en-US" dirty="0" smtClean="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578" y="87085"/>
            <a:ext cx="1747987" cy="1785257"/>
          </a:xfrm>
          <a:prstGeom prst="rect">
            <a:avLst/>
          </a:prstGeom>
        </p:spPr>
      </p:pic>
    </p:spTree>
    <p:extLst>
      <p:ext uri="{BB962C8B-B14F-4D97-AF65-F5344CB8AC3E}">
        <p14:creationId xmlns:p14="http://schemas.microsoft.com/office/powerpoint/2010/main" val="4052277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4" y="365125"/>
            <a:ext cx="9079833" cy="1325563"/>
          </a:xfrm>
        </p:spPr>
        <p:txBody>
          <a:bodyPr>
            <a:normAutofit/>
          </a:bodyPr>
          <a:lstStyle/>
          <a:p>
            <a:r>
              <a:rPr lang="en-US" sz="6000" b="1" dirty="0" smtClean="0"/>
              <a:t>Student favorites</a:t>
            </a:r>
            <a:endParaRPr lang="en-US" sz="6000" b="1" dirty="0"/>
          </a:p>
        </p:txBody>
      </p:sp>
      <p:sp>
        <p:nvSpPr>
          <p:cNvPr id="5" name="Content Placeholder 4"/>
          <p:cNvSpPr>
            <a:spLocks noGrp="1"/>
          </p:cNvSpPr>
          <p:nvPr>
            <p:ph idx="1"/>
          </p:nvPr>
        </p:nvSpPr>
        <p:spPr>
          <a:xfrm>
            <a:off x="838200" y="1988457"/>
            <a:ext cx="10515600" cy="4688114"/>
          </a:xfrm>
        </p:spPr>
        <p:txBody>
          <a:bodyPr>
            <a:normAutofit/>
          </a:bodyPr>
          <a:lstStyle/>
          <a:p>
            <a:r>
              <a:rPr lang="en-US" dirty="0"/>
              <a:t>Science:  Built lava lamps, volcanos, inflating balloons with baking soda and </a:t>
            </a:r>
            <a:r>
              <a:rPr lang="en-US" dirty="0" smtClean="0"/>
              <a:t>vinegar.</a:t>
            </a:r>
            <a:endParaRPr lang="en-US" dirty="0"/>
          </a:p>
          <a:p>
            <a:r>
              <a:rPr lang="en-US" dirty="0" smtClean="0"/>
              <a:t>Law and Government: Mock trials</a:t>
            </a:r>
          </a:p>
          <a:p>
            <a:r>
              <a:rPr lang="en-US" dirty="0" smtClean="0"/>
              <a:t>Skilled </a:t>
            </a:r>
            <a:r>
              <a:rPr lang="en-US" dirty="0"/>
              <a:t>Trades:  </a:t>
            </a:r>
            <a:r>
              <a:rPr lang="en-US" dirty="0" smtClean="0"/>
              <a:t>learned </a:t>
            </a:r>
            <a:r>
              <a:rPr lang="en-US" dirty="0"/>
              <a:t>how to roof a small scale shed and install </a:t>
            </a:r>
            <a:r>
              <a:rPr lang="en-US" dirty="0" smtClean="0"/>
              <a:t>gutters. Also learned about automotive </a:t>
            </a:r>
            <a:r>
              <a:rPr lang="en-US" dirty="0"/>
              <a:t>maintenance, barber/beautician </a:t>
            </a:r>
            <a:r>
              <a:rPr lang="en-US" dirty="0" smtClean="0"/>
              <a:t>careers</a:t>
            </a:r>
          </a:p>
          <a:p>
            <a:r>
              <a:rPr lang="en-US" dirty="0" smtClean="0"/>
              <a:t>Arts </a:t>
            </a:r>
            <a:r>
              <a:rPr lang="en-US" dirty="0" smtClean="0"/>
              <a:t>and Humanities:  Had guest from Disney licensing talked about careers </a:t>
            </a:r>
            <a:r>
              <a:rPr lang="en-US" dirty="0" smtClean="0"/>
              <a:t>in design and toy industry via Zoom</a:t>
            </a:r>
          </a:p>
          <a:p>
            <a:r>
              <a:rPr lang="en-US" dirty="0" smtClean="0"/>
              <a:t>Military:  Focused on how all other fields are found in the military</a:t>
            </a:r>
            <a:endParaRPr lang="en-US" dirty="0" smtClean="0"/>
          </a:p>
          <a:p>
            <a:pPr marL="0" indent="0">
              <a:buNone/>
            </a:pPr>
            <a:endParaRPr lang="en-US" dirty="0" smtClean="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578" y="87085"/>
            <a:ext cx="1747987" cy="1785257"/>
          </a:xfrm>
          <a:prstGeom prst="rect">
            <a:avLst/>
          </a:prstGeom>
        </p:spPr>
      </p:pic>
    </p:spTree>
    <p:extLst>
      <p:ext uri="{BB962C8B-B14F-4D97-AF65-F5344CB8AC3E}">
        <p14:creationId xmlns:p14="http://schemas.microsoft.com/office/powerpoint/2010/main" val="539135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4" y="365125"/>
            <a:ext cx="9079833" cy="1325563"/>
          </a:xfrm>
        </p:spPr>
        <p:txBody>
          <a:bodyPr>
            <a:normAutofit/>
          </a:bodyPr>
          <a:lstStyle/>
          <a:p>
            <a:r>
              <a:rPr lang="en-US" sz="6000" b="1" dirty="0" smtClean="0"/>
              <a:t>Successes</a:t>
            </a:r>
            <a:endParaRPr lang="en-US" sz="6000" b="1" dirty="0"/>
          </a:p>
        </p:txBody>
      </p:sp>
      <p:sp>
        <p:nvSpPr>
          <p:cNvPr id="5" name="Content Placeholder 4"/>
          <p:cNvSpPr>
            <a:spLocks noGrp="1"/>
          </p:cNvSpPr>
          <p:nvPr>
            <p:ph idx="1"/>
          </p:nvPr>
        </p:nvSpPr>
        <p:spPr>
          <a:xfrm>
            <a:off x="838200" y="1988457"/>
            <a:ext cx="10515600" cy="4688114"/>
          </a:xfrm>
        </p:spPr>
        <p:txBody>
          <a:bodyPr>
            <a:normAutofit fontScale="92500"/>
          </a:bodyPr>
          <a:lstStyle/>
          <a:p>
            <a:r>
              <a:rPr lang="en-US" dirty="0" smtClean="0"/>
              <a:t>Our STEM subjects met the Massachusetts Comprehensive Assessment </a:t>
            </a:r>
            <a:r>
              <a:rPr lang="en-US" dirty="0" smtClean="0"/>
              <a:t>System </a:t>
            </a:r>
            <a:r>
              <a:rPr lang="en-US" dirty="0" smtClean="0"/>
              <a:t>(MCAS) criteria for grades 6,7, and 8. This is the states</a:t>
            </a:r>
            <a:r>
              <a:rPr lang="en-US" dirty="0" smtClean="0"/>
              <a:t>’ </a:t>
            </a:r>
            <a:r>
              <a:rPr lang="en-US" dirty="0" smtClean="0"/>
              <a:t>standardized testing program.</a:t>
            </a:r>
          </a:p>
          <a:p>
            <a:r>
              <a:rPr lang="en-US" dirty="0" smtClean="0"/>
              <a:t>Students used culinary skills taught by us to feed their siblings and families</a:t>
            </a:r>
            <a:endParaRPr lang="en-US" dirty="0"/>
          </a:p>
          <a:p>
            <a:r>
              <a:rPr lang="en-US" dirty="0" smtClean="0"/>
              <a:t>Stop the Bleed training is actually a very useful skill for these youth, based on their residency</a:t>
            </a:r>
          </a:p>
          <a:p>
            <a:r>
              <a:rPr lang="en-US" dirty="0" smtClean="0"/>
              <a:t>One girl shared her drawing of Mickey Mouse with the Disney rep who asked for copies to show to Disney animators, who provided praise. She is now in a classic art high school!</a:t>
            </a:r>
          </a:p>
          <a:p>
            <a:r>
              <a:rPr lang="en-US" dirty="0" smtClean="0"/>
              <a:t>One boy just </a:t>
            </a:r>
            <a:r>
              <a:rPr lang="en-US" dirty="0" smtClean="0"/>
              <a:t>graduated </a:t>
            </a:r>
            <a:r>
              <a:rPr lang="en-US" dirty="0" smtClean="0"/>
              <a:t>8</a:t>
            </a:r>
            <a:r>
              <a:rPr lang="en-US" baseline="30000" dirty="0" smtClean="0"/>
              <a:t>th</a:t>
            </a:r>
            <a:r>
              <a:rPr lang="en-US" dirty="0" smtClean="0"/>
              <a:t> grade and has joined Junior ROTC in high school with goals of a military career thanks to our program!</a:t>
            </a:r>
            <a:endParaRPr lang="en-US" dirty="0"/>
          </a:p>
          <a:p>
            <a:endParaRPr lang="en-US" dirty="0" smtClean="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578" y="87085"/>
            <a:ext cx="1747987" cy="1785257"/>
          </a:xfrm>
          <a:prstGeom prst="rect">
            <a:avLst/>
          </a:prstGeom>
        </p:spPr>
      </p:pic>
    </p:spTree>
    <p:extLst>
      <p:ext uri="{BB962C8B-B14F-4D97-AF65-F5344CB8AC3E}">
        <p14:creationId xmlns:p14="http://schemas.microsoft.com/office/powerpoint/2010/main" val="2384059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4" y="365125"/>
            <a:ext cx="9079833" cy="1325563"/>
          </a:xfrm>
        </p:spPr>
        <p:txBody>
          <a:bodyPr>
            <a:normAutofit/>
          </a:bodyPr>
          <a:lstStyle/>
          <a:p>
            <a:r>
              <a:rPr lang="en-US" sz="6000" b="1" dirty="0" smtClean="0"/>
              <a:t>From an Educator…</a:t>
            </a:r>
            <a:endParaRPr lang="en-US" sz="6000" b="1" dirty="0"/>
          </a:p>
        </p:txBody>
      </p:sp>
      <p:sp>
        <p:nvSpPr>
          <p:cNvPr id="5" name="Content Placeholder 4"/>
          <p:cNvSpPr>
            <a:spLocks noGrp="1"/>
          </p:cNvSpPr>
          <p:nvPr>
            <p:ph idx="1"/>
          </p:nvPr>
        </p:nvSpPr>
        <p:spPr>
          <a:xfrm>
            <a:off x="838200" y="1690688"/>
            <a:ext cx="10515600" cy="4985883"/>
          </a:xfrm>
        </p:spPr>
        <p:txBody>
          <a:bodyPr>
            <a:normAutofit fontScale="85000" lnSpcReduction="20000"/>
          </a:bodyPr>
          <a:lstStyle/>
          <a:p>
            <a:pPr marL="0" indent="0">
              <a:buNone/>
            </a:pPr>
            <a:r>
              <a:rPr lang="en-US" dirty="0" smtClean="0"/>
              <a:t>“I </a:t>
            </a:r>
            <a:r>
              <a:rPr lang="en-US" dirty="0"/>
              <a:t>wanted to share that I have greatly enjoyed working with Heather and Rick this past summer and during our current academic school year. Their involvement in our enrichment program, particularly Scouts of America, has profoundly impacted our students. The skills they have learned, and their experiences are truly invaluable. The Scouts program has enriched our students' lives and contributed to our school's culture. I am so glad to have them; most of all, our students adore them. Their love for the program is a testament to its value. It has been an incredible experience for the students and me, and I believe it is something we can all be proud of. </a:t>
            </a:r>
            <a:br>
              <a:rPr lang="en-US" dirty="0"/>
            </a:br>
            <a:endParaRPr lang="en-US" dirty="0"/>
          </a:p>
          <a:p>
            <a:pPr marL="0" indent="0">
              <a:buNone/>
            </a:pPr>
            <a:r>
              <a:rPr lang="en-US" dirty="0"/>
              <a:t>The students' enthusiasm for the Scouts program is evident in their actions. They shared their newly acquired archery skills with me, and I even enjoyed tasting the dishes they cooked with Heather and Rick. The popularity of the Scouts program among our students is a testament to its value. The program has provided them with new skills and a sense of pride and accomplishment</a:t>
            </a:r>
            <a:r>
              <a:rPr lang="en-US" dirty="0" smtClean="0"/>
              <a:t>.”</a:t>
            </a:r>
          </a:p>
          <a:p>
            <a:pPr marL="0" indent="0">
              <a:buNone/>
            </a:pPr>
            <a:r>
              <a:rPr lang="en-US" dirty="0" smtClean="0"/>
              <a:t> </a:t>
            </a:r>
            <a:r>
              <a:rPr lang="en-US" b="1" dirty="0" smtClean="0"/>
              <a:t>- </a:t>
            </a:r>
            <a:r>
              <a:rPr lang="en-US" b="1" dirty="0" err="1" smtClean="0"/>
              <a:t>La'Mar</a:t>
            </a:r>
            <a:r>
              <a:rPr lang="en-US" b="1" dirty="0" smtClean="0"/>
              <a:t> </a:t>
            </a:r>
            <a:r>
              <a:rPr lang="en-US" b="1" dirty="0"/>
              <a:t>Owens, Dean of Culture at John F.  Kennedy Middle </a:t>
            </a:r>
            <a:r>
              <a:rPr lang="en-US" b="1" dirty="0" smtClean="0"/>
              <a:t>School, Springfield, Mass.</a:t>
            </a:r>
          </a:p>
          <a:p>
            <a:pPr marL="0" indent="0">
              <a:buNone/>
            </a:pPr>
            <a:endParaRPr lang="en-US" dirty="0" smtClean="0"/>
          </a:p>
          <a:p>
            <a:pPr marL="0" indent="0">
              <a:buNone/>
            </a:pPr>
            <a:endParaRPr lang="en-US" dirty="0" smtClean="0"/>
          </a:p>
          <a:p>
            <a:endParaRPr lang="en-US" dirty="0"/>
          </a:p>
          <a:p>
            <a:endParaRPr lang="en-US" dirty="0" smtClean="0"/>
          </a:p>
          <a:p>
            <a:endParaRPr lang="en-US" dirty="0"/>
          </a:p>
          <a:p>
            <a:endParaRPr lang="en-US" dirty="0" smtClean="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578" y="87085"/>
            <a:ext cx="1747987" cy="1785257"/>
          </a:xfrm>
          <a:prstGeom prst="rect">
            <a:avLst/>
          </a:prstGeom>
        </p:spPr>
      </p:pic>
    </p:spTree>
    <p:extLst>
      <p:ext uri="{BB962C8B-B14F-4D97-AF65-F5344CB8AC3E}">
        <p14:creationId xmlns:p14="http://schemas.microsoft.com/office/powerpoint/2010/main" val="1667765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4" y="365125"/>
            <a:ext cx="9079833" cy="1325563"/>
          </a:xfrm>
        </p:spPr>
        <p:txBody>
          <a:bodyPr>
            <a:normAutofit/>
          </a:bodyPr>
          <a:lstStyle/>
          <a:p>
            <a:r>
              <a:rPr lang="en-US" sz="6000" b="1" dirty="0" smtClean="0"/>
              <a:t>Thank you!</a:t>
            </a:r>
            <a:endParaRPr lang="en-US" sz="6000" b="1" dirty="0"/>
          </a:p>
        </p:txBody>
      </p:sp>
      <p:sp>
        <p:nvSpPr>
          <p:cNvPr id="5" name="Content Placeholder 4"/>
          <p:cNvSpPr>
            <a:spLocks noGrp="1"/>
          </p:cNvSpPr>
          <p:nvPr>
            <p:ph idx="1"/>
          </p:nvPr>
        </p:nvSpPr>
        <p:spPr>
          <a:xfrm>
            <a:off x="838200" y="1690688"/>
            <a:ext cx="10515600" cy="4985883"/>
          </a:xfrm>
        </p:spPr>
        <p:txBody>
          <a:bodyPr>
            <a:normAutofit lnSpcReduction="10000"/>
          </a:bodyPr>
          <a:lstStyle/>
          <a:p>
            <a:pPr marL="0" indent="0">
              <a:buNone/>
            </a:pPr>
            <a:endParaRPr lang="en-US" sz="6000" b="1" dirty="0" smtClean="0"/>
          </a:p>
          <a:p>
            <a:pPr marL="0" indent="0">
              <a:buNone/>
            </a:pPr>
            <a:r>
              <a:rPr lang="en-US" sz="6000" b="1" dirty="0" smtClean="0"/>
              <a:t>Questions?</a:t>
            </a:r>
          </a:p>
          <a:p>
            <a:pPr marL="0" indent="0">
              <a:buNone/>
            </a:pPr>
            <a:endParaRPr lang="en-US" sz="6000" b="1" dirty="0"/>
          </a:p>
          <a:p>
            <a:pPr marL="0" indent="0">
              <a:buNone/>
            </a:pPr>
            <a:r>
              <a:rPr lang="en-US" sz="3200" b="1" dirty="0" smtClean="0"/>
              <a:t>For More Information:</a:t>
            </a:r>
          </a:p>
          <a:p>
            <a:pPr marL="0" indent="0">
              <a:buNone/>
            </a:pPr>
            <a:r>
              <a:rPr lang="en-US" sz="3200" b="1" dirty="0" smtClean="0"/>
              <a:t>Heather </a:t>
            </a:r>
            <a:r>
              <a:rPr lang="en-US" sz="3200" b="1" dirty="0" err="1" smtClean="0"/>
              <a:t>MacInnes</a:t>
            </a:r>
            <a:endParaRPr lang="en-US" sz="3200" b="1" dirty="0" smtClean="0"/>
          </a:p>
          <a:p>
            <a:pPr marL="0" indent="0">
              <a:buNone/>
            </a:pPr>
            <a:r>
              <a:rPr lang="en-US" sz="3200" b="1" dirty="0" smtClean="0"/>
              <a:t>Western Massachusetts Council</a:t>
            </a:r>
          </a:p>
          <a:p>
            <a:pPr marL="0" indent="0">
              <a:buNone/>
            </a:pPr>
            <a:r>
              <a:rPr lang="en-US" sz="3200" b="1" dirty="0"/>
              <a:t>Heather.MacInnes@scouting.org</a:t>
            </a:r>
          </a:p>
          <a:p>
            <a:pPr marL="0" indent="0">
              <a:buNone/>
            </a:pPr>
            <a:endParaRPr lang="en-US" sz="3200" b="1" dirty="0" smtClean="0"/>
          </a:p>
          <a:p>
            <a:pPr marL="0" indent="0">
              <a:buNone/>
            </a:pPr>
            <a:endParaRPr lang="en-US" dirty="0" smtClean="0"/>
          </a:p>
          <a:p>
            <a:endParaRPr lang="en-US" dirty="0"/>
          </a:p>
          <a:p>
            <a:endParaRPr lang="en-US" dirty="0" smtClean="0"/>
          </a:p>
          <a:p>
            <a:endParaRPr lang="en-US" dirty="0"/>
          </a:p>
          <a:p>
            <a:endParaRPr lang="en-US" dirty="0" smtClean="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578" y="87085"/>
            <a:ext cx="1747987" cy="1785257"/>
          </a:xfrm>
          <a:prstGeom prst="rect">
            <a:avLst/>
          </a:prstGeom>
        </p:spPr>
      </p:pic>
    </p:spTree>
    <p:extLst>
      <p:ext uri="{BB962C8B-B14F-4D97-AF65-F5344CB8AC3E}">
        <p14:creationId xmlns:p14="http://schemas.microsoft.com/office/powerpoint/2010/main" val="27608565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TotalTime>
  <Words>572</Words>
  <Application>Microsoft Office PowerPoint</Application>
  <PresentationFormat>Widescreen</PresentationFormat>
  <Paragraphs>55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School Exploring Clubs </vt:lpstr>
      <vt:lpstr>Identify the Need</vt:lpstr>
      <vt:lpstr>What we provide</vt:lpstr>
      <vt:lpstr>Student favorites</vt:lpstr>
      <vt:lpstr>Student favorites</vt:lpstr>
      <vt:lpstr>Successes</vt:lpstr>
      <vt:lpstr>From an Educator…</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Older Youth Programs Mary Benjamin, Matt Tassanri, Rick Belford</dc:title>
  <dc:creator>Belford</dc:creator>
  <cp:lastModifiedBy>Belford</cp:lastModifiedBy>
  <cp:revision>40</cp:revision>
  <dcterms:created xsi:type="dcterms:W3CDTF">2021-02-26T11:06:54Z</dcterms:created>
  <dcterms:modified xsi:type="dcterms:W3CDTF">2026-07-04T19:15:30Z</dcterms:modified>
</cp:coreProperties>
</file>